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99" r:id="rId2"/>
    <p:sldId id="400" r:id="rId3"/>
    <p:sldId id="401" r:id="rId4"/>
    <p:sldId id="403" r:id="rId5"/>
    <p:sldId id="405" r:id="rId6"/>
    <p:sldId id="406" r:id="rId7"/>
    <p:sldId id="407" r:id="rId8"/>
    <p:sldId id="408" r:id="rId9"/>
    <p:sldId id="411" r:id="rId10"/>
    <p:sldId id="410" r:id="rId11"/>
    <p:sldId id="409" r:id="rId12"/>
    <p:sldId id="412" r:id="rId13"/>
    <p:sldId id="413" r:id="rId14"/>
    <p:sldId id="414" r:id="rId15"/>
    <p:sldId id="417" r:id="rId16"/>
    <p:sldId id="426" r:id="rId17"/>
    <p:sldId id="423" r:id="rId18"/>
    <p:sldId id="424" r:id="rId19"/>
    <p:sldId id="418" r:id="rId20"/>
    <p:sldId id="425" r:id="rId21"/>
    <p:sldId id="416" r:id="rId2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ite-architecture.github.io/cts_spe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-architecture.github.io/cts_spe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s.informatik.uni-leipzig.de/Canonical_Text_Servic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ributed-text-services.github.io/" TargetMode="External"/><Relationship Id="rId2" Type="http://schemas.openxmlformats.org/officeDocument/2006/relationships/hyperlink" Target="https://dts.perseids.org/collections?id=urn:perseids:latinL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ributed-text-services.github.io/specificatio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ts.perseids.org/colle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org/ctsur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-architecture.github.io/cts_spe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4800" dirty="0" smtClean="0"/>
              <a:t>Distributed Text Services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Protocol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878"/>
            <a:ext cx="23622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?request=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 smtClean="0"/>
              <a:t>[other parameters depend on the specific function, e.g., </a:t>
            </a:r>
          </a:p>
          <a:p>
            <a:pPr marL="0" indent="0">
              <a:buNone/>
            </a:pPr>
            <a:r>
              <a:rPr lang="de-DE" sz="1800" dirty="0" smtClean="0"/>
              <a:t>?urn=&lt;CTS-URN&gt;]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73724" y="709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hlinkClick r:id="rId2"/>
              </a:rPr>
              <a:t>http://cite-architecture.github.io/cts_spec/</a:t>
            </a:r>
            <a:endParaRPr lang="de-DE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52550"/>
            <a:ext cx="5702300" cy="334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3292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http://cts.informatik.uni-leipzig.de/pbc/cts/?request=GetPassage&amp;urn=urn:cts:pbc:bible.parallel.eng.kingjames:1.2@the[2]-1.5.6@five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5" b="24723"/>
          <a:stretch/>
        </p:blipFill>
        <p:spPr bwMode="auto">
          <a:xfrm>
            <a:off x="5029200" y="1316660"/>
            <a:ext cx="3886200" cy="35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3724" y="709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hlinkClick r:id="rId3"/>
              </a:rPr>
              <a:t>http://cite-architecture.github.io/cts_spec/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22606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examples </a:t>
            </a:r>
            <a:r>
              <a:rPr lang="de-DE" sz="2000" dirty="0"/>
              <a:t>from </a:t>
            </a:r>
            <a:r>
              <a:rPr lang="de-DE" sz="2000" dirty="0">
                <a:hlinkClick r:id="rId4"/>
              </a:rPr>
              <a:t>http://</a:t>
            </a:r>
            <a:r>
              <a:rPr lang="de-DE" sz="2000" dirty="0" smtClean="0">
                <a:hlinkClick r:id="rId4"/>
              </a:rPr>
              <a:t>cts.informatik.uni-leipzig.de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8252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Return values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CTS is designed to work with TEI documents</a:t>
            </a:r>
          </a:p>
          <a:p>
            <a:pPr lvl="1"/>
            <a:r>
              <a:rPr lang="de-DE" dirty="0" smtClean="0"/>
              <a:t>defines a special-purpose XML syntax for responses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CTS URLs can resolve, but they </a:t>
            </a:r>
            <a:r>
              <a:rPr lang="de-DE" b="1" dirty="0" smtClean="0"/>
              <a:t>cannot</a:t>
            </a:r>
            <a:r>
              <a:rPr lang="de-DE" dirty="0" smtClean="0"/>
              <a:t> resolve to RDF data</a:t>
            </a:r>
          </a:p>
          <a:p>
            <a:r>
              <a:rPr lang="de-DE" dirty="0" smtClean="0"/>
              <a:t>CTS Protocol requires CTS URNs</a:t>
            </a:r>
          </a:p>
          <a:p>
            <a:pPr lvl="1"/>
            <a:r>
              <a:rPr lang="de-DE" dirty="0" smtClean="0"/>
              <a:t>cannot support other (more widely used) citation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397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– Distributed Text 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/>
              <a:t>for collections of TEI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inspired</a:t>
            </a:r>
            <a:r>
              <a:rPr lang="en-US" dirty="0"/>
              <a:t>, informed and influenced </a:t>
            </a:r>
            <a:r>
              <a:rPr lang="en-US" dirty="0" smtClean="0"/>
              <a:t>by CTS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more generic, no prescriptions for identifier system, or structure of documents</a:t>
            </a:r>
          </a:p>
          <a:p>
            <a:r>
              <a:rPr lang="en-US" dirty="0" smtClean="0"/>
              <a:t>real-world systems also support CTS URNs</a:t>
            </a:r>
          </a:p>
          <a:p>
            <a:pPr marL="344487" lvl="1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dts.perseids.org/collections?id=urn:perseids:latinLit</a:t>
            </a:r>
            <a:r>
              <a:rPr lang="en-US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distributed-text-services.github.io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9250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Operations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Navigate across texts, navigate within texts, retrieve textual content</a:t>
            </a:r>
          </a:p>
          <a:p>
            <a:r>
              <a:rPr lang="en-US" sz="2000" dirty="0" smtClean="0"/>
              <a:t>e.g., retrieve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collection members</a:t>
            </a:r>
          </a:p>
          <a:p>
            <a:pPr lvl="1"/>
            <a:r>
              <a:rPr lang="en-US" sz="1600" dirty="0" smtClean="0"/>
              <a:t>metadata </a:t>
            </a:r>
            <a:r>
              <a:rPr lang="en-US" sz="1600" dirty="0"/>
              <a:t>about individual collection items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err="1"/>
              <a:t>citeable</a:t>
            </a:r>
            <a:r>
              <a:rPr lang="en-US" sz="1600" dirty="0"/>
              <a:t> passages within a text</a:t>
            </a:r>
          </a:p>
          <a:p>
            <a:pPr lvl="1"/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err="1"/>
              <a:t>citeable</a:t>
            </a:r>
            <a:r>
              <a:rPr lang="en-US" sz="1600" dirty="0"/>
              <a:t> passages within a text as groups of client-defined </a:t>
            </a:r>
            <a:r>
              <a:rPr lang="en-US" sz="1600" dirty="0" smtClean="0"/>
              <a:t>sizes</a:t>
            </a:r>
            <a:endParaRPr lang="en-US" sz="1600" dirty="0"/>
          </a:p>
          <a:p>
            <a:pPr lvl="1"/>
            <a:r>
              <a:rPr lang="en-US" sz="1600" dirty="0" smtClean="0"/>
              <a:t>metadata </a:t>
            </a:r>
            <a:r>
              <a:rPr lang="en-US" sz="1600" dirty="0"/>
              <a:t>about the citation structure of a document</a:t>
            </a:r>
          </a:p>
          <a:p>
            <a:pPr lvl="1"/>
            <a:r>
              <a:rPr lang="en-US" sz="1600" dirty="0" smtClean="0"/>
              <a:t>single </a:t>
            </a:r>
            <a:r>
              <a:rPr lang="en-US" sz="1600" dirty="0"/>
              <a:t>text passage at any level of the citation hierarchy</a:t>
            </a:r>
          </a:p>
          <a:p>
            <a:pPr lvl="1"/>
            <a:r>
              <a:rPr lang="en-US" sz="1600" dirty="0" smtClean="0"/>
              <a:t>range </a:t>
            </a:r>
            <a:r>
              <a:rPr lang="en-US" sz="1600" dirty="0"/>
              <a:t>of text passages with a clearly defined start and end passage</a:t>
            </a:r>
          </a:p>
          <a:p>
            <a:pPr lvl="1"/>
            <a:r>
              <a:rPr lang="en-US" sz="1600" dirty="0" smtClean="0"/>
              <a:t>entire text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06133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Retrieval („Document Endpoint“)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/>
          <a:stretch/>
        </p:blipFill>
        <p:spPr bwMode="auto">
          <a:xfrm>
            <a:off x="457200" y="1200150"/>
            <a:ext cx="8190994" cy="35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6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DTS + Linked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398044"/>
          </a:xfrm>
        </p:spPr>
        <p:txBody>
          <a:bodyPr/>
          <a:lstStyle/>
          <a:p>
            <a:r>
              <a:rPr lang="de-DE" dirty="0" smtClean="0"/>
              <a:t>REST API</a:t>
            </a:r>
          </a:p>
          <a:p>
            <a:r>
              <a:rPr lang="de-DE" dirty="0" smtClean="0"/>
              <a:t>JSON-LD</a:t>
            </a:r>
          </a:p>
          <a:p>
            <a:pPr marL="776287" lvl="1" indent="-457200">
              <a:buFont typeface="Symbol"/>
              <a:buChar char="Þ"/>
            </a:pPr>
            <a:r>
              <a:rPr lang="de-DE" dirty="0" smtClean="0"/>
              <a:t>enables full-fledged Linked Data</a:t>
            </a:r>
          </a:p>
          <a:p>
            <a:pPr marL="319087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/>
          <a:stretch/>
        </p:blipFill>
        <p:spPr bwMode="auto">
          <a:xfrm>
            <a:off x="5209542" y="2114550"/>
            <a:ext cx="3401058" cy="287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1979" y="1200150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end points:</a:t>
            </a:r>
          </a:p>
          <a:p>
            <a:r>
              <a:rPr lang="de-DE" sz="1200" dirty="0">
                <a:hlinkClick r:id="rId3"/>
              </a:rPr>
              <a:t>https://distributed-text-services.github.io/specifications</a:t>
            </a:r>
            <a:r>
              <a:rPr lang="de-DE" sz="1200" dirty="0" smtClean="0">
                <a:hlinkClick r:id="rId3"/>
              </a:rPr>
              <a:t>/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1962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pPr lvl="1"/>
            <a:r>
              <a:rPr lang="de-DE" dirty="0" smtClean="0"/>
              <a:t>web service around Apache Jena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0" y="133350"/>
            <a:ext cx="46759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7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pPr lvl="1"/>
            <a:r>
              <a:rPr lang="de-DE" dirty="0" smtClean="0"/>
              <a:t>web service around Apache Jena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0" y="133350"/>
            <a:ext cx="46759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606130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09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r>
              <a:rPr lang="de-DE" dirty="0" smtClean="0"/>
              <a:t>FROM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GET request at DTS end point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results can be loaded into named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1"/>
          <a:stretch/>
        </p:blipFill>
        <p:spPr bwMode="auto">
          <a:xfrm>
            <a:off x="4315640" y="3291606"/>
            <a:ext cx="4675960" cy="17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3349"/>
            <a:ext cx="4648199" cy="31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23567" r="7821" b="70852"/>
          <a:stretch/>
        </p:blipFill>
        <p:spPr bwMode="auto">
          <a:xfrm>
            <a:off x="7021416" y="878826"/>
            <a:ext cx="1597445" cy="17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Canonical Text Services (CTS)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to identify and retrieve passages of text cited by canonical reference. </a:t>
            </a:r>
          </a:p>
          <a:p>
            <a:r>
              <a:rPr lang="en-US" dirty="0" smtClean="0"/>
              <a:t>specification: network </a:t>
            </a:r>
            <a:r>
              <a:rPr lang="en-US" dirty="0"/>
              <a:t>service for identifying texts and retrieving fragments of </a:t>
            </a:r>
            <a:r>
              <a:rPr lang="en-US" dirty="0" smtClean="0"/>
              <a:t>texts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notions of "work" and "citation" </a:t>
            </a:r>
            <a:endParaRPr lang="en-US" dirty="0" smtClean="0"/>
          </a:p>
          <a:p>
            <a:pPr lvl="1"/>
            <a:r>
              <a:rPr lang="en-US" dirty="0" smtClean="0"/>
              <a:t>rather than “string” and “position”</a:t>
            </a:r>
          </a:p>
          <a:p>
            <a:r>
              <a:rPr lang="en-US" dirty="0" smtClean="0"/>
              <a:t>Initially implemented for the Homer </a:t>
            </a:r>
            <a:r>
              <a:rPr lang="en-US" dirty="0" err="1" smtClean="0"/>
              <a:t>Multitext</a:t>
            </a:r>
            <a:r>
              <a:rPr lang="en-US" dirty="0" smtClean="0"/>
              <a:t> project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551" y="709196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4328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Accessing a DTS</a:t>
            </a:r>
            <a:br>
              <a:rPr lang="de-DE" dirty="0" smtClean="0"/>
            </a:br>
            <a:r>
              <a:rPr lang="de-DE" dirty="0" smtClean="0"/>
              <a:t>endpoint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339804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>
                <a:hlinkClick r:id="rId2"/>
              </a:rPr>
              <a:t>https://dts.perseids.org/collections</a:t>
            </a:r>
            <a:endParaRPr lang="de-DE" sz="1600" dirty="0" smtClean="0"/>
          </a:p>
          <a:p>
            <a:r>
              <a:rPr lang="de-DE" dirty="0" smtClean="0"/>
              <a:t>accessed via sparql.org</a:t>
            </a:r>
          </a:p>
          <a:p>
            <a:r>
              <a:rPr lang="de-DE" dirty="0" smtClean="0"/>
              <a:t>FROM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GET request at DTS end point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results can be loaded into named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1"/>
          <a:stretch/>
        </p:blipFill>
        <p:spPr bwMode="auto">
          <a:xfrm>
            <a:off x="4315640" y="3291606"/>
            <a:ext cx="4675960" cy="17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3349"/>
            <a:ext cx="4648199" cy="31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23567" r="7821" b="70852"/>
          <a:stretch/>
        </p:blipFill>
        <p:spPr bwMode="auto">
          <a:xfrm>
            <a:off x="7021416" y="878826"/>
            <a:ext cx="1597445" cy="17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0134"/>
            <a:ext cx="6858000" cy="357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4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CTS URIs</a:t>
            </a:r>
          </a:p>
          <a:p>
            <a:pPr lvl="1"/>
            <a:r>
              <a:rPr lang="de-DE" dirty="0" smtClean="0"/>
              <a:t>yet another text addressing system</a:t>
            </a:r>
          </a:p>
          <a:p>
            <a:pPr lvl="1"/>
            <a:r>
              <a:rPr lang="de-DE" i="1" dirty="0" smtClean="0"/>
              <a:t>canonical</a:t>
            </a:r>
            <a:r>
              <a:rPr lang="de-DE" dirty="0" smtClean="0"/>
              <a:t>, can abstract from/generalize over multiple string representations</a:t>
            </a:r>
          </a:p>
          <a:p>
            <a:r>
              <a:rPr lang="de-DE" dirty="0" smtClean="0"/>
              <a:t>DTS protocol</a:t>
            </a:r>
          </a:p>
          <a:p>
            <a:pPr lvl="1"/>
            <a:r>
              <a:rPr lang="de-DE" dirty="0" smtClean="0"/>
              <a:t>resolvable (CTS and other) URIs</a:t>
            </a:r>
          </a:p>
          <a:p>
            <a:pPr lvl="1"/>
            <a:r>
              <a:rPr lang="de-DE" dirty="0" smtClean="0"/>
              <a:t>JSON-LD responses, full RDF integration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59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Canonical Text Services </a:t>
            </a:r>
            <a:r>
              <a:rPr lang="de-DE" dirty="0" smtClean="0"/>
              <a:t>(CTS</a:t>
            </a:r>
            <a:r>
              <a:rPr lang="de-D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scope</a:t>
            </a:r>
          </a:p>
          <a:p>
            <a:pPr lvl="1"/>
            <a:r>
              <a:rPr lang="de-DE" dirty="0" smtClean="0"/>
              <a:t>CTS URNs</a:t>
            </a:r>
          </a:p>
          <a:p>
            <a:pPr lvl="1"/>
            <a:r>
              <a:rPr lang="de-DE" dirty="0" smtClean="0"/>
              <a:t>protocol to resolve them</a:t>
            </a:r>
          </a:p>
          <a:p>
            <a:pPr lvl="1"/>
            <a:r>
              <a:rPr lang="de-DE" dirty="0" smtClean="0"/>
              <a:t>address (TEI) XML documents</a:t>
            </a:r>
          </a:p>
          <a:p>
            <a:pPr lvl="1"/>
            <a:r>
              <a:rPr lang="de-DE" dirty="0" smtClean="0"/>
              <a:t>return XML data</a:t>
            </a:r>
          </a:p>
          <a:p>
            <a:r>
              <a:rPr lang="de-DE" dirty="0" smtClean="0"/>
              <a:t>multi-document extension of the Text Encoding Initiative</a:t>
            </a:r>
          </a:p>
          <a:p>
            <a:pPr lvl="1"/>
            <a:r>
              <a:rPr lang="de-DE" dirty="0" smtClean="0"/>
              <a:t>applicable to other XML data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551" y="709196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7541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5400" y="2876550"/>
            <a:ext cx="5105400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pPr lvl="1"/>
            <a:r>
              <a:rPr lang="de-DE" dirty="0" smtClean="0"/>
              <a:t>WORK has a hierarchical structure</a:t>
            </a:r>
          </a:p>
          <a:p>
            <a:pPr marL="671512" lvl="2" indent="0">
              <a:buNone/>
            </a:pPr>
            <a:r>
              <a:rPr lang="de-DE" dirty="0" smtClean="0"/>
              <a:t>   TEXTGROUP.WORK.VERSION.EXEMPLAR</a:t>
            </a:r>
            <a:endParaRPr lang="de-DE" dirty="0"/>
          </a:p>
          <a:p>
            <a:pPr lvl="1"/>
            <a:r>
              <a:rPr lang="de-DE" dirty="0"/>
              <a:t>PASSAGE is optional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75801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pPr lvl="1"/>
            <a:r>
              <a:rPr lang="de-DE" dirty="0" smtClean="0"/>
              <a:t>reference to a citable node, implicit encoding of a hierarchy</a:t>
            </a:r>
          </a:p>
          <a:p>
            <a:pPr lvl="1"/>
            <a:r>
              <a:rPr lang="de-DE" dirty="0" smtClean="0"/>
              <a:t>designed for TEI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295307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pPr lvl="1"/>
            <a:r>
              <a:rPr lang="de-DE" dirty="0" smtClean="0"/>
              <a:t>dynamic URI: a span between two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62938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 smtClean="0"/>
              <a:t>@ =&gt; subsections (here, tokens)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14752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906"/>
            <a:ext cx="7924800" cy="3017044"/>
          </a:xfrm>
        </p:spPr>
        <p:txBody>
          <a:bodyPr/>
          <a:lstStyle/>
          <a:p>
            <a:r>
              <a:rPr lang="de-DE" dirty="0" smtClean="0"/>
              <a:t>urn:cts:pbc:bible.parallel.eng</a:t>
            </a:r>
          </a:p>
          <a:p>
            <a:r>
              <a:rPr lang="de-DE" dirty="0" smtClean="0"/>
              <a:t>urn:cts:pbc:bible.parallel.eng:1.3.2</a:t>
            </a:r>
          </a:p>
          <a:p>
            <a:r>
              <a:rPr lang="de-DE" dirty="0" smtClean="0"/>
              <a:t>urn:cts:pbc:bible.parallel.eng:1.2-1.5.6</a:t>
            </a:r>
          </a:p>
          <a:p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 smtClean="0"/>
              <a:t>[...] =&gt; index</a:t>
            </a:r>
          </a:p>
          <a:p>
            <a:pPr lvl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95" y="709196"/>
            <a:ext cx="3248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http://cite-architecture.org/ctsurn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69" y="1123950"/>
            <a:ext cx="7184531" cy="5232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urn:cts:[NAMESPACE]:[WORK]:[PASSAGE]</a:t>
            </a:r>
          </a:p>
        </p:txBody>
      </p:sp>
    </p:spTree>
    <p:extLst>
      <p:ext uri="{BB962C8B-B14F-4D97-AF65-F5344CB8AC3E}">
        <p14:creationId xmlns:p14="http://schemas.microsoft.com/office/powerpoint/2010/main" val="229049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CTS URLs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URNs are valid URIs, but they don‘t resolve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wrapping into a URI, using a URN resolver</a:t>
            </a:r>
          </a:p>
          <a:p>
            <a:pPr lvl="1"/>
            <a:r>
              <a:rPr lang="de-DE" dirty="0"/>
              <a:t>urn:cts:pbc:bible.parallel.eng:1.2@the[2]-</a:t>
            </a:r>
            <a:r>
              <a:rPr lang="de-DE" dirty="0" smtClean="0"/>
              <a:t>1.5.6@five</a:t>
            </a:r>
          </a:p>
          <a:p>
            <a:pPr lvl="1"/>
            <a:r>
              <a:rPr lang="de-DE" dirty="0"/>
              <a:t>http://cts.informatik.uni-leipzig.de/pbc/cts/?request=GetPassage&amp;urn=urn:cts:pbc:bible.parallel.eng.kingjames:1.2@the[2]-</a:t>
            </a:r>
            <a:r>
              <a:rPr lang="de-DE" dirty="0" smtClean="0"/>
              <a:t>1.5.6@five</a:t>
            </a:r>
          </a:p>
          <a:p>
            <a:pPr lvl="2"/>
            <a:r>
              <a:rPr lang="de-DE" dirty="0" smtClean="0"/>
              <a:t>as defined in CTS protocol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73724" y="7091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hlinkClick r:id="rId2"/>
              </a:rPr>
              <a:t>http://cite-architecture.github.io/cts_spec/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836784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658</Words>
  <Application>Microsoft Office PowerPoint</Application>
  <PresentationFormat>On-screen Show (16:9)</PresentationFormat>
  <Paragraphs>156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Kante</vt:lpstr>
      <vt:lpstr>Distributed Text Services</vt:lpstr>
      <vt:lpstr>Canonical Text Services (CTS)</vt:lpstr>
      <vt:lpstr>Canonical Text Services (CTS)</vt:lpstr>
      <vt:lpstr>CTS URNs</vt:lpstr>
      <vt:lpstr>CTS URNs</vt:lpstr>
      <vt:lpstr>CTS URNs</vt:lpstr>
      <vt:lpstr>CTS URNs</vt:lpstr>
      <vt:lpstr>CTS URNs</vt:lpstr>
      <vt:lpstr>CTS URLs</vt:lpstr>
      <vt:lpstr>CTS Protocol</vt:lpstr>
      <vt:lpstr>CTS URLs</vt:lpstr>
      <vt:lpstr>Return values</vt:lpstr>
      <vt:lpstr>DTS – Distributed Text Service</vt:lpstr>
      <vt:lpstr>DTS Operations</vt:lpstr>
      <vt:lpstr>Retrieval („Document Endpoint“)</vt:lpstr>
      <vt:lpstr>DTS + Linked Data</vt:lpstr>
      <vt:lpstr>Accessing a DTS endpoint</vt:lpstr>
      <vt:lpstr>Accessing a DTS endpoint</vt:lpstr>
      <vt:lpstr>Accessing a DTS endpoint</vt:lpstr>
      <vt:lpstr>Accessing a DTS endpoint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759</cp:revision>
  <cp:lastPrinted>2015-03-15T18:01:39Z</cp:lastPrinted>
  <dcterms:created xsi:type="dcterms:W3CDTF">2012-04-27T04:26:24Z</dcterms:created>
  <dcterms:modified xsi:type="dcterms:W3CDTF">2021-09-01T16:31:18Z</dcterms:modified>
</cp:coreProperties>
</file>