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99" r:id="rId2"/>
    <p:sldId id="400" r:id="rId3"/>
    <p:sldId id="403" r:id="rId4"/>
    <p:sldId id="405" r:id="rId5"/>
    <p:sldId id="406" r:id="rId6"/>
    <p:sldId id="407" r:id="rId7"/>
    <p:sldId id="408" r:id="rId8"/>
    <p:sldId id="411" r:id="rId9"/>
    <p:sldId id="409" r:id="rId10"/>
    <p:sldId id="412" r:id="rId11"/>
    <p:sldId id="413" r:id="rId12"/>
    <p:sldId id="414" r:id="rId13"/>
    <p:sldId id="417" r:id="rId14"/>
    <p:sldId id="426" r:id="rId15"/>
    <p:sldId id="423" r:id="rId16"/>
    <p:sldId id="424" r:id="rId17"/>
    <p:sldId id="418" r:id="rId18"/>
    <p:sldId id="425" r:id="rId19"/>
    <p:sldId id="416" r:id="rId20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87375" autoAdjust="0"/>
  </p:normalViewPr>
  <p:slideViewPr>
    <p:cSldViewPr>
      <p:cViewPr varScale="1">
        <p:scale>
          <a:sx n="53" d="100"/>
          <a:sy n="53" d="100"/>
        </p:scale>
        <p:origin x="59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‹Nº›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‹Nº›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ributed-text-services.github.io/" TargetMode="External"/><Relationship Id="rId2" Type="http://schemas.openxmlformats.org/officeDocument/2006/relationships/hyperlink" Target="https://dts.perseids.org/collections?id=urn:perseids:latinL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ributed-text-services.github.io/specifica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ts.perseids.org/collec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ts.perseids.org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ts.perseids.org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ts.perseids.org/colle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github.io/cts_spe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ite-architecture.github.io/cts_spe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ts.informatik.uni-leipzig.de/Canonical_Text_Servi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de-DE" sz="4800" dirty="0" smtClean="0"/>
              <a:t>Distributed Text Services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Applied Computational Linguistics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7997" y="0"/>
            <a:ext cx="532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LD4LT@LDK-2021,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Return values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CTS is designed to work with TEI documents</a:t>
            </a:r>
          </a:p>
          <a:p>
            <a:pPr lvl="1"/>
            <a:r>
              <a:rPr lang="de-DE" dirty="0" smtClean="0"/>
              <a:t>defines a special-purpose XML syntax for responses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CTS URLs can resolve, but they </a:t>
            </a:r>
            <a:r>
              <a:rPr lang="de-DE" b="1" dirty="0" smtClean="0"/>
              <a:t>cannot</a:t>
            </a:r>
            <a:r>
              <a:rPr lang="de-DE" dirty="0" smtClean="0"/>
              <a:t> resolve to RDF data</a:t>
            </a:r>
          </a:p>
          <a:p>
            <a:r>
              <a:rPr lang="de-DE" dirty="0" smtClean="0"/>
              <a:t>CTS Protocol requires CTS URNs</a:t>
            </a:r>
          </a:p>
          <a:p>
            <a:pPr lvl="1"/>
            <a:r>
              <a:rPr lang="de-DE" dirty="0" smtClean="0"/>
              <a:t>cannot support other (more widely used) citation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6397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DTS – Distributed Text 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/>
              <a:t>for collections of TEI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inspired</a:t>
            </a:r>
            <a:r>
              <a:rPr lang="en-US" dirty="0"/>
              <a:t>, informed and influenced </a:t>
            </a:r>
            <a:r>
              <a:rPr lang="en-US" dirty="0" smtClean="0"/>
              <a:t>by CTS</a:t>
            </a:r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more generic, no prescriptions for identifier system, or structure of documents</a:t>
            </a:r>
          </a:p>
          <a:p>
            <a:r>
              <a:rPr lang="en-US" dirty="0" smtClean="0"/>
              <a:t>real-world systems also support CTS URNs</a:t>
            </a:r>
          </a:p>
          <a:p>
            <a:pPr marL="344487" lvl="1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dts.perseids.org/collections?id=urn:perseids:latinLit</a:t>
            </a:r>
            <a:r>
              <a:rPr lang="en-US" sz="16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3860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distributed-text-services.github.io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9250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DTS Operations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Navigate across texts, navigate within texts, retrieve textual content</a:t>
            </a:r>
          </a:p>
          <a:p>
            <a:r>
              <a:rPr lang="en-US" sz="2000" dirty="0" smtClean="0"/>
              <a:t>e.g., retrieve</a:t>
            </a:r>
          </a:p>
          <a:p>
            <a:pPr lvl="1"/>
            <a:r>
              <a:rPr lang="en-US" sz="1600" dirty="0" smtClean="0"/>
              <a:t>lists </a:t>
            </a:r>
            <a:r>
              <a:rPr lang="en-US" sz="1600" dirty="0"/>
              <a:t>of collection members</a:t>
            </a:r>
          </a:p>
          <a:p>
            <a:pPr lvl="1"/>
            <a:r>
              <a:rPr lang="en-US" sz="1600" dirty="0" smtClean="0"/>
              <a:t>metadata </a:t>
            </a:r>
            <a:r>
              <a:rPr lang="en-US" sz="1600" dirty="0"/>
              <a:t>about individual collection items</a:t>
            </a:r>
          </a:p>
          <a:p>
            <a:pPr lvl="1"/>
            <a:r>
              <a:rPr lang="en-US" sz="1600" dirty="0" smtClean="0"/>
              <a:t>lists </a:t>
            </a:r>
            <a:r>
              <a:rPr lang="en-US" sz="1600" dirty="0"/>
              <a:t>of </a:t>
            </a:r>
            <a:r>
              <a:rPr lang="en-US" sz="1600" dirty="0" err="1"/>
              <a:t>citeable</a:t>
            </a:r>
            <a:r>
              <a:rPr lang="en-US" sz="1600" dirty="0"/>
              <a:t> passages within a text</a:t>
            </a:r>
          </a:p>
          <a:p>
            <a:pPr lvl="1"/>
            <a:r>
              <a:rPr lang="en-US" sz="1600" dirty="0" smtClean="0"/>
              <a:t>lists </a:t>
            </a:r>
            <a:r>
              <a:rPr lang="en-US" sz="1600" dirty="0"/>
              <a:t>of </a:t>
            </a:r>
            <a:r>
              <a:rPr lang="en-US" sz="1600" dirty="0" err="1"/>
              <a:t>citeable</a:t>
            </a:r>
            <a:r>
              <a:rPr lang="en-US" sz="1600" dirty="0"/>
              <a:t> passages within a text as groups of client-defined </a:t>
            </a:r>
            <a:r>
              <a:rPr lang="en-US" sz="1600" dirty="0" smtClean="0"/>
              <a:t>sizes</a:t>
            </a:r>
            <a:endParaRPr lang="en-US" sz="1600" dirty="0"/>
          </a:p>
          <a:p>
            <a:pPr lvl="1"/>
            <a:r>
              <a:rPr lang="en-US" sz="1600" dirty="0" smtClean="0"/>
              <a:t>metadata </a:t>
            </a:r>
            <a:r>
              <a:rPr lang="en-US" sz="1600" dirty="0"/>
              <a:t>about the citation structure of a document</a:t>
            </a:r>
          </a:p>
          <a:p>
            <a:pPr lvl="1"/>
            <a:r>
              <a:rPr lang="en-US" sz="1600" dirty="0" smtClean="0"/>
              <a:t>single </a:t>
            </a:r>
            <a:r>
              <a:rPr lang="en-US" sz="1600" dirty="0"/>
              <a:t>text passage at any level of the citation hierarchy</a:t>
            </a:r>
          </a:p>
          <a:p>
            <a:pPr lvl="1"/>
            <a:r>
              <a:rPr lang="en-US" sz="1600" dirty="0" smtClean="0"/>
              <a:t>range </a:t>
            </a:r>
            <a:r>
              <a:rPr lang="en-US" sz="1600" dirty="0"/>
              <a:t>of text passages with a clearly defined start and end passage</a:t>
            </a:r>
          </a:p>
          <a:p>
            <a:pPr lvl="1"/>
            <a:r>
              <a:rPr lang="en-US" sz="1600" dirty="0" smtClean="0"/>
              <a:t>entire text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06133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Retrieval („Document Endpoint“)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8"/>
          <a:stretch/>
        </p:blipFill>
        <p:spPr bwMode="auto">
          <a:xfrm>
            <a:off x="457200" y="1200150"/>
            <a:ext cx="8190994" cy="35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60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DTS + Linked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114800" cy="3398044"/>
          </a:xfrm>
        </p:spPr>
        <p:txBody>
          <a:bodyPr/>
          <a:lstStyle/>
          <a:p>
            <a:r>
              <a:rPr lang="de-DE" dirty="0" smtClean="0"/>
              <a:t>REST API</a:t>
            </a:r>
          </a:p>
          <a:p>
            <a:r>
              <a:rPr lang="de-DE" dirty="0" smtClean="0"/>
              <a:t>JSON-LD</a:t>
            </a:r>
          </a:p>
          <a:p>
            <a:pPr marL="776287" lvl="1" indent="-457200">
              <a:buFont typeface="Symbol"/>
              <a:buChar char="Þ"/>
            </a:pPr>
            <a:r>
              <a:rPr lang="de-DE" dirty="0" smtClean="0"/>
              <a:t>enables full-fledged Linked Data</a:t>
            </a:r>
          </a:p>
          <a:p>
            <a:pPr marL="319087" lvl="1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/>
          <a:stretch/>
        </p:blipFill>
        <p:spPr bwMode="auto">
          <a:xfrm>
            <a:off x="5209542" y="2114550"/>
            <a:ext cx="3401058" cy="287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1979" y="1200150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Sample end points:</a:t>
            </a:r>
          </a:p>
          <a:p>
            <a:r>
              <a:rPr lang="de-DE" sz="1200" dirty="0">
                <a:hlinkClick r:id="rId3"/>
              </a:rPr>
              <a:t>https://distributed-text-services.github.io/specifications</a:t>
            </a:r>
            <a:r>
              <a:rPr lang="de-DE" sz="1200" dirty="0" smtClean="0">
                <a:hlinkClick r:id="rId3"/>
              </a:rPr>
              <a:t>/</a:t>
            </a:r>
            <a:r>
              <a:rPr lang="de-DE" sz="1200" dirty="0" smtClean="0"/>
              <a:t>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1962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Accessing a DTS</a:t>
            </a:r>
            <a:br>
              <a:rPr lang="de-DE" dirty="0" smtClean="0"/>
            </a:br>
            <a:r>
              <a:rPr lang="de-DE" dirty="0" smtClean="0"/>
              <a:t>endpoint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33980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hlinkClick r:id="rId2"/>
              </a:rPr>
              <a:t>https://dts.perseids.org/collections</a:t>
            </a:r>
            <a:endParaRPr lang="de-DE" sz="1600" dirty="0" smtClean="0"/>
          </a:p>
          <a:p>
            <a:r>
              <a:rPr lang="de-DE" dirty="0" smtClean="0"/>
              <a:t>accessed via sparql.org</a:t>
            </a:r>
          </a:p>
          <a:p>
            <a:pPr lvl="1"/>
            <a:r>
              <a:rPr lang="de-DE" dirty="0" smtClean="0"/>
              <a:t>web service around Apache Jena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40" y="133350"/>
            <a:ext cx="467596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77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Accessing a DTS</a:t>
            </a:r>
            <a:br>
              <a:rPr lang="de-DE" dirty="0" smtClean="0"/>
            </a:br>
            <a:r>
              <a:rPr lang="de-DE" dirty="0" smtClean="0"/>
              <a:t>endpoint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33980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hlinkClick r:id="rId2"/>
              </a:rPr>
              <a:t>https://dts.perseids.org/collections</a:t>
            </a:r>
            <a:endParaRPr lang="de-DE" sz="1600" dirty="0" smtClean="0"/>
          </a:p>
          <a:p>
            <a:r>
              <a:rPr lang="de-DE" dirty="0" smtClean="0"/>
              <a:t>accessed via sparql.org</a:t>
            </a:r>
          </a:p>
          <a:p>
            <a:pPr lvl="1"/>
            <a:r>
              <a:rPr lang="de-DE" dirty="0" smtClean="0"/>
              <a:t>web service around Apache Jena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40" y="133350"/>
            <a:ext cx="467596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606130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09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Accessing a DTS</a:t>
            </a:r>
            <a:br>
              <a:rPr lang="de-DE" dirty="0" smtClean="0"/>
            </a:br>
            <a:r>
              <a:rPr lang="de-DE" dirty="0" smtClean="0"/>
              <a:t>endpoint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33980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hlinkClick r:id="rId2"/>
              </a:rPr>
              <a:t>https://dts.perseids.org/collections</a:t>
            </a:r>
            <a:endParaRPr lang="de-DE" sz="1600" dirty="0" smtClean="0"/>
          </a:p>
          <a:p>
            <a:r>
              <a:rPr lang="de-DE" dirty="0" smtClean="0"/>
              <a:t>accessed via sparql.org</a:t>
            </a:r>
          </a:p>
          <a:p>
            <a:r>
              <a:rPr lang="de-DE" dirty="0" smtClean="0"/>
              <a:t>FROM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GET request at DTS end point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results can be loaded into named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1"/>
          <a:stretch/>
        </p:blipFill>
        <p:spPr bwMode="auto">
          <a:xfrm>
            <a:off x="4315640" y="3291606"/>
            <a:ext cx="4675960" cy="171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3349"/>
            <a:ext cx="4648199" cy="315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2" t="23567" r="7821" b="70852"/>
          <a:stretch/>
        </p:blipFill>
        <p:spPr bwMode="auto">
          <a:xfrm>
            <a:off x="7021416" y="878826"/>
            <a:ext cx="1597445" cy="17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0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Accessing a DTS</a:t>
            </a:r>
            <a:br>
              <a:rPr lang="de-DE" dirty="0" smtClean="0"/>
            </a:br>
            <a:r>
              <a:rPr lang="de-DE" dirty="0" smtClean="0"/>
              <a:t>endpoint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33980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hlinkClick r:id="rId2"/>
              </a:rPr>
              <a:t>https://dts.perseids.org/collections</a:t>
            </a:r>
            <a:endParaRPr lang="de-DE" sz="1600" dirty="0" smtClean="0"/>
          </a:p>
          <a:p>
            <a:r>
              <a:rPr lang="de-DE" dirty="0" smtClean="0"/>
              <a:t>accessed via sparql.org</a:t>
            </a:r>
          </a:p>
          <a:p>
            <a:r>
              <a:rPr lang="de-DE" dirty="0" smtClean="0"/>
              <a:t>FROM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GET request at DTS end point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results can be loaded into named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1"/>
          <a:stretch/>
        </p:blipFill>
        <p:spPr bwMode="auto">
          <a:xfrm>
            <a:off x="4315640" y="3291606"/>
            <a:ext cx="4675960" cy="171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3349"/>
            <a:ext cx="4648199" cy="315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2" t="23567" r="7821" b="70852"/>
          <a:stretch/>
        </p:blipFill>
        <p:spPr bwMode="auto">
          <a:xfrm>
            <a:off x="7021416" y="878826"/>
            <a:ext cx="1597445" cy="17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0134"/>
            <a:ext cx="6858000" cy="357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24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CTS URIs</a:t>
            </a:r>
          </a:p>
          <a:p>
            <a:pPr lvl="1"/>
            <a:r>
              <a:rPr lang="de-DE" dirty="0" smtClean="0"/>
              <a:t>yet another text addressing system</a:t>
            </a:r>
          </a:p>
          <a:p>
            <a:pPr lvl="1"/>
            <a:r>
              <a:rPr lang="de-DE" i="1" dirty="0" smtClean="0"/>
              <a:t>canonical</a:t>
            </a:r>
            <a:r>
              <a:rPr lang="de-DE" dirty="0" smtClean="0"/>
              <a:t>, can abstract from/generalize over multiple string representations</a:t>
            </a:r>
          </a:p>
          <a:p>
            <a:r>
              <a:rPr lang="de-DE" dirty="0" smtClean="0"/>
              <a:t>DTS protocol</a:t>
            </a:r>
          </a:p>
          <a:p>
            <a:pPr lvl="1"/>
            <a:r>
              <a:rPr lang="de-DE" dirty="0" smtClean="0"/>
              <a:t>resolvable (CTS and other) URIs</a:t>
            </a:r>
          </a:p>
          <a:p>
            <a:pPr lvl="1"/>
            <a:r>
              <a:rPr lang="de-DE" dirty="0" smtClean="0"/>
              <a:t>JSON-LD responses, full RDF integration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37596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Canonical Text Services (CTS)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to identify and retrieve passages of text cited by canonical reference. </a:t>
            </a:r>
          </a:p>
          <a:p>
            <a:r>
              <a:rPr lang="en-US" dirty="0" smtClean="0"/>
              <a:t>specification: network </a:t>
            </a:r>
            <a:r>
              <a:rPr lang="en-US" dirty="0"/>
              <a:t>service for identifying texts and retrieving fragments of </a:t>
            </a:r>
            <a:r>
              <a:rPr lang="en-US" dirty="0" smtClean="0"/>
              <a:t>texts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notions of "work" and "citation" </a:t>
            </a:r>
            <a:endParaRPr lang="en-US" dirty="0" smtClean="0"/>
          </a:p>
          <a:p>
            <a:pPr lvl="1"/>
            <a:r>
              <a:rPr lang="en-US" dirty="0" smtClean="0"/>
              <a:t>rather than “string” and “position”</a:t>
            </a:r>
          </a:p>
          <a:p>
            <a:r>
              <a:rPr lang="en-US" dirty="0" smtClean="0"/>
              <a:t>Initially implemented for the Homer </a:t>
            </a:r>
            <a:r>
              <a:rPr lang="en-US" dirty="0" err="1" smtClean="0"/>
              <a:t>Multitext</a:t>
            </a:r>
            <a:r>
              <a:rPr lang="en-US" dirty="0" smtClean="0"/>
              <a:t> project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551" y="709196"/>
            <a:ext cx="295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432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5400" y="2876550"/>
            <a:ext cx="5105400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pPr lvl="1"/>
            <a:r>
              <a:rPr lang="de-DE" dirty="0" smtClean="0"/>
              <a:t>WORK has a hierarchical structure</a:t>
            </a:r>
          </a:p>
          <a:p>
            <a:pPr marL="671512" lvl="2" indent="0">
              <a:buNone/>
            </a:pPr>
            <a:r>
              <a:rPr lang="de-DE" dirty="0" smtClean="0"/>
              <a:t>   TEXTGROUP.WORK.VERSION.EXEMPLAR</a:t>
            </a:r>
            <a:endParaRPr lang="de-DE" dirty="0"/>
          </a:p>
          <a:p>
            <a:pPr lvl="1"/>
            <a:r>
              <a:rPr lang="de-DE" dirty="0"/>
              <a:t>PASSAGE is optional</a:t>
            </a:r>
          </a:p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17580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r>
              <a:rPr lang="de-DE" dirty="0" smtClean="0"/>
              <a:t>urn:cts:pbc:bible.parallel.eng:1.3.2</a:t>
            </a:r>
          </a:p>
          <a:p>
            <a:pPr lvl="1"/>
            <a:r>
              <a:rPr lang="de-DE" dirty="0" smtClean="0"/>
              <a:t>reference to a citable node, implicit encoding of a hierarchy</a:t>
            </a:r>
          </a:p>
          <a:p>
            <a:pPr lvl="1"/>
            <a:r>
              <a:rPr lang="de-DE" dirty="0" smtClean="0"/>
              <a:t>designed for TEI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295307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r>
              <a:rPr lang="de-DE" dirty="0" smtClean="0"/>
              <a:t>urn:cts:pbc:bible.parallel.eng:1.3.2</a:t>
            </a:r>
          </a:p>
          <a:p>
            <a:r>
              <a:rPr lang="de-DE" dirty="0" smtClean="0"/>
              <a:t>urn:cts:pbc:bible.parallel.eng:1.2-1.5.6</a:t>
            </a:r>
          </a:p>
          <a:p>
            <a:pPr lvl="1"/>
            <a:r>
              <a:rPr lang="de-DE" dirty="0" smtClean="0"/>
              <a:t>dynamic URI: a span between two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162938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r>
              <a:rPr lang="de-DE" dirty="0" smtClean="0"/>
              <a:t>urn:cts:pbc:bible.parallel.eng:1.3.2</a:t>
            </a:r>
          </a:p>
          <a:p>
            <a:r>
              <a:rPr lang="de-DE" dirty="0" smtClean="0"/>
              <a:t>urn:cts:pbc:bible.parallel.eng:1.2-1.5.6</a:t>
            </a:r>
          </a:p>
          <a:p>
            <a:r>
              <a:rPr lang="de-DE" dirty="0"/>
              <a:t>urn:cts:pbc:bible.parallel.eng:1.2@the[2]-</a:t>
            </a:r>
            <a:r>
              <a:rPr lang="de-DE" dirty="0" smtClean="0"/>
              <a:t>1.5.6@five</a:t>
            </a:r>
          </a:p>
          <a:p>
            <a:pPr lvl="1"/>
            <a:r>
              <a:rPr lang="de-DE" dirty="0" smtClean="0"/>
              <a:t>@ =&gt; subsections (here, tokens)</a:t>
            </a:r>
          </a:p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14752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r>
              <a:rPr lang="de-DE" dirty="0" smtClean="0"/>
              <a:t>urn:cts:pbc:bible.parallel.eng:1.3.2</a:t>
            </a:r>
          </a:p>
          <a:p>
            <a:r>
              <a:rPr lang="de-DE" dirty="0" smtClean="0"/>
              <a:t>urn:cts:pbc:bible.parallel.eng:1.2-1.5.6</a:t>
            </a:r>
          </a:p>
          <a:p>
            <a:r>
              <a:rPr lang="de-DE" dirty="0"/>
              <a:t>urn:cts:pbc:bible.parallel.eng:1.2@the[2]-</a:t>
            </a:r>
            <a:r>
              <a:rPr lang="de-DE" dirty="0" smtClean="0"/>
              <a:t>1.5.6@five</a:t>
            </a:r>
          </a:p>
          <a:p>
            <a:pPr lvl="1"/>
            <a:r>
              <a:rPr lang="de-DE" dirty="0" smtClean="0"/>
              <a:t>[...] =&gt; index</a:t>
            </a:r>
          </a:p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229049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URNs are valid URIs, but they don‘t resolve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wrapping into a URI, using a URN resolver</a:t>
            </a:r>
          </a:p>
          <a:p>
            <a:pPr lvl="1"/>
            <a:r>
              <a:rPr lang="de-DE" dirty="0"/>
              <a:t>urn:cts:pbc:bible.parallel.eng:1.2@the[2]-</a:t>
            </a:r>
            <a:r>
              <a:rPr lang="de-DE" dirty="0" smtClean="0"/>
              <a:t>1.5.6@five</a:t>
            </a:r>
          </a:p>
          <a:p>
            <a:pPr lvl="1"/>
            <a:r>
              <a:rPr lang="de-DE" dirty="0"/>
              <a:t>http://cts.informatik.uni-leipzig.de/pbc/cts/?request=GetPassage&amp;urn=urn:cts:pbc:bible.parallel.eng.kingjames:1.2@the[2]-</a:t>
            </a:r>
            <a:r>
              <a:rPr lang="de-DE" dirty="0" smtClean="0"/>
              <a:t>1.5.6@five</a:t>
            </a:r>
          </a:p>
          <a:p>
            <a:pPr lvl="2"/>
            <a:r>
              <a:rPr lang="de-DE" dirty="0" smtClean="0"/>
              <a:t>as defined in CTS protocol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73724" y="7091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hlinkClick r:id="rId2"/>
              </a:rPr>
              <a:t>http://cite-architecture.github.io/cts_spec/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8367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3292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http://cts.informatik.uni-leipzig.de/pbc/cts/?request=GetPassage&amp;urn=urn:cts:pbc:bible.parallel.eng.kingjames:1.2@the[2]-1.5.6@five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15" b="24723"/>
          <a:stretch/>
        </p:blipFill>
        <p:spPr bwMode="auto">
          <a:xfrm>
            <a:off x="5029200" y="1316660"/>
            <a:ext cx="3886200" cy="35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3724" y="7091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hlinkClick r:id="rId3"/>
              </a:rPr>
              <a:t>http://cite-architecture.github.io/cts_spec/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226064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examples </a:t>
            </a:r>
            <a:r>
              <a:rPr lang="de-DE" sz="2000" dirty="0"/>
              <a:t>from </a:t>
            </a:r>
            <a:r>
              <a:rPr lang="de-DE" sz="2000" dirty="0">
                <a:hlinkClick r:id="rId4"/>
              </a:rPr>
              <a:t>http://</a:t>
            </a:r>
            <a:r>
              <a:rPr lang="de-DE" sz="2000" dirty="0" smtClean="0">
                <a:hlinkClick r:id="rId4"/>
              </a:rPr>
              <a:t>cts.informatik.uni-leipzig.de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825248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</TotalTime>
  <Words>593</Words>
  <Application>Microsoft Office PowerPoint</Application>
  <PresentationFormat>Presentación en pantalla (16:9)</PresentationFormat>
  <Paragraphs>139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Garamond</vt:lpstr>
      <vt:lpstr>Gill Sans MT</vt:lpstr>
      <vt:lpstr>Symbol</vt:lpstr>
      <vt:lpstr>Tahoma</vt:lpstr>
      <vt:lpstr>Wingdings</vt:lpstr>
      <vt:lpstr>Kante</vt:lpstr>
      <vt:lpstr>Distributed Text Services</vt:lpstr>
      <vt:lpstr>Canonical Text Services (CTS)</vt:lpstr>
      <vt:lpstr>CTS URNs</vt:lpstr>
      <vt:lpstr>CTS URNs</vt:lpstr>
      <vt:lpstr>CTS URNs</vt:lpstr>
      <vt:lpstr>CTS URNs</vt:lpstr>
      <vt:lpstr>CTS URNs</vt:lpstr>
      <vt:lpstr>CTS URLs</vt:lpstr>
      <vt:lpstr>CTS URLs</vt:lpstr>
      <vt:lpstr>Return values</vt:lpstr>
      <vt:lpstr>DTS – Distributed Text Service</vt:lpstr>
      <vt:lpstr>DTS Operations</vt:lpstr>
      <vt:lpstr>Retrieval („Document Endpoint“)</vt:lpstr>
      <vt:lpstr>DTS + Linked Data</vt:lpstr>
      <vt:lpstr>Accessing a DTS endpoint</vt:lpstr>
      <vt:lpstr>Accessing a DTS endpoint</vt:lpstr>
      <vt:lpstr>Accessing a DTS endpoint</vt:lpstr>
      <vt:lpstr>Accessing a DTS endpoint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conspara</cp:lastModifiedBy>
  <cp:revision>760</cp:revision>
  <cp:lastPrinted>2015-03-15T18:01:39Z</cp:lastPrinted>
  <dcterms:created xsi:type="dcterms:W3CDTF">2012-04-27T04:26:24Z</dcterms:created>
  <dcterms:modified xsi:type="dcterms:W3CDTF">2021-09-03T13:42:04Z</dcterms:modified>
</cp:coreProperties>
</file>