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6" r:id="rId5"/>
    <p:sldId id="259" r:id="rId6"/>
    <p:sldId id="260" r:id="rId7"/>
    <p:sldId id="283" r:id="rId8"/>
    <p:sldId id="284" r:id="rId9"/>
    <p:sldId id="287" r:id="rId10"/>
    <p:sldId id="288" r:id="rId11"/>
    <p:sldId id="269" r:id="rId12"/>
    <p:sldId id="270" r:id="rId13"/>
    <p:sldId id="272" r:id="rId14"/>
    <p:sldId id="295" r:id="rId15"/>
    <p:sldId id="298" r:id="rId16"/>
    <p:sldId id="299" r:id="rId17"/>
    <p:sldId id="300" r:id="rId18"/>
    <p:sldId id="296" r:id="rId19"/>
    <p:sldId id="275" r:id="rId20"/>
    <p:sldId id="277" r:id="rId21"/>
    <p:sldId id="289" r:id="rId22"/>
    <p:sldId id="290" r:id="rId23"/>
    <p:sldId id="291" r:id="rId24"/>
  </p:sldIdLst>
  <p:sldSz cx="9144000" cy="6858000" type="screen4x3"/>
  <p:notesSz cx="6858000" cy="9144000"/>
  <p:embeddedFontLst>
    <p:embeddedFont>
      <p:font typeface="Helvetica Neue" panose="020B0604020202020204" charset="0"/>
      <p:regular r:id="rId26"/>
      <p:bold r:id="rId27"/>
      <p:italic r:id="rId28"/>
      <p:boldItalic r:id="rId29"/>
    </p:embeddedFont>
    <p:embeddedFont>
      <p:font typeface="Roboto Mono" panose="020B060402020202020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Arial Nova Light" panose="020B060402020202020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2A61DF88-F042-41AA-B0AF-82F6D5415CAC}">
          <p14:sldIdLst>
            <p14:sldId id="256"/>
            <p14:sldId id="257"/>
            <p14:sldId id="258"/>
            <p14:sldId id="286"/>
            <p14:sldId id="259"/>
            <p14:sldId id="260"/>
            <p14:sldId id="283"/>
            <p14:sldId id="284"/>
            <p14:sldId id="287"/>
            <p14:sldId id="288"/>
            <p14:sldId id="269"/>
            <p14:sldId id="270"/>
            <p14:sldId id="272"/>
            <p14:sldId id="295"/>
            <p14:sldId id="298"/>
            <p14:sldId id="299"/>
            <p14:sldId id="300"/>
            <p14:sldId id="296"/>
            <p14:sldId id="275"/>
            <p14:sldId id="277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hpR+z/uCCgHJBimqwL90trMPj7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D4D"/>
    <a:srgbClr val="5FB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75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5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19120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1847a82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ged1847a82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2570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828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106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923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279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569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992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886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108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23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d1847a82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ed1847a82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1847a82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ged1847a82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1318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1847a82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ged1847a82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5928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1847a82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ged1847a82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287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jpg"/><Relationship Id="rId10" Type="http://schemas.openxmlformats.org/officeDocument/2006/relationships/image" Target="../media/image11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jpg"/><Relationship Id="rId10" Type="http://schemas.openxmlformats.org/officeDocument/2006/relationships/image" Target="../media/image11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jpg"/><Relationship Id="rId10" Type="http://schemas.openxmlformats.org/officeDocument/2006/relationships/image" Target="../media/image11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jpg"/><Relationship Id="rId10" Type="http://schemas.openxmlformats.org/officeDocument/2006/relationships/image" Target="../media/image11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ctrTitle"/>
          </p:nvPr>
        </p:nvSpPr>
        <p:spPr>
          <a:xfrm>
            <a:off x="5058400" y="654875"/>
            <a:ext cx="3792300" cy="20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subTitle" idx="1"/>
          </p:nvPr>
        </p:nvSpPr>
        <p:spPr>
          <a:xfrm>
            <a:off x="5159700" y="3370425"/>
            <a:ext cx="37323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6CB4"/>
              </a:buClr>
              <a:buSzPts val="2400"/>
              <a:buFont typeface="Helvetica Neue"/>
              <a:buNone/>
              <a:defRPr sz="2400">
                <a:solidFill>
                  <a:srgbClr val="476CB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125" y="6034040"/>
            <a:ext cx="1101156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200502"/>
            <a:ext cx="9144001" cy="139404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7"/>
          <p:cNvSpPr txBox="1">
            <a:spLocks noGrp="1"/>
          </p:cNvSpPr>
          <p:nvPr>
            <p:ph type="body" idx="1"/>
          </p:nvPr>
        </p:nvSpPr>
        <p:spPr>
          <a:xfrm>
            <a:off x="311700" y="1765288"/>
            <a:ext cx="85206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17" name="Google Shape;1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75" y="6234420"/>
            <a:ext cx="845814" cy="25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993" y="6232457"/>
            <a:ext cx="845820" cy="26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8811" y="6232379"/>
            <a:ext cx="343188" cy="26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455" y="6251214"/>
            <a:ext cx="583465" cy="22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90383" y="6217625"/>
            <a:ext cx="477504" cy="25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55935" y="6227243"/>
            <a:ext cx="583455" cy="24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7"/>
          <p:cNvPicPr preferRelativeResize="0"/>
          <p:nvPr/>
        </p:nvPicPr>
        <p:blipFill rotWithShape="1">
          <a:blip r:embed="rId10">
            <a:alphaModFix/>
          </a:blip>
          <a:srcRect b="-19018"/>
          <a:stretch/>
        </p:blipFill>
        <p:spPr>
          <a:xfrm>
            <a:off x="4131525" y="6189525"/>
            <a:ext cx="693725" cy="308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68220" y="6249619"/>
            <a:ext cx="693720" cy="195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04970" y="6234420"/>
            <a:ext cx="923906" cy="22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873051" y="6234897"/>
            <a:ext cx="923899" cy="22544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7"/>
          <p:cNvSpPr txBox="1"/>
          <p:nvPr/>
        </p:nvSpPr>
        <p:spPr>
          <a:xfrm>
            <a:off x="97150" y="6534425"/>
            <a:ext cx="76998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project has received funding from the European Union's Horizon 2020 research and innovation programme under grant agreement No 825182</a:t>
            </a:r>
            <a:endParaRPr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  <a:defRPr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1" name="Google Shape;3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0523" y="-3307375"/>
            <a:ext cx="1151950" cy="93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1125" y="6034040"/>
            <a:ext cx="1101156" cy="7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35" name="Google Shape;3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75" y="6234420"/>
            <a:ext cx="845814" cy="25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993" y="6232457"/>
            <a:ext cx="845820" cy="26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8811" y="6232379"/>
            <a:ext cx="343188" cy="26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455" y="6251214"/>
            <a:ext cx="583465" cy="22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90383" y="6217625"/>
            <a:ext cx="477504" cy="25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55935" y="6227243"/>
            <a:ext cx="583455" cy="24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68220" y="6249619"/>
            <a:ext cx="693720" cy="195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04970" y="6234420"/>
            <a:ext cx="923906" cy="22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73051" y="6234897"/>
            <a:ext cx="923899" cy="22544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8"/>
          <p:cNvSpPr txBox="1"/>
          <p:nvPr/>
        </p:nvSpPr>
        <p:spPr>
          <a:xfrm>
            <a:off x="97150" y="6534425"/>
            <a:ext cx="76998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project has received funding from the European Union's Horizon 2020 research and innovation programme under grant agreement No 825182</a:t>
            </a:r>
            <a:endParaRPr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" name="Google Shape;45;p28"/>
          <p:cNvPicPr preferRelativeResize="0"/>
          <p:nvPr/>
        </p:nvPicPr>
        <p:blipFill rotWithShape="1">
          <a:blip r:embed="rId13">
            <a:alphaModFix/>
          </a:blip>
          <a:srcRect b="-19018"/>
          <a:stretch/>
        </p:blipFill>
        <p:spPr>
          <a:xfrm>
            <a:off x="4131525" y="6189525"/>
            <a:ext cx="693725" cy="308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êt-à-LLOD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200" y="200502"/>
            <a:ext cx="9144001" cy="139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1125" y="6034040"/>
            <a:ext cx="1101156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75" y="6234420"/>
            <a:ext cx="845814" cy="25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993" y="6232457"/>
            <a:ext cx="845820" cy="26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8811" y="6232379"/>
            <a:ext cx="343188" cy="26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455" y="6251214"/>
            <a:ext cx="583465" cy="22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90383" y="6217625"/>
            <a:ext cx="477504" cy="25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55935" y="6227243"/>
            <a:ext cx="583455" cy="24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68220" y="6249619"/>
            <a:ext cx="693720" cy="195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04970" y="6234420"/>
            <a:ext cx="923906" cy="22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73051" y="6234897"/>
            <a:ext cx="923899" cy="22544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9"/>
          <p:cNvSpPr txBox="1"/>
          <p:nvPr/>
        </p:nvSpPr>
        <p:spPr>
          <a:xfrm>
            <a:off x="97150" y="6534425"/>
            <a:ext cx="76998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project has received funding from the European Union's Horizon 2020 research and innovation programme under grant agreement No 825182</a:t>
            </a:r>
            <a:endParaRPr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" name="Google Shape;59;p29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  <a:defRPr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1" name="Google Shape;61;p29"/>
          <p:cNvPicPr preferRelativeResize="0"/>
          <p:nvPr/>
        </p:nvPicPr>
        <p:blipFill rotWithShape="1">
          <a:blip r:embed="rId13">
            <a:alphaModFix/>
          </a:blip>
          <a:srcRect b="-19018"/>
          <a:stretch/>
        </p:blipFill>
        <p:spPr>
          <a:xfrm>
            <a:off x="4131525" y="6189525"/>
            <a:ext cx="693725" cy="308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200" y="200502"/>
            <a:ext cx="9144001" cy="139404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311700" y="1786896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○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●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○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●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○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Helvetica Neue"/>
              <a:buChar char="■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body" idx="2"/>
          </p:nvPr>
        </p:nvSpPr>
        <p:spPr>
          <a:xfrm>
            <a:off x="4832400" y="1786900"/>
            <a:ext cx="3999900" cy="4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○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●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○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●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○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Helvetica Neue"/>
              <a:buChar char="■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66" name="Google Shape;6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1125" y="6034040"/>
            <a:ext cx="1101156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75" y="6234420"/>
            <a:ext cx="845814" cy="25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993" y="6232457"/>
            <a:ext cx="845820" cy="26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8811" y="6232379"/>
            <a:ext cx="343188" cy="26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455" y="6251214"/>
            <a:ext cx="583465" cy="22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90383" y="6217625"/>
            <a:ext cx="477504" cy="25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55935" y="6227243"/>
            <a:ext cx="583455" cy="24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68220" y="6249619"/>
            <a:ext cx="693720" cy="195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04970" y="6234420"/>
            <a:ext cx="923906" cy="22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73051" y="6234897"/>
            <a:ext cx="923899" cy="22544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0"/>
          <p:cNvSpPr txBox="1"/>
          <p:nvPr/>
        </p:nvSpPr>
        <p:spPr>
          <a:xfrm>
            <a:off x="97150" y="6534425"/>
            <a:ext cx="76998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project has received funding from the European Union's Horizon 2020 research and innovation programme under grant agreement No 825182</a:t>
            </a:r>
            <a:endParaRPr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  <a:defRPr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9" name="Google Shape;79;p30"/>
          <p:cNvPicPr preferRelativeResize="0"/>
          <p:nvPr/>
        </p:nvPicPr>
        <p:blipFill rotWithShape="1">
          <a:blip r:embed="rId13">
            <a:alphaModFix/>
          </a:blip>
          <a:srcRect b="-19018"/>
          <a:stretch/>
        </p:blipFill>
        <p:spPr>
          <a:xfrm>
            <a:off x="4131525" y="6189525"/>
            <a:ext cx="693725" cy="308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83" name="Google Shape;83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04649" y="-941449"/>
            <a:ext cx="4189075" cy="418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>
            <a:off x="265500" y="1263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Helvetica Neue"/>
              <a:buNone/>
              <a:defRPr sz="42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subTitle" idx="1"/>
          </p:nvPr>
        </p:nvSpPr>
        <p:spPr>
          <a:xfrm>
            <a:off x="201050" y="4258558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None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89" name="Google Shape;8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608525" y="3314376"/>
            <a:ext cx="8358475" cy="8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1125" y="6034040"/>
            <a:ext cx="1101156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75" y="6234420"/>
            <a:ext cx="845814" cy="25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993" y="6232457"/>
            <a:ext cx="845820" cy="26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8811" y="6232379"/>
            <a:ext cx="343188" cy="26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455" y="6251214"/>
            <a:ext cx="583465" cy="22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90383" y="6217625"/>
            <a:ext cx="477504" cy="25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55935" y="6227243"/>
            <a:ext cx="583455" cy="24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68220" y="6249619"/>
            <a:ext cx="693720" cy="195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04970" y="6234420"/>
            <a:ext cx="923906" cy="22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73051" y="6234897"/>
            <a:ext cx="923899" cy="22544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2"/>
          <p:cNvSpPr txBox="1"/>
          <p:nvPr/>
        </p:nvSpPr>
        <p:spPr>
          <a:xfrm>
            <a:off x="97150" y="6534425"/>
            <a:ext cx="76998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project has received funding from the European Union's Horizon 2020 research and innovation programme under grant agreement No 825182</a:t>
            </a:r>
            <a:endParaRPr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32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102" name="Google Shape;102;p32"/>
          <p:cNvPicPr preferRelativeResize="0"/>
          <p:nvPr/>
        </p:nvPicPr>
        <p:blipFill rotWithShape="1">
          <a:blip r:embed="rId13">
            <a:alphaModFix/>
          </a:blip>
          <a:srcRect b="-19018"/>
          <a:stretch/>
        </p:blipFill>
        <p:spPr>
          <a:xfrm>
            <a:off x="4131525" y="6189525"/>
            <a:ext cx="693725" cy="308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 txBox="1">
            <a:spLocks noGrp="1"/>
          </p:cNvSpPr>
          <p:nvPr>
            <p:ph type="body" idx="1"/>
          </p:nvPr>
        </p:nvSpPr>
        <p:spPr>
          <a:xfrm>
            <a:off x="330125" y="2777892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/>
          </a:p>
        </p:txBody>
      </p:sp>
      <p:pic>
        <p:nvPicPr>
          <p:cNvPr id="105" name="Google Shape;10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125" y="6034040"/>
            <a:ext cx="1101156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75" y="6234420"/>
            <a:ext cx="845814" cy="25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993" y="6232457"/>
            <a:ext cx="845820" cy="26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88811" y="6232379"/>
            <a:ext cx="343188" cy="26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69455" y="6251214"/>
            <a:ext cx="583465" cy="22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90383" y="6217625"/>
            <a:ext cx="477504" cy="25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355935" y="6227243"/>
            <a:ext cx="583455" cy="24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68220" y="6249619"/>
            <a:ext cx="693720" cy="195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804970" y="6234420"/>
            <a:ext cx="923906" cy="22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873051" y="6234897"/>
            <a:ext cx="923899" cy="22544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3"/>
          <p:cNvSpPr txBox="1"/>
          <p:nvPr/>
        </p:nvSpPr>
        <p:spPr>
          <a:xfrm>
            <a:off x="97150" y="6534425"/>
            <a:ext cx="76998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project has received funding from the European Union's Horizon 2020 research and innovation programme under grant agreement No 825182</a:t>
            </a:r>
            <a:endParaRPr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33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117" name="Google Shape;117;p33"/>
          <p:cNvPicPr preferRelativeResize="0"/>
          <p:nvPr/>
        </p:nvPicPr>
        <p:blipFill rotWithShape="1">
          <a:blip r:embed="rId12">
            <a:alphaModFix/>
          </a:blip>
          <a:srcRect b="-19018"/>
          <a:stretch/>
        </p:blipFill>
        <p:spPr>
          <a:xfrm>
            <a:off x="4131525" y="6189525"/>
            <a:ext cx="693725" cy="308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>
            <a:spLocks noGrp="1"/>
          </p:cNvSpPr>
          <p:nvPr>
            <p:ph type="ctrTitle"/>
          </p:nvPr>
        </p:nvSpPr>
        <p:spPr>
          <a:xfrm>
            <a:off x="5058400" y="654875"/>
            <a:ext cx="3792300" cy="20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e-DE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de-DE"/>
              <a:t>ransforming Language Resources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"/>
          <p:cNvSpPr txBox="1">
            <a:spLocks noGrp="1"/>
          </p:cNvSpPr>
          <p:nvPr>
            <p:ph type="subTitle" idx="1"/>
          </p:nvPr>
        </p:nvSpPr>
        <p:spPr>
          <a:xfrm>
            <a:off x="5159700" y="3370425"/>
            <a:ext cx="37323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-DE" b="1"/>
              <a:t>Christian Chiarcos</a:t>
            </a:r>
            <a:endParaRPr b="1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-DE"/>
              <a:t>Christian Fäth</a:t>
            </a:r>
            <a:endParaRPr/>
          </a:p>
        </p:txBody>
      </p:sp>
      <p:pic>
        <p:nvPicPr>
          <p:cNvPr id="124" name="Google Shape;12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800" y="1962125"/>
            <a:ext cx="1992525" cy="16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d1847a82c_0_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  <p:sp>
        <p:nvSpPr>
          <p:cNvPr id="158" name="Google Shape;158;ged1847a82c_0_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</a:pPr>
            <a:r>
              <a:rPr lang="de-DE" dirty="0"/>
              <a:t>          </a:t>
            </a:r>
            <a:r>
              <a:rPr lang="de-DE" dirty="0" err="1"/>
              <a:t>Architecturere</a:t>
            </a:r>
            <a:endParaRPr lang="de-DE" dirty="0"/>
          </a:p>
        </p:txBody>
      </p:sp>
      <p:sp>
        <p:nvSpPr>
          <p:cNvPr id="160" name="Google Shape;160;ged1847a82c_0_15"/>
          <p:cNvSpPr txBox="1">
            <a:spLocks noGrp="1"/>
          </p:cNvSpPr>
          <p:nvPr>
            <p:ph type="body" idx="1"/>
          </p:nvPr>
        </p:nvSpPr>
        <p:spPr>
          <a:xfrm>
            <a:off x="197624" y="1765300"/>
            <a:ext cx="3105399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External modules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Core API (Maven </a:t>
            </a:r>
            <a:r>
              <a:rPr lang="de-DE" dirty="0" err="1"/>
              <a:t>dependency</a:t>
            </a:r>
            <a:r>
              <a:rPr lang="de-DE" dirty="0"/>
              <a:t>)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Core Java API </a:t>
            </a:r>
            <a:r>
              <a:rPr lang="de-DE" dirty="0" err="1"/>
              <a:t>with</a:t>
            </a:r>
            <a:r>
              <a:rPr lang="de-DE" dirty="0"/>
              <a:t> interoperable </a:t>
            </a:r>
            <a:r>
              <a:rPr lang="de-DE" dirty="0" err="1"/>
              <a:t>interfaces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User interface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 err="1"/>
              <a:t>create</a:t>
            </a:r>
            <a:r>
              <a:rPr lang="de-DE" dirty="0"/>
              <a:t> and </a:t>
            </a:r>
            <a:r>
              <a:rPr lang="de-DE" dirty="0" err="1"/>
              <a:t>run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workflows</a:t>
            </a:r>
            <a:endParaRPr lang="de-DE" dirty="0"/>
          </a:p>
          <a:p>
            <a:pPr lvl="1">
              <a:spcBef>
                <a:spcPts val="0"/>
              </a:spcBef>
            </a:pPr>
            <a:r>
              <a:rPr lang="de-DE" dirty="0" err="1"/>
              <a:t>export</a:t>
            </a:r>
            <a:r>
              <a:rPr lang="de-DE" dirty="0"/>
              <a:t> </a:t>
            </a:r>
            <a:r>
              <a:rPr lang="de-DE" dirty="0" err="1"/>
              <a:t>dockerized</a:t>
            </a:r>
            <a:r>
              <a:rPr lang="de-DE" dirty="0"/>
              <a:t> services 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 err="1"/>
              <a:t>compatible</a:t>
            </a:r>
            <a:r>
              <a:rPr lang="de-DE" dirty="0"/>
              <a:t> to </a:t>
            </a:r>
            <a:r>
              <a:rPr lang="de-DE" dirty="0" err="1"/>
              <a:t>Teanga</a:t>
            </a:r>
            <a:endParaRPr dirty="0"/>
          </a:p>
        </p:txBody>
      </p:sp>
      <p:pic>
        <p:nvPicPr>
          <p:cNvPr id="161" name="Google Shape;161;ged1847a82c_0_15"/>
          <p:cNvPicPr preferRelativeResize="0"/>
          <p:nvPr/>
        </p:nvPicPr>
        <p:blipFill rotWithShape="1">
          <a:blip r:embed="rId3">
            <a:alphaModFix/>
          </a:blip>
          <a:srcRect t="1793" b="1783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4;p1">
            <a:extLst>
              <a:ext uri="{FF2B5EF4-FFF2-40B4-BE49-F238E27FC236}">
                <a16:creationId xmlns:a16="http://schemas.microsoft.com/office/drawing/2014/main" id="{D2EA1A9B-E1D7-47CF-A98E-6735830CC4BA}"/>
              </a:ext>
            </a:extLst>
          </p:cNvPr>
          <p:cNvSpPr/>
          <p:nvPr/>
        </p:nvSpPr>
        <p:spPr>
          <a:xfrm>
            <a:off x="3480402" y="5341951"/>
            <a:ext cx="5454077" cy="246504"/>
          </a:xfrm>
          <a:prstGeom prst="rect">
            <a:avLst/>
          </a:prstGeom>
          <a:solidFill>
            <a:srgbClr val="5FB95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Fintan UI</a:t>
            </a:r>
            <a:endParaRPr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" name="Google Shape;100;p1">
            <a:extLst>
              <a:ext uri="{FF2B5EF4-FFF2-40B4-BE49-F238E27FC236}">
                <a16:creationId xmlns:a16="http://schemas.microsoft.com/office/drawing/2014/main" id="{7FDAD2F3-D71D-4F64-A4F7-26EC45AAC133}"/>
              </a:ext>
            </a:extLst>
          </p:cNvPr>
          <p:cNvSpPr/>
          <p:nvPr/>
        </p:nvSpPr>
        <p:spPr>
          <a:xfrm>
            <a:off x="3492297" y="3169554"/>
            <a:ext cx="5454078" cy="240020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Fintan Core API</a:t>
            </a:r>
            <a:endParaRPr sz="12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" name="Google Shape;101;p1">
            <a:extLst>
              <a:ext uri="{FF2B5EF4-FFF2-40B4-BE49-F238E27FC236}">
                <a16:creationId xmlns:a16="http://schemas.microsoft.com/office/drawing/2014/main" id="{66300D6F-7C7A-445F-83C1-B2519F84BFCD}"/>
              </a:ext>
            </a:extLst>
          </p:cNvPr>
          <p:cNvSpPr/>
          <p:nvPr/>
        </p:nvSpPr>
        <p:spPr>
          <a:xfrm>
            <a:off x="3492296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Loader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" name="Google Shape;102;p1">
            <a:extLst>
              <a:ext uri="{FF2B5EF4-FFF2-40B4-BE49-F238E27FC236}">
                <a16:creationId xmlns:a16="http://schemas.microsoft.com/office/drawing/2014/main" id="{A39481F9-BA12-4077-A316-43F56A750014}"/>
              </a:ext>
            </a:extLst>
          </p:cNvPr>
          <p:cNvSpPr/>
          <p:nvPr/>
        </p:nvSpPr>
        <p:spPr>
          <a:xfrm>
            <a:off x="4877805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Splitter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" name="Google Shape;105;p1">
            <a:extLst>
              <a:ext uri="{FF2B5EF4-FFF2-40B4-BE49-F238E27FC236}">
                <a16:creationId xmlns:a16="http://schemas.microsoft.com/office/drawing/2014/main" id="{9A749CD5-04FD-4BBE-ADB4-08EA9CC4DD43}"/>
              </a:ext>
            </a:extLst>
          </p:cNvPr>
          <p:cNvSpPr/>
          <p:nvPr/>
        </p:nvSpPr>
        <p:spPr>
          <a:xfrm>
            <a:off x="4877806" y="2116494"/>
            <a:ext cx="4068567" cy="3085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CoNLL-RDF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106;p1">
            <a:extLst>
              <a:ext uri="{FF2B5EF4-FFF2-40B4-BE49-F238E27FC236}">
                <a16:creationId xmlns:a16="http://schemas.microsoft.com/office/drawing/2014/main" id="{4FAE2C49-F51E-4576-AAAA-279F3DA32C56}"/>
              </a:ext>
            </a:extLst>
          </p:cNvPr>
          <p:cNvSpPr/>
          <p:nvPr/>
        </p:nvSpPr>
        <p:spPr>
          <a:xfrm>
            <a:off x="3492297" y="1817768"/>
            <a:ext cx="5454077" cy="2508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External API modules</a:t>
            </a:r>
            <a:endParaRPr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oogle Shape;107;p1">
            <a:extLst>
              <a:ext uri="{FF2B5EF4-FFF2-40B4-BE49-F238E27FC236}">
                <a16:creationId xmlns:a16="http://schemas.microsoft.com/office/drawing/2014/main" id="{BA4E266F-DBCE-4238-A695-86A24BC74EE5}"/>
              </a:ext>
            </a:extLst>
          </p:cNvPr>
          <p:cNvSpPr/>
          <p:nvPr/>
        </p:nvSpPr>
        <p:spPr>
          <a:xfrm>
            <a:off x="3504997" y="2115521"/>
            <a:ext cx="1298607" cy="6976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tbx2rdf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Google Shape;103;p1">
            <a:extLst>
              <a:ext uri="{FF2B5EF4-FFF2-40B4-BE49-F238E27FC236}">
                <a16:creationId xmlns:a16="http://schemas.microsoft.com/office/drawing/2014/main" id="{5D70C5F2-A2FA-48EE-BFAB-A4C2AC8C5577}"/>
              </a:ext>
            </a:extLst>
          </p:cNvPr>
          <p:cNvCxnSpPr>
            <a:cxnSpLocks/>
            <a:stCxn id="12" idx="1"/>
            <a:endCxn id="8" idx="1"/>
          </p:cNvCxnSpPr>
          <p:nvPr/>
        </p:nvCxnSpPr>
        <p:spPr>
          <a:xfrm rot="10800000" flipV="1">
            <a:off x="3492297" y="1943170"/>
            <a:ext cx="12700" cy="1346393"/>
          </a:xfrm>
          <a:prstGeom prst="curvedConnector3">
            <a:avLst>
              <a:gd name="adj1" fmla="val 1800000"/>
            </a:avLst>
          </a:prstGeom>
          <a:noFill/>
          <a:ln w="57150" cap="flat" cmpd="sng">
            <a:solidFill>
              <a:srgbClr val="7E7E7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" name="Google Shape;101;p1">
            <a:extLst>
              <a:ext uri="{FF2B5EF4-FFF2-40B4-BE49-F238E27FC236}">
                <a16:creationId xmlns:a16="http://schemas.microsoft.com/office/drawing/2014/main" id="{8CA7B6C1-E484-4B05-B5A2-A48737941FE2}"/>
              </a:ext>
            </a:extLst>
          </p:cNvPr>
          <p:cNvSpPr/>
          <p:nvPr/>
        </p:nvSpPr>
        <p:spPr>
          <a:xfrm>
            <a:off x="6263314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Updater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6" name="Google Shape;102;p1">
            <a:extLst>
              <a:ext uri="{FF2B5EF4-FFF2-40B4-BE49-F238E27FC236}">
                <a16:creationId xmlns:a16="http://schemas.microsoft.com/office/drawing/2014/main" id="{589BA684-959E-470D-96D9-8CE95223A026}"/>
              </a:ext>
            </a:extLst>
          </p:cNvPr>
          <p:cNvSpPr/>
          <p:nvPr/>
        </p:nvSpPr>
        <p:spPr>
          <a:xfrm>
            <a:off x="7648823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Writer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7" name="Google Shape;107;p1">
            <a:extLst>
              <a:ext uri="{FF2B5EF4-FFF2-40B4-BE49-F238E27FC236}">
                <a16:creationId xmlns:a16="http://schemas.microsoft.com/office/drawing/2014/main" id="{6F0F8DDB-A701-4056-8D21-A587960F3F06}"/>
              </a:ext>
            </a:extLst>
          </p:cNvPr>
          <p:cNvSpPr/>
          <p:nvPr/>
        </p:nvSpPr>
        <p:spPr>
          <a:xfrm>
            <a:off x="4877806" y="2444568"/>
            <a:ext cx="1298607" cy="370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Loaders (CoNLL, IOB, XML-TSV, …)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Google Shape;107;p1">
            <a:extLst>
              <a:ext uri="{FF2B5EF4-FFF2-40B4-BE49-F238E27FC236}">
                <a16:creationId xmlns:a16="http://schemas.microsoft.com/office/drawing/2014/main" id="{A41D56B0-2192-41FA-A8DC-7A223F7F7499}"/>
              </a:ext>
            </a:extLst>
          </p:cNvPr>
          <p:cNvSpPr/>
          <p:nvPr/>
        </p:nvSpPr>
        <p:spPr>
          <a:xfrm>
            <a:off x="6263314" y="2443089"/>
            <a:ext cx="1298607" cy="370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Updater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107;p1">
            <a:extLst>
              <a:ext uri="{FF2B5EF4-FFF2-40B4-BE49-F238E27FC236}">
                <a16:creationId xmlns:a16="http://schemas.microsoft.com/office/drawing/2014/main" id="{704418D9-4DC6-47A5-B563-63CECBDCB019}"/>
              </a:ext>
            </a:extLst>
          </p:cNvPr>
          <p:cNvSpPr/>
          <p:nvPr/>
        </p:nvSpPr>
        <p:spPr>
          <a:xfrm>
            <a:off x="7648822" y="2443089"/>
            <a:ext cx="1297551" cy="370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Formatter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101;p1">
            <a:extLst>
              <a:ext uri="{FF2B5EF4-FFF2-40B4-BE49-F238E27FC236}">
                <a16:creationId xmlns:a16="http://schemas.microsoft.com/office/drawing/2014/main" id="{53FCCCF9-2FDE-4F32-A418-E10572F097EF}"/>
              </a:ext>
            </a:extLst>
          </p:cNvPr>
          <p:cNvSpPr/>
          <p:nvPr/>
        </p:nvSpPr>
        <p:spPr>
          <a:xfrm>
            <a:off x="5561437" y="4886407"/>
            <a:ext cx="1297551" cy="400088"/>
          </a:xfrm>
          <a:prstGeom prst="rect">
            <a:avLst/>
          </a:prstGeom>
          <a:solidFill>
            <a:srgbClr val="5FB95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Design &amp; Run Workflows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1" name="Google Shape;94;p1">
            <a:extLst>
              <a:ext uri="{FF2B5EF4-FFF2-40B4-BE49-F238E27FC236}">
                <a16:creationId xmlns:a16="http://schemas.microsoft.com/office/drawing/2014/main" id="{E7409843-70A0-429E-8095-9F5B3A05F684}"/>
              </a:ext>
            </a:extLst>
          </p:cNvPr>
          <p:cNvSpPr/>
          <p:nvPr/>
        </p:nvSpPr>
        <p:spPr>
          <a:xfrm>
            <a:off x="3489523" y="4254798"/>
            <a:ext cx="5447727" cy="246504"/>
          </a:xfrm>
          <a:prstGeom prst="rect">
            <a:avLst/>
          </a:prstGeom>
          <a:solidFill>
            <a:srgbClr val="5FB95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Fintan Service</a:t>
            </a:r>
            <a:endParaRPr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2" name="Google Shape;105;p1">
            <a:extLst>
              <a:ext uri="{FF2B5EF4-FFF2-40B4-BE49-F238E27FC236}">
                <a16:creationId xmlns:a16="http://schemas.microsoft.com/office/drawing/2014/main" id="{36A66EC8-DBFF-444C-92CC-E15BA8483422}"/>
              </a:ext>
            </a:extLst>
          </p:cNvPr>
          <p:cNvSpPr/>
          <p:nvPr/>
        </p:nvSpPr>
        <p:spPr>
          <a:xfrm>
            <a:off x="3483175" y="4891489"/>
            <a:ext cx="1298607" cy="397568"/>
          </a:xfrm>
          <a:prstGeom prst="rect">
            <a:avLst/>
          </a:prstGeom>
          <a:solidFill>
            <a:srgbClr val="5FB95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Integrate modules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A9AF82C-4BFB-4920-B5E0-7E2034EC7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052" y="5695925"/>
            <a:ext cx="435549" cy="460087"/>
          </a:xfrm>
          <a:prstGeom prst="rect">
            <a:avLst/>
          </a:prstGeom>
        </p:spPr>
      </p:pic>
      <p:cxnSp>
        <p:nvCxnSpPr>
          <p:cNvPr id="24" name="Google Shape;109;p1">
            <a:extLst>
              <a:ext uri="{FF2B5EF4-FFF2-40B4-BE49-F238E27FC236}">
                <a16:creationId xmlns:a16="http://schemas.microsoft.com/office/drawing/2014/main" id="{9C292A24-084A-40E9-ABEC-AC72C7FE7BF2}"/>
              </a:ext>
            </a:extLst>
          </p:cNvPr>
          <p:cNvCxnSpPr>
            <a:cxnSpLocks/>
            <a:stCxn id="21" idx="1"/>
            <a:endCxn id="23" idx="1"/>
          </p:cNvCxnSpPr>
          <p:nvPr/>
        </p:nvCxnSpPr>
        <p:spPr>
          <a:xfrm rot="10800000" flipV="1">
            <a:off x="3468053" y="4378049"/>
            <a:ext cx="21471" cy="1547919"/>
          </a:xfrm>
          <a:prstGeom prst="curvedConnector3">
            <a:avLst>
              <a:gd name="adj1" fmla="val 1164692"/>
            </a:avLst>
          </a:prstGeom>
          <a:noFill/>
          <a:ln w="57150" cap="flat" cmpd="sng">
            <a:solidFill>
              <a:srgbClr val="7E7E7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2BA1F39-497B-497F-A751-99AC02A937FB}"/>
              </a:ext>
            </a:extLst>
          </p:cNvPr>
          <p:cNvSpPr txBox="1"/>
          <p:nvPr/>
        </p:nvSpPr>
        <p:spPr>
          <a:xfrm>
            <a:off x="4318942" y="5767164"/>
            <a:ext cx="2525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External Dockerized Services</a:t>
            </a:r>
          </a:p>
        </p:txBody>
      </p:sp>
      <p:cxnSp>
        <p:nvCxnSpPr>
          <p:cNvPr id="26" name="Google Shape;103;p1">
            <a:extLst>
              <a:ext uri="{FF2B5EF4-FFF2-40B4-BE49-F238E27FC236}">
                <a16:creationId xmlns:a16="http://schemas.microsoft.com/office/drawing/2014/main" id="{5B882FE8-1931-42A8-BFE4-CDE2AA8CD70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4781782" y="5086451"/>
            <a:ext cx="779655" cy="3822"/>
          </a:xfrm>
          <a:prstGeom prst="curvedConnector3">
            <a:avLst>
              <a:gd name="adj1" fmla="val 50000"/>
            </a:avLst>
          </a:prstGeom>
          <a:noFill/>
          <a:ln w="57150" cap="flat" cmpd="sng">
            <a:solidFill>
              <a:srgbClr val="7E7E7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" name="Google Shape;103;p1">
            <a:extLst>
              <a:ext uri="{FF2B5EF4-FFF2-40B4-BE49-F238E27FC236}">
                <a16:creationId xmlns:a16="http://schemas.microsoft.com/office/drawing/2014/main" id="{298F14E5-9985-42E0-814B-FDC61D0CC0F0}"/>
              </a:ext>
            </a:extLst>
          </p:cNvPr>
          <p:cNvCxnSpPr>
            <a:cxnSpLocks/>
            <a:stCxn id="8" idx="1"/>
            <a:endCxn id="21" idx="1"/>
          </p:cNvCxnSpPr>
          <p:nvPr/>
        </p:nvCxnSpPr>
        <p:spPr>
          <a:xfrm rot="10800000" flipV="1">
            <a:off x="3489523" y="3289564"/>
            <a:ext cx="2774" cy="1088486"/>
          </a:xfrm>
          <a:prstGeom prst="curvedConnector3">
            <a:avLst>
              <a:gd name="adj1" fmla="val 8340807"/>
            </a:avLst>
          </a:prstGeom>
          <a:noFill/>
          <a:ln w="57150" cap="flat" cmpd="sng">
            <a:solidFill>
              <a:srgbClr val="7E7E7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" name="Google Shape;103;p1">
            <a:extLst>
              <a:ext uri="{FF2B5EF4-FFF2-40B4-BE49-F238E27FC236}">
                <a16:creationId xmlns:a16="http://schemas.microsoft.com/office/drawing/2014/main" id="{C3B92AE1-D5B5-4830-9CA9-8CFE3B6E814F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rot="5400000" flipH="1" flipV="1">
            <a:off x="6019248" y="4692268"/>
            <a:ext cx="385105" cy="3174"/>
          </a:xfrm>
          <a:prstGeom prst="curvedConnector3">
            <a:avLst>
              <a:gd name="adj1" fmla="val 50000"/>
            </a:avLst>
          </a:prstGeom>
          <a:noFill/>
          <a:ln w="57150" cap="flat" cmpd="sng">
            <a:solidFill>
              <a:srgbClr val="7E7E7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" name="Google Shape;105;p1">
            <a:extLst>
              <a:ext uri="{FF2B5EF4-FFF2-40B4-BE49-F238E27FC236}">
                <a16:creationId xmlns:a16="http://schemas.microsoft.com/office/drawing/2014/main" id="{0EC536B0-1C60-41CC-ACA6-912146D3DBA0}"/>
              </a:ext>
            </a:extLst>
          </p:cNvPr>
          <p:cNvSpPr/>
          <p:nvPr/>
        </p:nvSpPr>
        <p:spPr>
          <a:xfrm>
            <a:off x="7632295" y="4888218"/>
            <a:ext cx="1298607" cy="397568"/>
          </a:xfrm>
          <a:prstGeom prst="rect">
            <a:avLst/>
          </a:prstGeom>
          <a:solidFill>
            <a:srgbClr val="5FB95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Develop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SPARQL Updates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Google Shape;103;p1">
            <a:extLst>
              <a:ext uri="{FF2B5EF4-FFF2-40B4-BE49-F238E27FC236}">
                <a16:creationId xmlns:a16="http://schemas.microsoft.com/office/drawing/2014/main" id="{E9BDA120-EE39-4B3F-A0B3-4F851BC236ED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rot="10800000">
            <a:off x="6858989" y="5086452"/>
            <a:ext cx="773307" cy="551"/>
          </a:xfrm>
          <a:prstGeom prst="curvedConnector3">
            <a:avLst>
              <a:gd name="adj1" fmla="val 50000"/>
            </a:avLst>
          </a:prstGeom>
          <a:noFill/>
          <a:ln w="57150" cap="flat" cmpd="sng">
            <a:solidFill>
              <a:srgbClr val="7E7E7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9B932B81-B22F-4ACF-B6C3-E79895A8F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608" y="5695924"/>
            <a:ext cx="437083" cy="4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7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>
            <a:spLocks noGrp="1"/>
          </p:cNvSpPr>
          <p:nvPr>
            <p:ph type="body" idx="1"/>
          </p:nvPr>
        </p:nvSpPr>
        <p:spPr>
          <a:xfrm>
            <a:off x="311700" y="1765288"/>
            <a:ext cx="85206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/>
              <a:t>Java API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Fintan </a:t>
            </a:r>
            <a:r>
              <a:rPr lang="de-DE" dirty="0" err="1"/>
              <a:t>as</a:t>
            </a:r>
            <a:r>
              <a:rPr lang="de-DE" dirty="0"/>
              <a:t> a Java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an API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(CoNLL-RDF, TBX2RDF)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/>
              <a:t>Integrated Workflow Manager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Use Fintan incl. UI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dockerized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and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pipelines</a:t>
            </a:r>
            <a:r>
              <a:rPr lang="de-DE" dirty="0"/>
              <a:t> </a:t>
            </a:r>
            <a:br>
              <a:rPr lang="de-DE" dirty="0"/>
            </a:b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/>
              <a:t>Fintan-SaaS</a:t>
            </a:r>
            <a:r>
              <a:rPr lang="de-DE" dirty="0"/>
              <a:t>: Deploy Integrated Services to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export</a:t>
            </a:r>
            <a:r>
              <a:rPr lang="de-DE" dirty="0"/>
              <a:t> Services to </a:t>
            </a:r>
            <a:r>
              <a:rPr lang="de-DE" dirty="0" err="1"/>
              <a:t>Teanga</a:t>
            </a:r>
            <a:r>
              <a:rPr lang="de-DE" dirty="0"/>
              <a:t>)</a:t>
            </a:r>
            <a:endParaRPr dirty="0"/>
          </a:p>
        </p:txBody>
      </p:sp>
      <p:sp>
        <p:nvSpPr>
          <p:cNvPr id="240" name="Google Shape;240;p11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11</a:t>
            </a:fld>
            <a:endParaRPr/>
          </a:p>
        </p:txBody>
      </p:sp>
      <p:sp>
        <p:nvSpPr>
          <p:cNvPr id="241" name="Google Shape;241;p11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          How to use Fintan</a:t>
            </a:r>
            <a:endParaRPr/>
          </a:p>
        </p:txBody>
      </p:sp>
      <p:pic>
        <p:nvPicPr>
          <p:cNvPr id="242" name="Google Shape;242;p11"/>
          <p:cNvPicPr preferRelativeResize="0"/>
          <p:nvPr/>
        </p:nvPicPr>
        <p:blipFill rotWithShape="1">
          <a:blip r:embed="rId3">
            <a:alphaModFix/>
          </a:blip>
          <a:srcRect t="1792" b="1781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/>
              <a:t>Design a pipeline</a:t>
            </a:r>
            <a:endParaRPr/>
          </a:p>
        </p:txBody>
      </p:sp>
      <p:sp>
        <p:nvSpPr>
          <p:cNvPr id="248" name="Google Shape;248;p12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12</a:t>
            </a:fld>
            <a:endParaRPr/>
          </a:p>
        </p:txBody>
      </p:sp>
      <p:pic>
        <p:nvPicPr>
          <p:cNvPr id="249" name="Google Shape;24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7750" y="1352000"/>
            <a:ext cx="3352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/>
              <a:t>Fintan UI</a:t>
            </a:r>
            <a:endParaRPr dirty="0"/>
          </a:p>
        </p:txBody>
      </p:sp>
      <p:sp>
        <p:nvSpPr>
          <p:cNvPr id="265" name="Google Shape;265;p14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13</a:t>
            </a:fld>
            <a:endParaRPr/>
          </a:p>
        </p:txBody>
      </p:sp>
      <p:pic>
        <p:nvPicPr>
          <p:cNvPr id="56" name="Inhaltsplatzhalter 11">
            <a:extLst>
              <a:ext uri="{FF2B5EF4-FFF2-40B4-BE49-F238E27FC236}">
                <a16:creationId xmlns:a16="http://schemas.microsoft.com/office/drawing/2014/main" id="{2D1231A9-F309-4F93-AC8C-722F1BC701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0" t="23672" r="1350" b="-32"/>
          <a:stretch/>
        </p:blipFill>
        <p:spPr>
          <a:xfrm>
            <a:off x="331400" y="1837699"/>
            <a:ext cx="8564547" cy="4030375"/>
          </a:xfrm>
          <a:prstGeom prst="rect">
            <a:avLst/>
          </a:prstGeom>
        </p:spPr>
      </p:pic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08B54F52-56EF-4F09-B126-06B6FCB39BF9}"/>
              </a:ext>
            </a:extLst>
          </p:cNvPr>
          <p:cNvGrpSpPr/>
          <p:nvPr/>
        </p:nvGrpSpPr>
        <p:grpSpPr>
          <a:xfrm>
            <a:off x="867672" y="2245447"/>
            <a:ext cx="1363846" cy="766629"/>
            <a:chOff x="933451" y="2025649"/>
            <a:chExt cx="1493692" cy="869949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620BE0C6-873D-416B-A869-1351C105587C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Input</a:t>
              </a:r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3F17CC5C-67A2-420D-A292-16341BBD3AF9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Uploaded</a:t>
              </a: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Data</a:t>
              </a:r>
            </a:p>
          </p:txBody>
        </p:sp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D03993F6-A6C0-4ECE-B77A-E0F20CBA7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18DB03D-1187-4DBF-B32B-89BC7E73A95D}"/>
              </a:ext>
            </a:extLst>
          </p:cNvPr>
          <p:cNvGrpSpPr/>
          <p:nvPr/>
        </p:nvGrpSpPr>
        <p:grpSpPr>
          <a:xfrm>
            <a:off x="6554775" y="4749518"/>
            <a:ext cx="1266863" cy="766629"/>
            <a:chOff x="412750" y="2025649"/>
            <a:chExt cx="1387475" cy="869949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08105FF-6CB3-40C6-9BC3-F57AA1AC77A7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Result</a:t>
              </a:r>
              <a:endPara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1553A003-826C-4E17-9345-DD2DAF0F1E1A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Data </a:t>
              </a: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Result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A217A834-A4C4-4FBE-A53C-5B54441BF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3D9F7AE1-E1A0-458F-BB4C-E23474E70075}"/>
              </a:ext>
            </a:extLst>
          </p:cNvPr>
          <p:cNvCxnSpPr>
            <a:cxnSpLocks/>
            <a:stCxn id="60" idx="3"/>
            <a:endCxn id="71" idx="1"/>
          </p:cNvCxnSpPr>
          <p:nvPr/>
        </p:nvCxnSpPr>
        <p:spPr>
          <a:xfrm flipH="1">
            <a:off x="1916606" y="2838879"/>
            <a:ext cx="314912" cy="655519"/>
          </a:xfrm>
          <a:prstGeom prst="curvedConnector5">
            <a:avLst>
              <a:gd name="adj1" fmla="val -72592"/>
              <a:gd name="adj2" fmla="val 50091"/>
              <a:gd name="adj3" fmla="val 172592"/>
            </a:avLst>
          </a:prstGeom>
          <a:noFill/>
          <a:ln w="76200" cap="flat" cmpd="sng" algn="ctr">
            <a:solidFill>
              <a:srgbClr val="5CB85C"/>
            </a:solidFill>
            <a:prstDash val="solid"/>
          </a:ln>
          <a:effectLst/>
        </p:spPr>
      </p:cxn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F2F01D09-CDB9-4D92-835D-5C024B1E8096}"/>
              </a:ext>
            </a:extLst>
          </p:cNvPr>
          <p:cNvGrpSpPr/>
          <p:nvPr/>
        </p:nvGrpSpPr>
        <p:grpSpPr>
          <a:xfrm>
            <a:off x="1916606" y="2904036"/>
            <a:ext cx="1839283" cy="766629"/>
            <a:chOff x="412750" y="2025649"/>
            <a:chExt cx="2014393" cy="869949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29877B3A-A708-4FE8-98D8-65F225AC55EC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RDF</a:t>
              </a:r>
            </a:p>
          </p:txBody>
        </p: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E3CE3615-6C76-4EF8-A3B0-165C9DC5E58D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69" name="Grafik 68">
              <a:extLst>
                <a:ext uri="{FF2B5EF4-FFF2-40B4-BE49-F238E27FC236}">
                  <a16:creationId xmlns:a16="http://schemas.microsoft.com/office/drawing/2014/main" id="{EBF79921-88D2-4B69-B83F-F66DE4B705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9D675710-29A7-46F3-A3DE-739F03BE1B87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ApertiumXML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BD1B8E85-5CAE-4442-B12C-B9C222147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FA65B6A5-157E-4491-8332-8781B9FC6794}"/>
              </a:ext>
            </a:extLst>
          </p:cNvPr>
          <p:cNvCxnSpPr>
            <a:cxnSpLocks/>
            <a:stCxn id="69" idx="3"/>
            <a:endCxn id="78" idx="1"/>
          </p:cNvCxnSpPr>
          <p:nvPr/>
        </p:nvCxnSpPr>
        <p:spPr>
          <a:xfrm flipH="1">
            <a:off x="3470102" y="3497468"/>
            <a:ext cx="285787" cy="599515"/>
          </a:xfrm>
          <a:prstGeom prst="curvedConnector5">
            <a:avLst>
              <a:gd name="adj1" fmla="val -79990"/>
              <a:gd name="adj2" fmla="val 50100"/>
              <a:gd name="adj3" fmla="val 179990"/>
            </a:avLst>
          </a:prstGeom>
          <a:noFill/>
          <a:ln w="76200" cap="flat" cmpd="sng" algn="ctr">
            <a:solidFill>
              <a:srgbClr val="5CB85C"/>
            </a:solidFill>
            <a:prstDash val="solid"/>
          </a:ln>
          <a:effectLst/>
        </p:spPr>
      </p:cxn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3A5A8B3E-B190-4BFC-96AD-354C956C08CB}"/>
              </a:ext>
            </a:extLst>
          </p:cNvPr>
          <p:cNvGrpSpPr/>
          <p:nvPr/>
        </p:nvGrpSpPr>
        <p:grpSpPr>
          <a:xfrm>
            <a:off x="3470102" y="3506621"/>
            <a:ext cx="1839283" cy="766629"/>
            <a:chOff x="412750" y="2025649"/>
            <a:chExt cx="2014393" cy="869949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E071B247-8B71-4491-A64F-61A843DB03F3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Update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Annotation</a:t>
              </a:r>
            </a:p>
          </p:txBody>
        </p:sp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83E62C7D-F3CA-4ABA-8FC8-2DCEAC7632E7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3DEC4AE2-6EE8-452C-8408-F27F2386BC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48F8D492-517A-4D54-9A6E-943FCF95B34A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78" name="Grafik 77">
              <a:extLst>
                <a:ext uri="{FF2B5EF4-FFF2-40B4-BE49-F238E27FC236}">
                  <a16:creationId xmlns:a16="http://schemas.microsoft.com/office/drawing/2014/main" id="{F1A6BCEC-7987-41A2-87F9-6CF08E5BE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cxnSp>
        <p:nvCxnSpPr>
          <p:cNvPr id="79" name="Verbinder: gekrümmt 78">
            <a:extLst>
              <a:ext uri="{FF2B5EF4-FFF2-40B4-BE49-F238E27FC236}">
                <a16:creationId xmlns:a16="http://schemas.microsoft.com/office/drawing/2014/main" id="{C670E29F-9BC0-4505-9C45-B30423613012}"/>
              </a:ext>
            </a:extLst>
          </p:cNvPr>
          <p:cNvCxnSpPr>
            <a:cxnSpLocks/>
            <a:stCxn id="76" idx="3"/>
            <a:endCxn id="85" idx="1"/>
          </p:cNvCxnSpPr>
          <p:nvPr/>
        </p:nvCxnSpPr>
        <p:spPr>
          <a:xfrm flipH="1">
            <a:off x="4994102" y="4100053"/>
            <a:ext cx="315283" cy="653157"/>
          </a:xfrm>
          <a:prstGeom prst="curvedConnector5">
            <a:avLst>
              <a:gd name="adj1" fmla="val -72506"/>
              <a:gd name="adj2" fmla="val 50092"/>
              <a:gd name="adj3" fmla="val 172506"/>
            </a:avLst>
          </a:prstGeom>
          <a:noFill/>
          <a:ln w="76200" cap="flat" cmpd="sng" algn="ctr">
            <a:solidFill>
              <a:srgbClr val="5CB85C"/>
            </a:solidFill>
            <a:prstDash val="solid"/>
          </a:ln>
          <a:effectLst/>
        </p:spPr>
      </p:cxn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43831E9-BC42-44AC-8390-3450299F52D5}"/>
              </a:ext>
            </a:extLst>
          </p:cNvPr>
          <p:cNvGrpSpPr/>
          <p:nvPr/>
        </p:nvGrpSpPr>
        <p:grpSpPr>
          <a:xfrm>
            <a:off x="4994102" y="4162848"/>
            <a:ext cx="1839283" cy="766629"/>
            <a:chOff x="412750" y="2025649"/>
            <a:chExt cx="2014393" cy="869949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947E92BF-B673-48BE-84FC-8A0E73E26828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Export TSV</a:t>
              </a:r>
            </a:p>
          </p:txBody>
        </p:sp>
        <p:sp>
          <p:nvSpPr>
            <p:cNvPr id="82" name="Rechteck: abgerundete Ecken 81">
              <a:extLst>
                <a:ext uri="{FF2B5EF4-FFF2-40B4-BE49-F238E27FC236}">
                  <a16:creationId xmlns:a16="http://schemas.microsoft.com/office/drawing/2014/main" id="{4764887A-321C-41E3-BAC9-449456C1D7CF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TSV</a:t>
              </a:r>
            </a:p>
          </p:txBody>
        </p:sp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E95BCB40-243E-4056-801A-A2E1B7D4CA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1B83B2F8-F7FC-4C79-905B-21B06845A16D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092906C4-D2DB-4615-A143-FCB012F86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F84C9F08-3073-4A84-B4A1-2C44BE4B980E}"/>
              </a:ext>
            </a:extLst>
          </p:cNvPr>
          <p:cNvCxnSpPr>
            <a:cxnSpLocks/>
            <a:stCxn id="83" idx="3"/>
            <a:endCxn id="64" idx="1"/>
          </p:cNvCxnSpPr>
          <p:nvPr/>
        </p:nvCxnSpPr>
        <p:spPr>
          <a:xfrm flipH="1">
            <a:off x="6554775" y="4756280"/>
            <a:ext cx="278610" cy="583600"/>
          </a:xfrm>
          <a:prstGeom prst="curvedConnector5">
            <a:avLst>
              <a:gd name="adj1" fmla="val -82050"/>
              <a:gd name="adj2" fmla="val 50102"/>
              <a:gd name="adj3" fmla="val 182050"/>
            </a:avLst>
          </a:prstGeom>
          <a:noFill/>
          <a:ln w="76200" cap="flat" cmpd="sng" algn="ctr">
            <a:solidFill>
              <a:srgbClr val="5CB85C"/>
            </a:solidFill>
            <a:prstDash val="solid"/>
          </a:ln>
          <a:effectLst/>
        </p:spPr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EFD921A6-FA70-4C49-85A1-7852B539E985}"/>
              </a:ext>
            </a:extLst>
          </p:cNvPr>
          <p:cNvGrpSpPr/>
          <p:nvPr/>
        </p:nvGrpSpPr>
        <p:grpSpPr>
          <a:xfrm>
            <a:off x="3060725" y="2371659"/>
            <a:ext cx="1372367" cy="565400"/>
            <a:chOff x="3090912" y="2264042"/>
            <a:chExt cx="1503024" cy="641600"/>
          </a:xfrm>
        </p:grpSpPr>
        <p:sp>
          <p:nvSpPr>
            <p:cNvPr id="88" name="Rounded Rectangle 40">
              <a:extLst>
                <a:ext uri="{FF2B5EF4-FFF2-40B4-BE49-F238E27FC236}">
                  <a16:creationId xmlns:a16="http://schemas.microsoft.com/office/drawing/2014/main" id="{E7B48DEF-6A90-4B44-8794-610991DFC7CD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Lexinfo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Mapping</a:t>
              </a:r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EC4DD892-D28A-4E89-96B4-CF4C62CFA1CE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</a:t>
              </a: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Resource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id="{9AC94057-3589-4261-B1CE-C272B75132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91" name="Verbinder: gekrümmt 90">
            <a:extLst>
              <a:ext uri="{FF2B5EF4-FFF2-40B4-BE49-F238E27FC236}">
                <a16:creationId xmlns:a16="http://schemas.microsoft.com/office/drawing/2014/main" id="{F3E25667-1392-4C56-9AA5-80AA39117CFC}"/>
              </a:ext>
            </a:extLst>
          </p:cNvPr>
          <p:cNvCxnSpPr>
            <a:cxnSpLocks/>
            <a:stCxn id="90" idx="3"/>
            <a:endCxn id="74" idx="0"/>
          </p:cNvCxnSpPr>
          <p:nvPr/>
        </p:nvCxnSpPr>
        <p:spPr>
          <a:xfrm flipH="1">
            <a:off x="4341252" y="2833728"/>
            <a:ext cx="91840" cy="672893"/>
          </a:xfrm>
          <a:prstGeom prst="curvedConnector4">
            <a:avLst>
              <a:gd name="adj1" fmla="val -248911"/>
              <a:gd name="adj2" fmla="val 55079"/>
            </a:avLst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C999A0E7-EE97-4E0F-9561-3E8C0547BEC7}"/>
              </a:ext>
            </a:extLst>
          </p:cNvPr>
          <p:cNvGrpSpPr/>
          <p:nvPr/>
        </p:nvGrpSpPr>
        <p:grpSpPr>
          <a:xfrm>
            <a:off x="4839003" y="2375995"/>
            <a:ext cx="1372367" cy="565400"/>
            <a:chOff x="3090912" y="2264042"/>
            <a:chExt cx="1503024" cy="641600"/>
          </a:xfrm>
        </p:grpSpPr>
        <p:sp>
          <p:nvSpPr>
            <p:cNvPr id="93" name="Rounded Rectangle 40">
              <a:extLst>
                <a:ext uri="{FF2B5EF4-FFF2-40B4-BE49-F238E27FC236}">
                  <a16:creationId xmlns:a16="http://schemas.microsoft.com/office/drawing/2014/main" id="{81E933B2-C4E0-4A8D-A814-D904A5C8E7A2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SPARQL Update</a:t>
              </a:r>
            </a:p>
          </p:txBody>
        </p:sp>
        <p:sp>
          <p:nvSpPr>
            <p:cNvPr id="94" name="Rechteck: abgerundete Ecken 93">
              <a:extLst>
                <a:ext uri="{FF2B5EF4-FFF2-40B4-BE49-F238E27FC236}">
                  <a16:creationId xmlns:a16="http://schemas.microsoft.com/office/drawing/2014/main" id="{C24A91F5-246E-4DB0-A96B-B73EA4FD8103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SPARQL</a:t>
              </a:r>
            </a:p>
          </p:txBody>
        </p:sp>
        <p:pic>
          <p:nvPicPr>
            <p:cNvPr id="95" name="Grafik 94">
              <a:extLst>
                <a:ext uri="{FF2B5EF4-FFF2-40B4-BE49-F238E27FC236}">
                  <a16:creationId xmlns:a16="http://schemas.microsoft.com/office/drawing/2014/main" id="{05F3A504-9453-4BE8-AF72-DFE17D73E6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96" name="Verbinder: gekrümmt 95">
            <a:extLst>
              <a:ext uri="{FF2B5EF4-FFF2-40B4-BE49-F238E27FC236}">
                <a16:creationId xmlns:a16="http://schemas.microsoft.com/office/drawing/2014/main" id="{9C03DF1B-14D3-4A64-B9E7-9D7FA99F5748}"/>
              </a:ext>
            </a:extLst>
          </p:cNvPr>
          <p:cNvCxnSpPr>
            <a:cxnSpLocks/>
            <a:stCxn id="95" idx="3"/>
            <a:endCxn id="74" idx="0"/>
          </p:cNvCxnSpPr>
          <p:nvPr/>
        </p:nvCxnSpPr>
        <p:spPr>
          <a:xfrm flipH="1">
            <a:off x="4341252" y="2838064"/>
            <a:ext cx="1870118" cy="668557"/>
          </a:xfrm>
          <a:prstGeom prst="curvedConnector4">
            <a:avLst>
              <a:gd name="adj1" fmla="val -12224"/>
              <a:gd name="adj2" fmla="val 55112"/>
            </a:avLst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1E7886B6-31A5-4D52-B860-9D3A26E40D8F}"/>
              </a:ext>
            </a:extLst>
          </p:cNvPr>
          <p:cNvGrpSpPr/>
          <p:nvPr/>
        </p:nvGrpSpPr>
        <p:grpSpPr>
          <a:xfrm>
            <a:off x="5500997" y="3287487"/>
            <a:ext cx="1372367" cy="565400"/>
            <a:chOff x="3090912" y="2264042"/>
            <a:chExt cx="1503024" cy="641600"/>
          </a:xfrm>
        </p:grpSpPr>
        <p:sp>
          <p:nvSpPr>
            <p:cNvPr id="98" name="Rounded Rectangle 40">
              <a:extLst>
                <a:ext uri="{FF2B5EF4-FFF2-40B4-BE49-F238E27FC236}">
                  <a16:creationId xmlns:a16="http://schemas.microsoft.com/office/drawing/2014/main" id="{2E944D5F-6F0E-4236-A331-25B762CBFC3C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SPARQL Query</a:t>
              </a:r>
            </a:p>
          </p:txBody>
        </p:sp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5CD73272-2B38-4765-A775-DBA06CA21738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SPARQL</a:t>
              </a:r>
            </a:p>
          </p:txBody>
        </p:sp>
        <p:pic>
          <p:nvPicPr>
            <p:cNvPr id="100" name="Grafik 99">
              <a:extLst>
                <a:ext uri="{FF2B5EF4-FFF2-40B4-BE49-F238E27FC236}">
                  <a16:creationId xmlns:a16="http://schemas.microsoft.com/office/drawing/2014/main" id="{CDC104E4-4D92-49FA-84F0-6DCF4C909C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101" name="Verbinder: gekrümmt 100">
            <a:extLst>
              <a:ext uri="{FF2B5EF4-FFF2-40B4-BE49-F238E27FC236}">
                <a16:creationId xmlns:a16="http://schemas.microsoft.com/office/drawing/2014/main" id="{1D838C6B-2737-4022-A3C8-9A1FB6E7FE4E}"/>
              </a:ext>
            </a:extLst>
          </p:cNvPr>
          <p:cNvCxnSpPr>
            <a:cxnSpLocks/>
            <a:stCxn id="100" idx="3"/>
            <a:endCxn id="81" idx="0"/>
          </p:cNvCxnSpPr>
          <p:nvPr/>
        </p:nvCxnSpPr>
        <p:spPr>
          <a:xfrm flipH="1">
            <a:off x="5865252" y="3749556"/>
            <a:ext cx="1008112" cy="413292"/>
          </a:xfrm>
          <a:prstGeom prst="curvedConnector4">
            <a:avLst>
              <a:gd name="adj1" fmla="val -22676"/>
              <a:gd name="adj2" fmla="val 58268"/>
            </a:avLst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/>
              <a:t>Fintan </a:t>
            </a:r>
            <a:r>
              <a:rPr lang="de-DE" dirty="0" err="1"/>
              <a:t>Configuration</a:t>
            </a:r>
            <a:endParaRPr dirty="0"/>
          </a:p>
        </p:txBody>
      </p:sp>
      <p:sp>
        <p:nvSpPr>
          <p:cNvPr id="274" name="Google Shape;274;p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14</a:t>
            </a:fld>
            <a:endParaRPr/>
          </a:p>
        </p:txBody>
      </p:sp>
      <p:sp>
        <p:nvSpPr>
          <p:cNvPr id="48" name="Google Shape;160;ged1847a82c_0_15">
            <a:extLst>
              <a:ext uri="{FF2B5EF4-FFF2-40B4-BE49-F238E27FC236}">
                <a16:creationId xmlns:a16="http://schemas.microsoft.com/office/drawing/2014/main" id="{98262EC5-DA0B-4299-BE8C-8ED66BE06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624" y="1703308"/>
            <a:ext cx="378544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All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translates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JSON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-line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exported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a </a:t>
            </a:r>
            <a:r>
              <a:rPr lang="de-DE" dirty="0" err="1"/>
              <a:t>container</a:t>
            </a:r>
            <a:r>
              <a:rPr lang="de-DE" dirty="0"/>
              <a:t>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C837ADC-1771-4B4D-A29B-502BA488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324" y="1703308"/>
            <a:ext cx="4897215" cy="42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5846E4D-2015-4026-BD80-BA172FD50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324" y="1703308"/>
            <a:ext cx="4897215" cy="4215417"/>
          </a:xfrm>
          <a:prstGeom prst="rect">
            <a:avLst/>
          </a:prstGeom>
        </p:spPr>
      </p:pic>
      <p:sp>
        <p:nvSpPr>
          <p:cNvPr id="273" name="Google Shape;273;p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/>
              <a:t>Fintan </a:t>
            </a:r>
            <a:r>
              <a:rPr lang="de-DE" dirty="0" err="1"/>
              <a:t>Configuration</a:t>
            </a:r>
            <a:endParaRPr dirty="0"/>
          </a:p>
        </p:txBody>
      </p:sp>
      <p:sp>
        <p:nvSpPr>
          <p:cNvPr id="274" name="Google Shape;274;p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15</a:t>
            </a:fld>
            <a:endParaRPr/>
          </a:p>
        </p:txBody>
      </p:sp>
      <p:sp>
        <p:nvSpPr>
          <p:cNvPr id="48" name="Google Shape;160;ged1847a82c_0_15">
            <a:extLst>
              <a:ext uri="{FF2B5EF4-FFF2-40B4-BE49-F238E27FC236}">
                <a16:creationId xmlns:a16="http://schemas.microsoft.com/office/drawing/2014/main" id="{98262EC5-DA0B-4299-BE8C-8ED66BE06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624" y="1703308"/>
            <a:ext cx="378544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All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translates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JSON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-line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exported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a </a:t>
            </a:r>
            <a:r>
              <a:rPr lang="de-DE" dirty="0" err="1"/>
              <a:t>container</a:t>
            </a:r>
            <a:r>
              <a:rPr lang="de-DE" dirty="0"/>
              <a:t>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DE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First: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Apertium</a:t>
            </a:r>
            <a:r>
              <a:rPr lang="de-DE" dirty="0"/>
              <a:t> RDF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 err="1"/>
              <a:t>Apply</a:t>
            </a:r>
            <a:r>
              <a:rPr lang="de-DE" dirty="0"/>
              <a:t> XSLT </a:t>
            </a:r>
            <a:r>
              <a:rPr lang="de-DE" dirty="0" err="1"/>
              <a:t>transformation</a:t>
            </a:r>
            <a:endParaRPr lang="de-DE" dirty="0"/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Load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resulting</a:t>
            </a:r>
            <a:r>
              <a:rPr lang="de-DE" dirty="0"/>
              <a:t> </a:t>
            </a:r>
            <a:r>
              <a:rPr lang="de-DE" dirty="0" err="1"/>
              <a:t>OntoLex</a:t>
            </a:r>
            <a:r>
              <a:rPr lang="de-DE" dirty="0"/>
              <a:t> </a:t>
            </a:r>
            <a:r>
              <a:rPr lang="de-DE" dirty="0" err="1"/>
              <a:t>entries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segmented</a:t>
            </a:r>
            <a:r>
              <a:rPr lang="de-DE" dirty="0"/>
              <a:t> RDF-Stream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A747C6D-B8BD-42FA-8ABB-D3789FD6209D}"/>
              </a:ext>
            </a:extLst>
          </p:cNvPr>
          <p:cNvSpPr/>
          <p:nvPr/>
        </p:nvSpPr>
        <p:spPr>
          <a:xfrm>
            <a:off x="4300780" y="2224006"/>
            <a:ext cx="4200040" cy="1356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A43FD99-D837-4F2E-9545-2F9EF9F0518E}"/>
              </a:ext>
            </a:extLst>
          </p:cNvPr>
          <p:cNvGrpSpPr/>
          <p:nvPr/>
        </p:nvGrpSpPr>
        <p:grpSpPr>
          <a:xfrm>
            <a:off x="1170702" y="4860548"/>
            <a:ext cx="1839283" cy="766629"/>
            <a:chOff x="412750" y="2025649"/>
            <a:chExt cx="2014393" cy="869949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A601CCC-09A0-4C94-BB70-A3DD64AE30F5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RDF</a:t>
              </a: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4C1E037D-48A9-456D-B6D9-59D5260D9347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0F8FD465-E0E1-42C5-AFB1-6945AB2306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6E85C4B9-2AA9-45FF-BADF-78DD1382511B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ApertiumXML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028B833-C5CC-4F89-A209-BB051C756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19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D7508C15-FDC8-4BB9-AFE0-C70B7F456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324" y="1703308"/>
            <a:ext cx="4897215" cy="4215417"/>
          </a:xfrm>
          <a:prstGeom prst="rect">
            <a:avLst/>
          </a:prstGeom>
        </p:spPr>
      </p:pic>
      <p:sp>
        <p:nvSpPr>
          <p:cNvPr id="273" name="Google Shape;273;p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/>
              <a:t>Fintan </a:t>
            </a:r>
            <a:r>
              <a:rPr lang="de-DE" dirty="0" err="1"/>
              <a:t>Configuration</a:t>
            </a:r>
            <a:endParaRPr dirty="0"/>
          </a:p>
        </p:txBody>
      </p:sp>
      <p:sp>
        <p:nvSpPr>
          <p:cNvPr id="274" name="Google Shape;274;p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16</a:t>
            </a:fld>
            <a:endParaRPr/>
          </a:p>
        </p:txBody>
      </p:sp>
      <p:sp>
        <p:nvSpPr>
          <p:cNvPr id="48" name="Google Shape;160;ged1847a82c_0_15">
            <a:extLst>
              <a:ext uri="{FF2B5EF4-FFF2-40B4-BE49-F238E27FC236}">
                <a16:creationId xmlns:a16="http://schemas.microsoft.com/office/drawing/2014/main" id="{98262EC5-DA0B-4299-BE8C-8ED66BE06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624" y="1703308"/>
            <a:ext cx="378544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DE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Second: RDF </a:t>
            </a:r>
            <a:r>
              <a:rPr lang="de-DE" dirty="0" err="1"/>
              <a:t>Updater</a:t>
            </a:r>
            <a:endParaRPr lang="de-DE" dirty="0"/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Load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Load </a:t>
            </a:r>
            <a:r>
              <a:rPr lang="de-DE" dirty="0" err="1"/>
              <a:t>the</a:t>
            </a:r>
            <a:r>
              <a:rPr lang="de-DE" dirty="0"/>
              <a:t> SPARQL update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LexInfo</a:t>
            </a:r>
            <a:r>
              <a:rPr lang="de-DE" dirty="0"/>
              <a:t> Mapping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Parallel </a:t>
            </a:r>
            <a:r>
              <a:rPr lang="de-DE" dirty="0" err="1"/>
              <a:t>processing</a:t>
            </a:r>
            <a:r>
              <a:rPr lang="de-DE" dirty="0"/>
              <a:t> per </a:t>
            </a:r>
            <a:r>
              <a:rPr lang="de-DE" dirty="0" err="1"/>
              <a:t>segment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A747C6D-B8BD-42FA-8ABB-D3789FD6209D}"/>
              </a:ext>
            </a:extLst>
          </p:cNvPr>
          <p:cNvSpPr/>
          <p:nvPr/>
        </p:nvSpPr>
        <p:spPr>
          <a:xfrm>
            <a:off x="4273306" y="3556861"/>
            <a:ext cx="4665234" cy="1440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9F07DCF-3C14-47EC-9CCC-C9A2177A75DF}"/>
              </a:ext>
            </a:extLst>
          </p:cNvPr>
          <p:cNvGrpSpPr/>
          <p:nvPr/>
        </p:nvGrpSpPr>
        <p:grpSpPr>
          <a:xfrm>
            <a:off x="2015482" y="4619948"/>
            <a:ext cx="1839283" cy="766629"/>
            <a:chOff x="412750" y="2025649"/>
            <a:chExt cx="2014393" cy="869949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A114557-64C5-4F42-8032-547CD1F1DBBA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Update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Annotation</a:t>
              </a: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ED2A6CC9-50DC-46BA-845B-FF1748A7E48C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503FADD4-D603-4412-9BDC-4C3A2B75F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DD92D498-CF6F-4955-88F7-D01E872B45E7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F302AB61-DE0F-42FA-B166-5D60D34D5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5F84937-AEA6-41F1-95AE-799C9179BDA5}"/>
              </a:ext>
            </a:extLst>
          </p:cNvPr>
          <p:cNvGrpSpPr/>
          <p:nvPr/>
        </p:nvGrpSpPr>
        <p:grpSpPr>
          <a:xfrm>
            <a:off x="331400" y="4633891"/>
            <a:ext cx="1372367" cy="565400"/>
            <a:chOff x="3090912" y="2264042"/>
            <a:chExt cx="1503024" cy="641600"/>
          </a:xfrm>
        </p:grpSpPr>
        <p:sp>
          <p:nvSpPr>
            <p:cNvPr id="20" name="Rounded Rectangle 40">
              <a:extLst>
                <a:ext uri="{FF2B5EF4-FFF2-40B4-BE49-F238E27FC236}">
                  <a16:creationId xmlns:a16="http://schemas.microsoft.com/office/drawing/2014/main" id="{2436D8D1-F912-42A1-8968-88D53BAA16BA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Lexinfo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Mapping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8FE40C95-64C6-4919-BEED-44FE85680E26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</a:t>
              </a: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Resource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DEF2EAB5-C7A4-4585-95D9-7099EA6F19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23" name="Verbinder: gekrümmt 22">
            <a:extLst>
              <a:ext uri="{FF2B5EF4-FFF2-40B4-BE49-F238E27FC236}">
                <a16:creationId xmlns:a16="http://schemas.microsoft.com/office/drawing/2014/main" id="{E6953620-DC74-4EE4-B630-35E16441BC4B}"/>
              </a:ext>
            </a:extLst>
          </p:cNvPr>
          <p:cNvCxnSpPr>
            <a:cxnSpLocks/>
            <a:stCxn id="22" idx="3"/>
            <a:endCxn id="14" idx="0"/>
          </p:cNvCxnSpPr>
          <p:nvPr/>
        </p:nvCxnSpPr>
        <p:spPr>
          <a:xfrm flipV="1">
            <a:off x="1703767" y="4619948"/>
            <a:ext cx="1182865" cy="476012"/>
          </a:xfrm>
          <a:prstGeom prst="curvedConnector4">
            <a:avLst>
              <a:gd name="adj1" fmla="val 33273"/>
              <a:gd name="adj2" fmla="val 148024"/>
            </a:avLst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D8360A8-8C84-4D3A-B654-726D2916D3B6}"/>
              </a:ext>
            </a:extLst>
          </p:cNvPr>
          <p:cNvGrpSpPr/>
          <p:nvPr/>
        </p:nvGrpSpPr>
        <p:grpSpPr>
          <a:xfrm>
            <a:off x="334294" y="3852731"/>
            <a:ext cx="1372367" cy="565400"/>
            <a:chOff x="3090912" y="2264042"/>
            <a:chExt cx="1503024" cy="641600"/>
          </a:xfrm>
        </p:grpSpPr>
        <p:sp>
          <p:nvSpPr>
            <p:cNvPr id="25" name="Rounded Rectangle 40">
              <a:extLst>
                <a:ext uri="{FF2B5EF4-FFF2-40B4-BE49-F238E27FC236}">
                  <a16:creationId xmlns:a16="http://schemas.microsoft.com/office/drawing/2014/main" id="{AFB60860-0290-4BCA-A77E-F74A1FD6BBAC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SPARQL Update</a:t>
              </a:r>
            </a:p>
          </p:txBody>
        </p:sp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8D3935B9-B6EE-43E8-A653-45462457E72D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SPARQL</a:t>
              </a:r>
            </a:p>
          </p:txBody>
        </p: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CB1803D8-D8B8-418C-9227-DA4D4AB25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9D445A14-D6DE-4817-9B85-A718D162C1A0}"/>
              </a:ext>
            </a:extLst>
          </p:cNvPr>
          <p:cNvCxnSpPr>
            <a:cxnSpLocks/>
            <a:stCxn id="27" idx="3"/>
            <a:endCxn id="14" idx="0"/>
          </p:cNvCxnSpPr>
          <p:nvPr/>
        </p:nvCxnSpPr>
        <p:spPr>
          <a:xfrm>
            <a:off x="1706661" y="4314800"/>
            <a:ext cx="1179971" cy="305148"/>
          </a:xfrm>
          <a:prstGeom prst="curvedConnector2">
            <a:avLst/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2668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29033A49-7F81-4B5E-B4DF-585B80B86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324" y="1703308"/>
            <a:ext cx="4897215" cy="4215417"/>
          </a:xfrm>
          <a:prstGeom prst="rect">
            <a:avLst/>
          </a:prstGeom>
        </p:spPr>
      </p:pic>
      <p:sp>
        <p:nvSpPr>
          <p:cNvPr id="273" name="Google Shape;273;p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/>
              <a:t>Fintan </a:t>
            </a:r>
            <a:r>
              <a:rPr lang="de-DE" dirty="0" err="1"/>
              <a:t>Configuration</a:t>
            </a:r>
            <a:endParaRPr dirty="0"/>
          </a:p>
        </p:txBody>
      </p:sp>
      <p:sp>
        <p:nvSpPr>
          <p:cNvPr id="274" name="Google Shape;274;p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17</a:t>
            </a:fld>
            <a:endParaRPr/>
          </a:p>
        </p:txBody>
      </p:sp>
      <p:sp>
        <p:nvSpPr>
          <p:cNvPr id="48" name="Google Shape;160;ged1847a82c_0_15">
            <a:extLst>
              <a:ext uri="{FF2B5EF4-FFF2-40B4-BE49-F238E27FC236}">
                <a16:creationId xmlns:a16="http://schemas.microsoft.com/office/drawing/2014/main" id="{98262EC5-DA0B-4299-BE8C-8ED66BE06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624" y="1703308"/>
            <a:ext cx="378544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DE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Third: Export TIAD TSV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Load SPARQL </a:t>
            </a:r>
            <a:r>
              <a:rPr lang="de-DE" dirty="0" err="1"/>
              <a:t>query</a:t>
            </a:r>
            <a:endParaRPr lang="de-DE" dirty="0"/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Write TSV </a:t>
            </a:r>
            <a:r>
              <a:rPr lang="de-DE" dirty="0" err="1"/>
              <a:t>data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A747C6D-B8BD-42FA-8ABB-D3789FD6209D}"/>
              </a:ext>
            </a:extLst>
          </p:cNvPr>
          <p:cNvSpPr/>
          <p:nvPr/>
        </p:nvSpPr>
        <p:spPr>
          <a:xfrm>
            <a:off x="4273306" y="4997841"/>
            <a:ext cx="4026036" cy="674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6B8A49B6-38DB-4B5F-8B69-A4DB71EFA0C9}"/>
              </a:ext>
            </a:extLst>
          </p:cNvPr>
          <p:cNvGrpSpPr/>
          <p:nvPr/>
        </p:nvGrpSpPr>
        <p:grpSpPr>
          <a:xfrm>
            <a:off x="2012588" y="4614526"/>
            <a:ext cx="1839283" cy="766629"/>
            <a:chOff x="412750" y="2025649"/>
            <a:chExt cx="2014393" cy="869949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1948F3A4-A1AF-41AF-BA13-9BB483266B66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Export TSV</a:t>
              </a:r>
            </a:p>
          </p:txBody>
        </p: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D91F42F0-5AE4-4BFC-9971-063737F5B4F7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TSV</a:t>
              </a: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FCC9A8DC-E3FE-4D5D-BB24-E243E59A2C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FBB8C903-408A-4AE6-986F-6EAD8BD34888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0946D158-18F1-47AE-9C3E-BF383E809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99F5654-9A99-4EFC-AEE7-23591C086828}"/>
              </a:ext>
            </a:extLst>
          </p:cNvPr>
          <p:cNvGrpSpPr/>
          <p:nvPr/>
        </p:nvGrpSpPr>
        <p:grpSpPr>
          <a:xfrm>
            <a:off x="331400" y="4510215"/>
            <a:ext cx="1372367" cy="565400"/>
            <a:chOff x="3090912" y="2264042"/>
            <a:chExt cx="1503024" cy="641600"/>
          </a:xfrm>
        </p:grpSpPr>
        <p:sp>
          <p:nvSpPr>
            <p:cNvPr id="36" name="Rounded Rectangle 40">
              <a:extLst>
                <a:ext uri="{FF2B5EF4-FFF2-40B4-BE49-F238E27FC236}">
                  <a16:creationId xmlns:a16="http://schemas.microsoft.com/office/drawing/2014/main" id="{9C6A1594-72EB-42DB-885B-9190EE998AC9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SPARQL Query</a:t>
              </a:r>
            </a:p>
          </p:txBody>
        </p:sp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E534AE5C-1AAA-4789-8EF2-27429C2F4687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SPARQL</a:t>
              </a:r>
            </a:p>
          </p:txBody>
        </p:sp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3F7EAB63-4F29-44EF-A814-5DC54C4B2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DA557B9A-B3A1-4C0D-B395-8C5BC2B7F9B5}"/>
              </a:ext>
            </a:extLst>
          </p:cNvPr>
          <p:cNvCxnSpPr>
            <a:cxnSpLocks/>
            <a:stCxn id="38" idx="3"/>
            <a:endCxn id="30" idx="0"/>
          </p:cNvCxnSpPr>
          <p:nvPr/>
        </p:nvCxnSpPr>
        <p:spPr>
          <a:xfrm flipV="1">
            <a:off x="1703767" y="4614526"/>
            <a:ext cx="1179971" cy="357758"/>
          </a:xfrm>
          <a:prstGeom prst="curvedConnector4">
            <a:avLst>
              <a:gd name="adj1" fmla="val 33232"/>
              <a:gd name="adj2" fmla="val 163898"/>
            </a:avLst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46709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nhaltsplatzhalter 11">
            <a:extLst>
              <a:ext uri="{FF2B5EF4-FFF2-40B4-BE49-F238E27FC236}">
                <a16:creationId xmlns:a16="http://schemas.microsoft.com/office/drawing/2014/main" id="{0E5D9AA2-DFA7-446F-9C65-236AE48D84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53" t="23672" r="26481" b="-32"/>
          <a:stretch/>
        </p:blipFill>
        <p:spPr>
          <a:xfrm>
            <a:off x="149134" y="1664285"/>
            <a:ext cx="4151645" cy="4343896"/>
          </a:xfrm>
          <a:prstGeom prst="rect">
            <a:avLst/>
          </a:prstGeom>
        </p:spPr>
      </p:pic>
      <p:sp>
        <p:nvSpPr>
          <p:cNvPr id="273" name="Google Shape;273;p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/>
              <a:t>Fintan </a:t>
            </a:r>
            <a:r>
              <a:rPr lang="de-DE" dirty="0" err="1"/>
              <a:t>Configuration</a:t>
            </a:r>
            <a:endParaRPr dirty="0"/>
          </a:p>
        </p:txBody>
      </p:sp>
      <p:sp>
        <p:nvSpPr>
          <p:cNvPr id="274" name="Google Shape;274;p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18</a:t>
            </a:fld>
            <a:endParaRPr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0715566-246F-4763-81BB-F309246C0715}"/>
              </a:ext>
            </a:extLst>
          </p:cNvPr>
          <p:cNvGrpSpPr/>
          <p:nvPr/>
        </p:nvGrpSpPr>
        <p:grpSpPr>
          <a:xfrm>
            <a:off x="1948070" y="1875667"/>
            <a:ext cx="1839283" cy="766629"/>
            <a:chOff x="412750" y="2025649"/>
            <a:chExt cx="2014393" cy="869949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EB2D6E9-5384-4A12-AB8F-A2C26F86EE41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RDF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60401C9A-47D0-4A52-BADD-674C4011047D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03B3763-5F47-44FB-8024-567E536567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6C3F80DB-CF2A-48D1-9CDB-8B3DCA49645E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ApertiumXML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18F9020B-B354-45FB-A159-EF7C358F8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8AB5A42-CD7B-4113-AB10-ECF1FC96D18E}"/>
              </a:ext>
            </a:extLst>
          </p:cNvPr>
          <p:cNvGrpSpPr/>
          <p:nvPr/>
        </p:nvGrpSpPr>
        <p:grpSpPr>
          <a:xfrm>
            <a:off x="2157662" y="5094320"/>
            <a:ext cx="1839283" cy="766629"/>
            <a:chOff x="412750" y="2025649"/>
            <a:chExt cx="2014393" cy="869949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0D9FA4-A026-4D88-AAFE-CEC41CAF0B0D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Export TSV</a:t>
              </a:r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1AAA44DA-A971-48D7-B0BB-1FB870EC0753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TSV</a:t>
              </a:r>
            </a:p>
          </p:txBody>
        </p: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799C31BD-F931-43DF-AF86-4B9DBAA3C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8C7B5496-FFAE-46C7-BA87-B47997375FAE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18251684-FBB5-473C-9823-ABE47A243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468817C-6C2A-46A6-99EC-0817DDF96C71}"/>
              </a:ext>
            </a:extLst>
          </p:cNvPr>
          <p:cNvGrpSpPr/>
          <p:nvPr/>
        </p:nvGrpSpPr>
        <p:grpSpPr>
          <a:xfrm>
            <a:off x="476474" y="4990009"/>
            <a:ext cx="1372367" cy="565400"/>
            <a:chOff x="3090912" y="2264042"/>
            <a:chExt cx="1503024" cy="641600"/>
          </a:xfrm>
        </p:grpSpPr>
        <p:sp>
          <p:nvSpPr>
            <p:cNvPr id="28" name="Rounded Rectangle 40">
              <a:extLst>
                <a:ext uri="{FF2B5EF4-FFF2-40B4-BE49-F238E27FC236}">
                  <a16:creationId xmlns:a16="http://schemas.microsoft.com/office/drawing/2014/main" id="{311B1EF1-40A1-4A46-836D-D47330F5D610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SPARQL Query</a:t>
              </a:r>
            </a:p>
          </p:txBody>
        </p:sp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12284E0E-BA05-4DBA-8A11-E7B6E14988BE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SPARQL</a:t>
              </a:r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B4164B5B-775C-46F7-9D05-99A099046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CF7885EC-ED58-4BE5-9EA0-9573A447B3D4}"/>
              </a:ext>
            </a:extLst>
          </p:cNvPr>
          <p:cNvCxnSpPr>
            <a:cxnSpLocks/>
            <a:stCxn id="30" idx="3"/>
            <a:endCxn id="22" idx="0"/>
          </p:cNvCxnSpPr>
          <p:nvPr/>
        </p:nvCxnSpPr>
        <p:spPr>
          <a:xfrm flipV="1">
            <a:off x="1848841" y="5094320"/>
            <a:ext cx="1179971" cy="357758"/>
          </a:xfrm>
          <a:prstGeom prst="curvedConnector4">
            <a:avLst>
              <a:gd name="adj1" fmla="val 33232"/>
              <a:gd name="adj2" fmla="val 163898"/>
            </a:avLst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6AD0903-137F-4CBB-99E1-0242E327F9CB}"/>
              </a:ext>
            </a:extLst>
          </p:cNvPr>
          <p:cNvGrpSpPr/>
          <p:nvPr/>
        </p:nvGrpSpPr>
        <p:grpSpPr>
          <a:xfrm>
            <a:off x="2037939" y="3720429"/>
            <a:ext cx="1839283" cy="766629"/>
            <a:chOff x="412750" y="2025649"/>
            <a:chExt cx="2014393" cy="869949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61CC9F0-3B64-4DAE-8492-E63505DEC26E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Update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Annotation</a:t>
              </a:r>
            </a:p>
          </p:txBody>
        </p:sp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03EE5F25-7599-48F2-B489-13DA39663E40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C917D331-CA6F-4F15-BE94-3785E6F8F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45EF8749-F44B-4F00-B5EA-50B4E5FF22C7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37DF2220-B6C2-4F2B-9407-A2064F0AD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E6F56545-3B42-471A-A347-4A3CBA0B116E}"/>
              </a:ext>
            </a:extLst>
          </p:cNvPr>
          <p:cNvGrpSpPr/>
          <p:nvPr/>
        </p:nvGrpSpPr>
        <p:grpSpPr>
          <a:xfrm>
            <a:off x="331400" y="3623484"/>
            <a:ext cx="1372367" cy="565400"/>
            <a:chOff x="3090912" y="2264042"/>
            <a:chExt cx="1503024" cy="641600"/>
          </a:xfrm>
        </p:grpSpPr>
        <p:sp>
          <p:nvSpPr>
            <p:cNvPr id="39" name="Rounded Rectangle 40">
              <a:extLst>
                <a:ext uri="{FF2B5EF4-FFF2-40B4-BE49-F238E27FC236}">
                  <a16:creationId xmlns:a16="http://schemas.microsoft.com/office/drawing/2014/main" id="{6A119310-F2A1-4955-B526-6D2737905B15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Lexinfo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Mapping</a:t>
              </a:r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E45F81FC-B27F-4DD8-A0AA-C9ADA0E5F468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</a:t>
              </a: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Resource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C7B03987-93BA-4427-9BAE-472C07398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A8795F74-49C8-4E7D-85F0-9AFB4DF89286}"/>
              </a:ext>
            </a:extLst>
          </p:cNvPr>
          <p:cNvCxnSpPr>
            <a:cxnSpLocks/>
            <a:stCxn id="41" idx="3"/>
            <a:endCxn id="33" idx="0"/>
          </p:cNvCxnSpPr>
          <p:nvPr/>
        </p:nvCxnSpPr>
        <p:spPr>
          <a:xfrm flipV="1">
            <a:off x="1703767" y="3720429"/>
            <a:ext cx="1205322" cy="365124"/>
          </a:xfrm>
          <a:prstGeom prst="curvedConnector4">
            <a:avLst>
              <a:gd name="adj1" fmla="val 33585"/>
              <a:gd name="adj2" fmla="val 162609"/>
            </a:avLst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1B31AA67-F8E8-4DAC-9F1F-46DDCAA4A0A0}"/>
              </a:ext>
            </a:extLst>
          </p:cNvPr>
          <p:cNvGrpSpPr/>
          <p:nvPr/>
        </p:nvGrpSpPr>
        <p:grpSpPr>
          <a:xfrm>
            <a:off x="476474" y="2853091"/>
            <a:ext cx="1372367" cy="565400"/>
            <a:chOff x="3090912" y="2264042"/>
            <a:chExt cx="1503024" cy="641600"/>
          </a:xfrm>
        </p:grpSpPr>
        <p:sp>
          <p:nvSpPr>
            <p:cNvPr id="44" name="Rounded Rectangle 40">
              <a:extLst>
                <a:ext uri="{FF2B5EF4-FFF2-40B4-BE49-F238E27FC236}">
                  <a16:creationId xmlns:a16="http://schemas.microsoft.com/office/drawing/2014/main" id="{7916FCEB-3DB1-469F-9EF8-43009E1B73C6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SPARQL Update</a:t>
              </a: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93A9824E-0E06-4805-97FC-687BC3CBA9B8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SPARQL</a:t>
              </a:r>
            </a:p>
          </p:txBody>
        </p:sp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D4469EDC-8593-4AA9-A9CA-892D15AE82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47" name="Verbinder: gekrümmt 46">
            <a:extLst>
              <a:ext uri="{FF2B5EF4-FFF2-40B4-BE49-F238E27FC236}">
                <a16:creationId xmlns:a16="http://schemas.microsoft.com/office/drawing/2014/main" id="{11911ECD-03B5-4D08-AD1F-16F5BE9FFA3E}"/>
              </a:ext>
            </a:extLst>
          </p:cNvPr>
          <p:cNvCxnSpPr>
            <a:cxnSpLocks/>
            <a:stCxn id="46" idx="3"/>
            <a:endCxn id="33" idx="0"/>
          </p:cNvCxnSpPr>
          <p:nvPr/>
        </p:nvCxnSpPr>
        <p:spPr>
          <a:xfrm>
            <a:off x="1848841" y="3315160"/>
            <a:ext cx="1060248" cy="405269"/>
          </a:xfrm>
          <a:prstGeom prst="curvedConnector2">
            <a:avLst/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  <p:pic>
        <p:nvPicPr>
          <p:cNvPr id="48" name="Grafik 47">
            <a:extLst>
              <a:ext uri="{FF2B5EF4-FFF2-40B4-BE49-F238E27FC236}">
                <a16:creationId xmlns:a16="http://schemas.microsoft.com/office/drawing/2014/main" id="{2A7374FD-FB7E-48AB-87B0-CD0523E72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1324" y="1703308"/>
            <a:ext cx="4897215" cy="42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59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 dirty="0" err="1"/>
              <a:t>meets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 dirty="0"/>
              <a:t>Deploy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service</a:t>
            </a:r>
            <a:endParaRPr dirty="0"/>
          </a:p>
        </p:txBody>
      </p:sp>
      <p:sp>
        <p:nvSpPr>
          <p:cNvPr id="291" name="Google Shape;291;p17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19</a:t>
            </a:fld>
            <a:endParaRPr/>
          </a:p>
        </p:txBody>
      </p:sp>
      <p:pic>
        <p:nvPicPr>
          <p:cNvPr id="292" name="Google Shape;2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923" y="2280063"/>
            <a:ext cx="1574017" cy="128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85;p16">
            <a:extLst>
              <a:ext uri="{FF2B5EF4-FFF2-40B4-BE49-F238E27FC236}">
                <a16:creationId xmlns:a16="http://schemas.microsoft.com/office/drawing/2014/main" id="{5D90019B-82D5-4CE0-ADDC-ABE49A46B3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1666" y="2386349"/>
            <a:ext cx="1369331" cy="115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Transforming Language Resources</a:t>
            </a:r>
            <a:endParaRPr/>
          </a:p>
        </p:txBody>
      </p:sp>
      <p:sp>
        <p:nvSpPr>
          <p:cNvPr id="130" name="Google Shape;130;p2"/>
          <p:cNvSpPr txBox="1">
            <a:spLocks noGrp="1"/>
          </p:cNvSpPr>
          <p:nvPr>
            <p:ph type="body" idx="1"/>
          </p:nvPr>
        </p:nvSpPr>
        <p:spPr>
          <a:xfrm>
            <a:off x="311700" y="1765288"/>
            <a:ext cx="85206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de-DE" b="1" dirty="0" err="1"/>
              <a:t>Heterogeneity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Language Resources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de-DE" b="1" dirty="0"/>
              <a:t>The Fintan </a:t>
            </a:r>
            <a:r>
              <a:rPr lang="de-DE" b="1" dirty="0" err="1"/>
              <a:t>platform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de-DE" b="1" dirty="0"/>
              <a:t>Design a </a:t>
            </a:r>
            <a:r>
              <a:rPr lang="de-DE" b="1" dirty="0" err="1"/>
              <a:t>conversion</a:t>
            </a:r>
            <a:r>
              <a:rPr lang="de-DE" b="1" dirty="0"/>
              <a:t> </a:t>
            </a:r>
            <a:r>
              <a:rPr lang="de-DE" b="1" dirty="0" err="1"/>
              <a:t>pipeline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de-DE" b="1" dirty="0"/>
              <a:t>Deploy </a:t>
            </a:r>
            <a:r>
              <a:rPr lang="de-DE" b="1" dirty="0" err="1"/>
              <a:t>as</a:t>
            </a:r>
            <a:r>
              <a:rPr lang="de-DE" b="1" dirty="0"/>
              <a:t> a </a:t>
            </a:r>
            <a:r>
              <a:rPr lang="de-DE" b="1" dirty="0" err="1"/>
              <a:t>service</a:t>
            </a:r>
            <a:endParaRPr lang="de-DE" b="1" dirty="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de-DE" b="1" dirty="0" err="1"/>
              <a:t>Contribute</a:t>
            </a:r>
            <a:endParaRPr b="1" dirty="0"/>
          </a:p>
        </p:txBody>
      </p:sp>
      <p:sp>
        <p:nvSpPr>
          <p:cNvPr id="131" name="Google Shape;131;p2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body" idx="1"/>
          </p:nvPr>
        </p:nvSpPr>
        <p:spPr>
          <a:xfrm>
            <a:off x="311700" y="1765288"/>
            <a:ext cx="85206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 err="1"/>
              <a:t>Preconfigured</a:t>
            </a:r>
            <a:r>
              <a:rPr lang="de-DE" b="1" dirty="0"/>
              <a:t> </a:t>
            </a:r>
            <a:r>
              <a:rPr lang="de-DE" b="1" dirty="0" err="1"/>
              <a:t>pipeline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to </a:t>
            </a:r>
            <a:r>
              <a:rPr lang="de-DE" dirty="0" err="1"/>
              <a:t>run</a:t>
            </a:r>
            <a:r>
              <a:rPr lang="de-DE" dirty="0"/>
              <a:t> Fintan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task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 err="1"/>
              <a:t>Exposes</a:t>
            </a:r>
            <a:r>
              <a:rPr lang="de-DE" dirty="0"/>
              <a:t> </a:t>
            </a:r>
            <a:r>
              <a:rPr lang="de-DE" dirty="0" err="1"/>
              <a:t>rudimentary</a:t>
            </a:r>
            <a:r>
              <a:rPr lang="de-DE" dirty="0"/>
              <a:t> API to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and </a:t>
            </a:r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-DE" dirty="0"/>
              <a:t>Plain </a:t>
            </a:r>
            <a:r>
              <a:rPr lang="de-DE" dirty="0" err="1"/>
              <a:t>text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-DE" dirty="0" err="1"/>
              <a:t>Gzipped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-DE" dirty="0"/>
              <a:t>JSON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Teanga</a:t>
            </a:r>
            <a:r>
              <a:rPr lang="de-DE" dirty="0"/>
              <a:t>, </a:t>
            </a:r>
            <a:r>
              <a:rPr lang="de-DE" dirty="0" err="1"/>
              <a:t>curl</a:t>
            </a:r>
            <a:r>
              <a:rPr lang="de-DE" dirty="0"/>
              <a:t>, </a:t>
            </a:r>
            <a:r>
              <a:rPr lang="de-DE" dirty="0" err="1"/>
              <a:t>Swagger</a:t>
            </a:r>
            <a:r>
              <a:rPr lang="de-DE" dirty="0"/>
              <a:t> UI (</a:t>
            </a:r>
            <a:r>
              <a:rPr lang="de-DE" dirty="0" err="1"/>
              <a:t>included</a:t>
            </a:r>
            <a:r>
              <a:rPr lang="de-DE" dirty="0"/>
              <a:t>)</a:t>
            </a:r>
          </a:p>
        </p:txBody>
      </p:sp>
      <p:sp>
        <p:nvSpPr>
          <p:cNvPr id="307" name="Google Shape;307;p19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20</a:t>
            </a:fld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Fintan pipeline as a Docker container</a:t>
            </a:r>
            <a:endParaRPr/>
          </a:p>
        </p:txBody>
      </p:sp>
      <p:sp>
        <p:nvSpPr>
          <p:cNvPr id="5" name="Google Shape;300;p18">
            <a:extLst>
              <a:ext uri="{FF2B5EF4-FFF2-40B4-BE49-F238E27FC236}">
                <a16:creationId xmlns:a16="http://schemas.microsoft.com/office/drawing/2014/main" id="{494A1A49-3EAE-473B-944D-009D24CED3BD}"/>
              </a:ext>
            </a:extLst>
          </p:cNvPr>
          <p:cNvSpPr txBox="1">
            <a:spLocks/>
          </p:cNvSpPr>
          <p:nvPr/>
        </p:nvSpPr>
        <p:spPr>
          <a:xfrm>
            <a:off x="331400" y="4363564"/>
            <a:ext cx="86070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Font typeface="Helvetica Neue"/>
              <a:buNone/>
            </a:pPr>
            <a:r>
              <a:rPr lang="sv-SE" sz="2100" dirty="0">
                <a:latin typeface="Roboto Mono"/>
                <a:ea typeface="Roboto Mono"/>
                <a:cs typeface="Roboto Mono"/>
                <a:sym typeface="Roboto Mono"/>
              </a:rPr>
              <a:t>docker build --tag fintan-api .</a:t>
            </a:r>
          </a:p>
          <a:p>
            <a:pPr marL="0" indent="0">
              <a:buFont typeface="Helvetica Neue"/>
              <a:buNone/>
            </a:pPr>
            <a:r>
              <a:rPr lang="sv-SE" sz="2100" dirty="0">
                <a:latin typeface="Roboto Mono"/>
                <a:ea typeface="Roboto Mono"/>
                <a:cs typeface="Roboto Mono"/>
                <a:sym typeface="Roboto Mono"/>
              </a:rPr>
              <a:t>docker run -d -p 8080:8080 --name fintan-api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 sz="3500" dirty="0" err="1"/>
              <a:t>Contribute</a:t>
            </a:r>
            <a:endParaRPr sz="3500" dirty="0"/>
          </a:p>
        </p:txBody>
      </p:sp>
      <p:sp>
        <p:nvSpPr>
          <p:cNvPr id="137" name="Google Shape;137;p3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540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>
            <a:spLocks noGrp="1"/>
          </p:cNvSpPr>
          <p:nvPr>
            <p:ph type="body" idx="1"/>
          </p:nvPr>
        </p:nvSpPr>
        <p:spPr>
          <a:xfrm>
            <a:off x="311700" y="1765288"/>
            <a:ext cx="85206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/>
              <a:t>Fintan </a:t>
            </a:r>
            <a:r>
              <a:rPr lang="de-DE" b="1" dirty="0" err="1"/>
              <a:t>is</a:t>
            </a:r>
            <a:r>
              <a:rPr lang="de-DE" b="1" dirty="0"/>
              <a:t> an </a:t>
            </a:r>
            <a:r>
              <a:rPr lang="de-DE" b="1" u="sng" dirty="0"/>
              <a:t>extensive</a:t>
            </a:r>
            <a:r>
              <a:rPr lang="de-DE" b="1" dirty="0"/>
              <a:t> </a:t>
            </a:r>
            <a:r>
              <a:rPr lang="de-DE" b="1" dirty="0" err="1"/>
              <a:t>converter</a:t>
            </a:r>
            <a:r>
              <a:rPr lang="de-DE" b="1" dirty="0"/>
              <a:t> </a:t>
            </a:r>
            <a:r>
              <a:rPr lang="de-DE" b="1" dirty="0" err="1"/>
              <a:t>suite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/>
              <a:t>Add Fintan to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: </a:t>
            </a:r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Maven </a:t>
            </a:r>
            <a:r>
              <a:rPr lang="de-DE" dirty="0" err="1"/>
              <a:t>dependency</a:t>
            </a:r>
            <a:endParaRPr lang="de-DE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benefit</a:t>
            </a:r>
            <a:r>
              <a:rPr lang="de-DE" dirty="0"/>
              <a:t>:</a:t>
            </a:r>
          </a:p>
          <a:p>
            <a:pPr lvl="2">
              <a:spcBef>
                <a:spcPts val="0"/>
              </a:spcBef>
              <a:buChar char="○"/>
            </a:pPr>
            <a:r>
              <a:rPr lang="de-DE" dirty="0" err="1"/>
              <a:t>Fomalized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  <a:p>
            <a:pPr lvl="2">
              <a:spcBef>
                <a:spcPts val="0"/>
              </a:spcBef>
              <a:buChar char="○"/>
            </a:pPr>
            <a:r>
              <a:rPr lang="de-DE" dirty="0"/>
              <a:t>Parallel </a:t>
            </a:r>
            <a:r>
              <a:rPr lang="de-DE" dirty="0" err="1"/>
              <a:t>streamed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de-DE" dirty="0"/>
          </a:p>
          <a:p>
            <a:pPr lvl="2">
              <a:spcBef>
                <a:spcPts val="0"/>
              </a:spcBef>
              <a:buChar char="○"/>
            </a:pPr>
            <a:r>
              <a:rPr lang="de-DE" dirty="0" err="1"/>
              <a:t>Preconfigured</a:t>
            </a:r>
            <a:r>
              <a:rPr lang="de-DE" dirty="0"/>
              <a:t> </a:t>
            </a:r>
            <a:r>
              <a:rPr lang="de-DE" dirty="0" err="1"/>
              <a:t>converter</a:t>
            </a:r>
            <a:r>
              <a:rPr lang="de-DE" dirty="0"/>
              <a:t> </a:t>
            </a:r>
            <a:r>
              <a:rPr lang="de-DE" dirty="0" err="1"/>
              <a:t>pipelines</a:t>
            </a:r>
            <a:r>
              <a:rPr lang="de-DE" dirty="0"/>
              <a:t> and </a:t>
            </a:r>
            <a:r>
              <a:rPr lang="de-DE" dirty="0" err="1"/>
              <a:t>components</a:t>
            </a:r>
            <a:endParaRPr lang="de-DE" dirty="0"/>
          </a:p>
          <a:p>
            <a:pPr lvl="2">
              <a:spcBef>
                <a:spcPts val="0"/>
              </a:spcBef>
              <a:buChar char="○"/>
            </a:pPr>
            <a:endParaRPr lang="de-DE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/>
              <a:t>Fintan </a:t>
            </a:r>
            <a:r>
              <a:rPr lang="de-DE" b="1" dirty="0" err="1"/>
              <a:t>is</a:t>
            </a:r>
            <a:r>
              <a:rPr lang="de-DE" b="1" dirty="0"/>
              <a:t> an </a:t>
            </a:r>
            <a:r>
              <a:rPr lang="de-DE" b="1" u="sng" dirty="0"/>
              <a:t>extensible</a:t>
            </a:r>
            <a:r>
              <a:rPr lang="de-DE" b="1" dirty="0"/>
              <a:t> </a:t>
            </a:r>
            <a:r>
              <a:rPr lang="de-DE" b="1" dirty="0" err="1"/>
              <a:t>converter</a:t>
            </a:r>
            <a:r>
              <a:rPr lang="de-DE" b="1" dirty="0"/>
              <a:t> </a:t>
            </a:r>
            <a:r>
              <a:rPr lang="de-DE" b="1" dirty="0" err="1"/>
              <a:t>suite</a:t>
            </a:r>
            <a:endParaRPr b="1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/>
              <a:t>Implement </a:t>
            </a:r>
            <a:r>
              <a:rPr lang="de-DE" dirty="0" err="1"/>
              <a:t>the</a:t>
            </a:r>
            <a:r>
              <a:rPr lang="de-DE" dirty="0"/>
              <a:t> Core API</a:t>
            </a:r>
          </a:p>
          <a:p>
            <a:pPr lvl="2">
              <a:spcBef>
                <a:spcPts val="0"/>
              </a:spcBef>
              <a:buChar char="○"/>
            </a:pPr>
            <a:r>
              <a:rPr lang="de-DE" dirty="0"/>
              <a:t>Use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manager</a:t>
            </a:r>
            <a:endParaRPr lang="de-DE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/>
              <a:t>Deploy to </a:t>
            </a:r>
            <a:r>
              <a:rPr lang="de-DE" dirty="0" err="1"/>
              <a:t>central</a:t>
            </a:r>
            <a:r>
              <a:rPr lang="de-DE" dirty="0"/>
              <a:t> Fintan </a:t>
            </a:r>
            <a:r>
              <a:rPr lang="de-DE" dirty="0" err="1"/>
              <a:t>repository</a:t>
            </a:r>
            <a:endParaRPr lang="de-DE" dirty="0"/>
          </a:p>
          <a:p>
            <a:pPr lvl="2">
              <a:spcBef>
                <a:spcPts val="0"/>
              </a:spcBef>
              <a:buChar char="○"/>
            </a:pP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visibility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converters</a:t>
            </a:r>
            <a:endParaRPr lang="de-DE" dirty="0"/>
          </a:p>
          <a:p>
            <a:pPr lvl="2">
              <a:spcBef>
                <a:spcPts val="0"/>
              </a:spcBef>
              <a:buChar char="○"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 err="1"/>
              <a:t>What’s</a:t>
            </a:r>
            <a:r>
              <a:rPr lang="de-DE" b="1" dirty="0"/>
              <a:t> </a:t>
            </a:r>
            <a:r>
              <a:rPr lang="de-DE" b="1" dirty="0" err="1"/>
              <a:t>next</a:t>
            </a:r>
            <a:r>
              <a:rPr lang="de-DE" b="1" dirty="0"/>
              <a:t>?</a:t>
            </a:r>
            <a:endParaRPr b="1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/>
              <a:t>Fintan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deliverable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Prêt</a:t>
            </a:r>
            <a:r>
              <a:rPr lang="de-DE" dirty="0"/>
              <a:t>-à-LLOD </a:t>
            </a:r>
            <a:r>
              <a:rPr lang="de-DE" dirty="0" err="1"/>
              <a:t>project</a:t>
            </a:r>
            <a:r>
              <a:rPr lang="de-DE" dirty="0"/>
              <a:t> on Sep. 30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actively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and </a:t>
            </a:r>
            <a:r>
              <a:rPr lang="de-DE" dirty="0" err="1"/>
              <a:t>preconfigured</a:t>
            </a:r>
            <a:r>
              <a:rPr lang="de-DE" dirty="0"/>
              <a:t> </a:t>
            </a:r>
            <a:r>
              <a:rPr lang="de-DE" dirty="0" err="1"/>
              <a:t>pipelines</a:t>
            </a:r>
            <a:r>
              <a:rPr lang="de-DE" dirty="0"/>
              <a:t>.</a:t>
            </a:r>
            <a:endParaRPr dirty="0"/>
          </a:p>
        </p:txBody>
      </p:sp>
      <p:sp>
        <p:nvSpPr>
          <p:cNvPr id="314" name="Google Shape;314;p20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22</a:t>
            </a:fld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 err="1"/>
              <a:t>How</a:t>
            </a:r>
            <a:r>
              <a:rPr lang="de-DE" dirty="0"/>
              <a:t> to </a:t>
            </a:r>
            <a:r>
              <a:rPr lang="de-DE" dirty="0" err="1"/>
              <a:t>contribute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506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 sz="3500" dirty="0" err="1"/>
              <a:t>Get</a:t>
            </a:r>
            <a:r>
              <a:rPr lang="de-DE" sz="3500" dirty="0"/>
              <a:t> in </a:t>
            </a:r>
            <a:r>
              <a:rPr lang="de-DE" sz="3500" dirty="0" err="1"/>
              <a:t>touch</a:t>
            </a:r>
            <a:r>
              <a:rPr lang="de-DE" sz="3500" dirty="0"/>
              <a:t>!</a:t>
            </a:r>
            <a:br>
              <a:rPr lang="de-DE" sz="3500" dirty="0"/>
            </a:br>
            <a:r>
              <a:rPr lang="de-DE" sz="3500" dirty="0"/>
              <a:t/>
            </a:r>
            <a:br>
              <a:rPr lang="de-DE" sz="3500" dirty="0"/>
            </a:br>
            <a:r>
              <a:rPr lang="de-DE" sz="2400" dirty="0"/>
              <a:t>https://github.com/pret-a-LLOD/Fintan</a:t>
            </a:r>
            <a:br>
              <a:rPr lang="de-DE" sz="2400" dirty="0"/>
            </a:br>
            <a:r>
              <a:rPr lang="de-DE" sz="2400" dirty="0"/>
              <a:t>https://github.com/acoli-repo/conll</a:t>
            </a:r>
            <a:br>
              <a:rPr lang="de-DE" sz="2400" dirty="0"/>
            </a:br>
            <a:r>
              <a:rPr lang="de-DE" sz="3500" dirty="0"/>
              <a:t/>
            </a:r>
            <a:br>
              <a:rPr lang="de-DE" sz="3500" dirty="0"/>
            </a:br>
            <a:r>
              <a:rPr lang="de-DE" sz="2400" dirty="0"/>
              <a:t>faeth@em.uni-frankfurt.de</a:t>
            </a:r>
            <a:br>
              <a:rPr lang="de-DE" sz="2400" dirty="0"/>
            </a:br>
            <a:r>
              <a:rPr lang="de-DE" sz="2400" dirty="0"/>
              <a:t>chiarcos@cs.uni-frankfurt.de</a:t>
            </a:r>
            <a:r>
              <a:rPr lang="de-DE" sz="3500" dirty="0"/>
              <a:t/>
            </a:r>
            <a:br>
              <a:rPr lang="de-DE" sz="3500" dirty="0"/>
            </a:br>
            <a:r>
              <a:rPr lang="de-DE" sz="3500" dirty="0"/>
              <a:t/>
            </a:r>
            <a:br>
              <a:rPr lang="de-DE" sz="3500" dirty="0"/>
            </a:br>
            <a:r>
              <a:rPr lang="de-DE" sz="3500" dirty="0" err="1"/>
              <a:t>Thank</a:t>
            </a:r>
            <a:r>
              <a:rPr lang="de-DE" sz="3500" dirty="0"/>
              <a:t> </a:t>
            </a:r>
            <a:r>
              <a:rPr lang="de-DE" sz="3500" dirty="0" err="1"/>
              <a:t>you</a:t>
            </a:r>
            <a:r>
              <a:rPr lang="de-DE" sz="3500" dirty="0"/>
              <a:t>!</a:t>
            </a:r>
            <a:endParaRPr sz="3500" dirty="0"/>
          </a:p>
        </p:txBody>
      </p:sp>
      <p:sp>
        <p:nvSpPr>
          <p:cNvPr id="137" name="Google Shape;137;p3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579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 sz="3500"/>
              <a:t>Heterogeneity of </a:t>
            </a:r>
            <a:endParaRPr sz="35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 sz="3500"/>
              <a:t>Language Resources</a:t>
            </a:r>
            <a:endParaRPr sz="3500"/>
          </a:p>
        </p:txBody>
      </p:sp>
      <p:sp>
        <p:nvSpPr>
          <p:cNvPr id="137" name="Google Shape;137;p3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>
            <a:spLocks noGrp="1"/>
          </p:cNvSpPr>
          <p:nvPr>
            <p:ph type="body" idx="1"/>
          </p:nvPr>
        </p:nvSpPr>
        <p:spPr>
          <a:xfrm>
            <a:off x="311700" y="1765288"/>
            <a:ext cx="85206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/>
              <a:t>Corpora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TSV/CoNLL, Sketch Engine, Toolbox, TIGER-XML, ...</a:t>
            </a:r>
            <a:br>
              <a:rPr lang="de-DE" dirty="0"/>
            </a:br>
            <a:r>
              <a:rPr lang="de-DE" dirty="0"/>
              <a:t>RDF: NIF, Open Annotation, …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 err="1"/>
              <a:t>Lexical</a:t>
            </a:r>
            <a:r>
              <a:rPr lang="de-DE" b="1" dirty="0"/>
              <a:t> Data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TEI, </a:t>
            </a:r>
            <a:r>
              <a:rPr lang="de-DE" dirty="0" err="1"/>
              <a:t>proprietary</a:t>
            </a:r>
            <a:r>
              <a:rPr lang="de-DE" dirty="0"/>
              <a:t> XML </a:t>
            </a:r>
            <a:r>
              <a:rPr lang="de-DE" dirty="0" err="1"/>
              <a:t>formats</a:t>
            </a:r>
            <a:r>
              <a:rPr lang="de-DE" dirty="0"/>
              <a:t>, CSV/TSV, …</a:t>
            </a:r>
            <a:br>
              <a:rPr lang="de-DE" dirty="0"/>
            </a:br>
            <a:r>
              <a:rPr lang="de-DE" dirty="0"/>
              <a:t>RDF: </a:t>
            </a:r>
            <a:r>
              <a:rPr lang="de-DE" dirty="0" err="1"/>
              <a:t>OntoLex</a:t>
            </a:r>
            <a:r>
              <a:rPr lang="de-DE" dirty="0"/>
              <a:t>, …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 err="1"/>
              <a:t>Terminological</a:t>
            </a:r>
            <a:r>
              <a:rPr lang="de-DE" b="1" dirty="0"/>
              <a:t> Data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Thesauri and </a:t>
            </a:r>
            <a:r>
              <a:rPr lang="de-DE" dirty="0" err="1"/>
              <a:t>Ontologies</a:t>
            </a:r>
            <a:r>
              <a:rPr lang="de-DE" dirty="0"/>
              <a:t>: SKOS, OWL, …</a:t>
            </a:r>
            <a:br>
              <a:rPr lang="de-DE" dirty="0"/>
            </a:br>
            <a:r>
              <a:rPr lang="de-DE" dirty="0"/>
              <a:t>Annotation </a:t>
            </a:r>
            <a:r>
              <a:rPr lang="de-DE" dirty="0" err="1"/>
              <a:t>schemes</a:t>
            </a:r>
            <a:r>
              <a:rPr lang="de-DE" dirty="0"/>
              <a:t>: GOLD, </a:t>
            </a:r>
            <a:r>
              <a:rPr lang="de-DE" dirty="0" err="1"/>
              <a:t>ISOCat</a:t>
            </a:r>
            <a:r>
              <a:rPr lang="de-DE" dirty="0"/>
              <a:t>, </a:t>
            </a:r>
            <a:r>
              <a:rPr lang="de-DE" dirty="0" err="1"/>
              <a:t>OLiA</a:t>
            </a:r>
            <a:r>
              <a:rPr lang="de-DE" dirty="0"/>
              <a:t>, UD, </a:t>
            </a:r>
            <a:r>
              <a:rPr lang="de-DE" dirty="0" err="1"/>
              <a:t>UniMorph</a:t>
            </a:r>
            <a:r>
              <a:rPr lang="de-DE" dirty="0"/>
              <a:t>, …</a:t>
            </a:r>
            <a:endParaRPr dirty="0"/>
          </a:p>
        </p:txBody>
      </p:sp>
      <p:sp>
        <p:nvSpPr>
          <p:cNvPr id="240" name="Google Shape;240;p11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  <p:sp>
        <p:nvSpPr>
          <p:cNvPr id="241" name="Google Shape;241;p11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/>
              <a:t>          </a:t>
            </a:r>
            <a:r>
              <a:rPr lang="de-DE" dirty="0" err="1"/>
              <a:t>Varieties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Language Resources</a:t>
            </a:r>
            <a:endParaRPr dirty="0"/>
          </a:p>
        </p:txBody>
      </p:sp>
      <p:pic>
        <p:nvPicPr>
          <p:cNvPr id="242" name="Google Shape;242;p11"/>
          <p:cNvPicPr preferRelativeResize="0"/>
          <p:nvPr/>
        </p:nvPicPr>
        <p:blipFill rotWithShape="1">
          <a:blip r:embed="rId3">
            <a:alphaModFix/>
          </a:blip>
          <a:srcRect t="1792" b="1781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67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d1847a82c_0_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3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3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3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3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3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35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 sz="3500"/>
              <a:t>Flexible INtegrated Transformation and Annotation eNgineering</a:t>
            </a:r>
            <a:endParaRPr sz="3500"/>
          </a:p>
        </p:txBody>
      </p:sp>
      <p:sp>
        <p:nvSpPr>
          <p:cNvPr id="143" name="Google Shape;143;ged1847a82c_0_8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  <p:pic>
        <p:nvPicPr>
          <p:cNvPr id="144" name="Google Shape;144;ged1847a82c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7750" y="1352000"/>
            <a:ext cx="3352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</a:pPr>
            <a:r>
              <a:rPr lang="de-DE" dirty="0"/>
              <a:t>          The Concept</a:t>
            </a:r>
            <a:endParaRPr dirty="0"/>
          </a:p>
        </p:txBody>
      </p:sp>
      <p:pic>
        <p:nvPicPr>
          <p:cNvPr id="151" name="Google Shape;151;p4"/>
          <p:cNvPicPr preferRelativeResize="0"/>
          <p:nvPr/>
        </p:nvPicPr>
        <p:blipFill rotWithShape="1">
          <a:blip r:embed="rId3">
            <a:alphaModFix/>
          </a:blip>
          <a:srcRect t="1792" b="1781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850AC4F-EEE6-4CD5-BD6B-3F9DBC810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39461"/>
            <a:ext cx="9144000" cy="34325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01;p1">
            <a:extLst>
              <a:ext uri="{FF2B5EF4-FFF2-40B4-BE49-F238E27FC236}">
                <a16:creationId xmlns:a16="http://schemas.microsoft.com/office/drawing/2014/main" id="{B18143FE-6A57-4CF3-BC27-5B27D422DE4A}"/>
              </a:ext>
            </a:extLst>
          </p:cNvPr>
          <p:cNvSpPr/>
          <p:nvPr/>
        </p:nvSpPr>
        <p:spPr>
          <a:xfrm>
            <a:off x="2495758" y="2497508"/>
            <a:ext cx="2030584" cy="3586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8" name="Google Shape;101;p1">
            <a:extLst>
              <a:ext uri="{FF2B5EF4-FFF2-40B4-BE49-F238E27FC236}">
                <a16:creationId xmlns:a16="http://schemas.microsoft.com/office/drawing/2014/main" id="{E740FDF3-A6E7-4405-A994-C8A08362DDBD}"/>
              </a:ext>
            </a:extLst>
          </p:cNvPr>
          <p:cNvSpPr/>
          <p:nvPr/>
        </p:nvSpPr>
        <p:spPr>
          <a:xfrm>
            <a:off x="4662499" y="2504926"/>
            <a:ext cx="2030584" cy="3586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9" name="Google Shape;101;p1">
            <a:extLst>
              <a:ext uri="{FF2B5EF4-FFF2-40B4-BE49-F238E27FC236}">
                <a16:creationId xmlns:a16="http://schemas.microsoft.com/office/drawing/2014/main" id="{58B12AA9-27AC-41E8-BC40-A468BE52854F}"/>
              </a:ext>
            </a:extLst>
          </p:cNvPr>
          <p:cNvSpPr/>
          <p:nvPr/>
        </p:nvSpPr>
        <p:spPr>
          <a:xfrm>
            <a:off x="6826858" y="2497508"/>
            <a:ext cx="2030584" cy="3586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6" name="Google Shape;101;p1">
            <a:extLst>
              <a:ext uri="{FF2B5EF4-FFF2-40B4-BE49-F238E27FC236}">
                <a16:creationId xmlns:a16="http://schemas.microsoft.com/office/drawing/2014/main" id="{C5F0E7ED-CAD9-4D5C-9B90-E67B61127476}"/>
              </a:ext>
            </a:extLst>
          </p:cNvPr>
          <p:cNvSpPr/>
          <p:nvPr/>
        </p:nvSpPr>
        <p:spPr>
          <a:xfrm>
            <a:off x="327971" y="2501177"/>
            <a:ext cx="2030584" cy="3586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7" name="Google Shape;157;ged1847a82c_0_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  <p:sp>
        <p:nvSpPr>
          <p:cNvPr id="158" name="Google Shape;158;ged1847a82c_0_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</a:pPr>
            <a:r>
              <a:rPr lang="de-DE" dirty="0"/>
              <a:t>          Core API</a:t>
            </a:r>
            <a:endParaRPr dirty="0"/>
          </a:p>
        </p:txBody>
      </p:sp>
      <p:sp>
        <p:nvSpPr>
          <p:cNvPr id="160" name="Google Shape;160;ged1847a82c_0_15"/>
          <p:cNvSpPr txBox="1">
            <a:spLocks noGrp="1"/>
          </p:cNvSpPr>
          <p:nvPr>
            <p:ph type="body" idx="1"/>
          </p:nvPr>
        </p:nvSpPr>
        <p:spPr>
          <a:xfrm>
            <a:off x="197624" y="2510856"/>
            <a:ext cx="2164359" cy="32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Transform </a:t>
            </a:r>
            <a:r>
              <a:rPr lang="de-DE" dirty="0" err="1"/>
              <a:t>data</a:t>
            </a:r>
            <a:r>
              <a:rPr lang="de-DE" dirty="0"/>
              <a:t> to RDF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XML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TSV / CSV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CoNLL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…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DE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DE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Stream RDF </a:t>
            </a:r>
            <a:r>
              <a:rPr lang="de-DE" dirty="0" err="1"/>
              <a:t>data</a:t>
            </a:r>
            <a:endParaRPr dirty="0"/>
          </a:p>
        </p:txBody>
      </p:sp>
      <p:pic>
        <p:nvPicPr>
          <p:cNvPr id="161" name="Google Shape;161;ged1847a82c_0_15"/>
          <p:cNvPicPr preferRelativeResize="0"/>
          <p:nvPr/>
        </p:nvPicPr>
        <p:blipFill rotWithShape="1">
          <a:blip r:embed="rId3">
            <a:alphaModFix/>
          </a:blip>
          <a:srcRect t="1793" b="1783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0;p1">
            <a:extLst>
              <a:ext uri="{FF2B5EF4-FFF2-40B4-BE49-F238E27FC236}">
                <a16:creationId xmlns:a16="http://schemas.microsoft.com/office/drawing/2014/main" id="{3780CC46-3CCA-421A-BA53-357F4F7C19A7}"/>
              </a:ext>
            </a:extLst>
          </p:cNvPr>
          <p:cNvSpPr/>
          <p:nvPr/>
        </p:nvSpPr>
        <p:spPr>
          <a:xfrm>
            <a:off x="331400" y="1812945"/>
            <a:ext cx="8535282" cy="240020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Fintan Core API</a:t>
            </a:r>
            <a:endParaRPr sz="12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" name="Google Shape;101;p1">
            <a:extLst>
              <a:ext uri="{FF2B5EF4-FFF2-40B4-BE49-F238E27FC236}">
                <a16:creationId xmlns:a16="http://schemas.microsoft.com/office/drawing/2014/main" id="{6FE7B968-600A-41BE-86B8-1EA5030A4D7F}"/>
              </a:ext>
            </a:extLst>
          </p:cNvPr>
          <p:cNvSpPr/>
          <p:nvPr/>
        </p:nvSpPr>
        <p:spPr>
          <a:xfrm>
            <a:off x="331399" y="2128180"/>
            <a:ext cx="2030584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Loader</a:t>
            </a:r>
            <a:endParaRPr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" name="Google Shape;102;p1">
            <a:extLst>
              <a:ext uri="{FF2B5EF4-FFF2-40B4-BE49-F238E27FC236}">
                <a16:creationId xmlns:a16="http://schemas.microsoft.com/office/drawing/2014/main" id="{C7487974-4D3D-4E0A-A1BA-67E6EFF03340}"/>
              </a:ext>
            </a:extLst>
          </p:cNvPr>
          <p:cNvSpPr/>
          <p:nvPr/>
        </p:nvSpPr>
        <p:spPr>
          <a:xfrm>
            <a:off x="2488901" y="2125931"/>
            <a:ext cx="2030584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Splitter</a:t>
            </a:r>
            <a:endParaRPr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" name="Google Shape;101;p1">
            <a:extLst>
              <a:ext uri="{FF2B5EF4-FFF2-40B4-BE49-F238E27FC236}">
                <a16:creationId xmlns:a16="http://schemas.microsoft.com/office/drawing/2014/main" id="{F4D485AF-2321-48AA-88DC-741C195DA18C}"/>
              </a:ext>
            </a:extLst>
          </p:cNvPr>
          <p:cNvSpPr/>
          <p:nvPr/>
        </p:nvSpPr>
        <p:spPr>
          <a:xfrm>
            <a:off x="4662499" y="2125930"/>
            <a:ext cx="2030584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Updater</a:t>
            </a:r>
            <a:endParaRPr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2" name="Google Shape;102;p1">
            <a:extLst>
              <a:ext uri="{FF2B5EF4-FFF2-40B4-BE49-F238E27FC236}">
                <a16:creationId xmlns:a16="http://schemas.microsoft.com/office/drawing/2014/main" id="{22A43A27-1C15-43DD-B0B0-E135A9EA6FF6}"/>
              </a:ext>
            </a:extLst>
          </p:cNvPr>
          <p:cNvSpPr/>
          <p:nvPr/>
        </p:nvSpPr>
        <p:spPr>
          <a:xfrm>
            <a:off x="6836098" y="2128180"/>
            <a:ext cx="2030584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Writer</a:t>
            </a:r>
            <a:endParaRPr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3" name="Google Shape;160;ged1847a82c_0_15">
            <a:extLst>
              <a:ext uri="{FF2B5EF4-FFF2-40B4-BE49-F238E27FC236}">
                <a16:creationId xmlns:a16="http://schemas.microsoft.com/office/drawing/2014/main" id="{1F75E055-0BBC-4704-BEE3-7F57C26D61ED}"/>
              </a:ext>
            </a:extLst>
          </p:cNvPr>
          <p:cNvSpPr txBox="1">
            <a:spLocks/>
          </p:cNvSpPr>
          <p:nvPr/>
        </p:nvSpPr>
        <p:spPr>
          <a:xfrm>
            <a:off x="2361983" y="2510856"/>
            <a:ext cx="2164359" cy="32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 dirty="0"/>
              <a:t>Split large RDF </a:t>
            </a:r>
            <a:r>
              <a:rPr lang="de-DE" dirty="0" err="1"/>
              <a:t>datasets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digestible</a:t>
            </a:r>
            <a:r>
              <a:rPr lang="de-DE" dirty="0"/>
              <a:t> </a:t>
            </a:r>
            <a:r>
              <a:rPr lang="de-DE" dirty="0" err="1"/>
              <a:t>segments</a:t>
            </a:r>
            <a:endParaRPr lang="de-DE" dirty="0"/>
          </a:p>
          <a:p>
            <a:endParaRPr lang="de-DE" dirty="0"/>
          </a:p>
          <a:p>
            <a:pPr marL="114300" indent="0">
              <a:buNone/>
            </a:pPr>
            <a:endParaRPr lang="de-DE" dirty="0"/>
          </a:p>
          <a:p>
            <a:pPr marL="114300" indent="0">
              <a:buNone/>
            </a:pPr>
            <a:endParaRPr lang="de-DE" dirty="0"/>
          </a:p>
          <a:p>
            <a:r>
              <a:rPr lang="de-DE" dirty="0"/>
              <a:t>Stream RDF </a:t>
            </a:r>
            <a:r>
              <a:rPr lang="de-DE" dirty="0" err="1"/>
              <a:t>segments</a:t>
            </a:r>
            <a:endParaRPr lang="de-DE" dirty="0"/>
          </a:p>
        </p:txBody>
      </p:sp>
      <p:sp>
        <p:nvSpPr>
          <p:cNvPr id="14" name="Google Shape;160;ged1847a82c_0_15">
            <a:extLst>
              <a:ext uri="{FF2B5EF4-FFF2-40B4-BE49-F238E27FC236}">
                <a16:creationId xmlns:a16="http://schemas.microsoft.com/office/drawing/2014/main" id="{E6A8C131-8008-4024-9D61-42F7ADC0B089}"/>
              </a:ext>
            </a:extLst>
          </p:cNvPr>
          <p:cNvSpPr txBox="1">
            <a:spLocks/>
          </p:cNvSpPr>
          <p:nvPr/>
        </p:nvSpPr>
        <p:spPr>
          <a:xfrm>
            <a:off x="4519485" y="2510856"/>
            <a:ext cx="2164359" cy="32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 dirty="0"/>
              <a:t>Load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  <a:p>
            <a:pPr lvl="0"/>
            <a:endParaRPr lang="de-DE" dirty="0"/>
          </a:p>
          <a:p>
            <a:r>
              <a:rPr lang="de-DE" dirty="0"/>
              <a:t>Execute SPARQL </a:t>
            </a:r>
            <a:r>
              <a:rPr lang="de-DE" dirty="0" err="1"/>
              <a:t>updates</a:t>
            </a:r>
            <a:endParaRPr lang="de-DE" dirty="0"/>
          </a:p>
          <a:p>
            <a:pPr lvl="0"/>
            <a:endParaRPr lang="de-DE" dirty="0"/>
          </a:p>
          <a:p>
            <a:r>
              <a:rPr lang="de-DE" dirty="0"/>
              <a:t>Parallel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RDF </a:t>
            </a:r>
            <a:r>
              <a:rPr lang="de-DE" dirty="0" err="1"/>
              <a:t>segments</a:t>
            </a:r>
            <a:endParaRPr lang="de-DE" dirty="0"/>
          </a:p>
          <a:p>
            <a:endParaRPr lang="de-DE" dirty="0"/>
          </a:p>
        </p:txBody>
      </p:sp>
      <p:sp>
        <p:nvSpPr>
          <p:cNvPr id="15" name="Google Shape;160;ged1847a82c_0_15">
            <a:extLst>
              <a:ext uri="{FF2B5EF4-FFF2-40B4-BE49-F238E27FC236}">
                <a16:creationId xmlns:a16="http://schemas.microsoft.com/office/drawing/2014/main" id="{D0C6D52C-08A5-46F9-A1FF-84DDA7E9D757}"/>
              </a:ext>
            </a:extLst>
          </p:cNvPr>
          <p:cNvSpPr txBox="1">
            <a:spLocks/>
          </p:cNvSpPr>
          <p:nvPr/>
        </p:nvSpPr>
        <p:spPr>
          <a:xfrm>
            <a:off x="6683844" y="2507107"/>
            <a:ext cx="2164359" cy="32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 dirty="0" err="1"/>
              <a:t>Serialize</a:t>
            </a:r>
            <a:r>
              <a:rPr lang="de-DE" dirty="0"/>
              <a:t> RDF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RDF/XML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Turtle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 err="1"/>
              <a:t>Json</a:t>
            </a:r>
            <a:r>
              <a:rPr lang="de-DE" dirty="0"/>
              <a:t>-LD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…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Other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formats</a:t>
            </a:r>
            <a:endParaRPr lang="de-DE" dirty="0"/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TSV / CSV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CoNLL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110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d1847a82c_0_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  <p:sp>
        <p:nvSpPr>
          <p:cNvPr id="158" name="Google Shape;158;ged1847a82c_0_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</a:pPr>
            <a:r>
              <a:rPr lang="de-DE" dirty="0"/>
              <a:t>          Architecture</a:t>
            </a:r>
            <a:endParaRPr dirty="0"/>
          </a:p>
        </p:txBody>
      </p:sp>
      <p:sp>
        <p:nvSpPr>
          <p:cNvPr id="160" name="Google Shape;160;ged1847a82c_0_15"/>
          <p:cNvSpPr txBox="1">
            <a:spLocks noGrp="1"/>
          </p:cNvSpPr>
          <p:nvPr>
            <p:ph type="body" idx="1"/>
          </p:nvPr>
        </p:nvSpPr>
        <p:spPr>
          <a:xfrm>
            <a:off x="197624" y="1765300"/>
            <a:ext cx="3105399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Core Java API </a:t>
            </a:r>
            <a:r>
              <a:rPr lang="de-DE" dirty="0" err="1"/>
              <a:t>with</a:t>
            </a:r>
            <a:r>
              <a:rPr lang="de-DE" dirty="0"/>
              <a:t> interoperable </a:t>
            </a:r>
            <a:r>
              <a:rPr lang="de-DE" dirty="0" err="1"/>
              <a:t>interfaces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</p:txBody>
      </p:sp>
      <p:pic>
        <p:nvPicPr>
          <p:cNvPr id="161" name="Google Shape;161;ged1847a82c_0_15"/>
          <p:cNvPicPr preferRelativeResize="0"/>
          <p:nvPr/>
        </p:nvPicPr>
        <p:blipFill rotWithShape="1">
          <a:blip r:embed="rId3">
            <a:alphaModFix/>
          </a:blip>
          <a:srcRect t="1793" b="1783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0;p1">
            <a:extLst>
              <a:ext uri="{FF2B5EF4-FFF2-40B4-BE49-F238E27FC236}">
                <a16:creationId xmlns:a16="http://schemas.microsoft.com/office/drawing/2014/main" id="{7FDAD2F3-D71D-4F64-A4F7-26EC45AAC133}"/>
              </a:ext>
            </a:extLst>
          </p:cNvPr>
          <p:cNvSpPr/>
          <p:nvPr/>
        </p:nvSpPr>
        <p:spPr>
          <a:xfrm>
            <a:off x="3492297" y="3169554"/>
            <a:ext cx="5454078" cy="240020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Fintan Core API</a:t>
            </a:r>
            <a:endParaRPr sz="12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" name="Google Shape;101;p1">
            <a:extLst>
              <a:ext uri="{FF2B5EF4-FFF2-40B4-BE49-F238E27FC236}">
                <a16:creationId xmlns:a16="http://schemas.microsoft.com/office/drawing/2014/main" id="{66300D6F-7C7A-445F-83C1-B2519F84BFCD}"/>
              </a:ext>
            </a:extLst>
          </p:cNvPr>
          <p:cNvSpPr/>
          <p:nvPr/>
        </p:nvSpPr>
        <p:spPr>
          <a:xfrm>
            <a:off x="3492296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Loader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" name="Google Shape;102;p1">
            <a:extLst>
              <a:ext uri="{FF2B5EF4-FFF2-40B4-BE49-F238E27FC236}">
                <a16:creationId xmlns:a16="http://schemas.microsoft.com/office/drawing/2014/main" id="{A39481F9-BA12-4077-A316-43F56A750014}"/>
              </a:ext>
            </a:extLst>
          </p:cNvPr>
          <p:cNvSpPr/>
          <p:nvPr/>
        </p:nvSpPr>
        <p:spPr>
          <a:xfrm>
            <a:off x="4877805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Splitter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" name="Google Shape;101;p1">
            <a:extLst>
              <a:ext uri="{FF2B5EF4-FFF2-40B4-BE49-F238E27FC236}">
                <a16:creationId xmlns:a16="http://schemas.microsoft.com/office/drawing/2014/main" id="{8CA7B6C1-E484-4B05-B5A2-A48737941FE2}"/>
              </a:ext>
            </a:extLst>
          </p:cNvPr>
          <p:cNvSpPr/>
          <p:nvPr/>
        </p:nvSpPr>
        <p:spPr>
          <a:xfrm>
            <a:off x="6263314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Updater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6" name="Google Shape;102;p1">
            <a:extLst>
              <a:ext uri="{FF2B5EF4-FFF2-40B4-BE49-F238E27FC236}">
                <a16:creationId xmlns:a16="http://schemas.microsoft.com/office/drawing/2014/main" id="{589BA684-959E-470D-96D9-8CE95223A026}"/>
              </a:ext>
            </a:extLst>
          </p:cNvPr>
          <p:cNvSpPr/>
          <p:nvPr/>
        </p:nvSpPr>
        <p:spPr>
          <a:xfrm>
            <a:off x="7648823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Writer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74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d1847a82c_0_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  <p:sp>
        <p:nvSpPr>
          <p:cNvPr id="158" name="Google Shape;158;ged1847a82c_0_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</a:pPr>
            <a:r>
              <a:rPr lang="de-DE" dirty="0"/>
              <a:t>          Architecture</a:t>
            </a:r>
            <a:endParaRPr dirty="0"/>
          </a:p>
        </p:txBody>
      </p:sp>
      <p:sp>
        <p:nvSpPr>
          <p:cNvPr id="160" name="Google Shape;160;ged1847a82c_0_15"/>
          <p:cNvSpPr txBox="1">
            <a:spLocks noGrp="1"/>
          </p:cNvSpPr>
          <p:nvPr>
            <p:ph type="body" idx="1"/>
          </p:nvPr>
        </p:nvSpPr>
        <p:spPr>
          <a:xfrm>
            <a:off x="197624" y="1765300"/>
            <a:ext cx="3105399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External modules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Core API (Maven </a:t>
            </a:r>
            <a:r>
              <a:rPr lang="de-DE" dirty="0" err="1"/>
              <a:t>dependency</a:t>
            </a:r>
            <a:r>
              <a:rPr lang="de-DE" dirty="0"/>
              <a:t>)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Core Java API </a:t>
            </a:r>
            <a:r>
              <a:rPr lang="de-DE" dirty="0" err="1"/>
              <a:t>with</a:t>
            </a:r>
            <a:r>
              <a:rPr lang="de-DE" dirty="0"/>
              <a:t> interoperable </a:t>
            </a:r>
            <a:r>
              <a:rPr lang="de-DE" dirty="0" err="1"/>
              <a:t>interfaces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</p:txBody>
      </p:sp>
      <p:pic>
        <p:nvPicPr>
          <p:cNvPr id="161" name="Google Shape;161;ged1847a82c_0_15"/>
          <p:cNvPicPr preferRelativeResize="0"/>
          <p:nvPr/>
        </p:nvPicPr>
        <p:blipFill rotWithShape="1">
          <a:blip r:embed="rId3">
            <a:alphaModFix/>
          </a:blip>
          <a:srcRect t="1793" b="1783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0;p1">
            <a:extLst>
              <a:ext uri="{FF2B5EF4-FFF2-40B4-BE49-F238E27FC236}">
                <a16:creationId xmlns:a16="http://schemas.microsoft.com/office/drawing/2014/main" id="{7FDAD2F3-D71D-4F64-A4F7-26EC45AAC133}"/>
              </a:ext>
            </a:extLst>
          </p:cNvPr>
          <p:cNvSpPr/>
          <p:nvPr/>
        </p:nvSpPr>
        <p:spPr>
          <a:xfrm>
            <a:off x="3492297" y="3169554"/>
            <a:ext cx="5454078" cy="240020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Fintan Core API</a:t>
            </a:r>
            <a:endParaRPr sz="12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" name="Google Shape;101;p1">
            <a:extLst>
              <a:ext uri="{FF2B5EF4-FFF2-40B4-BE49-F238E27FC236}">
                <a16:creationId xmlns:a16="http://schemas.microsoft.com/office/drawing/2014/main" id="{66300D6F-7C7A-445F-83C1-B2519F84BFCD}"/>
              </a:ext>
            </a:extLst>
          </p:cNvPr>
          <p:cNvSpPr/>
          <p:nvPr/>
        </p:nvSpPr>
        <p:spPr>
          <a:xfrm>
            <a:off x="3492296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Loader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" name="Google Shape;102;p1">
            <a:extLst>
              <a:ext uri="{FF2B5EF4-FFF2-40B4-BE49-F238E27FC236}">
                <a16:creationId xmlns:a16="http://schemas.microsoft.com/office/drawing/2014/main" id="{A39481F9-BA12-4077-A316-43F56A750014}"/>
              </a:ext>
            </a:extLst>
          </p:cNvPr>
          <p:cNvSpPr/>
          <p:nvPr/>
        </p:nvSpPr>
        <p:spPr>
          <a:xfrm>
            <a:off x="4877805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Splitter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" name="Google Shape;105;p1">
            <a:extLst>
              <a:ext uri="{FF2B5EF4-FFF2-40B4-BE49-F238E27FC236}">
                <a16:creationId xmlns:a16="http://schemas.microsoft.com/office/drawing/2014/main" id="{9A749CD5-04FD-4BBE-ADB4-08EA9CC4DD43}"/>
              </a:ext>
            </a:extLst>
          </p:cNvPr>
          <p:cNvSpPr/>
          <p:nvPr/>
        </p:nvSpPr>
        <p:spPr>
          <a:xfrm>
            <a:off x="4877806" y="2116494"/>
            <a:ext cx="4068567" cy="3085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CoNLL-RDF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106;p1">
            <a:extLst>
              <a:ext uri="{FF2B5EF4-FFF2-40B4-BE49-F238E27FC236}">
                <a16:creationId xmlns:a16="http://schemas.microsoft.com/office/drawing/2014/main" id="{4FAE2C49-F51E-4576-AAAA-279F3DA32C56}"/>
              </a:ext>
            </a:extLst>
          </p:cNvPr>
          <p:cNvSpPr/>
          <p:nvPr/>
        </p:nvSpPr>
        <p:spPr>
          <a:xfrm>
            <a:off x="3492297" y="1817768"/>
            <a:ext cx="5454077" cy="2508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External API modules</a:t>
            </a:r>
            <a:endParaRPr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oogle Shape;107;p1">
            <a:extLst>
              <a:ext uri="{FF2B5EF4-FFF2-40B4-BE49-F238E27FC236}">
                <a16:creationId xmlns:a16="http://schemas.microsoft.com/office/drawing/2014/main" id="{BA4E266F-DBCE-4238-A695-86A24BC74EE5}"/>
              </a:ext>
            </a:extLst>
          </p:cNvPr>
          <p:cNvSpPr/>
          <p:nvPr/>
        </p:nvSpPr>
        <p:spPr>
          <a:xfrm>
            <a:off x="3504997" y="2115521"/>
            <a:ext cx="1298607" cy="6976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tbx2rdf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Google Shape;103;p1">
            <a:extLst>
              <a:ext uri="{FF2B5EF4-FFF2-40B4-BE49-F238E27FC236}">
                <a16:creationId xmlns:a16="http://schemas.microsoft.com/office/drawing/2014/main" id="{5D70C5F2-A2FA-48EE-BFAB-A4C2AC8C5577}"/>
              </a:ext>
            </a:extLst>
          </p:cNvPr>
          <p:cNvCxnSpPr>
            <a:cxnSpLocks/>
            <a:stCxn id="12" idx="1"/>
            <a:endCxn id="8" idx="1"/>
          </p:cNvCxnSpPr>
          <p:nvPr/>
        </p:nvCxnSpPr>
        <p:spPr>
          <a:xfrm rot="10800000" flipV="1">
            <a:off x="3492297" y="1943170"/>
            <a:ext cx="12700" cy="1346393"/>
          </a:xfrm>
          <a:prstGeom prst="curvedConnector3">
            <a:avLst>
              <a:gd name="adj1" fmla="val 1800000"/>
            </a:avLst>
          </a:prstGeom>
          <a:noFill/>
          <a:ln w="57150" cap="flat" cmpd="sng">
            <a:solidFill>
              <a:srgbClr val="7E7E7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" name="Google Shape;101;p1">
            <a:extLst>
              <a:ext uri="{FF2B5EF4-FFF2-40B4-BE49-F238E27FC236}">
                <a16:creationId xmlns:a16="http://schemas.microsoft.com/office/drawing/2014/main" id="{8CA7B6C1-E484-4B05-B5A2-A48737941FE2}"/>
              </a:ext>
            </a:extLst>
          </p:cNvPr>
          <p:cNvSpPr/>
          <p:nvPr/>
        </p:nvSpPr>
        <p:spPr>
          <a:xfrm>
            <a:off x="6263314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Updater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6" name="Google Shape;102;p1">
            <a:extLst>
              <a:ext uri="{FF2B5EF4-FFF2-40B4-BE49-F238E27FC236}">
                <a16:creationId xmlns:a16="http://schemas.microsoft.com/office/drawing/2014/main" id="{589BA684-959E-470D-96D9-8CE95223A026}"/>
              </a:ext>
            </a:extLst>
          </p:cNvPr>
          <p:cNvSpPr/>
          <p:nvPr/>
        </p:nvSpPr>
        <p:spPr>
          <a:xfrm>
            <a:off x="7648823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Writer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7" name="Google Shape;107;p1">
            <a:extLst>
              <a:ext uri="{FF2B5EF4-FFF2-40B4-BE49-F238E27FC236}">
                <a16:creationId xmlns:a16="http://schemas.microsoft.com/office/drawing/2014/main" id="{6F0F8DDB-A701-4056-8D21-A587960F3F06}"/>
              </a:ext>
            </a:extLst>
          </p:cNvPr>
          <p:cNvSpPr/>
          <p:nvPr/>
        </p:nvSpPr>
        <p:spPr>
          <a:xfrm>
            <a:off x="4877806" y="2444568"/>
            <a:ext cx="1298607" cy="370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Loaders (CoNLL, IOB, XML-TSV, …)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Google Shape;107;p1">
            <a:extLst>
              <a:ext uri="{FF2B5EF4-FFF2-40B4-BE49-F238E27FC236}">
                <a16:creationId xmlns:a16="http://schemas.microsoft.com/office/drawing/2014/main" id="{A41D56B0-2192-41FA-A8DC-7A223F7F7499}"/>
              </a:ext>
            </a:extLst>
          </p:cNvPr>
          <p:cNvSpPr/>
          <p:nvPr/>
        </p:nvSpPr>
        <p:spPr>
          <a:xfrm>
            <a:off x="6263314" y="2443089"/>
            <a:ext cx="1298607" cy="370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Updater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107;p1">
            <a:extLst>
              <a:ext uri="{FF2B5EF4-FFF2-40B4-BE49-F238E27FC236}">
                <a16:creationId xmlns:a16="http://schemas.microsoft.com/office/drawing/2014/main" id="{704418D9-4DC6-47A5-B563-63CECBDCB019}"/>
              </a:ext>
            </a:extLst>
          </p:cNvPr>
          <p:cNvSpPr/>
          <p:nvPr/>
        </p:nvSpPr>
        <p:spPr>
          <a:xfrm>
            <a:off x="7648822" y="2443089"/>
            <a:ext cx="1297551" cy="370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Formatter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8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610</Words>
  <Application>Microsoft Office PowerPoint</Application>
  <PresentationFormat>Presentación en pantalla (4:3)</PresentationFormat>
  <Paragraphs>255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Helvetica Neue</vt:lpstr>
      <vt:lpstr>Arial</vt:lpstr>
      <vt:lpstr>Roboto Mono</vt:lpstr>
      <vt:lpstr>Calibri</vt:lpstr>
      <vt:lpstr>Arial Nova Light</vt:lpstr>
      <vt:lpstr>Simple Light</vt:lpstr>
      <vt:lpstr>Transforming Language Resources</vt:lpstr>
      <vt:lpstr>Transforming Language Resources</vt:lpstr>
      <vt:lpstr>Heterogeneity of  Language Resources</vt:lpstr>
      <vt:lpstr>          Varieties of Language Resources</vt:lpstr>
      <vt:lpstr>      Flexible INtegrated Transformation and Annotation eNgineering</vt:lpstr>
      <vt:lpstr>          The Concept</vt:lpstr>
      <vt:lpstr>          Core API</vt:lpstr>
      <vt:lpstr>          Architecture</vt:lpstr>
      <vt:lpstr>          Architecture</vt:lpstr>
      <vt:lpstr>          Architecturere</vt:lpstr>
      <vt:lpstr>          How to use Fintan</vt:lpstr>
      <vt:lpstr>    Design a pipeline</vt:lpstr>
      <vt:lpstr>Fintan UI</vt:lpstr>
      <vt:lpstr>Fintan Configuration</vt:lpstr>
      <vt:lpstr>Fintan Configuration</vt:lpstr>
      <vt:lpstr>Fintan Configuration</vt:lpstr>
      <vt:lpstr>Fintan Configuration</vt:lpstr>
      <vt:lpstr>Fintan Configuration</vt:lpstr>
      <vt:lpstr>  meets  Deploy as a service</vt:lpstr>
      <vt:lpstr>Fintan pipeline as a Docker container</vt:lpstr>
      <vt:lpstr>Contribute</vt:lpstr>
      <vt:lpstr>How to contribute</vt:lpstr>
      <vt:lpstr>Get in touch!  https://github.com/pret-a-LLOD/Fintan https://github.com/acoli-repo/conll  faeth@em.uni-frankfurt.de chiarcos@cs.uni-frankfurt.de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Language Resources</dc:title>
  <dc:creator>conspara</dc:creator>
  <cp:lastModifiedBy>conspara</cp:lastModifiedBy>
  <cp:revision>23</cp:revision>
  <dcterms:modified xsi:type="dcterms:W3CDTF">2021-09-03T13:45:18Z</dcterms:modified>
</cp:coreProperties>
</file>