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399" r:id="rId2"/>
    <p:sldId id="407" r:id="rId3"/>
    <p:sldId id="415" r:id="rId4"/>
    <p:sldId id="414" r:id="rId5"/>
    <p:sldId id="404" r:id="rId6"/>
    <p:sldId id="405" r:id="rId7"/>
    <p:sldId id="406" r:id="rId8"/>
    <p:sldId id="417" r:id="rId9"/>
    <p:sldId id="418" r:id="rId10"/>
    <p:sldId id="419" r:id="rId11"/>
    <p:sldId id="420" r:id="rId12"/>
    <p:sldId id="421" r:id="rId13"/>
    <p:sldId id="409" r:id="rId14"/>
    <p:sldId id="411" r:id="rId15"/>
    <p:sldId id="413" r:id="rId16"/>
    <p:sldId id="412" r:id="rId17"/>
    <p:sldId id="416" r:id="rId18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31D"/>
    <a:srgbClr val="F2F1C0"/>
    <a:srgbClr val="C0504D"/>
    <a:srgbClr val="B2B2B2"/>
    <a:srgbClr val="FFFFFF"/>
    <a:srgbClr val="CCC1DA"/>
    <a:srgbClr val="BBE0E3"/>
    <a:srgbClr val="FFFF99"/>
    <a:srgbClr val="FFFF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7" autoAdjust="0"/>
    <p:restoredTop sz="87375" autoAdjust="0"/>
  </p:normalViewPr>
  <p:slideViewPr>
    <p:cSldViewPr>
      <p:cViewPr varScale="1">
        <p:scale>
          <a:sx n="115" d="100"/>
          <a:sy n="115" d="100"/>
        </p:scale>
        <p:origin x="-432" y="-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74" y="-7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E05C-DC70-4FFA-82FC-2DC031184B82}" type="datetimeFigureOut">
              <a:rPr lang="de-DE" smtClean="0"/>
              <a:pPr/>
              <a:t>31.08.2021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0D5CC-CDCA-4D21-B884-AA0508342B0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832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60185F-904B-447E-B2CD-3B58A57AF8C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440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20 min</a:t>
            </a:r>
            <a:r>
              <a:rPr lang="de-DE" baseline="0" dirty="0" smtClean="0"/>
              <a:t> incl. disc.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32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9750d42c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9750d42c8_0_2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65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LD4LT isn‘t the only initiative to look at the linguistic annotation of corpora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65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LD4LT isn‘t the only initiative to look at the linguistic annotation of corpora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65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LD4LT isn‘t the only initiative to look at the linguistic annotation of corpora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65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LD4LT isn‘t the only initiative to look at the linguistic annotation of corpora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6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7" y="1143000"/>
            <a:ext cx="7623175" cy="131445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de-DE" altLang="en-US" noProof="0" smtClean="0"/>
              <a:t>Titelmasterformat durch Klicken bearbeiten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514600"/>
            <a:ext cx="6553200" cy="13144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de-DE" altLang="en-US" noProof="0" smtClean="0"/>
              <a:t>Formatvorlage des Untertitelmasters durch Klicken bearbeiten</a:t>
            </a:r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682729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267271" name="Freeform 7"/>
          <p:cNvSpPr>
            <a:spLocks noChangeArrowheads="1"/>
          </p:cNvSpPr>
          <p:nvPr/>
        </p:nvSpPr>
        <p:spPr bwMode="auto">
          <a:xfrm>
            <a:off x="609600" y="914400"/>
            <a:ext cx="7924800" cy="6858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7272" name="Line 8"/>
          <p:cNvSpPr>
            <a:spLocks noChangeShapeType="1"/>
          </p:cNvSpPr>
          <p:nvPr/>
        </p:nvSpPr>
        <p:spPr bwMode="auto">
          <a:xfrm>
            <a:off x="1828802" y="25146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5266"/>
            <a:ext cx="8229600" cy="85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r>
              <a:rPr lang="de-DE" altLang="en-US" smtClean="0"/>
              <a:t>2018-06-13</a:t>
            </a:r>
            <a:endParaRPr lang="de-DE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12" name="Freeform 7"/>
          <p:cNvSpPr>
            <a:spLocks noChangeArrowheads="1"/>
          </p:cNvSpPr>
          <p:nvPr userDrawn="1"/>
        </p:nvSpPr>
        <p:spPr bwMode="auto">
          <a:xfrm>
            <a:off x="381000" y="171450"/>
            <a:ext cx="8229600" cy="4572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48006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 smtClean="0"/>
              <a:pPr/>
              <a:t>‹#›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6361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27.10.2014</a:t>
            </a:r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BEC3FD-1033-4649-9A04-9E106BA76D3D}" type="slidenum">
              <a:rPr 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66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user.uni-frankfurt.de/~s1239595/tmp/Goethe-Logo/Kompakt%20RGB.gif"/>
          <p:cNvPicPr>
            <a:picLocks noChangeAspect="1" noChangeArrowheads="1"/>
          </p:cNvPicPr>
          <p:nvPr userDrawn="1"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319340"/>
            <a:ext cx="4184650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/>
          <p:cNvSpPr/>
          <p:nvPr userDrawn="1"/>
        </p:nvSpPr>
        <p:spPr>
          <a:xfrm>
            <a:off x="4805363" y="2031207"/>
            <a:ext cx="4311650" cy="311229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3000">
                <a:schemeClr val="bg1">
                  <a:alpha val="85000"/>
                </a:schemeClr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5266"/>
            <a:ext cx="8229600" cy="85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 smtClean="0"/>
              <a:t>Titelmasterformat durch Klicken bearbeiten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 smtClean="0"/>
              <a:t>Textmasterformate durch Klicken bearbeiten</a:t>
            </a:r>
          </a:p>
          <a:p>
            <a:pPr lvl="1"/>
            <a:r>
              <a:rPr lang="de-DE" altLang="en-US" dirty="0" smtClean="0"/>
              <a:t>Zweite Ebene</a:t>
            </a:r>
          </a:p>
          <a:p>
            <a:pPr lvl="2"/>
            <a:r>
              <a:rPr lang="de-DE" altLang="en-US" dirty="0" smtClean="0"/>
              <a:t>Dritte Ebene</a:t>
            </a:r>
          </a:p>
          <a:p>
            <a:pPr lvl="3"/>
            <a:r>
              <a:rPr lang="de-DE" altLang="en-US" dirty="0" smtClean="0"/>
              <a:t>Vierte Ebene</a:t>
            </a:r>
          </a:p>
          <a:p>
            <a:pPr lvl="4"/>
            <a:r>
              <a:rPr lang="de-DE" altLang="en-US" dirty="0" smtClean="0"/>
              <a:t>Fünfte Ebene</a:t>
            </a:r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266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48006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 smtClean="0"/>
              <a:pPr/>
              <a:t>‹#›</a:t>
            </a:fld>
            <a:endParaRPr lang="de-DE" altLang="en-US"/>
          </a:p>
        </p:txBody>
      </p:sp>
      <p:sp>
        <p:nvSpPr>
          <p:cNvPr id="266247" name="Freeform 7"/>
          <p:cNvSpPr>
            <a:spLocks noChangeArrowheads="1"/>
          </p:cNvSpPr>
          <p:nvPr/>
        </p:nvSpPr>
        <p:spPr bwMode="auto">
          <a:xfrm>
            <a:off x="381000" y="171450"/>
            <a:ext cx="8229600" cy="4572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>
              <a:lumMod val="25000"/>
            </a:schemeClr>
          </a:solidFill>
          <a:latin typeface="Gill Sans MT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mmunity/ontolex/wiki/Frequency,_Attestation_and_Corpus_Inform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.org/community/ontolex/wiki/Frequency,_Attestation_and_Corpus_Informati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mmunity/ontolex/wiki/Frequency,_Attestation_and_Corpus_Informa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ld4lt/linguistic-annotation/tree/master/surve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d4lt/linguistic-annotation/tree/master/surve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mmunity/ld4lt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mmunity/ontolex/wiki/Frequency,_Attestation_and_Corpus_Inform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mmunity/ontolex/wiki/Frequency,_Attestation_and_Corpus_Inform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971550"/>
            <a:ext cx="8382000" cy="1314450"/>
          </a:xfrm>
        </p:spPr>
        <p:txBody>
          <a:bodyPr/>
          <a:lstStyle/>
          <a:p>
            <a:pPr algn="ctr"/>
            <a:r>
              <a:rPr lang="lt-LT" sz="4800" i="1" dirty="0" smtClean="0"/>
              <a:t>LD4LT </a:t>
            </a:r>
            <a:r>
              <a:rPr lang="lt-LT" sz="4800" i="1" dirty="0"/>
              <a:t>Discussions on Linguistic </a:t>
            </a:r>
            <a:r>
              <a:rPr lang="lt-LT" sz="4800" i="1" dirty="0" smtClean="0"/>
              <a:t>Annotation</a:t>
            </a:r>
            <a:r>
              <a:rPr lang="de-DE" sz="4800" i="1" dirty="0" smtClean="0"/>
              <a:t> </a:t>
            </a:r>
            <a:r>
              <a:rPr lang="de-DE" sz="4800" dirty="0" smtClean="0"/>
              <a:t>(so far)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6217" y="2495550"/>
            <a:ext cx="8751579" cy="1314450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Christian </a:t>
            </a:r>
            <a:r>
              <a:rPr lang="en-US" sz="2400" dirty="0" err="1" smtClean="0">
                <a:solidFill>
                  <a:schemeClr val="tx2"/>
                </a:solidFill>
              </a:rPr>
              <a:t>Chiarcos</a:t>
            </a:r>
            <a:endParaRPr lang="en-US" sz="2400" dirty="0" smtClean="0">
              <a:solidFill>
                <a:schemeClr val="tx2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Applied Computational Linguistics (</a:t>
            </a:r>
            <a:r>
              <a:rPr lang="en-US" sz="2400" dirty="0" err="1" smtClean="0">
                <a:solidFill>
                  <a:schemeClr val="tx2"/>
                </a:solidFill>
              </a:rPr>
              <a:t>ACoLi</a:t>
            </a:r>
            <a:r>
              <a:rPr lang="en-US" sz="2400" dirty="0" smtClean="0">
                <a:solidFill>
                  <a:schemeClr val="tx2"/>
                </a:solidFill>
              </a:rPr>
              <a:t>)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chiarcos@informatik.uni-frankfurt.de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7997" y="0"/>
            <a:ext cx="5326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800" dirty="0" smtClean="0"/>
              <a:t>LD4LT@LDK-2021, Zaragoza, Spain, Sep 4, 2021</a:t>
            </a:r>
          </a:p>
        </p:txBody>
      </p:sp>
      <p:pic>
        <p:nvPicPr>
          <p:cNvPr id="7" name="Picture 2" descr="http://www.acoli.informatik.uni-frankfurt.de/images/path4314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6"/>
          <a:stretch/>
        </p:blipFill>
        <p:spPr bwMode="auto">
          <a:xfrm>
            <a:off x="76200" y="3028950"/>
            <a:ext cx="3127126" cy="210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user.uni-frankfurt.de/~s1239595/tmp/Goethe-Logo/logo_universitaet_neu_trans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245" y="4050603"/>
            <a:ext cx="1881147" cy="1035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http://www.acoli.informatik.uni-frankfurt.de/images/liod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828607"/>
            <a:ext cx="1600200" cy="125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59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Related Activities: OntoLex-FrAC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frequency, attestation, corpus information</a:t>
            </a:r>
          </a:p>
          <a:p>
            <a:pPr lvl="1"/>
            <a:r>
              <a:rPr lang="de-DE" dirty="0" smtClean="0"/>
              <a:t>provides anchor points </a:t>
            </a:r>
          </a:p>
          <a:p>
            <a:pPr lvl="2"/>
            <a:r>
              <a:rPr lang="de-DE" dirty="0" smtClean="0"/>
              <a:t>to refer to corpora/documents</a:t>
            </a:r>
          </a:p>
          <a:p>
            <a:pPr lvl="3"/>
            <a:r>
              <a:rPr lang="de-DE" dirty="0" smtClean="0"/>
              <a:t>frac:corpus / frac:Corpus</a:t>
            </a:r>
          </a:p>
          <a:p>
            <a:pPr lvl="2"/>
            <a:r>
              <a:rPr lang="de-DE" dirty="0" smtClean="0"/>
              <a:t>to address an excerpt from a corpus</a:t>
            </a:r>
          </a:p>
          <a:p>
            <a:pPr lvl="3"/>
            <a:r>
              <a:rPr lang="de-DE" dirty="0"/>
              <a:t>frac:attestation / frac:Attestation</a:t>
            </a:r>
          </a:p>
          <a:p>
            <a:pPr lvl="4"/>
            <a:r>
              <a:rPr lang="de-DE" dirty="0" smtClean="0"/>
              <a:t>illustrates a lexical entry, lexical form, word sense, lexical concept, or ontological concept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10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66750"/>
            <a:ext cx="8596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3"/>
              </a:rPr>
              <a:t>https://www.w3.org/community/ontolex/wiki/Frequency</a:t>
            </a:r>
            <a:r>
              <a:rPr lang="de-DE" sz="1600">
                <a:hlinkClick r:id="rId3"/>
              </a:rPr>
              <a:t>,_</a:t>
            </a:r>
            <a:r>
              <a:rPr lang="de-DE" sz="1600" smtClean="0">
                <a:hlinkClick r:id="rId3"/>
              </a:rPr>
              <a:t>Attestation_and_Corpus_Information</a:t>
            </a:r>
            <a:r>
              <a:rPr lang="de-DE" sz="1600" smtClean="0"/>
              <a:t>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192440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Related Activities: OntoLex-FrAC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frequency, attestation, corpus information</a:t>
                </a:r>
              </a:p>
              <a:p>
                <a:pPr lvl="1"/>
                <a:r>
                  <a:rPr lang="de-DE" dirty="0" smtClean="0"/>
                  <a:t>provides anchor points </a:t>
                </a:r>
              </a:p>
              <a:p>
                <a:pPr lvl="2"/>
                <a:r>
                  <a:rPr lang="de-DE" dirty="0" smtClean="0"/>
                  <a:t>to refer to corpora/documents</a:t>
                </a:r>
              </a:p>
              <a:p>
                <a:pPr lvl="3"/>
                <a:r>
                  <a:rPr lang="de-DE" dirty="0" smtClean="0"/>
                  <a:t>frac:corpus / frac:Corpus</a:t>
                </a:r>
              </a:p>
              <a:p>
                <a:pPr lvl="2"/>
                <a:r>
                  <a:rPr lang="de-DE" dirty="0" smtClean="0"/>
                  <a:t>to address an excerpt from a corpus</a:t>
                </a:r>
              </a:p>
              <a:p>
                <a:pPr lvl="3"/>
                <a:r>
                  <a:rPr lang="de-DE" dirty="0"/>
                  <a:t>frac:attestation / </a:t>
                </a:r>
                <a:r>
                  <a:rPr lang="de-DE" dirty="0" smtClean="0"/>
                  <a:t>frac:Attestation</a:t>
                </a:r>
              </a:p>
              <a:p>
                <a:pPr lvl="2"/>
                <a:r>
                  <a:rPr lang="de-DE" dirty="0" smtClean="0"/>
                  <a:t>target (corpus, corpus fragment) is a URI</a:t>
                </a:r>
              </a:p>
              <a:p>
                <a:pPr lvl="3"/>
                <a:r>
                  <a:rPr lang="de-DE" dirty="0" smtClean="0"/>
                  <a:t>we stay deliberately agnostic abouts its further characteristics</a:t>
                </a:r>
              </a:p>
              <a:p>
                <a:pPr lvl="4"/>
                <a:r>
                  <a:rPr lang="de-DE" sz="1600" dirty="0" smtClean="0"/>
                  <a:t>could be Web Annotation 	(</a:t>
                </a:r>
                <a:r>
                  <a:rPr lang="de-DE" sz="1600" i="1" dirty="0" smtClean="0"/>
                  <a:t>frac:corpus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/>
                      </a:rPr>
                      <m:t>⊓</m:t>
                    </m:r>
                  </m:oMath>
                </a14:m>
                <a:r>
                  <a:rPr lang="de-DE" sz="1600" dirty="0" smtClean="0"/>
                  <a:t> </a:t>
                </a:r>
                <a:r>
                  <a:rPr lang="de-DE" sz="1600" i="1" dirty="0" smtClean="0"/>
                  <a:t>oa:target </a:t>
                </a:r>
                <a:r>
                  <a:rPr lang="de-DE" sz="1600" dirty="0" smtClean="0"/>
                  <a:t>?)</a:t>
                </a:r>
              </a:p>
              <a:p>
                <a:pPr lvl="4"/>
                <a:r>
                  <a:rPr lang="de-DE" sz="1600" dirty="0" smtClean="0"/>
                  <a:t>could be NIF 		(</a:t>
                </a:r>
                <a:r>
                  <a:rPr lang="de-DE" sz="1600" i="1" dirty="0" smtClean="0"/>
                  <a:t>frac:Corpus</a:t>
                </a:r>
                <a:r>
                  <a:rPr lang="de-DE" sz="1600" dirty="0" smtClean="0"/>
                  <a:t>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/>
                      </a:rPr>
                      <m:t>⊓</m:t>
                    </m:r>
                  </m:oMath>
                </a14:m>
                <a:r>
                  <a:rPr lang="de-DE" sz="1600" dirty="0" smtClean="0"/>
                  <a:t> </a:t>
                </a:r>
                <a:r>
                  <a:rPr lang="de-DE" sz="1600" i="1" dirty="0" smtClean="0"/>
                  <a:t>nif:String </a:t>
                </a:r>
                <a:r>
                  <a:rPr lang="de-DE" sz="1600" dirty="0"/>
                  <a:t>?</a:t>
                </a:r>
                <a:r>
                  <a:rPr lang="de-DE" sz="1600" dirty="0" smtClean="0"/>
                  <a:t>)</a:t>
                </a:r>
              </a:p>
              <a:p>
                <a:pPr lvl="3"/>
                <a:endParaRPr lang="de-D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2154" b="-175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11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66750"/>
            <a:ext cx="8596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4"/>
              </a:rPr>
              <a:t>https://www.w3.org/community/ontolex/wiki/Frequency</a:t>
            </a:r>
            <a:r>
              <a:rPr lang="de-DE" sz="1600">
                <a:hlinkClick r:id="rId4"/>
              </a:rPr>
              <a:t>,_</a:t>
            </a:r>
            <a:r>
              <a:rPr lang="de-DE" sz="1600" smtClean="0">
                <a:hlinkClick r:id="rId4"/>
              </a:rPr>
              <a:t>Attestation_and_Corpus_Information</a:t>
            </a:r>
            <a:r>
              <a:rPr lang="de-DE" sz="1600" smtClean="0"/>
              <a:t>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796845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Related Activities: OntoLex-FrAC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frequency, attestation, corpus information</a:t>
            </a:r>
          </a:p>
          <a:p>
            <a:pPr lvl="1"/>
            <a:r>
              <a:rPr lang="de-DE" dirty="0" smtClean="0"/>
              <a:t>provides anchor points </a:t>
            </a:r>
          </a:p>
          <a:p>
            <a:pPr lvl="2"/>
            <a:r>
              <a:rPr lang="de-DE" dirty="0" smtClean="0"/>
              <a:t>to refer to corpora/documents</a:t>
            </a:r>
          </a:p>
          <a:p>
            <a:pPr lvl="3"/>
            <a:r>
              <a:rPr lang="de-DE" dirty="0" smtClean="0"/>
              <a:t>frac:corpus / frac:Corpus</a:t>
            </a:r>
          </a:p>
          <a:p>
            <a:pPr lvl="2"/>
            <a:r>
              <a:rPr lang="de-DE" dirty="0" smtClean="0"/>
              <a:t>to address an excerpt from a corpus</a:t>
            </a:r>
          </a:p>
          <a:p>
            <a:pPr lvl="3"/>
            <a:r>
              <a:rPr lang="de-DE" dirty="0"/>
              <a:t>frac:attestation / </a:t>
            </a:r>
            <a:r>
              <a:rPr lang="de-DE" dirty="0" smtClean="0"/>
              <a:t>frac:Attestation</a:t>
            </a:r>
          </a:p>
          <a:p>
            <a:pPr lvl="2"/>
            <a:r>
              <a:rPr lang="de-DE" dirty="0" smtClean="0"/>
              <a:t>target (corpus, corpus fragment) is a URI</a:t>
            </a:r>
          </a:p>
          <a:p>
            <a:pPr lvl="3"/>
            <a:r>
              <a:rPr lang="de-DE" dirty="0" smtClean="0"/>
              <a:t>we stay deliberately agnostic abouts its further characteristics</a:t>
            </a:r>
          </a:p>
          <a:p>
            <a:pPr lvl="3"/>
            <a:r>
              <a:rPr lang="de-DE" dirty="0" smtClean="0"/>
              <a:t>we would like to give a concrete recommendation</a:t>
            </a:r>
          </a:p>
          <a:p>
            <a:pPr marL="1341438" lvl="4" indent="0">
              <a:buNone/>
            </a:pPr>
            <a:r>
              <a:rPr lang="de-DE" sz="1600" dirty="0" smtClean="0"/>
              <a:t>=&gt; one of the motivations for the LD4LT harmonization effort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12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66750"/>
            <a:ext cx="8596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3"/>
              </a:rPr>
              <a:t>https://www.w3.org/community/ontolex/wiki/Frequency</a:t>
            </a:r>
            <a:r>
              <a:rPr lang="de-DE" sz="1600">
                <a:hlinkClick r:id="rId3"/>
              </a:rPr>
              <a:t>,_</a:t>
            </a:r>
            <a:r>
              <a:rPr lang="de-DE" sz="1600" smtClean="0">
                <a:hlinkClick r:id="rId3"/>
              </a:rPr>
              <a:t>Attestation_and_Corpus_Information</a:t>
            </a:r>
            <a:r>
              <a:rPr lang="de-DE" sz="1600" smtClean="0"/>
              <a:t>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933414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 do we want to do?</a:t>
            </a:r>
            <a:endParaRPr lang="de-DE" dirty="0"/>
          </a:p>
        </p:txBody>
      </p:sp>
      <p:pic>
        <p:nvPicPr>
          <p:cNvPr id="25602" name="Picture 2" descr="The anti-pattern (https://xkcd.com/927/, CC-BY-NC 2.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79600"/>
            <a:ext cx="5867400" cy="332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475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 so far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3"/>
            <a:ext cx="8489286" cy="3394472"/>
          </a:xfrm>
        </p:spPr>
        <p:txBody>
          <a:bodyPr/>
          <a:lstStyle/>
          <a:p>
            <a:r>
              <a:rPr lang="de-DE" dirty="0" smtClean="0"/>
              <a:t>Survey </a:t>
            </a:r>
            <a:r>
              <a:rPr lang="de-DE" dirty="0" smtClean="0"/>
              <a:t>of requirements and </a:t>
            </a:r>
            <a:r>
              <a:rPr lang="de-DE" dirty="0" smtClean="0"/>
              <a:t>features</a:t>
            </a:r>
          </a:p>
          <a:p>
            <a:pPr marL="344487" lvl="1" indent="0">
              <a:buNone/>
            </a:pPr>
            <a:r>
              <a:rPr lang="de-DE" sz="1600" dirty="0">
                <a:hlinkClick r:id="rId2"/>
              </a:rPr>
              <a:t>https://</a:t>
            </a:r>
            <a:r>
              <a:rPr lang="de-DE" sz="1600" dirty="0" smtClean="0">
                <a:hlinkClick r:id="rId2"/>
              </a:rPr>
              <a:t>github.com/ld4lt/linguistic-annotation/tree/master/survey</a:t>
            </a:r>
            <a:r>
              <a:rPr lang="de-DE" sz="1600" dirty="0" smtClean="0"/>
              <a:t> </a:t>
            </a:r>
            <a:endParaRPr lang="de-DE" sz="16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5"/>
          <a:stretch/>
        </p:blipFill>
        <p:spPr bwMode="auto">
          <a:xfrm>
            <a:off x="990600" y="2038350"/>
            <a:ext cx="7010400" cy="2866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163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 so far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3"/>
            <a:ext cx="8489286" cy="3394472"/>
          </a:xfrm>
        </p:spPr>
        <p:txBody>
          <a:bodyPr/>
          <a:lstStyle/>
          <a:p>
            <a:r>
              <a:rPr lang="de-DE" dirty="0" smtClean="0"/>
              <a:t>Survey </a:t>
            </a:r>
            <a:r>
              <a:rPr lang="de-DE" dirty="0" smtClean="0"/>
              <a:t>of requirements and </a:t>
            </a:r>
            <a:r>
              <a:rPr lang="de-DE" dirty="0" smtClean="0"/>
              <a:t>features</a:t>
            </a:r>
          </a:p>
          <a:p>
            <a:pPr marL="344487" lvl="1" indent="0">
              <a:buNone/>
            </a:pPr>
            <a:r>
              <a:rPr lang="de-DE" sz="1600" dirty="0" smtClean="0">
                <a:hlinkClick r:id="rId2"/>
              </a:rPr>
              <a:t>https</a:t>
            </a:r>
            <a:r>
              <a:rPr lang="de-DE" sz="1600" dirty="0">
                <a:hlinkClick r:id="rId2"/>
              </a:rPr>
              <a:t>://</a:t>
            </a:r>
            <a:r>
              <a:rPr lang="de-DE" sz="1600" dirty="0" smtClean="0">
                <a:hlinkClick r:id="rId2"/>
              </a:rPr>
              <a:t>github.com/ld4lt/linguistic-annotation/tree/master/survey</a:t>
            </a:r>
            <a:r>
              <a:rPr lang="de-DE" sz="1600" dirty="0" smtClean="0"/>
              <a:t> </a:t>
            </a:r>
          </a:p>
          <a:p>
            <a:pPr lvl="1"/>
            <a:r>
              <a:rPr lang="de-DE" dirty="0" smtClean="0"/>
              <a:t>still incomplete</a:t>
            </a:r>
          </a:p>
          <a:p>
            <a:pPr lvl="2"/>
            <a:r>
              <a:rPr lang="de-DE" i="1" dirty="0" smtClean="0"/>
              <a:t>add statistics on features and formats</a:t>
            </a:r>
          </a:p>
          <a:p>
            <a:pPr lvl="2"/>
            <a:r>
              <a:rPr lang="de-DE" dirty="0" smtClean="0"/>
              <a:t>to be added: TEI, ISO</a:t>
            </a:r>
          </a:p>
          <a:p>
            <a:pPr lvl="1"/>
            <a:r>
              <a:rPr lang="de-DE" dirty="0" smtClean="0"/>
              <a:t>partially fed into a draft article</a:t>
            </a:r>
          </a:p>
          <a:p>
            <a:pPr lvl="2"/>
            <a:r>
              <a:rPr lang="de-DE" dirty="0" smtClean="0"/>
              <a:t>Khan et al. (ms), TITLE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40305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 so far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3"/>
            <a:ext cx="8489286" cy="3394472"/>
          </a:xfrm>
        </p:spPr>
        <p:txBody>
          <a:bodyPr/>
          <a:lstStyle/>
          <a:p>
            <a:r>
              <a:rPr lang="de-DE" dirty="0" smtClean="0"/>
              <a:t>Survey </a:t>
            </a:r>
            <a:r>
              <a:rPr lang="de-DE" dirty="0" smtClean="0"/>
              <a:t>of requirements and features</a:t>
            </a:r>
          </a:p>
          <a:p>
            <a:r>
              <a:rPr lang="de-DE" dirty="0" smtClean="0"/>
              <a:t>Now, </a:t>
            </a:r>
            <a:r>
              <a:rPr lang="de-DE" dirty="0" smtClean="0"/>
              <a:t>decide how to develop common </a:t>
            </a:r>
            <a:r>
              <a:rPr lang="de-DE" dirty="0" smtClean="0"/>
              <a:t>specifications</a:t>
            </a:r>
          </a:p>
          <a:p>
            <a:pPr lvl="1"/>
            <a:r>
              <a:rPr lang="de-DE" dirty="0" smtClean="0"/>
              <a:t>Extending an established vocabulary?</a:t>
            </a:r>
          </a:p>
          <a:p>
            <a:pPr lvl="1"/>
            <a:r>
              <a:rPr lang="de-DE" dirty="0" smtClean="0"/>
              <a:t>Which one?</a:t>
            </a:r>
          </a:p>
          <a:p>
            <a:pPr lvl="2"/>
            <a:r>
              <a:rPr lang="de-DE" dirty="0" smtClean="0"/>
              <a:t>„Web Annotation for Linguistic Annotation (WALT)“?</a:t>
            </a:r>
          </a:p>
          <a:p>
            <a:pPr lvl="2"/>
            <a:r>
              <a:rPr lang="de-DE" dirty="0" smtClean="0"/>
              <a:t>„NIF 2.0“ ?</a:t>
            </a:r>
          </a:p>
          <a:p>
            <a:pPr lvl="2"/>
            <a:r>
              <a:rPr lang="de-DE" dirty="0" smtClean="0"/>
              <a:t>„LAF-RDF“ ?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77673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 so far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Survey of requirements and features</a:t>
            </a:r>
          </a:p>
          <a:p>
            <a:r>
              <a:rPr lang="de-DE" dirty="0"/>
              <a:t>Now, decide how to develop common </a:t>
            </a:r>
            <a:r>
              <a:rPr lang="de-DE" dirty="0" smtClean="0"/>
              <a:t>specifications</a:t>
            </a:r>
          </a:p>
          <a:p>
            <a:r>
              <a:rPr lang="de-DE" dirty="0" smtClean="0"/>
              <a:t>Need </a:t>
            </a:r>
            <a:r>
              <a:rPr lang="de-DE" dirty="0"/>
              <a:t>help, feedback and additional use cases ;)</a:t>
            </a:r>
          </a:p>
          <a:p>
            <a:pPr lvl="1"/>
            <a:r>
              <a:rPr lang="de-DE" dirty="0"/>
              <a:t>This can have a similar impact as OntoLex had on lexical resources</a:t>
            </a:r>
          </a:p>
          <a:p>
            <a:pPr lvl="2"/>
            <a:r>
              <a:rPr lang="de-DE" dirty="0"/>
              <a:t>Since the publication of the vocabulary in 2016</a:t>
            </a:r>
          </a:p>
          <a:p>
            <a:pPr lvl="2"/>
            <a:r>
              <a:rPr lang="de-DE" dirty="0"/>
              <a:t>If developed with an eye on usage, usability and </a:t>
            </a:r>
            <a:r>
              <a:rPr lang="de-DE" dirty="0" smtClean="0"/>
              <a:t>compatibility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17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64294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/>
          <a:p>
            <a:pPr algn="l"/>
            <a:r>
              <a:rPr lang="en-GB"/>
              <a:t>RDF and Annotation: A brave new world?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idx="1"/>
          </p:nvPr>
        </p:nvSpPr>
        <p:spPr>
          <a:xfrm>
            <a:off x="381000" y="819150"/>
            <a:ext cx="8229600" cy="3398044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indent="0">
              <a:buNone/>
            </a:pPr>
            <a:r>
              <a:rPr lang="en-GB" sz="1800" dirty="0"/>
              <a:t>Not quite (yet):</a:t>
            </a:r>
            <a:endParaRPr sz="1800" dirty="0"/>
          </a:p>
          <a:p>
            <a:pPr>
              <a:spcBef>
                <a:spcPts val="1200"/>
              </a:spcBef>
              <a:buChar char="-"/>
            </a:pPr>
            <a:r>
              <a:rPr lang="en-GB" sz="1800" dirty="0"/>
              <a:t>Concurrent, incompatible vocabularies</a:t>
            </a:r>
            <a:endParaRPr sz="1800" dirty="0"/>
          </a:p>
          <a:p>
            <a:pPr lvl="1">
              <a:buChar char="-"/>
            </a:pPr>
            <a:r>
              <a:rPr lang="en-GB" sz="1800" dirty="0"/>
              <a:t>Web Annotation </a:t>
            </a:r>
            <a:r>
              <a:rPr lang="en-GB" sz="1800" dirty="0"/>
              <a:t>		</a:t>
            </a:r>
            <a:r>
              <a:rPr lang="en-GB" sz="1600" dirty="0"/>
              <a:t>(</a:t>
            </a:r>
            <a:r>
              <a:rPr lang="en-GB" sz="1600" dirty="0"/>
              <a:t>mostly for bioinformatics and DH)</a:t>
            </a:r>
            <a:endParaRPr sz="1600" dirty="0"/>
          </a:p>
          <a:p>
            <a:pPr lvl="1">
              <a:buChar char="-"/>
            </a:pPr>
            <a:r>
              <a:rPr lang="en-GB" sz="1800" dirty="0"/>
              <a:t>NLP Interchange Format </a:t>
            </a:r>
            <a:r>
              <a:rPr lang="en-GB" sz="1800" dirty="0"/>
              <a:t>	</a:t>
            </a:r>
            <a:r>
              <a:rPr lang="en-GB" sz="1600" dirty="0"/>
              <a:t>(</a:t>
            </a:r>
            <a:r>
              <a:rPr lang="en-GB" sz="1600" dirty="0"/>
              <a:t>mostly for NLP web services)</a:t>
            </a:r>
            <a:endParaRPr sz="1600" dirty="0"/>
          </a:p>
          <a:p>
            <a:pPr lvl="1">
              <a:buChar char="-"/>
            </a:pPr>
            <a:r>
              <a:rPr lang="en-GB" sz="1800" dirty="0" err="1"/>
              <a:t>Ligt</a:t>
            </a:r>
            <a:r>
              <a:rPr lang="en-GB" sz="1800" dirty="0"/>
              <a:t>			</a:t>
            </a:r>
            <a:r>
              <a:rPr lang="en-GB" sz="1600" dirty="0" smtClean="0"/>
              <a:t>(</a:t>
            </a:r>
            <a:r>
              <a:rPr lang="en-GB" sz="1600" dirty="0"/>
              <a:t>morphology, not supported otherwise)</a:t>
            </a:r>
            <a:endParaRPr sz="1600" dirty="0"/>
          </a:p>
          <a:p>
            <a:pPr lvl="1">
              <a:buChar char="-"/>
            </a:pPr>
            <a:r>
              <a:rPr lang="en-GB" sz="1800" dirty="0"/>
              <a:t>POWLA			</a:t>
            </a:r>
            <a:r>
              <a:rPr lang="en-GB" sz="1600" dirty="0" smtClean="0"/>
              <a:t>(</a:t>
            </a:r>
            <a:r>
              <a:rPr lang="en-GB" sz="1600" dirty="0"/>
              <a:t>generic </a:t>
            </a:r>
            <a:r>
              <a:rPr lang="en-GB" sz="1600" dirty="0"/>
              <a:t>LAF data </a:t>
            </a:r>
            <a:r>
              <a:rPr lang="en-GB" sz="1600" dirty="0"/>
              <a:t>structures)</a:t>
            </a:r>
            <a:endParaRPr sz="1600" dirty="0"/>
          </a:p>
          <a:p>
            <a:pPr>
              <a:buChar char="-"/>
            </a:pPr>
            <a:r>
              <a:rPr lang="en-GB" sz="1800" dirty="0"/>
              <a:t>Prospects on information integration recognized already during the </a:t>
            </a:r>
            <a:r>
              <a:rPr lang="en-GB" sz="1800" dirty="0"/>
              <a:t>2000s</a:t>
            </a:r>
            <a:endParaRPr sz="1800" dirty="0"/>
          </a:p>
          <a:p>
            <a:pPr lvl="1">
              <a:buChar char="-"/>
            </a:pPr>
            <a:r>
              <a:rPr lang="en-GB" sz="1800" dirty="0"/>
              <a:t>Hampered by </a:t>
            </a:r>
            <a:r>
              <a:rPr lang="en-GB" sz="1800" dirty="0" smtClean="0"/>
              <a:t>incompatibilities</a:t>
            </a:r>
          </a:p>
          <a:p>
            <a:pPr lvl="1">
              <a:buChar char="-"/>
            </a:pPr>
            <a:endParaRPr sz="1800" dirty="0"/>
          </a:p>
          <a:p>
            <a:pPr marL="1171553">
              <a:spcBef>
                <a:spcPts val="0"/>
              </a:spcBef>
              <a:spcAft>
                <a:spcPts val="0"/>
              </a:spcAft>
              <a:buFont typeface="Symbol"/>
              <a:buChar char="Þ"/>
            </a:pPr>
            <a:r>
              <a:rPr lang="en-GB" sz="1800" dirty="0"/>
              <a:t>Consolidation </a:t>
            </a:r>
            <a:r>
              <a:rPr lang="en-GB" sz="1800" dirty="0" smtClean="0"/>
              <a:t>initiative</a:t>
            </a:r>
            <a:endParaRPr lang="en-GB" sz="1800" dirty="0"/>
          </a:p>
          <a:p>
            <a:pPr marL="125727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/>
              <a:t>W3C Community Group „Linked Data for Language Technology“</a:t>
            </a:r>
          </a:p>
          <a:p>
            <a:pPr marL="125727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/>
              <a:t>		+ supported by Nexus Linguarum, WG 1, T1.1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78461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Linked Data for Language Technology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9758" y="1200153"/>
            <a:ext cx="3466728" cy="2505724"/>
          </a:xfrm>
        </p:spPr>
        <p:txBody>
          <a:bodyPr/>
          <a:lstStyle/>
          <a:p>
            <a:r>
              <a:rPr lang="en-US" sz="2400" dirty="0" smtClean="0"/>
              <a:t>address use </a:t>
            </a:r>
            <a:r>
              <a:rPr lang="en-US" sz="2400" dirty="0"/>
              <a:t>cases and requirements for Language Technology Applications that use Linked </a:t>
            </a:r>
            <a:r>
              <a:rPr lang="en-US" sz="2400" dirty="0" smtClean="0"/>
              <a:t>Data</a:t>
            </a:r>
          </a:p>
          <a:p>
            <a:pPr>
              <a:buFont typeface="Symbol"/>
              <a:buChar char="Þ"/>
            </a:pPr>
            <a:r>
              <a:rPr lang="en-US" sz="2400" dirty="0" smtClean="0"/>
              <a:t>interoperability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21600"/>
            <a:ext cx="4786547" cy="2268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836589"/>
            <a:ext cx="3459793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de-DE" sz="1600" dirty="0">
                <a:hlinkClick r:id="rId3"/>
              </a:rPr>
              <a:t>https://www.w3.org/community/ld4lt</a:t>
            </a:r>
            <a:r>
              <a:rPr lang="de-DE" sz="1600" dirty="0" smtClean="0">
                <a:hlinkClick r:id="rId3"/>
              </a:rPr>
              <a:t>/</a:t>
            </a:r>
            <a:r>
              <a:rPr lang="de-DE" sz="1600" dirty="0" smtClean="0"/>
              <a:t> </a:t>
            </a:r>
            <a:endParaRPr lang="de-DE" sz="1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7515" y="3489853"/>
            <a:ext cx="6902234" cy="1620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two active lines of discussion</a:t>
            </a:r>
          </a:p>
          <a:p>
            <a:pPr lvl="1"/>
            <a:r>
              <a:rPr lang="en-US" sz="2000" dirty="0" smtClean="0"/>
              <a:t>language resource metadata (METASHARE OWL)</a:t>
            </a:r>
          </a:p>
          <a:p>
            <a:pPr lvl="1"/>
            <a:r>
              <a:rPr lang="en-US" sz="2000" dirty="0" smtClean="0"/>
              <a:t>consolidate linguistic annotations on the web (Web Annotation + NIF + …)</a:t>
            </a:r>
          </a:p>
        </p:txBody>
      </p:sp>
    </p:spTree>
    <p:extLst>
      <p:ext uri="{BB962C8B-B14F-4D97-AF65-F5344CB8AC3E}">
        <p14:creationId xmlns:p14="http://schemas.microsoft.com/office/powerpoint/2010/main" val="269914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LD4LT Harmonization Initiative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78706"/>
            <a:ext cx="8229600" cy="3398044"/>
          </a:xfrm>
        </p:spPr>
        <p:txBody>
          <a:bodyPr/>
          <a:lstStyle/>
          <a:p>
            <a:pPr lvl="1"/>
            <a:r>
              <a:rPr lang="de-DE" dirty="0" smtClean="0"/>
              <a:t>Establish </a:t>
            </a:r>
            <a:r>
              <a:rPr lang="de-DE" i="1" dirty="0" smtClean="0"/>
              <a:t>one </a:t>
            </a:r>
            <a:r>
              <a:rPr lang="de-DE" dirty="0" smtClean="0"/>
              <a:t>RDF vocabulary for annotations on the web</a:t>
            </a:r>
            <a:endParaRPr lang="de-DE" dirty="0"/>
          </a:p>
          <a:p>
            <a:pPr lvl="2"/>
            <a:r>
              <a:rPr lang="de-DE" dirty="0"/>
              <a:t>API </a:t>
            </a:r>
            <a:r>
              <a:rPr lang="de-DE" dirty="0" smtClean="0"/>
              <a:t>specifications</a:t>
            </a:r>
          </a:p>
          <a:p>
            <a:pPr lvl="1"/>
            <a:r>
              <a:rPr lang="de-DE" dirty="0" smtClean="0"/>
              <a:t>Guidelines/specs for linguistic annotations on the web</a:t>
            </a:r>
          </a:p>
          <a:p>
            <a:pPr lvl="2"/>
            <a:r>
              <a:rPr lang="de-DE" dirty="0"/>
              <a:t>publishing, processing, exchanging, accessing</a:t>
            </a:r>
            <a:endParaRPr lang="de-DE" dirty="0" smtClean="0"/>
          </a:p>
          <a:p>
            <a:pPr lvl="1"/>
            <a:r>
              <a:rPr lang="de-DE" dirty="0" smtClean="0"/>
              <a:t>Largely compatible/building on existing standards</a:t>
            </a:r>
            <a:endParaRPr lang="de-DE" dirty="0"/>
          </a:p>
          <a:p>
            <a:pPr lvl="2"/>
            <a:r>
              <a:rPr lang="de-DE" dirty="0" smtClean="0"/>
              <a:t>detect and compensate gaps</a:t>
            </a:r>
          </a:p>
          <a:p>
            <a:pPr lvl="2"/>
            <a:r>
              <a:rPr lang="de-DE" dirty="0" smtClean="0"/>
              <a:t>compatible with or easily upgradable from existing implementations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19469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Questions</a:t>
            </a:r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What to annotate?</a:t>
            </a:r>
            <a:endParaRPr lang="de-DE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8001000" cy="2963466"/>
          </a:xfrm>
        </p:spPr>
        <p:txBody>
          <a:bodyPr/>
          <a:lstStyle/>
          <a:p>
            <a:r>
              <a:rPr lang="de-DE" dirty="0" smtClean="0"/>
              <a:t>identify and address elements of the primary data</a:t>
            </a:r>
          </a:p>
          <a:p>
            <a:pPr lvl="1"/>
            <a:r>
              <a:rPr lang="de-DE" dirty="0" smtClean="0"/>
              <a:t>e.g., strings in a text</a:t>
            </a:r>
          </a:p>
          <a:p>
            <a:r>
              <a:rPr lang="de-DE" dirty="0" smtClean="0"/>
              <a:t>explicit selectors</a:t>
            </a:r>
          </a:p>
          <a:p>
            <a:pPr lvl="1"/>
            <a:r>
              <a:rPr lang="de-DE" dirty="0" smtClean="0"/>
              <a:t>RDF properties that describe how to retrieve fragments from a web resource</a:t>
            </a:r>
          </a:p>
          <a:p>
            <a:pPr lvl="1"/>
            <a:r>
              <a:rPr lang="de-DE" dirty="0" smtClean="0"/>
              <a:t>extensible, but verbose</a:t>
            </a:r>
          </a:p>
          <a:p>
            <a:r>
              <a:rPr lang="de-DE" dirty="0" smtClean="0"/>
              <a:t>fragment identifiers</a:t>
            </a:r>
          </a:p>
          <a:p>
            <a:pPr lvl="1"/>
            <a:r>
              <a:rPr lang="de-DE" dirty="0" smtClean="0"/>
              <a:t>e.g., offset-based URIs as used in NIF</a:t>
            </a:r>
          </a:p>
          <a:p>
            <a:pPr lvl="1"/>
            <a:r>
              <a:rPr lang="de-DE" dirty="0" smtClean="0"/>
              <a:t>compact, but not extensible and not very robust</a:t>
            </a:r>
          </a:p>
          <a:p>
            <a:r>
              <a:rPr lang="de-DE" dirty="0" smtClean="0"/>
              <a:t>both supported by Web </a:t>
            </a:r>
            <a:r>
              <a:rPr lang="de-DE" dirty="0" smtClean="0"/>
              <a:t>Annotation</a:t>
            </a:r>
          </a:p>
          <a:p>
            <a:pPr lvl="1"/>
            <a:r>
              <a:rPr lang="de-DE" dirty="0" smtClean="0"/>
              <a:t>but there may be need for extensions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839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Questions</a:t>
            </a:r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457200" y="1151335"/>
            <a:ext cx="8229603" cy="479822"/>
          </a:xfrm>
        </p:spPr>
        <p:txBody>
          <a:bodyPr/>
          <a:lstStyle/>
          <a:p>
            <a:r>
              <a:rPr lang="de-DE" dirty="0" smtClean="0"/>
              <a:t>How to annotate?</a:t>
            </a:r>
            <a:endParaRPr lang="de-DE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533401" y="1631156"/>
            <a:ext cx="8413086" cy="2963466"/>
          </a:xfrm>
        </p:spPr>
        <p:txBody>
          <a:bodyPr/>
          <a:lstStyle/>
          <a:p>
            <a:r>
              <a:rPr lang="de-DE" dirty="0" smtClean="0"/>
              <a:t>identify linguistic data structures</a:t>
            </a:r>
          </a:p>
          <a:p>
            <a:pPr lvl="1"/>
            <a:r>
              <a:rPr lang="de-DE" dirty="0" smtClean="0"/>
              <a:t>e.g., morphemes, words, sentences, phrases, dependencies</a:t>
            </a:r>
          </a:p>
          <a:p>
            <a:r>
              <a:rPr lang="de-DE" dirty="0" smtClean="0"/>
              <a:t>no general RDF standard in existence</a:t>
            </a:r>
          </a:p>
          <a:p>
            <a:pPr lvl="1"/>
            <a:r>
              <a:rPr lang="de-DE" dirty="0" smtClean="0"/>
              <a:t>other </a:t>
            </a:r>
            <a:r>
              <a:rPr lang="de-DE" dirty="0" smtClean="0"/>
              <a:t>RDF vocabularies include</a:t>
            </a:r>
          </a:p>
          <a:p>
            <a:pPr lvl="2"/>
            <a:r>
              <a:rPr lang="de-DE" dirty="0" smtClean="0"/>
              <a:t>NIF („simple“ NLP annotations)</a:t>
            </a:r>
          </a:p>
          <a:p>
            <a:pPr lvl="2"/>
            <a:r>
              <a:rPr lang="de-DE" dirty="0" smtClean="0"/>
              <a:t>CoNLL-RDF (NIF adaptation for tabular formats)</a:t>
            </a:r>
          </a:p>
          <a:p>
            <a:pPr lvl="2"/>
            <a:r>
              <a:rPr lang="de-DE" dirty="0" smtClean="0"/>
              <a:t>LAF/POWLA </a:t>
            </a:r>
            <a:r>
              <a:rPr lang="de-DE" dirty="0" smtClean="0"/>
              <a:t>(generic format[s], but limited tool support)</a:t>
            </a:r>
          </a:p>
          <a:p>
            <a:pPr lvl="2"/>
            <a:r>
              <a:rPr lang="de-DE" dirty="0"/>
              <a:t>Ligt (interlinear glosses, morphology)</a:t>
            </a:r>
          </a:p>
          <a:p>
            <a:pPr lvl="2"/>
            <a:r>
              <a:rPr lang="de-DE" dirty="0" smtClean="0"/>
              <a:t>tool-specific formats (LIF, NAF-RDF, etc.)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49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Questions</a:t>
            </a:r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457200" y="1151335"/>
            <a:ext cx="8229603" cy="479822"/>
          </a:xfrm>
        </p:spPr>
        <p:txBody>
          <a:bodyPr/>
          <a:lstStyle/>
          <a:p>
            <a:r>
              <a:rPr lang="de-DE" dirty="0" smtClean="0"/>
              <a:t>Processing and exchange?</a:t>
            </a:r>
            <a:endParaRPr lang="de-DE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533401" y="1631156"/>
            <a:ext cx="8413086" cy="1092994"/>
          </a:xfrm>
        </p:spPr>
        <p:txBody>
          <a:bodyPr/>
          <a:lstStyle/>
          <a:p>
            <a:r>
              <a:rPr lang="de-DE" dirty="0" smtClean="0"/>
              <a:t>Independent </a:t>
            </a:r>
            <a:r>
              <a:rPr lang="de-DE" dirty="0" smtClean="0"/>
              <a:t>API specifications</a:t>
            </a:r>
          </a:p>
          <a:p>
            <a:pPr lvl="1"/>
            <a:r>
              <a:rPr lang="de-DE" dirty="0" smtClean="0"/>
              <a:t>Web Annotation</a:t>
            </a:r>
          </a:p>
          <a:p>
            <a:pPr lvl="1"/>
            <a:r>
              <a:rPr lang="de-DE" dirty="0" smtClean="0"/>
              <a:t>NIF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457200" y="2675335"/>
            <a:ext cx="8229603" cy="479822"/>
          </a:xfrm>
        </p:spPr>
        <p:txBody>
          <a:bodyPr/>
          <a:lstStyle/>
          <a:p>
            <a:r>
              <a:rPr lang="de-DE" dirty="0" smtClean="0"/>
              <a:t>Guidelines and strategies</a:t>
            </a:r>
            <a:endParaRPr lang="de-DE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4"/>
          </p:nvPr>
        </p:nvSpPr>
        <p:spPr>
          <a:xfrm>
            <a:off x="533401" y="3155156"/>
            <a:ext cx="8413086" cy="1092994"/>
          </a:xfrm>
        </p:spPr>
        <p:txBody>
          <a:bodyPr/>
          <a:lstStyle/>
          <a:p>
            <a:r>
              <a:rPr lang="de-DE" dirty="0" smtClean="0"/>
              <a:t>Recommended tools/APIs</a:t>
            </a:r>
          </a:p>
          <a:p>
            <a:pPr lvl="1"/>
            <a:r>
              <a:rPr lang="de-DE" dirty="0" smtClean="0"/>
              <a:t>to produce, consume, retrieve, search linguistic annotations ?</a:t>
            </a:r>
          </a:p>
          <a:p>
            <a:r>
              <a:rPr lang="de-DE" dirty="0" smtClean="0"/>
              <a:t>Develop generic tools or facilitate interoperability between existing tools</a:t>
            </a:r>
          </a:p>
          <a:p>
            <a:pPr lvl="1"/>
            <a:r>
              <a:rPr lang="de-DE" dirty="0" smtClean="0"/>
              <a:t>can/should we try to change established workflows</a:t>
            </a:r>
          </a:p>
        </p:txBody>
      </p:sp>
    </p:spTree>
    <p:extLst>
      <p:ext uri="{BB962C8B-B14F-4D97-AF65-F5344CB8AC3E}">
        <p14:creationId xmlns:p14="http://schemas.microsoft.com/office/powerpoint/2010/main" val="352302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Related Activities: OntoLex-FrAC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frequency, attestation, corpus information</a:t>
            </a:r>
          </a:p>
          <a:p>
            <a:pPr lvl="1"/>
            <a:r>
              <a:rPr lang="de-DE" dirty="0" smtClean="0"/>
              <a:t>W3C Community Group </a:t>
            </a:r>
            <a:r>
              <a:rPr lang="de-DE" i="1" dirty="0" smtClean="0"/>
              <a:t>Ontology-Lexica</a:t>
            </a:r>
            <a:endParaRPr lang="de-DE" dirty="0" smtClean="0"/>
          </a:p>
          <a:p>
            <a:pPr lvl="1"/>
            <a:r>
              <a:rPr lang="de-DE" i="1" dirty="0" smtClean="0"/>
              <a:t>pointers from lexical resources into corpora </a:t>
            </a:r>
          </a:p>
          <a:p>
            <a:pPr lvl="2"/>
            <a:r>
              <a:rPr lang="de-DE" i="1" dirty="0" smtClean="0"/>
              <a:t>annotation with dictionary references</a:t>
            </a:r>
          </a:p>
          <a:p>
            <a:pPr lvl="2"/>
            <a:r>
              <a:rPr lang="de-DE" dirty="0" smtClean="0"/>
              <a:t>OntoLex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8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66750"/>
            <a:ext cx="8596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3"/>
              </a:rPr>
              <a:t>https://www.w3.org/community/ontolex/wiki/Frequency</a:t>
            </a:r>
            <a:r>
              <a:rPr lang="de-DE" sz="1600">
                <a:hlinkClick r:id="rId3"/>
              </a:rPr>
              <a:t>,_</a:t>
            </a:r>
            <a:r>
              <a:rPr lang="de-DE" sz="1600" smtClean="0">
                <a:hlinkClick r:id="rId3"/>
              </a:rPr>
              <a:t>Attestation_and_Corpus_Information</a:t>
            </a:r>
            <a:r>
              <a:rPr lang="de-DE" sz="1600" smtClean="0"/>
              <a:t>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82960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Related Activities: OntoLex-FrAC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frequency, attestation, corpus information</a:t>
            </a:r>
          </a:p>
          <a:p>
            <a:pPr lvl="1"/>
            <a:r>
              <a:rPr lang="de-DE" dirty="0" smtClean="0"/>
              <a:t>provides anchor points </a:t>
            </a:r>
          </a:p>
          <a:p>
            <a:pPr lvl="2"/>
            <a:r>
              <a:rPr lang="de-DE" dirty="0" smtClean="0"/>
              <a:t>to refer to corpora/documents</a:t>
            </a:r>
          </a:p>
          <a:p>
            <a:pPr lvl="3"/>
            <a:r>
              <a:rPr lang="de-DE" dirty="0" smtClean="0"/>
              <a:t>frac:corpus / frac:Corpus</a:t>
            </a:r>
          </a:p>
          <a:p>
            <a:pPr lvl="4"/>
            <a:r>
              <a:rPr lang="de-DE" dirty="0"/>
              <a:t>abstract concept, specifying the size of a </a:t>
            </a:r>
            <a:r>
              <a:rPr lang="de-DE" dirty="0" smtClean="0"/>
              <a:t>resource</a:t>
            </a:r>
          </a:p>
          <a:p>
            <a:pPr lvl="4"/>
            <a:r>
              <a:rPr lang="de-DE" dirty="0" smtClean="0"/>
              <a:t>provenance information, mostly</a:t>
            </a:r>
          </a:p>
          <a:p>
            <a:pPr lvl="5"/>
            <a:r>
              <a:rPr lang="de-DE" dirty="0" smtClean="0"/>
              <a:t>source of dictionary examples, embeddings,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9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66750"/>
            <a:ext cx="8596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3"/>
              </a:rPr>
              <a:t>https://www.w3.org/community/ontolex/wiki/Frequency</a:t>
            </a:r>
            <a:r>
              <a:rPr lang="de-DE" sz="1600">
                <a:hlinkClick r:id="rId3"/>
              </a:rPr>
              <a:t>,_</a:t>
            </a:r>
            <a:r>
              <a:rPr lang="de-DE" sz="1600" smtClean="0">
                <a:hlinkClick r:id="rId3"/>
              </a:rPr>
              <a:t>Attestation_and_Corpus_Information</a:t>
            </a:r>
            <a:r>
              <a:rPr lang="de-DE" sz="1600" smtClean="0"/>
              <a:t>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922709601"/>
      </p:ext>
    </p:extLst>
  </p:cSld>
  <p:clrMapOvr>
    <a:masterClrMapping/>
  </p:clrMapOvr>
</p:sld>
</file>

<file path=ppt/theme/theme1.xml><?xml version="1.0" encoding="utf-8"?>
<a:theme xmlns:a="http://schemas.openxmlformats.org/drawingml/2006/main" name="Kan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an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807</Words>
  <Application>Microsoft Office PowerPoint</Application>
  <PresentationFormat>On-screen Show (16:9)</PresentationFormat>
  <Paragraphs>160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Kante</vt:lpstr>
      <vt:lpstr>LD4LT Discussions on Linguistic Annotation (so far)</vt:lpstr>
      <vt:lpstr>RDF and Annotation: A brave new world?</vt:lpstr>
      <vt:lpstr>Linked Data for Language Technology</vt:lpstr>
      <vt:lpstr>LD4LT Harmonization Initiative</vt:lpstr>
      <vt:lpstr>Questions</vt:lpstr>
      <vt:lpstr>Questions</vt:lpstr>
      <vt:lpstr>Questions</vt:lpstr>
      <vt:lpstr>Related Activities: OntoLex-FrAC</vt:lpstr>
      <vt:lpstr>Related Activities: OntoLex-FrAC</vt:lpstr>
      <vt:lpstr>Related Activities: OntoLex-FrAC</vt:lpstr>
      <vt:lpstr>Related Activities: OntoLex-FrAC</vt:lpstr>
      <vt:lpstr>Related Activities: OntoLex-FrAC</vt:lpstr>
      <vt:lpstr>What do we want to do?</vt:lpstr>
      <vt:lpstr>Approach so far</vt:lpstr>
      <vt:lpstr>Approach so far</vt:lpstr>
      <vt:lpstr>Approach so far</vt:lpstr>
      <vt:lpstr>Approach so far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Mental Salience Framework Predicting packaging preferences for Natural Language Generation</dc:title>
  <dc:creator>Christian</dc:creator>
  <cp:lastModifiedBy>Christian Chiarcos</cp:lastModifiedBy>
  <cp:revision>758</cp:revision>
  <cp:lastPrinted>2015-03-15T18:01:39Z</cp:lastPrinted>
  <dcterms:created xsi:type="dcterms:W3CDTF">2012-04-27T04:26:24Z</dcterms:created>
  <dcterms:modified xsi:type="dcterms:W3CDTF">2021-09-01T08:25:20Z</dcterms:modified>
</cp:coreProperties>
</file>