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399" r:id="rId2"/>
    <p:sldId id="404" r:id="rId3"/>
    <p:sldId id="403" r:id="rId4"/>
    <p:sldId id="408" r:id="rId5"/>
    <p:sldId id="410" r:id="rId6"/>
    <p:sldId id="418" r:id="rId7"/>
    <p:sldId id="424" r:id="rId8"/>
    <p:sldId id="425" r:id="rId9"/>
    <p:sldId id="426" r:id="rId10"/>
    <p:sldId id="428" r:id="rId11"/>
    <p:sldId id="427" r:id="rId12"/>
    <p:sldId id="429" r:id="rId13"/>
    <p:sldId id="412" r:id="rId14"/>
    <p:sldId id="413" r:id="rId15"/>
    <p:sldId id="416" r:id="rId16"/>
    <p:sldId id="415" r:id="rId17"/>
    <p:sldId id="431" r:id="rId18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31D"/>
    <a:srgbClr val="F2F1C0"/>
    <a:srgbClr val="C0504D"/>
    <a:srgbClr val="B2B2B2"/>
    <a:srgbClr val="FFFFFF"/>
    <a:srgbClr val="CCC1DA"/>
    <a:srgbClr val="BBE0E3"/>
    <a:srgbClr val="FFFF99"/>
    <a:srgbClr val="FFFF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77" autoAdjust="0"/>
    <p:restoredTop sz="87375" autoAdjust="0"/>
  </p:normalViewPr>
  <p:slideViewPr>
    <p:cSldViewPr>
      <p:cViewPr varScale="1">
        <p:scale>
          <a:sx n="115" d="100"/>
          <a:sy n="115" d="100"/>
        </p:scale>
        <p:origin x="-432" y="-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74" y="-7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E05C-DC70-4FFA-82FC-2DC031184B82}" type="datetimeFigureOut">
              <a:rPr lang="de-DE" smtClean="0"/>
              <a:pPr/>
              <a:t>01.09.2021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0D5CC-CDCA-4D21-B884-AA0508342B0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832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60185F-904B-447E-B2CD-3B58A57AF8C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440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20 min</a:t>
            </a:r>
            <a:r>
              <a:rPr lang="de-DE" baseline="0" dirty="0" smtClean="0"/>
              <a:t> incl. disc.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32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TODO: check with presenters to make sure they agree to record background presentations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31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7" y="1143000"/>
            <a:ext cx="7623175" cy="131445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de-DE" altLang="en-US" noProof="0" smtClean="0"/>
              <a:t>Titelmasterformat durch Klicken bearbeiten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514600"/>
            <a:ext cx="6553200" cy="13144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de-DE" altLang="en-US" noProof="0" smtClean="0"/>
              <a:t>Formatvorlage des Untertitelmasters durch Klicken bearbeiten</a:t>
            </a:r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682729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267271" name="Freeform 7"/>
          <p:cNvSpPr>
            <a:spLocks noChangeArrowheads="1"/>
          </p:cNvSpPr>
          <p:nvPr/>
        </p:nvSpPr>
        <p:spPr bwMode="auto">
          <a:xfrm>
            <a:off x="609600" y="914400"/>
            <a:ext cx="7924800" cy="6858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7272" name="Line 8"/>
          <p:cNvSpPr>
            <a:spLocks noChangeShapeType="1"/>
          </p:cNvSpPr>
          <p:nvPr/>
        </p:nvSpPr>
        <p:spPr bwMode="auto">
          <a:xfrm>
            <a:off x="1828802" y="25146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r>
              <a:rPr lang="de-DE" altLang="en-US" smtClean="0"/>
              <a:t>2018-06-13</a:t>
            </a:r>
            <a:endParaRPr lang="de-DE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12" name="Freeform 7"/>
          <p:cNvSpPr>
            <a:spLocks noChangeArrowheads="1"/>
          </p:cNvSpPr>
          <p:nvPr userDrawn="1"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6361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user.uni-frankfurt.de/~s1239595/tmp/Goethe-Logo/Kompakt%20RGB.gif"/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319340"/>
            <a:ext cx="4184650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4805363" y="2031207"/>
            <a:ext cx="4311650" cy="311229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3000">
                <a:schemeClr val="bg1">
                  <a:alpha val="85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Titelmasterformat durch Klicken bearbeiten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Textmasterformate durch Klicken bearbeiten</a:t>
            </a:r>
          </a:p>
          <a:p>
            <a:pPr lvl="1"/>
            <a:r>
              <a:rPr lang="de-DE" altLang="en-US" dirty="0" smtClean="0"/>
              <a:t>Zweite Ebene</a:t>
            </a:r>
          </a:p>
          <a:p>
            <a:pPr lvl="2"/>
            <a:r>
              <a:rPr lang="de-DE" altLang="en-US" dirty="0" smtClean="0"/>
              <a:t>Dritte Ebene</a:t>
            </a:r>
          </a:p>
          <a:p>
            <a:pPr lvl="3"/>
            <a:r>
              <a:rPr lang="de-DE" altLang="en-US" dirty="0" smtClean="0"/>
              <a:t>Vierte Ebene</a:t>
            </a:r>
          </a:p>
          <a:p>
            <a:pPr lvl="4"/>
            <a:r>
              <a:rPr lang="de-DE" altLang="en-US" dirty="0" smtClean="0"/>
              <a:t>Fünfte Ebene</a:t>
            </a:r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66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/>
          </a:p>
        </p:txBody>
      </p:sp>
      <p:sp>
        <p:nvSpPr>
          <p:cNvPr id="266247" name="Freeform 7"/>
          <p:cNvSpPr>
            <a:spLocks noChangeArrowheads="1"/>
          </p:cNvSpPr>
          <p:nvPr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>
              <a:lumMod val="25000"/>
            </a:schemeClr>
          </a:solidFill>
          <a:latin typeface="Gill Sans MT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pelagios.org/2018/03/you-can-now-do-everything-in-recogito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brat.nlplab.org/manual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rpus-tools.org/anni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community/ld4l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linguistic-lod.org/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oftware.sil.org/toolbox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xmaralda.org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ling.su.se/english/nlp/tools/stockholm-treealign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971550"/>
            <a:ext cx="8382000" cy="1314450"/>
          </a:xfrm>
        </p:spPr>
        <p:txBody>
          <a:bodyPr/>
          <a:lstStyle/>
          <a:p>
            <a:pPr algn="ctr"/>
            <a:r>
              <a:rPr lang="de-DE" sz="3600" dirty="0" smtClean="0"/>
              <a:t>Harmonizing Linguistic Annotations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2800" dirty="0" smtClean="0"/>
              <a:t>(An LD4LT workshop)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6217" y="2495550"/>
            <a:ext cx="8751579" cy="1314450"/>
          </a:xfrm>
        </p:spPr>
        <p:txBody>
          <a:bodyPr/>
          <a:lstStyle/>
          <a:p>
            <a:pPr algn="ctr"/>
            <a:r>
              <a:rPr lang="en-US" sz="2400" smtClean="0">
                <a:solidFill>
                  <a:schemeClr val="tx2"/>
                </a:solidFill>
              </a:rPr>
              <a:t>Welcome &amp; Overview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3830" y="0"/>
            <a:ext cx="4860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800" dirty="0" smtClean="0"/>
              <a:t>LD4LT @ LDK, Zaragoza, Spain, Sep 4, 2021</a:t>
            </a:r>
          </a:p>
        </p:txBody>
      </p:sp>
      <p:pic>
        <p:nvPicPr>
          <p:cNvPr id="7" name="Picture 2" descr="http://www.acoli.informatik.uni-frankfurt.de/images/path4314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"/>
          <a:stretch/>
        </p:blipFill>
        <p:spPr bwMode="auto">
          <a:xfrm>
            <a:off x="76200" y="3028950"/>
            <a:ext cx="3127126" cy="210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user.uni-frankfurt.de/~s1239595/tmp/Goethe-Logo/logo_universitaet_neu_tran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245" y="4050603"/>
            <a:ext cx="1881147" cy="103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http://www.acoli.informatik.uni-frankfurt.de/images/liod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828607"/>
            <a:ext cx="1600200" cy="125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59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is Linguistic Annotation, Actually?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4384830" cy="3394472"/>
          </a:xfrm>
        </p:spPr>
        <p:txBody>
          <a:bodyPr/>
          <a:lstStyle/>
          <a:p>
            <a:r>
              <a:rPr lang="de-DE" dirty="0" smtClean="0"/>
              <a:t>Different communities of practice annotate very different things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2718058" y="3562350"/>
            <a:ext cx="1549142" cy="10387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de-DE" sz="2700" dirty="0" smtClean="0"/>
              <a:t>Recogito</a:t>
            </a:r>
            <a:endParaRPr lang="de-DE" sz="2700" dirty="0"/>
          </a:p>
          <a:p>
            <a:pPr algn="ctr"/>
            <a:r>
              <a:rPr lang="de-DE" sz="1800" dirty="0" smtClean="0"/>
              <a:t>Georeference</a:t>
            </a:r>
          </a:p>
          <a:p>
            <a:pPr algn="ctr"/>
            <a:r>
              <a:rPr lang="de-DE" sz="1800" dirty="0" smtClean="0"/>
              <a:t>(Entities)</a:t>
            </a:r>
            <a:endParaRPr lang="de-DE" sz="1800" dirty="0"/>
          </a:p>
        </p:txBody>
      </p:sp>
      <p:pic>
        <p:nvPicPr>
          <p:cNvPr id="10" name="Picture 4" descr="colour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397" y="1047750"/>
            <a:ext cx="4176464" cy="35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039148" y="4669636"/>
            <a:ext cx="6846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hlinkClick r:id="rId3"/>
              </a:rPr>
              <a:t>http://commons.pelagios.org/2018/03/you-can-now-do-everything-in-recogito/</a:t>
            </a:r>
            <a:r>
              <a:rPr lang="de-DE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6019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is Linguistic Annotation, Actually?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4384830" cy="3394472"/>
          </a:xfrm>
        </p:spPr>
        <p:txBody>
          <a:bodyPr/>
          <a:lstStyle/>
          <a:p>
            <a:r>
              <a:rPr lang="de-DE" dirty="0" smtClean="0"/>
              <a:t>Different communities of practice annotate very different things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5706126" y="4785996"/>
            <a:ext cx="3301225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de-DE" sz="1600" dirty="0">
                <a:hlinkClick r:id="rId2"/>
              </a:rPr>
              <a:t>https://</a:t>
            </a:r>
            <a:r>
              <a:rPr lang="de-DE" sz="1600" dirty="0" smtClean="0">
                <a:hlinkClick r:id="rId2"/>
              </a:rPr>
              <a:t>brat.nlplab.org/manual.html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220072" y="1869672"/>
            <a:ext cx="3485570" cy="90024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de-DE" sz="2700" dirty="0"/>
              <a:t>Relations and Entities</a:t>
            </a:r>
          </a:p>
          <a:p>
            <a:pPr algn="ctr"/>
            <a:r>
              <a:rPr lang="de-DE" sz="2700" dirty="0"/>
              <a:t>(Brat)</a:t>
            </a:r>
            <a:endParaRPr lang="de-DE" sz="1800" dirty="0"/>
          </a:p>
        </p:txBody>
      </p:sp>
      <p:pic>
        <p:nvPicPr>
          <p:cNvPr id="12" name="Picture 4" descr="feature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68" y="2841780"/>
            <a:ext cx="5715000" cy="18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75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is Linguistic Annotation, Actually?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4384830" cy="3394472"/>
          </a:xfrm>
        </p:spPr>
        <p:txBody>
          <a:bodyPr/>
          <a:lstStyle/>
          <a:p>
            <a:r>
              <a:rPr lang="de-DE" dirty="0" smtClean="0"/>
              <a:t>Different communities of practice annotate very different things</a:t>
            </a:r>
            <a:endParaRPr lang="de-DE" dirty="0"/>
          </a:p>
        </p:txBody>
      </p:sp>
      <p:pic>
        <p:nvPicPr>
          <p:cNvPr id="7" name="Picture 2" descr="screenshot of ANNIS main user interfa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828" y="1221600"/>
            <a:ext cx="4019642" cy="3858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1371106" y="3669726"/>
            <a:ext cx="3581894" cy="90024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de-DE" sz="2700" dirty="0"/>
              <a:t>All at once ?</a:t>
            </a:r>
          </a:p>
          <a:p>
            <a:pPr algn="ctr"/>
            <a:r>
              <a:rPr lang="de-DE" sz="2700" dirty="0"/>
              <a:t>Multi-Layer Annotation</a:t>
            </a:r>
            <a:endParaRPr lang="de-DE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871700" y="4659978"/>
            <a:ext cx="2890856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de-DE" sz="1600" dirty="0">
                <a:hlinkClick r:id="rId3"/>
              </a:rPr>
              <a:t>https://corpus-tools.org/annis</a:t>
            </a:r>
            <a:r>
              <a:rPr lang="de-DE" sz="1600" dirty="0" smtClean="0">
                <a:hlinkClick r:id="rId3"/>
              </a:rPr>
              <a:t>/</a:t>
            </a:r>
            <a:r>
              <a:rPr lang="de-DE" sz="1600" dirty="0" smtClean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670822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LD4LT Workshop @ LDK-2021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106"/>
            <a:ext cx="8229600" cy="3398044"/>
          </a:xfrm>
        </p:spPr>
        <p:txBody>
          <a:bodyPr/>
          <a:lstStyle/>
          <a:p>
            <a:pPr marL="0" indent="0">
              <a:buNone/>
              <a:tabLst>
                <a:tab pos="1616075" algn="l"/>
                <a:tab pos="3140075" algn="l"/>
              </a:tabLst>
            </a:pPr>
            <a:r>
              <a:rPr lang="de-DE" sz="1800" b="1" dirty="0" smtClean="0"/>
              <a:t>09:00</a:t>
            </a:r>
            <a:r>
              <a:rPr lang="de-DE" sz="1800" b="1" dirty="0"/>
              <a:t>	</a:t>
            </a:r>
            <a:r>
              <a:rPr lang="de-DE" sz="1800" b="1" dirty="0" smtClean="0"/>
              <a:t>Welcome</a:t>
            </a:r>
            <a:endParaRPr lang="de-DE" sz="1800" b="1" dirty="0"/>
          </a:p>
          <a:p>
            <a:pPr marL="0" indent="0">
              <a:buNone/>
              <a:tabLst>
                <a:tab pos="1616075" algn="l"/>
                <a:tab pos="3140075" algn="l"/>
              </a:tabLst>
            </a:pPr>
            <a:endParaRPr lang="de-DE" sz="1800" dirty="0" smtClean="0"/>
          </a:p>
          <a:p>
            <a:pPr marL="0" indent="0">
              <a:buNone/>
              <a:tabLst>
                <a:tab pos="1616075" algn="l"/>
                <a:tab pos="3140075" algn="l"/>
              </a:tabLst>
            </a:pPr>
            <a:r>
              <a:rPr lang="de-DE" sz="1800" b="1" dirty="0" smtClean="0"/>
              <a:t>09:10 </a:t>
            </a:r>
            <a:r>
              <a:rPr lang="de-DE" sz="1800" b="1" dirty="0"/>
              <a:t>- </a:t>
            </a:r>
            <a:r>
              <a:rPr lang="de-DE" sz="1800" b="1" dirty="0" smtClean="0"/>
              <a:t>10:30	Background</a:t>
            </a:r>
            <a:r>
              <a:rPr lang="de-DE" sz="1800" b="1" dirty="0"/>
              <a:t>: Linguistic Annotation on the </a:t>
            </a:r>
            <a:r>
              <a:rPr lang="de-DE" sz="1800" b="1" dirty="0" smtClean="0"/>
              <a:t>Web</a:t>
            </a:r>
            <a:endParaRPr lang="de-DE" sz="1800" dirty="0" smtClean="0"/>
          </a:p>
          <a:p>
            <a:pPr>
              <a:tabLst>
                <a:tab pos="1616075" algn="l"/>
                <a:tab pos="3590925" algn="l"/>
              </a:tabLst>
            </a:pPr>
            <a:r>
              <a:rPr lang="de-DE" sz="1800" i="1" dirty="0" smtClean="0"/>
              <a:t>W3C </a:t>
            </a:r>
            <a:r>
              <a:rPr lang="de-DE" sz="1800" i="1" dirty="0"/>
              <a:t>Standard Web Annotation</a:t>
            </a:r>
            <a:r>
              <a:rPr lang="de-DE" sz="1800" dirty="0"/>
              <a:t>	Christian Chiarcos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de-DE" sz="1800" i="1" dirty="0"/>
              <a:t>NLP Interchange Format </a:t>
            </a:r>
            <a:r>
              <a:rPr lang="de-DE" sz="1800" dirty="0"/>
              <a:t>	Milan Dojchinovski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de-DE" sz="1800" i="1" dirty="0"/>
              <a:t>Text Encoding Initiative </a:t>
            </a:r>
            <a:r>
              <a:rPr lang="de-DE" sz="1800" dirty="0"/>
              <a:t>	Fahad Khan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de-DE" sz="1800" i="1" dirty="0"/>
              <a:t>ISO TC37 standards </a:t>
            </a:r>
            <a:r>
              <a:rPr lang="de-DE" sz="1800" dirty="0"/>
              <a:t>	Thierry Declerck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de-DE" sz="1800" i="1" dirty="0"/>
              <a:t>Text Fragids	</a:t>
            </a:r>
            <a:r>
              <a:rPr lang="de-DE" sz="1800" dirty="0" smtClean="0"/>
              <a:t>	Joel Kalvesmaki</a:t>
            </a:r>
          </a:p>
          <a:p>
            <a:pPr>
              <a:tabLst>
                <a:tab pos="1616075" algn="l"/>
                <a:tab pos="3590925" algn="l"/>
              </a:tabLst>
            </a:pPr>
            <a:endParaRPr lang="de-DE" sz="1800" dirty="0"/>
          </a:p>
          <a:p>
            <a:pPr marL="0" indent="0">
              <a:buNone/>
              <a:tabLst>
                <a:tab pos="1616075" algn="l"/>
                <a:tab pos="3590925" algn="l"/>
              </a:tabLst>
            </a:pPr>
            <a:r>
              <a:rPr lang="de-DE" sz="1800" b="1" dirty="0"/>
              <a:t>10:30 - 11:00	</a:t>
            </a:r>
            <a:r>
              <a:rPr lang="de-DE" sz="1800" b="1" dirty="0" smtClean="0"/>
              <a:t>Break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13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340556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LD4LT Workshop @ LDK-2021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2506"/>
            <a:ext cx="8229600" cy="3398044"/>
          </a:xfrm>
        </p:spPr>
        <p:txBody>
          <a:bodyPr/>
          <a:lstStyle/>
          <a:p>
            <a:pPr marL="0" indent="0">
              <a:buNone/>
              <a:tabLst>
                <a:tab pos="1616075" algn="l"/>
                <a:tab pos="3140075" algn="l"/>
              </a:tabLst>
            </a:pPr>
            <a:r>
              <a:rPr lang="de-DE" sz="1800" b="1" dirty="0" smtClean="0"/>
              <a:t>11:00 - 11:40	Discussion</a:t>
            </a:r>
            <a:endParaRPr lang="de-DE" sz="1800" dirty="0" smtClean="0"/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QA: What is missing? What is unclear? Where are problems?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Summary of LD4LT Discussions on Linguistic Annotation</a:t>
            </a:r>
            <a:endParaRPr lang="de-DE" sz="1800" i="1" dirty="0" smtClean="0"/>
          </a:p>
          <a:p>
            <a:pPr marL="0" indent="0">
              <a:buNone/>
              <a:tabLst>
                <a:tab pos="1616075" algn="l"/>
                <a:tab pos="3590925" algn="l"/>
              </a:tabLst>
            </a:pPr>
            <a:endParaRPr lang="de-DE" sz="1800" b="1" dirty="0" smtClean="0"/>
          </a:p>
          <a:p>
            <a:pPr marL="0" indent="0">
              <a:buNone/>
              <a:tabLst>
                <a:tab pos="1616075" algn="l"/>
                <a:tab pos="3590925" algn="l"/>
              </a:tabLst>
            </a:pPr>
            <a:r>
              <a:rPr lang="lt-LT" sz="1800" b="1" dirty="0" smtClean="0"/>
              <a:t>11:40 - 12:30	Use Cases, Experiences, Extensions	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Linking Latin</a:t>
            </a:r>
            <a:r>
              <a:rPr lang="de-DE" sz="1800" i="1" dirty="0" smtClean="0"/>
              <a:t>		</a:t>
            </a:r>
            <a:r>
              <a:rPr lang="lt-LT" sz="1800" dirty="0" smtClean="0"/>
              <a:t>Francesco Mambrini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Distributed Text Services	</a:t>
            </a:r>
            <a:r>
              <a:rPr lang="lt-LT" sz="1800" dirty="0" smtClean="0"/>
              <a:t>NN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Interlinear Glossed Text	</a:t>
            </a:r>
            <a:r>
              <a:rPr lang="lt-LT" sz="1800" dirty="0" smtClean="0"/>
              <a:t>Maxim Ionov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Discourse Research</a:t>
            </a:r>
            <a:r>
              <a:rPr lang="de-DE" sz="1800" i="1" dirty="0" smtClean="0"/>
              <a:t>	</a:t>
            </a:r>
            <a:r>
              <a:rPr lang="lt-LT" sz="1800" dirty="0" smtClean="0"/>
              <a:t>Giedre Valunaite Oleskevicienė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Transforming Language Resources</a:t>
            </a:r>
            <a:r>
              <a:rPr lang="de-DE" sz="1800" i="1" dirty="0" smtClean="0"/>
              <a:t>	</a:t>
            </a:r>
            <a:r>
              <a:rPr lang="lt-LT" sz="1800" dirty="0" smtClean="0"/>
              <a:t>Christian Fäth</a:t>
            </a:r>
            <a:endParaRPr lang="de-DE" sz="1800" dirty="0" smtClean="0"/>
          </a:p>
          <a:p>
            <a:pPr>
              <a:tabLst>
                <a:tab pos="1616075" algn="l"/>
                <a:tab pos="3590925" algn="l"/>
              </a:tabLst>
            </a:pPr>
            <a:endParaRPr lang="lt-LT" sz="1800" dirty="0" smtClean="0"/>
          </a:p>
          <a:p>
            <a:pPr marL="0" indent="0">
              <a:buNone/>
              <a:tabLst>
                <a:tab pos="1616075" algn="l"/>
                <a:tab pos="3590925" algn="l"/>
              </a:tabLst>
            </a:pPr>
            <a:r>
              <a:rPr lang="lt-LT" sz="1800" b="1" dirty="0" smtClean="0"/>
              <a:t>12:30-1</a:t>
            </a:r>
            <a:r>
              <a:rPr lang="de-DE" sz="1800" b="1" dirty="0" smtClean="0"/>
              <a:t>3</a:t>
            </a:r>
            <a:r>
              <a:rPr lang="lt-LT" sz="1800" b="1" dirty="0" smtClean="0"/>
              <a:t>:</a:t>
            </a:r>
            <a:r>
              <a:rPr lang="de-DE" sz="1800" b="1" dirty="0" smtClean="0"/>
              <a:t>0</a:t>
            </a:r>
            <a:r>
              <a:rPr lang="lt-LT" sz="1800" b="1" dirty="0" smtClean="0"/>
              <a:t>0	Brainstorming</a:t>
            </a:r>
            <a:r>
              <a:rPr lang="de-DE" sz="1800" b="1" dirty="0" smtClean="0"/>
              <a:t> &amp;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14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400237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LD4LT Workshop @ LDK-2021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8044"/>
          </a:xfrm>
        </p:spPr>
        <p:txBody>
          <a:bodyPr/>
          <a:lstStyle/>
          <a:p>
            <a:r>
              <a:rPr lang="de-DE" dirty="0" smtClean="0"/>
              <a:t>primary goals </a:t>
            </a:r>
          </a:p>
          <a:p>
            <a:pPr lvl="1"/>
            <a:r>
              <a:rPr lang="de-DE" dirty="0" smtClean="0"/>
              <a:t>provide and collect background information</a:t>
            </a:r>
          </a:p>
          <a:p>
            <a:pPr lvl="1"/>
            <a:r>
              <a:rPr lang="de-DE" dirty="0" smtClean="0"/>
              <a:t>present and discuss use cases and requirement</a:t>
            </a:r>
          </a:p>
          <a:p>
            <a:pPr lvl="1"/>
            <a:r>
              <a:rPr lang="de-DE" dirty="0" smtClean="0"/>
              <a:t>initiate and plan future discussions</a:t>
            </a:r>
          </a:p>
          <a:p>
            <a:r>
              <a:rPr lang="de-DE" dirty="0" smtClean="0"/>
              <a:t>we record background presentations</a:t>
            </a:r>
          </a:p>
          <a:p>
            <a:pPr lvl="1"/>
            <a:r>
              <a:rPr lang="de-DE" dirty="0" smtClean="0"/>
              <a:t>for future reference</a:t>
            </a:r>
          </a:p>
          <a:p>
            <a:pPr lvl="1"/>
            <a:r>
              <a:rPr lang="de-DE" dirty="0" smtClean="0"/>
              <a:t>if you don‘t want to be recorded, please switch off camera and join the discussion via chat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15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491645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LD4LT Workshop @ LDK-2021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held in conjunction with</a:t>
            </a:r>
          </a:p>
          <a:p>
            <a:pPr lvl="1"/>
            <a:r>
              <a:rPr lang="de-DE" dirty="0" smtClean="0"/>
              <a:t>3rd Conference on Language, Data and Knowledge (LDK-2021)</a:t>
            </a:r>
          </a:p>
          <a:p>
            <a:pPr lvl="1"/>
            <a:r>
              <a:rPr lang="de-DE" dirty="0" smtClean="0"/>
              <a:t>Face-to-face meeting of the W3C CG Ontology-Lexica</a:t>
            </a:r>
          </a:p>
          <a:p>
            <a:r>
              <a:rPr lang="de-DE" dirty="0" smtClean="0"/>
              <a:t>organized in cooperation between</a:t>
            </a:r>
          </a:p>
          <a:p>
            <a:pPr lvl="1"/>
            <a:r>
              <a:rPr lang="de-DE" dirty="0" smtClean="0"/>
              <a:t>W3C CG LD4LT</a:t>
            </a:r>
          </a:p>
          <a:p>
            <a:pPr lvl="1"/>
            <a:r>
              <a:rPr lang="de-DE" dirty="0" smtClean="0"/>
              <a:t>Cost Action Nexus Linguarum, T1.1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16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847364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LD4LT Workshop @ LDK-2021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106"/>
            <a:ext cx="8229600" cy="3398044"/>
          </a:xfrm>
        </p:spPr>
        <p:txBody>
          <a:bodyPr/>
          <a:lstStyle/>
          <a:p>
            <a:pPr marL="0" indent="0">
              <a:buNone/>
              <a:tabLst>
                <a:tab pos="1616075" algn="l"/>
                <a:tab pos="3140075" algn="l"/>
              </a:tabLst>
            </a:pPr>
            <a:r>
              <a:rPr lang="de-DE" sz="1800" b="1" dirty="0" smtClean="0"/>
              <a:t>09:00</a:t>
            </a:r>
            <a:r>
              <a:rPr lang="de-DE" sz="1800" b="1" dirty="0"/>
              <a:t>	</a:t>
            </a:r>
            <a:r>
              <a:rPr lang="de-DE" sz="1800" b="1" dirty="0" smtClean="0"/>
              <a:t>Welcome</a:t>
            </a:r>
            <a:endParaRPr lang="de-DE" sz="1800" b="1" dirty="0"/>
          </a:p>
          <a:p>
            <a:pPr marL="0" indent="0">
              <a:buNone/>
              <a:tabLst>
                <a:tab pos="1616075" algn="l"/>
                <a:tab pos="3140075" algn="l"/>
              </a:tabLst>
            </a:pPr>
            <a:endParaRPr lang="de-DE" sz="1800" dirty="0" smtClean="0"/>
          </a:p>
          <a:p>
            <a:pPr marL="0" indent="0">
              <a:buNone/>
              <a:tabLst>
                <a:tab pos="1616075" algn="l"/>
                <a:tab pos="3140075" algn="l"/>
              </a:tabLst>
            </a:pPr>
            <a:r>
              <a:rPr lang="de-DE" sz="1800" b="1" dirty="0" smtClean="0"/>
              <a:t>09:10 </a:t>
            </a:r>
            <a:r>
              <a:rPr lang="de-DE" sz="1800" b="1" dirty="0"/>
              <a:t>- </a:t>
            </a:r>
            <a:r>
              <a:rPr lang="de-DE" sz="1800" b="1" dirty="0" smtClean="0"/>
              <a:t>10:30	Background</a:t>
            </a:r>
            <a:r>
              <a:rPr lang="de-DE" sz="1800" b="1" dirty="0"/>
              <a:t>: Linguistic Annotation on the </a:t>
            </a:r>
            <a:r>
              <a:rPr lang="de-DE" sz="1800" b="1" dirty="0" smtClean="0"/>
              <a:t>Web</a:t>
            </a:r>
            <a:endParaRPr lang="de-DE" sz="1800" dirty="0" smtClean="0"/>
          </a:p>
          <a:p>
            <a:pPr>
              <a:tabLst>
                <a:tab pos="1616075" algn="l"/>
                <a:tab pos="3590925" algn="l"/>
              </a:tabLst>
            </a:pPr>
            <a:r>
              <a:rPr lang="de-DE" sz="1800" i="1" dirty="0" smtClean="0"/>
              <a:t>W3C </a:t>
            </a:r>
            <a:r>
              <a:rPr lang="de-DE" sz="1800" i="1" dirty="0"/>
              <a:t>Standard Web Annotation</a:t>
            </a:r>
            <a:r>
              <a:rPr lang="de-DE" sz="1800" dirty="0"/>
              <a:t>	Christian Chiarcos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de-DE" sz="1800" i="1" dirty="0"/>
              <a:t>NLP Interchange Format </a:t>
            </a:r>
            <a:r>
              <a:rPr lang="de-DE" sz="1800" dirty="0"/>
              <a:t>	Milan Dojchinovski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de-DE" sz="1800" i="1" dirty="0"/>
              <a:t>Text Encoding Initiative </a:t>
            </a:r>
            <a:r>
              <a:rPr lang="de-DE" sz="1800" dirty="0"/>
              <a:t>	Fahad Khan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de-DE" sz="1800" i="1" dirty="0"/>
              <a:t>ISO TC37 standards </a:t>
            </a:r>
            <a:r>
              <a:rPr lang="de-DE" sz="1800" dirty="0"/>
              <a:t>	Thierry Declerck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de-DE" sz="1800" i="1" dirty="0"/>
              <a:t>Text Fragids	</a:t>
            </a:r>
            <a:r>
              <a:rPr lang="de-DE" sz="1800" dirty="0" smtClean="0"/>
              <a:t>	Joel Kalvesmaki</a:t>
            </a:r>
          </a:p>
          <a:p>
            <a:pPr>
              <a:tabLst>
                <a:tab pos="1616075" algn="l"/>
                <a:tab pos="3590925" algn="l"/>
              </a:tabLst>
            </a:pPr>
            <a:endParaRPr lang="de-DE" sz="1800" dirty="0"/>
          </a:p>
          <a:p>
            <a:pPr marL="0" indent="0">
              <a:buNone/>
              <a:tabLst>
                <a:tab pos="1616075" algn="l"/>
                <a:tab pos="3590925" algn="l"/>
              </a:tabLst>
            </a:pPr>
            <a:r>
              <a:rPr lang="de-DE" sz="1800" b="1" dirty="0"/>
              <a:t>10:30 - 11:00	</a:t>
            </a:r>
            <a:r>
              <a:rPr lang="de-DE" sz="1800" b="1" dirty="0" smtClean="0"/>
              <a:t>Break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17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52196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Linked Data for Language Technology (LD4LT)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8044"/>
          </a:xfrm>
        </p:spPr>
        <p:txBody>
          <a:bodyPr/>
          <a:lstStyle/>
          <a:p>
            <a:r>
              <a:rPr lang="de-DE" dirty="0" smtClean="0"/>
              <a:t>W3C Community Group</a:t>
            </a:r>
          </a:p>
          <a:p>
            <a:pPr lvl="1"/>
            <a:r>
              <a:rPr lang="de-DE" dirty="0" smtClean="0"/>
              <a:t>formed 2013</a:t>
            </a:r>
          </a:p>
          <a:p>
            <a:pPr lvl="2"/>
            <a:r>
              <a:rPr lang="en-US" dirty="0"/>
              <a:t>address use cases and requirements for Language Technology Applications that use Linked Data</a:t>
            </a:r>
          </a:p>
          <a:p>
            <a:pPr lvl="2">
              <a:buFont typeface="Symbol"/>
              <a:buChar char="Þ"/>
            </a:pPr>
            <a:r>
              <a:rPr lang="en-US" dirty="0" smtClean="0"/>
              <a:t>interoperability</a:t>
            </a:r>
            <a:endParaRPr lang="de-DE" dirty="0" smtClean="0"/>
          </a:p>
          <a:p>
            <a:pPr lvl="1"/>
            <a:r>
              <a:rPr lang="de-DE" dirty="0" smtClean="0"/>
              <a:t>language technology</a:t>
            </a:r>
          </a:p>
          <a:p>
            <a:pPr lvl="2"/>
            <a:r>
              <a:rPr lang="de-DE" dirty="0" smtClean="0"/>
              <a:t>surveying needs and requirements (esp. 2013-2016)</a:t>
            </a:r>
          </a:p>
          <a:p>
            <a:pPr lvl="2"/>
            <a:r>
              <a:rPr lang="de-DE" dirty="0" smtClean="0"/>
              <a:t>language resource metadata (since 2015)</a:t>
            </a:r>
          </a:p>
          <a:p>
            <a:pPr lvl="2"/>
            <a:r>
              <a:rPr lang="de-DE" dirty="0" smtClean="0"/>
              <a:t>linguistic annotation (intensified since 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742950"/>
            <a:ext cx="3459793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de-DE" sz="1600" dirty="0">
                <a:hlinkClick r:id="rId2"/>
              </a:rPr>
              <a:t>https://www.w3.org/community/ld4lt</a:t>
            </a:r>
            <a:r>
              <a:rPr lang="de-DE" sz="1600" dirty="0" smtClean="0">
                <a:hlinkClick r:id="rId2"/>
              </a:rPr>
              <a:t>/</a:t>
            </a:r>
            <a:r>
              <a:rPr lang="de-DE" sz="1600" dirty="0" smtClean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17660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82" y="2418878"/>
            <a:ext cx="2358318" cy="213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rot="7880943">
            <a:off x="1914208" y="3417593"/>
            <a:ext cx="1570437" cy="734451"/>
            <a:chOff x="779959" y="902798"/>
            <a:chExt cx="1311875" cy="530486"/>
          </a:xfrm>
        </p:grpSpPr>
        <p:sp>
          <p:nvSpPr>
            <p:cNvPr id="31" name="Curved Down Arrow 30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31" name="Picture 7" descr="http://linguistic-lod.org/images/llod-cloud.may2014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17"/>
          <a:stretch/>
        </p:blipFill>
        <p:spPr bwMode="auto">
          <a:xfrm>
            <a:off x="2878855" y="2898684"/>
            <a:ext cx="1219200" cy="139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/>
          <p:nvPr/>
        </p:nvGrpSpPr>
        <p:grpSpPr>
          <a:xfrm rot="3506229">
            <a:off x="3113610" y="1929569"/>
            <a:ext cx="1803936" cy="734451"/>
            <a:chOff x="779959" y="902798"/>
            <a:chExt cx="1311875" cy="530486"/>
          </a:xfrm>
        </p:grpSpPr>
        <p:sp>
          <p:nvSpPr>
            <p:cNvPr id="28" name="Curved Down Arrow 27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29" name="Picture 5" descr="http://linguistic-lod.org/images/llod-colored-current-1024x955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56000"/>
            <a:ext cx="1321591" cy="123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859572">
            <a:off x="1587253" y="830859"/>
            <a:ext cx="2114284" cy="530486"/>
            <a:chOff x="779958" y="902798"/>
            <a:chExt cx="1311876" cy="530486"/>
          </a:xfrm>
        </p:grpSpPr>
        <p:sp>
          <p:nvSpPr>
            <p:cNvPr id="24" name="Curved Down Arrow 23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9958" y="902798"/>
              <a:ext cx="82867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oup 15"/>
          <p:cNvGrpSpPr/>
          <p:nvPr/>
        </p:nvGrpSpPr>
        <p:grpSpPr>
          <a:xfrm rot="18368325">
            <a:off x="707105" y="782152"/>
            <a:ext cx="1311875" cy="530486"/>
            <a:chOff x="779959" y="902798"/>
            <a:chExt cx="1311875" cy="530486"/>
          </a:xfrm>
        </p:grpSpPr>
        <p:sp>
          <p:nvSpPr>
            <p:cNvPr id="13" name="Curved Down Arrow 12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>		Linked Data and Language</a:t>
            </a:r>
            <a:br>
              <a:rPr lang="de-DE" dirty="0" smtClean="0"/>
            </a:br>
            <a:r>
              <a:rPr lang="de-DE" dirty="0" smtClean="0"/>
              <a:t>Technology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154906"/>
            <a:ext cx="4114800" cy="3398044"/>
          </a:xfrm>
        </p:spPr>
        <p:txBody>
          <a:bodyPr/>
          <a:lstStyle/>
          <a:p>
            <a:r>
              <a:rPr lang="de-DE" dirty="0" smtClean="0"/>
              <a:t>since 2010, an LOD sub-cloud of language resources has been emerging</a:t>
            </a:r>
          </a:p>
          <a:p>
            <a:pPr lvl="1"/>
            <a:r>
              <a:rPr lang="de-DE" dirty="0" smtClean="0"/>
              <a:t>Open Linguistics Working Group</a:t>
            </a:r>
          </a:p>
          <a:p>
            <a:pPr lvl="1"/>
            <a:r>
              <a:rPr lang="de-DE" dirty="0" smtClean="0">
                <a:hlinkClick r:id="rId5"/>
              </a:rPr>
              <a:t>http://linguistic-lod.org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084" y="209550"/>
            <a:ext cx="11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2010-2011: </a:t>
            </a:r>
          </a:p>
          <a:p>
            <a:r>
              <a:rPr lang="de-DE" sz="1400" dirty="0" smtClean="0"/>
              <a:t>vision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722312" y="1401983"/>
            <a:ext cx="14879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2012:</a:t>
            </a:r>
          </a:p>
          <a:p>
            <a:pPr algn="ctr"/>
            <a:r>
              <a:rPr lang="de-DE" sz="1400" dirty="0" smtClean="0"/>
              <a:t>workshop, book,</a:t>
            </a:r>
          </a:p>
          <a:p>
            <a:pPr algn="ctr"/>
            <a:r>
              <a:rPr lang="de-DE" sz="1400" dirty="0" smtClean="0"/>
              <a:t>hackathon</a:t>
            </a:r>
            <a:endParaRPr lang="de-D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066377" y="2190750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2012-2013:</a:t>
            </a:r>
          </a:p>
          <a:p>
            <a:pPr algn="ctr"/>
            <a:r>
              <a:rPr lang="de-DE" sz="1400" dirty="0" smtClean="0"/>
              <a:t>materialized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32556" y="3599998"/>
            <a:ext cx="9204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2014: </a:t>
            </a:r>
          </a:p>
          <a:p>
            <a:pPr algn="ctr"/>
            <a:r>
              <a:rPr lang="de-DE" sz="1400" dirty="0" smtClean="0"/>
              <a:t>top-level </a:t>
            </a:r>
          </a:p>
          <a:p>
            <a:pPr algn="ctr"/>
            <a:r>
              <a:rPr lang="de-DE" sz="1400" dirty="0" smtClean="0"/>
              <a:t>category </a:t>
            </a:r>
          </a:p>
          <a:p>
            <a:pPr algn="ctr"/>
            <a:r>
              <a:rPr lang="de-DE" sz="1400" dirty="0" smtClean="0"/>
              <a:t>@ LOD </a:t>
            </a:r>
          </a:p>
          <a:p>
            <a:pPr algn="ctr"/>
            <a:r>
              <a:rPr lang="de-DE" sz="1400" dirty="0" smtClean="0"/>
              <a:t>cloud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4552950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continuous growth</a:t>
            </a:r>
          </a:p>
        </p:txBody>
      </p:sp>
      <p:pic>
        <p:nvPicPr>
          <p:cNvPr id="1026" name="Picture 2" descr="http://linguistic-lod.org/images/llod-2011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42950"/>
            <a:ext cx="9619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38150"/>
            <a:ext cx="1122532" cy="87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78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82" y="2418878"/>
            <a:ext cx="2358318" cy="213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rot="7880943">
            <a:off x="1914208" y="3417593"/>
            <a:ext cx="1570437" cy="734451"/>
            <a:chOff x="779959" y="902798"/>
            <a:chExt cx="1311875" cy="530486"/>
          </a:xfrm>
        </p:grpSpPr>
        <p:sp>
          <p:nvSpPr>
            <p:cNvPr id="31" name="Curved Down Arrow 30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31" name="Picture 7" descr="http://linguistic-lod.org/images/llod-cloud.may2014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17"/>
          <a:stretch/>
        </p:blipFill>
        <p:spPr bwMode="auto">
          <a:xfrm>
            <a:off x="2878855" y="2898684"/>
            <a:ext cx="1219200" cy="139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/>
          <p:nvPr/>
        </p:nvGrpSpPr>
        <p:grpSpPr>
          <a:xfrm rot="3506229">
            <a:off x="3113610" y="1929569"/>
            <a:ext cx="1803936" cy="734451"/>
            <a:chOff x="779959" y="902798"/>
            <a:chExt cx="1311875" cy="530486"/>
          </a:xfrm>
        </p:grpSpPr>
        <p:sp>
          <p:nvSpPr>
            <p:cNvPr id="28" name="Curved Down Arrow 27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29" name="Picture 5" descr="http://linguistic-lod.org/images/llod-colored-current-1024x955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56000"/>
            <a:ext cx="1321591" cy="123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859572">
            <a:off x="1587253" y="830859"/>
            <a:ext cx="2114284" cy="530486"/>
            <a:chOff x="779958" y="902798"/>
            <a:chExt cx="1311876" cy="530486"/>
          </a:xfrm>
        </p:grpSpPr>
        <p:sp>
          <p:nvSpPr>
            <p:cNvPr id="24" name="Curved Down Arrow 23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9958" y="902798"/>
              <a:ext cx="82867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oup 15"/>
          <p:cNvGrpSpPr/>
          <p:nvPr/>
        </p:nvGrpSpPr>
        <p:grpSpPr>
          <a:xfrm rot="18368325">
            <a:off x="707105" y="782152"/>
            <a:ext cx="1311875" cy="530486"/>
            <a:chOff x="779959" y="902798"/>
            <a:chExt cx="1311875" cy="530486"/>
          </a:xfrm>
        </p:grpSpPr>
        <p:sp>
          <p:nvSpPr>
            <p:cNvPr id="13" name="Curved Down Arrow 12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>		Linked Data </a:t>
            </a:r>
            <a:r>
              <a:rPr lang="de-DE" dirty="0"/>
              <a:t>and Language</a:t>
            </a:r>
            <a:br>
              <a:rPr lang="de-DE" dirty="0"/>
            </a:br>
            <a:r>
              <a:rPr lang="de-DE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154906"/>
            <a:ext cx="4114800" cy="3398044"/>
          </a:xfrm>
        </p:spPr>
        <p:txBody>
          <a:bodyPr/>
          <a:lstStyle/>
          <a:p>
            <a:r>
              <a:rPr lang="de-DE" dirty="0" smtClean="0"/>
              <a:t>since 2016, it has particularly grown with respect to lexical resources</a:t>
            </a:r>
          </a:p>
          <a:p>
            <a:pPr lvl="1"/>
            <a:r>
              <a:rPr lang="de-DE" dirty="0" smtClean="0"/>
              <a:t>W3C CG Ontology-Lexica (OntoLex)</a:t>
            </a:r>
          </a:p>
          <a:p>
            <a:pPr lvl="2"/>
            <a:r>
              <a:rPr lang="de-DE" dirty="0" smtClean="0"/>
              <a:t>one vocabulary, many use cases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084" y="209550"/>
            <a:ext cx="11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2010-2011: </a:t>
            </a:r>
          </a:p>
          <a:p>
            <a:r>
              <a:rPr lang="de-DE" sz="1400" dirty="0" smtClean="0"/>
              <a:t>vision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722312" y="1401983"/>
            <a:ext cx="14879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2012:</a:t>
            </a:r>
          </a:p>
          <a:p>
            <a:pPr algn="ctr"/>
            <a:r>
              <a:rPr lang="de-DE" sz="1400" dirty="0" smtClean="0"/>
              <a:t>workshop, book,</a:t>
            </a:r>
          </a:p>
          <a:p>
            <a:pPr algn="ctr"/>
            <a:r>
              <a:rPr lang="de-DE" sz="1400" dirty="0" smtClean="0"/>
              <a:t>hackathon</a:t>
            </a:r>
            <a:endParaRPr lang="de-D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066377" y="2190750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2012-2013:</a:t>
            </a:r>
          </a:p>
          <a:p>
            <a:pPr algn="ctr"/>
            <a:r>
              <a:rPr lang="de-DE" sz="1400" dirty="0" smtClean="0"/>
              <a:t>materialized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32556" y="3599998"/>
            <a:ext cx="9204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2014: </a:t>
            </a:r>
          </a:p>
          <a:p>
            <a:pPr algn="ctr"/>
            <a:r>
              <a:rPr lang="de-DE" sz="1400" dirty="0" smtClean="0"/>
              <a:t>top-level </a:t>
            </a:r>
          </a:p>
          <a:p>
            <a:pPr algn="ctr"/>
            <a:r>
              <a:rPr lang="de-DE" sz="1400" dirty="0" smtClean="0"/>
              <a:t>category </a:t>
            </a:r>
          </a:p>
          <a:p>
            <a:pPr algn="ctr"/>
            <a:r>
              <a:rPr lang="de-DE" sz="1400" dirty="0" smtClean="0"/>
              <a:t>@ LOD </a:t>
            </a:r>
          </a:p>
          <a:p>
            <a:pPr algn="ctr"/>
            <a:r>
              <a:rPr lang="de-DE" sz="1400" dirty="0" smtClean="0"/>
              <a:t>cloud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4552950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continuous growth</a:t>
            </a:r>
          </a:p>
        </p:txBody>
      </p:sp>
      <p:pic>
        <p:nvPicPr>
          <p:cNvPr id="1026" name="Picture 2" descr="http://linguistic-lod.org/images/llod-2011_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42950"/>
            <a:ext cx="9619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38150"/>
            <a:ext cx="1122532" cy="87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76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82" y="2418878"/>
            <a:ext cx="2358318" cy="213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rot="7880943">
            <a:off x="1914208" y="3417593"/>
            <a:ext cx="1570437" cy="734451"/>
            <a:chOff x="779959" y="902798"/>
            <a:chExt cx="1311875" cy="530486"/>
          </a:xfrm>
        </p:grpSpPr>
        <p:sp>
          <p:nvSpPr>
            <p:cNvPr id="31" name="Curved Down Arrow 30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31" name="Picture 7" descr="http://linguistic-lod.org/images/llod-cloud.may2014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17"/>
          <a:stretch/>
        </p:blipFill>
        <p:spPr bwMode="auto">
          <a:xfrm>
            <a:off x="2878855" y="2898684"/>
            <a:ext cx="1219200" cy="139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/>
          <p:nvPr/>
        </p:nvGrpSpPr>
        <p:grpSpPr>
          <a:xfrm rot="3506229">
            <a:off x="3113610" y="1929569"/>
            <a:ext cx="1803936" cy="734451"/>
            <a:chOff x="779959" y="902798"/>
            <a:chExt cx="1311875" cy="530486"/>
          </a:xfrm>
        </p:grpSpPr>
        <p:sp>
          <p:nvSpPr>
            <p:cNvPr id="28" name="Curved Down Arrow 27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29" name="Picture 5" descr="http://linguistic-lod.org/images/llod-colored-current-1024x955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56000"/>
            <a:ext cx="1321591" cy="123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859572">
            <a:off x="1587253" y="830859"/>
            <a:ext cx="2114284" cy="530486"/>
            <a:chOff x="779958" y="902798"/>
            <a:chExt cx="1311876" cy="530486"/>
          </a:xfrm>
        </p:grpSpPr>
        <p:sp>
          <p:nvSpPr>
            <p:cNvPr id="24" name="Curved Down Arrow 23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9958" y="902798"/>
              <a:ext cx="82867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oup 15"/>
          <p:cNvGrpSpPr/>
          <p:nvPr/>
        </p:nvGrpSpPr>
        <p:grpSpPr>
          <a:xfrm rot="18368325">
            <a:off x="707105" y="782152"/>
            <a:ext cx="1311875" cy="530486"/>
            <a:chOff x="779959" y="902798"/>
            <a:chExt cx="1311875" cy="530486"/>
          </a:xfrm>
        </p:grpSpPr>
        <p:sp>
          <p:nvSpPr>
            <p:cNvPr id="13" name="Curved Down Arrow 12"/>
            <p:cNvSpPr/>
            <p:nvPr/>
          </p:nvSpPr>
          <p:spPr>
            <a:xfrm>
              <a:off x="779959" y="908654"/>
              <a:ext cx="1311875" cy="524630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9959" y="902798"/>
              <a:ext cx="655937" cy="52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>		Linked Data and Language</a:t>
            </a:r>
            <a:br>
              <a:rPr lang="de-DE" dirty="0" smtClean="0"/>
            </a:br>
            <a:r>
              <a:rPr lang="de-DE" dirty="0" smtClean="0"/>
              <a:t>Technology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154906"/>
            <a:ext cx="4267200" cy="3398044"/>
          </a:xfrm>
        </p:spPr>
        <p:txBody>
          <a:bodyPr/>
          <a:lstStyle/>
          <a:p>
            <a:r>
              <a:rPr lang="de-DE" dirty="0" smtClean="0"/>
              <a:t>linguistic annotation remains a problematic area</a:t>
            </a:r>
          </a:p>
          <a:p>
            <a:pPr lvl="1"/>
            <a:r>
              <a:rPr lang="de-DE" dirty="0" smtClean="0"/>
              <a:t>some resources (blue)</a:t>
            </a:r>
          </a:p>
          <a:p>
            <a:pPr lvl="2"/>
            <a:r>
              <a:rPr lang="de-DE" dirty="0" smtClean="0"/>
              <a:t>few successful user stories</a:t>
            </a:r>
          </a:p>
          <a:p>
            <a:pPr lvl="2"/>
            <a:r>
              <a:rPr lang="de-DE" dirty="0"/>
              <a:t>concurrent standards </a:t>
            </a:r>
          </a:p>
          <a:p>
            <a:pPr lvl="2"/>
            <a:r>
              <a:rPr lang="de-DE" dirty="0" smtClean="0"/>
              <a:t>USP: interoperability?</a:t>
            </a:r>
          </a:p>
          <a:p>
            <a:pPr lvl="3"/>
            <a:r>
              <a:rPr lang="de-DE" dirty="0" smtClean="0"/>
              <a:t>not in the current situation</a:t>
            </a:r>
          </a:p>
          <a:p>
            <a:pPr lvl="2"/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084" y="209550"/>
            <a:ext cx="11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2010-2011: </a:t>
            </a:r>
          </a:p>
          <a:p>
            <a:r>
              <a:rPr lang="de-DE" sz="1400" dirty="0" smtClean="0"/>
              <a:t>vision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722312" y="1401983"/>
            <a:ext cx="14879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2012:</a:t>
            </a:r>
          </a:p>
          <a:p>
            <a:pPr algn="ctr"/>
            <a:r>
              <a:rPr lang="de-DE" sz="1400" dirty="0" smtClean="0"/>
              <a:t>workshop, book,</a:t>
            </a:r>
          </a:p>
          <a:p>
            <a:pPr algn="ctr"/>
            <a:r>
              <a:rPr lang="de-DE" sz="1400" dirty="0" smtClean="0"/>
              <a:t>hackathon</a:t>
            </a:r>
            <a:endParaRPr lang="de-D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066377" y="2190750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2012-2013:</a:t>
            </a:r>
          </a:p>
          <a:p>
            <a:pPr algn="ctr"/>
            <a:r>
              <a:rPr lang="de-DE" sz="1400" dirty="0" smtClean="0"/>
              <a:t>materialized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32556" y="3599998"/>
            <a:ext cx="9204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2014: </a:t>
            </a:r>
          </a:p>
          <a:p>
            <a:pPr algn="ctr"/>
            <a:r>
              <a:rPr lang="de-DE" sz="1400" dirty="0" smtClean="0"/>
              <a:t>top-level </a:t>
            </a:r>
          </a:p>
          <a:p>
            <a:pPr algn="ctr"/>
            <a:r>
              <a:rPr lang="de-DE" sz="1400" dirty="0" smtClean="0"/>
              <a:t>category </a:t>
            </a:r>
          </a:p>
          <a:p>
            <a:pPr algn="ctr"/>
            <a:r>
              <a:rPr lang="de-DE" sz="1400" dirty="0" smtClean="0"/>
              <a:t>@ LOD </a:t>
            </a:r>
          </a:p>
          <a:p>
            <a:pPr algn="ctr"/>
            <a:r>
              <a:rPr lang="de-DE" sz="1400" dirty="0" smtClean="0"/>
              <a:t>cloud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4552950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continuous growth</a:t>
            </a:r>
          </a:p>
        </p:txBody>
      </p:sp>
      <p:pic>
        <p:nvPicPr>
          <p:cNvPr id="1026" name="Picture 2" descr="http://linguistic-lod.org/images/llod-2011_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42950"/>
            <a:ext cx="9619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38150"/>
            <a:ext cx="1122532" cy="87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42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is Linguistic Annotation, Actually?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4384830" cy="3394472"/>
          </a:xfrm>
        </p:spPr>
        <p:txBody>
          <a:bodyPr/>
          <a:lstStyle/>
          <a:p>
            <a:r>
              <a:rPr lang="de-DE" dirty="0" smtClean="0"/>
              <a:t>Different communities of practice annotate very different things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5391022" y="2343150"/>
            <a:ext cx="3666709" cy="3770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de-DE" sz="2000" dirty="0">
                <a:hlinkClick r:id="rId2"/>
              </a:rPr>
              <a:t>https://software.sil.org/toolbox</a:t>
            </a:r>
            <a:r>
              <a:rPr lang="de-DE" sz="2000" dirty="0" smtClean="0">
                <a:hlinkClick r:id="rId2"/>
              </a:rPr>
              <a:t>/</a:t>
            </a:r>
            <a:r>
              <a:rPr lang="de-DE" sz="2000" dirty="0" smtClean="0"/>
              <a:t> </a:t>
            </a:r>
            <a:endParaRPr lang="de-DE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360" y="2787774"/>
            <a:ext cx="7305132" cy="23222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5410200" y="1437624"/>
            <a:ext cx="3360536" cy="80791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de-DE" sz="2400" dirty="0"/>
              <a:t>Interlinear Glossed Text</a:t>
            </a:r>
          </a:p>
          <a:p>
            <a:pPr algn="ctr"/>
            <a:r>
              <a:rPr lang="de-DE" sz="2400" dirty="0"/>
              <a:t>(Toolbox)</a:t>
            </a:r>
          </a:p>
        </p:txBody>
      </p:sp>
    </p:spTree>
    <p:extLst>
      <p:ext uri="{BB962C8B-B14F-4D97-AF65-F5344CB8AC3E}">
        <p14:creationId xmlns:p14="http://schemas.microsoft.com/office/powerpoint/2010/main" val="412303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is Linguistic Annotation, Actually?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4384830" cy="3394472"/>
          </a:xfrm>
        </p:spPr>
        <p:txBody>
          <a:bodyPr/>
          <a:lstStyle/>
          <a:p>
            <a:r>
              <a:rPr lang="de-DE" dirty="0" smtClean="0"/>
              <a:t>Different communities of practice annotate very different things</a:t>
            </a:r>
            <a:endParaRPr lang="de-DE" dirty="0"/>
          </a:p>
        </p:txBody>
      </p:sp>
      <p:pic>
        <p:nvPicPr>
          <p:cNvPr id="7" name="Picture 2" descr="Bildergebnis für screenshot exmaral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13" y="1004058"/>
            <a:ext cx="3717932" cy="3906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2514600" y="4671015"/>
            <a:ext cx="2254463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de-DE" sz="1800" dirty="0" smtClean="0">
                <a:hlinkClick r:id="rId3"/>
              </a:rPr>
              <a:t>http://exmaralda.org</a:t>
            </a:r>
            <a:r>
              <a:rPr lang="de-DE" sz="1800" dirty="0" smtClean="0"/>
              <a:t> </a:t>
            </a:r>
            <a:endParaRPr lang="de-DE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2249742" y="3031234"/>
            <a:ext cx="2617544" cy="159274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de-DE" sz="2700" dirty="0"/>
              <a:t>Exmaralda</a:t>
            </a:r>
          </a:p>
          <a:p>
            <a:pPr algn="ctr"/>
            <a:r>
              <a:rPr lang="de-DE" sz="1800" dirty="0"/>
              <a:t>layered annotation over </a:t>
            </a:r>
          </a:p>
          <a:p>
            <a:pPr algn="ctr"/>
            <a:r>
              <a:rPr lang="de-DE" sz="1800" dirty="0"/>
              <a:t>multimodal content</a:t>
            </a:r>
          </a:p>
          <a:p>
            <a:pPr algn="ctr"/>
            <a:r>
              <a:rPr lang="de-DE" sz="1800" dirty="0"/>
              <a:t>(annotating dialogue, </a:t>
            </a:r>
          </a:p>
          <a:p>
            <a:pPr algn="ctr"/>
            <a:r>
              <a:rPr lang="de-DE" sz="1800" dirty="0"/>
              <a:t>guestures, etc.)</a:t>
            </a:r>
          </a:p>
        </p:txBody>
      </p:sp>
    </p:spTree>
    <p:extLst>
      <p:ext uri="{BB962C8B-B14F-4D97-AF65-F5344CB8AC3E}">
        <p14:creationId xmlns:p14="http://schemas.microsoft.com/office/powerpoint/2010/main" val="321681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is Linguistic Annotation, Actually?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4384830" cy="3394472"/>
          </a:xfrm>
        </p:spPr>
        <p:txBody>
          <a:bodyPr/>
          <a:lstStyle/>
          <a:p>
            <a:r>
              <a:rPr lang="de-DE" dirty="0" smtClean="0"/>
              <a:t>Different communities of practice annotate very different things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2322548" y="3031234"/>
            <a:ext cx="1715855" cy="186974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de-DE" sz="2700" dirty="0"/>
              <a:t>Phrase</a:t>
            </a:r>
          </a:p>
          <a:p>
            <a:pPr algn="ctr"/>
            <a:r>
              <a:rPr lang="de-DE" sz="2700" dirty="0"/>
              <a:t>Structure</a:t>
            </a:r>
          </a:p>
          <a:p>
            <a:pPr algn="ctr"/>
            <a:r>
              <a:rPr lang="de-DE" sz="2700" dirty="0"/>
              <a:t>Syntax</a:t>
            </a:r>
          </a:p>
          <a:p>
            <a:pPr algn="ctr"/>
            <a:r>
              <a:rPr lang="de-DE" sz="1800" dirty="0"/>
              <a:t>(TIGERSearch/</a:t>
            </a:r>
          </a:p>
          <a:p>
            <a:pPr algn="ctr"/>
            <a:r>
              <a:rPr lang="de-DE" sz="1800" dirty="0"/>
              <a:t>Annotate)</a:t>
            </a:r>
            <a:endParaRPr lang="de-DE" sz="1200" dirty="0"/>
          </a:p>
        </p:txBody>
      </p:sp>
      <p:pic>
        <p:nvPicPr>
          <p:cNvPr id="11" name="Picture 2" descr="Bildergebnis für tiger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36" y="1648066"/>
            <a:ext cx="4234340" cy="329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57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is Linguistic Annotation, Actually?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3"/>
            <a:ext cx="4384830" cy="3394472"/>
          </a:xfrm>
        </p:spPr>
        <p:txBody>
          <a:bodyPr/>
          <a:lstStyle/>
          <a:p>
            <a:r>
              <a:rPr lang="de-DE" dirty="0" smtClean="0"/>
              <a:t>Different communities of practice annotate very different things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4377077"/>
            <a:ext cx="3124200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de-DE" sz="1600" dirty="0">
                <a:hlinkClick r:id="rId2"/>
              </a:rPr>
              <a:t>https://</a:t>
            </a:r>
            <a:r>
              <a:rPr lang="de-DE" sz="1600" dirty="0" smtClean="0">
                <a:hlinkClick r:id="rId2"/>
              </a:rPr>
              <a:t>www.ling.su.se/english/nlp/tools/stockholm-treealigner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3315202"/>
            <a:ext cx="2191946" cy="10387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de-DE" sz="2700" dirty="0"/>
              <a:t>TreeAligner</a:t>
            </a:r>
          </a:p>
          <a:p>
            <a:pPr algn="ctr"/>
            <a:r>
              <a:rPr lang="de-DE" sz="1800" dirty="0"/>
              <a:t>syntax annotation</a:t>
            </a:r>
          </a:p>
          <a:p>
            <a:pPr algn="ctr"/>
            <a:r>
              <a:rPr lang="de-DE" sz="1800" dirty="0"/>
              <a:t>for two aligned texts</a:t>
            </a:r>
          </a:p>
        </p:txBody>
      </p:sp>
      <p:pic>
        <p:nvPicPr>
          <p:cNvPr id="9" name="Picture 2" descr="Bildergebnis für treealign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1275606"/>
            <a:ext cx="3759881" cy="375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368713"/>
      </p:ext>
    </p:extLst>
  </p:cSld>
  <p:clrMapOvr>
    <a:masterClrMapping/>
  </p:clrMapOvr>
</p:sld>
</file>

<file path=ppt/theme/theme1.xml><?xml version="1.0" encoding="utf-8"?>
<a:theme xmlns:a="http://schemas.openxmlformats.org/drawingml/2006/main" name="Kan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n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522</Words>
  <Application>Microsoft Office PowerPoint</Application>
  <PresentationFormat>On-screen Show (16:9)</PresentationFormat>
  <Paragraphs>172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Kante</vt:lpstr>
      <vt:lpstr>Harmonizing Linguistic Annotations (An LD4LT workshop)</vt:lpstr>
      <vt:lpstr>Linked Data for Language Technology (LD4LT)</vt:lpstr>
      <vt:lpstr>  Linked Data and Language Technology</vt:lpstr>
      <vt:lpstr>  Linked Data and Language Technology</vt:lpstr>
      <vt:lpstr>  Linked Data and Language Technology</vt:lpstr>
      <vt:lpstr>What is Linguistic Annotation, Actually?</vt:lpstr>
      <vt:lpstr>What is Linguistic Annotation, Actually?</vt:lpstr>
      <vt:lpstr>What is Linguistic Annotation, Actually?</vt:lpstr>
      <vt:lpstr>What is Linguistic Annotation, Actually?</vt:lpstr>
      <vt:lpstr>What is Linguistic Annotation, Actually?</vt:lpstr>
      <vt:lpstr>What is Linguistic Annotation, Actually?</vt:lpstr>
      <vt:lpstr>What is Linguistic Annotation, Actually?</vt:lpstr>
      <vt:lpstr>LD4LT Workshop @ LDK-2021</vt:lpstr>
      <vt:lpstr>LD4LT Workshop @ LDK-2021</vt:lpstr>
      <vt:lpstr>LD4LT Workshop @ LDK-2021</vt:lpstr>
      <vt:lpstr>LD4LT Workshop @ LDK-2021</vt:lpstr>
      <vt:lpstr>LD4LT Workshop @ LDK-2021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Mental Salience Framework Predicting packaging preferences for Natural Language Generation</dc:title>
  <dc:creator>Christian</dc:creator>
  <cp:lastModifiedBy>Christian Chiarcos</cp:lastModifiedBy>
  <cp:revision>761</cp:revision>
  <cp:lastPrinted>2015-03-15T18:01:39Z</cp:lastPrinted>
  <dcterms:created xsi:type="dcterms:W3CDTF">2012-04-27T04:26:24Z</dcterms:created>
  <dcterms:modified xsi:type="dcterms:W3CDTF">2021-09-01T09:12:30Z</dcterms:modified>
</cp:coreProperties>
</file>