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99" r:id="rId2"/>
    <p:sldId id="404" r:id="rId3"/>
    <p:sldId id="403" r:id="rId4"/>
    <p:sldId id="408" r:id="rId5"/>
    <p:sldId id="410" r:id="rId6"/>
    <p:sldId id="418" r:id="rId7"/>
    <p:sldId id="424" r:id="rId8"/>
    <p:sldId id="425" r:id="rId9"/>
    <p:sldId id="426" r:id="rId10"/>
    <p:sldId id="428" r:id="rId11"/>
    <p:sldId id="427" r:id="rId12"/>
    <p:sldId id="429" r:id="rId13"/>
    <p:sldId id="412" r:id="rId14"/>
    <p:sldId id="413" r:id="rId15"/>
    <p:sldId id="416" r:id="rId16"/>
    <p:sldId id="415" r:id="rId17"/>
    <p:sldId id="431" r:id="rId18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check with presenters to make sure they agree to record background presentations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pelagios.org/2018/03/you-can-now-do-everything-in-recogito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rat.nlplab.org/manu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us-tools.org/anni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mmunity/ld4l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linguistic-lod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ware.sil.org/toolbo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maralda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ling.su.se/english/nlp/tools/stockholm-treealig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3600" dirty="0" smtClean="0"/>
              <a:t>Harmonizing Linguistic Annotations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2800" dirty="0" smtClean="0"/>
              <a:t>(An LD4LT workshop)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chemeClr val="tx2"/>
                </a:solidFill>
              </a:rPr>
              <a:t>Welcome &amp; Overview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830" y="0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 @ LDK,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718058" y="3562350"/>
            <a:ext cx="1549142" cy="10387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 smtClean="0"/>
              <a:t>Recogito</a:t>
            </a:r>
            <a:endParaRPr lang="de-DE" sz="2700" dirty="0"/>
          </a:p>
          <a:p>
            <a:pPr algn="ctr"/>
            <a:r>
              <a:rPr lang="de-DE" sz="1800" dirty="0" smtClean="0"/>
              <a:t>Georeference</a:t>
            </a:r>
          </a:p>
          <a:p>
            <a:pPr algn="ctr"/>
            <a:r>
              <a:rPr lang="de-DE" sz="1800" dirty="0" smtClean="0"/>
              <a:t>(Entities)</a:t>
            </a:r>
            <a:endParaRPr lang="de-DE" sz="1800" dirty="0"/>
          </a:p>
        </p:txBody>
      </p:sp>
      <p:pic>
        <p:nvPicPr>
          <p:cNvPr id="10" name="Picture 4" descr="colou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97" y="1047750"/>
            <a:ext cx="4176464" cy="35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39148" y="4669636"/>
            <a:ext cx="6846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hlinkClick r:id="rId3"/>
              </a:rPr>
              <a:t>http://commons.pelagios.org/2018/03/you-can-now-do-everything-in-recogito/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01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706126" y="4785996"/>
            <a:ext cx="330122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brat.nlplab.org/manual.html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1869672"/>
            <a:ext cx="3485570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Relations and Entities</a:t>
            </a:r>
          </a:p>
          <a:p>
            <a:pPr algn="ctr"/>
            <a:r>
              <a:rPr lang="de-DE" sz="2700" dirty="0"/>
              <a:t>(Brat)</a:t>
            </a:r>
            <a:endParaRPr lang="de-DE" sz="1800" dirty="0"/>
          </a:p>
        </p:txBody>
      </p:sp>
      <p:pic>
        <p:nvPicPr>
          <p:cNvPr id="12" name="Picture 4" descr="featur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8" y="2841780"/>
            <a:ext cx="5715000" cy="18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pic>
        <p:nvPicPr>
          <p:cNvPr id="7" name="Picture 2" descr="screenshot of ANNIS main user interf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28" y="1221600"/>
            <a:ext cx="4019642" cy="385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371106" y="3669726"/>
            <a:ext cx="3581894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All at once ?</a:t>
            </a:r>
          </a:p>
          <a:p>
            <a:pPr algn="ctr"/>
            <a:r>
              <a:rPr lang="de-DE" sz="2700" dirty="0"/>
              <a:t>Multi-Layer Annotation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871700" y="4659978"/>
            <a:ext cx="289085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https://corpus-tools.org/annis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7082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1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09:00</a:t>
            </a:r>
            <a:r>
              <a:rPr lang="de-DE" sz="1800" b="1" dirty="0"/>
              <a:t>	</a:t>
            </a:r>
            <a:r>
              <a:rPr lang="de-DE" sz="1800" b="1" dirty="0" smtClean="0"/>
              <a:t>Welcome</a:t>
            </a:r>
            <a:endParaRPr lang="de-DE" sz="1800" b="1" dirty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endParaRPr lang="de-DE" sz="1800" dirty="0" smtClean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09:10 </a:t>
            </a:r>
            <a:r>
              <a:rPr lang="de-DE" sz="1800" b="1" dirty="0"/>
              <a:t>- </a:t>
            </a:r>
            <a:r>
              <a:rPr lang="de-DE" sz="1800" b="1" dirty="0" smtClean="0"/>
              <a:t>10:30	Background</a:t>
            </a:r>
            <a:r>
              <a:rPr lang="de-DE" sz="1800" b="1" dirty="0"/>
              <a:t>: Linguistic Annotation on the </a:t>
            </a:r>
            <a:r>
              <a:rPr lang="de-DE" sz="1800" b="1" dirty="0" smtClean="0"/>
              <a:t>Web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 smtClean="0"/>
              <a:t>W3C </a:t>
            </a:r>
            <a:r>
              <a:rPr lang="de-DE" sz="1800" i="1" dirty="0"/>
              <a:t>Standard Web Annotation</a:t>
            </a:r>
            <a:r>
              <a:rPr lang="de-DE" sz="1800" dirty="0"/>
              <a:t>	Christian Chiarcos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NLP Interchange Format </a:t>
            </a:r>
            <a:r>
              <a:rPr lang="de-DE" sz="1800" dirty="0"/>
              <a:t>	Milan Dojchinovski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Encoding Initiative </a:t>
            </a:r>
            <a:r>
              <a:rPr lang="de-DE" sz="1800" dirty="0"/>
              <a:t>	Fahad Khan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ISO TC37 standards </a:t>
            </a:r>
            <a:r>
              <a:rPr lang="de-DE" sz="1800" dirty="0"/>
              <a:t>	Thierry Declerck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Fragids	</a:t>
            </a:r>
            <a:r>
              <a:rPr lang="de-DE" sz="1800" dirty="0" smtClean="0"/>
              <a:t>	Joel Kalvesmaki</a:t>
            </a:r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de-DE" sz="1800" b="1" dirty="0"/>
              <a:t>10:30 - 11:00	</a:t>
            </a:r>
            <a:r>
              <a:rPr lang="de-DE" sz="1800" b="1" dirty="0" smtClean="0"/>
              <a:t>Break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34055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11:00 - 11:40	Discussion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QA: What is missing? What is unclear? Where are problems?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Summary of LD4LT Discussions on Linguistic Annotation</a:t>
            </a:r>
            <a:endParaRPr lang="de-DE" sz="1800" i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endParaRPr lang="de-DE" sz="1800" b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11:40 - 12:30	Use Cases, Experiences, Extensions	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Linking Latin</a:t>
            </a:r>
            <a:r>
              <a:rPr lang="de-DE" sz="1800" i="1" dirty="0" smtClean="0"/>
              <a:t>		</a:t>
            </a:r>
            <a:r>
              <a:rPr lang="lt-LT" sz="1800" dirty="0" smtClean="0"/>
              <a:t>Francesco Mambrini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Distributed Text Services	</a:t>
            </a:r>
            <a:r>
              <a:rPr lang="de-DE" sz="1800" dirty="0" smtClean="0"/>
              <a:t>Christian Chiarcos</a:t>
            </a:r>
            <a:endParaRPr lang="lt-LT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Interlinear Glossed Text	</a:t>
            </a:r>
            <a:r>
              <a:rPr lang="lt-LT" sz="1800" dirty="0" smtClean="0"/>
              <a:t>Maxim Ionov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Discourse Research</a:t>
            </a:r>
            <a:r>
              <a:rPr lang="de-DE" sz="1800" i="1" dirty="0" smtClean="0"/>
              <a:t>	</a:t>
            </a:r>
            <a:r>
              <a:rPr lang="lt-LT" sz="1800" dirty="0" smtClean="0"/>
              <a:t>Giedre Valunaite Oleskevicienė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Transforming Language Resources</a:t>
            </a:r>
            <a:r>
              <a:rPr lang="de-DE" sz="1800" i="1" dirty="0" smtClean="0"/>
              <a:t>	</a:t>
            </a:r>
            <a:r>
              <a:rPr lang="lt-LT" sz="1800" dirty="0" smtClean="0"/>
              <a:t>Christian Fäth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12:30-1</a:t>
            </a:r>
            <a:r>
              <a:rPr lang="de-DE" sz="1800" b="1" dirty="0" smtClean="0"/>
              <a:t>3</a:t>
            </a:r>
            <a:r>
              <a:rPr lang="lt-LT" sz="1800" b="1" dirty="0" smtClean="0"/>
              <a:t>:</a:t>
            </a:r>
            <a:r>
              <a:rPr lang="de-DE" sz="1800" b="1" dirty="0" smtClean="0"/>
              <a:t>0</a:t>
            </a:r>
            <a:r>
              <a:rPr lang="lt-LT" sz="1800" b="1" dirty="0" smtClean="0"/>
              <a:t>0	Brainstorming</a:t>
            </a:r>
            <a:r>
              <a:rPr lang="de-DE" sz="1800" b="1" dirty="0" smtClean="0"/>
              <a:t>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0023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LD4LT Workshop @ LDK-2021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8044"/>
          </a:xfrm>
        </p:spPr>
        <p:txBody>
          <a:bodyPr/>
          <a:lstStyle/>
          <a:p>
            <a:r>
              <a:rPr lang="de-DE" dirty="0" smtClean="0"/>
              <a:t>primary goals </a:t>
            </a:r>
          </a:p>
          <a:p>
            <a:pPr lvl="1"/>
            <a:r>
              <a:rPr lang="de-DE" dirty="0" smtClean="0"/>
              <a:t>provide and collect background information</a:t>
            </a:r>
          </a:p>
          <a:p>
            <a:pPr lvl="1"/>
            <a:r>
              <a:rPr lang="de-DE" dirty="0" smtClean="0"/>
              <a:t>present and discuss use cases and requirement</a:t>
            </a:r>
          </a:p>
          <a:p>
            <a:pPr lvl="1"/>
            <a:r>
              <a:rPr lang="de-DE" dirty="0" smtClean="0"/>
              <a:t>initiate and plan future discussions</a:t>
            </a:r>
          </a:p>
          <a:p>
            <a:r>
              <a:rPr lang="de-DE" dirty="0" smtClean="0"/>
              <a:t>we record background presentations</a:t>
            </a:r>
          </a:p>
          <a:p>
            <a:pPr lvl="1"/>
            <a:r>
              <a:rPr lang="de-DE" dirty="0" smtClean="0"/>
              <a:t>for future reference</a:t>
            </a:r>
          </a:p>
          <a:p>
            <a:pPr lvl="1"/>
            <a:r>
              <a:rPr lang="de-DE" dirty="0" smtClean="0"/>
              <a:t>if you don‘t want to be recorded, please switch off camera and join the discussion via chat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49164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LD4LT Workshop @ LDK-2021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held in conjunction with</a:t>
            </a:r>
          </a:p>
          <a:p>
            <a:pPr lvl="1"/>
            <a:r>
              <a:rPr lang="de-DE" dirty="0" smtClean="0"/>
              <a:t>3rd Conference on Language, Data and Knowledge (LDK-2021)</a:t>
            </a:r>
          </a:p>
          <a:p>
            <a:pPr lvl="1"/>
            <a:r>
              <a:rPr lang="de-DE" dirty="0" smtClean="0"/>
              <a:t>Face-to-face meeting of the W3C CG Ontology-Lexica</a:t>
            </a:r>
          </a:p>
          <a:p>
            <a:r>
              <a:rPr lang="de-DE" dirty="0" smtClean="0"/>
              <a:t>organized in cooperation between</a:t>
            </a:r>
          </a:p>
          <a:p>
            <a:pPr lvl="1"/>
            <a:r>
              <a:rPr lang="de-DE" dirty="0" smtClean="0"/>
              <a:t>W3C CG LD4LT</a:t>
            </a:r>
          </a:p>
          <a:p>
            <a:pPr lvl="1"/>
            <a:r>
              <a:rPr lang="de-DE" dirty="0" smtClean="0"/>
              <a:t>Cost Action Nexus Linguarum, T1.1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4736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1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09:00</a:t>
            </a:r>
            <a:r>
              <a:rPr lang="de-DE" sz="1800" b="1" dirty="0"/>
              <a:t>	</a:t>
            </a:r>
            <a:r>
              <a:rPr lang="de-DE" sz="1800" b="1" dirty="0" smtClean="0"/>
              <a:t>Welcome</a:t>
            </a:r>
            <a:endParaRPr lang="de-DE" sz="1800" b="1" dirty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endParaRPr lang="de-DE" sz="1800" dirty="0" smtClean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09:10 </a:t>
            </a:r>
            <a:r>
              <a:rPr lang="de-DE" sz="1800" b="1" dirty="0"/>
              <a:t>- </a:t>
            </a:r>
            <a:r>
              <a:rPr lang="de-DE" sz="1800" b="1" dirty="0" smtClean="0"/>
              <a:t>10:30	Background</a:t>
            </a:r>
            <a:r>
              <a:rPr lang="de-DE" sz="1800" b="1" dirty="0"/>
              <a:t>: Linguistic Annotation on the </a:t>
            </a:r>
            <a:r>
              <a:rPr lang="de-DE" sz="1800" b="1" dirty="0" smtClean="0"/>
              <a:t>Web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 smtClean="0"/>
              <a:t>W3C </a:t>
            </a:r>
            <a:r>
              <a:rPr lang="de-DE" sz="1800" i="1" dirty="0"/>
              <a:t>Standard Web Annotation</a:t>
            </a:r>
            <a:r>
              <a:rPr lang="de-DE" sz="1800" dirty="0"/>
              <a:t>	Christian Chiarcos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NLP Interchange Format </a:t>
            </a:r>
            <a:r>
              <a:rPr lang="de-DE" sz="1800" dirty="0"/>
              <a:t>	Milan Dojchinovski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Encoding Initiative </a:t>
            </a:r>
            <a:r>
              <a:rPr lang="de-DE" sz="1800" dirty="0"/>
              <a:t>	Fahad Khan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ISO TC37 standards </a:t>
            </a:r>
            <a:r>
              <a:rPr lang="de-DE" sz="1800" dirty="0"/>
              <a:t>	Thierry Declerck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Fragids	</a:t>
            </a:r>
            <a:r>
              <a:rPr lang="de-DE" sz="1800" dirty="0" smtClean="0"/>
              <a:t>	Joel Kalvesmaki</a:t>
            </a:r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de-DE" sz="1800" b="1" dirty="0"/>
              <a:t>10:30 - 11:00	</a:t>
            </a:r>
            <a:r>
              <a:rPr lang="de-DE" sz="1800" b="1" dirty="0" smtClean="0"/>
              <a:t>Break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219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 (LD4LT)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8044"/>
          </a:xfrm>
        </p:spPr>
        <p:txBody>
          <a:bodyPr/>
          <a:lstStyle/>
          <a:p>
            <a:r>
              <a:rPr lang="de-DE" dirty="0" smtClean="0"/>
              <a:t>W3C Community Group</a:t>
            </a:r>
          </a:p>
          <a:p>
            <a:pPr lvl="1"/>
            <a:r>
              <a:rPr lang="de-DE" dirty="0" smtClean="0"/>
              <a:t>formed 2013</a:t>
            </a:r>
          </a:p>
          <a:p>
            <a:pPr lvl="2"/>
            <a:r>
              <a:rPr lang="en-US" dirty="0"/>
              <a:t>address use cases and requirements for Language Technology Applications that use Linked Data</a:t>
            </a:r>
          </a:p>
          <a:p>
            <a:pPr lvl="2">
              <a:buFont typeface="Symbol"/>
              <a:buChar char="Þ"/>
            </a:pPr>
            <a:r>
              <a:rPr lang="en-US" dirty="0" smtClean="0"/>
              <a:t>interoperability</a:t>
            </a:r>
            <a:endParaRPr lang="de-DE" dirty="0" smtClean="0"/>
          </a:p>
          <a:p>
            <a:pPr lvl="1"/>
            <a:r>
              <a:rPr lang="de-DE" dirty="0" smtClean="0"/>
              <a:t>language technology</a:t>
            </a:r>
          </a:p>
          <a:p>
            <a:pPr lvl="2"/>
            <a:r>
              <a:rPr lang="de-DE" dirty="0" smtClean="0"/>
              <a:t>surveying needs and requirements (esp. 2013-2016)</a:t>
            </a:r>
          </a:p>
          <a:p>
            <a:pPr lvl="2"/>
            <a:r>
              <a:rPr lang="de-DE" dirty="0" smtClean="0"/>
              <a:t>language resource metadata (since 2015)</a:t>
            </a:r>
          </a:p>
          <a:p>
            <a:pPr lvl="2"/>
            <a:r>
              <a:rPr lang="de-DE" dirty="0" smtClean="0"/>
              <a:t>linguistic annotation (intensified since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742950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https://www.w3.org/community/ld4lt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660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2010, an LOD sub-cloud of language resources has been emerging</a:t>
            </a:r>
          </a:p>
          <a:p>
            <a:pPr lvl="1"/>
            <a:r>
              <a:rPr lang="de-DE" dirty="0" smtClean="0"/>
              <a:t>Open Linguistics Working Group</a:t>
            </a:r>
          </a:p>
          <a:p>
            <a:pPr lvl="1"/>
            <a:r>
              <a:rPr lang="de-DE" dirty="0" smtClean="0">
                <a:hlinkClick r:id="rId5"/>
              </a:rPr>
              <a:t>http://linguistic-lod.org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7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</a:t>
            </a:r>
            <a:r>
              <a:rPr lang="de-DE" dirty="0"/>
              <a:t>and Language</a:t>
            </a:r>
            <a:br>
              <a:rPr lang="de-DE" dirty="0"/>
            </a:br>
            <a:r>
              <a:rPr lang="de-DE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2016, it has particularly grown with respect to lexical resources</a:t>
            </a:r>
          </a:p>
          <a:p>
            <a:pPr lvl="1"/>
            <a:r>
              <a:rPr lang="de-DE" dirty="0" smtClean="0"/>
              <a:t>W3C CG Ontology-Lexica (OntoLex)</a:t>
            </a:r>
          </a:p>
          <a:p>
            <a:pPr lvl="2"/>
            <a:r>
              <a:rPr lang="de-DE" dirty="0" smtClean="0"/>
              <a:t>one vocabulary, many use cases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76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267200" cy="3398044"/>
          </a:xfrm>
        </p:spPr>
        <p:txBody>
          <a:bodyPr/>
          <a:lstStyle/>
          <a:p>
            <a:r>
              <a:rPr lang="de-DE" dirty="0" smtClean="0"/>
              <a:t>linguistic annotation remains a problematic area</a:t>
            </a:r>
          </a:p>
          <a:p>
            <a:pPr lvl="1"/>
            <a:r>
              <a:rPr lang="de-DE" dirty="0" smtClean="0"/>
              <a:t>some resources (blue)</a:t>
            </a:r>
          </a:p>
          <a:p>
            <a:pPr lvl="2"/>
            <a:r>
              <a:rPr lang="de-DE" dirty="0" smtClean="0"/>
              <a:t>few successful user stories</a:t>
            </a:r>
          </a:p>
          <a:p>
            <a:pPr lvl="2"/>
            <a:r>
              <a:rPr lang="de-DE" dirty="0"/>
              <a:t>concurrent standards </a:t>
            </a:r>
          </a:p>
          <a:p>
            <a:pPr lvl="2"/>
            <a:r>
              <a:rPr lang="de-DE" dirty="0" smtClean="0"/>
              <a:t>USP: interoperability?</a:t>
            </a:r>
          </a:p>
          <a:p>
            <a:pPr lvl="3"/>
            <a:r>
              <a:rPr lang="de-DE" dirty="0" smtClean="0"/>
              <a:t>not in the current situation</a:t>
            </a:r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1022" y="2343150"/>
            <a:ext cx="3666709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hlinkClick r:id="rId2"/>
              </a:rPr>
              <a:t>https://software.sil.org/toolbox</a:t>
            </a:r>
            <a:r>
              <a:rPr lang="de-DE" sz="2000" dirty="0" smtClean="0">
                <a:hlinkClick r:id="rId2"/>
              </a:rPr>
              <a:t>/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60" y="2787774"/>
            <a:ext cx="7305132" cy="23222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410200" y="1437624"/>
            <a:ext cx="3360536" cy="80791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400" dirty="0"/>
              <a:t>Interlinear Glossed Text</a:t>
            </a:r>
          </a:p>
          <a:p>
            <a:pPr algn="ctr"/>
            <a:r>
              <a:rPr lang="de-DE" sz="2400" dirty="0"/>
              <a:t>(Toolbox)</a:t>
            </a:r>
          </a:p>
        </p:txBody>
      </p:sp>
    </p:spTree>
    <p:extLst>
      <p:ext uri="{BB962C8B-B14F-4D97-AF65-F5344CB8AC3E}">
        <p14:creationId xmlns:p14="http://schemas.microsoft.com/office/powerpoint/2010/main" val="412303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pic>
        <p:nvPicPr>
          <p:cNvPr id="7" name="Picture 2" descr="Bildergebnis für screenshot exmaral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13" y="1004058"/>
            <a:ext cx="3717932" cy="390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514600" y="4671015"/>
            <a:ext cx="225446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800" dirty="0" smtClean="0">
                <a:hlinkClick r:id="rId3"/>
              </a:rPr>
              <a:t>http://exmaralda.org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249742" y="3031234"/>
            <a:ext cx="2617544" cy="159274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Exmaralda</a:t>
            </a:r>
          </a:p>
          <a:p>
            <a:pPr algn="ctr"/>
            <a:r>
              <a:rPr lang="de-DE" sz="1800" dirty="0"/>
              <a:t>layered annotation over </a:t>
            </a:r>
          </a:p>
          <a:p>
            <a:pPr algn="ctr"/>
            <a:r>
              <a:rPr lang="de-DE" sz="1800" dirty="0"/>
              <a:t>multimodal content</a:t>
            </a:r>
          </a:p>
          <a:p>
            <a:pPr algn="ctr"/>
            <a:r>
              <a:rPr lang="de-DE" sz="1800" dirty="0"/>
              <a:t>(annotating dialogue, </a:t>
            </a:r>
          </a:p>
          <a:p>
            <a:pPr algn="ctr"/>
            <a:r>
              <a:rPr lang="de-DE" sz="1800" dirty="0"/>
              <a:t>guestures, etc.)</a:t>
            </a:r>
          </a:p>
        </p:txBody>
      </p:sp>
    </p:spTree>
    <p:extLst>
      <p:ext uri="{BB962C8B-B14F-4D97-AF65-F5344CB8AC3E}">
        <p14:creationId xmlns:p14="http://schemas.microsoft.com/office/powerpoint/2010/main" val="32168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2322548" y="3031234"/>
            <a:ext cx="1715855" cy="18697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Phrase</a:t>
            </a:r>
          </a:p>
          <a:p>
            <a:pPr algn="ctr"/>
            <a:r>
              <a:rPr lang="de-DE" sz="2700" dirty="0"/>
              <a:t>Structure</a:t>
            </a:r>
          </a:p>
          <a:p>
            <a:pPr algn="ctr"/>
            <a:r>
              <a:rPr lang="de-DE" sz="2700" dirty="0"/>
              <a:t>Syntax</a:t>
            </a:r>
          </a:p>
          <a:p>
            <a:pPr algn="ctr"/>
            <a:r>
              <a:rPr lang="de-DE" sz="1800" dirty="0"/>
              <a:t>(TIGERSearch/</a:t>
            </a:r>
          </a:p>
          <a:p>
            <a:pPr algn="ctr"/>
            <a:r>
              <a:rPr lang="de-DE" sz="1800" dirty="0"/>
              <a:t>Annotate)</a:t>
            </a:r>
            <a:endParaRPr lang="de-DE" sz="1200" dirty="0"/>
          </a:p>
        </p:txBody>
      </p:sp>
      <p:pic>
        <p:nvPicPr>
          <p:cNvPr id="11" name="Picture 2" descr="Bildergebnis für tiger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1648066"/>
            <a:ext cx="4234340" cy="32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7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377077"/>
            <a:ext cx="3124200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www.ling.su.se/english/nlp/tools/stockholm-treealigner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315202"/>
            <a:ext cx="2191946" cy="10387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TreeAligner</a:t>
            </a:r>
          </a:p>
          <a:p>
            <a:pPr algn="ctr"/>
            <a:r>
              <a:rPr lang="de-DE" sz="1800" dirty="0"/>
              <a:t>syntax annotation</a:t>
            </a:r>
          </a:p>
          <a:p>
            <a:pPr algn="ctr"/>
            <a:r>
              <a:rPr lang="de-DE" sz="1800" dirty="0"/>
              <a:t>for two aligned texts</a:t>
            </a:r>
          </a:p>
        </p:txBody>
      </p:sp>
      <p:pic>
        <p:nvPicPr>
          <p:cNvPr id="9" name="Picture 2" descr="Bildergebnis für treealig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275606"/>
            <a:ext cx="3759881" cy="37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687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522</Words>
  <Application>Microsoft Office PowerPoint</Application>
  <PresentationFormat>On-screen Show (16:9)</PresentationFormat>
  <Paragraphs>172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Kante</vt:lpstr>
      <vt:lpstr>Harmonizing Linguistic Annotations (An LD4LT workshop)</vt:lpstr>
      <vt:lpstr>Linked Data for Language Technology (LD4LT)</vt:lpstr>
      <vt:lpstr>  Linked Data and Language Technology</vt:lpstr>
      <vt:lpstr>  Linked Data and Language Technology</vt:lpstr>
      <vt:lpstr>  Linked Data and Language Technology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LD4LT Workshop @ LDK-2021</vt:lpstr>
      <vt:lpstr>LD4LT Workshop @ LDK-2021</vt:lpstr>
      <vt:lpstr>LD4LT Workshop @ LDK-2021</vt:lpstr>
      <vt:lpstr>LD4LT Workshop @ LDK-2021</vt:lpstr>
      <vt:lpstr>LD4LT Workshop @ LDK-2021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762</cp:revision>
  <cp:lastPrinted>2015-03-15T18:01:39Z</cp:lastPrinted>
  <dcterms:created xsi:type="dcterms:W3CDTF">2012-04-27T04:26:24Z</dcterms:created>
  <dcterms:modified xsi:type="dcterms:W3CDTF">2021-09-01T16:37:37Z</dcterms:modified>
</cp:coreProperties>
</file>