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399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31D"/>
    <a:srgbClr val="F2F1C0"/>
    <a:srgbClr val="C0504D"/>
    <a:srgbClr val="B2B2B2"/>
    <a:srgbClr val="FFFFFF"/>
    <a:srgbClr val="CCC1DA"/>
    <a:srgbClr val="BBE0E3"/>
    <a:srgbClr val="FFFF99"/>
    <a:srgbClr val="FFFF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7" autoAdjust="0"/>
    <p:restoredTop sz="87375" autoAdjust="0"/>
  </p:normalViewPr>
  <p:slideViewPr>
    <p:cSldViewPr>
      <p:cViewPr varScale="1">
        <p:scale>
          <a:sx n="112" d="100"/>
          <a:sy n="112" d="100"/>
        </p:scale>
        <p:origin x="-524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31.08.2021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20 min</a:t>
            </a:r>
            <a:r>
              <a:rPr lang="de-DE" baseline="0" dirty="0" smtClean="0"/>
              <a:t> incl. disc.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32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</p:spPr>
        <p:txBody>
          <a:bodyPr/>
          <a:lstStyle/>
          <a:p>
            <a:fld id="{6C60185F-904B-447E-B2CD-3B58A57AF8C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36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7" y="1143000"/>
            <a:ext cx="7623175" cy="131445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 smtClean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65532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Formatvorlage des Untertitelmasters durch Klicken bearbeiten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2729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914400"/>
            <a:ext cx="7924800" cy="6858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2" y="25146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r>
              <a:rPr lang="de-DE" altLang="en-US" smtClean="0"/>
              <a:t>2018-06-13</a:t>
            </a:r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19340"/>
            <a:ext cx="418465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031207"/>
            <a:ext cx="4311650" cy="311229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Textmasterformate durch Klicken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  <a:p>
            <a:pPr lvl="3"/>
            <a:r>
              <a:rPr lang="de-DE" altLang="en-US" dirty="0" smtClean="0"/>
              <a:t>Vierte Ebene</a:t>
            </a:r>
          </a:p>
          <a:p>
            <a:pPr lvl="4"/>
            <a:r>
              <a:rPr lang="de-DE" altLang="en-US" dirty="0" smtClean="0"/>
              <a:t>Fünfte Ebene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>
              <a:lumMod val="25000"/>
            </a:schemeClr>
          </a:solidFill>
          <a:latin typeface="Gill Sans M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recogito.pelagios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recogito.pelagios.org/help/tutoria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cogito.pelagios.org/help/tutoria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recogito.pelagios.org/help/tutoria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cogito.pelagios.org/help/tutoria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annotation-model" TargetMode="External"/><Relationship Id="rId2" Type="http://schemas.openxmlformats.org/officeDocument/2006/relationships/hyperlink" Target="https://www.w3.org/community/openanno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TR/annotation-protocol/" TargetMode="External"/><Relationship Id="rId4" Type="http://schemas.openxmlformats.org/officeDocument/2006/relationships/hyperlink" Target="https://www.w3.org/TR/annotation-vocab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annotation-vocab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annotation-vocab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annotation-model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atalog.ldc.upenn.edu/LDC2013T1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971550"/>
            <a:ext cx="8382000" cy="1314450"/>
          </a:xfrm>
        </p:spPr>
        <p:txBody>
          <a:bodyPr/>
          <a:lstStyle/>
          <a:p>
            <a:pPr algn="ctr"/>
            <a:r>
              <a:rPr lang="de-DE" sz="4800" dirty="0" smtClean="0"/>
              <a:t>Web Annotation </a:t>
            </a:r>
            <a:br>
              <a:rPr lang="de-DE" sz="4800" dirty="0" smtClean="0"/>
            </a:br>
            <a:r>
              <a:rPr lang="de-DE" sz="4800" dirty="0" smtClean="0"/>
              <a:t>(W3C Standard)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6217" y="2495550"/>
            <a:ext cx="8751579" cy="1314450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Christian </a:t>
            </a:r>
            <a:r>
              <a:rPr lang="en-US" sz="2400" dirty="0" err="1" smtClean="0">
                <a:solidFill>
                  <a:schemeClr val="tx2"/>
                </a:solidFill>
              </a:rPr>
              <a:t>Chiarcos</a:t>
            </a:r>
            <a:endParaRPr lang="en-US" sz="2400" dirty="0" smtClean="0">
              <a:solidFill>
                <a:schemeClr val="tx2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Applied Computational Linguistics (</a:t>
            </a:r>
            <a:r>
              <a:rPr lang="en-US" sz="2400" dirty="0" err="1" smtClean="0">
                <a:solidFill>
                  <a:schemeClr val="tx2"/>
                </a:solidFill>
              </a:rPr>
              <a:t>ACoLi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chiarcos@informatik.uni-frankfurt.de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7997" y="0"/>
            <a:ext cx="532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LD4LT@LDK-2021</a:t>
            </a:r>
            <a:r>
              <a:rPr lang="de-DE" sz="1800" dirty="0" smtClean="0"/>
              <a:t>, Zaragoza, Spain, Sep </a:t>
            </a:r>
            <a:r>
              <a:rPr lang="de-DE" sz="1800" dirty="0" smtClean="0"/>
              <a:t>4, </a:t>
            </a:r>
            <a:r>
              <a:rPr lang="de-DE" sz="1800" dirty="0" smtClean="0"/>
              <a:t>2021</a:t>
            </a:r>
          </a:p>
        </p:txBody>
      </p:sp>
      <p:pic>
        <p:nvPicPr>
          <p:cNvPr id="7" name="Picture 2" descr="http://www.acoli.informatik.uni-frankfurt.de/images/path4314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 bwMode="auto">
          <a:xfrm>
            <a:off x="76200" y="3028950"/>
            <a:ext cx="3127126" cy="210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ser.uni-frankfurt.de/~s1239595/tmp/Goethe-Logo/logo_universitaet_neu_tran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45" y="4050603"/>
            <a:ext cx="1881147" cy="103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www.acoli.informatik.uni-frankfurt.de/images/liod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28607"/>
            <a:ext cx="1600200" cy="12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9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3401" y="1771650"/>
            <a:ext cx="1974440" cy="857250"/>
            <a:chOff x="914400" y="1704975"/>
            <a:chExt cx="2686049" cy="1724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8"/>
            <a:stretch/>
          </p:blipFill>
          <p:spPr bwMode="auto">
            <a:xfrm>
              <a:off x="2330244" y="1704975"/>
              <a:ext cx="1270205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15"/>
            <a:stretch/>
          </p:blipFill>
          <p:spPr bwMode="auto">
            <a:xfrm>
              <a:off x="914400" y="1704975"/>
              <a:ext cx="1423219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7200" y="1714500"/>
            <a:ext cx="2133600" cy="9715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Named Entity Annotations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857251"/>
            <a:ext cx="86487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040994" y="2024063"/>
            <a:ext cx="1059240" cy="765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sz="1800">
              <a:solidFill>
                <a:prstClr val="white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 rot="5400000" flipH="1" flipV="1">
            <a:off x="2707820" y="2788860"/>
            <a:ext cx="495905" cy="53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81769" y="2156135"/>
            <a:ext cx="1314779" cy="369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prstClr val="black"/>
                </a:solidFill>
              </a:rPr>
              <a:t>on:ENAMEX</a:t>
            </a:r>
            <a:endParaRPr lang="de-DE" sz="1800" dirty="0">
              <a:solidFill>
                <a:prstClr val="black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102371" y="3094424"/>
            <a:ext cx="1780171" cy="39241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50617" y="2650630"/>
            <a:ext cx="69762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200" dirty="0">
                <a:solidFill>
                  <a:prstClr val="black"/>
                </a:solidFill>
              </a:rPr>
              <a:t>rdf:type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72392" y="3029770"/>
            <a:ext cx="713653" cy="276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200" dirty="0">
                <a:solidFill>
                  <a:prstClr val="black"/>
                </a:solidFill>
              </a:rPr>
              <a:t>hasBody</a:t>
            </a:r>
          </a:p>
        </p:txBody>
      </p:sp>
      <p:cxnSp>
        <p:nvCxnSpPr>
          <p:cNvPr id="57" name="Straight Arrow Connector 56"/>
          <p:cNvCxnSpPr>
            <a:stCxn id="86" idx="6"/>
            <a:endCxn id="52" idx="2"/>
          </p:cNvCxnSpPr>
          <p:nvPr/>
        </p:nvCxnSpPr>
        <p:spPr>
          <a:xfrm>
            <a:off x="4183444" y="3290631"/>
            <a:ext cx="91892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29344" y="2156136"/>
            <a:ext cx="1323563" cy="369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srgbClr val="1F497D"/>
                </a:solidFill>
              </a:rPr>
              <a:t>TextualBody</a:t>
            </a:r>
          </a:p>
        </p:txBody>
      </p:sp>
      <p:cxnSp>
        <p:nvCxnSpPr>
          <p:cNvPr id="59" name="Elbow Connector 58"/>
          <p:cNvCxnSpPr>
            <a:stCxn id="52" idx="0"/>
            <a:endCxn id="58" idx="2"/>
          </p:cNvCxnSpPr>
          <p:nvPr/>
        </p:nvCxnSpPr>
        <p:spPr>
          <a:xfrm rot="16200000" flipV="1">
            <a:off x="5707313" y="2809279"/>
            <a:ext cx="568958" cy="133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72393" y="2702995"/>
            <a:ext cx="69762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200" dirty="0">
                <a:solidFill>
                  <a:prstClr val="black"/>
                </a:solidFill>
              </a:rPr>
              <a:t>rdf:type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309577" y="3551494"/>
            <a:ext cx="917363" cy="276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200" dirty="0">
                <a:solidFill>
                  <a:prstClr val="black"/>
                </a:solidFill>
              </a:rPr>
              <a:t>“text/plain“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91238" y="3837244"/>
            <a:ext cx="822209" cy="276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200" dirty="0">
                <a:solidFill>
                  <a:prstClr val="black"/>
                </a:solidFill>
              </a:rPr>
              <a:t>“PERSON“</a:t>
            </a:r>
          </a:p>
        </p:txBody>
      </p:sp>
      <p:cxnSp>
        <p:nvCxnSpPr>
          <p:cNvPr id="67" name="Elbow Connector 66"/>
          <p:cNvCxnSpPr>
            <a:stCxn id="52" idx="4"/>
            <a:endCxn id="64" idx="1"/>
          </p:cNvCxnSpPr>
          <p:nvPr/>
        </p:nvCxnSpPr>
        <p:spPr>
          <a:xfrm rot="16200000" flipH="1">
            <a:off x="6549440" y="2929856"/>
            <a:ext cx="203154" cy="131712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2" idx="4"/>
            <a:endCxn id="66" idx="1"/>
          </p:cNvCxnSpPr>
          <p:nvPr/>
        </p:nvCxnSpPr>
        <p:spPr>
          <a:xfrm rot="16200000" flipH="1">
            <a:off x="6397395" y="3081900"/>
            <a:ext cx="488904" cy="129878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06125" y="3445945"/>
            <a:ext cx="98437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200" dirty="0">
                <a:solidFill>
                  <a:prstClr val="black"/>
                </a:solidFill>
              </a:rPr>
              <a:t>dc11:format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29187" y="3722944"/>
            <a:ext cx="736544" cy="276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200" dirty="0">
                <a:solidFill>
                  <a:prstClr val="black"/>
                </a:solidFill>
              </a:rPr>
              <a:t>rdf:value</a:t>
            </a:r>
          </a:p>
        </p:txBody>
      </p:sp>
      <p:cxnSp>
        <p:nvCxnSpPr>
          <p:cNvPr id="72" name="Straight Arrow Connector 71"/>
          <p:cNvCxnSpPr>
            <a:stCxn id="86" idx="0"/>
            <a:endCxn id="94" idx="0"/>
          </p:cNvCxnSpPr>
          <p:nvPr/>
        </p:nvCxnSpPr>
        <p:spPr>
          <a:xfrm>
            <a:off x="2956041" y="3029771"/>
            <a:ext cx="765289" cy="7421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468817" y="3543301"/>
            <a:ext cx="785531" cy="276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200" dirty="0">
                <a:solidFill>
                  <a:prstClr val="black"/>
                </a:solidFill>
              </a:rPr>
              <a:t>hasTarget</a:t>
            </a:r>
          </a:p>
        </p:txBody>
      </p:sp>
      <p:sp>
        <p:nvSpPr>
          <p:cNvPr id="76" name="Oval 75"/>
          <p:cNvSpPr/>
          <p:nvPr/>
        </p:nvSpPr>
        <p:spPr>
          <a:xfrm>
            <a:off x="3453667" y="4408187"/>
            <a:ext cx="1780171" cy="39241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76930" y="4164316"/>
            <a:ext cx="909347" cy="276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200" dirty="0">
                <a:solidFill>
                  <a:prstClr val="black"/>
                </a:solidFill>
              </a:rPr>
              <a:t>hasSelector</a:t>
            </a:r>
          </a:p>
        </p:txBody>
      </p:sp>
      <p:cxnSp>
        <p:nvCxnSpPr>
          <p:cNvPr id="79" name="Straight Arrow Connector 78"/>
          <p:cNvCxnSpPr>
            <a:stCxn id="94" idx="0"/>
            <a:endCxn id="76" idx="0"/>
          </p:cNvCxnSpPr>
          <p:nvPr/>
        </p:nvCxnSpPr>
        <p:spPr>
          <a:xfrm>
            <a:off x="3721330" y="3771902"/>
            <a:ext cx="622423" cy="63628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01905" y="4256472"/>
            <a:ext cx="1154351" cy="646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prstClr val="black"/>
                </a:solidFill>
              </a:rPr>
              <a:t>TextQuote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prstClr val="black"/>
                </a:solidFill>
              </a:rPr>
              <a:t>Selector</a:t>
            </a:r>
          </a:p>
        </p:txBody>
      </p:sp>
      <p:cxnSp>
        <p:nvCxnSpPr>
          <p:cNvPr id="84" name="Straight Arrow Connector 83"/>
          <p:cNvCxnSpPr>
            <a:stCxn id="76" idx="2"/>
            <a:endCxn id="81" idx="3"/>
          </p:cNvCxnSpPr>
          <p:nvPr/>
        </p:nvCxnSpPr>
        <p:spPr>
          <a:xfrm flipH="1" flipV="1">
            <a:off x="1956256" y="4579637"/>
            <a:ext cx="1497411" cy="2475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728634" y="3029769"/>
            <a:ext cx="2454806" cy="521724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200" dirty="0">
                <a:solidFill>
                  <a:prstClr val="black"/>
                </a:solidFill>
              </a:rPr>
              <a:t>http://example.org/emanex2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455819" y="4866502"/>
            <a:ext cx="1080805" cy="276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200" dirty="0">
                <a:solidFill>
                  <a:prstClr val="black"/>
                </a:solidFill>
              </a:rPr>
              <a:t>“James Baker“</a:t>
            </a:r>
          </a:p>
        </p:txBody>
      </p:sp>
      <p:cxnSp>
        <p:nvCxnSpPr>
          <p:cNvPr id="89" name="Elbow Connector 88"/>
          <p:cNvCxnSpPr>
            <a:stCxn id="76" idx="4"/>
            <a:endCxn id="88" idx="1"/>
          </p:cNvCxnSpPr>
          <p:nvPr/>
        </p:nvCxnSpPr>
        <p:spPr>
          <a:xfrm rot="16200000" flipH="1">
            <a:off x="4797587" y="4346768"/>
            <a:ext cx="204399" cy="1112066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53108" y="4752202"/>
            <a:ext cx="514624" cy="276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200" dirty="0">
                <a:solidFill>
                  <a:prstClr val="black"/>
                </a:solidFill>
              </a:rPr>
              <a:t>exact</a:t>
            </a:r>
          </a:p>
        </p:txBody>
      </p:sp>
      <p:sp>
        <p:nvSpPr>
          <p:cNvPr id="91" name="Oval 90"/>
          <p:cNvSpPr/>
          <p:nvPr/>
        </p:nvSpPr>
        <p:spPr>
          <a:xfrm>
            <a:off x="4340218" y="3886758"/>
            <a:ext cx="284016" cy="1708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5450574" y="4274151"/>
            <a:ext cx="3364660" cy="240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kern="1200" dirty="0">
                <a:solidFill>
                  <a:prstClr val="black"/>
                </a:solidFill>
              </a:rPr>
              <a:t>wsj:06/wsj_0655.name</a:t>
            </a:r>
          </a:p>
        </p:txBody>
      </p:sp>
      <p:cxnSp>
        <p:nvCxnSpPr>
          <p:cNvPr id="93" name="Straight Arrow Connector 92"/>
          <p:cNvCxnSpPr>
            <a:stCxn id="94" idx="0"/>
            <a:endCxn id="92" idx="2"/>
          </p:cNvCxnSpPr>
          <p:nvPr/>
        </p:nvCxnSpPr>
        <p:spPr>
          <a:xfrm>
            <a:off x="3721326" y="3771902"/>
            <a:ext cx="1729248" cy="6226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831241" y="3771902"/>
            <a:ext cx="1780171" cy="39241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37161" y="3952102"/>
            <a:ext cx="825222" cy="276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200" dirty="0">
                <a:solidFill>
                  <a:prstClr val="black"/>
                </a:solidFill>
              </a:rPr>
              <a:t>hasSource</a:t>
            </a:r>
          </a:p>
        </p:txBody>
      </p:sp>
    </p:spTree>
    <p:extLst>
      <p:ext uri="{BB962C8B-B14F-4D97-AF65-F5344CB8AC3E}">
        <p14:creationId xmlns:p14="http://schemas.microsoft.com/office/powerpoint/2010/main" val="412291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Annotation: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100" dirty="0"/>
              <a:t>relatively good uptake</a:t>
            </a:r>
          </a:p>
          <a:p>
            <a:pPr lvl="1"/>
            <a:r>
              <a:rPr lang="de-DE" sz="1800" dirty="0"/>
              <a:t>esp. in bioinformatics</a:t>
            </a:r>
          </a:p>
          <a:p>
            <a:r>
              <a:rPr lang="de-DE" sz="2100" dirty="0"/>
              <a:t>reification</a:t>
            </a:r>
          </a:p>
          <a:p>
            <a:pPr lvl="1"/>
            <a:r>
              <a:rPr lang="de-DE" sz="1800" dirty="0"/>
              <a:t>annotation as </a:t>
            </a:r>
            <a:r>
              <a:rPr lang="de-DE" sz="1800" i="1" dirty="0"/>
              <a:t>n:m</a:t>
            </a:r>
            <a:r>
              <a:rPr lang="de-DE" sz="1800" dirty="0"/>
              <a:t> relation between bodies &amp; targets</a:t>
            </a:r>
          </a:p>
          <a:p>
            <a:pPr lvl="1"/>
            <a:r>
              <a:rPr lang="de-DE" sz="1800" dirty="0"/>
              <a:t>with metadata</a:t>
            </a:r>
          </a:p>
          <a:p>
            <a:r>
              <a:rPr lang="de-DE" sz="2100" dirty="0"/>
              <a:t>powerful</a:t>
            </a:r>
          </a:p>
          <a:p>
            <a:pPr lvl="1"/>
            <a:r>
              <a:rPr lang="de-DE" sz="1800" dirty="0"/>
              <a:t>annotate all instances of a string at once using a </a:t>
            </a:r>
            <a:r>
              <a:rPr lang="de-DE" sz="1800" i="1" dirty="0"/>
              <a:t>oa:TextQuoteSelector</a:t>
            </a:r>
          </a:p>
          <a:p>
            <a:r>
              <a:rPr lang="de-DE" sz="2100" dirty="0"/>
              <a:t>very verbose</a:t>
            </a:r>
          </a:p>
          <a:p>
            <a:pPr lvl="1"/>
            <a:r>
              <a:rPr lang="de-DE" sz="1800" dirty="0"/>
              <a:t>„X is a person according to </a:t>
            </a:r>
            <a:r>
              <a:rPr lang="de-DE" sz="1800" i="1" dirty="0"/>
              <a:t>on:ENAMEX </a:t>
            </a:r>
            <a:r>
              <a:rPr lang="de-DE" sz="1800" dirty="0"/>
              <a:t>annotations</a:t>
            </a:r>
            <a:r>
              <a:rPr lang="de-DE" sz="1800" dirty="0"/>
              <a:t>“ takes 11 triples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85122"/>
            <a:ext cx="2133600" cy="342900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DF4DF032-40E7-4198-BBCB-DA8E7ED0C5DD}" type="slidenum">
              <a:rPr lang="de-DE" altLang="en-US" smtClean="0"/>
              <a:pPr/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89381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12" t="17849" b="73072"/>
          <a:stretch/>
        </p:blipFill>
        <p:spPr bwMode="auto">
          <a:xfrm>
            <a:off x="3048001" y="4270807"/>
            <a:ext cx="6076335" cy="23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Named </a:t>
            </a:r>
            <a:r>
              <a:rPr lang="de-DE"/>
              <a:t>Entity Annotations (Turtle)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85122"/>
            <a:ext cx="2133600" cy="342900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DF4DF032-40E7-4198-BBCB-DA8E7ED0C5DD}" type="slidenum">
              <a:rPr lang="de-DE" altLang="en-US" smtClean="0"/>
              <a:pPr/>
              <a:t>12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1" y="1771650"/>
            <a:ext cx="1974440" cy="857250"/>
            <a:chOff x="914400" y="1704975"/>
            <a:chExt cx="2686049" cy="1724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8"/>
            <a:stretch/>
          </p:blipFill>
          <p:spPr bwMode="auto">
            <a:xfrm>
              <a:off x="2330244" y="1704975"/>
              <a:ext cx="1270205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15"/>
            <a:stretch/>
          </p:blipFill>
          <p:spPr bwMode="auto">
            <a:xfrm>
              <a:off x="914400" y="1704975"/>
              <a:ext cx="1423219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7200" y="1714500"/>
            <a:ext cx="2133600" cy="9715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857251"/>
            <a:ext cx="86487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86" y="1714501"/>
            <a:ext cx="6356350" cy="208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6915" y="3886201"/>
            <a:ext cx="5712009" cy="36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r>
              <a:rPr lang="de-DE" sz="1800" dirty="0"/>
              <a:t>notational shorthand: </a:t>
            </a:r>
            <a:r>
              <a:rPr lang="de-DE" sz="1800" i="1" dirty="0"/>
              <a:t>oa:bodyValue</a:t>
            </a:r>
            <a:r>
              <a:rPr lang="de-DE" sz="1800" dirty="0"/>
              <a:t> for string-value bodies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2995" y="4237851"/>
            <a:ext cx="3338410" cy="36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de-DE" sz="1100" b="1" dirty="0"/>
              <a:t>3-7</a:t>
            </a:r>
            <a:r>
              <a:rPr lang="de-DE" sz="1800" dirty="0"/>
              <a:t>    </a:t>
            </a:r>
            <a:r>
              <a:rPr lang="de-DE" sz="1400" dirty="0"/>
              <a:t>oa:bodyValue </a:t>
            </a:r>
            <a:r>
              <a:rPr lang="de-DE" sz="1400" dirty="0">
                <a:solidFill>
                  <a:schemeClr val="accent2"/>
                </a:solidFill>
              </a:rPr>
              <a:t>“PERSON“</a:t>
            </a:r>
            <a:r>
              <a:rPr lang="de-DE" sz="1400" dirty="0">
                <a:solidFill>
                  <a:schemeClr val="accent5"/>
                </a:solidFill>
              </a:rPr>
              <a:t>^^xsd</a:t>
            </a:r>
            <a:r>
              <a:rPr lang="de-DE" sz="1400" dirty="0">
                <a:solidFill>
                  <a:schemeClr val="tx1"/>
                </a:solidFill>
              </a:rPr>
              <a:t>:string ;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2" y="4637902"/>
            <a:ext cx="2541717" cy="36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r>
              <a:rPr lang="de-DE" sz="1800" dirty="0"/>
              <a:t>=&gt; 4 triples replaced by 1</a:t>
            </a:r>
          </a:p>
        </p:txBody>
      </p:sp>
    </p:spTree>
    <p:extLst>
      <p:ext uri="{BB962C8B-B14F-4D97-AF65-F5344CB8AC3E}">
        <p14:creationId xmlns:p14="http://schemas.microsoft.com/office/powerpoint/2010/main" val="420080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Web Annotation: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relatively good uptake</a:t>
            </a:r>
          </a:p>
          <a:p>
            <a:pPr lvl="1"/>
            <a:r>
              <a:rPr lang="de-DE" dirty="0"/>
              <a:t>esp. in bioinformatics</a:t>
            </a:r>
          </a:p>
          <a:p>
            <a:r>
              <a:rPr lang="de-DE" dirty="0"/>
              <a:t>reification</a:t>
            </a:r>
          </a:p>
          <a:p>
            <a:pPr lvl="1"/>
            <a:r>
              <a:rPr lang="de-DE" dirty="0"/>
              <a:t>annotation as </a:t>
            </a:r>
            <a:r>
              <a:rPr lang="de-DE" i="1" dirty="0"/>
              <a:t>n:m</a:t>
            </a:r>
            <a:r>
              <a:rPr lang="de-DE" dirty="0"/>
              <a:t> relation between bodies &amp; targets</a:t>
            </a:r>
          </a:p>
          <a:p>
            <a:pPr lvl="1"/>
            <a:r>
              <a:rPr lang="de-DE" dirty="0"/>
              <a:t>with metadata</a:t>
            </a:r>
          </a:p>
          <a:p>
            <a:r>
              <a:rPr lang="de-DE" dirty="0"/>
              <a:t>powerful</a:t>
            </a:r>
          </a:p>
          <a:p>
            <a:pPr lvl="1"/>
            <a:r>
              <a:rPr lang="de-DE" dirty="0"/>
              <a:t>annotate all instances of a string at once using a </a:t>
            </a:r>
            <a:r>
              <a:rPr lang="de-DE" i="1" dirty="0"/>
              <a:t>oa:TextQuoteSelector</a:t>
            </a:r>
          </a:p>
          <a:p>
            <a:r>
              <a:rPr lang="de-DE" dirty="0"/>
              <a:t>rather verbose</a:t>
            </a:r>
          </a:p>
          <a:p>
            <a:pPr lvl="1"/>
            <a:r>
              <a:rPr lang="de-DE" dirty="0"/>
              <a:t>„X is a person according to </a:t>
            </a:r>
            <a:r>
              <a:rPr lang="de-DE" i="1" dirty="0" smtClean="0"/>
              <a:t>on:ENAMEX </a:t>
            </a:r>
            <a:r>
              <a:rPr lang="de-DE" dirty="0" smtClean="0"/>
              <a:t>annotations</a:t>
            </a:r>
            <a:r>
              <a:rPr lang="de-DE" dirty="0"/>
              <a:t>“ takes </a:t>
            </a:r>
            <a:r>
              <a:rPr lang="de-DE" strike="sngStrike" dirty="0"/>
              <a:t>11</a:t>
            </a:r>
            <a:r>
              <a:rPr lang="de-DE" dirty="0"/>
              <a:t> 7 triples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90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Web Annotation: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relatively good uptake</a:t>
            </a:r>
          </a:p>
          <a:p>
            <a:pPr lvl="1"/>
            <a:r>
              <a:rPr lang="de-DE" dirty="0"/>
              <a:t>esp. in bioinformatics</a:t>
            </a:r>
          </a:p>
          <a:p>
            <a:r>
              <a:rPr lang="de-DE" dirty="0"/>
              <a:t>reification</a:t>
            </a:r>
          </a:p>
          <a:p>
            <a:pPr lvl="1"/>
            <a:r>
              <a:rPr lang="de-DE" dirty="0"/>
              <a:t>annotation as </a:t>
            </a:r>
            <a:r>
              <a:rPr lang="de-DE" i="1" dirty="0"/>
              <a:t>n:m</a:t>
            </a:r>
            <a:r>
              <a:rPr lang="de-DE" dirty="0"/>
              <a:t> relation between bodies &amp; targets</a:t>
            </a:r>
          </a:p>
          <a:p>
            <a:pPr lvl="1"/>
            <a:r>
              <a:rPr lang="de-DE" dirty="0"/>
              <a:t>with metadata</a:t>
            </a:r>
          </a:p>
          <a:p>
            <a:r>
              <a:rPr lang="de-DE" dirty="0"/>
              <a:t>powerful</a:t>
            </a:r>
          </a:p>
          <a:p>
            <a:pPr lvl="1"/>
            <a:r>
              <a:rPr lang="de-DE" dirty="0"/>
              <a:t>annotate all instances of a string at once using a </a:t>
            </a:r>
            <a:r>
              <a:rPr lang="de-DE" i="1" dirty="0"/>
              <a:t>oa:TextQuoteSelector</a:t>
            </a:r>
          </a:p>
          <a:p>
            <a:r>
              <a:rPr lang="de-DE" dirty="0"/>
              <a:t>rather verbose</a:t>
            </a:r>
          </a:p>
          <a:p>
            <a:r>
              <a:rPr lang="de-DE" dirty="0"/>
              <a:t>no linguistic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596312" y="4749403"/>
            <a:ext cx="547688" cy="394097"/>
          </a:xfrm>
          <a:prstGeom prst="rect">
            <a:avLst/>
          </a:prstGeo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10358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Tooling: Recogito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4906"/>
            <a:ext cx="8229600" cy="3398044"/>
          </a:xfrm>
        </p:spPr>
        <p:txBody>
          <a:bodyPr/>
          <a:lstStyle/>
          <a:p>
            <a:r>
              <a:rPr lang="de-DE" sz="2400" dirty="0" smtClean="0"/>
              <a:t>Recogito is a tool designed for the annotation of maps and texts with geographical entities</a:t>
            </a:r>
          </a:p>
          <a:p>
            <a:r>
              <a:rPr lang="de-DE" sz="2400" dirty="0" smtClean="0"/>
              <a:t>Developed by the Pelagios network</a:t>
            </a:r>
          </a:p>
          <a:p>
            <a:pPr lvl="1"/>
            <a:r>
              <a:rPr lang="en-US" sz="2000" dirty="0"/>
              <a:t>a long-running initiative that links information online through common references to </a:t>
            </a:r>
            <a:r>
              <a:rPr lang="en-US" sz="2000" dirty="0" smtClean="0"/>
              <a:t>places</a:t>
            </a:r>
          </a:p>
          <a:p>
            <a:pPr lvl="1"/>
            <a:r>
              <a:rPr lang="en-US" sz="2000" dirty="0" smtClean="0"/>
              <a:t>Digital </a:t>
            </a:r>
            <a:r>
              <a:rPr lang="en-US" sz="2000" dirty="0" smtClean="0"/>
              <a:t>Humanities, e.g., </a:t>
            </a:r>
            <a:r>
              <a:rPr lang="en-US" sz="2000" dirty="0" smtClean="0"/>
              <a:t>historical </a:t>
            </a:r>
            <a:r>
              <a:rPr lang="en-US" sz="2000" dirty="0" smtClean="0"/>
              <a:t>maps, excavation reports, literature</a:t>
            </a:r>
          </a:p>
          <a:p>
            <a:r>
              <a:rPr lang="en-US" sz="2400" dirty="0" smtClean="0"/>
              <a:t>Based on Web Annotation</a:t>
            </a:r>
          </a:p>
          <a:p>
            <a:pPr lvl="1"/>
            <a:r>
              <a:rPr lang="en-US" sz="2000" dirty="0" smtClean="0"/>
              <a:t>can be applied to numerous source formats</a:t>
            </a:r>
          </a:p>
          <a:p>
            <a:pPr lvl="1"/>
            <a:r>
              <a:rPr lang="de-DE" sz="2000" dirty="0" smtClean="0"/>
              <a:t>limited to labelling and linking tasks</a:t>
            </a:r>
            <a:endParaRPr lang="de-DE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742950"/>
            <a:ext cx="2551420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500" dirty="0">
                <a:hlinkClick r:id="rId2"/>
              </a:rPr>
              <a:t>https://</a:t>
            </a:r>
            <a:r>
              <a:rPr lang="de-DE" sz="1500" dirty="0">
                <a:hlinkClick r:id="rId2"/>
              </a:rPr>
              <a:t>recogito.pelagios.org</a:t>
            </a:r>
            <a:r>
              <a:rPr lang="de-DE" sz="1500" dirty="0"/>
              <a:t> </a:t>
            </a:r>
            <a:endParaRPr lang="de-DE" sz="1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7E7E7"/>
              </a:clrFrom>
              <a:clrTo>
                <a:srgbClr val="E7E7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89761"/>
            <a:ext cx="2322258" cy="91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00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Recogito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fully graphical</a:t>
            </a:r>
          </a:p>
          <a:p>
            <a:r>
              <a:rPr lang="de-DE" dirty="0" smtClean="0"/>
              <a:t>underlying technology hidden from the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1550" y="4840002"/>
            <a:ext cx="5729774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600" dirty="0" smtClean="0"/>
              <a:t>all screenshots </a:t>
            </a:r>
            <a:r>
              <a:rPr lang="de-DE" sz="1600" dirty="0"/>
              <a:t>from </a:t>
            </a:r>
            <a:r>
              <a:rPr lang="de-DE" sz="1600" dirty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recogito.pelagios.org/help/tutorial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pic>
        <p:nvPicPr>
          <p:cNvPr id="2050" name="Picture 2" descr="https://recogito.pelagios.org/assets/images/help/348cf9c32fa07b347524bdb4c4850784-new-docu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09732"/>
            <a:ext cx="4572000" cy="208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007604" y="2192148"/>
            <a:ext cx="2415598" cy="377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</a:rPr>
              <a:t>1. upload a document</a:t>
            </a:r>
            <a:endParaRPr lang="de-D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55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432" y="1383619"/>
            <a:ext cx="4139952" cy="32789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Recogito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fully graphical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1550" y="4840002"/>
            <a:ext cx="5729774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600" dirty="0" smtClean="0"/>
              <a:t>all screenshots </a:t>
            </a:r>
            <a:r>
              <a:rPr lang="de-DE" sz="1600" dirty="0"/>
              <a:t>from </a:t>
            </a:r>
            <a:r>
              <a:rPr lang="de-DE" sz="1600" dirty="0">
                <a:hlinkClick r:id="rId3"/>
              </a:rPr>
              <a:t>https://</a:t>
            </a:r>
            <a:r>
              <a:rPr lang="de-DE" sz="1600" dirty="0" smtClean="0">
                <a:hlinkClick r:id="rId3"/>
              </a:rPr>
              <a:t>recogito.pelagios.org/help/tutorial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07604" y="2192148"/>
            <a:ext cx="2415598" cy="377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</a:rPr>
              <a:t>1. upload a document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7635" y="2672793"/>
            <a:ext cx="2986202" cy="377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de-DE" sz="2000" dirty="0">
                <a:solidFill>
                  <a:srgbClr val="C00000"/>
                </a:solidFill>
              </a:rPr>
              <a:t>2</a:t>
            </a:r>
            <a:r>
              <a:rPr lang="de-DE" sz="2000" dirty="0" smtClean="0">
                <a:solidFill>
                  <a:srgbClr val="C00000"/>
                </a:solidFill>
              </a:rPr>
              <a:t>. annotate your document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3887" y="3813889"/>
            <a:ext cx="2280047" cy="6848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000" dirty="0" smtClean="0">
                <a:solidFill>
                  <a:srgbClr val="C00000"/>
                </a:solidFill>
              </a:rPr>
              <a:t>underlying ontology </a:t>
            </a:r>
          </a:p>
          <a:p>
            <a:pPr algn="ctr"/>
            <a:r>
              <a:rPr lang="de-DE" sz="2000" dirty="0" smtClean="0">
                <a:solidFill>
                  <a:srgbClr val="C00000"/>
                </a:solidFill>
              </a:rPr>
              <a:t>of entity types</a:t>
            </a:r>
            <a:endParaRPr lang="de-DE" sz="2000" dirty="0">
              <a:solidFill>
                <a:srgbClr val="C00000"/>
              </a:solidFill>
            </a:endParaRPr>
          </a:p>
        </p:txBody>
      </p:sp>
      <p:cxnSp>
        <p:nvCxnSpPr>
          <p:cNvPr id="9" name="Straight Connector 8"/>
          <p:cNvCxnSpPr>
            <a:endCxn id="6" idx="0"/>
          </p:cNvCxnSpPr>
          <p:nvPr/>
        </p:nvCxnSpPr>
        <p:spPr>
          <a:xfrm flipH="1">
            <a:off x="3733911" y="3273828"/>
            <a:ext cx="1162126" cy="540061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36681" y="1599643"/>
            <a:ext cx="2618216" cy="6848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000" dirty="0" smtClean="0">
                <a:solidFill>
                  <a:srgbClr val="C00000"/>
                </a:solidFill>
              </a:rPr>
              <a:t>select image fragments </a:t>
            </a:r>
          </a:p>
          <a:p>
            <a:pPr algn="ctr"/>
            <a:r>
              <a:rPr lang="de-DE" sz="2000" dirty="0" smtClean="0">
                <a:solidFill>
                  <a:srgbClr val="C00000"/>
                </a:solidFill>
              </a:rPr>
              <a:t>with the mouse</a:t>
            </a:r>
            <a:endParaRPr lang="de-DE" sz="2000" dirty="0">
              <a:solidFill>
                <a:srgbClr val="C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328084" y="2284446"/>
            <a:ext cx="767916" cy="665346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14380" y="3057804"/>
            <a:ext cx="1154803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600" dirty="0" smtClean="0">
                <a:solidFill>
                  <a:srgbClr val="C00000"/>
                </a:solidFill>
              </a:rPr>
              <a:t>e.g., image</a:t>
            </a:r>
            <a:endParaRPr lang="de-DE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48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Recogito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fully graphical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1550" y="4840002"/>
            <a:ext cx="5729774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600" dirty="0" smtClean="0"/>
              <a:t>all screenshots </a:t>
            </a:r>
            <a:r>
              <a:rPr lang="de-DE" sz="1600" dirty="0"/>
              <a:t>from </a:t>
            </a:r>
            <a:r>
              <a:rPr lang="de-DE" sz="1600" dirty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recogito.pelagios.org/help/tutorial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07604" y="2192148"/>
            <a:ext cx="2415598" cy="377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</a:rPr>
              <a:t>1. upload a document</a:t>
            </a:r>
            <a:endParaRPr lang="de-DE" sz="2000" dirty="0">
              <a:solidFill>
                <a:srgbClr val="C00000"/>
              </a:solidFill>
            </a:endParaRPr>
          </a:p>
        </p:txBody>
      </p:sp>
      <p:pic>
        <p:nvPicPr>
          <p:cNvPr id="3074" name="Picture 2" descr="https://recogito.pelagios.org/assets/images/help/e5c11702bf8d1f9069da7e3c95175652-annotation-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432" y="1383619"/>
            <a:ext cx="4139952" cy="3150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1277635" y="2672793"/>
            <a:ext cx="2986202" cy="377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de-DE" sz="2000" dirty="0">
                <a:solidFill>
                  <a:srgbClr val="C00000"/>
                </a:solidFill>
              </a:rPr>
              <a:t>2</a:t>
            </a:r>
            <a:r>
              <a:rPr lang="de-DE" sz="2000" dirty="0" smtClean="0">
                <a:solidFill>
                  <a:srgbClr val="C00000"/>
                </a:solidFill>
              </a:rPr>
              <a:t>. annotate your document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3887" y="3813889"/>
            <a:ext cx="2280047" cy="6848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000" dirty="0" smtClean="0">
                <a:solidFill>
                  <a:srgbClr val="C00000"/>
                </a:solidFill>
              </a:rPr>
              <a:t>underlying ontology </a:t>
            </a:r>
          </a:p>
          <a:p>
            <a:pPr algn="ctr"/>
            <a:r>
              <a:rPr lang="de-DE" sz="2000" dirty="0" smtClean="0">
                <a:solidFill>
                  <a:srgbClr val="C00000"/>
                </a:solidFill>
              </a:rPr>
              <a:t>of entity types</a:t>
            </a:r>
            <a:endParaRPr lang="de-DE" sz="2000" dirty="0">
              <a:solidFill>
                <a:srgbClr val="C00000"/>
              </a:solidFill>
            </a:endParaRPr>
          </a:p>
        </p:txBody>
      </p:sp>
      <p:cxnSp>
        <p:nvCxnSpPr>
          <p:cNvPr id="9" name="Straight Connector 8"/>
          <p:cNvCxnSpPr>
            <a:endCxn id="6" idx="0"/>
          </p:cNvCxnSpPr>
          <p:nvPr/>
        </p:nvCxnSpPr>
        <p:spPr>
          <a:xfrm flipH="1">
            <a:off x="3733911" y="3273828"/>
            <a:ext cx="1162126" cy="540061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0782" y="1599643"/>
            <a:ext cx="2390013" cy="6848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000" dirty="0" smtClean="0">
                <a:solidFill>
                  <a:srgbClr val="C00000"/>
                </a:solidFill>
              </a:rPr>
              <a:t>select text fragments </a:t>
            </a:r>
          </a:p>
          <a:p>
            <a:pPr algn="ctr"/>
            <a:r>
              <a:rPr lang="de-DE" sz="2000" dirty="0" smtClean="0">
                <a:solidFill>
                  <a:srgbClr val="C00000"/>
                </a:solidFill>
              </a:rPr>
              <a:t>with the mouse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14381" y="3057804"/>
            <a:ext cx="1784784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600" dirty="0" smtClean="0">
                <a:solidFill>
                  <a:srgbClr val="C00000"/>
                </a:solidFill>
              </a:rPr>
              <a:t>e.g., image or text</a:t>
            </a:r>
            <a:endParaRPr lang="de-DE" sz="1600" dirty="0">
              <a:solidFill>
                <a:srgbClr val="C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328084" y="2284446"/>
            <a:ext cx="767916" cy="665346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506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567" y="1383619"/>
            <a:ext cx="4139591" cy="30243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Recogito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fully graphical</a:t>
            </a:r>
            <a:endParaRPr lang="de-D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1550" y="4840002"/>
            <a:ext cx="5729774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600" dirty="0" smtClean="0"/>
              <a:t>all screenshots </a:t>
            </a:r>
            <a:r>
              <a:rPr lang="de-DE" sz="1600" dirty="0"/>
              <a:t>from </a:t>
            </a:r>
            <a:r>
              <a:rPr lang="de-DE" sz="1600" dirty="0">
                <a:hlinkClick r:id="rId3"/>
              </a:rPr>
              <a:t>https://</a:t>
            </a:r>
            <a:r>
              <a:rPr lang="de-DE" sz="1600" dirty="0" smtClean="0">
                <a:hlinkClick r:id="rId3"/>
              </a:rPr>
              <a:t>recogito.pelagios.org/help/tutorial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07604" y="2192148"/>
            <a:ext cx="2415598" cy="377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</a:rPr>
              <a:t>1. upload a document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7635" y="2672793"/>
            <a:ext cx="2986202" cy="377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de-DE" sz="2000" dirty="0">
                <a:solidFill>
                  <a:srgbClr val="C00000"/>
                </a:solidFill>
              </a:rPr>
              <a:t>2</a:t>
            </a:r>
            <a:r>
              <a:rPr lang="de-DE" sz="2000" dirty="0" smtClean="0">
                <a:solidFill>
                  <a:srgbClr val="C00000"/>
                </a:solidFill>
              </a:rPr>
              <a:t>. annotate your document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2725" y="3553438"/>
            <a:ext cx="2153475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600" dirty="0" smtClean="0">
                <a:solidFill>
                  <a:srgbClr val="C00000"/>
                </a:solidFill>
              </a:rPr>
              <a:t>annotation integrates</a:t>
            </a:r>
          </a:p>
          <a:p>
            <a:r>
              <a:rPr lang="de-DE" sz="1600" dirty="0" smtClean="0">
                <a:solidFill>
                  <a:srgbClr val="C00000"/>
                </a:solidFill>
              </a:rPr>
              <a:t>special-purpose views</a:t>
            </a:r>
          </a:p>
          <a:p>
            <a:r>
              <a:rPr lang="de-DE" sz="1600" dirty="0" smtClean="0">
                <a:solidFill>
                  <a:srgbClr val="C00000"/>
                </a:solidFill>
              </a:rPr>
              <a:t>for Geoinformation</a:t>
            </a:r>
            <a:endParaRPr lang="de-DE" sz="16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99081" y="3165816"/>
            <a:ext cx="2373278" cy="377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</a:rPr>
              <a:t>3. link with Gazeteers</a:t>
            </a:r>
            <a:endParaRPr lang="de-D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0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Annotation / Open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z="2800" dirty="0"/>
              <a:t>W3C Open Annotation Community Group</a:t>
            </a:r>
          </a:p>
          <a:p>
            <a:pPr lvl="1"/>
            <a:r>
              <a:rPr lang="de-DE" sz="2400" dirty="0">
                <a:hlinkClick r:id="rId2"/>
              </a:rPr>
              <a:t>https://www.w3.org/community/openannotation/</a:t>
            </a:r>
            <a:endParaRPr lang="de-DE" sz="2400" dirty="0"/>
          </a:p>
          <a:p>
            <a:pPr lvl="1"/>
            <a:r>
              <a:rPr lang="de-DE" sz="2400" dirty="0"/>
              <a:t>2012-2014</a:t>
            </a:r>
          </a:p>
          <a:p>
            <a:pPr lvl="2"/>
            <a:r>
              <a:rPr lang="de-DE" sz="2000" dirty="0"/>
              <a:t>mostly driven by bioinformatics, but generic formalism for annotating web content</a:t>
            </a:r>
          </a:p>
          <a:p>
            <a:r>
              <a:rPr lang="de-DE" sz="2800" dirty="0"/>
              <a:t>Web Annotation (W3C recommendations, Feb 2017)</a:t>
            </a:r>
          </a:p>
          <a:p>
            <a:pPr lvl="1"/>
            <a:r>
              <a:rPr lang="de-DE" sz="2400" dirty="0"/>
              <a:t>Data Model: </a:t>
            </a:r>
            <a:r>
              <a:rPr lang="de-DE" sz="2400" dirty="0">
                <a:hlinkClick r:id="rId3"/>
              </a:rPr>
              <a:t>https://www.w3.org/TR/annotation-model</a:t>
            </a:r>
            <a:endParaRPr lang="de-DE" sz="2400" dirty="0"/>
          </a:p>
          <a:p>
            <a:pPr lvl="2"/>
            <a:r>
              <a:rPr lang="de-DE" sz="2000" dirty="0"/>
              <a:t>general description</a:t>
            </a:r>
          </a:p>
          <a:p>
            <a:pPr lvl="1"/>
            <a:r>
              <a:rPr lang="de-DE" sz="2400" dirty="0"/>
              <a:t>Vocabulary: </a:t>
            </a:r>
            <a:r>
              <a:rPr lang="de-DE" sz="2400" dirty="0">
                <a:hlinkClick r:id="rId4"/>
              </a:rPr>
              <a:t>https://www.w3.org/TR/annotation-vocab</a:t>
            </a:r>
            <a:endParaRPr lang="de-DE" sz="2400" dirty="0"/>
          </a:p>
          <a:p>
            <a:pPr lvl="2"/>
            <a:r>
              <a:rPr lang="de-DE" sz="2000" dirty="0"/>
              <a:t>ontology</a:t>
            </a:r>
          </a:p>
          <a:p>
            <a:pPr lvl="1"/>
            <a:r>
              <a:rPr lang="de-DE" sz="2400" dirty="0"/>
              <a:t>Protocol: </a:t>
            </a:r>
            <a:r>
              <a:rPr lang="de-DE" sz="2400" dirty="0">
                <a:hlinkClick r:id="rId5"/>
              </a:rPr>
              <a:t>https://www.w3.org/TR/annotation-protocol</a:t>
            </a:r>
            <a:endParaRPr lang="de-DE" sz="2400" dirty="0"/>
          </a:p>
          <a:p>
            <a:pPr lvl="2"/>
            <a:r>
              <a:rPr lang="de-DE" sz="1600" dirty="0"/>
              <a:t>retrieving and manipulating annotations</a:t>
            </a:r>
          </a:p>
          <a:p>
            <a:pPr lvl="2"/>
            <a:r>
              <a:rPr lang="de-DE" sz="1600" dirty="0"/>
              <a:t>serialization: </a:t>
            </a:r>
            <a:r>
              <a:rPr lang="de-DE" sz="1600" i="1" dirty="0"/>
              <a:t>must </a:t>
            </a:r>
            <a:r>
              <a:rPr lang="de-DE" sz="1600" dirty="0"/>
              <a:t>JSON-LD, </a:t>
            </a:r>
            <a:r>
              <a:rPr lang="de-DE" sz="1600" i="1" dirty="0"/>
              <a:t>should </a:t>
            </a:r>
            <a:r>
              <a:rPr lang="de-DE" sz="1600" dirty="0"/>
              <a:t>Turtle, </a:t>
            </a:r>
            <a:r>
              <a:rPr lang="de-DE" sz="1600" i="1" dirty="0"/>
              <a:t>may </a:t>
            </a:r>
            <a:r>
              <a:rPr lang="de-DE" sz="1600" dirty="0"/>
              <a:t>provide other RDF serializations</a:t>
            </a:r>
          </a:p>
        </p:txBody>
      </p:sp>
    </p:spTree>
    <p:extLst>
      <p:ext uri="{BB962C8B-B14F-4D97-AF65-F5344CB8AC3E}">
        <p14:creationId xmlns:p14="http://schemas.microsoft.com/office/powerpoint/2010/main" val="3322460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https://recogito.pelagios.org/assets/images/help/7aa76e072efb093d462f4779a3d6a115-ex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371" y="1363903"/>
            <a:ext cx="4910104" cy="3452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Recogito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fully graphical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7604" y="2192148"/>
            <a:ext cx="2415598" cy="377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</a:rPr>
              <a:t>1. upload a document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7635" y="2672793"/>
            <a:ext cx="2986202" cy="377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de-DE" sz="2000" dirty="0">
                <a:solidFill>
                  <a:srgbClr val="C00000"/>
                </a:solidFill>
              </a:rPr>
              <a:t>2</a:t>
            </a:r>
            <a:r>
              <a:rPr lang="de-DE" sz="2000" dirty="0" smtClean="0">
                <a:solidFill>
                  <a:srgbClr val="C00000"/>
                </a:solidFill>
              </a:rPr>
              <a:t>. annotate your document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99081" y="3165816"/>
            <a:ext cx="2373278" cy="377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</a:rPr>
              <a:t>3. link with Gazeteers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23117" y="3644901"/>
            <a:ext cx="2152577" cy="377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de-DE" sz="2000" dirty="0">
                <a:solidFill>
                  <a:srgbClr val="C00000"/>
                </a:solidFill>
              </a:rPr>
              <a:t>4</a:t>
            </a:r>
            <a:r>
              <a:rPr lang="de-DE" sz="2000" dirty="0" smtClean="0">
                <a:solidFill>
                  <a:srgbClr val="C00000"/>
                </a:solidFill>
              </a:rPr>
              <a:t>. export and share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4147505"/>
            <a:ext cx="3562908" cy="93102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de-DE" sz="1600" dirty="0" smtClean="0">
                <a:solidFill>
                  <a:srgbClr val="C00000"/>
                </a:solidFill>
              </a:rPr>
              <a:t>illustrates the potential to develop applications for end users</a:t>
            </a:r>
          </a:p>
          <a:p>
            <a:pPr algn="r"/>
            <a:endParaRPr lang="de-DE" sz="1200" dirty="0">
              <a:solidFill>
                <a:srgbClr val="C00000"/>
              </a:solidFill>
            </a:endParaRPr>
          </a:p>
          <a:p>
            <a:pPr algn="r"/>
            <a:r>
              <a:rPr lang="de-DE" sz="1200" dirty="0">
                <a:solidFill>
                  <a:srgbClr val="C00000"/>
                </a:solidFill>
              </a:rPr>
              <a:t>... the tool itself is for a very restricted use case</a:t>
            </a:r>
            <a:endParaRPr lang="de-DE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20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Annotation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4114800" cy="3398044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Strengths</a:t>
            </a:r>
            <a:endParaRPr lang="de-DE" dirty="0" smtClean="0"/>
          </a:p>
          <a:p>
            <a:pPr lvl="1"/>
            <a:r>
              <a:rPr lang="de-DE" dirty="0" smtClean="0"/>
              <a:t>very generic</a:t>
            </a:r>
          </a:p>
          <a:p>
            <a:pPr lvl="1"/>
            <a:r>
              <a:rPr lang="de-DE" dirty="0" smtClean="0"/>
              <a:t>multi-modal</a:t>
            </a:r>
          </a:p>
          <a:p>
            <a:pPr lvl="1"/>
            <a:r>
              <a:rPr lang="de-DE" dirty="0" smtClean="0"/>
              <a:t>extensible</a:t>
            </a:r>
          </a:p>
          <a:p>
            <a:pPr lvl="1"/>
            <a:r>
              <a:rPr lang="de-DE" dirty="0" smtClean="0"/>
              <a:t>full-fledged W3C standard</a:t>
            </a:r>
          </a:p>
          <a:p>
            <a:pPr lvl="1"/>
            <a:r>
              <a:rPr lang="de-DE" dirty="0" smtClean="0"/>
              <a:t>relatively widely used</a:t>
            </a:r>
          </a:p>
          <a:p>
            <a:pPr lvl="2"/>
            <a:r>
              <a:rPr lang="de-DE" dirty="0" smtClean="0"/>
              <a:t>esp., bioinformatics, DH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21</a:t>
            </a:fld>
            <a:endParaRPr lang="de-DE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200150"/>
            <a:ext cx="43434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smtClean="0"/>
              <a:t>Weaknesses</a:t>
            </a:r>
          </a:p>
          <a:p>
            <a:pPr lvl="1"/>
            <a:r>
              <a:rPr lang="de-DE" dirty="0" smtClean="0"/>
              <a:t>labelling &amp; linking, only</a:t>
            </a:r>
          </a:p>
          <a:p>
            <a:pPr lvl="1"/>
            <a:r>
              <a:rPr lang="de-DE" dirty="0" smtClean="0"/>
              <a:t>no linguistic data structures</a:t>
            </a:r>
          </a:p>
          <a:p>
            <a:pPr lvl="2"/>
            <a:r>
              <a:rPr lang="de-DE" dirty="0" smtClean="0"/>
              <a:t>phrases?</a:t>
            </a:r>
          </a:p>
          <a:p>
            <a:pPr lvl="2"/>
            <a:r>
              <a:rPr lang="de-DE" dirty="0" smtClean="0"/>
              <a:t>relations?</a:t>
            </a:r>
          </a:p>
          <a:p>
            <a:pPr lvl="1"/>
            <a:r>
              <a:rPr lang="de-DE" dirty="0" smtClean="0"/>
              <a:t>very verbose</a:t>
            </a:r>
          </a:p>
          <a:p>
            <a:pPr lvl="1"/>
            <a:r>
              <a:rPr lang="de-DE" dirty="0" smtClean="0"/>
              <a:t>counter-intuitive terminology</a:t>
            </a:r>
          </a:p>
        </p:txBody>
      </p:sp>
    </p:spTree>
    <p:extLst>
      <p:ext uri="{BB962C8B-B14F-4D97-AF65-F5344CB8AC3E}">
        <p14:creationId xmlns:p14="http://schemas.microsoft.com/office/powerpoint/2010/main" val="197963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Annotation: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5673329"/>
            <a:ext cx="2133600" cy="342900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DF4DF032-40E7-4198-BBCB-DA8E7ED0C5DD}" type="slidenum">
              <a:rPr lang="de-DE" altLang="en-US" smtClean="0"/>
              <a:pPr/>
              <a:t>3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1" y="742950"/>
            <a:ext cx="3995004" cy="33855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de-DE" sz="1600" dirty="0">
                <a:hlinkClick r:id="rId2"/>
              </a:rPr>
              <a:t>https://www.w3.org/TR/annotation-vocab/</a:t>
            </a:r>
            <a:r>
              <a:rPr lang="de-DE" sz="16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16452" y="5655486"/>
            <a:ext cx="1954891" cy="523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de-DE" dirty="0"/>
              <a:t>TextualBody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70433" y="1974171"/>
            <a:ext cx="1888253" cy="51937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dirty="0">
                <a:solidFill>
                  <a:prstClr val="black"/>
                </a:solidFill>
              </a:rPr>
              <a:t>Annotation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4699" y="1980492"/>
            <a:ext cx="1808905" cy="519370"/>
          </a:xfrm>
          <a:prstGeom prst="rect">
            <a:avLst/>
          </a:prstGeom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dirty="0">
                <a:solidFill>
                  <a:prstClr val="black"/>
                </a:solidFill>
              </a:rPr>
              <a:t>Motivation</a:t>
            </a:r>
          </a:p>
        </p:txBody>
      </p:sp>
      <p:sp>
        <p:nvSpPr>
          <p:cNvPr id="31" name="Oval 30"/>
          <p:cNvSpPr/>
          <p:nvPr/>
        </p:nvSpPr>
        <p:spPr>
          <a:xfrm>
            <a:off x="7171328" y="1663664"/>
            <a:ext cx="1780171" cy="39241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>
              <a:solidFill>
                <a:prstClr val="black"/>
              </a:solidFill>
            </a:endParaRPr>
          </a:p>
        </p:txBody>
      </p:sp>
      <p:cxnSp>
        <p:nvCxnSpPr>
          <p:cNvPr id="33" name="Straight Arrow Connector 32"/>
          <p:cNvCxnSpPr>
            <a:stCxn id="29" idx="3"/>
            <a:endCxn id="31" idx="2"/>
          </p:cNvCxnSpPr>
          <p:nvPr/>
        </p:nvCxnSpPr>
        <p:spPr>
          <a:xfrm flipV="1">
            <a:off x="5758686" y="1859872"/>
            <a:ext cx="1412642" cy="373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83397" y="1559436"/>
            <a:ext cx="1086897" cy="36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prstClr val="black"/>
                </a:solidFill>
              </a:rPr>
              <a:t>hasTarget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96407" y="1551801"/>
            <a:ext cx="954103" cy="369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prstClr val="black"/>
                </a:solidFill>
              </a:rPr>
              <a:t>rdf:type</a:t>
            </a:r>
          </a:p>
        </p:txBody>
      </p:sp>
      <p:sp>
        <p:nvSpPr>
          <p:cNvPr id="41" name="Oval 40"/>
          <p:cNvSpPr/>
          <p:nvPr/>
        </p:nvSpPr>
        <p:spPr>
          <a:xfrm>
            <a:off x="7171328" y="2463764"/>
            <a:ext cx="1780171" cy="39241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>
              <a:solidFill>
                <a:prstClr val="black"/>
              </a:solidFill>
            </a:endParaRPr>
          </a:p>
        </p:txBody>
      </p:sp>
      <p:cxnSp>
        <p:nvCxnSpPr>
          <p:cNvPr id="46" name="Straight Arrow Connector 45"/>
          <p:cNvCxnSpPr>
            <a:stCxn id="29" idx="3"/>
            <a:endCxn id="41" idx="2"/>
          </p:cNvCxnSpPr>
          <p:nvPr/>
        </p:nvCxnSpPr>
        <p:spPr>
          <a:xfrm>
            <a:off x="5758686" y="2233856"/>
            <a:ext cx="1412642" cy="42611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55241" y="2130936"/>
            <a:ext cx="979751" cy="36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prstClr val="black"/>
                </a:solidFill>
              </a:rPr>
              <a:t>hasBody</a:t>
            </a:r>
          </a:p>
        </p:txBody>
      </p:sp>
      <p:cxnSp>
        <p:nvCxnSpPr>
          <p:cNvPr id="49" name="Straight Arrow Connector 48"/>
          <p:cNvCxnSpPr>
            <a:stCxn id="29" idx="1"/>
            <a:endCxn id="30" idx="3"/>
          </p:cNvCxnSpPr>
          <p:nvPr/>
        </p:nvCxnSpPr>
        <p:spPr>
          <a:xfrm flipH="1">
            <a:off x="2103604" y="2233856"/>
            <a:ext cx="1766829" cy="632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522038" y="1853937"/>
            <a:ext cx="1368640" cy="36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prstClr val="black"/>
                </a:solidFill>
              </a:rPr>
              <a:t>motivatedBy</a:t>
            </a:r>
          </a:p>
        </p:txBody>
      </p:sp>
      <p:sp>
        <p:nvSpPr>
          <p:cNvPr id="51" name="Oval 50"/>
          <p:cNvSpPr/>
          <p:nvPr/>
        </p:nvSpPr>
        <p:spPr>
          <a:xfrm>
            <a:off x="5101394" y="2807987"/>
            <a:ext cx="1780171" cy="392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>
              <a:solidFill>
                <a:prstClr val="black"/>
              </a:solidFill>
            </a:endParaRPr>
          </a:p>
        </p:txBody>
      </p:sp>
      <p:cxnSp>
        <p:nvCxnSpPr>
          <p:cNvPr id="56" name="Straight Arrow Connector 55"/>
          <p:cNvCxnSpPr>
            <a:stCxn id="29" idx="2"/>
            <a:endCxn id="51" idx="0"/>
          </p:cNvCxnSpPr>
          <p:nvPr/>
        </p:nvCxnSpPr>
        <p:spPr>
          <a:xfrm>
            <a:off x="4814560" y="2493540"/>
            <a:ext cx="1176920" cy="31444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439889" y="2453161"/>
            <a:ext cx="1142296" cy="36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prstClr val="black"/>
                </a:solidFill>
              </a:rPr>
              <a:t>dc:creator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32811" y="2463762"/>
            <a:ext cx="1177305" cy="36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prstClr val="black"/>
                </a:solidFill>
              </a:rPr>
              <a:t>dc:created</a:t>
            </a:r>
          </a:p>
        </p:txBody>
      </p:sp>
      <p:sp>
        <p:nvSpPr>
          <p:cNvPr id="59" name="Oval 58"/>
          <p:cNvSpPr/>
          <p:nvPr/>
        </p:nvSpPr>
        <p:spPr>
          <a:xfrm>
            <a:off x="2573026" y="2807987"/>
            <a:ext cx="2261685" cy="392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prstClr val="black"/>
                </a:solidFill>
              </a:rPr>
              <a:t>xsd:dateTime</a:t>
            </a:r>
          </a:p>
        </p:txBody>
      </p:sp>
      <p:cxnSp>
        <p:nvCxnSpPr>
          <p:cNvPr id="60" name="Straight Arrow Connector 59"/>
          <p:cNvCxnSpPr>
            <a:stCxn id="29" idx="2"/>
            <a:endCxn id="59" idx="0"/>
          </p:cNvCxnSpPr>
          <p:nvPr/>
        </p:nvCxnSpPr>
        <p:spPr>
          <a:xfrm flipH="1">
            <a:off x="3703868" y="2493540"/>
            <a:ext cx="1110692" cy="31444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488414" y="3907291"/>
            <a:ext cx="12192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488414" y="4250191"/>
            <a:ext cx="1219200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336018" y="3573142"/>
            <a:ext cx="1559910" cy="36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prstClr val="black"/>
                </a:solidFill>
              </a:rPr>
              <a:t>recommended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21897" y="3973192"/>
            <a:ext cx="988152" cy="36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prstClr val="black"/>
                </a:solidFill>
              </a:rPr>
              <a:t>required</a:t>
            </a:r>
          </a:p>
        </p:txBody>
      </p:sp>
      <p:cxnSp>
        <p:nvCxnSpPr>
          <p:cNvPr id="65" name="Elbow Connector 64"/>
          <p:cNvCxnSpPr>
            <a:stCxn id="29" idx="0"/>
            <a:endCxn id="66" idx="2"/>
          </p:cNvCxnSpPr>
          <p:nvPr/>
        </p:nvCxnSpPr>
        <p:spPr>
          <a:xfrm rot="5400000" flipH="1" flipV="1">
            <a:off x="4632276" y="1791353"/>
            <a:ext cx="365103" cy="53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232245" y="1085850"/>
            <a:ext cx="1165700" cy="523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dirty="0">
                <a:solidFill>
                  <a:prstClr val="black"/>
                </a:solidFill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43915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Annotation: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5673329"/>
            <a:ext cx="2133600" cy="342900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DF4DF032-40E7-4198-BBCB-DA8E7ED0C5DD}" type="slidenum">
              <a:rPr lang="de-DE" altLang="en-US" smtClean="0"/>
              <a:pPr/>
              <a:t>4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1" y="742950"/>
            <a:ext cx="3995004" cy="33855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de-DE" sz="1600" dirty="0">
                <a:hlinkClick r:id="rId2"/>
              </a:rPr>
              <a:t>https://www.w3.org/TR/annotation-vocab/</a:t>
            </a:r>
            <a:r>
              <a:rPr lang="de-DE" sz="16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16452" y="5655486"/>
            <a:ext cx="1954891" cy="523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de-DE" dirty="0"/>
              <a:t>TextualBody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70433" y="1974171"/>
            <a:ext cx="1888253" cy="51937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dirty="0">
                <a:solidFill>
                  <a:prstClr val="black"/>
                </a:solidFill>
              </a:rPr>
              <a:t>Annotation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4699" y="1980492"/>
            <a:ext cx="1808905" cy="519370"/>
          </a:xfrm>
          <a:prstGeom prst="rect">
            <a:avLst/>
          </a:prstGeom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dirty="0">
                <a:solidFill>
                  <a:prstClr val="black"/>
                </a:solidFill>
              </a:rPr>
              <a:t>Motivation</a:t>
            </a:r>
          </a:p>
        </p:txBody>
      </p:sp>
      <p:sp>
        <p:nvSpPr>
          <p:cNvPr id="49" name="Oval 48"/>
          <p:cNvSpPr/>
          <p:nvPr/>
        </p:nvSpPr>
        <p:spPr>
          <a:xfrm>
            <a:off x="7171328" y="1663664"/>
            <a:ext cx="1780171" cy="39241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>
              <a:solidFill>
                <a:prstClr val="black"/>
              </a:solidFill>
            </a:endParaRPr>
          </a:p>
        </p:txBody>
      </p:sp>
      <p:cxnSp>
        <p:nvCxnSpPr>
          <p:cNvPr id="50" name="Straight Arrow Connector 49"/>
          <p:cNvCxnSpPr>
            <a:stCxn id="46" idx="3"/>
            <a:endCxn id="49" idx="2"/>
          </p:cNvCxnSpPr>
          <p:nvPr/>
        </p:nvCxnSpPr>
        <p:spPr>
          <a:xfrm flipV="1">
            <a:off x="5758686" y="1859872"/>
            <a:ext cx="1412642" cy="373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883397" y="1559436"/>
            <a:ext cx="1086897" cy="36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prstClr val="black"/>
                </a:solidFill>
              </a:rPr>
              <a:t>hasTarget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96407" y="1551801"/>
            <a:ext cx="954103" cy="369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prstClr val="black"/>
                </a:solidFill>
              </a:rPr>
              <a:t>rdf:type</a:t>
            </a:r>
          </a:p>
        </p:txBody>
      </p:sp>
      <p:sp>
        <p:nvSpPr>
          <p:cNvPr id="57" name="Oval 56"/>
          <p:cNvSpPr/>
          <p:nvPr/>
        </p:nvSpPr>
        <p:spPr>
          <a:xfrm>
            <a:off x="7171328" y="2463764"/>
            <a:ext cx="1780171" cy="39241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>
              <a:solidFill>
                <a:prstClr val="black"/>
              </a:solidFill>
            </a:endParaRPr>
          </a:p>
        </p:txBody>
      </p:sp>
      <p:cxnSp>
        <p:nvCxnSpPr>
          <p:cNvPr id="58" name="Straight Arrow Connector 57"/>
          <p:cNvCxnSpPr>
            <a:stCxn id="46" idx="3"/>
            <a:endCxn id="57" idx="2"/>
          </p:cNvCxnSpPr>
          <p:nvPr/>
        </p:nvCxnSpPr>
        <p:spPr>
          <a:xfrm>
            <a:off x="5758686" y="2233856"/>
            <a:ext cx="1412642" cy="42611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255241" y="2130936"/>
            <a:ext cx="979751" cy="36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prstClr val="black"/>
                </a:solidFill>
              </a:rPr>
              <a:t>hasBody</a:t>
            </a:r>
          </a:p>
        </p:txBody>
      </p:sp>
      <p:cxnSp>
        <p:nvCxnSpPr>
          <p:cNvPr id="60" name="Straight Arrow Connector 59"/>
          <p:cNvCxnSpPr>
            <a:stCxn id="46" idx="1"/>
            <a:endCxn id="48" idx="3"/>
          </p:cNvCxnSpPr>
          <p:nvPr/>
        </p:nvCxnSpPr>
        <p:spPr>
          <a:xfrm flipH="1">
            <a:off x="2103604" y="2233856"/>
            <a:ext cx="1766829" cy="632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22038" y="1853937"/>
            <a:ext cx="1368640" cy="36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prstClr val="black"/>
                </a:solidFill>
              </a:rPr>
              <a:t>motivatedBy</a:t>
            </a:r>
          </a:p>
        </p:txBody>
      </p:sp>
      <p:sp>
        <p:nvSpPr>
          <p:cNvPr id="62" name="Oval 61"/>
          <p:cNvSpPr/>
          <p:nvPr/>
        </p:nvSpPr>
        <p:spPr>
          <a:xfrm>
            <a:off x="5101394" y="2807987"/>
            <a:ext cx="1780171" cy="392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>
              <a:solidFill>
                <a:prstClr val="black"/>
              </a:solidFill>
            </a:endParaRPr>
          </a:p>
        </p:txBody>
      </p:sp>
      <p:cxnSp>
        <p:nvCxnSpPr>
          <p:cNvPr id="63" name="Straight Arrow Connector 62"/>
          <p:cNvCxnSpPr>
            <a:stCxn id="46" idx="2"/>
            <a:endCxn id="62" idx="0"/>
          </p:cNvCxnSpPr>
          <p:nvPr/>
        </p:nvCxnSpPr>
        <p:spPr>
          <a:xfrm>
            <a:off x="4814560" y="2493540"/>
            <a:ext cx="1176920" cy="31444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39889" y="2453161"/>
            <a:ext cx="1142296" cy="36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prstClr val="black"/>
                </a:solidFill>
              </a:rPr>
              <a:t>dc:creator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32811" y="2463762"/>
            <a:ext cx="1177305" cy="36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prstClr val="black"/>
                </a:solidFill>
              </a:rPr>
              <a:t>dc:created</a:t>
            </a:r>
          </a:p>
        </p:txBody>
      </p:sp>
      <p:sp>
        <p:nvSpPr>
          <p:cNvPr id="66" name="Oval 65"/>
          <p:cNvSpPr/>
          <p:nvPr/>
        </p:nvSpPr>
        <p:spPr>
          <a:xfrm>
            <a:off x="2573026" y="2807987"/>
            <a:ext cx="2261685" cy="392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prstClr val="black"/>
                </a:solidFill>
              </a:rPr>
              <a:t>xsd:dateTime</a:t>
            </a:r>
          </a:p>
        </p:txBody>
      </p:sp>
      <p:cxnSp>
        <p:nvCxnSpPr>
          <p:cNvPr id="67" name="Straight Arrow Connector 66"/>
          <p:cNvCxnSpPr>
            <a:stCxn id="46" idx="2"/>
            <a:endCxn id="66" idx="0"/>
          </p:cNvCxnSpPr>
          <p:nvPr/>
        </p:nvCxnSpPr>
        <p:spPr>
          <a:xfrm flipH="1">
            <a:off x="3703868" y="2493540"/>
            <a:ext cx="1110692" cy="31444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488414" y="3907291"/>
            <a:ext cx="12192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488414" y="4250191"/>
            <a:ext cx="1219200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336018" y="3573142"/>
            <a:ext cx="1559910" cy="36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prstClr val="black"/>
                </a:solidFill>
              </a:rPr>
              <a:t>recommended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621897" y="3973192"/>
            <a:ext cx="988152" cy="36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prstClr val="black"/>
                </a:solidFill>
              </a:rPr>
              <a:t>required</a:t>
            </a:r>
          </a:p>
        </p:txBody>
      </p:sp>
      <p:cxnSp>
        <p:nvCxnSpPr>
          <p:cNvPr id="79" name="Elbow Connector 78"/>
          <p:cNvCxnSpPr>
            <a:stCxn id="46" idx="0"/>
            <a:endCxn id="82" idx="2"/>
          </p:cNvCxnSpPr>
          <p:nvPr/>
        </p:nvCxnSpPr>
        <p:spPr>
          <a:xfrm rot="5400000" flipH="1" flipV="1">
            <a:off x="4632276" y="1791353"/>
            <a:ext cx="365103" cy="53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232245" y="1085850"/>
            <a:ext cx="1165700" cy="523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dirty="0">
                <a:solidFill>
                  <a:prstClr val="black"/>
                </a:solidFill>
              </a:rPr>
              <a:t>            </a:t>
            </a:r>
          </a:p>
        </p:txBody>
      </p:sp>
      <p:cxnSp>
        <p:nvCxnSpPr>
          <p:cNvPr id="83" name="Straight Arrow Connector 82"/>
          <p:cNvCxnSpPr>
            <a:stCxn id="97" idx="0"/>
            <a:endCxn id="48" idx="2"/>
          </p:cNvCxnSpPr>
          <p:nvPr/>
        </p:nvCxnSpPr>
        <p:spPr>
          <a:xfrm flipH="1" flipV="1">
            <a:off x="1199152" y="2499862"/>
            <a:ext cx="105554" cy="86394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48" idx="2"/>
          </p:cNvCxnSpPr>
          <p:nvPr/>
        </p:nvCxnSpPr>
        <p:spPr>
          <a:xfrm flipH="1" flipV="1">
            <a:off x="1199152" y="2499862"/>
            <a:ext cx="257957" cy="9782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48" idx="2"/>
          </p:cNvCxnSpPr>
          <p:nvPr/>
        </p:nvCxnSpPr>
        <p:spPr>
          <a:xfrm flipH="1" flipV="1">
            <a:off x="1199152" y="2499862"/>
            <a:ext cx="410357" cy="10925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48" idx="2"/>
          </p:cNvCxnSpPr>
          <p:nvPr/>
        </p:nvCxnSpPr>
        <p:spPr>
          <a:xfrm flipH="1" flipV="1">
            <a:off x="1199152" y="2499862"/>
            <a:ext cx="562758" cy="12068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48" idx="2"/>
          </p:cNvCxnSpPr>
          <p:nvPr/>
        </p:nvCxnSpPr>
        <p:spPr>
          <a:xfrm flipH="1" flipV="1">
            <a:off x="1199152" y="2499862"/>
            <a:ext cx="715158" cy="13211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48" idx="2"/>
          </p:cNvCxnSpPr>
          <p:nvPr/>
        </p:nvCxnSpPr>
        <p:spPr>
          <a:xfrm flipH="1" flipV="1">
            <a:off x="1199152" y="2499862"/>
            <a:ext cx="867558" cy="14354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48" idx="2"/>
          </p:cNvCxnSpPr>
          <p:nvPr/>
        </p:nvCxnSpPr>
        <p:spPr>
          <a:xfrm flipH="1" flipV="1">
            <a:off x="1199152" y="2499862"/>
            <a:ext cx="1019958" cy="15497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52401" y="3363809"/>
            <a:ext cx="2304609" cy="299387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2000" dirty="0">
                <a:solidFill>
                  <a:prstClr val="black"/>
                </a:solidFill>
              </a:rPr>
              <a:t>assessing</a:t>
            </a:r>
          </a:p>
        </p:txBody>
      </p:sp>
      <p:sp>
        <p:nvSpPr>
          <p:cNvPr id="99" name="Oval 98"/>
          <p:cNvSpPr/>
          <p:nvPr/>
        </p:nvSpPr>
        <p:spPr>
          <a:xfrm>
            <a:off x="267933" y="3598586"/>
            <a:ext cx="2399071" cy="299387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2000" dirty="0">
                <a:solidFill>
                  <a:prstClr val="black"/>
                </a:solidFill>
              </a:rPr>
              <a:t>bookmarking</a:t>
            </a:r>
          </a:p>
        </p:txBody>
      </p:sp>
      <p:sp>
        <p:nvSpPr>
          <p:cNvPr id="100" name="Oval 99"/>
          <p:cNvSpPr/>
          <p:nvPr/>
        </p:nvSpPr>
        <p:spPr>
          <a:xfrm>
            <a:off x="468063" y="3850143"/>
            <a:ext cx="2351338" cy="299387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2000" dirty="0">
                <a:solidFill>
                  <a:prstClr val="black"/>
                </a:solidFill>
              </a:rPr>
              <a:t>classifying</a:t>
            </a:r>
          </a:p>
        </p:txBody>
      </p:sp>
      <p:sp>
        <p:nvSpPr>
          <p:cNvPr id="101" name="Oval 100"/>
          <p:cNvSpPr/>
          <p:nvPr/>
        </p:nvSpPr>
        <p:spPr>
          <a:xfrm>
            <a:off x="686255" y="4095632"/>
            <a:ext cx="2437947" cy="299387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2000" dirty="0">
                <a:solidFill>
                  <a:prstClr val="black"/>
                </a:solidFill>
              </a:rPr>
              <a:t>commenting</a:t>
            </a:r>
          </a:p>
        </p:txBody>
      </p:sp>
      <p:sp>
        <p:nvSpPr>
          <p:cNvPr id="102" name="Oval 101"/>
          <p:cNvSpPr/>
          <p:nvPr/>
        </p:nvSpPr>
        <p:spPr>
          <a:xfrm>
            <a:off x="991057" y="4329762"/>
            <a:ext cx="2437947" cy="299387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2000" dirty="0">
                <a:solidFill>
                  <a:prstClr val="black"/>
                </a:solidFill>
              </a:rPr>
              <a:t>describing</a:t>
            </a:r>
          </a:p>
        </p:txBody>
      </p:sp>
      <p:sp>
        <p:nvSpPr>
          <p:cNvPr id="103" name="Oval 102"/>
          <p:cNvSpPr/>
          <p:nvPr/>
        </p:nvSpPr>
        <p:spPr>
          <a:xfrm>
            <a:off x="1143457" y="4577533"/>
            <a:ext cx="2437947" cy="299387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2000" dirty="0">
                <a:solidFill>
                  <a:prstClr val="black"/>
                </a:solidFill>
              </a:rPr>
              <a:t>editing</a:t>
            </a:r>
          </a:p>
        </p:txBody>
      </p:sp>
      <p:sp>
        <p:nvSpPr>
          <p:cNvPr id="104" name="Oval 103"/>
          <p:cNvSpPr/>
          <p:nvPr/>
        </p:nvSpPr>
        <p:spPr>
          <a:xfrm>
            <a:off x="1371604" y="4817194"/>
            <a:ext cx="2437947" cy="299387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2000" dirty="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54628" y="2730160"/>
            <a:ext cx="954103" cy="369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sz="1800" dirty="0">
                <a:solidFill>
                  <a:prstClr val="black"/>
                </a:solidFill>
              </a:rPr>
              <a:t>rdf:type</a:t>
            </a:r>
          </a:p>
        </p:txBody>
      </p:sp>
    </p:spTree>
    <p:extLst>
      <p:ext uri="{BB962C8B-B14F-4D97-AF65-F5344CB8AC3E}">
        <p14:creationId xmlns:p14="http://schemas.microsoft.com/office/powerpoint/2010/main" val="320735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Annotation: Target and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body</a:t>
            </a:r>
          </a:p>
          <a:p>
            <a:pPr lvl="1"/>
            <a:r>
              <a:rPr lang="de-DE" dirty="0"/>
              <a:t>element containing the annotation</a:t>
            </a:r>
          </a:p>
          <a:p>
            <a:pPr lvl="1"/>
            <a:r>
              <a:rPr lang="de-DE" dirty="0"/>
              <a:t>object property: </a:t>
            </a:r>
            <a:r>
              <a:rPr lang="de-DE" i="1" dirty="0"/>
              <a:t>oa:hasBody </a:t>
            </a:r>
            <a:r>
              <a:rPr lang="de-DE" dirty="0"/>
              <a:t>(any RDF object)</a:t>
            </a:r>
          </a:p>
          <a:p>
            <a:pPr lvl="1"/>
            <a:r>
              <a:rPr lang="de-DE" dirty="0"/>
              <a:t>datatype property: </a:t>
            </a:r>
            <a:r>
              <a:rPr lang="de-DE" i="1" dirty="0"/>
              <a:t>oa:bodyValue </a:t>
            </a:r>
            <a:r>
              <a:rPr lang="de-DE" dirty="0"/>
              <a:t>(strings)</a:t>
            </a:r>
            <a:endParaRPr lang="de-DE" i="1" dirty="0"/>
          </a:p>
          <a:p>
            <a:r>
              <a:rPr lang="de-DE" dirty="0"/>
              <a:t>target</a:t>
            </a:r>
          </a:p>
          <a:p>
            <a:pPr lvl="1"/>
            <a:r>
              <a:rPr lang="de-DE" dirty="0"/>
              <a:t>element being annotated</a:t>
            </a:r>
          </a:p>
          <a:p>
            <a:pPr lvl="1"/>
            <a:r>
              <a:rPr lang="de-DE" dirty="0"/>
              <a:t>any RDF object, </a:t>
            </a:r>
            <a:r>
              <a:rPr lang="de-DE" i="1" dirty="0"/>
              <a:t>including</a:t>
            </a:r>
          </a:p>
          <a:p>
            <a:pPr lvl="2"/>
            <a:r>
              <a:rPr lang="de-DE" dirty="0"/>
              <a:t>oa:Selector (more in a second)</a:t>
            </a:r>
          </a:p>
          <a:p>
            <a:pPr lvl="1"/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2" y="3028950"/>
            <a:ext cx="3796143" cy="1653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8201" y="742950"/>
            <a:ext cx="4006225" cy="33855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de-DE" sz="1600" dirty="0">
                <a:hlinkClick r:id="rId3"/>
              </a:rPr>
              <a:t>https://www.w3.org/TR/annotation-model/</a:t>
            </a:r>
            <a:r>
              <a:rPr lang="de-D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454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oa:Selector – </a:t>
            </a:r>
            <a:r>
              <a:rPr lang="de-DE" i="1" dirty="0"/>
              <a:t>e.g. possible targets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270272" y="1028701"/>
            <a:ext cx="1370564" cy="523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de-DE" dirty="0"/>
              <a:t>Selector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3" y="1714501"/>
            <a:ext cx="2764086" cy="523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de-DE" dirty="0"/>
              <a:t>FragmentSelector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5" y="2293636"/>
            <a:ext cx="2877258" cy="523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de-DE" dirty="0"/>
              <a:t>TextQuoteSelector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6966" y="2865136"/>
            <a:ext cx="3133611" cy="523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de-DE" dirty="0"/>
              <a:t>TextPositionSelector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2020" y="3429001"/>
            <a:ext cx="3218378" cy="523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de-DE" dirty="0"/>
              <a:t>DataPositionSelector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2" y="2865136"/>
            <a:ext cx="1856916" cy="523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de-DE" dirty="0"/>
              <a:t>SvgSelector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4" y="1714501"/>
            <a:ext cx="2212333" cy="523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de-DE" dirty="0"/>
              <a:t>XPathSelector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4" y="3429001"/>
            <a:ext cx="2270105" cy="523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de-DE" dirty="0"/>
              <a:t>RangeSelector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4" y="2293636"/>
            <a:ext cx="1843449" cy="523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de-DE"/>
              <a:t>CssSelector</a:t>
            </a:r>
            <a:endParaRPr lang="de-DE" dirty="0"/>
          </a:p>
        </p:txBody>
      </p:sp>
      <p:sp>
        <p:nvSpPr>
          <p:cNvPr id="15" name="Isosceles Triangle 14"/>
          <p:cNvSpPr/>
          <p:nvPr/>
        </p:nvSpPr>
        <p:spPr>
          <a:xfrm>
            <a:off x="4841253" y="1421116"/>
            <a:ext cx="228600" cy="19620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de-DE"/>
          </a:p>
        </p:txBody>
      </p:sp>
      <p:cxnSp>
        <p:nvCxnSpPr>
          <p:cNvPr id="17" name="Elbow Connector 16"/>
          <p:cNvCxnSpPr>
            <a:stCxn id="7" idx="3"/>
            <a:endCxn id="15" idx="3"/>
          </p:cNvCxnSpPr>
          <p:nvPr/>
        </p:nvCxnSpPr>
        <p:spPr>
          <a:xfrm flipV="1">
            <a:off x="4135689" y="1617324"/>
            <a:ext cx="819864" cy="358786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3"/>
            <a:endCxn id="15" idx="3"/>
          </p:cNvCxnSpPr>
          <p:nvPr/>
        </p:nvCxnSpPr>
        <p:spPr>
          <a:xfrm flipV="1">
            <a:off x="4096463" y="1617324"/>
            <a:ext cx="859090" cy="93792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5" idx="3"/>
          </p:cNvCxnSpPr>
          <p:nvPr/>
        </p:nvCxnSpPr>
        <p:spPr>
          <a:xfrm flipV="1">
            <a:off x="4090577" y="1617324"/>
            <a:ext cx="864976" cy="150942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3"/>
            <a:endCxn id="15" idx="3"/>
          </p:cNvCxnSpPr>
          <p:nvPr/>
        </p:nvCxnSpPr>
        <p:spPr>
          <a:xfrm flipV="1">
            <a:off x="4090398" y="1617324"/>
            <a:ext cx="865155" cy="2073286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1"/>
            <a:endCxn id="15" idx="3"/>
          </p:cNvCxnSpPr>
          <p:nvPr/>
        </p:nvCxnSpPr>
        <p:spPr>
          <a:xfrm rot="10800000">
            <a:off x="4955554" y="1617324"/>
            <a:ext cx="911851" cy="358786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1"/>
            <a:endCxn id="15" idx="3"/>
          </p:cNvCxnSpPr>
          <p:nvPr/>
        </p:nvCxnSpPr>
        <p:spPr>
          <a:xfrm rot="10800000">
            <a:off x="4955554" y="1617325"/>
            <a:ext cx="911851" cy="93792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" idx="1"/>
            <a:endCxn id="15" idx="3"/>
          </p:cNvCxnSpPr>
          <p:nvPr/>
        </p:nvCxnSpPr>
        <p:spPr>
          <a:xfrm rot="10800000">
            <a:off x="4955554" y="1617325"/>
            <a:ext cx="911849" cy="150942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1"/>
            <a:endCxn id="15" idx="3"/>
          </p:cNvCxnSpPr>
          <p:nvPr/>
        </p:nvCxnSpPr>
        <p:spPr>
          <a:xfrm rot="10800000">
            <a:off x="4955554" y="1617324"/>
            <a:ext cx="911851" cy="2073286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58491" y="3921901"/>
            <a:ext cx="1796835" cy="36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de-DE" sz="1800" dirty="0"/>
              <a:t>or: just any URI ;)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1634" y="4374142"/>
            <a:ext cx="4376839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1800" dirty="0" smtClean="0"/>
              <a:t>e.g., a String URI (RFC5147)</a:t>
            </a:r>
            <a:endParaRPr lang="de-DE" sz="1800" i="1" dirty="0" smtClean="0"/>
          </a:p>
          <a:p>
            <a:r>
              <a:rPr lang="de-DE" sz="1800" i="1" dirty="0"/>
              <a:t>http://</a:t>
            </a:r>
            <a:r>
              <a:rPr lang="de-DE" sz="1800" i="1" dirty="0" smtClean="0"/>
              <a:t>example.com/text.txt#char=100,105</a:t>
            </a:r>
            <a:endParaRPr lang="de-DE" sz="1800" i="1" dirty="0"/>
          </a:p>
        </p:txBody>
      </p:sp>
    </p:spTree>
    <p:extLst>
      <p:ext uri="{BB962C8B-B14F-4D97-AF65-F5344CB8AC3E}">
        <p14:creationId xmlns:p14="http://schemas.microsoft.com/office/powerpoint/2010/main" val="66618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Named Entity </a:t>
            </a:r>
            <a:r>
              <a:rPr lang="de-DE" dirty="0" smtClean="0"/>
              <a:t>Annotations (ENAMEX)</a:t>
            </a:r>
            <a:endParaRPr lang="de-DE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398044"/>
          </a:xfrm>
        </p:spPr>
        <p:txBody>
          <a:bodyPr/>
          <a:lstStyle/>
          <a:p>
            <a:pPr marL="0" indent="0" algn="r">
              <a:buNone/>
            </a:pPr>
            <a:r>
              <a:rPr lang="de-DE" sz="1600" dirty="0"/>
              <a:t>OntoNotes corpus, wsj-0655</a:t>
            </a:r>
          </a:p>
          <a:p>
            <a:pPr marL="0" indent="0" algn="r">
              <a:buNone/>
            </a:pPr>
            <a:r>
              <a:rPr lang="de-DE" sz="1600" dirty="0">
                <a:hlinkClick r:id="rId2"/>
              </a:rPr>
              <a:t>https://catalog.ldc.upenn.edu/LDC2013T19</a:t>
            </a:r>
            <a:r>
              <a:rPr lang="de-DE" sz="1600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3401" y="1771650"/>
            <a:ext cx="1974440" cy="857250"/>
            <a:chOff x="914400" y="1704975"/>
            <a:chExt cx="2686049" cy="1724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8"/>
            <a:stretch/>
          </p:blipFill>
          <p:spPr bwMode="auto">
            <a:xfrm>
              <a:off x="2330244" y="1704975"/>
              <a:ext cx="1270205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15"/>
            <a:stretch/>
          </p:blipFill>
          <p:spPr bwMode="auto">
            <a:xfrm>
              <a:off x="914400" y="1704975"/>
              <a:ext cx="1423219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7200" y="1714500"/>
            <a:ext cx="2133600" cy="9715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857251"/>
            <a:ext cx="86487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575099" y="2365816"/>
            <a:ext cx="5371026" cy="259940"/>
            <a:chOff x="931452" y="3505200"/>
            <a:chExt cx="5371026" cy="346586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91" r="2153" b="50000"/>
            <a:stretch/>
          </p:blipFill>
          <p:spPr bwMode="auto">
            <a:xfrm>
              <a:off x="931452" y="3505200"/>
              <a:ext cx="3448819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" t="52443" r="78014"/>
            <a:stretch/>
          </p:blipFill>
          <p:spPr bwMode="auto">
            <a:xfrm>
              <a:off x="4296696" y="3534696"/>
              <a:ext cx="2005782" cy="317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171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Named Entity Annotations (JSON-LD)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85122"/>
            <a:ext cx="2133600" cy="342900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DF4DF032-40E7-4198-BBCB-DA8E7ED0C5DD}" type="slidenum">
              <a:rPr lang="de-DE" altLang="en-US" smtClean="0"/>
              <a:pPr/>
              <a:t>8</a:t>
            </a:fld>
            <a:endParaRPr lang="de-DE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2" y="1657350"/>
            <a:ext cx="623096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33401" y="1771650"/>
            <a:ext cx="1974440" cy="857250"/>
            <a:chOff x="914400" y="1704975"/>
            <a:chExt cx="2686049" cy="1724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8"/>
            <a:stretch/>
          </p:blipFill>
          <p:spPr bwMode="auto">
            <a:xfrm>
              <a:off x="2330244" y="1704975"/>
              <a:ext cx="1270205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15"/>
            <a:stretch/>
          </p:blipFill>
          <p:spPr bwMode="auto">
            <a:xfrm>
              <a:off x="914400" y="1704975"/>
              <a:ext cx="1423219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7200" y="1714500"/>
            <a:ext cx="2133600" cy="9715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857251"/>
            <a:ext cx="86487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83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Named </a:t>
            </a:r>
            <a:r>
              <a:rPr lang="de-DE"/>
              <a:t>Entity Annotations (Turtle)</a:t>
            </a:r>
            <a:endParaRPr lang="de-DE" dirty="0"/>
          </a:p>
        </p:txBody>
      </p:sp>
      <p:grpSp>
        <p:nvGrpSpPr>
          <p:cNvPr id="5" name="Group 4"/>
          <p:cNvGrpSpPr/>
          <p:nvPr/>
        </p:nvGrpSpPr>
        <p:grpSpPr>
          <a:xfrm>
            <a:off x="533401" y="1771650"/>
            <a:ext cx="1974440" cy="857250"/>
            <a:chOff x="914400" y="1704975"/>
            <a:chExt cx="2686049" cy="1724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8"/>
            <a:stretch/>
          </p:blipFill>
          <p:spPr bwMode="auto">
            <a:xfrm>
              <a:off x="2330244" y="1704975"/>
              <a:ext cx="1270205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15"/>
            <a:stretch/>
          </p:blipFill>
          <p:spPr bwMode="auto">
            <a:xfrm>
              <a:off x="914400" y="1704975"/>
              <a:ext cx="1423219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7200" y="1714500"/>
            <a:ext cx="2133600" cy="9715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857251"/>
            <a:ext cx="86487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86" y="1714501"/>
            <a:ext cx="6356350" cy="208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459629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721</Words>
  <Application>Microsoft Office PowerPoint</Application>
  <PresentationFormat>On-screen Show (16:9)</PresentationFormat>
  <Paragraphs>214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Kante</vt:lpstr>
      <vt:lpstr>Web Annotation  (W3C Standard)</vt:lpstr>
      <vt:lpstr>Web Annotation / Open Annotation</vt:lpstr>
      <vt:lpstr>Web Annotation: Annotation</vt:lpstr>
      <vt:lpstr>Web Annotation: Annotation</vt:lpstr>
      <vt:lpstr>Web Annotation: Target and Body</vt:lpstr>
      <vt:lpstr>oa:Selector – e.g. possible targets</vt:lpstr>
      <vt:lpstr>Named Entity Annotations (ENAMEX)</vt:lpstr>
      <vt:lpstr>Named Entity Annotations (JSON-LD)</vt:lpstr>
      <vt:lpstr>Named Entity Annotations (Turtle)</vt:lpstr>
      <vt:lpstr>Named Entity Annotations</vt:lpstr>
      <vt:lpstr>Web Annotation: Overview</vt:lpstr>
      <vt:lpstr>Named Entity Annotations (Turtle)</vt:lpstr>
      <vt:lpstr>Web Annotation: Overview</vt:lpstr>
      <vt:lpstr>Web Annotation: Overview</vt:lpstr>
      <vt:lpstr>Tooling: Recogito</vt:lpstr>
      <vt:lpstr>Recogito</vt:lpstr>
      <vt:lpstr>Recogito</vt:lpstr>
      <vt:lpstr>Recogito</vt:lpstr>
      <vt:lpstr>Recogito</vt:lpstr>
      <vt:lpstr>Recogito</vt:lpstr>
      <vt:lpstr>Web Annotation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Christian Chiarcos</cp:lastModifiedBy>
  <cp:revision>747</cp:revision>
  <cp:lastPrinted>2015-03-15T18:01:39Z</cp:lastPrinted>
  <dcterms:created xsi:type="dcterms:W3CDTF">2012-04-27T04:26:24Z</dcterms:created>
  <dcterms:modified xsi:type="dcterms:W3CDTF">2021-08-31T17:43:17Z</dcterms:modified>
</cp:coreProperties>
</file>