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99" r:id="rId2"/>
    <p:sldId id="407" r:id="rId3"/>
    <p:sldId id="415" r:id="rId4"/>
    <p:sldId id="414" r:id="rId5"/>
    <p:sldId id="404" r:id="rId6"/>
    <p:sldId id="405" r:id="rId7"/>
    <p:sldId id="406" r:id="rId8"/>
    <p:sldId id="417" r:id="rId9"/>
    <p:sldId id="418" r:id="rId10"/>
    <p:sldId id="419" r:id="rId11"/>
    <p:sldId id="420" r:id="rId12"/>
    <p:sldId id="421" r:id="rId13"/>
    <p:sldId id="409" r:id="rId14"/>
    <p:sldId id="411" r:id="rId15"/>
    <p:sldId id="423" r:id="rId16"/>
    <p:sldId id="413" r:id="rId17"/>
    <p:sldId id="412" r:id="rId18"/>
    <p:sldId id="424" r:id="rId19"/>
    <p:sldId id="416" r:id="rId20"/>
    <p:sldId id="422" r:id="rId21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750d42c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750d42c8_0_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27.10.2014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BEC3FD-1033-4649-9A04-9E106BA76D3D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community/ontolex/wiki/Frequency,_Attestation_and_Corpus_Inform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ld4lt/wiki/Main_Page#Use_Cases" TargetMode="External"/><Relationship Id="rId2" Type="http://schemas.openxmlformats.org/officeDocument/2006/relationships/hyperlink" Target="https://www.w3.org/community/ld4l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d4lt/linguistic-anno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ld4l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lt-LT" sz="4800" i="1" dirty="0" smtClean="0"/>
              <a:t>LD4LT </a:t>
            </a:r>
            <a:r>
              <a:rPr lang="lt-LT" sz="4800" i="1" dirty="0"/>
              <a:t>Discussions on Linguistic </a:t>
            </a:r>
            <a:r>
              <a:rPr lang="lt-LT" sz="4800" i="1" dirty="0" smtClean="0"/>
              <a:t>Annotation</a:t>
            </a:r>
            <a:r>
              <a:rPr lang="de-DE" sz="4800" i="1" dirty="0" smtClean="0"/>
              <a:t> </a:t>
            </a:r>
            <a:r>
              <a:rPr lang="de-DE" sz="4800" dirty="0" smtClean="0"/>
              <a:t>(so far)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7997" y="0"/>
            <a:ext cx="53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LD4LT@LDK-2021,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2"/>
            <a:r>
              <a:rPr lang="de-DE" dirty="0" smtClean="0"/>
              <a:t>to address an excerpt from a corpus</a:t>
            </a:r>
          </a:p>
          <a:p>
            <a:pPr lvl="3"/>
            <a:r>
              <a:rPr lang="de-DE" dirty="0"/>
              <a:t>frac:attestation / frac:Attestation</a:t>
            </a:r>
          </a:p>
          <a:p>
            <a:pPr lvl="4"/>
            <a:r>
              <a:rPr lang="de-DE" dirty="0" smtClean="0"/>
              <a:t>illustrates a lexical entry, lexical form, word sense, lexical concept, or ontological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9244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frequency, attestation, corpus information</a:t>
                </a:r>
              </a:p>
              <a:p>
                <a:pPr lvl="1"/>
                <a:r>
                  <a:rPr lang="de-DE" dirty="0" smtClean="0"/>
                  <a:t>provides anchor points </a:t>
                </a:r>
              </a:p>
              <a:p>
                <a:pPr lvl="2"/>
                <a:r>
                  <a:rPr lang="de-DE" dirty="0" smtClean="0"/>
                  <a:t>to refer to corpora/documents</a:t>
                </a:r>
              </a:p>
              <a:p>
                <a:pPr lvl="3"/>
                <a:r>
                  <a:rPr lang="de-DE" dirty="0" smtClean="0"/>
                  <a:t>frac:corpus / frac:Corpus</a:t>
                </a:r>
              </a:p>
              <a:p>
                <a:pPr lvl="2"/>
                <a:r>
                  <a:rPr lang="de-DE" dirty="0" smtClean="0"/>
                  <a:t>to address an excerpt from a corpus</a:t>
                </a:r>
              </a:p>
              <a:p>
                <a:pPr lvl="3"/>
                <a:r>
                  <a:rPr lang="de-DE" dirty="0"/>
                  <a:t>frac:attestation / </a:t>
                </a:r>
                <a:r>
                  <a:rPr lang="de-DE" dirty="0" smtClean="0"/>
                  <a:t>frac:Attestation</a:t>
                </a:r>
              </a:p>
              <a:p>
                <a:pPr lvl="2"/>
                <a:r>
                  <a:rPr lang="de-DE" dirty="0" smtClean="0"/>
                  <a:t>target (corpus, corpus fragment) is a URI</a:t>
                </a:r>
              </a:p>
              <a:p>
                <a:pPr lvl="3"/>
                <a:r>
                  <a:rPr lang="de-DE" dirty="0" smtClean="0"/>
                  <a:t>we stay deliberately agnostic abouts its further characteristics</a:t>
                </a:r>
              </a:p>
              <a:p>
                <a:pPr lvl="4"/>
                <a:r>
                  <a:rPr lang="de-DE" sz="1600" dirty="0" smtClean="0"/>
                  <a:t>could be Web Annotation 	(</a:t>
                </a:r>
                <a:r>
                  <a:rPr lang="de-DE" sz="1600" i="1" dirty="0" smtClean="0"/>
                  <a:t>frac:corpus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/>
                      </a:rPr>
                      <m:t>⊓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i="1" dirty="0" smtClean="0"/>
                  <a:t>oa:target </a:t>
                </a:r>
                <a:r>
                  <a:rPr lang="de-DE" sz="1600" dirty="0" smtClean="0"/>
                  <a:t>?)</a:t>
                </a:r>
              </a:p>
              <a:p>
                <a:pPr lvl="4"/>
                <a:r>
                  <a:rPr lang="de-DE" sz="1600" dirty="0" smtClean="0"/>
                  <a:t>could be NIF 		(</a:t>
                </a:r>
                <a:r>
                  <a:rPr lang="de-DE" sz="1600" i="1" dirty="0" smtClean="0"/>
                  <a:t>frac:Corpus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⊓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i="1" dirty="0" smtClean="0"/>
                  <a:t>nif:String </a:t>
                </a:r>
                <a:r>
                  <a:rPr lang="de-DE" sz="1600" dirty="0"/>
                  <a:t>?</a:t>
                </a:r>
                <a:r>
                  <a:rPr lang="de-DE" sz="1600" dirty="0" smtClean="0"/>
                  <a:t>)</a:t>
                </a:r>
              </a:p>
              <a:p>
                <a:pPr lvl="3"/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154" b="-17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4"/>
              </a:rPr>
              <a:t>https://www.w3.org/community/ontolex/wiki/Frequency</a:t>
            </a:r>
            <a:r>
              <a:rPr lang="de-DE" sz="1600">
                <a:hlinkClick r:id="rId4"/>
              </a:rPr>
              <a:t>,_</a:t>
            </a:r>
            <a:r>
              <a:rPr lang="de-DE" sz="1600" smtClean="0">
                <a:hlinkClick r:id="rId4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9684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2"/>
            <a:r>
              <a:rPr lang="de-DE" dirty="0" smtClean="0"/>
              <a:t>to address an excerpt from a corpus</a:t>
            </a:r>
          </a:p>
          <a:p>
            <a:pPr lvl="3"/>
            <a:r>
              <a:rPr lang="de-DE" dirty="0"/>
              <a:t>frac:attestation / </a:t>
            </a:r>
            <a:r>
              <a:rPr lang="de-DE" dirty="0" smtClean="0"/>
              <a:t>frac:Attestation</a:t>
            </a:r>
          </a:p>
          <a:p>
            <a:pPr lvl="2"/>
            <a:r>
              <a:rPr lang="de-DE" dirty="0" smtClean="0"/>
              <a:t>target (corpus, corpus fragment) is a URI</a:t>
            </a:r>
          </a:p>
          <a:p>
            <a:pPr lvl="3"/>
            <a:r>
              <a:rPr lang="de-DE" dirty="0" smtClean="0"/>
              <a:t>we stay deliberately agnostic abouts its further characteristics</a:t>
            </a:r>
          </a:p>
          <a:p>
            <a:pPr lvl="3"/>
            <a:r>
              <a:rPr lang="de-DE" dirty="0" smtClean="0"/>
              <a:t>we would like to give a concrete recommendation</a:t>
            </a:r>
          </a:p>
          <a:p>
            <a:pPr marL="1341438" lvl="4" indent="0">
              <a:buNone/>
            </a:pPr>
            <a:r>
              <a:rPr lang="de-DE" sz="1600" dirty="0" smtClean="0"/>
              <a:t>=&gt; one of the motivations for the LD4LT harmonization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3341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do we want to do?</a:t>
            </a:r>
            <a:endParaRPr lang="de-DE" dirty="0"/>
          </a:p>
        </p:txBody>
      </p:sp>
      <p:pic>
        <p:nvPicPr>
          <p:cNvPr id="25602" name="Picture 2" descr="The anti-pattern (https://xkcd.com/927/, CC-BY-NC 2.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79600"/>
            <a:ext cx="5867400" cy="33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7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sz="2800" dirty="0" smtClean="0"/>
              <a:t>Pilot survey: WA / NIF / both ?</a:t>
            </a:r>
          </a:p>
          <a:p>
            <a:pPr lvl="1"/>
            <a:r>
              <a:rPr lang="de-DE" sz="2400" dirty="0" smtClean="0"/>
              <a:t>2018-2019</a:t>
            </a:r>
          </a:p>
          <a:p>
            <a:pPr lvl="1"/>
            <a:r>
              <a:rPr lang="de-DE" sz="2400" dirty="0" smtClean="0"/>
              <a:t>H2020 project Pret-a-LLOD</a:t>
            </a:r>
          </a:p>
          <a:p>
            <a:pPr lvl="2"/>
            <a:r>
              <a:rPr lang="en-US" sz="2000" dirty="0"/>
              <a:t>Ready-to-use Multilingual Linked Language Data for Knowledge Services across </a:t>
            </a:r>
            <a:r>
              <a:rPr lang="en-US" sz="2000" dirty="0" smtClean="0"/>
              <a:t>Sectors (2019-2022)</a:t>
            </a:r>
            <a:endParaRPr lang="de-DE" sz="2000" dirty="0" smtClean="0"/>
          </a:p>
          <a:p>
            <a:r>
              <a:rPr lang="de-DE" sz="2800" dirty="0" smtClean="0"/>
              <a:t>Series of telcos</a:t>
            </a:r>
          </a:p>
          <a:p>
            <a:pPr lvl="1"/>
            <a:r>
              <a:rPr lang="de-DE" sz="2400" dirty="0" smtClean="0"/>
              <a:t>since 2019, somewhat irregular</a:t>
            </a:r>
          </a:p>
          <a:p>
            <a:pPr lvl="1"/>
            <a:r>
              <a:rPr lang="de-DE" sz="2400" i="1" dirty="0" smtClean="0"/>
              <a:t>aiming </a:t>
            </a:r>
            <a:r>
              <a:rPr lang="de-DE" sz="2400" dirty="0" smtClean="0"/>
              <a:t>for a more regular rhythm</a:t>
            </a:r>
            <a:endParaRPr lang="de-DE" sz="2400" i="1" dirty="0" smtClean="0"/>
          </a:p>
          <a:p>
            <a:pPr lvl="1"/>
            <a:r>
              <a:rPr lang="de-DE" sz="2400" dirty="0" smtClean="0"/>
              <a:t>joint activity with Cost Action Nexus Linguarum (2019-2023)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7116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pPr marL="344487" lvl="1" indent="0">
              <a:buNone/>
            </a:pP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/>
          <a:stretch/>
        </p:blipFill>
        <p:spPr bwMode="auto">
          <a:xfrm>
            <a:off x="990600" y="2038350"/>
            <a:ext cx="7010400" cy="286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542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pPr marL="344487" lvl="1" indent="0">
              <a:buNone/>
            </a:pPr>
            <a:r>
              <a:rPr lang="de-DE" sz="1600" dirty="0" smtClean="0">
                <a:hlinkClick r:id="rId2"/>
              </a:rPr>
              <a:t>https</a:t>
            </a:r>
            <a:r>
              <a:rPr lang="de-DE" sz="1600" dirty="0">
                <a:hlinkClick r:id="rId2"/>
              </a:rPr>
              <a:t>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</a:p>
          <a:p>
            <a:pPr lvl="1"/>
            <a:r>
              <a:rPr lang="de-DE" dirty="0" smtClean="0"/>
              <a:t>still incomplete</a:t>
            </a:r>
          </a:p>
          <a:p>
            <a:pPr lvl="2"/>
            <a:r>
              <a:rPr lang="de-DE" i="1" dirty="0" smtClean="0"/>
              <a:t>add statistics on features and formats</a:t>
            </a:r>
          </a:p>
          <a:p>
            <a:pPr lvl="2"/>
            <a:r>
              <a:rPr lang="de-DE" dirty="0" smtClean="0"/>
              <a:t>to be added: TEI, ISO</a:t>
            </a:r>
          </a:p>
          <a:p>
            <a:pPr lvl="1"/>
            <a:r>
              <a:rPr lang="de-DE" dirty="0" smtClean="0"/>
              <a:t>partially fed into a draft article</a:t>
            </a:r>
          </a:p>
          <a:p>
            <a:pPr lvl="2"/>
            <a:r>
              <a:rPr lang="de-DE" dirty="0" smtClean="0"/>
              <a:t>Khan et al. (ms),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4030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r>
              <a:rPr lang="de-DE" dirty="0" smtClean="0"/>
              <a:t>Now, decide how to develop common specifications</a:t>
            </a:r>
          </a:p>
          <a:p>
            <a:pPr lvl="1"/>
            <a:r>
              <a:rPr lang="de-DE" dirty="0" smtClean="0"/>
              <a:t>Extending an established vocabulary?</a:t>
            </a:r>
          </a:p>
          <a:p>
            <a:pPr lvl="1"/>
            <a:r>
              <a:rPr lang="de-DE" dirty="0" smtClean="0"/>
              <a:t>Which one?</a:t>
            </a:r>
          </a:p>
          <a:p>
            <a:pPr lvl="2"/>
            <a:r>
              <a:rPr lang="de-DE" dirty="0" smtClean="0"/>
              <a:t>„Web Annotation for Linguistic Annotation (WALT)“?</a:t>
            </a:r>
          </a:p>
          <a:p>
            <a:pPr lvl="2"/>
            <a:r>
              <a:rPr lang="de-DE" dirty="0" smtClean="0"/>
              <a:t>„NIF 2.0“ ?</a:t>
            </a:r>
          </a:p>
          <a:p>
            <a:pPr lvl="2"/>
            <a:r>
              <a:rPr lang="de-DE" dirty="0" smtClean="0"/>
              <a:t>„LAF-RDF“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767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r>
              <a:rPr lang="de-DE" dirty="0" smtClean="0"/>
              <a:t>Now, decide how to develop common specifications</a:t>
            </a:r>
          </a:p>
          <a:p>
            <a:pPr lvl="1"/>
            <a:r>
              <a:rPr lang="de-DE" dirty="0" smtClean="0"/>
              <a:t>Extending an established vocabulary?</a:t>
            </a:r>
          </a:p>
          <a:p>
            <a:pPr lvl="1"/>
            <a:r>
              <a:rPr lang="de-DE" dirty="0" smtClean="0"/>
              <a:t>Deeper discussion of sub-topics =&gt; separate calls</a:t>
            </a:r>
          </a:p>
          <a:p>
            <a:pPr lvl="2"/>
            <a:r>
              <a:rPr lang="de-DE" dirty="0" smtClean="0"/>
              <a:t>suggested for fragment identifiers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9675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Survey of requirements and features</a:t>
            </a:r>
          </a:p>
          <a:p>
            <a:r>
              <a:rPr lang="de-DE" dirty="0"/>
              <a:t>Now, decide how to develop common </a:t>
            </a:r>
            <a:r>
              <a:rPr lang="de-DE" dirty="0" smtClean="0"/>
              <a:t>specifications</a:t>
            </a:r>
          </a:p>
          <a:p>
            <a:r>
              <a:rPr lang="de-DE" dirty="0" smtClean="0"/>
              <a:t>Need </a:t>
            </a:r>
            <a:r>
              <a:rPr lang="de-DE" dirty="0"/>
              <a:t>help, feedback and additional use cases ;)</a:t>
            </a:r>
          </a:p>
          <a:p>
            <a:pPr lvl="1"/>
            <a:r>
              <a:rPr lang="de-DE" dirty="0"/>
              <a:t>This can have a similar impact as OntoLex had on lexical resources</a:t>
            </a:r>
          </a:p>
          <a:p>
            <a:pPr lvl="2"/>
            <a:r>
              <a:rPr lang="de-DE" dirty="0"/>
              <a:t>Since the publication of the vocabulary in 2016</a:t>
            </a:r>
          </a:p>
          <a:p>
            <a:pPr lvl="2"/>
            <a:r>
              <a:rPr lang="de-DE" dirty="0"/>
              <a:t>If developed with an eye on usage, usability and </a:t>
            </a:r>
            <a:r>
              <a:rPr lang="de-DE" dirty="0" smtClean="0"/>
              <a:t>compatibility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294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/>
          <a:p>
            <a:pPr algn="l"/>
            <a:r>
              <a:rPr lang="en-GB"/>
              <a:t>RDF and Annotation: A brave new world?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xfrm>
            <a:off x="381000" y="819150"/>
            <a:ext cx="8229600" cy="339804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indent="0">
              <a:buNone/>
            </a:pPr>
            <a:r>
              <a:rPr lang="en-GB" sz="1800" dirty="0"/>
              <a:t>Not quite (yet):</a:t>
            </a:r>
            <a:endParaRPr sz="1800" dirty="0"/>
          </a:p>
          <a:p>
            <a:pPr>
              <a:spcBef>
                <a:spcPts val="1200"/>
              </a:spcBef>
              <a:buChar char="-"/>
            </a:pPr>
            <a:r>
              <a:rPr lang="en-GB" sz="1800" dirty="0"/>
              <a:t>Concurrent, incompatible vocabularies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Web Annotation 		</a:t>
            </a:r>
            <a:r>
              <a:rPr lang="en-GB" sz="1600" dirty="0"/>
              <a:t>(mostly for bioinformatics and DH)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NLP Interchange Format 	</a:t>
            </a:r>
            <a:r>
              <a:rPr lang="en-GB" sz="1600" dirty="0"/>
              <a:t>(mostly for NLP web services)</a:t>
            </a:r>
            <a:endParaRPr sz="1600" dirty="0"/>
          </a:p>
          <a:p>
            <a:pPr lvl="1">
              <a:buChar char="-"/>
            </a:pPr>
            <a:r>
              <a:rPr lang="en-GB" sz="1800" dirty="0" err="1"/>
              <a:t>Ligt</a:t>
            </a:r>
            <a:r>
              <a:rPr lang="en-GB" sz="1800" dirty="0"/>
              <a:t>			</a:t>
            </a:r>
            <a:r>
              <a:rPr lang="en-GB" sz="1600" dirty="0" smtClean="0"/>
              <a:t>(</a:t>
            </a:r>
            <a:r>
              <a:rPr lang="en-GB" sz="1600" dirty="0"/>
              <a:t>morphology, not supported otherwise)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POWLA			</a:t>
            </a:r>
            <a:r>
              <a:rPr lang="en-GB" sz="1600" dirty="0" smtClean="0"/>
              <a:t>(</a:t>
            </a:r>
            <a:r>
              <a:rPr lang="en-GB" sz="1600" dirty="0"/>
              <a:t>generic LAF data structures)</a:t>
            </a:r>
            <a:endParaRPr sz="1600" dirty="0"/>
          </a:p>
          <a:p>
            <a:pPr>
              <a:buChar char="-"/>
            </a:pPr>
            <a:r>
              <a:rPr lang="en-GB" sz="1800" dirty="0"/>
              <a:t>Prospects on information integration recognized already during the 2000s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Hampered by </a:t>
            </a:r>
            <a:r>
              <a:rPr lang="en-GB" sz="1800" dirty="0" smtClean="0"/>
              <a:t>incompatibilities</a:t>
            </a:r>
          </a:p>
          <a:p>
            <a:pPr lvl="1">
              <a:buChar char="-"/>
            </a:pPr>
            <a:endParaRPr sz="1800" dirty="0"/>
          </a:p>
          <a:p>
            <a:pPr marL="1171553">
              <a:spcBef>
                <a:spcPts val="0"/>
              </a:spcBef>
              <a:spcAft>
                <a:spcPts val="0"/>
              </a:spcAft>
              <a:buFont typeface="Symbol"/>
              <a:buChar char="Þ"/>
            </a:pPr>
            <a:r>
              <a:rPr lang="en-GB" sz="1800" dirty="0"/>
              <a:t>Consolidation </a:t>
            </a:r>
            <a:r>
              <a:rPr lang="en-GB" sz="1800" dirty="0" smtClean="0"/>
              <a:t>initiative</a:t>
            </a:r>
            <a:endParaRPr lang="en-GB" sz="1800" dirty="0"/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W3C Community Group „Linked Data for Language Technology“</a:t>
            </a:r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		+ supported by Nexus Linguarum, WG 1, T1.1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8461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LD4LT mailing list &amp; wiki</a:t>
            </a:r>
          </a:p>
          <a:p>
            <a:pPr lvl="1"/>
            <a:r>
              <a:rPr lang="de-DE" dirty="0">
                <a:hlinkClick r:id="rId2"/>
              </a:rPr>
              <a:t>https://www.w3.org/community/ld4lt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www.w3.org/community/ld4lt/wiki/Main_Page#Use_Cases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GitHub, incl. archive</a:t>
            </a:r>
          </a:p>
          <a:p>
            <a:pPr lvl="1"/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github.com/ld4lt/linguistic-annotation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1836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758" y="1200153"/>
            <a:ext cx="3466728" cy="2505724"/>
          </a:xfrm>
        </p:spPr>
        <p:txBody>
          <a:bodyPr/>
          <a:lstStyle/>
          <a:p>
            <a:r>
              <a:rPr lang="en-US" sz="2400" dirty="0" smtClean="0"/>
              <a:t>address use </a:t>
            </a:r>
            <a:r>
              <a:rPr lang="en-US" sz="2400" dirty="0"/>
              <a:t>cases and requirements for Language Technology Applications that use Linked </a:t>
            </a:r>
            <a:r>
              <a:rPr lang="en-US" sz="2400" dirty="0" smtClean="0"/>
              <a:t>Data</a:t>
            </a:r>
          </a:p>
          <a:p>
            <a:pPr>
              <a:buFont typeface="Symbol"/>
              <a:buChar char="Þ"/>
            </a:pPr>
            <a:r>
              <a:rPr lang="en-US" sz="2400" dirty="0" smtClean="0"/>
              <a:t>interoperability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1600"/>
            <a:ext cx="4786547" cy="226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836589"/>
            <a:ext cx="345979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https://www.w3.org/community/ld4lt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7515" y="3489853"/>
            <a:ext cx="6902234" cy="162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two active lines of discussion</a:t>
            </a:r>
          </a:p>
          <a:p>
            <a:pPr lvl="1"/>
            <a:r>
              <a:rPr lang="en-US" sz="2000" dirty="0" smtClean="0"/>
              <a:t>language resource metadata (METASHARE OWL)</a:t>
            </a:r>
          </a:p>
          <a:p>
            <a:pPr lvl="1"/>
            <a:r>
              <a:rPr lang="en-US" sz="2000" dirty="0" smtClean="0"/>
              <a:t>consolidate linguistic annotations on the web (Web Annotation + NIF + …)</a:t>
            </a:r>
          </a:p>
        </p:txBody>
      </p:sp>
    </p:spTree>
    <p:extLst>
      <p:ext uri="{BB962C8B-B14F-4D97-AF65-F5344CB8AC3E}">
        <p14:creationId xmlns:p14="http://schemas.microsoft.com/office/powerpoint/2010/main" val="26991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Harmonization Initiative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8706"/>
            <a:ext cx="8229600" cy="3398044"/>
          </a:xfrm>
        </p:spPr>
        <p:txBody>
          <a:bodyPr/>
          <a:lstStyle/>
          <a:p>
            <a:pPr lvl="1"/>
            <a:r>
              <a:rPr lang="de-DE" dirty="0" smtClean="0"/>
              <a:t>Establish </a:t>
            </a:r>
            <a:r>
              <a:rPr lang="de-DE" i="1" dirty="0" smtClean="0"/>
              <a:t>one </a:t>
            </a:r>
            <a:r>
              <a:rPr lang="de-DE" dirty="0" smtClean="0"/>
              <a:t>RDF vocabulary for annotations on the web</a:t>
            </a:r>
            <a:endParaRPr lang="de-DE" dirty="0"/>
          </a:p>
          <a:p>
            <a:pPr lvl="2"/>
            <a:r>
              <a:rPr lang="de-DE" dirty="0"/>
              <a:t>API </a:t>
            </a:r>
            <a:r>
              <a:rPr lang="de-DE" dirty="0" smtClean="0"/>
              <a:t>specifications</a:t>
            </a:r>
          </a:p>
          <a:p>
            <a:pPr lvl="1"/>
            <a:r>
              <a:rPr lang="de-DE" dirty="0" smtClean="0"/>
              <a:t>Guidelines/specs for linguistic annotations on the web</a:t>
            </a:r>
          </a:p>
          <a:p>
            <a:pPr lvl="2"/>
            <a:r>
              <a:rPr lang="de-DE" dirty="0"/>
              <a:t>publishing, processing, exchanging, accessing</a:t>
            </a:r>
            <a:endParaRPr lang="de-DE" dirty="0" smtClean="0"/>
          </a:p>
          <a:p>
            <a:pPr lvl="1"/>
            <a:r>
              <a:rPr lang="de-DE" dirty="0" smtClean="0"/>
              <a:t>Largely compatible/building on existing standards</a:t>
            </a:r>
            <a:endParaRPr lang="de-DE" dirty="0"/>
          </a:p>
          <a:p>
            <a:pPr lvl="2"/>
            <a:r>
              <a:rPr lang="de-DE" dirty="0" smtClean="0"/>
              <a:t>detect and compensate gaps</a:t>
            </a:r>
          </a:p>
          <a:p>
            <a:pPr lvl="2"/>
            <a:r>
              <a:rPr lang="de-DE" dirty="0" smtClean="0"/>
              <a:t>compatible with or easily upgradable from existing implementations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1946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What to annotate?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8001000" cy="2963466"/>
          </a:xfrm>
        </p:spPr>
        <p:txBody>
          <a:bodyPr/>
          <a:lstStyle/>
          <a:p>
            <a:r>
              <a:rPr lang="de-DE" dirty="0" smtClean="0"/>
              <a:t>identify and address elements of the primary data</a:t>
            </a:r>
          </a:p>
          <a:p>
            <a:pPr lvl="1"/>
            <a:r>
              <a:rPr lang="de-DE" dirty="0" smtClean="0"/>
              <a:t>e.g., strings in a text</a:t>
            </a:r>
          </a:p>
          <a:p>
            <a:r>
              <a:rPr lang="de-DE" dirty="0" smtClean="0"/>
              <a:t>explicit selectors</a:t>
            </a:r>
          </a:p>
          <a:p>
            <a:pPr lvl="1"/>
            <a:r>
              <a:rPr lang="de-DE" dirty="0" smtClean="0"/>
              <a:t>RDF properties that describe how to retrieve fragments from a web resource</a:t>
            </a:r>
          </a:p>
          <a:p>
            <a:pPr lvl="1"/>
            <a:r>
              <a:rPr lang="de-DE" dirty="0" smtClean="0"/>
              <a:t>extensible, but verbose</a:t>
            </a:r>
          </a:p>
          <a:p>
            <a:r>
              <a:rPr lang="de-DE" dirty="0" smtClean="0"/>
              <a:t>fragment identifiers</a:t>
            </a:r>
          </a:p>
          <a:p>
            <a:pPr lvl="1"/>
            <a:r>
              <a:rPr lang="de-DE" dirty="0" smtClean="0"/>
              <a:t>e.g., offset-based URIs as used in NIF</a:t>
            </a:r>
          </a:p>
          <a:p>
            <a:pPr lvl="1"/>
            <a:r>
              <a:rPr lang="de-DE" dirty="0" smtClean="0"/>
              <a:t>compact, but not extensible and not very robust</a:t>
            </a:r>
          </a:p>
          <a:p>
            <a:r>
              <a:rPr lang="de-DE" dirty="0" smtClean="0"/>
              <a:t>both supported by Web Annotation</a:t>
            </a:r>
          </a:p>
          <a:p>
            <a:pPr lvl="1"/>
            <a:r>
              <a:rPr lang="de-DE" dirty="0" smtClean="0"/>
              <a:t>but there may be need for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1151335"/>
            <a:ext cx="8229603" cy="479822"/>
          </a:xfrm>
        </p:spPr>
        <p:txBody>
          <a:bodyPr/>
          <a:lstStyle/>
          <a:p>
            <a:r>
              <a:rPr lang="de-DE" dirty="0" smtClean="0"/>
              <a:t>How to annotate?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1631156"/>
            <a:ext cx="8413086" cy="2963466"/>
          </a:xfrm>
        </p:spPr>
        <p:txBody>
          <a:bodyPr/>
          <a:lstStyle/>
          <a:p>
            <a:r>
              <a:rPr lang="de-DE" dirty="0" smtClean="0"/>
              <a:t>identify linguistic data structures</a:t>
            </a:r>
          </a:p>
          <a:p>
            <a:pPr lvl="1"/>
            <a:r>
              <a:rPr lang="de-DE" dirty="0" smtClean="0"/>
              <a:t>e.g., morphemes, words, sentences, phrases, dependencies</a:t>
            </a:r>
          </a:p>
          <a:p>
            <a:r>
              <a:rPr lang="de-DE" dirty="0" smtClean="0"/>
              <a:t>no general RDF standard in existence</a:t>
            </a:r>
          </a:p>
          <a:p>
            <a:pPr lvl="1"/>
            <a:r>
              <a:rPr lang="de-DE" dirty="0" smtClean="0"/>
              <a:t>other RDF vocabularies include</a:t>
            </a:r>
          </a:p>
          <a:p>
            <a:pPr lvl="2"/>
            <a:r>
              <a:rPr lang="de-DE" dirty="0" smtClean="0"/>
              <a:t>NIF („simple“ NLP annotations)</a:t>
            </a:r>
          </a:p>
          <a:p>
            <a:pPr lvl="2"/>
            <a:r>
              <a:rPr lang="de-DE" dirty="0" smtClean="0"/>
              <a:t>CoNLL-RDF (NIF adaptation for tabular formats)</a:t>
            </a:r>
          </a:p>
          <a:p>
            <a:pPr lvl="2"/>
            <a:r>
              <a:rPr lang="de-DE" dirty="0" smtClean="0"/>
              <a:t>LAF/POWLA (generic format[s], but limited tool support)</a:t>
            </a:r>
          </a:p>
          <a:p>
            <a:pPr lvl="2"/>
            <a:r>
              <a:rPr lang="de-DE" dirty="0"/>
              <a:t>Ligt (interlinear glosses, morphology)</a:t>
            </a:r>
          </a:p>
          <a:p>
            <a:pPr lvl="2"/>
            <a:r>
              <a:rPr lang="de-DE" dirty="0" smtClean="0"/>
              <a:t>tool-specific formats (LIF, NAF-RDF,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4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1151335"/>
            <a:ext cx="8229603" cy="479822"/>
          </a:xfrm>
        </p:spPr>
        <p:txBody>
          <a:bodyPr/>
          <a:lstStyle/>
          <a:p>
            <a:r>
              <a:rPr lang="de-DE" dirty="0" smtClean="0"/>
              <a:t>Processing and exchange?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1631156"/>
            <a:ext cx="8413086" cy="1092994"/>
          </a:xfrm>
        </p:spPr>
        <p:txBody>
          <a:bodyPr/>
          <a:lstStyle/>
          <a:p>
            <a:r>
              <a:rPr lang="de-DE" dirty="0" smtClean="0"/>
              <a:t>Independent API specifications</a:t>
            </a:r>
          </a:p>
          <a:p>
            <a:pPr lvl="1"/>
            <a:r>
              <a:rPr lang="de-DE" dirty="0" smtClean="0"/>
              <a:t>Web Annotation</a:t>
            </a:r>
          </a:p>
          <a:p>
            <a:pPr lvl="1"/>
            <a:r>
              <a:rPr lang="de-DE" dirty="0" smtClean="0"/>
              <a:t>NIF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2675335"/>
            <a:ext cx="8229603" cy="479822"/>
          </a:xfrm>
        </p:spPr>
        <p:txBody>
          <a:bodyPr/>
          <a:lstStyle/>
          <a:p>
            <a:r>
              <a:rPr lang="de-DE" dirty="0" smtClean="0"/>
              <a:t>Guidelines and strategies</a:t>
            </a:r>
            <a:endParaRPr lang="de-DE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3155156"/>
            <a:ext cx="8413086" cy="1092994"/>
          </a:xfrm>
        </p:spPr>
        <p:txBody>
          <a:bodyPr/>
          <a:lstStyle/>
          <a:p>
            <a:r>
              <a:rPr lang="de-DE" dirty="0" smtClean="0"/>
              <a:t>Recommended tools/APIs</a:t>
            </a:r>
          </a:p>
          <a:p>
            <a:pPr lvl="1"/>
            <a:r>
              <a:rPr lang="de-DE" dirty="0" smtClean="0"/>
              <a:t>to produce, consume, retrieve, search linguistic annotations ?</a:t>
            </a:r>
          </a:p>
          <a:p>
            <a:r>
              <a:rPr lang="de-DE" dirty="0" smtClean="0"/>
              <a:t>Develop generic tools or facilitate interoperability between existing tools</a:t>
            </a:r>
          </a:p>
          <a:p>
            <a:pPr lvl="1"/>
            <a:r>
              <a:rPr lang="de-DE" dirty="0" smtClean="0"/>
              <a:t>can/should we try to change established workflows</a:t>
            </a:r>
          </a:p>
        </p:txBody>
      </p:sp>
    </p:spTree>
    <p:extLst>
      <p:ext uri="{BB962C8B-B14F-4D97-AF65-F5344CB8AC3E}">
        <p14:creationId xmlns:p14="http://schemas.microsoft.com/office/powerpoint/2010/main" val="35230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W3C Community Group </a:t>
            </a:r>
            <a:r>
              <a:rPr lang="de-DE" i="1" dirty="0" smtClean="0"/>
              <a:t>Ontology-Lexica</a:t>
            </a:r>
            <a:endParaRPr lang="de-DE" dirty="0" smtClean="0"/>
          </a:p>
          <a:p>
            <a:pPr lvl="1"/>
            <a:r>
              <a:rPr lang="de-DE" i="1" dirty="0" smtClean="0"/>
              <a:t>pointers from lexical resources into corpora </a:t>
            </a:r>
          </a:p>
          <a:p>
            <a:pPr lvl="2"/>
            <a:r>
              <a:rPr lang="de-DE" i="1" dirty="0" smtClean="0"/>
              <a:t>annotation with dictionary references</a:t>
            </a:r>
          </a:p>
          <a:p>
            <a:pPr lvl="2"/>
            <a:r>
              <a:rPr lang="de-DE" dirty="0" smtClean="0"/>
              <a:t>OntoLex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96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4"/>
            <a:r>
              <a:rPr lang="de-DE" dirty="0"/>
              <a:t>abstract concept, specifying the size of a </a:t>
            </a:r>
            <a:r>
              <a:rPr lang="de-DE" dirty="0" smtClean="0"/>
              <a:t>resource</a:t>
            </a:r>
          </a:p>
          <a:p>
            <a:pPr lvl="4"/>
            <a:r>
              <a:rPr lang="de-DE" dirty="0" smtClean="0"/>
              <a:t>provenance information, mostly</a:t>
            </a:r>
          </a:p>
          <a:p>
            <a:pPr lvl="5"/>
            <a:r>
              <a:rPr lang="de-DE" dirty="0" smtClean="0"/>
              <a:t>source of dictionary examples, embeddings,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27096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932</Words>
  <Application>Microsoft Office PowerPoint</Application>
  <PresentationFormat>On-screen Show (16:9)</PresentationFormat>
  <Paragraphs>188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Kante</vt:lpstr>
      <vt:lpstr>LD4LT Discussions on Linguistic Annotation (so far)</vt:lpstr>
      <vt:lpstr>RDF and Annotation: A brave new world?</vt:lpstr>
      <vt:lpstr>Linked Data for Language Technology</vt:lpstr>
      <vt:lpstr>LD4LT Harmonization Initiative</vt:lpstr>
      <vt:lpstr>Questions</vt:lpstr>
      <vt:lpstr>Questions</vt:lpstr>
      <vt:lpstr>Questions</vt:lpstr>
      <vt:lpstr>Related Activities: OntoLex-FrAC</vt:lpstr>
      <vt:lpstr>Related Activities: OntoLex-FrAC</vt:lpstr>
      <vt:lpstr>Related Activities: OntoLex-FrAC</vt:lpstr>
      <vt:lpstr>Related Activities: OntoLex-FrAC</vt:lpstr>
      <vt:lpstr>Related Activities: OntoLex-FrAC</vt:lpstr>
      <vt:lpstr>What do we want to do?</vt:lpstr>
      <vt:lpstr>Approach so far</vt:lpstr>
      <vt:lpstr>Approach so far</vt:lpstr>
      <vt:lpstr>Approach so far</vt:lpstr>
      <vt:lpstr>Approach so far</vt:lpstr>
      <vt:lpstr>Approach so far</vt:lpstr>
      <vt:lpstr>Approach so far</vt:lpstr>
      <vt:lpstr>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761</cp:revision>
  <cp:lastPrinted>2015-03-15T18:01:39Z</cp:lastPrinted>
  <dcterms:created xsi:type="dcterms:W3CDTF">2012-04-27T04:26:24Z</dcterms:created>
  <dcterms:modified xsi:type="dcterms:W3CDTF">2021-09-01T16:34:37Z</dcterms:modified>
</cp:coreProperties>
</file>