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84af0170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84af0170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84af0170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84af0170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ab9996bc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ab9996b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a72500b9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a72500b9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a72500b9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a72500b9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84af017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84af017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86e76f7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86e76f7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84af0170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84af0170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84af0170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84af0170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86e76f7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86e76f7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84af0170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84af0170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elsevier.es/en-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fI00gWiCxi13AnZ2j0SP2_MDQedKkUFb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uM6CIG10VzbBKUQn_WVelCKBfFyowhMT/view" TargetMode="External"/><Relationship Id="rId6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Clasificación Automatizada de Patrones Respiratorios para la Detección de Enfermedades Pulmonares mediante Inteligencia Artificial</a:t>
            </a:r>
            <a:endParaRPr sz="2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1"/>
            <a:ext cx="8123100" cy="15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Curso: Reconocimiento de Patrones (2024-1)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 (Equipo 7):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Danilo Chirre Arias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Fabricio Nava Castañeda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Mauricio Israel Juárez Proaño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375" y="610800"/>
            <a:ext cx="1680600" cy="5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17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789475" y="744825"/>
            <a:ext cx="26874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Modelo de clasificación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789463" y="2966313"/>
            <a:ext cx="26874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Modelo de regresión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50" y="1207187"/>
            <a:ext cx="2612375" cy="18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750" y="3396225"/>
            <a:ext cx="4063525" cy="15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3575" y="1433350"/>
            <a:ext cx="3619450" cy="27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1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1399050" y="1217100"/>
            <a:ext cx="6345900" cy="23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AutoGluon: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AutoNum type="alphaLcPeriod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Eficaz para la clasificación y regresión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AutoNum type="alphaLcPeriod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Permite la automatización de selección y ajuste de modelo e hiperparámetros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Desempeño de clasificación y regresión demuestran una buena capacidad predictiva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La alta precisión y robustez pueden mejorar el diagnóstico y tratamiento de EPOC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716" lvl="0" marL="337134" marR="4931" rtl="0" algn="just">
              <a:lnSpc>
                <a:spcPct val="75786"/>
              </a:lnSpc>
              <a:spcBef>
                <a:spcPts val="26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[1] Rosaly Moreno, et al. ”Artificial Intelligence Applied to Forced Spirometry in Primary Care — Open Respiratory Archives,” Elsevier.es, 2022.</a:t>
            </a:r>
            <a:endParaRPr sz="103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716" lvl="0" marL="337134" marR="4931" rtl="0" algn="just">
              <a:lnSpc>
                <a:spcPct val="75786"/>
              </a:lnSpc>
              <a:spcBef>
                <a:spcPts val="26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[2] X. Wang et al., “An explainable artificial intelligence framework for risk prediction of COPD in smokers,” BMC public health, vol. 23, no. 1, Nov.</a:t>
            </a:r>
            <a:endParaRPr sz="103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716" lvl="0" marL="337134" marR="4931" rtl="0" algn="just">
              <a:lnSpc>
                <a:spcPct val="75786"/>
              </a:lnSpc>
              <a:spcBef>
                <a:spcPts val="26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2023.</a:t>
            </a:r>
            <a:endParaRPr sz="103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716" lvl="0" marL="337134" marR="4931" rtl="0" algn="just">
              <a:lnSpc>
                <a:spcPct val="75786"/>
              </a:lnSpc>
              <a:spcBef>
                <a:spcPts val="26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[3] Organización Mundial de la Salud, Plan de Acción Mundial para la Prevención y el Control de las Enfermedades No Transmisibles.</a:t>
            </a:r>
            <a:endParaRPr sz="103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716" lvl="0" marL="337134" marR="4931" rtl="0" algn="just">
              <a:lnSpc>
                <a:spcPct val="75786"/>
              </a:lnSpc>
              <a:spcBef>
                <a:spcPts val="26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[4] Global Initiative for Chronic Obstructive Lung Disease (GOLD).</a:t>
            </a:r>
            <a:endParaRPr sz="103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716" lvl="0" marL="337134" marR="4931" rtl="0" algn="just">
              <a:lnSpc>
                <a:spcPct val="75786"/>
              </a:lnSpc>
              <a:spcBef>
                <a:spcPts val="26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[5] E. Andreeva, M. Pokhaznikova, A. Lebedev, I. Moiseeva, O. Kuznetsova, and J.-M. Degryse, ”Spirometry is not enough to diagnose COPD in</a:t>
            </a:r>
            <a:endParaRPr sz="103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716" lvl="0" marL="337134" marR="4931" rtl="0" algn="just">
              <a:lnSpc>
                <a:spcPct val="75786"/>
              </a:lnSpc>
              <a:spcBef>
                <a:spcPts val="26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epidemiological studies: a follow-up study,” npj Primary Care Respiratory Medicine, vol. 27, no. 1, p. 62, 2017/11/14 2017, doi: https://doi.org/10.1038/s41533-017-0062-6.</a:t>
            </a:r>
            <a:endParaRPr sz="103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716" lvl="0" marL="337134" marR="4931" rtl="0" algn="just">
              <a:lnSpc>
                <a:spcPct val="75786"/>
              </a:lnSpc>
              <a:spcBef>
                <a:spcPts val="26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[6] C. E. Bolton, A. A. Ionescu, P. H. Edwards, T. A. Faulkner, S. M. Edwards, and D. J. Shale, ”Attaining a correct diagnosis of COPD in general practice,” Respiratory Medicine, vol. 99, no. 4, pp. 493-500,2005/04/01/ 2005, doi: https://doi.org/10.1016/j.rmed.2004.09.015.</a:t>
            </a:r>
            <a:endParaRPr sz="103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716" lvl="0" marL="337134" marR="4931" rtl="0" algn="just">
              <a:lnSpc>
                <a:spcPct val="75786"/>
              </a:lnSpc>
              <a:spcBef>
                <a:spcPts val="26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[7] “Artificial Intelligence Applied to Forced Spirometry in Primary Care — Open Respiratory Archives,” Elsevier.es, 2022. </a:t>
            </a:r>
            <a:r>
              <a:rPr lang="en" sz="103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https://www.elsevier.es/en-</a:t>
            </a:r>
            <a:r>
              <a:rPr lang="en" sz="103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revista-open-respiratory-archives-11-resumen-artificial-intelligence-applied-forced-spirometry-S265966362400016X (accessed May 29, 2024).</a:t>
            </a:r>
            <a:endParaRPr sz="103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716" lvl="0" marL="337134" marR="4931" rtl="0" algn="just">
              <a:lnSpc>
                <a:spcPct val="75786"/>
              </a:lnSpc>
              <a:spcBef>
                <a:spcPts val="26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[8] Clifton, J. A., Guy, E. F. S., Calj ́e-van der Klei, T., Knopp, J., Chase, J. G. (2023). Simulated Obstructive Disease Respiratory Pressure and Flow</a:t>
            </a:r>
            <a:endParaRPr sz="103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716" lvl="0" marL="337134" marR="4931" rtl="0" algn="just">
              <a:lnSpc>
                <a:spcPct val="75786"/>
              </a:lnSpc>
              <a:spcBef>
                <a:spcPts val="26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(version 1.0.0). PhysioNet. https://doi.org/10.13026/xczc-3662.</a:t>
            </a:r>
            <a:endParaRPr sz="103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716" lvl="0" marL="337134" marR="4931" rtl="0" algn="just">
              <a:lnSpc>
                <a:spcPct val="75786"/>
              </a:lnSpc>
              <a:spcBef>
                <a:spcPts val="26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[9] X. Wang et al., “An explainable artificial intelligence framework for risk prediction of COPD in smokers,” BMC public health, vol. 23, no. 1, Nov.</a:t>
            </a:r>
            <a:endParaRPr sz="103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716" lvl="0" marL="337134" marR="4931" rtl="0" algn="just">
              <a:lnSpc>
                <a:spcPct val="75786"/>
              </a:lnSpc>
              <a:spcBef>
                <a:spcPts val="26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2023, doi: https://doi.org/10.1186/s12889-023-17011-w.</a:t>
            </a:r>
            <a:endParaRPr sz="103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716" lvl="0" marL="337134" marR="4931" rtl="0" algn="just">
              <a:lnSpc>
                <a:spcPct val="75786"/>
              </a:lnSpc>
              <a:spcBef>
                <a:spcPts val="26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3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716" lvl="0" marL="337134" marR="4931" rtl="0" algn="just">
              <a:lnSpc>
                <a:spcPct val="75786"/>
              </a:lnSpc>
              <a:spcBef>
                <a:spcPts val="26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3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9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699800" y="1965150"/>
            <a:ext cx="4257600" cy="18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Síntomas: dificultad para respirar, tos, producción de moco, sibilancias, fatiga, etc. [2] [3]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Prevalencia: 10% en adultos mayores [1]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Consecuencias: infecciones respiratorias, problemas cardiacos, cáncer al pulmón, presión alta, etc [2]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16088" r="15939" t="0"/>
          <a:stretch/>
        </p:blipFill>
        <p:spPr>
          <a:xfrm>
            <a:off x="6100425" y="1477475"/>
            <a:ext cx="2246149" cy="164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822950" y="1017725"/>
            <a:ext cx="40344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EP</a:t>
            </a:r>
            <a:r>
              <a:rPr lang="en"/>
              <a:t>OC: Enfermedad Pulmonar Obstructiva Crónica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3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Problemática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83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Detección mediante prueba de </a:t>
            </a:r>
            <a:r>
              <a:rPr b="1" lang="en"/>
              <a:t>espirometría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066625" y="1265850"/>
            <a:ext cx="3454200" cy="26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Parámetros no considerados: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eso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Género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Historial/frecuencia de tabaquismo/vaping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Condición física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351813"/>
            <a:ext cx="4679400" cy="20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Parámetros: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Capacidad vital forzada (FVC)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Volumen espiratorio forzado en el primer segundo (FEV1)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FVE1/FVC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05450" y="3784575"/>
            <a:ext cx="85206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Presenta buena sensibilidad pero baja especificidad, se utiliza en conjunto con otras pruebas para un mejor diagnóstico - E. Andreeva, et al (2017).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21700" y="39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447600" y="878575"/>
            <a:ext cx="41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</a:t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4707900" y="878575"/>
            <a:ext cx="41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Específicos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04450" y="1494050"/>
            <a:ext cx="4010700" cy="24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Desarrollar un sistema basado en inteligencia artificial para la detección automatizada y precisa de la Enfermedad Pulmonar Obstructiva Crónica (EPOC), a partir de datos obtenidos mediante pruebas de espirometría.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797900" y="1451275"/>
            <a:ext cx="3944400" cy="28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Identificar los requerimientos del sistema.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Preprocesar data para uso del entrenamiento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Diseñar una solución técnica y funcional con ML.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Validar el sistema desarrollado mediante pruebas de evaluación.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 20 sujetos (adultos jóvenes), sometidos a pruebas de espirometría con diferentes PEEP (0, 4, 8 cmH2O) cada una de estas con un EPOC forzado de (0, 200, 250, 300 mL).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Clifton, J. A., Guy, E. F. S., Caljé-van der Klei, T., Knopp, J., &amp; Chase, J. G. (2023). Simulated Obstructive Disease Respiratory Pressure and Flow (version 1.0.0). PhysioNet. https://doi.org/10.13026/xczc-3662.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975" y="3660900"/>
            <a:ext cx="3493798" cy="121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725" y="793880"/>
            <a:ext cx="3308299" cy="2724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4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186075" y="1154400"/>
            <a:ext cx="38046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Etapa 1</a:t>
            </a:r>
            <a:r>
              <a:rPr lang="en"/>
              <a:t>: Metodología CRISP-DM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>
                <a:solidFill>
                  <a:schemeClr val="accent3"/>
                </a:solidFill>
              </a:rPr>
              <a:t>Identificación de la problemática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>
                <a:solidFill>
                  <a:schemeClr val="accent3"/>
                </a:solidFill>
              </a:rPr>
              <a:t>Entendimiento de la data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Etapa 2</a:t>
            </a:r>
            <a:r>
              <a:rPr lang="en"/>
              <a:t>: Creación del software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>
                <a:solidFill>
                  <a:schemeClr val="accent3"/>
                </a:solidFill>
              </a:rPr>
              <a:t>Procesamiento de datos </a:t>
            </a:r>
            <a:r>
              <a:rPr lang="en">
                <a:solidFill>
                  <a:schemeClr val="accent3"/>
                </a:solidFill>
              </a:rPr>
              <a:t>(EDA)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>
                <a:solidFill>
                  <a:schemeClr val="accent3"/>
                </a:solidFill>
              </a:rPr>
              <a:t>Extracción de características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>
                <a:solidFill>
                  <a:schemeClr val="accent3"/>
                </a:solidFill>
              </a:rPr>
              <a:t>Desarrollo de modelos (Clasificación y Regresión)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>
                <a:solidFill>
                  <a:schemeClr val="accent3"/>
                </a:solidFill>
              </a:rPr>
              <a:t>Entrenamiento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>
                <a:solidFill>
                  <a:schemeClr val="accent3"/>
                </a:solidFill>
              </a:rPr>
              <a:t>Prueba y aplicación de métricas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Etapa 3</a:t>
            </a:r>
            <a:r>
              <a:rPr lang="en"/>
              <a:t>: Publicación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>
                <a:solidFill>
                  <a:schemeClr val="accent3"/>
                </a:solidFill>
              </a:rPr>
              <a:t>Lanzamiento y evaluación del producto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>
                <a:solidFill>
                  <a:schemeClr val="accent3"/>
                </a:solidFill>
              </a:rPr>
              <a:t>Documentación y mantenimiento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75368" l="0" r="0" t="0"/>
          <a:stretch/>
        </p:blipFill>
        <p:spPr>
          <a:xfrm>
            <a:off x="4042375" y="1288174"/>
            <a:ext cx="4487900" cy="6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42324" l="0" r="0" t="33452"/>
          <a:stretch/>
        </p:blipFill>
        <p:spPr>
          <a:xfrm>
            <a:off x="4004638" y="2143125"/>
            <a:ext cx="4563375" cy="6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67028"/>
          <a:stretch/>
        </p:blipFill>
        <p:spPr>
          <a:xfrm>
            <a:off x="4042375" y="2998075"/>
            <a:ext cx="4487900" cy="926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04975" y="8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UTILIZADAS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704650" y="994700"/>
            <a:ext cx="4118400" cy="3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Bases de Datos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: Physionet para datos clínicos y parámetros fisiológicos.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Estratificación de Datos: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GroupShuffleSplit para dividir datos en entrenamiento y prueba tomando como referencia al sujeto.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Técnicas de Preprocesamiento de Datos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: StandardScaler, OneHotEncoder.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Modelos de Inteligencia Artificial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RandomForestRegressor, GradientBoostingRegressor, SVR, XGBRegressor, KNeightborsDist, CatBoost.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Métodos de Evaluación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Clasificación: Accuracy, F1-score, ROC, Recall</a:t>
            </a:r>
            <a:br>
              <a:rPr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Regresión: RMSE, MAE, R</a:t>
            </a:r>
            <a:r>
              <a:rPr baseline="30000"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aseline="30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Comparación de datos reales y predichos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988" y="1812513"/>
            <a:ext cx="3220700" cy="7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5114950" y="2582288"/>
            <a:ext cx="3220800" cy="1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Herramienta de AutoML para la selección de modelos de ML e hiperparámetros. []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pic>
        <p:nvPicPr>
          <p:cNvPr id="118" name="Google Shape;118;p20" title="video108490012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5025"/>
            <a:ext cx="4260300" cy="31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 title="regresion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7000" y="1616938"/>
            <a:ext cx="4267200" cy="23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25" y="870425"/>
            <a:ext cx="3552350" cy="15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750" y="870425"/>
            <a:ext cx="4245700" cy="5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750" y="2676575"/>
            <a:ext cx="4098325" cy="8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8925" y="2619650"/>
            <a:ext cx="41338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40975" y="3966950"/>
            <a:ext cx="44386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