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</p:sldMasterIdLst>
  <p:notesMasterIdLst>
    <p:notesMasterId r:id="rId20"/>
  </p:notesMasterIdLst>
  <p:handoutMasterIdLst>
    <p:handoutMasterId r:id="rId21"/>
  </p:handoutMasterIdLst>
  <p:sldIdLst>
    <p:sldId id="351" r:id="rId4"/>
    <p:sldId id="346" r:id="rId5"/>
    <p:sldId id="360" r:id="rId6"/>
    <p:sldId id="361" r:id="rId7"/>
    <p:sldId id="362" r:id="rId8"/>
    <p:sldId id="363" r:id="rId9"/>
    <p:sldId id="357" r:id="rId10"/>
    <p:sldId id="364" r:id="rId11"/>
    <p:sldId id="365" r:id="rId12"/>
    <p:sldId id="358" r:id="rId13"/>
    <p:sldId id="366" r:id="rId14"/>
    <p:sldId id="359" r:id="rId15"/>
    <p:sldId id="367" r:id="rId16"/>
    <p:sldId id="368" r:id="rId17"/>
    <p:sldId id="369" r:id="rId18"/>
    <p:sldId id="37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1B2C62"/>
    <a:srgbClr val="737373"/>
    <a:srgbClr val="00A1D7"/>
    <a:srgbClr val="F5B8B5"/>
    <a:srgbClr val="DA251D"/>
    <a:srgbClr val="A7E3D3"/>
    <a:srgbClr val="A0A0A0"/>
    <a:srgbClr val="7D87A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162C314-7D57-441B-B744-E28993A863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801EC7-4137-4F0C-9FE9-6CCD8E42D4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F4F9-2FBB-4F7A-9697-05FA74F11F3B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AC7BC5-A4B9-4BAF-8599-3FBF718ACE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9FE065-BF0E-4247-835C-E4DA37C97E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B0CA9-991F-48D6-8F14-8287C17CA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408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0D135-1270-41BD-8A14-B5B3DA62A4B5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31BF8-0EC7-40CB-89AF-7A4EB90D2C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4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60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00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64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BDF2FFB-F417-424D-8A6F-8E1438CBFB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3033"/>
            <a:ext cx="12192000" cy="119062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027 </a:t>
            </a:r>
          </a:p>
          <a:p>
            <a:pPr algn="ctr"/>
            <a:r>
              <a:rPr lang="en-US" sz="1600" b="1" dirty="0"/>
              <a:t>G: 044</a:t>
            </a:r>
          </a:p>
          <a:p>
            <a:pPr algn="ctr"/>
            <a:r>
              <a:rPr lang="en-US" sz="1600" b="1" dirty="0"/>
              <a:t>B: 098</a:t>
            </a:r>
            <a:endParaRPr lang="pt-BR" sz="1600" b="1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115 </a:t>
            </a:r>
          </a:p>
          <a:p>
            <a:pPr algn="ctr"/>
            <a:r>
              <a:rPr lang="en-US" sz="1600" b="1" dirty="0"/>
              <a:t>G: 115</a:t>
            </a:r>
          </a:p>
          <a:p>
            <a:pPr algn="ctr"/>
            <a:r>
              <a:rPr lang="en-US" sz="1600" b="1" dirty="0"/>
              <a:t>B: 115</a:t>
            </a:r>
            <a:endParaRPr lang="pt-BR" sz="1600" b="1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160 </a:t>
            </a:r>
          </a:p>
          <a:p>
            <a:pPr algn="ctr"/>
            <a:r>
              <a:rPr lang="en-US" sz="1600" b="1" dirty="0"/>
              <a:t>G: 160</a:t>
            </a:r>
          </a:p>
          <a:p>
            <a:pPr algn="ctr"/>
            <a:r>
              <a:rPr lang="en-US" sz="1600" b="1" dirty="0"/>
              <a:t>B: 160</a:t>
            </a:r>
            <a:endParaRPr lang="pt-BR" sz="1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B: 205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000 </a:t>
            </a:r>
          </a:p>
          <a:p>
            <a:pPr algn="ctr"/>
            <a:r>
              <a:rPr lang="en-US" sz="1600" b="1" dirty="0"/>
              <a:t>G: 161</a:t>
            </a:r>
          </a:p>
          <a:p>
            <a:pPr algn="ctr"/>
            <a:r>
              <a:rPr lang="en-US" sz="1600" b="1" dirty="0"/>
              <a:t>B: 215</a:t>
            </a:r>
            <a:endParaRPr lang="pt-BR" sz="1600" b="1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B: 211</a:t>
            </a:r>
            <a:endParaRPr lang="pt-B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4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BDF2FFB-F417-424D-8A6F-8E1438CBFB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3033"/>
            <a:ext cx="12192000" cy="119062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027 </a:t>
            </a:r>
          </a:p>
          <a:p>
            <a:pPr algn="ctr"/>
            <a:r>
              <a:rPr lang="en-US" sz="1600" b="1" dirty="0"/>
              <a:t>G: 044</a:t>
            </a:r>
          </a:p>
          <a:p>
            <a:pPr algn="ctr"/>
            <a:r>
              <a:rPr lang="en-US" sz="1600" b="1" dirty="0"/>
              <a:t>B: 098</a:t>
            </a:r>
            <a:endParaRPr lang="pt-BR" sz="1600" b="1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115 </a:t>
            </a:r>
          </a:p>
          <a:p>
            <a:pPr algn="ctr"/>
            <a:r>
              <a:rPr lang="en-US" sz="1600" b="1" dirty="0"/>
              <a:t>G: 115</a:t>
            </a:r>
          </a:p>
          <a:p>
            <a:pPr algn="ctr"/>
            <a:r>
              <a:rPr lang="en-US" sz="1600" b="1" dirty="0"/>
              <a:t>B: 115</a:t>
            </a:r>
            <a:endParaRPr lang="pt-BR" sz="1600" b="1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160 </a:t>
            </a:r>
          </a:p>
          <a:p>
            <a:pPr algn="ctr"/>
            <a:r>
              <a:rPr lang="en-US" sz="1600" b="1" dirty="0"/>
              <a:t>G: 160</a:t>
            </a:r>
          </a:p>
          <a:p>
            <a:pPr algn="ctr"/>
            <a:r>
              <a:rPr lang="en-US" sz="1600" b="1" dirty="0"/>
              <a:t>B: 160</a:t>
            </a:r>
            <a:endParaRPr lang="pt-BR" sz="1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B: 205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000 </a:t>
            </a:r>
          </a:p>
          <a:p>
            <a:pPr algn="ctr"/>
            <a:r>
              <a:rPr lang="en-US" sz="1600" b="1" dirty="0"/>
              <a:t>G: 161</a:t>
            </a:r>
          </a:p>
          <a:p>
            <a:pPr algn="ctr"/>
            <a:r>
              <a:rPr lang="en-US" sz="1600" b="1" dirty="0"/>
              <a:t>B: 215</a:t>
            </a:r>
            <a:endParaRPr lang="pt-BR" sz="1600" b="1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B: 211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34EC60-A39B-4E05-8C93-2BCD38586D66}"/>
              </a:ext>
            </a:extLst>
          </p:cNvPr>
          <p:cNvSpPr/>
          <p:nvPr userDrawn="1"/>
        </p:nvSpPr>
        <p:spPr>
          <a:xfrm>
            <a:off x="0" y="1187592"/>
            <a:ext cx="12192000" cy="5670408"/>
          </a:xfrm>
          <a:prstGeom prst="rect">
            <a:avLst/>
          </a:prstGeom>
          <a:solidFill>
            <a:srgbClr val="1B2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9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BDF2FFB-F417-424D-8A6F-8E1438CBFB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3033"/>
            <a:ext cx="12192000" cy="119062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027 </a:t>
            </a:r>
          </a:p>
          <a:p>
            <a:pPr algn="ctr"/>
            <a:r>
              <a:rPr lang="en-US" sz="1600" b="1" dirty="0"/>
              <a:t>G: 044</a:t>
            </a:r>
          </a:p>
          <a:p>
            <a:pPr algn="ctr"/>
            <a:r>
              <a:rPr lang="en-US" sz="1600" b="1" dirty="0"/>
              <a:t>B: 098</a:t>
            </a:r>
            <a:endParaRPr lang="pt-BR" sz="1600" b="1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115 </a:t>
            </a:r>
          </a:p>
          <a:p>
            <a:pPr algn="ctr"/>
            <a:r>
              <a:rPr lang="en-US" sz="1600" b="1" dirty="0"/>
              <a:t>G: 115</a:t>
            </a:r>
          </a:p>
          <a:p>
            <a:pPr algn="ctr"/>
            <a:r>
              <a:rPr lang="en-US" sz="1600" b="1" dirty="0"/>
              <a:t>B: 115</a:t>
            </a:r>
            <a:endParaRPr lang="pt-BR" sz="1600" b="1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160 </a:t>
            </a:r>
          </a:p>
          <a:p>
            <a:pPr algn="ctr"/>
            <a:r>
              <a:rPr lang="en-US" sz="1600" b="1" dirty="0"/>
              <a:t>G: 160</a:t>
            </a:r>
          </a:p>
          <a:p>
            <a:pPr algn="ctr"/>
            <a:r>
              <a:rPr lang="en-US" sz="1600" b="1" dirty="0"/>
              <a:t>B: 160</a:t>
            </a:r>
            <a:endParaRPr lang="pt-BR" sz="1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B: 205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000 </a:t>
            </a:r>
          </a:p>
          <a:p>
            <a:pPr algn="ctr"/>
            <a:r>
              <a:rPr lang="en-US" sz="1600" b="1" dirty="0"/>
              <a:t>G: 161</a:t>
            </a:r>
          </a:p>
          <a:p>
            <a:pPr algn="ctr"/>
            <a:r>
              <a:rPr lang="en-US" sz="1600" b="1" dirty="0"/>
              <a:t>B: 215</a:t>
            </a:r>
            <a:endParaRPr lang="pt-BR" sz="1600" b="1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B: 211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34EC60-A39B-4E05-8C93-2BCD38586D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21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F687BA-32A2-41BC-B72A-F28209A7F473}"/>
              </a:ext>
            </a:extLst>
          </p:cNvPr>
          <p:cNvSpPr/>
          <p:nvPr/>
        </p:nvSpPr>
        <p:spPr>
          <a:xfrm>
            <a:off x="0" y="1107035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Apresentação Grupo X</a:t>
            </a:r>
          </a:p>
          <a:p>
            <a:endParaRPr lang="pt-BR" sz="3600" b="1" dirty="0">
              <a:solidFill>
                <a:schemeClr val="bg1"/>
              </a:solidFill>
            </a:endParaRPr>
          </a:p>
          <a:p>
            <a:r>
              <a:rPr lang="pt-BR" sz="3600" b="1" dirty="0">
                <a:solidFill>
                  <a:schemeClr val="bg1"/>
                </a:solidFill>
              </a:rPr>
              <a:t>  Título da Monografia: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B768D7-96B0-41DF-9630-0D308384D261}"/>
              </a:ext>
            </a:extLst>
          </p:cNvPr>
          <p:cNvSpPr/>
          <p:nvPr/>
        </p:nvSpPr>
        <p:spPr>
          <a:xfrm>
            <a:off x="296006" y="3919128"/>
            <a:ext cx="4320000" cy="17851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pt-BR" sz="2200" b="1" dirty="0">
                <a:solidFill>
                  <a:schemeClr val="bg1"/>
                </a:solidFill>
                <a:ea typeface="Times New Roman" panose="02020603050405020304" pitchFamily="18" charset="0"/>
              </a:rPr>
              <a:t>Alunos</a:t>
            </a:r>
            <a:r>
              <a:rPr lang="pt-BR" sz="2200" dirty="0">
                <a:solidFill>
                  <a:schemeClr val="bg1"/>
                </a:solidFill>
                <a:ea typeface="Times New Roman" panose="02020603050405020304" pitchFamily="18" charset="0"/>
              </a:rPr>
              <a:t>:</a:t>
            </a:r>
          </a:p>
          <a:p>
            <a:r>
              <a:rPr lang="pt-BR" sz="2200" dirty="0" err="1">
                <a:solidFill>
                  <a:schemeClr val="bg1"/>
                </a:solidFill>
                <a:ea typeface="Times New Roman" panose="02020603050405020304" pitchFamily="18" charset="0"/>
              </a:rPr>
              <a:t>Xxxxx</a:t>
            </a:r>
            <a:endParaRPr lang="pt-BR" sz="22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r>
              <a:rPr lang="pt-BR" sz="2200" dirty="0" err="1">
                <a:solidFill>
                  <a:schemeClr val="bg1"/>
                </a:solidFill>
                <a:ea typeface="Times New Roman" panose="02020603050405020304" pitchFamily="18" charset="0"/>
              </a:rPr>
              <a:t>Yyyyy</a:t>
            </a:r>
            <a:endParaRPr lang="pt-BR" sz="22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r>
              <a:rPr lang="pt-BR" sz="2200" dirty="0" err="1">
                <a:solidFill>
                  <a:schemeClr val="bg1"/>
                </a:solidFill>
                <a:ea typeface="Times New Roman" panose="02020603050405020304" pitchFamily="18" charset="0"/>
              </a:rPr>
              <a:t>Zzzzzz</a:t>
            </a:r>
            <a:endParaRPr lang="pt-BR" sz="22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r>
              <a:rPr lang="pt-BR" sz="2200" dirty="0" err="1">
                <a:solidFill>
                  <a:schemeClr val="bg1"/>
                </a:solidFill>
                <a:ea typeface="Times New Roman" panose="02020603050405020304" pitchFamily="18" charset="0"/>
              </a:rPr>
              <a:t>Www</a:t>
            </a:r>
            <a:br>
              <a:rPr lang="pt-BR" sz="2200" dirty="0">
                <a:solidFill>
                  <a:schemeClr val="bg1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</a:br>
            <a:endParaRPr lang="pt-BR" sz="22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87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3) Referencial Teórico e Metodologia do Projeto Analítico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64F21F-CB9C-45F7-B671-AA1301672C7C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 algn="just">
              <a:lnSpc>
                <a:spcPts val="3000"/>
              </a:lnSpc>
            </a:pPr>
            <a:r>
              <a:rPr lang="pt-BR" sz="2400" dirty="0"/>
              <a:t>- </a:t>
            </a:r>
            <a:r>
              <a:rPr lang="pt-BR" sz="2400" dirty="0">
                <a:solidFill>
                  <a:prstClr val="black"/>
                </a:solidFill>
              </a:rPr>
              <a:t>Qual foi o </a:t>
            </a:r>
            <a:r>
              <a:rPr lang="pt-BR" sz="2400" b="1" dirty="0">
                <a:solidFill>
                  <a:prstClr val="black"/>
                </a:solidFill>
              </a:rPr>
              <a:t>REFERENCIAL TEÓRICO</a:t>
            </a:r>
            <a:r>
              <a:rPr lang="pt-BR" sz="2400" dirty="0">
                <a:solidFill>
                  <a:prstClr val="black"/>
                </a:solidFill>
              </a:rPr>
              <a:t> concebido (</a:t>
            </a:r>
            <a:r>
              <a:rPr lang="pt-BR" sz="2400" b="1" dirty="0">
                <a:solidFill>
                  <a:prstClr val="black"/>
                </a:solidFill>
              </a:rPr>
              <a:t>ler para a turma</a:t>
            </a:r>
            <a:r>
              <a:rPr lang="pt-BR" sz="2400" dirty="0">
                <a:solidFill>
                  <a:prstClr val="black"/>
                </a:solidFill>
              </a:rPr>
              <a:t>)</a:t>
            </a:r>
            <a:r>
              <a:rPr lang="pt-BR" sz="2400" dirty="0"/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86ED32-27EE-4608-ACDA-A45D763B90F1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253899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3) Referencial Teórico e Metodologia do Projeto Analítico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64F21F-CB9C-45F7-B671-AA1301672C7C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lvl="0" indent="-15875" algn="just">
              <a:lnSpc>
                <a:spcPts val="3000"/>
              </a:lnSpc>
            </a:pPr>
            <a:r>
              <a:rPr lang="pt-BR" sz="2400" dirty="0">
                <a:solidFill>
                  <a:prstClr val="black"/>
                </a:solidFill>
              </a:rPr>
              <a:t>- Qual é a </a:t>
            </a:r>
            <a:r>
              <a:rPr lang="pt-BR" sz="2400" b="1" dirty="0">
                <a:solidFill>
                  <a:prstClr val="black"/>
                </a:solidFill>
              </a:rPr>
              <a:t>METODOLOGIA</a:t>
            </a:r>
            <a:r>
              <a:rPr lang="pt-BR" sz="2400" dirty="0">
                <a:solidFill>
                  <a:prstClr val="black"/>
                </a:solidFill>
              </a:rPr>
              <a:t> (procedimento passo a passo) da pesquisa?</a:t>
            </a:r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B5372C-5619-4615-BA99-8963D2DAED07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104658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4) Análise dos Dados e Resultados Encontrados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4F48DF-7BE3-4E81-BCEE-F95E301A11C3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 algn="just">
              <a:lnSpc>
                <a:spcPts val="3000"/>
              </a:lnSpc>
            </a:pPr>
            <a:r>
              <a:rPr lang="pt-BR" sz="2400" dirty="0"/>
              <a:t>- </a:t>
            </a:r>
            <a:r>
              <a:rPr lang="pt-BR" sz="2400" dirty="0">
                <a:solidFill>
                  <a:prstClr val="black"/>
                </a:solidFill>
              </a:rPr>
              <a:t>Quais </a:t>
            </a:r>
            <a:r>
              <a:rPr lang="pt-BR" sz="2400" b="1" dirty="0">
                <a:solidFill>
                  <a:prstClr val="black"/>
                </a:solidFill>
              </a:rPr>
              <a:t>RESULTADOS</a:t>
            </a:r>
            <a:r>
              <a:rPr lang="pt-BR" sz="2400" dirty="0">
                <a:solidFill>
                  <a:prstClr val="black"/>
                </a:solidFill>
              </a:rPr>
              <a:t> foram encontrados na análise nos dados</a:t>
            </a:r>
            <a:r>
              <a:rPr lang="pt-BR" sz="2400" dirty="0"/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96A4B5-BCBF-4128-AA58-68E853C4C0C1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393201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5) Implicações Gerenciais e Conclusão do Projeto Analítico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4F48DF-7BE3-4E81-BCEE-F95E301A11C3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lvl="0" indent="-15875" algn="just">
              <a:lnSpc>
                <a:spcPts val="3000"/>
              </a:lnSpc>
            </a:pPr>
            <a:r>
              <a:rPr lang="pt-BR" sz="2400" dirty="0">
                <a:solidFill>
                  <a:prstClr val="black"/>
                </a:solidFill>
              </a:rPr>
              <a:t>- Quais são as </a:t>
            </a:r>
            <a:r>
              <a:rPr lang="pt-BR" sz="2400" b="1" dirty="0">
                <a:solidFill>
                  <a:prstClr val="black"/>
                </a:solidFill>
              </a:rPr>
              <a:t>IMPLICAÇÕES GERENCIAIS</a:t>
            </a:r>
            <a:r>
              <a:rPr lang="pt-BR" sz="2400" dirty="0">
                <a:solidFill>
                  <a:prstClr val="black"/>
                </a:solidFill>
              </a:rPr>
              <a:t> da pesquisa?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FF6B08-BA12-4A27-A6FB-E5AD25D2188C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398178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5) Implicações Gerenciais e Conclusão do Projeto Analítico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4F48DF-7BE3-4E81-BCEE-F95E301A11C3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 algn="just">
              <a:lnSpc>
                <a:spcPts val="3000"/>
              </a:lnSpc>
            </a:pPr>
            <a:r>
              <a:rPr lang="pt-BR" sz="2400" dirty="0">
                <a:solidFill>
                  <a:prstClr val="black"/>
                </a:solidFill>
              </a:rPr>
              <a:t>- Quais foram as </a:t>
            </a:r>
            <a:r>
              <a:rPr lang="pt-BR" sz="2400" b="1" dirty="0">
                <a:solidFill>
                  <a:prstClr val="black"/>
                </a:solidFill>
              </a:rPr>
              <a:t>LIMITAÇÕES</a:t>
            </a:r>
            <a:r>
              <a:rPr lang="pt-BR" sz="2400" dirty="0">
                <a:solidFill>
                  <a:prstClr val="black"/>
                </a:solidFill>
              </a:rPr>
              <a:t> da pesquisa?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E0FDAC-7CB4-4675-900E-00A8FF1FFE1A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178259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5) Implicações Gerenciais e Conclusão do Projeto Analítico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4F48DF-7BE3-4E81-BCEE-F95E301A11C3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 algn="just">
              <a:lnSpc>
                <a:spcPts val="3000"/>
              </a:lnSpc>
            </a:pPr>
            <a:r>
              <a:rPr lang="pt-BR" sz="2400" dirty="0">
                <a:solidFill>
                  <a:prstClr val="black"/>
                </a:solidFill>
              </a:rPr>
              <a:t>- Quais são as </a:t>
            </a:r>
            <a:r>
              <a:rPr lang="pt-BR" sz="2400" b="1" dirty="0">
                <a:solidFill>
                  <a:prstClr val="black"/>
                </a:solidFill>
              </a:rPr>
              <a:t>RECOMENDAÇÕES</a:t>
            </a:r>
            <a:r>
              <a:rPr lang="pt-BR" sz="2400" dirty="0">
                <a:solidFill>
                  <a:prstClr val="black"/>
                </a:solidFill>
              </a:rPr>
              <a:t> para </a:t>
            </a:r>
            <a:r>
              <a:rPr lang="pt-BR" sz="2400" b="1" dirty="0">
                <a:solidFill>
                  <a:prstClr val="black"/>
                </a:solidFill>
              </a:rPr>
              <a:t>PESQUISAS FUTURAS</a:t>
            </a:r>
            <a:r>
              <a:rPr lang="pt-BR" sz="2400" dirty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69B354-350D-4C90-B1CF-E0DF5E164E9D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282548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5) Implicações Gerenciais e Conclusão do Projeto Analítico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4F48DF-7BE3-4E81-BCEE-F95E301A11C3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 algn="just">
              <a:lnSpc>
                <a:spcPts val="3000"/>
              </a:lnSpc>
            </a:pPr>
            <a:r>
              <a:rPr lang="pt-BR" sz="2400" dirty="0">
                <a:solidFill>
                  <a:prstClr val="black"/>
                </a:solidFill>
              </a:rPr>
              <a:t>- Quais são as </a:t>
            </a:r>
            <a:r>
              <a:rPr lang="pt-BR" sz="2400" b="1" dirty="0">
                <a:solidFill>
                  <a:prstClr val="black"/>
                </a:solidFill>
              </a:rPr>
              <a:t>CONCLUSÕES</a:t>
            </a:r>
            <a:r>
              <a:rPr lang="pt-BR" sz="2400" dirty="0">
                <a:solidFill>
                  <a:prstClr val="black"/>
                </a:solidFill>
              </a:rPr>
              <a:t> da pesquisa?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6FC670-86D1-44ED-81A6-560366F90D65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192321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1) Contexto da Pesquisa, Busca de Artigos Científicos, Problema, Hipóteses e Objetivos do Projeto Analítico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- Onde a pesquisa será realizada (contexto)?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35126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1) Contexto da Pesquisa, Busca de Artigos Científicos, Problema, Hipóteses e Objetivos do Projeto Analítico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- Qual é a </a:t>
            </a:r>
            <a:r>
              <a:rPr lang="pt-BR" sz="2400" b="1" dirty="0"/>
              <a:t>PERGUNTA </a:t>
            </a:r>
            <a:r>
              <a:rPr lang="pt-BR" sz="2400" dirty="0"/>
              <a:t>do</a:t>
            </a:r>
            <a:r>
              <a:rPr lang="pt-BR" sz="2400" b="1" dirty="0"/>
              <a:t> PROBLEMA</a:t>
            </a:r>
            <a:r>
              <a:rPr lang="pt-BR" sz="2400" dirty="0"/>
              <a:t> de pesquisa?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14915E-E529-4FEB-989B-94707A646704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381711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1) Contexto da Pesquisa, Busca de Artigos Científicos, Problema, Hipóteses e Objetivos do Projeto Analítico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- Qual é o </a:t>
            </a:r>
            <a:r>
              <a:rPr lang="pt-BR" sz="2400" b="1" dirty="0"/>
              <a:t>OBJETIVO GERAL</a:t>
            </a:r>
            <a:r>
              <a:rPr lang="pt-BR" sz="2400" dirty="0"/>
              <a:t> e quais são os </a:t>
            </a:r>
            <a:r>
              <a:rPr lang="pt-BR" sz="2400" b="1" dirty="0"/>
              <a:t>OBJETIVOS ESPECÍFICOS</a:t>
            </a:r>
            <a:r>
              <a:rPr lang="pt-BR" sz="2400" dirty="0"/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CA2768-938F-4EEA-B0DD-BAF05149B6F5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395385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1) Contexto da Pesquisa, Busca de Artigos Científicos, Problema, Hipóteses e Objetivos do Projeto Analítico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- Quais são as </a:t>
            </a:r>
            <a:r>
              <a:rPr lang="pt-BR" sz="2400" b="1" dirty="0"/>
              <a:t>HIPÓTESES</a:t>
            </a:r>
            <a:r>
              <a:rPr lang="pt-BR" sz="2400" dirty="0"/>
              <a:t> da pesquisa (se necessário)?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1C3BF0-3DB6-45FE-ABB3-0E8206DE61D9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170276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1) Contexto da Pesquisa, Busca de Artigos Científicos, Problema, Hipóteses e Objetivos do Projeto Analítico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1231556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- Quais artigos científicos já trataram do mesmo contexto e/ou utilizaram as mesmas técnicas estatísticas e/ou de </a:t>
            </a:r>
            <a:r>
              <a:rPr lang="pt-BR" sz="2400" i="1" dirty="0" err="1"/>
              <a:t>machine</a:t>
            </a:r>
            <a:r>
              <a:rPr lang="pt-BR" sz="2400" i="1" dirty="0"/>
              <a:t> </a:t>
            </a:r>
            <a:r>
              <a:rPr lang="pt-BR" sz="2400" i="1" dirty="0" err="1"/>
              <a:t>learning</a:t>
            </a:r>
            <a:r>
              <a:rPr lang="pt-BR" sz="2400" dirty="0"/>
              <a:t> que serão utilizadas (</a:t>
            </a:r>
            <a:r>
              <a:rPr lang="pt-BR" sz="2400" b="1" dirty="0"/>
              <a:t>apresentar resumidamente 20 artigos no mínimo</a:t>
            </a:r>
            <a:r>
              <a:rPr lang="pt-BR" sz="2400" dirty="0"/>
              <a:t>)?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CC8CAB-3F4C-409C-8745-BB5BD7AF0FCB}"/>
              </a:ext>
            </a:extLst>
          </p:cNvPr>
          <p:cNvSpPr txBox="1"/>
          <p:nvPr/>
        </p:nvSpPr>
        <p:spPr>
          <a:xfrm>
            <a:off x="176644" y="2699134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175264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058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2) Base de Dados e Técnicas Estatísticas e/ou de </a:t>
            </a:r>
            <a:r>
              <a:rPr lang="pt-BR" sz="2800" b="1" i="1" dirty="0" err="1">
                <a:solidFill>
                  <a:schemeClr val="bg1"/>
                </a:solidFill>
              </a:rPr>
              <a:t>Machine</a:t>
            </a:r>
            <a:r>
              <a:rPr lang="pt-BR" sz="2800" b="1" i="1" dirty="0">
                <a:solidFill>
                  <a:schemeClr val="bg1"/>
                </a:solidFill>
              </a:rPr>
              <a:t> Learning</a:t>
            </a:r>
            <a:r>
              <a:rPr lang="pt-BR" sz="2800" b="1" dirty="0">
                <a:solidFill>
                  <a:schemeClr val="bg1"/>
                </a:solidFill>
              </a:rPr>
              <a:t> do Projeto Analítico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74208DE-0C00-40F4-A31A-3BC0AEE1B5CE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- Quais variáveis formam a </a:t>
            </a:r>
            <a:r>
              <a:rPr lang="pt-BR" sz="2400" b="1" dirty="0"/>
              <a:t>BASE DE DADOS</a:t>
            </a:r>
            <a:r>
              <a:rPr lang="pt-BR" sz="2400" dirty="0"/>
              <a:t> (</a:t>
            </a:r>
            <a:r>
              <a:rPr lang="pt-BR" sz="2400" b="1" dirty="0"/>
              <a:t>mostrar a base de dados completa</a:t>
            </a:r>
            <a:r>
              <a:rPr lang="pt-BR" sz="2400" dirty="0"/>
              <a:t>)?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23F8A5-43AB-4AB2-BB4F-7F4A30E4A077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59900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058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2) Base de Dados e Técnicas Estatísticas e/ou de </a:t>
            </a:r>
            <a:r>
              <a:rPr lang="pt-BR" sz="2800" b="1" i="1" dirty="0" err="1">
                <a:solidFill>
                  <a:schemeClr val="bg1"/>
                </a:solidFill>
              </a:rPr>
              <a:t>Machine</a:t>
            </a:r>
            <a:r>
              <a:rPr lang="pt-BR" sz="2800" b="1" i="1" dirty="0">
                <a:solidFill>
                  <a:schemeClr val="bg1"/>
                </a:solidFill>
              </a:rPr>
              <a:t> Learning</a:t>
            </a:r>
            <a:r>
              <a:rPr lang="pt-BR" sz="2800" b="1" dirty="0">
                <a:solidFill>
                  <a:schemeClr val="bg1"/>
                </a:solidFill>
              </a:rPr>
              <a:t> do Projeto Analítico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74208DE-0C00-40F4-A31A-3BC0AEE1B5CE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- Quais variáveis foram concebidas após aplicação de </a:t>
            </a:r>
            <a:r>
              <a:rPr lang="pt-BR" sz="2400" i="1" dirty="0" err="1"/>
              <a:t>feature</a:t>
            </a:r>
            <a:r>
              <a:rPr lang="pt-BR" sz="2400" i="1" dirty="0"/>
              <a:t> </a:t>
            </a:r>
            <a:r>
              <a:rPr lang="pt-BR" sz="2400" i="1" dirty="0" err="1"/>
              <a:t>engineering</a:t>
            </a:r>
            <a:r>
              <a:rPr lang="pt-BR" sz="2400" dirty="0"/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463C38-0C64-417D-97DB-85F9C1B86AF4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158821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058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2) Base de Dados e Técnicas Estatísticas e/ou de </a:t>
            </a:r>
            <a:r>
              <a:rPr lang="pt-BR" sz="2800" b="1" i="1" dirty="0" err="1">
                <a:solidFill>
                  <a:schemeClr val="bg1"/>
                </a:solidFill>
              </a:rPr>
              <a:t>Machine</a:t>
            </a:r>
            <a:r>
              <a:rPr lang="pt-BR" sz="2800" b="1" i="1" dirty="0">
                <a:solidFill>
                  <a:schemeClr val="bg1"/>
                </a:solidFill>
              </a:rPr>
              <a:t> Learning</a:t>
            </a:r>
            <a:r>
              <a:rPr lang="pt-BR" sz="2800" b="1" dirty="0">
                <a:solidFill>
                  <a:schemeClr val="bg1"/>
                </a:solidFill>
              </a:rPr>
              <a:t> do Projeto Analítico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74208DE-0C00-40F4-A31A-3BC0AEE1B5CE}"/>
              </a:ext>
            </a:extLst>
          </p:cNvPr>
          <p:cNvSpPr/>
          <p:nvPr/>
        </p:nvSpPr>
        <p:spPr>
          <a:xfrm>
            <a:off x="176644" y="1355075"/>
            <a:ext cx="11919876" cy="846835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- Quais técnicas estatísticas e/ou de </a:t>
            </a:r>
            <a:r>
              <a:rPr lang="pt-BR" sz="2400" i="1" dirty="0" err="1"/>
              <a:t>machine</a:t>
            </a:r>
            <a:r>
              <a:rPr lang="pt-BR" sz="2400" i="1" dirty="0"/>
              <a:t> </a:t>
            </a:r>
            <a:r>
              <a:rPr lang="pt-BR" sz="2400" i="1" dirty="0" err="1"/>
              <a:t>learning</a:t>
            </a:r>
            <a:r>
              <a:rPr lang="pt-BR" sz="2400" dirty="0"/>
              <a:t> serão utilizadas (dentre as aprendidas no curso)?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EABB78-1981-4542-9477-F6F9986CDBB1}"/>
              </a:ext>
            </a:extLst>
          </p:cNvPr>
          <p:cNvSpPr txBox="1"/>
          <p:nvPr/>
        </p:nvSpPr>
        <p:spPr>
          <a:xfrm>
            <a:off x="176644" y="2291511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30389756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5751</TotalTime>
  <Words>447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1_Tema do Office</vt:lpstr>
      <vt:lpstr>2_Tema do Office</vt:lpstr>
      <vt:lpstr>3_Tema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Brito Pereira de Souza</dc:creator>
  <cp:lastModifiedBy>Bruno Brito Pereira de Souza</cp:lastModifiedBy>
  <cp:revision>434</cp:revision>
  <cp:lastPrinted>2019-10-23T23:44:30Z</cp:lastPrinted>
  <dcterms:created xsi:type="dcterms:W3CDTF">2018-05-12T05:42:05Z</dcterms:created>
  <dcterms:modified xsi:type="dcterms:W3CDTF">2020-05-07T21:08:44Z</dcterms:modified>
</cp:coreProperties>
</file>