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2"/>
  </p:notesMasterIdLst>
  <p:handoutMasterIdLst>
    <p:handoutMasterId r:id="rId23"/>
  </p:handoutMasterIdLst>
  <p:sldIdLst>
    <p:sldId id="351" r:id="rId4"/>
    <p:sldId id="346" r:id="rId5"/>
    <p:sldId id="371" r:id="rId6"/>
    <p:sldId id="372" r:id="rId7"/>
    <p:sldId id="360" r:id="rId8"/>
    <p:sldId id="361" r:id="rId9"/>
    <p:sldId id="362" r:id="rId10"/>
    <p:sldId id="363" r:id="rId11"/>
    <p:sldId id="357" r:id="rId12"/>
    <p:sldId id="364" r:id="rId13"/>
    <p:sldId id="365" r:id="rId14"/>
    <p:sldId id="358" r:id="rId15"/>
    <p:sldId id="366" r:id="rId16"/>
    <p:sldId id="359" r:id="rId17"/>
    <p:sldId id="367" r:id="rId18"/>
    <p:sldId id="368" r:id="rId19"/>
    <p:sldId id="369" r:id="rId20"/>
    <p:sldId id="370"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D7"/>
    <a:srgbClr val="1B2C62"/>
    <a:srgbClr val="072963"/>
    <a:srgbClr val="072961"/>
    <a:srgbClr val="07295E"/>
    <a:srgbClr val="002A74"/>
    <a:srgbClr val="002A65"/>
    <a:srgbClr val="072965"/>
    <a:srgbClr val="CDCDCD"/>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27506-5143-4A7D-B285-178AAC9CF657}" v="34" dt="2020-05-24T21:08:29.986"/>
    <p1510:client id="{7BA9A1FE-DBFD-4F2E-9BE2-09098A8CCE86}" v="56" dt="2020-05-24T17:53:39.81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0" autoAdjust="0"/>
    <p:restoredTop sz="94660"/>
  </p:normalViewPr>
  <p:slideViewPr>
    <p:cSldViewPr snapToGrid="0">
      <p:cViewPr varScale="1">
        <p:scale>
          <a:sx n="122" d="100"/>
          <a:sy n="122" d="100"/>
        </p:scale>
        <p:origin x="571" y="101"/>
      </p:cViewPr>
      <p:guideLst/>
    </p:cSldViewPr>
  </p:slideViewPr>
  <p:notesTextViewPr>
    <p:cViewPr>
      <p:scale>
        <a:sx n="1" d="1"/>
        <a:sy n="1" d="1"/>
      </p:scale>
      <p:origin x="0" y="0"/>
    </p:cViewPr>
  </p:notesTextViewPr>
  <p:notesViewPr>
    <p:cSldViewPr snapToGrid="0">
      <p:cViewPr varScale="1">
        <p:scale>
          <a:sx n="70" d="100"/>
          <a:sy n="70" d="100"/>
        </p:scale>
        <p:origin x="324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12:51.956" v="2497" actId="20577"/>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12:51.956" v="2497" actId="20577"/>
        <pc:sldMkLst>
          <pc:docMk/>
          <pc:sldMk cId="679871842" sldId="351"/>
        </pc:sldMkLst>
        <pc:spChg chg="mod">
          <ac:chgData name="Leandro Daniel" userId="682bb4abc622d264" providerId="LiveId" clId="{0C927506-5143-4A7D-B285-178AAC9CF657}" dt="2020-05-24T21:12:51.956" v="2497" actId="20577"/>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10:27.850" v="2392" actId="20577"/>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t>24/05/2020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t>24/05/2020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1107035"/>
            <a:ext cx="12192000" cy="2492990"/>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r>
              <a:rPr lang="pt-BR" sz="3600" b="1" dirty="0">
                <a:solidFill>
                  <a:schemeClr val="bg1"/>
                </a:solidFill>
              </a:rPr>
              <a:t>Título da Monografia: </a:t>
            </a:r>
            <a:r>
              <a:rPr lang="pt-BR" sz="3600" dirty="0">
                <a:solidFill>
                  <a:schemeClr val="bg1"/>
                </a:solidFill>
              </a:rPr>
              <a:t>Técnicas de Deep Learning na detecção de uso de máscaras faciais em sistemas de monitoramento.</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3919128"/>
            <a:ext cx="11597457" cy="2281256"/>
          </a:xfrm>
          <a:prstGeom prst="rect">
            <a:avLst/>
          </a:prstGeom>
        </p:spPr>
        <p:txBody>
          <a:bodyPr wrap="square">
            <a:noAutofit/>
          </a:bodyPr>
          <a:lstStyle/>
          <a:p>
            <a:r>
              <a:rPr lang="pt-BR" sz="2200" b="1" dirty="0">
                <a:solidFill>
                  <a:schemeClr val="bg1"/>
                </a:solidFill>
                <a:latin typeface="Calibri (Body)"/>
                <a:ea typeface="Times New Roman" panose="02020603050405020304" pitchFamily="18" charset="0"/>
              </a:rPr>
              <a:t>Alunos</a:t>
            </a:r>
            <a:r>
              <a:rPr lang="pt-BR" sz="2200" dirty="0">
                <a:solidFill>
                  <a:schemeClr val="bg1"/>
                </a:solidFill>
                <a:latin typeface="Calibri (Body)"/>
                <a:ea typeface="Times New Roman" panose="02020603050405020304" pitchFamily="18" charset="0"/>
              </a:rPr>
              <a:t>:</a:t>
            </a:r>
          </a:p>
          <a:p>
            <a:r>
              <a:rPr lang="pt-BR" sz="2200" dirty="0">
                <a:solidFill>
                  <a:schemeClr val="bg1"/>
                </a:solidFill>
                <a:latin typeface="Calibri (Body)"/>
              </a:rPr>
              <a:t>Daniel Campos - matrícula: </a:t>
            </a:r>
            <a:r>
              <a:rPr lang="en-US" sz="2200" dirty="0">
                <a:solidFill>
                  <a:schemeClr val="bg1"/>
                </a:solidFill>
                <a:latin typeface="Calibri (Body)"/>
              </a:rPr>
              <a:t>A57635769</a:t>
            </a:r>
            <a:r>
              <a:rPr lang="pt-BR" sz="2200" dirty="0">
                <a:solidFill>
                  <a:schemeClr val="bg1"/>
                </a:solidFill>
                <a:latin typeface="Calibri (Body)"/>
              </a:rPr>
              <a:t> </a:t>
            </a:r>
            <a:r>
              <a:rPr lang="pt-BR" sz="2200" dirty="0">
                <a:solidFill>
                  <a:srgbClr val="00A1D7"/>
                </a:solidFill>
                <a:latin typeface="Calibri (Body)"/>
              </a:rPr>
              <a:t>(</a:t>
            </a:r>
            <a:r>
              <a:rPr lang="en-US" sz="2200" dirty="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Leandro Daniel - matrícula: </a:t>
            </a:r>
            <a:r>
              <a:rPr lang="en-US" sz="2200" dirty="0">
                <a:solidFill>
                  <a:schemeClr val="bg1"/>
                </a:solidFill>
                <a:latin typeface="Calibri (Body)"/>
              </a:rPr>
              <a:t>A57622988</a:t>
            </a:r>
            <a:r>
              <a:rPr lang="pt-BR" sz="2200" dirty="0">
                <a:solidFill>
                  <a:schemeClr val="bg1"/>
                </a:solidFill>
                <a:latin typeface="Calibri (Body)"/>
              </a:rPr>
              <a:t> </a:t>
            </a:r>
            <a:r>
              <a:rPr lang="pt-BR" sz="2200" dirty="0">
                <a:solidFill>
                  <a:srgbClr val="00A1D7"/>
                </a:solidFill>
                <a:latin typeface="Calibri (Body)"/>
              </a:rPr>
              <a:t>(</a:t>
            </a:r>
            <a:r>
              <a:rPr lang="pt-BR" sz="2200" dirty="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Ricardo Reis - matrícula: A57590919 </a:t>
            </a:r>
            <a:r>
              <a:rPr lang="pt-BR" sz="2200" dirty="0">
                <a:solidFill>
                  <a:srgbClr val="00A1D7"/>
                </a:solidFill>
                <a:latin typeface="Calibri (Body)"/>
              </a:rPr>
              <a:t>(</a:t>
            </a:r>
            <a:r>
              <a:rPr lang="en-US" sz="2200" dirty="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dirty="0">
                <a:solidFill>
                  <a:srgbClr val="00A1D7"/>
                </a:solidFill>
                <a:latin typeface="Calibri (Body)"/>
              </a:rPr>
              <a:t>) </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Rodrigo Gonçalves - matrícula: </a:t>
            </a:r>
            <a:r>
              <a:rPr lang="en-US" sz="2200" dirty="0">
                <a:solidFill>
                  <a:schemeClr val="bg1"/>
                </a:solidFill>
                <a:latin typeface="Calibri (Body)"/>
              </a:rPr>
              <a:t>A57566093 </a:t>
            </a:r>
            <a:r>
              <a:rPr lang="pt-BR" sz="2200" dirty="0">
                <a:solidFill>
                  <a:srgbClr val="00A1D7"/>
                </a:solidFill>
                <a:latin typeface="Calibri (Body)"/>
              </a:rPr>
              <a:t>(</a:t>
            </a:r>
            <a:r>
              <a:rPr lang="en-US" sz="2200" dirty="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ea typeface="Times New Roman" panose="02020603050405020304" pitchFamily="18" charset="0"/>
              </a:rPr>
              <a:t>Ygor </a:t>
            </a:r>
            <a:r>
              <a:rPr lang="pt-BR" sz="2200" dirty="0">
                <a:solidFill>
                  <a:schemeClr val="bg1"/>
                </a:solidFill>
                <a:latin typeface="Calibri (Body)"/>
              </a:rPr>
              <a:t>Lima - matrícula: </a:t>
            </a:r>
            <a:r>
              <a:rPr lang="en-US" sz="2200" dirty="0">
                <a:solidFill>
                  <a:schemeClr val="bg1"/>
                </a:solidFill>
                <a:latin typeface="Calibri (Body)"/>
              </a:rPr>
              <a:t>A57549661 </a:t>
            </a:r>
            <a:r>
              <a:rPr lang="pt-BR" sz="2200" dirty="0">
                <a:solidFill>
                  <a:srgbClr val="00A1D7"/>
                </a:solidFill>
                <a:latin typeface="Calibri (Body)"/>
              </a:rPr>
              <a:t>(</a:t>
            </a:r>
            <a:r>
              <a:rPr lang="en-US" sz="2200" dirty="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dirty="0">
                <a:solidFill>
                  <a:srgbClr val="00A1D7"/>
                </a:solidFill>
                <a:latin typeface="Calibri (Body)"/>
              </a:rPr>
              <a:t>)</a:t>
            </a:r>
            <a:br>
              <a:rPr lang="pt-BR" sz="2200" dirty="0">
                <a:solidFill>
                  <a:schemeClr val="bg1"/>
                </a:solidFill>
                <a:highlight>
                  <a:srgbClr val="FFFF00"/>
                </a:highlight>
                <a:latin typeface="Calibri (Body)"/>
                <a:ea typeface="Times New Roman" panose="02020603050405020304" pitchFamily="18" charset="0"/>
              </a:rPr>
            </a:br>
            <a:endParaRPr lang="pt-BR" sz="2200" dirty="0">
              <a:solidFill>
                <a:schemeClr val="bg1"/>
              </a:solidFill>
              <a:latin typeface="Calibri (Body)"/>
              <a:ea typeface="Times New Roman" panose="02020603050405020304" pitchFamily="18" charset="0"/>
            </a:endParaRPr>
          </a:p>
          <a:p>
            <a:endParaRPr lang="pt-BR" sz="2200" dirty="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foram concebidas após aplicação de </a:t>
            </a:r>
            <a:r>
              <a:rPr lang="pt-BR" sz="2400" i="1" dirty="0" err="1"/>
              <a:t>feature</a:t>
            </a:r>
            <a:r>
              <a:rPr lang="pt-BR" sz="2400" i="1" dirty="0"/>
              <a:t> </a:t>
            </a:r>
            <a:r>
              <a:rPr lang="pt-BR" sz="2400" i="1" dirty="0" err="1"/>
              <a:t>engineering</a:t>
            </a:r>
            <a:r>
              <a:rPr lang="pt-BR" sz="2400" dirty="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58821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dirty="0"/>
              <a:t>- Quais técnicas estatísticas e/ou de </a:t>
            </a:r>
            <a:r>
              <a:rPr lang="pt-BR" sz="2400" i="1" dirty="0" err="1"/>
              <a:t>machine</a:t>
            </a:r>
            <a:r>
              <a:rPr lang="pt-BR" sz="2400" i="1" dirty="0"/>
              <a:t> </a:t>
            </a:r>
            <a:r>
              <a:rPr lang="pt-BR" sz="2400" i="1" dirty="0" err="1"/>
              <a:t>learning</a:t>
            </a:r>
            <a:r>
              <a:rPr lang="pt-BR" sz="2400" dirty="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0389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Qual foi o </a:t>
            </a:r>
            <a:r>
              <a:rPr lang="pt-BR" sz="2400" b="1" dirty="0">
                <a:solidFill>
                  <a:prstClr val="black"/>
                </a:solidFill>
              </a:rPr>
              <a:t>REFERENCIAL TEÓRICO</a:t>
            </a:r>
            <a:r>
              <a:rPr lang="pt-BR" sz="2400" dirty="0">
                <a:solidFill>
                  <a:prstClr val="black"/>
                </a:solidFill>
              </a:rPr>
              <a:t> concebido (</a:t>
            </a:r>
            <a:r>
              <a:rPr lang="pt-BR" sz="2400" b="1" dirty="0">
                <a:solidFill>
                  <a:prstClr val="black"/>
                </a:solidFill>
              </a:rPr>
              <a:t>ler para a turma</a:t>
            </a:r>
            <a:r>
              <a:rPr lang="pt-BR" sz="2400" dirty="0">
                <a:solidFill>
                  <a:prstClr val="black"/>
                </a:solidFill>
              </a:rPr>
              <a:t>)</a:t>
            </a:r>
            <a:r>
              <a:rPr lang="pt-BR" sz="2400" dirty="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53899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Qual é a </a:t>
            </a:r>
            <a:r>
              <a:rPr lang="pt-BR" sz="2400" b="1" dirty="0">
                <a:solidFill>
                  <a:prstClr val="black"/>
                </a:solidFill>
              </a:rPr>
              <a:t>METODOLOGIA</a:t>
            </a:r>
            <a:r>
              <a:rPr lang="pt-BR" sz="2400" dirty="0">
                <a:solidFill>
                  <a:prstClr val="black"/>
                </a:solidFill>
              </a:rPr>
              <a:t> (procedimento passo a passo) da pesquisa?</a:t>
            </a:r>
            <a:endParaRPr lang="pt-BR" sz="2400" dirty="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04658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Quais </a:t>
            </a:r>
            <a:r>
              <a:rPr lang="pt-BR" sz="2400" b="1" dirty="0">
                <a:solidFill>
                  <a:prstClr val="black"/>
                </a:solidFill>
              </a:rPr>
              <a:t>RESULTADOS</a:t>
            </a:r>
            <a:r>
              <a:rPr lang="pt-BR" sz="2400" dirty="0">
                <a:solidFill>
                  <a:prstClr val="black"/>
                </a:solidFill>
              </a:rPr>
              <a:t> foram encontrados na análise nos dados</a:t>
            </a:r>
            <a:r>
              <a:rPr lang="pt-BR" sz="2400" dirty="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320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Quais são as </a:t>
            </a:r>
            <a:r>
              <a:rPr lang="pt-BR" sz="2400" b="1" dirty="0">
                <a:solidFill>
                  <a:prstClr val="black"/>
                </a:solidFill>
              </a:rPr>
              <a:t>IMPLICAÇÕES GERENCIAIS</a:t>
            </a:r>
            <a:r>
              <a:rPr lang="pt-BR" sz="2400" dirty="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8178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foram as </a:t>
            </a:r>
            <a:r>
              <a:rPr lang="pt-BR" sz="2400" b="1" dirty="0">
                <a:solidFill>
                  <a:prstClr val="black"/>
                </a:solidFill>
              </a:rPr>
              <a:t>LIMITAÇÕES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8259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RECOMENDAÇÕES</a:t>
            </a:r>
            <a:r>
              <a:rPr lang="pt-BR" sz="2400" dirty="0">
                <a:solidFill>
                  <a:prstClr val="black"/>
                </a:solidFill>
              </a:rPr>
              <a:t> para </a:t>
            </a:r>
            <a:r>
              <a:rPr lang="pt-BR" sz="2400" b="1" dirty="0">
                <a:solidFill>
                  <a:prstClr val="black"/>
                </a:solidFill>
              </a:rPr>
              <a:t>PESQUISAS FUTURAS</a:t>
            </a:r>
            <a:r>
              <a:rPr lang="pt-BR" sz="2400" dirty="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8254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CONCLUSÕES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9232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exponenciais,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[1 de 3]</a:t>
            </a:r>
          </a:p>
        </p:txBody>
      </p:sp>
    </p:spTree>
    <p:extLst>
      <p:ext uri="{BB962C8B-B14F-4D97-AF65-F5344CB8AC3E}">
        <p14:creationId xmlns:p14="http://schemas.microsoft.com/office/powerpoint/2010/main" val="35126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[2 de 3]</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dirty="0"/>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dirty="0"/>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[3 de 3]</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816429"/>
          </a:xfrm>
          <a:prstGeom prst="rect">
            <a:avLst/>
          </a:prstGeom>
          <a:noFill/>
          <a:ln>
            <a:noFill/>
          </a:ln>
        </p:spPr>
        <p:txBody>
          <a:bodyPr wrap="square" rtlCol="0">
            <a:spAutoFit/>
          </a:bodyPr>
          <a:lstStyle/>
          <a:p>
            <a:r>
              <a:rPr lang="pt-BR" sz="2200" i="1" dirty="0"/>
              <a:t>A presente pesquisa tem como objetivo principal, desenvolver possibilidades de aplicação de Deep Learning, utilizando um </a:t>
            </a:r>
            <a:r>
              <a:rPr lang="pt-BR" sz="2200" i="1" dirty="0" err="1"/>
              <a:t>stacking</a:t>
            </a:r>
            <a:r>
              <a:rPr lang="pt-BR" sz="2200" i="1" dirty="0"/>
              <a:t> de técnicas (como por exemplo, </a:t>
            </a:r>
            <a:r>
              <a:rPr lang="en-US" sz="2200" i="1" dirty="0"/>
              <a:t>CNN + </a:t>
            </a:r>
            <a:r>
              <a:rPr lang="en-US" sz="2200" i="1" dirty="0" err="1"/>
              <a:t>XGBoost</a:t>
            </a:r>
            <a:r>
              <a:rPr lang="en-US" sz="2200" i="1" dirty="0"/>
              <a:t> stacking com Bayesian Optimization</a:t>
            </a:r>
            <a:r>
              <a:rPr lang="pt-BR" sz="2200" i="1" dirty="0"/>
              <a:t>), para uso na detecção de indivíduos utilizando máscaras faciais como ferramenta de monitoramento de medidas preventivas ao alastramento da COVID-19 em locais e áreas de convívio público ou privado.</a:t>
            </a:r>
          </a:p>
          <a:p>
            <a:endParaRPr lang="pt-BR" sz="2200" i="1" dirty="0"/>
          </a:p>
          <a:p>
            <a:r>
              <a:rPr lang="pt-BR" sz="2200" i="1" dirty="0"/>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dirty="0"/>
                <a:t>"The </a:t>
              </a:r>
              <a:r>
                <a:rPr lang="pt-BR" sz="1400" i="1" dirty="0" err="1"/>
                <a:t>best</a:t>
              </a:r>
              <a:r>
                <a:rPr lang="pt-BR" sz="1400" i="1" dirty="0"/>
                <a:t> </a:t>
              </a:r>
              <a:r>
                <a:rPr lang="pt-BR" sz="1400" i="1" dirty="0" err="1"/>
                <a:t>way</a:t>
              </a:r>
              <a:r>
                <a:rPr lang="pt-BR" sz="1400" i="1" dirty="0"/>
                <a:t> </a:t>
              </a:r>
              <a:r>
                <a:rPr lang="pt-BR" sz="1400" i="1" dirty="0" err="1"/>
                <a:t>forward</a:t>
              </a:r>
              <a:r>
                <a:rPr lang="pt-BR" sz="1400" i="1" dirty="0"/>
                <a:t> </a:t>
              </a:r>
              <a:r>
                <a:rPr lang="pt-BR" sz="1400" i="1" dirty="0" err="1"/>
                <a:t>is</a:t>
              </a:r>
              <a:r>
                <a:rPr lang="pt-BR" sz="1400" i="1" dirty="0"/>
                <a:t> </a:t>
              </a:r>
              <a:r>
                <a:rPr lang="pt-BR" sz="1400" i="1" dirty="0" err="1"/>
                <a:t>the</a:t>
              </a:r>
              <a:r>
                <a:rPr lang="pt-BR" sz="1400" i="1" dirty="0"/>
                <a:t> </a:t>
              </a:r>
              <a:r>
                <a:rPr lang="pt-BR" sz="1400" i="1" dirty="0" err="1"/>
                <a:t>blended</a:t>
              </a:r>
              <a:r>
                <a:rPr lang="pt-BR" sz="1400" i="1" dirty="0"/>
                <a:t> </a:t>
              </a:r>
              <a:r>
                <a:rPr lang="pt-BR" sz="1400" i="1" dirty="0" err="1"/>
                <a:t>comprehensive</a:t>
              </a:r>
              <a:r>
                <a:rPr lang="pt-BR" sz="1400" i="1" dirty="0"/>
                <a:t> approach </a:t>
              </a:r>
              <a:r>
                <a:rPr lang="pt-BR" sz="1400" i="1" dirty="0" err="1"/>
                <a:t>which</a:t>
              </a:r>
              <a:r>
                <a:rPr lang="pt-BR" sz="1400" i="1" dirty="0"/>
                <a:t> </a:t>
              </a:r>
              <a:r>
                <a:rPr lang="pt-BR" sz="1400" i="1" dirty="0" err="1"/>
                <a:t>puts</a:t>
              </a:r>
              <a:r>
                <a:rPr lang="pt-BR" sz="1400" i="1" dirty="0"/>
                <a:t> </a:t>
              </a:r>
              <a:r>
                <a:rPr lang="pt-BR" sz="1400" i="1" dirty="0" err="1"/>
                <a:t>containment</a:t>
              </a:r>
              <a:r>
                <a:rPr lang="pt-BR" sz="1400" i="1" dirty="0"/>
                <a:t> as a major </a:t>
              </a:r>
              <a:r>
                <a:rPr lang="pt-BR" sz="1400" i="1" dirty="0" err="1"/>
                <a:t>pillar</a:t>
              </a:r>
              <a:r>
                <a:rPr lang="pt-BR" sz="1400" i="1" dirty="0"/>
                <a:t>." </a:t>
              </a:r>
              <a:br>
                <a:rPr lang="pt-BR" sz="1400" dirty="0"/>
              </a:br>
              <a:r>
                <a:rPr lang="pt-BR" sz="1400" b="1" dirty="0"/>
                <a:t>-- Dr. </a:t>
              </a:r>
              <a:r>
                <a:rPr lang="pt-BR" sz="1400" b="1" dirty="0" err="1"/>
                <a:t>Tedros</a:t>
              </a:r>
              <a:r>
                <a:rPr lang="pt-BR" sz="1400" b="1" dirty="0"/>
                <a:t> </a:t>
              </a:r>
              <a:r>
                <a:rPr lang="pt-BR" sz="1400" b="1" dirty="0" err="1"/>
                <a:t>Adhanom</a:t>
              </a:r>
              <a:r>
                <a:rPr lang="pt-BR" sz="1400" b="1" dirty="0"/>
                <a:t>, WHO </a:t>
              </a:r>
              <a:r>
                <a:rPr lang="pt-BR" sz="1400" b="1" dirty="0" err="1"/>
                <a:t>director</a:t>
              </a:r>
              <a:r>
                <a:rPr lang="pt-BR" sz="1400" b="1" dirty="0"/>
                <a:t>-general.</a:t>
              </a:r>
            </a:p>
          </p:txBody>
        </p:sp>
      </p:grp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a </a:t>
            </a:r>
            <a:r>
              <a:rPr lang="pt-BR" sz="2400" b="1" dirty="0"/>
              <a:t>PERGUNTA </a:t>
            </a:r>
            <a:r>
              <a:rPr lang="pt-BR" sz="2400" dirty="0"/>
              <a:t>do</a:t>
            </a:r>
            <a:r>
              <a:rPr lang="pt-BR" sz="2400" b="1" dirty="0"/>
              <a:t> PROBLEMA</a:t>
            </a:r>
            <a:r>
              <a:rPr lang="pt-BR" sz="2400" dirty="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81711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o </a:t>
            </a:r>
            <a:r>
              <a:rPr lang="pt-BR" sz="2400" b="1" dirty="0"/>
              <a:t>OBJETIVO GERAL</a:t>
            </a:r>
            <a:r>
              <a:rPr lang="pt-BR" sz="2400" dirty="0"/>
              <a:t> e quais são os </a:t>
            </a:r>
            <a:r>
              <a:rPr lang="pt-BR" sz="2400" b="1" dirty="0"/>
              <a:t>OBJETIVOS ESPECÍFICOS</a:t>
            </a:r>
            <a:r>
              <a:rPr lang="pt-BR" sz="2400" dirty="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5385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são as </a:t>
            </a:r>
            <a:r>
              <a:rPr lang="pt-BR" sz="2400" b="1" dirty="0"/>
              <a:t>HIPÓTESES</a:t>
            </a:r>
            <a:r>
              <a:rPr lang="pt-BR" sz="2400" dirty="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027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526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formam a </a:t>
            </a:r>
            <a:r>
              <a:rPr lang="pt-BR" sz="2400" b="1" dirty="0"/>
              <a:t>BASE DE DADOS</a:t>
            </a:r>
            <a:r>
              <a:rPr lang="pt-BR" sz="2400" dirty="0"/>
              <a:t> (</a:t>
            </a:r>
            <a:r>
              <a:rPr lang="pt-BR" sz="2400" b="1" dirty="0"/>
              <a:t>mostrar a base de dados completa</a:t>
            </a:r>
            <a:r>
              <a:rPr lang="pt-BR" sz="2400" dirty="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599003997"/>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5970</TotalTime>
  <Words>990</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434</cp:revision>
  <cp:lastPrinted>2019-10-23T23:44:30Z</cp:lastPrinted>
  <dcterms:created xsi:type="dcterms:W3CDTF">2018-05-12T05:42:05Z</dcterms:created>
  <dcterms:modified xsi:type="dcterms:W3CDTF">2020-05-24T21:12:54Z</dcterms:modified>
</cp:coreProperties>
</file>