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15"/>
  </p:notesMasterIdLst>
  <p:handoutMasterIdLst>
    <p:handoutMasterId r:id="rId16"/>
  </p:handoutMasterIdLst>
  <p:sldIdLst>
    <p:sldId id="351" r:id="rId4"/>
    <p:sldId id="346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46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C000"/>
    <a:srgbClr val="70AD47"/>
    <a:srgbClr val="00A1D7"/>
    <a:srgbClr val="2F528F"/>
    <a:srgbClr val="4472C4"/>
    <a:srgbClr val="1B2C62"/>
    <a:srgbClr val="072963"/>
    <a:srgbClr val="07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B0B77-7EBF-43FD-BAD0-C4CA36CEEB36}" v="47" dt="2020-06-02T20:38:2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D36B0B77-7EBF-43FD-BAD0-C4CA36CEEB36}"/>
    <pc:docChg chg="custSel addSld modSld">
      <pc:chgData name="Leandro Daniel" userId="682bb4abc622d264" providerId="LiveId" clId="{D36B0B77-7EBF-43FD-BAD0-C4CA36CEEB36}" dt="2020-06-02T20:38:31.338" v="288" actId="167"/>
      <pc:docMkLst>
        <pc:docMk/>
      </pc:docMkLst>
      <pc:sldChg chg="addSp delSp modSp mod">
        <pc:chgData name="Leandro Daniel" userId="682bb4abc622d264" providerId="LiveId" clId="{D36B0B77-7EBF-43FD-BAD0-C4CA36CEEB36}" dt="2020-06-02T20:32:44.837" v="157" actId="20577"/>
        <pc:sldMkLst>
          <pc:docMk/>
          <pc:sldMk cId="2652368446" sldId="359"/>
        </pc:sldMkLst>
        <pc:spChg chg="mod">
          <ac:chgData name="Leandro Daniel" userId="682bb4abc622d264" providerId="LiveId" clId="{D36B0B77-7EBF-43FD-BAD0-C4CA36CEEB36}" dt="2020-06-02T20:32:44.837" v="157" actId="20577"/>
          <ac:spMkLst>
            <pc:docMk/>
            <pc:sldMk cId="2652368446" sldId="359"/>
            <ac:spMk id="7" creationId="{D5F67441-A755-4247-851C-41974715F282}"/>
          </ac:spMkLst>
        </pc:sp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3" creationId="{97B3EA75-F3A8-4805-8834-5D3B319C7E31}"/>
          </ac:picMkLst>
        </pc:pic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4" creationId="{F59BDCC0-DD5D-438F-A3C3-65DFA845FB65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6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8" creationId="{00000000-0000-0000-0000-000000000000}"/>
          </ac:picMkLst>
        </pc:picChg>
        <pc:picChg chg="del">
          <ac:chgData name="Leandro Daniel" userId="682bb4abc622d264" providerId="LiveId" clId="{D36B0B77-7EBF-43FD-BAD0-C4CA36CEEB36}" dt="2020-06-02T20:25:31.231" v="10" actId="478"/>
          <ac:picMkLst>
            <pc:docMk/>
            <pc:sldMk cId="2652368446" sldId="359"/>
            <ac:picMk id="1032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34" creationId="{00000000-0000-0000-0000-000000000000}"/>
          </ac:picMkLst>
        </pc:picChg>
      </pc:sldChg>
      <pc:sldChg chg="modSp">
        <pc:chgData name="Leandro Daniel" userId="682bb4abc622d264" providerId="LiveId" clId="{D36B0B77-7EBF-43FD-BAD0-C4CA36CEEB36}" dt="2020-06-02T20:30:39.746" v="39"/>
        <pc:sldMkLst>
          <pc:docMk/>
          <pc:sldMk cId="2493464675" sldId="360"/>
        </pc:sldMkLst>
        <pc:graphicFrameChg chg="mod">
          <ac:chgData name="Leandro Daniel" userId="682bb4abc622d264" providerId="LiveId" clId="{D36B0B77-7EBF-43FD-BAD0-C4CA36CEEB36}" dt="2020-06-02T20:30:39.746" v="39"/>
          <ac:graphicFrameMkLst>
            <pc:docMk/>
            <pc:sldMk cId="2493464675" sldId="360"/>
            <ac:graphicFrameMk id="3" creationId="{00000000-0000-0000-0000-000000000000}"/>
          </ac:graphicFrameMkLst>
        </pc:graphicFrameChg>
      </pc:sldChg>
      <pc:sldChg chg="addSp delSp modSp add mod modAnim">
        <pc:chgData name="Leandro Daniel" userId="682bb4abc622d264" providerId="LiveId" clId="{D36B0B77-7EBF-43FD-BAD0-C4CA36CEEB36}" dt="2020-06-02T20:38:31.338" v="288" actId="167"/>
        <pc:sldMkLst>
          <pc:docMk/>
          <pc:sldMk cId="533370659" sldId="361"/>
        </pc:sldMkLst>
        <pc:spChg chg="mod">
          <ac:chgData name="Leandro Daniel" userId="682bb4abc622d264" providerId="LiveId" clId="{D36B0B77-7EBF-43FD-BAD0-C4CA36CEEB36}" dt="2020-06-02T20:31:23.521" v="55" actId="20577"/>
          <ac:spMkLst>
            <pc:docMk/>
            <pc:sldMk cId="533370659" sldId="361"/>
            <ac:spMk id="2" creationId="{E2289C40-6B36-4906-BF6F-3D1B594D6D57}"/>
          </ac:spMkLst>
        </pc:spChg>
        <pc:spChg chg="mod">
          <ac:chgData name="Leandro Daniel" userId="682bb4abc622d264" providerId="LiveId" clId="{D36B0B77-7EBF-43FD-BAD0-C4CA36CEEB36}" dt="2020-06-02T20:31:47.622" v="155" actId="20577"/>
          <ac:spMkLst>
            <pc:docMk/>
            <pc:sldMk cId="533370659" sldId="361"/>
            <ac:spMk id="5" creationId="{C4351BF4-6949-465B-A55A-C8561462CF2E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8" creationId="{24575FE9-2970-4439-B52B-5B4C77E954D4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9" creationId="{115DDE84-D09E-44AC-A701-31074745158F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10" creationId="{74268495-B56E-4CE0-B049-ADCA8F64564E}"/>
          </ac:spMkLst>
        </pc:spChg>
        <pc:grpChg chg="add mod ord">
          <ac:chgData name="Leandro Daniel" userId="682bb4abc622d264" providerId="LiveId" clId="{D36B0B77-7EBF-43FD-BAD0-C4CA36CEEB36}" dt="2020-06-02T20:38:31.338" v="288" actId="167"/>
          <ac:grpSpMkLst>
            <pc:docMk/>
            <pc:sldMk cId="533370659" sldId="361"/>
            <ac:grpSpMk id="11" creationId="{F7A6FD2B-CABC-4FDA-A3A6-C4157157EF93}"/>
          </ac:grpSpMkLst>
        </pc:grpChg>
        <pc:graphicFrameChg chg="del">
          <ac:chgData name="Leandro Daniel" userId="682bb4abc622d264" providerId="LiveId" clId="{D36B0B77-7EBF-43FD-BAD0-C4CA36CEEB36}" dt="2020-06-02T20:31:51.681" v="156" actId="478"/>
          <ac:graphicFrameMkLst>
            <pc:docMk/>
            <pc:sldMk cId="533370659" sldId="361"/>
            <ac:graphicFrameMk id="3" creationId="{00000000-0000-0000-0000-000000000000}"/>
          </ac:graphicFrameMkLst>
        </pc:graphicFrameChg>
        <pc:picChg chg="add mod">
          <ac:chgData name="Leandro Daniel" userId="682bb4abc622d264" providerId="LiveId" clId="{D36B0B77-7EBF-43FD-BAD0-C4CA36CEEB36}" dt="2020-06-02T20:33:55.262" v="160" actId="1076"/>
          <ac:picMkLst>
            <pc:docMk/>
            <pc:sldMk cId="533370659" sldId="361"/>
            <ac:picMk id="4" creationId="{498183E9-36AA-4CBB-8ACC-550E5AC6AC0C}"/>
          </ac:picMkLst>
        </pc:picChg>
        <pc:picChg chg="add mod ord">
          <ac:chgData name="Leandro Daniel" userId="682bb4abc622d264" providerId="LiveId" clId="{D36B0B77-7EBF-43FD-BAD0-C4CA36CEEB36}" dt="2020-06-02T20:38:20.174" v="286" actId="164"/>
          <ac:picMkLst>
            <pc:docMk/>
            <pc:sldMk cId="533370659" sldId="361"/>
            <ac:picMk id="7" creationId="{6794E1C2-97C1-4BB4-B075-1F13439ABD34}"/>
          </ac:picMkLst>
        </pc:picChg>
      </pc:sldChg>
    </pc:docChg>
  </pc:docChgLst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48658-E929-4850-9B5E-79AD8E209BA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AE15E-910B-4ECC-8A91-ECF13FDC65D2}">
      <dgm:prSet phldrT="[Text]" custT="1"/>
      <dgm:spPr/>
      <dgm:t>
        <a:bodyPr/>
        <a:lstStyle/>
        <a:p>
          <a:r>
            <a:rPr lang="pt-BR" sz="1400" dirty="0"/>
            <a:t>Criação de scripts em R para o pré-processamento dos dados coletados junto a ANP;</a:t>
          </a:r>
          <a:endParaRPr lang="en-US" sz="1400" dirty="0"/>
        </a:p>
      </dgm:t>
    </dgm:pt>
    <dgm:pt modelId="{BD900182-0807-4ACD-90E6-3D6EB9CD8DBC}" type="parTrans" cxnId="{60B938A4-671C-4A1F-A107-78E60160D758}">
      <dgm:prSet/>
      <dgm:spPr/>
      <dgm:t>
        <a:bodyPr/>
        <a:lstStyle/>
        <a:p>
          <a:endParaRPr lang="en-US"/>
        </a:p>
      </dgm:t>
    </dgm:pt>
    <dgm:pt modelId="{825FDF24-5865-49FB-99BA-7164D74DE16D}" type="sibTrans" cxnId="{60B938A4-671C-4A1F-A107-78E60160D758}">
      <dgm:prSet/>
      <dgm:spPr/>
      <dgm:t>
        <a:bodyPr/>
        <a:lstStyle/>
        <a:p>
          <a:endParaRPr lang="en-US"/>
        </a:p>
      </dgm:t>
    </dgm:pt>
    <dgm:pt modelId="{B7AA5256-253B-45F1-BAF0-973D5AEFA07D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Enriquecimento de dados da ANP com dados provenientes do IBGE;</a:t>
          </a:r>
          <a:endParaRPr lang="en-US" sz="1400"/>
        </a:p>
      </dgm:t>
    </dgm:pt>
    <dgm:pt modelId="{B972CC1E-D2B2-46D9-86FE-EBA7752E947D}" type="parTrans" cxnId="{004165CE-4E0B-4904-A26B-DAEBA8FDF5D9}">
      <dgm:prSet/>
      <dgm:spPr/>
      <dgm:t>
        <a:bodyPr/>
        <a:lstStyle/>
        <a:p>
          <a:endParaRPr lang="en-US"/>
        </a:p>
      </dgm:t>
    </dgm:pt>
    <dgm:pt modelId="{4F301784-2905-4951-A72B-2D68225FF709}" type="sibTrans" cxnId="{004165CE-4E0B-4904-A26B-DAEBA8FDF5D9}">
      <dgm:prSet/>
      <dgm:spPr/>
      <dgm:t>
        <a:bodyPr/>
        <a:lstStyle/>
        <a:p>
          <a:endParaRPr lang="en-US"/>
        </a:p>
      </dgm:t>
    </dgm:pt>
    <dgm:pt modelId="{D6F7EC1A-6935-4693-9841-51F07860044A}">
      <dgm:prSet custT="1"/>
      <dgm:spPr>
        <a:solidFill>
          <a:srgbClr val="ED7D31"/>
        </a:solidFill>
      </dgm:spPr>
      <dgm:t>
        <a:bodyPr/>
        <a:lstStyle/>
        <a:p>
          <a:r>
            <a:rPr lang="pt-BR" sz="1400"/>
            <a:t>Geolocalização dos postos de gasolina pesquisados utilizando R a API do Google;</a:t>
          </a:r>
          <a:endParaRPr lang="en-US" sz="1400"/>
        </a:p>
      </dgm:t>
    </dgm:pt>
    <dgm:pt modelId="{D7D26360-6F8C-4C1D-B9DB-15E887757696}" type="parTrans" cxnId="{99101A04-B1AE-405A-86F7-234E11D58A31}">
      <dgm:prSet/>
      <dgm:spPr/>
      <dgm:t>
        <a:bodyPr/>
        <a:lstStyle/>
        <a:p>
          <a:endParaRPr lang="en-US"/>
        </a:p>
      </dgm:t>
    </dgm:pt>
    <dgm:pt modelId="{70DB2A78-1EBF-4ADA-B086-19D033233FD0}" type="sibTrans" cxnId="{99101A04-B1AE-405A-86F7-234E11D58A31}">
      <dgm:prSet/>
      <dgm:spPr/>
      <dgm:t>
        <a:bodyPr/>
        <a:lstStyle/>
        <a:p>
          <a:endParaRPr lang="en-US"/>
        </a:p>
      </dgm:t>
    </dgm:pt>
    <dgm:pt modelId="{469662AD-EFBC-4F7A-AB38-B47882BDAF9A}">
      <dgm:prSet custT="1"/>
      <dgm:spPr/>
      <dgm:t>
        <a:bodyPr/>
        <a:lstStyle/>
        <a:p>
          <a:r>
            <a:rPr lang="pt-BR" sz="1400"/>
            <a:t>Análise exploratória de dados utilizando Power BI, QGIS e R;</a:t>
          </a:r>
          <a:endParaRPr lang="en-US" sz="1400"/>
        </a:p>
      </dgm:t>
    </dgm:pt>
    <dgm:pt modelId="{2B288B78-F171-4870-A6DB-63C5EDA8E850}" type="parTrans" cxnId="{FD90E774-CAFB-4AF8-8CFE-84E94E2DEF24}">
      <dgm:prSet/>
      <dgm:spPr/>
      <dgm:t>
        <a:bodyPr/>
        <a:lstStyle/>
        <a:p>
          <a:endParaRPr lang="en-US"/>
        </a:p>
      </dgm:t>
    </dgm:pt>
    <dgm:pt modelId="{FE72990D-D458-4012-8D45-F1BA207540C2}" type="sibTrans" cxnId="{FD90E774-CAFB-4AF8-8CFE-84E94E2DEF24}">
      <dgm:prSet/>
      <dgm:spPr/>
      <dgm:t>
        <a:bodyPr/>
        <a:lstStyle/>
        <a:p>
          <a:endParaRPr lang="en-US"/>
        </a:p>
      </dgm:t>
    </dgm:pt>
    <dgm:pt modelId="{3F6F7779-063F-4A88-B7D6-55B0C80A2DE0}">
      <dgm:prSet custT="1"/>
      <dgm:spPr/>
      <dgm:t>
        <a:bodyPr/>
        <a:lstStyle/>
        <a:p>
          <a:r>
            <a:rPr lang="pt-BR" sz="1400"/>
            <a:t>Cálculo do centroide dos municípios pesquisados;</a:t>
          </a:r>
          <a:endParaRPr lang="en-US" sz="1400"/>
        </a:p>
      </dgm:t>
    </dgm:pt>
    <dgm:pt modelId="{EFA9F5D5-65F6-4D15-8BA6-D95D7AF7983A}" type="parTrans" cxnId="{69AB116B-B666-44B8-A987-54C69E1B505E}">
      <dgm:prSet/>
      <dgm:spPr/>
      <dgm:t>
        <a:bodyPr/>
        <a:lstStyle/>
        <a:p>
          <a:endParaRPr lang="en-US"/>
        </a:p>
      </dgm:t>
    </dgm:pt>
    <dgm:pt modelId="{41EEE79C-4A3B-4004-A060-31D1517A0BAA}" type="sibTrans" cxnId="{69AB116B-B666-44B8-A987-54C69E1B505E}">
      <dgm:prSet/>
      <dgm:spPr/>
      <dgm:t>
        <a:bodyPr/>
        <a:lstStyle/>
        <a:p>
          <a:endParaRPr lang="en-US"/>
        </a:p>
      </dgm:t>
    </dgm:pt>
    <dgm:pt modelId="{6B1A8165-52D5-4A5D-BEF2-08585E3DA989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refinarias;</a:t>
          </a:r>
          <a:endParaRPr lang="en-US" sz="1400"/>
        </a:p>
      </dgm:t>
    </dgm:pt>
    <dgm:pt modelId="{8E265957-4A4A-42FE-A083-957BE8F81BBB}" type="parTrans" cxnId="{2492D6FD-8061-40F3-874C-CE1D4A893B30}">
      <dgm:prSet/>
      <dgm:spPr/>
      <dgm:t>
        <a:bodyPr/>
        <a:lstStyle/>
        <a:p>
          <a:endParaRPr lang="en-US"/>
        </a:p>
      </dgm:t>
    </dgm:pt>
    <dgm:pt modelId="{B0B51095-4929-426B-BEED-71566D285234}" type="sibTrans" cxnId="{2492D6FD-8061-40F3-874C-CE1D4A893B30}">
      <dgm:prSet/>
      <dgm:spPr/>
      <dgm:t>
        <a:bodyPr/>
        <a:lstStyle/>
        <a:p>
          <a:endParaRPr lang="en-US"/>
        </a:p>
      </dgm:t>
    </dgm:pt>
    <dgm:pt modelId="{CD92B088-9638-4AEF-A864-A12F44475E28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das distancias entre os postos e centroides de municípios e as distribuidoras;</a:t>
          </a:r>
          <a:endParaRPr lang="en-US" sz="1400"/>
        </a:p>
      </dgm:t>
    </dgm:pt>
    <dgm:pt modelId="{BC4BD58D-9E60-45C1-A6D8-6AEB2112B20D}" type="parTrans" cxnId="{ADDFFE88-8AF7-4694-8B1A-94A306657366}">
      <dgm:prSet/>
      <dgm:spPr/>
      <dgm:t>
        <a:bodyPr/>
        <a:lstStyle/>
        <a:p>
          <a:endParaRPr lang="en-US"/>
        </a:p>
      </dgm:t>
    </dgm:pt>
    <dgm:pt modelId="{45CE08CB-850C-4D19-BD57-4556FBFE3510}" type="sibTrans" cxnId="{ADDFFE88-8AF7-4694-8B1A-94A306657366}">
      <dgm:prSet/>
      <dgm:spPr/>
      <dgm:t>
        <a:bodyPr/>
        <a:lstStyle/>
        <a:p>
          <a:endParaRPr lang="en-US"/>
        </a:p>
      </dgm:t>
    </dgm:pt>
    <dgm:pt modelId="{ED84708F-BDB2-44C9-935F-EC6D7D1DB504}">
      <dgm:prSet/>
      <dgm:spPr>
        <a:solidFill>
          <a:srgbClr val="5B9BD5"/>
        </a:solidFill>
      </dgm:spPr>
      <dgm:t>
        <a:bodyPr/>
        <a:lstStyle/>
        <a:p>
          <a:r>
            <a:rPr lang="pt-BR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/>
        </a:p>
      </dgm:t>
    </dgm:pt>
    <dgm:pt modelId="{6D96C124-BA08-4F41-9A21-FE18ED0D5763}" type="parTrans" cxnId="{AD4B209B-82FE-4E2B-89E2-573C61AD3428}">
      <dgm:prSet/>
      <dgm:spPr/>
      <dgm:t>
        <a:bodyPr/>
        <a:lstStyle/>
        <a:p>
          <a:endParaRPr lang="en-US"/>
        </a:p>
      </dgm:t>
    </dgm:pt>
    <dgm:pt modelId="{74D1CF4D-0174-4CC8-905F-482147D612E4}" type="sibTrans" cxnId="{AD4B209B-82FE-4E2B-89E2-573C61AD3428}">
      <dgm:prSet/>
      <dgm:spPr/>
      <dgm:t>
        <a:bodyPr/>
        <a:lstStyle/>
        <a:p>
          <a:endParaRPr lang="en-US"/>
        </a:p>
      </dgm:t>
    </dgm:pt>
    <dgm:pt modelId="{EF282FC1-522D-4537-81F0-E56AE42E5531}">
      <dgm:prSet/>
      <dgm:spPr/>
      <dgm:t>
        <a:bodyPr/>
        <a:lstStyle/>
        <a:p>
          <a:r>
            <a:rPr lang="pt-BR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dirty="0"/>
        </a:p>
      </dgm:t>
    </dgm:pt>
    <dgm:pt modelId="{4A650872-446B-4BA6-A7EF-633F126FCC03}" type="parTrans" cxnId="{583B6B90-90E7-4B77-B754-1D73C1CBFC20}">
      <dgm:prSet/>
      <dgm:spPr/>
      <dgm:t>
        <a:bodyPr/>
        <a:lstStyle/>
        <a:p>
          <a:endParaRPr lang="en-US"/>
        </a:p>
      </dgm:t>
    </dgm:pt>
    <dgm:pt modelId="{53C673E8-7F6C-4090-B69A-B9885714992A}" type="sibTrans" cxnId="{583B6B90-90E7-4B77-B754-1D73C1CBFC20}">
      <dgm:prSet/>
      <dgm:spPr/>
      <dgm:t>
        <a:bodyPr/>
        <a:lstStyle/>
        <a:p>
          <a:endParaRPr lang="en-US"/>
        </a:p>
      </dgm:t>
    </dgm:pt>
    <dgm:pt modelId="{EA0C3037-E2F4-4EDF-916A-305E1379C4E5}">
      <dgm:prSet custT="1"/>
      <dgm:spPr>
        <a:solidFill>
          <a:srgbClr val="5B9BD5"/>
        </a:solidFill>
      </dgm:spPr>
      <dgm:t>
        <a:bodyPr/>
        <a:lstStyle/>
        <a:p>
          <a:r>
            <a:rPr lang="pt-BR" sz="1400"/>
            <a:t>Análise dos resultados de regressão linear múltipla;</a:t>
          </a:r>
          <a:endParaRPr lang="en-US" sz="1400"/>
        </a:p>
      </dgm:t>
    </dgm:pt>
    <dgm:pt modelId="{811651AD-2823-4F60-9E14-3C5BB9DC8581}" type="parTrans" cxnId="{2E8BA750-9860-4442-9D88-BB0CA8430F65}">
      <dgm:prSet/>
      <dgm:spPr/>
      <dgm:t>
        <a:bodyPr/>
        <a:lstStyle/>
        <a:p>
          <a:endParaRPr lang="en-US"/>
        </a:p>
      </dgm:t>
    </dgm:pt>
    <dgm:pt modelId="{93C48307-6E79-4523-9C6C-3678CBB2463E}" type="sibTrans" cxnId="{2E8BA750-9860-4442-9D88-BB0CA8430F65}">
      <dgm:prSet/>
      <dgm:spPr/>
      <dgm:t>
        <a:bodyPr/>
        <a:lstStyle/>
        <a:p>
          <a:endParaRPr lang="en-US"/>
        </a:p>
      </dgm:t>
    </dgm:pt>
    <dgm:pt modelId="{7F16F367-36C5-49E5-BE04-07EC97D856D0}">
      <dgm:prSet custT="1"/>
      <dgm:spPr>
        <a:solidFill>
          <a:srgbClr val="70AD47"/>
        </a:solidFill>
      </dgm:spPr>
      <dgm:t>
        <a:bodyPr/>
        <a:lstStyle/>
        <a:p>
          <a:r>
            <a:rPr lang="pt-BR" sz="1400"/>
            <a:t>Cálculo de autocorrelação espacial (I de Moran) para os postos e municípios pesquisados;</a:t>
          </a:r>
          <a:endParaRPr lang="en-US" sz="1400"/>
        </a:p>
      </dgm:t>
    </dgm:pt>
    <dgm:pt modelId="{3D361F40-D4A3-41B3-9609-87A6EBF416FC}" type="parTrans" cxnId="{9FD4A5E4-5408-47F9-A353-717C54EC2C73}">
      <dgm:prSet/>
      <dgm:spPr/>
      <dgm:t>
        <a:bodyPr/>
        <a:lstStyle/>
        <a:p>
          <a:endParaRPr lang="en-US"/>
        </a:p>
      </dgm:t>
    </dgm:pt>
    <dgm:pt modelId="{C271F2F9-E186-45E8-95D2-A7982C4E3205}" type="sibTrans" cxnId="{9FD4A5E4-5408-47F9-A353-717C54EC2C73}">
      <dgm:prSet/>
      <dgm:spPr/>
      <dgm:t>
        <a:bodyPr/>
        <a:lstStyle/>
        <a:p>
          <a:endParaRPr lang="en-US"/>
        </a:p>
      </dgm:t>
    </dgm:pt>
    <dgm:pt modelId="{42F29D50-BD44-4259-BDBB-756CF4A58D72}">
      <dgm:prSet custT="1"/>
      <dgm:spPr>
        <a:solidFill>
          <a:srgbClr val="FFC000"/>
        </a:solidFill>
      </dgm:spPr>
      <dgm:t>
        <a:bodyPr/>
        <a:lstStyle/>
        <a:p>
          <a:r>
            <a:rPr lang="pt-BR" sz="1400"/>
            <a:t>Avaliação dos resultados e criação de mapas temáticos;</a:t>
          </a:r>
          <a:endParaRPr lang="en-US" sz="1400"/>
        </a:p>
      </dgm:t>
    </dgm:pt>
    <dgm:pt modelId="{1883BF70-0253-48C0-A2EA-AEDF2AA2004C}" type="parTrans" cxnId="{B69DEEC9-F089-477E-8AB2-ACEF43C2CB74}">
      <dgm:prSet/>
      <dgm:spPr/>
      <dgm:t>
        <a:bodyPr/>
        <a:lstStyle/>
        <a:p>
          <a:endParaRPr lang="en-US"/>
        </a:p>
      </dgm:t>
    </dgm:pt>
    <dgm:pt modelId="{9E9845B8-8600-4CF1-950E-6C256F242CBE}" type="sibTrans" cxnId="{B69DEEC9-F089-477E-8AB2-ACEF43C2CB74}">
      <dgm:prSet/>
      <dgm:spPr/>
      <dgm:t>
        <a:bodyPr/>
        <a:lstStyle/>
        <a:p>
          <a:endParaRPr lang="en-US"/>
        </a:p>
      </dgm:t>
    </dgm:pt>
    <dgm:pt modelId="{ADB2F1B6-D744-429B-A8D6-093B4656BF4C}">
      <dgm:prSet custT="1"/>
      <dgm:spPr/>
      <dgm:t>
        <a:bodyPr/>
        <a:lstStyle/>
        <a:p>
          <a:r>
            <a:rPr lang="pt-BR" sz="1400" dirty="0"/>
            <a:t>Publicação do relatório final com as conclusões do trabalho de pesquisa.</a:t>
          </a:r>
          <a:endParaRPr lang="en-US" sz="1400" dirty="0"/>
        </a:p>
      </dgm:t>
    </dgm:pt>
    <dgm:pt modelId="{C9BFAB2B-012C-4E63-91C9-8A643B333826}" type="parTrans" cxnId="{C33B0D69-DFA3-44C7-BD1A-3D4AE4183703}">
      <dgm:prSet/>
      <dgm:spPr/>
      <dgm:t>
        <a:bodyPr/>
        <a:lstStyle/>
        <a:p>
          <a:endParaRPr lang="en-US"/>
        </a:p>
      </dgm:t>
    </dgm:pt>
    <dgm:pt modelId="{A6483386-3562-4FF0-B320-8057EC3ECC54}" type="sibTrans" cxnId="{C33B0D69-DFA3-44C7-BD1A-3D4AE4183703}">
      <dgm:prSet/>
      <dgm:spPr/>
      <dgm:t>
        <a:bodyPr/>
        <a:lstStyle/>
        <a:p>
          <a:endParaRPr lang="en-US"/>
        </a:p>
      </dgm:t>
    </dgm:pt>
    <dgm:pt modelId="{D4A0C28A-115A-4281-94FC-FF28510964AF}" type="pres">
      <dgm:prSet presAssocID="{E8648658-E929-4850-9B5E-79AD8E209BAA}" presName="diagram" presStyleCnt="0">
        <dgm:presLayoutVars>
          <dgm:dir/>
          <dgm:resizeHandles val="exact"/>
        </dgm:presLayoutVars>
      </dgm:prSet>
      <dgm:spPr/>
    </dgm:pt>
    <dgm:pt modelId="{96E8C67B-964D-478B-A6CB-1625EA110615}" type="pres">
      <dgm:prSet presAssocID="{88DAE15E-910B-4ECC-8A91-ECF13FDC65D2}" presName="node" presStyleLbl="node1" presStyleIdx="0" presStyleCnt="13">
        <dgm:presLayoutVars>
          <dgm:bulletEnabled val="1"/>
        </dgm:presLayoutVars>
      </dgm:prSet>
      <dgm:spPr/>
    </dgm:pt>
    <dgm:pt modelId="{CA2E55EA-7D4F-478E-BBBD-B339A95B6281}" type="pres">
      <dgm:prSet presAssocID="{825FDF24-5865-49FB-99BA-7164D74DE16D}" presName="sibTrans" presStyleCnt="0"/>
      <dgm:spPr/>
    </dgm:pt>
    <dgm:pt modelId="{6AB82926-A72E-4D5E-8288-CF41374C73EF}" type="pres">
      <dgm:prSet presAssocID="{B7AA5256-253B-45F1-BAF0-973D5AEFA07D}" presName="node" presStyleLbl="node1" presStyleIdx="1" presStyleCnt="13">
        <dgm:presLayoutVars>
          <dgm:bulletEnabled val="1"/>
        </dgm:presLayoutVars>
      </dgm:prSet>
      <dgm:spPr/>
    </dgm:pt>
    <dgm:pt modelId="{5F4A37BE-BAEF-4E22-B9D4-8B7123E84CE4}" type="pres">
      <dgm:prSet presAssocID="{4F301784-2905-4951-A72B-2D68225FF709}" presName="sibTrans" presStyleCnt="0"/>
      <dgm:spPr/>
    </dgm:pt>
    <dgm:pt modelId="{0F3E8439-551E-433E-8CF0-2A20ABE21DC2}" type="pres">
      <dgm:prSet presAssocID="{D6F7EC1A-6935-4693-9841-51F07860044A}" presName="node" presStyleLbl="node1" presStyleIdx="2" presStyleCnt="13">
        <dgm:presLayoutVars>
          <dgm:bulletEnabled val="1"/>
        </dgm:presLayoutVars>
      </dgm:prSet>
      <dgm:spPr/>
    </dgm:pt>
    <dgm:pt modelId="{6B0DF2AA-D35E-4C0E-9D71-0D7C776D927B}" type="pres">
      <dgm:prSet presAssocID="{70DB2A78-1EBF-4ADA-B086-19D033233FD0}" presName="sibTrans" presStyleCnt="0"/>
      <dgm:spPr/>
    </dgm:pt>
    <dgm:pt modelId="{214F06FB-9C37-45DC-9F0D-04181333D59B}" type="pres">
      <dgm:prSet presAssocID="{469662AD-EFBC-4F7A-AB38-B47882BDAF9A}" presName="node" presStyleLbl="node1" presStyleIdx="3" presStyleCnt="13">
        <dgm:presLayoutVars>
          <dgm:bulletEnabled val="1"/>
        </dgm:presLayoutVars>
      </dgm:prSet>
      <dgm:spPr/>
    </dgm:pt>
    <dgm:pt modelId="{7A946552-2964-4080-8020-CFEDCEF5F82B}" type="pres">
      <dgm:prSet presAssocID="{FE72990D-D458-4012-8D45-F1BA207540C2}" presName="sibTrans" presStyleCnt="0"/>
      <dgm:spPr/>
    </dgm:pt>
    <dgm:pt modelId="{35108240-9DB9-43CF-8ACE-CAF069FE8373}" type="pres">
      <dgm:prSet presAssocID="{3F6F7779-063F-4A88-B7D6-55B0C80A2DE0}" presName="node" presStyleLbl="node1" presStyleIdx="4" presStyleCnt="13">
        <dgm:presLayoutVars>
          <dgm:bulletEnabled val="1"/>
        </dgm:presLayoutVars>
      </dgm:prSet>
      <dgm:spPr/>
    </dgm:pt>
    <dgm:pt modelId="{EB9A89AD-9840-4515-9C6E-F0B1BC8524F9}" type="pres">
      <dgm:prSet presAssocID="{41EEE79C-4A3B-4004-A060-31D1517A0BAA}" presName="sibTrans" presStyleCnt="0"/>
      <dgm:spPr/>
    </dgm:pt>
    <dgm:pt modelId="{59824F72-FA4F-412A-B4CC-B2C7A0FFCD96}" type="pres">
      <dgm:prSet presAssocID="{6B1A8165-52D5-4A5D-BEF2-08585E3DA989}" presName="node" presStyleLbl="node1" presStyleIdx="5" presStyleCnt="13">
        <dgm:presLayoutVars>
          <dgm:bulletEnabled val="1"/>
        </dgm:presLayoutVars>
      </dgm:prSet>
      <dgm:spPr/>
    </dgm:pt>
    <dgm:pt modelId="{EEA51357-EFF3-4184-9AB7-71979EE2F282}" type="pres">
      <dgm:prSet presAssocID="{B0B51095-4929-426B-BEED-71566D285234}" presName="sibTrans" presStyleCnt="0"/>
      <dgm:spPr/>
    </dgm:pt>
    <dgm:pt modelId="{CD59546D-E6B4-4632-A231-8A5A2955F00C}" type="pres">
      <dgm:prSet presAssocID="{CD92B088-9638-4AEF-A864-A12F44475E28}" presName="node" presStyleLbl="node1" presStyleIdx="6" presStyleCnt="13">
        <dgm:presLayoutVars>
          <dgm:bulletEnabled val="1"/>
        </dgm:presLayoutVars>
      </dgm:prSet>
      <dgm:spPr/>
    </dgm:pt>
    <dgm:pt modelId="{15414849-C25F-4AAF-A2CC-2323B2D76BC6}" type="pres">
      <dgm:prSet presAssocID="{45CE08CB-850C-4D19-BD57-4556FBFE3510}" presName="sibTrans" presStyleCnt="0"/>
      <dgm:spPr/>
    </dgm:pt>
    <dgm:pt modelId="{F8D1DEB7-7DD9-4FC6-AD95-EAB8679519C2}" type="pres">
      <dgm:prSet presAssocID="{ED84708F-BDB2-44C9-935F-EC6D7D1DB504}" presName="node" presStyleLbl="node1" presStyleIdx="7" presStyleCnt="13">
        <dgm:presLayoutVars>
          <dgm:bulletEnabled val="1"/>
        </dgm:presLayoutVars>
      </dgm:prSet>
      <dgm:spPr/>
    </dgm:pt>
    <dgm:pt modelId="{F08718F5-A9F9-467E-A0F5-765009A23425}" type="pres">
      <dgm:prSet presAssocID="{74D1CF4D-0174-4CC8-905F-482147D612E4}" presName="sibTrans" presStyleCnt="0"/>
      <dgm:spPr/>
    </dgm:pt>
    <dgm:pt modelId="{B7476C18-3633-40ED-9BDE-280724279869}" type="pres">
      <dgm:prSet presAssocID="{EF282FC1-522D-4537-81F0-E56AE42E5531}" presName="node" presStyleLbl="node1" presStyleIdx="8" presStyleCnt="13">
        <dgm:presLayoutVars>
          <dgm:bulletEnabled val="1"/>
        </dgm:presLayoutVars>
      </dgm:prSet>
      <dgm:spPr/>
    </dgm:pt>
    <dgm:pt modelId="{4E8CB6A6-CB15-4C9C-9503-F718EF8D6935}" type="pres">
      <dgm:prSet presAssocID="{53C673E8-7F6C-4090-B69A-B9885714992A}" presName="sibTrans" presStyleCnt="0"/>
      <dgm:spPr/>
    </dgm:pt>
    <dgm:pt modelId="{E7E548EA-54CD-418D-B4EB-EBF63B5C7545}" type="pres">
      <dgm:prSet presAssocID="{EA0C3037-E2F4-4EDF-916A-305E1379C4E5}" presName="node" presStyleLbl="node1" presStyleIdx="9" presStyleCnt="13">
        <dgm:presLayoutVars>
          <dgm:bulletEnabled val="1"/>
        </dgm:presLayoutVars>
      </dgm:prSet>
      <dgm:spPr/>
    </dgm:pt>
    <dgm:pt modelId="{5D0D0AD1-96B1-456A-A9F1-93A22BF2A65E}" type="pres">
      <dgm:prSet presAssocID="{93C48307-6E79-4523-9C6C-3678CBB2463E}" presName="sibTrans" presStyleCnt="0"/>
      <dgm:spPr/>
    </dgm:pt>
    <dgm:pt modelId="{667B6356-BE5B-4115-B9A1-2ECF9C461F27}" type="pres">
      <dgm:prSet presAssocID="{7F16F367-36C5-49E5-BE04-07EC97D856D0}" presName="node" presStyleLbl="node1" presStyleIdx="10" presStyleCnt="13">
        <dgm:presLayoutVars>
          <dgm:bulletEnabled val="1"/>
        </dgm:presLayoutVars>
      </dgm:prSet>
      <dgm:spPr/>
    </dgm:pt>
    <dgm:pt modelId="{26C18A6D-3916-4C97-B080-0881C13A7973}" type="pres">
      <dgm:prSet presAssocID="{C271F2F9-E186-45E8-95D2-A7982C4E3205}" presName="sibTrans" presStyleCnt="0"/>
      <dgm:spPr/>
    </dgm:pt>
    <dgm:pt modelId="{97D69FD1-4EA8-43AE-9C7F-A115661A03CA}" type="pres">
      <dgm:prSet presAssocID="{42F29D50-BD44-4259-BDBB-756CF4A58D72}" presName="node" presStyleLbl="node1" presStyleIdx="11" presStyleCnt="13">
        <dgm:presLayoutVars>
          <dgm:bulletEnabled val="1"/>
        </dgm:presLayoutVars>
      </dgm:prSet>
      <dgm:spPr/>
    </dgm:pt>
    <dgm:pt modelId="{33407273-68B0-43FC-96D1-A5AD60F01E69}" type="pres">
      <dgm:prSet presAssocID="{9E9845B8-8600-4CF1-950E-6C256F242CBE}" presName="sibTrans" presStyleCnt="0"/>
      <dgm:spPr/>
    </dgm:pt>
    <dgm:pt modelId="{ABDDCEE8-BCCE-4964-8FBB-6BF502AD6E1E}" type="pres">
      <dgm:prSet presAssocID="{ADB2F1B6-D744-429B-A8D6-093B4656BF4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99101A04-B1AE-405A-86F7-234E11D58A31}" srcId="{E8648658-E929-4850-9B5E-79AD8E209BAA}" destId="{D6F7EC1A-6935-4693-9841-51F07860044A}" srcOrd="2" destOrd="0" parTransId="{D7D26360-6F8C-4C1D-B9DB-15E887757696}" sibTransId="{70DB2A78-1EBF-4ADA-B086-19D033233FD0}"/>
    <dgm:cxn modelId="{BE997708-F07A-4FC4-9996-BCA1C98CC385}" type="presOf" srcId="{7F16F367-36C5-49E5-BE04-07EC97D856D0}" destId="{667B6356-BE5B-4115-B9A1-2ECF9C461F27}" srcOrd="0" destOrd="0" presId="urn:microsoft.com/office/officeart/2005/8/layout/default"/>
    <dgm:cxn modelId="{98545E41-B0D7-4B92-AC32-DD7B1E4792BF}" type="presOf" srcId="{D6F7EC1A-6935-4693-9841-51F07860044A}" destId="{0F3E8439-551E-433E-8CF0-2A20ABE21DC2}" srcOrd="0" destOrd="0" presId="urn:microsoft.com/office/officeart/2005/8/layout/default"/>
    <dgm:cxn modelId="{452AA265-060C-46F8-A845-A1D59A9BDE7C}" type="presOf" srcId="{3F6F7779-063F-4A88-B7D6-55B0C80A2DE0}" destId="{35108240-9DB9-43CF-8ACE-CAF069FE8373}" srcOrd="0" destOrd="0" presId="urn:microsoft.com/office/officeart/2005/8/layout/default"/>
    <dgm:cxn modelId="{C33B0D69-DFA3-44C7-BD1A-3D4AE4183703}" srcId="{E8648658-E929-4850-9B5E-79AD8E209BAA}" destId="{ADB2F1B6-D744-429B-A8D6-093B4656BF4C}" srcOrd="12" destOrd="0" parTransId="{C9BFAB2B-012C-4E63-91C9-8A643B333826}" sibTransId="{A6483386-3562-4FF0-B320-8057EC3ECC54}"/>
    <dgm:cxn modelId="{69AB116B-B666-44B8-A987-54C69E1B505E}" srcId="{E8648658-E929-4850-9B5E-79AD8E209BAA}" destId="{3F6F7779-063F-4A88-B7D6-55B0C80A2DE0}" srcOrd="4" destOrd="0" parTransId="{EFA9F5D5-65F6-4D15-8BA6-D95D7AF7983A}" sibTransId="{41EEE79C-4A3B-4004-A060-31D1517A0BAA}"/>
    <dgm:cxn modelId="{3553416C-8C5A-4552-8186-18C56F3483F3}" type="presOf" srcId="{E8648658-E929-4850-9B5E-79AD8E209BAA}" destId="{D4A0C28A-115A-4281-94FC-FF28510964AF}" srcOrd="0" destOrd="0" presId="urn:microsoft.com/office/officeart/2005/8/layout/default"/>
    <dgm:cxn modelId="{F9F2524D-8821-486D-AD2B-E52A2E6C8F2E}" type="presOf" srcId="{B7AA5256-253B-45F1-BAF0-973D5AEFA07D}" destId="{6AB82926-A72E-4D5E-8288-CF41374C73EF}" srcOrd="0" destOrd="0" presId="urn:microsoft.com/office/officeart/2005/8/layout/default"/>
    <dgm:cxn modelId="{2E8BA750-9860-4442-9D88-BB0CA8430F65}" srcId="{E8648658-E929-4850-9B5E-79AD8E209BAA}" destId="{EA0C3037-E2F4-4EDF-916A-305E1379C4E5}" srcOrd="9" destOrd="0" parTransId="{811651AD-2823-4F60-9E14-3C5BB9DC8581}" sibTransId="{93C48307-6E79-4523-9C6C-3678CBB2463E}"/>
    <dgm:cxn modelId="{FD90E774-CAFB-4AF8-8CFE-84E94E2DEF24}" srcId="{E8648658-E929-4850-9B5E-79AD8E209BAA}" destId="{469662AD-EFBC-4F7A-AB38-B47882BDAF9A}" srcOrd="3" destOrd="0" parTransId="{2B288B78-F171-4870-A6DB-63C5EDA8E850}" sibTransId="{FE72990D-D458-4012-8D45-F1BA207540C2}"/>
    <dgm:cxn modelId="{55A34579-CAEA-4DC4-982F-849D97E80A82}" type="presOf" srcId="{EF282FC1-522D-4537-81F0-E56AE42E5531}" destId="{B7476C18-3633-40ED-9BDE-280724279869}" srcOrd="0" destOrd="0" presId="urn:microsoft.com/office/officeart/2005/8/layout/default"/>
    <dgm:cxn modelId="{ADDFFE88-8AF7-4694-8B1A-94A306657366}" srcId="{E8648658-E929-4850-9B5E-79AD8E209BAA}" destId="{CD92B088-9638-4AEF-A864-A12F44475E28}" srcOrd="6" destOrd="0" parTransId="{BC4BD58D-9E60-45C1-A6D8-6AEB2112B20D}" sibTransId="{45CE08CB-850C-4D19-BD57-4556FBFE3510}"/>
    <dgm:cxn modelId="{583B6B90-90E7-4B77-B754-1D73C1CBFC20}" srcId="{E8648658-E929-4850-9B5E-79AD8E209BAA}" destId="{EF282FC1-522D-4537-81F0-E56AE42E5531}" srcOrd="8" destOrd="0" parTransId="{4A650872-446B-4BA6-A7EF-633F126FCC03}" sibTransId="{53C673E8-7F6C-4090-B69A-B9885714992A}"/>
    <dgm:cxn modelId="{3357B496-CC28-44FE-88EB-884B16FA52D5}" type="presOf" srcId="{469662AD-EFBC-4F7A-AB38-B47882BDAF9A}" destId="{214F06FB-9C37-45DC-9F0D-04181333D59B}" srcOrd="0" destOrd="0" presId="urn:microsoft.com/office/officeart/2005/8/layout/default"/>
    <dgm:cxn modelId="{AD4B209B-82FE-4E2B-89E2-573C61AD3428}" srcId="{E8648658-E929-4850-9B5E-79AD8E209BAA}" destId="{ED84708F-BDB2-44C9-935F-EC6D7D1DB504}" srcOrd="7" destOrd="0" parTransId="{6D96C124-BA08-4F41-9A21-FE18ED0D5763}" sibTransId="{74D1CF4D-0174-4CC8-905F-482147D612E4}"/>
    <dgm:cxn modelId="{60B938A4-671C-4A1F-A107-78E60160D758}" srcId="{E8648658-E929-4850-9B5E-79AD8E209BAA}" destId="{88DAE15E-910B-4ECC-8A91-ECF13FDC65D2}" srcOrd="0" destOrd="0" parTransId="{BD900182-0807-4ACD-90E6-3D6EB9CD8DBC}" sibTransId="{825FDF24-5865-49FB-99BA-7164D74DE16D}"/>
    <dgm:cxn modelId="{ACA1A9AA-E5A3-425A-9838-26B5CD97C31A}" type="presOf" srcId="{6B1A8165-52D5-4A5D-BEF2-08585E3DA989}" destId="{59824F72-FA4F-412A-B4CC-B2C7A0FFCD96}" srcOrd="0" destOrd="0" presId="urn:microsoft.com/office/officeart/2005/8/layout/default"/>
    <dgm:cxn modelId="{36B695C1-0711-473C-88C4-AFC34A640335}" type="presOf" srcId="{88DAE15E-910B-4ECC-8A91-ECF13FDC65D2}" destId="{96E8C67B-964D-478B-A6CB-1625EA110615}" srcOrd="0" destOrd="0" presId="urn:microsoft.com/office/officeart/2005/8/layout/default"/>
    <dgm:cxn modelId="{B69DEEC9-F089-477E-8AB2-ACEF43C2CB74}" srcId="{E8648658-E929-4850-9B5E-79AD8E209BAA}" destId="{42F29D50-BD44-4259-BDBB-756CF4A58D72}" srcOrd="11" destOrd="0" parTransId="{1883BF70-0253-48C0-A2EA-AEDF2AA2004C}" sibTransId="{9E9845B8-8600-4CF1-950E-6C256F242CBE}"/>
    <dgm:cxn modelId="{004165CE-4E0B-4904-A26B-DAEBA8FDF5D9}" srcId="{E8648658-E929-4850-9B5E-79AD8E209BAA}" destId="{B7AA5256-253B-45F1-BAF0-973D5AEFA07D}" srcOrd="1" destOrd="0" parTransId="{B972CC1E-D2B2-46D9-86FE-EBA7752E947D}" sibTransId="{4F301784-2905-4951-A72B-2D68225FF709}"/>
    <dgm:cxn modelId="{9754B5D0-C676-45AC-934F-A62B0A9DDD2E}" type="presOf" srcId="{42F29D50-BD44-4259-BDBB-756CF4A58D72}" destId="{97D69FD1-4EA8-43AE-9C7F-A115661A03CA}" srcOrd="0" destOrd="0" presId="urn:microsoft.com/office/officeart/2005/8/layout/default"/>
    <dgm:cxn modelId="{9FD4A5E4-5408-47F9-A353-717C54EC2C73}" srcId="{E8648658-E929-4850-9B5E-79AD8E209BAA}" destId="{7F16F367-36C5-49E5-BE04-07EC97D856D0}" srcOrd="10" destOrd="0" parTransId="{3D361F40-D4A3-41B3-9609-87A6EBF416FC}" sibTransId="{C271F2F9-E186-45E8-95D2-A7982C4E3205}"/>
    <dgm:cxn modelId="{CFC512E8-A5BE-42D9-9664-D5470755ACB3}" type="presOf" srcId="{EA0C3037-E2F4-4EDF-916A-305E1379C4E5}" destId="{E7E548EA-54CD-418D-B4EB-EBF63B5C7545}" srcOrd="0" destOrd="0" presId="urn:microsoft.com/office/officeart/2005/8/layout/default"/>
    <dgm:cxn modelId="{7804B3F0-53CB-42D2-8B1B-D3E354F23261}" type="presOf" srcId="{ED84708F-BDB2-44C9-935F-EC6D7D1DB504}" destId="{F8D1DEB7-7DD9-4FC6-AD95-EAB8679519C2}" srcOrd="0" destOrd="0" presId="urn:microsoft.com/office/officeart/2005/8/layout/default"/>
    <dgm:cxn modelId="{67F571F2-CD2E-40BC-AD60-ED8747EC4328}" type="presOf" srcId="{CD92B088-9638-4AEF-A864-A12F44475E28}" destId="{CD59546D-E6B4-4632-A231-8A5A2955F00C}" srcOrd="0" destOrd="0" presId="urn:microsoft.com/office/officeart/2005/8/layout/default"/>
    <dgm:cxn modelId="{E05863F8-2D6F-4C02-86F7-6BFC91B001E3}" type="presOf" srcId="{ADB2F1B6-D744-429B-A8D6-093B4656BF4C}" destId="{ABDDCEE8-BCCE-4964-8FBB-6BF502AD6E1E}" srcOrd="0" destOrd="0" presId="urn:microsoft.com/office/officeart/2005/8/layout/default"/>
    <dgm:cxn modelId="{2492D6FD-8061-40F3-874C-CE1D4A893B30}" srcId="{E8648658-E929-4850-9B5E-79AD8E209BAA}" destId="{6B1A8165-52D5-4A5D-BEF2-08585E3DA989}" srcOrd="5" destOrd="0" parTransId="{8E265957-4A4A-42FE-A083-957BE8F81BBB}" sibTransId="{B0B51095-4929-426B-BEED-71566D285234}"/>
    <dgm:cxn modelId="{6C29A23C-89C0-4B51-BB84-E78BD634262D}" type="presParOf" srcId="{D4A0C28A-115A-4281-94FC-FF28510964AF}" destId="{96E8C67B-964D-478B-A6CB-1625EA110615}" srcOrd="0" destOrd="0" presId="urn:microsoft.com/office/officeart/2005/8/layout/default"/>
    <dgm:cxn modelId="{F81E8CF3-4E16-4C1D-B385-0FAC2FDDAFD8}" type="presParOf" srcId="{D4A0C28A-115A-4281-94FC-FF28510964AF}" destId="{CA2E55EA-7D4F-478E-BBBD-B339A95B6281}" srcOrd="1" destOrd="0" presId="urn:microsoft.com/office/officeart/2005/8/layout/default"/>
    <dgm:cxn modelId="{1E38F197-C9AF-41FE-9F7F-6B110000F4FD}" type="presParOf" srcId="{D4A0C28A-115A-4281-94FC-FF28510964AF}" destId="{6AB82926-A72E-4D5E-8288-CF41374C73EF}" srcOrd="2" destOrd="0" presId="urn:microsoft.com/office/officeart/2005/8/layout/default"/>
    <dgm:cxn modelId="{34EA3C9F-EA28-4995-BF53-B748130C9292}" type="presParOf" srcId="{D4A0C28A-115A-4281-94FC-FF28510964AF}" destId="{5F4A37BE-BAEF-4E22-B9D4-8B7123E84CE4}" srcOrd="3" destOrd="0" presId="urn:microsoft.com/office/officeart/2005/8/layout/default"/>
    <dgm:cxn modelId="{A90F2552-1C68-4C05-A77E-E9FE5350204D}" type="presParOf" srcId="{D4A0C28A-115A-4281-94FC-FF28510964AF}" destId="{0F3E8439-551E-433E-8CF0-2A20ABE21DC2}" srcOrd="4" destOrd="0" presId="urn:microsoft.com/office/officeart/2005/8/layout/default"/>
    <dgm:cxn modelId="{3064D860-FE89-44AC-A823-D48CDBA139BE}" type="presParOf" srcId="{D4A0C28A-115A-4281-94FC-FF28510964AF}" destId="{6B0DF2AA-D35E-4C0E-9D71-0D7C776D927B}" srcOrd="5" destOrd="0" presId="urn:microsoft.com/office/officeart/2005/8/layout/default"/>
    <dgm:cxn modelId="{B96DB91E-3C7E-4886-8961-5A74162DA8F9}" type="presParOf" srcId="{D4A0C28A-115A-4281-94FC-FF28510964AF}" destId="{214F06FB-9C37-45DC-9F0D-04181333D59B}" srcOrd="6" destOrd="0" presId="urn:microsoft.com/office/officeart/2005/8/layout/default"/>
    <dgm:cxn modelId="{169354EA-1389-4184-9DE6-FA568EDFBA2C}" type="presParOf" srcId="{D4A0C28A-115A-4281-94FC-FF28510964AF}" destId="{7A946552-2964-4080-8020-CFEDCEF5F82B}" srcOrd="7" destOrd="0" presId="urn:microsoft.com/office/officeart/2005/8/layout/default"/>
    <dgm:cxn modelId="{76CD4151-A177-4BDE-A071-56F4EE5ABBB7}" type="presParOf" srcId="{D4A0C28A-115A-4281-94FC-FF28510964AF}" destId="{35108240-9DB9-43CF-8ACE-CAF069FE8373}" srcOrd="8" destOrd="0" presId="urn:microsoft.com/office/officeart/2005/8/layout/default"/>
    <dgm:cxn modelId="{69BBC2C6-9571-4784-99D7-7631337AD5F2}" type="presParOf" srcId="{D4A0C28A-115A-4281-94FC-FF28510964AF}" destId="{EB9A89AD-9840-4515-9C6E-F0B1BC8524F9}" srcOrd="9" destOrd="0" presId="urn:microsoft.com/office/officeart/2005/8/layout/default"/>
    <dgm:cxn modelId="{9832006E-A39B-4BE8-B98B-1891769DA568}" type="presParOf" srcId="{D4A0C28A-115A-4281-94FC-FF28510964AF}" destId="{59824F72-FA4F-412A-B4CC-B2C7A0FFCD96}" srcOrd="10" destOrd="0" presId="urn:microsoft.com/office/officeart/2005/8/layout/default"/>
    <dgm:cxn modelId="{F076A26A-3CB6-4668-B854-AD8DE2775278}" type="presParOf" srcId="{D4A0C28A-115A-4281-94FC-FF28510964AF}" destId="{EEA51357-EFF3-4184-9AB7-71979EE2F282}" srcOrd="11" destOrd="0" presId="urn:microsoft.com/office/officeart/2005/8/layout/default"/>
    <dgm:cxn modelId="{57DE42AF-81A1-4B1D-BD44-8408DCAEF834}" type="presParOf" srcId="{D4A0C28A-115A-4281-94FC-FF28510964AF}" destId="{CD59546D-E6B4-4632-A231-8A5A2955F00C}" srcOrd="12" destOrd="0" presId="urn:microsoft.com/office/officeart/2005/8/layout/default"/>
    <dgm:cxn modelId="{7C3E1585-5B07-4837-B838-F498E5E70E00}" type="presParOf" srcId="{D4A0C28A-115A-4281-94FC-FF28510964AF}" destId="{15414849-C25F-4AAF-A2CC-2323B2D76BC6}" srcOrd="13" destOrd="0" presId="urn:microsoft.com/office/officeart/2005/8/layout/default"/>
    <dgm:cxn modelId="{FF6569D0-28AA-4A36-96A3-F57C43A939F9}" type="presParOf" srcId="{D4A0C28A-115A-4281-94FC-FF28510964AF}" destId="{F8D1DEB7-7DD9-4FC6-AD95-EAB8679519C2}" srcOrd="14" destOrd="0" presId="urn:microsoft.com/office/officeart/2005/8/layout/default"/>
    <dgm:cxn modelId="{6EECE951-23AD-4C29-A2B6-B31C108042FD}" type="presParOf" srcId="{D4A0C28A-115A-4281-94FC-FF28510964AF}" destId="{F08718F5-A9F9-467E-A0F5-765009A23425}" srcOrd="15" destOrd="0" presId="urn:microsoft.com/office/officeart/2005/8/layout/default"/>
    <dgm:cxn modelId="{CFE54556-FCB5-429E-BC2A-8E53F5AED123}" type="presParOf" srcId="{D4A0C28A-115A-4281-94FC-FF28510964AF}" destId="{B7476C18-3633-40ED-9BDE-280724279869}" srcOrd="16" destOrd="0" presId="urn:microsoft.com/office/officeart/2005/8/layout/default"/>
    <dgm:cxn modelId="{01100A1B-7F6B-496C-8E78-3B2BCE06FCC0}" type="presParOf" srcId="{D4A0C28A-115A-4281-94FC-FF28510964AF}" destId="{4E8CB6A6-CB15-4C9C-9503-F718EF8D6935}" srcOrd="17" destOrd="0" presId="urn:microsoft.com/office/officeart/2005/8/layout/default"/>
    <dgm:cxn modelId="{9612F394-6F2D-4214-8482-23CD01C3ECCE}" type="presParOf" srcId="{D4A0C28A-115A-4281-94FC-FF28510964AF}" destId="{E7E548EA-54CD-418D-B4EB-EBF63B5C7545}" srcOrd="18" destOrd="0" presId="urn:microsoft.com/office/officeart/2005/8/layout/default"/>
    <dgm:cxn modelId="{4722F568-73F9-49D9-93D4-A2DF45B92251}" type="presParOf" srcId="{D4A0C28A-115A-4281-94FC-FF28510964AF}" destId="{5D0D0AD1-96B1-456A-A9F1-93A22BF2A65E}" srcOrd="19" destOrd="0" presId="urn:microsoft.com/office/officeart/2005/8/layout/default"/>
    <dgm:cxn modelId="{B6361D34-FAC6-417F-A1AC-0657A3069793}" type="presParOf" srcId="{D4A0C28A-115A-4281-94FC-FF28510964AF}" destId="{667B6356-BE5B-4115-B9A1-2ECF9C461F27}" srcOrd="20" destOrd="0" presId="urn:microsoft.com/office/officeart/2005/8/layout/default"/>
    <dgm:cxn modelId="{0DD985C3-9089-469B-BA27-F8931FD3F38B}" type="presParOf" srcId="{D4A0C28A-115A-4281-94FC-FF28510964AF}" destId="{26C18A6D-3916-4C97-B080-0881C13A7973}" srcOrd="21" destOrd="0" presId="urn:microsoft.com/office/officeart/2005/8/layout/default"/>
    <dgm:cxn modelId="{EFB37ECF-C6C3-45A1-B2F7-0B02E5D5A9FC}" type="presParOf" srcId="{D4A0C28A-115A-4281-94FC-FF28510964AF}" destId="{97D69FD1-4EA8-43AE-9C7F-A115661A03CA}" srcOrd="22" destOrd="0" presId="urn:microsoft.com/office/officeart/2005/8/layout/default"/>
    <dgm:cxn modelId="{EA3859C2-F4CE-48ED-9B79-9346C00B4D44}" type="presParOf" srcId="{D4A0C28A-115A-4281-94FC-FF28510964AF}" destId="{33407273-68B0-43FC-96D1-A5AD60F01E69}" srcOrd="23" destOrd="0" presId="urn:microsoft.com/office/officeart/2005/8/layout/default"/>
    <dgm:cxn modelId="{FDF2EF62-D7DF-4F10-8313-65AD2F53896F}" type="presParOf" srcId="{D4A0C28A-115A-4281-94FC-FF28510964AF}" destId="{ABDDCEE8-BCCE-4964-8FBB-6BF502AD6E1E}" srcOrd="24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8C67B-964D-478B-A6CB-1625EA110615}">
      <dsp:nvSpPr>
        <dsp:cNvPr id="0" name=""/>
        <dsp:cNvSpPr/>
      </dsp:nvSpPr>
      <dsp:spPr>
        <a:xfrm>
          <a:off x="4045" y="519173"/>
          <a:ext cx="2190159" cy="1314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Criação de scripts em R para o pré-processamento dos dados coletados junto a ANP;</a:t>
          </a:r>
          <a:endParaRPr lang="en-US" sz="1400" kern="1200" dirty="0"/>
        </a:p>
      </dsp:txBody>
      <dsp:txXfrm>
        <a:off x="4045" y="519173"/>
        <a:ext cx="2190159" cy="1314095"/>
      </dsp:txXfrm>
    </dsp:sp>
    <dsp:sp modelId="{6AB82926-A72E-4D5E-8288-CF41374C73EF}">
      <dsp:nvSpPr>
        <dsp:cNvPr id="0" name=""/>
        <dsp:cNvSpPr/>
      </dsp:nvSpPr>
      <dsp:spPr>
        <a:xfrm>
          <a:off x="2413221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Enriquecimento de dados da ANP com dados provenientes do IBGE;</a:t>
          </a:r>
          <a:endParaRPr lang="en-US" sz="1400" kern="1200"/>
        </a:p>
      </dsp:txBody>
      <dsp:txXfrm>
        <a:off x="2413221" y="519173"/>
        <a:ext cx="2190159" cy="1314095"/>
      </dsp:txXfrm>
    </dsp:sp>
    <dsp:sp modelId="{0F3E8439-551E-433E-8CF0-2A20ABE21DC2}">
      <dsp:nvSpPr>
        <dsp:cNvPr id="0" name=""/>
        <dsp:cNvSpPr/>
      </dsp:nvSpPr>
      <dsp:spPr>
        <a:xfrm>
          <a:off x="4822397" y="519173"/>
          <a:ext cx="2190159" cy="1314095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Geolocalização dos postos de gasolina pesquisados utilizando R a API do Google;</a:t>
          </a:r>
          <a:endParaRPr lang="en-US" sz="1400" kern="1200"/>
        </a:p>
      </dsp:txBody>
      <dsp:txXfrm>
        <a:off x="4822397" y="519173"/>
        <a:ext cx="2190159" cy="1314095"/>
      </dsp:txXfrm>
    </dsp:sp>
    <dsp:sp modelId="{214F06FB-9C37-45DC-9F0D-04181333D59B}">
      <dsp:nvSpPr>
        <dsp:cNvPr id="0" name=""/>
        <dsp:cNvSpPr/>
      </dsp:nvSpPr>
      <dsp:spPr>
        <a:xfrm>
          <a:off x="7231572" y="519173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exploratória de dados utilizando Power BI, QGIS e R;</a:t>
          </a:r>
          <a:endParaRPr lang="en-US" sz="1400" kern="1200"/>
        </a:p>
      </dsp:txBody>
      <dsp:txXfrm>
        <a:off x="7231572" y="519173"/>
        <a:ext cx="2190159" cy="1314095"/>
      </dsp:txXfrm>
    </dsp:sp>
    <dsp:sp modelId="{35108240-9DB9-43CF-8ACE-CAF069FE8373}">
      <dsp:nvSpPr>
        <dsp:cNvPr id="0" name=""/>
        <dsp:cNvSpPr/>
      </dsp:nvSpPr>
      <dsp:spPr>
        <a:xfrm>
          <a:off x="9640748" y="519173"/>
          <a:ext cx="2190159" cy="13140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do centroide dos municípios pesquisados;</a:t>
          </a:r>
          <a:endParaRPr lang="en-US" sz="1400" kern="1200"/>
        </a:p>
      </dsp:txBody>
      <dsp:txXfrm>
        <a:off x="9640748" y="519173"/>
        <a:ext cx="2190159" cy="1314095"/>
      </dsp:txXfrm>
    </dsp:sp>
    <dsp:sp modelId="{59824F72-FA4F-412A-B4CC-B2C7A0FFCD96}">
      <dsp:nvSpPr>
        <dsp:cNvPr id="0" name=""/>
        <dsp:cNvSpPr/>
      </dsp:nvSpPr>
      <dsp:spPr>
        <a:xfrm>
          <a:off x="4045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refinarias;</a:t>
          </a:r>
          <a:endParaRPr lang="en-US" sz="1400" kern="1200"/>
        </a:p>
      </dsp:txBody>
      <dsp:txXfrm>
        <a:off x="4045" y="2052285"/>
        <a:ext cx="2190159" cy="1314095"/>
      </dsp:txXfrm>
    </dsp:sp>
    <dsp:sp modelId="{CD59546D-E6B4-4632-A231-8A5A2955F00C}">
      <dsp:nvSpPr>
        <dsp:cNvPr id="0" name=""/>
        <dsp:cNvSpPr/>
      </dsp:nvSpPr>
      <dsp:spPr>
        <a:xfrm>
          <a:off x="2413221" y="2052285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das distancias entre os postos e centroides de municípios e as distribuidoras;</a:t>
          </a:r>
          <a:endParaRPr lang="en-US" sz="1400" kern="1200"/>
        </a:p>
      </dsp:txBody>
      <dsp:txXfrm>
        <a:off x="2413221" y="2052285"/>
        <a:ext cx="2190159" cy="1314095"/>
      </dsp:txXfrm>
    </dsp:sp>
    <dsp:sp modelId="{F8D1DEB7-7DD9-4FC6-AD95-EAB8679519C2}">
      <dsp:nvSpPr>
        <dsp:cNvPr id="0" name=""/>
        <dsp:cNvSpPr/>
      </dsp:nvSpPr>
      <dsp:spPr>
        <a:xfrm>
          <a:off x="4822397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Regressão linear múltipla do preço da gasolina comum em função das distâncias calculadas para os postos de gasolina pesquisados (Distância Média, Desvio Padrão da Distância, Distância Mínima, Distância Máxima);</a:t>
          </a:r>
          <a:endParaRPr lang="en-US" sz="1100" kern="1200"/>
        </a:p>
      </dsp:txBody>
      <dsp:txXfrm>
        <a:off x="4822397" y="2052285"/>
        <a:ext cx="2190159" cy="1314095"/>
      </dsp:txXfrm>
    </dsp:sp>
    <dsp:sp modelId="{B7476C18-3633-40ED-9BDE-280724279869}">
      <dsp:nvSpPr>
        <dsp:cNvPr id="0" name=""/>
        <dsp:cNvSpPr/>
      </dsp:nvSpPr>
      <dsp:spPr>
        <a:xfrm>
          <a:off x="7231572" y="2052285"/>
          <a:ext cx="2190159" cy="1314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Regressão linear múltipla do preço da gasolina comum em função das distâncias calculadas para os centroides dos municípios pesquisados (Distância Média, Desvio Padrão da Distância, Distância Mínima, Distância Máxima);</a:t>
          </a:r>
          <a:endParaRPr lang="en-US" sz="1100" kern="1200" dirty="0"/>
        </a:p>
      </dsp:txBody>
      <dsp:txXfrm>
        <a:off x="7231572" y="2052285"/>
        <a:ext cx="2190159" cy="1314095"/>
      </dsp:txXfrm>
    </dsp:sp>
    <dsp:sp modelId="{E7E548EA-54CD-418D-B4EB-EBF63B5C7545}">
      <dsp:nvSpPr>
        <dsp:cNvPr id="0" name=""/>
        <dsp:cNvSpPr/>
      </dsp:nvSpPr>
      <dsp:spPr>
        <a:xfrm>
          <a:off x="9640748" y="2052285"/>
          <a:ext cx="2190159" cy="1314095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dos resultados de regressão linear múltipla;</a:t>
          </a:r>
          <a:endParaRPr lang="en-US" sz="1400" kern="1200"/>
        </a:p>
      </dsp:txBody>
      <dsp:txXfrm>
        <a:off x="9640748" y="2052285"/>
        <a:ext cx="2190159" cy="1314095"/>
      </dsp:txXfrm>
    </dsp:sp>
    <dsp:sp modelId="{667B6356-BE5B-4115-B9A1-2ECF9C461F27}">
      <dsp:nvSpPr>
        <dsp:cNvPr id="0" name=""/>
        <dsp:cNvSpPr/>
      </dsp:nvSpPr>
      <dsp:spPr>
        <a:xfrm>
          <a:off x="2413221" y="3585397"/>
          <a:ext cx="2190159" cy="1314095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Cálculo de autocorrelação espacial (I de Moran) para os postos e municípios pesquisados;</a:t>
          </a:r>
          <a:endParaRPr lang="en-US" sz="1400" kern="1200"/>
        </a:p>
      </dsp:txBody>
      <dsp:txXfrm>
        <a:off x="2413221" y="3585397"/>
        <a:ext cx="2190159" cy="1314095"/>
      </dsp:txXfrm>
    </dsp:sp>
    <dsp:sp modelId="{97D69FD1-4EA8-43AE-9C7F-A115661A03CA}">
      <dsp:nvSpPr>
        <dsp:cNvPr id="0" name=""/>
        <dsp:cNvSpPr/>
      </dsp:nvSpPr>
      <dsp:spPr>
        <a:xfrm>
          <a:off x="4822397" y="3585397"/>
          <a:ext cx="2190159" cy="13140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Avaliação dos resultados e criação de mapas temáticos;</a:t>
          </a:r>
          <a:endParaRPr lang="en-US" sz="1400" kern="1200"/>
        </a:p>
      </dsp:txBody>
      <dsp:txXfrm>
        <a:off x="4822397" y="3585397"/>
        <a:ext cx="2190159" cy="1314095"/>
      </dsp:txXfrm>
    </dsp:sp>
    <dsp:sp modelId="{ABDDCEE8-BCCE-4964-8FBB-6BF502AD6E1E}">
      <dsp:nvSpPr>
        <dsp:cNvPr id="0" name=""/>
        <dsp:cNvSpPr/>
      </dsp:nvSpPr>
      <dsp:spPr>
        <a:xfrm>
          <a:off x="7231572" y="3585397"/>
          <a:ext cx="2190159" cy="13140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Publicação do relatório final com as conclusões do trabalho de pesquisa.</a:t>
          </a:r>
          <a:endParaRPr lang="en-US" sz="1400" kern="1200" dirty="0"/>
        </a:p>
      </dsp:txBody>
      <dsp:txXfrm>
        <a:off x="7231572" y="3585397"/>
        <a:ext cx="2190159" cy="131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02/06/2020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02/06/2020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Pré-Projeto Grupo 2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Aplicações de Estatística Espacial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Professor Eduardo Francisco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ricardo.l.b.reis@gmail.com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b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Etapas e técnicas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Etapas e técnicas a serem desenvolvidas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990040"/>
              </p:ext>
            </p:extLst>
          </p:nvPr>
        </p:nvGraphicFramePr>
        <p:xfrm>
          <a:off x="261566" y="1832129"/>
          <a:ext cx="118349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46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2163725"/>
            <a:ext cx="4452830" cy="4694275"/>
            <a:chOff x="7599966" y="2163725"/>
            <a:chExt cx="4452830" cy="4694275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68495-B56E-4CE0-B049-ADCA8F64564E}"/>
                </a:ext>
              </a:extLst>
            </p:cNvPr>
            <p:cNvSpPr txBox="1"/>
            <p:nvPr/>
          </p:nvSpPr>
          <p:spPr>
            <a:xfrm>
              <a:off x="8379969" y="2163725"/>
              <a:ext cx="30063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E tem mais! Temos uma surpresa para a turma e uma homenagem para os professores! =)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Relatório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Apresentação do relatório final em website do GitHub gerado a partir dos </a:t>
            </a:r>
            <a:r>
              <a:rPr lang="pt-BR" sz="2400" dirty="0" err="1"/>
              <a:t>Markdowns</a:t>
            </a: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83E9-36AA-4CBB-8ACC-550E5AC6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4" y="1914995"/>
            <a:ext cx="7536836" cy="48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Intenções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das intenções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A intenção inicial deste projeto de pesquisa está em explorar, utilizando técnicas de estatística </a:t>
            </a:r>
            <a:r>
              <a:rPr lang="pt-BR" sz="2200" i="1" dirty="0" err="1"/>
              <a:t>geoespacial</a:t>
            </a:r>
            <a:r>
              <a:rPr lang="pt-BR" sz="2200" i="1" dirty="0"/>
              <a:t> abordados durante o curso, a influência das distâncias dos postos de combustíveis das distribuidoras e refinarias assim como possível </a:t>
            </a:r>
            <a:r>
              <a:rPr lang="pt-BR" sz="2200" i="1" dirty="0" err="1"/>
              <a:t>autocorrelação</a:t>
            </a:r>
            <a:r>
              <a:rPr lang="pt-BR" sz="2200" i="1" dirty="0"/>
              <a:t> espacial dos preços de combustíveis.</a:t>
            </a:r>
          </a:p>
        </p:txBody>
      </p:sp>
    </p:spTree>
    <p:extLst>
      <p:ext uri="{BB962C8B-B14F-4D97-AF65-F5344CB8AC3E}">
        <p14:creationId xmlns:p14="http://schemas.microsoft.com/office/powerpoint/2010/main" val="351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objetivos do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objetivo é desenvolver um sistema de monitoramento utilizando dados públicos da agência nacional de petróleo e gás, combinados com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da infraestrutura de petróleo e gás fornecidos pela Empresa de Pesquisa Energética e dados </a:t>
            </a:r>
            <a:r>
              <a:rPr lang="pt-BR" sz="2200" i="1" dirty="0" err="1"/>
              <a:t>georreferenciados</a:t>
            </a:r>
            <a:r>
              <a:rPr lang="pt-BR" sz="2200" i="1" dirty="0"/>
              <a:t> publicados pelo Instituto Brasileiro de Geografia e Estatística (IBGE).</a:t>
            </a:r>
          </a:p>
          <a:p>
            <a:endParaRPr lang="pt-BR" sz="2200" i="1" dirty="0"/>
          </a:p>
          <a:p>
            <a:r>
              <a:rPr lang="pt-BR" sz="2200" i="1" dirty="0"/>
              <a:t>Para execução deste trabalho, a gasolina foi escolhida como alvo das análises, e os dados foram extraídos de algumas fontes de dados públicos: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83" y="4856869"/>
            <a:ext cx="61201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76125" y="4478300"/>
            <a:ext cx="524814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pt-BR" sz="2200" i="1" dirty="0"/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Agência Nacional do Petróleo (</a:t>
            </a:r>
            <a:r>
              <a:rPr lang="pt-BR" sz="2200" b="1" i="1" dirty="0"/>
              <a:t>ANP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Empresa de Pesquisa Energética (</a:t>
            </a:r>
            <a:r>
              <a:rPr lang="pt-BR" sz="2200" b="1" i="1" dirty="0"/>
              <a:t>EPE</a:t>
            </a:r>
            <a:r>
              <a:rPr lang="pt-BR" sz="2200" i="1" dirty="0"/>
              <a:t>)</a:t>
            </a:r>
          </a:p>
          <a:p>
            <a:pPr marL="796925" indent="-342900">
              <a:buFont typeface="Arial" panose="020B0604020202020204" pitchFamily="34" charset="0"/>
              <a:buChar char="•"/>
            </a:pPr>
            <a:r>
              <a:rPr lang="pt-BR" sz="2200" i="1" dirty="0"/>
              <a:t>Instituto Brasileiro de Geografia e Estatística (</a:t>
            </a:r>
            <a:r>
              <a:rPr lang="pt-BR" sz="2200" b="1" i="1" dirty="0"/>
              <a:t>IBGE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19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Descrição dos dados utilizados no projeto</a:t>
            </a:r>
          </a:p>
        </p:txBody>
      </p:sp>
      <p:sp>
        <p:nvSpPr>
          <p:cNvPr id="10" name="Freeform 9"/>
          <p:cNvSpPr/>
          <p:nvPr/>
        </p:nvSpPr>
        <p:spPr>
          <a:xfrm>
            <a:off x="176644" y="2244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ANP</a:t>
            </a:r>
            <a:endParaRPr lang="en-US" sz="4000" kern="1200" dirty="0"/>
          </a:p>
        </p:txBody>
      </p:sp>
      <p:sp>
        <p:nvSpPr>
          <p:cNvPr id="11" name="Left Brace 10"/>
          <p:cNvSpPr/>
          <p:nvPr/>
        </p:nvSpPr>
        <p:spPr>
          <a:xfrm>
            <a:off x="1852198" y="2244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63269" y="2244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Agência Nacional do Petróleo (ANP), Gás Natural e Biocombustíveis é o órgão federal responsável pela regulação das indústrias de petróleo e gás natural e de biocombustíveis no Brasil. Vinculada ao Ministério de Minas e Energia, é uma autarquia federal especial que executa a política nacional para o setor, com foco na garantia do abastecimento de combustíveis e na defesa dos interesses dos consumidores.</a:t>
            </a:r>
            <a:endParaRPr lang="en-US" sz="16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76644" y="3765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EPE</a:t>
            </a:r>
            <a:endParaRPr lang="en-US" sz="4000" kern="1200" dirty="0"/>
          </a:p>
        </p:txBody>
      </p:sp>
      <p:sp>
        <p:nvSpPr>
          <p:cNvPr id="14" name="Left Brace 13"/>
          <p:cNvSpPr/>
          <p:nvPr/>
        </p:nvSpPr>
        <p:spPr>
          <a:xfrm>
            <a:off x="1852198" y="3765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2663269" y="3765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marL="0" lvl="1" defTabSz="1422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1600" dirty="0"/>
              <a:t>A Empresa de Pesquisa Energética (EPE) tem por finalidade prestar serviços ao Ministério de Minas e Energia (MME) na área de estudos e pesquisas destinadas a subsidiar o planejamento do setor energético, cobrindo energia elétrica, petróleo e gás natural e seus derivados e biocombustíveis. A EPE é uma empresa pública federal, 100% dependente do Orçamento Geral da União. </a:t>
            </a:r>
            <a:endParaRPr lang="en-US" sz="1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76644" y="5286453"/>
            <a:ext cx="1933971" cy="1287000"/>
          </a:xfrm>
          <a:custGeom>
            <a:avLst/>
            <a:gdLst>
              <a:gd name="connsiteX0" fmla="*/ 0 w 2896680"/>
              <a:gd name="connsiteY0" fmla="*/ 0 h 1287000"/>
              <a:gd name="connsiteX1" fmla="*/ 2896680 w 2896680"/>
              <a:gd name="connsiteY1" fmla="*/ 0 h 1287000"/>
              <a:gd name="connsiteX2" fmla="*/ 2896680 w 2896680"/>
              <a:gd name="connsiteY2" fmla="*/ 1287000 h 1287000"/>
              <a:gd name="connsiteX3" fmla="*/ 0 w 2896680"/>
              <a:gd name="connsiteY3" fmla="*/ 1287000 h 1287000"/>
              <a:gd name="connsiteX4" fmla="*/ 0 w 2896680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80" h="1287000">
                <a:moveTo>
                  <a:pt x="0" y="0"/>
                </a:moveTo>
                <a:lnTo>
                  <a:pt x="2896680" y="0"/>
                </a:lnTo>
                <a:lnTo>
                  <a:pt x="2896680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2280" tIns="165100" rIns="462280" bIns="165100" numCol="1" spcCol="1270" anchor="ctr" anchorCtr="0">
            <a:noAutofit/>
          </a:bodyPr>
          <a:lstStyle/>
          <a:p>
            <a:pPr lvl="0" algn="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000" kern="1200" dirty="0"/>
              <a:t>IBGE</a:t>
            </a:r>
            <a:endParaRPr lang="en-US" sz="4000" kern="1200" dirty="0"/>
          </a:p>
        </p:txBody>
      </p:sp>
      <p:sp>
        <p:nvSpPr>
          <p:cNvPr id="17" name="Left Brace 16"/>
          <p:cNvSpPr/>
          <p:nvPr/>
        </p:nvSpPr>
        <p:spPr>
          <a:xfrm>
            <a:off x="1852198" y="5286453"/>
            <a:ext cx="579336" cy="12870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2663269" y="5286453"/>
            <a:ext cx="9257061" cy="1287000"/>
          </a:xfrm>
          <a:custGeom>
            <a:avLst/>
            <a:gdLst>
              <a:gd name="connsiteX0" fmla="*/ 0 w 7878971"/>
              <a:gd name="connsiteY0" fmla="*/ 0 h 1287000"/>
              <a:gd name="connsiteX1" fmla="*/ 7878971 w 7878971"/>
              <a:gd name="connsiteY1" fmla="*/ 0 h 1287000"/>
              <a:gd name="connsiteX2" fmla="*/ 7878971 w 7878971"/>
              <a:gd name="connsiteY2" fmla="*/ 1287000 h 1287000"/>
              <a:gd name="connsiteX3" fmla="*/ 0 w 7878971"/>
              <a:gd name="connsiteY3" fmla="*/ 1287000 h 1287000"/>
              <a:gd name="connsiteX4" fmla="*/ 0 w 7878971"/>
              <a:gd name="connsiteY4" fmla="*/ 0 h 1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971" h="1287000">
                <a:moveTo>
                  <a:pt x="0" y="0"/>
                </a:moveTo>
                <a:lnTo>
                  <a:pt x="7878971" y="0"/>
                </a:lnTo>
                <a:lnTo>
                  <a:pt x="7878971" y="1287000"/>
                </a:lnTo>
                <a:lnTo>
                  <a:pt x="0" y="1287000"/>
                </a:lnTo>
                <a:lnTo>
                  <a:pt x="0" y="0"/>
                </a:lnTo>
                <a:close/>
              </a:path>
            </a:pathLst>
          </a:custGeom>
          <a:solidFill>
            <a:srgbClr val="00A1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r>
              <a:rPr lang="pt-BR" sz="1600" dirty="0"/>
              <a:t>O Instituto Brasileiro de Geografia e Estatística - IBGE se constitui no principal provedor de dados e informações do País, que atendem às necessidades dos mais diversos segmentos da sociedade civil, bem como dos órgãos das esferas governamentais federal, estadual e municipal.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09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Levantamento de Preços e de Margens de Comercialização de Combustíveis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O resultado do LPMCC é apresentado em tabelas que contêm os seguintes dados:</a:t>
            </a:r>
          </a:p>
          <a:p>
            <a:endParaRPr lang="pt-BR" sz="2200" i="1" dirty="0"/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de distribuição e de venda ao consumidor de gasolina comum, etanol hidratado combustível, óleo diesel não aditivado, GNV e GLP P13 praticados pelos postos revendedores;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Preços médios e desvio padrão de gasolina comum, etanol hidratado combustível, óleo diesel não aditivado, GNV e GLP, observados em cada município;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Relação de postos revendedores que se recusaram a apresentar notas fiscais de compra de combustíveis;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Síntese de preços médios, mínimos, máximos, margens brutas de revenda e desvio-padrão, em cada município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Universo pesquisado;</a:t>
            </a:r>
          </a:p>
          <a:p>
            <a:pPr marL="569913" indent="-342900">
              <a:buFont typeface="Arial" panose="020B0604020202020204" pitchFamily="34" charset="0"/>
              <a:buChar char="•"/>
            </a:pPr>
            <a:r>
              <a:rPr lang="pt-BR" sz="2200" i="1" dirty="0"/>
              <a:t>Período e data da coleta.</a:t>
            </a:r>
          </a:p>
        </p:txBody>
      </p:sp>
    </p:spTree>
    <p:extLst>
      <p:ext uri="{BB962C8B-B14F-4D97-AF65-F5344CB8AC3E}">
        <p14:creationId xmlns:p14="http://schemas.microsoft.com/office/powerpoint/2010/main" val="38294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dos Municípios Pesquisados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50582" y="2029723"/>
            <a:ext cx="4572000" cy="47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Exemplo de Localização dos Postos Pesquisados no Município do Rio de Janeiro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6582" y="2667622"/>
            <a:ext cx="508000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Sobre os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Localização das Distribuidoras e Refinarias de Petróleo em Território Nacional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44" y="1910350"/>
            <a:ext cx="4688205" cy="4892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35" y="2543493"/>
            <a:ext cx="6457545" cy="36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Ferramentas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7705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Lista de ferramentas a serem utilizadas no projeto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Para este projeto de pesquisa utilizaremos o </a:t>
            </a:r>
            <a:r>
              <a:rPr lang="pt-BR" sz="2200" b="1" i="1" dirty="0"/>
              <a:t>R</a:t>
            </a:r>
            <a:r>
              <a:rPr lang="pt-BR" sz="2200" i="1" dirty="0"/>
              <a:t>, </a:t>
            </a:r>
            <a:r>
              <a:rPr lang="pt-BR" sz="2200" b="1" i="1" dirty="0" err="1"/>
              <a:t>GeoDa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para pré-processamento, análise exploratória de dados e modelagem, para a visualizações utilizaremos o R,  </a:t>
            </a:r>
            <a:r>
              <a:rPr lang="pt-BR" sz="2200" b="1" i="1" dirty="0"/>
              <a:t>Power BI</a:t>
            </a:r>
            <a:r>
              <a:rPr lang="pt-BR" sz="2200" i="1" dirty="0"/>
              <a:t> e </a:t>
            </a:r>
            <a:r>
              <a:rPr lang="pt-BR" sz="2200" b="1" i="1" dirty="0"/>
              <a:t>QGIS</a:t>
            </a:r>
            <a:r>
              <a:rPr lang="pt-BR" sz="2200" i="1" dirty="0"/>
              <a:t> e a publicação do relatório final será realizada em um repositório no GitHub contendo todo o código fonte produzido para o desenvolvimento do projeto e um pagina na web (GitHub </a:t>
            </a:r>
            <a:r>
              <a:rPr lang="pt-BR" sz="2200" i="1" dirty="0" err="1"/>
              <a:t>Pages</a:t>
            </a:r>
            <a:r>
              <a:rPr lang="pt-BR" sz="2200" i="1" dirty="0"/>
              <a:t>) com o resultado final da pesquisa.</a:t>
            </a:r>
          </a:p>
        </p:txBody>
      </p:sp>
      <p:pic>
        <p:nvPicPr>
          <p:cNvPr id="1026" name="Picture 2" descr="GitHub logo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0" y="4495584"/>
            <a:ext cx="1161808" cy="10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: R Log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18" y="4526063"/>
            <a:ext cx="1275454" cy="98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- 8 Motivos Para Mudar do Excel para o Power 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665" y="4559975"/>
            <a:ext cx="2714664" cy="9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isual Style Guide">
            <a:extLst>
              <a:ext uri="{FF2B5EF4-FFF2-40B4-BE49-F238E27FC236}">
                <a16:creationId xmlns:a16="http://schemas.microsoft.com/office/drawing/2014/main" id="{97B3EA75-F3A8-4805-8834-5D3B319C7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9" t="16090" r="6284" b="21429"/>
          <a:stretch/>
        </p:blipFill>
        <p:spPr bwMode="auto">
          <a:xfrm>
            <a:off x="5074255" y="4525399"/>
            <a:ext cx="2711770" cy="9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oDa Center · GitHub">
            <a:extLst>
              <a:ext uri="{FF2B5EF4-FFF2-40B4-BE49-F238E27FC236}">
                <a16:creationId xmlns:a16="http://schemas.microsoft.com/office/drawing/2014/main" id="{F59BDCC0-DD5D-438F-A3C3-65DFA845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08" y="4475575"/>
            <a:ext cx="1089276" cy="108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223E6-CF0D-4AD2-9536-3F012144A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351" y="4537224"/>
            <a:ext cx="1835084" cy="9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844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930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1_Tema do Office</vt:lpstr>
      <vt:lpstr>2_Tema do Office</vt:lpstr>
      <vt:lpstr>3_Tema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Rodrigo Goncalves</cp:lastModifiedBy>
  <cp:revision>245</cp:revision>
  <cp:lastPrinted>2019-10-23T23:44:30Z</cp:lastPrinted>
  <dcterms:created xsi:type="dcterms:W3CDTF">2018-05-12T05:42:05Z</dcterms:created>
  <dcterms:modified xsi:type="dcterms:W3CDTF">2020-06-02T21:53:16Z</dcterms:modified>
</cp:coreProperties>
</file>