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1"/>
  </p:sldMasterIdLst>
  <p:notesMasterIdLst>
    <p:notesMasterId r:id="rId17"/>
  </p:notesMasterIdLst>
  <p:sldIdLst>
    <p:sldId id="259" r:id="rId2"/>
    <p:sldId id="260" r:id="rId3"/>
    <p:sldId id="258" r:id="rId4"/>
    <p:sldId id="262" r:id="rId5"/>
    <p:sldId id="261" r:id="rId6"/>
    <p:sldId id="263" r:id="rId7"/>
    <p:sldId id="264" r:id="rId8"/>
    <p:sldId id="265" r:id="rId9"/>
    <p:sldId id="267" r:id="rId10"/>
    <p:sldId id="266"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6296"/>
  </p:normalViewPr>
  <p:slideViewPr>
    <p:cSldViewPr snapToGrid="0" snapToObjects="1">
      <p:cViewPr>
        <p:scale>
          <a:sx n="120" d="100"/>
          <a:sy n="120" d="100"/>
        </p:scale>
        <p:origin x="256" y="2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9242C-A6A6-5443-A1AA-3F1C89DBCB49}" type="datetimeFigureOut">
              <a:rPr lang="en-US" smtClean="0"/>
              <a:t>6/17/20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9308C-921D-5E4F-8F7D-DE1E813458FE}" type="slidenum">
              <a:rPr lang="en-US" smtClean="0"/>
              <a:t>‹#›</a:t>
            </a:fld>
            <a:endParaRPr lang="en-US"/>
          </a:p>
        </p:txBody>
      </p:sp>
    </p:spTree>
    <p:extLst>
      <p:ext uri="{BB962C8B-B14F-4D97-AF65-F5344CB8AC3E}">
        <p14:creationId xmlns:p14="http://schemas.microsoft.com/office/powerpoint/2010/main" val="2674425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69308C-921D-5E4F-8F7D-DE1E813458FE}" type="slidenum">
              <a:rPr lang="en-US" smtClean="0"/>
              <a:t>2</a:t>
            </a:fld>
            <a:endParaRPr lang="en-US"/>
          </a:p>
        </p:txBody>
      </p:sp>
    </p:spTree>
    <p:extLst>
      <p:ext uri="{BB962C8B-B14F-4D97-AF65-F5344CB8AC3E}">
        <p14:creationId xmlns:p14="http://schemas.microsoft.com/office/powerpoint/2010/main" val="3263003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6778FF7-24E7-4046-BAB1-6D5A140E33B6}" type="datetime1">
              <a:rPr lang="en-US" smtClean="0"/>
              <a:t>6/18/20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Lois Dankwa DSA 2020</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0CA45DE-1228-C141-B9E7-046217B7D81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10879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72802-BF47-0147-8E62-FAFB020935D0}" type="datetime1">
              <a:rPr lang="en-US" smtClean="0"/>
              <a:t>6/18/20</a:t>
            </a:fld>
            <a:endParaRPr lang="en-US"/>
          </a:p>
        </p:txBody>
      </p:sp>
      <p:sp>
        <p:nvSpPr>
          <p:cNvPr id="5" name="Footer Placeholder 4"/>
          <p:cNvSpPr>
            <a:spLocks noGrp="1"/>
          </p:cNvSpPr>
          <p:nvPr>
            <p:ph type="ftr" sz="quarter" idx="11"/>
          </p:nvPr>
        </p:nvSpPr>
        <p:spPr/>
        <p:txBody>
          <a:bodyPr/>
          <a:lstStyle/>
          <a:p>
            <a:r>
              <a:rPr lang="en-US"/>
              <a:t>Lois Dankwa DSA 2020</a:t>
            </a:r>
          </a:p>
        </p:txBody>
      </p:sp>
      <p:sp>
        <p:nvSpPr>
          <p:cNvPr id="6" name="Slide Number Placeholder 5"/>
          <p:cNvSpPr>
            <a:spLocks noGrp="1"/>
          </p:cNvSpPr>
          <p:nvPr>
            <p:ph type="sldNum" sz="quarter" idx="12"/>
          </p:nvPr>
        </p:nvSpPr>
        <p:spPr/>
        <p:txBody>
          <a:bodyPr/>
          <a:lstStyle/>
          <a:p>
            <a:fld id="{A0CA45DE-1228-C141-B9E7-046217B7D813}" type="slidenum">
              <a:rPr lang="en-US" smtClean="0"/>
              <a:t>‹#›</a:t>
            </a:fld>
            <a:endParaRPr lang="en-US"/>
          </a:p>
        </p:txBody>
      </p:sp>
    </p:spTree>
    <p:extLst>
      <p:ext uri="{BB962C8B-B14F-4D97-AF65-F5344CB8AC3E}">
        <p14:creationId xmlns:p14="http://schemas.microsoft.com/office/powerpoint/2010/main" val="126485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C2EB9-9712-8E47-A8B1-F36FFA01A89B}" type="datetime1">
              <a:rPr lang="en-US" smtClean="0"/>
              <a:t>6/18/20</a:t>
            </a:fld>
            <a:endParaRPr lang="en-US"/>
          </a:p>
        </p:txBody>
      </p:sp>
      <p:sp>
        <p:nvSpPr>
          <p:cNvPr id="5" name="Footer Placeholder 4"/>
          <p:cNvSpPr>
            <a:spLocks noGrp="1"/>
          </p:cNvSpPr>
          <p:nvPr>
            <p:ph type="ftr" sz="quarter" idx="11"/>
          </p:nvPr>
        </p:nvSpPr>
        <p:spPr/>
        <p:txBody>
          <a:bodyPr/>
          <a:lstStyle/>
          <a:p>
            <a:r>
              <a:rPr lang="en-US"/>
              <a:t>Lois Dankwa DSA 2020</a:t>
            </a:r>
          </a:p>
        </p:txBody>
      </p:sp>
      <p:sp>
        <p:nvSpPr>
          <p:cNvPr id="6" name="Slide Number Placeholder 5"/>
          <p:cNvSpPr>
            <a:spLocks noGrp="1"/>
          </p:cNvSpPr>
          <p:nvPr>
            <p:ph type="sldNum" sz="quarter" idx="12"/>
          </p:nvPr>
        </p:nvSpPr>
        <p:spPr/>
        <p:txBody>
          <a:bodyPr/>
          <a:lstStyle/>
          <a:p>
            <a:fld id="{A0CA45DE-1228-C141-B9E7-046217B7D813}" type="slidenum">
              <a:rPr lang="en-US" smtClean="0"/>
              <a:t>‹#›</a:t>
            </a:fld>
            <a:endParaRPr lang="en-US"/>
          </a:p>
        </p:txBody>
      </p:sp>
    </p:spTree>
    <p:extLst>
      <p:ext uri="{BB962C8B-B14F-4D97-AF65-F5344CB8AC3E}">
        <p14:creationId xmlns:p14="http://schemas.microsoft.com/office/powerpoint/2010/main" val="310733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A32F0-1351-F649-9284-AD37F37773DF}" type="datetime1">
              <a:rPr lang="en-US" smtClean="0"/>
              <a:t>6/18/20</a:t>
            </a:fld>
            <a:endParaRPr lang="en-US"/>
          </a:p>
        </p:txBody>
      </p:sp>
      <p:sp>
        <p:nvSpPr>
          <p:cNvPr id="5" name="Footer Placeholder 4"/>
          <p:cNvSpPr>
            <a:spLocks noGrp="1"/>
          </p:cNvSpPr>
          <p:nvPr>
            <p:ph type="ftr" sz="quarter" idx="11"/>
          </p:nvPr>
        </p:nvSpPr>
        <p:spPr/>
        <p:txBody>
          <a:bodyPr/>
          <a:lstStyle/>
          <a:p>
            <a:r>
              <a:rPr lang="en-US"/>
              <a:t>Lois Dankwa DSA 2020</a:t>
            </a:r>
          </a:p>
        </p:txBody>
      </p:sp>
      <p:sp>
        <p:nvSpPr>
          <p:cNvPr id="6" name="Slide Number Placeholder 5"/>
          <p:cNvSpPr>
            <a:spLocks noGrp="1"/>
          </p:cNvSpPr>
          <p:nvPr>
            <p:ph type="sldNum" sz="quarter" idx="12"/>
          </p:nvPr>
        </p:nvSpPr>
        <p:spPr/>
        <p:txBody>
          <a:bodyPr/>
          <a:lstStyle/>
          <a:p>
            <a:fld id="{A0CA45DE-1228-C141-B9E7-046217B7D813}" type="slidenum">
              <a:rPr lang="en-US" smtClean="0"/>
              <a:t>‹#›</a:t>
            </a:fld>
            <a:endParaRPr lang="en-US"/>
          </a:p>
        </p:txBody>
      </p:sp>
    </p:spTree>
    <p:extLst>
      <p:ext uri="{BB962C8B-B14F-4D97-AF65-F5344CB8AC3E}">
        <p14:creationId xmlns:p14="http://schemas.microsoft.com/office/powerpoint/2010/main" val="3548720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329E5A9-AC4D-6D4D-91A3-D08020C8815D}" type="datetime1">
              <a:rPr lang="en-US" smtClean="0"/>
              <a:t>6/18/20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Lois Dankwa DSA 2020</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0CA45DE-1228-C141-B9E7-046217B7D81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64819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88F569-3CC8-8540-BABC-8AAAE9CCEDB8}" type="datetime1">
              <a:rPr lang="en-US" smtClean="0"/>
              <a:t>6/18/20</a:t>
            </a:fld>
            <a:endParaRPr lang="en-US"/>
          </a:p>
        </p:txBody>
      </p:sp>
      <p:sp>
        <p:nvSpPr>
          <p:cNvPr id="6" name="Footer Placeholder 5"/>
          <p:cNvSpPr>
            <a:spLocks noGrp="1"/>
          </p:cNvSpPr>
          <p:nvPr>
            <p:ph type="ftr" sz="quarter" idx="11"/>
          </p:nvPr>
        </p:nvSpPr>
        <p:spPr/>
        <p:txBody>
          <a:bodyPr/>
          <a:lstStyle/>
          <a:p>
            <a:r>
              <a:rPr lang="en-US"/>
              <a:t>Lois Dankwa DSA 2020</a:t>
            </a:r>
          </a:p>
        </p:txBody>
      </p:sp>
      <p:sp>
        <p:nvSpPr>
          <p:cNvPr id="7" name="Slide Number Placeholder 6"/>
          <p:cNvSpPr>
            <a:spLocks noGrp="1"/>
          </p:cNvSpPr>
          <p:nvPr>
            <p:ph type="sldNum" sz="quarter" idx="12"/>
          </p:nvPr>
        </p:nvSpPr>
        <p:spPr/>
        <p:txBody>
          <a:bodyPr/>
          <a:lstStyle/>
          <a:p>
            <a:fld id="{A0CA45DE-1228-C141-B9E7-046217B7D813}" type="slidenum">
              <a:rPr lang="en-US" smtClean="0"/>
              <a:t>‹#›</a:t>
            </a:fld>
            <a:endParaRPr lang="en-US"/>
          </a:p>
        </p:txBody>
      </p:sp>
    </p:spTree>
    <p:extLst>
      <p:ext uri="{BB962C8B-B14F-4D97-AF65-F5344CB8AC3E}">
        <p14:creationId xmlns:p14="http://schemas.microsoft.com/office/powerpoint/2010/main" val="212741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C1B05E-3EC0-BF40-8D14-B152ADD2063B}" type="datetime1">
              <a:rPr lang="en-US" smtClean="0"/>
              <a:t>6/18/20</a:t>
            </a:fld>
            <a:endParaRPr lang="en-US"/>
          </a:p>
        </p:txBody>
      </p:sp>
      <p:sp>
        <p:nvSpPr>
          <p:cNvPr id="8" name="Footer Placeholder 7"/>
          <p:cNvSpPr>
            <a:spLocks noGrp="1"/>
          </p:cNvSpPr>
          <p:nvPr>
            <p:ph type="ftr" sz="quarter" idx="11"/>
          </p:nvPr>
        </p:nvSpPr>
        <p:spPr/>
        <p:txBody>
          <a:bodyPr/>
          <a:lstStyle/>
          <a:p>
            <a:r>
              <a:rPr lang="en-US"/>
              <a:t>Lois Dankwa DSA 2020</a:t>
            </a:r>
          </a:p>
        </p:txBody>
      </p:sp>
      <p:sp>
        <p:nvSpPr>
          <p:cNvPr id="9" name="Slide Number Placeholder 8"/>
          <p:cNvSpPr>
            <a:spLocks noGrp="1"/>
          </p:cNvSpPr>
          <p:nvPr>
            <p:ph type="sldNum" sz="quarter" idx="12"/>
          </p:nvPr>
        </p:nvSpPr>
        <p:spPr/>
        <p:txBody>
          <a:bodyPr/>
          <a:lstStyle/>
          <a:p>
            <a:fld id="{A0CA45DE-1228-C141-B9E7-046217B7D813}" type="slidenum">
              <a:rPr lang="en-US" smtClean="0"/>
              <a:t>‹#›</a:t>
            </a:fld>
            <a:endParaRPr lang="en-US"/>
          </a:p>
        </p:txBody>
      </p:sp>
    </p:spTree>
    <p:extLst>
      <p:ext uri="{BB962C8B-B14F-4D97-AF65-F5344CB8AC3E}">
        <p14:creationId xmlns:p14="http://schemas.microsoft.com/office/powerpoint/2010/main" val="813263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B2F4A-810F-2E46-86AC-6B4B7161FC6D}" type="datetime1">
              <a:rPr lang="en-US" smtClean="0"/>
              <a:t>6/18/20</a:t>
            </a:fld>
            <a:endParaRPr lang="en-US"/>
          </a:p>
        </p:txBody>
      </p:sp>
      <p:sp>
        <p:nvSpPr>
          <p:cNvPr id="4" name="Footer Placeholder 3"/>
          <p:cNvSpPr>
            <a:spLocks noGrp="1"/>
          </p:cNvSpPr>
          <p:nvPr>
            <p:ph type="ftr" sz="quarter" idx="11"/>
          </p:nvPr>
        </p:nvSpPr>
        <p:spPr/>
        <p:txBody>
          <a:bodyPr/>
          <a:lstStyle/>
          <a:p>
            <a:r>
              <a:rPr lang="en-US"/>
              <a:t>Lois Dankwa DSA 2020</a:t>
            </a:r>
          </a:p>
        </p:txBody>
      </p:sp>
      <p:sp>
        <p:nvSpPr>
          <p:cNvPr id="5" name="Slide Number Placeholder 4"/>
          <p:cNvSpPr>
            <a:spLocks noGrp="1"/>
          </p:cNvSpPr>
          <p:nvPr>
            <p:ph type="sldNum" sz="quarter" idx="12"/>
          </p:nvPr>
        </p:nvSpPr>
        <p:spPr/>
        <p:txBody>
          <a:bodyPr/>
          <a:lstStyle/>
          <a:p>
            <a:fld id="{A0CA45DE-1228-C141-B9E7-046217B7D813}" type="slidenum">
              <a:rPr lang="en-US" smtClean="0"/>
              <a:t>‹#›</a:t>
            </a:fld>
            <a:endParaRPr lang="en-US"/>
          </a:p>
        </p:txBody>
      </p:sp>
    </p:spTree>
    <p:extLst>
      <p:ext uri="{BB962C8B-B14F-4D97-AF65-F5344CB8AC3E}">
        <p14:creationId xmlns:p14="http://schemas.microsoft.com/office/powerpoint/2010/main" val="16158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2C193-279D-374B-B9A2-32959AA470EF}" type="datetime1">
              <a:rPr lang="en-US" smtClean="0"/>
              <a:t>6/18/20</a:t>
            </a:fld>
            <a:endParaRPr lang="en-US"/>
          </a:p>
        </p:txBody>
      </p:sp>
      <p:sp>
        <p:nvSpPr>
          <p:cNvPr id="3" name="Footer Placeholder 2"/>
          <p:cNvSpPr>
            <a:spLocks noGrp="1"/>
          </p:cNvSpPr>
          <p:nvPr>
            <p:ph type="ftr" sz="quarter" idx="11"/>
          </p:nvPr>
        </p:nvSpPr>
        <p:spPr/>
        <p:txBody>
          <a:bodyPr/>
          <a:lstStyle/>
          <a:p>
            <a:r>
              <a:rPr lang="en-US"/>
              <a:t>Lois Dankwa DSA 2020</a:t>
            </a:r>
          </a:p>
        </p:txBody>
      </p:sp>
      <p:sp>
        <p:nvSpPr>
          <p:cNvPr id="4" name="Slide Number Placeholder 3"/>
          <p:cNvSpPr>
            <a:spLocks noGrp="1"/>
          </p:cNvSpPr>
          <p:nvPr>
            <p:ph type="sldNum" sz="quarter" idx="12"/>
          </p:nvPr>
        </p:nvSpPr>
        <p:spPr/>
        <p:txBody>
          <a:bodyPr/>
          <a:lstStyle/>
          <a:p>
            <a:fld id="{A0CA45DE-1228-C141-B9E7-046217B7D813}" type="slidenum">
              <a:rPr lang="en-US" smtClean="0"/>
              <a:t>‹#›</a:t>
            </a:fld>
            <a:endParaRPr lang="en-US"/>
          </a:p>
        </p:txBody>
      </p:sp>
    </p:spTree>
    <p:extLst>
      <p:ext uri="{BB962C8B-B14F-4D97-AF65-F5344CB8AC3E}">
        <p14:creationId xmlns:p14="http://schemas.microsoft.com/office/powerpoint/2010/main" val="2065204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969B66E-749B-E140-9A5B-23AF25556B95}" type="datetime1">
              <a:rPr lang="en-US" smtClean="0"/>
              <a:t>6/18/20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Lois Dankwa DSA 2020</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0CA45DE-1228-C141-B9E7-046217B7D81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163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0026AF7-E521-944B-B50B-A0FBB9A4796B}" type="datetime1">
              <a:rPr lang="en-US" smtClean="0"/>
              <a:t>6/18/20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Lois Dankwa DSA 2020</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0CA45DE-1228-C141-B9E7-046217B7D81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927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48E2DA8-B090-C340-884A-3609FA69CD7D}" type="datetime1">
              <a:rPr lang="en-US" smtClean="0"/>
              <a:t>6/18/20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Lois Dankwa DSA 2020</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0CA45DE-1228-C141-B9E7-046217B7D81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076392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classifying-data-using-support-vector-machinessvms-in-r/" TargetMode="External"/><Relationship Id="rId7" Type="http://schemas.openxmlformats.org/officeDocument/2006/relationships/hyperlink" Target="http://www.rebeccabarter.com/blog/2017-11-17-caret_tutorial/" TargetMode="External"/><Relationship Id="rId2" Type="http://schemas.openxmlformats.org/officeDocument/2006/relationships/hyperlink" Target="https://healthdata.gov/dataset/home-health-care-national-data" TargetMode="External"/><Relationship Id="rId1" Type="http://schemas.openxmlformats.org/officeDocument/2006/relationships/slideLayout" Target="../slideLayouts/slideLayout7.xml"/><Relationship Id="rId6" Type="http://schemas.openxmlformats.org/officeDocument/2006/relationships/hyperlink" Target="http://www.sthda.com/english/wiki/visualize-correlation-matrix-using-correlogram" TargetMode="External"/><Relationship Id="rId5" Type="http://schemas.openxmlformats.org/officeDocument/2006/relationships/hyperlink" Target="https://www.rdocumentation.org/packages/mice/versions/3.9.0/topics/mice" TargetMode="External"/><Relationship Id="rId4" Type="http://schemas.openxmlformats.org/officeDocument/2006/relationships/hyperlink" Target="https://www.youtube.com/watch?v=An7nPLJ0fs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B5C729-1D47-7A43-8BF5-008610913AB0}"/>
              </a:ext>
            </a:extLst>
          </p:cNvPr>
          <p:cNvSpPr>
            <a:spLocks noGrp="1"/>
          </p:cNvSpPr>
          <p:nvPr>
            <p:ph type="body" idx="1"/>
          </p:nvPr>
        </p:nvSpPr>
        <p:spPr>
          <a:xfrm>
            <a:off x="5162308" y="4593020"/>
            <a:ext cx="5786477" cy="1070431"/>
          </a:xfrm>
          <a:solidFill>
            <a:schemeClr val="bg1"/>
          </a:solidFill>
        </p:spPr>
        <p:txBody>
          <a:bodyPr>
            <a:normAutofit fontScale="70000" lnSpcReduction="20000"/>
          </a:bodyPr>
          <a:lstStyle/>
          <a:p>
            <a:r>
              <a:rPr lang="en-US" dirty="0">
                <a:latin typeface="Arial" panose="020B0604020202020204" pitchFamily="34" charset="0"/>
                <a:cs typeface="Arial" panose="020B0604020202020204" pitchFamily="34" charset="0"/>
              </a:rPr>
              <a:t>Author: Lois Dankwa</a:t>
            </a:r>
          </a:p>
          <a:p>
            <a:r>
              <a:rPr lang="en-US" dirty="0">
                <a:latin typeface="Arial" panose="020B0604020202020204" pitchFamily="34" charset="0"/>
                <a:cs typeface="Arial" panose="020B0604020202020204" pitchFamily="34" charset="0"/>
              </a:rPr>
              <a:t>Date: June 18, 2020</a:t>
            </a:r>
          </a:p>
          <a:p>
            <a:r>
              <a:rPr lang="en-US" dirty="0">
                <a:latin typeface="Arial" panose="020B0604020202020204" pitchFamily="34" charset="0"/>
                <a:cs typeface="Arial" panose="020B0604020202020204" pitchFamily="34" charset="0"/>
              </a:rPr>
              <a:t>Capstone Project – </a:t>
            </a:r>
          </a:p>
          <a:p>
            <a:r>
              <a:rPr lang="en-US" dirty="0">
                <a:latin typeface="Arial" panose="020B0604020202020204" pitchFamily="34" charset="0"/>
                <a:cs typeface="Arial" panose="020B0604020202020204" pitchFamily="34" charset="0"/>
              </a:rPr>
              <a:t>Data Science  &amp; Analytics Bootcamp with Stack Education</a:t>
            </a:r>
          </a:p>
          <a:p>
            <a:endParaRPr lang="en-US" dirty="0"/>
          </a:p>
        </p:txBody>
      </p:sp>
      <p:sp>
        <p:nvSpPr>
          <p:cNvPr id="11" name="TextBox 10">
            <a:extLst>
              <a:ext uri="{FF2B5EF4-FFF2-40B4-BE49-F238E27FC236}">
                <a16:creationId xmlns:a16="http://schemas.microsoft.com/office/drawing/2014/main" id="{36E8B945-E032-C34A-83F7-8D1AB05C8F1A}"/>
              </a:ext>
            </a:extLst>
          </p:cNvPr>
          <p:cNvSpPr txBox="1"/>
          <p:nvPr/>
        </p:nvSpPr>
        <p:spPr>
          <a:xfrm>
            <a:off x="389705" y="267739"/>
            <a:ext cx="3446571" cy="923330"/>
          </a:xfrm>
          <a:prstGeom prst="rect">
            <a:avLst/>
          </a:prstGeom>
          <a:solidFill>
            <a:schemeClr val="bg1"/>
          </a:solidFill>
        </p:spPr>
        <p:txBody>
          <a:bodyPr wrap="square" rtlCol="0">
            <a:spAutoFit/>
          </a:bodyPr>
          <a:lstStyle/>
          <a:p>
            <a:r>
              <a:rPr lang="en-US" sz="5400" b="1" dirty="0">
                <a:latin typeface="+mj-lt"/>
                <a:cs typeface="Arial" panose="020B0604020202020204" pitchFamily="34" charset="0"/>
              </a:rPr>
              <a:t>STACK DSA</a:t>
            </a:r>
          </a:p>
        </p:txBody>
      </p:sp>
      <p:sp>
        <p:nvSpPr>
          <p:cNvPr id="4" name="TextBox 3">
            <a:extLst>
              <a:ext uri="{FF2B5EF4-FFF2-40B4-BE49-F238E27FC236}">
                <a16:creationId xmlns:a16="http://schemas.microsoft.com/office/drawing/2014/main" id="{C17C41B9-6C25-B64B-82F5-01616E01D89F}"/>
              </a:ext>
            </a:extLst>
          </p:cNvPr>
          <p:cNvSpPr txBox="1"/>
          <p:nvPr/>
        </p:nvSpPr>
        <p:spPr>
          <a:xfrm>
            <a:off x="2512379" y="2311999"/>
            <a:ext cx="5191700" cy="1261884"/>
          </a:xfrm>
          <a:prstGeom prst="rect">
            <a:avLst/>
          </a:prstGeom>
          <a:solidFill>
            <a:schemeClr val="bg1"/>
          </a:solidFill>
        </p:spPr>
        <p:txBody>
          <a:bodyPr wrap="square" rtlCol="0">
            <a:spAutoFit/>
          </a:bodyPr>
          <a:lstStyle/>
          <a:p>
            <a:r>
              <a:rPr lang="en-US" sz="2800" b="1" dirty="0">
                <a:latin typeface="Arial" panose="020B0604020202020204" pitchFamily="34" charset="0"/>
                <a:cs typeface="Arial" panose="020B0604020202020204" pitchFamily="34" charset="0"/>
              </a:rPr>
              <a:t>Home Health Care Agencies - </a:t>
            </a:r>
          </a:p>
          <a:p>
            <a:r>
              <a:rPr lang="en-US" sz="2400" b="1" dirty="0">
                <a:latin typeface="Arial" panose="020B0604020202020204" pitchFamily="34" charset="0"/>
                <a:cs typeface="Arial" panose="020B0604020202020204" pitchFamily="34" charset="0"/>
              </a:rPr>
              <a:t>Patient Care Quality Rating</a:t>
            </a: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0237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9D5467-0F0C-7744-9DCF-DC76E1379126}"/>
              </a:ext>
            </a:extLst>
          </p:cNvPr>
          <p:cNvSpPr txBox="1"/>
          <p:nvPr/>
        </p:nvSpPr>
        <p:spPr>
          <a:xfrm>
            <a:off x="1055434" y="279336"/>
            <a:ext cx="4201939" cy="677108"/>
          </a:xfrm>
          <a:prstGeom prst="rect">
            <a:avLst/>
          </a:prstGeom>
          <a:solidFill>
            <a:schemeClr val="bg1"/>
          </a:solidFill>
        </p:spPr>
        <p:txBody>
          <a:bodyPr wrap="square" rtlCol="0">
            <a:spAutoFit/>
          </a:bodyPr>
          <a:lstStyle/>
          <a:p>
            <a:r>
              <a:rPr lang="en-US" sz="3800" dirty="0"/>
              <a:t>Feature Exploration</a:t>
            </a:r>
          </a:p>
        </p:txBody>
      </p:sp>
      <p:pic>
        <p:nvPicPr>
          <p:cNvPr id="6" name="Picture 5" descr="A close up of a map&#10;&#10;Description automatically generated">
            <a:extLst>
              <a:ext uri="{FF2B5EF4-FFF2-40B4-BE49-F238E27FC236}">
                <a16:creationId xmlns:a16="http://schemas.microsoft.com/office/drawing/2014/main" id="{0583C8B3-A993-7E43-90C2-BC5D0FE4352B}"/>
              </a:ext>
            </a:extLst>
          </p:cNvPr>
          <p:cNvPicPr>
            <a:picLocks noChangeAspect="1"/>
          </p:cNvPicPr>
          <p:nvPr/>
        </p:nvPicPr>
        <p:blipFill>
          <a:blip r:embed="rId2"/>
          <a:stretch>
            <a:fillRect/>
          </a:stretch>
        </p:blipFill>
        <p:spPr>
          <a:xfrm>
            <a:off x="1053235" y="1701415"/>
            <a:ext cx="5326544" cy="4738794"/>
          </a:xfrm>
          <a:prstGeom prst="rect">
            <a:avLst/>
          </a:prstGeom>
        </p:spPr>
      </p:pic>
      <p:sp>
        <p:nvSpPr>
          <p:cNvPr id="7" name="TextBox 6">
            <a:extLst>
              <a:ext uri="{FF2B5EF4-FFF2-40B4-BE49-F238E27FC236}">
                <a16:creationId xmlns:a16="http://schemas.microsoft.com/office/drawing/2014/main" id="{CFD365F0-FF0A-6348-B72F-B60B63417B0B}"/>
              </a:ext>
            </a:extLst>
          </p:cNvPr>
          <p:cNvSpPr txBox="1"/>
          <p:nvPr/>
        </p:nvSpPr>
        <p:spPr>
          <a:xfrm>
            <a:off x="1053235" y="1008995"/>
            <a:ext cx="10897027" cy="461665"/>
          </a:xfrm>
          <a:prstGeom prst="rect">
            <a:avLst/>
          </a:prstGeom>
          <a:solidFill>
            <a:schemeClr val="bg1"/>
          </a:solidFill>
        </p:spPr>
        <p:txBody>
          <a:bodyPr wrap="square" rtlCol="0">
            <a:spAutoFit/>
          </a:bodyPr>
          <a:lstStyle/>
          <a:p>
            <a:r>
              <a:rPr lang="en-US" sz="2400" dirty="0"/>
              <a:t>4. Does having less Hospital Admissions corresponds to higher quality care? </a:t>
            </a:r>
          </a:p>
        </p:txBody>
      </p:sp>
      <p:pic>
        <p:nvPicPr>
          <p:cNvPr id="9" name="Picture 8" descr="A close up of a map&#10;&#10;Description automatically generated">
            <a:extLst>
              <a:ext uri="{FF2B5EF4-FFF2-40B4-BE49-F238E27FC236}">
                <a16:creationId xmlns:a16="http://schemas.microsoft.com/office/drawing/2014/main" id="{75CD7475-43A4-B949-B2F2-B46E48A3A91C}"/>
              </a:ext>
            </a:extLst>
          </p:cNvPr>
          <p:cNvPicPr>
            <a:picLocks noChangeAspect="1"/>
          </p:cNvPicPr>
          <p:nvPr/>
        </p:nvPicPr>
        <p:blipFill>
          <a:blip r:embed="rId3"/>
          <a:stretch>
            <a:fillRect/>
          </a:stretch>
        </p:blipFill>
        <p:spPr>
          <a:xfrm>
            <a:off x="6526924" y="1701415"/>
            <a:ext cx="5423338" cy="4738794"/>
          </a:xfrm>
          <a:prstGeom prst="rect">
            <a:avLst/>
          </a:prstGeom>
        </p:spPr>
      </p:pic>
      <p:sp>
        <p:nvSpPr>
          <p:cNvPr id="10" name="Footer Placeholder 9">
            <a:extLst>
              <a:ext uri="{FF2B5EF4-FFF2-40B4-BE49-F238E27FC236}">
                <a16:creationId xmlns:a16="http://schemas.microsoft.com/office/drawing/2014/main" id="{72460959-C30B-4F4B-A0F4-82AD08EF2379}"/>
              </a:ext>
            </a:extLst>
          </p:cNvPr>
          <p:cNvSpPr>
            <a:spLocks noGrp="1"/>
          </p:cNvSpPr>
          <p:nvPr>
            <p:ph type="ftr" sz="quarter" idx="11"/>
          </p:nvPr>
        </p:nvSpPr>
        <p:spPr/>
        <p:txBody>
          <a:bodyPr anchor="b"/>
          <a:lstStyle/>
          <a:p>
            <a:pPr algn="ctr"/>
            <a:r>
              <a:rPr lang="en-US" dirty="0"/>
              <a:t>Lois Dankwa DSA 2020</a:t>
            </a:r>
          </a:p>
        </p:txBody>
      </p:sp>
      <p:sp>
        <p:nvSpPr>
          <p:cNvPr id="11" name="Slide Number Placeholder 10">
            <a:extLst>
              <a:ext uri="{FF2B5EF4-FFF2-40B4-BE49-F238E27FC236}">
                <a16:creationId xmlns:a16="http://schemas.microsoft.com/office/drawing/2014/main" id="{F4C758C0-DDD0-8542-8B59-B273DDFA02FB}"/>
              </a:ext>
            </a:extLst>
          </p:cNvPr>
          <p:cNvSpPr>
            <a:spLocks noGrp="1"/>
          </p:cNvSpPr>
          <p:nvPr>
            <p:ph type="sldNum" sz="quarter" idx="12"/>
          </p:nvPr>
        </p:nvSpPr>
        <p:spPr/>
        <p:txBody>
          <a:bodyPr anchor="b"/>
          <a:lstStyle/>
          <a:p>
            <a:fld id="{A0CA45DE-1228-C141-B9E7-046217B7D813}" type="slidenum">
              <a:rPr lang="en-US" smtClean="0"/>
              <a:t>10</a:t>
            </a:fld>
            <a:r>
              <a:rPr lang="en-US" dirty="0"/>
              <a:t> of 13</a:t>
            </a:r>
          </a:p>
        </p:txBody>
      </p:sp>
    </p:spTree>
    <p:extLst>
      <p:ext uri="{BB962C8B-B14F-4D97-AF65-F5344CB8AC3E}">
        <p14:creationId xmlns:p14="http://schemas.microsoft.com/office/powerpoint/2010/main" val="2127196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9D5467-0F0C-7744-9DCF-DC76E1379126}"/>
              </a:ext>
            </a:extLst>
          </p:cNvPr>
          <p:cNvSpPr txBox="1"/>
          <p:nvPr/>
        </p:nvSpPr>
        <p:spPr>
          <a:xfrm>
            <a:off x="1053235" y="137305"/>
            <a:ext cx="4167351" cy="677108"/>
          </a:xfrm>
          <a:prstGeom prst="rect">
            <a:avLst/>
          </a:prstGeom>
          <a:solidFill>
            <a:schemeClr val="bg1"/>
          </a:solidFill>
        </p:spPr>
        <p:txBody>
          <a:bodyPr wrap="square" rtlCol="0">
            <a:spAutoFit/>
          </a:bodyPr>
          <a:lstStyle/>
          <a:p>
            <a:r>
              <a:rPr lang="en-US" sz="3800" dirty="0"/>
              <a:t>Feature Exploration</a:t>
            </a:r>
          </a:p>
        </p:txBody>
      </p:sp>
      <p:sp>
        <p:nvSpPr>
          <p:cNvPr id="2" name="TextBox 1">
            <a:extLst>
              <a:ext uri="{FF2B5EF4-FFF2-40B4-BE49-F238E27FC236}">
                <a16:creationId xmlns:a16="http://schemas.microsoft.com/office/drawing/2014/main" id="{D49245F8-3E67-1743-9D87-9AF2C5E58247}"/>
              </a:ext>
            </a:extLst>
          </p:cNvPr>
          <p:cNvSpPr txBox="1"/>
          <p:nvPr/>
        </p:nvSpPr>
        <p:spPr>
          <a:xfrm>
            <a:off x="1053235" y="913298"/>
            <a:ext cx="10897027" cy="461665"/>
          </a:xfrm>
          <a:prstGeom prst="rect">
            <a:avLst/>
          </a:prstGeom>
          <a:solidFill>
            <a:schemeClr val="bg1"/>
          </a:solidFill>
        </p:spPr>
        <p:txBody>
          <a:bodyPr wrap="square" rtlCol="0">
            <a:spAutoFit/>
          </a:bodyPr>
          <a:lstStyle/>
          <a:p>
            <a:r>
              <a:rPr lang="en-US" sz="2400" dirty="0"/>
              <a:t>5. Any correlation to Care.Stars and amongst the features?</a:t>
            </a:r>
          </a:p>
        </p:txBody>
      </p:sp>
      <p:pic>
        <p:nvPicPr>
          <p:cNvPr id="6" name="Picture 5" descr="A close up of a map&#10;&#10;Description automatically generated">
            <a:extLst>
              <a:ext uri="{FF2B5EF4-FFF2-40B4-BE49-F238E27FC236}">
                <a16:creationId xmlns:a16="http://schemas.microsoft.com/office/drawing/2014/main" id="{772ABC76-C98F-7142-8D4A-834FDE0A4A49}"/>
              </a:ext>
            </a:extLst>
          </p:cNvPr>
          <p:cNvPicPr>
            <a:picLocks noChangeAspect="1"/>
          </p:cNvPicPr>
          <p:nvPr/>
        </p:nvPicPr>
        <p:blipFill>
          <a:blip r:embed="rId2"/>
          <a:stretch>
            <a:fillRect/>
          </a:stretch>
        </p:blipFill>
        <p:spPr>
          <a:xfrm>
            <a:off x="1053235" y="1526924"/>
            <a:ext cx="5463179" cy="4924097"/>
          </a:xfrm>
          <a:prstGeom prst="rect">
            <a:avLst/>
          </a:prstGeom>
        </p:spPr>
      </p:pic>
      <p:pic>
        <p:nvPicPr>
          <p:cNvPr id="8" name="Picture 7">
            <a:extLst>
              <a:ext uri="{FF2B5EF4-FFF2-40B4-BE49-F238E27FC236}">
                <a16:creationId xmlns:a16="http://schemas.microsoft.com/office/drawing/2014/main" id="{05626DA5-2ED1-1F4F-B5EE-6725EF480B83}"/>
              </a:ext>
            </a:extLst>
          </p:cNvPr>
          <p:cNvPicPr>
            <a:picLocks noChangeAspect="1"/>
          </p:cNvPicPr>
          <p:nvPr/>
        </p:nvPicPr>
        <p:blipFill>
          <a:blip r:embed="rId3"/>
          <a:stretch>
            <a:fillRect/>
          </a:stretch>
        </p:blipFill>
        <p:spPr>
          <a:xfrm>
            <a:off x="6648629" y="1526924"/>
            <a:ext cx="5301633" cy="4924097"/>
          </a:xfrm>
          <a:prstGeom prst="rect">
            <a:avLst/>
          </a:prstGeom>
        </p:spPr>
      </p:pic>
      <p:sp>
        <p:nvSpPr>
          <p:cNvPr id="9" name="TextBox 8">
            <a:extLst>
              <a:ext uri="{FF2B5EF4-FFF2-40B4-BE49-F238E27FC236}">
                <a16:creationId xmlns:a16="http://schemas.microsoft.com/office/drawing/2014/main" id="{F4FC5FB6-C7FD-A14A-84C1-CBDF8BC9698B}"/>
              </a:ext>
            </a:extLst>
          </p:cNvPr>
          <p:cNvSpPr txBox="1"/>
          <p:nvPr/>
        </p:nvSpPr>
        <p:spPr>
          <a:xfrm>
            <a:off x="1053235" y="1571300"/>
            <a:ext cx="5463179" cy="369332"/>
          </a:xfrm>
          <a:prstGeom prst="rect">
            <a:avLst/>
          </a:prstGeom>
          <a:solidFill>
            <a:schemeClr val="bg1"/>
          </a:solidFill>
        </p:spPr>
        <p:txBody>
          <a:bodyPr wrap="square" rtlCol="0">
            <a:spAutoFit/>
          </a:bodyPr>
          <a:lstStyle/>
          <a:p>
            <a:pPr algn="ctr"/>
            <a:r>
              <a:rPr lang="en-US" dirty="0"/>
              <a:t>Correlation Matrix for all features</a:t>
            </a:r>
          </a:p>
        </p:txBody>
      </p:sp>
      <p:sp>
        <p:nvSpPr>
          <p:cNvPr id="11" name="TextBox 10">
            <a:extLst>
              <a:ext uri="{FF2B5EF4-FFF2-40B4-BE49-F238E27FC236}">
                <a16:creationId xmlns:a16="http://schemas.microsoft.com/office/drawing/2014/main" id="{5F045317-3637-0748-A172-5FD55356B736}"/>
              </a:ext>
            </a:extLst>
          </p:cNvPr>
          <p:cNvSpPr txBox="1"/>
          <p:nvPr/>
        </p:nvSpPr>
        <p:spPr>
          <a:xfrm>
            <a:off x="6648629" y="1575760"/>
            <a:ext cx="5301633" cy="369332"/>
          </a:xfrm>
          <a:prstGeom prst="rect">
            <a:avLst/>
          </a:prstGeom>
          <a:solidFill>
            <a:schemeClr val="bg1"/>
          </a:solidFill>
        </p:spPr>
        <p:txBody>
          <a:bodyPr wrap="square" rtlCol="0">
            <a:spAutoFit/>
          </a:bodyPr>
          <a:lstStyle/>
          <a:p>
            <a:pPr algn="ctr"/>
            <a:r>
              <a:rPr lang="en-US" dirty="0"/>
              <a:t>Pairwise Correlation for top features</a:t>
            </a:r>
          </a:p>
        </p:txBody>
      </p:sp>
      <p:sp>
        <p:nvSpPr>
          <p:cNvPr id="13" name="Footer Placeholder 12">
            <a:extLst>
              <a:ext uri="{FF2B5EF4-FFF2-40B4-BE49-F238E27FC236}">
                <a16:creationId xmlns:a16="http://schemas.microsoft.com/office/drawing/2014/main" id="{24E70005-E4F6-FB4F-A0F3-DD95754EB2DB}"/>
              </a:ext>
            </a:extLst>
          </p:cNvPr>
          <p:cNvSpPr>
            <a:spLocks noGrp="1"/>
          </p:cNvSpPr>
          <p:nvPr>
            <p:ph type="ftr" sz="quarter" idx="11"/>
          </p:nvPr>
        </p:nvSpPr>
        <p:spPr/>
        <p:txBody>
          <a:bodyPr anchor="b"/>
          <a:lstStyle/>
          <a:p>
            <a:pPr algn="ctr"/>
            <a:r>
              <a:rPr lang="en-US" dirty="0"/>
              <a:t>Lois Dankwa DSA 2020</a:t>
            </a:r>
          </a:p>
        </p:txBody>
      </p:sp>
      <p:sp>
        <p:nvSpPr>
          <p:cNvPr id="14" name="Slide Number Placeholder 13">
            <a:extLst>
              <a:ext uri="{FF2B5EF4-FFF2-40B4-BE49-F238E27FC236}">
                <a16:creationId xmlns:a16="http://schemas.microsoft.com/office/drawing/2014/main" id="{03607178-42FF-844B-B45D-F072A1E4E8FA}"/>
              </a:ext>
            </a:extLst>
          </p:cNvPr>
          <p:cNvSpPr>
            <a:spLocks noGrp="1"/>
          </p:cNvSpPr>
          <p:nvPr>
            <p:ph type="sldNum" sz="quarter" idx="12"/>
          </p:nvPr>
        </p:nvSpPr>
        <p:spPr/>
        <p:txBody>
          <a:bodyPr anchor="b"/>
          <a:lstStyle/>
          <a:p>
            <a:fld id="{A0CA45DE-1228-C141-B9E7-046217B7D813}" type="slidenum">
              <a:rPr lang="en-US" smtClean="0"/>
              <a:t>11</a:t>
            </a:fld>
            <a:r>
              <a:rPr lang="en-US" dirty="0"/>
              <a:t> of 13</a:t>
            </a:r>
          </a:p>
        </p:txBody>
      </p:sp>
    </p:spTree>
    <p:extLst>
      <p:ext uri="{BB962C8B-B14F-4D97-AF65-F5344CB8AC3E}">
        <p14:creationId xmlns:p14="http://schemas.microsoft.com/office/powerpoint/2010/main" val="274432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9D5467-0F0C-7744-9DCF-DC76E1379126}"/>
              </a:ext>
            </a:extLst>
          </p:cNvPr>
          <p:cNvSpPr txBox="1"/>
          <p:nvPr/>
        </p:nvSpPr>
        <p:spPr>
          <a:xfrm>
            <a:off x="1053236" y="233002"/>
            <a:ext cx="2317286" cy="677108"/>
          </a:xfrm>
          <a:prstGeom prst="rect">
            <a:avLst/>
          </a:prstGeom>
          <a:solidFill>
            <a:schemeClr val="bg1"/>
          </a:solidFill>
        </p:spPr>
        <p:txBody>
          <a:bodyPr wrap="square" rtlCol="0">
            <a:spAutoFit/>
          </a:bodyPr>
          <a:lstStyle/>
          <a:p>
            <a:r>
              <a:rPr lang="en-US" sz="3800" dirty="0"/>
              <a:t>Prediction</a:t>
            </a:r>
          </a:p>
        </p:txBody>
      </p:sp>
      <p:sp>
        <p:nvSpPr>
          <p:cNvPr id="10" name="TextBox 9">
            <a:extLst>
              <a:ext uri="{FF2B5EF4-FFF2-40B4-BE49-F238E27FC236}">
                <a16:creationId xmlns:a16="http://schemas.microsoft.com/office/drawing/2014/main" id="{D617D059-EA8F-F442-B11B-F7D33832A252}"/>
              </a:ext>
            </a:extLst>
          </p:cNvPr>
          <p:cNvSpPr txBox="1"/>
          <p:nvPr/>
        </p:nvSpPr>
        <p:spPr>
          <a:xfrm>
            <a:off x="1053235" y="1008995"/>
            <a:ext cx="10897027" cy="461665"/>
          </a:xfrm>
          <a:prstGeom prst="rect">
            <a:avLst/>
          </a:prstGeom>
          <a:solidFill>
            <a:schemeClr val="bg1"/>
          </a:solidFill>
        </p:spPr>
        <p:txBody>
          <a:bodyPr wrap="square" rtlCol="0">
            <a:spAutoFit/>
          </a:bodyPr>
          <a:lstStyle/>
          <a:p>
            <a:r>
              <a:rPr lang="en-US" sz="2400" dirty="0"/>
              <a:t>6. Could Care.Stars be predicted with the features that are highly correlated to it?</a:t>
            </a:r>
          </a:p>
        </p:txBody>
      </p:sp>
      <p:sp>
        <p:nvSpPr>
          <p:cNvPr id="7" name="TextBox 6">
            <a:extLst>
              <a:ext uri="{FF2B5EF4-FFF2-40B4-BE49-F238E27FC236}">
                <a16:creationId xmlns:a16="http://schemas.microsoft.com/office/drawing/2014/main" id="{585C2418-6C19-374E-B1F5-9EB716B22787}"/>
              </a:ext>
            </a:extLst>
          </p:cNvPr>
          <p:cNvSpPr txBox="1"/>
          <p:nvPr/>
        </p:nvSpPr>
        <p:spPr>
          <a:xfrm>
            <a:off x="1053235" y="1569545"/>
            <a:ext cx="10497634" cy="4893647"/>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US" sz="2400" dirty="0"/>
              <a:t>R packages used:</a:t>
            </a:r>
          </a:p>
          <a:p>
            <a:r>
              <a:rPr lang="en-US" sz="2400" dirty="0"/>
              <a:t>		“ggplot2”, “caret”, “dplyr”, “</a:t>
            </a:r>
            <a:r>
              <a:rPr lang="en-US" sz="2400" dirty="0" err="1"/>
              <a:t>rpart</a:t>
            </a:r>
            <a:r>
              <a:rPr lang="en-US" sz="2400" dirty="0"/>
              <a:t>”, “</a:t>
            </a:r>
            <a:r>
              <a:rPr lang="en-US" sz="2400" dirty="0" err="1"/>
              <a:t>randomForest</a:t>
            </a:r>
            <a:r>
              <a:rPr lang="en-US" sz="2400" dirty="0"/>
              <a:t>”, “e1071”</a:t>
            </a:r>
          </a:p>
          <a:p>
            <a:endParaRPr lang="en-US" sz="2400" dirty="0"/>
          </a:p>
          <a:p>
            <a:pPr marL="342900" indent="-342900">
              <a:buFont typeface="Arial" panose="020B0604020202020204" pitchFamily="34" charset="0"/>
              <a:buChar char="•"/>
            </a:pPr>
            <a:r>
              <a:rPr lang="en-US" sz="2400" dirty="0"/>
              <a:t>Data split into 80/20 for train and test sets respectively</a:t>
            </a:r>
          </a:p>
          <a:p>
            <a:endParaRPr lang="en-US" sz="2400" dirty="0"/>
          </a:p>
          <a:p>
            <a:pPr marL="342900" indent="-342900">
              <a:buFont typeface="Arial" panose="020B0604020202020204" pitchFamily="34" charset="0"/>
              <a:buChar char="•"/>
            </a:pPr>
            <a:r>
              <a:rPr lang="en-US" sz="2400" dirty="0"/>
              <a:t>Three classification models were run with improved accuracy each time using confusion matrix for estimating accuracy</a:t>
            </a:r>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graphicFrame>
        <p:nvGraphicFramePr>
          <p:cNvPr id="12" name="Table 11">
            <a:extLst>
              <a:ext uri="{FF2B5EF4-FFF2-40B4-BE49-F238E27FC236}">
                <a16:creationId xmlns:a16="http://schemas.microsoft.com/office/drawing/2014/main" id="{9A295505-B082-0843-9335-9A39B1A8B509}"/>
              </a:ext>
            </a:extLst>
          </p:cNvPr>
          <p:cNvGraphicFramePr>
            <a:graphicFrameLocks noGrp="1"/>
          </p:cNvGraphicFramePr>
          <p:nvPr>
            <p:extLst>
              <p:ext uri="{D42A27DB-BD31-4B8C-83A1-F6EECF244321}">
                <p14:modId xmlns:p14="http://schemas.microsoft.com/office/powerpoint/2010/main" val="2349644308"/>
              </p:ext>
            </p:extLst>
          </p:nvPr>
        </p:nvGraphicFramePr>
        <p:xfrm>
          <a:off x="1541721" y="4370216"/>
          <a:ext cx="8129180" cy="1879324"/>
        </p:xfrm>
        <a:graphic>
          <a:graphicData uri="http://schemas.openxmlformats.org/drawingml/2006/table">
            <a:tbl>
              <a:tblPr firstRow="1" bandRow="1">
                <a:tableStyleId>{F5AB1C69-6EDB-4FF4-983F-18BD219EF322}</a:tableStyleId>
              </a:tblPr>
              <a:tblGrid>
                <a:gridCol w="4064590">
                  <a:extLst>
                    <a:ext uri="{9D8B030D-6E8A-4147-A177-3AD203B41FA5}">
                      <a16:colId xmlns:a16="http://schemas.microsoft.com/office/drawing/2014/main" val="2282380137"/>
                    </a:ext>
                  </a:extLst>
                </a:gridCol>
                <a:gridCol w="4064590">
                  <a:extLst>
                    <a:ext uri="{9D8B030D-6E8A-4147-A177-3AD203B41FA5}">
                      <a16:colId xmlns:a16="http://schemas.microsoft.com/office/drawing/2014/main" val="3039661018"/>
                    </a:ext>
                  </a:extLst>
                </a:gridCol>
              </a:tblGrid>
              <a:tr h="469831">
                <a:tc>
                  <a:txBody>
                    <a:bodyPr/>
                    <a:lstStyle/>
                    <a:p>
                      <a:r>
                        <a:rPr lang="en-US" dirty="0"/>
                        <a:t>Classification Model Type</a:t>
                      </a:r>
                    </a:p>
                  </a:txBody>
                  <a:tcPr/>
                </a:tc>
                <a:tc>
                  <a:txBody>
                    <a:bodyPr/>
                    <a:lstStyle/>
                    <a:p>
                      <a:r>
                        <a:rPr lang="en-US" dirty="0"/>
                        <a:t>Accuracy</a:t>
                      </a:r>
                    </a:p>
                  </a:txBody>
                  <a:tcPr/>
                </a:tc>
                <a:extLst>
                  <a:ext uri="{0D108BD9-81ED-4DB2-BD59-A6C34878D82A}">
                    <a16:rowId xmlns:a16="http://schemas.microsoft.com/office/drawing/2014/main" val="1233603920"/>
                  </a:ext>
                </a:extLst>
              </a:tr>
              <a:tr h="469831">
                <a:tc>
                  <a:txBody>
                    <a:bodyPr/>
                    <a:lstStyle/>
                    <a:p>
                      <a:r>
                        <a:rPr lang="en-US" dirty="0"/>
                        <a:t>Tree Model</a:t>
                      </a:r>
                    </a:p>
                  </a:txBody>
                  <a:tcPr/>
                </a:tc>
                <a:tc>
                  <a:txBody>
                    <a:bodyPr/>
                    <a:lstStyle/>
                    <a:p>
                      <a:r>
                        <a:rPr lang="en-US" dirty="0"/>
                        <a:t>46.1%</a:t>
                      </a:r>
                    </a:p>
                  </a:txBody>
                  <a:tcPr/>
                </a:tc>
                <a:extLst>
                  <a:ext uri="{0D108BD9-81ED-4DB2-BD59-A6C34878D82A}">
                    <a16:rowId xmlns:a16="http://schemas.microsoft.com/office/drawing/2014/main" val="3526622775"/>
                  </a:ext>
                </a:extLst>
              </a:tr>
              <a:tr h="469831">
                <a:tc>
                  <a:txBody>
                    <a:bodyPr/>
                    <a:lstStyle/>
                    <a:p>
                      <a:r>
                        <a:rPr lang="en-US" dirty="0" err="1"/>
                        <a:t>RandomForest</a:t>
                      </a:r>
                      <a:r>
                        <a:rPr lang="en-US" dirty="0"/>
                        <a:t> Model</a:t>
                      </a:r>
                    </a:p>
                  </a:txBody>
                  <a:tcPr/>
                </a:tc>
                <a:tc>
                  <a:txBody>
                    <a:bodyPr/>
                    <a:lstStyle/>
                    <a:p>
                      <a:r>
                        <a:rPr lang="en-US" dirty="0"/>
                        <a:t>63.41%</a:t>
                      </a:r>
                    </a:p>
                  </a:txBody>
                  <a:tcPr/>
                </a:tc>
                <a:extLst>
                  <a:ext uri="{0D108BD9-81ED-4DB2-BD59-A6C34878D82A}">
                    <a16:rowId xmlns:a16="http://schemas.microsoft.com/office/drawing/2014/main" val="1580260619"/>
                  </a:ext>
                </a:extLst>
              </a:tr>
              <a:tr h="469831">
                <a:tc>
                  <a:txBody>
                    <a:bodyPr/>
                    <a:lstStyle/>
                    <a:p>
                      <a:r>
                        <a:rPr lang="en-US" dirty="0"/>
                        <a:t>Support Vector Machines (SVM) Model</a:t>
                      </a:r>
                    </a:p>
                  </a:txBody>
                  <a:tcPr/>
                </a:tc>
                <a:tc>
                  <a:txBody>
                    <a:bodyPr/>
                    <a:lstStyle/>
                    <a:p>
                      <a:r>
                        <a:rPr lang="en-US" dirty="0"/>
                        <a:t>65.56%</a:t>
                      </a:r>
                    </a:p>
                  </a:txBody>
                  <a:tcPr/>
                </a:tc>
                <a:extLst>
                  <a:ext uri="{0D108BD9-81ED-4DB2-BD59-A6C34878D82A}">
                    <a16:rowId xmlns:a16="http://schemas.microsoft.com/office/drawing/2014/main" val="939270577"/>
                  </a:ext>
                </a:extLst>
              </a:tr>
            </a:tbl>
          </a:graphicData>
        </a:graphic>
      </p:graphicFrame>
      <p:sp>
        <p:nvSpPr>
          <p:cNvPr id="13" name="Footer Placeholder 12">
            <a:extLst>
              <a:ext uri="{FF2B5EF4-FFF2-40B4-BE49-F238E27FC236}">
                <a16:creationId xmlns:a16="http://schemas.microsoft.com/office/drawing/2014/main" id="{1BD4AFE9-D203-7D45-8D39-0871303A91DB}"/>
              </a:ext>
            </a:extLst>
          </p:cNvPr>
          <p:cNvSpPr>
            <a:spLocks noGrp="1"/>
          </p:cNvSpPr>
          <p:nvPr>
            <p:ph type="ftr" sz="quarter" idx="11"/>
          </p:nvPr>
        </p:nvSpPr>
        <p:spPr/>
        <p:txBody>
          <a:bodyPr anchor="b"/>
          <a:lstStyle/>
          <a:p>
            <a:pPr algn="ctr"/>
            <a:r>
              <a:rPr lang="en-US" dirty="0"/>
              <a:t>Lois Dankwa DSA 2020</a:t>
            </a:r>
          </a:p>
        </p:txBody>
      </p:sp>
      <p:sp>
        <p:nvSpPr>
          <p:cNvPr id="14" name="Slide Number Placeholder 13">
            <a:extLst>
              <a:ext uri="{FF2B5EF4-FFF2-40B4-BE49-F238E27FC236}">
                <a16:creationId xmlns:a16="http://schemas.microsoft.com/office/drawing/2014/main" id="{99C23BB2-7504-5340-8C09-3F7F89B10AA8}"/>
              </a:ext>
            </a:extLst>
          </p:cNvPr>
          <p:cNvSpPr>
            <a:spLocks noGrp="1"/>
          </p:cNvSpPr>
          <p:nvPr>
            <p:ph type="sldNum" sz="quarter" idx="12"/>
          </p:nvPr>
        </p:nvSpPr>
        <p:spPr/>
        <p:txBody>
          <a:bodyPr anchor="b"/>
          <a:lstStyle/>
          <a:p>
            <a:fld id="{A0CA45DE-1228-C141-B9E7-046217B7D813}" type="slidenum">
              <a:rPr lang="en-US" smtClean="0"/>
              <a:t>12</a:t>
            </a:fld>
            <a:r>
              <a:rPr lang="en-US" dirty="0"/>
              <a:t> of 13</a:t>
            </a:r>
          </a:p>
        </p:txBody>
      </p:sp>
    </p:spTree>
    <p:extLst>
      <p:ext uri="{BB962C8B-B14F-4D97-AF65-F5344CB8AC3E}">
        <p14:creationId xmlns:p14="http://schemas.microsoft.com/office/powerpoint/2010/main" val="357092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9D5467-0F0C-7744-9DCF-DC76E1379126}"/>
              </a:ext>
            </a:extLst>
          </p:cNvPr>
          <p:cNvSpPr txBox="1"/>
          <p:nvPr/>
        </p:nvSpPr>
        <p:spPr>
          <a:xfrm>
            <a:off x="1053235" y="233002"/>
            <a:ext cx="2498039" cy="677108"/>
          </a:xfrm>
          <a:prstGeom prst="rect">
            <a:avLst/>
          </a:prstGeom>
          <a:solidFill>
            <a:schemeClr val="bg1"/>
          </a:solidFill>
        </p:spPr>
        <p:txBody>
          <a:bodyPr wrap="square" rtlCol="0">
            <a:spAutoFit/>
          </a:bodyPr>
          <a:lstStyle/>
          <a:p>
            <a:r>
              <a:rPr lang="en-US" sz="3800" dirty="0"/>
              <a:t>Conclusion</a:t>
            </a:r>
          </a:p>
        </p:txBody>
      </p:sp>
      <p:sp>
        <p:nvSpPr>
          <p:cNvPr id="7" name="TextBox 6">
            <a:extLst>
              <a:ext uri="{FF2B5EF4-FFF2-40B4-BE49-F238E27FC236}">
                <a16:creationId xmlns:a16="http://schemas.microsoft.com/office/drawing/2014/main" id="{585C2418-6C19-374E-B1F5-9EB716B22787}"/>
              </a:ext>
            </a:extLst>
          </p:cNvPr>
          <p:cNvSpPr txBox="1"/>
          <p:nvPr/>
        </p:nvSpPr>
        <p:spPr>
          <a:xfrm>
            <a:off x="1053235" y="1095153"/>
            <a:ext cx="10897026" cy="5262979"/>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US" sz="2400" dirty="0"/>
              <a:t>No more a ”wait-and-see” approach to how a Home Health Care Agency performs.</a:t>
            </a:r>
          </a:p>
          <a:p>
            <a:pPr algn="just"/>
            <a:endParaRPr lang="en-US" sz="2400" dirty="0"/>
          </a:p>
          <a:p>
            <a:pPr marL="342900" indent="-342900" algn="just">
              <a:buFont typeface="Arial" panose="020B0604020202020204" pitchFamily="34" charset="0"/>
              <a:buChar char="•"/>
            </a:pPr>
            <a:r>
              <a:rPr lang="en-US" sz="2400" dirty="0"/>
              <a:t>Based on the above analysis, HHAs could determine what Patient Care Quality Rating they would receive from Medicare and it is blind to location</a:t>
            </a:r>
          </a:p>
          <a:p>
            <a:pPr algn="just"/>
            <a:endParaRPr lang="en-US" sz="2400" dirty="0"/>
          </a:p>
          <a:p>
            <a:pPr marL="342900" indent="-342900" algn="just">
              <a:buFont typeface="Arial" panose="020B0604020202020204" pitchFamily="34" charset="0"/>
              <a:buChar char="•"/>
            </a:pPr>
            <a:r>
              <a:rPr lang="en-US" sz="2400" dirty="0"/>
              <a:t>HHAs could then put in place measures they are certain would improve the quality of life of their patients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u="sng" dirty="0"/>
              <a:t>In the future </a:t>
            </a:r>
            <a:r>
              <a:rPr lang="en-US" sz="2400" dirty="0"/>
              <a:t>services provided by the HHAs would be taken into consideration when modeling to further increase the accuracy of prediction and thereby provide better insight to the HHAs as to the best combinations of services and care to offer their patients.</a:t>
            </a:r>
            <a:endParaRPr lang="en-US" sz="2400" b="1" u="sng" dirty="0"/>
          </a:p>
          <a:p>
            <a:endParaRPr lang="en-US" sz="2400" dirty="0"/>
          </a:p>
        </p:txBody>
      </p:sp>
      <p:sp>
        <p:nvSpPr>
          <p:cNvPr id="2" name="Footer Placeholder 1">
            <a:extLst>
              <a:ext uri="{FF2B5EF4-FFF2-40B4-BE49-F238E27FC236}">
                <a16:creationId xmlns:a16="http://schemas.microsoft.com/office/drawing/2014/main" id="{D9081EBC-3980-374A-BD55-CBEB78BAD2FF}"/>
              </a:ext>
            </a:extLst>
          </p:cNvPr>
          <p:cNvSpPr>
            <a:spLocks noGrp="1"/>
          </p:cNvSpPr>
          <p:nvPr>
            <p:ph type="ftr" sz="quarter" idx="11"/>
          </p:nvPr>
        </p:nvSpPr>
        <p:spPr/>
        <p:txBody>
          <a:bodyPr anchor="b"/>
          <a:lstStyle/>
          <a:p>
            <a:pPr algn="ctr"/>
            <a:r>
              <a:rPr lang="en-US" dirty="0"/>
              <a:t>Lois Dankwa DSA 2020</a:t>
            </a:r>
          </a:p>
        </p:txBody>
      </p:sp>
      <p:sp>
        <p:nvSpPr>
          <p:cNvPr id="3" name="Slide Number Placeholder 2">
            <a:extLst>
              <a:ext uri="{FF2B5EF4-FFF2-40B4-BE49-F238E27FC236}">
                <a16:creationId xmlns:a16="http://schemas.microsoft.com/office/drawing/2014/main" id="{8BF34F30-B412-4B43-94CD-6BD82875CE09}"/>
              </a:ext>
            </a:extLst>
          </p:cNvPr>
          <p:cNvSpPr>
            <a:spLocks noGrp="1"/>
          </p:cNvSpPr>
          <p:nvPr>
            <p:ph type="sldNum" sz="quarter" idx="12"/>
          </p:nvPr>
        </p:nvSpPr>
        <p:spPr/>
        <p:txBody>
          <a:bodyPr anchor="b"/>
          <a:lstStyle/>
          <a:p>
            <a:fld id="{A0CA45DE-1228-C141-B9E7-046217B7D813}" type="slidenum">
              <a:rPr lang="en-US" smtClean="0"/>
              <a:t>13</a:t>
            </a:fld>
            <a:r>
              <a:rPr lang="en-US" dirty="0"/>
              <a:t> of 13</a:t>
            </a:r>
          </a:p>
        </p:txBody>
      </p:sp>
    </p:spTree>
    <p:extLst>
      <p:ext uri="{BB962C8B-B14F-4D97-AF65-F5344CB8AC3E}">
        <p14:creationId xmlns:p14="http://schemas.microsoft.com/office/powerpoint/2010/main" val="3474768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5C2418-6C19-374E-B1F5-9EB716B22787}"/>
              </a:ext>
            </a:extLst>
          </p:cNvPr>
          <p:cNvSpPr txBox="1"/>
          <p:nvPr/>
        </p:nvSpPr>
        <p:spPr>
          <a:xfrm>
            <a:off x="2923949" y="797510"/>
            <a:ext cx="6783572" cy="5262979"/>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4800" dirty="0"/>
          </a:p>
          <a:p>
            <a:pPr algn="ctr"/>
            <a:endParaRPr lang="en-US" sz="4800" dirty="0"/>
          </a:p>
          <a:p>
            <a:pPr algn="ctr"/>
            <a:endParaRPr lang="en-US" sz="4800" dirty="0"/>
          </a:p>
          <a:p>
            <a:pPr algn="ctr"/>
            <a:r>
              <a:rPr lang="en-US" sz="4800" dirty="0"/>
              <a:t>THANK YOU!</a:t>
            </a:r>
            <a:endParaRPr lang="en-US" sz="4800" b="1" u="sng" dirty="0"/>
          </a:p>
          <a:p>
            <a:endParaRPr lang="en-US" sz="2400" dirty="0"/>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2731799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394A08-00E6-7C41-8B4C-2F522FD7293C}"/>
              </a:ext>
            </a:extLst>
          </p:cNvPr>
          <p:cNvSpPr txBox="1"/>
          <p:nvPr/>
        </p:nvSpPr>
        <p:spPr>
          <a:xfrm>
            <a:off x="1169582" y="1520457"/>
            <a:ext cx="8187070" cy="4247317"/>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hlinkClick r:id="rId2"/>
              </a:rPr>
              <a:t>https://healthdata.gov/dataset/home-health-care-national-data</a:t>
            </a:r>
            <a:endParaRPr lang="en-US" dirty="0"/>
          </a:p>
          <a:p>
            <a:endParaRPr lang="en-US" dirty="0"/>
          </a:p>
          <a:p>
            <a:pPr marL="285750" indent="-285750">
              <a:buFont typeface="Arial" panose="020B0604020202020204" pitchFamily="34" charset="0"/>
              <a:buChar char="•"/>
            </a:pPr>
            <a:r>
              <a:rPr lang="en-US" dirty="0">
                <a:hlinkClick r:id="rId3"/>
              </a:rPr>
              <a:t>https://www.geeksforgeeks.org/classifying-data-using-support-vector-machinessvms-in-r/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https://www.youtube.com/watch?v=An7nPLJ0fsg</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5"/>
              </a:rPr>
              <a:t>https://www.rdocumentation.org/packages/mice/versions/3.9.0/topics/mice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6"/>
              </a:rPr>
              <a:t>http://www.sthda.com/english/wiki/visualize-correlation-matrix-using-correlogram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7"/>
              </a:rPr>
              <a:t>http://www.rebeccabarter.com/blog/2017-11-17-caret_tutorial/</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3FF3A4EB-3AB0-2144-B908-2E0C67E916D6}"/>
              </a:ext>
            </a:extLst>
          </p:cNvPr>
          <p:cNvSpPr txBox="1"/>
          <p:nvPr/>
        </p:nvSpPr>
        <p:spPr>
          <a:xfrm>
            <a:off x="1053236" y="233002"/>
            <a:ext cx="2242858" cy="677108"/>
          </a:xfrm>
          <a:prstGeom prst="rect">
            <a:avLst/>
          </a:prstGeom>
          <a:solidFill>
            <a:schemeClr val="bg1"/>
          </a:solidFill>
        </p:spPr>
        <p:txBody>
          <a:bodyPr wrap="square" rtlCol="0">
            <a:spAutoFit/>
          </a:bodyPr>
          <a:lstStyle/>
          <a:p>
            <a:r>
              <a:rPr lang="en-US" sz="3800" dirty="0"/>
              <a:t>Appendix</a:t>
            </a:r>
          </a:p>
        </p:txBody>
      </p:sp>
      <p:sp>
        <p:nvSpPr>
          <p:cNvPr id="3" name="Footer Placeholder 2">
            <a:extLst>
              <a:ext uri="{FF2B5EF4-FFF2-40B4-BE49-F238E27FC236}">
                <a16:creationId xmlns:a16="http://schemas.microsoft.com/office/drawing/2014/main" id="{75473C54-A31E-7249-B0E3-1564275C223E}"/>
              </a:ext>
            </a:extLst>
          </p:cNvPr>
          <p:cNvSpPr>
            <a:spLocks noGrp="1"/>
          </p:cNvSpPr>
          <p:nvPr>
            <p:ph type="ftr" sz="quarter" idx="11"/>
          </p:nvPr>
        </p:nvSpPr>
        <p:spPr/>
        <p:txBody>
          <a:bodyPr anchor="b"/>
          <a:lstStyle/>
          <a:p>
            <a:pPr algn="ctr"/>
            <a:r>
              <a:rPr lang="en-US"/>
              <a:t>Lois Dankwa DSA 2020</a:t>
            </a:r>
          </a:p>
        </p:txBody>
      </p:sp>
    </p:spTree>
    <p:extLst>
      <p:ext uri="{BB962C8B-B14F-4D97-AF65-F5344CB8AC3E}">
        <p14:creationId xmlns:p14="http://schemas.microsoft.com/office/powerpoint/2010/main" val="515686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950D9-B9DD-AA4E-BFB5-56BD6FCA9B95}"/>
              </a:ext>
            </a:extLst>
          </p:cNvPr>
          <p:cNvSpPr txBox="1"/>
          <p:nvPr/>
        </p:nvSpPr>
        <p:spPr>
          <a:xfrm>
            <a:off x="1041723" y="1430560"/>
            <a:ext cx="10579260" cy="4537652"/>
          </a:xfrm>
          <a:prstGeom prst="rect">
            <a:avLst/>
          </a:prstGeom>
          <a:solidFill>
            <a:schemeClr val="bg1"/>
          </a:solidFill>
        </p:spPr>
        <p:txBody>
          <a:bodyPr wrap="square" rtlCol="0">
            <a:spAutoFit/>
          </a:bodyPr>
          <a:lstStyle/>
          <a:p>
            <a:pPr algn="just">
              <a:lnSpc>
                <a:spcPct val="150000"/>
              </a:lnSpc>
            </a:pPr>
            <a:r>
              <a:rPr lang="en-US" sz="2800" dirty="0"/>
              <a:t>To be a successful Home Health Care Agency (HHA), providing quality care to clients whilst promoting independence and ensuring highest standard to quality of life is paramount.</a:t>
            </a:r>
          </a:p>
          <a:p>
            <a:pPr algn="just">
              <a:lnSpc>
                <a:spcPct val="150000"/>
              </a:lnSpc>
            </a:pPr>
            <a:endParaRPr lang="en-US" sz="2800" dirty="0"/>
          </a:p>
          <a:p>
            <a:pPr algn="just">
              <a:lnSpc>
                <a:spcPct val="150000"/>
              </a:lnSpc>
            </a:pPr>
            <a:r>
              <a:rPr lang="en-US" sz="2800" dirty="0"/>
              <a:t>The goal is to try to identify measures of care reviewed by Medicare that directly result in higher quality rating by predicting the overall Patient Care Quality Rating for an Agency.</a:t>
            </a:r>
          </a:p>
        </p:txBody>
      </p:sp>
      <p:sp>
        <p:nvSpPr>
          <p:cNvPr id="4" name="TextBox 3">
            <a:extLst>
              <a:ext uri="{FF2B5EF4-FFF2-40B4-BE49-F238E27FC236}">
                <a16:creationId xmlns:a16="http://schemas.microsoft.com/office/drawing/2014/main" id="{08FCC60A-E7F0-C84B-AB6C-A1B5F69CDF81}"/>
              </a:ext>
            </a:extLst>
          </p:cNvPr>
          <p:cNvSpPr txBox="1"/>
          <p:nvPr/>
        </p:nvSpPr>
        <p:spPr>
          <a:xfrm>
            <a:off x="1041723" y="215335"/>
            <a:ext cx="2804932" cy="707886"/>
          </a:xfrm>
          <a:prstGeom prst="rect">
            <a:avLst/>
          </a:prstGeom>
          <a:solidFill>
            <a:schemeClr val="bg1"/>
          </a:solidFill>
        </p:spPr>
        <p:txBody>
          <a:bodyPr wrap="square" rtlCol="0">
            <a:spAutoFit/>
          </a:bodyPr>
          <a:lstStyle/>
          <a:p>
            <a:r>
              <a:rPr lang="en-US" sz="4000" dirty="0"/>
              <a:t>Project Goal</a:t>
            </a:r>
          </a:p>
        </p:txBody>
      </p:sp>
      <p:sp>
        <p:nvSpPr>
          <p:cNvPr id="6" name="Footer Placeholder 5">
            <a:extLst>
              <a:ext uri="{FF2B5EF4-FFF2-40B4-BE49-F238E27FC236}">
                <a16:creationId xmlns:a16="http://schemas.microsoft.com/office/drawing/2014/main" id="{59542AA6-8CDE-744E-913F-16D2F1B01EE0}"/>
              </a:ext>
            </a:extLst>
          </p:cNvPr>
          <p:cNvSpPr>
            <a:spLocks noGrp="1"/>
          </p:cNvSpPr>
          <p:nvPr>
            <p:ph type="ftr" sz="quarter" idx="11"/>
          </p:nvPr>
        </p:nvSpPr>
        <p:spPr/>
        <p:txBody>
          <a:bodyPr/>
          <a:lstStyle/>
          <a:p>
            <a:pPr algn="ctr"/>
            <a:r>
              <a:rPr lang="en-US" dirty="0"/>
              <a:t>Lois Dankwa DSA 2020</a:t>
            </a:r>
          </a:p>
        </p:txBody>
      </p:sp>
      <p:sp>
        <p:nvSpPr>
          <p:cNvPr id="7" name="Slide Number Placeholder 6">
            <a:extLst>
              <a:ext uri="{FF2B5EF4-FFF2-40B4-BE49-F238E27FC236}">
                <a16:creationId xmlns:a16="http://schemas.microsoft.com/office/drawing/2014/main" id="{28A1FD9E-6004-1643-8739-72C7D338850A}"/>
              </a:ext>
            </a:extLst>
          </p:cNvPr>
          <p:cNvSpPr>
            <a:spLocks noGrp="1"/>
          </p:cNvSpPr>
          <p:nvPr>
            <p:ph type="sldNum" sz="quarter" idx="12"/>
          </p:nvPr>
        </p:nvSpPr>
        <p:spPr/>
        <p:txBody>
          <a:bodyPr/>
          <a:lstStyle/>
          <a:p>
            <a:fld id="{A0CA45DE-1228-C141-B9E7-046217B7D813}" type="slidenum">
              <a:rPr lang="en-US" smtClean="0"/>
              <a:t>2</a:t>
            </a:fld>
            <a:r>
              <a:rPr lang="en-US" dirty="0"/>
              <a:t> of 13</a:t>
            </a:r>
          </a:p>
        </p:txBody>
      </p:sp>
    </p:spTree>
    <p:extLst>
      <p:ext uri="{BB962C8B-B14F-4D97-AF65-F5344CB8AC3E}">
        <p14:creationId xmlns:p14="http://schemas.microsoft.com/office/powerpoint/2010/main" val="75226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950D9-B9DD-AA4E-BFB5-56BD6FCA9B95}"/>
              </a:ext>
            </a:extLst>
          </p:cNvPr>
          <p:cNvSpPr txBox="1"/>
          <p:nvPr/>
        </p:nvSpPr>
        <p:spPr>
          <a:xfrm>
            <a:off x="1164256" y="1180617"/>
            <a:ext cx="10409500" cy="5091587"/>
          </a:xfrm>
          <a:prstGeom prst="rect">
            <a:avLst/>
          </a:prstGeom>
          <a:solidFill>
            <a:schemeClr val="bg1"/>
          </a:solidFill>
        </p:spPr>
        <p:txBody>
          <a:bodyPr wrap="square" rtlCol="0">
            <a:spAutoFit/>
          </a:bodyPr>
          <a:lstStyle/>
          <a:p>
            <a:pPr>
              <a:lnSpc>
                <a:spcPct val="150000"/>
              </a:lnSpc>
            </a:pPr>
            <a:r>
              <a:rPr lang="en-US" sz="2800" dirty="0"/>
              <a:t>Hypothesis: </a:t>
            </a:r>
          </a:p>
          <a:p>
            <a:pPr marL="457200" indent="-457200">
              <a:lnSpc>
                <a:spcPct val="150000"/>
              </a:lnSpc>
              <a:buFont typeface="Arial" panose="020B0604020202020204" pitchFamily="34" charset="0"/>
              <a:buChar char="•"/>
            </a:pPr>
            <a:r>
              <a:rPr lang="en-US" sz="2800" dirty="0"/>
              <a:t>Fewer clients visit to the hospital (</a:t>
            </a:r>
            <a:r>
              <a:rPr lang="en-US" sz="2800" dirty="0" err="1"/>
              <a:t>Admit.Hosp</a:t>
            </a:r>
            <a:r>
              <a:rPr lang="en-US" sz="2800" dirty="0"/>
              <a:t>) would result in a higher Patient Care Quality Rating (Care.Stars)</a:t>
            </a:r>
          </a:p>
          <a:p>
            <a:pPr marL="1371600" lvl="2" indent="-457200">
              <a:lnSpc>
                <a:spcPct val="150000"/>
              </a:lnSpc>
              <a:buFont typeface="Wingdings" pitchFamily="2" charset="2"/>
              <a:buChar char="§"/>
            </a:pPr>
            <a:r>
              <a:rPr lang="en-US" sz="2400" dirty="0"/>
              <a:t>This was only partially the case</a:t>
            </a:r>
            <a:endParaRPr lang="en-US" sz="2800" dirty="0"/>
          </a:p>
          <a:p>
            <a:pPr marL="0" lvl="2">
              <a:lnSpc>
                <a:spcPct val="150000"/>
              </a:lnSpc>
            </a:pPr>
            <a:r>
              <a:rPr lang="en-US" sz="2800" dirty="0"/>
              <a:t>Results:</a:t>
            </a:r>
          </a:p>
          <a:p>
            <a:pPr marL="457200" lvl="2" indent="-457200">
              <a:lnSpc>
                <a:spcPct val="150000"/>
              </a:lnSpc>
              <a:buFont typeface="Arial" panose="020B0604020202020204" pitchFamily="34" charset="0"/>
              <a:buChar char="•"/>
            </a:pPr>
            <a:r>
              <a:rPr lang="en-US" sz="2800" dirty="0"/>
              <a:t>Other measurements, like improved walking (</a:t>
            </a:r>
            <a:r>
              <a:rPr lang="en-US" sz="2800" dirty="0" err="1"/>
              <a:t>Move.Care</a:t>
            </a:r>
            <a:r>
              <a:rPr lang="en-US" sz="2800" dirty="0"/>
              <a:t>) and getting in and out if bed (</a:t>
            </a:r>
            <a:r>
              <a:rPr lang="en-US" sz="2800" dirty="0" err="1"/>
              <a:t>Bed.Move</a:t>
            </a:r>
            <a:r>
              <a:rPr lang="en-US" sz="2800" dirty="0"/>
              <a:t>) had greater positive correlation to Care.Stars</a:t>
            </a:r>
          </a:p>
        </p:txBody>
      </p:sp>
      <p:sp>
        <p:nvSpPr>
          <p:cNvPr id="4" name="TextBox 3">
            <a:extLst>
              <a:ext uri="{FF2B5EF4-FFF2-40B4-BE49-F238E27FC236}">
                <a16:creationId xmlns:a16="http://schemas.microsoft.com/office/drawing/2014/main" id="{B6CDBE45-1ADF-A546-8B0A-D9E0680AA2D4}"/>
              </a:ext>
            </a:extLst>
          </p:cNvPr>
          <p:cNvSpPr txBox="1"/>
          <p:nvPr/>
        </p:nvSpPr>
        <p:spPr>
          <a:xfrm>
            <a:off x="1164256" y="218903"/>
            <a:ext cx="2804932" cy="707886"/>
          </a:xfrm>
          <a:prstGeom prst="rect">
            <a:avLst/>
          </a:prstGeom>
          <a:solidFill>
            <a:schemeClr val="bg1"/>
          </a:solidFill>
        </p:spPr>
        <p:txBody>
          <a:bodyPr wrap="square" rtlCol="0">
            <a:spAutoFit/>
          </a:bodyPr>
          <a:lstStyle/>
          <a:p>
            <a:r>
              <a:rPr lang="en-US" sz="4000" dirty="0"/>
              <a:t>Background</a:t>
            </a:r>
          </a:p>
        </p:txBody>
      </p:sp>
      <p:sp>
        <p:nvSpPr>
          <p:cNvPr id="5" name="Footer Placeholder 4">
            <a:extLst>
              <a:ext uri="{FF2B5EF4-FFF2-40B4-BE49-F238E27FC236}">
                <a16:creationId xmlns:a16="http://schemas.microsoft.com/office/drawing/2014/main" id="{06DC4AE8-7FD4-ED46-ADFA-CE5C35DEB2A9}"/>
              </a:ext>
            </a:extLst>
          </p:cNvPr>
          <p:cNvSpPr>
            <a:spLocks noGrp="1"/>
          </p:cNvSpPr>
          <p:nvPr>
            <p:ph type="ftr" sz="quarter" idx="11"/>
          </p:nvPr>
        </p:nvSpPr>
        <p:spPr/>
        <p:txBody>
          <a:bodyPr/>
          <a:lstStyle/>
          <a:p>
            <a:pPr algn="ctr"/>
            <a:r>
              <a:rPr lang="en-US" dirty="0"/>
              <a:t>Lois Dankwa DSA 2020</a:t>
            </a:r>
          </a:p>
        </p:txBody>
      </p:sp>
      <p:sp>
        <p:nvSpPr>
          <p:cNvPr id="6" name="Slide Number Placeholder 5">
            <a:extLst>
              <a:ext uri="{FF2B5EF4-FFF2-40B4-BE49-F238E27FC236}">
                <a16:creationId xmlns:a16="http://schemas.microsoft.com/office/drawing/2014/main" id="{1BEBB783-4885-1843-ACCF-28978B98A6D4}"/>
              </a:ext>
            </a:extLst>
          </p:cNvPr>
          <p:cNvSpPr>
            <a:spLocks noGrp="1"/>
          </p:cNvSpPr>
          <p:nvPr>
            <p:ph type="sldNum" sz="quarter" idx="12"/>
          </p:nvPr>
        </p:nvSpPr>
        <p:spPr/>
        <p:txBody>
          <a:bodyPr/>
          <a:lstStyle/>
          <a:p>
            <a:fld id="{A0CA45DE-1228-C141-B9E7-046217B7D813}" type="slidenum">
              <a:rPr lang="en-US" smtClean="0"/>
              <a:t>3</a:t>
            </a:fld>
            <a:r>
              <a:rPr lang="en-US" dirty="0"/>
              <a:t> of 13</a:t>
            </a:r>
          </a:p>
        </p:txBody>
      </p:sp>
    </p:spTree>
    <p:extLst>
      <p:ext uri="{BB962C8B-B14F-4D97-AF65-F5344CB8AC3E}">
        <p14:creationId xmlns:p14="http://schemas.microsoft.com/office/powerpoint/2010/main" val="3189629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C42AC31-BA75-D049-8D37-7D93FA4A785C}"/>
              </a:ext>
            </a:extLst>
          </p:cNvPr>
          <p:cNvGraphicFramePr>
            <a:graphicFrameLocks noGrp="1"/>
          </p:cNvGraphicFramePr>
          <p:nvPr>
            <p:extLst>
              <p:ext uri="{D42A27DB-BD31-4B8C-83A1-F6EECF244321}">
                <p14:modId xmlns:p14="http://schemas.microsoft.com/office/powerpoint/2010/main" val="405061521"/>
              </p:ext>
            </p:extLst>
          </p:nvPr>
        </p:nvGraphicFramePr>
        <p:xfrm>
          <a:off x="1254938" y="1199512"/>
          <a:ext cx="9192614" cy="2286000"/>
        </p:xfrm>
        <a:graphic>
          <a:graphicData uri="http://schemas.openxmlformats.org/drawingml/2006/table">
            <a:tbl>
              <a:tblPr firstRow="1" bandRow="1">
                <a:tableStyleId>{F5AB1C69-6EDB-4FF4-983F-18BD219EF322}</a:tableStyleId>
              </a:tblPr>
              <a:tblGrid>
                <a:gridCol w="3742475">
                  <a:extLst>
                    <a:ext uri="{9D8B030D-6E8A-4147-A177-3AD203B41FA5}">
                      <a16:colId xmlns:a16="http://schemas.microsoft.com/office/drawing/2014/main" val="869415573"/>
                    </a:ext>
                  </a:extLst>
                </a:gridCol>
                <a:gridCol w="5450139">
                  <a:extLst>
                    <a:ext uri="{9D8B030D-6E8A-4147-A177-3AD203B41FA5}">
                      <a16:colId xmlns:a16="http://schemas.microsoft.com/office/drawing/2014/main" val="3860950659"/>
                    </a:ext>
                  </a:extLst>
                </a:gridCol>
              </a:tblGrid>
              <a:tr h="309116">
                <a:tc>
                  <a:txBody>
                    <a:bodyPr/>
                    <a:lstStyle/>
                    <a:p>
                      <a:r>
                        <a:rPr lang="en-US" dirty="0"/>
                        <a:t>Data</a:t>
                      </a:r>
                    </a:p>
                  </a:txBody>
                  <a:tcPr/>
                </a:tc>
                <a:tc>
                  <a:txBody>
                    <a:bodyPr/>
                    <a:lstStyle/>
                    <a:p>
                      <a:r>
                        <a:rPr lang="en-US" dirty="0"/>
                        <a:t>Provided by</a:t>
                      </a:r>
                    </a:p>
                  </a:txBody>
                  <a:tcPr/>
                </a:tc>
                <a:extLst>
                  <a:ext uri="{0D108BD9-81ED-4DB2-BD59-A6C34878D82A}">
                    <a16:rowId xmlns:a16="http://schemas.microsoft.com/office/drawing/2014/main" val="1351192487"/>
                  </a:ext>
                </a:extLst>
              </a:tr>
              <a:tr h="815087">
                <a:tc>
                  <a:txBody>
                    <a:bodyPr/>
                    <a:lstStyle/>
                    <a:p>
                      <a:pPr hangingPunct="0"/>
                      <a:r>
                        <a:rPr lang="en-US" sz="2000" dirty="0"/>
                        <a:t>11,170 observations </a:t>
                      </a:r>
                    </a:p>
                    <a:p>
                      <a:pPr marL="0" marR="0" lvl="0" indent="0" algn="l" defTabSz="914400" rtl="0" eaLnBrk="1" fontAlgn="auto" latinLnBrk="0" hangingPunct="0">
                        <a:lnSpc>
                          <a:spcPct val="100000"/>
                        </a:lnSpc>
                        <a:spcBef>
                          <a:spcPts val="0"/>
                        </a:spcBef>
                        <a:spcAft>
                          <a:spcPts val="0"/>
                        </a:spcAft>
                        <a:buClrTx/>
                        <a:buSzTx/>
                        <a:buFontTx/>
                        <a:buNone/>
                        <a:tabLst/>
                        <a:defRPr/>
                      </a:pPr>
                      <a:r>
                        <a:rPr lang="en-US" sz="2000" dirty="0"/>
                        <a:t>71 variables </a:t>
                      </a:r>
                    </a:p>
                    <a:p>
                      <a:pPr marL="0" marR="0" lvl="0" indent="0" algn="l" defTabSz="914400" rtl="0" eaLnBrk="1" fontAlgn="auto" latinLnBrk="0" hangingPunct="0">
                        <a:lnSpc>
                          <a:spcPct val="100000"/>
                        </a:lnSpc>
                        <a:spcBef>
                          <a:spcPts val="0"/>
                        </a:spcBef>
                        <a:spcAft>
                          <a:spcPts val="0"/>
                        </a:spcAft>
                        <a:buClrTx/>
                        <a:buSzTx/>
                        <a:buFontTx/>
                        <a:buNone/>
                        <a:tabLst/>
                        <a:defRPr/>
                      </a:pPr>
                      <a:endParaRPr lang="en-US" sz="2000" dirty="0"/>
                    </a:p>
                    <a:p>
                      <a:pPr marL="0" marR="0" lvl="0" indent="0" algn="l" defTabSz="914400" rtl="0" eaLnBrk="1" fontAlgn="auto" latinLnBrk="0" hangingPunct="0">
                        <a:lnSpc>
                          <a:spcPct val="100000"/>
                        </a:lnSpc>
                        <a:spcBef>
                          <a:spcPts val="0"/>
                        </a:spcBef>
                        <a:spcAft>
                          <a:spcPts val="0"/>
                        </a:spcAft>
                        <a:buClrTx/>
                        <a:buSzTx/>
                        <a:buFontTx/>
                        <a:buNone/>
                        <a:tabLst/>
                        <a:defRPr/>
                      </a:pPr>
                      <a:r>
                        <a:rPr lang="en-US" sz="2000" dirty="0"/>
                        <a:t>55 states represented</a:t>
                      </a:r>
                    </a:p>
                  </a:txBody>
                  <a:tcPr marB="0"/>
                </a:tc>
                <a:tc>
                  <a:txBody>
                    <a:bodyPr/>
                    <a:lstStyle/>
                    <a:p>
                      <a:r>
                        <a:rPr lang="en-US" sz="2000" b="0" i="0" kern="1200" dirty="0" err="1">
                          <a:solidFill>
                            <a:schemeClr val="dk1"/>
                          </a:solidFill>
                          <a:effectLst/>
                          <a:latin typeface="+mn-lt"/>
                          <a:ea typeface="+mn-ea"/>
                          <a:cs typeface="+mn-cs"/>
                        </a:rPr>
                        <a:t>HealthData.gov</a:t>
                      </a:r>
                      <a:endParaRPr lang="en-US" sz="2000" b="0" i="0" kern="1200" dirty="0">
                        <a:solidFill>
                          <a:schemeClr val="dk1"/>
                        </a:solidFill>
                        <a:effectLst/>
                        <a:latin typeface="+mn-lt"/>
                        <a:ea typeface="+mn-ea"/>
                        <a:cs typeface="+mn-cs"/>
                      </a:endParaRPr>
                    </a:p>
                    <a:p>
                      <a:endParaRPr lang="en-US" sz="2000" b="0" i="0" kern="1200" dirty="0">
                        <a:solidFill>
                          <a:schemeClr val="dk1"/>
                        </a:solidFill>
                        <a:effectLst/>
                        <a:latin typeface="+mn-lt"/>
                        <a:ea typeface="+mn-ea"/>
                        <a:cs typeface="+mn-cs"/>
                      </a:endParaRPr>
                    </a:p>
                    <a:p>
                      <a:r>
                        <a:rPr lang="en-US" sz="2000" b="0" i="0" kern="1200" dirty="0">
                          <a:solidFill>
                            <a:schemeClr val="dk1"/>
                          </a:solidFill>
                          <a:effectLst/>
                          <a:latin typeface="+mn-lt"/>
                          <a:ea typeface="+mn-ea"/>
                          <a:cs typeface="+mn-cs"/>
                        </a:rPr>
                        <a:t>Publisher : Centers for Medicare &amp; Medicaid Services (CMS)</a:t>
                      </a:r>
                    </a:p>
                    <a:p>
                      <a:endParaRPr lang="en-US" sz="2000" b="0" i="0" kern="1200" dirty="0">
                        <a:solidFill>
                          <a:schemeClr val="dk1"/>
                        </a:solidFill>
                        <a:effectLst/>
                        <a:latin typeface="+mn-lt"/>
                        <a:ea typeface="+mn-ea"/>
                        <a:cs typeface="+mn-cs"/>
                      </a:endParaRPr>
                    </a:p>
                    <a:p>
                      <a:r>
                        <a:rPr lang="en-US" sz="2000" dirty="0"/>
                        <a:t>Release Date: 2020-04-30</a:t>
                      </a:r>
                    </a:p>
                  </a:txBody>
                  <a:tcPr/>
                </a:tc>
                <a:extLst>
                  <a:ext uri="{0D108BD9-81ED-4DB2-BD59-A6C34878D82A}">
                    <a16:rowId xmlns:a16="http://schemas.microsoft.com/office/drawing/2014/main" val="1452471063"/>
                  </a:ext>
                </a:extLst>
              </a:tr>
            </a:tbl>
          </a:graphicData>
        </a:graphic>
      </p:graphicFrame>
      <p:sp>
        <p:nvSpPr>
          <p:cNvPr id="7" name="TextBox 6">
            <a:extLst>
              <a:ext uri="{FF2B5EF4-FFF2-40B4-BE49-F238E27FC236}">
                <a16:creationId xmlns:a16="http://schemas.microsoft.com/office/drawing/2014/main" id="{BAF07F62-8017-C141-AB73-FD9F059CCF93}"/>
              </a:ext>
            </a:extLst>
          </p:cNvPr>
          <p:cNvSpPr txBox="1"/>
          <p:nvPr/>
        </p:nvSpPr>
        <p:spPr>
          <a:xfrm>
            <a:off x="1254937" y="300626"/>
            <a:ext cx="2804932" cy="707886"/>
          </a:xfrm>
          <a:prstGeom prst="rect">
            <a:avLst/>
          </a:prstGeom>
          <a:solidFill>
            <a:schemeClr val="bg1"/>
          </a:solidFill>
        </p:spPr>
        <p:txBody>
          <a:bodyPr wrap="square" rtlCol="0">
            <a:spAutoFit/>
          </a:bodyPr>
          <a:lstStyle/>
          <a:p>
            <a:r>
              <a:rPr lang="en-US" sz="4000" dirty="0"/>
              <a:t>Data</a:t>
            </a:r>
          </a:p>
        </p:txBody>
      </p:sp>
      <p:graphicFrame>
        <p:nvGraphicFramePr>
          <p:cNvPr id="13" name="Table 12">
            <a:extLst>
              <a:ext uri="{FF2B5EF4-FFF2-40B4-BE49-F238E27FC236}">
                <a16:creationId xmlns:a16="http://schemas.microsoft.com/office/drawing/2014/main" id="{7D6E24B1-C936-724B-975D-8DE0FF215622}"/>
              </a:ext>
            </a:extLst>
          </p:cNvPr>
          <p:cNvGraphicFramePr>
            <a:graphicFrameLocks noGrp="1"/>
          </p:cNvGraphicFramePr>
          <p:nvPr>
            <p:extLst>
              <p:ext uri="{D42A27DB-BD31-4B8C-83A1-F6EECF244321}">
                <p14:modId xmlns:p14="http://schemas.microsoft.com/office/powerpoint/2010/main" val="2293117628"/>
              </p:ext>
            </p:extLst>
          </p:nvPr>
        </p:nvGraphicFramePr>
        <p:xfrm>
          <a:off x="1254938" y="3556590"/>
          <a:ext cx="9192614" cy="2926080"/>
        </p:xfrm>
        <a:graphic>
          <a:graphicData uri="http://schemas.openxmlformats.org/drawingml/2006/table">
            <a:tbl>
              <a:tblPr firstRow="1" bandRow="1">
                <a:tableStyleId>{F5AB1C69-6EDB-4FF4-983F-18BD219EF322}</a:tableStyleId>
              </a:tblPr>
              <a:tblGrid>
                <a:gridCol w="9192614">
                  <a:extLst>
                    <a:ext uri="{9D8B030D-6E8A-4147-A177-3AD203B41FA5}">
                      <a16:colId xmlns:a16="http://schemas.microsoft.com/office/drawing/2014/main" val="1167828096"/>
                    </a:ext>
                  </a:extLst>
                </a:gridCol>
              </a:tblGrid>
              <a:tr h="361301">
                <a:tc>
                  <a:txBody>
                    <a:bodyPr/>
                    <a:lstStyle/>
                    <a:p>
                      <a:r>
                        <a:rPr lang="en-US" dirty="0"/>
                        <a:t>Data Dictionary</a:t>
                      </a:r>
                    </a:p>
                  </a:txBody>
                  <a:tcPr/>
                </a:tc>
                <a:extLst>
                  <a:ext uri="{0D108BD9-81ED-4DB2-BD59-A6C34878D82A}">
                    <a16:rowId xmlns:a16="http://schemas.microsoft.com/office/drawing/2014/main" val="3510054137"/>
                  </a:ext>
                </a:extLst>
              </a:tr>
              <a:tr h="361301">
                <a:tc>
                  <a:txBody>
                    <a:bodyPr/>
                    <a:lstStyle/>
                    <a:p>
                      <a:r>
                        <a:rPr lang="en-US" dirty="0"/>
                        <a:t>Column names: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"How.often.home.health.patients.had.to.be.admitted.to.the.hospital"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 "</a:t>
                      </a:r>
                      <a:r>
                        <a:rPr lang="en-US" sz="1800" dirty="0" err="1"/>
                        <a:t>How.often.patients.got.better.at.walking.or.moving.around</a:t>
                      </a:r>
                      <a:r>
                        <a:rPr lang="en-US" sz="1800" dirty="0"/>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"No..of.episodes.to.calc.how.much.Medicare.spends.per.episode.of.care.at.agency..compared.to.spending.at.all.agencies..national.”</a:t>
                      </a:r>
                    </a:p>
                    <a:p>
                      <a:endParaRPr lang="en-US" dirty="0"/>
                    </a:p>
                  </a:txBody>
                  <a:tcPr/>
                </a:tc>
                <a:extLst>
                  <a:ext uri="{0D108BD9-81ED-4DB2-BD59-A6C34878D82A}">
                    <a16:rowId xmlns:a16="http://schemas.microsoft.com/office/drawing/2014/main" val="3877031650"/>
                  </a:ext>
                </a:extLst>
              </a:tr>
            </a:tbl>
          </a:graphicData>
        </a:graphic>
      </p:graphicFrame>
      <p:sp>
        <p:nvSpPr>
          <p:cNvPr id="15" name="Footer Placeholder 14">
            <a:extLst>
              <a:ext uri="{FF2B5EF4-FFF2-40B4-BE49-F238E27FC236}">
                <a16:creationId xmlns:a16="http://schemas.microsoft.com/office/drawing/2014/main" id="{26F3F181-9F9B-6640-8B40-EE84E9B3F044}"/>
              </a:ext>
            </a:extLst>
          </p:cNvPr>
          <p:cNvSpPr>
            <a:spLocks noGrp="1"/>
          </p:cNvSpPr>
          <p:nvPr>
            <p:ph type="ftr" sz="quarter" idx="11"/>
          </p:nvPr>
        </p:nvSpPr>
        <p:spPr/>
        <p:txBody>
          <a:bodyPr anchor="b"/>
          <a:lstStyle/>
          <a:p>
            <a:pPr algn="ctr"/>
            <a:r>
              <a:rPr lang="en-US" dirty="0"/>
              <a:t>Lois Dankwa DSA 2020</a:t>
            </a:r>
          </a:p>
        </p:txBody>
      </p:sp>
      <p:sp>
        <p:nvSpPr>
          <p:cNvPr id="16" name="Slide Number Placeholder 15">
            <a:extLst>
              <a:ext uri="{FF2B5EF4-FFF2-40B4-BE49-F238E27FC236}">
                <a16:creationId xmlns:a16="http://schemas.microsoft.com/office/drawing/2014/main" id="{CE5121CC-A8B9-6845-9791-4D32E599B761}"/>
              </a:ext>
            </a:extLst>
          </p:cNvPr>
          <p:cNvSpPr>
            <a:spLocks noGrp="1"/>
          </p:cNvSpPr>
          <p:nvPr>
            <p:ph type="sldNum" sz="quarter" idx="12"/>
          </p:nvPr>
        </p:nvSpPr>
        <p:spPr>
          <a:xfrm>
            <a:off x="9487839" y="6442753"/>
            <a:ext cx="1596292" cy="404614"/>
          </a:xfrm>
        </p:spPr>
        <p:txBody>
          <a:bodyPr/>
          <a:lstStyle/>
          <a:p>
            <a:fld id="{A0CA45DE-1228-C141-B9E7-046217B7D813}" type="slidenum">
              <a:rPr lang="en-US" smtClean="0"/>
              <a:t>4</a:t>
            </a:fld>
            <a:r>
              <a:rPr lang="en-US" dirty="0"/>
              <a:t> of 13</a:t>
            </a:r>
          </a:p>
        </p:txBody>
      </p:sp>
    </p:spTree>
    <p:extLst>
      <p:ext uri="{BB962C8B-B14F-4D97-AF65-F5344CB8AC3E}">
        <p14:creationId xmlns:p14="http://schemas.microsoft.com/office/powerpoint/2010/main" val="1811596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5E5586-3AD7-AE44-96CE-291320F64A36}"/>
              </a:ext>
            </a:extLst>
          </p:cNvPr>
          <p:cNvSpPr txBox="1"/>
          <p:nvPr/>
        </p:nvSpPr>
        <p:spPr>
          <a:xfrm>
            <a:off x="1337013" y="233002"/>
            <a:ext cx="3245501" cy="677108"/>
          </a:xfrm>
          <a:prstGeom prst="rect">
            <a:avLst/>
          </a:prstGeom>
          <a:solidFill>
            <a:schemeClr val="bg1"/>
          </a:solidFill>
        </p:spPr>
        <p:txBody>
          <a:bodyPr wrap="square" rtlCol="0">
            <a:spAutoFit/>
          </a:bodyPr>
          <a:lstStyle/>
          <a:p>
            <a:r>
              <a:rPr lang="en-US" sz="3800" dirty="0"/>
              <a:t>Data wrangling</a:t>
            </a:r>
          </a:p>
        </p:txBody>
      </p:sp>
      <p:sp>
        <p:nvSpPr>
          <p:cNvPr id="4" name="TextBox 3">
            <a:extLst>
              <a:ext uri="{FF2B5EF4-FFF2-40B4-BE49-F238E27FC236}">
                <a16:creationId xmlns:a16="http://schemas.microsoft.com/office/drawing/2014/main" id="{D9EB81C1-2820-F147-9EB3-3CF448B74542}"/>
              </a:ext>
            </a:extLst>
          </p:cNvPr>
          <p:cNvSpPr txBox="1"/>
          <p:nvPr/>
        </p:nvSpPr>
        <p:spPr>
          <a:xfrm>
            <a:off x="1337012" y="1121791"/>
            <a:ext cx="10077222" cy="5139869"/>
          </a:xfrm>
          <a:prstGeom prst="rect">
            <a:avLst/>
          </a:prstGeom>
          <a:solidFill>
            <a:schemeClr val="bg1"/>
          </a:solidFill>
        </p:spPr>
        <p:txBody>
          <a:bodyPr wrap="square" rtlCol="0">
            <a:spAutoFit/>
          </a:bodyPr>
          <a:lstStyle/>
          <a:p>
            <a:pPr marL="0" lvl="2"/>
            <a:r>
              <a:rPr lang="en-US" sz="2800" dirty="0"/>
              <a:t>Original dataset:</a:t>
            </a:r>
          </a:p>
          <a:p>
            <a:pPr marL="914400" lvl="3" indent="-457200">
              <a:buFont typeface="Wingdings" pitchFamily="2" charset="2"/>
              <a:buChar char="ü"/>
            </a:pPr>
            <a:r>
              <a:rPr lang="en-US" sz="2800" dirty="0"/>
              <a:t>Columns</a:t>
            </a:r>
          </a:p>
          <a:p>
            <a:pPr marL="1371600" lvl="4" indent="-457200">
              <a:buFont typeface="Arial" panose="020B0604020202020204" pitchFamily="34" charset="0"/>
              <a:buChar char="•"/>
            </a:pPr>
            <a:r>
              <a:rPr lang="en-US" sz="2200" dirty="0"/>
              <a:t>renamed all columns</a:t>
            </a:r>
          </a:p>
          <a:p>
            <a:pPr marL="1371600" lvl="4" indent="-457200">
              <a:buFont typeface="Arial" panose="020B0604020202020204" pitchFamily="34" charset="0"/>
              <a:buChar char="•"/>
            </a:pPr>
            <a:r>
              <a:rPr lang="en-US" sz="2200" dirty="0"/>
              <a:t>column to be predicted: "</a:t>
            </a:r>
            <a:r>
              <a:rPr lang="en-US" sz="2200" dirty="0" err="1"/>
              <a:t>Quality.of.Patient.Care.Star.Rating</a:t>
            </a:r>
            <a:r>
              <a:rPr lang="en-US" sz="2200" dirty="0"/>
              <a:t>” – Care.Stars</a:t>
            </a:r>
          </a:p>
          <a:p>
            <a:pPr marL="914400" lvl="3" indent="-457200">
              <a:buFont typeface="Wingdings" pitchFamily="2" charset="2"/>
              <a:buChar char="ü"/>
            </a:pPr>
            <a:r>
              <a:rPr lang="en-US" sz="2800" dirty="0"/>
              <a:t>Missing values </a:t>
            </a:r>
          </a:p>
          <a:p>
            <a:pPr marL="1371600" lvl="4" indent="-457200">
              <a:buFont typeface="Arial" panose="020B0604020202020204" pitchFamily="34" charset="0"/>
              <a:buChar char="•"/>
            </a:pPr>
            <a:r>
              <a:rPr lang="en-US" sz="2200" dirty="0"/>
              <a:t>replaced with substituted values – only 4057 complete rows</a:t>
            </a:r>
          </a:p>
          <a:p>
            <a:pPr marL="914400" lvl="4"/>
            <a:endParaRPr lang="en-US" sz="2200" dirty="0"/>
          </a:p>
          <a:p>
            <a:pPr marL="0" lvl="6"/>
            <a:r>
              <a:rPr lang="en-US" sz="2800" dirty="0"/>
              <a:t>New datasets:</a:t>
            </a:r>
          </a:p>
          <a:p>
            <a:pPr marL="914400" lvl="6" indent="-457200">
              <a:buFont typeface="Wingdings" pitchFamily="2" charset="2"/>
              <a:buChar char="ü"/>
            </a:pPr>
            <a:endParaRPr lang="en-US" sz="2800" dirty="0"/>
          </a:p>
          <a:p>
            <a:pPr marL="914400" lvl="6" indent="-457200">
              <a:buFont typeface="Wingdings" pitchFamily="2" charset="2"/>
              <a:buChar char="ü"/>
            </a:pPr>
            <a:endParaRPr lang="en-US" sz="2800" dirty="0"/>
          </a:p>
          <a:p>
            <a:pPr marL="914400" lvl="6" indent="-457200">
              <a:buFont typeface="Wingdings" pitchFamily="2" charset="2"/>
              <a:buChar char="ü"/>
            </a:pPr>
            <a:endParaRPr lang="en-US" sz="2800" dirty="0"/>
          </a:p>
          <a:p>
            <a:pPr marL="457200" lvl="6"/>
            <a:endParaRPr lang="en-US" sz="2200" dirty="0"/>
          </a:p>
        </p:txBody>
      </p:sp>
      <p:graphicFrame>
        <p:nvGraphicFramePr>
          <p:cNvPr id="6" name="Table 5">
            <a:extLst>
              <a:ext uri="{FF2B5EF4-FFF2-40B4-BE49-F238E27FC236}">
                <a16:creationId xmlns:a16="http://schemas.microsoft.com/office/drawing/2014/main" id="{A1F9C333-C1AA-8E4E-8CEC-9BE1D08487D7}"/>
              </a:ext>
            </a:extLst>
          </p:cNvPr>
          <p:cNvGraphicFramePr>
            <a:graphicFrameLocks noGrp="1"/>
          </p:cNvGraphicFramePr>
          <p:nvPr>
            <p:extLst>
              <p:ext uri="{D42A27DB-BD31-4B8C-83A1-F6EECF244321}">
                <p14:modId xmlns:p14="http://schemas.microsoft.com/office/powerpoint/2010/main" val="810478226"/>
              </p:ext>
            </p:extLst>
          </p:nvPr>
        </p:nvGraphicFramePr>
        <p:xfrm>
          <a:off x="2032000" y="4510723"/>
          <a:ext cx="8127999" cy="165100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449640895"/>
                    </a:ext>
                  </a:extLst>
                </a:gridCol>
                <a:gridCol w="2709333">
                  <a:extLst>
                    <a:ext uri="{9D8B030D-6E8A-4147-A177-3AD203B41FA5}">
                      <a16:colId xmlns:a16="http://schemas.microsoft.com/office/drawing/2014/main" val="1359799422"/>
                    </a:ext>
                  </a:extLst>
                </a:gridCol>
                <a:gridCol w="2709333">
                  <a:extLst>
                    <a:ext uri="{9D8B030D-6E8A-4147-A177-3AD203B41FA5}">
                      <a16:colId xmlns:a16="http://schemas.microsoft.com/office/drawing/2014/main" val="453703445"/>
                    </a:ext>
                  </a:extLst>
                </a:gridCol>
              </a:tblGrid>
              <a:tr h="370840">
                <a:tc>
                  <a:txBody>
                    <a:bodyPr/>
                    <a:lstStyle/>
                    <a:p>
                      <a:r>
                        <a:rPr lang="en-US" dirty="0"/>
                        <a:t>Dataset</a:t>
                      </a:r>
                    </a:p>
                  </a:txBody>
                  <a:tcPr/>
                </a:tc>
                <a:tc>
                  <a:txBody>
                    <a:bodyPr/>
                    <a:lstStyle/>
                    <a:p>
                      <a:r>
                        <a:rPr lang="en-US" dirty="0"/>
                        <a:t>Contents</a:t>
                      </a:r>
                    </a:p>
                  </a:txBody>
                  <a:tcPr/>
                </a:tc>
                <a:tc>
                  <a:txBody>
                    <a:bodyPr/>
                    <a:lstStyle/>
                    <a:p>
                      <a:r>
                        <a:rPr lang="en-US" dirty="0"/>
                        <a:t>Data</a:t>
                      </a:r>
                    </a:p>
                  </a:txBody>
                  <a:tcPr/>
                </a:tc>
                <a:extLst>
                  <a:ext uri="{0D108BD9-81ED-4DB2-BD59-A6C34878D82A}">
                    <a16:rowId xmlns:a16="http://schemas.microsoft.com/office/drawing/2014/main" val="1741497373"/>
                  </a:ext>
                </a:extLst>
              </a:tr>
              <a:tr h="370840">
                <a:tc>
                  <a:txBody>
                    <a:bodyPr/>
                    <a:lstStyle/>
                    <a:p>
                      <a:r>
                        <a:rPr lang="en-US" sz="1800" dirty="0" err="1"/>
                        <a:t>AgencyDetails.csv</a:t>
                      </a:r>
                      <a:endParaRPr lang="en-US" dirty="0"/>
                    </a:p>
                  </a:txBody>
                  <a:tcPr/>
                </a:tc>
                <a:tc>
                  <a:txBody>
                    <a:bodyPr/>
                    <a:lstStyle/>
                    <a:p>
                      <a:r>
                        <a:rPr lang="en-US" dirty="0"/>
                        <a:t>Location, certified date, services offered</a:t>
                      </a:r>
                    </a:p>
                  </a:txBody>
                  <a:tcPr/>
                </a:tc>
                <a:tc>
                  <a:txBody>
                    <a:bodyPr/>
                    <a:lstStyle/>
                    <a:p>
                      <a:r>
                        <a:rPr lang="en-US" dirty="0"/>
                        <a:t>11,170 observations</a:t>
                      </a:r>
                    </a:p>
                    <a:p>
                      <a:r>
                        <a:rPr lang="en-US" dirty="0"/>
                        <a:t>15 variables</a:t>
                      </a:r>
                    </a:p>
                  </a:txBody>
                  <a:tcPr/>
                </a:tc>
                <a:extLst>
                  <a:ext uri="{0D108BD9-81ED-4DB2-BD59-A6C34878D82A}">
                    <a16:rowId xmlns:a16="http://schemas.microsoft.com/office/drawing/2014/main" val="2986911208"/>
                  </a:ext>
                </a:extLst>
              </a:tr>
              <a:tr h="370840">
                <a:tc>
                  <a:txBody>
                    <a:bodyPr/>
                    <a:lstStyle/>
                    <a:p>
                      <a:r>
                        <a:rPr lang="en-US" sz="1800" dirty="0" err="1"/>
                        <a:t>CareDetails.csv</a:t>
                      </a:r>
                      <a:endParaRPr lang="en-US" dirty="0"/>
                    </a:p>
                  </a:txBody>
                  <a:tcPr/>
                </a:tc>
                <a:tc>
                  <a:txBody>
                    <a:bodyPr/>
                    <a:lstStyle/>
                    <a:p>
                      <a:r>
                        <a:rPr lang="en-US" dirty="0"/>
                        <a:t>Care assistance performed</a:t>
                      </a:r>
                    </a:p>
                  </a:txBody>
                  <a:tcPr/>
                </a:tc>
                <a:tc>
                  <a:txBody>
                    <a:bodyPr/>
                    <a:lstStyle/>
                    <a:p>
                      <a:r>
                        <a:rPr lang="en-US" dirty="0"/>
                        <a:t>11,170 observations</a:t>
                      </a:r>
                    </a:p>
                    <a:p>
                      <a:r>
                        <a:rPr lang="en-US" dirty="0"/>
                        <a:t>20 variables</a:t>
                      </a:r>
                    </a:p>
                  </a:txBody>
                  <a:tcPr/>
                </a:tc>
                <a:extLst>
                  <a:ext uri="{0D108BD9-81ED-4DB2-BD59-A6C34878D82A}">
                    <a16:rowId xmlns:a16="http://schemas.microsoft.com/office/drawing/2014/main" val="3591029122"/>
                  </a:ext>
                </a:extLst>
              </a:tr>
            </a:tbl>
          </a:graphicData>
        </a:graphic>
      </p:graphicFrame>
      <p:sp>
        <p:nvSpPr>
          <p:cNvPr id="7" name="Footer Placeholder 6">
            <a:extLst>
              <a:ext uri="{FF2B5EF4-FFF2-40B4-BE49-F238E27FC236}">
                <a16:creationId xmlns:a16="http://schemas.microsoft.com/office/drawing/2014/main" id="{0325C6BC-63FC-9740-87B5-1A6B058F340D}"/>
              </a:ext>
            </a:extLst>
          </p:cNvPr>
          <p:cNvSpPr>
            <a:spLocks noGrp="1"/>
          </p:cNvSpPr>
          <p:nvPr>
            <p:ph type="ftr" sz="quarter" idx="11"/>
          </p:nvPr>
        </p:nvSpPr>
        <p:spPr/>
        <p:txBody>
          <a:bodyPr/>
          <a:lstStyle/>
          <a:p>
            <a:pPr algn="ctr"/>
            <a:r>
              <a:rPr lang="en-US" dirty="0"/>
              <a:t>Lois Dankwa DSA 2020</a:t>
            </a:r>
          </a:p>
        </p:txBody>
      </p:sp>
      <p:sp>
        <p:nvSpPr>
          <p:cNvPr id="8" name="Slide Number Placeholder 7">
            <a:extLst>
              <a:ext uri="{FF2B5EF4-FFF2-40B4-BE49-F238E27FC236}">
                <a16:creationId xmlns:a16="http://schemas.microsoft.com/office/drawing/2014/main" id="{2F38AABC-46D4-0147-B4FD-491657C39093}"/>
              </a:ext>
            </a:extLst>
          </p:cNvPr>
          <p:cNvSpPr>
            <a:spLocks noGrp="1"/>
          </p:cNvSpPr>
          <p:nvPr>
            <p:ph type="sldNum" sz="quarter" idx="12"/>
          </p:nvPr>
        </p:nvSpPr>
        <p:spPr/>
        <p:txBody>
          <a:bodyPr/>
          <a:lstStyle/>
          <a:p>
            <a:fld id="{A0CA45DE-1228-C141-B9E7-046217B7D813}" type="slidenum">
              <a:rPr lang="en-US" smtClean="0"/>
              <a:t>5</a:t>
            </a:fld>
            <a:r>
              <a:rPr lang="en-US" dirty="0"/>
              <a:t> of 13</a:t>
            </a:r>
          </a:p>
        </p:txBody>
      </p:sp>
    </p:spTree>
    <p:extLst>
      <p:ext uri="{BB962C8B-B14F-4D97-AF65-F5344CB8AC3E}">
        <p14:creationId xmlns:p14="http://schemas.microsoft.com/office/powerpoint/2010/main" val="173219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B81C1-2820-F147-9EB3-3CF448B74542}"/>
              </a:ext>
            </a:extLst>
          </p:cNvPr>
          <p:cNvSpPr txBox="1"/>
          <p:nvPr/>
        </p:nvSpPr>
        <p:spPr>
          <a:xfrm>
            <a:off x="1337013" y="1100769"/>
            <a:ext cx="9076547" cy="5447645"/>
          </a:xfrm>
          <a:prstGeom prst="rect">
            <a:avLst/>
          </a:prstGeom>
          <a:solidFill>
            <a:schemeClr val="bg1"/>
          </a:solidFill>
        </p:spPr>
        <p:txBody>
          <a:bodyPr wrap="square" rtlCol="0">
            <a:spAutoFit/>
          </a:bodyPr>
          <a:lstStyle/>
          <a:p>
            <a:pPr marL="0" lvl="2"/>
            <a:r>
              <a:rPr lang="en-US" sz="2800" dirty="0"/>
              <a:t>Dataset :  "</a:t>
            </a:r>
            <a:r>
              <a:rPr lang="en-US" sz="2800" dirty="0" err="1"/>
              <a:t>CareDetails.csv</a:t>
            </a:r>
            <a:r>
              <a:rPr lang="en-US" sz="2800" dirty="0"/>
              <a:t>”</a:t>
            </a:r>
          </a:p>
          <a:p>
            <a:pPr marL="0" lvl="2"/>
            <a:endParaRPr lang="en-US" sz="2800" dirty="0"/>
          </a:p>
          <a:p>
            <a:pPr marL="0" lvl="2"/>
            <a:r>
              <a:rPr lang="en-US" sz="2800" dirty="0"/>
              <a:t>Questions asked to arrive at conclusion:</a:t>
            </a:r>
          </a:p>
          <a:p>
            <a:pPr marL="914400" lvl="3" indent="-457200">
              <a:buFont typeface="+mj-lt"/>
              <a:buAutoNum type="arabicPeriod"/>
            </a:pPr>
            <a:r>
              <a:rPr lang="en-US" sz="2400" dirty="0"/>
              <a:t>What is the distribution of the target variable, Care.Stars across all states?</a:t>
            </a:r>
          </a:p>
          <a:p>
            <a:pPr marL="914400" lvl="3" indent="-457200">
              <a:buFont typeface="+mj-lt"/>
              <a:buAutoNum type="arabicPeriod"/>
            </a:pPr>
            <a:r>
              <a:rPr lang="en-US" sz="2400" dirty="0"/>
              <a:t>How many agencies are in each state?- to remove any bias</a:t>
            </a:r>
          </a:p>
          <a:p>
            <a:pPr marL="914400" lvl="3" indent="-457200">
              <a:buFont typeface="+mj-lt"/>
              <a:buAutoNum type="arabicPeriod"/>
            </a:pPr>
            <a:r>
              <a:rPr lang="en-US" sz="2400" dirty="0"/>
              <a:t>Is there any correlation between the total number of Agencies in a state and their median Care.Stars?</a:t>
            </a:r>
          </a:p>
          <a:p>
            <a:pPr marL="914400" lvl="3" indent="-457200">
              <a:buFont typeface="+mj-lt"/>
              <a:buAutoNum type="arabicPeriod"/>
            </a:pPr>
            <a:r>
              <a:rPr lang="en-US" sz="2400" dirty="0"/>
              <a:t>Does having less Hospital Admissions corresponds to better higher quality care? </a:t>
            </a:r>
          </a:p>
          <a:p>
            <a:pPr marL="914400" lvl="3" indent="-457200">
              <a:buFont typeface="+mj-lt"/>
              <a:buAutoNum type="arabicPeriod"/>
            </a:pPr>
            <a:r>
              <a:rPr lang="en-US" sz="2400" dirty="0"/>
              <a:t>Any correlation to Care.Stars and amongst the features?</a:t>
            </a:r>
          </a:p>
          <a:p>
            <a:pPr marL="914400" lvl="3" indent="-457200">
              <a:buFont typeface="+mj-lt"/>
              <a:buAutoNum type="arabicPeriod"/>
            </a:pPr>
            <a:r>
              <a:rPr lang="en-US" sz="2400" dirty="0"/>
              <a:t>Could Care.Stars be predicted with the features that are highly correlated to it?</a:t>
            </a:r>
          </a:p>
          <a:p>
            <a:pPr marL="914400" lvl="3" indent="-457200">
              <a:buFont typeface="+mj-lt"/>
              <a:buAutoNum type="arabicPeriod"/>
            </a:pPr>
            <a:endParaRPr lang="en-US" sz="2400" dirty="0"/>
          </a:p>
        </p:txBody>
      </p:sp>
      <p:sp>
        <p:nvSpPr>
          <p:cNvPr id="5" name="TextBox 4">
            <a:extLst>
              <a:ext uri="{FF2B5EF4-FFF2-40B4-BE49-F238E27FC236}">
                <a16:creationId xmlns:a16="http://schemas.microsoft.com/office/drawing/2014/main" id="{C29D5467-0F0C-7744-9DCF-DC76E1379126}"/>
              </a:ext>
            </a:extLst>
          </p:cNvPr>
          <p:cNvSpPr txBox="1"/>
          <p:nvPr/>
        </p:nvSpPr>
        <p:spPr>
          <a:xfrm>
            <a:off x="1337013" y="233002"/>
            <a:ext cx="4201939" cy="677108"/>
          </a:xfrm>
          <a:prstGeom prst="rect">
            <a:avLst/>
          </a:prstGeom>
          <a:solidFill>
            <a:schemeClr val="bg1"/>
          </a:solidFill>
        </p:spPr>
        <p:txBody>
          <a:bodyPr wrap="square" rtlCol="0">
            <a:spAutoFit/>
          </a:bodyPr>
          <a:lstStyle/>
          <a:p>
            <a:r>
              <a:rPr lang="en-US" sz="3800" dirty="0"/>
              <a:t>Feature Exploration</a:t>
            </a:r>
          </a:p>
        </p:txBody>
      </p:sp>
      <p:sp>
        <p:nvSpPr>
          <p:cNvPr id="2" name="Footer Placeholder 1">
            <a:extLst>
              <a:ext uri="{FF2B5EF4-FFF2-40B4-BE49-F238E27FC236}">
                <a16:creationId xmlns:a16="http://schemas.microsoft.com/office/drawing/2014/main" id="{AEC02179-E3D1-0F49-9C16-F42D94F06DC8}"/>
              </a:ext>
            </a:extLst>
          </p:cNvPr>
          <p:cNvSpPr>
            <a:spLocks noGrp="1"/>
          </p:cNvSpPr>
          <p:nvPr>
            <p:ph type="ftr" sz="quarter" idx="11"/>
          </p:nvPr>
        </p:nvSpPr>
        <p:spPr/>
        <p:txBody>
          <a:bodyPr anchor="b"/>
          <a:lstStyle/>
          <a:p>
            <a:pPr algn="ctr"/>
            <a:r>
              <a:rPr lang="en-US" dirty="0"/>
              <a:t>Lois Dankwa DSA 2020</a:t>
            </a:r>
          </a:p>
        </p:txBody>
      </p:sp>
      <p:sp>
        <p:nvSpPr>
          <p:cNvPr id="6" name="Slide Number Placeholder 5">
            <a:extLst>
              <a:ext uri="{FF2B5EF4-FFF2-40B4-BE49-F238E27FC236}">
                <a16:creationId xmlns:a16="http://schemas.microsoft.com/office/drawing/2014/main" id="{BDD207BD-2C84-7A48-BF76-BA8357173EAA}"/>
              </a:ext>
            </a:extLst>
          </p:cNvPr>
          <p:cNvSpPr>
            <a:spLocks noGrp="1"/>
          </p:cNvSpPr>
          <p:nvPr>
            <p:ph type="sldNum" sz="quarter" idx="12"/>
          </p:nvPr>
        </p:nvSpPr>
        <p:spPr/>
        <p:txBody>
          <a:bodyPr/>
          <a:lstStyle/>
          <a:p>
            <a:fld id="{A0CA45DE-1228-C141-B9E7-046217B7D813}" type="slidenum">
              <a:rPr lang="en-US" smtClean="0"/>
              <a:t>6</a:t>
            </a:fld>
            <a:r>
              <a:rPr lang="en-US" dirty="0"/>
              <a:t> of 13</a:t>
            </a:r>
          </a:p>
        </p:txBody>
      </p:sp>
    </p:spTree>
    <p:extLst>
      <p:ext uri="{BB962C8B-B14F-4D97-AF65-F5344CB8AC3E}">
        <p14:creationId xmlns:p14="http://schemas.microsoft.com/office/powerpoint/2010/main" val="382353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9D5467-0F0C-7744-9DCF-DC76E1379126}"/>
              </a:ext>
            </a:extLst>
          </p:cNvPr>
          <p:cNvSpPr txBox="1"/>
          <p:nvPr/>
        </p:nvSpPr>
        <p:spPr>
          <a:xfrm>
            <a:off x="1251949" y="233002"/>
            <a:ext cx="4201939" cy="677108"/>
          </a:xfrm>
          <a:prstGeom prst="rect">
            <a:avLst/>
          </a:prstGeom>
          <a:solidFill>
            <a:schemeClr val="bg1"/>
          </a:solidFill>
        </p:spPr>
        <p:txBody>
          <a:bodyPr wrap="square" rtlCol="0">
            <a:spAutoFit/>
          </a:bodyPr>
          <a:lstStyle/>
          <a:p>
            <a:r>
              <a:rPr lang="en-US" sz="3800" dirty="0"/>
              <a:t>Feature Exploration</a:t>
            </a:r>
          </a:p>
        </p:txBody>
      </p:sp>
      <p:sp>
        <p:nvSpPr>
          <p:cNvPr id="2" name="TextBox 1">
            <a:extLst>
              <a:ext uri="{FF2B5EF4-FFF2-40B4-BE49-F238E27FC236}">
                <a16:creationId xmlns:a16="http://schemas.microsoft.com/office/drawing/2014/main" id="{B066D150-44A8-EE4D-8637-13C99E40935D}"/>
              </a:ext>
            </a:extLst>
          </p:cNvPr>
          <p:cNvSpPr txBox="1"/>
          <p:nvPr/>
        </p:nvSpPr>
        <p:spPr>
          <a:xfrm>
            <a:off x="1218956" y="2790019"/>
            <a:ext cx="3857296" cy="2000548"/>
          </a:xfrm>
          <a:prstGeom prst="rect">
            <a:avLst/>
          </a:prstGeom>
          <a:solidFill>
            <a:schemeClr val="bg1"/>
          </a:solidFill>
        </p:spPr>
        <p:txBody>
          <a:bodyPr wrap="square" rtlCol="0">
            <a:spAutoFit/>
          </a:bodyPr>
          <a:lstStyle/>
          <a:p>
            <a:r>
              <a:rPr lang="en-US" sz="2400" dirty="0"/>
              <a:t>1</a:t>
            </a:r>
            <a:r>
              <a:rPr lang="en-US" sz="2000" dirty="0"/>
              <a:t>. Distribution of the target variable, Care.Stars across all states.</a:t>
            </a:r>
          </a:p>
          <a:p>
            <a:pPr marL="800100" lvl="1" indent="-342900">
              <a:buFont typeface="Arial" panose="020B0604020202020204" pitchFamily="34" charset="0"/>
              <a:buChar char="•"/>
            </a:pPr>
            <a:r>
              <a:rPr lang="en-US" sz="2000" dirty="0"/>
              <a:t>ranges from 1 to 5</a:t>
            </a:r>
          </a:p>
          <a:p>
            <a:pPr marL="800100" lvl="1" indent="-342900">
              <a:buFont typeface="Arial" panose="020B0604020202020204" pitchFamily="34" charset="0"/>
              <a:buChar char="•"/>
            </a:pPr>
            <a:r>
              <a:rPr lang="en-US" sz="2000" dirty="0"/>
              <a:t>follows a Normal Distribution</a:t>
            </a:r>
          </a:p>
        </p:txBody>
      </p:sp>
      <p:pic>
        <p:nvPicPr>
          <p:cNvPr id="6" name="Picture 5">
            <a:extLst>
              <a:ext uri="{FF2B5EF4-FFF2-40B4-BE49-F238E27FC236}">
                <a16:creationId xmlns:a16="http://schemas.microsoft.com/office/drawing/2014/main" id="{2996F242-AC02-8F49-A6CF-23556C06F4B5}"/>
              </a:ext>
            </a:extLst>
          </p:cNvPr>
          <p:cNvPicPr>
            <a:picLocks noChangeAspect="1"/>
          </p:cNvPicPr>
          <p:nvPr/>
        </p:nvPicPr>
        <p:blipFill>
          <a:blip r:embed="rId2"/>
          <a:stretch>
            <a:fillRect/>
          </a:stretch>
        </p:blipFill>
        <p:spPr>
          <a:xfrm>
            <a:off x="5192110" y="1103586"/>
            <a:ext cx="6096000" cy="5373414"/>
          </a:xfrm>
          <a:prstGeom prst="rect">
            <a:avLst/>
          </a:prstGeom>
        </p:spPr>
      </p:pic>
      <p:sp>
        <p:nvSpPr>
          <p:cNvPr id="7" name="Footer Placeholder 6">
            <a:extLst>
              <a:ext uri="{FF2B5EF4-FFF2-40B4-BE49-F238E27FC236}">
                <a16:creationId xmlns:a16="http://schemas.microsoft.com/office/drawing/2014/main" id="{2392CAA2-8771-6742-B70C-4206763C09E5}"/>
              </a:ext>
            </a:extLst>
          </p:cNvPr>
          <p:cNvSpPr>
            <a:spLocks noGrp="1"/>
          </p:cNvSpPr>
          <p:nvPr>
            <p:ph type="ftr" sz="quarter" idx="11"/>
          </p:nvPr>
        </p:nvSpPr>
        <p:spPr/>
        <p:txBody>
          <a:bodyPr anchor="b"/>
          <a:lstStyle/>
          <a:p>
            <a:pPr algn="ctr"/>
            <a:r>
              <a:rPr lang="en-US" dirty="0"/>
              <a:t>Lois Dankwa DSA 2020</a:t>
            </a:r>
          </a:p>
        </p:txBody>
      </p:sp>
      <p:sp>
        <p:nvSpPr>
          <p:cNvPr id="8" name="Slide Number Placeholder 7">
            <a:extLst>
              <a:ext uri="{FF2B5EF4-FFF2-40B4-BE49-F238E27FC236}">
                <a16:creationId xmlns:a16="http://schemas.microsoft.com/office/drawing/2014/main" id="{72B2475F-E297-FF40-891F-E832B3E0CBB2}"/>
              </a:ext>
            </a:extLst>
          </p:cNvPr>
          <p:cNvSpPr>
            <a:spLocks noGrp="1"/>
          </p:cNvSpPr>
          <p:nvPr>
            <p:ph type="sldNum" sz="quarter" idx="12"/>
          </p:nvPr>
        </p:nvSpPr>
        <p:spPr/>
        <p:txBody>
          <a:bodyPr anchor="b"/>
          <a:lstStyle/>
          <a:p>
            <a:fld id="{A0CA45DE-1228-C141-B9E7-046217B7D813}" type="slidenum">
              <a:rPr lang="en-US" smtClean="0"/>
              <a:t>7</a:t>
            </a:fld>
            <a:r>
              <a:rPr lang="en-US" dirty="0"/>
              <a:t> of 13</a:t>
            </a:r>
          </a:p>
        </p:txBody>
      </p:sp>
    </p:spTree>
    <p:extLst>
      <p:ext uri="{BB962C8B-B14F-4D97-AF65-F5344CB8AC3E}">
        <p14:creationId xmlns:p14="http://schemas.microsoft.com/office/powerpoint/2010/main" val="209754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9D5467-0F0C-7744-9DCF-DC76E1379126}"/>
              </a:ext>
            </a:extLst>
          </p:cNvPr>
          <p:cNvSpPr txBox="1"/>
          <p:nvPr/>
        </p:nvSpPr>
        <p:spPr>
          <a:xfrm>
            <a:off x="1219200" y="243512"/>
            <a:ext cx="4201939" cy="677108"/>
          </a:xfrm>
          <a:prstGeom prst="rect">
            <a:avLst/>
          </a:prstGeom>
          <a:solidFill>
            <a:schemeClr val="bg1"/>
          </a:solidFill>
        </p:spPr>
        <p:txBody>
          <a:bodyPr wrap="square" rtlCol="0">
            <a:spAutoFit/>
          </a:bodyPr>
          <a:lstStyle/>
          <a:p>
            <a:r>
              <a:rPr lang="en-US" sz="3800" dirty="0"/>
              <a:t>Feature Exploration</a:t>
            </a:r>
          </a:p>
        </p:txBody>
      </p:sp>
      <p:sp>
        <p:nvSpPr>
          <p:cNvPr id="2" name="TextBox 1">
            <a:extLst>
              <a:ext uri="{FF2B5EF4-FFF2-40B4-BE49-F238E27FC236}">
                <a16:creationId xmlns:a16="http://schemas.microsoft.com/office/drawing/2014/main" id="{F4EF4C2E-8C86-8240-A77C-DC9DB915CDCF}"/>
              </a:ext>
            </a:extLst>
          </p:cNvPr>
          <p:cNvSpPr txBox="1"/>
          <p:nvPr/>
        </p:nvSpPr>
        <p:spPr>
          <a:xfrm>
            <a:off x="1208690" y="2624770"/>
            <a:ext cx="2343807" cy="2492990"/>
          </a:xfrm>
          <a:prstGeom prst="rect">
            <a:avLst/>
          </a:prstGeom>
          <a:solidFill>
            <a:schemeClr val="bg1"/>
          </a:solidFill>
        </p:spPr>
        <p:txBody>
          <a:bodyPr wrap="square" rtlCol="0">
            <a:spAutoFit/>
          </a:bodyPr>
          <a:lstStyle/>
          <a:p>
            <a:r>
              <a:rPr lang="en-US" sz="2400" dirty="0"/>
              <a:t>2. How many agencies are in each state? – to remove any bias</a:t>
            </a:r>
          </a:p>
          <a:p>
            <a:endParaRPr lang="en-US" sz="2400" dirty="0"/>
          </a:p>
          <a:p>
            <a:r>
              <a:rPr lang="en-US" dirty="0"/>
              <a:t> TX -  2123  maximum</a:t>
            </a:r>
          </a:p>
          <a:p>
            <a:r>
              <a:rPr lang="en-US" dirty="0"/>
              <a:t>  VI – 2 minimum</a:t>
            </a:r>
          </a:p>
        </p:txBody>
      </p:sp>
      <p:pic>
        <p:nvPicPr>
          <p:cNvPr id="10" name="Picture 9" descr="A screenshot of a cell phone&#10;&#10;Description automatically generated">
            <a:extLst>
              <a:ext uri="{FF2B5EF4-FFF2-40B4-BE49-F238E27FC236}">
                <a16:creationId xmlns:a16="http://schemas.microsoft.com/office/drawing/2014/main" id="{FF0DF07B-A3F7-5247-AF46-1786D9B787B7}"/>
              </a:ext>
            </a:extLst>
          </p:cNvPr>
          <p:cNvPicPr>
            <a:picLocks noChangeAspect="1"/>
          </p:cNvPicPr>
          <p:nvPr/>
        </p:nvPicPr>
        <p:blipFill>
          <a:blip r:embed="rId2"/>
          <a:stretch>
            <a:fillRect/>
          </a:stretch>
        </p:blipFill>
        <p:spPr>
          <a:xfrm>
            <a:off x="3825521" y="1033418"/>
            <a:ext cx="7556938" cy="5490690"/>
          </a:xfrm>
          <a:prstGeom prst="rect">
            <a:avLst/>
          </a:prstGeom>
        </p:spPr>
      </p:pic>
      <p:sp>
        <p:nvSpPr>
          <p:cNvPr id="11" name="Footer Placeholder 10">
            <a:extLst>
              <a:ext uri="{FF2B5EF4-FFF2-40B4-BE49-F238E27FC236}">
                <a16:creationId xmlns:a16="http://schemas.microsoft.com/office/drawing/2014/main" id="{35CBEFC0-7ED9-A54B-B5A9-CECED76C7BF8}"/>
              </a:ext>
            </a:extLst>
          </p:cNvPr>
          <p:cNvSpPr>
            <a:spLocks noGrp="1"/>
          </p:cNvSpPr>
          <p:nvPr>
            <p:ph type="ftr" sz="quarter" idx="11"/>
          </p:nvPr>
        </p:nvSpPr>
        <p:spPr/>
        <p:txBody>
          <a:bodyPr anchor="b"/>
          <a:lstStyle/>
          <a:p>
            <a:pPr algn="ctr"/>
            <a:r>
              <a:rPr lang="en-US" dirty="0"/>
              <a:t>Lois Dankwa DSA 2020</a:t>
            </a:r>
          </a:p>
        </p:txBody>
      </p:sp>
      <p:sp>
        <p:nvSpPr>
          <p:cNvPr id="12" name="Slide Number Placeholder 11">
            <a:extLst>
              <a:ext uri="{FF2B5EF4-FFF2-40B4-BE49-F238E27FC236}">
                <a16:creationId xmlns:a16="http://schemas.microsoft.com/office/drawing/2014/main" id="{0ECE2A02-6B25-FA42-BC77-0A5FEEFBA6EB}"/>
              </a:ext>
            </a:extLst>
          </p:cNvPr>
          <p:cNvSpPr>
            <a:spLocks noGrp="1"/>
          </p:cNvSpPr>
          <p:nvPr>
            <p:ph type="sldNum" sz="quarter" idx="12"/>
          </p:nvPr>
        </p:nvSpPr>
        <p:spPr/>
        <p:txBody>
          <a:bodyPr anchor="b"/>
          <a:lstStyle/>
          <a:p>
            <a:fld id="{A0CA45DE-1228-C141-B9E7-046217B7D813}" type="slidenum">
              <a:rPr lang="en-US" smtClean="0"/>
              <a:t>8</a:t>
            </a:fld>
            <a:r>
              <a:rPr lang="en-US" dirty="0"/>
              <a:t> of 13</a:t>
            </a:r>
          </a:p>
        </p:txBody>
      </p:sp>
    </p:spTree>
    <p:extLst>
      <p:ext uri="{BB962C8B-B14F-4D97-AF65-F5344CB8AC3E}">
        <p14:creationId xmlns:p14="http://schemas.microsoft.com/office/powerpoint/2010/main" val="3311168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9D5467-0F0C-7744-9DCF-DC76E1379126}"/>
              </a:ext>
            </a:extLst>
          </p:cNvPr>
          <p:cNvSpPr txBox="1"/>
          <p:nvPr/>
        </p:nvSpPr>
        <p:spPr>
          <a:xfrm>
            <a:off x="990176" y="106144"/>
            <a:ext cx="4201939" cy="677108"/>
          </a:xfrm>
          <a:prstGeom prst="rect">
            <a:avLst/>
          </a:prstGeom>
          <a:solidFill>
            <a:schemeClr val="bg1"/>
          </a:solidFill>
        </p:spPr>
        <p:txBody>
          <a:bodyPr wrap="square" rtlCol="0">
            <a:spAutoFit/>
          </a:bodyPr>
          <a:lstStyle/>
          <a:p>
            <a:r>
              <a:rPr lang="en-US" sz="3800" dirty="0"/>
              <a:t>Feature Exploration</a:t>
            </a:r>
          </a:p>
        </p:txBody>
      </p:sp>
      <p:pic>
        <p:nvPicPr>
          <p:cNvPr id="9" name="Picture 8" descr="A picture containing drawing&#10;&#10;Description automatically generated">
            <a:extLst>
              <a:ext uri="{FF2B5EF4-FFF2-40B4-BE49-F238E27FC236}">
                <a16:creationId xmlns:a16="http://schemas.microsoft.com/office/drawing/2014/main" id="{7F1855D8-FDD3-474E-AA06-E7E8F49DAF61}"/>
              </a:ext>
            </a:extLst>
          </p:cNvPr>
          <p:cNvPicPr>
            <a:picLocks noChangeAspect="1"/>
          </p:cNvPicPr>
          <p:nvPr/>
        </p:nvPicPr>
        <p:blipFill>
          <a:blip r:embed="rId2"/>
          <a:stretch>
            <a:fillRect/>
          </a:stretch>
        </p:blipFill>
        <p:spPr>
          <a:xfrm>
            <a:off x="990176" y="1785655"/>
            <a:ext cx="5403917" cy="4808483"/>
          </a:xfrm>
          <a:prstGeom prst="rect">
            <a:avLst/>
          </a:prstGeom>
        </p:spPr>
      </p:pic>
      <p:pic>
        <p:nvPicPr>
          <p:cNvPr id="11" name="Picture 10" descr="A picture containing room&#10;&#10;Description automatically generated">
            <a:extLst>
              <a:ext uri="{FF2B5EF4-FFF2-40B4-BE49-F238E27FC236}">
                <a16:creationId xmlns:a16="http://schemas.microsoft.com/office/drawing/2014/main" id="{082A5BB7-179D-DB49-9930-056E28EB9216}"/>
              </a:ext>
            </a:extLst>
          </p:cNvPr>
          <p:cNvPicPr>
            <a:picLocks noChangeAspect="1"/>
          </p:cNvPicPr>
          <p:nvPr/>
        </p:nvPicPr>
        <p:blipFill>
          <a:blip r:embed="rId3"/>
          <a:stretch>
            <a:fillRect/>
          </a:stretch>
        </p:blipFill>
        <p:spPr>
          <a:xfrm>
            <a:off x="6579476" y="1785654"/>
            <a:ext cx="5183198" cy="4808483"/>
          </a:xfrm>
          <a:prstGeom prst="rect">
            <a:avLst/>
          </a:prstGeom>
        </p:spPr>
      </p:pic>
      <p:sp>
        <p:nvSpPr>
          <p:cNvPr id="12" name="TextBox 11">
            <a:extLst>
              <a:ext uri="{FF2B5EF4-FFF2-40B4-BE49-F238E27FC236}">
                <a16:creationId xmlns:a16="http://schemas.microsoft.com/office/drawing/2014/main" id="{0F1A6A9A-ED6D-2D49-A74A-DA3EB82EC082}"/>
              </a:ext>
            </a:extLst>
          </p:cNvPr>
          <p:cNvSpPr txBox="1"/>
          <p:nvPr/>
        </p:nvSpPr>
        <p:spPr>
          <a:xfrm>
            <a:off x="990176" y="889779"/>
            <a:ext cx="10897027" cy="830997"/>
          </a:xfrm>
          <a:prstGeom prst="rect">
            <a:avLst/>
          </a:prstGeom>
          <a:solidFill>
            <a:schemeClr val="bg1"/>
          </a:solidFill>
        </p:spPr>
        <p:txBody>
          <a:bodyPr wrap="square" rtlCol="0">
            <a:spAutoFit/>
          </a:bodyPr>
          <a:lstStyle/>
          <a:p>
            <a:r>
              <a:rPr lang="en-US" sz="2400" dirty="0"/>
              <a:t>3. Is there any correlation between the total number of Agencies in a state and their median Care.Stars?</a:t>
            </a:r>
          </a:p>
        </p:txBody>
      </p:sp>
      <p:sp>
        <p:nvSpPr>
          <p:cNvPr id="13" name="Footer Placeholder 12">
            <a:extLst>
              <a:ext uri="{FF2B5EF4-FFF2-40B4-BE49-F238E27FC236}">
                <a16:creationId xmlns:a16="http://schemas.microsoft.com/office/drawing/2014/main" id="{FD0B9C02-ADEA-6747-A5C3-1A1281C4F7F7}"/>
              </a:ext>
            </a:extLst>
          </p:cNvPr>
          <p:cNvSpPr>
            <a:spLocks noGrp="1"/>
          </p:cNvSpPr>
          <p:nvPr>
            <p:ph type="ftr" sz="quarter" idx="11"/>
          </p:nvPr>
        </p:nvSpPr>
        <p:spPr>
          <a:xfrm>
            <a:off x="2893564" y="6506551"/>
            <a:ext cx="6280830" cy="404614"/>
          </a:xfrm>
        </p:spPr>
        <p:txBody>
          <a:bodyPr anchor="b"/>
          <a:lstStyle/>
          <a:p>
            <a:pPr algn="ctr"/>
            <a:r>
              <a:rPr lang="en-US" dirty="0"/>
              <a:t>Lois Dankwa DSA 2020</a:t>
            </a:r>
          </a:p>
        </p:txBody>
      </p:sp>
      <p:sp>
        <p:nvSpPr>
          <p:cNvPr id="14" name="Slide Number Placeholder 13">
            <a:extLst>
              <a:ext uri="{FF2B5EF4-FFF2-40B4-BE49-F238E27FC236}">
                <a16:creationId xmlns:a16="http://schemas.microsoft.com/office/drawing/2014/main" id="{46EAE968-63D4-804B-8935-01EBFA6421F8}"/>
              </a:ext>
            </a:extLst>
          </p:cNvPr>
          <p:cNvSpPr>
            <a:spLocks noGrp="1"/>
          </p:cNvSpPr>
          <p:nvPr>
            <p:ph type="sldNum" sz="quarter" idx="12"/>
          </p:nvPr>
        </p:nvSpPr>
        <p:spPr>
          <a:xfrm>
            <a:off x="9472736" y="6538449"/>
            <a:ext cx="1596292" cy="404614"/>
          </a:xfrm>
        </p:spPr>
        <p:txBody>
          <a:bodyPr/>
          <a:lstStyle/>
          <a:p>
            <a:fld id="{A0CA45DE-1228-C141-B9E7-046217B7D813}" type="slidenum">
              <a:rPr lang="en-US" smtClean="0"/>
              <a:t>9</a:t>
            </a:fld>
            <a:r>
              <a:rPr lang="en-US" dirty="0"/>
              <a:t> of 13</a:t>
            </a:r>
          </a:p>
        </p:txBody>
      </p:sp>
    </p:spTree>
    <p:extLst>
      <p:ext uri="{BB962C8B-B14F-4D97-AF65-F5344CB8AC3E}">
        <p14:creationId xmlns:p14="http://schemas.microsoft.com/office/powerpoint/2010/main" val="174885883"/>
      </p:ext>
    </p:extLst>
  </p:cSld>
  <p:clrMapOvr>
    <a:masterClrMapping/>
  </p:clrMapOvr>
</p:sld>
</file>

<file path=ppt/theme/theme1.xml><?xml version="1.0" encoding="utf-8"?>
<a:theme xmlns:a="http://schemas.openxmlformats.org/drawingml/2006/main" name="Crop">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{69B81937-D152-FD48-A9BD-A7C49BEE8EE7}tf10001072</Template>
  <TotalTime>1098</TotalTime>
  <Words>947</Words>
  <Application>Microsoft Macintosh PowerPoint</Application>
  <PresentationFormat>Widescreen</PresentationFormat>
  <Paragraphs>160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Franklin Gothic Book</vt:lpstr>
      <vt:lpstr>Wingdings</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ldankwa</dc:creator>
  <cp:lastModifiedBy>ldankwa</cp:lastModifiedBy>
  <cp:revision>48</cp:revision>
  <dcterms:created xsi:type="dcterms:W3CDTF">2020-06-17T22:52:16Z</dcterms:created>
  <dcterms:modified xsi:type="dcterms:W3CDTF">2020-06-18T17:14:26Z</dcterms:modified>
</cp:coreProperties>
</file>