
<file path=[Content_Types].xml><?xml version="1.0" encoding="utf-8"?>
<Types xmlns="http://schemas.openxmlformats.org/package/2006/content-types">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5"/>
  </p:notesMasterIdLst>
  <p:handoutMasterIdLst>
    <p:handoutMasterId r:id="rId16"/>
  </p:handoutMasterIdLst>
  <p:sldIdLst>
    <p:sldId id="262" r:id="rId2"/>
    <p:sldId id="264" r:id="rId3"/>
    <p:sldId id="270" r:id="rId4"/>
    <p:sldId id="266" r:id="rId5"/>
    <p:sldId id="265" r:id="rId6"/>
    <p:sldId id="267" r:id="rId7"/>
    <p:sldId id="268" r:id="rId8"/>
    <p:sldId id="269" r:id="rId9"/>
    <p:sldId id="271" r:id="rId10"/>
    <p:sldId id="272" r:id="rId11"/>
    <p:sldId id="274" r:id="rId12"/>
    <p:sldId id="275"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SA Homework" id="{EF4BD1CC-6B6B-E241-9DAC-19E3D681ABF1}">
          <p14:sldIdLst/>
        </p14:section>
        <p14:section name="Lois Dankwa_Store Sales" id="{7DA868A7-E5A9-1944-AF40-6C5CC262B5D2}">
          <p14:sldIdLst>
            <p14:sldId id="262"/>
            <p14:sldId id="264"/>
            <p14:sldId id="270"/>
            <p14:sldId id="266"/>
            <p14:sldId id="265"/>
            <p14:sldId id="267"/>
            <p14:sldId id="268"/>
            <p14:sldId id="269"/>
            <p14:sldId id="271"/>
            <p14:sldId id="272"/>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3"/>
    <p:restoredTop sz="94737"/>
  </p:normalViewPr>
  <p:slideViewPr>
    <p:cSldViewPr snapToGrid="0" snapToObjects="1">
      <p:cViewPr varScale="1">
        <p:scale>
          <a:sx n="108" d="100"/>
          <a:sy n="108" d="100"/>
        </p:scale>
        <p:origin x="6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Users/loisdankwa/STACK%20DSA/Homework/New%20Store%20data%20Messing.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 Store data Messing.xlsx]Regional Sales_TISP Pivot!PivotTable6</c:name>
    <c:fmtId val="7"/>
  </c:pivotSource>
  <c:chart>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'Regional Sales_TISP Pivot'!$B$3:$B$4</c:f>
              <c:strCache>
                <c:ptCount val="1"/>
                <c:pt idx="0">
                  <c:v>Mid-Atlantic</c:v>
                </c:pt>
              </c:strCache>
            </c:strRef>
          </c:tx>
          <c:spPr>
            <a:solidFill>
              <a:schemeClr val="accent1"/>
            </a:solidFill>
            <a:ln w="19050">
              <a:solidFill>
                <a:schemeClr val="lt1"/>
              </a:solidFill>
            </a:ln>
            <a:effectLst/>
          </c:spPr>
          <c:invertIfNegative val="0"/>
          <c:cat>
            <c:strRef>
              <c:f>'Regional Sales_TISP Pivot'!$A$5:$A$8</c:f>
              <c:strCache>
                <c:ptCount val="3"/>
                <c:pt idx="0">
                  <c:v>Chemist</c:v>
                </c:pt>
                <c:pt idx="1">
                  <c:v>Convenience</c:v>
                </c:pt>
                <c:pt idx="2">
                  <c:v>Destination</c:v>
                </c:pt>
              </c:strCache>
            </c:strRef>
          </c:cat>
          <c:val>
            <c:numRef>
              <c:f>'Regional Sales_TISP Pivot'!$B$5:$B$8</c:f>
              <c:numCache>
                <c:formatCode>_("$"* #,##0.00_);_("$"* \(#,##0.00\);_("$"* "-"??_);_(@_)</c:formatCode>
                <c:ptCount val="3"/>
                <c:pt idx="0">
                  <c:v>37732.420000000013</c:v>
                </c:pt>
                <c:pt idx="1">
                  <c:v>35563.279999999999</c:v>
                </c:pt>
                <c:pt idx="2">
                  <c:v>472797.66000000015</c:v>
                </c:pt>
              </c:numCache>
            </c:numRef>
          </c:val>
          <c:extLst>
            <c:ext xmlns:c16="http://schemas.microsoft.com/office/drawing/2014/chart" uri="{C3380CC4-5D6E-409C-BE32-E72D297353CC}">
              <c16:uniqueId val="{00000000-0DB1-1144-87E0-9B93E7DF8664}"/>
            </c:ext>
          </c:extLst>
        </c:ser>
        <c:ser>
          <c:idx val="1"/>
          <c:order val="1"/>
          <c:tx>
            <c:strRef>
              <c:f>'Regional Sales_TISP Pivot'!$C$3:$C$4</c:f>
              <c:strCache>
                <c:ptCount val="1"/>
                <c:pt idx="0">
                  <c:v>South</c:v>
                </c:pt>
              </c:strCache>
            </c:strRef>
          </c:tx>
          <c:spPr>
            <a:solidFill>
              <a:schemeClr val="accent2"/>
            </a:solidFill>
            <a:ln w="19050">
              <a:solidFill>
                <a:schemeClr val="lt1"/>
              </a:solidFill>
            </a:ln>
            <a:effectLst/>
          </c:spPr>
          <c:invertIfNegative val="0"/>
          <c:cat>
            <c:strRef>
              <c:f>'Regional Sales_TISP Pivot'!$A$5:$A$8</c:f>
              <c:strCache>
                <c:ptCount val="3"/>
                <c:pt idx="0">
                  <c:v>Chemist</c:v>
                </c:pt>
                <c:pt idx="1">
                  <c:v>Convenience</c:v>
                </c:pt>
                <c:pt idx="2">
                  <c:v>Destination</c:v>
                </c:pt>
              </c:strCache>
            </c:strRef>
          </c:cat>
          <c:val>
            <c:numRef>
              <c:f>'Regional Sales_TISP Pivot'!$C$5:$C$8</c:f>
              <c:numCache>
                <c:formatCode>_("$"* #,##0.00_);_("$"* \(#,##0.00\);_("$"* "-"??_);_(@_)</c:formatCode>
                <c:ptCount val="3"/>
                <c:pt idx="0">
                  <c:v>15244.470000000001</c:v>
                </c:pt>
                <c:pt idx="1">
                  <c:v>50283</c:v>
                </c:pt>
                <c:pt idx="2">
                  <c:v>22863.539999999997</c:v>
                </c:pt>
              </c:numCache>
            </c:numRef>
          </c:val>
          <c:extLst>
            <c:ext xmlns:c16="http://schemas.microsoft.com/office/drawing/2014/chart" uri="{C3380CC4-5D6E-409C-BE32-E72D297353CC}">
              <c16:uniqueId val="{00000001-0DB1-1144-87E0-9B93E7DF8664}"/>
            </c:ext>
          </c:extLst>
        </c:ser>
        <c:ser>
          <c:idx val="2"/>
          <c:order val="2"/>
          <c:tx>
            <c:strRef>
              <c:f>'Regional Sales_TISP Pivot'!$D$3:$D$4</c:f>
              <c:strCache>
                <c:ptCount val="1"/>
                <c:pt idx="0">
                  <c:v>Pacific</c:v>
                </c:pt>
              </c:strCache>
            </c:strRef>
          </c:tx>
          <c:spPr>
            <a:solidFill>
              <a:schemeClr val="accent6"/>
            </a:solidFill>
            <a:ln w="19050">
              <a:solidFill>
                <a:schemeClr val="lt1"/>
              </a:solidFill>
            </a:ln>
            <a:effectLst/>
          </c:spPr>
          <c:invertIfNegative val="0"/>
          <c:cat>
            <c:strRef>
              <c:f>'Regional Sales_TISP Pivot'!$A$5:$A$8</c:f>
              <c:strCache>
                <c:ptCount val="3"/>
                <c:pt idx="0">
                  <c:v>Chemist</c:v>
                </c:pt>
                <c:pt idx="1">
                  <c:v>Convenience</c:v>
                </c:pt>
                <c:pt idx="2">
                  <c:v>Destination</c:v>
                </c:pt>
              </c:strCache>
            </c:strRef>
          </c:cat>
          <c:val>
            <c:numRef>
              <c:f>'Regional Sales_TISP Pivot'!$D$5:$D$8</c:f>
              <c:numCache>
                <c:formatCode>General</c:formatCode>
                <c:ptCount val="3"/>
                <c:pt idx="0" formatCode="_(&quot;$&quot;* #,##0.00_);_(&quot;$&quot;* \(#,##0.00\);_(&quot;$&quot;* &quot;-&quot;??_);_(@_)">
                  <c:v>21018.359999999993</c:v>
                </c:pt>
                <c:pt idx="2" formatCode="_(&quot;$&quot;* #,##0.00_);_(&quot;$&quot;* \(#,##0.00\);_(&quot;$&quot;* &quot;-&quot;??_);_(@_)">
                  <c:v>948857.90000000049</c:v>
                </c:pt>
              </c:numCache>
            </c:numRef>
          </c:val>
          <c:extLst>
            <c:ext xmlns:c16="http://schemas.microsoft.com/office/drawing/2014/chart" uri="{C3380CC4-5D6E-409C-BE32-E72D297353CC}">
              <c16:uniqueId val="{00000002-0DB1-1144-87E0-9B93E7DF8664}"/>
            </c:ext>
          </c:extLst>
        </c:ser>
        <c:dLbls>
          <c:showLegendKey val="0"/>
          <c:showVal val="0"/>
          <c:showCatName val="0"/>
          <c:showSerName val="0"/>
          <c:showPercent val="0"/>
          <c:showBubbleSize val="0"/>
        </c:dLbls>
        <c:gapWidth val="150"/>
        <c:overlap val="100"/>
        <c:axId val="1125683215"/>
        <c:axId val="1107985423"/>
      </c:barChart>
      <c:catAx>
        <c:axId val="112568321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r>
                  <a:rPr lang="en-US" sz="1800">
                    <a:solidFill>
                      <a:schemeClr val="tx1"/>
                    </a:solidFill>
                  </a:rPr>
                  <a:t>Store Format</a:t>
                </a:r>
              </a:p>
            </c:rich>
          </c:tx>
          <c:layout>
            <c:manualLayout>
              <c:xMode val="edge"/>
              <c:yMode val="edge"/>
              <c:x val="0.37817767727091456"/>
              <c:y val="0.9281559585370127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title>
        <c:numFmt formatCode="General" sourceLinked="1"/>
        <c:majorTickMark val="cross"/>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107985423"/>
        <c:crosses val="autoZero"/>
        <c:auto val="1"/>
        <c:lblAlgn val="ctr"/>
        <c:lblOffset val="0"/>
        <c:noMultiLvlLbl val="0"/>
      </c:catAx>
      <c:valAx>
        <c:axId val="11079854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out"/>
        <c:minorTickMark val="none"/>
        <c:tickLblPos val="nextTo"/>
        <c:spPr>
          <a:noFill/>
          <a:ln>
            <a:solidFill>
              <a:schemeClr val="tx2">
                <a:lumMod val="40000"/>
                <a:lumOff val="60000"/>
              </a:schemeClr>
            </a:solidFill>
          </a:ln>
          <a:effectLst/>
        </c:spPr>
        <c:txPr>
          <a:bodyPr rot="-60000000" spcFirstLastPara="1" vertOverflow="ellipsis" vert="horz" wrap="square" anchor="b" anchorCtr="0"/>
          <a:lstStyle/>
          <a:p>
            <a:pPr>
              <a:defRPr sz="1400" b="0" i="0" u="none" strike="noStrike" kern="1200" baseline="0">
                <a:solidFill>
                  <a:schemeClr val="tx1"/>
                </a:solidFill>
                <a:latin typeface="+mn-lt"/>
                <a:ea typeface="+mn-ea"/>
                <a:cs typeface="+mn-cs"/>
              </a:defRPr>
            </a:pPr>
            <a:endParaRPr lang="en-US"/>
          </a:p>
        </c:txPr>
        <c:crossAx val="1125683215"/>
        <c:crosses val="autoZero"/>
        <c:crossBetween val="between"/>
        <c:dispUnits>
          <c:builtInUnit val="thousands"/>
          <c:dispUnitsLbl>
            <c:layout>
              <c:manualLayout>
                <c:xMode val="edge"/>
                <c:yMode val="edge"/>
                <c:x val="1.4508890799190453E-2"/>
                <c:y val="0.23737466611458866"/>
              </c:manualLayout>
            </c:layout>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baseline="0">
                      <a:solidFill>
                        <a:schemeClr val="tx1"/>
                      </a:solidFill>
                    </a:rPr>
                    <a:t>Annual Sales in </a:t>
                  </a:r>
                  <a:r>
                    <a:rPr lang="en-US" sz="1800">
                      <a:solidFill>
                        <a:schemeClr val="tx1"/>
                      </a:solidFill>
                    </a:rPr>
                    <a:t>Thousand dollas</a:t>
                  </a:r>
                </a:p>
              </c:rich>
            </c:tx>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solidFill>
            <a:schemeClr val="tx2">
              <a:lumMod val="40000"/>
              <a:lumOff val="60000"/>
              <a:alpha val="41000"/>
            </a:schemeClr>
          </a:solidFill>
        </a:ln>
        <a:effectLst/>
      </c:spPr>
    </c:plotArea>
    <c:legend>
      <c:legendPos val="r"/>
      <c:layout>
        <c:manualLayout>
          <c:xMode val="edge"/>
          <c:yMode val="edge"/>
          <c:x val="0.83243111790492308"/>
          <c:y val="0.37090628791831043"/>
          <c:w val="0.15553583384918579"/>
          <c:h val="0.24329853397187523"/>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5">
          <a:lumMod val="75000"/>
        </a:schemeClr>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D16F7BF-6888-9745-9BCA-2B3FF23311D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A82BCC-8638-5C4C-ACAE-C2AA96AA3C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109E4A8-E854-AA48-B1B2-79F5A154E026}" type="datetimeFigureOut">
              <a:rPr lang="en-US" smtClean="0"/>
              <a:t>3/11/20</a:t>
            </a:fld>
            <a:endParaRPr lang="en-US"/>
          </a:p>
        </p:txBody>
      </p:sp>
      <p:sp>
        <p:nvSpPr>
          <p:cNvPr id="4" name="Footer Placeholder 3">
            <a:extLst>
              <a:ext uri="{FF2B5EF4-FFF2-40B4-BE49-F238E27FC236}">
                <a16:creationId xmlns:a16="http://schemas.microsoft.com/office/drawing/2014/main" id="{3A656845-B66C-EC44-B82E-E4750EF48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Page 1 of 8</a:t>
            </a:r>
          </a:p>
        </p:txBody>
      </p:sp>
      <p:sp>
        <p:nvSpPr>
          <p:cNvPr id="5" name="Slide Number Placeholder 4">
            <a:extLst>
              <a:ext uri="{FF2B5EF4-FFF2-40B4-BE49-F238E27FC236}">
                <a16:creationId xmlns:a16="http://schemas.microsoft.com/office/drawing/2014/main" id="{95C06495-87E7-3E41-B8D2-1785B5C868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64AAC2-2EA0-1C40-9333-04BA6FDDE62C}" type="slidenum">
              <a:rPr lang="en-US" smtClean="0"/>
              <a:t>‹#›</a:t>
            </a:fld>
            <a:endParaRPr lang="en-US"/>
          </a:p>
        </p:txBody>
      </p:sp>
    </p:spTree>
    <p:extLst>
      <p:ext uri="{BB962C8B-B14F-4D97-AF65-F5344CB8AC3E}">
        <p14:creationId xmlns:p14="http://schemas.microsoft.com/office/powerpoint/2010/main" val="24282047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87D767-BE54-BF4C-AE5E-7C1F499372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DB9323C-18F6-984A-9E4C-AB2324EA6CD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8B9F1C-0595-4346-AF88-9B7D156C376B}" type="datetimeFigureOut">
              <a:rPr lang="en-US" smtClean="0"/>
              <a:t>3/11/20</a:t>
            </a:fld>
            <a:endParaRPr lang="en-US"/>
          </a:p>
        </p:txBody>
      </p:sp>
      <p:sp>
        <p:nvSpPr>
          <p:cNvPr id="4" name="Slide Image Placeholder 3">
            <a:extLst>
              <a:ext uri="{FF2B5EF4-FFF2-40B4-BE49-F238E27FC236}">
                <a16:creationId xmlns:a16="http://schemas.microsoft.com/office/drawing/2014/main" id="{4B1E1670-037F-BC47-8F97-E40E9E36D220}"/>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0B493B5F-7374-C44F-9A14-ED141A86BD8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083BBE2D-C198-E74A-82FF-B66835F165E9}"/>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Page 1 of 8</a:t>
            </a:r>
          </a:p>
        </p:txBody>
      </p:sp>
      <p:sp>
        <p:nvSpPr>
          <p:cNvPr id="7" name="Slide Number Placeholder 6">
            <a:extLst>
              <a:ext uri="{FF2B5EF4-FFF2-40B4-BE49-F238E27FC236}">
                <a16:creationId xmlns:a16="http://schemas.microsoft.com/office/drawing/2014/main" id="{A311C301-6937-CD41-A4A6-2C667CD182C8}"/>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A139F0-7DBB-9C40-89E6-99FC9FCD9EA6}"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B6E46-F549-CE4C-BA94-BC8BDF8C95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7AA725-13C5-7A41-8C86-0796A707E3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18112F-F3CA-E34A-9F3C-CCE062523061}"/>
              </a:ext>
            </a:extLst>
          </p:cNvPr>
          <p:cNvSpPr>
            <a:spLocks noGrp="1"/>
          </p:cNvSpPr>
          <p:nvPr>
            <p:ph type="dt" sz="half" idx="10"/>
          </p:nvPr>
        </p:nvSpPr>
        <p:spPr/>
        <p:txBody>
          <a:bodyPr/>
          <a:lstStyle/>
          <a:p>
            <a:fld id="{8530C6A9-658C-724A-AFAC-CAAD6E3D16E1}" type="datetime1">
              <a:rPr lang="en-US" smtClean="0"/>
              <a:t>3/11/20</a:t>
            </a:fld>
            <a:endParaRPr lang="en-US"/>
          </a:p>
        </p:txBody>
      </p:sp>
      <p:sp>
        <p:nvSpPr>
          <p:cNvPr id="5" name="Footer Placeholder 4">
            <a:extLst>
              <a:ext uri="{FF2B5EF4-FFF2-40B4-BE49-F238E27FC236}">
                <a16:creationId xmlns:a16="http://schemas.microsoft.com/office/drawing/2014/main" id="{50D7C5ED-BB7E-BC40-A0FD-ADCA475C7A3A}"/>
              </a:ext>
            </a:extLst>
          </p:cNvPr>
          <p:cNvSpPr>
            <a:spLocks noGrp="1"/>
          </p:cNvSpPr>
          <p:nvPr>
            <p:ph type="ftr" sz="quarter" idx="11"/>
          </p:nvPr>
        </p:nvSpPr>
        <p:spPr/>
        <p:txBody>
          <a:bodyPr/>
          <a:lstStyle/>
          <a:p>
            <a:r>
              <a:rPr lang="en-US"/>
              <a:t>Lois Dankwa DSA 2020</a:t>
            </a:r>
          </a:p>
        </p:txBody>
      </p:sp>
      <p:sp>
        <p:nvSpPr>
          <p:cNvPr id="6" name="Slide Number Placeholder 5">
            <a:extLst>
              <a:ext uri="{FF2B5EF4-FFF2-40B4-BE49-F238E27FC236}">
                <a16:creationId xmlns:a16="http://schemas.microsoft.com/office/drawing/2014/main" id="{66A68D92-B480-9940-BD37-82A3B1628A92}"/>
              </a:ext>
            </a:extLst>
          </p:cNvPr>
          <p:cNvSpPr>
            <a:spLocks noGrp="1"/>
          </p:cNvSpPr>
          <p:nvPr>
            <p:ph type="sldNum" sz="quarter" idx="12"/>
          </p:nvPr>
        </p:nvSpPr>
        <p:spPr/>
        <p:txBody>
          <a:bodyPr/>
          <a:lstStyle/>
          <a:p>
            <a:fld id="{EB8643E8-6813-6F4D-868E-B7E092DD3918}" type="slidenum">
              <a:rPr lang="en-US" smtClean="0"/>
              <a:t>‹#›</a:t>
            </a:fld>
            <a:endParaRPr lang="en-US"/>
          </a:p>
        </p:txBody>
      </p:sp>
    </p:spTree>
    <p:extLst>
      <p:ext uri="{BB962C8B-B14F-4D97-AF65-F5344CB8AC3E}">
        <p14:creationId xmlns:p14="http://schemas.microsoft.com/office/powerpoint/2010/main" val="4255802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AEAE7-2A62-FF48-B454-99B363AECA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55B17E-F5FF-1D4C-B1C6-B931019EB0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55A91A-760E-5A4F-9076-2BD34DEC7159}"/>
              </a:ext>
            </a:extLst>
          </p:cNvPr>
          <p:cNvSpPr>
            <a:spLocks noGrp="1"/>
          </p:cNvSpPr>
          <p:nvPr>
            <p:ph type="dt" sz="half" idx="10"/>
          </p:nvPr>
        </p:nvSpPr>
        <p:spPr/>
        <p:txBody>
          <a:bodyPr/>
          <a:lstStyle/>
          <a:p>
            <a:fld id="{10905C2E-6F2C-154E-9440-6A44C802F21E}" type="datetime1">
              <a:rPr lang="en-US" smtClean="0"/>
              <a:t>3/11/20</a:t>
            </a:fld>
            <a:endParaRPr lang="en-US"/>
          </a:p>
        </p:txBody>
      </p:sp>
      <p:sp>
        <p:nvSpPr>
          <p:cNvPr id="5" name="Footer Placeholder 4">
            <a:extLst>
              <a:ext uri="{FF2B5EF4-FFF2-40B4-BE49-F238E27FC236}">
                <a16:creationId xmlns:a16="http://schemas.microsoft.com/office/drawing/2014/main" id="{DCF0307F-7D65-8841-BA12-1CBDE635B775}"/>
              </a:ext>
            </a:extLst>
          </p:cNvPr>
          <p:cNvSpPr>
            <a:spLocks noGrp="1"/>
          </p:cNvSpPr>
          <p:nvPr>
            <p:ph type="ftr" sz="quarter" idx="11"/>
          </p:nvPr>
        </p:nvSpPr>
        <p:spPr/>
        <p:txBody>
          <a:bodyPr/>
          <a:lstStyle/>
          <a:p>
            <a:r>
              <a:rPr lang="en-US"/>
              <a:t>Lois Dankwa DSA 2020</a:t>
            </a:r>
          </a:p>
        </p:txBody>
      </p:sp>
      <p:sp>
        <p:nvSpPr>
          <p:cNvPr id="6" name="Slide Number Placeholder 5">
            <a:extLst>
              <a:ext uri="{FF2B5EF4-FFF2-40B4-BE49-F238E27FC236}">
                <a16:creationId xmlns:a16="http://schemas.microsoft.com/office/drawing/2014/main" id="{3502A513-CCD8-F242-852A-B31DF4712AFB}"/>
              </a:ext>
            </a:extLst>
          </p:cNvPr>
          <p:cNvSpPr>
            <a:spLocks noGrp="1"/>
          </p:cNvSpPr>
          <p:nvPr>
            <p:ph type="sldNum" sz="quarter" idx="12"/>
          </p:nvPr>
        </p:nvSpPr>
        <p:spPr/>
        <p:txBody>
          <a:bodyPr/>
          <a:lstStyle/>
          <a:p>
            <a:fld id="{EB8643E8-6813-6F4D-868E-B7E092DD3918}" type="slidenum">
              <a:rPr lang="en-US" smtClean="0"/>
              <a:t>‹#›</a:t>
            </a:fld>
            <a:endParaRPr lang="en-US"/>
          </a:p>
        </p:txBody>
      </p:sp>
    </p:spTree>
    <p:extLst>
      <p:ext uri="{BB962C8B-B14F-4D97-AF65-F5344CB8AC3E}">
        <p14:creationId xmlns:p14="http://schemas.microsoft.com/office/powerpoint/2010/main" val="2553980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E7D169-C4EB-CA4C-BCB8-41AF85D661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C57C32-CC99-2941-BCCD-4E785D4030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12AEA3-580B-594B-97B0-3D328594AAA4}"/>
              </a:ext>
            </a:extLst>
          </p:cNvPr>
          <p:cNvSpPr>
            <a:spLocks noGrp="1"/>
          </p:cNvSpPr>
          <p:nvPr>
            <p:ph type="dt" sz="half" idx="10"/>
          </p:nvPr>
        </p:nvSpPr>
        <p:spPr/>
        <p:txBody>
          <a:bodyPr/>
          <a:lstStyle/>
          <a:p>
            <a:fld id="{93B8A088-0CF0-EC4C-B43A-A2CC244B15B2}" type="datetime1">
              <a:rPr lang="en-US" smtClean="0"/>
              <a:t>3/11/20</a:t>
            </a:fld>
            <a:endParaRPr lang="en-US"/>
          </a:p>
        </p:txBody>
      </p:sp>
      <p:sp>
        <p:nvSpPr>
          <p:cNvPr id="5" name="Footer Placeholder 4">
            <a:extLst>
              <a:ext uri="{FF2B5EF4-FFF2-40B4-BE49-F238E27FC236}">
                <a16:creationId xmlns:a16="http://schemas.microsoft.com/office/drawing/2014/main" id="{4CA4D515-E761-C54A-9CD6-A3CD53A05D7E}"/>
              </a:ext>
            </a:extLst>
          </p:cNvPr>
          <p:cNvSpPr>
            <a:spLocks noGrp="1"/>
          </p:cNvSpPr>
          <p:nvPr>
            <p:ph type="ftr" sz="quarter" idx="11"/>
          </p:nvPr>
        </p:nvSpPr>
        <p:spPr/>
        <p:txBody>
          <a:bodyPr/>
          <a:lstStyle/>
          <a:p>
            <a:r>
              <a:rPr lang="en-US"/>
              <a:t>Lois Dankwa DSA 2020</a:t>
            </a:r>
          </a:p>
        </p:txBody>
      </p:sp>
      <p:sp>
        <p:nvSpPr>
          <p:cNvPr id="6" name="Slide Number Placeholder 5">
            <a:extLst>
              <a:ext uri="{FF2B5EF4-FFF2-40B4-BE49-F238E27FC236}">
                <a16:creationId xmlns:a16="http://schemas.microsoft.com/office/drawing/2014/main" id="{D691BF90-CFA9-6C48-B147-0222CDD3ADE7}"/>
              </a:ext>
            </a:extLst>
          </p:cNvPr>
          <p:cNvSpPr>
            <a:spLocks noGrp="1"/>
          </p:cNvSpPr>
          <p:nvPr>
            <p:ph type="sldNum" sz="quarter" idx="12"/>
          </p:nvPr>
        </p:nvSpPr>
        <p:spPr/>
        <p:txBody>
          <a:bodyPr/>
          <a:lstStyle/>
          <a:p>
            <a:fld id="{EB8643E8-6813-6F4D-868E-B7E092DD3918}" type="slidenum">
              <a:rPr lang="en-US" smtClean="0"/>
              <a:t>‹#›</a:t>
            </a:fld>
            <a:endParaRPr lang="en-US"/>
          </a:p>
        </p:txBody>
      </p:sp>
    </p:spTree>
    <p:extLst>
      <p:ext uri="{BB962C8B-B14F-4D97-AF65-F5344CB8AC3E}">
        <p14:creationId xmlns:p14="http://schemas.microsoft.com/office/powerpoint/2010/main" val="1440456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E31A6-01FA-BB4A-9A1E-24CCAFB584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06B479-30CC-EF4D-866A-B56CBE1ABF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4FE82-CC3D-9C43-89E9-F1EFDFDCA60B}"/>
              </a:ext>
            </a:extLst>
          </p:cNvPr>
          <p:cNvSpPr>
            <a:spLocks noGrp="1"/>
          </p:cNvSpPr>
          <p:nvPr>
            <p:ph type="dt" sz="half" idx="10"/>
          </p:nvPr>
        </p:nvSpPr>
        <p:spPr/>
        <p:txBody>
          <a:bodyPr/>
          <a:lstStyle/>
          <a:p>
            <a:fld id="{573D4093-70EC-2346-B3D5-BE4F8742A1D5}" type="datetime1">
              <a:rPr lang="en-US" smtClean="0"/>
              <a:t>3/11/20</a:t>
            </a:fld>
            <a:endParaRPr lang="en-US"/>
          </a:p>
        </p:txBody>
      </p:sp>
      <p:sp>
        <p:nvSpPr>
          <p:cNvPr id="5" name="Footer Placeholder 4">
            <a:extLst>
              <a:ext uri="{FF2B5EF4-FFF2-40B4-BE49-F238E27FC236}">
                <a16:creationId xmlns:a16="http://schemas.microsoft.com/office/drawing/2014/main" id="{F4F84DA0-CC86-F04F-B532-1D8158AEDFB6}"/>
              </a:ext>
            </a:extLst>
          </p:cNvPr>
          <p:cNvSpPr>
            <a:spLocks noGrp="1"/>
          </p:cNvSpPr>
          <p:nvPr>
            <p:ph type="ftr" sz="quarter" idx="11"/>
          </p:nvPr>
        </p:nvSpPr>
        <p:spPr/>
        <p:txBody>
          <a:bodyPr/>
          <a:lstStyle/>
          <a:p>
            <a:r>
              <a:rPr lang="en-US"/>
              <a:t>Lois Dankwa DSA 2020</a:t>
            </a:r>
          </a:p>
        </p:txBody>
      </p:sp>
      <p:sp>
        <p:nvSpPr>
          <p:cNvPr id="6" name="Slide Number Placeholder 5">
            <a:extLst>
              <a:ext uri="{FF2B5EF4-FFF2-40B4-BE49-F238E27FC236}">
                <a16:creationId xmlns:a16="http://schemas.microsoft.com/office/drawing/2014/main" id="{B8E9AC7D-F073-9346-8FBD-97B46248265C}"/>
              </a:ext>
            </a:extLst>
          </p:cNvPr>
          <p:cNvSpPr>
            <a:spLocks noGrp="1"/>
          </p:cNvSpPr>
          <p:nvPr>
            <p:ph type="sldNum" sz="quarter" idx="12"/>
          </p:nvPr>
        </p:nvSpPr>
        <p:spPr/>
        <p:txBody>
          <a:bodyPr/>
          <a:lstStyle/>
          <a:p>
            <a:fld id="{EB8643E8-6813-6F4D-868E-B7E092DD3918}" type="slidenum">
              <a:rPr lang="en-US" smtClean="0"/>
              <a:t>‹#›</a:t>
            </a:fld>
            <a:endParaRPr lang="en-US"/>
          </a:p>
        </p:txBody>
      </p:sp>
    </p:spTree>
    <p:extLst>
      <p:ext uri="{BB962C8B-B14F-4D97-AF65-F5344CB8AC3E}">
        <p14:creationId xmlns:p14="http://schemas.microsoft.com/office/powerpoint/2010/main" val="2135254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462E3-6FA3-224E-9C3D-F172104542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7CC066-0800-E24E-839D-35E845FC43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699A60-9BB2-674D-BD19-43D09523143B}"/>
              </a:ext>
            </a:extLst>
          </p:cNvPr>
          <p:cNvSpPr>
            <a:spLocks noGrp="1"/>
          </p:cNvSpPr>
          <p:nvPr>
            <p:ph type="dt" sz="half" idx="10"/>
          </p:nvPr>
        </p:nvSpPr>
        <p:spPr/>
        <p:txBody>
          <a:bodyPr/>
          <a:lstStyle/>
          <a:p>
            <a:fld id="{2EC2F633-51F8-0D45-9217-7C26BBA22889}" type="datetime1">
              <a:rPr lang="en-US" smtClean="0"/>
              <a:t>3/11/20</a:t>
            </a:fld>
            <a:endParaRPr lang="en-US"/>
          </a:p>
        </p:txBody>
      </p:sp>
      <p:sp>
        <p:nvSpPr>
          <p:cNvPr id="5" name="Footer Placeholder 4">
            <a:extLst>
              <a:ext uri="{FF2B5EF4-FFF2-40B4-BE49-F238E27FC236}">
                <a16:creationId xmlns:a16="http://schemas.microsoft.com/office/drawing/2014/main" id="{9DC2469C-1A03-0D43-8A7C-A63B71240373}"/>
              </a:ext>
            </a:extLst>
          </p:cNvPr>
          <p:cNvSpPr>
            <a:spLocks noGrp="1"/>
          </p:cNvSpPr>
          <p:nvPr>
            <p:ph type="ftr" sz="quarter" idx="11"/>
          </p:nvPr>
        </p:nvSpPr>
        <p:spPr/>
        <p:txBody>
          <a:bodyPr/>
          <a:lstStyle/>
          <a:p>
            <a:r>
              <a:rPr lang="en-US"/>
              <a:t>Lois Dankwa DSA 2020</a:t>
            </a:r>
          </a:p>
        </p:txBody>
      </p:sp>
      <p:sp>
        <p:nvSpPr>
          <p:cNvPr id="6" name="Slide Number Placeholder 5">
            <a:extLst>
              <a:ext uri="{FF2B5EF4-FFF2-40B4-BE49-F238E27FC236}">
                <a16:creationId xmlns:a16="http://schemas.microsoft.com/office/drawing/2014/main" id="{990855EC-7197-0844-98D1-62458C8FBC7E}"/>
              </a:ext>
            </a:extLst>
          </p:cNvPr>
          <p:cNvSpPr>
            <a:spLocks noGrp="1"/>
          </p:cNvSpPr>
          <p:nvPr>
            <p:ph type="sldNum" sz="quarter" idx="12"/>
          </p:nvPr>
        </p:nvSpPr>
        <p:spPr/>
        <p:txBody>
          <a:bodyPr/>
          <a:lstStyle/>
          <a:p>
            <a:fld id="{EB8643E8-6813-6F4D-868E-B7E092DD3918}" type="slidenum">
              <a:rPr lang="en-US" smtClean="0"/>
              <a:t>‹#›</a:t>
            </a:fld>
            <a:endParaRPr lang="en-US"/>
          </a:p>
        </p:txBody>
      </p:sp>
    </p:spTree>
    <p:extLst>
      <p:ext uri="{BB962C8B-B14F-4D97-AF65-F5344CB8AC3E}">
        <p14:creationId xmlns:p14="http://schemas.microsoft.com/office/powerpoint/2010/main" val="2850513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6B59D-D16A-DB4D-84E8-82C64932EB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735D35-850C-2145-940F-B726303592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540E2C-6A83-B64B-8A39-104AC1CA3E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27B02D-7B46-A846-948A-2D51EB61316C}"/>
              </a:ext>
            </a:extLst>
          </p:cNvPr>
          <p:cNvSpPr>
            <a:spLocks noGrp="1"/>
          </p:cNvSpPr>
          <p:nvPr>
            <p:ph type="dt" sz="half" idx="10"/>
          </p:nvPr>
        </p:nvSpPr>
        <p:spPr/>
        <p:txBody>
          <a:bodyPr/>
          <a:lstStyle/>
          <a:p>
            <a:fld id="{7C7A257A-5AB5-3A40-9F3C-AC81368BE238}" type="datetime1">
              <a:rPr lang="en-US" smtClean="0"/>
              <a:t>3/11/20</a:t>
            </a:fld>
            <a:endParaRPr lang="en-US"/>
          </a:p>
        </p:txBody>
      </p:sp>
      <p:sp>
        <p:nvSpPr>
          <p:cNvPr id="6" name="Footer Placeholder 5">
            <a:extLst>
              <a:ext uri="{FF2B5EF4-FFF2-40B4-BE49-F238E27FC236}">
                <a16:creationId xmlns:a16="http://schemas.microsoft.com/office/drawing/2014/main" id="{4FD3AF29-3B88-2849-B532-56ED1EC0DA8F}"/>
              </a:ext>
            </a:extLst>
          </p:cNvPr>
          <p:cNvSpPr>
            <a:spLocks noGrp="1"/>
          </p:cNvSpPr>
          <p:nvPr>
            <p:ph type="ftr" sz="quarter" idx="11"/>
          </p:nvPr>
        </p:nvSpPr>
        <p:spPr/>
        <p:txBody>
          <a:bodyPr/>
          <a:lstStyle/>
          <a:p>
            <a:r>
              <a:rPr lang="en-US"/>
              <a:t>Lois Dankwa DSA 2020</a:t>
            </a:r>
          </a:p>
        </p:txBody>
      </p:sp>
      <p:sp>
        <p:nvSpPr>
          <p:cNvPr id="7" name="Slide Number Placeholder 6">
            <a:extLst>
              <a:ext uri="{FF2B5EF4-FFF2-40B4-BE49-F238E27FC236}">
                <a16:creationId xmlns:a16="http://schemas.microsoft.com/office/drawing/2014/main" id="{2124AD4F-7692-2042-88E2-ADE851224241}"/>
              </a:ext>
            </a:extLst>
          </p:cNvPr>
          <p:cNvSpPr>
            <a:spLocks noGrp="1"/>
          </p:cNvSpPr>
          <p:nvPr>
            <p:ph type="sldNum" sz="quarter" idx="12"/>
          </p:nvPr>
        </p:nvSpPr>
        <p:spPr/>
        <p:txBody>
          <a:bodyPr/>
          <a:lstStyle/>
          <a:p>
            <a:fld id="{EB8643E8-6813-6F4D-868E-B7E092DD3918}" type="slidenum">
              <a:rPr lang="en-US" smtClean="0"/>
              <a:t>‹#›</a:t>
            </a:fld>
            <a:endParaRPr lang="en-US"/>
          </a:p>
        </p:txBody>
      </p:sp>
    </p:spTree>
    <p:extLst>
      <p:ext uri="{BB962C8B-B14F-4D97-AF65-F5344CB8AC3E}">
        <p14:creationId xmlns:p14="http://schemas.microsoft.com/office/powerpoint/2010/main" val="631882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EA910-2A41-3045-9D59-B191ED6D76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ACD1C8-E1E4-3F4D-BCC0-BC343BFE17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298967-720E-3F40-A4C5-E5E167CF45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47AB05-C086-D940-B015-7783BA947F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CE6831-5BA7-6D48-B129-E19AC35EA4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E000AD-9DEB-9049-A910-C095BF2A9077}"/>
              </a:ext>
            </a:extLst>
          </p:cNvPr>
          <p:cNvSpPr>
            <a:spLocks noGrp="1"/>
          </p:cNvSpPr>
          <p:nvPr>
            <p:ph type="dt" sz="half" idx="10"/>
          </p:nvPr>
        </p:nvSpPr>
        <p:spPr/>
        <p:txBody>
          <a:bodyPr/>
          <a:lstStyle/>
          <a:p>
            <a:fld id="{E40F284C-E43F-9540-A362-FEF59741CCBB}" type="datetime1">
              <a:rPr lang="en-US" smtClean="0"/>
              <a:t>3/11/20</a:t>
            </a:fld>
            <a:endParaRPr lang="en-US"/>
          </a:p>
        </p:txBody>
      </p:sp>
      <p:sp>
        <p:nvSpPr>
          <p:cNvPr id="8" name="Footer Placeholder 7">
            <a:extLst>
              <a:ext uri="{FF2B5EF4-FFF2-40B4-BE49-F238E27FC236}">
                <a16:creationId xmlns:a16="http://schemas.microsoft.com/office/drawing/2014/main" id="{B60BCE08-9504-B24B-91C6-45CA1FA2BB4F}"/>
              </a:ext>
            </a:extLst>
          </p:cNvPr>
          <p:cNvSpPr>
            <a:spLocks noGrp="1"/>
          </p:cNvSpPr>
          <p:nvPr>
            <p:ph type="ftr" sz="quarter" idx="11"/>
          </p:nvPr>
        </p:nvSpPr>
        <p:spPr/>
        <p:txBody>
          <a:bodyPr/>
          <a:lstStyle/>
          <a:p>
            <a:r>
              <a:rPr lang="en-US"/>
              <a:t>Lois Dankwa DSA 2020</a:t>
            </a:r>
          </a:p>
        </p:txBody>
      </p:sp>
      <p:sp>
        <p:nvSpPr>
          <p:cNvPr id="9" name="Slide Number Placeholder 8">
            <a:extLst>
              <a:ext uri="{FF2B5EF4-FFF2-40B4-BE49-F238E27FC236}">
                <a16:creationId xmlns:a16="http://schemas.microsoft.com/office/drawing/2014/main" id="{29586D26-DD73-FE4E-BE9B-D3620A962CFF}"/>
              </a:ext>
            </a:extLst>
          </p:cNvPr>
          <p:cNvSpPr>
            <a:spLocks noGrp="1"/>
          </p:cNvSpPr>
          <p:nvPr>
            <p:ph type="sldNum" sz="quarter" idx="12"/>
          </p:nvPr>
        </p:nvSpPr>
        <p:spPr/>
        <p:txBody>
          <a:bodyPr/>
          <a:lstStyle/>
          <a:p>
            <a:fld id="{EB8643E8-6813-6F4D-868E-B7E092DD3918}" type="slidenum">
              <a:rPr lang="en-US" smtClean="0"/>
              <a:t>‹#›</a:t>
            </a:fld>
            <a:endParaRPr lang="en-US"/>
          </a:p>
        </p:txBody>
      </p:sp>
    </p:spTree>
    <p:extLst>
      <p:ext uri="{BB962C8B-B14F-4D97-AF65-F5344CB8AC3E}">
        <p14:creationId xmlns:p14="http://schemas.microsoft.com/office/powerpoint/2010/main" val="3658280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EF851-A0C2-2B44-A006-B165610625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8E6357-BD31-DD42-AD96-89CC838A5BC9}"/>
              </a:ext>
            </a:extLst>
          </p:cNvPr>
          <p:cNvSpPr>
            <a:spLocks noGrp="1"/>
          </p:cNvSpPr>
          <p:nvPr>
            <p:ph type="dt" sz="half" idx="10"/>
          </p:nvPr>
        </p:nvSpPr>
        <p:spPr/>
        <p:txBody>
          <a:bodyPr/>
          <a:lstStyle/>
          <a:p>
            <a:fld id="{5B025B1F-B1E1-1545-80D7-749940717C8A}" type="datetime1">
              <a:rPr lang="en-US" smtClean="0"/>
              <a:t>3/11/20</a:t>
            </a:fld>
            <a:endParaRPr lang="en-US"/>
          </a:p>
        </p:txBody>
      </p:sp>
      <p:sp>
        <p:nvSpPr>
          <p:cNvPr id="4" name="Footer Placeholder 3">
            <a:extLst>
              <a:ext uri="{FF2B5EF4-FFF2-40B4-BE49-F238E27FC236}">
                <a16:creationId xmlns:a16="http://schemas.microsoft.com/office/drawing/2014/main" id="{018FEC4D-7A41-6049-B829-0DA12F2DB32A}"/>
              </a:ext>
            </a:extLst>
          </p:cNvPr>
          <p:cNvSpPr>
            <a:spLocks noGrp="1"/>
          </p:cNvSpPr>
          <p:nvPr>
            <p:ph type="ftr" sz="quarter" idx="11"/>
          </p:nvPr>
        </p:nvSpPr>
        <p:spPr/>
        <p:txBody>
          <a:bodyPr/>
          <a:lstStyle/>
          <a:p>
            <a:r>
              <a:rPr lang="en-US"/>
              <a:t>Lois Dankwa DSA 2020</a:t>
            </a:r>
          </a:p>
        </p:txBody>
      </p:sp>
      <p:sp>
        <p:nvSpPr>
          <p:cNvPr id="5" name="Slide Number Placeholder 4">
            <a:extLst>
              <a:ext uri="{FF2B5EF4-FFF2-40B4-BE49-F238E27FC236}">
                <a16:creationId xmlns:a16="http://schemas.microsoft.com/office/drawing/2014/main" id="{0D53FAB6-39FE-9940-BDB2-D6A2E64F321C}"/>
              </a:ext>
            </a:extLst>
          </p:cNvPr>
          <p:cNvSpPr>
            <a:spLocks noGrp="1"/>
          </p:cNvSpPr>
          <p:nvPr>
            <p:ph type="sldNum" sz="quarter" idx="12"/>
          </p:nvPr>
        </p:nvSpPr>
        <p:spPr/>
        <p:txBody>
          <a:bodyPr/>
          <a:lstStyle/>
          <a:p>
            <a:fld id="{EB8643E8-6813-6F4D-868E-B7E092DD3918}" type="slidenum">
              <a:rPr lang="en-US" smtClean="0"/>
              <a:t>‹#›</a:t>
            </a:fld>
            <a:endParaRPr lang="en-US"/>
          </a:p>
        </p:txBody>
      </p:sp>
    </p:spTree>
    <p:extLst>
      <p:ext uri="{BB962C8B-B14F-4D97-AF65-F5344CB8AC3E}">
        <p14:creationId xmlns:p14="http://schemas.microsoft.com/office/powerpoint/2010/main" val="1042988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4E0B3-468B-7F4D-9054-B4BF406B806F}"/>
              </a:ext>
            </a:extLst>
          </p:cNvPr>
          <p:cNvSpPr>
            <a:spLocks noGrp="1"/>
          </p:cNvSpPr>
          <p:nvPr>
            <p:ph type="dt" sz="half" idx="10"/>
          </p:nvPr>
        </p:nvSpPr>
        <p:spPr/>
        <p:txBody>
          <a:bodyPr/>
          <a:lstStyle/>
          <a:p>
            <a:fld id="{A3BC2B97-7FDE-D444-B5BF-8A22A7BA7F66}" type="datetime1">
              <a:rPr lang="en-US" smtClean="0"/>
              <a:t>3/11/20</a:t>
            </a:fld>
            <a:endParaRPr lang="en-US"/>
          </a:p>
        </p:txBody>
      </p:sp>
      <p:sp>
        <p:nvSpPr>
          <p:cNvPr id="3" name="Footer Placeholder 2">
            <a:extLst>
              <a:ext uri="{FF2B5EF4-FFF2-40B4-BE49-F238E27FC236}">
                <a16:creationId xmlns:a16="http://schemas.microsoft.com/office/drawing/2014/main" id="{6735EE07-5DF2-2C46-850F-E4BF48428270}"/>
              </a:ext>
            </a:extLst>
          </p:cNvPr>
          <p:cNvSpPr>
            <a:spLocks noGrp="1"/>
          </p:cNvSpPr>
          <p:nvPr>
            <p:ph type="ftr" sz="quarter" idx="11"/>
          </p:nvPr>
        </p:nvSpPr>
        <p:spPr/>
        <p:txBody>
          <a:bodyPr/>
          <a:lstStyle/>
          <a:p>
            <a:r>
              <a:rPr lang="en-US"/>
              <a:t>Lois Dankwa DSA 2020</a:t>
            </a:r>
          </a:p>
        </p:txBody>
      </p:sp>
      <p:sp>
        <p:nvSpPr>
          <p:cNvPr id="4" name="Slide Number Placeholder 3">
            <a:extLst>
              <a:ext uri="{FF2B5EF4-FFF2-40B4-BE49-F238E27FC236}">
                <a16:creationId xmlns:a16="http://schemas.microsoft.com/office/drawing/2014/main" id="{7B449B29-BD7C-6F46-887D-6635382A7FC5}"/>
              </a:ext>
            </a:extLst>
          </p:cNvPr>
          <p:cNvSpPr>
            <a:spLocks noGrp="1"/>
          </p:cNvSpPr>
          <p:nvPr>
            <p:ph type="sldNum" sz="quarter" idx="12"/>
          </p:nvPr>
        </p:nvSpPr>
        <p:spPr/>
        <p:txBody>
          <a:bodyPr/>
          <a:lstStyle/>
          <a:p>
            <a:fld id="{EB8643E8-6813-6F4D-868E-B7E092DD3918}" type="slidenum">
              <a:rPr lang="en-US" smtClean="0"/>
              <a:t>‹#›</a:t>
            </a:fld>
            <a:endParaRPr lang="en-US"/>
          </a:p>
        </p:txBody>
      </p:sp>
    </p:spTree>
    <p:extLst>
      <p:ext uri="{BB962C8B-B14F-4D97-AF65-F5344CB8AC3E}">
        <p14:creationId xmlns:p14="http://schemas.microsoft.com/office/powerpoint/2010/main" val="3400800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DC4F7-3F53-794D-B15E-B7B2C2B946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E9CCC5-8CEE-BB4C-9EB9-F2B59530D7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6FA744-2A4C-1948-8675-9E2DA46D9A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D6F49D-CD30-434F-9B70-2C2D47A7A81F}"/>
              </a:ext>
            </a:extLst>
          </p:cNvPr>
          <p:cNvSpPr>
            <a:spLocks noGrp="1"/>
          </p:cNvSpPr>
          <p:nvPr>
            <p:ph type="dt" sz="half" idx="10"/>
          </p:nvPr>
        </p:nvSpPr>
        <p:spPr/>
        <p:txBody>
          <a:bodyPr/>
          <a:lstStyle/>
          <a:p>
            <a:fld id="{BAE6A6D9-70C4-5643-A8B3-6DCF23DF18D6}" type="datetime1">
              <a:rPr lang="en-US" smtClean="0"/>
              <a:t>3/11/20</a:t>
            </a:fld>
            <a:endParaRPr lang="en-US"/>
          </a:p>
        </p:txBody>
      </p:sp>
      <p:sp>
        <p:nvSpPr>
          <p:cNvPr id="6" name="Footer Placeholder 5">
            <a:extLst>
              <a:ext uri="{FF2B5EF4-FFF2-40B4-BE49-F238E27FC236}">
                <a16:creationId xmlns:a16="http://schemas.microsoft.com/office/drawing/2014/main" id="{0765A7F5-9FF2-1442-A428-66EA3D660E06}"/>
              </a:ext>
            </a:extLst>
          </p:cNvPr>
          <p:cNvSpPr>
            <a:spLocks noGrp="1"/>
          </p:cNvSpPr>
          <p:nvPr>
            <p:ph type="ftr" sz="quarter" idx="11"/>
          </p:nvPr>
        </p:nvSpPr>
        <p:spPr/>
        <p:txBody>
          <a:bodyPr/>
          <a:lstStyle/>
          <a:p>
            <a:r>
              <a:rPr lang="en-US"/>
              <a:t>Lois Dankwa DSA 2020</a:t>
            </a:r>
          </a:p>
        </p:txBody>
      </p:sp>
      <p:sp>
        <p:nvSpPr>
          <p:cNvPr id="7" name="Slide Number Placeholder 6">
            <a:extLst>
              <a:ext uri="{FF2B5EF4-FFF2-40B4-BE49-F238E27FC236}">
                <a16:creationId xmlns:a16="http://schemas.microsoft.com/office/drawing/2014/main" id="{1706DD96-7750-2B4A-B746-BFEDAFC9F587}"/>
              </a:ext>
            </a:extLst>
          </p:cNvPr>
          <p:cNvSpPr>
            <a:spLocks noGrp="1"/>
          </p:cNvSpPr>
          <p:nvPr>
            <p:ph type="sldNum" sz="quarter" idx="12"/>
          </p:nvPr>
        </p:nvSpPr>
        <p:spPr/>
        <p:txBody>
          <a:bodyPr/>
          <a:lstStyle/>
          <a:p>
            <a:fld id="{EB8643E8-6813-6F4D-868E-B7E092DD3918}" type="slidenum">
              <a:rPr lang="en-US" smtClean="0"/>
              <a:t>‹#›</a:t>
            </a:fld>
            <a:endParaRPr lang="en-US"/>
          </a:p>
        </p:txBody>
      </p:sp>
    </p:spTree>
    <p:extLst>
      <p:ext uri="{BB962C8B-B14F-4D97-AF65-F5344CB8AC3E}">
        <p14:creationId xmlns:p14="http://schemas.microsoft.com/office/powerpoint/2010/main" val="4148836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00B54-DE78-4E49-B065-0370A8C802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33842F-CF9D-014B-B6F4-D46EDF0A3B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67E947-102C-804E-B0AD-DB78ED297F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366F84-24FF-604F-97A9-A23928A73B0B}"/>
              </a:ext>
            </a:extLst>
          </p:cNvPr>
          <p:cNvSpPr>
            <a:spLocks noGrp="1"/>
          </p:cNvSpPr>
          <p:nvPr>
            <p:ph type="dt" sz="half" idx="10"/>
          </p:nvPr>
        </p:nvSpPr>
        <p:spPr/>
        <p:txBody>
          <a:bodyPr/>
          <a:lstStyle/>
          <a:p>
            <a:fld id="{332A2DEB-4250-6540-85D3-992E297AC9EA}" type="datetime1">
              <a:rPr lang="en-US" smtClean="0"/>
              <a:t>3/11/20</a:t>
            </a:fld>
            <a:endParaRPr lang="en-US"/>
          </a:p>
        </p:txBody>
      </p:sp>
      <p:sp>
        <p:nvSpPr>
          <p:cNvPr id="6" name="Footer Placeholder 5">
            <a:extLst>
              <a:ext uri="{FF2B5EF4-FFF2-40B4-BE49-F238E27FC236}">
                <a16:creationId xmlns:a16="http://schemas.microsoft.com/office/drawing/2014/main" id="{887F81D0-2FEC-CB42-BC24-5BC0FC6094BA}"/>
              </a:ext>
            </a:extLst>
          </p:cNvPr>
          <p:cNvSpPr>
            <a:spLocks noGrp="1"/>
          </p:cNvSpPr>
          <p:nvPr>
            <p:ph type="ftr" sz="quarter" idx="11"/>
          </p:nvPr>
        </p:nvSpPr>
        <p:spPr/>
        <p:txBody>
          <a:bodyPr/>
          <a:lstStyle/>
          <a:p>
            <a:r>
              <a:rPr lang="en-US"/>
              <a:t>Lois Dankwa DSA 2020</a:t>
            </a:r>
          </a:p>
        </p:txBody>
      </p:sp>
      <p:sp>
        <p:nvSpPr>
          <p:cNvPr id="7" name="Slide Number Placeholder 6">
            <a:extLst>
              <a:ext uri="{FF2B5EF4-FFF2-40B4-BE49-F238E27FC236}">
                <a16:creationId xmlns:a16="http://schemas.microsoft.com/office/drawing/2014/main" id="{8456354C-15DB-9746-AC53-4F577A1572DA}"/>
              </a:ext>
            </a:extLst>
          </p:cNvPr>
          <p:cNvSpPr>
            <a:spLocks noGrp="1"/>
          </p:cNvSpPr>
          <p:nvPr>
            <p:ph type="sldNum" sz="quarter" idx="12"/>
          </p:nvPr>
        </p:nvSpPr>
        <p:spPr/>
        <p:txBody>
          <a:bodyPr/>
          <a:lstStyle/>
          <a:p>
            <a:fld id="{EB8643E8-6813-6F4D-868E-B7E092DD3918}" type="slidenum">
              <a:rPr lang="en-US" smtClean="0"/>
              <a:t>‹#›</a:t>
            </a:fld>
            <a:endParaRPr lang="en-US"/>
          </a:p>
        </p:txBody>
      </p:sp>
    </p:spTree>
    <p:extLst>
      <p:ext uri="{BB962C8B-B14F-4D97-AF65-F5344CB8AC3E}">
        <p14:creationId xmlns:p14="http://schemas.microsoft.com/office/powerpoint/2010/main" val="3127939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E74D24-F341-FB42-B22B-08DA34997A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F82787-55A0-4144-A3C6-5387C47F58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99DE9C-1AE1-CB4C-A721-9A35AD02A4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05A06-8D1B-3949-85CA-27E4983D8F73}" type="datetime1">
              <a:rPr lang="en-US" smtClean="0"/>
              <a:t>3/11/20</a:t>
            </a:fld>
            <a:endParaRPr lang="en-US"/>
          </a:p>
        </p:txBody>
      </p:sp>
      <p:sp>
        <p:nvSpPr>
          <p:cNvPr id="5" name="Footer Placeholder 4">
            <a:extLst>
              <a:ext uri="{FF2B5EF4-FFF2-40B4-BE49-F238E27FC236}">
                <a16:creationId xmlns:a16="http://schemas.microsoft.com/office/drawing/2014/main" id="{6226B402-FE26-AE4E-9ECC-A28229CDE3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Lois Dankwa DSA 2020</a:t>
            </a:r>
          </a:p>
        </p:txBody>
      </p:sp>
      <p:sp>
        <p:nvSpPr>
          <p:cNvPr id="6" name="Slide Number Placeholder 5">
            <a:extLst>
              <a:ext uri="{FF2B5EF4-FFF2-40B4-BE49-F238E27FC236}">
                <a16:creationId xmlns:a16="http://schemas.microsoft.com/office/drawing/2014/main" id="{295BF860-D626-524F-AE0C-E2966F6D17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8643E8-6813-6F4D-868E-B7E092DD3918}" type="slidenum">
              <a:rPr lang="en-US" smtClean="0"/>
              <a:t>‹#›</a:t>
            </a:fld>
            <a:endParaRPr lang="en-US"/>
          </a:p>
        </p:txBody>
      </p:sp>
    </p:spTree>
    <p:extLst>
      <p:ext uri="{BB962C8B-B14F-4D97-AF65-F5344CB8AC3E}">
        <p14:creationId xmlns:p14="http://schemas.microsoft.com/office/powerpoint/2010/main" val="2491468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D8B9F6F-04C7-EF4F-92AA-3A6C3774B009}"/>
              </a:ext>
            </a:extLst>
          </p:cNvPr>
          <p:cNvSpPr txBox="1"/>
          <p:nvPr/>
        </p:nvSpPr>
        <p:spPr>
          <a:xfrm>
            <a:off x="128154" y="99295"/>
            <a:ext cx="1118755" cy="6668194"/>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205350" y="6648230"/>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ubtitle 2">
            <a:extLst>
              <a:ext uri="{FF2B5EF4-FFF2-40B4-BE49-F238E27FC236}">
                <a16:creationId xmlns:a16="http://schemas.microsoft.com/office/drawing/2014/main" id="{93D9C601-6551-064E-BA6A-2276DDC848DD}"/>
              </a:ext>
            </a:extLst>
          </p:cNvPr>
          <p:cNvSpPr txBox="1">
            <a:spLocks/>
          </p:cNvSpPr>
          <p:nvPr/>
        </p:nvSpPr>
        <p:spPr>
          <a:xfrm>
            <a:off x="957263" y="4829176"/>
            <a:ext cx="3886199" cy="1377660"/>
          </a:xfrm>
          <a:prstGeom prst="rect">
            <a:avLst/>
          </a:prstGeom>
          <a:solidFill>
            <a:schemeClr val="bg1"/>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Arial" panose="020B0604020202020204" pitchFamily="34" charset="0"/>
                <a:cs typeface="Arial" panose="020B0604020202020204" pitchFamily="34" charset="0"/>
              </a:rPr>
              <a:t>Author: Lois Dankwa</a:t>
            </a:r>
          </a:p>
          <a:p>
            <a:r>
              <a:rPr lang="en-US" sz="1800" dirty="0">
                <a:latin typeface="Arial" panose="020B0604020202020204" pitchFamily="34" charset="0"/>
                <a:cs typeface="Arial" panose="020B0604020202020204" pitchFamily="34" charset="0"/>
              </a:rPr>
              <a:t>Date: March 11, 2020</a:t>
            </a:r>
          </a:p>
          <a:p>
            <a:r>
              <a:rPr lang="en-US" sz="1800" dirty="0">
                <a:latin typeface="Arial" panose="020B0604020202020204" pitchFamily="34" charset="0"/>
                <a:cs typeface="Arial" panose="020B0604020202020204" pitchFamily="34" charset="0"/>
              </a:rPr>
              <a:t>Location: Worcester State University - Bootcamp</a:t>
            </a:r>
          </a:p>
          <a:p>
            <a:pPr marL="0" indent="0">
              <a:buNone/>
            </a:pPr>
            <a:endParaRPr lang="en-US" dirty="0">
              <a:latin typeface="Arial" panose="020B0604020202020204" pitchFamily="34" charset="0"/>
              <a:cs typeface="Arial" panose="020B0604020202020204" pitchFamily="34" charset="0"/>
            </a:endParaRPr>
          </a:p>
        </p:txBody>
      </p:sp>
      <p:sp>
        <p:nvSpPr>
          <p:cNvPr id="19" name="Title 1">
            <a:extLst>
              <a:ext uri="{FF2B5EF4-FFF2-40B4-BE49-F238E27FC236}">
                <a16:creationId xmlns:a16="http://schemas.microsoft.com/office/drawing/2014/main" id="{AD156BBF-03D5-CB49-8DFB-289BF012C96F}"/>
              </a:ext>
            </a:extLst>
          </p:cNvPr>
          <p:cNvSpPr txBox="1">
            <a:spLocks/>
          </p:cNvSpPr>
          <p:nvPr/>
        </p:nvSpPr>
        <p:spPr>
          <a:xfrm>
            <a:off x="957263" y="2713374"/>
            <a:ext cx="4838700" cy="942232"/>
          </a:xfrm>
          <a:prstGeom prst="rect">
            <a:avLst/>
          </a:prstGeom>
          <a:solidFill>
            <a:schemeClr val="bg1"/>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Arial" panose="020B0604020202020204" pitchFamily="34" charset="0"/>
                <a:cs typeface="Arial" panose="020B0604020202020204" pitchFamily="34" charset="0"/>
              </a:rPr>
              <a:t>Store Data Lab</a:t>
            </a:r>
          </a:p>
        </p:txBody>
      </p:sp>
      <p:sp>
        <p:nvSpPr>
          <p:cNvPr id="21" name="TextBox 20">
            <a:extLst>
              <a:ext uri="{FF2B5EF4-FFF2-40B4-BE49-F238E27FC236}">
                <a16:creationId xmlns:a16="http://schemas.microsoft.com/office/drawing/2014/main" id="{1BF7424F-EDC3-D040-986F-076F5EBD2EFF}"/>
              </a:ext>
            </a:extLst>
          </p:cNvPr>
          <p:cNvSpPr txBox="1"/>
          <p:nvPr/>
        </p:nvSpPr>
        <p:spPr>
          <a:xfrm>
            <a:off x="957263" y="843148"/>
            <a:ext cx="4968524" cy="1015663"/>
          </a:xfrm>
          <a:prstGeom prst="rect">
            <a:avLst/>
          </a:prstGeom>
          <a:solidFill>
            <a:schemeClr val="bg1"/>
          </a:solidFill>
        </p:spPr>
        <p:txBody>
          <a:bodyPr wrap="square" rtlCol="0">
            <a:spAutoFit/>
          </a:bodyPr>
          <a:lstStyle/>
          <a:p>
            <a:r>
              <a:rPr lang="en-US" sz="6000" b="1" dirty="0">
                <a:solidFill>
                  <a:schemeClr val="accent2">
                    <a:lumMod val="50000"/>
                  </a:schemeClr>
                </a:solidFill>
                <a:latin typeface="+mj-lt"/>
                <a:cs typeface="Arial" panose="020B0604020202020204" pitchFamily="34" charset="0"/>
              </a:rPr>
              <a:t>STACK DSA</a:t>
            </a:r>
          </a:p>
        </p:txBody>
      </p:sp>
      <p:sp>
        <p:nvSpPr>
          <p:cNvPr id="2" name="Footer Placeholder 1">
            <a:extLst>
              <a:ext uri="{FF2B5EF4-FFF2-40B4-BE49-F238E27FC236}">
                <a16:creationId xmlns:a16="http://schemas.microsoft.com/office/drawing/2014/main" id="{E1CF00BF-4A19-9848-AA0B-41C724372CE3}"/>
              </a:ext>
            </a:extLst>
          </p:cNvPr>
          <p:cNvSpPr>
            <a:spLocks noGrp="1"/>
          </p:cNvSpPr>
          <p:nvPr>
            <p:ph type="ftr" sz="quarter" idx="11"/>
          </p:nvPr>
        </p:nvSpPr>
        <p:spPr/>
        <p:txBody>
          <a:bodyPr/>
          <a:lstStyle/>
          <a:p>
            <a:r>
              <a:rPr lang="en-US"/>
              <a:t>Lois Dankwa DSA 2020</a:t>
            </a:r>
          </a:p>
        </p:txBody>
      </p:sp>
    </p:spTree>
    <p:extLst>
      <p:ext uri="{BB962C8B-B14F-4D97-AF65-F5344CB8AC3E}">
        <p14:creationId xmlns:p14="http://schemas.microsoft.com/office/powerpoint/2010/main" val="2593288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Lois Dankwa DSA 2020</a:t>
            </a:r>
          </a:p>
        </p:txBody>
      </p:sp>
      <p:sp>
        <p:nvSpPr>
          <p:cNvPr id="7" name="TextBox 6">
            <a:extLst>
              <a:ext uri="{FF2B5EF4-FFF2-40B4-BE49-F238E27FC236}">
                <a16:creationId xmlns:a16="http://schemas.microsoft.com/office/drawing/2014/main" id="{D37F4885-5B6B-DB4E-810B-DF44A2A520C6}"/>
              </a:ext>
            </a:extLst>
          </p:cNvPr>
          <p:cNvSpPr txBox="1"/>
          <p:nvPr/>
        </p:nvSpPr>
        <p:spPr>
          <a:xfrm>
            <a:off x="128154" y="1465909"/>
            <a:ext cx="3420264" cy="4339650"/>
          </a:xfrm>
          <a:prstGeom prst="rect">
            <a:avLst/>
          </a:prstGeom>
          <a:noFill/>
        </p:spPr>
        <p:txBody>
          <a:bodyPr wrap="square" rtlCol="0">
            <a:spAutoFit/>
          </a:bodyPr>
          <a:lstStyle/>
          <a:p>
            <a:pPr algn="ctr"/>
            <a:r>
              <a:rPr lang="en-US" sz="3200" dirty="0"/>
              <a:t>Basic Sun Preparations is surviving mainly because of its revenue from the Destination stores across the country  </a:t>
            </a:r>
          </a:p>
          <a:p>
            <a:endParaRPr lang="en-US" sz="2800" dirty="0"/>
          </a:p>
          <a:p>
            <a:endParaRPr lang="en-US" sz="2400" dirty="0"/>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3996"/>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791A0D1-6D4B-6648-B8F2-8001CDB2A040}"/>
              </a:ext>
            </a:extLst>
          </p:cNvPr>
          <p:cNvPicPr>
            <a:picLocks noChangeAspect="1"/>
          </p:cNvPicPr>
          <p:nvPr/>
        </p:nvPicPr>
        <p:blipFill>
          <a:blip r:embed="rId2"/>
          <a:stretch>
            <a:fillRect/>
          </a:stretch>
        </p:blipFill>
        <p:spPr>
          <a:xfrm>
            <a:off x="3657600" y="1227478"/>
            <a:ext cx="6954982" cy="4463637"/>
          </a:xfrm>
          <a:prstGeom prst="rect">
            <a:avLst/>
          </a:prstGeom>
        </p:spPr>
      </p:pic>
      <p:sp>
        <p:nvSpPr>
          <p:cNvPr id="8" name="Slide Number Placeholder 2">
            <a:extLst>
              <a:ext uri="{FF2B5EF4-FFF2-40B4-BE49-F238E27FC236}">
                <a16:creationId xmlns:a16="http://schemas.microsoft.com/office/drawing/2014/main" id="{AAEEA809-F08C-8641-B50D-3EADF7118880}"/>
              </a:ext>
            </a:extLst>
          </p:cNvPr>
          <p:cNvSpPr>
            <a:spLocks noGrp="1"/>
          </p:cNvSpPr>
          <p:nvPr>
            <p:ph type="sldNum" sz="quarter" idx="12"/>
          </p:nvPr>
        </p:nvSpPr>
        <p:spPr>
          <a:xfrm>
            <a:off x="10367158" y="6356350"/>
            <a:ext cx="986642" cy="365125"/>
          </a:xfrm>
        </p:spPr>
        <p:txBody>
          <a:bodyPr/>
          <a:lstStyle/>
          <a:p>
            <a:r>
              <a:rPr lang="en-US" dirty="0"/>
              <a:t>Page </a:t>
            </a:r>
            <a:r>
              <a:rPr lang="en-US" sz="1000" dirty="0"/>
              <a:t>9 of 12</a:t>
            </a:r>
            <a:endParaRPr lang="en-US" dirty="0"/>
          </a:p>
        </p:txBody>
      </p:sp>
    </p:spTree>
    <p:extLst>
      <p:ext uri="{BB962C8B-B14F-4D97-AF65-F5344CB8AC3E}">
        <p14:creationId xmlns:p14="http://schemas.microsoft.com/office/powerpoint/2010/main" val="1197855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Lois Dankwa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3996"/>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EEA719F4-5DFB-464D-BD25-66E9F1EB68CF}"/>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Conclusion and recommendations	</a:t>
            </a:r>
          </a:p>
        </p:txBody>
      </p:sp>
      <p:sp>
        <p:nvSpPr>
          <p:cNvPr id="15" name="Content Placeholder 2">
            <a:extLst>
              <a:ext uri="{FF2B5EF4-FFF2-40B4-BE49-F238E27FC236}">
                <a16:creationId xmlns:a16="http://schemas.microsoft.com/office/drawing/2014/main" id="{B8A3EAD2-89B5-D848-B514-9354A5145012}"/>
              </a:ext>
            </a:extLst>
          </p:cNvPr>
          <p:cNvSpPr txBox="1">
            <a:spLocks/>
          </p:cNvSpPr>
          <p:nvPr/>
        </p:nvSpPr>
        <p:spPr>
          <a:xfrm>
            <a:off x="838200" y="1201006"/>
            <a:ext cx="10515600" cy="456248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Without taking into consideration the few sales that made up the top and bottom 1% of the entire sales, it can be concluded that sales have generally increased throughout the entire year. </a:t>
            </a:r>
          </a:p>
          <a:p>
            <a:r>
              <a:rPr lang="en-US" dirty="0"/>
              <a:t>Since there were no reported sales for Convenience stores in the Pacific region it is unclear whether there is presence of Convenience stores in the region that did not report any revenue in any of the months or that Basic Sun chose not to engage in Convenience store business activity in that region. This would need further investigation.</a:t>
            </a:r>
          </a:p>
          <a:p>
            <a:r>
              <a:rPr lang="en-US" dirty="0"/>
              <a:t>The SALES-TISP, as the name suggests, includes sales tax as well. If the products being sold by Destination stores are high price items, that</a:t>
            </a:r>
          </a:p>
          <a:p>
            <a:pPr marL="0" indent="0">
              <a:buFont typeface="Arial" panose="020B0604020202020204" pitchFamily="34" charset="0"/>
              <a:buNone/>
            </a:pP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cxnSp>
        <p:nvCxnSpPr>
          <p:cNvPr id="8" name="Straight Connector 7">
            <a:extLst>
              <a:ext uri="{FF2B5EF4-FFF2-40B4-BE49-F238E27FC236}">
                <a16:creationId xmlns:a16="http://schemas.microsoft.com/office/drawing/2014/main" id="{188F27EF-4AEA-234A-AB9F-A1254990D95A}"/>
              </a:ext>
            </a:extLst>
          </p:cNvPr>
          <p:cNvCxnSpPr>
            <a:cxnSpLocks/>
          </p:cNvCxnSpPr>
          <p:nvPr/>
        </p:nvCxnSpPr>
        <p:spPr>
          <a:xfrm>
            <a:off x="957411" y="1017378"/>
            <a:ext cx="1089754"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10" name="Slide Number Placeholder 2">
            <a:extLst>
              <a:ext uri="{FF2B5EF4-FFF2-40B4-BE49-F238E27FC236}">
                <a16:creationId xmlns:a16="http://schemas.microsoft.com/office/drawing/2014/main" id="{E1A8A31B-596E-3F4F-8D3D-927B90F2F30E}"/>
              </a:ext>
            </a:extLst>
          </p:cNvPr>
          <p:cNvSpPr>
            <a:spLocks noGrp="1"/>
          </p:cNvSpPr>
          <p:nvPr>
            <p:ph type="sldNum" sz="quarter" idx="12"/>
          </p:nvPr>
        </p:nvSpPr>
        <p:spPr>
          <a:xfrm>
            <a:off x="10367158" y="6356350"/>
            <a:ext cx="986642" cy="365125"/>
          </a:xfrm>
        </p:spPr>
        <p:txBody>
          <a:bodyPr/>
          <a:lstStyle/>
          <a:p>
            <a:r>
              <a:rPr lang="en-US" dirty="0"/>
              <a:t>Page </a:t>
            </a:r>
            <a:r>
              <a:rPr lang="en-US" sz="1000" dirty="0"/>
              <a:t>10 of 12</a:t>
            </a:r>
            <a:endParaRPr lang="en-US" dirty="0"/>
          </a:p>
        </p:txBody>
      </p:sp>
    </p:spTree>
    <p:extLst>
      <p:ext uri="{BB962C8B-B14F-4D97-AF65-F5344CB8AC3E}">
        <p14:creationId xmlns:p14="http://schemas.microsoft.com/office/powerpoint/2010/main" val="71853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Lois Dankwa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3996"/>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EEA719F4-5DFB-464D-BD25-66E9F1EB68CF}"/>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Conclusion and recommendations	</a:t>
            </a:r>
          </a:p>
        </p:txBody>
      </p:sp>
      <p:sp>
        <p:nvSpPr>
          <p:cNvPr id="15" name="Content Placeholder 2">
            <a:extLst>
              <a:ext uri="{FF2B5EF4-FFF2-40B4-BE49-F238E27FC236}">
                <a16:creationId xmlns:a16="http://schemas.microsoft.com/office/drawing/2014/main" id="{B8A3EAD2-89B5-D848-B514-9354A5145012}"/>
              </a:ext>
            </a:extLst>
          </p:cNvPr>
          <p:cNvSpPr txBox="1">
            <a:spLocks/>
          </p:cNvSpPr>
          <p:nvPr/>
        </p:nvSpPr>
        <p:spPr>
          <a:xfrm>
            <a:off x="838200" y="1201006"/>
            <a:ext cx="10515600" cy="456248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could also explain the high sales being generated, so a further research is recommended into the type of product. It is recommended that profit analysis be performed to determine if the incoming sales justifies the profit generated. </a:t>
            </a:r>
          </a:p>
          <a:p>
            <a:r>
              <a:rPr lang="en-US" dirty="0"/>
              <a:t>In all the regions and during the entire 12-month period, revenue from Destination stores remained extremely high bringing in about 90% of the entire Basic Sun’s revenue. Since these are just the incoming sales, If after the above analysis is done and the profits are satisfactory, then it is recommended that;</a:t>
            </a:r>
          </a:p>
          <a:p>
            <a:pPr lvl="1">
              <a:buFont typeface="Wingdings" pitchFamily="2" charset="2"/>
              <a:buChar char="§"/>
            </a:pPr>
            <a:r>
              <a:rPr lang="en-US" dirty="0"/>
              <a:t>all Chemist and Convenience stores be closed as together they represent only 10% of the annual sales.</a:t>
            </a:r>
          </a:p>
          <a:p>
            <a:pPr marL="0" indent="0">
              <a:buFont typeface="Arial" panose="020B0604020202020204" pitchFamily="34" charset="0"/>
              <a:buNone/>
            </a:pP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cxnSp>
        <p:nvCxnSpPr>
          <p:cNvPr id="8" name="Straight Connector 7">
            <a:extLst>
              <a:ext uri="{FF2B5EF4-FFF2-40B4-BE49-F238E27FC236}">
                <a16:creationId xmlns:a16="http://schemas.microsoft.com/office/drawing/2014/main" id="{188F27EF-4AEA-234A-AB9F-A1254990D95A}"/>
              </a:ext>
            </a:extLst>
          </p:cNvPr>
          <p:cNvCxnSpPr>
            <a:cxnSpLocks/>
          </p:cNvCxnSpPr>
          <p:nvPr/>
        </p:nvCxnSpPr>
        <p:spPr>
          <a:xfrm>
            <a:off x="957411" y="1017378"/>
            <a:ext cx="1089754"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10" name="Slide Number Placeholder 2">
            <a:extLst>
              <a:ext uri="{FF2B5EF4-FFF2-40B4-BE49-F238E27FC236}">
                <a16:creationId xmlns:a16="http://schemas.microsoft.com/office/drawing/2014/main" id="{F1103FFA-1581-1C4F-A3F5-000C8F1ACD6B}"/>
              </a:ext>
            </a:extLst>
          </p:cNvPr>
          <p:cNvSpPr>
            <a:spLocks noGrp="1"/>
          </p:cNvSpPr>
          <p:nvPr>
            <p:ph type="sldNum" sz="quarter" idx="12"/>
          </p:nvPr>
        </p:nvSpPr>
        <p:spPr>
          <a:xfrm>
            <a:off x="10367158" y="6356350"/>
            <a:ext cx="986642" cy="365125"/>
          </a:xfrm>
        </p:spPr>
        <p:txBody>
          <a:bodyPr/>
          <a:lstStyle/>
          <a:p>
            <a:r>
              <a:rPr lang="en-US" dirty="0"/>
              <a:t>Page </a:t>
            </a:r>
            <a:r>
              <a:rPr lang="en-US" sz="1000" dirty="0"/>
              <a:t>11 of 12</a:t>
            </a:r>
            <a:endParaRPr lang="en-US" dirty="0"/>
          </a:p>
        </p:txBody>
      </p:sp>
    </p:spTree>
    <p:extLst>
      <p:ext uri="{BB962C8B-B14F-4D97-AF65-F5344CB8AC3E}">
        <p14:creationId xmlns:p14="http://schemas.microsoft.com/office/powerpoint/2010/main" val="2750151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Lois Dankwa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3996"/>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EEA719F4-5DFB-464D-BD25-66E9F1EB68CF}"/>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Conclusion and recommendations	</a:t>
            </a:r>
          </a:p>
        </p:txBody>
      </p:sp>
      <p:sp>
        <p:nvSpPr>
          <p:cNvPr id="15" name="Content Placeholder 2">
            <a:extLst>
              <a:ext uri="{FF2B5EF4-FFF2-40B4-BE49-F238E27FC236}">
                <a16:creationId xmlns:a16="http://schemas.microsoft.com/office/drawing/2014/main" id="{B8A3EAD2-89B5-D848-B514-9354A5145012}"/>
              </a:ext>
            </a:extLst>
          </p:cNvPr>
          <p:cNvSpPr txBox="1">
            <a:spLocks/>
          </p:cNvSpPr>
          <p:nvPr/>
        </p:nvSpPr>
        <p:spPr>
          <a:xfrm>
            <a:off x="838200" y="1201006"/>
            <a:ext cx="10515600" cy="456248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cxnSp>
        <p:nvCxnSpPr>
          <p:cNvPr id="8" name="Straight Connector 7">
            <a:extLst>
              <a:ext uri="{FF2B5EF4-FFF2-40B4-BE49-F238E27FC236}">
                <a16:creationId xmlns:a16="http://schemas.microsoft.com/office/drawing/2014/main" id="{188F27EF-4AEA-234A-AB9F-A1254990D95A}"/>
              </a:ext>
            </a:extLst>
          </p:cNvPr>
          <p:cNvCxnSpPr>
            <a:cxnSpLocks/>
          </p:cNvCxnSpPr>
          <p:nvPr/>
        </p:nvCxnSpPr>
        <p:spPr>
          <a:xfrm>
            <a:off x="957411" y="1017378"/>
            <a:ext cx="1089754"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6642CC9-06B7-A64E-8247-4548985E0EBA}"/>
              </a:ext>
            </a:extLst>
          </p:cNvPr>
          <p:cNvSpPr txBox="1"/>
          <p:nvPr/>
        </p:nvSpPr>
        <p:spPr>
          <a:xfrm>
            <a:off x="957411" y="1463040"/>
            <a:ext cx="9255734" cy="3816429"/>
          </a:xfrm>
          <a:prstGeom prst="rect">
            <a:avLst/>
          </a:prstGeom>
          <a:noFill/>
        </p:spPr>
        <p:txBody>
          <a:bodyPr wrap="square" rtlCol="0">
            <a:spAutoFit/>
          </a:bodyPr>
          <a:lstStyle/>
          <a:p>
            <a:pPr marL="800100" lvl="1" indent="-342900">
              <a:buFont typeface="Wingdings" pitchFamily="2" charset="2"/>
              <a:buChar char="§"/>
            </a:pPr>
            <a:r>
              <a:rPr lang="en-US" sz="2400" dirty="0"/>
              <a:t>Destination stores in the South region could also be closed as they generate just a tiny amount of the total sales for Destination</a:t>
            </a:r>
            <a:r>
              <a:rPr lang="en-US" sz="2500" dirty="0"/>
              <a:t>.</a:t>
            </a:r>
          </a:p>
          <a:p>
            <a:endParaRPr lang="en-US" sz="2500" dirty="0"/>
          </a:p>
          <a:p>
            <a:r>
              <a:rPr lang="en-US" sz="2800" dirty="0"/>
              <a:t>In conclusion, Basic Sun should concentrate their efforts on Destination stores in the Pacific and Mid-Atlantic regions by pulling in all resources and personnel from the other closed stores to improving the current conditions of Destination stores, and advertisements and making them even more profitable.</a:t>
            </a:r>
          </a:p>
        </p:txBody>
      </p:sp>
      <p:sp>
        <p:nvSpPr>
          <p:cNvPr id="10" name="Slide Number Placeholder 2">
            <a:extLst>
              <a:ext uri="{FF2B5EF4-FFF2-40B4-BE49-F238E27FC236}">
                <a16:creationId xmlns:a16="http://schemas.microsoft.com/office/drawing/2014/main" id="{AF902F5D-0A3B-ED46-AB1C-8D738FF73113}"/>
              </a:ext>
            </a:extLst>
          </p:cNvPr>
          <p:cNvSpPr>
            <a:spLocks noGrp="1"/>
          </p:cNvSpPr>
          <p:nvPr>
            <p:ph type="sldNum" sz="quarter" idx="12"/>
          </p:nvPr>
        </p:nvSpPr>
        <p:spPr>
          <a:xfrm>
            <a:off x="10367158" y="6356350"/>
            <a:ext cx="986642" cy="365125"/>
          </a:xfrm>
        </p:spPr>
        <p:txBody>
          <a:bodyPr/>
          <a:lstStyle/>
          <a:p>
            <a:r>
              <a:rPr lang="en-US" sz="1000" dirty="0"/>
              <a:t>Page 12 of 12</a:t>
            </a:r>
          </a:p>
        </p:txBody>
      </p:sp>
    </p:spTree>
    <p:extLst>
      <p:ext uri="{BB962C8B-B14F-4D97-AF65-F5344CB8AC3E}">
        <p14:creationId xmlns:p14="http://schemas.microsoft.com/office/powerpoint/2010/main" val="15617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dirty="0"/>
              <a:t>Lois Dankwa DSA 2020</a:t>
            </a:r>
          </a:p>
        </p:txBody>
      </p:sp>
      <p:sp>
        <p:nvSpPr>
          <p:cNvPr id="3" name="Slide Number Placeholder 2">
            <a:extLst>
              <a:ext uri="{FF2B5EF4-FFF2-40B4-BE49-F238E27FC236}">
                <a16:creationId xmlns:a16="http://schemas.microsoft.com/office/drawing/2014/main" id="{D5B5CB58-A50A-8C4F-8904-45AB8F9983D6}"/>
              </a:ext>
            </a:extLst>
          </p:cNvPr>
          <p:cNvSpPr>
            <a:spLocks noGrp="1"/>
          </p:cNvSpPr>
          <p:nvPr>
            <p:ph type="sldNum" sz="quarter" idx="12"/>
          </p:nvPr>
        </p:nvSpPr>
        <p:spPr>
          <a:xfrm>
            <a:off x="10367158" y="6356350"/>
            <a:ext cx="986642" cy="365125"/>
          </a:xfrm>
        </p:spPr>
        <p:txBody>
          <a:bodyPr/>
          <a:lstStyle/>
          <a:p>
            <a:r>
              <a:rPr lang="en-US" dirty="0"/>
              <a:t>Page </a:t>
            </a:r>
            <a:r>
              <a:rPr lang="en-US" sz="1000" dirty="0"/>
              <a:t>1 of 12</a:t>
            </a:r>
            <a:endParaRPr lang="en-US" dirty="0"/>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8230"/>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C7B649C0-CF1B-E143-A748-220ECBC90C13}"/>
              </a:ext>
            </a:extLst>
          </p:cNvPr>
          <p:cNvSpPr txBox="1">
            <a:spLocks/>
          </p:cNvSpPr>
          <p:nvPr/>
        </p:nvSpPr>
        <p:spPr>
          <a:xfrm>
            <a:off x="822960" y="1181235"/>
            <a:ext cx="4114800" cy="4537682"/>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t>Basic Sun Preparations		</a:t>
            </a:r>
          </a:p>
        </p:txBody>
      </p:sp>
      <p:sp>
        <p:nvSpPr>
          <p:cNvPr id="6" name="TextBox 5">
            <a:extLst>
              <a:ext uri="{FF2B5EF4-FFF2-40B4-BE49-F238E27FC236}">
                <a16:creationId xmlns:a16="http://schemas.microsoft.com/office/drawing/2014/main" id="{6414835B-F41B-624F-978B-EFE1C22E9577}"/>
              </a:ext>
            </a:extLst>
          </p:cNvPr>
          <p:cNvSpPr txBox="1"/>
          <p:nvPr/>
        </p:nvSpPr>
        <p:spPr>
          <a:xfrm flipH="1">
            <a:off x="5611092" y="517819"/>
            <a:ext cx="6056473" cy="5755422"/>
          </a:xfrm>
          <a:prstGeom prst="rect">
            <a:avLst/>
          </a:prstGeom>
          <a:noFill/>
        </p:spPr>
        <p:txBody>
          <a:bodyPr wrap="square" rtlCol="0">
            <a:spAutoFit/>
          </a:bodyPr>
          <a:lstStyle/>
          <a:p>
            <a:r>
              <a:rPr lang="en-US" sz="3600" dirty="0">
                <a:latin typeface="+mj-lt"/>
              </a:rPr>
              <a:t>GOAL</a:t>
            </a:r>
          </a:p>
          <a:p>
            <a:endParaRPr lang="en-US" sz="3600" dirty="0">
              <a:latin typeface="+mj-lt"/>
            </a:endParaRPr>
          </a:p>
          <a:p>
            <a:r>
              <a:rPr lang="en-US" sz="3200" dirty="0">
                <a:latin typeface="+mj-lt"/>
              </a:rPr>
              <a:t>To understand the mechanisms</a:t>
            </a:r>
          </a:p>
          <a:p>
            <a:endParaRPr lang="en-US" sz="3200" dirty="0">
              <a:latin typeface="+mj-lt"/>
            </a:endParaRPr>
          </a:p>
          <a:p>
            <a:r>
              <a:rPr lang="en-US" sz="3200" dirty="0">
                <a:latin typeface="+mj-lt"/>
              </a:rPr>
              <a:t>driving sales and to provide </a:t>
            </a:r>
          </a:p>
          <a:p>
            <a:endParaRPr lang="en-US" sz="3200" dirty="0">
              <a:latin typeface="+mj-lt"/>
            </a:endParaRPr>
          </a:p>
          <a:p>
            <a:r>
              <a:rPr lang="en-US" sz="3200" dirty="0">
                <a:latin typeface="+mj-lt"/>
              </a:rPr>
              <a:t>recommendations to further </a:t>
            </a:r>
          </a:p>
          <a:p>
            <a:endParaRPr lang="en-US" sz="3200" dirty="0">
              <a:latin typeface="+mj-lt"/>
            </a:endParaRPr>
          </a:p>
          <a:p>
            <a:r>
              <a:rPr lang="en-US" sz="3200" dirty="0">
                <a:latin typeface="+mj-lt"/>
              </a:rPr>
              <a:t>increase sales</a:t>
            </a:r>
          </a:p>
          <a:p>
            <a:endParaRPr lang="en-US" sz="3600" dirty="0"/>
          </a:p>
          <a:p>
            <a:endParaRPr lang="en-US" sz="3600" dirty="0"/>
          </a:p>
        </p:txBody>
      </p:sp>
      <p:cxnSp>
        <p:nvCxnSpPr>
          <p:cNvPr id="12" name="Straight Connector 11">
            <a:extLst>
              <a:ext uri="{FF2B5EF4-FFF2-40B4-BE49-F238E27FC236}">
                <a16:creationId xmlns:a16="http://schemas.microsoft.com/office/drawing/2014/main" id="{E9901C73-D451-1C48-BD69-8B207B10DA44}"/>
              </a:ext>
            </a:extLst>
          </p:cNvPr>
          <p:cNvCxnSpPr>
            <a:cxnSpLocks/>
          </p:cNvCxnSpPr>
          <p:nvPr/>
        </p:nvCxnSpPr>
        <p:spPr>
          <a:xfrm>
            <a:off x="5375564" y="263236"/>
            <a:ext cx="0" cy="6093114"/>
          </a:xfrm>
          <a:prstGeom prst="line">
            <a:avLst/>
          </a:prstGeom>
          <a:ln w="63500" cmpd="sng">
            <a:solidFill>
              <a:schemeClr val="accent2">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081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Lois Dankwa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8230"/>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DEE44360-5E20-164A-ADD6-D7FBBE7DF471}"/>
              </a:ext>
            </a:extLst>
          </p:cNvPr>
          <p:cNvSpPr txBox="1">
            <a:spLocks/>
          </p:cNvSpPr>
          <p:nvPr/>
        </p:nvSpPr>
        <p:spPr>
          <a:xfrm>
            <a:off x="3012858" y="1036380"/>
            <a:ext cx="6694793" cy="4785239"/>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Font typeface="Arial" panose="020B0604020202020204" pitchFamily="34" charset="0"/>
              <a:buNone/>
            </a:pPr>
            <a:r>
              <a:rPr lang="en-US" sz="4000" dirty="0"/>
              <a:t>Monthly sales Report</a:t>
            </a:r>
          </a:p>
          <a:p>
            <a:pPr marL="0" indent="0">
              <a:buFont typeface="Arial" panose="020B0604020202020204" pitchFamily="34" charset="0"/>
              <a:buNone/>
            </a:pPr>
            <a:endParaRPr lang="en-US" sz="4000" dirty="0"/>
          </a:p>
          <a:p>
            <a:r>
              <a:rPr lang="en-US" dirty="0"/>
              <a:t>Introduction</a:t>
            </a:r>
          </a:p>
          <a:p>
            <a:pPr marL="0" indent="0">
              <a:buNone/>
            </a:pPr>
            <a:endParaRPr lang="en-US" dirty="0"/>
          </a:p>
          <a:p>
            <a:r>
              <a:rPr lang="en-US" dirty="0"/>
              <a:t>Data Analysis</a:t>
            </a:r>
          </a:p>
          <a:p>
            <a:pPr marL="0" indent="0">
              <a:buNone/>
            </a:pPr>
            <a:endParaRPr lang="en-US" dirty="0"/>
          </a:p>
          <a:p>
            <a:r>
              <a:rPr lang="en-US" dirty="0"/>
              <a:t>Conclusion</a:t>
            </a:r>
          </a:p>
        </p:txBody>
      </p:sp>
      <p:cxnSp>
        <p:nvCxnSpPr>
          <p:cNvPr id="6" name="Straight Connector 5">
            <a:extLst>
              <a:ext uri="{FF2B5EF4-FFF2-40B4-BE49-F238E27FC236}">
                <a16:creationId xmlns:a16="http://schemas.microsoft.com/office/drawing/2014/main" id="{FE73F3C8-AB02-574F-AD90-6A2A5601124D}"/>
              </a:ext>
            </a:extLst>
          </p:cNvPr>
          <p:cNvCxnSpPr>
            <a:cxnSpLocks/>
          </p:cNvCxnSpPr>
          <p:nvPr/>
        </p:nvCxnSpPr>
        <p:spPr>
          <a:xfrm>
            <a:off x="3111689" y="2354858"/>
            <a:ext cx="1542197"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10" name="Slide Number Placeholder 2">
            <a:extLst>
              <a:ext uri="{FF2B5EF4-FFF2-40B4-BE49-F238E27FC236}">
                <a16:creationId xmlns:a16="http://schemas.microsoft.com/office/drawing/2014/main" id="{9487B43B-E2E2-EE49-975B-AB2E42FB3DB2}"/>
              </a:ext>
            </a:extLst>
          </p:cNvPr>
          <p:cNvSpPr>
            <a:spLocks noGrp="1"/>
          </p:cNvSpPr>
          <p:nvPr>
            <p:ph type="sldNum" sz="quarter" idx="12"/>
          </p:nvPr>
        </p:nvSpPr>
        <p:spPr>
          <a:xfrm>
            <a:off x="10367158" y="6356350"/>
            <a:ext cx="986642" cy="365125"/>
          </a:xfrm>
        </p:spPr>
        <p:txBody>
          <a:bodyPr/>
          <a:lstStyle/>
          <a:p>
            <a:r>
              <a:rPr lang="en-US" dirty="0"/>
              <a:t>Page </a:t>
            </a:r>
            <a:r>
              <a:rPr lang="en-US" sz="1000" dirty="0"/>
              <a:t>2 of 12</a:t>
            </a:r>
            <a:endParaRPr lang="en-US" dirty="0"/>
          </a:p>
        </p:txBody>
      </p:sp>
    </p:spTree>
    <p:extLst>
      <p:ext uri="{BB962C8B-B14F-4D97-AF65-F5344CB8AC3E}">
        <p14:creationId xmlns:p14="http://schemas.microsoft.com/office/powerpoint/2010/main" val="325588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Lois Dankwa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8230"/>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EEA719F4-5DFB-464D-BD25-66E9F1EB68CF}"/>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Introduction			</a:t>
            </a:r>
          </a:p>
        </p:txBody>
      </p:sp>
      <p:sp>
        <p:nvSpPr>
          <p:cNvPr id="15" name="Content Placeholder 2">
            <a:extLst>
              <a:ext uri="{FF2B5EF4-FFF2-40B4-BE49-F238E27FC236}">
                <a16:creationId xmlns:a16="http://schemas.microsoft.com/office/drawing/2014/main" id="{B8A3EAD2-89B5-D848-B514-9354A5145012}"/>
              </a:ext>
            </a:extLst>
          </p:cNvPr>
          <p:cNvSpPr txBox="1">
            <a:spLocks/>
          </p:cNvSpPr>
          <p:nvPr/>
        </p:nvSpPr>
        <p:spPr>
          <a:xfrm>
            <a:off x="838199" y="1201005"/>
            <a:ext cx="10730345" cy="46969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500" dirty="0"/>
              <a:t>This report was created using the monthly sales of Basic Sun Preparations for</a:t>
            </a:r>
          </a:p>
          <a:p>
            <a:pPr marL="0" indent="0">
              <a:buFont typeface="Arial" panose="020B0604020202020204" pitchFamily="34" charset="0"/>
              <a:buNone/>
            </a:pPr>
            <a:endParaRPr lang="en-US" sz="2500" dirty="0"/>
          </a:p>
          <a:p>
            <a:pPr marL="0" indent="0">
              <a:buFont typeface="Arial" panose="020B0604020202020204" pitchFamily="34" charset="0"/>
              <a:buNone/>
            </a:pPr>
            <a:r>
              <a:rPr lang="en-US" sz="2500" dirty="0"/>
              <a:t>the year of 2007 . The dataset used includes information about the region where</a:t>
            </a:r>
          </a:p>
          <a:p>
            <a:pPr marL="0" indent="0">
              <a:buFont typeface="Arial" panose="020B0604020202020204" pitchFamily="34" charset="0"/>
              <a:buNone/>
            </a:pPr>
            <a:endParaRPr lang="en-US" sz="2500" dirty="0"/>
          </a:p>
          <a:p>
            <a:pPr marL="0" indent="0">
              <a:buFont typeface="Arial" panose="020B0604020202020204" pitchFamily="34" charset="0"/>
              <a:buNone/>
            </a:pPr>
            <a:r>
              <a:rPr lang="en-US" sz="2500" dirty="0"/>
              <a:t>their store branches are located, the store characteristics, product shelf space use </a:t>
            </a:r>
          </a:p>
          <a:p>
            <a:pPr marL="0" indent="0">
              <a:buFont typeface="Arial" panose="020B0604020202020204" pitchFamily="34" charset="0"/>
              <a:buNone/>
            </a:pPr>
            <a:endParaRPr lang="en-US" sz="2500" dirty="0"/>
          </a:p>
          <a:p>
            <a:pPr marL="0" indent="0">
              <a:buFont typeface="Arial" panose="020B0604020202020204" pitchFamily="34" charset="0"/>
              <a:buNone/>
            </a:pPr>
            <a:r>
              <a:rPr lang="en-US" sz="2500" dirty="0"/>
              <a:t>and the store sales performance. The top 1% as well as the bottom 1% of the </a:t>
            </a:r>
          </a:p>
          <a:p>
            <a:pPr marL="0" indent="0">
              <a:buFont typeface="Arial" panose="020B0604020202020204" pitchFamily="34" charset="0"/>
              <a:buNone/>
            </a:pPr>
            <a:endParaRPr lang="en-US" sz="2500" dirty="0"/>
          </a:p>
          <a:p>
            <a:pPr marL="0" indent="0">
              <a:buFont typeface="Arial" panose="020B0604020202020204" pitchFamily="34" charset="0"/>
              <a:buNone/>
            </a:pPr>
            <a:r>
              <a:rPr lang="en-US" sz="2500" dirty="0"/>
              <a:t>entire sales were excluded in the analysis of this data.</a:t>
            </a:r>
          </a:p>
          <a:p>
            <a:pPr marL="0" indent="0">
              <a:buFont typeface="Arial" panose="020B0604020202020204" pitchFamily="34" charset="0"/>
              <a:buNone/>
            </a:pPr>
            <a:endParaRPr lang="en-US" sz="2500" dirty="0"/>
          </a:p>
        </p:txBody>
      </p:sp>
      <p:cxnSp>
        <p:nvCxnSpPr>
          <p:cNvPr id="8" name="Straight Connector 7">
            <a:extLst>
              <a:ext uri="{FF2B5EF4-FFF2-40B4-BE49-F238E27FC236}">
                <a16:creationId xmlns:a16="http://schemas.microsoft.com/office/drawing/2014/main" id="{188F27EF-4AEA-234A-AB9F-A1254990D95A}"/>
              </a:ext>
            </a:extLst>
          </p:cNvPr>
          <p:cNvCxnSpPr>
            <a:cxnSpLocks/>
          </p:cNvCxnSpPr>
          <p:nvPr/>
        </p:nvCxnSpPr>
        <p:spPr>
          <a:xfrm>
            <a:off x="957411" y="1017378"/>
            <a:ext cx="1089754" cy="0"/>
          </a:xfrm>
          <a:prstGeom prst="line">
            <a:avLst/>
          </a:prstGeom>
          <a:ln w="53975">
            <a:solidFill>
              <a:schemeClr val="accent2">
                <a:lumMod val="60000"/>
                <a:lumOff val="4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10" name="Slide Number Placeholder 2">
            <a:extLst>
              <a:ext uri="{FF2B5EF4-FFF2-40B4-BE49-F238E27FC236}">
                <a16:creationId xmlns:a16="http://schemas.microsoft.com/office/drawing/2014/main" id="{ECF4A870-24E7-444C-BC1B-0C7DD293B679}"/>
              </a:ext>
            </a:extLst>
          </p:cNvPr>
          <p:cNvSpPr>
            <a:spLocks noGrp="1"/>
          </p:cNvSpPr>
          <p:nvPr>
            <p:ph type="sldNum" sz="quarter" idx="12"/>
          </p:nvPr>
        </p:nvSpPr>
        <p:spPr>
          <a:xfrm>
            <a:off x="10367158" y="6356350"/>
            <a:ext cx="986642" cy="365125"/>
          </a:xfrm>
        </p:spPr>
        <p:txBody>
          <a:bodyPr/>
          <a:lstStyle/>
          <a:p>
            <a:r>
              <a:rPr lang="en-US" dirty="0"/>
              <a:t>Page </a:t>
            </a:r>
            <a:r>
              <a:rPr lang="en-US" sz="1000" dirty="0"/>
              <a:t>3 of 12</a:t>
            </a:r>
            <a:endParaRPr lang="en-US" dirty="0"/>
          </a:p>
        </p:txBody>
      </p:sp>
    </p:spTree>
    <p:extLst>
      <p:ext uri="{BB962C8B-B14F-4D97-AF65-F5344CB8AC3E}">
        <p14:creationId xmlns:p14="http://schemas.microsoft.com/office/powerpoint/2010/main" val="2270467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Lois Dankwa DSA 2020</a:t>
            </a:r>
          </a:p>
        </p:txBody>
      </p:sp>
      <p:pic>
        <p:nvPicPr>
          <p:cNvPr id="5" name="Picture 4">
            <a:extLst>
              <a:ext uri="{FF2B5EF4-FFF2-40B4-BE49-F238E27FC236}">
                <a16:creationId xmlns:a16="http://schemas.microsoft.com/office/drawing/2014/main" id="{82C58E56-19A3-C34B-830B-AC5E9A729ADD}"/>
              </a:ext>
            </a:extLst>
          </p:cNvPr>
          <p:cNvPicPr>
            <a:picLocks noChangeAspect="1"/>
          </p:cNvPicPr>
          <p:nvPr/>
        </p:nvPicPr>
        <p:blipFill>
          <a:blip r:embed="rId2"/>
          <a:stretch>
            <a:fillRect/>
          </a:stretch>
        </p:blipFill>
        <p:spPr>
          <a:xfrm>
            <a:off x="4442694" y="433290"/>
            <a:ext cx="7178692" cy="4921859"/>
          </a:xfrm>
          <a:prstGeom prst="rect">
            <a:avLst/>
          </a:prstGeom>
        </p:spPr>
      </p:pic>
      <p:sp>
        <p:nvSpPr>
          <p:cNvPr id="7" name="TextBox 6">
            <a:extLst>
              <a:ext uri="{FF2B5EF4-FFF2-40B4-BE49-F238E27FC236}">
                <a16:creationId xmlns:a16="http://schemas.microsoft.com/office/drawing/2014/main" id="{D37F4885-5B6B-DB4E-810B-DF44A2A520C6}"/>
              </a:ext>
            </a:extLst>
          </p:cNvPr>
          <p:cNvSpPr txBox="1"/>
          <p:nvPr/>
        </p:nvSpPr>
        <p:spPr>
          <a:xfrm>
            <a:off x="81974" y="1463059"/>
            <a:ext cx="4360720" cy="2862322"/>
          </a:xfrm>
          <a:prstGeom prst="rect">
            <a:avLst/>
          </a:prstGeom>
          <a:noFill/>
        </p:spPr>
        <p:txBody>
          <a:bodyPr wrap="square" rtlCol="0">
            <a:spAutoFit/>
          </a:bodyPr>
          <a:lstStyle/>
          <a:p>
            <a:pPr algn="ctr"/>
            <a:r>
              <a:rPr lang="en-US" sz="3200" dirty="0"/>
              <a:t>Summary of the monthly</a:t>
            </a:r>
          </a:p>
          <a:p>
            <a:pPr algn="ctr"/>
            <a:r>
              <a:rPr lang="en-US" sz="3200" dirty="0"/>
              <a:t> total tax-included sales  (SALES-TISP) per each of the store format</a:t>
            </a:r>
          </a:p>
          <a:p>
            <a:endParaRPr lang="en-US" sz="2800" dirty="0"/>
          </a:p>
          <a:p>
            <a:endParaRPr lang="en-US" sz="2400" dirty="0"/>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8230"/>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8C7523B-FD37-644F-B48C-FA4695C4177D}"/>
              </a:ext>
            </a:extLst>
          </p:cNvPr>
          <p:cNvSpPr txBox="1"/>
          <p:nvPr/>
        </p:nvSpPr>
        <p:spPr>
          <a:xfrm>
            <a:off x="6360255" y="5282059"/>
            <a:ext cx="4350327" cy="307777"/>
          </a:xfrm>
          <a:prstGeom prst="rect">
            <a:avLst/>
          </a:prstGeom>
          <a:noFill/>
        </p:spPr>
        <p:txBody>
          <a:bodyPr wrap="square" rtlCol="0">
            <a:spAutoFit/>
          </a:bodyPr>
          <a:lstStyle/>
          <a:p>
            <a:r>
              <a:rPr lang="en-US" sz="1400" dirty="0"/>
              <a:t>*Data source: Stack Education 2020</a:t>
            </a:r>
          </a:p>
        </p:txBody>
      </p:sp>
      <p:sp>
        <p:nvSpPr>
          <p:cNvPr id="10" name="Slide Number Placeholder 2">
            <a:extLst>
              <a:ext uri="{FF2B5EF4-FFF2-40B4-BE49-F238E27FC236}">
                <a16:creationId xmlns:a16="http://schemas.microsoft.com/office/drawing/2014/main" id="{B1963C1E-CBE5-4049-92AC-68CE9BAF4234}"/>
              </a:ext>
            </a:extLst>
          </p:cNvPr>
          <p:cNvSpPr>
            <a:spLocks noGrp="1"/>
          </p:cNvSpPr>
          <p:nvPr>
            <p:ph type="sldNum" sz="quarter" idx="12"/>
          </p:nvPr>
        </p:nvSpPr>
        <p:spPr>
          <a:xfrm>
            <a:off x="10367158" y="6356350"/>
            <a:ext cx="986642" cy="365125"/>
          </a:xfrm>
        </p:spPr>
        <p:txBody>
          <a:bodyPr/>
          <a:lstStyle/>
          <a:p>
            <a:r>
              <a:rPr lang="en-US" dirty="0"/>
              <a:t>Page </a:t>
            </a:r>
            <a:r>
              <a:rPr lang="en-US" sz="1000" dirty="0"/>
              <a:t>4 of 12</a:t>
            </a:r>
            <a:endParaRPr lang="en-US" dirty="0"/>
          </a:p>
        </p:txBody>
      </p:sp>
    </p:spTree>
    <p:extLst>
      <p:ext uri="{BB962C8B-B14F-4D97-AF65-F5344CB8AC3E}">
        <p14:creationId xmlns:p14="http://schemas.microsoft.com/office/powerpoint/2010/main" val="2037944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Lois Dankwa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8230"/>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6FC5F08-362D-CA4F-BB38-43916E3109A9}"/>
              </a:ext>
            </a:extLst>
          </p:cNvPr>
          <p:cNvPicPr>
            <a:picLocks noChangeAspect="1"/>
          </p:cNvPicPr>
          <p:nvPr/>
        </p:nvPicPr>
        <p:blipFill>
          <a:blip r:embed="rId2"/>
          <a:stretch>
            <a:fillRect/>
          </a:stretch>
        </p:blipFill>
        <p:spPr>
          <a:xfrm>
            <a:off x="5167746" y="720436"/>
            <a:ext cx="6643254" cy="4738887"/>
          </a:xfrm>
          <a:prstGeom prst="rect">
            <a:avLst/>
          </a:prstGeom>
        </p:spPr>
      </p:pic>
      <p:sp>
        <p:nvSpPr>
          <p:cNvPr id="10" name="TextBox 9">
            <a:extLst>
              <a:ext uri="{FF2B5EF4-FFF2-40B4-BE49-F238E27FC236}">
                <a16:creationId xmlns:a16="http://schemas.microsoft.com/office/drawing/2014/main" id="{7EE61445-9220-9048-B391-C92E1800ED38}"/>
              </a:ext>
            </a:extLst>
          </p:cNvPr>
          <p:cNvSpPr txBox="1"/>
          <p:nvPr/>
        </p:nvSpPr>
        <p:spPr>
          <a:xfrm>
            <a:off x="229589" y="1809300"/>
            <a:ext cx="4793673" cy="2554545"/>
          </a:xfrm>
          <a:prstGeom prst="rect">
            <a:avLst/>
          </a:prstGeom>
          <a:noFill/>
        </p:spPr>
        <p:txBody>
          <a:bodyPr wrap="square" rtlCol="0">
            <a:spAutoFit/>
          </a:bodyPr>
          <a:lstStyle/>
          <a:p>
            <a:pPr algn="ctr"/>
            <a:r>
              <a:rPr lang="en-US" sz="3200" dirty="0"/>
              <a:t>Throughout the entire year, total monthly tax-included sales for Destination stores far outperformed those of Chemist and Convenience</a:t>
            </a:r>
          </a:p>
        </p:txBody>
      </p:sp>
      <p:sp>
        <p:nvSpPr>
          <p:cNvPr id="11" name="Slide Number Placeholder 2">
            <a:extLst>
              <a:ext uri="{FF2B5EF4-FFF2-40B4-BE49-F238E27FC236}">
                <a16:creationId xmlns:a16="http://schemas.microsoft.com/office/drawing/2014/main" id="{FAED2C83-1C66-8542-BD5D-9A44072B59C3}"/>
              </a:ext>
            </a:extLst>
          </p:cNvPr>
          <p:cNvSpPr>
            <a:spLocks noGrp="1"/>
          </p:cNvSpPr>
          <p:nvPr>
            <p:ph type="sldNum" sz="quarter" idx="12"/>
          </p:nvPr>
        </p:nvSpPr>
        <p:spPr>
          <a:xfrm>
            <a:off x="10367158" y="6356350"/>
            <a:ext cx="986642" cy="365125"/>
          </a:xfrm>
        </p:spPr>
        <p:txBody>
          <a:bodyPr/>
          <a:lstStyle/>
          <a:p>
            <a:r>
              <a:rPr lang="en-US" dirty="0"/>
              <a:t>Page </a:t>
            </a:r>
            <a:r>
              <a:rPr lang="en-US" sz="1000" dirty="0"/>
              <a:t>5 of 12</a:t>
            </a:r>
            <a:endParaRPr lang="en-US" dirty="0"/>
          </a:p>
        </p:txBody>
      </p:sp>
    </p:spTree>
    <p:extLst>
      <p:ext uri="{BB962C8B-B14F-4D97-AF65-F5344CB8AC3E}">
        <p14:creationId xmlns:p14="http://schemas.microsoft.com/office/powerpoint/2010/main" val="2911401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Lois Dankwa DSA 2020</a:t>
            </a:r>
          </a:p>
        </p:txBody>
      </p:sp>
      <p:sp>
        <p:nvSpPr>
          <p:cNvPr id="7" name="TextBox 6">
            <a:extLst>
              <a:ext uri="{FF2B5EF4-FFF2-40B4-BE49-F238E27FC236}">
                <a16:creationId xmlns:a16="http://schemas.microsoft.com/office/drawing/2014/main" id="{D37F4885-5B6B-DB4E-810B-DF44A2A520C6}"/>
              </a:ext>
            </a:extLst>
          </p:cNvPr>
          <p:cNvSpPr txBox="1"/>
          <p:nvPr/>
        </p:nvSpPr>
        <p:spPr>
          <a:xfrm>
            <a:off x="290945" y="568036"/>
            <a:ext cx="4349294" cy="5755422"/>
          </a:xfrm>
          <a:prstGeom prst="rect">
            <a:avLst/>
          </a:prstGeom>
          <a:noFill/>
        </p:spPr>
        <p:txBody>
          <a:bodyPr wrap="square" rtlCol="0">
            <a:spAutoFit/>
          </a:bodyPr>
          <a:lstStyle/>
          <a:p>
            <a:pPr algn="ctr"/>
            <a:r>
              <a:rPr lang="en-US" sz="3200" dirty="0"/>
              <a:t>The trend in total sales for both Convenience and Chemist stores were averaged throughout the entire year and remained stable and low. Those of  Destination stores however, rose and fell rapidly and erratically but remained high</a:t>
            </a:r>
          </a:p>
          <a:p>
            <a:pPr algn="ctr"/>
            <a:endParaRPr lang="en-US" sz="2400" dirty="0"/>
          </a:p>
          <a:p>
            <a:pPr algn="ctr"/>
            <a:endParaRPr lang="en-US" sz="2400" dirty="0"/>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8230"/>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6F6659E-6849-BB4A-8A71-0552D66A7107}"/>
              </a:ext>
            </a:extLst>
          </p:cNvPr>
          <p:cNvPicPr>
            <a:picLocks noChangeAspect="1"/>
          </p:cNvPicPr>
          <p:nvPr/>
        </p:nvPicPr>
        <p:blipFill>
          <a:blip r:embed="rId2"/>
          <a:stretch>
            <a:fillRect/>
          </a:stretch>
        </p:blipFill>
        <p:spPr>
          <a:xfrm>
            <a:off x="4769862" y="568036"/>
            <a:ext cx="6897703" cy="4793674"/>
          </a:xfrm>
          <a:prstGeom prst="rect">
            <a:avLst/>
          </a:prstGeom>
        </p:spPr>
      </p:pic>
      <p:sp>
        <p:nvSpPr>
          <p:cNvPr id="8" name="Slide Number Placeholder 2">
            <a:extLst>
              <a:ext uri="{FF2B5EF4-FFF2-40B4-BE49-F238E27FC236}">
                <a16:creationId xmlns:a16="http://schemas.microsoft.com/office/drawing/2014/main" id="{289E9044-388F-854F-BAAD-64213BEE8AB9}"/>
              </a:ext>
            </a:extLst>
          </p:cNvPr>
          <p:cNvSpPr>
            <a:spLocks noGrp="1"/>
          </p:cNvSpPr>
          <p:nvPr>
            <p:ph type="sldNum" sz="quarter" idx="12"/>
          </p:nvPr>
        </p:nvSpPr>
        <p:spPr>
          <a:xfrm>
            <a:off x="10367158" y="6356350"/>
            <a:ext cx="986642" cy="365125"/>
          </a:xfrm>
        </p:spPr>
        <p:txBody>
          <a:bodyPr/>
          <a:lstStyle/>
          <a:p>
            <a:r>
              <a:rPr lang="en-US" dirty="0"/>
              <a:t>Page </a:t>
            </a:r>
            <a:r>
              <a:rPr lang="en-US" sz="1000" dirty="0"/>
              <a:t>6 of 12</a:t>
            </a:r>
            <a:endParaRPr lang="en-US" dirty="0"/>
          </a:p>
        </p:txBody>
      </p:sp>
    </p:spTree>
    <p:extLst>
      <p:ext uri="{BB962C8B-B14F-4D97-AF65-F5344CB8AC3E}">
        <p14:creationId xmlns:p14="http://schemas.microsoft.com/office/powerpoint/2010/main" val="1922380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Lois Dankwa DSA 2020</a:t>
            </a:r>
          </a:p>
        </p:txBody>
      </p:sp>
      <p:sp>
        <p:nvSpPr>
          <p:cNvPr id="7" name="TextBox 6">
            <a:extLst>
              <a:ext uri="{FF2B5EF4-FFF2-40B4-BE49-F238E27FC236}">
                <a16:creationId xmlns:a16="http://schemas.microsoft.com/office/drawing/2014/main" id="{D37F4885-5B6B-DB4E-810B-DF44A2A520C6}"/>
              </a:ext>
            </a:extLst>
          </p:cNvPr>
          <p:cNvSpPr txBox="1"/>
          <p:nvPr/>
        </p:nvSpPr>
        <p:spPr>
          <a:xfrm>
            <a:off x="290944" y="655093"/>
            <a:ext cx="4008101" cy="6219259"/>
          </a:xfrm>
          <a:prstGeom prst="rect">
            <a:avLst/>
          </a:prstGeom>
          <a:noFill/>
        </p:spPr>
        <p:txBody>
          <a:bodyPr wrap="square" rtlCol="0">
            <a:spAutoFit/>
          </a:bodyPr>
          <a:lstStyle/>
          <a:p>
            <a:pPr algn="ctr"/>
            <a:r>
              <a:rPr lang="en-US" sz="3200" dirty="0"/>
              <a:t>A critical look at the regional  sales per store format reveals no incoming sales for Convenience store in the Pacific region for the dataset analyzed which is more prominent in the chart below:</a:t>
            </a:r>
            <a:endParaRPr lang="en-US" sz="2800" dirty="0"/>
          </a:p>
          <a:p>
            <a:endParaRPr lang="en-US" sz="2800" dirty="0"/>
          </a:p>
          <a:p>
            <a:endParaRPr lang="en-US" sz="2400" dirty="0"/>
          </a:p>
          <a:p>
            <a:endParaRPr lang="en-US" sz="2400" dirty="0"/>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8230"/>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998AF97-D23F-004F-BFB8-96414715598B}"/>
              </a:ext>
            </a:extLst>
          </p:cNvPr>
          <p:cNvPicPr>
            <a:picLocks noChangeAspect="1"/>
          </p:cNvPicPr>
          <p:nvPr/>
        </p:nvPicPr>
        <p:blipFill>
          <a:blip r:embed="rId2"/>
          <a:stretch>
            <a:fillRect/>
          </a:stretch>
        </p:blipFill>
        <p:spPr>
          <a:xfrm>
            <a:off x="4461836" y="1341911"/>
            <a:ext cx="6605968" cy="2316018"/>
          </a:xfrm>
          <a:prstGeom prst="rect">
            <a:avLst/>
          </a:prstGeom>
        </p:spPr>
      </p:pic>
      <p:sp>
        <p:nvSpPr>
          <p:cNvPr id="8" name="Slide Number Placeholder 2">
            <a:extLst>
              <a:ext uri="{FF2B5EF4-FFF2-40B4-BE49-F238E27FC236}">
                <a16:creationId xmlns:a16="http://schemas.microsoft.com/office/drawing/2014/main" id="{8E8D185B-5511-B14C-B653-1BEA13488F99}"/>
              </a:ext>
            </a:extLst>
          </p:cNvPr>
          <p:cNvSpPr>
            <a:spLocks noGrp="1"/>
          </p:cNvSpPr>
          <p:nvPr>
            <p:ph type="sldNum" sz="quarter" idx="12"/>
          </p:nvPr>
        </p:nvSpPr>
        <p:spPr>
          <a:xfrm>
            <a:off x="10367158" y="6356350"/>
            <a:ext cx="986642" cy="365125"/>
          </a:xfrm>
        </p:spPr>
        <p:txBody>
          <a:bodyPr/>
          <a:lstStyle/>
          <a:p>
            <a:r>
              <a:rPr lang="en-US" dirty="0"/>
              <a:t>Page </a:t>
            </a:r>
            <a:r>
              <a:rPr lang="en-US" sz="1000" dirty="0"/>
              <a:t>7 of 12</a:t>
            </a:r>
          </a:p>
        </p:txBody>
      </p:sp>
    </p:spTree>
    <p:extLst>
      <p:ext uri="{BB962C8B-B14F-4D97-AF65-F5344CB8AC3E}">
        <p14:creationId xmlns:p14="http://schemas.microsoft.com/office/powerpoint/2010/main" val="3981599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B2610D-CA64-424A-9BB0-216B2DFDFC78}"/>
              </a:ext>
            </a:extLst>
          </p:cNvPr>
          <p:cNvSpPr>
            <a:spLocks noGrp="1"/>
          </p:cNvSpPr>
          <p:nvPr>
            <p:ph type="ftr" sz="quarter" idx="11"/>
          </p:nvPr>
        </p:nvSpPr>
        <p:spPr/>
        <p:txBody>
          <a:bodyPr/>
          <a:lstStyle/>
          <a:p>
            <a:r>
              <a:rPr lang="en-US"/>
              <a:t>Lois Dankwa DSA 2020</a:t>
            </a:r>
          </a:p>
        </p:txBody>
      </p:sp>
      <p:sp>
        <p:nvSpPr>
          <p:cNvPr id="9" name="TextBox 8">
            <a:extLst>
              <a:ext uri="{FF2B5EF4-FFF2-40B4-BE49-F238E27FC236}">
                <a16:creationId xmlns:a16="http://schemas.microsoft.com/office/drawing/2014/main" id="{ED8B9F6F-04C7-EF4F-92AA-3A6C3774B009}"/>
              </a:ext>
            </a:extLst>
          </p:cNvPr>
          <p:cNvSpPr txBox="1"/>
          <p:nvPr/>
        </p:nvSpPr>
        <p:spPr>
          <a:xfrm>
            <a:off x="128154" y="5898251"/>
            <a:ext cx="924791" cy="86923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endParaRPr lang="en-US" dirty="0"/>
          </a:p>
        </p:txBody>
      </p:sp>
      <p:sp>
        <p:nvSpPr>
          <p:cNvPr id="13" name="Rectangle 12">
            <a:extLst>
              <a:ext uri="{FF2B5EF4-FFF2-40B4-BE49-F238E27FC236}">
                <a16:creationId xmlns:a16="http://schemas.microsoft.com/office/drawing/2014/main" id="{F6DB00D8-0F1E-654D-8503-A5B7FF40CCC5}"/>
              </a:ext>
            </a:extLst>
          </p:cNvPr>
          <p:cNvSpPr/>
          <p:nvPr/>
        </p:nvSpPr>
        <p:spPr>
          <a:xfrm>
            <a:off x="1052945" y="6648230"/>
            <a:ext cx="10614620" cy="118942"/>
          </a:xfrm>
          <a:prstGeom prst="rect">
            <a:avLst/>
          </a:prstGeom>
          <a:gradFill>
            <a:gsLst>
              <a:gs pos="0">
                <a:schemeClr val="accent2">
                  <a:lumMod val="0"/>
                  <a:lumOff val="100000"/>
                </a:schemeClr>
              </a:gs>
              <a:gs pos="35000">
                <a:schemeClr val="accent2">
                  <a:lumMod val="0"/>
                  <a:lumOff val="100000"/>
                </a:schemeClr>
              </a:gs>
              <a:gs pos="100000">
                <a:schemeClr val="accent2">
                  <a:lumMod val="10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Chart 10">
            <a:extLst>
              <a:ext uri="{FF2B5EF4-FFF2-40B4-BE49-F238E27FC236}">
                <a16:creationId xmlns:a16="http://schemas.microsoft.com/office/drawing/2014/main" id="{A99B1AFF-0193-8845-9051-B8FD2CE5EE3E}"/>
              </a:ext>
            </a:extLst>
          </p:cNvPr>
          <p:cNvGraphicFramePr>
            <a:graphicFrameLocks/>
          </p:cNvGraphicFramePr>
          <p:nvPr>
            <p:extLst>
              <p:ext uri="{D42A27DB-BD31-4B8C-83A1-F6EECF244321}">
                <p14:modId xmlns:p14="http://schemas.microsoft.com/office/powerpoint/2010/main" val="1104079962"/>
              </p:ext>
            </p:extLst>
          </p:nvPr>
        </p:nvGraphicFramePr>
        <p:xfrm>
          <a:off x="2031980" y="626059"/>
          <a:ext cx="7356143" cy="5584351"/>
        </p:xfrm>
        <a:graphic>
          <a:graphicData uri="http://schemas.openxmlformats.org/drawingml/2006/chart">
            <c:chart xmlns:c="http://schemas.openxmlformats.org/drawingml/2006/chart" xmlns:r="http://schemas.openxmlformats.org/officeDocument/2006/relationships" r:id="rId2"/>
          </a:graphicData>
        </a:graphic>
      </p:graphicFrame>
      <p:sp>
        <p:nvSpPr>
          <p:cNvPr id="7" name="Slide Number Placeholder 2">
            <a:extLst>
              <a:ext uri="{FF2B5EF4-FFF2-40B4-BE49-F238E27FC236}">
                <a16:creationId xmlns:a16="http://schemas.microsoft.com/office/drawing/2014/main" id="{6C551BFB-1C04-DA48-8717-923DC303ABD4}"/>
              </a:ext>
            </a:extLst>
          </p:cNvPr>
          <p:cNvSpPr>
            <a:spLocks noGrp="1"/>
          </p:cNvSpPr>
          <p:nvPr>
            <p:ph type="sldNum" sz="quarter" idx="12"/>
          </p:nvPr>
        </p:nvSpPr>
        <p:spPr>
          <a:xfrm>
            <a:off x="10367158" y="6356350"/>
            <a:ext cx="986642" cy="365125"/>
          </a:xfrm>
        </p:spPr>
        <p:txBody>
          <a:bodyPr/>
          <a:lstStyle/>
          <a:p>
            <a:r>
              <a:rPr lang="en-US" dirty="0"/>
              <a:t>Page </a:t>
            </a:r>
            <a:r>
              <a:rPr lang="en-US" sz="1000" dirty="0"/>
              <a:t>8 of 12</a:t>
            </a:r>
            <a:endParaRPr lang="en-US" dirty="0"/>
          </a:p>
        </p:txBody>
      </p:sp>
      <p:sp>
        <p:nvSpPr>
          <p:cNvPr id="4" name="TextBox 3">
            <a:extLst>
              <a:ext uri="{FF2B5EF4-FFF2-40B4-BE49-F238E27FC236}">
                <a16:creationId xmlns:a16="http://schemas.microsoft.com/office/drawing/2014/main" id="{C9911C70-CB45-9A4B-8CB4-3ACE0D790437}"/>
              </a:ext>
            </a:extLst>
          </p:cNvPr>
          <p:cNvSpPr txBox="1"/>
          <p:nvPr/>
        </p:nvSpPr>
        <p:spPr>
          <a:xfrm>
            <a:off x="3853869" y="175692"/>
            <a:ext cx="3531159" cy="461665"/>
          </a:xfrm>
          <a:prstGeom prst="rect">
            <a:avLst/>
          </a:prstGeom>
          <a:noFill/>
        </p:spPr>
        <p:txBody>
          <a:bodyPr wrap="none" rtlCol="0">
            <a:spAutoFit/>
          </a:bodyPr>
          <a:lstStyle/>
          <a:p>
            <a:r>
              <a:rPr lang="en-US" sz="2400" u="sng" dirty="0"/>
              <a:t>Regional Annual Sales-TISP</a:t>
            </a:r>
          </a:p>
        </p:txBody>
      </p:sp>
    </p:spTree>
    <p:extLst>
      <p:ext uri="{BB962C8B-B14F-4D97-AF65-F5344CB8AC3E}">
        <p14:creationId xmlns:p14="http://schemas.microsoft.com/office/powerpoint/2010/main" val="443321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686</Words>
  <Application>Microsoft Macintosh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Data Lab</dc:title>
  <dc:creator>ldankwa</dc:creator>
  <cp:lastModifiedBy>ldankwa</cp:lastModifiedBy>
  <cp:revision>30</cp:revision>
  <dcterms:created xsi:type="dcterms:W3CDTF">2020-03-11T15:13:41Z</dcterms:created>
  <dcterms:modified xsi:type="dcterms:W3CDTF">2020-03-11T21:58:15Z</dcterms:modified>
</cp:coreProperties>
</file>