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0"/>
  </p:notesMasterIdLst>
  <p:handoutMasterIdLst>
    <p:handoutMasterId r:id="rId31"/>
  </p:handoutMasterIdLst>
  <p:sldIdLst>
    <p:sldId id="277" r:id="rId2"/>
    <p:sldId id="264" r:id="rId3"/>
    <p:sldId id="270" r:id="rId4"/>
    <p:sldId id="278" r:id="rId5"/>
    <p:sldId id="265" r:id="rId6"/>
    <p:sldId id="280" r:id="rId7"/>
    <p:sldId id="279" r:id="rId8"/>
    <p:sldId id="267" r:id="rId9"/>
    <p:sldId id="261" r:id="rId10"/>
    <p:sldId id="262" r:id="rId11"/>
    <p:sldId id="263" r:id="rId12"/>
    <p:sldId id="281" r:id="rId13"/>
    <p:sldId id="285" r:id="rId14"/>
    <p:sldId id="286" r:id="rId15"/>
    <p:sldId id="287" r:id="rId16"/>
    <p:sldId id="283" r:id="rId17"/>
    <p:sldId id="269" r:id="rId18"/>
    <p:sldId id="288" r:id="rId19"/>
    <p:sldId id="271" r:id="rId20"/>
    <p:sldId id="294" r:id="rId21"/>
    <p:sldId id="295" r:id="rId22"/>
    <p:sldId id="289" r:id="rId23"/>
    <p:sldId id="290" r:id="rId24"/>
    <p:sldId id="300" r:id="rId25"/>
    <p:sldId id="275" r:id="rId26"/>
    <p:sldId id="292" r:id="rId27"/>
    <p:sldId id="298" r:id="rId28"/>
    <p:sldId id="29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pacemaker_Group1" id="{7DA868A7-E5A9-1944-AF40-6C5CC262B5D2}">
          <p14:sldIdLst>
            <p14:sldId id="277"/>
            <p14:sldId id="264"/>
            <p14:sldId id="270"/>
            <p14:sldId id="278"/>
            <p14:sldId id="265"/>
            <p14:sldId id="280"/>
            <p14:sldId id="279"/>
            <p14:sldId id="267"/>
            <p14:sldId id="261"/>
            <p14:sldId id="262"/>
            <p14:sldId id="263"/>
            <p14:sldId id="281"/>
            <p14:sldId id="285"/>
            <p14:sldId id="286"/>
            <p14:sldId id="287"/>
            <p14:sldId id="283"/>
            <p14:sldId id="269"/>
            <p14:sldId id="288"/>
            <p14:sldId id="271"/>
            <p14:sldId id="294"/>
            <p14:sldId id="295"/>
            <p14:sldId id="289"/>
            <p14:sldId id="290"/>
            <p14:sldId id="300"/>
            <p14:sldId id="275"/>
            <p14:sldId id="292"/>
            <p14:sldId id="298"/>
            <p14:sldId id="29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520"/>
    <p:restoredTop sz="94737"/>
  </p:normalViewPr>
  <p:slideViewPr>
    <p:cSldViewPr snapToGrid="0" snapToObjects="1">
      <p:cViewPr varScale="1">
        <p:scale>
          <a:sx n="100" d="100"/>
          <a:sy n="100" d="100"/>
        </p:scale>
        <p:origin x="184" y="4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D16F7BF-6888-9745-9BCA-2B3FF23311D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DA82BCC-8638-5C4C-ACAE-C2AA96AA3C6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109E4A8-E854-AA48-B1B2-79F5A154E026}" type="datetimeFigureOut">
              <a:rPr lang="en-US" smtClean="0"/>
              <a:t>6/9/20</a:t>
            </a:fld>
            <a:endParaRPr lang="en-US"/>
          </a:p>
        </p:txBody>
      </p:sp>
      <p:sp>
        <p:nvSpPr>
          <p:cNvPr id="4" name="Footer Placeholder 3">
            <a:extLst>
              <a:ext uri="{FF2B5EF4-FFF2-40B4-BE49-F238E27FC236}">
                <a16:creationId xmlns:a16="http://schemas.microsoft.com/office/drawing/2014/main" id="{3A656845-B66C-EC44-B82E-E4750EF48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Page 1 of 8</a:t>
            </a:r>
          </a:p>
        </p:txBody>
      </p:sp>
      <p:sp>
        <p:nvSpPr>
          <p:cNvPr id="5" name="Slide Number Placeholder 4">
            <a:extLst>
              <a:ext uri="{FF2B5EF4-FFF2-40B4-BE49-F238E27FC236}">
                <a16:creationId xmlns:a16="http://schemas.microsoft.com/office/drawing/2014/main" id="{95C06495-87E7-3E41-B8D2-1785B5C8685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964AAC2-2EA0-1C40-9333-04BA6FDDE62C}" type="slidenum">
              <a:rPr lang="en-US" smtClean="0"/>
              <a:t>‹#›</a:t>
            </a:fld>
            <a:endParaRPr lang="en-US"/>
          </a:p>
        </p:txBody>
      </p:sp>
    </p:spTree>
    <p:extLst>
      <p:ext uri="{BB962C8B-B14F-4D97-AF65-F5344CB8AC3E}">
        <p14:creationId xmlns:p14="http://schemas.microsoft.com/office/powerpoint/2010/main" val="24282047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87D767-BE54-BF4C-AE5E-7C1F4993725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DB9323C-18F6-984A-9E4C-AB2324EA6CDE}"/>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8B9F1C-0595-4346-AF88-9B7D156C376B}" type="datetimeFigureOut">
              <a:rPr lang="en-US" smtClean="0"/>
              <a:t>6/9/20</a:t>
            </a:fld>
            <a:endParaRPr lang="en-US"/>
          </a:p>
        </p:txBody>
      </p:sp>
      <p:sp>
        <p:nvSpPr>
          <p:cNvPr id="4" name="Slide Image Placeholder 3">
            <a:extLst>
              <a:ext uri="{FF2B5EF4-FFF2-40B4-BE49-F238E27FC236}">
                <a16:creationId xmlns:a16="http://schemas.microsoft.com/office/drawing/2014/main" id="{4B1E1670-037F-BC47-8F97-E40E9E36D220}"/>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a:extLst>
              <a:ext uri="{FF2B5EF4-FFF2-40B4-BE49-F238E27FC236}">
                <a16:creationId xmlns:a16="http://schemas.microsoft.com/office/drawing/2014/main" id="{0B493B5F-7374-C44F-9A14-ED141A86BD85}"/>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083BBE2D-C198-E74A-82FF-B66835F165E9}"/>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Page 1 of 8</a:t>
            </a:r>
          </a:p>
        </p:txBody>
      </p:sp>
      <p:sp>
        <p:nvSpPr>
          <p:cNvPr id="7" name="Slide Number Placeholder 6">
            <a:extLst>
              <a:ext uri="{FF2B5EF4-FFF2-40B4-BE49-F238E27FC236}">
                <a16:creationId xmlns:a16="http://schemas.microsoft.com/office/drawing/2014/main" id="{A311C301-6937-CD41-A4A6-2C667CD182C8}"/>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A139F0-7DBB-9C40-89E6-99FC9FCD9EA6}" type="slidenum">
              <a:rPr lang="en-US" smtClean="0"/>
              <a:t>‹#›</a:t>
            </a:fld>
            <a:endParaRPr 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B6E46-F549-CE4C-BA94-BC8BDF8C95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D7AA725-13C5-7A41-8C86-0796A707E3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718112F-F3CA-E34A-9F3C-CCE062523061}"/>
              </a:ext>
            </a:extLst>
          </p:cNvPr>
          <p:cNvSpPr>
            <a:spLocks noGrp="1"/>
          </p:cNvSpPr>
          <p:nvPr>
            <p:ph type="dt" sz="half" idx="10"/>
          </p:nvPr>
        </p:nvSpPr>
        <p:spPr/>
        <p:txBody>
          <a:bodyPr/>
          <a:lstStyle/>
          <a:p>
            <a:fld id="{C897AE3E-2D30-7540-A1E4-BDEB871ECCB8}" type="datetime1">
              <a:rPr lang="en-US" smtClean="0"/>
              <a:t>6/9/20</a:t>
            </a:fld>
            <a:endParaRPr lang="en-US"/>
          </a:p>
        </p:txBody>
      </p:sp>
      <p:sp>
        <p:nvSpPr>
          <p:cNvPr id="5" name="Footer Placeholder 4">
            <a:extLst>
              <a:ext uri="{FF2B5EF4-FFF2-40B4-BE49-F238E27FC236}">
                <a16:creationId xmlns:a16="http://schemas.microsoft.com/office/drawing/2014/main" id="{50D7C5ED-BB7E-BC40-A0FD-ADCA475C7A3A}"/>
              </a:ext>
            </a:extLst>
          </p:cNvPr>
          <p:cNvSpPr>
            <a:spLocks noGrp="1"/>
          </p:cNvSpPr>
          <p:nvPr>
            <p:ph type="ftr" sz="quarter" idx="11"/>
          </p:nvPr>
        </p:nvSpPr>
        <p:spPr/>
        <p:txBody>
          <a:bodyPr/>
          <a:lstStyle/>
          <a:p>
            <a:r>
              <a:rPr lang="en-US"/>
              <a:t>Deepika Dittakavi .. Lois Dankwa .. Tyler Gmerek.  DSA 2020</a:t>
            </a:r>
          </a:p>
        </p:txBody>
      </p:sp>
      <p:sp>
        <p:nvSpPr>
          <p:cNvPr id="6" name="Slide Number Placeholder 5">
            <a:extLst>
              <a:ext uri="{FF2B5EF4-FFF2-40B4-BE49-F238E27FC236}">
                <a16:creationId xmlns:a16="http://schemas.microsoft.com/office/drawing/2014/main" id="{66A68D92-B480-9940-BD37-82A3B1628A92}"/>
              </a:ext>
            </a:extLst>
          </p:cNvPr>
          <p:cNvSpPr>
            <a:spLocks noGrp="1"/>
          </p:cNvSpPr>
          <p:nvPr>
            <p:ph type="sldNum" sz="quarter" idx="12"/>
          </p:nvPr>
        </p:nvSpPr>
        <p:spPr/>
        <p:txBody>
          <a:bodyPr/>
          <a:lstStyle/>
          <a:p>
            <a:fld id="{EB8643E8-6813-6F4D-868E-B7E092DD3918}" type="slidenum">
              <a:rPr lang="en-US" smtClean="0"/>
              <a:t>‹#›</a:t>
            </a:fld>
            <a:endParaRPr lang="en-US"/>
          </a:p>
        </p:txBody>
      </p:sp>
    </p:spTree>
    <p:extLst>
      <p:ext uri="{BB962C8B-B14F-4D97-AF65-F5344CB8AC3E}">
        <p14:creationId xmlns:p14="http://schemas.microsoft.com/office/powerpoint/2010/main" val="4255802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AEAE7-2A62-FF48-B454-99B363AECA4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A55B17E-F5FF-1D4C-B1C6-B931019EB0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55A91A-760E-5A4F-9076-2BD34DEC7159}"/>
              </a:ext>
            </a:extLst>
          </p:cNvPr>
          <p:cNvSpPr>
            <a:spLocks noGrp="1"/>
          </p:cNvSpPr>
          <p:nvPr>
            <p:ph type="dt" sz="half" idx="10"/>
          </p:nvPr>
        </p:nvSpPr>
        <p:spPr/>
        <p:txBody>
          <a:bodyPr/>
          <a:lstStyle/>
          <a:p>
            <a:fld id="{05D6AC36-EAD2-5E40-8905-2BB058564B25}" type="datetime1">
              <a:rPr lang="en-US" smtClean="0"/>
              <a:t>6/9/20</a:t>
            </a:fld>
            <a:endParaRPr lang="en-US"/>
          </a:p>
        </p:txBody>
      </p:sp>
      <p:sp>
        <p:nvSpPr>
          <p:cNvPr id="5" name="Footer Placeholder 4">
            <a:extLst>
              <a:ext uri="{FF2B5EF4-FFF2-40B4-BE49-F238E27FC236}">
                <a16:creationId xmlns:a16="http://schemas.microsoft.com/office/drawing/2014/main" id="{DCF0307F-7D65-8841-BA12-1CBDE635B775}"/>
              </a:ext>
            </a:extLst>
          </p:cNvPr>
          <p:cNvSpPr>
            <a:spLocks noGrp="1"/>
          </p:cNvSpPr>
          <p:nvPr>
            <p:ph type="ftr" sz="quarter" idx="11"/>
          </p:nvPr>
        </p:nvSpPr>
        <p:spPr/>
        <p:txBody>
          <a:bodyPr/>
          <a:lstStyle/>
          <a:p>
            <a:r>
              <a:rPr lang="en-US"/>
              <a:t>Deepika Dittakavi .. Lois Dankwa .. Tyler Gmerek.  DSA 2020</a:t>
            </a:r>
          </a:p>
        </p:txBody>
      </p:sp>
      <p:sp>
        <p:nvSpPr>
          <p:cNvPr id="6" name="Slide Number Placeholder 5">
            <a:extLst>
              <a:ext uri="{FF2B5EF4-FFF2-40B4-BE49-F238E27FC236}">
                <a16:creationId xmlns:a16="http://schemas.microsoft.com/office/drawing/2014/main" id="{3502A513-CCD8-F242-852A-B31DF4712AFB}"/>
              </a:ext>
            </a:extLst>
          </p:cNvPr>
          <p:cNvSpPr>
            <a:spLocks noGrp="1"/>
          </p:cNvSpPr>
          <p:nvPr>
            <p:ph type="sldNum" sz="quarter" idx="12"/>
          </p:nvPr>
        </p:nvSpPr>
        <p:spPr/>
        <p:txBody>
          <a:bodyPr/>
          <a:lstStyle/>
          <a:p>
            <a:fld id="{EB8643E8-6813-6F4D-868E-B7E092DD3918}" type="slidenum">
              <a:rPr lang="en-US" smtClean="0"/>
              <a:t>‹#›</a:t>
            </a:fld>
            <a:endParaRPr lang="en-US"/>
          </a:p>
        </p:txBody>
      </p:sp>
    </p:spTree>
    <p:extLst>
      <p:ext uri="{BB962C8B-B14F-4D97-AF65-F5344CB8AC3E}">
        <p14:creationId xmlns:p14="http://schemas.microsoft.com/office/powerpoint/2010/main" val="2553980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E7D169-C4EB-CA4C-BCB8-41AF85D661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5C57C32-CC99-2941-BCCD-4E785D40306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12AEA3-580B-594B-97B0-3D328594AAA4}"/>
              </a:ext>
            </a:extLst>
          </p:cNvPr>
          <p:cNvSpPr>
            <a:spLocks noGrp="1"/>
          </p:cNvSpPr>
          <p:nvPr>
            <p:ph type="dt" sz="half" idx="10"/>
          </p:nvPr>
        </p:nvSpPr>
        <p:spPr/>
        <p:txBody>
          <a:bodyPr/>
          <a:lstStyle/>
          <a:p>
            <a:fld id="{EADAA2D7-58F4-154E-9958-AD07FDF23D20}" type="datetime1">
              <a:rPr lang="en-US" smtClean="0"/>
              <a:t>6/9/20</a:t>
            </a:fld>
            <a:endParaRPr lang="en-US"/>
          </a:p>
        </p:txBody>
      </p:sp>
      <p:sp>
        <p:nvSpPr>
          <p:cNvPr id="5" name="Footer Placeholder 4">
            <a:extLst>
              <a:ext uri="{FF2B5EF4-FFF2-40B4-BE49-F238E27FC236}">
                <a16:creationId xmlns:a16="http://schemas.microsoft.com/office/drawing/2014/main" id="{4CA4D515-E761-C54A-9CD6-A3CD53A05D7E}"/>
              </a:ext>
            </a:extLst>
          </p:cNvPr>
          <p:cNvSpPr>
            <a:spLocks noGrp="1"/>
          </p:cNvSpPr>
          <p:nvPr>
            <p:ph type="ftr" sz="quarter" idx="11"/>
          </p:nvPr>
        </p:nvSpPr>
        <p:spPr/>
        <p:txBody>
          <a:bodyPr/>
          <a:lstStyle/>
          <a:p>
            <a:r>
              <a:rPr lang="en-US"/>
              <a:t>Deepika Dittakavi .. Lois Dankwa .. Tyler Gmerek.  DSA 2020</a:t>
            </a:r>
          </a:p>
        </p:txBody>
      </p:sp>
      <p:sp>
        <p:nvSpPr>
          <p:cNvPr id="6" name="Slide Number Placeholder 5">
            <a:extLst>
              <a:ext uri="{FF2B5EF4-FFF2-40B4-BE49-F238E27FC236}">
                <a16:creationId xmlns:a16="http://schemas.microsoft.com/office/drawing/2014/main" id="{D691BF90-CFA9-6C48-B147-0222CDD3ADE7}"/>
              </a:ext>
            </a:extLst>
          </p:cNvPr>
          <p:cNvSpPr>
            <a:spLocks noGrp="1"/>
          </p:cNvSpPr>
          <p:nvPr>
            <p:ph type="sldNum" sz="quarter" idx="12"/>
          </p:nvPr>
        </p:nvSpPr>
        <p:spPr/>
        <p:txBody>
          <a:bodyPr/>
          <a:lstStyle/>
          <a:p>
            <a:fld id="{EB8643E8-6813-6F4D-868E-B7E092DD3918}" type="slidenum">
              <a:rPr lang="en-US" smtClean="0"/>
              <a:t>‹#›</a:t>
            </a:fld>
            <a:endParaRPr lang="en-US"/>
          </a:p>
        </p:txBody>
      </p:sp>
    </p:spTree>
    <p:extLst>
      <p:ext uri="{BB962C8B-B14F-4D97-AF65-F5344CB8AC3E}">
        <p14:creationId xmlns:p14="http://schemas.microsoft.com/office/powerpoint/2010/main" val="1440456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E31A6-01FA-BB4A-9A1E-24CCAFB584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06B479-30CC-EF4D-866A-B56CBE1ABF3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4FE82-CC3D-9C43-89E9-F1EFDFDCA60B}"/>
              </a:ext>
            </a:extLst>
          </p:cNvPr>
          <p:cNvSpPr>
            <a:spLocks noGrp="1"/>
          </p:cNvSpPr>
          <p:nvPr>
            <p:ph type="dt" sz="half" idx="10"/>
          </p:nvPr>
        </p:nvSpPr>
        <p:spPr/>
        <p:txBody>
          <a:bodyPr/>
          <a:lstStyle/>
          <a:p>
            <a:fld id="{634E33F3-DE6E-BA4B-900B-2105FE671E0D}" type="datetime1">
              <a:rPr lang="en-US" smtClean="0"/>
              <a:t>6/9/20</a:t>
            </a:fld>
            <a:endParaRPr lang="en-US"/>
          </a:p>
        </p:txBody>
      </p:sp>
      <p:sp>
        <p:nvSpPr>
          <p:cNvPr id="5" name="Footer Placeholder 4">
            <a:extLst>
              <a:ext uri="{FF2B5EF4-FFF2-40B4-BE49-F238E27FC236}">
                <a16:creationId xmlns:a16="http://schemas.microsoft.com/office/drawing/2014/main" id="{F4F84DA0-CC86-F04F-B532-1D8158AEDFB6}"/>
              </a:ext>
            </a:extLst>
          </p:cNvPr>
          <p:cNvSpPr>
            <a:spLocks noGrp="1"/>
          </p:cNvSpPr>
          <p:nvPr>
            <p:ph type="ftr" sz="quarter" idx="11"/>
          </p:nvPr>
        </p:nvSpPr>
        <p:spPr/>
        <p:txBody>
          <a:bodyPr/>
          <a:lstStyle/>
          <a:p>
            <a:r>
              <a:rPr lang="en-US"/>
              <a:t>Deepika Dittakavi .. Lois Dankwa .. Tyler Gmerek.  DSA 2020</a:t>
            </a:r>
          </a:p>
        </p:txBody>
      </p:sp>
      <p:sp>
        <p:nvSpPr>
          <p:cNvPr id="6" name="Slide Number Placeholder 5">
            <a:extLst>
              <a:ext uri="{FF2B5EF4-FFF2-40B4-BE49-F238E27FC236}">
                <a16:creationId xmlns:a16="http://schemas.microsoft.com/office/drawing/2014/main" id="{B8E9AC7D-F073-9346-8FBD-97B46248265C}"/>
              </a:ext>
            </a:extLst>
          </p:cNvPr>
          <p:cNvSpPr>
            <a:spLocks noGrp="1"/>
          </p:cNvSpPr>
          <p:nvPr>
            <p:ph type="sldNum" sz="quarter" idx="12"/>
          </p:nvPr>
        </p:nvSpPr>
        <p:spPr/>
        <p:txBody>
          <a:bodyPr/>
          <a:lstStyle/>
          <a:p>
            <a:fld id="{EB8643E8-6813-6F4D-868E-B7E092DD3918}" type="slidenum">
              <a:rPr lang="en-US" smtClean="0"/>
              <a:t>‹#›</a:t>
            </a:fld>
            <a:endParaRPr lang="en-US"/>
          </a:p>
        </p:txBody>
      </p:sp>
    </p:spTree>
    <p:extLst>
      <p:ext uri="{BB962C8B-B14F-4D97-AF65-F5344CB8AC3E}">
        <p14:creationId xmlns:p14="http://schemas.microsoft.com/office/powerpoint/2010/main" val="2135254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462E3-6FA3-224E-9C3D-F172104542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E7CC066-0800-E24E-839D-35E845FC43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699A60-9BB2-674D-BD19-43D09523143B}"/>
              </a:ext>
            </a:extLst>
          </p:cNvPr>
          <p:cNvSpPr>
            <a:spLocks noGrp="1"/>
          </p:cNvSpPr>
          <p:nvPr>
            <p:ph type="dt" sz="half" idx="10"/>
          </p:nvPr>
        </p:nvSpPr>
        <p:spPr/>
        <p:txBody>
          <a:bodyPr/>
          <a:lstStyle/>
          <a:p>
            <a:fld id="{8B2578B3-9918-CC4E-A53A-EA0991A2DBF9}" type="datetime1">
              <a:rPr lang="en-US" smtClean="0"/>
              <a:t>6/9/20</a:t>
            </a:fld>
            <a:endParaRPr lang="en-US"/>
          </a:p>
        </p:txBody>
      </p:sp>
      <p:sp>
        <p:nvSpPr>
          <p:cNvPr id="5" name="Footer Placeholder 4">
            <a:extLst>
              <a:ext uri="{FF2B5EF4-FFF2-40B4-BE49-F238E27FC236}">
                <a16:creationId xmlns:a16="http://schemas.microsoft.com/office/drawing/2014/main" id="{9DC2469C-1A03-0D43-8A7C-A63B71240373}"/>
              </a:ext>
            </a:extLst>
          </p:cNvPr>
          <p:cNvSpPr>
            <a:spLocks noGrp="1"/>
          </p:cNvSpPr>
          <p:nvPr>
            <p:ph type="ftr" sz="quarter" idx="11"/>
          </p:nvPr>
        </p:nvSpPr>
        <p:spPr/>
        <p:txBody>
          <a:bodyPr/>
          <a:lstStyle/>
          <a:p>
            <a:r>
              <a:rPr lang="en-US"/>
              <a:t>Deepika Dittakavi .. Lois Dankwa .. Tyler Gmerek.  DSA 2020</a:t>
            </a:r>
          </a:p>
        </p:txBody>
      </p:sp>
      <p:sp>
        <p:nvSpPr>
          <p:cNvPr id="6" name="Slide Number Placeholder 5">
            <a:extLst>
              <a:ext uri="{FF2B5EF4-FFF2-40B4-BE49-F238E27FC236}">
                <a16:creationId xmlns:a16="http://schemas.microsoft.com/office/drawing/2014/main" id="{990855EC-7197-0844-98D1-62458C8FBC7E}"/>
              </a:ext>
            </a:extLst>
          </p:cNvPr>
          <p:cNvSpPr>
            <a:spLocks noGrp="1"/>
          </p:cNvSpPr>
          <p:nvPr>
            <p:ph type="sldNum" sz="quarter" idx="12"/>
          </p:nvPr>
        </p:nvSpPr>
        <p:spPr/>
        <p:txBody>
          <a:bodyPr/>
          <a:lstStyle/>
          <a:p>
            <a:fld id="{EB8643E8-6813-6F4D-868E-B7E092DD3918}" type="slidenum">
              <a:rPr lang="en-US" smtClean="0"/>
              <a:t>‹#›</a:t>
            </a:fld>
            <a:endParaRPr lang="en-US"/>
          </a:p>
        </p:txBody>
      </p:sp>
    </p:spTree>
    <p:extLst>
      <p:ext uri="{BB962C8B-B14F-4D97-AF65-F5344CB8AC3E}">
        <p14:creationId xmlns:p14="http://schemas.microsoft.com/office/powerpoint/2010/main" val="2850513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6B59D-D16A-DB4D-84E8-82C64932EB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735D35-850C-2145-940F-B726303592C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0540E2C-6A83-B64B-8A39-104AC1CA3E5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627B02D-7B46-A846-948A-2D51EB61316C}"/>
              </a:ext>
            </a:extLst>
          </p:cNvPr>
          <p:cNvSpPr>
            <a:spLocks noGrp="1"/>
          </p:cNvSpPr>
          <p:nvPr>
            <p:ph type="dt" sz="half" idx="10"/>
          </p:nvPr>
        </p:nvSpPr>
        <p:spPr/>
        <p:txBody>
          <a:bodyPr/>
          <a:lstStyle/>
          <a:p>
            <a:fld id="{BDE25FA4-08B3-804F-B986-E22D20DD02DF}" type="datetime1">
              <a:rPr lang="en-US" smtClean="0"/>
              <a:t>6/9/20</a:t>
            </a:fld>
            <a:endParaRPr lang="en-US"/>
          </a:p>
        </p:txBody>
      </p:sp>
      <p:sp>
        <p:nvSpPr>
          <p:cNvPr id="6" name="Footer Placeholder 5">
            <a:extLst>
              <a:ext uri="{FF2B5EF4-FFF2-40B4-BE49-F238E27FC236}">
                <a16:creationId xmlns:a16="http://schemas.microsoft.com/office/drawing/2014/main" id="{4FD3AF29-3B88-2849-B532-56ED1EC0DA8F}"/>
              </a:ext>
            </a:extLst>
          </p:cNvPr>
          <p:cNvSpPr>
            <a:spLocks noGrp="1"/>
          </p:cNvSpPr>
          <p:nvPr>
            <p:ph type="ftr" sz="quarter" idx="11"/>
          </p:nvPr>
        </p:nvSpPr>
        <p:spPr/>
        <p:txBody>
          <a:bodyPr/>
          <a:lstStyle/>
          <a:p>
            <a:r>
              <a:rPr lang="en-US"/>
              <a:t>Deepika Dittakavi .. Lois Dankwa .. Tyler Gmerek.  DSA 2020</a:t>
            </a:r>
          </a:p>
        </p:txBody>
      </p:sp>
      <p:sp>
        <p:nvSpPr>
          <p:cNvPr id="7" name="Slide Number Placeholder 6">
            <a:extLst>
              <a:ext uri="{FF2B5EF4-FFF2-40B4-BE49-F238E27FC236}">
                <a16:creationId xmlns:a16="http://schemas.microsoft.com/office/drawing/2014/main" id="{2124AD4F-7692-2042-88E2-ADE851224241}"/>
              </a:ext>
            </a:extLst>
          </p:cNvPr>
          <p:cNvSpPr>
            <a:spLocks noGrp="1"/>
          </p:cNvSpPr>
          <p:nvPr>
            <p:ph type="sldNum" sz="quarter" idx="12"/>
          </p:nvPr>
        </p:nvSpPr>
        <p:spPr/>
        <p:txBody>
          <a:bodyPr/>
          <a:lstStyle/>
          <a:p>
            <a:fld id="{EB8643E8-6813-6F4D-868E-B7E092DD3918}" type="slidenum">
              <a:rPr lang="en-US" smtClean="0"/>
              <a:t>‹#›</a:t>
            </a:fld>
            <a:endParaRPr lang="en-US"/>
          </a:p>
        </p:txBody>
      </p:sp>
    </p:spTree>
    <p:extLst>
      <p:ext uri="{BB962C8B-B14F-4D97-AF65-F5344CB8AC3E}">
        <p14:creationId xmlns:p14="http://schemas.microsoft.com/office/powerpoint/2010/main" val="631882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EA910-2A41-3045-9D59-B191ED6D765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CACD1C8-E1E4-3F4D-BCC0-BC343BFE17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298967-720E-3F40-A4C5-E5E167CF45A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047AB05-C086-D940-B015-7783BA947F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CE6831-5BA7-6D48-B129-E19AC35EA4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FE000AD-9DEB-9049-A910-C095BF2A9077}"/>
              </a:ext>
            </a:extLst>
          </p:cNvPr>
          <p:cNvSpPr>
            <a:spLocks noGrp="1"/>
          </p:cNvSpPr>
          <p:nvPr>
            <p:ph type="dt" sz="half" idx="10"/>
          </p:nvPr>
        </p:nvSpPr>
        <p:spPr/>
        <p:txBody>
          <a:bodyPr/>
          <a:lstStyle/>
          <a:p>
            <a:fld id="{AD8F5522-ABF6-CD46-8FC2-79176DA92A54}" type="datetime1">
              <a:rPr lang="en-US" smtClean="0"/>
              <a:t>6/9/20</a:t>
            </a:fld>
            <a:endParaRPr lang="en-US"/>
          </a:p>
        </p:txBody>
      </p:sp>
      <p:sp>
        <p:nvSpPr>
          <p:cNvPr id="8" name="Footer Placeholder 7">
            <a:extLst>
              <a:ext uri="{FF2B5EF4-FFF2-40B4-BE49-F238E27FC236}">
                <a16:creationId xmlns:a16="http://schemas.microsoft.com/office/drawing/2014/main" id="{B60BCE08-9504-B24B-91C6-45CA1FA2BB4F}"/>
              </a:ext>
            </a:extLst>
          </p:cNvPr>
          <p:cNvSpPr>
            <a:spLocks noGrp="1"/>
          </p:cNvSpPr>
          <p:nvPr>
            <p:ph type="ftr" sz="quarter" idx="11"/>
          </p:nvPr>
        </p:nvSpPr>
        <p:spPr/>
        <p:txBody>
          <a:bodyPr/>
          <a:lstStyle/>
          <a:p>
            <a:r>
              <a:rPr lang="en-US"/>
              <a:t>Deepika Dittakavi .. Lois Dankwa .. Tyler Gmerek.  DSA 2020</a:t>
            </a:r>
          </a:p>
        </p:txBody>
      </p:sp>
      <p:sp>
        <p:nvSpPr>
          <p:cNvPr id="9" name="Slide Number Placeholder 8">
            <a:extLst>
              <a:ext uri="{FF2B5EF4-FFF2-40B4-BE49-F238E27FC236}">
                <a16:creationId xmlns:a16="http://schemas.microsoft.com/office/drawing/2014/main" id="{29586D26-DD73-FE4E-BE9B-D3620A962CFF}"/>
              </a:ext>
            </a:extLst>
          </p:cNvPr>
          <p:cNvSpPr>
            <a:spLocks noGrp="1"/>
          </p:cNvSpPr>
          <p:nvPr>
            <p:ph type="sldNum" sz="quarter" idx="12"/>
          </p:nvPr>
        </p:nvSpPr>
        <p:spPr/>
        <p:txBody>
          <a:bodyPr/>
          <a:lstStyle/>
          <a:p>
            <a:fld id="{EB8643E8-6813-6F4D-868E-B7E092DD3918}" type="slidenum">
              <a:rPr lang="en-US" smtClean="0"/>
              <a:t>‹#›</a:t>
            </a:fld>
            <a:endParaRPr lang="en-US"/>
          </a:p>
        </p:txBody>
      </p:sp>
    </p:spTree>
    <p:extLst>
      <p:ext uri="{BB962C8B-B14F-4D97-AF65-F5344CB8AC3E}">
        <p14:creationId xmlns:p14="http://schemas.microsoft.com/office/powerpoint/2010/main" val="3658280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EF851-A0C2-2B44-A006-B1656106253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A8E6357-BD31-DD42-AD96-89CC838A5BC9}"/>
              </a:ext>
            </a:extLst>
          </p:cNvPr>
          <p:cNvSpPr>
            <a:spLocks noGrp="1"/>
          </p:cNvSpPr>
          <p:nvPr>
            <p:ph type="dt" sz="half" idx="10"/>
          </p:nvPr>
        </p:nvSpPr>
        <p:spPr/>
        <p:txBody>
          <a:bodyPr/>
          <a:lstStyle/>
          <a:p>
            <a:fld id="{FE1C7CE0-0DB0-C04E-A95D-F1D0F701980A}" type="datetime1">
              <a:rPr lang="en-US" smtClean="0"/>
              <a:t>6/9/20</a:t>
            </a:fld>
            <a:endParaRPr lang="en-US"/>
          </a:p>
        </p:txBody>
      </p:sp>
      <p:sp>
        <p:nvSpPr>
          <p:cNvPr id="4" name="Footer Placeholder 3">
            <a:extLst>
              <a:ext uri="{FF2B5EF4-FFF2-40B4-BE49-F238E27FC236}">
                <a16:creationId xmlns:a16="http://schemas.microsoft.com/office/drawing/2014/main" id="{018FEC4D-7A41-6049-B829-0DA12F2DB32A}"/>
              </a:ext>
            </a:extLst>
          </p:cNvPr>
          <p:cNvSpPr>
            <a:spLocks noGrp="1"/>
          </p:cNvSpPr>
          <p:nvPr>
            <p:ph type="ftr" sz="quarter" idx="11"/>
          </p:nvPr>
        </p:nvSpPr>
        <p:spPr/>
        <p:txBody>
          <a:bodyPr/>
          <a:lstStyle/>
          <a:p>
            <a:r>
              <a:rPr lang="en-US"/>
              <a:t>Deepika Dittakavi .. Lois Dankwa .. Tyler Gmerek.  DSA 2020</a:t>
            </a:r>
          </a:p>
        </p:txBody>
      </p:sp>
      <p:sp>
        <p:nvSpPr>
          <p:cNvPr id="5" name="Slide Number Placeholder 4">
            <a:extLst>
              <a:ext uri="{FF2B5EF4-FFF2-40B4-BE49-F238E27FC236}">
                <a16:creationId xmlns:a16="http://schemas.microsoft.com/office/drawing/2014/main" id="{0D53FAB6-39FE-9940-BDB2-D6A2E64F321C}"/>
              </a:ext>
            </a:extLst>
          </p:cNvPr>
          <p:cNvSpPr>
            <a:spLocks noGrp="1"/>
          </p:cNvSpPr>
          <p:nvPr>
            <p:ph type="sldNum" sz="quarter" idx="12"/>
          </p:nvPr>
        </p:nvSpPr>
        <p:spPr/>
        <p:txBody>
          <a:bodyPr/>
          <a:lstStyle/>
          <a:p>
            <a:fld id="{EB8643E8-6813-6F4D-868E-B7E092DD3918}" type="slidenum">
              <a:rPr lang="en-US" smtClean="0"/>
              <a:t>‹#›</a:t>
            </a:fld>
            <a:endParaRPr lang="en-US"/>
          </a:p>
        </p:txBody>
      </p:sp>
    </p:spTree>
    <p:extLst>
      <p:ext uri="{BB962C8B-B14F-4D97-AF65-F5344CB8AC3E}">
        <p14:creationId xmlns:p14="http://schemas.microsoft.com/office/powerpoint/2010/main" val="1042988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44E0B3-468B-7F4D-9054-B4BF406B806F}"/>
              </a:ext>
            </a:extLst>
          </p:cNvPr>
          <p:cNvSpPr>
            <a:spLocks noGrp="1"/>
          </p:cNvSpPr>
          <p:nvPr>
            <p:ph type="dt" sz="half" idx="10"/>
          </p:nvPr>
        </p:nvSpPr>
        <p:spPr/>
        <p:txBody>
          <a:bodyPr/>
          <a:lstStyle/>
          <a:p>
            <a:fld id="{F85B56FC-CF52-8745-AF46-57E92B82E663}" type="datetime1">
              <a:rPr lang="en-US" smtClean="0"/>
              <a:t>6/9/20</a:t>
            </a:fld>
            <a:endParaRPr lang="en-US"/>
          </a:p>
        </p:txBody>
      </p:sp>
      <p:sp>
        <p:nvSpPr>
          <p:cNvPr id="3" name="Footer Placeholder 2">
            <a:extLst>
              <a:ext uri="{FF2B5EF4-FFF2-40B4-BE49-F238E27FC236}">
                <a16:creationId xmlns:a16="http://schemas.microsoft.com/office/drawing/2014/main" id="{6735EE07-5DF2-2C46-850F-E4BF48428270}"/>
              </a:ext>
            </a:extLst>
          </p:cNvPr>
          <p:cNvSpPr>
            <a:spLocks noGrp="1"/>
          </p:cNvSpPr>
          <p:nvPr>
            <p:ph type="ftr" sz="quarter" idx="11"/>
          </p:nvPr>
        </p:nvSpPr>
        <p:spPr/>
        <p:txBody>
          <a:bodyPr/>
          <a:lstStyle/>
          <a:p>
            <a:r>
              <a:rPr lang="en-US"/>
              <a:t>Deepika Dittakavi .. Lois Dankwa .. Tyler Gmerek.  DSA 2020</a:t>
            </a:r>
          </a:p>
        </p:txBody>
      </p:sp>
      <p:sp>
        <p:nvSpPr>
          <p:cNvPr id="4" name="Slide Number Placeholder 3">
            <a:extLst>
              <a:ext uri="{FF2B5EF4-FFF2-40B4-BE49-F238E27FC236}">
                <a16:creationId xmlns:a16="http://schemas.microsoft.com/office/drawing/2014/main" id="{7B449B29-BD7C-6F46-887D-6635382A7FC5}"/>
              </a:ext>
            </a:extLst>
          </p:cNvPr>
          <p:cNvSpPr>
            <a:spLocks noGrp="1"/>
          </p:cNvSpPr>
          <p:nvPr>
            <p:ph type="sldNum" sz="quarter" idx="12"/>
          </p:nvPr>
        </p:nvSpPr>
        <p:spPr/>
        <p:txBody>
          <a:bodyPr/>
          <a:lstStyle/>
          <a:p>
            <a:fld id="{EB8643E8-6813-6F4D-868E-B7E092DD3918}" type="slidenum">
              <a:rPr lang="en-US" smtClean="0"/>
              <a:t>‹#›</a:t>
            </a:fld>
            <a:endParaRPr lang="en-US"/>
          </a:p>
        </p:txBody>
      </p:sp>
    </p:spTree>
    <p:extLst>
      <p:ext uri="{BB962C8B-B14F-4D97-AF65-F5344CB8AC3E}">
        <p14:creationId xmlns:p14="http://schemas.microsoft.com/office/powerpoint/2010/main" val="3400800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DC4F7-3F53-794D-B15E-B7B2C2B946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0E9CCC5-8CEE-BB4C-9EB9-F2B59530D7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F6FA744-2A4C-1948-8675-9E2DA46D9A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D6F49D-CD30-434F-9B70-2C2D47A7A81F}"/>
              </a:ext>
            </a:extLst>
          </p:cNvPr>
          <p:cNvSpPr>
            <a:spLocks noGrp="1"/>
          </p:cNvSpPr>
          <p:nvPr>
            <p:ph type="dt" sz="half" idx="10"/>
          </p:nvPr>
        </p:nvSpPr>
        <p:spPr/>
        <p:txBody>
          <a:bodyPr/>
          <a:lstStyle/>
          <a:p>
            <a:fld id="{82B53A5C-C635-6D42-AED5-DF74D2D7BCAC}" type="datetime1">
              <a:rPr lang="en-US" smtClean="0"/>
              <a:t>6/9/20</a:t>
            </a:fld>
            <a:endParaRPr lang="en-US"/>
          </a:p>
        </p:txBody>
      </p:sp>
      <p:sp>
        <p:nvSpPr>
          <p:cNvPr id="6" name="Footer Placeholder 5">
            <a:extLst>
              <a:ext uri="{FF2B5EF4-FFF2-40B4-BE49-F238E27FC236}">
                <a16:creationId xmlns:a16="http://schemas.microsoft.com/office/drawing/2014/main" id="{0765A7F5-9FF2-1442-A428-66EA3D660E06}"/>
              </a:ext>
            </a:extLst>
          </p:cNvPr>
          <p:cNvSpPr>
            <a:spLocks noGrp="1"/>
          </p:cNvSpPr>
          <p:nvPr>
            <p:ph type="ftr" sz="quarter" idx="11"/>
          </p:nvPr>
        </p:nvSpPr>
        <p:spPr/>
        <p:txBody>
          <a:bodyPr/>
          <a:lstStyle/>
          <a:p>
            <a:r>
              <a:rPr lang="en-US"/>
              <a:t>Deepika Dittakavi .. Lois Dankwa .. Tyler Gmerek.  DSA 2020</a:t>
            </a:r>
          </a:p>
        </p:txBody>
      </p:sp>
      <p:sp>
        <p:nvSpPr>
          <p:cNvPr id="7" name="Slide Number Placeholder 6">
            <a:extLst>
              <a:ext uri="{FF2B5EF4-FFF2-40B4-BE49-F238E27FC236}">
                <a16:creationId xmlns:a16="http://schemas.microsoft.com/office/drawing/2014/main" id="{1706DD96-7750-2B4A-B746-BFEDAFC9F587}"/>
              </a:ext>
            </a:extLst>
          </p:cNvPr>
          <p:cNvSpPr>
            <a:spLocks noGrp="1"/>
          </p:cNvSpPr>
          <p:nvPr>
            <p:ph type="sldNum" sz="quarter" idx="12"/>
          </p:nvPr>
        </p:nvSpPr>
        <p:spPr/>
        <p:txBody>
          <a:bodyPr/>
          <a:lstStyle/>
          <a:p>
            <a:fld id="{EB8643E8-6813-6F4D-868E-B7E092DD3918}" type="slidenum">
              <a:rPr lang="en-US" smtClean="0"/>
              <a:t>‹#›</a:t>
            </a:fld>
            <a:endParaRPr lang="en-US"/>
          </a:p>
        </p:txBody>
      </p:sp>
    </p:spTree>
    <p:extLst>
      <p:ext uri="{BB962C8B-B14F-4D97-AF65-F5344CB8AC3E}">
        <p14:creationId xmlns:p14="http://schemas.microsoft.com/office/powerpoint/2010/main" val="4148836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00B54-DE78-4E49-B065-0370A8C802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933842F-CF9D-014B-B6F4-D46EDF0A3B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567E947-102C-804E-B0AD-DB78ED297F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366F84-24FF-604F-97A9-A23928A73B0B}"/>
              </a:ext>
            </a:extLst>
          </p:cNvPr>
          <p:cNvSpPr>
            <a:spLocks noGrp="1"/>
          </p:cNvSpPr>
          <p:nvPr>
            <p:ph type="dt" sz="half" idx="10"/>
          </p:nvPr>
        </p:nvSpPr>
        <p:spPr/>
        <p:txBody>
          <a:bodyPr/>
          <a:lstStyle/>
          <a:p>
            <a:fld id="{0AA9131A-B516-D647-99CA-6402AAD53972}" type="datetime1">
              <a:rPr lang="en-US" smtClean="0"/>
              <a:t>6/9/20</a:t>
            </a:fld>
            <a:endParaRPr lang="en-US"/>
          </a:p>
        </p:txBody>
      </p:sp>
      <p:sp>
        <p:nvSpPr>
          <p:cNvPr id="6" name="Footer Placeholder 5">
            <a:extLst>
              <a:ext uri="{FF2B5EF4-FFF2-40B4-BE49-F238E27FC236}">
                <a16:creationId xmlns:a16="http://schemas.microsoft.com/office/drawing/2014/main" id="{887F81D0-2FEC-CB42-BC24-5BC0FC6094BA}"/>
              </a:ext>
            </a:extLst>
          </p:cNvPr>
          <p:cNvSpPr>
            <a:spLocks noGrp="1"/>
          </p:cNvSpPr>
          <p:nvPr>
            <p:ph type="ftr" sz="quarter" idx="11"/>
          </p:nvPr>
        </p:nvSpPr>
        <p:spPr/>
        <p:txBody>
          <a:bodyPr/>
          <a:lstStyle/>
          <a:p>
            <a:r>
              <a:rPr lang="en-US"/>
              <a:t>Deepika Dittakavi .. Lois Dankwa .. Tyler Gmerek.  DSA 2020</a:t>
            </a:r>
          </a:p>
        </p:txBody>
      </p:sp>
      <p:sp>
        <p:nvSpPr>
          <p:cNvPr id="7" name="Slide Number Placeholder 6">
            <a:extLst>
              <a:ext uri="{FF2B5EF4-FFF2-40B4-BE49-F238E27FC236}">
                <a16:creationId xmlns:a16="http://schemas.microsoft.com/office/drawing/2014/main" id="{8456354C-15DB-9746-AC53-4F577A1572DA}"/>
              </a:ext>
            </a:extLst>
          </p:cNvPr>
          <p:cNvSpPr>
            <a:spLocks noGrp="1"/>
          </p:cNvSpPr>
          <p:nvPr>
            <p:ph type="sldNum" sz="quarter" idx="12"/>
          </p:nvPr>
        </p:nvSpPr>
        <p:spPr/>
        <p:txBody>
          <a:bodyPr/>
          <a:lstStyle/>
          <a:p>
            <a:fld id="{EB8643E8-6813-6F4D-868E-B7E092DD3918}" type="slidenum">
              <a:rPr lang="en-US" smtClean="0"/>
              <a:t>‹#›</a:t>
            </a:fld>
            <a:endParaRPr lang="en-US"/>
          </a:p>
        </p:txBody>
      </p:sp>
    </p:spTree>
    <p:extLst>
      <p:ext uri="{BB962C8B-B14F-4D97-AF65-F5344CB8AC3E}">
        <p14:creationId xmlns:p14="http://schemas.microsoft.com/office/powerpoint/2010/main" val="3127939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E74D24-F341-FB42-B22B-08DA34997A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8F82787-55A0-4144-A3C6-5387C47F58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99DE9C-1AE1-CB4C-A721-9A35AD02A4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FB9A50-199D-0A42-8F76-779F089C45B8}" type="datetime1">
              <a:rPr lang="en-US" smtClean="0"/>
              <a:t>6/9/20</a:t>
            </a:fld>
            <a:endParaRPr lang="en-US"/>
          </a:p>
        </p:txBody>
      </p:sp>
      <p:sp>
        <p:nvSpPr>
          <p:cNvPr id="5" name="Footer Placeholder 4">
            <a:extLst>
              <a:ext uri="{FF2B5EF4-FFF2-40B4-BE49-F238E27FC236}">
                <a16:creationId xmlns:a16="http://schemas.microsoft.com/office/drawing/2014/main" id="{6226B402-FE26-AE4E-9ECC-A28229CDE3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Deepika Dittakavi .. Lois Dankwa .. Tyler Gmerek.  DSA 2020</a:t>
            </a:r>
          </a:p>
        </p:txBody>
      </p:sp>
      <p:sp>
        <p:nvSpPr>
          <p:cNvPr id="6" name="Slide Number Placeholder 5">
            <a:extLst>
              <a:ext uri="{FF2B5EF4-FFF2-40B4-BE49-F238E27FC236}">
                <a16:creationId xmlns:a16="http://schemas.microsoft.com/office/drawing/2014/main" id="{295BF860-D626-524F-AE0C-E2966F6D17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8643E8-6813-6F4D-868E-B7E092DD3918}" type="slidenum">
              <a:rPr lang="en-US" smtClean="0"/>
              <a:t>‹#›</a:t>
            </a:fld>
            <a:endParaRPr lang="en-US"/>
          </a:p>
        </p:txBody>
      </p:sp>
    </p:spTree>
    <p:extLst>
      <p:ext uri="{BB962C8B-B14F-4D97-AF65-F5344CB8AC3E}">
        <p14:creationId xmlns:p14="http://schemas.microsoft.com/office/powerpoint/2010/main" val="24914685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image" Target="../media/image12.jpeg"/><Relationship Id="rId7" Type="http://schemas.openxmlformats.org/officeDocument/2006/relationships/image" Target="../media/image16.jpeg"/><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 Id="rId9" Type="http://schemas.openxmlformats.org/officeDocument/2006/relationships/image" Target="../media/image18.jpeg"/></Relationships>
</file>

<file path=ppt/slides/_rels/slide1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jpeg"/><Relationship Id="rId7" Type="http://schemas.openxmlformats.org/officeDocument/2006/relationships/image" Target="../media/image24.jpeg"/><Relationship Id="rId2" Type="http://schemas.openxmlformats.org/officeDocument/2006/relationships/image" Target="../media/image19.jpeg"/><Relationship Id="rId1" Type="http://schemas.openxmlformats.org/officeDocument/2006/relationships/slideLayout" Target="../slideLayouts/slideLayout2.xml"/><Relationship Id="rId6" Type="http://schemas.openxmlformats.org/officeDocument/2006/relationships/image" Target="../media/image23.jpeg"/><Relationship Id="rId5" Type="http://schemas.openxmlformats.org/officeDocument/2006/relationships/image" Target="../media/image22.jpeg"/><Relationship Id="rId4" Type="http://schemas.openxmlformats.org/officeDocument/2006/relationships/image" Target="../media/image21.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8" Type="http://schemas.openxmlformats.org/officeDocument/2006/relationships/hyperlink" Target="https://www.modelop.com/blog/the-importance-of-rapid-iteration/" TargetMode="External"/><Relationship Id="rId3" Type="http://schemas.openxmlformats.org/officeDocument/2006/relationships/hyperlink" Target="https://stats.stackexchange.com/questions/142873/how-to-determine-the-accuracy-of-regression-which-measure-should-be-used" TargetMode="External"/><Relationship Id="rId7" Type="http://schemas.openxmlformats.org/officeDocument/2006/relationships/hyperlink" Target="https://library.municode.com/ma/cambridge/codes/code_of_ordinances?nodeId=TIT8HESA_CH8.16NOCO" TargetMode="External"/><Relationship Id="rId2" Type="http://schemas.openxmlformats.org/officeDocument/2006/relationships/hyperlink" Target="https://topepo.github.io/caret/model-training-and-tuning.html" TargetMode="External"/><Relationship Id="rId1" Type="http://schemas.openxmlformats.org/officeDocument/2006/relationships/slideLayout" Target="../slideLayouts/slideLayout7.xml"/><Relationship Id="rId6" Type="http://schemas.openxmlformats.org/officeDocument/2006/relationships/hyperlink" Target="https://towardsdatascience.com/explaining-feature-importance-by-example-of-a-random-forest-d9166011959e" TargetMode="External"/><Relationship Id="rId5" Type="http://schemas.openxmlformats.org/officeDocument/2006/relationships/hyperlink" Target="http://r-statistics.co/Loess-Regression-With-R.html" TargetMode="External"/><Relationship Id="rId4" Type="http://schemas.openxmlformats.org/officeDocument/2006/relationships/hyperlink" Target="https://glassboxmedicine.com/2019/09/15/best-use-of-train-val-test-splits-with-tips-for-medical-data/#:~:text=At%20the%20beginning%20of%20a,10%25%20val%2C%2010%25%20test"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 Id="rId9"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ED8B9F6F-04C7-EF4F-92AA-3A6C3774B009}"/>
              </a:ext>
            </a:extLst>
          </p:cNvPr>
          <p:cNvSpPr txBox="1"/>
          <p:nvPr/>
        </p:nvSpPr>
        <p:spPr>
          <a:xfrm>
            <a:off x="128154" y="99295"/>
            <a:ext cx="1118755" cy="6668194"/>
          </a:xfrm>
          <a:prstGeom prst="rect">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p:spPr>
        <p:txBody>
          <a:bodyPr wrap="square" rtlCol="0">
            <a:spAutoFit/>
          </a:bodyPr>
          <a:lstStyle/>
          <a:p>
            <a:endParaRPr lang="en-US" dirty="0"/>
          </a:p>
        </p:txBody>
      </p:sp>
      <p:sp>
        <p:nvSpPr>
          <p:cNvPr id="13" name="Rectangle 12">
            <a:extLst>
              <a:ext uri="{FF2B5EF4-FFF2-40B4-BE49-F238E27FC236}">
                <a16:creationId xmlns:a16="http://schemas.microsoft.com/office/drawing/2014/main" id="{F6DB00D8-0F1E-654D-8503-A5B7FF40CCC5}"/>
              </a:ext>
            </a:extLst>
          </p:cNvPr>
          <p:cNvSpPr/>
          <p:nvPr/>
        </p:nvSpPr>
        <p:spPr>
          <a:xfrm>
            <a:off x="1205350" y="6648230"/>
            <a:ext cx="10614620" cy="118942"/>
          </a:xfrm>
          <a:prstGeom prst="rect">
            <a:avLst/>
          </a:prstGeom>
          <a:gradFill>
            <a:gsLst>
              <a:gs pos="0">
                <a:schemeClr val="accent2">
                  <a:lumMod val="0"/>
                  <a:lumOff val="100000"/>
                </a:schemeClr>
              </a:gs>
              <a:gs pos="35000">
                <a:schemeClr val="accent2">
                  <a:lumMod val="0"/>
                  <a:lumOff val="100000"/>
                </a:schemeClr>
              </a:gs>
              <a:gs pos="100000">
                <a:schemeClr val="accent2">
                  <a:lumMod val="100000"/>
                </a:schemeClr>
              </a:gs>
            </a:gsLst>
            <a:path path="shap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Subtitle 2">
            <a:extLst>
              <a:ext uri="{FF2B5EF4-FFF2-40B4-BE49-F238E27FC236}">
                <a16:creationId xmlns:a16="http://schemas.microsoft.com/office/drawing/2014/main" id="{93D9C601-6551-064E-BA6A-2276DDC848DD}"/>
              </a:ext>
            </a:extLst>
          </p:cNvPr>
          <p:cNvSpPr txBox="1">
            <a:spLocks/>
          </p:cNvSpPr>
          <p:nvPr/>
        </p:nvSpPr>
        <p:spPr>
          <a:xfrm>
            <a:off x="851756" y="4888521"/>
            <a:ext cx="6100030" cy="1280160"/>
          </a:xfrm>
          <a:prstGeom prst="rect">
            <a:avLst/>
          </a:prstGeom>
          <a:solidFill>
            <a:schemeClr val="bg1"/>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latin typeface="Arial" panose="020B0604020202020204" pitchFamily="34" charset="0"/>
                <a:cs typeface="Arial" panose="020B0604020202020204" pitchFamily="34" charset="0"/>
              </a:rPr>
              <a:t>Authors: Deepika Dittakavi,  Lois Dankwa, Tyler Gmerek</a:t>
            </a:r>
          </a:p>
          <a:p>
            <a:r>
              <a:rPr lang="en-US" sz="1800" dirty="0">
                <a:latin typeface="Arial" panose="020B0604020202020204" pitchFamily="34" charset="0"/>
                <a:cs typeface="Arial" panose="020B0604020202020204" pitchFamily="34" charset="0"/>
              </a:rPr>
              <a:t>Date: June 10, 2020</a:t>
            </a:r>
          </a:p>
          <a:p>
            <a:r>
              <a:rPr lang="en-US" sz="1800" dirty="0">
                <a:latin typeface="Arial" panose="020B0604020202020204" pitchFamily="34" charset="0"/>
                <a:cs typeface="Arial" panose="020B0604020202020204" pitchFamily="34" charset="0"/>
              </a:rPr>
              <a:t>Industry Project - Data Science  &amp; Analytics Certificate Bootcamp with Stack Education</a:t>
            </a:r>
          </a:p>
          <a:p>
            <a:pPr marL="0" indent="0">
              <a:buNone/>
            </a:pPr>
            <a:endParaRPr lang="en-US" dirty="0">
              <a:latin typeface="Arial" panose="020B0604020202020204" pitchFamily="34" charset="0"/>
              <a:cs typeface="Arial" panose="020B0604020202020204" pitchFamily="34" charset="0"/>
            </a:endParaRPr>
          </a:p>
        </p:txBody>
      </p:sp>
      <p:sp>
        <p:nvSpPr>
          <p:cNvPr id="19" name="Title 1">
            <a:extLst>
              <a:ext uri="{FF2B5EF4-FFF2-40B4-BE49-F238E27FC236}">
                <a16:creationId xmlns:a16="http://schemas.microsoft.com/office/drawing/2014/main" id="{AD156BBF-03D5-CB49-8DFB-289BF012C96F}"/>
              </a:ext>
            </a:extLst>
          </p:cNvPr>
          <p:cNvSpPr txBox="1">
            <a:spLocks/>
          </p:cNvSpPr>
          <p:nvPr/>
        </p:nvSpPr>
        <p:spPr>
          <a:xfrm>
            <a:off x="886925" y="2713374"/>
            <a:ext cx="4838700" cy="1120072"/>
          </a:xfrm>
          <a:prstGeom prst="rect">
            <a:avLst/>
          </a:prstGeom>
          <a:solidFill>
            <a:schemeClr val="bg1"/>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Arial" panose="020B0604020202020204" pitchFamily="34" charset="0"/>
                <a:cs typeface="Arial" panose="020B0604020202020204" pitchFamily="34" charset="0"/>
              </a:rPr>
              <a:t>Noise Surrogate Model for Urban Planning</a:t>
            </a:r>
            <a:endParaRPr lang="en-US" sz="2800" b="1"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79B77458-792B-2F44-91D6-7141589803EC}"/>
              </a:ext>
            </a:extLst>
          </p:cNvPr>
          <p:cNvSpPr txBox="1"/>
          <p:nvPr/>
        </p:nvSpPr>
        <p:spPr>
          <a:xfrm>
            <a:off x="910371" y="843148"/>
            <a:ext cx="4968524" cy="1015663"/>
          </a:xfrm>
          <a:prstGeom prst="rect">
            <a:avLst/>
          </a:prstGeom>
          <a:solidFill>
            <a:schemeClr val="bg1"/>
          </a:solidFill>
        </p:spPr>
        <p:txBody>
          <a:bodyPr wrap="square" rtlCol="0">
            <a:spAutoFit/>
          </a:bodyPr>
          <a:lstStyle/>
          <a:p>
            <a:r>
              <a:rPr lang="en-US" sz="6000" b="1" dirty="0">
                <a:solidFill>
                  <a:schemeClr val="accent2">
                    <a:lumMod val="50000"/>
                  </a:schemeClr>
                </a:solidFill>
                <a:latin typeface="+mj-lt"/>
                <a:cs typeface="Arial" panose="020B0604020202020204" pitchFamily="34" charset="0"/>
              </a:rPr>
              <a:t>STACK DSA</a:t>
            </a:r>
          </a:p>
        </p:txBody>
      </p:sp>
      <p:sp>
        <p:nvSpPr>
          <p:cNvPr id="12" name="TextBox 11">
            <a:extLst>
              <a:ext uri="{FF2B5EF4-FFF2-40B4-BE49-F238E27FC236}">
                <a16:creationId xmlns:a16="http://schemas.microsoft.com/office/drawing/2014/main" id="{356080C9-6216-464F-AFDE-8644F625F27E}"/>
              </a:ext>
            </a:extLst>
          </p:cNvPr>
          <p:cNvSpPr txBox="1"/>
          <p:nvPr/>
        </p:nvSpPr>
        <p:spPr>
          <a:xfrm>
            <a:off x="10925908" y="2206851"/>
            <a:ext cx="1266092" cy="1261872"/>
          </a:xfrm>
          <a:prstGeom prst="rect">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p:spPr>
        <p:txBody>
          <a:bodyPr wrap="square" rtlCol="0">
            <a:spAutoFit/>
          </a:bodyPr>
          <a:lstStyle/>
          <a:p>
            <a:endParaRPr lang="en-US" dirty="0"/>
          </a:p>
        </p:txBody>
      </p:sp>
      <p:sp>
        <p:nvSpPr>
          <p:cNvPr id="21" name="TextBox 20">
            <a:extLst>
              <a:ext uri="{FF2B5EF4-FFF2-40B4-BE49-F238E27FC236}">
                <a16:creationId xmlns:a16="http://schemas.microsoft.com/office/drawing/2014/main" id="{1BF7424F-EDC3-D040-986F-076F5EBD2EFF}"/>
              </a:ext>
            </a:extLst>
          </p:cNvPr>
          <p:cNvSpPr txBox="1"/>
          <p:nvPr/>
        </p:nvSpPr>
        <p:spPr>
          <a:xfrm>
            <a:off x="7831016" y="2206839"/>
            <a:ext cx="3352800" cy="1323439"/>
          </a:xfrm>
          <a:prstGeom prst="rect">
            <a:avLst/>
          </a:prstGeom>
          <a:solidFill>
            <a:schemeClr val="bg1"/>
          </a:solidFill>
        </p:spPr>
        <p:txBody>
          <a:bodyPr wrap="square" rtlCol="0">
            <a:spAutoFit/>
          </a:bodyPr>
          <a:lstStyle/>
          <a:p>
            <a:r>
              <a:rPr lang="en-US" sz="2800" dirty="0">
                <a:solidFill>
                  <a:schemeClr val="accent2">
                    <a:lumMod val="50000"/>
                  </a:schemeClr>
                </a:solidFill>
                <a:latin typeface="Arial" panose="020B0604020202020204" pitchFamily="34" charset="0"/>
                <a:cs typeface="Arial" panose="020B0604020202020204" pitchFamily="34" charset="0"/>
              </a:rPr>
              <a:t>  </a:t>
            </a:r>
            <a:r>
              <a:rPr lang="en-US" sz="3200" dirty="0">
                <a:solidFill>
                  <a:schemeClr val="accent2">
                    <a:lumMod val="50000"/>
                  </a:schemeClr>
                </a:solidFill>
                <a:latin typeface="Arial" panose="020B0604020202020204" pitchFamily="34" charset="0"/>
                <a:cs typeface="Arial" panose="020B0604020202020204" pitchFamily="34" charset="0"/>
              </a:rPr>
              <a:t>Spacemaker AI</a:t>
            </a:r>
          </a:p>
          <a:p>
            <a:r>
              <a:rPr lang="en-US" sz="2400" dirty="0">
                <a:latin typeface="Arial" panose="020B0604020202020204" pitchFamily="34" charset="0"/>
                <a:cs typeface="Arial" panose="020B0604020202020204" pitchFamily="34" charset="0"/>
              </a:rPr>
              <a:t>  Head of Operations</a:t>
            </a:r>
          </a:p>
          <a:p>
            <a:r>
              <a:rPr lang="en-US" sz="2400"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Karoline Skatteboe </a:t>
            </a:r>
          </a:p>
        </p:txBody>
      </p:sp>
    </p:spTree>
    <p:extLst>
      <p:ext uri="{BB962C8B-B14F-4D97-AF65-F5344CB8AC3E}">
        <p14:creationId xmlns:p14="http://schemas.microsoft.com/office/powerpoint/2010/main" val="42656560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Content Placeholder 14">
            <a:extLst>
              <a:ext uri="{FF2B5EF4-FFF2-40B4-BE49-F238E27FC236}">
                <a16:creationId xmlns:a16="http://schemas.microsoft.com/office/drawing/2014/main" id="{34742B65-36BE-D741-A182-B372633AE4C1}"/>
              </a:ext>
            </a:extLst>
          </p:cNvPr>
          <p:cNvPicPr>
            <a:picLocks noGrp="1" noChangeAspect="1"/>
          </p:cNvPicPr>
          <p:nvPr>
            <p:ph idx="1"/>
          </p:nvPr>
        </p:nvPicPr>
        <p:blipFill>
          <a:blip r:embed="rId2"/>
          <a:stretch>
            <a:fillRect/>
          </a:stretch>
        </p:blipFill>
        <p:spPr>
          <a:xfrm>
            <a:off x="640200" y="1371865"/>
            <a:ext cx="2701221" cy="2701221"/>
          </a:xfrm>
        </p:spPr>
      </p:pic>
      <p:grpSp>
        <p:nvGrpSpPr>
          <p:cNvPr id="2" name="Group 1">
            <a:extLst>
              <a:ext uri="{FF2B5EF4-FFF2-40B4-BE49-F238E27FC236}">
                <a16:creationId xmlns:a16="http://schemas.microsoft.com/office/drawing/2014/main" id="{62751998-C3FE-F24A-9811-F95EA2F2F3FA}"/>
              </a:ext>
            </a:extLst>
          </p:cNvPr>
          <p:cNvGrpSpPr/>
          <p:nvPr/>
        </p:nvGrpSpPr>
        <p:grpSpPr>
          <a:xfrm>
            <a:off x="670198" y="1371865"/>
            <a:ext cx="11035067" cy="5167047"/>
            <a:chOff x="657312" y="1114778"/>
            <a:chExt cx="11035067" cy="5378097"/>
          </a:xfrm>
        </p:grpSpPr>
        <p:pic>
          <p:nvPicPr>
            <p:cNvPr id="17" name="Picture 16">
              <a:extLst>
                <a:ext uri="{FF2B5EF4-FFF2-40B4-BE49-F238E27FC236}">
                  <a16:creationId xmlns:a16="http://schemas.microsoft.com/office/drawing/2014/main" id="{67905486-8839-E241-B32C-D3405202BA44}"/>
                </a:ext>
              </a:extLst>
            </p:cNvPr>
            <p:cNvPicPr>
              <a:picLocks noChangeAspect="1"/>
            </p:cNvPicPr>
            <p:nvPr/>
          </p:nvPicPr>
          <p:blipFill>
            <a:blip r:embed="rId3"/>
            <a:stretch>
              <a:fillRect/>
            </a:stretch>
          </p:blipFill>
          <p:spPr>
            <a:xfrm>
              <a:off x="657312" y="3791654"/>
              <a:ext cx="2701221" cy="2701221"/>
            </a:xfrm>
            <a:prstGeom prst="rect">
              <a:avLst/>
            </a:prstGeom>
          </p:spPr>
        </p:pic>
        <p:pic>
          <p:nvPicPr>
            <p:cNvPr id="19" name="Picture 18">
              <a:extLst>
                <a:ext uri="{FF2B5EF4-FFF2-40B4-BE49-F238E27FC236}">
                  <a16:creationId xmlns:a16="http://schemas.microsoft.com/office/drawing/2014/main" id="{7A31ACA6-648C-C344-BA69-24FA9DBB4614}"/>
                </a:ext>
              </a:extLst>
            </p:cNvPr>
            <p:cNvPicPr>
              <a:picLocks noChangeAspect="1"/>
            </p:cNvPicPr>
            <p:nvPr/>
          </p:nvPicPr>
          <p:blipFill>
            <a:blip r:embed="rId4"/>
            <a:stretch>
              <a:fillRect/>
            </a:stretch>
          </p:blipFill>
          <p:spPr>
            <a:xfrm>
              <a:off x="3358533" y="1187978"/>
              <a:ext cx="2701222" cy="2701222"/>
            </a:xfrm>
            <a:prstGeom prst="rect">
              <a:avLst/>
            </a:prstGeom>
          </p:spPr>
        </p:pic>
        <p:pic>
          <p:nvPicPr>
            <p:cNvPr id="21" name="Picture 20">
              <a:extLst>
                <a:ext uri="{FF2B5EF4-FFF2-40B4-BE49-F238E27FC236}">
                  <a16:creationId xmlns:a16="http://schemas.microsoft.com/office/drawing/2014/main" id="{7FDEC509-6CEC-D440-8066-5BBEF5183BD8}"/>
                </a:ext>
              </a:extLst>
            </p:cNvPr>
            <p:cNvPicPr>
              <a:picLocks noChangeAspect="1"/>
            </p:cNvPicPr>
            <p:nvPr/>
          </p:nvPicPr>
          <p:blipFill>
            <a:blip r:embed="rId5"/>
            <a:stretch>
              <a:fillRect/>
            </a:stretch>
          </p:blipFill>
          <p:spPr>
            <a:xfrm>
              <a:off x="3358533" y="3703637"/>
              <a:ext cx="2701221" cy="2701221"/>
            </a:xfrm>
            <a:prstGeom prst="rect">
              <a:avLst/>
            </a:prstGeom>
          </p:spPr>
        </p:pic>
        <p:pic>
          <p:nvPicPr>
            <p:cNvPr id="23" name="Picture 22">
              <a:extLst>
                <a:ext uri="{FF2B5EF4-FFF2-40B4-BE49-F238E27FC236}">
                  <a16:creationId xmlns:a16="http://schemas.microsoft.com/office/drawing/2014/main" id="{AE6C8DBF-7D5E-3E4E-BE51-B256CD3E6DF1}"/>
                </a:ext>
              </a:extLst>
            </p:cNvPr>
            <p:cNvPicPr>
              <a:picLocks noChangeAspect="1"/>
            </p:cNvPicPr>
            <p:nvPr/>
          </p:nvPicPr>
          <p:blipFill>
            <a:blip r:embed="rId6"/>
            <a:stretch>
              <a:fillRect/>
            </a:stretch>
          </p:blipFill>
          <p:spPr>
            <a:xfrm>
              <a:off x="6033347" y="1114778"/>
              <a:ext cx="2847622" cy="2847622"/>
            </a:xfrm>
            <a:prstGeom prst="rect">
              <a:avLst/>
            </a:prstGeom>
          </p:spPr>
        </p:pic>
        <p:pic>
          <p:nvPicPr>
            <p:cNvPr id="25" name="Picture 24">
              <a:extLst>
                <a:ext uri="{FF2B5EF4-FFF2-40B4-BE49-F238E27FC236}">
                  <a16:creationId xmlns:a16="http://schemas.microsoft.com/office/drawing/2014/main" id="{46D41390-8D86-394E-8741-6CAD98183932}"/>
                </a:ext>
              </a:extLst>
            </p:cNvPr>
            <p:cNvPicPr>
              <a:picLocks noChangeAspect="1"/>
            </p:cNvPicPr>
            <p:nvPr/>
          </p:nvPicPr>
          <p:blipFill>
            <a:blip r:embed="rId7"/>
            <a:stretch>
              <a:fillRect/>
            </a:stretch>
          </p:blipFill>
          <p:spPr>
            <a:xfrm>
              <a:off x="6096000" y="3703636"/>
              <a:ext cx="2701221" cy="2701221"/>
            </a:xfrm>
            <a:prstGeom prst="rect">
              <a:avLst/>
            </a:prstGeom>
          </p:spPr>
        </p:pic>
        <p:pic>
          <p:nvPicPr>
            <p:cNvPr id="27" name="Picture 26">
              <a:extLst>
                <a:ext uri="{FF2B5EF4-FFF2-40B4-BE49-F238E27FC236}">
                  <a16:creationId xmlns:a16="http://schemas.microsoft.com/office/drawing/2014/main" id="{43A96C3C-7055-6C43-A13B-C8BA8CD0368E}"/>
                </a:ext>
              </a:extLst>
            </p:cNvPr>
            <p:cNvPicPr>
              <a:picLocks noChangeAspect="1"/>
            </p:cNvPicPr>
            <p:nvPr/>
          </p:nvPicPr>
          <p:blipFill>
            <a:blip r:embed="rId8"/>
            <a:stretch>
              <a:fillRect/>
            </a:stretch>
          </p:blipFill>
          <p:spPr>
            <a:xfrm>
              <a:off x="8869714" y="1200456"/>
              <a:ext cx="2822665" cy="2822665"/>
            </a:xfrm>
            <a:prstGeom prst="rect">
              <a:avLst/>
            </a:prstGeom>
          </p:spPr>
        </p:pic>
        <p:pic>
          <p:nvPicPr>
            <p:cNvPr id="29" name="Picture 28">
              <a:extLst>
                <a:ext uri="{FF2B5EF4-FFF2-40B4-BE49-F238E27FC236}">
                  <a16:creationId xmlns:a16="http://schemas.microsoft.com/office/drawing/2014/main" id="{00FAEF21-D4F1-A844-BE6E-5C328B4EAC2E}"/>
                </a:ext>
              </a:extLst>
            </p:cNvPr>
            <p:cNvPicPr>
              <a:picLocks noChangeAspect="1"/>
            </p:cNvPicPr>
            <p:nvPr/>
          </p:nvPicPr>
          <p:blipFill>
            <a:blip r:embed="rId9"/>
            <a:stretch>
              <a:fillRect/>
            </a:stretch>
          </p:blipFill>
          <p:spPr>
            <a:xfrm>
              <a:off x="8930435" y="3718718"/>
              <a:ext cx="2701221" cy="2701221"/>
            </a:xfrm>
            <a:prstGeom prst="rect">
              <a:avLst/>
            </a:prstGeom>
          </p:spPr>
        </p:pic>
      </p:grpSp>
      <p:sp>
        <p:nvSpPr>
          <p:cNvPr id="30" name="TextBox 29">
            <a:extLst>
              <a:ext uri="{FF2B5EF4-FFF2-40B4-BE49-F238E27FC236}">
                <a16:creationId xmlns:a16="http://schemas.microsoft.com/office/drawing/2014/main" id="{164F5BD1-317F-304E-9A8E-AD71C6FAC713}"/>
              </a:ext>
            </a:extLst>
          </p:cNvPr>
          <p:cNvSpPr txBox="1"/>
          <p:nvPr/>
        </p:nvSpPr>
        <p:spPr>
          <a:xfrm>
            <a:off x="1461980" y="1021872"/>
            <a:ext cx="1195412" cy="443521"/>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a:t>Scenario 5</a:t>
            </a:r>
          </a:p>
        </p:txBody>
      </p:sp>
      <p:sp>
        <p:nvSpPr>
          <p:cNvPr id="31" name="TextBox 30">
            <a:extLst>
              <a:ext uri="{FF2B5EF4-FFF2-40B4-BE49-F238E27FC236}">
                <a16:creationId xmlns:a16="http://schemas.microsoft.com/office/drawing/2014/main" id="{11961E1E-1F80-6D48-BCB6-55ADF853C584}"/>
              </a:ext>
            </a:extLst>
          </p:cNvPr>
          <p:cNvSpPr txBox="1"/>
          <p:nvPr/>
        </p:nvSpPr>
        <p:spPr>
          <a:xfrm>
            <a:off x="4225557" y="1056611"/>
            <a:ext cx="1195412" cy="443521"/>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a:t>Scenario 6</a:t>
            </a:r>
          </a:p>
        </p:txBody>
      </p:sp>
      <p:sp>
        <p:nvSpPr>
          <p:cNvPr id="32" name="TextBox 31">
            <a:extLst>
              <a:ext uri="{FF2B5EF4-FFF2-40B4-BE49-F238E27FC236}">
                <a16:creationId xmlns:a16="http://schemas.microsoft.com/office/drawing/2014/main" id="{6759CFC0-7B2B-E64F-AAA6-41DDB015FBBA}"/>
              </a:ext>
            </a:extLst>
          </p:cNvPr>
          <p:cNvSpPr txBox="1"/>
          <p:nvPr/>
        </p:nvSpPr>
        <p:spPr>
          <a:xfrm>
            <a:off x="7007095" y="1047757"/>
            <a:ext cx="1195412" cy="443521"/>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a:t>Scenario 7</a:t>
            </a:r>
          </a:p>
        </p:txBody>
      </p:sp>
      <p:sp>
        <p:nvSpPr>
          <p:cNvPr id="33" name="TextBox 32">
            <a:extLst>
              <a:ext uri="{FF2B5EF4-FFF2-40B4-BE49-F238E27FC236}">
                <a16:creationId xmlns:a16="http://schemas.microsoft.com/office/drawing/2014/main" id="{829269D8-CE90-684A-A474-445B4D90C3E5}"/>
              </a:ext>
            </a:extLst>
          </p:cNvPr>
          <p:cNvSpPr txBox="1"/>
          <p:nvPr/>
        </p:nvSpPr>
        <p:spPr>
          <a:xfrm>
            <a:off x="9807996" y="1024561"/>
            <a:ext cx="1195412" cy="443521"/>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a:t>Scenario 8</a:t>
            </a:r>
          </a:p>
        </p:txBody>
      </p:sp>
      <p:sp>
        <p:nvSpPr>
          <p:cNvPr id="18" name="Title 1">
            <a:extLst>
              <a:ext uri="{FF2B5EF4-FFF2-40B4-BE49-F238E27FC236}">
                <a16:creationId xmlns:a16="http://schemas.microsoft.com/office/drawing/2014/main" id="{63937F22-C0BA-8242-A3E6-EA6CCF1582D3}"/>
              </a:ext>
            </a:extLst>
          </p:cNvPr>
          <p:cNvSpPr txBox="1">
            <a:spLocks/>
          </p:cNvSpPr>
          <p:nvPr/>
        </p:nvSpPr>
        <p:spPr>
          <a:xfrm>
            <a:off x="903840" y="183223"/>
            <a:ext cx="10484596" cy="86923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Data Exploration - </a:t>
            </a:r>
            <a:r>
              <a:rPr lang="en-US" sz="3600" dirty="0"/>
              <a:t>grid configurations  non-specific 			</a:t>
            </a:r>
          </a:p>
        </p:txBody>
      </p:sp>
      <p:cxnSp>
        <p:nvCxnSpPr>
          <p:cNvPr id="20" name="Straight Connector 19">
            <a:extLst>
              <a:ext uri="{FF2B5EF4-FFF2-40B4-BE49-F238E27FC236}">
                <a16:creationId xmlns:a16="http://schemas.microsoft.com/office/drawing/2014/main" id="{24F1EC84-E1F5-864C-A9F7-654953FE43DF}"/>
              </a:ext>
            </a:extLst>
          </p:cNvPr>
          <p:cNvCxnSpPr>
            <a:cxnSpLocks/>
          </p:cNvCxnSpPr>
          <p:nvPr/>
        </p:nvCxnSpPr>
        <p:spPr>
          <a:xfrm>
            <a:off x="997624" y="884928"/>
            <a:ext cx="1854379" cy="0"/>
          </a:xfrm>
          <a:prstGeom prst="line">
            <a:avLst/>
          </a:prstGeom>
          <a:ln w="53975">
            <a:solidFill>
              <a:schemeClr val="accent2">
                <a:lumMod val="60000"/>
                <a:lumOff val="40000"/>
              </a:schemeClr>
            </a:solidFill>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3" name="Footer Placeholder 2">
            <a:extLst>
              <a:ext uri="{FF2B5EF4-FFF2-40B4-BE49-F238E27FC236}">
                <a16:creationId xmlns:a16="http://schemas.microsoft.com/office/drawing/2014/main" id="{404E5160-3CD3-A444-86FC-9A73A3F0F9AB}"/>
              </a:ext>
            </a:extLst>
          </p:cNvPr>
          <p:cNvSpPr>
            <a:spLocks noGrp="1"/>
          </p:cNvSpPr>
          <p:nvPr>
            <p:ph type="ftr" sz="quarter" idx="11"/>
          </p:nvPr>
        </p:nvSpPr>
        <p:spPr/>
        <p:txBody>
          <a:bodyPr/>
          <a:lstStyle/>
          <a:p>
            <a:r>
              <a:rPr lang="en-US" dirty="0"/>
              <a:t>Deepika Dittakavi .. Lois Dankwa .. Tyler Gmerek.  DSA 2020</a:t>
            </a:r>
          </a:p>
        </p:txBody>
      </p:sp>
      <p:sp>
        <p:nvSpPr>
          <p:cNvPr id="22" name="Footer Placeholder 1">
            <a:extLst>
              <a:ext uri="{FF2B5EF4-FFF2-40B4-BE49-F238E27FC236}">
                <a16:creationId xmlns:a16="http://schemas.microsoft.com/office/drawing/2014/main" id="{F048480F-D625-E745-959D-43A0FC162976}"/>
              </a:ext>
            </a:extLst>
          </p:cNvPr>
          <p:cNvSpPr txBox="1">
            <a:spLocks/>
          </p:cNvSpPr>
          <p:nvPr/>
        </p:nvSpPr>
        <p:spPr>
          <a:xfrm>
            <a:off x="10723421" y="6350268"/>
            <a:ext cx="103314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Page 9 of 28</a:t>
            </a:r>
          </a:p>
        </p:txBody>
      </p:sp>
    </p:spTree>
    <p:extLst>
      <p:ext uri="{BB962C8B-B14F-4D97-AF65-F5344CB8AC3E}">
        <p14:creationId xmlns:p14="http://schemas.microsoft.com/office/powerpoint/2010/main" val="2494930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D852111-7D2F-9A47-8155-87888FFC9BB1}"/>
              </a:ext>
            </a:extLst>
          </p:cNvPr>
          <p:cNvPicPr>
            <a:picLocks noGrp="1" noChangeAspect="1"/>
          </p:cNvPicPr>
          <p:nvPr>
            <p:ph idx="1"/>
          </p:nvPr>
        </p:nvPicPr>
        <p:blipFill>
          <a:blip r:embed="rId2"/>
          <a:stretch>
            <a:fillRect/>
          </a:stretch>
        </p:blipFill>
        <p:spPr>
          <a:xfrm>
            <a:off x="1278426" y="1721932"/>
            <a:ext cx="2542647" cy="2542647"/>
          </a:xfrm>
        </p:spPr>
      </p:pic>
      <p:grpSp>
        <p:nvGrpSpPr>
          <p:cNvPr id="12" name="Group 11">
            <a:extLst>
              <a:ext uri="{FF2B5EF4-FFF2-40B4-BE49-F238E27FC236}">
                <a16:creationId xmlns:a16="http://schemas.microsoft.com/office/drawing/2014/main" id="{D0536C6A-4689-D84B-9BCA-FE27918F8381}"/>
              </a:ext>
            </a:extLst>
          </p:cNvPr>
          <p:cNvGrpSpPr/>
          <p:nvPr/>
        </p:nvGrpSpPr>
        <p:grpSpPr>
          <a:xfrm>
            <a:off x="1304651" y="1698180"/>
            <a:ext cx="9549396" cy="4857034"/>
            <a:chOff x="1305831" y="1930222"/>
            <a:chExt cx="9786452" cy="3769025"/>
          </a:xfrm>
        </p:grpSpPr>
        <p:pic>
          <p:nvPicPr>
            <p:cNvPr id="7" name="Picture 6">
              <a:extLst>
                <a:ext uri="{FF2B5EF4-FFF2-40B4-BE49-F238E27FC236}">
                  <a16:creationId xmlns:a16="http://schemas.microsoft.com/office/drawing/2014/main" id="{0F1F7016-5544-454F-879C-51861D70C048}"/>
                </a:ext>
              </a:extLst>
            </p:cNvPr>
            <p:cNvPicPr>
              <a:picLocks noChangeAspect="1"/>
            </p:cNvPicPr>
            <p:nvPr/>
          </p:nvPicPr>
          <p:blipFill>
            <a:blip r:embed="rId3"/>
            <a:stretch>
              <a:fillRect/>
            </a:stretch>
          </p:blipFill>
          <p:spPr>
            <a:xfrm>
              <a:off x="1305831" y="3848517"/>
              <a:ext cx="2542647" cy="1801050"/>
            </a:xfrm>
            <a:prstGeom prst="rect">
              <a:avLst/>
            </a:prstGeom>
          </p:spPr>
        </p:pic>
        <p:pic>
          <p:nvPicPr>
            <p:cNvPr id="9" name="Picture 8">
              <a:extLst>
                <a:ext uri="{FF2B5EF4-FFF2-40B4-BE49-F238E27FC236}">
                  <a16:creationId xmlns:a16="http://schemas.microsoft.com/office/drawing/2014/main" id="{A0F60BB3-DA5F-EB4C-9657-C41BA2BB1EC1}"/>
                </a:ext>
              </a:extLst>
            </p:cNvPr>
            <p:cNvPicPr>
              <a:picLocks noChangeAspect="1"/>
            </p:cNvPicPr>
            <p:nvPr/>
          </p:nvPicPr>
          <p:blipFill>
            <a:blip r:embed="rId4"/>
            <a:stretch>
              <a:fillRect/>
            </a:stretch>
          </p:blipFill>
          <p:spPr>
            <a:xfrm>
              <a:off x="4766197" y="1996104"/>
              <a:ext cx="2542648" cy="1801051"/>
            </a:xfrm>
            <a:prstGeom prst="rect">
              <a:avLst/>
            </a:prstGeom>
          </p:spPr>
        </p:pic>
        <p:pic>
          <p:nvPicPr>
            <p:cNvPr id="11" name="Picture 10">
              <a:extLst>
                <a:ext uri="{FF2B5EF4-FFF2-40B4-BE49-F238E27FC236}">
                  <a16:creationId xmlns:a16="http://schemas.microsoft.com/office/drawing/2014/main" id="{3409F8F5-EF68-2943-96F4-4E37438ECE80}"/>
                </a:ext>
              </a:extLst>
            </p:cNvPr>
            <p:cNvPicPr>
              <a:picLocks noChangeAspect="1"/>
            </p:cNvPicPr>
            <p:nvPr/>
          </p:nvPicPr>
          <p:blipFill>
            <a:blip r:embed="rId5"/>
            <a:stretch>
              <a:fillRect/>
            </a:stretch>
          </p:blipFill>
          <p:spPr>
            <a:xfrm>
              <a:off x="4766197" y="3884733"/>
              <a:ext cx="2542648" cy="1801051"/>
            </a:xfrm>
            <a:prstGeom prst="rect">
              <a:avLst/>
            </a:prstGeom>
          </p:spPr>
        </p:pic>
        <p:pic>
          <p:nvPicPr>
            <p:cNvPr id="13" name="Picture 12">
              <a:extLst>
                <a:ext uri="{FF2B5EF4-FFF2-40B4-BE49-F238E27FC236}">
                  <a16:creationId xmlns:a16="http://schemas.microsoft.com/office/drawing/2014/main" id="{5B0F55E5-89F6-BD4C-AE47-60CF6435EF9A}"/>
                </a:ext>
              </a:extLst>
            </p:cNvPr>
            <p:cNvPicPr>
              <a:picLocks noChangeAspect="1"/>
            </p:cNvPicPr>
            <p:nvPr/>
          </p:nvPicPr>
          <p:blipFill>
            <a:blip r:embed="rId6"/>
            <a:stretch>
              <a:fillRect/>
            </a:stretch>
          </p:blipFill>
          <p:spPr>
            <a:xfrm>
              <a:off x="8385110" y="1930222"/>
              <a:ext cx="2707173" cy="1917590"/>
            </a:xfrm>
            <a:prstGeom prst="rect">
              <a:avLst/>
            </a:prstGeom>
          </p:spPr>
        </p:pic>
        <p:pic>
          <p:nvPicPr>
            <p:cNvPr id="15" name="Picture 14">
              <a:extLst>
                <a:ext uri="{FF2B5EF4-FFF2-40B4-BE49-F238E27FC236}">
                  <a16:creationId xmlns:a16="http://schemas.microsoft.com/office/drawing/2014/main" id="{2BE7A3E9-5B69-1C4B-91C0-36055F21B9EF}"/>
                </a:ext>
              </a:extLst>
            </p:cNvPr>
            <p:cNvPicPr>
              <a:picLocks noChangeAspect="1"/>
            </p:cNvPicPr>
            <p:nvPr/>
          </p:nvPicPr>
          <p:blipFill>
            <a:blip r:embed="rId7"/>
            <a:stretch>
              <a:fillRect/>
            </a:stretch>
          </p:blipFill>
          <p:spPr>
            <a:xfrm>
              <a:off x="8467372" y="3898197"/>
              <a:ext cx="2542647" cy="1801050"/>
            </a:xfrm>
            <a:prstGeom prst="rect">
              <a:avLst/>
            </a:prstGeom>
          </p:spPr>
        </p:pic>
      </p:grpSp>
      <p:sp>
        <p:nvSpPr>
          <p:cNvPr id="14" name="Title 1">
            <a:extLst>
              <a:ext uri="{FF2B5EF4-FFF2-40B4-BE49-F238E27FC236}">
                <a16:creationId xmlns:a16="http://schemas.microsoft.com/office/drawing/2014/main" id="{76130D97-FF62-EE47-A49E-7AE482530B4E}"/>
              </a:ext>
            </a:extLst>
          </p:cNvPr>
          <p:cNvSpPr txBox="1">
            <a:spLocks/>
          </p:cNvSpPr>
          <p:nvPr/>
        </p:nvSpPr>
        <p:spPr>
          <a:xfrm>
            <a:off x="990752" y="211545"/>
            <a:ext cx="8807747" cy="86923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Data Exploration - grid configurations</a:t>
            </a:r>
          </a:p>
        </p:txBody>
      </p:sp>
      <p:cxnSp>
        <p:nvCxnSpPr>
          <p:cNvPr id="19" name="Straight Connector 18">
            <a:extLst>
              <a:ext uri="{FF2B5EF4-FFF2-40B4-BE49-F238E27FC236}">
                <a16:creationId xmlns:a16="http://schemas.microsoft.com/office/drawing/2014/main" id="{AFF66A5A-1519-424A-8643-0D29403FA486}"/>
              </a:ext>
            </a:extLst>
          </p:cNvPr>
          <p:cNvCxnSpPr>
            <a:cxnSpLocks/>
          </p:cNvCxnSpPr>
          <p:nvPr/>
        </p:nvCxnSpPr>
        <p:spPr>
          <a:xfrm>
            <a:off x="1060232" y="950042"/>
            <a:ext cx="1854379" cy="0"/>
          </a:xfrm>
          <a:prstGeom prst="line">
            <a:avLst/>
          </a:prstGeom>
          <a:ln w="53975">
            <a:solidFill>
              <a:schemeClr val="accent2">
                <a:lumMod val="60000"/>
                <a:lumOff val="40000"/>
              </a:schemeClr>
            </a:solidFill>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3" name="Footer Placeholder 2">
            <a:extLst>
              <a:ext uri="{FF2B5EF4-FFF2-40B4-BE49-F238E27FC236}">
                <a16:creationId xmlns:a16="http://schemas.microsoft.com/office/drawing/2014/main" id="{95862C96-5946-8042-A033-5AE97D50DF0F}"/>
              </a:ext>
            </a:extLst>
          </p:cNvPr>
          <p:cNvSpPr>
            <a:spLocks noGrp="1"/>
          </p:cNvSpPr>
          <p:nvPr>
            <p:ph type="ftr" sz="quarter" idx="11"/>
          </p:nvPr>
        </p:nvSpPr>
        <p:spPr/>
        <p:txBody>
          <a:bodyPr/>
          <a:lstStyle/>
          <a:p>
            <a:r>
              <a:rPr lang="en-US" dirty="0"/>
              <a:t>Deepika Dittakavi .. Lois Dankwa .. Tyler Gmerek.  DSA 2020</a:t>
            </a:r>
          </a:p>
        </p:txBody>
      </p:sp>
      <p:sp>
        <p:nvSpPr>
          <p:cNvPr id="20" name="TextBox 19">
            <a:extLst>
              <a:ext uri="{FF2B5EF4-FFF2-40B4-BE49-F238E27FC236}">
                <a16:creationId xmlns:a16="http://schemas.microsoft.com/office/drawing/2014/main" id="{BAD9D902-572B-D74C-A783-9F73616A7C3C}"/>
              </a:ext>
            </a:extLst>
          </p:cNvPr>
          <p:cNvSpPr txBox="1"/>
          <p:nvPr/>
        </p:nvSpPr>
        <p:spPr>
          <a:xfrm>
            <a:off x="5044387" y="950042"/>
            <a:ext cx="1981505"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Specific site</a:t>
            </a:r>
          </a:p>
          <a:p>
            <a:pPr algn="ctr"/>
            <a:r>
              <a:rPr lang="en-US" dirty="0"/>
              <a:t>(specific site data)</a:t>
            </a:r>
          </a:p>
        </p:txBody>
      </p:sp>
      <p:sp>
        <p:nvSpPr>
          <p:cNvPr id="22" name="TextBox 21">
            <a:extLst>
              <a:ext uri="{FF2B5EF4-FFF2-40B4-BE49-F238E27FC236}">
                <a16:creationId xmlns:a16="http://schemas.microsoft.com/office/drawing/2014/main" id="{1255F67C-CCE3-EE47-ACC6-6A5AF103EC80}"/>
              </a:ext>
            </a:extLst>
          </p:cNvPr>
          <p:cNvSpPr txBox="1"/>
          <p:nvPr/>
        </p:nvSpPr>
        <p:spPr>
          <a:xfrm>
            <a:off x="8805881" y="924384"/>
            <a:ext cx="1540493"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Specific site</a:t>
            </a:r>
          </a:p>
          <a:p>
            <a:pPr algn="ctr"/>
            <a:r>
              <a:rPr lang="en-US" dirty="0"/>
              <a:t>(Test site data)</a:t>
            </a:r>
          </a:p>
        </p:txBody>
      </p:sp>
      <p:sp>
        <p:nvSpPr>
          <p:cNvPr id="24" name="TextBox 23">
            <a:extLst>
              <a:ext uri="{FF2B5EF4-FFF2-40B4-BE49-F238E27FC236}">
                <a16:creationId xmlns:a16="http://schemas.microsoft.com/office/drawing/2014/main" id="{45E2D527-4652-894A-B232-47E43BA07855}"/>
              </a:ext>
            </a:extLst>
          </p:cNvPr>
          <p:cNvSpPr txBox="1"/>
          <p:nvPr/>
        </p:nvSpPr>
        <p:spPr>
          <a:xfrm>
            <a:off x="1485044" y="1015413"/>
            <a:ext cx="2347904"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Scenario 9</a:t>
            </a:r>
          </a:p>
          <a:p>
            <a:pPr algn="ctr"/>
            <a:r>
              <a:rPr lang="en-US" dirty="0"/>
              <a:t>(non- specific site data)</a:t>
            </a:r>
          </a:p>
        </p:txBody>
      </p:sp>
      <p:sp>
        <p:nvSpPr>
          <p:cNvPr id="16" name="Footer Placeholder 1">
            <a:extLst>
              <a:ext uri="{FF2B5EF4-FFF2-40B4-BE49-F238E27FC236}">
                <a16:creationId xmlns:a16="http://schemas.microsoft.com/office/drawing/2014/main" id="{1D43D467-1A76-A74E-87DE-F5382168A420}"/>
              </a:ext>
            </a:extLst>
          </p:cNvPr>
          <p:cNvSpPr txBox="1">
            <a:spLocks/>
          </p:cNvSpPr>
          <p:nvPr/>
        </p:nvSpPr>
        <p:spPr>
          <a:xfrm>
            <a:off x="10723421" y="6350268"/>
            <a:ext cx="103314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Page 10 of 28</a:t>
            </a:r>
          </a:p>
        </p:txBody>
      </p:sp>
      <p:pic>
        <p:nvPicPr>
          <p:cNvPr id="17" name="Picture 16" descr="A picture containing lamp, food&#10;&#10;Description automatically generated">
            <a:extLst>
              <a:ext uri="{FF2B5EF4-FFF2-40B4-BE49-F238E27FC236}">
                <a16:creationId xmlns:a16="http://schemas.microsoft.com/office/drawing/2014/main" id="{96D3BE51-9062-4F45-BAE0-27EB1B258592}"/>
              </a:ext>
            </a:extLst>
          </p:cNvPr>
          <p:cNvPicPr>
            <a:picLocks noChangeAspect="1"/>
          </p:cNvPicPr>
          <p:nvPr/>
        </p:nvPicPr>
        <p:blipFill>
          <a:blip r:embed="rId8"/>
          <a:stretch>
            <a:fillRect/>
          </a:stretch>
        </p:blipFill>
        <p:spPr>
          <a:xfrm>
            <a:off x="10805630" y="111018"/>
            <a:ext cx="1162189" cy="1162189"/>
          </a:xfrm>
          <a:prstGeom prst="rect">
            <a:avLst/>
          </a:prstGeom>
        </p:spPr>
      </p:pic>
    </p:spTree>
    <p:extLst>
      <p:ext uri="{BB962C8B-B14F-4D97-AF65-F5344CB8AC3E}">
        <p14:creationId xmlns:p14="http://schemas.microsoft.com/office/powerpoint/2010/main" val="2436467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FB2610D-CA64-424A-9BB0-216B2DFDFC78}"/>
              </a:ext>
            </a:extLst>
          </p:cNvPr>
          <p:cNvSpPr>
            <a:spLocks noGrp="1"/>
          </p:cNvSpPr>
          <p:nvPr>
            <p:ph type="ftr" sz="quarter" idx="11"/>
          </p:nvPr>
        </p:nvSpPr>
        <p:spPr/>
        <p:txBody>
          <a:bodyPr/>
          <a:lstStyle/>
          <a:p>
            <a:r>
              <a:rPr lang="en-US"/>
              <a:t>Deepika Dittakavi .. Lois Dankwa .. Tyler Gmerek.  DSA 2020</a:t>
            </a:r>
          </a:p>
        </p:txBody>
      </p:sp>
      <p:sp>
        <p:nvSpPr>
          <p:cNvPr id="9" name="TextBox 8">
            <a:extLst>
              <a:ext uri="{FF2B5EF4-FFF2-40B4-BE49-F238E27FC236}">
                <a16:creationId xmlns:a16="http://schemas.microsoft.com/office/drawing/2014/main" id="{ED8B9F6F-04C7-EF4F-92AA-3A6C3774B009}"/>
              </a:ext>
            </a:extLst>
          </p:cNvPr>
          <p:cNvSpPr txBox="1"/>
          <p:nvPr/>
        </p:nvSpPr>
        <p:spPr>
          <a:xfrm>
            <a:off x="128154" y="5898251"/>
            <a:ext cx="924791" cy="869238"/>
          </a:xfrm>
          <a:prstGeom prst="rect">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p:spPr>
        <p:txBody>
          <a:bodyPr wrap="square" rtlCol="0">
            <a:spAutoFit/>
          </a:bodyPr>
          <a:lstStyle/>
          <a:p>
            <a:endParaRPr lang="en-US" dirty="0"/>
          </a:p>
        </p:txBody>
      </p:sp>
      <p:sp>
        <p:nvSpPr>
          <p:cNvPr id="13" name="Rectangle 12">
            <a:extLst>
              <a:ext uri="{FF2B5EF4-FFF2-40B4-BE49-F238E27FC236}">
                <a16:creationId xmlns:a16="http://schemas.microsoft.com/office/drawing/2014/main" id="{F6DB00D8-0F1E-654D-8503-A5B7FF40CCC5}"/>
              </a:ext>
            </a:extLst>
          </p:cNvPr>
          <p:cNvSpPr/>
          <p:nvPr/>
        </p:nvSpPr>
        <p:spPr>
          <a:xfrm>
            <a:off x="1052945" y="6648230"/>
            <a:ext cx="10614620" cy="118942"/>
          </a:xfrm>
          <a:prstGeom prst="rect">
            <a:avLst/>
          </a:prstGeom>
          <a:gradFill>
            <a:gsLst>
              <a:gs pos="0">
                <a:schemeClr val="accent2">
                  <a:lumMod val="0"/>
                  <a:lumOff val="100000"/>
                </a:schemeClr>
              </a:gs>
              <a:gs pos="35000">
                <a:schemeClr val="accent2">
                  <a:lumMod val="0"/>
                  <a:lumOff val="100000"/>
                </a:schemeClr>
              </a:gs>
              <a:gs pos="100000">
                <a:schemeClr val="accent2">
                  <a:lumMod val="100000"/>
                </a:schemeClr>
              </a:gs>
            </a:gsLst>
            <a:path path="shap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88E663B9-1757-6140-BCAC-E37178002443}"/>
              </a:ext>
            </a:extLst>
          </p:cNvPr>
          <p:cNvSpPr txBox="1">
            <a:spLocks/>
          </p:cNvSpPr>
          <p:nvPr/>
        </p:nvSpPr>
        <p:spPr>
          <a:xfrm>
            <a:off x="1052945" y="302781"/>
            <a:ext cx="9240233" cy="86923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Feature Engineering	 - creating features		</a:t>
            </a:r>
          </a:p>
        </p:txBody>
      </p:sp>
      <p:cxnSp>
        <p:nvCxnSpPr>
          <p:cNvPr id="14" name="Straight Connector 13">
            <a:extLst>
              <a:ext uri="{FF2B5EF4-FFF2-40B4-BE49-F238E27FC236}">
                <a16:creationId xmlns:a16="http://schemas.microsoft.com/office/drawing/2014/main" id="{B2FE49F6-8108-7044-9406-2FEFA557D17A}"/>
              </a:ext>
            </a:extLst>
          </p:cNvPr>
          <p:cNvCxnSpPr>
            <a:cxnSpLocks/>
          </p:cNvCxnSpPr>
          <p:nvPr/>
        </p:nvCxnSpPr>
        <p:spPr>
          <a:xfrm>
            <a:off x="1146729" y="1040112"/>
            <a:ext cx="1854379" cy="0"/>
          </a:xfrm>
          <a:prstGeom prst="line">
            <a:avLst/>
          </a:prstGeom>
          <a:ln w="53975">
            <a:solidFill>
              <a:schemeClr val="accent2">
                <a:lumMod val="60000"/>
                <a:lumOff val="40000"/>
              </a:schemeClr>
            </a:solidFill>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BA48F00-C674-5642-9390-B6A61C651857}"/>
              </a:ext>
            </a:extLst>
          </p:cNvPr>
          <p:cNvSpPr txBox="1"/>
          <p:nvPr/>
        </p:nvSpPr>
        <p:spPr>
          <a:xfrm>
            <a:off x="819397" y="1249091"/>
            <a:ext cx="11044357" cy="4832092"/>
          </a:xfrm>
          <a:prstGeom prst="rect">
            <a:avLst/>
          </a:prstGeom>
          <a:noFill/>
          <a:ln>
            <a:solidFill>
              <a:schemeClr val="tx1"/>
            </a:solidFill>
          </a:ln>
        </p:spPr>
        <p:txBody>
          <a:bodyPr wrap="square" rtlCol="0">
            <a:spAutoFit/>
          </a:bodyPr>
          <a:lstStyle/>
          <a:p>
            <a:pPr algn="just"/>
            <a:r>
              <a:rPr lang="en-US" sz="2800" dirty="0"/>
              <a:t>Based on the outcome of the trends gathered from the data exploration, all features used to analyze the statistical models fall under one of the following categories:</a:t>
            </a:r>
          </a:p>
          <a:p>
            <a:endParaRPr lang="en-US" sz="2800" dirty="0"/>
          </a:p>
          <a:p>
            <a:pPr marL="457200" indent="-457200">
              <a:buFont typeface="Arial" panose="020B0604020202020204" pitchFamily="34" charset="0"/>
              <a:buChar char="•"/>
            </a:pPr>
            <a:r>
              <a:rPr lang="en-US" sz="2800" dirty="0"/>
              <a:t>Building coverage</a:t>
            </a:r>
          </a:p>
          <a:p>
            <a:pPr marL="457200" indent="-457200">
              <a:buFont typeface="Arial" panose="020B0604020202020204" pitchFamily="34" charset="0"/>
              <a:buChar char="•"/>
            </a:pPr>
            <a:r>
              <a:rPr lang="en-US" sz="2800" dirty="0"/>
              <a:t>Noise coverage</a:t>
            </a:r>
          </a:p>
          <a:p>
            <a:pPr marL="457200" indent="-457200">
              <a:buFont typeface="Arial" panose="020B0604020202020204" pitchFamily="34" charset="0"/>
              <a:buChar char="•"/>
            </a:pPr>
            <a:r>
              <a:rPr lang="en-US" sz="2800" dirty="0"/>
              <a:t>Building coverage to noise coverage ratio</a:t>
            </a:r>
          </a:p>
          <a:p>
            <a:pPr marL="457200" indent="-457200">
              <a:buFont typeface="Arial" panose="020B0604020202020204" pitchFamily="34" charset="0"/>
              <a:buChar char="•"/>
            </a:pPr>
            <a:r>
              <a:rPr lang="en-US" sz="2800" dirty="0"/>
              <a:t>Average distance to noise</a:t>
            </a:r>
          </a:p>
          <a:p>
            <a:pPr marL="457200" indent="-457200">
              <a:buFont typeface="Arial" panose="020B0604020202020204" pitchFamily="34" charset="0"/>
              <a:buChar char="•"/>
            </a:pPr>
            <a:r>
              <a:rPr lang="en-US" sz="2800" dirty="0"/>
              <a:t>Building coverage in the 4 zones</a:t>
            </a:r>
          </a:p>
          <a:p>
            <a:pPr marL="457200" indent="-457200">
              <a:buFont typeface="Arial" panose="020B0604020202020204" pitchFamily="34" charset="0"/>
              <a:buChar char="•"/>
            </a:pPr>
            <a:r>
              <a:rPr lang="en-US" sz="2800" dirty="0"/>
              <a:t>Building heights  in the 4 zones</a:t>
            </a:r>
          </a:p>
          <a:p>
            <a:pPr marL="457200" indent="-457200">
              <a:buFont typeface="Arial" panose="020B0604020202020204" pitchFamily="34" charset="0"/>
              <a:buChar char="•"/>
            </a:pPr>
            <a:endParaRPr lang="en-US" sz="2800" dirty="0"/>
          </a:p>
        </p:txBody>
      </p:sp>
      <p:sp>
        <p:nvSpPr>
          <p:cNvPr id="8" name="Footer Placeholder 1">
            <a:extLst>
              <a:ext uri="{FF2B5EF4-FFF2-40B4-BE49-F238E27FC236}">
                <a16:creationId xmlns:a16="http://schemas.microsoft.com/office/drawing/2014/main" id="{5B6E6E9D-FEE6-674C-BC8E-0133CF353B67}"/>
              </a:ext>
            </a:extLst>
          </p:cNvPr>
          <p:cNvSpPr txBox="1">
            <a:spLocks/>
          </p:cNvSpPr>
          <p:nvPr/>
        </p:nvSpPr>
        <p:spPr>
          <a:xfrm>
            <a:off x="10723421" y="6350268"/>
            <a:ext cx="103314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Page 11 of 28</a:t>
            </a:r>
          </a:p>
        </p:txBody>
      </p:sp>
    </p:spTree>
    <p:extLst>
      <p:ext uri="{BB962C8B-B14F-4D97-AF65-F5344CB8AC3E}">
        <p14:creationId xmlns:p14="http://schemas.microsoft.com/office/powerpoint/2010/main" val="1211431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FB2610D-CA64-424A-9BB0-216B2DFDFC78}"/>
              </a:ext>
            </a:extLst>
          </p:cNvPr>
          <p:cNvSpPr>
            <a:spLocks noGrp="1"/>
          </p:cNvSpPr>
          <p:nvPr>
            <p:ph type="ftr" sz="quarter" idx="11"/>
          </p:nvPr>
        </p:nvSpPr>
        <p:spPr/>
        <p:txBody>
          <a:bodyPr/>
          <a:lstStyle/>
          <a:p>
            <a:r>
              <a:rPr lang="en-US"/>
              <a:t>Deepika Dittakavi .. Lois Dankwa .. Tyler Gmerek.  DSA 2020</a:t>
            </a:r>
          </a:p>
        </p:txBody>
      </p:sp>
      <p:sp>
        <p:nvSpPr>
          <p:cNvPr id="9" name="TextBox 8">
            <a:extLst>
              <a:ext uri="{FF2B5EF4-FFF2-40B4-BE49-F238E27FC236}">
                <a16:creationId xmlns:a16="http://schemas.microsoft.com/office/drawing/2014/main" id="{ED8B9F6F-04C7-EF4F-92AA-3A6C3774B009}"/>
              </a:ext>
            </a:extLst>
          </p:cNvPr>
          <p:cNvSpPr txBox="1"/>
          <p:nvPr/>
        </p:nvSpPr>
        <p:spPr>
          <a:xfrm>
            <a:off x="128154" y="5898251"/>
            <a:ext cx="924791" cy="869238"/>
          </a:xfrm>
          <a:prstGeom prst="rect">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p:spPr>
        <p:txBody>
          <a:bodyPr wrap="square" rtlCol="0">
            <a:spAutoFit/>
          </a:bodyPr>
          <a:lstStyle/>
          <a:p>
            <a:endParaRPr lang="en-US" dirty="0"/>
          </a:p>
        </p:txBody>
      </p:sp>
      <p:sp>
        <p:nvSpPr>
          <p:cNvPr id="13" name="Rectangle 12">
            <a:extLst>
              <a:ext uri="{FF2B5EF4-FFF2-40B4-BE49-F238E27FC236}">
                <a16:creationId xmlns:a16="http://schemas.microsoft.com/office/drawing/2014/main" id="{F6DB00D8-0F1E-654D-8503-A5B7FF40CCC5}"/>
              </a:ext>
            </a:extLst>
          </p:cNvPr>
          <p:cNvSpPr/>
          <p:nvPr/>
        </p:nvSpPr>
        <p:spPr>
          <a:xfrm>
            <a:off x="1052945" y="6648230"/>
            <a:ext cx="10614620" cy="118942"/>
          </a:xfrm>
          <a:prstGeom prst="rect">
            <a:avLst/>
          </a:prstGeom>
          <a:gradFill>
            <a:gsLst>
              <a:gs pos="0">
                <a:schemeClr val="accent2">
                  <a:lumMod val="0"/>
                  <a:lumOff val="100000"/>
                </a:schemeClr>
              </a:gs>
              <a:gs pos="35000">
                <a:schemeClr val="accent2">
                  <a:lumMod val="0"/>
                  <a:lumOff val="100000"/>
                </a:schemeClr>
              </a:gs>
              <a:gs pos="100000">
                <a:schemeClr val="accent2">
                  <a:lumMod val="100000"/>
                </a:schemeClr>
              </a:gs>
            </a:gsLst>
            <a:path path="shap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88E663B9-1757-6140-BCAC-E37178002443}"/>
              </a:ext>
            </a:extLst>
          </p:cNvPr>
          <p:cNvSpPr txBox="1">
            <a:spLocks/>
          </p:cNvSpPr>
          <p:nvPr/>
        </p:nvSpPr>
        <p:spPr>
          <a:xfrm>
            <a:off x="1052944" y="302781"/>
            <a:ext cx="9586223" cy="86923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Feature Engineering	 - exploration	</a:t>
            </a:r>
          </a:p>
        </p:txBody>
      </p:sp>
      <p:cxnSp>
        <p:nvCxnSpPr>
          <p:cNvPr id="14" name="Straight Connector 13">
            <a:extLst>
              <a:ext uri="{FF2B5EF4-FFF2-40B4-BE49-F238E27FC236}">
                <a16:creationId xmlns:a16="http://schemas.microsoft.com/office/drawing/2014/main" id="{B2FE49F6-8108-7044-9406-2FEFA557D17A}"/>
              </a:ext>
            </a:extLst>
          </p:cNvPr>
          <p:cNvCxnSpPr>
            <a:cxnSpLocks/>
          </p:cNvCxnSpPr>
          <p:nvPr/>
        </p:nvCxnSpPr>
        <p:spPr>
          <a:xfrm>
            <a:off x="1146729" y="1040112"/>
            <a:ext cx="1854379" cy="0"/>
          </a:xfrm>
          <a:prstGeom prst="line">
            <a:avLst/>
          </a:prstGeom>
          <a:ln w="53975">
            <a:solidFill>
              <a:schemeClr val="accent2">
                <a:lumMod val="60000"/>
                <a:lumOff val="40000"/>
              </a:schemeClr>
            </a:solidFill>
            <a:headEnd type="none" w="med" len="med"/>
            <a:tailEnd type="none"/>
          </a:ln>
        </p:spPr>
        <p:style>
          <a:lnRef idx="1">
            <a:schemeClr val="accent1"/>
          </a:lnRef>
          <a:fillRef idx="0">
            <a:schemeClr val="accent1"/>
          </a:fillRef>
          <a:effectRef idx="0">
            <a:schemeClr val="accent1"/>
          </a:effectRef>
          <a:fontRef idx="minor">
            <a:schemeClr val="tx1"/>
          </a:fontRef>
        </p:style>
      </p:cxnSp>
      <p:pic>
        <p:nvPicPr>
          <p:cNvPr id="39" name="Content Placeholder 4">
            <a:extLst>
              <a:ext uri="{FF2B5EF4-FFF2-40B4-BE49-F238E27FC236}">
                <a16:creationId xmlns:a16="http://schemas.microsoft.com/office/drawing/2014/main" id="{93CD17DE-4670-5E41-A58F-E17349F10D0D}"/>
              </a:ext>
            </a:extLst>
          </p:cNvPr>
          <p:cNvPicPr>
            <a:picLocks noChangeAspect="1"/>
          </p:cNvPicPr>
          <p:nvPr/>
        </p:nvPicPr>
        <p:blipFill>
          <a:blip r:embed="rId2"/>
          <a:stretch>
            <a:fillRect/>
          </a:stretch>
        </p:blipFill>
        <p:spPr>
          <a:xfrm>
            <a:off x="6240162" y="1200807"/>
            <a:ext cx="4898894" cy="4898894"/>
          </a:xfrm>
          <a:prstGeom prst="rect">
            <a:avLst/>
          </a:prstGeom>
          <a:ln w="19050">
            <a:solidFill>
              <a:schemeClr val="accent1">
                <a:lumMod val="60000"/>
                <a:lumOff val="40000"/>
              </a:schemeClr>
            </a:solidFill>
          </a:ln>
        </p:spPr>
      </p:pic>
      <p:sp>
        <p:nvSpPr>
          <p:cNvPr id="3" name="TextBox 2">
            <a:extLst>
              <a:ext uri="{FF2B5EF4-FFF2-40B4-BE49-F238E27FC236}">
                <a16:creationId xmlns:a16="http://schemas.microsoft.com/office/drawing/2014/main" id="{DE07F40C-CF09-EC47-A0D5-4703BA6CCEA1}"/>
              </a:ext>
            </a:extLst>
          </p:cNvPr>
          <p:cNvSpPr txBox="1"/>
          <p:nvPr/>
        </p:nvSpPr>
        <p:spPr>
          <a:xfrm>
            <a:off x="499241" y="1266831"/>
            <a:ext cx="4954961" cy="4524315"/>
          </a:xfrm>
          <a:prstGeom prst="rect">
            <a:avLst/>
          </a:prstGeom>
          <a:noFill/>
        </p:spPr>
        <p:txBody>
          <a:bodyPr wrap="square" rtlCol="0">
            <a:spAutoFit/>
          </a:bodyPr>
          <a:lstStyle/>
          <a:p>
            <a:pPr marL="457200" indent="-457200">
              <a:buFont typeface="Arial" panose="020B0604020202020204" pitchFamily="34" charset="0"/>
              <a:buChar char="•"/>
            </a:pPr>
            <a:r>
              <a:rPr lang="en-US" sz="3200" dirty="0"/>
              <a:t>Fraction yellow zone increases with increasing  noise coverage. </a:t>
            </a:r>
          </a:p>
          <a:p>
            <a:endParaRPr lang="en-US" sz="3200" dirty="0"/>
          </a:p>
          <a:p>
            <a:pPr marL="457200" indent="-457200">
              <a:buFont typeface="Arial" panose="020B0604020202020204" pitchFamily="34" charset="0"/>
              <a:buChar char="•"/>
            </a:pPr>
            <a:r>
              <a:rPr lang="en-US" sz="3200" dirty="0"/>
              <a:t>Scenario 1 and 7 have  lesser noise coverage whilst Scenario 2 and 6 have a greater noise coverage.</a:t>
            </a:r>
          </a:p>
        </p:txBody>
      </p:sp>
      <p:cxnSp>
        <p:nvCxnSpPr>
          <p:cNvPr id="8" name="Straight Arrow Connector 7">
            <a:extLst>
              <a:ext uri="{FF2B5EF4-FFF2-40B4-BE49-F238E27FC236}">
                <a16:creationId xmlns:a16="http://schemas.microsoft.com/office/drawing/2014/main" id="{5725506C-DD6C-7443-A340-024AE2701591}"/>
              </a:ext>
            </a:extLst>
          </p:cNvPr>
          <p:cNvCxnSpPr>
            <a:cxnSpLocks/>
          </p:cNvCxnSpPr>
          <p:nvPr/>
        </p:nvCxnSpPr>
        <p:spPr>
          <a:xfrm flipV="1">
            <a:off x="10029372" y="1512121"/>
            <a:ext cx="580767" cy="274320"/>
          </a:xfrm>
          <a:prstGeom prst="straightConnector1">
            <a:avLst/>
          </a:prstGeom>
          <a:ln cap="flat">
            <a:headEnd type="triangle" w="lg" len="lg"/>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0123F55-250C-434D-AA84-4D40DBB9A1D6}"/>
              </a:ext>
            </a:extLst>
          </p:cNvPr>
          <p:cNvCxnSpPr/>
          <p:nvPr/>
        </p:nvCxnSpPr>
        <p:spPr>
          <a:xfrm flipV="1">
            <a:off x="8663710" y="2081799"/>
            <a:ext cx="1946429" cy="774867"/>
          </a:xfrm>
          <a:prstGeom prst="straightConnector1">
            <a:avLst/>
          </a:prstGeom>
          <a:ln>
            <a:headEnd type="triangle" w="lg" len="lg"/>
            <a:tailEnd type="none" w="med" len="med"/>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9CECACA-EAAD-AF42-8AE9-43C58DF1B395}"/>
              </a:ext>
            </a:extLst>
          </p:cNvPr>
          <p:cNvSpPr txBox="1"/>
          <p:nvPr/>
        </p:nvSpPr>
        <p:spPr>
          <a:xfrm>
            <a:off x="10556788" y="1205390"/>
            <a:ext cx="391690" cy="400110"/>
          </a:xfrm>
          <a:prstGeom prst="rect">
            <a:avLst/>
          </a:prstGeom>
          <a:noFill/>
        </p:spPr>
        <p:txBody>
          <a:bodyPr wrap="square" rtlCol="0">
            <a:spAutoFit/>
          </a:bodyPr>
          <a:lstStyle/>
          <a:p>
            <a:r>
              <a:rPr lang="en-US" sz="2000" b="1" dirty="0"/>
              <a:t> 6</a:t>
            </a:r>
          </a:p>
        </p:txBody>
      </p:sp>
      <p:sp>
        <p:nvSpPr>
          <p:cNvPr id="18" name="TextBox 17">
            <a:extLst>
              <a:ext uri="{FF2B5EF4-FFF2-40B4-BE49-F238E27FC236}">
                <a16:creationId xmlns:a16="http://schemas.microsoft.com/office/drawing/2014/main" id="{5BB571C5-1FF7-6642-A913-37FB0989C12F}"/>
              </a:ext>
            </a:extLst>
          </p:cNvPr>
          <p:cNvSpPr txBox="1"/>
          <p:nvPr/>
        </p:nvSpPr>
        <p:spPr>
          <a:xfrm>
            <a:off x="10593004" y="1879395"/>
            <a:ext cx="391690" cy="400110"/>
          </a:xfrm>
          <a:prstGeom prst="rect">
            <a:avLst/>
          </a:prstGeom>
          <a:noFill/>
        </p:spPr>
        <p:txBody>
          <a:bodyPr wrap="square" rtlCol="0">
            <a:spAutoFit/>
          </a:bodyPr>
          <a:lstStyle/>
          <a:p>
            <a:r>
              <a:rPr lang="en-US" sz="2000" b="1" dirty="0"/>
              <a:t>2</a:t>
            </a:r>
          </a:p>
        </p:txBody>
      </p:sp>
      <p:cxnSp>
        <p:nvCxnSpPr>
          <p:cNvPr id="26" name="Straight Arrow Connector 25">
            <a:extLst>
              <a:ext uri="{FF2B5EF4-FFF2-40B4-BE49-F238E27FC236}">
                <a16:creationId xmlns:a16="http://schemas.microsoft.com/office/drawing/2014/main" id="{F480AA55-7427-0746-8A74-FC1559DE716C}"/>
              </a:ext>
            </a:extLst>
          </p:cNvPr>
          <p:cNvCxnSpPr/>
          <p:nvPr/>
        </p:nvCxnSpPr>
        <p:spPr>
          <a:xfrm flipH="1">
            <a:off x="5994400" y="5370280"/>
            <a:ext cx="783771" cy="0"/>
          </a:xfrm>
          <a:prstGeom prst="straightConnector1">
            <a:avLst/>
          </a:prstGeom>
          <a:ln>
            <a:headEnd type="triangle" w="lg" len="lg"/>
            <a:tailEnd type="none"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BDEBF07F-4A2F-8840-AF85-1C2C3DE6AEA6}"/>
              </a:ext>
            </a:extLst>
          </p:cNvPr>
          <p:cNvCxnSpPr/>
          <p:nvPr/>
        </p:nvCxnSpPr>
        <p:spPr>
          <a:xfrm flipH="1">
            <a:off x="5994399" y="4753423"/>
            <a:ext cx="783771" cy="0"/>
          </a:xfrm>
          <a:prstGeom prst="straightConnector1">
            <a:avLst/>
          </a:prstGeom>
          <a:ln>
            <a:headEnd type="triangle" w="lg" len="lg"/>
            <a:tailEnd type="none" w="med" len="med"/>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87465696-72EA-804D-A5A7-DE1BCA2B5C02}"/>
              </a:ext>
            </a:extLst>
          </p:cNvPr>
          <p:cNvSpPr txBox="1"/>
          <p:nvPr/>
        </p:nvSpPr>
        <p:spPr>
          <a:xfrm>
            <a:off x="5649294" y="5174361"/>
            <a:ext cx="391690" cy="400110"/>
          </a:xfrm>
          <a:prstGeom prst="rect">
            <a:avLst/>
          </a:prstGeom>
          <a:noFill/>
        </p:spPr>
        <p:txBody>
          <a:bodyPr wrap="square" rtlCol="0">
            <a:spAutoFit/>
          </a:bodyPr>
          <a:lstStyle/>
          <a:p>
            <a:r>
              <a:rPr lang="en-US" sz="2000" b="1" dirty="0"/>
              <a:t>7</a:t>
            </a:r>
          </a:p>
        </p:txBody>
      </p:sp>
      <p:sp>
        <p:nvSpPr>
          <p:cNvPr id="31" name="TextBox 30">
            <a:extLst>
              <a:ext uri="{FF2B5EF4-FFF2-40B4-BE49-F238E27FC236}">
                <a16:creationId xmlns:a16="http://schemas.microsoft.com/office/drawing/2014/main" id="{A8A5E27D-B3E6-B245-AA60-91F686265287}"/>
              </a:ext>
            </a:extLst>
          </p:cNvPr>
          <p:cNvSpPr txBox="1"/>
          <p:nvPr/>
        </p:nvSpPr>
        <p:spPr>
          <a:xfrm>
            <a:off x="5649294" y="4586668"/>
            <a:ext cx="391690" cy="400110"/>
          </a:xfrm>
          <a:prstGeom prst="rect">
            <a:avLst/>
          </a:prstGeom>
          <a:noFill/>
        </p:spPr>
        <p:txBody>
          <a:bodyPr wrap="square" rtlCol="0">
            <a:spAutoFit/>
          </a:bodyPr>
          <a:lstStyle/>
          <a:p>
            <a:r>
              <a:rPr lang="en-US" sz="2000" b="1" dirty="0"/>
              <a:t>1</a:t>
            </a:r>
          </a:p>
        </p:txBody>
      </p:sp>
      <p:sp>
        <p:nvSpPr>
          <p:cNvPr id="27" name="Oval 26">
            <a:extLst>
              <a:ext uri="{FF2B5EF4-FFF2-40B4-BE49-F238E27FC236}">
                <a16:creationId xmlns:a16="http://schemas.microsoft.com/office/drawing/2014/main" id="{70FF1D71-6133-B541-9A72-BB07E981FB57}"/>
              </a:ext>
            </a:extLst>
          </p:cNvPr>
          <p:cNvSpPr/>
          <p:nvPr/>
        </p:nvSpPr>
        <p:spPr>
          <a:xfrm>
            <a:off x="10600330" y="1219904"/>
            <a:ext cx="333634" cy="3891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623F18DE-DE10-D345-BD18-44A1DCB35438}"/>
              </a:ext>
            </a:extLst>
          </p:cNvPr>
          <p:cNvSpPr/>
          <p:nvPr/>
        </p:nvSpPr>
        <p:spPr>
          <a:xfrm>
            <a:off x="10593075" y="1880295"/>
            <a:ext cx="333634" cy="3891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894310EA-A85F-7D40-ACA8-66EAD7B4CF0F}"/>
              </a:ext>
            </a:extLst>
          </p:cNvPr>
          <p:cNvSpPr/>
          <p:nvPr/>
        </p:nvSpPr>
        <p:spPr>
          <a:xfrm>
            <a:off x="5617224" y="4584802"/>
            <a:ext cx="391690" cy="35843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09110D8A-5241-D14F-ACBB-663F4F29F5F1}"/>
              </a:ext>
            </a:extLst>
          </p:cNvPr>
          <p:cNvSpPr/>
          <p:nvPr/>
        </p:nvSpPr>
        <p:spPr>
          <a:xfrm>
            <a:off x="5605752" y="5181820"/>
            <a:ext cx="391690" cy="3651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ooter Placeholder 1">
            <a:extLst>
              <a:ext uri="{FF2B5EF4-FFF2-40B4-BE49-F238E27FC236}">
                <a16:creationId xmlns:a16="http://schemas.microsoft.com/office/drawing/2014/main" id="{592B7A9D-9230-8648-9405-DD7873256CBF}"/>
              </a:ext>
            </a:extLst>
          </p:cNvPr>
          <p:cNvSpPr txBox="1">
            <a:spLocks/>
          </p:cNvSpPr>
          <p:nvPr/>
        </p:nvSpPr>
        <p:spPr>
          <a:xfrm>
            <a:off x="10723421" y="6350268"/>
            <a:ext cx="103314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Page 12 of 28</a:t>
            </a:r>
          </a:p>
        </p:txBody>
      </p:sp>
    </p:spTree>
    <p:extLst>
      <p:ext uri="{BB962C8B-B14F-4D97-AF65-F5344CB8AC3E}">
        <p14:creationId xmlns:p14="http://schemas.microsoft.com/office/powerpoint/2010/main" val="2410102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FB2610D-CA64-424A-9BB0-216B2DFDFC78}"/>
              </a:ext>
            </a:extLst>
          </p:cNvPr>
          <p:cNvSpPr>
            <a:spLocks noGrp="1"/>
          </p:cNvSpPr>
          <p:nvPr>
            <p:ph type="ftr" sz="quarter" idx="11"/>
          </p:nvPr>
        </p:nvSpPr>
        <p:spPr/>
        <p:txBody>
          <a:bodyPr/>
          <a:lstStyle/>
          <a:p>
            <a:r>
              <a:rPr lang="en-US"/>
              <a:t>Deepika Dittakavi .. Lois Dankwa .. Tyler Gmerek.  DSA 2020</a:t>
            </a:r>
          </a:p>
        </p:txBody>
      </p:sp>
      <p:sp>
        <p:nvSpPr>
          <p:cNvPr id="9" name="TextBox 8">
            <a:extLst>
              <a:ext uri="{FF2B5EF4-FFF2-40B4-BE49-F238E27FC236}">
                <a16:creationId xmlns:a16="http://schemas.microsoft.com/office/drawing/2014/main" id="{ED8B9F6F-04C7-EF4F-92AA-3A6C3774B009}"/>
              </a:ext>
            </a:extLst>
          </p:cNvPr>
          <p:cNvSpPr txBox="1"/>
          <p:nvPr/>
        </p:nvSpPr>
        <p:spPr>
          <a:xfrm>
            <a:off x="128154" y="5898251"/>
            <a:ext cx="924791" cy="869238"/>
          </a:xfrm>
          <a:prstGeom prst="rect">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p:spPr>
        <p:txBody>
          <a:bodyPr wrap="square" rtlCol="0">
            <a:spAutoFit/>
          </a:bodyPr>
          <a:lstStyle/>
          <a:p>
            <a:endParaRPr lang="en-US" dirty="0"/>
          </a:p>
        </p:txBody>
      </p:sp>
      <p:sp>
        <p:nvSpPr>
          <p:cNvPr id="13" name="Rectangle 12">
            <a:extLst>
              <a:ext uri="{FF2B5EF4-FFF2-40B4-BE49-F238E27FC236}">
                <a16:creationId xmlns:a16="http://schemas.microsoft.com/office/drawing/2014/main" id="{F6DB00D8-0F1E-654D-8503-A5B7FF40CCC5}"/>
              </a:ext>
            </a:extLst>
          </p:cNvPr>
          <p:cNvSpPr/>
          <p:nvPr/>
        </p:nvSpPr>
        <p:spPr>
          <a:xfrm>
            <a:off x="1052945" y="6648230"/>
            <a:ext cx="10614620" cy="118942"/>
          </a:xfrm>
          <a:prstGeom prst="rect">
            <a:avLst/>
          </a:prstGeom>
          <a:gradFill>
            <a:gsLst>
              <a:gs pos="0">
                <a:schemeClr val="accent2">
                  <a:lumMod val="0"/>
                  <a:lumOff val="100000"/>
                </a:schemeClr>
              </a:gs>
              <a:gs pos="35000">
                <a:schemeClr val="accent2">
                  <a:lumMod val="0"/>
                  <a:lumOff val="100000"/>
                </a:schemeClr>
              </a:gs>
              <a:gs pos="100000">
                <a:schemeClr val="accent2">
                  <a:lumMod val="100000"/>
                </a:schemeClr>
              </a:gs>
            </a:gsLst>
            <a:path path="shap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88E663B9-1757-6140-BCAC-E37178002443}"/>
              </a:ext>
            </a:extLst>
          </p:cNvPr>
          <p:cNvSpPr txBox="1">
            <a:spLocks/>
          </p:cNvSpPr>
          <p:nvPr/>
        </p:nvSpPr>
        <p:spPr>
          <a:xfrm>
            <a:off x="1052944" y="302781"/>
            <a:ext cx="9586223" cy="86923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Feature Engineering	 - exploration	</a:t>
            </a:r>
          </a:p>
        </p:txBody>
      </p:sp>
      <p:cxnSp>
        <p:nvCxnSpPr>
          <p:cNvPr id="14" name="Straight Connector 13">
            <a:extLst>
              <a:ext uri="{FF2B5EF4-FFF2-40B4-BE49-F238E27FC236}">
                <a16:creationId xmlns:a16="http://schemas.microsoft.com/office/drawing/2014/main" id="{B2FE49F6-8108-7044-9406-2FEFA557D17A}"/>
              </a:ext>
            </a:extLst>
          </p:cNvPr>
          <p:cNvCxnSpPr>
            <a:cxnSpLocks/>
          </p:cNvCxnSpPr>
          <p:nvPr/>
        </p:nvCxnSpPr>
        <p:spPr>
          <a:xfrm>
            <a:off x="1146729" y="1040112"/>
            <a:ext cx="1854379" cy="0"/>
          </a:xfrm>
          <a:prstGeom prst="line">
            <a:avLst/>
          </a:prstGeom>
          <a:ln w="53975">
            <a:solidFill>
              <a:schemeClr val="accent2">
                <a:lumMod val="60000"/>
                <a:lumOff val="40000"/>
              </a:schemeClr>
            </a:solidFill>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DE07F40C-CF09-EC47-A0D5-4703BA6CCEA1}"/>
              </a:ext>
            </a:extLst>
          </p:cNvPr>
          <p:cNvSpPr txBox="1"/>
          <p:nvPr/>
        </p:nvSpPr>
        <p:spPr>
          <a:xfrm>
            <a:off x="885652" y="2295481"/>
            <a:ext cx="4114801" cy="2062103"/>
          </a:xfrm>
          <a:prstGeom prst="rect">
            <a:avLst/>
          </a:prstGeom>
          <a:noFill/>
        </p:spPr>
        <p:txBody>
          <a:bodyPr wrap="square" rtlCol="0">
            <a:spAutoFit/>
          </a:bodyPr>
          <a:lstStyle/>
          <a:p>
            <a:r>
              <a:rPr lang="en-US" sz="3200" dirty="0"/>
              <a:t>Fraction yellow zone decreases with increasing building coverage.</a:t>
            </a:r>
          </a:p>
        </p:txBody>
      </p:sp>
      <p:pic>
        <p:nvPicPr>
          <p:cNvPr id="10" name="Picture 9">
            <a:extLst>
              <a:ext uri="{FF2B5EF4-FFF2-40B4-BE49-F238E27FC236}">
                <a16:creationId xmlns:a16="http://schemas.microsoft.com/office/drawing/2014/main" id="{F0814E08-1691-F24D-B677-72496BE724F1}"/>
              </a:ext>
            </a:extLst>
          </p:cNvPr>
          <p:cNvPicPr>
            <a:picLocks noChangeAspect="1"/>
          </p:cNvPicPr>
          <p:nvPr/>
        </p:nvPicPr>
        <p:blipFill>
          <a:blip r:embed="rId2"/>
          <a:stretch>
            <a:fillRect/>
          </a:stretch>
        </p:blipFill>
        <p:spPr>
          <a:xfrm>
            <a:off x="5345406" y="1185403"/>
            <a:ext cx="5193957" cy="4726227"/>
          </a:xfrm>
          <a:prstGeom prst="rect">
            <a:avLst/>
          </a:prstGeom>
          <a:ln w="19050">
            <a:solidFill>
              <a:schemeClr val="accent1">
                <a:lumMod val="60000"/>
                <a:lumOff val="40000"/>
              </a:schemeClr>
            </a:solidFill>
          </a:ln>
        </p:spPr>
      </p:pic>
      <p:sp>
        <p:nvSpPr>
          <p:cNvPr id="11" name="Footer Placeholder 1">
            <a:extLst>
              <a:ext uri="{FF2B5EF4-FFF2-40B4-BE49-F238E27FC236}">
                <a16:creationId xmlns:a16="http://schemas.microsoft.com/office/drawing/2014/main" id="{28B77A5F-5757-C04A-8A45-80412CCB6E81}"/>
              </a:ext>
            </a:extLst>
          </p:cNvPr>
          <p:cNvSpPr txBox="1">
            <a:spLocks/>
          </p:cNvSpPr>
          <p:nvPr/>
        </p:nvSpPr>
        <p:spPr>
          <a:xfrm>
            <a:off x="10723421" y="6350268"/>
            <a:ext cx="103314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Page 13 of 28</a:t>
            </a:r>
          </a:p>
        </p:txBody>
      </p:sp>
    </p:spTree>
    <p:extLst>
      <p:ext uri="{BB962C8B-B14F-4D97-AF65-F5344CB8AC3E}">
        <p14:creationId xmlns:p14="http://schemas.microsoft.com/office/powerpoint/2010/main" val="26345260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FB2610D-CA64-424A-9BB0-216B2DFDFC78}"/>
              </a:ext>
            </a:extLst>
          </p:cNvPr>
          <p:cNvSpPr>
            <a:spLocks noGrp="1"/>
          </p:cNvSpPr>
          <p:nvPr>
            <p:ph type="ftr" sz="quarter" idx="11"/>
          </p:nvPr>
        </p:nvSpPr>
        <p:spPr>
          <a:xfrm>
            <a:off x="4149811" y="6372656"/>
            <a:ext cx="4114800" cy="365125"/>
          </a:xfrm>
        </p:spPr>
        <p:txBody>
          <a:bodyPr/>
          <a:lstStyle/>
          <a:p>
            <a:r>
              <a:rPr lang="en-US"/>
              <a:t>Deepika Dittakavi .. Lois Dankwa .. Tyler Gmerek.  DSA 2020</a:t>
            </a:r>
          </a:p>
        </p:txBody>
      </p:sp>
      <p:sp>
        <p:nvSpPr>
          <p:cNvPr id="9" name="TextBox 8">
            <a:extLst>
              <a:ext uri="{FF2B5EF4-FFF2-40B4-BE49-F238E27FC236}">
                <a16:creationId xmlns:a16="http://schemas.microsoft.com/office/drawing/2014/main" id="{ED8B9F6F-04C7-EF4F-92AA-3A6C3774B009}"/>
              </a:ext>
            </a:extLst>
          </p:cNvPr>
          <p:cNvSpPr txBox="1"/>
          <p:nvPr/>
        </p:nvSpPr>
        <p:spPr>
          <a:xfrm>
            <a:off x="128154" y="5898251"/>
            <a:ext cx="924791" cy="869238"/>
          </a:xfrm>
          <a:prstGeom prst="rect">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p:spPr>
        <p:txBody>
          <a:bodyPr wrap="square" rtlCol="0">
            <a:spAutoFit/>
          </a:bodyPr>
          <a:lstStyle/>
          <a:p>
            <a:endParaRPr lang="en-US" dirty="0"/>
          </a:p>
        </p:txBody>
      </p:sp>
      <p:sp>
        <p:nvSpPr>
          <p:cNvPr id="13" name="Rectangle 12">
            <a:extLst>
              <a:ext uri="{FF2B5EF4-FFF2-40B4-BE49-F238E27FC236}">
                <a16:creationId xmlns:a16="http://schemas.microsoft.com/office/drawing/2014/main" id="{F6DB00D8-0F1E-654D-8503-A5B7FF40CCC5}"/>
              </a:ext>
            </a:extLst>
          </p:cNvPr>
          <p:cNvSpPr/>
          <p:nvPr/>
        </p:nvSpPr>
        <p:spPr>
          <a:xfrm>
            <a:off x="1052945" y="6648230"/>
            <a:ext cx="10614620" cy="118942"/>
          </a:xfrm>
          <a:prstGeom prst="rect">
            <a:avLst/>
          </a:prstGeom>
          <a:gradFill>
            <a:gsLst>
              <a:gs pos="0">
                <a:schemeClr val="accent2">
                  <a:lumMod val="0"/>
                  <a:lumOff val="100000"/>
                </a:schemeClr>
              </a:gs>
              <a:gs pos="35000">
                <a:schemeClr val="accent2">
                  <a:lumMod val="0"/>
                  <a:lumOff val="100000"/>
                </a:schemeClr>
              </a:gs>
              <a:gs pos="100000">
                <a:schemeClr val="accent2">
                  <a:lumMod val="100000"/>
                </a:schemeClr>
              </a:gs>
            </a:gsLst>
            <a:path path="shap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88E663B9-1757-6140-BCAC-E37178002443}"/>
              </a:ext>
            </a:extLst>
          </p:cNvPr>
          <p:cNvSpPr txBox="1">
            <a:spLocks/>
          </p:cNvSpPr>
          <p:nvPr/>
        </p:nvSpPr>
        <p:spPr>
          <a:xfrm>
            <a:off x="1052944" y="302781"/>
            <a:ext cx="9586223" cy="86923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Feature Engineering	 - exploration	</a:t>
            </a:r>
          </a:p>
        </p:txBody>
      </p:sp>
      <p:cxnSp>
        <p:nvCxnSpPr>
          <p:cNvPr id="14" name="Straight Connector 13">
            <a:extLst>
              <a:ext uri="{FF2B5EF4-FFF2-40B4-BE49-F238E27FC236}">
                <a16:creationId xmlns:a16="http://schemas.microsoft.com/office/drawing/2014/main" id="{B2FE49F6-8108-7044-9406-2FEFA557D17A}"/>
              </a:ext>
            </a:extLst>
          </p:cNvPr>
          <p:cNvCxnSpPr>
            <a:cxnSpLocks/>
          </p:cNvCxnSpPr>
          <p:nvPr/>
        </p:nvCxnSpPr>
        <p:spPr>
          <a:xfrm>
            <a:off x="1146729" y="1040112"/>
            <a:ext cx="1854379" cy="0"/>
          </a:xfrm>
          <a:prstGeom prst="line">
            <a:avLst/>
          </a:prstGeom>
          <a:ln w="53975">
            <a:solidFill>
              <a:schemeClr val="accent2">
                <a:lumMod val="60000"/>
                <a:lumOff val="40000"/>
              </a:schemeClr>
            </a:solidFill>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DE07F40C-CF09-EC47-A0D5-4703BA6CCEA1}"/>
              </a:ext>
            </a:extLst>
          </p:cNvPr>
          <p:cNvSpPr txBox="1"/>
          <p:nvPr/>
        </p:nvSpPr>
        <p:spPr>
          <a:xfrm>
            <a:off x="317154" y="1413063"/>
            <a:ext cx="5890057" cy="4524315"/>
          </a:xfrm>
          <a:prstGeom prst="rect">
            <a:avLst/>
          </a:prstGeom>
          <a:noFill/>
        </p:spPr>
        <p:txBody>
          <a:bodyPr wrap="square" rtlCol="0">
            <a:spAutoFit/>
          </a:bodyPr>
          <a:lstStyle/>
          <a:p>
            <a:pPr marL="457200" indent="-457200">
              <a:buFont typeface="Arial" panose="020B0604020202020204" pitchFamily="34" charset="0"/>
              <a:buChar char="•"/>
            </a:pPr>
            <a:r>
              <a:rPr lang="en-US" sz="3200" dirty="0"/>
              <a:t>Fraction yellow zone decreases with increasing average distance to noise source. </a:t>
            </a:r>
          </a:p>
          <a:p>
            <a:endParaRPr lang="en-US" sz="3200" dirty="0"/>
          </a:p>
          <a:p>
            <a:pPr marL="457200" indent="-457200">
              <a:buFont typeface="Arial" panose="020B0604020202020204" pitchFamily="34" charset="0"/>
              <a:buChar char="•"/>
            </a:pPr>
            <a:r>
              <a:rPr lang="en-US" sz="3200" dirty="0"/>
              <a:t>Average distance to noise source for Scenario 1 and 7 have a broader range whilst that of Scenario 2 and 6 have a narrower range.</a:t>
            </a:r>
          </a:p>
        </p:txBody>
      </p:sp>
      <p:pic>
        <p:nvPicPr>
          <p:cNvPr id="10" name="Picture 9">
            <a:extLst>
              <a:ext uri="{FF2B5EF4-FFF2-40B4-BE49-F238E27FC236}">
                <a16:creationId xmlns:a16="http://schemas.microsoft.com/office/drawing/2014/main" id="{D230C967-CCBB-A64B-AFF6-4501472BE931}"/>
              </a:ext>
            </a:extLst>
          </p:cNvPr>
          <p:cNvPicPr>
            <a:picLocks noChangeAspect="1"/>
          </p:cNvPicPr>
          <p:nvPr/>
        </p:nvPicPr>
        <p:blipFill>
          <a:blip r:embed="rId2"/>
          <a:stretch>
            <a:fillRect/>
          </a:stretch>
        </p:blipFill>
        <p:spPr>
          <a:xfrm>
            <a:off x="6345936" y="1126204"/>
            <a:ext cx="4966957" cy="4794940"/>
          </a:xfrm>
          <a:prstGeom prst="rect">
            <a:avLst/>
          </a:prstGeom>
          <a:ln w="19050">
            <a:solidFill>
              <a:schemeClr val="accent1">
                <a:lumMod val="60000"/>
                <a:lumOff val="40000"/>
              </a:schemeClr>
            </a:solidFill>
          </a:ln>
        </p:spPr>
      </p:pic>
      <p:cxnSp>
        <p:nvCxnSpPr>
          <p:cNvPr id="11" name="Straight Arrow Connector 10">
            <a:extLst>
              <a:ext uri="{FF2B5EF4-FFF2-40B4-BE49-F238E27FC236}">
                <a16:creationId xmlns:a16="http://schemas.microsoft.com/office/drawing/2014/main" id="{F9D0A062-C940-B44C-99AE-22C76FA9C1BF}"/>
              </a:ext>
            </a:extLst>
          </p:cNvPr>
          <p:cNvCxnSpPr>
            <a:cxnSpLocks/>
          </p:cNvCxnSpPr>
          <p:nvPr/>
        </p:nvCxnSpPr>
        <p:spPr>
          <a:xfrm>
            <a:off x="9177558" y="4344387"/>
            <a:ext cx="1275958" cy="256640"/>
          </a:xfrm>
          <a:prstGeom prst="straightConnector1">
            <a:avLst/>
          </a:prstGeom>
          <a:ln>
            <a:headEnd type="triangle" w="lg" len="lg"/>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EABB09A-C062-784D-9004-C87816924594}"/>
              </a:ext>
            </a:extLst>
          </p:cNvPr>
          <p:cNvCxnSpPr>
            <a:cxnSpLocks/>
          </p:cNvCxnSpPr>
          <p:nvPr/>
        </p:nvCxnSpPr>
        <p:spPr>
          <a:xfrm>
            <a:off x="8911773" y="4778123"/>
            <a:ext cx="1106319" cy="178501"/>
          </a:xfrm>
          <a:prstGeom prst="straightConnector1">
            <a:avLst/>
          </a:prstGeom>
          <a:ln>
            <a:headEnd type="triangle" w="lg" len="lg"/>
            <a:tailEnd type="none" w="med" len="med"/>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146944CB-C7FC-3D49-B87E-869E737A46FB}"/>
              </a:ext>
            </a:extLst>
          </p:cNvPr>
          <p:cNvSpPr txBox="1"/>
          <p:nvPr/>
        </p:nvSpPr>
        <p:spPr>
          <a:xfrm>
            <a:off x="10497057" y="4434136"/>
            <a:ext cx="391690" cy="400110"/>
          </a:xfrm>
          <a:prstGeom prst="rect">
            <a:avLst/>
          </a:prstGeom>
          <a:noFill/>
        </p:spPr>
        <p:txBody>
          <a:bodyPr wrap="square" rtlCol="0">
            <a:spAutoFit/>
          </a:bodyPr>
          <a:lstStyle/>
          <a:p>
            <a:r>
              <a:rPr lang="en-US" sz="2000" b="1" dirty="0"/>
              <a:t>7</a:t>
            </a:r>
          </a:p>
        </p:txBody>
      </p:sp>
      <p:sp>
        <p:nvSpPr>
          <p:cNvPr id="17" name="TextBox 16">
            <a:extLst>
              <a:ext uri="{FF2B5EF4-FFF2-40B4-BE49-F238E27FC236}">
                <a16:creationId xmlns:a16="http://schemas.microsoft.com/office/drawing/2014/main" id="{942AFD2F-74AA-C047-9488-4B22BDDBBBE9}"/>
              </a:ext>
            </a:extLst>
          </p:cNvPr>
          <p:cNvSpPr txBox="1"/>
          <p:nvPr/>
        </p:nvSpPr>
        <p:spPr>
          <a:xfrm>
            <a:off x="10061634" y="4818897"/>
            <a:ext cx="391690" cy="400110"/>
          </a:xfrm>
          <a:prstGeom prst="rect">
            <a:avLst/>
          </a:prstGeom>
          <a:noFill/>
        </p:spPr>
        <p:txBody>
          <a:bodyPr wrap="square" rtlCol="0">
            <a:spAutoFit/>
          </a:bodyPr>
          <a:lstStyle/>
          <a:p>
            <a:r>
              <a:rPr lang="en-US" sz="2000" b="1" dirty="0"/>
              <a:t>1</a:t>
            </a:r>
          </a:p>
        </p:txBody>
      </p:sp>
      <p:sp>
        <p:nvSpPr>
          <p:cNvPr id="18" name="Oval 17">
            <a:extLst>
              <a:ext uri="{FF2B5EF4-FFF2-40B4-BE49-F238E27FC236}">
                <a16:creationId xmlns:a16="http://schemas.microsoft.com/office/drawing/2014/main" id="{06720E25-6971-E343-9AE4-1F168BC020FC}"/>
              </a:ext>
            </a:extLst>
          </p:cNvPr>
          <p:cNvSpPr/>
          <p:nvPr/>
        </p:nvSpPr>
        <p:spPr>
          <a:xfrm>
            <a:off x="10029564" y="4817031"/>
            <a:ext cx="391690" cy="35843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3B943163-3388-C34C-8E91-65985AAF0C80}"/>
              </a:ext>
            </a:extLst>
          </p:cNvPr>
          <p:cNvSpPr/>
          <p:nvPr/>
        </p:nvSpPr>
        <p:spPr>
          <a:xfrm>
            <a:off x="10453515" y="4441595"/>
            <a:ext cx="391690" cy="3651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Arrow Connector 49">
            <a:extLst>
              <a:ext uri="{FF2B5EF4-FFF2-40B4-BE49-F238E27FC236}">
                <a16:creationId xmlns:a16="http://schemas.microsoft.com/office/drawing/2014/main" id="{3DED1883-CADC-4A40-B7A5-433358D00059}"/>
              </a:ext>
            </a:extLst>
          </p:cNvPr>
          <p:cNvCxnSpPr>
            <a:cxnSpLocks/>
          </p:cNvCxnSpPr>
          <p:nvPr/>
        </p:nvCxnSpPr>
        <p:spPr>
          <a:xfrm flipV="1">
            <a:off x="7547429" y="1512121"/>
            <a:ext cx="3062710" cy="367274"/>
          </a:xfrm>
          <a:prstGeom prst="straightConnector1">
            <a:avLst/>
          </a:prstGeom>
          <a:ln cap="flat">
            <a:headEnd type="triangle" w="lg" len="lg"/>
            <a:tailEnd type="non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3EC06E9E-61B4-D24E-B224-862CD1E61B2D}"/>
              </a:ext>
            </a:extLst>
          </p:cNvPr>
          <p:cNvCxnSpPr>
            <a:cxnSpLocks/>
          </p:cNvCxnSpPr>
          <p:nvPr/>
        </p:nvCxnSpPr>
        <p:spPr>
          <a:xfrm flipV="1">
            <a:off x="7547429" y="2081800"/>
            <a:ext cx="3062710" cy="187630"/>
          </a:xfrm>
          <a:prstGeom prst="straightConnector1">
            <a:avLst/>
          </a:prstGeom>
          <a:ln>
            <a:headEnd type="triangle" w="lg" len="lg"/>
            <a:tailEnd type="none" w="med" len="med"/>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DAA3F4D9-AC2B-6C44-A714-90805FCEA767}"/>
              </a:ext>
            </a:extLst>
          </p:cNvPr>
          <p:cNvSpPr txBox="1"/>
          <p:nvPr/>
        </p:nvSpPr>
        <p:spPr>
          <a:xfrm>
            <a:off x="10556788" y="1205390"/>
            <a:ext cx="391690" cy="400110"/>
          </a:xfrm>
          <a:prstGeom prst="rect">
            <a:avLst/>
          </a:prstGeom>
          <a:noFill/>
        </p:spPr>
        <p:txBody>
          <a:bodyPr wrap="square" rtlCol="0">
            <a:spAutoFit/>
          </a:bodyPr>
          <a:lstStyle/>
          <a:p>
            <a:r>
              <a:rPr lang="en-US" sz="2000" b="1" dirty="0"/>
              <a:t> 6</a:t>
            </a:r>
          </a:p>
        </p:txBody>
      </p:sp>
      <p:sp>
        <p:nvSpPr>
          <p:cNvPr id="53" name="TextBox 52">
            <a:extLst>
              <a:ext uri="{FF2B5EF4-FFF2-40B4-BE49-F238E27FC236}">
                <a16:creationId xmlns:a16="http://schemas.microsoft.com/office/drawing/2014/main" id="{320144D8-D03E-9249-A1F8-43D48998D3E6}"/>
              </a:ext>
            </a:extLst>
          </p:cNvPr>
          <p:cNvSpPr txBox="1"/>
          <p:nvPr/>
        </p:nvSpPr>
        <p:spPr>
          <a:xfrm>
            <a:off x="10593004" y="1879395"/>
            <a:ext cx="391690" cy="400110"/>
          </a:xfrm>
          <a:prstGeom prst="rect">
            <a:avLst/>
          </a:prstGeom>
          <a:noFill/>
        </p:spPr>
        <p:txBody>
          <a:bodyPr wrap="square" rtlCol="0">
            <a:spAutoFit/>
          </a:bodyPr>
          <a:lstStyle/>
          <a:p>
            <a:r>
              <a:rPr lang="en-US" sz="2000" b="1" dirty="0"/>
              <a:t>2</a:t>
            </a:r>
          </a:p>
        </p:txBody>
      </p:sp>
      <p:sp>
        <p:nvSpPr>
          <p:cNvPr id="54" name="Oval 53">
            <a:extLst>
              <a:ext uri="{FF2B5EF4-FFF2-40B4-BE49-F238E27FC236}">
                <a16:creationId xmlns:a16="http://schemas.microsoft.com/office/drawing/2014/main" id="{351DD365-1FDF-3A4B-9573-EE1994907C55}"/>
              </a:ext>
            </a:extLst>
          </p:cNvPr>
          <p:cNvSpPr/>
          <p:nvPr/>
        </p:nvSpPr>
        <p:spPr>
          <a:xfrm>
            <a:off x="10600330" y="1219904"/>
            <a:ext cx="333634" cy="3891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33B300A1-D327-714C-9F9E-27B03E2B0B7C}"/>
              </a:ext>
            </a:extLst>
          </p:cNvPr>
          <p:cNvSpPr/>
          <p:nvPr/>
        </p:nvSpPr>
        <p:spPr>
          <a:xfrm>
            <a:off x="10593075" y="1880295"/>
            <a:ext cx="333634" cy="3891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ooter Placeholder 1">
            <a:extLst>
              <a:ext uri="{FF2B5EF4-FFF2-40B4-BE49-F238E27FC236}">
                <a16:creationId xmlns:a16="http://schemas.microsoft.com/office/drawing/2014/main" id="{7834335A-B260-E243-BC20-1D47E0EA87D9}"/>
              </a:ext>
            </a:extLst>
          </p:cNvPr>
          <p:cNvSpPr txBox="1">
            <a:spLocks/>
          </p:cNvSpPr>
          <p:nvPr/>
        </p:nvSpPr>
        <p:spPr>
          <a:xfrm>
            <a:off x="10723421" y="6350268"/>
            <a:ext cx="103314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Page 14 of 28</a:t>
            </a:r>
          </a:p>
        </p:txBody>
      </p:sp>
    </p:spTree>
    <p:extLst>
      <p:ext uri="{BB962C8B-B14F-4D97-AF65-F5344CB8AC3E}">
        <p14:creationId xmlns:p14="http://schemas.microsoft.com/office/powerpoint/2010/main" val="9615950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8" name="Group 117">
            <a:extLst>
              <a:ext uri="{FF2B5EF4-FFF2-40B4-BE49-F238E27FC236}">
                <a16:creationId xmlns:a16="http://schemas.microsoft.com/office/drawing/2014/main" id="{941540E0-9711-D147-BC74-4F7B97537E0D}"/>
              </a:ext>
            </a:extLst>
          </p:cNvPr>
          <p:cNvGrpSpPr/>
          <p:nvPr/>
        </p:nvGrpSpPr>
        <p:grpSpPr>
          <a:xfrm>
            <a:off x="6455190" y="1776288"/>
            <a:ext cx="3523694" cy="3613641"/>
            <a:chOff x="6462584" y="1933144"/>
            <a:chExt cx="2933567" cy="2996789"/>
          </a:xfrm>
        </p:grpSpPr>
        <p:pic>
          <p:nvPicPr>
            <p:cNvPr id="59" name="Picture 58">
              <a:extLst>
                <a:ext uri="{FF2B5EF4-FFF2-40B4-BE49-F238E27FC236}">
                  <a16:creationId xmlns:a16="http://schemas.microsoft.com/office/drawing/2014/main" id="{610ED9D2-D530-C443-946B-5A49D79202CC}"/>
                </a:ext>
              </a:extLst>
            </p:cNvPr>
            <p:cNvPicPr>
              <a:picLocks noChangeAspect="1"/>
            </p:cNvPicPr>
            <p:nvPr/>
          </p:nvPicPr>
          <p:blipFill>
            <a:blip r:embed="rId2"/>
            <a:stretch>
              <a:fillRect/>
            </a:stretch>
          </p:blipFill>
          <p:spPr>
            <a:xfrm>
              <a:off x="6462584" y="1933144"/>
              <a:ext cx="2933567" cy="2996789"/>
            </a:xfrm>
            <a:prstGeom prst="rect">
              <a:avLst/>
            </a:prstGeom>
          </p:spPr>
        </p:pic>
        <p:cxnSp>
          <p:nvCxnSpPr>
            <p:cNvPr id="60" name="Straight Connector 59">
              <a:extLst>
                <a:ext uri="{FF2B5EF4-FFF2-40B4-BE49-F238E27FC236}">
                  <a16:creationId xmlns:a16="http://schemas.microsoft.com/office/drawing/2014/main" id="{431EF1C6-0F48-D848-9D6E-CB3780EE69D8}"/>
                </a:ext>
              </a:extLst>
            </p:cNvPr>
            <p:cNvCxnSpPr>
              <a:cxnSpLocks/>
            </p:cNvCxnSpPr>
            <p:nvPr/>
          </p:nvCxnSpPr>
          <p:spPr>
            <a:xfrm>
              <a:off x="8489451" y="2894750"/>
              <a:ext cx="7787" cy="1578061"/>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2C7E0D0E-BC1A-1B4C-A2DD-AAF697C7A9DD}"/>
                </a:ext>
              </a:extLst>
            </p:cNvPr>
            <p:cNvCxnSpPr>
              <a:cxnSpLocks/>
            </p:cNvCxnSpPr>
            <p:nvPr/>
          </p:nvCxnSpPr>
          <p:spPr>
            <a:xfrm>
              <a:off x="8937334" y="3318273"/>
              <a:ext cx="0" cy="1154538"/>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7828790A-286B-174E-9716-FF468A8D03C2}"/>
                </a:ext>
              </a:extLst>
            </p:cNvPr>
            <p:cNvCxnSpPr>
              <a:cxnSpLocks/>
            </p:cNvCxnSpPr>
            <p:nvPr/>
          </p:nvCxnSpPr>
          <p:spPr>
            <a:xfrm>
              <a:off x="7658074" y="2357280"/>
              <a:ext cx="0" cy="159546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F92956B-1177-8F47-954B-616980120956}"/>
                </a:ext>
              </a:extLst>
            </p:cNvPr>
            <p:cNvCxnSpPr>
              <a:cxnSpLocks/>
            </p:cNvCxnSpPr>
            <p:nvPr/>
          </p:nvCxnSpPr>
          <p:spPr>
            <a:xfrm>
              <a:off x="7236626" y="2410498"/>
              <a:ext cx="0" cy="1093679"/>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EAFD359-DA51-5548-B30D-37006A13243D}"/>
                </a:ext>
              </a:extLst>
            </p:cNvPr>
            <p:cNvCxnSpPr>
              <a:cxnSpLocks/>
            </p:cNvCxnSpPr>
            <p:nvPr/>
          </p:nvCxnSpPr>
          <p:spPr>
            <a:xfrm>
              <a:off x="6910497" y="3964175"/>
              <a:ext cx="747576"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6B28AE77-7A69-2448-BD21-9B956DE37123}"/>
                </a:ext>
              </a:extLst>
            </p:cNvPr>
            <p:cNvCxnSpPr>
              <a:cxnSpLocks/>
            </p:cNvCxnSpPr>
            <p:nvPr/>
          </p:nvCxnSpPr>
          <p:spPr>
            <a:xfrm>
              <a:off x="6862836" y="3504177"/>
              <a:ext cx="373789"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C617C7E5-F04B-1740-8F25-D51860B56D85}"/>
                </a:ext>
              </a:extLst>
            </p:cNvPr>
            <p:cNvCxnSpPr>
              <a:cxnSpLocks/>
            </p:cNvCxnSpPr>
            <p:nvPr/>
          </p:nvCxnSpPr>
          <p:spPr>
            <a:xfrm>
              <a:off x="8465749" y="2918331"/>
              <a:ext cx="747576"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D9365CEF-A1AD-DB40-98D9-9DAA537AAC84}"/>
                </a:ext>
              </a:extLst>
            </p:cNvPr>
            <p:cNvCxnSpPr>
              <a:cxnSpLocks/>
            </p:cNvCxnSpPr>
            <p:nvPr/>
          </p:nvCxnSpPr>
          <p:spPr>
            <a:xfrm>
              <a:off x="8925197" y="3309987"/>
              <a:ext cx="288128" cy="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DDB10540-FF23-0848-A90C-B52E35B9ED22}"/>
                </a:ext>
              </a:extLst>
            </p:cNvPr>
            <p:cNvSpPr txBox="1"/>
            <p:nvPr/>
          </p:nvSpPr>
          <p:spPr>
            <a:xfrm rot="16200000">
              <a:off x="7366269" y="3114215"/>
              <a:ext cx="944172" cy="377436"/>
            </a:xfrm>
            <a:prstGeom prst="rect">
              <a:avLst/>
            </a:prstGeom>
            <a:noFill/>
          </p:spPr>
          <p:txBody>
            <a:bodyPr wrap="square" rtlCol="0">
              <a:spAutoFit/>
            </a:bodyPr>
            <a:lstStyle/>
            <a:p>
              <a:r>
                <a:rPr lang="en-US" dirty="0"/>
                <a:t>Buffer 1</a:t>
              </a:r>
            </a:p>
          </p:txBody>
        </p:sp>
        <p:sp>
          <p:nvSpPr>
            <p:cNvPr id="69" name="TextBox 68">
              <a:extLst>
                <a:ext uri="{FF2B5EF4-FFF2-40B4-BE49-F238E27FC236}">
                  <a16:creationId xmlns:a16="http://schemas.microsoft.com/office/drawing/2014/main" id="{0D4E9959-CA6F-024A-BC6C-0F2A6F977942}"/>
                </a:ext>
              </a:extLst>
            </p:cNvPr>
            <p:cNvSpPr txBox="1"/>
            <p:nvPr/>
          </p:nvSpPr>
          <p:spPr>
            <a:xfrm rot="16200000">
              <a:off x="7769261" y="3114215"/>
              <a:ext cx="944172" cy="377436"/>
            </a:xfrm>
            <a:prstGeom prst="rect">
              <a:avLst/>
            </a:prstGeom>
            <a:noFill/>
          </p:spPr>
          <p:txBody>
            <a:bodyPr wrap="square" rtlCol="0">
              <a:spAutoFit/>
            </a:bodyPr>
            <a:lstStyle/>
            <a:p>
              <a:r>
                <a:rPr lang="en-US" dirty="0"/>
                <a:t>Buffer 1</a:t>
              </a:r>
            </a:p>
          </p:txBody>
        </p:sp>
        <p:sp>
          <p:nvSpPr>
            <p:cNvPr id="70" name="TextBox 69">
              <a:extLst>
                <a:ext uri="{FF2B5EF4-FFF2-40B4-BE49-F238E27FC236}">
                  <a16:creationId xmlns:a16="http://schemas.microsoft.com/office/drawing/2014/main" id="{4726FF64-1E56-9444-879E-65B470EC3471}"/>
                </a:ext>
              </a:extLst>
            </p:cNvPr>
            <p:cNvSpPr txBox="1"/>
            <p:nvPr/>
          </p:nvSpPr>
          <p:spPr>
            <a:xfrm rot="16200000">
              <a:off x="6974871" y="3034767"/>
              <a:ext cx="944172" cy="377436"/>
            </a:xfrm>
            <a:prstGeom prst="rect">
              <a:avLst/>
            </a:prstGeom>
            <a:noFill/>
          </p:spPr>
          <p:txBody>
            <a:bodyPr wrap="square" rtlCol="0">
              <a:spAutoFit/>
            </a:bodyPr>
            <a:lstStyle/>
            <a:p>
              <a:r>
                <a:rPr lang="en-US" dirty="0"/>
                <a:t>Buffer 2</a:t>
              </a:r>
            </a:p>
          </p:txBody>
        </p:sp>
        <p:sp>
          <p:nvSpPr>
            <p:cNvPr id="71" name="TextBox 70">
              <a:extLst>
                <a:ext uri="{FF2B5EF4-FFF2-40B4-BE49-F238E27FC236}">
                  <a16:creationId xmlns:a16="http://schemas.microsoft.com/office/drawing/2014/main" id="{8DF3A717-6DF9-1840-B9C8-702AEBB7BE14}"/>
                </a:ext>
              </a:extLst>
            </p:cNvPr>
            <p:cNvSpPr txBox="1"/>
            <p:nvPr/>
          </p:nvSpPr>
          <p:spPr>
            <a:xfrm rot="16200000">
              <a:off x="8224460" y="3308405"/>
              <a:ext cx="944172" cy="377436"/>
            </a:xfrm>
            <a:prstGeom prst="rect">
              <a:avLst/>
            </a:prstGeom>
            <a:noFill/>
          </p:spPr>
          <p:txBody>
            <a:bodyPr wrap="square" rtlCol="0">
              <a:spAutoFit/>
            </a:bodyPr>
            <a:lstStyle/>
            <a:p>
              <a:r>
                <a:rPr lang="en-US" dirty="0"/>
                <a:t>Buffer 2</a:t>
              </a:r>
            </a:p>
          </p:txBody>
        </p:sp>
        <p:sp>
          <p:nvSpPr>
            <p:cNvPr id="72" name="TextBox 71">
              <a:extLst>
                <a:ext uri="{FF2B5EF4-FFF2-40B4-BE49-F238E27FC236}">
                  <a16:creationId xmlns:a16="http://schemas.microsoft.com/office/drawing/2014/main" id="{1CAD82CD-A009-DD47-A8B1-A6EE58F4EF03}"/>
                </a:ext>
              </a:extLst>
            </p:cNvPr>
            <p:cNvSpPr txBox="1"/>
            <p:nvPr/>
          </p:nvSpPr>
          <p:spPr>
            <a:xfrm rot="16200000">
              <a:off x="6594575" y="2679953"/>
              <a:ext cx="944172" cy="377436"/>
            </a:xfrm>
            <a:prstGeom prst="rect">
              <a:avLst/>
            </a:prstGeom>
            <a:noFill/>
          </p:spPr>
          <p:txBody>
            <a:bodyPr wrap="square" rtlCol="0">
              <a:spAutoFit/>
            </a:bodyPr>
            <a:lstStyle/>
            <a:p>
              <a:r>
                <a:rPr lang="en-US" dirty="0"/>
                <a:t>Buffer 3</a:t>
              </a:r>
            </a:p>
          </p:txBody>
        </p:sp>
        <p:sp>
          <p:nvSpPr>
            <p:cNvPr id="73" name="TextBox 72">
              <a:extLst>
                <a:ext uri="{FF2B5EF4-FFF2-40B4-BE49-F238E27FC236}">
                  <a16:creationId xmlns:a16="http://schemas.microsoft.com/office/drawing/2014/main" id="{2D1D4716-F2CF-8B43-B030-BA8E8B90985C}"/>
                </a:ext>
              </a:extLst>
            </p:cNvPr>
            <p:cNvSpPr txBox="1"/>
            <p:nvPr/>
          </p:nvSpPr>
          <p:spPr>
            <a:xfrm rot="16200000">
              <a:off x="8608600" y="3673820"/>
              <a:ext cx="944172" cy="377436"/>
            </a:xfrm>
            <a:prstGeom prst="rect">
              <a:avLst/>
            </a:prstGeom>
            <a:noFill/>
          </p:spPr>
          <p:txBody>
            <a:bodyPr wrap="square" rtlCol="0">
              <a:spAutoFit/>
            </a:bodyPr>
            <a:lstStyle/>
            <a:p>
              <a:r>
                <a:rPr lang="en-US" dirty="0"/>
                <a:t>Buffer 3</a:t>
              </a:r>
            </a:p>
          </p:txBody>
        </p:sp>
      </p:grpSp>
      <p:sp>
        <p:nvSpPr>
          <p:cNvPr id="2" name="Footer Placeholder 1">
            <a:extLst>
              <a:ext uri="{FF2B5EF4-FFF2-40B4-BE49-F238E27FC236}">
                <a16:creationId xmlns:a16="http://schemas.microsoft.com/office/drawing/2014/main" id="{DFB2610D-CA64-424A-9BB0-216B2DFDFC78}"/>
              </a:ext>
            </a:extLst>
          </p:cNvPr>
          <p:cNvSpPr>
            <a:spLocks noGrp="1"/>
          </p:cNvSpPr>
          <p:nvPr>
            <p:ph type="ftr" sz="quarter" idx="11"/>
          </p:nvPr>
        </p:nvSpPr>
        <p:spPr/>
        <p:txBody>
          <a:bodyPr/>
          <a:lstStyle/>
          <a:p>
            <a:r>
              <a:rPr lang="en-US"/>
              <a:t>Deepika Dittakavi .. Lois Dankwa .. Tyler Gmerek.  DSA 2020</a:t>
            </a:r>
          </a:p>
        </p:txBody>
      </p:sp>
      <p:sp>
        <p:nvSpPr>
          <p:cNvPr id="9" name="TextBox 8">
            <a:extLst>
              <a:ext uri="{FF2B5EF4-FFF2-40B4-BE49-F238E27FC236}">
                <a16:creationId xmlns:a16="http://schemas.microsoft.com/office/drawing/2014/main" id="{ED8B9F6F-04C7-EF4F-92AA-3A6C3774B009}"/>
              </a:ext>
            </a:extLst>
          </p:cNvPr>
          <p:cNvSpPr txBox="1"/>
          <p:nvPr/>
        </p:nvSpPr>
        <p:spPr>
          <a:xfrm>
            <a:off x="128154" y="5898251"/>
            <a:ext cx="924791" cy="869238"/>
          </a:xfrm>
          <a:prstGeom prst="rect">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p:spPr>
        <p:txBody>
          <a:bodyPr wrap="square" rtlCol="0">
            <a:spAutoFit/>
          </a:bodyPr>
          <a:lstStyle/>
          <a:p>
            <a:endParaRPr lang="en-US" dirty="0"/>
          </a:p>
        </p:txBody>
      </p:sp>
      <p:sp>
        <p:nvSpPr>
          <p:cNvPr id="13" name="Rectangle 12">
            <a:extLst>
              <a:ext uri="{FF2B5EF4-FFF2-40B4-BE49-F238E27FC236}">
                <a16:creationId xmlns:a16="http://schemas.microsoft.com/office/drawing/2014/main" id="{F6DB00D8-0F1E-654D-8503-A5B7FF40CCC5}"/>
              </a:ext>
            </a:extLst>
          </p:cNvPr>
          <p:cNvSpPr/>
          <p:nvPr/>
        </p:nvSpPr>
        <p:spPr>
          <a:xfrm>
            <a:off x="1052945" y="6648230"/>
            <a:ext cx="10614620" cy="118942"/>
          </a:xfrm>
          <a:prstGeom prst="rect">
            <a:avLst/>
          </a:prstGeom>
          <a:gradFill>
            <a:gsLst>
              <a:gs pos="0">
                <a:schemeClr val="accent2">
                  <a:lumMod val="0"/>
                  <a:lumOff val="100000"/>
                </a:schemeClr>
              </a:gs>
              <a:gs pos="35000">
                <a:schemeClr val="accent2">
                  <a:lumMod val="0"/>
                  <a:lumOff val="100000"/>
                </a:schemeClr>
              </a:gs>
              <a:gs pos="100000">
                <a:schemeClr val="accent2">
                  <a:lumMod val="100000"/>
                </a:schemeClr>
              </a:gs>
            </a:gsLst>
            <a:path path="shap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88E663B9-1757-6140-BCAC-E37178002443}"/>
              </a:ext>
            </a:extLst>
          </p:cNvPr>
          <p:cNvSpPr txBox="1">
            <a:spLocks/>
          </p:cNvSpPr>
          <p:nvPr/>
        </p:nvSpPr>
        <p:spPr>
          <a:xfrm>
            <a:off x="1052945" y="302781"/>
            <a:ext cx="9116666" cy="86923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Feature Engineering	 - creating features		</a:t>
            </a:r>
          </a:p>
        </p:txBody>
      </p:sp>
      <p:cxnSp>
        <p:nvCxnSpPr>
          <p:cNvPr id="14" name="Straight Connector 13">
            <a:extLst>
              <a:ext uri="{FF2B5EF4-FFF2-40B4-BE49-F238E27FC236}">
                <a16:creationId xmlns:a16="http://schemas.microsoft.com/office/drawing/2014/main" id="{B2FE49F6-8108-7044-9406-2FEFA557D17A}"/>
              </a:ext>
            </a:extLst>
          </p:cNvPr>
          <p:cNvCxnSpPr>
            <a:cxnSpLocks/>
          </p:cNvCxnSpPr>
          <p:nvPr/>
        </p:nvCxnSpPr>
        <p:spPr>
          <a:xfrm>
            <a:off x="1146729" y="1040112"/>
            <a:ext cx="1854379" cy="0"/>
          </a:xfrm>
          <a:prstGeom prst="line">
            <a:avLst/>
          </a:prstGeom>
          <a:ln w="53975">
            <a:solidFill>
              <a:schemeClr val="accent2">
                <a:lumMod val="60000"/>
                <a:lumOff val="40000"/>
              </a:schemeClr>
            </a:solidFill>
            <a:headEnd type="none" w="med" len="med"/>
            <a:tailEnd type="none"/>
          </a:ln>
        </p:spPr>
        <p:style>
          <a:lnRef idx="1">
            <a:schemeClr val="accent1"/>
          </a:lnRef>
          <a:fillRef idx="0">
            <a:schemeClr val="accent1"/>
          </a:fillRef>
          <a:effectRef idx="0">
            <a:schemeClr val="accent1"/>
          </a:effectRef>
          <a:fontRef idx="minor">
            <a:schemeClr val="tx1"/>
          </a:fontRef>
        </p:style>
      </p:cxnSp>
      <p:grpSp>
        <p:nvGrpSpPr>
          <p:cNvPr id="119" name="Group 118">
            <a:extLst>
              <a:ext uri="{FF2B5EF4-FFF2-40B4-BE49-F238E27FC236}">
                <a16:creationId xmlns:a16="http://schemas.microsoft.com/office/drawing/2014/main" id="{57703FCB-E59D-C049-92BE-82908D815A7D}"/>
              </a:ext>
            </a:extLst>
          </p:cNvPr>
          <p:cNvGrpSpPr/>
          <p:nvPr/>
        </p:nvGrpSpPr>
        <p:grpSpPr>
          <a:xfrm>
            <a:off x="135276" y="1849247"/>
            <a:ext cx="6647939" cy="3293845"/>
            <a:chOff x="135276" y="1849247"/>
            <a:chExt cx="6647939" cy="3293845"/>
          </a:xfrm>
        </p:grpSpPr>
        <p:pic>
          <p:nvPicPr>
            <p:cNvPr id="47" name="Picture 46">
              <a:extLst>
                <a:ext uri="{FF2B5EF4-FFF2-40B4-BE49-F238E27FC236}">
                  <a16:creationId xmlns:a16="http://schemas.microsoft.com/office/drawing/2014/main" id="{E8E309BD-E17A-3647-B69D-2EEF328900C4}"/>
                </a:ext>
              </a:extLst>
            </p:cNvPr>
            <p:cNvPicPr>
              <a:picLocks noChangeAspect="1"/>
            </p:cNvPicPr>
            <p:nvPr/>
          </p:nvPicPr>
          <p:blipFill>
            <a:blip r:embed="rId3"/>
            <a:stretch>
              <a:fillRect/>
            </a:stretch>
          </p:blipFill>
          <p:spPr>
            <a:xfrm>
              <a:off x="135276" y="1849247"/>
              <a:ext cx="3707675" cy="3293845"/>
            </a:xfrm>
            <a:prstGeom prst="rect">
              <a:avLst/>
            </a:prstGeom>
          </p:spPr>
        </p:pic>
        <p:grpSp>
          <p:nvGrpSpPr>
            <p:cNvPr id="48" name="Group 47">
              <a:extLst>
                <a:ext uri="{FF2B5EF4-FFF2-40B4-BE49-F238E27FC236}">
                  <a16:creationId xmlns:a16="http://schemas.microsoft.com/office/drawing/2014/main" id="{D872A50E-8657-E348-B5DC-0AEE23C8DDA0}"/>
                </a:ext>
              </a:extLst>
            </p:cNvPr>
            <p:cNvGrpSpPr/>
            <p:nvPr/>
          </p:nvGrpSpPr>
          <p:grpSpPr>
            <a:xfrm>
              <a:off x="993081" y="2304632"/>
              <a:ext cx="5790134" cy="2378579"/>
              <a:chOff x="7277101" y="610553"/>
              <a:chExt cx="4780806" cy="2331869"/>
            </a:xfrm>
          </p:grpSpPr>
          <p:sp>
            <p:nvSpPr>
              <p:cNvPr id="49" name="TextBox 48">
                <a:extLst>
                  <a:ext uri="{FF2B5EF4-FFF2-40B4-BE49-F238E27FC236}">
                    <a16:creationId xmlns:a16="http://schemas.microsoft.com/office/drawing/2014/main" id="{1668F586-B911-B448-99F8-04A2B5ECAB19}"/>
                  </a:ext>
                </a:extLst>
              </p:cNvPr>
              <p:cNvSpPr txBox="1"/>
              <p:nvPr/>
            </p:nvSpPr>
            <p:spPr>
              <a:xfrm>
                <a:off x="9398647" y="952024"/>
                <a:ext cx="2659260" cy="1477328"/>
              </a:xfrm>
              <a:prstGeom prst="rect">
                <a:avLst/>
              </a:prstGeom>
              <a:noFill/>
            </p:spPr>
            <p:txBody>
              <a:bodyPr wrap="square" rtlCol="0">
                <a:spAutoFit/>
              </a:bodyPr>
              <a:lstStyle/>
              <a:p>
                <a:r>
                  <a:rPr lang="en-US" dirty="0"/>
                  <a:t>Buffer  zone 1: within 12 units</a:t>
                </a:r>
              </a:p>
              <a:p>
                <a:r>
                  <a:rPr lang="en-US" dirty="0"/>
                  <a:t>Buffer  zone 2:  12 to 24 units</a:t>
                </a:r>
              </a:p>
              <a:p>
                <a:r>
                  <a:rPr lang="en-US" dirty="0"/>
                  <a:t>Buffer  zone 3:  24 to 36 units</a:t>
                </a:r>
              </a:p>
              <a:p>
                <a:r>
                  <a:rPr lang="en-US" dirty="0"/>
                  <a:t>Buffer  zone 4:  beyond 36 units</a:t>
                </a:r>
              </a:p>
              <a:p>
                <a:endParaRPr lang="en-US" dirty="0"/>
              </a:p>
            </p:txBody>
          </p:sp>
          <p:cxnSp>
            <p:nvCxnSpPr>
              <p:cNvPr id="50" name="Straight Connector 49">
                <a:extLst>
                  <a:ext uri="{FF2B5EF4-FFF2-40B4-BE49-F238E27FC236}">
                    <a16:creationId xmlns:a16="http://schemas.microsoft.com/office/drawing/2014/main" id="{493972B1-9008-E143-9975-B7AF205F49C5}"/>
                  </a:ext>
                </a:extLst>
              </p:cNvPr>
              <p:cNvCxnSpPr>
                <a:cxnSpLocks/>
              </p:cNvCxnSpPr>
              <p:nvPr/>
            </p:nvCxnSpPr>
            <p:spPr>
              <a:xfrm>
                <a:off x="8172450" y="610553"/>
                <a:ext cx="0" cy="2331869"/>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F49A72A-9CF5-0842-ACD5-196FEDAB963E}"/>
                  </a:ext>
                </a:extLst>
              </p:cNvPr>
              <p:cNvCxnSpPr>
                <a:cxnSpLocks/>
              </p:cNvCxnSpPr>
              <p:nvPr/>
            </p:nvCxnSpPr>
            <p:spPr>
              <a:xfrm>
                <a:off x="8747760" y="610553"/>
                <a:ext cx="0" cy="2331869"/>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2556B1C6-CE8C-F44E-AAFC-AF8C0663D74E}"/>
                  </a:ext>
                </a:extLst>
              </p:cNvPr>
              <p:cNvCxnSpPr>
                <a:cxnSpLocks/>
              </p:cNvCxnSpPr>
              <p:nvPr/>
            </p:nvCxnSpPr>
            <p:spPr>
              <a:xfrm flipH="1">
                <a:off x="7706502" y="610553"/>
                <a:ext cx="1129" cy="2331869"/>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A0566437-2B99-2F47-AE58-CCAB4A27FD4D}"/>
                  </a:ext>
                </a:extLst>
              </p:cNvPr>
              <p:cNvSpPr txBox="1"/>
              <p:nvPr/>
            </p:nvSpPr>
            <p:spPr>
              <a:xfrm rot="16200000">
                <a:off x="6996735" y="1175926"/>
                <a:ext cx="930063" cy="369332"/>
              </a:xfrm>
              <a:prstGeom prst="rect">
                <a:avLst/>
              </a:prstGeom>
              <a:noFill/>
            </p:spPr>
            <p:txBody>
              <a:bodyPr wrap="none" rtlCol="0">
                <a:spAutoFit/>
              </a:bodyPr>
              <a:lstStyle/>
              <a:p>
                <a:r>
                  <a:rPr lang="en-US" dirty="0"/>
                  <a:t>Buffer 1</a:t>
                </a:r>
              </a:p>
            </p:txBody>
          </p:sp>
          <p:sp>
            <p:nvSpPr>
              <p:cNvPr id="54" name="TextBox 53">
                <a:extLst>
                  <a:ext uri="{FF2B5EF4-FFF2-40B4-BE49-F238E27FC236}">
                    <a16:creationId xmlns:a16="http://schemas.microsoft.com/office/drawing/2014/main" id="{78D472FF-02D0-284E-97E3-6AA3B22DF078}"/>
                  </a:ext>
                </a:extLst>
              </p:cNvPr>
              <p:cNvSpPr txBox="1"/>
              <p:nvPr/>
            </p:nvSpPr>
            <p:spPr>
              <a:xfrm rot="16200000">
                <a:off x="7426137" y="1206461"/>
                <a:ext cx="930063" cy="369332"/>
              </a:xfrm>
              <a:prstGeom prst="rect">
                <a:avLst/>
              </a:prstGeom>
              <a:noFill/>
            </p:spPr>
            <p:txBody>
              <a:bodyPr wrap="none" rtlCol="0">
                <a:spAutoFit/>
              </a:bodyPr>
              <a:lstStyle/>
              <a:p>
                <a:r>
                  <a:rPr lang="en-US" dirty="0"/>
                  <a:t>Buffer 2</a:t>
                </a:r>
              </a:p>
            </p:txBody>
          </p:sp>
          <p:sp>
            <p:nvSpPr>
              <p:cNvPr id="55" name="TextBox 54">
                <a:extLst>
                  <a:ext uri="{FF2B5EF4-FFF2-40B4-BE49-F238E27FC236}">
                    <a16:creationId xmlns:a16="http://schemas.microsoft.com/office/drawing/2014/main" id="{1C13FCF5-4F83-2D44-BA64-891B0729F926}"/>
                  </a:ext>
                </a:extLst>
              </p:cNvPr>
              <p:cNvSpPr txBox="1"/>
              <p:nvPr/>
            </p:nvSpPr>
            <p:spPr>
              <a:xfrm rot="16200000">
                <a:off x="7951119" y="1217890"/>
                <a:ext cx="930063" cy="369332"/>
              </a:xfrm>
              <a:prstGeom prst="rect">
                <a:avLst/>
              </a:prstGeom>
              <a:noFill/>
            </p:spPr>
            <p:txBody>
              <a:bodyPr wrap="none" rtlCol="0">
                <a:spAutoFit/>
              </a:bodyPr>
              <a:lstStyle/>
              <a:p>
                <a:r>
                  <a:rPr lang="en-US" dirty="0"/>
                  <a:t>Buffer 3</a:t>
                </a:r>
              </a:p>
            </p:txBody>
          </p:sp>
          <p:sp>
            <p:nvSpPr>
              <p:cNvPr id="56" name="TextBox 55">
                <a:extLst>
                  <a:ext uri="{FF2B5EF4-FFF2-40B4-BE49-F238E27FC236}">
                    <a16:creationId xmlns:a16="http://schemas.microsoft.com/office/drawing/2014/main" id="{EC95A9A6-5EDA-594F-823B-CD093C488729}"/>
                  </a:ext>
                </a:extLst>
              </p:cNvPr>
              <p:cNvSpPr txBox="1"/>
              <p:nvPr/>
            </p:nvSpPr>
            <p:spPr>
              <a:xfrm rot="16200000">
                <a:off x="8584279" y="1217889"/>
                <a:ext cx="930063" cy="369332"/>
              </a:xfrm>
              <a:prstGeom prst="rect">
                <a:avLst/>
              </a:prstGeom>
              <a:noFill/>
            </p:spPr>
            <p:txBody>
              <a:bodyPr wrap="none" rtlCol="0">
                <a:spAutoFit/>
              </a:bodyPr>
              <a:lstStyle/>
              <a:p>
                <a:r>
                  <a:rPr lang="en-US" dirty="0"/>
                  <a:t>Buffer 4</a:t>
                </a:r>
              </a:p>
            </p:txBody>
          </p:sp>
        </p:grpSp>
      </p:grpSp>
      <p:sp>
        <p:nvSpPr>
          <p:cNvPr id="58" name="TextBox 57">
            <a:extLst>
              <a:ext uri="{FF2B5EF4-FFF2-40B4-BE49-F238E27FC236}">
                <a16:creationId xmlns:a16="http://schemas.microsoft.com/office/drawing/2014/main" id="{2B8A5F49-1F4B-DA44-80CE-3D10A1A7AEF6}"/>
              </a:ext>
            </a:extLst>
          </p:cNvPr>
          <p:cNvSpPr txBox="1"/>
          <p:nvPr/>
        </p:nvSpPr>
        <p:spPr>
          <a:xfrm>
            <a:off x="9777373" y="2544711"/>
            <a:ext cx="2276960" cy="1780938"/>
          </a:xfrm>
          <a:prstGeom prst="rect">
            <a:avLst/>
          </a:prstGeom>
          <a:noFill/>
        </p:spPr>
        <p:txBody>
          <a:bodyPr wrap="square" rtlCol="0">
            <a:spAutoFit/>
          </a:bodyPr>
          <a:lstStyle/>
          <a:p>
            <a:r>
              <a:rPr lang="en-US" dirty="0"/>
              <a:t>Not all scenarios have all the 4 buffer zones</a:t>
            </a:r>
          </a:p>
          <a:p>
            <a:endParaRPr lang="en-US" dirty="0"/>
          </a:p>
          <a:p>
            <a:r>
              <a:rPr lang="en-US" dirty="0"/>
              <a:t>Buffer 4 values will be zero for this scenario</a:t>
            </a:r>
          </a:p>
          <a:p>
            <a:endParaRPr lang="en-US" dirty="0"/>
          </a:p>
        </p:txBody>
      </p:sp>
      <p:sp>
        <p:nvSpPr>
          <p:cNvPr id="6" name="TextBox 5">
            <a:extLst>
              <a:ext uri="{FF2B5EF4-FFF2-40B4-BE49-F238E27FC236}">
                <a16:creationId xmlns:a16="http://schemas.microsoft.com/office/drawing/2014/main" id="{AC881EA8-044A-0044-81AE-F248D9589A3A}"/>
              </a:ext>
            </a:extLst>
          </p:cNvPr>
          <p:cNvSpPr txBox="1"/>
          <p:nvPr/>
        </p:nvSpPr>
        <p:spPr>
          <a:xfrm>
            <a:off x="1016165" y="1135357"/>
            <a:ext cx="7200872" cy="523220"/>
          </a:xfrm>
          <a:prstGeom prst="rect">
            <a:avLst/>
          </a:prstGeom>
          <a:noFill/>
        </p:spPr>
        <p:txBody>
          <a:bodyPr wrap="square" rtlCol="0">
            <a:spAutoFit/>
          </a:bodyPr>
          <a:lstStyle/>
          <a:p>
            <a:r>
              <a:rPr lang="en-US" sz="2800" dirty="0"/>
              <a:t>Definition of Buffer zones for creating features</a:t>
            </a:r>
          </a:p>
        </p:txBody>
      </p:sp>
      <p:cxnSp>
        <p:nvCxnSpPr>
          <p:cNvPr id="76" name="Curved Connector 75">
            <a:extLst>
              <a:ext uri="{FF2B5EF4-FFF2-40B4-BE49-F238E27FC236}">
                <a16:creationId xmlns:a16="http://schemas.microsoft.com/office/drawing/2014/main" id="{BA3A4B5D-D2E5-4344-B5A4-7ACFB16A1402}"/>
              </a:ext>
            </a:extLst>
          </p:cNvPr>
          <p:cNvCxnSpPr>
            <a:cxnSpLocks/>
            <a:endCxn id="87" idx="1"/>
          </p:cNvCxnSpPr>
          <p:nvPr/>
        </p:nvCxnSpPr>
        <p:spPr>
          <a:xfrm>
            <a:off x="903247" y="4570601"/>
            <a:ext cx="2697212" cy="1371600"/>
          </a:xfrm>
          <a:prstGeom prst="curvedConnector3">
            <a:avLst>
              <a:gd name="adj1" fmla="val 980"/>
            </a:avLst>
          </a:prstGeom>
          <a:ln w="25400">
            <a:headEnd type="triangle" w="lg" len="lg"/>
            <a:tailEnd type="none" w="med" len="med"/>
          </a:ln>
        </p:spPr>
        <p:style>
          <a:lnRef idx="1">
            <a:schemeClr val="dk1"/>
          </a:lnRef>
          <a:fillRef idx="0">
            <a:schemeClr val="dk1"/>
          </a:fillRef>
          <a:effectRef idx="0">
            <a:schemeClr val="dk1"/>
          </a:effectRef>
          <a:fontRef idx="minor">
            <a:schemeClr val="tx1"/>
          </a:fontRef>
        </p:style>
      </p:cxnSp>
      <p:cxnSp>
        <p:nvCxnSpPr>
          <p:cNvPr id="81" name="Curved Connector 80">
            <a:extLst>
              <a:ext uri="{FF2B5EF4-FFF2-40B4-BE49-F238E27FC236}">
                <a16:creationId xmlns:a16="http://schemas.microsoft.com/office/drawing/2014/main" id="{5EE2B62F-DF1C-684C-BE03-5AC57681AD85}"/>
              </a:ext>
            </a:extLst>
          </p:cNvPr>
          <p:cNvCxnSpPr>
            <a:cxnSpLocks/>
            <a:endCxn id="87" idx="3"/>
          </p:cNvCxnSpPr>
          <p:nvPr/>
        </p:nvCxnSpPr>
        <p:spPr>
          <a:xfrm rot="10800000" flipV="1">
            <a:off x="5494747" y="4828057"/>
            <a:ext cx="1600786" cy="1068018"/>
          </a:xfrm>
          <a:prstGeom prst="curvedConnector3">
            <a:avLst>
              <a:gd name="adj1" fmla="val -2490"/>
            </a:avLst>
          </a:prstGeom>
          <a:ln w="25400">
            <a:headEnd type="triangle" w="lg" len="lg"/>
            <a:tailEnd type="none" w="med" len="med"/>
          </a:ln>
        </p:spPr>
        <p:style>
          <a:lnRef idx="1">
            <a:schemeClr val="dk1"/>
          </a:lnRef>
          <a:fillRef idx="0">
            <a:schemeClr val="dk1"/>
          </a:fillRef>
          <a:effectRef idx="0">
            <a:schemeClr val="dk1"/>
          </a:effectRef>
          <a:fontRef idx="minor">
            <a:schemeClr val="tx1"/>
          </a:fontRef>
        </p:style>
      </p:cxnSp>
      <p:sp>
        <p:nvSpPr>
          <p:cNvPr id="87" name="TextBox 86">
            <a:extLst>
              <a:ext uri="{FF2B5EF4-FFF2-40B4-BE49-F238E27FC236}">
                <a16:creationId xmlns:a16="http://schemas.microsoft.com/office/drawing/2014/main" id="{144612D8-AC91-254F-84B1-F7BAD8143FE2}"/>
              </a:ext>
            </a:extLst>
          </p:cNvPr>
          <p:cNvSpPr txBox="1"/>
          <p:nvPr/>
        </p:nvSpPr>
        <p:spPr>
          <a:xfrm>
            <a:off x="3600459" y="5711409"/>
            <a:ext cx="189428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Noise source</a:t>
            </a:r>
          </a:p>
        </p:txBody>
      </p:sp>
      <p:sp>
        <p:nvSpPr>
          <p:cNvPr id="39" name="Footer Placeholder 1">
            <a:extLst>
              <a:ext uri="{FF2B5EF4-FFF2-40B4-BE49-F238E27FC236}">
                <a16:creationId xmlns:a16="http://schemas.microsoft.com/office/drawing/2014/main" id="{EBB61DCE-43B1-0949-A66B-24EA1F35C4BE}"/>
              </a:ext>
            </a:extLst>
          </p:cNvPr>
          <p:cNvSpPr txBox="1">
            <a:spLocks/>
          </p:cNvSpPr>
          <p:nvPr/>
        </p:nvSpPr>
        <p:spPr>
          <a:xfrm>
            <a:off x="10723421" y="6350268"/>
            <a:ext cx="103314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Page 15 of 28</a:t>
            </a:r>
          </a:p>
        </p:txBody>
      </p:sp>
    </p:spTree>
    <p:extLst>
      <p:ext uri="{BB962C8B-B14F-4D97-AF65-F5344CB8AC3E}">
        <p14:creationId xmlns:p14="http://schemas.microsoft.com/office/powerpoint/2010/main" val="2224430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FB2610D-CA64-424A-9BB0-216B2DFDFC78}"/>
              </a:ext>
            </a:extLst>
          </p:cNvPr>
          <p:cNvSpPr>
            <a:spLocks noGrp="1"/>
          </p:cNvSpPr>
          <p:nvPr>
            <p:ph type="ftr" sz="quarter" idx="11"/>
          </p:nvPr>
        </p:nvSpPr>
        <p:spPr/>
        <p:txBody>
          <a:bodyPr/>
          <a:lstStyle/>
          <a:p>
            <a:r>
              <a:rPr lang="en-US"/>
              <a:t>Deepika Dittakavi .. Lois Dankwa .. Tyler Gmerek.  DSA 2020</a:t>
            </a:r>
          </a:p>
        </p:txBody>
      </p:sp>
      <p:sp>
        <p:nvSpPr>
          <p:cNvPr id="9" name="TextBox 8">
            <a:extLst>
              <a:ext uri="{FF2B5EF4-FFF2-40B4-BE49-F238E27FC236}">
                <a16:creationId xmlns:a16="http://schemas.microsoft.com/office/drawing/2014/main" id="{ED8B9F6F-04C7-EF4F-92AA-3A6C3774B009}"/>
              </a:ext>
            </a:extLst>
          </p:cNvPr>
          <p:cNvSpPr txBox="1"/>
          <p:nvPr/>
        </p:nvSpPr>
        <p:spPr>
          <a:xfrm>
            <a:off x="128154" y="5898251"/>
            <a:ext cx="924791" cy="869238"/>
          </a:xfrm>
          <a:prstGeom prst="rect">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p:spPr>
        <p:txBody>
          <a:bodyPr wrap="square" rtlCol="0">
            <a:spAutoFit/>
          </a:bodyPr>
          <a:lstStyle/>
          <a:p>
            <a:endParaRPr lang="en-US" dirty="0"/>
          </a:p>
        </p:txBody>
      </p:sp>
      <p:sp>
        <p:nvSpPr>
          <p:cNvPr id="13" name="Rectangle 12">
            <a:extLst>
              <a:ext uri="{FF2B5EF4-FFF2-40B4-BE49-F238E27FC236}">
                <a16:creationId xmlns:a16="http://schemas.microsoft.com/office/drawing/2014/main" id="{F6DB00D8-0F1E-654D-8503-A5B7FF40CCC5}"/>
              </a:ext>
            </a:extLst>
          </p:cNvPr>
          <p:cNvSpPr/>
          <p:nvPr/>
        </p:nvSpPr>
        <p:spPr>
          <a:xfrm>
            <a:off x="1052945" y="6648230"/>
            <a:ext cx="10614620" cy="118942"/>
          </a:xfrm>
          <a:prstGeom prst="rect">
            <a:avLst/>
          </a:prstGeom>
          <a:gradFill>
            <a:gsLst>
              <a:gs pos="0">
                <a:schemeClr val="accent2">
                  <a:lumMod val="0"/>
                  <a:lumOff val="100000"/>
                </a:schemeClr>
              </a:gs>
              <a:gs pos="35000">
                <a:schemeClr val="accent2">
                  <a:lumMod val="0"/>
                  <a:lumOff val="100000"/>
                </a:schemeClr>
              </a:gs>
              <a:gs pos="100000">
                <a:schemeClr val="accent2">
                  <a:lumMod val="100000"/>
                </a:schemeClr>
              </a:gs>
            </a:gsLst>
            <a:path path="shap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8E2FFDB5-BE95-8147-83B0-520702272233}"/>
              </a:ext>
            </a:extLst>
          </p:cNvPr>
          <p:cNvSpPr txBox="1">
            <a:spLocks/>
          </p:cNvSpPr>
          <p:nvPr/>
        </p:nvSpPr>
        <p:spPr>
          <a:xfrm>
            <a:off x="1052945" y="302781"/>
            <a:ext cx="9116666" cy="86923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Feature Engineering	 - correlation		</a:t>
            </a:r>
          </a:p>
        </p:txBody>
      </p:sp>
      <p:cxnSp>
        <p:nvCxnSpPr>
          <p:cNvPr id="11" name="Straight Connector 10">
            <a:extLst>
              <a:ext uri="{FF2B5EF4-FFF2-40B4-BE49-F238E27FC236}">
                <a16:creationId xmlns:a16="http://schemas.microsoft.com/office/drawing/2014/main" id="{868C2161-1645-EC48-9E53-3F676BE95690}"/>
              </a:ext>
            </a:extLst>
          </p:cNvPr>
          <p:cNvCxnSpPr>
            <a:cxnSpLocks/>
          </p:cNvCxnSpPr>
          <p:nvPr/>
        </p:nvCxnSpPr>
        <p:spPr>
          <a:xfrm>
            <a:off x="1146729" y="1040112"/>
            <a:ext cx="1854379" cy="0"/>
          </a:xfrm>
          <a:prstGeom prst="line">
            <a:avLst/>
          </a:prstGeom>
          <a:ln w="53975">
            <a:solidFill>
              <a:schemeClr val="accent2">
                <a:lumMod val="60000"/>
                <a:lumOff val="40000"/>
              </a:schemeClr>
            </a:solidFill>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8227BADE-803B-E24D-8166-4CC74FFF65AA}"/>
              </a:ext>
            </a:extLst>
          </p:cNvPr>
          <p:cNvSpPr txBox="1"/>
          <p:nvPr/>
        </p:nvSpPr>
        <p:spPr>
          <a:xfrm>
            <a:off x="630195" y="1421027"/>
            <a:ext cx="4547286" cy="3816429"/>
          </a:xfrm>
          <a:prstGeom prst="rect">
            <a:avLst/>
          </a:prstGeom>
          <a:noFill/>
        </p:spPr>
        <p:txBody>
          <a:bodyPr wrap="square" rtlCol="0">
            <a:spAutoFit/>
          </a:bodyPr>
          <a:lstStyle/>
          <a:p>
            <a:pPr marL="285750" indent="-285750">
              <a:buFont typeface="Arial" panose="020B0604020202020204" pitchFamily="34" charset="0"/>
              <a:buChar char="•"/>
            </a:pPr>
            <a:r>
              <a:rPr lang="en-US" sz="3200" dirty="0"/>
              <a:t>Correlation was used to evaluate the important features.</a:t>
            </a:r>
          </a:p>
          <a:p>
            <a:endParaRPr lang="en-US" sz="3200" dirty="0"/>
          </a:p>
          <a:p>
            <a:pPr marL="285750" indent="-285750">
              <a:buFont typeface="Arial" panose="020B0604020202020204" pitchFamily="34" charset="0"/>
              <a:buChar char="•"/>
            </a:pPr>
            <a:r>
              <a:rPr lang="en-US" sz="3200" dirty="0"/>
              <a:t>Features with zero or almost no correlation were omitted.</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0213" y="1110683"/>
            <a:ext cx="6010099" cy="4942766"/>
          </a:xfrm>
          <a:prstGeom prst="rect">
            <a:avLst/>
          </a:prstGeom>
          <a:ln w="19050">
            <a:solidFill>
              <a:schemeClr val="accent1">
                <a:lumMod val="60000"/>
                <a:lumOff val="40000"/>
              </a:schemeClr>
            </a:solidFill>
          </a:ln>
        </p:spPr>
      </p:pic>
      <p:sp>
        <p:nvSpPr>
          <p:cNvPr id="12" name="Footer Placeholder 1">
            <a:extLst>
              <a:ext uri="{FF2B5EF4-FFF2-40B4-BE49-F238E27FC236}">
                <a16:creationId xmlns:a16="http://schemas.microsoft.com/office/drawing/2014/main" id="{C1D2FE6C-1B47-CC43-9AE6-E859576E9244}"/>
              </a:ext>
            </a:extLst>
          </p:cNvPr>
          <p:cNvSpPr txBox="1">
            <a:spLocks/>
          </p:cNvSpPr>
          <p:nvPr/>
        </p:nvSpPr>
        <p:spPr>
          <a:xfrm>
            <a:off x="10723421" y="6350268"/>
            <a:ext cx="103314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Page 16 of 28</a:t>
            </a:r>
          </a:p>
        </p:txBody>
      </p:sp>
    </p:spTree>
    <p:extLst>
      <p:ext uri="{BB962C8B-B14F-4D97-AF65-F5344CB8AC3E}">
        <p14:creationId xmlns:p14="http://schemas.microsoft.com/office/powerpoint/2010/main" val="39815996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CFB45A2D-71C3-4647-B4A6-B87937FF7F76}"/>
              </a:ext>
            </a:extLst>
          </p:cNvPr>
          <p:cNvPicPr>
            <a:picLocks noChangeAspect="1"/>
          </p:cNvPicPr>
          <p:nvPr/>
        </p:nvPicPr>
        <p:blipFill rotWithShape="1">
          <a:blip r:embed="rId2"/>
          <a:srcRect l="3413" t="4440"/>
          <a:stretch/>
        </p:blipFill>
        <p:spPr>
          <a:xfrm>
            <a:off x="5814646" y="1197816"/>
            <a:ext cx="5443162" cy="4736830"/>
          </a:xfrm>
          <a:prstGeom prst="rect">
            <a:avLst/>
          </a:prstGeom>
          <a:ln w="19050">
            <a:solidFill>
              <a:schemeClr val="accent1">
                <a:lumMod val="60000"/>
                <a:lumOff val="40000"/>
              </a:schemeClr>
            </a:solidFill>
          </a:ln>
        </p:spPr>
      </p:pic>
      <p:sp>
        <p:nvSpPr>
          <p:cNvPr id="2" name="Footer Placeholder 1">
            <a:extLst>
              <a:ext uri="{FF2B5EF4-FFF2-40B4-BE49-F238E27FC236}">
                <a16:creationId xmlns:a16="http://schemas.microsoft.com/office/drawing/2014/main" id="{DFB2610D-CA64-424A-9BB0-216B2DFDFC78}"/>
              </a:ext>
            </a:extLst>
          </p:cNvPr>
          <p:cNvSpPr>
            <a:spLocks noGrp="1"/>
          </p:cNvSpPr>
          <p:nvPr>
            <p:ph type="ftr" sz="quarter" idx="11"/>
          </p:nvPr>
        </p:nvSpPr>
        <p:spPr/>
        <p:txBody>
          <a:bodyPr/>
          <a:lstStyle/>
          <a:p>
            <a:r>
              <a:rPr lang="en-US"/>
              <a:t>Deepika Dittakavi .. Lois Dankwa .. Tyler Gmerek.  DSA 2020</a:t>
            </a:r>
          </a:p>
        </p:txBody>
      </p:sp>
      <p:sp>
        <p:nvSpPr>
          <p:cNvPr id="9" name="TextBox 8">
            <a:extLst>
              <a:ext uri="{FF2B5EF4-FFF2-40B4-BE49-F238E27FC236}">
                <a16:creationId xmlns:a16="http://schemas.microsoft.com/office/drawing/2014/main" id="{ED8B9F6F-04C7-EF4F-92AA-3A6C3774B009}"/>
              </a:ext>
            </a:extLst>
          </p:cNvPr>
          <p:cNvSpPr txBox="1"/>
          <p:nvPr/>
        </p:nvSpPr>
        <p:spPr>
          <a:xfrm>
            <a:off x="128154" y="5898251"/>
            <a:ext cx="924791" cy="869238"/>
          </a:xfrm>
          <a:prstGeom prst="rect">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p:spPr>
        <p:txBody>
          <a:bodyPr wrap="square" rtlCol="0">
            <a:spAutoFit/>
          </a:bodyPr>
          <a:lstStyle/>
          <a:p>
            <a:endParaRPr lang="en-US" dirty="0"/>
          </a:p>
        </p:txBody>
      </p:sp>
      <p:sp>
        <p:nvSpPr>
          <p:cNvPr id="13" name="Rectangle 12">
            <a:extLst>
              <a:ext uri="{FF2B5EF4-FFF2-40B4-BE49-F238E27FC236}">
                <a16:creationId xmlns:a16="http://schemas.microsoft.com/office/drawing/2014/main" id="{F6DB00D8-0F1E-654D-8503-A5B7FF40CCC5}"/>
              </a:ext>
            </a:extLst>
          </p:cNvPr>
          <p:cNvSpPr/>
          <p:nvPr/>
        </p:nvSpPr>
        <p:spPr>
          <a:xfrm>
            <a:off x="1052945" y="6648230"/>
            <a:ext cx="10614620" cy="118942"/>
          </a:xfrm>
          <a:prstGeom prst="rect">
            <a:avLst/>
          </a:prstGeom>
          <a:gradFill>
            <a:gsLst>
              <a:gs pos="0">
                <a:schemeClr val="accent2">
                  <a:lumMod val="0"/>
                  <a:lumOff val="100000"/>
                </a:schemeClr>
              </a:gs>
              <a:gs pos="35000">
                <a:schemeClr val="accent2">
                  <a:lumMod val="0"/>
                  <a:lumOff val="100000"/>
                </a:schemeClr>
              </a:gs>
              <a:gs pos="100000">
                <a:schemeClr val="accent2">
                  <a:lumMod val="100000"/>
                </a:schemeClr>
              </a:gs>
            </a:gsLst>
            <a:path path="shap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868C2161-1645-EC48-9E53-3F676BE95690}"/>
              </a:ext>
            </a:extLst>
          </p:cNvPr>
          <p:cNvCxnSpPr>
            <a:cxnSpLocks/>
          </p:cNvCxnSpPr>
          <p:nvPr/>
        </p:nvCxnSpPr>
        <p:spPr>
          <a:xfrm>
            <a:off x="590549" y="969773"/>
            <a:ext cx="1854379" cy="0"/>
          </a:xfrm>
          <a:prstGeom prst="line">
            <a:avLst/>
          </a:prstGeom>
          <a:ln w="53975">
            <a:solidFill>
              <a:schemeClr val="accent2">
                <a:lumMod val="60000"/>
                <a:lumOff val="40000"/>
              </a:schemeClr>
            </a:solidFill>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8E2FFDB5-BE95-8147-83B0-520702272233}"/>
              </a:ext>
            </a:extLst>
          </p:cNvPr>
          <p:cNvSpPr txBox="1">
            <a:spLocks/>
          </p:cNvSpPr>
          <p:nvPr/>
        </p:nvSpPr>
        <p:spPr>
          <a:xfrm>
            <a:off x="500016" y="282880"/>
            <a:ext cx="9116666" cy="86923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Feature Engineering	 - correlation 		</a:t>
            </a:r>
          </a:p>
        </p:txBody>
      </p:sp>
      <p:sp>
        <p:nvSpPr>
          <p:cNvPr id="3" name="TextBox 2">
            <a:extLst>
              <a:ext uri="{FF2B5EF4-FFF2-40B4-BE49-F238E27FC236}">
                <a16:creationId xmlns:a16="http://schemas.microsoft.com/office/drawing/2014/main" id="{84E3362F-E149-FA49-831E-DDFB8FF3EEAD}"/>
              </a:ext>
            </a:extLst>
          </p:cNvPr>
          <p:cNvSpPr txBox="1"/>
          <p:nvPr/>
        </p:nvSpPr>
        <p:spPr>
          <a:xfrm>
            <a:off x="500016" y="1152118"/>
            <a:ext cx="5111496" cy="2369880"/>
          </a:xfrm>
          <a:prstGeom prst="rect">
            <a:avLst/>
          </a:prstGeom>
          <a:noFill/>
        </p:spPr>
        <p:txBody>
          <a:bodyPr wrap="square" rtlCol="0">
            <a:spAutoFit/>
          </a:bodyPr>
          <a:lstStyle/>
          <a:p>
            <a:pPr marL="285750" indent="-285750">
              <a:buFont typeface="Arial" panose="020B0604020202020204" pitchFamily="34" charset="0"/>
              <a:buChar char="•"/>
            </a:pPr>
            <a:r>
              <a:rPr lang="en-US" sz="2400" dirty="0"/>
              <a:t>Features that correlated with each other were optimally selected by using feature importance generated by the Random Forest model</a:t>
            </a:r>
            <a:endParaRPr lang="en-US" sz="2400" dirty="0">
              <a:solidFill>
                <a:srgbClr val="FF0000"/>
              </a:solidFill>
            </a:endParaRP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400" dirty="0"/>
              <a:t>Final feature selection: </a:t>
            </a:r>
          </a:p>
        </p:txBody>
      </p:sp>
      <p:graphicFrame>
        <p:nvGraphicFramePr>
          <p:cNvPr id="6" name="Table 5">
            <a:extLst>
              <a:ext uri="{FF2B5EF4-FFF2-40B4-BE49-F238E27FC236}">
                <a16:creationId xmlns:a16="http://schemas.microsoft.com/office/drawing/2014/main" id="{10512199-CC74-444C-B32A-8E20C445D332}"/>
              </a:ext>
            </a:extLst>
          </p:cNvPr>
          <p:cNvGraphicFramePr>
            <a:graphicFrameLocks noGrp="1"/>
          </p:cNvGraphicFramePr>
          <p:nvPr>
            <p:extLst>
              <p:ext uri="{D42A27DB-BD31-4B8C-83A1-F6EECF244321}">
                <p14:modId xmlns:p14="http://schemas.microsoft.com/office/powerpoint/2010/main" val="843858229"/>
              </p:ext>
            </p:extLst>
          </p:nvPr>
        </p:nvGraphicFramePr>
        <p:xfrm>
          <a:off x="727119" y="3531013"/>
          <a:ext cx="3940686" cy="2052320"/>
        </p:xfrm>
        <a:graphic>
          <a:graphicData uri="http://schemas.openxmlformats.org/drawingml/2006/table">
            <a:tbl>
              <a:tblPr firstRow="1" bandRow="1">
                <a:tableStyleId>{2D5ABB26-0587-4C30-8999-92F81FD0307C}</a:tableStyleId>
              </a:tblPr>
              <a:tblGrid>
                <a:gridCol w="1743996">
                  <a:extLst>
                    <a:ext uri="{9D8B030D-6E8A-4147-A177-3AD203B41FA5}">
                      <a16:colId xmlns:a16="http://schemas.microsoft.com/office/drawing/2014/main" val="3705608180"/>
                    </a:ext>
                  </a:extLst>
                </a:gridCol>
                <a:gridCol w="2196690">
                  <a:extLst>
                    <a:ext uri="{9D8B030D-6E8A-4147-A177-3AD203B41FA5}">
                      <a16:colId xmlns:a16="http://schemas.microsoft.com/office/drawing/2014/main" val="4189411627"/>
                    </a:ext>
                  </a:extLst>
                </a:gridCol>
              </a:tblGrid>
              <a:tr h="335201">
                <a:tc>
                  <a:txBody>
                    <a:bodyPr/>
                    <a:lstStyle/>
                    <a:p>
                      <a:r>
                        <a:rPr lang="en-US" sz="2000" dirty="0"/>
                        <a:t>cov_rd</a:t>
                      </a:r>
                    </a:p>
                  </a:txBody>
                  <a:tcPr/>
                </a:tc>
                <a:tc>
                  <a:txBody>
                    <a:bodyPr/>
                    <a:lstStyle/>
                    <a:p>
                      <a:r>
                        <a:rPr lang="en-US" sz="2000" dirty="0"/>
                        <a:t>cov_bldg</a:t>
                      </a:r>
                    </a:p>
                  </a:txBody>
                  <a:tcPr/>
                </a:tc>
                <a:extLst>
                  <a:ext uri="{0D108BD9-81ED-4DB2-BD59-A6C34878D82A}">
                    <a16:rowId xmlns:a16="http://schemas.microsoft.com/office/drawing/2014/main" val="1999605012"/>
                  </a:ext>
                </a:extLst>
              </a:tr>
              <a:tr h="335201">
                <a:tc>
                  <a:txBody>
                    <a:bodyPr/>
                    <a:lstStyle/>
                    <a:p>
                      <a:r>
                        <a:rPr lang="en-US" sz="2000" dirty="0"/>
                        <a:t>cov_ratio</a:t>
                      </a:r>
                    </a:p>
                  </a:txBody>
                  <a:tcPr/>
                </a:tc>
                <a:tc>
                  <a:txBody>
                    <a:bodyPr/>
                    <a:lstStyle/>
                    <a:p>
                      <a:r>
                        <a:rPr lang="en-US" sz="2000" dirty="0"/>
                        <a:t>htmax_buffer1</a:t>
                      </a:r>
                    </a:p>
                  </a:txBody>
                  <a:tcPr/>
                </a:tc>
                <a:extLst>
                  <a:ext uri="{0D108BD9-81ED-4DB2-BD59-A6C34878D82A}">
                    <a16:rowId xmlns:a16="http://schemas.microsoft.com/office/drawing/2014/main" val="1061157500"/>
                  </a:ext>
                </a:extLst>
              </a:tr>
              <a:tr h="33520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htmax_buffer3 </a:t>
                      </a:r>
                    </a:p>
                  </a:txBody>
                  <a:tcPr/>
                </a:tc>
                <a:tc rowSpan="2">
                  <a:txBody>
                    <a:bodyPr/>
                    <a:lstStyle/>
                    <a:p>
                      <a:r>
                        <a:rPr lang="en-US" sz="2000" dirty="0"/>
                        <a:t>htmax_buffer4</a:t>
                      </a:r>
                    </a:p>
                  </a:txBody>
                  <a:tcPr/>
                </a:tc>
                <a:extLst>
                  <a:ext uri="{0D108BD9-81ED-4DB2-BD59-A6C34878D82A}">
                    <a16:rowId xmlns:a16="http://schemas.microsoft.com/office/drawing/2014/main" val="3220270585"/>
                  </a:ext>
                </a:extLst>
              </a:tr>
              <a:tr h="0">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cov_buffer3</a:t>
                      </a:r>
                    </a:p>
                  </a:txBody>
                  <a:tcPr/>
                </a:tc>
                <a:tc vMerge="1">
                  <a:txBody>
                    <a:bodyPr/>
                    <a:lstStyle/>
                    <a:p>
                      <a:endParaRPr lang="en-US"/>
                    </a:p>
                  </a:txBody>
                  <a:tcPr/>
                </a:tc>
                <a:extLst>
                  <a:ext uri="{0D108BD9-81ED-4DB2-BD59-A6C34878D82A}">
                    <a16:rowId xmlns:a16="http://schemas.microsoft.com/office/drawing/2014/main" val="4216256155"/>
                  </a:ext>
                </a:extLst>
              </a:tr>
              <a:tr h="335201">
                <a:tc vMerge="1">
                  <a:txBody>
                    <a:bodyPr/>
                    <a:lstStyle/>
                    <a:p>
                      <a:endParaRPr lang="en-US"/>
                    </a:p>
                  </a:txBody>
                  <a:tcPr/>
                </a:tc>
                <a:tc>
                  <a:txBody>
                    <a:bodyPr/>
                    <a:lstStyle/>
                    <a:p>
                      <a:r>
                        <a:rPr lang="en-US" sz="2000" dirty="0"/>
                        <a:t>cov_buffer1</a:t>
                      </a:r>
                    </a:p>
                  </a:txBody>
                  <a:tcPr/>
                </a:tc>
                <a:extLst>
                  <a:ext uri="{0D108BD9-81ED-4DB2-BD59-A6C34878D82A}">
                    <a16:rowId xmlns:a16="http://schemas.microsoft.com/office/drawing/2014/main" val="1899308165"/>
                  </a:ext>
                </a:extLst>
              </a:tr>
              <a:tr h="335201">
                <a:tc>
                  <a:txBody>
                    <a:bodyPr/>
                    <a:lstStyle/>
                    <a:p>
                      <a:r>
                        <a:rPr lang="en-US" sz="2000" dirty="0"/>
                        <a:t>cov_buffer4 </a:t>
                      </a:r>
                    </a:p>
                  </a:txBody>
                  <a:tcPr/>
                </a:tc>
                <a:tc>
                  <a:txBody>
                    <a:bodyPr/>
                    <a:lstStyle/>
                    <a:p>
                      <a:r>
                        <a:rPr lang="en-US" sz="2000" dirty="0"/>
                        <a:t>avg_dist_rd</a:t>
                      </a:r>
                    </a:p>
                  </a:txBody>
                  <a:tcPr/>
                </a:tc>
                <a:extLst>
                  <a:ext uri="{0D108BD9-81ED-4DB2-BD59-A6C34878D82A}">
                    <a16:rowId xmlns:a16="http://schemas.microsoft.com/office/drawing/2014/main" val="3251138969"/>
                  </a:ext>
                </a:extLst>
              </a:tr>
            </a:tbl>
          </a:graphicData>
        </a:graphic>
      </p:graphicFrame>
      <p:sp>
        <p:nvSpPr>
          <p:cNvPr id="12" name="Footer Placeholder 1">
            <a:extLst>
              <a:ext uri="{FF2B5EF4-FFF2-40B4-BE49-F238E27FC236}">
                <a16:creationId xmlns:a16="http://schemas.microsoft.com/office/drawing/2014/main" id="{526C724B-A918-5549-A1C0-5D1FE0349E32}"/>
              </a:ext>
            </a:extLst>
          </p:cNvPr>
          <p:cNvSpPr txBox="1">
            <a:spLocks/>
          </p:cNvSpPr>
          <p:nvPr/>
        </p:nvSpPr>
        <p:spPr>
          <a:xfrm>
            <a:off x="10723421" y="6350268"/>
            <a:ext cx="103314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Page 17 of 28</a:t>
            </a:r>
          </a:p>
        </p:txBody>
      </p:sp>
    </p:spTree>
    <p:extLst>
      <p:ext uri="{BB962C8B-B14F-4D97-AF65-F5344CB8AC3E}">
        <p14:creationId xmlns:p14="http://schemas.microsoft.com/office/powerpoint/2010/main" val="10725244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FB2610D-CA64-424A-9BB0-216B2DFDFC78}"/>
              </a:ext>
            </a:extLst>
          </p:cNvPr>
          <p:cNvSpPr>
            <a:spLocks noGrp="1"/>
          </p:cNvSpPr>
          <p:nvPr>
            <p:ph type="ftr" sz="quarter" idx="11"/>
          </p:nvPr>
        </p:nvSpPr>
        <p:spPr/>
        <p:txBody>
          <a:bodyPr/>
          <a:lstStyle/>
          <a:p>
            <a:r>
              <a:rPr lang="en-US"/>
              <a:t>Deepika Dittakavi .. Lois Dankwa .. Tyler Gmerek.  DSA 2020</a:t>
            </a:r>
          </a:p>
        </p:txBody>
      </p:sp>
      <p:sp>
        <p:nvSpPr>
          <p:cNvPr id="9" name="TextBox 8">
            <a:extLst>
              <a:ext uri="{FF2B5EF4-FFF2-40B4-BE49-F238E27FC236}">
                <a16:creationId xmlns:a16="http://schemas.microsoft.com/office/drawing/2014/main" id="{ED8B9F6F-04C7-EF4F-92AA-3A6C3774B009}"/>
              </a:ext>
            </a:extLst>
          </p:cNvPr>
          <p:cNvSpPr txBox="1"/>
          <p:nvPr/>
        </p:nvSpPr>
        <p:spPr>
          <a:xfrm>
            <a:off x="128154" y="5898251"/>
            <a:ext cx="924791" cy="869238"/>
          </a:xfrm>
          <a:prstGeom prst="rect">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p:spPr>
        <p:txBody>
          <a:bodyPr wrap="square" rtlCol="0">
            <a:spAutoFit/>
          </a:bodyPr>
          <a:lstStyle/>
          <a:p>
            <a:endParaRPr lang="en-US" dirty="0"/>
          </a:p>
        </p:txBody>
      </p:sp>
      <p:sp>
        <p:nvSpPr>
          <p:cNvPr id="13" name="Rectangle 12">
            <a:extLst>
              <a:ext uri="{FF2B5EF4-FFF2-40B4-BE49-F238E27FC236}">
                <a16:creationId xmlns:a16="http://schemas.microsoft.com/office/drawing/2014/main" id="{F6DB00D8-0F1E-654D-8503-A5B7FF40CCC5}"/>
              </a:ext>
            </a:extLst>
          </p:cNvPr>
          <p:cNvSpPr/>
          <p:nvPr/>
        </p:nvSpPr>
        <p:spPr>
          <a:xfrm>
            <a:off x="1052945" y="6648230"/>
            <a:ext cx="10614620" cy="118942"/>
          </a:xfrm>
          <a:prstGeom prst="rect">
            <a:avLst/>
          </a:prstGeom>
          <a:gradFill>
            <a:gsLst>
              <a:gs pos="0">
                <a:schemeClr val="accent2">
                  <a:lumMod val="0"/>
                  <a:lumOff val="100000"/>
                </a:schemeClr>
              </a:gs>
              <a:gs pos="35000">
                <a:schemeClr val="accent2">
                  <a:lumMod val="0"/>
                  <a:lumOff val="100000"/>
                </a:schemeClr>
              </a:gs>
              <a:gs pos="100000">
                <a:schemeClr val="accent2">
                  <a:lumMod val="100000"/>
                </a:schemeClr>
              </a:gs>
            </a:gsLst>
            <a:path path="shap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79B84B7E-F1C4-4D4C-A5BF-FDE532E0154A}"/>
              </a:ext>
            </a:extLst>
          </p:cNvPr>
          <p:cNvSpPr txBox="1">
            <a:spLocks/>
          </p:cNvSpPr>
          <p:nvPr/>
        </p:nvSpPr>
        <p:spPr>
          <a:xfrm>
            <a:off x="1052945" y="302781"/>
            <a:ext cx="9116666" cy="86923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Model Analysis and Performance		</a:t>
            </a:r>
          </a:p>
        </p:txBody>
      </p:sp>
      <p:cxnSp>
        <p:nvCxnSpPr>
          <p:cNvPr id="10" name="Straight Connector 9">
            <a:extLst>
              <a:ext uri="{FF2B5EF4-FFF2-40B4-BE49-F238E27FC236}">
                <a16:creationId xmlns:a16="http://schemas.microsoft.com/office/drawing/2014/main" id="{24BB9EBF-A6A7-A749-B005-E7D05B8BE75F}"/>
              </a:ext>
            </a:extLst>
          </p:cNvPr>
          <p:cNvCxnSpPr>
            <a:cxnSpLocks/>
          </p:cNvCxnSpPr>
          <p:nvPr/>
        </p:nvCxnSpPr>
        <p:spPr>
          <a:xfrm>
            <a:off x="1146729" y="1040112"/>
            <a:ext cx="1854379" cy="0"/>
          </a:xfrm>
          <a:prstGeom prst="line">
            <a:avLst/>
          </a:prstGeom>
          <a:ln w="53975">
            <a:solidFill>
              <a:schemeClr val="accent2">
                <a:lumMod val="60000"/>
                <a:lumOff val="40000"/>
              </a:schemeClr>
            </a:solidFill>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C9473A3-A567-4549-895E-9ED42D5C25EE}"/>
              </a:ext>
            </a:extLst>
          </p:cNvPr>
          <p:cNvSpPr txBox="1"/>
          <p:nvPr/>
        </p:nvSpPr>
        <p:spPr>
          <a:xfrm>
            <a:off x="1060230" y="1220126"/>
            <a:ext cx="6366180" cy="656176"/>
          </a:xfrm>
          <a:prstGeom prst="rect">
            <a:avLst/>
          </a:prstGeom>
          <a:noFill/>
        </p:spPr>
        <p:txBody>
          <a:bodyPr wrap="square" rtlCol="0">
            <a:spAutoFit/>
          </a:bodyPr>
          <a:lstStyle/>
          <a:p>
            <a:r>
              <a:rPr lang="en-US" sz="3600" u="sng" dirty="0"/>
              <a:t>Data splitting</a:t>
            </a:r>
          </a:p>
        </p:txBody>
      </p:sp>
      <p:sp>
        <p:nvSpPr>
          <p:cNvPr id="5" name="TextBox 4">
            <a:extLst>
              <a:ext uri="{FF2B5EF4-FFF2-40B4-BE49-F238E27FC236}">
                <a16:creationId xmlns:a16="http://schemas.microsoft.com/office/drawing/2014/main" id="{BC085D71-4507-9140-BACB-A2BA5C697636}"/>
              </a:ext>
            </a:extLst>
          </p:cNvPr>
          <p:cNvSpPr txBox="1"/>
          <p:nvPr/>
        </p:nvSpPr>
        <p:spPr>
          <a:xfrm>
            <a:off x="1052945" y="1876302"/>
            <a:ext cx="9887852" cy="3970318"/>
          </a:xfrm>
          <a:prstGeom prst="rect">
            <a:avLst/>
          </a:prstGeom>
          <a:noFill/>
        </p:spPr>
        <p:txBody>
          <a:bodyPr wrap="square" rtlCol="0">
            <a:spAutoFit/>
          </a:bodyPr>
          <a:lstStyle/>
          <a:p>
            <a:pPr marL="457200" indent="-457200" algn="just">
              <a:buFont typeface="Wingdings" pitchFamily="2" charset="2"/>
              <a:buChar char="§"/>
            </a:pPr>
            <a:r>
              <a:rPr lang="en-US" sz="2800" dirty="0"/>
              <a:t>Non-specific data and specific data were combined to give 4750 observations </a:t>
            </a:r>
          </a:p>
          <a:p>
            <a:pPr marL="457200" indent="-457200" algn="just">
              <a:buFont typeface="Wingdings" pitchFamily="2" charset="2"/>
              <a:buChar char="§"/>
            </a:pPr>
            <a:r>
              <a:rPr lang="en-US" sz="2800" dirty="0"/>
              <a:t>Split of 80% training data and 20% testing data made based on the following reasons:</a:t>
            </a:r>
          </a:p>
          <a:p>
            <a:pPr marL="1371600" lvl="2" indent="-457200" algn="just">
              <a:buFont typeface="Arial" panose="020B0604020202020204" pitchFamily="34" charset="0"/>
              <a:buChar char="•"/>
            </a:pPr>
            <a:r>
              <a:rPr lang="en-US" sz="2800" dirty="0"/>
              <a:t>specific dataset only about 5% and so not enough to use for testing.</a:t>
            </a:r>
          </a:p>
          <a:p>
            <a:pPr marL="1371600" lvl="2" indent="-457200" algn="just">
              <a:buFont typeface="Arial" panose="020B0604020202020204" pitchFamily="34" charset="0"/>
              <a:buChar char="•"/>
            </a:pPr>
            <a:r>
              <a:rPr lang="en-US" sz="2800" dirty="0"/>
              <a:t>specific dataset were observations from the test site and thus combining it with the non-specific data would be more efficient in training  the models</a:t>
            </a:r>
          </a:p>
        </p:txBody>
      </p:sp>
      <p:sp>
        <p:nvSpPr>
          <p:cNvPr id="11" name="Footer Placeholder 1">
            <a:extLst>
              <a:ext uri="{FF2B5EF4-FFF2-40B4-BE49-F238E27FC236}">
                <a16:creationId xmlns:a16="http://schemas.microsoft.com/office/drawing/2014/main" id="{4C67B9EC-E6B7-6A44-94CC-3F4B980C065D}"/>
              </a:ext>
            </a:extLst>
          </p:cNvPr>
          <p:cNvSpPr txBox="1">
            <a:spLocks/>
          </p:cNvSpPr>
          <p:nvPr/>
        </p:nvSpPr>
        <p:spPr>
          <a:xfrm>
            <a:off x="10723421" y="6350268"/>
            <a:ext cx="103314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Page 18 of 28</a:t>
            </a:r>
          </a:p>
        </p:txBody>
      </p:sp>
    </p:spTree>
    <p:extLst>
      <p:ext uri="{BB962C8B-B14F-4D97-AF65-F5344CB8AC3E}">
        <p14:creationId xmlns:p14="http://schemas.microsoft.com/office/powerpoint/2010/main" val="443321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FB2610D-CA64-424A-9BB0-216B2DFDFC78}"/>
              </a:ext>
            </a:extLst>
          </p:cNvPr>
          <p:cNvSpPr>
            <a:spLocks noGrp="1"/>
          </p:cNvSpPr>
          <p:nvPr>
            <p:ph type="ftr" sz="quarter" idx="11"/>
          </p:nvPr>
        </p:nvSpPr>
        <p:spPr/>
        <p:txBody>
          <a:bodyPr/>
          <a:lstStyle/>
          <a:p>
            <a:r>
              <a:rPr lang="en-US" dirty="0"/>
              <a:t>Deepika Dittakavi .. Lois Dankwa .. Tyler Gmerek.  DSA 2020</a:t>
            </a:r>
          </a:p>
        </p:txBody>
      </p:sp>
      <p:sp>
        <p:nvSpPr>
          <p:cNvPr id="9" name="TextBox 8">
            <a:extLst>
              <a:ext uri="{FF2B5EF4-FFF2-40B4-BE49-F238E27FC236}">
                <a16:creationId xmlns:a16="http://schemas.microsoft.com/office/drawing/2014/main" id="{ED8B9F6F-04C7-EF4F-92AA-3A6C3774B009}"/>
              </a:ext>
            </a:extLst>
          </p:cNvPr>
          <p:cNvSpPr txBox="1"/>
          <p:nvPr/>
        </p:nvSpPr>
        <p:spPr>
          <a:xfrm>
            <a:off x="128154" y="5898251"/>
            <a:ext cx="924791" cy="869238"/>
          </a:xfrm>
          <a:prstGeom prst="rect">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p:spPr>
        <p:txBody>
          <a:bodyPr wrap="square" rtlCol="0">
            <a:spAutoFit/>
          </a:bodyPr>
          <a:lstStyle/>
          <a:p>
            <a:endParaRPr lang="en-US" dirty="0"/>
          </a:p>
        </p:txBody>
      </p:sp>
      <p:sp>
        <p:nvSpPr>
          <p:cNvPr id="13" name="Rectangle 12">
            <a:extLst>
              <a:ext uri="{FF2B5EF4-FFF2-40B4-BE49-F238E27FC236}">
                <a16:creationId xmlns:a16="http://schemas.microsoft.com/office/drawing/2014/main" id="{F6DB00D8-0F1E-654D-8503-A5B7FF40CCC5}"/>
              </a:ext>
            </a:extLst>
          </p:cNvPr>
          <p:cNvSpPr/>
          <p:nvPr/>
        </p:nvSpPr>
        <p:spPr>
          <a:xfrm>
            <a:off x="1052945" y="6648230"/>
            <a:ext cx="10614620" cy="118942"/>
          </a:xfrm>
          <a:prstGeom prst="rect">
            <a:avLst/>
          </a:prstGeom>
          <a:gradFill>
            <a:gsLst>
              <a:gs pos="0">
                <a:schemeClr val="accent2">
                  <a:lumMod val="0"/>
                  <a:lumOff val="100000"/>
                </a:schemeClr>
              </a:gs>
              <a:gs pos="35000">
                <a:schemeClr val="accent2">
                  <a:lumMod val="0"/>
                  <a:lumOff val="100000"/>
                </a:schemeClr>
              </a:gs>
              <a:gs pos="100000">
                <a:schemeClr val="accent2">
                  <a:lumMod val="100000"/>
                </a:schemeClr>
              </a:gs>
            </a:gsLst>
            <a:path path="shap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C7B649C0-CF1B-E143-A748-220ECBC90C13}"/>
              </a:ext>
            </a:extLst>
          </p:cNvPr>
          <p:cNvSpPr txBox="1">
            <a:spLocks/>
          </p:cNvSpPr>
          <p:nvPr/>
        </p:nvSpPr>
        <p:spPr>
          <a:xfrm>
            <a:off x="894212" y="564204"/>
            <a:ext cx="4114800" cy="4537682"/>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t>Noise Surrogate </a:t>
            </a:r>
          </a:p>
          <a:p>
            <a:r>
              <a:rPr lang="en-US" sz="5400" dirty="0"/>
              <a:t>Model		</a:t>
            </a:r>
          </a:p>
        </p:txBody>
      </p:sp>
      <p:sp>
        <p:nvSpPr>
          <p:cNvPr id="6" name="TextBox 5">
            <a:extLst>
              <a:ext uri="{FF2B5EF4-FFF2-40B4-BE49-F238E27FC236}">
                <a16:creationId xmlns:a16="http://schemas.microsoft.com/office/drawing/2014/main" id="{6414835B-F41B-624F-978B-EFE1C22E9577}"/>
              </a:ext>
            </a:extLst>
          </p:cNvPr>
          <p:cNvSpPr txBox="1"/>
          <p:nvPr/>
        </p:nvSpPr>
        <p:spPr>
          <a:xfrm flipH="1">
            <a:off x="5611092" y="724776"/>
            <a:ext cx="6056473" cy="4216539"/>
          </a:xfrm>
          <a:prstGeom prst="rect">
            <a:avLst/>
          </a:prstGeom>
          <a:noFill/>
        </p:spPr>
        <p:txBody>
          <a:bodyPr wrap="square" rtlCol="0">
            <a:spAutoFit/>
          </a:bodyPr>
          <a:lstStyle/>
          <a:p>
            <a:r>
              <a:rPr lang="en-US" sz="3600" dirty="0">
                <a:latin typeface="+mj-lt"/>
              </a:rPr>
              <a:t>GOAL</a:t>
            </a:r>
          </a:p>
          <a:p>
            <a:endParaRPr lang="en-US" sz="3600" dirty="0">
              <a:latin typeface="+mj-lt"/>
            </a:endParaRPr>
          </a:p>
          <a:p>
            <a:pPr lvl="0" algn="just"/>
            <a:r>
              <a:rPr lang="en-US" sz="3200" dirty="0">
                <a:latin typeface="+mj-lt"/>
              </a:rPr>
              <a:t>To analyze statistical models for predicting the fraction yellow zone based on different building and noise source configurations.</a:t>
            </a:r>
          </a:p>
          <a:p>
            <a:pPr lvl="0"/>
            <a:endParaRPr lang="en-US" sz="3200" dirty="0">
              <a:latin typeface="+mj-lt"/>
            </a:endParaRPr>
          </a:p>
          <a:p>
            <a:endParaRPr lang="en-US" sz="3600" dirty="0"/>
          </a:p>
        </p:txBody>
      </p:sp>
      <p:cxnSp>
        <p:nvCxnSpPr>
          <p:cNvPr id="12" name="Straight Connector 11">
            <a:extLst>
              <a:ext uri="{FF2B5EF4-FFF2-40B4-BE49-F238E27FC236}">
                <a16:creationId xmlns:a16="http://schemas.microsoft.com/office/drawing/2014/main" id="{E9901C73-D451-1C48-BD69-8B207B10DA44}"/>
              </a:ext>
            </a:extLst>
          </p:cNvPr>
          <p:cNvCxnSpPr>
            <a:cxnSpLocks/>
          </p:cNvCxnSpPr>
          <p:nvPr/>
        </p:nvCxnSpPr>
        <p:spPr>
          <a:xfrm>
            <a:off x="5375564" y="263236"/>
            <a:ext cx="0" cy="6093114"/>
          </a:xfrm>
          <a:prstGeom prst="line">
            <a:avLst/>
          </a:prstGeom>
          <a:ln w="63500" cmpd="sng">
            <a:solidFill>
              <a:schemeClr val="accent2">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sp>
        <p:nvSpPr>
          <p:cNvPr id="11" name="Footer Placeholder 1">
            <a:extLst>
              <a:ext uri="{FF2B5EF4-FFF2-40B4-BE49-F238E27FC236}">
                <a16:creationId xmlns:a16="http://schemas.microsoft.com/office/drawing/2014/main" id="{2CF3D374-5F38-6841-A0C3-AC5FB820BA6B}"/>
              </a:ext>
            </a:extLst>
          </p:cNvPr>
          <p:cNvSpPr txBox="1">
            <a:spLocks/>
          </p:cNvSpPr>
          <p:nvPr/>
        </p:nvSpPr>
        <p:spPr>
          <a:xfrm>
            <a:off x="10723421" y="6350268"/>
            <a:ext cx="103314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Page 1 of 28</a:t>
            </a:r>
          </a:p>
        </p:txBody>
      </p:sp>
    </p:spTree>
    <p:extLst>
      <p:ext uri="{BB962C8B-B14F-4D97-AF65-F5344CB8AC3E}">
        <p14:creationId xmlns:p14="http://schemas.microsoft.com/office/powerpoint/2010/main" val="11261855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FB2610D-CA64-424A-9BB0-216B2DFDFC78}"/>
              </a:ext>
            </a:extLst>
          </p:cNvPr>
          <p:cNvSpPr>
            <a:spLocks noGrp="1"/>
          </p:cNvSpPr>
          <p:nvPr>
            <p:ph type="ftr" sz="quarter" idx="11"/>
          </p:nvPr>
        </p:nvSpPr>
        <p:spPr/>
        <p:txBody>
          <a:bodyPr/>
          <a:lstStyle/>
          <a:p>
            <a:r>
              <a:rPr lang="en-US"/>
              <a:t>Deepika Dittakavi .. Lois Dankwa .. Tyler Gmerek.  DSA 2020</a:t>
            </a:r>
          </a:p>
        </p:txBody>
      </p:sp>
      <p:sp>
        <p:nvSpPr>
          <p:cNvPr id="9" name="TextBox 8">
            <a:extLst>
              <a:ext uri="{FF2B5EF4-FFF2-40B4-BE49-F238E27FC236}">
                <a16:creationId xmlns:a16="http://schemas.microsoft.com/office/drawing/2014/main" id="{ED8B9F6F-04C7-EF4F-92AA-3A6C3774B009}"/>
              </a:ext>
            </a:extLst>
          </p:cNvPr>
          <p:cNvSpPr txBox="1"/>
          <p:nvPr/>
        </p:nvSpPr>
        <p:spPr>
          <a:xfrm>
            <a:off x="128154" y="5898251"/>
            <a:ext cx="924791" cy="869238"/>
          </a:xfrm>
          <a:prstGeom prst="rect">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p:spPr>
        <p:txBody>
          <a:bodyPr wrap="square" rtlCol="0">
            <a:spAutoFit/>
          </a:bodyPr>
          <a:lstStyle/>
          <a:p>
            <a:endParaRPr lang="en-US" dirty="0"/>
          </a:p>
        </p:txBody>
      </p:sp>
      <p:sp>
        <p:nvSpPr>
          <p:cNvPr id="13" name="Rectangle 12">
            <a:extLst>
              <a:ext uri="{FF2B5EF4-FFF2-40B4-BE49-F238E27FC236}">
                <a16:creationId xmlns:a16="http://schemas.microsoft.com/office/drawing/2014/main" id="{F6DB00D8-0F1E-654D-8503-A5B7FF40CCC5}"/>
              </a:ext>
            </a:extLst>
          </p:cNvPr>
          <p:cNvSpPr/>
          <p:nvPr/>
        </p:nvSpPr>
        <p:spPr>
          <a:xfrm>
            <a:off x="1052945" y="6648230"/>
            <a:ext cx="10614620" cy="118942"/>
          </a:xfrm>
          <a:prstGeom prst="rect">
            <a:avLst/>
          </a:prstGeom>
          <a:gradFill>
            <a:gsLst>
              <a:gs pos="0">
                <a:schemeClr val="accent2">
                  <a:lumMod val="0"/>
                  <a:lumOff val="100000"/>
                </a:schemeClr>
              </a:gs>
              <a:gs pos="35000">
                <a:schemeClr val="accent2">
                  <a:lumMod val="0"/>
                  <a:lumOff val="100000"/>
                </a:schemeClr>
              </a:gs>
              <a:gs pos="100000">
                <a:schemeClr val="accent2">
                  <a:lumMod val="100000"/>
                </a:schemeClr>
              </a:gs>
            </a:gsLst>
            <a:path path="shap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79B84B7E-F1C4-4D4C-A5BF-FDE532E0154A}"/>
              </a:ext>
            </a:extLst>
          </p:cNvPr>
          <p:cNvSpPr txBox="1">
            <a:spLocks/>
          </p:cNvSpPr>
          <p:nvPr/>
        </p:nvSpPr>
        <p:spPr>
          <a:xfrm>
            <a:off x="1052945" y="302781"/>
            <a:ext cx="9116666" cy="86923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Model Analysis and Performance		</a:t>
            </a:r>
          </a:p>
        </p:txBody>
      </p:sp>
      <p:cxnSp>
        <p:nvCxnSpPr>
          <p:cNvPr id="10" name="Straight Connector 9">
            <a:extLst>
              <a:ext uri="{FF2B5EF4-FFF2-40B4-BE49-F238E27FC236}">
                <a16:creationId xmlns:a16="http://schemas.microsoft.com/office/drawing/2014/main" id="{24BB9EBF-A6A7-A749-B005-E7D05B8BE75F}"/>
              </a:ext>
            </a:extLst>
          </p:cNvPr>
          <p:cNvCxnSpPr>
            <a:cxnSpLocks/>
          </p:cNvCxnSpPr>
          <p:nvPr/>
        </p:nvCxnSpPr>
        <p:spPr>
          <a:xfrm>
            <a:off x="1146729" y="1040112"/>
            <a:ext cx="1854379" cy="0"/>
          </a:xfrm>
          <a:prstGeom prst="line">
            <a:avLst/>
          </a:prstGeom>
          <a:ln w="53975">
            <a:solidFill>
              <a:schemeClr val="accent2">
                <a:lumMod val="60000"/>
                <a:lumOff val="40000"/>
              </a:schemeClr>
            </a:solidFill>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91431C25-8BDC-574B-9AD5-AE77E5B55971}"/>
              </a:ext>
            </a:extLst>
          </p:cNvPr>
          <p:cNvSpPr txBox="1"/>
          <p:nvPr/>
        </p:nvSpPr>
        <p:spPr>
          <a:xfrm>
            <a:off x="1052945" y="1463899"/>
            <a:ext cx="8316686" cy="3539430"/>
          </a:xfrm>
          <a:prstGeom prst="rect">
            <a:avLst/>
          </a:prstGeom>
          <a:noFill/>
        </p:spPr>
        <p:txBody>
          <a:bodyPr wrap="square" rtlCol="0">
            <a:spAutoFit/>
          </a:bodyPr>
          <a:lstStyle/>
          <a:p>
            <a:r>
              <a:rPr lang="en-US" sz="3200" dirty="0"/>
              <a:t>Technical Skills:</a:t>
            </a:r>
            <a:br>
              <a:rPr lang="en-US" sz="3200" dirty="0"/>
            </a:br>
            <a:r>
              <a:rPr lang="en-US" sz="3200" dirty="0"/>
              <a:t>Data Wrangling, Data Visualization, Statistical Analysis, Regression Analysis, Machine Learning</a:t>
            </a:r>
          </a:p>
          <a:p>
            <a:br>
              <a:rPr lang="en-US" sz="3200" dirty="0"/>
            </a:br>
            <a:r>
              <a:rPr lang="en-US" sz="3200" dirty="0"/>
              <a:t>Technical Tools:</a:t>
            </a:r>
            <a:br>
              <a:rPr lang="en-US" sz="3200" dirty="0"/>
            </a:br>
            <a:r>
              <a:rPr lang="en-US" sz="3200" dirty="0"/>
              <a:t>R &amp; RStudio with ggplot, dplyr, caret package</a:t>
            </a:r>
            <a:br>
              <a:rPr lang="en-US" sz="3200" dirty="0"/>
            </a:br>
            <a:r>
              <a:rPr lang="en-US" sz="3200" dirty="0"/>
              <a:t>GitHub version Control</a:t>
            </a:r>
          </a:p>
        </p:txBody>
      </p:sp>
      <p:sp>
        <p:nvSpPr>
          <p:cNvPr id="11" name="Footer Placeholder 1">
            <a:extLst>
              <a:ext uri="{FF2B5EF4-FFF2-40B4-BE49-F238E27FC236}">
                <a16:creationId xmlns:a16="http://schemas.microsoft.com/office/drawing/2014/main" id="{BFDC32C4-34BE-044F-B013-EB69A625751A}"/>
              </a:ext>
            </a:extLst>
          </p:cNvPr>
          <p:cNvSpPr txBox="1">
            <a:spLocks/>
          </p:cNvSpPr>
          <p:nvPr/>
        </p:nvSpPr>
        <p:spPr>
          <a:xfrm>
            <a:off x="10723421" y="6350268"/>
            <a:ext cx="103314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Page 19 of 28</a:t>
            </a:r>
          </a:p>
        </p:txBody>
      </p:sp>
    </p:spTree>
    <p:extLst>
      <p:ext uri="{BB962C8B-B14F-4D97-AF65-F5344CB8AC3E}">
        <p14:creationId xmlns:p14="http://schemas.microsoft.com/office/powerpoint/2010/main" val="5847280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FB2610D-CA64-424A-9BB0-216B2DFDFC78}"/>
              </a:ext>
            </a:extLst>
          </p:cNvPr>
          <p:cNvSpPr>
            <a:spLocks noGrp="1"/>
          </p:cNvSpPr>
          <p:nvPr>
            <p:ph type="ftr" sz="quarter" idx="11"/>
          </p:nvPr>
        </p:nvSpPr>
        <p:spPr/>
        <p:txBody>
          <a:bodyPr/>
          <a:lstStyle/>
          <a:p>
            <a:r>
              <a:rPr lang="en-US"/>
              <a:t>Deepika Dittakavi .. Lois Dankwa .. Tyler Gmerek.  DSA 2020</a:t>
            </a:r>
          </a:p>
        </p:txBody>
      </p:sp>
      <p:sp>
        <p:nvSpPr>
          <p:cNvPr id="9" name="TextBox 8">
            <a:extLst>
              <a:ext uri="{FF2B5EF4-FFF2-40B4-BE49-F238E27FC236}">
                <a16:creationId xmlns:a16="http://schemas.microsoft.com/office/drawing/2014/main" id="{ED8B9F6F-04C7-EF4F-92AA-3A6C3774B009}"/>
              </a:ext>
            </a:extLst>
          </p:cNvPr>
          <p:cNvSpPr txBox="1"/>
          <p:nvPr/>
        </p:nvSpPr>
        <p:spPr>
          <a:xfrm>
            <a:off x="128154" y="5898251"/>
            <a:ext cx="924791" cy="869238"/>
          </a:xfrm>
          <a:prstGeom prst="rect">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p:spPr>
        <p:txBody>
          <a:bodyPr wrap="square" rtlCol="0">
            <a:spAutoFit/>
          </a:bodyPr>
          <a:lstStyle/>
          <a:p>
            <a:endParaRPr lang="en-US" dirty="0"/>
          </a:p>
        </p:txBody>
      </p:sp>
      <p:sp>
        <p:nvSpPr>
          <p:cNvPr id="13" name="Rectangle 12">
            <a:extLst>
              <a:ext uri="{FF2B5EF4-FFF2-40B4-BE49-F238E27FC236}">
                <a16:creationId xmlns:a16="http://schemas.microsoft.com/office/drawing/2014/main" id="{F6DB00D8-0F1E-654D-8503-A5B7FF40CCC5}"/>
              </a:ext>
            </a:extLst>
          </p:cNvPr>
          <p:cNvSpPr/>
          <p:nvPr/>
        </p:nvSpPr>
        <p:spPr>
          <a:xfrm>
            <a:off x="1052945" y="6648230"/>
            <a:ext cx="10614620" cy="118942"/>
          </a:xfrm>
          <a:prstGeom prst="rect">
            <a:avLst/>
          </a:prstGeom>
          <a:gradFill>
            <a:gsLst>
              <a:gs pos="0">
                <a:schemeClr val="accent2">
                  <a:lumMod val="0"/>
                  <a:lumOff val="100000"/>
                </a:schemeClr>
              </a:gs>
              <a:gs pos="35000">
                <a:schemeClr val="accent2">
                  <a:lumMod val="0"/>
                  <a:lumOff val="100000"/>
                </a:schemeClr>
              </a:gs>
              <a:gs pos="100000">
                <a:schemeClr val="accent2">
                  <a:lumMod val="100000"/>
                </a:schemeClr>
              </a:gs>
            </a:gsLst>
            <a:path path="shap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79B84B7E-F1C4-4D4C-A5BF-FDE532E0154A}"/>
              </a:ext>
            </a:extLst>
          </p:cNvPr>
          <p:cNvSpPr txBox="1">
            <a:spLocks/>
          </p:cNvSpPr>
          <p:nvPr/>
        </p:nvSpPr>
        <p:spPr>
          <a:xfrm>
            <a:off x="1052945" y="302781"/>
            <a:ext cx="9116666" cy="86923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Model Analysis and Performance		</a:t>
            </a:r>
          </a:p>
        </p:txBody>
      </p:sp>
      <p:cxnSp>
        <p:nvCxnSpPr>
          <p:cNvPr id="10" name="Straight Connector 9">
            <a:extLst>
              <a:ext uri="{FF2B5EF4-FFF2-40B4-BE49-F238E27FC236}">
                <a16:creationId xmlns:a16="http://schemas.microsoft.com/office/drawing/2014/main" id="{24BB9EBF-A6A7-A749-B005-E7D05B8BE75F}"/>
              </a:ext>
            </a:extLst>
          </p:cNvPr>
          <p:cNvCxnSpPr>
            <a:cxnSpLocks/>
          </p:cNvCxnSpPr>
          <p:nvPr/>
        </p:nvCxnSpPr>
        <p:spPr>
          <a:xfrm>
            <a:off x="1146729" y="1040112"/>
            <a:ext cx="1854379" cy="0"/>
          </a:xfrm>
          <a:prstGeom prst="line">
            <a:avLst/>
          </a:prstGeom>
          <a:ln w="53975">
            <a:solidFill>
              <a:schemeClr val="accent2">
                <a:lumMod val="60000"/>
                <a:lumOff val="40000"/>
              </a:schemeClr>
            </a:solidFill>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C9473A3-A567-4549-895E-9ED42D5C25EE}"/>
              </a:ext>
            </a:extLst>
          </p:cNvPr>
          <p:cNvSpPr txBox="1"/>
          <p:nvPr/>
        </p:nvSpPr>
        <p:spPr>
          <a:xfrm>
            <a:off x="1052945" y="1088895"/>
            <a:ext cx="6373465" cy="584775"/>
          </a:xfrm>
          <a:prstGeom prst="rect">
            <a:avLst/>
          </a:prstGeom>
          <a:noFill/>
        </p:spPr>
        <p:txBody>
          <a:bodyPr wrap="square" rtlCol="0">
            <a:spAutoFit/>
          </a:bodyPr>
          <a:lstStyle/>
          <a:p>
            <a:r>
              <a:rPr lang="en-US" sz="3200" u="sng" dirty="0"/>
              <a:t>Output measure/Analysis</a:t>
            </a:r>
          </a:p>
        </p:txBody>
      </p:sp>
      <p:sp>
        <p:nvSpPr>
          <p:cNvPr id="5" name="TextBox 4">
            <a:extLst>
              <a:ext uri="{FF2B5EF4-FFF2-40B4-BE49-F238E27FC236}">
                <a16:creationId xmlns:a16="http://schemas.microsoft.com/office/drawing/2014/main" id="{DC8741F2-884B-C842-9D4D-F33F8117CB79}"/>
              </a:ext>
            </a:extLst>
          </p:cNvPr>
          <p:cNvSpPr txBox="1"/>
          <p:nvPr/>
        </p:nvSpPr>
        <p:spPr>
          <a:xfrm>
            <a:off x="1075479" y="1710049"/>
            <a:ext cx="10039827" cy="4154984"/>
          </a:xfrm>
          <a:prstGeom prst="rect">
            <a:avLst/>
          </a:prstGeom>
          <a:noFill/>
        </p:spPr>
        <p:txBody>
          <a:bodyPr wrap="square" rtlCol="0">
            <a:spAutoFit/>
          </a:bodyPr>
          <a:lstStyle/>
          <a:p>
            <a:pPr algn="just"/>
            <a:r>
              <a:rPr lang="en-US" sz="2400" dirty="0"/>
              <a:t>As the goal of the project is to minimize noise in an urban area, Root Mean Square Error (RMSE) was selected as the error measurement so that large errors would be given more weight.</a:t>
            </a:r>
          </a:p>
          <a:p>
            <a:pPr algn="just"/>
            <a:endParaRPr lang="en-US" sz="2400" dirty="0"/>
          </a:p>
          <a:p>
            <a:pPr algn="just"/>
            <a:r>
              <a:rPr lang="en-US" sz="2400" dirty="0"/>
              <a:t>The Baseline model used for comparison represented the average of the entire fraction yellow zone in the training data with this:</a:t>
            </a:r>
          </a:p>
          <a:p>
            <a:pPr algn="just"/>
            <a:endParaRPr lang="en-US" sz="2400" dirty="0"/>
          </a:p>
          <a:p>
            <a:pPr algn="just"/>
            <a:endParaRPr lang="en-US" sz="2400" dirty="0"/>
          </a:p>
          <a:p>
            <a:pPr algn="just"/>
            <a:endParaRPr lang="en-US" sz="2400" dirty="0"/>
          </a:p>
          <a:p>
            <a:pPr algn="just"/>
            <a:r>
              <a:rPr lang="en-US" sz="2400" dirty="0"/>
              <a:t>All the models were initially run and tested before performing hyper parameter tuning for better results.</a:t>
            </a:r>
          </a:p>
        </p:txBody>
      </p:sp>
      <p:graphicFrame>
        <p:nvGraphicFramePr>
          <p:cNvPr id="6" name="Table 5">
            <a:extLst>
              <a:ext uri="{FF2B5EF4-FFF2-40B4-BE49-F238E27FC236}">
                <a16:creationId xmlns:a16="http://schemas.microsoft.com/office/drawing/2014/main" id="{0A6E65A4-2CE9-7A40-8F06-A967FF50D121}"/>
              </a:ext>
            </a:extLst>
          </p:cNvPr>
          <p:cNvGraphicFramePr>
            <a:graphicFrameLocks noGrp="1"/>
          </p:cNvGraphicFramePr>
          <p:nvPr>
            <p:extLst>
              <p:ext uri="{D42A27DB-BD31-4B8C-83A1-F6EECF244321}">
                <p14:modId xmlns:p14="http://schemas.microsoft.com/office/powerpoint/2010/main" val="1732467068"/>
              </p:ext>
            </p:extLst>
          </p:nvPr>
        </p:nvGraphicFramePr>
        <p:xfrm>
          <a:off x="5063221" y="3987999"/>
          <a:ext cx="3570141" cy="1010920"/>
        </p:xfrm>
        <a:graphic>
          <a:graphicData uri="http://schemas.openxmlformats.org/drawingml/2006/table">
            <a:tbl>
              <a:tblPr firstRow="1" bandRow="1">
                <a:tableStyleId>{F5AB1C69-6EDB-4FF4-983F-18BD219EF322}</a:tableStyleId>
              </a:tblPr>
              <a:tblGrid>
                <a:gridCol w="1190047">
                  <a:extLst>
                    <a:ext uri="{9D8B030D-6E8A-4147-A177-3AD203B41FA5}">
                      <a16:colId xmlns:a16="http://schemas.microsoft.com/office/drawing/2014/main" val="2588246284"/>
                    </a:ext>
                  </a:extLst>
                </a:gridCol>
                <a:gridCol w="1190047">
                  <a:extLst>
                    <a:ext uri="{9D8B030D-6E8A-4147-A177-3AD203B41FA5}">
                      <a16:colId xmlns:a16="http://schemas.microsoft.com/office/drawing/2014/main" val="1070667478"/>
                    </a:ext>
                  </a:extLst>
                </a:gridCol>
                <a:gridCol w="1190047">
                  <a:extLst>
                    <a:ext uri="{9D8B030D-6E8A-4147-A177-3AD203B41FA5}">
                      <a16:colId xmlns:a16="http://schemas.microsoft.com/office/drawing/2014/main" val="3038924952"/>
                    </a:ext>
                  </a:extLst>
                </a:gridCol>
              </a:tblGrid>
              <a:tr h="370840">
                <a:tc>
                  <a:txBody>
                    <a:bodyPr/>
                    <a:lstStyle/>
                    <a:p>
                      <a:r>
                        <a:rPr lang="en-US" dirty="0"/>
                        <a:t>Minimum Value</a:t>
                      </a:r>
                    </a:p>
                  </a:txBody>
                  <a:tcPr>
                    <a:solidFill>
                      <a:schemeClr val="accent1"/>
                    </a:solidFill>
                  </a:tcPr>
                </a:tc>
                <a:tc>
                  <a:txBody>
                    <a:bodyPr/>
                    <a:lstStyle/>
                    <a:p>
                      <a:r>
                        <a:rPr lang="en-US" dirty="0"/>
                        <a:t>Maximum Value</a:t>
                      </a:r>
                    </a:p>
                  </a:txBody>
                  <a:tcPr>
                    <a:solidFill>
                      <a:schemeClr val="accent1"/>
                    </a:solidFill>
                  </a:tcPr>
                </a:tc>
                <a:tc>
                  <a:txBody>
                    <a:bodyPr/>
                    <a:lstStyle/>
                    <a:p>
                      <a:r>
                        <a:rPr lang="en-US" dirty="0"/>
                        <a:t>Overall Average</a:t>
                      </a:r>
                    </a:p>
                  </a:txBody>
                  <a:tcPr>
                    <a:solidFill>
                      <a:schemeClr val="accent1"/>
                    </a:solidFill>
                  </a:tcPr>
                </a:tc>
                <a:extLst>
                  <a:ext uri="{0D108BD9-81ED-4DB2-BD59-A6C34878D82A}">
                    <a16:rowId xmlns:a16="http://schemas.microsoft.com/office/drawing/2014/main" val="2207034185"/>
                  </a:ext>
                </a:extLst>
              </a:tr>
              <a:tr h="370840">
                <a:tc>
                  <a:txBody>
                    <a:bodyPr/>
                    <a:lstStyle/>
                    <a:p>
                      <a:pPr algn="ctr"/>
                      <a:r>
                        <a:rPr lang="en-US" sz="1800" dirty="0"/>
                        <a:t>0.2526 </a:t>
                      </a:r>
                      <a:endParaRPr lang="en-US" dirty="0"/>
                    </a:p>
                  </a:txBody>
                  <a:tcPr>
                    <a:solidFill>
                      <a:schemeClr val="accent1">
                        <a:lumMod val="40000"/>
                        <a:lumOff val="60000"/>
                      </a:schemeClr>
                    </a:solidFill>
                  </a:tcPr>
                </a:tc>
                <a:tc>
                  <a:txBody>
                    <a:bodyPr/>
                    <a:lstStyle/>
                    <a:p>
                      <a:pPr algn="ctr"/>
                      <a:r>
                        <a:rPr lang="en-US" sz="1800" dirty="0"/>
                        <a:t>0.9983</a:t>
                      </a:r>
                      <a:endParaRPr lang="en-US" dirty="0"/>
                    </a:p>
                  </a:txBody>
                  <a:tcPr>
                    <a:solidFill>
                      <a:schemeClr val="accent1">
                        <a:lumMod val="40000"/>
                        <a:lumOff val="60000"/>
                      </a:schemeClr>
                    </a:solidFill>
                  </a:tcPr>
                </a:tc>
                <a:tc>
                  <a:txBody>
                    <a:bodyPr/>
                    <a:lstStyle/>
                    <a:p>
                      <a:pPr algn="ctr"/>
                      <a:r>
                        <a:rPr lang="en-US" sz="1800" dirty="0"/>
                        <a:t>0.6572</a:t>
                      </a:r>
                      <a:endParaRPr lang="en-US" dirty="0"/>
                    </a:p>
                  </a:txBody>
                  <a:tcPr>
                    <a:solidFill>
                      <a:schemeClr val="accent1">
                        <a:lumMod val="40000"/>
                        <a:lumOff val="60000"/>
                      </a:schemeClr>
                    </a:solidFill>
                  </a:tcPr>
                </a:tc>
                <a:extLst>
                  <a:ext uri="{0D108BD9-81ED-4DB2-BD59-A6C34878D82A}">
                    <a16:rowId xmlns:a16="http://schemas.microsoft.com/office/drawing/2014/main" val="29274004"/>
                  </a:ext>
                </a:extLst>
              </a:tr>
            </a:tbl>
          </a:graphicData>
        </a:graphic>
      </p:graphicFrame>
      <p:sp>
        <p:nvSpPr>
          <p:cNvPr id="11" name="Footer Placeholder 1">
            <a:extLst>
              <a:ext uri="{FF2B5EF4-FFF2-40B4-BE49-F238E27FC236}">
                <a16:creationId xmlns:a16="http://schemas.microsoft.com/office/drawing/2014/main" id="{BB76BBA8-6F17-2546-9757-20F2D87AFB2E}"/>
              </a:ext>
            </a:extLst>
          </p:cNvPr>
          <p:cNvSpPr txBox="1">
            <a:spLocks/>
          </p:cNvSpPr>
          <p:nvPr/>
        </p:nvSpPr>
        <p:spPr>
          <a:xfrm>
            <a:off x="10723421" y="6350268"/>
            <a:ext cx="103314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Page 20 of 28</a:t>
            </a:r>
          </a:p>
        </p:txBody>
      </p:sp>
    </p:spTree>
    <p:extLst>
      <p:ext uri="{BB962C8B-B14F-4D97-AF65-F5344CB8AC3E}">
        <p14:creationId xmlns:p14="http://schemas.microsoft.com/office/powerpoint/2010/main" val="24988764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FB2610D-CA64-424A-9BB0-216B2DFDFC78}"/>
              </a:ext>
            </a:extLst>
          </p:cNvPr>
          <p:cNvSpPr>
            <a:spLocks noGrp="1"/>
          </p:cNvSpPr>
          <p:nvPr>
            <p:ph type="ftr" sz="quarter" idx="11"/>
          </p:nvPr>
        </p:nvSpPr>
        <p:spPr/>
        <p:txBody>
          <a:bodyPr/>
          <a:lstStyle/>
          <a:p>
            <a:r>
              <a:rPr lang="en-US"/>
              <a:t>Deepika Dittakavi .. Lois Dankwa .. Tyler Gmerek.  DSA 2020</a:t>
            </a:r>
          </a:p>
        </p:txBody>
      </p:sp>
      <p:sp>
        <p:nvSpPr>
          <p:cNvPr id="9" name="TextBox 8">
            <a:extLst>
              <a:ext uri="{FF2B5EF4-FFF2-40B4-BE49-F238E27FC236}">
                <a16:creationId xmlns:a16="http://schemas.microsoft.com/office/drawing/2014/main" id="{ED8B9F6F-04C7-EF4F-92AA-3A6C3774B009}"/>
              </a:ext>
            </a:extLst>
          </p:cNvPr>
          <p:cNvSpPr txBox="1"/>
          <p:nvPr/>
        </p:nvSpPr>
        <p:spPr>
          <a:xfrm>
            <a:off x="128154" y="5898251"/>
            <a:ext cx="924791" cy="869238"/>
          </a:xfrm>
          <a:prstGeom prst="rect">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p:spPr>
        <p:txBody>
          <a:bodyPr wrap="square" rtlCol="0">
            <a:spAutoFit/>
          </a:bodyPr>
          <a:lstStyle/>
          <a:p>
            <a:endParaRPr lang="en-US" dirty="0"/>
          </a:p>
        </p:txBody>
      </p:sp>
      <p:sp>
        <p:nvSpPr>
          <p:cNvPr id="13" name="Rectangle 12">
            <a:extLst>
              <a:ext uri="{FF2B5EF4-FFF2-40B4-BE49-F238E27FC236}">
                <a16:creationId xmlns:a16="http://schemas.microsoft.com/office/drawing/2014/main" id="{F6DB00D8-0F1E-654D-8503-A5B7FF40CCC5}"/>
              </a:ext>
            </a:extLst>
          </p:cNvPr>
          <p:cNvSpPr/>
          <p:nvPr/>
        </p:nvSpPr>
        <p:spPr>
          <a:xfrm>
            <a:off x="1052945" y="6648230"/>
            <a:ext cx="10614620" cy="118942"/>
          </a:xfrm>
          <a:prstGeom prst="rect">
            <a:avLst/>
          </a:prstGeom>
          <a:gradFill>
            <a:gsLst>
              <a:gs pos="0">
                <a:schemeClr val="accent2">
                  <a:lumMod val="0"/>
                  <a:lumOff val="100000"/>
                </a:schemeClr>
              </a:gs>
              <a:gs pos="35000">
                <a:schemeClr val="accent2">
                  <a:lumMod val="0"/>
                  <a:lumOff val="100000"/>
                </a:schemeClr>
              </a:gs>
              <a:gs pos="100000">
                <a:schemeClr val="accent2">
                  <a:lumMod val="100000"/>
                </a:schemeClr>
              </a:gs>
            </a:gsLst>
            <a:path path="shap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79B84B7E-F1C4-4D4C-A5BF-FDE532E0154A}"/>
              </a:ext>
            </a:extLst>
          </p:cNvPr>
          <p:cNvSpPr txBox="1">
            <a:spLocks/>
          </p:cNvSpPr>
          <p:nvPr/>
        </p:nvSpPr>
        <p:spPr>
          <a:xfrm>
            <a:off x="1052945" y="302781"/>
            <a:ext cx="9116666" cy="86923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Model Analysis and Performance		</a:t>
            </a:r>
          </a:p>
        </p:txBody>
      </p:sp>
      <p:cxnSp>
        <p:nvCxnSpPr>
          <p:cNvPr id="10" name="Straight Connector 9">
            <a:extLst>
              <a:ext uri="{FF2B5EF4-FFF2-40B4-BE49-F238E27FC236}">
                <a16:creationId xmlns:a16="http://schemas.microsoft.com/office/drawing/2014/main" id="{24BB9EBF-A6A7-A749-B005-E7D05B8BE75F}"/>
              </a:ext>
            </a:extLst>
          </p:cNvPr>
          <p:cNvCxnSpPr>
            <a:cxnSpLocks/>
          </p:cNvCxnSpPr>
          <p:nvPr/>
        </p:nvCxnSpPr>
        <p:spPr>
          <a:xfrm>
            <a:off x="1146729" y="1040112"/>
            <a:ext cx="1854379" cy="0"/>
          </a:xfrm>
          <a:prstGeom prst="line">
            <a:avLst/>
          </a:prstGeom>
          <a:ln w="53975">
            <a:solidFill>
              <a:schemeClr val="accent2">
                <a:lumMod val="60000"/>
                <a:lumOff val="40000"/>
              </a:schemeClr>
            </a:solidFill>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C9473A3-A567-4549-895E-9ED42D5C25EE}"/>
              </a:ext>
            </a:extLst>
          </p:cNvPr>
          <p:cNvSpPr txBox="1"/>
          <p:nvPr/>
        </p:nvSpPr>
        <p:spPr>
          <a:xfrm>
            <a:off x="1052945" y="1096167"/>
            <a:ext cx="6272552" cy="523220"/>
          </a:xfrm>
          <a:prstGeom prst="rect">
            <a:avLst/>
          </a:prstGeom>
          <a:noFill/>
        </p:spPr>
        <p:txBody>
          <a:bodyPr wrap="square" rtlCol="0">
            <a:spAutoFit/>
          </a:bodyPr>
          <a:lstStyle/>
          <a:p>
            <a:r>
              <a:rPr lang="en-US" sz="2800" u="sng" dirty="0"/>
              <a:t>The following models were run:</a:t>
            </a:r>
          </a:p>
        </p:txBody>
      </p:sp>
      <p:graphicFrame>
        <p:nvGraphicFramePr>
          <p:cNvPr id="11" name="Content Placeholder 8">
            <a:extLst>
              <a:ext uri="{FF2B5EF4-FFF2-40B4-BE49-F238E27FC236}">
                <a16:creationId xmlns:a16="http://schemas.microsoft.com/office/drawing/2014/main" id="{136099A0-ED24-BE41-826B-FD31F5C209E9}"/>
              </a:ext>
            </a:extLst>
          </p:cNvPr>
          <p:cNvGraphicFramePr>
            <a:graphicFrameLocks/>
          </p:cNvGraphicFramePr>
          <p:nvPr>
            <p:extLst>
              <p:ext uri="{D42A27DB-BD31-4B8C-83A1-F6EECF244321}">
                <p14:modId xmlns:p14="http://schemas.microsoft.com/office/powerpoint/2010/main" val="3464762169"/>
              </p:ext>
            </p:extLst>
          </p:nvPr>
        </p:nvGraphicFramePr>
        <p:xfrm>
          <a:off x="1147945" y="1735074"/>
          <a:ext cx="9563598" cy="3337560"/>
        </p:xfrm>
        <a:graphic>
          <a:graphicData uri="http://schemas.openxmlformats.org/drawingml/2006/table">
            <a:tbl>
              <a:tblPr firstRow="1" bandRow="1">
                <a:tableStyleId>{5C22544A-7EE6-4342-B048-85BDC9FD1C3A}</a:tableStyleId>
              </a:tblPr>
              <a:tblGrid>
                <a:gridCol w="3187866">
                  <a:extLst>
                    <a:ext uri="{9D8B030D-6E8A-4147-A177-3AD203B41FA5}">
                      <a16:colId xmlns:a16="http://schemas.microsoft.com/office/drawing/2014/main" val="831261470"/>
                    </a:ext>
                  </a:extLst>
                </a:gridCol>
                <a:gridCol w="3187866">
                  <a:extLst>
                    <a:ext uri="{9D8B030D-6E8A-4147-A177-3AD203B41FA5}">
                      <a16:colId xmlns:a16="http://schemas.microsoft.com/office/drawing/2014/main" val="848323793"/>
                    </a:ext>
                  </a:extLst>
                </a:gridCol>
                <a:gridCol w="3187866">
                  <a:extLst>
                    <a:ext uri="{9D8B030D-6E8A-4147-A177-3AD203B41FA5}">
                      <a16:colId xmlns:a16="http://schemas.microsoft.com/office/drawing/2014/main" val="257087037"/>
                    </a:ext>
                  </a:extLst>
                </a:gridCol>
              </a:tblGrid>
              <a:tr h="370840">
                <a:tc>
                  <a:txBody>
                    <a:bodyPr/>
                    <a:lstStyle/>
                    <a:p>
                      <a:pPr rtl="0" fontAlgn="b"/>
                      <a:r>
                        <a:rPr lang="en-US" dirty="0">
                          <a:effectLst/>
                        </a:rPr>
                        <a:t>Model name</a:t>
                      </a:r>
                    </a:p>
                  </a:txBody>
                  <a:tcPr marL="28575" marR="28575" marT="19050" marB="19050" anchor="b">
                    <a:lnL w="28575" cap="flat" cmpd="sng" algn="ctr">
                      <a:solidFill>
                        <a:schemeClr val="accent1"/>
                      </a:solidFill>
                      <a:prstDash val="solid"/>
                      <a:round/>
                      <a:headEnd type="none" w="med" len="med"/>
                      <a:tailEnd type="none" w="med" len="med"/>
                    </a:lnL>
                    <a:lnT w="28575" cap="flat" cmpd="sng" algn="ctr">
                      <a:solidFill>
                        <a:schemeClr val="accent1"/>
                      </a:solidFill>
                      <a:prstDash val="solid"/>
                      <a:round/>
                      <a:headEnd type="none" w="med" len="med"/>
                      <a:tailEnd type="none" w="med" len="med"/>
                    </a:lnT>
                  </a:tcPr>
                </a:tc>
                <a:tc>
                  <a:txBody>
                    <a:bodyPr/>
                    <a:lstStyle/>
                    <a:p>
                      <a:pPr rtl="0" fontAlgn="b"/>
                      <a:r>
                        <a:rPr lang="en-US" dirty="0">
                          <a:effectLst/>
                        </a:rPr>
                        <a:t>RMSE</a:t>
                      </a:r>
                    </a:p>
                  </a:txBody>
                  <a:tcPr marL="28575" marR="28575" marT="19050" marB="19050" anchor="b">
                    <a:lnT w="28575" cap="flat" cmpd="sng" algn="ctr">
                      <a:solidFill>
                        <a:schemeClr val="accent1"/>
                      </a:solidFill>
                      <a:prstDash val="solid"/>
                      <a:round/>
                      <a:headEnd type="none" w="med" len="med"/>
                      <a:tailEnd type="none" w="med" len="med"/>
                    </a:lnT>
                  </a:tcPr>
                </a:tc>
                <a:tc>
                  <a:txBody>
                    <a:bodyPr/>
                    <a:lstStyle/>
                    <a:p>
                      <a:pPr rtl="0" fontAlgn="b"/>
                      <a:r>
                        <a:rPr lang="en-US" dirty="0">
                          <a:effectLst/>
                        </a:rPr>
                        <a:t>Hyper Parameters</a:t>
                      </a:r>
                    </a:p>
                  </a:txBody>
                  <a:tcPr marL="28575" marR="28575" marT="19050" marB="19050" anchor="b">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tcPr>
                </a:tc>
                <a:extLst>
                  <a:ext uri="{0D108BD9-81ED-4DB2-BD59-A6C34878D82A}">
                    <a16:rowId xmlns:a16="http://schemas.microsoft.com/office/drawing/2014/main" val="3351080435"/>
                  </a:ext>
                </a:extLst>
              </a:tr>
              <a:tr h="370840">
                <a:tc>
                  <a:txBody>
                    <a:bodyPr/>
                    <a:lstStyle/>
                    <a:p>
                      <a:pPr rtl="0" fontAlgn="b"/>
                      <a:r>
                        <a:rPr lang="en-US" dirty="0">
                          <a:effectLst/>
                        </a:rPr>
                        <a:t>Guess</a:t>
                      </a:r>
                    </a:p>
                  </a:txBody>
                  <a:tcPr marL="28575" marR="28575" marT="19050" marB="19050" anchor="b">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tcPr>
                </a:tc>
                <a:tc>
                  <a:txBody>
                    <a:bodyPr/>
                    <a:lstStyle/>
                    <a:p>
                      <a:pPr rtl="0" fontAlgn="b"/>
                      <a:r>
                        <a:rPr lang="en-US" dirty="0">
                          <a:effectLst/>
                        </a:rPr>
                        <a:t>0.3766663</a:t>
                      </a:r>
                    </a:p>
                  </a:txBody>
                  <a:tcPr marL="28575" marR="28575" marT="19050" marB="19050" anchor="b">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tcPr>
                </a:tc>
                <a:tc>
                  <a:txBody>
                    <a:bodyPr/>
                    <a:lstStyle/>
                    <a:p>
                      <a:pPr rtl="0" fontAlgn="b"/>
                      <a:r>
                        <a:rPr lang="en-US" dirty="0">
                          <a:effectLst/>
                        </a:rPr>
                        <a:t>NA</a:t>
                      </a:r>
                    </a:p>
                  </a:txBody>
                  <a:tcPr marL="28575" marR="28575" marT="19050" marB="19050" anchor="b">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tcPr>
                </a:tc>
                <a:extLst>
                  <a:ext uri="{0D108BD9-81ED-4DB2-BD59-A6C34878D82A}">
                    <a16:rowId xmlns:a16="http://schemas.microsoft.com/office/drawing/2014/main" val="1397829259"/>
                  </a:ext>
                </a:extLst>
              </a:tr>
              <a:tr h="370840">
                <a:tc>
                  <a:txBody>
                    <a:bodyPr/>
                    <a:lstStyle/>
                    <a:p>
                      <a:pPr rtl="0" fontAlgn="b"/>
                      <a:r>
                        <a:rPr lang="en-US" dirty="0">
                          <a:effectLst/>
                        </a:rPr>
                        <a:t>Average (Baseline)</a:t>
                      </a:r>
                    </a:p>
                  </a:txBody>
                  <a:tcPr marL="28575" marR="28575" marT="19050" marB="19050" anchor="b">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tcPr>
                </a:tc>
                <a:tc>
                  <a:txBody>
                    <a:bodyPr/>
                    <a:lstStyle/>
                    <a:p>
                      <a:pPr rtl="0" fontAlgn="b"/>
                      <a:r>
                        <a:rPr lang="en-US" dirty="0">
                          <a:effectLst/>
                        </a:rPr>
                        <a:t>0.1691386</a:t>
                      </a:r>
                    </a:p>
                  </a:txBody>
                  <a:tcPr marL="28575" marR="28575" marT="19050" marB="19050" anchor="b">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tcPr>
                </a:tc>
                <a:tc>
                  <a:txBody>
                    <a:bodyPr/>
                    <a:lstStyle/>
                    <a:p>
                      <a:pPr rtl="0" fontAlgn="b"/>
                      <a:r>
                        <a:rPr lang="en-US" dirty="0">
                          <a:effectLst/>
                        </a:rPr>
                        <a:t>NA</a:t>
                      </a:r>
                    </a:p>
                  </a:txBody>
                  <a:tcPr marL="28575" marR="28575" marT="19050" marB="19050" anchor="b">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tcPr>
                </a:tc>
                <a:extLst>
                  <a:ext uri="{0D108BD9-81ED-4DB2-BD59-A6C34878D82A}">
                    <a16:rowId xmlns:a16="http://schemas.microsoft.com/office/drawing/2014/main" val="3115184043"/>
                  </a:ext>
                </a:extLst>
              </a:tr>
              <a:tr h="370840">
                <a:tc>
                  <a:txBody>
                    <a:bodyPr/>
                    <a:lstStyle/>
                    <a:p>
                      <a:pPr rtl="0" fontAlgn="b"/>
                      <a:r>
                        <a:rPr lang="en-US" dirty="0">
                          <a:effectLst/>
                        </a:rPr>
                        <a:t>KNN</a:t>
                      </a:r>
                    </a:p>
                  </a:txBody>
                  <a:tcPr marL="28575" marR="28575" marT="19050" marB="19050" anchor="b">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tcPr>
                </a:tc>
                <a:tc>
                  <a:txBody>
                    <a:bodyPr/>
                    <a:lstStyle/>
                    <a:p>
                      <a:pPr rtl="0" fontAlgn="b"/>
                      <a:r>
                        <a:rPr lang="en-US" dirty="0">
                          <a:effectLst/>
                        </a:rPr>
                        <a:t>0.0857905</a:t>
                      </a:r>
                    </a:p>
                  </a:txBody>
                  <a:tcPr marL="28575" marR="28575" marT="19050" marB="19050" anchor="b">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tcPr>
                </a:tc>
                <a:tc>
                  <a:txBody>
                    <a:bodyPr/>
                    <a:lstStyle/>
                    <a:p>
                      <a:pPr rtl="0" fontAlgn="b"/>
                      <a:r>
                        <a:rPr lang="en-US" dirty="0">
                          <a:effectLst/>
                        </a:rPr>
                        <a:t>K</a:t>
                      </a:r>
                    </a:p>
                  </a:txBody>
                  <a:tcPr marL="28575" marR="28575" marT="19050" marB="19050" anchor="b">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tcPr>
                </a:tc>
                <a:extLst>
                  <a:ext uri="{0D108BD9-81ED-4DB2-BD59-A6C34878D82A}">
                    <a16:rowId xmlns:a16="http://schemas.microsoft.com/office/drawing/2014/main" val="2524387706"/>
                  </a:ext>
                </a:extLst>
              </a:tr>
              <a:tr h="370840">
                <a:tc>
                  <a:txBody>
                    <a:bodyPr/>
                    <a:lstStyle/>
                    <a:p>
                      <a:pPr rtl="0" fontAlgn="b"/>
                      <a:r>
                        <a:rPr lang="en-US" dirty="0">
                          <a:effectLst/>
                        </a:rPr>
                        <a:t>Linear Regression</a:t>
                      </a:r>
                    </a:p>
                  </a:txBody>
                  <a:tcPr marL="28575" marR="28575" marT="19050" marB="19050" anchor="b">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tcPr>
                </a:tc>
                <a:tc>
                  <a:txBody>
                    <a:bodyPr/>
                    <a:lstStyle/>
                    <a:p>
                      <a:pPr rtl="0" fontAlgn="b"/>
                      <a:r>
                        <a:rPr lang="en-US" dirty="0">
                          <a:effectLst/>
                        </a:rPr>
                        <a:t>0.0750217</a:t>
                      </a:r>
                    </a:p>
                  </a:txBody>
                  <a:tcPr marL="28575" marR="28575" marT="19050" marB="19050" anchor="b">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tcPr>
                </a:tc>
                <a:tc>
                  <a:txBody>
                    <a:bodyPr/>
                    <a:lstStyle/>
                    <a:p>
                      <a:pPr rtl="0" fontAlgn="b"/>
                      <a:r>
                        <a:rPr lang="en-US" dirty="0">
                          <a:effectLst/>
                        </a:rPr>
                        <a:t>NA</a:t>
                      </a:r>
                    </a:p>
                  </a:txBody>
                  <a:tcPr marL="28575" marR="28575" marT="19050" marB="19050" anchor="b">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tcPr>
                </a:tc>
                <a:extLst>
                  <a:ext uri="{0D108BD9-81ED-4DB2-BD59-A6C34878D82A}">
                    <a16:rowId xmlns:a16="http://schemas.microsoft.com/office/drawing/2014/main" val="2994319734"/>
                  </a:ext>
                </a:extLst>
              </a:tr>
              <a:tr h="370840">
                <a:tc>
                  <a:txBody>
                    <a:bodyPr/>
                    <a:lstStyle/>
                    <a:p>
                      <a:pPr rtl="0" fontAlgn="b"/>
                      <a:r>
                        <a:rPr lang="en-US" dirty="0">
                          <a:effectLst/>
                        </a:rPr>
                        <a:t>Gam Loess</a:t>
                      </a:r>
                    </a:p>
                  </a:txBody>
                  <a:tcPr marL="28575" marR="28575" marT="19050" marB="19050" anchor="b">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tcPr>
                </a:tc>
                <a:tc>
                  <a:txBody>
                    <a:bodyPr/>
                    <a:lstStyle/>
                    <a:p>
                      <a:pPr rtl="0" fontAlgn="b"/>
                      <a:r>
                        <a:rPr lang="en-US" dirty="0">
                          <a:effectLst/>
                        </a:rPr>
                        <a:t>0.0673779</a:t>
                      </a:r>
                    </a:p>
                  </a:txBody>
                  <a:tcPr marL="28575" marR="28575" marT="19050" marB="19050" anchor="b">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tcPr>
                </a:tc>
                <a:tc>
                  <a:txBody>
                    <a:bodyPr/>
                    <a:lstStyle/>
                    <a:p>
                      <a:pPr rtl="0" fontAlgn="b"/>
                      <a:r>
                        <a:rPr lang="en-US" dirty="0">
                          <a:effectLst/>
                        </a:rPr>
                        <a:t>span</a:t>
                      </a:r>
                    </a:p>
                  </a:txBody>
                  <a:tcPr marL="28575" marR="28575" marT="19050" marB="19050" anchor="b">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tcPr>
                </a:tc>
                <a:extLst>
                  <a:ext uri="{0D108BD9-81ED-4DB2-BD59-A6C34878D82A}">
                    <a16:rowId xmlns:a16="http://schemas.microsoft.com/office/drawing/2014/main" val="880215781"/>
                  </a:ext>
                </a:extLst>
              </a:tr>
              <a:tr h="370840">
                <a:tc>
                  <a:txBody>
                    <a:bodyPr/>
                    <a:lstStyle/>
                    <a:p>
                      <a:pPr rtl="0" fontAlgn="b"/>
                      <a:r>
                        <a:rPr lang="en-US" dirty="0">
                          <a:effectLst/>
                        </a:rPr>
                        <a:t>Regression Tree</a:t>
                      </a:r>
                    </a:p>
                  </a:txBody>
                  <a:tcPr marL="28575" marR="28575" marT="19050" marB="19050" anchor="b">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tcPr>
                </a:tc>
                <a:tc>
                  <a:txBody>
                    <a:bodyPr/>
                    <a:lstStyle/>
                    <a:p>
                      <a:pPr rtl="0" fontAlgn="b"/>
                      <a:r>
                        <a:rPr lang="en-US" dirty="0">
                          <a:effectLst/>
                        </a:rPr>
                        <a:t>0.0624453</a:t>
                      </a:r>
                    </a:p>
                  </a:txBody>
                  <a:tcPr marL="28575" marR="28575" marT="19050" marB="19050" anchor="b">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tcPr>
                </a:tc>
                <a:tc>
                  <a:txBody>
                    <a:bodyPr/>
                    <a:lstStyle/>
                    <a:p>
                      <a:pPr rtl="0" fontAlgn="b"/>
                      <a:r>
                        <a:rPr lang="en-US" dirty="0">
                          <a:effectLst/>
                        </a:rPr>
                        <a:t>Complex parameter</a:t>
                      </a:r>
                    </a:p>
                  </a:txBody>
                  <a:tcPr marL="28575" marR="28575" marT="19050" marB="19050" anchor="b">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tcPr>
                </a:tc>
                <a:extLst>
                  <a:ext uri="{0D108BD9-81ED-4DB2-BD59-A6C34878D82A}">
                    <a16:rowId xmlns:a16="http://schemas.microsoft.com/office/drawing/2014/main" val="825859666"/>
                  </a:ext>
                </a:extLst>
              </a:tr>
              <a:tr h="370840">
                <a:tc>
                  <a:txBody>
                    <a:bodyPr/>
                    <a:lstStyle/>
                    <a:p>
                      <a:pPr rtl="0" fontAlgn="b"/>
                      <a:r>
                        <a:rPr lang="en-US" dirty="0">
                          <a:effectLst/>
                        </a:rPr>
                        <a:t>SVM</a:t>
                      </a:r>
                    </a:p>
                  </a:txBody>
                  <a:tcPr marL="28575" marR="28575" marT="19050" marB="19050" anchor="b">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tcPr>
                </a:tc>
                <a:tc>
                  <a:txBody>
                    <a:bodyPr/>
                    <a:lstStyle/>
                    <a:p>
                      <a:pPr rtl="0" fontAlgn="b"/>
                      <a:r>
                        <a:rPr lang="en-US" dirty="0">
                          <a:effectLst/>
                        </a:rPr>
                        <a:t>0.0582215</a:t>
                      </a:r>
                    </a:p>
                  </a:txBody>
                  <a:tcPr marL="28575" marR="28575" marT="19050" marB="19050" anchor="b">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tcPr>
                </a:tc>
                <a:tc>
                  <a:txBody>
                    <a:bodyPr/>
                    <a:lstStyle/>
                    <a:p>
                      <a:pPr rtl="0" fontAlgn="b"/>
                      <a:r>
                        <a:rPr lang="en-US" dirty="0">
                          <a:effectLst/>
                        </a:rPr>
                        <a:t>tunelength</a:t>
                      </a:r>
                    </a:p>
                  </a:txBody>
                  <a:tcPr marL="28575" marR="28575" marT="19050" marB="19050" anchor="b">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tcPr>
                </a:tc>
                <a:extLst>
                  <a:ext uri="{0D108BD9-81ED-4DB2-BD59-A6C34878D82A}">
                    <a16:rowId xmlns:a16="http://schemas.microsoft.com/office/drawing/2014/main" val="2582944934"/>
                  </a:ext>
                </a:extLst>
              </a:tr>
              <a:tr h="370840">
                <a:tc>
                  <a:txBody>
                    <a:bodyPr/>
                    <a:lstStyle/>
                    <a:p>
                      <a:pPr rtl="0" fontAlgn="b"/>
                      <a:r>
                        <a:rPr lang="en-US" dirty="0">
                          <a:effectLst/>
                        </a:rPr>
                        <a:t>Random Forest</a:t>
                      </a:r>
                    </a:p>
                  </a:txBody>
                  <a:tcPr marL="28575" marR="28575" marT="19050" marB="19050" anchor="b">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B w="28575" cap="flat" cmpd="sng" algn="ctr">
                      <a:solidFill>
                        <a:schemeClr val="accent1"/>
                      </a:solidFill>
                      <a:prstDash val="solid"/>
                      <a:round/>
                      <a:headEnd type="none" w="med" len="med"/>
                      <a:tailEnd type="none" w="med" len="med"/>
                    </a:lnB>
                  </a:tcPr>
                </a:tc>
                <a:tc>
                  <a:txBody>
                    <a:bodyPr/>
                    <a:lstStyle/>
                    <a:p>
                      <a:pPr rtl="0" fontAlgn="b"/>
                      <a:r>
                        <a:rPr lang="en-US" dirty="0">
                          <a:effectLst/>
                        </a:rPr>
                        <a:t>0.0548306</a:t>
                      </a:r>
                    </a:p>
                  </a:txBody>
                  <a:tcPr marL="28575" marR="28575" marT="19050" marB="19050" anchor="b">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B w="28575" cap="flat" cmpd="sng" algn="ctr">
                      <a:solidFill>
                        <a:schemeClr val="accent1"/>
                      </a:solidFill>
                      <a:prstDash val="solid"/>
                      <a:round/>
                      <a:headEnd type="none" w="med" len="med"/>
                      <a:tailEnd type="none" w="med" len="med"/>
                    </a:lnB>
                  </a:tcPr>
                </a:tc>
                <a:tc>
                  <a:txBody>
                    <a:bodyPr/>
                    <a:lstStyle/>
                    <a:p>
                      <a:pPr rtl="0" fontAlgn="b"/>
                      <a:r>
                        <a:rPr lang="en-US" dirty="0" err="1">
                          <a:effectLst/>
                        </a:rPr>
                        <a:t>mtry</a:t>
                      </a:r>
                      <a:r>
                        <a:rPr lang="en-US" dirty="0">
                          <a:effectLst/>
                        </a:rPr>
                        <a:t>, </a:t>
                      </a:r>
                      <a:r>
                        <a:rPr lang="en-US" dirty="0" err="1">
                          <a:effectLst/>
                        </a:rPr>
                        <a:t>ntree</a:t>
                      </a:r>
                      <a:endParaRPr lang="en-US" dirty="0">
                        <a:effectLst/>
                      </a:endParaRPr>
                    </a:p>
                  </a:txBody>
                  <a:tcPr marL="28575" marR="28575" marT="19050" marB="19050" anchor="b">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B w="28575"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4185250615"/>
                  </a:ext>
                </a:extLst>
              </a:tr>
            </a:tbl>
          </a:graphicData>
        </a:graphic>
      </p:graphicFrame>
      <p:sp>
        <p:nvSpPr>
          <p:cNvPr id="4" name="TextBox 3">
            <a:extLst>
              <a:ext uri="{FF2B5EF4-FFF2-40B4-BE49-F238E27FC236}">
                <a16:creationId xmlns:a16="http://schemas.microsoft.com/office/drawing/2014/main" id="{EF95A29D-8E41-9E4B-AF41-DE7D5226B6BD}"/>
              </a:ext>
            </a:extLst>
          </p:cNvPr>
          <p:cNvSpPr txBox="1"/>
          <p:nvPr/>
        </p:nvSpPr>
        <p:spPr>
          <a:xfrm>
            <a:off x="1052945" y="5223460"/>
            <a:ext cx="9896104" cy="523220"/>
          </a:xfrm>
          <a:prstGeom prst="rect">
            <a:avLst/>
          </a:prstGeom>
          <a:noFill/>
        </p:spPr>
        <p:txBody>
          <a:bodyPr wrap="square" rtlCol="0">
            <a:spAutoFit/>
          </a:bodyPr>
          <a:lstStyle/>
          <a:p>
            <a:r>
              <a:rPr lang="en-US" sz="2800" dirty="0"/>
              <a:t>Random Forest showed the best performance with RMSE of 0.0548</a:t>
            </a:r>
          </a:p>
        </p:txBody>
      </p:sp>
      <p:sp>
        <p:nvSpPr>
          <p:cNvPr id="12" name="Footer Placeholder 1">
            <a:extLst>
              <a:ext uri="{FF2B5EF4-FFF2-40B4-BE49-F238E27FC236}">
                <a16:creationId xmlns:a16="http://schemas.microsoft.com/office/drawing/2014/main" id="{75981E6E-FC4D-DA46-A21B-66BA4DDDA750}"/>
              </a:ext>
            </a:extLst>
          </p:cNvPr>
          <p:cNvSpPr txBox="1">
            <a:spLocks/>
          </p:cNvSpPr>
          <p:nvPr/>
        </p:nvSpPr>
        <p:spPr>
          <a:xfrm>
            <a:off x="10723421" y="6350268"/>
            <a:ext cx="103314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Page 21 of 28</a:t>
            </a:r>
          </a:p>
        </p:txBody>
      </p:sp>
    </p:spTree>
    <p:extLst>
      <p:ext uri="{BB962C8B-B14F-4D97-AF65-F5344CB8AC3E}">
        <p14:creationId xmlns:p14="http://schemas.microsoft.com/office/powerpoint/2010/main" val="8594289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FB2610D-CA64-424A-9BB0-216B2DFDFC78}"/>
              </a:ext>
            </a:extLst>
          </p:cNvPr>
          <p:cNvSpPr>
            <a:spLocks noGrp="1"/>
          </p:cNvSpPr>
          <p:nvPr>
            <p:ph type="ftr" sz="quarter" idx="11"/>
          </p:nvPr>
        </p:nvSpPr>
        <p:spPr/>
        <p:txBody>
          <a:bodyPr/>
          <a:lstStyle/>
          <a:p>
            <a:r>
              <a:rPr lang="en-US"/>
              <a:t>Deepika Dittakavi .. Lois Dankwa .. Tyler Gmerek.  DSA 2020</a:t>
            </a:r>
          </a:p>
        </p:txBody>
      </p:sp>
      <p:sp>
        <p:nvSpPr>
          <p:cNvPr id="9" name="TextBox 8">
            <a:extLst>
              <a:ext uri="{FF2B5EF4-FFF2-40B4-BE49-F238E27FC236}">
                <a16:creationId xmlns:a16="http://schemas.microsoft.com/office/drawing/2014/main" id="{ED8B9F6F-04C7-EF4F-92AA-3A6C3774B009}"/>
              </a:ext>
            </a:extLst>
          </p:cNvPr>
          <p:cNvSpPr txBox="1"/>
          <p:nvPr/>
        </p:nvSpPr>
        <p:spPr>
          <a:xfrm>
            <a:off x="128154" y="5898251"/>
            <a:ext cx="924791" cy="869238"/>
          </a:xfrm>
          <a:prstGeom prst="rect">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p:spPr>
        <p:txBody>
          <a:bodyPr wrap="square" rtlCol="0">
            <a:spAutoFit/>
          </a:bodyPr>
          <a:lstStyle/>
          <a:p>
            <a:endParaRPr lang="en-US" dirty="0"/>
          </a:p>
        </p:txBody>
      </p:sp>
      <p:sp>
        <p:nvSpPr>
          <p:cNvPr id="13" name="Rectangle 12">
            <a:extLst>
              <a:ext uri="{FF2B5EF4-FFF2-40B4-BE49-F238E27FC236}">
                <a16:creationId xmlns:a16="http://schemas.microsoft.com/office/drawing/2014/main" id="{F6DB00D8-0F1E-654D-8503-A5B7FF40CCC5}"/>
              </a:ext>
            </a:extLst>
          </p:cNvPr>
          <p:cNvSpPr/>
          <p:nvPr/>
        </p:nvSpPr>
        <p:spPr>
          <a:xfrm>
            <a:off x="1052945" y="6648230"/>
            <a:ext cx="10614620" cy="118942"/>
          </a:xfrm>
          <a:prstGeom prst="rect">
            <a:avLst/>
          </a:prstGeom>
          <a:gradFill>
            <a:gsLst>
              <a:gs pos="0">
                <a:schemeClr val="accent2">
                  <a:lumMod val="0"/>
                  <a:lumOff val="100000"/>
                </a:schemeClr>
              </a:gs>
              <a:gs pos="35000">
                <a:schemeClr val="accent2">
                  <a:lumMod val="0"/>
                  <a:lumOff val="100000"/>
                </a:schemeClr>
              </a:gs>
              <a:gs pos="100000">
                <a:schemeClr val="accent2">
                  <a:lumMod val="100000"/>
                </a:schemeClr>
              </a:gs>
            </a:gsLst>
            <a:path path="shap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4BB9EBF-A6A7-A749-B005-E7D05B8BE75F}"/>
              </a:ext>
            </a:extLst>
          </p:cNvPr>
          <p:cNvCxnSpPr>
            <a:cxnSpLocks/>
          </p:cNvCxnSpPr>
          <p:nvPr/>
        </p:nvCxnSpPr>
        <p:spPr>
          <a:xfrm>
            <a:off x="1312983" y="1040112"/>
            <a:ext cx="1854379" cy="0"/>
          </a:xfrm>
          <a:prstGeom prst="line">
            <a:avLst/>
          </a:prstGeom>
          <a:ln w="53975">
            <a:solidFill>
              <a:schemeClr val="accent2">
                <a:lumMod val="60000"/>
                <a:lumOff val="40000"/>
              </a:schemeClr>
            </a:solidFill>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56D7668-5589-9343-AE2D-B46C0060FB84}"/>
              </a:ext>
            </a:extLst>
          </p:cNvPr>
          <p:cNvSpPr txBox="1"/>
          <p:nvPr/>
        </p:nvSpPr>
        <p:spPr>
          <a:xfrm>
            <a:off x="1178397" y="1110317"/>
            <a:ext cx="7153132" cy="584775"/>
          </a:xfrm>
          <a:prstGeom prst="rect">
            <a:avLst/>
          </a:prstGeom>
          <a:noFill/>
        </p:spPr>
        <p:txBody>
          <a:bodyPr wrap="square" rtlCol="0">
            <a:spAutoFit/>
          </a:bodyPr>
          <a:lstStyle/>
          <a:p>
            <a:r>
              <a:rPr lang="en-US" sz="3200" u="sng" dirty="0"/>
              <a:t>Random Forest Variable Importance</a:t>
            </a:r>
          </a:p>
        </p:txBody>
      </p:sp>
      <p:sp>
        <p:nvSpPr>
          <p:cNvPr id="11" name="Title 1">
            <a:extLst>
              <a:ext uri="{FF2B5EF4-FFF2-40B4-BE49-F238E27FC236}">
                <a16:creationId xmlns:a16="http://schemas.microsoft.com/office/drawing/2014/main" id="{C59AEF0D-D347-BF4C-989F-C9097CDCF605}"/>
              </a:ext>
            </a:extLst>
          </p:cNvPr>
          <p:cNvSpPr txBox="1">
            <a:spLocks/>
          </p:cNvSpPr>
          <p:nvPr/>
        </p:nvSpPr>
        <p:spPr>
          <a:xfrm>
            <a:off x="1178396" y="321706"/>
            <a:ext cx="9116666" cy="86923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Model Analysis and Performance		</a:t>
            </a:r>
          </a:p>
        </p:txBody>
      </p:sp>
      <p:pic>
        <p:nvPicPr>
          <p:cNvPr id="4" name="Picture 3" descr="Random Forest Variable Importance">
            <a:extLst>
              <a:ext uri="{FF2B5EF4-FFF2-40B4-BE49-F238E27FC236}">
                <a16:creationId xmlns:a16="http://schemas.microsoft.com/office/drawing/2014/main" id="{3DCAF89E-A513-D043-B979-7CE5C67B3656}"/>
              </a:ext>
            </a:extLst>
          </p:cNvPr>
          <p:cNvPicPr>
            <a:picLocks noChangeAspect="1"/>
          </p:cNvPicPr>
          <p:nvPr/>
        </p:nvPicPr>
        <p:blipFill>
          <a:blip r:embed="rId2"/>
          <a:stretch>
            <a:fillRect/>
          </a:stretch>
        </p:blipFill>
        <p:spPr>
          <a:xfrm>
            <a:off x="6193740" y="1986972"/>
            <a:ext cx="5278004" cy="4131096"/>
          </a:xfrm>
          <a:prstGeom prst="rect">
            <a:avLst/>
          </a:prstGeom>
          <a:ln w="19050">
            <a:solidFill>
              <a:schemeClr val="accent1">
                <a:lumMod val="60000"/>
                <a:lumOff val="40000"/>
              </a:schemeClr>
            </a:solidFill>
          </a:ln>
        </p:spPr>
      </p:pic>
      <p:sp>
        <p:nvSpPr>
          <p:cNvPr id="5" name="TextBox 4">
            <a:extLst>
              <a:ext uri="{FF2B5EF4-FFF2-40B4-BE49-F238E27FC236}">
                <a16:creationId xmlns:a16="http://schemas.microsoft.com/office/drawing/2014/main" id="{971299AD-9B1E-6E4C-8FFE-59E8AE948F00}"/>
              </a:ext>
            </a:extLst>
          </p:cNvPr>
          <p:cNvSpPr txBox="1"/>
          <p:nvPr/>
        </p:nvSpPr>
        <p:spPr>
          <a:xfrm>
            <a:off x="1312983" y="2592828"/>
            <a:ext cx="4114800" cy="2677656"/>
          </a:xfrm>
          <a:prstGeom prst="rect">
            <a:avLst/>
          </a:prstGeom>
          <a:noFill/>
        </p:spPr>
        <p:txBody>
          <a:bodyPr wrap="square" rtlCol="0">
            <a:spAutoFit/>
          </a:bodyPr>
          <a:lstStyle/>
          <a:p>
            <a:r>
              <a:rPr lang="en-US" sz="2800" dirty="0"/>
              <a:t>The noise coverage in Buffer zone 4 was the most important feature in explaining the target variable in the Random Forest model.</a:t>
            </a:r>
          </a:p>
        </p:txBody>
      </p:sp>
      <p:sp>
        <p:nvSpPr>
          <p:cNvPr id="12" name="Footer Placeholder 1">
            <a:extLst>
              <a:ext uri="{FF2B5EF4-FFF2-40B4-BE49-F238E27FC236}">
                <a16:creationId xmlns:a16="http://schemas.microsoft.com/office/drawing/2014/main" id="{35C059B8-43FD-F24B-AF3D-3655296D88B5}"/>
              </a:ext>
            </a:extLst>
          </p:cNvPr>
          <p:cNvSpPr txBox="1">
            <a:spLocks/>
          </p:cNvSpPr>
          <p:nvPr/>
        </p:nvSpPr>
        <p:spPr>
          <a:xfrm>
            <a:off x="10723421" y="6350268"/>
            <a:ext cx="103314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Page 22 of 28</a:t>
            </a:r>
          </a:p>
        </p:txBody>
      </p:sp>
    </p:spTree>
    <p:extLst>
      <p:ext uri="{BB962C8B-B14F-4D97-AF65-F5344CB8AC3E}">
        <p14:creationId xmlns:p14="http://schemas.microsoft.com/office/powerpoint/2010/main" val="36970079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FB2610D-CA64-424A-9BB0-216B2DFDFC78}"/>
              </a:ext>
            </a:extLst>
          </p:cNvPr>
          <p:cNvSpPr>
            <a:spLocks noGrp="1"/>
          </p:cNvSpPr>
          <p:nvPr>
            <p:ph type="ftr" sz="quarter" idx="11"/>
          </p:nvPr>
        </p:nvSpPr>
        <p:spPr/>
        <p:txBody>
          <a:bodyPr/>
          <a:lstStyle/>
          <a:p>
            <a:r>
              <a:rPr lang="en-US"/>
              <a:t>Deepika Dittakavi .. Lois Dankwa .. Tyler Gmerek.  DSA 2020</a:t>
            </a:r>
          </a:p>
        </p:txBody>
      </p:sp>
      <p:sp>
        <p:nvSpPr>
          <p:cNvPr id="9" name="TextBox 8">
            <a:extLst>
              <a:ext uri="{FF2B5EF4-FFF2-40B4-BE49-F238E27FC236}">
                <a16:creationId xmlns:a16="http://schemas.microsoft.com/office/drawing/2014/main" id="{ED8B9F6F-04C7-EF4F-92AA-3A6C3774B009}"/>
              </a:ext>
            </a:extLst>
          </p:cNvPr>
          <p:cNvSpPr txBox="1"/>
          <p:nvPr/>
        </p:nvSpPr>
        <p:spPr>
          <a:xfrm>
            <a:off x="128154" y="5898251"/>
            <a:ext cx="924791" cy="869238"/>
          </a:xfrm>
          <a:prstGeom prst="rect">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p:spPr>
        <p:txBody>
          <a:bodyPr wrap="square" rtlCol="0">
            <a:spAutoFit/>
          </a:bodyPr>
          <a:lstStyle/>
          <a:p>
            <a:endParaRPr lang="en-US" dirty="0"/>
          </a:p>
        </p:txBody>
      </p:sp>
      <p:sp>
        <p:nvSpPr>
          <p:cNvPr id="13" name="Rectangle 12">
            <a:extLst>
              <a:ext uri="{FF2B5EF4-FFF2-40B4-BE49-F238E27FC236}">
                <a16:creationId xmlns:a16="http://schemas.microsoft.com/office/drawing/2014/main" id="{F6DB00D8-0F1E-654D-8503-A5B7FF40CCC5}"/>
              </a:ext>
            </a:extLst>
          </p:cNvPr>
          <p:cNvSpPr/>
          <p:nvPr/>
        </p:nvSpPr>
        <p:spPr>
          <a:xfrm>
            <a:off x="1052945" y="6648230"/>
            <a:ext cx="10614620" cy="118942"/>
          </a:xfrm>
          <a:prstGeom prst="rect">
            <a:avLst/>
          </a:prstGeom>
          <a:gradFill>
            <a:gsLst>
              <a:gs pos="0">
                <a:schemeClr val="accent2">
                  <a:lumMod val="0"/>
                  <a:lumOff val="100000"/>
                </a:schemeClr>
              </a:gs>
              <a:gs pos="35000">
                <a:schemeClr val="accent2">
                  <a:lumMod val="0"/>
                  <a:lumOff val="100000"/>
                </a:schemeClr>
              </a:gs>
              <a:gs pos="100000">
                <a:schemeClr val="accent2">
                  <a:lumMod val="100000"/>
                </a:schemeClr>
              </a:gs>
            </a:gsLst>
            <a:path path="shap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79B84B7E-F1C4-4D4C-A5BF-FDE532E0154A}"/>
              </a:ext>
            </a:extLst>
          </p:cNvPr>
          <p:cNvSpPr txBox="1">
            <a:spLocks/>
          </p:cNvSpPr>
          <p:nvPr/>
        </p:nvSpPr>
        <p:spPr>
          <a:xfrm>
            <a:off x="1052945" y="302781"/>
            <a:ext cx="9116666" cy="86923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Results – Test Site 	</a:t>
            </a:r>
          </a:p>
          <a:p>
            <a:r>
              <a:rPr lang="en-US" dirty="0"/>
              <a:t>	</a:t>
            </a:r>
          </a:p>
        </p:txBody>
      </p:sp>
      <p:cxnSp>
        <p:nvCxnSpPr>
          <p:cNvPr id="10" name="Straight Connector 9">
            <a:extLst>
              <a:ext uri="{FF2B5EF4-FFF2-40B4-BE49-F238E27FC236}">
                <a16:creationId xmlns:a16="http://schemas.microsoft.com/office/drawing/2014/main" id="{24BB9EBF-A6A7-A749-B005-E7D05B8BE75F}"/>
              </a:ext>
            </a:extLst>
          </p:cNvPr>
          <p:cNvCxnSpPr>
            <a:cxnSpLocks/>
          </p:cNvCxnSpPr>
          <p:nvPr/>
        </p:nvCxnSpPr>
        <p:spPr>
          <a:xfrm>
            <a:off x="1146729" y="1040112"/>
            <a:ext cx="1854379" cy="0"/>
          </a:xfrm>
          <a:prstGeom prst="line">
            <a:avLst/>
          </a:prstGeom>
          <a:ln w="53975">
            <a:solidFill>
              <a:schemeClr val="accent2">
                <a:lumMod val="60000"/>
                <a:lumOff val="40000"/>
              </a:schemeClr>
            </a:solidFill>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EBF2F11C-8131-FA41-982B-CF20BED6C83F}"/>
              </a:ext>
            </a:extLst>
          </p:cNvPr>
          <p:cNvSpPr txBox="1"/>
          <p:nvPr/>
        </p:nvSpPr>
        <p:spPr>
          <a:xfrm>
            <a:off x="1207323" y="3412878"/>
            <a:ext cx="10211480" cy="2677656"/>
          </a:xfrm>
          <a:prstGeom prst="rect">
            <a:avLst/>
          </a:prstGeom>
          <a:noFill/>
        </p:spPr>
        <p:txBody>
          <a:bodyPr wrap="square" rtlCol="0">
            <a:spAutoFit/>
          </a:bodyPr>
          <a:lstStyle/>
          <a:p>
            <a:pPr algn="just"/>
            <a:r>
              <a:rPr lang="en-US" sz="2800" u="sng" dirty="0"/>
              <a:t>Ensemble Model Testing:</a:t>
            </a:r>
          </a:p>
          <a:p>
            <a:pPr algn="just"/>
            <a:r>
              <a:rPr lang="en-US" sz="2800" dirty="0"/>
              <a:t>To get better results an average of the three models with the lowest RMSE values: Regression Tree, SVM and Random Forest were used  as an ensemble model and tested on the test site data resulting in an </a:t>
            </a:r>
          </a:p>
          <a:p>
            <a:pPr algn="just"/>
            <a:r>
              <a:rPr lang="en-US" sz="2800" dirty="0"/>
              <a:t>RMSE of 0.0472.</a:t>
            </a:r>
          </a:p>
          <a:p>
            <a:pPr algn="just"/>
            <a:endParaRPr lang="en-US" sz="2800" dirty="0"/>
          </a:p>
        </p:txBody>
      </p:sp>
      <p:sp>
        <p:nvSpPr>
          <p:cNvPr id="3" name="TextBox 2">
            <a:extLst>
              <a:ext uri="{FF2B5EF4-FFF2-40B4-BE49-F238E27FC236}">
                <a16:creationId xmlns:a16="http://schemas.microsoft.com/office/drawing/2014/main" id="{9867720F-2590-6148-BCBD-CFB737D1297A}"/>
              </a:ext>
            </a:extLst>
          </p:cNvPr>
          <p:cNvSpPr txBox="1"/>
          <p:nvPr/>
        </p:nvSpPr>
        <p:spPr>
          <a:xfrm>
            <a:off x="1146728" y="1320927"/>
            <a:ext cx="10211480" cy="1815882"/>
          </a:xfrm>
          <a:prstGeom prst="rect">
            <a:avLst/>
          </a:prstGeom>
          <a:noFill/>
        </p:spPr>
        <p:txBody>
          <a:bodyPr wrap="square" rtlCol="0">
            <a:spAutoFit/>
          </a:bodyPr>
          <a:lstStyle/>
          <a:p>
            <a:r>
              <a:rPr lang="en-US" sz="2800" u="sng" dirty="0"/>
              <a:t>Random Forest Testing:</a:t>
            </a:r>
          </a:p>
          <a:p>
            <a:endParaRPr lang="en-US" sz="2800" u="sng" dirty="0"/>
          </a:p>
          <a:p>
            <a:r>
              <a:rPr lang="en-US" sz="2800" dirty="0"/>
              <a:t>The Random Forest model was tested on the test site data and resulted in an RMSE of 0.0516.</a:t>
            </a:r>
          </a:p>
        </p:txBody>
      </p:sp>
      <p:sp>
        <p:nvSpPr>
          <p:cNvPr id="11" name="Footer Placeholder 1">
            <a:extLst>
              <a:ext uri="{FF2B5EF4-FFF2-40B4-BE49-F238E27FC236}">
                <a16:creationId xmlns:a16="http://schemas.microsoft.com/office/drawing/2014/main" id="{A53D1EB2-72BA-D84F-834D-765FF27A8F72}"/>
              </a:ext>
            </a:extLst>
          </p:cNvPr>
          <p:cNvSpPr txBox="1">
            <a:spLocks/>
          </p:cNvSpPr>
          <p:nvPr/>
        </p:nvSpPr>
        <p:spPr>
          <a:xfrm>
            <a:off x="10723421" y="6350268"/>
            <a:ext cx="103314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Page 23 of 28</a:t>
            </a:r>
          </a:p>
        </p:txBody>
      </p:sp>
    </p:spTree>
    <p:extLst>
      <p:ext uri="{BB962C8B-B14F-4D97-AF65-F5344CB8AC3E}">
        <p14:creationId xmlns:p14="http://schemas.microsoft.com/office/powerpoint/2010/main" val="40072864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FB2610D-CA64-424A-9BB0-216B2DFDFC78}"/>
              </a:ext>
            </a:extLst>
          </p:cNvPr>
          <p:cNvSpPr>
            <a:spLocks noGrp="1"/>
          </p:cNvSpPr>
          <p:nvPr>
            <p:ph type="ftr" sz="quarter" idx="11"/>
          </p:nvPr>
        </p:nvSpPr>
        <p:spPr/>
        <p:txBody>
          <a:bodyPr/>
          <a:lstStyle/>
          <a:p>
            <a:r>
              <a:rPr lang="en-US"/>
              <a:t>Deepika Dittakavi .. Lois Dankwa .. Tyler Gmerek.  DSA 2020</a:t>
            </a:r>
          </a:p>
        </p:txBody>
      </p:sp>
      <p:sp>
        <p:nvSpPr>
          <p:cNvPr id="9" name="TextBox 8">
            <a:extLst>
              <a:ext uri="{FF2B5EF4-FFF2-40B4-BE49-F238E27FC236}">
                <a16:creationId xmlns:a16="http://schemas.microsoft.com/office/drawing/2014/main" id="{ED8B9F6F-04C7-EF4F-92AA-3A6C3774B009}"/>
              </a:ext>
            </a:extLst>
          </p:cNvPr>
          <p:cNvSpPr txBox="1"/>
          <p:nvPr/>
        </p:nvSpPr>
        <p:spPr>
          <a:xfrm>
            <a:off x="128154" y="5898251"/>
            <a:ext cx="924791" cy="869238"/>
          </a:xfrm>
          <a:prstGeom prst="rect">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p:spPr>
        <p:txBody>
          <a:bodyPr wrap="square" rtlCol="0">
            <a:spAutoFit/>
          </a:bodyPr>
          <a:lstStyle/>
          <a:p>
            <a:endParaRPr lang="en-US" dirty="0"/>
          </a:p>
        </p:txBody>
      </p:sp>
      <p:sp>
        <p:nvSpPr>
          <p:cNvPr id="13" name="Rectangle 12">
            <a:extLst>
              <a:ext uri="{FF2B5EF4-FFF2-40B4-BE49-F238E27FC236}">
                <a16:creationId xmlns:a16="http://schemas.microsoft.com/office/drawing/2014/main" id="{F6DB00D8-0F1E-654D-8503-A5B7FF40CCC5}"/>
              </a:ext>
            </a:extLst>
          </p:cNvPr>
          <p:cNvSpPr/>
          <p:nvPr/>
        </p:nvSpPr>
        <p:spPr>
          <a:xfrm>
            <a:off x="1052945" y="6643996"/>
            <a:ext cx="10614620" cy="118942"/>
          </a:xfrm>
          <a:prstGeom prst="rect">
            <a:avLst/>
          </a:prstGeom>
          <a:gradFill>
            <a:gsLst>
              <a:gs pos="0">
                <a:schemeClr val="accent2">
                  <a:lumMod val="0"/>
                  <a:lumOff val="100000"/>
                </a:schemeClr>
              </a:gs>
              <a:gs pos="35000">
                <a:schemeClr val="accent2">
                  <a:lumMod val="0"/>
                  <a:lumOff val="100000"/>
                </a:schemeClr>
              </a:gs>
              <a:gs pos="100000">
                <a:schemeClr val="accent2">
                  <a:lumMod val="100000"/>
                </a:schemeClr>
              </a:gs>
            </a:gsLst>
            <a:path path="shap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EEA719F4-5DFB-464D-BD25-66E9F1EB68CF}"/>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Conclusion and recommendations	</a:t>
            </a:r>
          </a:p>
        </p:txBody>
      </p:sp>
      <p:sp>
        <p:nvSpPr>
          <p:cNvPr id="15" name="Content Placeholder 2">
            <a:extLst>
              <a:ext uri="{FF2B5EF4-FFF2-40B4-BE49-F238E27FC236}">
                <a16:creationId xmlns:a16="http://schemas.microsoft.com/office/drawing/2014/main" id="{B8A3EAD2-89B5-D848-B514-9354A5145012}"/>
              </a:ext>
            </a:extLst>
          </p:cNvPr>
          <p:cNvSpPr txBox="1">
            <a:spLocks/>
          </p:cNvSpPr>
          <p:nvPr/>
        </p:nvSpPr>
        <p:spPr>
          <a:xfrm>
            <a:off x="952463" y="1401291"/>
            <a:ext cx="10515600" cy="483082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itchFamily="2" charset="2"/>
              <a:buChar char="Ø"/>
            </a:pPr>
            <a:r>
              <a:rPr lang="en-US" dirty="0"/>
              <a:t>With a 96% prediction accuracy of the fraction yellow zone, clients would be well informed to be able to predict the fraction yellow zone based on which building and noise configuration their proposal intend to utilize and thereby be able to comply with code and regulations.</a:t>
            </a:r>
          </a:p>
          <a:p>
            <a:pPr>
              <a:buFont typeface="Wingdings" pitchFamily="2" charset="2"/>
              <a:buChar char="Ø"/>
            </a:pPr>
            <a:endParaRPr lang="en-US" dirty="0"/>
          </a:p>
          <a:p>
            <a:pPr algn="just">
              <a:buFont typeface="Wingdings" pitchFamily="2" charset="2"/>
              <a:buChar char="Ø"/>
            </a:pPr>
            <a:r>
              <a:rPr lang="en-US" dirty="0"/>
              <a:t>For future work based on our research, neural networks and ensemble models like stacking and blending can be explored. Features could also be trimmed further based on the feature importance and the models re-trained to compare performance.</a:t>
            </a:r>
          </a:p>
          <a:p>
            <a:pPr marL="0" inden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cxnSp>
        <p:nvCxnSpPr>
          <p:cNvPr id="8" name="Straight Connector 7">
            <a:extLst>
              <a:ext uri="{FF2B5EF4-FFF2-40B4-BE49-F238E27FC236}">
                <a16:creationId xmlns:a16="http://schemas.microsoft.com/office/drawing/2014/main" id="{188F27EF-4AEA-234A-AB9F-A1254990D95A}"/>
              </a:ext>
            </a:extLst>
          </p:cNvPr>
          <p:cNvCxnSpPr>
            <a:cxnSpLocks/>
          </p:cNvCxnSpPr>
          <p:nvPr/>
        </p:nvCxnSpPr>
        <p:spPr>
          <a:xfrm>
            <a:off x="957411" y="1017378"/>
            <a:ext cx="1773914" cy="0"/>
          </a:xfrm>
          <a:prstGeom prst="line">
            <a:avLst/>
          </a:prstGeom>
          <a:ln w="53975">
            <a:solidFill>
              <a:schemeClr val="accent2">
                <a:lumMod val="60000"/>
                <a:lumOff val="40000"/>
              </a:schemeClr>
            </a:solidFill>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10" name="Footer Placeholder 1">
            <a:extLst>
              <a:ext uri="{FF2B5EF4-FFF2-40B4-BE49-F238E27FC236}">
                <a16:creationId xmlns:a16="http://schemas.microsoft.com/office/drawing/2014/main" id="{8E19B642-0410-2D40-93DD-770A237CCF31}"/>
              </a:ext>
            </a:extLst>
          </p:cNvPr>
          <p:cNvSpPr txBox="1">
            <a:spLocks/>
          </p:cNvSpPr>
          <p:nvPr/>
        </p:nvSpPr>
        <p:spPr>
          <a:xfrm>
            <a:off x="10723421" y="6350268"/>
            <a:ext cx="103314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Page 24 of 28</a:t>
            </a:r>
          </a:p>
        </p:txBody>
      </p:sp>
    </p:spTree>
    <p:extLst>
      <p:ext uri="{BB962C8B-B14F-4D97-AF65-F5344CB8AC3E}">
        <p14:creationId xmlns:p14="http://schemas.microsoft.com/office/powerpoint/2010/main" val="27501513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FB2610D-CA64-424A-9BB0-216B2DFDFC78}"/>
              </a:ext>
            </a:extLst>
          </p:cNvPr>
          <p:cNvSpPr>
            <a:spLocks noGrp="1"/>
          </p:cNvSpPr>
          <p:nvPr>
            <p:ph type="ftr" sz="quarter" idx="11"/>
          </p:nvPr>
        </p:nvSpPr>
        <p:spPr/>
        <p:txBody>
          <a:bodyPr/>
          <a:lstStyle/>
          <a:p>
            <a:r>
              <a:rPr lang="en-US"/>
              <a:t>Deepika Dittakavi .. Lois Dankwa .. Tyler Gmerek.  DSA 2020</a:t>
            </a:r>
          </a:p>
        </p:txBody>
      </p:sp>
      <p:sp>
        <p:nvSpPr>
          <p:cNvPr id="9" name="TextBox 8">
            <a:extLst>
              <a:ext uri="{FF2B5EF4-FFF2-40B4-BE49-F238E27FC236}">
                <a16:creationId xmlns:a16="http://schemas.microsoft.com/office/drawing/2014/main" id="{ED8B9F6F-04C7-EF4F-92AA-3A6C3774B009}"/>
              </a:ext>
            </a:extLst>
          </p:cNvPr>
          <p:cNvSpPr txBox="1"/>
          <p:nvPr/>
        </p:nvSpPr>
        <p:spPr>
          <a:xfrm>
            <a:off x="128154" y="5898251"/>
            <a:ext cx="924791" cy="869238"/>
          </a:xfrm>
          <a:prstGeom prst="rect">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p:spPr>
        <p:txBody>
          <a:bodyPr wrap="square" rtlCol="0">
            <a:spAutoFit/>
          </a:bodyPr>
          <a:lstStyle/>
          <a:p>
            <a:endParaRPr lang="en-US" dirty="0"/>
          </a:p>
        </p:txBody>
      </p:sp>
      <p:sp>
        <p:nvSpPr>
          <p:cNvPr id="13" name="Rectangle 12">
            <a:extLst>
              <a:ext uri="{FF2B5EF4-FFF2-40B4-BE49-F238E27FC236}">
                <a16:creationId xmlns:a16="http://schemas.microsoft.com/office/drawing/2014/main" id="{F6DB00D8-0F1E-654D-8503-A5B7FF40CCC5}"/>
              </a:ext>
            </a:extLst>
          </p:cNvPr>
          <p:cNvSpPr/>
          <p:nvPr/>
        </p:nvSpPr>
        <p:spPr>
          <a:xfrm>
            <a:off x="1052945" y="6643996"/>
            <a:ext cx="10614620" cy="118942"/>
          </a:xfrm>
          <a:prstGeom prst="rect">
            <a:avLst/>
          </a:prstGeom>
          <a:gradFill>
            <a:gsLst>
              <a:gs pos="0">
                <a:schemeClr val="accent2">
                  <a:lumMod val="0"/>
                  <a:lumOff val="100000"/>
                </a:schemeClr>
              </a:gs>
              <a:gs pos="35000">
                <a:schemeClr val="accent2">
                  <a:lumMod val="0"/>
                  <a:lumOff val="100000"/>
                </a:schemeClr>
              </a:gs>
              <a:gs pos="100000">
                <a:schemeClr val="accent2">
                  <a:lumMod val="100000"/>
                </a:schemeClr>
              </a:gs>
            </a:gsLst>
            <a:path path="shap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EEA719F4-5DFB-464D-BD25-66E9F1EB68CF}"/>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References	</a:t>
            </a:r>
          </a:p>
        </p:txBody>
      </p:sp>
      <p:cxnSp>
        <p:nvCxnSpPr>
          <p:cNvPr id="8" name="Straight Connector 7">
            <a:extLst>
              <a:ext uri="{FF2B5EF4-FFF2-40B4-BE49-F238E27FC236}">
                <a16:creationId xmlns:a16="http://schemas.microsoft.com/office/drawing/2014/main" id="{188F27EF-4AEA-234A-AB9F-A1254990D95A}"/>
              </a:ext>
            </a:extLst>
          </p:cNvPr>
          <p:cNvCxnSpPr>
            <a:cxnSpLocks/>
          </p:cNvCxnSpPr>
          <p:nvPr/>
        </p:nvCxnSpPr>
        <p:spPr>
          <a:xfrm>
            <a:off x="957411" y="1017378"/>
            <a:ext cx="1089754" cy="0"/>
          </a:xfrm>
          <a:prstGeom prst="line">
            <a:avLst/>
          </a:prstGeom>
          <a:ln w="53975">
            <a:solidFill>
              <a:schemeClr val="accent2">
                <a:lumMod val="60000"/>
                <a:lumOff val="40000"/>
              </a:schemeClr>
            </a:solidFill>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41A88490-FF5F-B243-A9E3-29A5B557E860}"/>
              </a:ext>
            </a:extLst>
          </p:cNvPr>
          <p:cNvSpPr txBox="1">
            <a:spLocks/>
          </p:cNvSpPr>
          <p:nvPr/>
        </p:nvSpPr>
        <p:spPr>
          <a:xfrm>
            <a:off x="957411" y="1128159"/>
            <a:ext cx="10396388" cy="459351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hlinkClick r:id="rId2"/>
              </a:rPr>
              <a:t>https://topepo.github.io/caret/model-training-and-tuning.html</a:t>
            </a:r>
            <a:endParaRPr lang="en-US" sz="2000" dirty="0"/>
          </a:p>
          <a:p>
            <a:r>
              <a:rPr lang="en-US" sz="2000" u="sng" dirty="0">
                <a:hlinkClick r:id="rId3"/>
              </a:rPr>
              <a:t>https://stats.stackexchange.com/questions/142873/how-to-determine-the-accuracy-of-regression-which-measure-should-be-used</a:t>
            </a:r>
            <a:endParaRPr lang="en-US" sz="2000" u="sng" dirty="0"/>
          </a:p>
          <a:p>
            <a:r>
              <a:rPr lang="en-US" sz="2000" u="sng" dirty="0">
                <a:hlinkClick r:id="rId4"/>
              </a:rPr>
              <a:t>https://glassboxmedicine.com/2019/09/15/best-use-of-train-val-test-splits-with-tips-for-medical-data/#:~:text=At%20the%20beginning%20of%20a,10%25%20val%2C%2010%25%20test</a:t>
            </a:r>
            <a:endParaRPr lang="en-US" sz="2000" u="sng" dirty="0"/>
          </a:p>
          <a:p>
            <a:r>
              <a:rPr lang="en-US" sz="2000" u="sng" dirty="0">
                <a:hlinkClick r:id="rId5"/>
              </a:rPr>
              <a:t>http://r-statistics.co/Loess-Regression-With-R.html</a:t>
            </a:r>
            <a:endParaRPr lang="en-US" sz="2000" u="sng" dirty="0"/>
          </a:p>
          <a:p>
            <a:r>
              <a:rPr lang="en-US" sz="2000" dirty="0">
                <a:hlinkClick r:id="rId6"/>
              </a:rPr>
              <a:t>https://towardsdatascience.com/explaining-feature-importance-by-example-of-a-random-forest-d9166011959e</a:t>
            </a:r>
            <a:endParaRPr lang="en-US" sz="2000" u="sng" dirty="0"/>
          </a:p>
          <a:p>
            <a:r>
              <a:rPr lang="en-US" sz="2000" dirty="0">
                <a:hlinkClick r:id="rId7"/>
              </a:rPr>
              <a:t>https://library.municode.com/ma/cambridge/codes/code_of_ordinances?nodeId=TIT8HESA_CH8.16NOCO</a:t>
            </a:r>
            <a:endParaRPr lang="en-US" sz="2000" dirty="0"/>
          </a:p>
          <a:p>
            <a:r>
              <a:rPr lang="en-US" sz="2000" dirty="0">
                <a:hlinkClick r:id="rId8"/>
              </a:rPr>
              <a:t>https://www.modelop.com/blog/the-importance-of-rapid-iteration/</a:t>
            </a:r>
            <a:endParaRPr lang="en-US" sz="2000" u="sng" dirty="0"/>
          </a:p>
        </p:txBody>
      </p:sp>
      <p:sp>
        <p:nvSpPr>
          <p:cNvPr id="11" name="Footer Placeholder 1">
            <a:extLst>
              <a:ext uri="{FF2B5EF4-FFF2-40B4-BE49-F238E27FC236}">
                <a16:creationId xmlns:a16="http://schemas.microsoft.com/office/drawing/2014/main" id="{F9758CB3-919D-DA4E-8D06-EFE89CD02364}"/>
              </a:ext>
            </a:extLst>
          </p:cNvPr>
          <p:cNvSpPr txBox="1">
            <a:spLocks/>
          </p:cNvSpPr>
          <p:nvPr/>
        </p:nvSpPr>
        <p:spPr>
          <a:xfrm>
            <a:off x="10723421" y="6350268"/>
            <a:ext cx="103314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Page 25 of 28</a:t>
            </a:r>
          </a:p>
        </p:txBody>
      </p:sp>
    </p:spTree>
    <p:extLst>
      <p:ext uri="{BB962C8B-B14F-4D97-AF65-F5344CB8AC3E}">
        <p14:creationId xmlns:p14="http://schemas.microsoft.com/office/powerpoint/2010/main" val="10678178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FB2610D-CA64-424A-9BB0-216B2DFDFC78}"/>
              </a:ext>
            </a:extLst>
          </p:cNvPr>
          <p:cNvSpPr>
            <a:spLocks noGrp="1"/>
          </p:cNvSpPr>
          <p:nvPr>
            <p:ph type="ftr" sz="quarter" idx="11"/>
          </p:nvPr>
        </p:nvSpPr>
        <p:spPr/>
        <p:txBody>
          <a:bodyPr/>
          <a:lstStyle/>
          <a:p>
            <a:r>
              <a:rPr lang="en-US"/>
              <a:t>Deepika Dittakavi .. Lois Dankwa .. Tyler Gmerek.  DSA 2020</a:t>
            </a:r>
          </a:p>
        </p:txBody>
      </p:sp>
      <p:sp>
        <p:nvSpPr>
          <p:cNvPr id="9" name="TextBox 8">
            <a:extLst>
              <a:ext uri="{FF2B5EF4-FFF2-40B4-BE49-F238E27FC236}">
                <a16:creationId xmlns:a16="http://schemas.microsoft.com/office/drawing/2014/main" id="{ED8B9F6F-04C7-EF4F-92AA-3A6C3774B009}"/>
              </a:ext>
            </a:extLst>
          </p:cNvPr>
          <p:cNvSpPr txBox="1"/>
          <p:nvPr/>
        </p:nvSpPr>
        <p:spPr>
          <a:xfrm>
            <a:off x="128154" y="5898251"/>
            <a:ext cx="924791" cy="869238"/>
          </a:xfrm>
          <a:prstGeom prst="rect">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p:spPr>
        <p:txBody>
          <a:bodyPr wrap="square" rtlCol="0">
            <a:spAutoFit/>
          </a:bodyPr>
          <a:lstStyle/>
          <a:p>
            <a:endParaRPr lang="en-US" dirty="0"/>
          </a:p>
        </p:txBody>
      </p:sp>
      <p:sp>
        <p:nvSpPr>
          <p:cNvPr id="13" name="Rectangle 12">
            <a:extLst>
              <a:ext uri="{FF2B5EF4-FFF2-40B4-BE49-F238E27FC236}">
                <a16:creationId xmlns:a16="http://schemas.microsoft.com/office/drawing/2014/main" id="{F6DB00D8-0F1E-654D-8503-A5B7FF40CCC5}"/>
              </a:ext>
            </a:extLst>
          </p:cNvPr>
          <p:cNvSpPr/>
          <p:nvPr/>
        </p:nvSpPr>
        <p:spPr>
          <a:xfrm>
            <a:off x="1052945" y="6643996"/>
            <a:ext cx="10614620" cy="118942"/>
          </a:xfrm>
          <a:prstGeom prst="rect">
            <a:avLst/>
          </a:prstGeom>
          <a:gradFill>
            <a:gsLst>
              <a:gs pos="0">
                <a:schemeClr val="accent2">
                  <a:lumMod val="0"/>
                  <a:lumOff val="100000"/>
                </a:schemeClr>
              </a:gs>
              <a:gs pos="35000">
                <a:schemeClr val="accent2">
                  <a:lumMod val="0"/>
                  <a:lumOff val="100000"/>
                </a:schemeClr>
              </a:gs>
              <a:gs pos="100000">
                <a:schemeClr val="accent2">
                  <a:lumMod val="100000"/>
                </a:schemeClr>
              </a:gs>
            </a:gsLst>
            <a:path path="shap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B8A3EAD2-89B5-D848-B514-9354A5145012}"/>
              </a:ext>
            </a:extLst>
          </p:cNvPr>
          <p:cNvSpPr txBox="1">
            <a:spLocks/>
          </p:cNvSpPr>
          <p:nvPr/>
        </p:nvSpPr>
        <p:spPr>
          <a:xfrm>
            <a:off x="838200" y="1278136"/>
            <a:ext cx="10515600" cy="456248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3" name="TextBox 2">
            <a:extLst>
              <a:ext uri="{FF2B5EF4-FFF2-40B4-BE49-F238E27FC236}">
                <a16:creationId xmlns:a16="http://schemas.microsoft.com/office/drawing/2014/main" id="{1D371BB7-0E35-A246-85F1-5B0D934667F2}"/>
              </a:ext>
            </a:extLst>
          </p:cNvPr>
          <p:cNvSpPr txBox="1"/>
          <p:nvPr/>
        </p:nvSpPr>
        <p:spPr>
          <a:xfrm>
            <a:off x="1330037" y="2173183"/>
            <a:ext cx="8989619" cy="2123658"/>
          </a:xfrm>
          <a:prstGeom prst="rect">
            <a:avLst/>
          </a:prstGeom>
          <a:blipFill>
            <a:blip r:embed="rId2"/>
            <a:tile tx="0" ty="0" sx="100000" sy="100000" flip="none" algn="tl"/>
          </a:blipFill>
          <a:ln w="9525" cap="flat" cmpd="sng" algn="ctr">
            <a:solidFill>
              <a:schemeClr val="accent2"/>
            </a:solidFill>
            <a:prstDash val="solid"/>
            <a:round/>
            <a:headEnd type="none" w="med" len="med"/>
            <a:tailEnd type="none" w="med" len="med"/>
          </a:ln>
          <a:effectLst>
            <a:glow rad="1663700">
              <a:schemeClr val="accent2">
                <a:satMod val="175000"/>
                <a:alpha val="40000"/>
              </a:schemeClr>
            </a:glow>
            <a:reflection blurRad="6350" stA="50000" endA="300" endPos="38500" dist="50800" dir="5400000" sy="-100000" algn="bl" rotWithShape="0"/>
          </a:effectLst>
        </p:spPr>
        <p:style>
          <a:lnRef idx="0">
            <a:scrgbClr r="0" g="0" b="0"/>
          </a:lnRef>
          <a:fillRef idx="0">
            <a:scrgbClr r="0" g="0" b="0"/>
          </a:fillRef>
          <a:effectRef idx="0">
            <a:scrgbClr r="0" g="0" b="0"/>
          </a:effectRef>
          <a:fontRef idx="minor">
            <a:schemeClr val="accent2"/>
          </a:fontRef>
        </p:style>
        <p:txBody>
          <a:bodyPr wrap="square" rtlCol="0">
            <a:spAutoFit/>
          </a:bodyPr>
          <a:lstStyle/>
          <a:p>
            <a:pPr algn="ctr"/>
            <a:r>
              <a:rPr lang="en-US" sz="6600" dirty="0">
                <a:latin typeface="Arial Narrow" panose="020B0604020202020204" pitchFamily="34" charset="0"/>
                <a:cs typeface="Arial Narrow" panose="020B0604020202020204" pitchFamily="34" charset="0"/>
              </a:rPr>
              <a:t>THANK </a:t>
            </a:r>
          </a:p>
          <a:p>
            <a:pPr algn="ctr"/>
            <a:r>
              <a:rPr lang="en-US" sz="6600" dirty="0">
                <a:latin typeface="Arial Narrow" panose="020B0604020202020204" pitchFamily="34" charset="0"/>
                <a:cs typeface="Arial Narrow" panose="020B0604020202020204" pitchFamily="34" charset="0"/>
              </a:rPr>
              <a:t>YOU </a:t>
            </a:r>
          </a:p>
        </p:txBody>
      </p:sp>
      <p:pic>
        <p:nvPicPr>
          <p:cNvPr id="8" name="Picture 7">
            <a:extLst>
              <a:ext uri="{FF2B5EF4-FFF2-40B4-BE49-F238E27FC236}">
                <a16:creationId xmlns:a16="http://schemas.microsoft.com/office/drawing/2014/main" id="{7CFFEBF4-7406-0443-8436-FEFACC800569}"/>
              </a:ext>
            </a:extLst>
          </p:cNvPr>
          <p:cNvPicPr>
            <a:picLocks noChangeAspect="1"/>
          </p:cNvPicPr>
          <p:nvPr/>
        </p:nvPicPr>
        <p:blipFill>
          <a:blip r:embed="rId3"/>
          <a:stretch>
            <a:fillRect/>
          </a:stretch>
        </p:blipFill>
        <p:spPr>
          <a:xfrm>
            <a:off x="5126019" y="4844087"/>
            <a:ext cx="1752600" cy="1253109"/>
          </a:xfrm>
          <a:prstGeom prst="rect">
            <a:avLst/>
          </a:prstGeom>
        </p:spPr>
      </p:pic>
    </p:spTree>
    <p:extLst>
      <p:ext uri="{BB962C8B-B14F-4D97-AF65-F5344CB8AC3E}">
        <p14:creationId xmlns:p14="http://schemas.microsoft.com/office/powerpoint/2010/main" val="28145070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FB2610D-CA64-424A-9BB0-216B2DFDFC78}"/>
              </a:ext>
            </a:extLst>
          </p:cNvPr>
          <p:cNvSpPr>
            <a:spLocks noGrp="1"/>
          </p:cNvSpPr>
          <p:nvPr>
            <p:ph type="ftr" sz="quarter" idx="11"/>
          </p:nvPr>
        </p:nvSpPr>
        <p:spPr/>
        <p:txBody>
          <a:bodyPr/>
          <a:lstStyle/>
          <a:p>
            <a:r>
              <a:rPr lang="en-US"/>
              <a:t>Deepika Dittakavi .. Lois Dankwa .. Tyler Gmerek.  DSA 2020</a:t>
            </a:r>
          </a:p>
        </p:txBody>
      </p:sp>
      <p:sp>
        <p:nvSpPr>
          <p:cNvPr id="9" name="TextBox 8">
            <a:extLst>
              <a:ext uri="{FF2B5EF4-FFF2-40B4-BE49-F238E27FC236}">
                <a16:creationId xmlns:a16="http://schemas.microsoft.com/office/drawing/2014/main" id="{ED8B9F6F-04C7-EF4F-92AA-3A6C3774B009}"/>
              </a:ext>
            </a:extLst>
          </p:cNvPr>
          <p:cNvSpPr txBox="1"/>
          <p:nvPr/>
        </p:nvSpPr>
        <p:spPr>
          <a:xfrm>
            <a:off x="128154" y="5898251"/>
            <a:ext cx="924791" cy="869238"/>
          </a:xfrm>
          <a:prstGeom prst="rect">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p:spPr>
        <p:txBody>
          <a:bodyPr wrap="square" rtlCol="0">
            <a:spAutoFit/>
          </a:bodyPr>
          <a:lstStyle/>
          <a:p>
            <a:endParaRPr lang="en-US" dirty="0"/>
          </a:p>
        </p:txBody>
      </p:sp>
      <p:sp>
        <p:nvSpPr>
          <p:cNvPr id="13" name="Rectangle 12">
            <a:extLst>
              <a:ext uri="{FF2B5EF4-FFF2-40B4-BE49-F238E27FC236}">
                <a16:creationId xmlns:a16="http://schemas.microsoft.com/office/drawing/2014/main" id="{F6DB00D8-0F1E-654D-8503-A5B7FF40CCC5}"/>
              </a:ext>
            </a:extLst>
          </p:cNvPr>
          <p:cNvSpPr/>
          <p:nvPr/>
        </p:nvSpPr>
        <p:spPr>
          <a:xfrm>
            <a:off x="1052945" y="6643996"/>
            <a:ext cx="10614620" cy="118942"/>
          </a:xfrm>
          <a:prstGeom prst="rect">
            <a:avLst/>
          </a:prstGeom>
          <a:gradFill>
            <a:gsLst>
              <a:gs pos="0">
                <a:schemeClr val="accent2">
                  <a:lumMod val="0"/>
                  <a:lumOff val="100000"/>
                </a:schemeClr>
              </a:gs>
              <a:gs pos="35000">
                <a:schemeClr val="accent2">
                  <a:lumMod val="0"/>
                  <a:lumOff val="100000"/>
                </a:schemeClr>
              </a:gs>
              <a:gs pos="100000">
                <a:schemeClr val="accent2">
                  <a:lumMod val="100000"/>
                </a:schemeClr>
              </a:gs>
            </a:gsLst>
            <a:path path="shap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EEA719F4-5DFB-464D-BD25-66E9F1EB68CF}"/>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Appendix	</a:t>
            </a:r>
          </a:p>
        </p:txBody>
      </p:sp>
      <p:cxnSp>
        <p:nvCxnSpPr>
          <p:cNvPr id="8" name="Straight Connector 7">
            <a:extLst>
              <a:ext uri="{FF2B5EF4-FFF2-40B4-BE49-F238E27FC236}">
                <a16:creationId xmlns:a16="http://schemas.microsoft.com/office/drawing/2014/main" id="{188F27EF-4AEA-234A-AB9F-A1254990D95A}"/>
              </a:ext>
            </a:extLst>
          </p:cNvPr>
          <p:cNvCxnSpPr>
            <a:cxnSpLocks/>
          </p:cNvCxnSpPr>
          <p:nvPr/>
        </p:nvCxnSpPr>
        <p:spPr>
          <a:xfrm>
            <a:off x="957411" y="1017378"/>
            <a:ext cx="1089754" cy="0"/>
          </a:xfrm>
          <a:prstGeom prst="line">
            <a:avLst/>
          </a:prstGeom>
          <a:ln w="53975">
            <a:solidFill>
              <a:schemeClr val="accent2">
                <a:lumMod val="60000"/>
                <a:lumOff val="40000"/>
              </a:schemeClr>
            </a:solidFill>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2C3F7D7-556B-C449-BB52-496E11FE58B5}"/>
              </a:ext>
            </a:extLst>
          </p:cNvPr>
          <p:cNvSpPr txBox="1"/>
          <p:nvPr/>
        </p:nvSpPr>
        <p:spPr>
          <a:xfrm>
            <a:off x="957411" y="1318161"/>
            <a:ext cx="6607171" cy="523220"/>
          </a:xfrm>
          <a:prstGeom prst="rect">
            <a:avLst/>
          </a:prstGeom>
          <a:noFill/>
        </p:spPr>
        <p:txBody>
          <a:bodyPr wrap="square" rtlCol="0">
            <a:spAutoFit/>
          </a:bodyPr>
          <a:lstStyle/>
          <a:p>
            <a:r>
              <a:rPr lang="en-US" sz="2800" dirty="0"/>
              <a:t>Distance to Road Calculation</a:t>
            </a:r>
          </a:p>
        </p:txBody>
      </p:sp>
      <p:pic>
        <p:nvPicPr>
          <p:cNvPr id="5" name="Picture 4" descr="A close up of a map&#10;&#10;Description automatically generated">
            <a:extLst>
              <a:ext uri="{FF2B5EF4-FFF2-40B4-BE49-F238E27FC236}">
                <a16:creationId xmlns:a16="http://schemas.microsoft.com/office/drawing/2014/main" id="{490A215E-F03F-7744-B219-FAB2B30397D7}"/>
              </a:ext>
            </a:extLst>
          </p:cNvPr>
          <p:cNvPicPr>
            <a:picLocks noChangeAspect="1"/>
          </p:cNvPicPr>
          <p:nvPr/>
        </p:nvPicPr>
        <p:blipFill>
          <a:blip r:embed="rId2"/>
          <a:stretch>
            <a:fillRect/>
          </a:stretch>
        </p:blipFill>
        <p:spPr>
          <a:xfrm>
            <a:off x="3441535" y="1766335"/>
            <a:ext cx="4966195" cy="4315787"/>
          </a:xfrm>
          <a:prstGeom prst="rect">
            <a:avLst/>
          </a:prstGeom>
        </p:spPr>
      </p:pic>
      <p:sp>
        <p:nvSpPr>
          <p:cNvPr id="10" name="Footer Placeholder 1">
            <a:extLst>
              <a:ext uri="{FF2B5EF4-FFF2-40B4-BE49-F238E27FC236}">
                <a16:creationId xmlns:a16="http://schemas.microsoft.com/office/drawing/2014/main" id="{08671BAB-5173-1841-955F-A6D0868279FB}"/>
              </a:ext>
            </a:extLst>
          </p:cNvPr>
          <p:cNvSpPr txBox="1">
            <a:spLocks/>
          </p:cNvSpPr>
          <p:nvPr/>
        </p:nvSpPr>
        <p:spPr>
          <a:xfrm>
            <a:off x="10723421" y="6350268"/>
            <a:ext cx="103314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Page 26 of 28</a:t>
            </a:r>
          </a:p>
        </p:txBody>
      </p:sp>
    </p:spTree>
    <p:extLst>
      <p:ext uri="{BB962C8B-B14F-4D97-AF65-F5344CB8AC3E}">
        <p14:creationId xmlns:p14="http://schemas.microsoft.com/office/powerpoint/2010/main" val="1666004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43853E9-2A81-8746-B427-66C6FBB91023}"/>
              </a:ext>
            </a:extLst>
          </p:cNvPr>
          <p:cNvSpPr txBox="1"/>
          <p:nvPr/>
        </p:nvSpPr>
        <p:spPr>
          <a:xfrm>
            <a:off x="1535723" y="669650"/>
            <a:ext cx="5029200" cy="1323439"/>
          </a:xfrm>
          <a:prstGeom prst="rect">
            <a:avLst/>
          </a:prstGeom>
          <a:noFill/>
        </p:spPr>
        <p:txBody>
          <a:bodyPr wrap="square" rtlCol="0">
            <a:spAutoFit/>
          </a:bodyPr>
          <a:lstStyle/>
          <a:p>
            <a:r>
              <a:rPr lang="en-US" sz="4000" dirty="0"/>
              <a:t>Design Methodology</a:t>
            </a:r>
          </a:p>
          <a:p>
            <a:endParaRPr lang="en-US" sz="4000" dirty="0"/>
          </a:p>
        </p:txBody>
      </p:sp>
      <p:sp>
        <p:nvSpPr>
          <p:cNvPr id="2" name="Footer Placeholder 1">
            <a:extLst>
              <a:ext uri="{FF2B5EF4-FFF2-40B4-BE49-F238E27FC236}">
                <a16:creationId xmlns:a16="http://schemas.microsoft.com/office/drawing/2014/main" id="{DFB2610D-CA64-424A-9BB0-216B2DFDFC78}"/>
              </a:ext>
            </a:extLst>
          </p:cNvPr>
          <p:cNvSpPr>
            <a:spLocks noGrp="1"/>
          </p:cNvSpPr>
          <p:nvPr>
            <p:ph type="ftr" sz="quarter" idx="11"/>
          </p:nvPr>
        </p:nvSpPr>
        <p:spPr/>
        <p:txBody>
          <a:bodyPr/>
          <a:lstStyle/>
          <a:p>
            <a:r>
              <a:rPr lang="en-US" dirty="0"/>
              <a:t>Deepika Dittakavi .. Lois Dankwa .. Tyler Gmerek.  DSA 2020</a:t>
            </a:r>
          </a:p>
        </p:txBody>
      </p:sp>
      <p:sp>
        <p:nvSpPr>
          <p:cNvPr id="9" name="TextBox 8">
            <a:extLst>
              <a:ext uri="{FF2B5EF4-FFF2-40B4-BE49-F238E27FC236}">
                <a16:creationId xmlns:a16="http://schemas.microsoft.com/office/drawing/2014/main" id="{ED8B9F6F-04C7-EF4F-92AA-3A6C3774B009}"/>
              </a:ext>
            </a:extLst>
          </p:cNvPr>
          <p:cNvSpPr txBox="1"/>
          <p:nvPr/>
        </p:nvSpPr>
        <p:spPr>
          <a:xfrm>
            <a:off x="128154" y="5898251"/>
            <a:ext cx="924791" cy="869238"/>
          </a:xfrm>
          <a:prstGeom prst="rect">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p:spPr>
        <p:txBody>
          <a:bodyPr wrap="square" rtlCol="0">
            <a:spAutoFit/>
          </a:bodyPr>
          <a:lstStyle/>
          <a:p>
            <a:endParaRPr lang="en-US" dirty="0"/>
          </a:p>
        </p:txBody>
      </p:sp>
      <p:sp>
        <p:nvSpPr>
          <p:cNvPr id="13" name="Rectangle 12">
            <a:extLst>
              <a:ext uri="{FF2B5EF4-FFF2-40B4-BE49-F238E27FC236}">
                <a16:creationId xmlns:a16="http://schemas.microsoft.com/office/drawing/2014/main" id="{F6DB00D8-0F1E-654D-8503-A5B7FF40CCC5}"/>
              </a:ext>
            </a:extLst>
          </p:cNvPr>
          <p:cNvSpPr/>
          <p:nvPr/>
        </p:nvSpPr>
        <p:spPr>
          <a:xfrm>
            <a:off x="1052945" y="6648230"/>
            <a:ext cx="10614620" cy="118942"/>
          </a:xfrm>
          <a:prstGeom prst="rect">
            <a:avLst/>
          </a:prstGeom>
          <a:gradFill>
            <a:gsLst>
              <a:gs pos="0">
                <a:schemeClr val="accent2">
                  <a:lumMod val="0"/>
                  <a:lumOff val="100000"/>
                </a:schemeClr>
              </a:gs>
              <a:gs pos="35000">
                <a:schemeClr val="accent2">
                  <a:lumMod val="0"/>
                  <a:lumOff val="100000"/>
                </a:schemeClr>
              </a:gs>
              <a:gs pos="100000">
                <a:schemeClr val="accent2">
                  <a:lumMod val="100000"/>
                </a:schemeClr>
              </a:gs>
            </a:gsLst>
            <a:path path="shap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DEE44360-5E20-164A-ADD6-D7FBBE7DF471}"/>
              </a:ext>
            </a:extLst>
          </p:cNvPr>
          <p:cNvSpPr txBox="1">
            <a:spLocks/>
          </p:cNvSpPr>
          <p:nvPr/>
        </p:nvSpPr>
        <p:spPr>
          <a:xfrm>
            <a:off x="1606062" y="1426960"/>
            <a:ext cx="9050215" cy="4605719"/>
          </a:xfrm>
          <a:prstGeom prst="rect">
            <a:avLst/>
          </a:prstGeom>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dirty="0"/>
              <a:t>Introduction</a:t>
            </a:r>
          </a:p>
          <a:p>
            <a:pPr>
              <a:lnSpc>
                <a:spcPct val="150000"/>
              </a:lnSpc>
            </a:pPr>
            <a:r>
              <a:rPr lang="en-US" dirty="0"/>
              <a:t>Data Exploration and Visualization</a:t>
            </a:r>
          </a:p>
          <a:p>
            <a:pPr>
              <a:lnSpc>
                <a:spcPct val="150000"/>
              </a:lnSpc>
            </a:pPr>
            <a:r>
              <a:rPr lang="en-US" dirty="0"/>
              <a:t>Feature Engineering</a:t>
            </a:r>
          </a:p>
          <a:p>
            <a:pPr>
              <a:lnSpc>
                <a:spcPct val="150000"/>
              </a:lnSpc>
            </a:pPr>
            <a:r>
              <a:rPr lang="en-US" dirty="0"/>
              <a:t>Model Analysis and Performance</a:t>
            </a:r>
          </a:p>
          <a:p>
            <a:pPr>
              <a:lnSpc>
                <a:spcPct val="150000"/>
              </a:lnSpc>
            </a:pPr>
            <a:r>
              <a:rPr lang="en-US" dirty="0"/>
              <a:t>Results – Test Site</a:t>
            </a:r>
          </a:p>
          <a:p>
            <a:pPr>
              <a:lnSpc>
                <a:spcPct val="150000"/>
              </a:lnSpc>
            </a:pPr>
            <a:r>
              <a:rPr lang="en-US" dirty="0"/>
              <a:t>Conclusion and recommendations</a:t>
            </a:r>
          </a:p>
        </p:txBody>
      </p:sp>
      <p:cxnSp>
        <p:nvCxnSpPr>
          <p:cNvPr id="6" name="Straight Connector 5">
            <a:extLst>
              <a:ext uri="{FF2B5EF4-FFF2-40B4-BE49-F238E27FC236}">
                <a16:creationId xmlns:a16="http://schemas.microsoft.com/office/drawing/2014/main" id="{FE73F3C8-AB02-574F-AD90-6A2A5601124D}"/>
              </a:ext>
            </a:extLst>
          </p:cNvPr>
          <p:cNvCxnSpPr>
            <a:cxnSpLocks/>
          </p:cNvCxnSpPr>
          <p:nvPr/>
        </p:nvCxnSpPr>
        <p:spPr>
          <a:xfrm>
            <a:off x="1699846" y="1377537"/>
            <a:ext cx="1746739" cy="0"/>
          </a:xfrm>
          <a:prstGeom prst="line">
            <a:avLst/>
          </a:prstGeom>
          <a:ln w="53975">
            <a:solidFill>
              <a:schemeClr val="accent2">
                <a:lumMod val="60000"/>
                <a:lumOff val="40000"/>
              </a:schemeClr>
            </a:solidFill>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10" name="Footer Placeholder 1">
            <a:extLst>
              <a:ext uri="{FF2B5EF4-FFF2-40B4-BE49-F238E27FC236}">
                <a16:creationId xmlns:a16="http://schemas.microsoft.com/office/drawing/2014/main" id="{F1B622E9-2EEF-3140-B6D5-830FF81B7CDB}"/>
              </a:ext>
            </a:extLst>
          </p:cNvPr>
          <p:cNvSpPr txBox="1">
            <a:spLocks/>
          </p:cNvSpPr>
          <p:nvPr/>
        </p:nvSpPr>
        <p:spPr>
          <a:xfrm>
            <a:off x="10723421" y="6362143"/>
            <a:ext cx="103314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Page 2 of 28</a:t>
            </a:r>
          </a:p>
        </p:txBody>
      </p:sp>
    </p:spTree>
    <p:extLst>
      <p:ext uri="{BB962C8B-B14F-4D97-AF65-F5344CB8AC3E}">
        <p14:creationId xmlns:p14="http://schemas.microsoft.com/office/powerpoint/2010/main" val="325588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FB2610D-CA64-424A-9BB0-216B2DFDFC78}"/>
              </a:ext>
            </a:extLst>
          </p:cNvPr>
          <p:cNvSpPr>
            <a:spLocks noGrp="1"/>
          </p:cNvSpPr>
          <p:nvPr>
            <p:ph type="ftr" sz="quarter" idx="11"/>
          </p:nvPr>
        </p:nvSpPr>
        <p:spPr/>
        <p:txBody>
          <a:bodyPr/>
          <a:lstStyle/>
          <a:p>
            <a:r>
              <a:rPr lang="en-US"/>
              <a:t>Deepika Dittakavi .. Lois Dankwa .. Tyler Gmerek.  DSA 2020</a:t>
            </a:r>
          </a:p>
        </p:txBody>
      </p:sp>
      <p:sp>
        <p:nvSpPr>
          <p:cNvPr id="9" name="TextBox 8">
            <a:extLst>
              <a:ext uri="{FF2B5EF4-FFF2-40B4-BE49-F238E27FC236}">
                <a16:creationId xmlns:a16="http://schemas.microsoft.com/office/drawing/2014/main" id="{ED8B9F6F-04C7-EF4F-92AA-3A6C3774B009}"/>
              </a:ext>
            </a:extLst>
          </p:cNvPr>
          <p:cNvSpPr txBox="1"/>
          <p:nvPr/>
        </p:nvSpPr>
        <p:spPr>
          <a:xfrm>
            <a:off x="128154" y="5898251"/>
            <a:ext cx="924791" cy="869238"/>
          </a:xfrm>
          <a:prstGeom prst="rect">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p:spPr>
        <p:txBody>
          <a:bodyPr wrap="square" rtlCol="0">
            <a:spAutoFit/>
          </a:bodyPr>
          <a:lstStyle/>
          <a:p>
            <a:endParaRPr lang="en-US" dirty="0"/>
          </a:p>
        </p:txBody>
      </p:sp>
      <p:sp>
        <p:nvSpPr>
          <p:cNvPr id="13" name="Rectangle 12">
            <a:extLst>
              <a:ext uri="{FF2B5EF4-FFF2-40B4-BE49-F238E27FC236}">
                <a16:creationId xmlns:a16="http://schemas.microsoft.com/office/drawing/2014/main" id="{F6DB00D8-0F1E-654D-8503-A5B7FF40CCC5}"/>
              </a:ext>
            </a:extLst>
          </p:cNvPr>
          <p:cNvSpPr/>
          <p:nvPr/>
        </p:nvSpPr>
        <p:spPr>
          <a:xfrm>
            <a:off x="1052945" y="6648230"/>
            <a:ext cx="10614620" cy="118942"/>
          </a:xfrm>
          <a:prstGeom prst="rect">
            <a:avLst/>
          </a:prstGeom>
          <a:gradFill>
            <a:gsLst>
              <a:gs pos="0">
                <a:schemeClr val="accent2">
                  <a:lumMod val="0"/>
                  <a:lumOff val="100000"/>
                </a:schemeClr>
              </a:gs>
              <a:gs pos="35000">
                <a:schemeClr val="accent2">
                  <a:lumMod val="0"/>
                  <a:lumOff val="100000"/>
                </a:schemeClr>
              </a:gs>
              <a:gs pos="100000">
                <a:schemeClr val="accent2">
                  <a:lumMod val="100000"/>
                </a:schemeClr>
              </a:gs>
            </a:gsLst>
            <a:path path="shap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EEA719F4-5DFB-464D-BD25-66E9F1EB68CF}"/>
              </a:ext>
            </a:extLst>
          </p:cNvPr>
          <p:cNvSpPr txBox="1">
            <a:spLocks/>
          </p:cNvSpPr>
          <p:nvPr/>
        </p:nvSpPr>
        <p:spPr>
          <a:xfrm>
            <a:off x="1052945" y="296967"/>
            <a:ext cx="10413975"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Introduction			</a:t>
            </a:r>
          </a:p>
        </p:txBody>
      </p:sp>
      <p:sp>
        <p:nvSpPr>
          <p:cNvPr id="15" name="Content Placeholder 2">
            <a:extLst>
              <a:ext uri="{FF2B5EF4-FFF2-40B4-BE49-F238E27FC236}">
                <a16:creationId xmlns:a16="http://schemas.microsoft.com/office/drawing/2014/main" id="{B8A3EAD2-89B5-D848-B514-9354A5145012}"/>
              </a:ext>
            </a:extLst>
          </p:cNvPr>
          <p:cNvSpPr txBox="1">
            <a:spLocks/>
          </p:cNvSpPr>
          <p:nvPr/>
        </p:nvSpPr>
        <p:spPr>
          <a:xfrm>
            <a:off x="1035846" y="914400"/>
            <a:ext cx="10189486" cy="498385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r>
              <a:rPr lang="en-US" sz="2600" dirty="0"/>
              <a:t>At the core of Spacemaker AI’s mission is the ability to generate urban building design proposals that minimizes the effect of noise, as excessive amount of noise is deemed to interfere with the natural biorhythms of everyday life. </a:t>
            </a:r>
          </a:p>
          <a:p>
            <a:pPr marL="0" indent="0" algn="just">
              <a:lnSpc>
                <a:spcPct val="150000"/>
              </a:lnSpc>
              <a:buNone/>
            </a:pPr>
            <a:r>
              <a:rPr lang="en-US" sz="2600" dirty="0"/>
              <a:t>An alternative to the high computational conventional method  for noise calculation is surrogate models, which closely mimics the behavior of simulation models but computationally cheaper to evaluate. </a:t>
            </a:r>
          </a:p>
          <a:p>
            <a:pPr marL="0" indent="0" algn="just">
              <a:lnSpc>
                <a:spcPct val="150000"/>
              </a:lnSpc>
              <a:buNone/>
            </a:pPr>
            <a:r>
              <a:rPr lang="en-US" sz="2600" dirty="0"/>
              <a:t>Hence, the goal of this project.</a:t>
            </a:r>
          </a:p>
          <a:p>
            <a:pPr marL="0" indent="0" algn="just">
              <a:lnSpc>
                <a:spcPct val="150000"/>
              </a:lnSpc>
              <a:buNone/>
            </a:pPr>
            <a:endParaRPr lang="en-US" dirty="0"/>
          </a:p>
        </p:txBody>
      </p:sp>
      <p:cxnSp>
        <p:nvCxnSpPr>
          <p:cNvPr id="8" name="Straight Connector 7">
            <a:extLst>
              <a:ext uri="{FF2B5EF4-FFF2-40B4-BE49-F238E27FC236}">
                <a16:creationId xmlns:a16="http://schemas.microsoft.com/office/drawing/2014/main" id="{188F27EF-4AEA-234A-AB9F-A1254990D95A}"/>
              </a:ext>
            </a:extLst>
          </p:cNvPr>
          <p:cNvCxnSpPr>
            <a:cxnSpLocks/>
          </p:cNvCxnSpPr>
          <p:nvPr/>
        </p:nvCxnSpPr>
        <p:spPr>
          <a:xfrm>
            <a:off x="1146273" y="914400"/>
            <a:ext cx="1551327" cy="0"/>
          </a:xfrm>
          <a:prstGeom prst="line">
            <a:avLst/>
          </a:prstGeom>
          <a:ln w="53975">
            <a:solidFill>
              <a:schemeClr val="accent2">
                <a:lumMod val="60000"/>
                <a:lumOff val="40000"/>
              </a:schemeClr>
            </a:solidFill>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10" name="Footer Placeholder 1">
            <a:extLst>
              <a:ext uri="{FF2B5EF4-FFF2-40B4-BE49-F238E27FC236}">
                <a16:creationId xmlns:a16="http://schemas.microsoft.com/office/drawing/2014/main" id="{40ACB834-B3DB-0548-8A14-C071AFA60166}"/>
              </a:ext>
            </a:extLst>
          </p:cNvPr>
          <p:cNvSpPr txBox="1">
            <a:spLocks/>
          </p:cNvSpPr>
          <p:nvPr/>
        </p:nvSpPr>
        <p:spPr>
          <a:xfrm>
            <a:off x="10723421" y="6350268"/>
            <a:ext cx="103314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Page 3 of 28</a:t>
            </a:r>
          </a:p>
        </p:txBody>
      </p:sp>
    </p:spTree>
    <p:extLst>
      <p:ext uri="{BB962C8B-B14F-4D97-AF65-F5344CB8AC3E}">
        <p14:creationId xmlns:p14="http://schemas.microsoft.com/office/powerpoint/2010/main" val="1651152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FB2610D-CA64-424A-9BB0-216B2DFDFC78}"/>
              </a:ext>
            </a:extLst>
          </p:cNvPr>
          <p:cNvSpPr>
            <a:spLocks noGrp="1"/>
          </p:cNvSpPr>
          <p:nvPr>
            <p:ph type="ftr" sz="quarter" idx="11"/>
          </p:nvPr>
        </p:nvSpPr>
        <p:spPr/>
        <p:txBody>
          <a:bodyPr/>
          <a:lstStyle/>
          <a:p>
            <a:r>
              <a:rPr lang="en-US"/>
              <a:t>Deepika Dittakavi .. Lois Dankwa .. Tyler Gmerek.  DSA 2020</a:t>
            </a:r>
          </a:p>
        </p:txBody>
      </p:sp>
      <p:sp>
        <p:nvSpPr>
          <p:cNvPr id="9" name="TextBox 8">
            <a:extLst>
              <a:ext uri="{FF2B5EF4-FFF2-40B4-BE49-F238E27FC236}">
                <a16:creationId xmlns:a16="http://schemas.microsoft.com/office/drawing/2014/main" id="{ED8B9F6F-04C7-EF4F-92AA-3A6C3774B009}"/>
              </a:ext>
            </a:extLst>
          </p:cNvPr>
          <p:cNvSpPr txBox="1"/>
          <p:nvPr/>
        </p:nvSpPr>
        <p:spPr>
          <a:xfrm>
            <a:off x="128154" y="5898251"/>
            <a:ext cx="924791" cy="869238"/>
          </a:xfrm>
          <a:prstGeom prst="rect">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p:spPr>
        <p:txBody>
          <a:bodyPr wrap="square" rtlCol="0">
            <a:spAutoFit/>
          </a:bodyPr>
          <a:lstStyle/>
          <a:p>
            <a:endParaRPr lang="en-US" dirty="0"/>
          </a:p>
        </p:txBody>
      </p:sp>
      <p:sp>
        <p:nvSpPr>
          <p:cNvPr id="13" name="Rectangle 12">
            <a:extLst>
              <a:ext uri="{FF2B5EF4-FFF2-40B4-BE49-F238E27FC236}">
                <a16:creationId xmlns:a16="http://schemas.microsoft.com/office/drawing/2014/main" id="{F6DB00D8-0F1E-654D-8503-A5B7FF40CCC5}"/>
              </a:ext>
            </a:extLst>
          </p:cNvPr>
          <p:cNvSpPr/>
          <p:nvPr/>
        </p:nvSpPr>
        <p:spPr>
          <a:xfrm>
            <a:off x="1052945" y="6648230"/>
            <a:ext cx="10614620" cy="118942"/>
          </a:xfrm>
          <a:prstGeom prst="rect">
            <a:avLst/>
          </a:prstGeom>
          <a:gradFill>
            <a:gsLst>
              <a:gs pos="0">
                <a:schemeClr val="accent2">
                  <a:lumMod val="0"/>
                  <a:lumOff val="100000"/>
                </a:schemeClr>
              </a:gs>
              <a:gs pos="35000">
                <a:schemeClr val="accent2">
                  <a:lumMod val="0"/>
                  <a:lumOff val="100000"/>
                </a:schemeClr>
              </a:gs>
              <a:gs pos="100000">
                <a:schemeClr val="accent2">
                  <a:lumMod val="100000"/>
                </a:schemeClr>
              </a:gs>
            </a:gsLst>
            <a:path path="shap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8C7523B-FD37-644F-B48C-FA4695C4177D}"/>
              </a:ext>
            </a:extLst>
          </p:cNvPr>
          <p:cNvSpPr txBox="1"/>
          <p:nvPr/>
        </p:nvSpPr>
        <p:spPr>
          <a:xfrm>
            <a:off x="7778746" y="3099364"/>
            <a:ext cx="2402164" cy="307777"/>
          </a:xfrm>
          <a:prstGeom prst="rect">
            <a:avLst/>
          </a:prstGeom>
          <a:noFill/>
        </p:spPr>
        <p:txBody>
          <a:bodyPr wrap="square" rtlCol="0">
            <a:spAutoFit/>
          </a:bodyPr>
          <a:lstStyle/>
          <a:p>
            <a:r>
              <a:rPr lang="en-US" sz="1400" dirty="0"/>
              <a:t>*Data source: Spacemaker AI</a:t>
            </a:r>
          </a:p>
        </p:txBody>
      </p:sp>
      <p:sp>
        <p:nvSpPr>
          <p:cNvPr id="11" name="Title 1">
            <a:extLst>
              <a:ext uri="{FF2B5EF4-FFF2-40B4-BE49-F238E27FC236}">
                <a16:creationId xmlns:a16="http://schemas.microsoft.com/office/drawing/2014/main" id="{389680D1-337E-0F44-A294-5B5612BF6C64}"/>
              </a:ext>
            </a:extLst>
          </p:cNvPr>
          <p:cNvSpPr txBox="1">
            <a:spLocks/>
          </p:cNvSpPr>
          <p:nvPr/>
        </p:nvSpPr>
        <p:spPr>
          <a:xfrm>
            <a:off x="1052945" y="302780"/>
            <a:ext cx="10413975"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Data Exploration - Data			</a:t>
            </a:r>
          </a:p>
        </p:txBody>
      </p:sp>
      <p:cxnSp>
        <p:nvCxnSpPr>
          <p:cNvPr id="12" name="Straight Connector 11">
            <a:extLst>
              <a:ext uri="{FF2B5EF4-FFF2-40B4-BE49-F238E27FC236}">
                <a16:creationId xmlns:a16="http://schemas.microsoft.com/office/drawing/2014/main" id="{7F530D5D-9862-7847-878F-92CBB5BE3075}"/>
              </a:ext>
            </a:extLst>
          </p:cNvPr>
          <p:cNvCxnSpPr>
            <a:cxnSpLocks/>
          </p:cNvCxnSpPr>
          <p:nvPr/>
        </p:nvCxnSpPr>
        <p:spPr>
          <a:xfrm>
            <a:off x="1146729" y="1040112"/>
            <a:ext cx="1854379" cy="0"/>
          </a:xfrm>
          <a:prstGeom prst="line">
            <a:avLst/>
          </a:prstGeom>
          <a:ln w="53975">
            <a:solidFill>
              <a:schemeClr val="accent2">
                <a:lumMod val="60000"/>
                <a:lumOff val="40000"/>
              </a:schemeClr>
            </a:solidFill>
            <a:headEnd type="none" w="med" len="med"/>
            <a:tailEnd type="none"/>
          </a:ln>
        </p:spPr>
        <p:style>
          <a:lnRef idx="1">
            <a:schemeClr val="accent1"/>
          </a:lnRef>
          <a:fillRef idx="0">
            <a:schemeClr val="accent1"/>
          </a:fillRef>
          <a:effectRef idx="0">
            <a:schemeClr val="accent1"/>
          </a:effectRef>
          <a:fontRef idx="minor">
            <a:schemeClr val="tx1"/>
          </a:fontRef>
        </p:style>
      </p:cxnSp>
      <p:graphicFrame>
        <p:nvGraphicFramePr>
          <p:cNvPr id="14" name="Table 13">
            <a:extLst>
              <a:ext uri="{FF2B5EF4-FFF2-40B4-BE49-F238E27FC236}">
                <a16:creationId xmlns:a16="http://schemas.microsoft.com/office/drawing/2014/main" id="{B2CADED1-2353-0644-811C-F860EB9AEF39}"/>
              </a:ext>
            </a:extLst>
          </p:cNvPr>
          <p:cNvGraphicFramePr>
            <a:graphicFrameLocks noGrp="1"/>
          </p:cNvGraphicFramePr>
          <p:nvPr>
            <p:extLst>
              <p:ext uri="{D42A27DB-BD31-4B8C-83A1-F6EECF244321}">
                <p14:modId xmlns:p14="http://schemas.microsoft.com/office/powerpoint/2010/main" val="2686979293"/>
              </p:ext>
            </p:extLst>
          </p:nvPr>
        </p:nvGraphicFramePr>
        <p:xfrm>
          <a:off x="1146728" y="1258615"/>
          <a:ext cx="8940399" cy="1876374"/>
        </p:xfrm>
        <a:graphic>
          <a:graphicData uri="http://schemas.openxmlformats.org/drawingml/2006/table">
            <a:tbl>
              <a:tblPr firstRow="1" bandRow="1">
                <a:tableStyleId>{B301B821-A1FF-4177-AEE7-76D212191A09}</a:tableStyleId>
              </a:tblPr>
              <a:tblGrid>
                <a:gridCol w="2438400">
                  <a:extLst>
                    <a:ext uri="{9D8B030D-6E8A-4147-A177-3AD203B41FA5}">
                      <a16:colId xmlns:a16="http://schemas.microsoft.com/office/drawing/2014/main" val="3802060693"/>
                    </a:ext>
                  </a:extLst>
                </a:gridCol>
                <a:gridCol w="1629507">
                  <a:extLst>
                    <a:ext uri="{9D8B030D-6E8A-4147-A177-3AD203B41FA5}">
                      <a16:colId xmlns:a16="http://schemas.microsoft.com/office/drawing/2014/main" val="2714643408"/>
                    </a:ext>
                  </a:extLst>
                </a:gridCol>
                <a:gridCol w="2625970">
                  <a:extLst>
                    <a:ext uri="{9D8B030D-6E8A-4147-A177-3AD203B41FA5}">
                      <a16:colId xmlns:a16="http://schemas.microsoft.com/office/drawing/2014/main" val="2279471203"/>
                    </a:ext>
                  </a:extLst>
                </a:gridCol>
                <a:gridCol w="2246522">
                  <a:extLst>
                    <a:ext uri="{9D8B030D-6E8A-4147-A177-3AD203B41FA5}">
                      <a16:colId xmlns:a16="http://schemas.microsoft.com/office/drawing/2014/main" val="1642378986"/>
                    </a:ext>
                  </a:extLst>
                </a:gridCol>
              </a:tblGrid>
              <a:tr h="412098">
                <a:tc>
                  <a:txBody>
                    <a:bodyPr/>
                    <a:lstStyle/>
                    <a:p>
                      <a:pPr algn="l"/>
                      <a:r>
                        <a:rPr lang="en-US" dirty="0"/>
                        <a:t>Data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t>Number of Scenarios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t>Source of noise simulations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t>Number of noise simulations</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67827791"/>
                  </a:ext>
                </a:extLst>
              </a:tr>
              <a:tr h="412098">
                <a:tc>
                  <a:txBody>
                    <a:bodyPr/>
                    <a:lstStyle/>
                    <a:p>
                      <a:pPr algn="l"/>
                      <a:r>
                        <a:rPr lang="en-US" sz="1800" dirty="0"/>
                        <a:t>Non-Specific - training</a:t>
                      </a:r>
                      <a:endParaRPr lang="en-US" dirty="0"/>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t>9</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t>different sites scenarios</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t>4500</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0716614"/>
                  </a:ext>
                </a:extLst>
              </a:tr>
              <a:tr h="412098">
                <a:tc>
                  <a:txBody>
                    <a:bodyPr/>
                    <a:lstStyle/>
                    <a:p>
                      <a:pPr algn="l"/>
                      <a:r>
                        <a:rPr lang="en-US" dirty="0"/>
                        <a:t>Specific - training</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t>1</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t>test site scenario</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t>250</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14440705"/>
                  </a:ext>
                </a:extLst>
              </a:tr>
              <a:tr h="412098">
                <a:tc>
                  <a:txBody>
                    <a:bodyPr/>
                    <a:lstStyle/>
                    <a:p>
                      <a:pPr algn="l"/>
                      <a:r>
                        <a:rPr lang="en-US" dirty="0"/>
                        <a:t>Test - testing</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t>1</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t>test site scenario</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t>250</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55987577"/>
                  </a:ext>
                </a:extLst>
              </a:tr>
            </a:tbl>
          </a:graphicData>
        </a:graphic>
      </p:graphicFrame>
      <p:graphicFrame>
        <p:nvGraphicFramePr>
          <p:cNvPr id="16" name="Table 15">
            <a:extLst>
              <a:ext uri="{FF2B5EF4-FFF2-40B4-BE49-F238E27FC236}">
                <a16:creationId xmlns:a16="http://schemas.microsoft.com/office/drawing/2014/main" id="{EF08C286-8C72-D14E-BF67-4642DA6D2556}"/>
              </a:ext>
            </a:extLst>
          </p:cNvPr>
          <p:cNvGraphicFramePr>
            <a:graphicFrameLocks noGrp="1"/>
          </p:cNvGraphicFramePr>
          <p:nvPr>
            <p:extLst>
              <p:ext uri="{D42A27DB-BD31-4B8C-83A1-F6EECF244321}">
                <p14:modId xmlns:p14="http://schemas.microsoft.com/office/powerpoint/2010/main" val="3674633837"/>
              </p:ext>
            </p:extLst>
          </p:nvPr>
        </p:nvGraphicFramePr>
        <p:xfrm>
          <a:off x="1052945" y="3535920"/>
          <a:ext cx="8940399" cy="2262900"/>
        </p:xfrm>
        <a:graphic>
          <a:graphicData uri="http://schemas.openxmlformats.org/drawingml/2006/table">
            <a:tbl>
              <a:tblPr firstRow="1" bandRow="1">
                <a:tableStyleId>{C083E6E3-FA7D-4D7B-A595-EF9225AFEA82}</a:tableStyleId>
              </a:tblPr>
              <a:tblGrid>
                <a:gridCol w="2666595">
                  <a:extLst>
                    <a:ext uri="{9D8B030D-6E8A-4147-A177-3AD203B41FA5}">
                      <a16:colId xmlns:a16="http://schemas.microsoft.com/office/drawing/2014/main" val="3194701049"/>
                    </a:ext>
                  </a:extLst>
                </a:gridCol>
                <a:gridCol w="6273804">
                  <a:extLst>
                    <a:ext uri="{9D8B030D-6E8A-4147-A177-3AD203B41FA5}">
                      <a16:colId xmlns:a16="http://schemas.microsoft.com/office/drawing/2014/main" val="1163501007"/>
                    </a:ext>
                  </a:extLst>
                </a:gridCol>
              </a:tblGrid>
              <a:tr h="420608">
                <a:tc>
                  <a:txBody>
                    <a:bodyPr/>
                    <a:lstStyle/>
                    <a:p>
                      <a:r>
                        <a:rPr lang="en-US" dirty="0"/>
                        <a:t>Data Dictionary</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36820451"/>
                  </a:ext>
                </a:extLst>
              </a:tr>
              <a:tr h="462313">
                <a:tc>
                  <a:txBody>
                    <a:bodyPr/>
                    <a:lstStyle/>
                    <a:p>
                      <a:r>
                        <a:rPr lang="en-US" dirty="0"/>
                        <a:t> Fraction Yellow Zone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Fraction of outdoor ground area in yellow zone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46428280"/>
                  </a:ext>
                </a:extLst>
              </a:tr>
              <a:tr h="455353">
                <a:tc>
                  <a:txBody>
                    <a:bodyPr/>
                    <a:lstStyle/>
                    <a:p>
                      <a:r>
                        <a:rPr lang="en-US" dirty="0"/>
                        <a:t>Building Grid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t>Numpy</a:t>
                      </a:r>
                      <a:r>
                        <a:rPr lang="en-US" dirty="0"/>
                        <a:t>(</a:t>
                      </a:r>
                      <a:r>
                        <a:rPr lang="en-US" dirty="0" err="1"/>
                        <a:t>npy</a:t>
                      </a:r>
                      <a:r>
                        <a:rPr lang="en-US" dirty="0"/>
                        <a:t>) matrix file with locations and heights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96670989"/>
                  </a:ext>
                </a:extLst>
              </a:tr>
              <a:tr h="462313">
                <a:tc>
                  <a:txBody>
                    <a:bodyPr/>
                    <a:lstStyle/>
                    <a:p>
                      <a:r>
                        <a:rPr lang="en-US" dirty="0"/>
                        <a:t>Noise Source Grid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t>Numpy</a:t>
                      </a:r>
                      <a:r>
                        <a:rPr lang="en-US" dirty="0"/>
                        <a:t>(</a:t>
                      </a:r>
                      <a:r>
                        <a:rPr lang="en-US" dirty="0" err="1"/>
                        <a:t>npy</a:t>
                      </a:r>
                      <a:r>
                        <a:rPr lang="en-US" dirty="0"/>
                        <a:t>) matrix file with locations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419370"/>
                  </a:ext>
                </a:extLst>
              </a:tr>
              <a:tr h="462313">
                <a:tc>
                  <a:txBody>
                    <a:bodyPr/>
                    <a:lstStyle/>
                    <a:p>
                      <a:r>
                        <a:rPr lang="en-US" dirty="0"/>
                        <a:t>Scenario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Noise source configuration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48523561"/>
                  </a:ext>
                </a:extLst>
              </a:tr>
            </a:tbl>
          </a:graphicData>
        </a:graphic>
      </p:graphicFrame>
      <p:sp>
        <p:nvSpPr>
          <p:cNvPr id="17" name="TextBox 16">
            <a:extLst>
              <a:ext uri="{FF2B5EF4-FFF2-40B4-BE49-F238E27FC236}">
                <a16:creationId xmlns:a16="http://schemas.microsoft.com/office/drawing/2014/main" id="{1F129DB8-0927-6045-B170-B065CEF7BE82}"/>
              </a:ext>
            </a:extLst>
          </p:cNvPr>
          <p:cNvSpPr txBox="1"/>
          <p:nvPr/>
        </p:nvSpPr>
        <p:spPr>
          <a:xfrm>
            <a:off x="8153400" y="5775950"/>
            <a:ext cx="2402164" cy="307777"/>
          </a:xfrm>
          <a:prstGeom prst="rect">
            <a:avLst/>
          </a:prstGeom>
          <a:noFill/>
        </p:spPr>
        <p:txBody>
          <a:bodyPr wrap="square" rtlCol="0">
            <a:spAutoFit/>
          </a:bodyPr>
          <a:lstStyle/>
          <a:p>
            <a:r>
              <a:rPr lang="en-US" sz="1400" dirty="0"/>
              <a:t>* Source: Spacemaker AI</a:t>
            </a:r>
          </a:p>
        </p:txBody>
      </p:sp>
      <p:sp>
        <p:nvSpPr>
          <p:cNvPr id="15" name="Footer Placeholder 1">
            <a:extLst>
              <a:ext uri="{FF2B5EF4-FFF2-40B4-BE49-F238E27FC236}">
                <a16:creationId xmlns:a16="http://schemas.microsoft.com/office/drawing/2014/main" id="{89C73A23-67B3-3449-BCE9-D12AC259ECFA}"/>
              </a:ext>
            </a:extLst>
          </p:cNvPr>
          <p:cNvSpPr txBox="1">
            <a:spLocks/>
          </p:cNvSpPr>
          <p:nvPr/>
        </p:nvSpPr>
        <p:spPr>
          <a:xfrm>
            <a:off x="10723421" y="6350268"/>
            <a:ext cx="103314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Page 4 of 28</a:t>
            </a:r>
          </a:p>
        </p:txBody>
      </p:sp>
    </p:spTree>
    <p:extLst>
      <p:ext uri="{BB962C8B-B14F-4D97-AF65-F5344CB8AC3E}">
        <p14:creationId xmlns:p14="http://schemas.microsoft.com/office/powerpoint/2010/main" val="2037944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FB2610D-CA64-424A-9BB0-216B2DFDFC78}"/>
              </a:ext>
            </a:extLst>
          </p:cNvPr>
          <p:cNvSpPr>
            <a:spLocks noGrp="1"/>
          </p:cNvSpPr>
          <p:nvPr>
            <p:ph type="ftr" sz="quarter" idx="11"/>
          </p:nvPr>
        </p:nvSpPr>
        <p:spPr/>
        <p:txBody>
          <a:bodyPr/>
          <a:lstStyle/>
          <a:p>
            <a:r>
              <a:rPr lang="en-US"/>
              <a:t>Deepika Dittakavi .. Lois Dankwa .. Tyler Gmerek.  DSA 2020</a:t>
            </a:r>
          </a:p>
        </p:txBody>
      </p:sp>
      <p:sp>
        <p:nvSpPr>
          <p:cNvPr id="9" name="TextBox 8">
            <a:extLst>
              <a:ext uri="{FF2B5EF4-FFF2-40B4-BE49-F238E27FC236}">
                <a16:creationId xmlns:a16="http://schemas.microsoft.com/office/drawing/2014/main" id="{ED8B9F6F-04C7-EF4F-92AA-3A6C3774B009}"/>
              </a:ext>
            </a:extLst>
          </p:cNvPr>
          <p:cNvSpPr txBox="1"/>
          <p:nvPr/>
        </p:nvSpPr>
        <p:spPr>
          <a:xfrm>
            <a:off x="128154" y="5898251"/>
            <a:ext cx="924791" cy="869238"/>
          </a:xfrm>
          <a:prstGeom prst="rect">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p:spPr>
        <p:txBody>
          <a:bodyPr wrap="square" rtlCol="0">
            <a:spAutoFit/>
          </a:bodyPr>
          <a:lstStyle/>
          <a:p>
            <a:endParaRPr lang="en-US" dirty="0"/>
          </a:p>
        </p:txBody>
      </p:sp>
      <p:sp>
        <p:nvSpPr>
          <p:cNvPr id="13" name="Rectangle 12">
            <a:extLst>
              <a:ext uri="{FF2B5EF4-FFF2-40B4-BE49-F238E27FC236}">
                <a16:creationId xmlns:a16="http://schemas.microsoft.com/office/drawing/2014/main" id="{F6DB00D8-0F1E-654D-8503-A5B7FF40CCC5}"/>
              </a:ext>
            </a:extLst>
          </p:cNvPr>
          <p:cNvSpPr/>
          <p:nvPr/>
        </p:nvSpPr>
        <p:spPr>
          <a:xfrm>
            <a:off x="1052945" y="6648230"/>
            <a:ext cx="10614620" cy="118942"/>
          </a:xfrm>
          <a:prstGeom prst="rect">
            <a:avLst/>
          </a:prstGeom>
          <a:gradFill>
            <a:gsLst>
              <a:gs pos="0">
                <a:schemeClr val="accent2">
                  <a:lumMod val="0"/>
                  <a:lumOff val="100000"/>
                </a:schemeClr>
              </a:gs>
              <a:gs pos="35000">
                <a:schemeClr val="accent2">
                  <a:lumMod val="0"/>
                  <a:lumOff val="100000"/>
                </a:schemeClr>
              </a:gs>
              <a:gs pos="100000">
                <a:schemeClr val="accent2">
                  <a:lumMod val="100000"/>
                </a:schemeClr>
              </a:gs>
            </a:gsLst>
            <a:path path="shap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389680D1-337E-0F44-A294-5B5612BF6C64}"/>
              </a:ext>
            </a:extLst>
          </p:cNvPr>
          <p:cNvSpPr txBox="1">
            <a:spLocks/>
          </p:cNvSpPr>
          <p:nvPr/>
        </p:nvSpPr>
        <p:spPr>
          <a:xfrm>
            <a:off x="1052945" y="302781"/>
            <a:ext cx="10413975" cy="86923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Data Exploration - scenarios			</a:t>
            </a:r>
          </a:p>
        </p:txBody>
      </p:sp>
      <p:cxnSp>
        <p:nvCxnSpPr>
          <p:cNvPr id="12" name="Straight Connector 11">
            <a:extLst>
              <a:ext uri="{FF2B5EF4-FFF2-40B4-BE49-F238E27FC236}">
                <a16:creationId xmlns:a16="http://schemas.microsoft.com/office/drawing/2014/main" id="{7F530D5D-9862-7847-878F-92CBB5BE3075}"/>
              </a:ext>
            </a:extLst>
          </p:cNvPr>
          <p:cNvCxnSpPr>
            <a:cxnSpLocks/>
          </p:cNvCxnSpPr>
          <p:nvPr/>
        </p:nvCxnSpPr>
        <p:spPr>
          <a:xfrm>
            <a:off x="1146729" y="1040112"/>
            <a:ext cx="1854379" cy="0"/>
          </a:xfrm>
          <a:prstGeom prst="line">
            <a:avLst/>
          </a:prstGeom>
          <a:ln w="53975">
            <a:solidFill>
              <a:schemeClr val="accent2">
                <a:lumMod val="60000"/>
                <a:lumOff val="40000"/>
              </a:schemeClr>
            </a:solidFill>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116131C-5742-1246-9DA1-5F2121DBB9F2}"/>
              </a:ext>
            </a:extLst>
          </p:cNvPr>
          <p:cNvSpPr txBox="1"/>
          <p:nvPr/>
        </p:nvSpPr>
        <p:spPr>
          <a:xfrm>
            <a:off x="864974" y="2409568"/>
            <a:ext cx="4609070" cy="1846659"/>
          </a:xfrm>
          <a:prstGeom prst="rect">
            <a:avLst/>
          </a:prstGeom>
          <a:noFill/>
        </p:spPr>
        <p:txBody>
          <a:bodyPr wrap="square" rtlCol="0">
            <a:spAutoFit/>
          </a:bodyPr>
          <a:lstStyle/>
          <a:p>
            <a:r>
              <a:rPr lang="en-US" sz="3200" dirty="0"/>
              <a:t>Fraction yellow zone(the dependent variable) varies with different scenarios.</a:t>
            </a:r>
          </a:p>
          <a:p>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5542" y="1463899"/>
            <a:ext cx="5187351" cy="4819673"/>
          </a:xfrm>
          <a:prstGeom prst="rect">
            <a:avLst/>
          </a:prstGeom>
          <a:ln w="28575">
            <a:solidFill>
              <a:schemeClr val="tx2">
                <a:lumMod val="60000"/>
                <a:lumOff val="40000"/>
              </a:schemeClr>
            </a:solidFill>
          </a:ln>
        </p:spPr>
      </p:pic>
      <p:sp>
        <p:nvSpPr>
          <p:cNvPr id="10" name="Footer Placeholder 1">
            <a:extLst>
              <a:ext uri="{FF2B5EF4-FFF2-40B4-BE49-F238E27FC236}">
                <a16:creationId xmlns:a16="http://schemas.microsoft.com/office/drawing/2014/main" id="{F61A4162-251A-4344-8B3E-17ABB8939A9A}"/>
              </a:ext>
            </a:extLst>
          </p:cNvPr>
          <p:cNvSpPr txBox="1">
            <a:spLocks/>
          </p:cNvSpPr>
          <p:nvPr/>
        </p:nvSpPr>
        <p:spPr>
          <a:xfrm>
            <a:off x="10723421" y="6350268"/>
            <a:ext cx="103314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Page 5 of 28</a:t>
            </a:r>
          </a:p>
        </p:txBody>
      </p:sp>
    </p:spTree>
    <p:extLst>
      <p:ext uri="{BB962C8B-B14F-4D97-AF65-F5344CB8AC3E}">
        <p14:creationId xmlns:p14="http://schemas.microsoft.com/office/powerpoint/2010/main" val="514556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FB2610D-CA64-424A-9BB0-216B2DFDFC78}"/>
              </a:ext>
            </a:extLst>
          </p:cNvPr>
          <p:cNvSpPr>
            <a:spLocks noGrp="1"/>
          </p:cNvSpPr>
          <p:nvPr>
            <p:ph type="ftr" sz="quarter" idx="11"/>
          </p:nvPr>
        </p:nvSpPr>
        <p:spPr/>
        <p:txBody>
          <a:bodyPr/>
          <a:lstStyle/>
          <a:p>
            <a:r>
              <a:rPr lang="en-US"/>
              <a:t>Deepika Dittakavi .. Lois Dankwa .. Tyler Gmerek.  DSA 2020</a:t>
            </a:r>
          </a:p>
        </p:txBody>
      </p:sp>
      <p:sp>
        <p:nvSpPr>
          <p:cNvPr id="9" name="TextBox 8">
            <a:extLst>
              <a:ext uri="{FF2B5EF4-FFF2-40B4-BE49-F238E27FC236}">
                <a16:creationId xmlns:a16="http://schemas.microsoft.com/office/drawing/2014/main" id="{ED8B9F6F-04C7-EF4F-92AA-3A6C3774B009}"/>
              </a:ext>
            </a:extLst>
          </p:cNvPr>
          <p:cNvSpPr txBox="1"/>
          <p:nvPr/>
        </p:nvSpPr>
        <p:spPr>
          <a:xfrm>
            <a:off x="128154" y="5898251"/>
            <a:ext cx="924791" cy="869238"/>
          </a:xfrm>
          <a:prstGeom prst="rect">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p:spPr>
        <p:txBody>
          <a:bodyPr wrap="square" rtlCol="0">
            <a:spAutoFit/>
          </a:bodyPr>
          <a:lstStyle/>
          <a:p>
            <a:endParaRPr lang="en-US" dirty="0"/>
          </a:p>
        </p:txBody>
      </p:sp>
      <p:sp>
        <p:nvSpPr>
          <p:cNvPr id="13" name="Rectangle 12">
            <a:extLst>
              <a:ext uri="{FF2B5EF4-FFF2-40B4-BE49-F238E27FC236}">
                <a16:creationId xmlns:a16="http://schemas.microsoft.com/office/drawing/2014/main" id="{F6DB00D8-0F1E-654D-8503-A5B7FF40CCC5}"/>
              </a:ext>
            </a:extLst>
          </p:cNvPr>
          <p:cNvSpPr/>
          <p:nvPr/>
        </p:nvSpPr>
        <p:spPr>
          <a:xfrm>
            <a:off x="1052945" y="6648230"/>
            <a:ext cx="10614620" cy="118942"/>
          </a:xfrm>
          <a:prstGeom prst="rect">
            <a:avLst/>
          </a:prstGeom>
          <a:gradFill>
            <a:gsLst>
              <a:gs pos="0">
                <a:schemeClr val="accent2">
                  <a:lumMod val="0"/>
                  <a:lumOff val="100000"/>
                </a:schemeClr>
              </a:gs>
              <a:gs pos="35000">
                <a:schemeClr val="accent2">
                  <a:lumMod val="0"/>
                  <a:lumOff val="100000"/>
                </a:schemeClr>
              </a:gs>
              <a:gs pos="100000">
                <a:schemeClr val="accent2">
                  <a:lumMod val="100000"/>
                </a:schemeClr>
              </a:gs>
            </a:gsLst>
            <a:path path="shap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389680D1-337E-0F44-A294-5B5612BF6C64}"/>
              </a:ext>
            </a:extLst>
          </p:cNvPr>
          <p:cNvSpPr txBox="1">
            <a:spLocks/>
          </p:cNvSpPr>
          <p:nvPr/>
        </p:nvSpPr>
        <p:spPr>
          <a:xfrm>
            <a:off x="1052945" y="302781"/>
            <a:ext cx="10413975" cy="86923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Data Exploration - scenarios			</a:t>
            </a:r>
          </a:p>
        </p:txBody>
      </p:sp>
      <p:cxnSp>
        <p:nvCxnSpPr>
          <p:cNvPr id="12" name="Straight Connector 11">
            <a:extLst>
              <a:ext uri="{FF2B5EF4-FFF2-40B4-BE49-F238E27FC236}">
                <a16:creationId xmlns:a16="http://schemas.microsoft.com/office/drawing/2014/main" id="{7F530D5D-9862-7847-878F-92CBB5BE3075}"/>
              </a:ext>
            </a:extLst>
          </p:cNvPr>
          <p:cNvCxnSpPr>
            <a:cxnSpLocks/>
          </p:cNvCxnSpPr>
          <p:nvPr/>
        </p:nvCxnSpPr>
        <p:spPr>
          <a:xfrm>
            <a:off x="1146729" y="1040112"/>
            <a:ext cx="1854379" cy="0"/>
          </a:xfrm>
          <a:prstGeom prst="line">
            <a:avLst/>
          </a:prstGeom>
          <a:ln w="53975">
            <a:solidFill>
              <a:schemeClr val="accent2">
                <a:lumMod val="60000"/>
                <a:lumOff val="40000"/>
              </a:schemeClr>
            </a:solidFill>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4AEBF888-5B18-D846-AC91-A936C289A125}"/>
              </a:ext>
            </a:extLst>
          </p:cNvPr>
          <p:cNvSpPr txBox="1"/>
          <p:nvPr/>
        </p:nvSpPr>
        <p:spPr>
          <a:xfrm>
            <a:off x="335077" y="2028813"/>
            <a:ext cx="5066270" cy="2554545"/>
          </a:xfrm>
          <a:prstGeom prst="rect">
            <a:avLst/>
          </a:prstGeom>
          <a:noFill/>
        </p:spPr>
        <p:txBody>
          <a:bodyPr wrap="square" rtlCol="0">
            <a:spAutoFit/>
          </a:bodyPr>
          <a:lstStyle/>
          <a:p>
            <a:pPr marL="457200" indent="-457200">
              <a:buFont typeface="Arial" panose="020B0604020202020204" pitchFamily="34" charset="0"/>
              <a:buChar char="•"/>
            </a:pPr>
            <a:r>
              <a:rPr lang="en-US" sz="3200" dirty="0"/>
              <a:t>Variation is seen across different building configurations.   </a:t>
            </a:r>
          </a:p>
          <a:p>
            <a:pPr marL="457200" indent="-457200">
              <a:buFont typeface="Arial" panose="020B0604020202020204" pitchFamily="34" charset="0"/>
              <a:buChar char="•"/>
            </a:pPr>
            <a:r>
              <a:rPr lang="en-US" sz="3200" dirty="0"/>
              <a:t>Variation can be dense or sparse.</a:t>
            </a:r>
            <a:endParaRPr lang="en-US" dirty="0"/>
          </a:p>
        </p:txBody>
      </p:sp>
      <p:pic>
        <p:nvPicPr>
          <p:cNvPr id="10" name="Picture 9">
            <a:extLst>
              <a:ext uri="{FF2B5EF4-FFF2-40B4-BE49-F238E27FC236}">
                <a16:creationId xmlns:a16="http://schemas.microsoft.com/office/drawing/2014/main" id="{91B60551-FA73-5844-9288-8FA2ECCC8123}"/>
              </a:ext>
            </a:extLst>
          </p:cNvPr>
          <p:cNvPicPr>
            <a:picLocks noChangeAspect="1"/>
          </p:cNvPicPr>
          <p:nvPr/>
        </p:nvPicPr>
        <p:blipFill>
          <a:blip r:embed="rId2"/>
          <a:stretch>
            <a:fillRect/>
          </a:stretch>
        </p:blipFill>
        <p:spPr>
          <a:xfrm>
            <a:off x="5863297" y="1330036"/>
            <a:ext cx="5416435" cy="4753851"/>
          </a:xfrm>
          <a:prstGeom prst="rect">
            <a:avLst/>
          </a:prstGeom>
          <a:ln w="19050">
            <a:solidFill>
              <a:schemeClr val="accent1">
                <a:lumMod val="60000"/>
                <a:lumOff val="40000"/>
              </a:schemeClr>
            </a:solidFill>
          </a:ln>
        </p:spPr>
      </p:pic>
      <p:sp>
        <p:nvSpPr>
          <p:cNvPr id="14" name="Footer Placeholder 1">
            <a:extLst>
              <a:ext uri="{FF2B5EF4-FFF2-40B4-BE49-F238E27FC236}">
                <a16:creationId xmlns:a16="http://schemas.microsoft.com/office/drawing/2014/main" id="{A25F028D-6323-714F-A1C2-178256FE5FF7}"/>
              </a:ext>
            </a:extLst>
          </p:cNvPr>
          <p:cNvSpPr txBox="1">
            <a:spLocks/>
          </p:cNvSpPr>
          <p:nvPr/>
        </p:nvSpPr>
        <p:spPr>
          <a:xfrm>
            <a:off x="10723421" y="6350268"/>
            <a:ext cx="103314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Page 6 of 28</a:t>
            </a:r>
          </a:p>
        </p:txBody>
      </p:sp>
    </p:spTree>
    <p:extLst>
      <p:ext uri="{BB962C8B-B14F-4D97-AF65-F5344CB8AC3E}">
        <p14:creationId xmlns:p14="http://schemas.microsoft.com/office/powerpoint/2010/main" val="131602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FB2610D-CA64-424A-9BB0-216B2DFDFC78}"/>
              </a:ext>
            </a:extLst>
          </p:cNvPr>
          <p:cNvSpPr>
            <a:spLocks noGrp="1"/>
          </p:cNvSpPr>
          <p:nvPr>
            <p:ph type="ftr" sz="quarter" idx="11"/>
          </p:nvPr>
        </p:nvSpPr>
        <p:spPr/>
        <p:txBody>
          <a:bodyPr/>
          <a:lstStyle/>
          <a:p>
            <a:r>
              <a:rPr lang="en-US"/>
              <a:t>Deepika Dittakavi .. Lois Dankwa .. Tyler Gmerek.  DSA 2020</a:t>
            </a:r>
          </a:p>
        </p:txBody>
      </p:sp>
      <p:sp>
        <p:nvSpPr>
          <p:cNvPr id="9" name="TextBox 8">
            <a:extLst>
              <a:ext uri="{FF2B5EF4-FFF2-40B4-BE49-F238E27FC236}">
                <a16:creationId xmlns:a16="http://schemas.microsoft.com/office/drawing/2014/main" id="{ED8B9F6F-04C7-EF4F-92AA-3A6C3774B009}"/>
              </a:ext>
            </a:extLst>
          </p:cNvPr>
          <p:cNvSpPr txBox="1"/>
          <p:nvPr/>
        </p:nvSpPr>
        <p:spPr>
          <a:xfrm>
            <a:off x="128154" y="5898251"/>
            <a:ext cx="924791" cy="869238"/>
          </a:xfrm>
          <a:prstGeom prst="rect">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p:spPr>
        <p:txBody>
          <a:bodyPr wrap="square" rtlCol="0">
            <a:spAutoFit/>
          </a:bodyPr>
          <a:lstStyle/>
          <a:p>
            <a:endParaRPr lang="en-US" dirty="0"/>
          </a:p>
        </p:txBody>
      </p:sp>
      <p:sp>
        <p:nvSpPr>
          <p:cNvPr id="13" name="Rectangle 12">
            <a:extLst>
              <a:ext uri="{FF2B5EF4-FFF2-40B4-BE49-F238E27FC236}">
                <a16:creationId xmlns:a16="http://schemas.microsoft.com/office/drawing/2014/main" id="{F6DB00D8-0F1E-654D-8503-A5B7FF40CCC5}"/>
              </a:ext>
            </a:extLst>
          </p:cNvPr>
          <p:cNvSpPr/>
          <p:nvPr/>
        </p:nvSpPr>
        <p:spPr>
          <a:xfrm>
            <a:off x="1052945" y="6648230"/>
            <a:ext cx="10614620" cy="118942"/>
          </a:xfrm>
          <a:prstGeom prst="rect">
            <a:avLst/>
          </a:prstGeom>
          <a:gradFill>
            <a:gsLst>
              <a:gs pos="0">
                <a:schemeClr val="accent2">
                  <a:lumMod val="0"/>
                  <a:lumOff val="100000"/>
                </a:schemeClr>
              </a:gs>
              <a:gs pos="35000">
                <a:schemeClr val="accent2">
                  <a:lumMod val="0"/>
                  <a:lumOff val="100000"/>
                </a:schemeClr>
              </a:gs>
              <a:gs pos="100000">
                <a:schemeClr val="accent2">
                  <a:lumMod val="100000"/>
                </a:schemeClr>
              </a:gs>
            </a:gsLst>
            <a:path path="shap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88E663B9-1757-6140-BCAC-E37178002443}"/>
              </a:ext>
            </a:extLst>
          </p:cNvPr>
          <p:cNvSpPr txBox="1">
            <a:spLocks/>
          </p:cNvSpPr>
          <p:nvPr/>
        </p:nvSpPr>
        <p:spPr>
          <a:xfrm>
            <a:off x="1052945" y="302781"/>
            <a:ext cx="8807747" cy="86923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Data Exploration - grid configurations			</a:t>
            </a:r>
          </a:p>
        </p:txBody>
      </p:sp>
      <p:cxnSp>
        <p:nvCxnSpPr>
          <p:cNvPr id="14" name="Straight Connector 13">
            <a:extLst>
              <a:ext uri="{FF2B5EF4-FFF2-40B4-BE49-F238E27FC236}">
                <a16:creationId xmlns:a16="http://schemas.microsoft.com/office/drawing/2014/main" id="{B2FE49F6-8108-7044-9406-2FEFA557D17A}"/>
              </a:ext>
            </a:extLst>
          </p:cNvPr>
          <p:cNvCxnSpPr>
            <a:cxnSpLocks/>
          </p:cNvCxnSpPr>
          <p:nvPr/>
        </p:nvCxnSpPr>
        <p:spPr>
          <a:xfrm>
            <a:off x="1146729" y="1040112"/>
            <a:ext cx="1854379" cy="0"/>
          </a:xfrm>
          <a:prstGeom prst="line">
            <a:avLst/>
          </a:prstGeom>
          <a:ln w="53975">
            <a:solidFill>
              <a:schemeClr val="accent2">
                <a:lumMod val="60000"/>
                <a:lumOff val="40000"/>
              </a:schemeClr>
            </a:solidFill>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9752DB12-960B-1947-BD8F-77C342B7DADC}"/>
              </a:ext>
            </a:extLst>
          </p:cNvPr>
          <p:cNvSpPr txBox="1"/>
          <p:nvPr/>
        </p:nvSpPr>
        <p:spPr>
          <a:xfrm>
            <a:off x="1174468" y="1143461"/>
            <a:ext cx="8029271" cy="2308324"/>
          </a:xfrm>
          <a:prstGeom prst="rect">
            <a:avLst/>
          </a:prstGeom>
          <a:noFill/>
        </p:spPr>
        <p:txBody>
          <a:bodyPr wrap="square" rtlCol="0">
            <a:spAutoFit/>
          </a:bodyPr>
          <a:lstStyle/>
          <a:p>
            <a:r>
              <a:rPr lang="en-US" sz="2400" dirty="0"/>
              <a:t>Maximum Fraction Yellow Zone:</a:t>
            </a:r>
          </a:p>
          <a:p>
            <a:pPr marL="742950" lvl="1" indent="-285750">
              <a:buFont typeface="Wingdings" pitchFamily="2" charset="2"/>
              <a:buChar char="v"/>
            </a:pPr>
            <a:r>
              <a:rPr lang="en-US" sz="2400" dirty="0"/>
              <a:t>Visualizations for the various grid configurations for the 	combined building and noise source for:</a:t>
            </a:r>
          </a:p>
          <a:p>
            <a:pPr marL="1657350" lvl="3" indent="-285750">
              <a:buFont typeface="Arial" panose="020B0604020202020204" pitchFamily="34" charset="0"/>
              <a:buChar char="•"/>
            </a:pPr>
            <a:r>
              <a:rPr lang="en-US" sz="2400" dirty="0"/>
              <a:t>Non-Specific data -  scenario 1 – 9</a:t>
            </a:r>
          </a:p>
          <a:p>
            <a:pPr marL="1657350" lvl="3" indent="-285750">
              <a:buFont typeface="Arial" panose="020B0604020202020204" pitchFamily="34" charset="0"/>
              <a:buChar char="•"/>
            </a:pPr>
            <a:r>
              <a:rPr lang="en-US" sz="2400" dirty="0"/>
              <a:t>Specific site data </a:t>
            </a:r>
          </a:p>
          <a:p>
            <a:pPr marL="1657350" lvl="3" indent="-285750">
              <a:buFont typeface="Arial" panose="020B0604020202020204" pitchFamily="34" charset="0"/>
              <a:buChar char="•"/>
            </a:pPr>
            <a:r>
              <a:rPr lang="en-US" sz="2400" dirty="0"/>
              <a:t>Test site data</a:t>
            </a:r>
          </a:p>
        </p:txBody>
      </p:sp>
      <p:sp>
        <p:nvSpPr>
          <p:cNvPr id="6" name="TextBox 5">
            <a:extLst>
              <a:ext uri="{FF2B5EF4-FFF2-40B4-BE49-F238E27FC236}">
                <a16:creationId xmlns:a16="http://schemas.microsoft.com/office/drawing/2014/main" id="{B77B5700-9EC8-AC49-8869-2DD442A0CE60}"/>
              </a:ext>
            </a:extLst>
          </p:cNvPr>
          <p:cNvSpPr txBox="1"/>
          <p:nvPr/>
        </p:nvSpPr>
        <p:spPr>
          <a:xfrm>
            <a:off x="1226227" y="3673037"/>
            <a:ext cx="7925751" cy="2308324"/>
          </a:xfrm>
          <a:prstGeom prst="rect">
            <a:avLst/>
          </a:prstGeom>
          <a:noFill/>
        </p:spPr>
        <p:txBody>
          <a:bodyPr wrap="square" rtlCol="0">
            <a:spAutoFit/>
          </a:bodyPr>
          <a:lstStyle/>
          <a:p>
            <a:r>
              <a:rPr lang="en-US" sz="2400" dirty="0"/>
              <a:t>Minimum Fraction Yellow Zone:</a:t>
            </a:r>
          </a:p>
          <a:p>
            <a:pPr marL="742950" lvl="1" indent="-285750">
              <a:buFont typeface="Wingdings" pitchFamily="2" charset="2"/>
              <a:buChar char="v"/>
            </a:pPr>
            <a:r>
              <a:rPr lang="en-US" sz="2400" dirty="0"/>
              <a:t>Visualizations for the various grid configurations for the 	combined building and noise source for:</a:t>
            </a:r>
          </a:p>
          <a:p>
            <a:pPr marL="1657350" lvl="3" indent="-285750">
              <a:buFont typeface="Arial" panose="020B0604020202020204" pitchFamily="34" charset="0"/>
              <a:buChar char="•"/>
            </a:pPr>
            <a:r>
              <a:rPr lang="en-US" sz="2400" dirty="0"/>
              <a:t>Non-Specific data -  scenario 1 – 9</a:t>
            </a:r>
          </a:p>
          <a:p>
            <a:pPr marL="1657350" lvl="3" indent="-285750">
              <a:buFont typeface="Arial" panose="020B0604020202020204" pitchFamily="34" charset="0"/>
              <a:buChar char="•"/>
            </a:pPr>
            <a:r>
              <a:rPr lang="en-US" sz="2400" dirty="0"/>
              <a:t>Specific site data </a:t>
            </a:r>
          </a:p>
          <a:p>
            <a:pPr marL="1657350" lvl="3" indent="-285750">
              <a:buFont typeface="Arial" panose="020B0604020202020204" pitchFamily="34" charset="0"/>
              <a:buChar char="•"/>
            </a:pPr>
            <a:r>
              <a:rPr lang="en-US" sz="2400" dirty="0"/>
              <a:t>Test site data</a:t>
            </a:r>
          </a:p>
        </p:txBody>
      </p:sp>
      <p:sp>
        <p:nvSpPr>
          <p:cNvPr id="10" name="Footer Placeholder 1">
            <a:extLst>
              <a:ext uri="{FF2B5EF4-FFF2-40B4-BE49-F238E27FC236}">
                <a16:creationId xmlns:a16="http://schemas.microsoft.com/office/drawing/2014/main" id="{E83EF2C2-2DA3-CE42-BBC0-943BB4A28E75}"/>
              </a:ext>
            </a:extLst>
          </p:cNvPr>
          <p:cNvSpPr txBox="1">
            <a:spLocks/>
          </p:cNvSpPr>
          <p:nvPr/>
        </p:nvSpPr>
        <p:spPr>
          <a:xfrm>
            <a:off x="10723421" y="6350268"/>
            <a:ext cx="103314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Page 7 of 28</a:t>
            </a:r>
          </a:p>
        </p:txBody>
      </p:sp>
    </p:spTree>
    <p:extLst>
      <p:ext uri="{BB962C8B-B14F-4D97-AF65-F5344CB8AC3E}">
        <p14:creationId xmlns:p14="http://schemas.microsoft.com/office/powerpoint/2010/main" val="2911401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Content Placeholder 44">
            <a:extLst>
              <a:ext uri="{FF2B5EF4-FFF2-40B4-BE49-F238E27FC236}">
                <a16:creationId xmlns:a16="http://schemas.microsoft.com/office/drawing/2014/main" id="{06DFD4C4-CA3F-BD41-9E59-45FB6D6E1322}"/>
              </a:ext>
            </a:extLst>
          </p:cNvPr>
          <p:cNvPicPr>
            <a:picLocks noGrp="1" noChangeAspect="1"/>
          </p:cNvPicPr>
          <p:nvPr>
            <p:ph idx="1"/>
          </p:nvPr>
        </p:nvPicPr>
        <p:blipFill>
          <a:blip r:embed="rId2"/>
          <a:stretch>
            <a:fillRect/>
          </a:stretch>
        </p:blipFill>
        <p:spPr>
          <a:xfrm>
            <a:off x="918795" y="1560614"/>
            <a:ext cx="2680581" cy="2680581"/>
          </a:xfrm>
        </p:spPr>
      </p:pic>
      <p:grpSp>
        <p:nvGrpSpPr>
          <p:cNvPr id="8" name="Group 7">
            <a:extLst>
              <a:ext uri="{FF2B5EF4-FFF2-40B4-BE49-F238E27FC236}">
                <a16:creationId xmlns:a16="http://schemas.microsoft.com/office/drawing/2014/main" id="{46D12DE8-A928-B743-9F40-755F70BBA431}"/>
              </a:ext>
            </a:extLst>
          </p:cNvPr>
          <p:cNvGrpSpPr/>
          <p:nvPr/>
        </p:nvGrpSpPr>
        <p:grpSpPr>
          <a:xfrm>
            <a:off x="883762" y="1545697"/>
            <a:ext cx="10482305" cy="4956810"/>
            <a:chOff x="883762" y="1235603"/>
            <a:chExt cx="10482305" cy="5174282"/>
          </a:xfrm>
        </p:grpSpPr>
        <p:grpSp>
          <p:nvGrpSpPr>
            <p:cNvPr id="5" name="Group 4">
              <a:extLst>
                <a:ext uri="{FF2B5EF4-FFF2-40B4-BE49-F238E27FC236}">
                  <a16:creationId xmlns:a16="http://schemas.microsoft.com/office/drawing/2014/main" id="{6F0E208D-2134-0C46-92EC-F9D6537BC087}"/>
                </a:ext>
              </a:extLst>
            </p:cNvPr>
            <p:cNvGrpSpPr/>
            <p:nvPr/>
          </p:nvGrpSpPr>
          <p:grpSpPr>
            <a:xfrm>
              <a:off x="883762" y="1235605"/>
              <a:ext cx="5224506" cy="5174280"/>
              <a:chOff x="883762" y="1235605"/>
              <a:chExt cx="5224506" cy="5174280"/>
            </a:xfrm>
          </p:grpSpPr>
          <p:pic>
            <p:nvPicPr>
              <p:cNvPr id="47" name="Picture 46">
                <a:extLst>
                  <a:ext uri="{FF2B5EF4-FFF2-40B4-BE49-F238E27FC236}">
                    <a16:creationId xmlns:a16="http://schemas.microsoft.com/office/drawing/2014/main" id="{108AD10B-7481-A04D-8CC1-B771329C4AFD}"/>
                  </a:ext>
                </a:extLst>
              </p:cNvPr>
              <p:cNvPicPr>
                <a:picLocks noChangeAspect="1"/>
              </p:cNvPicPr>
              <p:nvPr/>
            </p:nvPicPr>
            <p:blipFill>
              <a:blip r:embed="rId3"/>
              <a:stretch>
                <a:fillRect/>
              </a:stretch>
            </p:blipFill>
            <p:spPr>
              <a:xfrm>
                <a:off x="883762" y="3717160"/>
                <a:ext cx="2680581" cy="2680581"/>
              </a:xfrm>
              <a:prstGeom prst="rect">
                <a:avLst/>
              </a:prstGeom>
            </p:spPr>
          </p:pic>
          <p:grpSp>
            <p:nvGrpSpPr>
              <p:cNvPr id="4" name="Group 3">
                <a:extLst>
                  <a:ext uri="{FF2B5EF4-FFF2-40B4-BE49-F238E27FC236}">
                    <a16:creationId xmlns:a16="http://schemas.microsoft.com/office/drawing/2014/main" id="{9411152C-9E84-7340-81C7-8B84117E4592}"/>
                  </a:ext>
                </a:extLst>
              </p:cNvPr>
              <p:cNvGrpSpPr/>
              <p:nvPr/>
            </p:nvGrpSpPr>
            <p:grpSpPr>
              <a:xfrm>
                <a:off x="3361099" y="1235605"/>
                <a:ext cx="2747169" cy="5174280"/>
                <a:chOff x="3361099" y="1235605"/>
                <a:chExt cx="2747169" cy="5174280"/>
              </a:xfrm>
            </p:grpSpPr>
            <p:pic>
              <p:nvPicPr>
                <p:cNvPr id="49" name="Picture 48">
                  <a:extLst>
                    <a:ext uri="{FF2B5EF4-FFF2-40B4-BE49-F238E27FC236}">
                      <a16:creationId xmlns:a16="http://schemas.microsoft.com/office/drawing/2014/main" id="{67B64D0D-0F25-D549-8AC9-312396058CC2}"/>
                    </a:ext>
                  </a:extLst>
                </p:cNvPr>
                <p:cNvPicPr>
                  <a:picLocks noChangeAspect="1"/>
                </p:cNvPicPr>
                <p:nvPr/>
              </p:nvPicPr>
              <p:blipFill>
                <a:blip r:embed="rId4"/>
                <a:stretch>
                  <a:fillRect/>
                </a:stretch>
              </p:blipFill>
              <p:spPr>
                <a:xfrm>
                  <a:off x="3361099" y="1235605"/>
                  <a:ext cx="2747169" cy="2747169"/>
                </a:xfrm>
                <a:prstGeom prst="rect">
                  <a:avLst/>
                </a:prstGeom>
              </p:spPr>
            </p:pic>
            <p:pic>
              <p:nvPicPr>
                <p:cNvPr id="51" name="Picture 50">
                  <a:extLst>
                    <a:ext uri="{FF2B5EF4-FFF2-40B4-BE49-F238E27FC236}">
                      <a16:creationId xmlns:a16="http://schemas.microsoft.com/office/drawing/2014/main" id="{93B66FB6-0C34-7D4F-8234-DDCDEC9EC835}"/>
                    </a:ext>
                  </a:extLst>
                </p:cNvPr>
                <p:cNvPicPr>
                  <a:picLocks noChangeAspect="1"/>
                </p:cNvPicPr>
                <p:nvPr/>
              </p:nvPicPr>
              <p:blipFill>
                <a:blip r:embed="rId5"/>
                <a:stretch>
                  <a:fillRect/>
                </a:stretch>
              </p:blipFill>
              <p:spPr>
                <a:xfrm>
                  <a:off x="3427687" y="3729304"/>
                  <a:ext cx="2680581" cy="2680581"/>
                </a:xfrm>
                <a:prstGeom prst="rect">
                  <a:avLst/>
                </a:prstGeom>
              </p:spPr>
            </p:pic>
          </p:grpSp>
        </p:grpSp>
        <p:grpSp>
          <p:nvGrpSpPr>
            <p:cNvPr id="6" name="Group 5">
              <a:extLst>
                <a:ext uri="{FF2B5EF4-FFF2-40B4-BE49-F238E27FC236}">
                  <a16:creationId xmlns:a16="http://schemas.microsoft.com/office/drawing/2014/main" id="{859BA801-3785-F04D-8FCB-5691812ACEAD}"/>
                </a:ext>
              </a:extLst>
            </p:cNvPr>
            <p:cNvGrpSpPr/>
            <p:nvPr/>
          </p:nvGrpSpPr>
          <p:grpSpPr>
            <a:xfrm>
              <a:off x="5971614" y="1235604"/>
              <a:ext cx="2781610" cy="5174281"/>
              <a:chOff x="5971614" y="1235604"/>
              <a:chExt cx="2781610" cy="5174281"/>
            </a:xfrm>
          </p:grpSpPr>
          <p:pic>
            <p:nvPicPr>
              <p:cNvPr id="53" name="Picture 52">
                <a:extLst>
                  <a:ext uri="{FF2B5EF4-FFF2-40B4-BE49-F238E27FC236}">
                    <a16:creationId xmlns:a16="http://schemas.microsoft.com/office/drawing/2014/main" id="{9E970F46-9285-B642-9EB5-FC83489DE601}"/>
                  </a:ext>
                </a:extLst>
              </p:cNvPr>
              <p:cNvPicPr>
                <a:picLocks noChangeAspect="1"/>
              </p:cNvPicPr>
              <p:nvPr/>
            </p:nvPicPr>
            <p:blipFill>
              <a:blip r:embed="rId6"/>
              <a:stretch>
                <a:fillRect/>
              </a:stretch>
            </p:blipFill>
            <p:spPr>
              <a:xfrm>
                <a:off x="5971614" y="1235604"/>
                <a:ext cx="2747169" cy="2747169"/>
              </a:xfrm>
              <a:prstGeom prst="rect">
                <a:avLst/>
              </a:prstGeom>
            </p:spPr>
          </p:pic>
          <p:pic>
            <p:nvPicPr>
              <p:cNvPr id="55" name="Picture 54">
                <a:extLst>
                  <a:ext uri="{FF2B5EF4-FFF2-40B4-BE49-F238E27FC236}">
                    <a16:creationId xmlns:a16="http://schemas.microsoft.com/office/drawing/2014/main" id="{0BF58E03-A919-C94E-86E0-4D746817E5B2}"/>
                  </a:ext>
                </a:extLst>
              </p:cNvPr>
              <p:cNvPicPr>
                <a:picLocks noChangeAspect="1"/>
              </p:cNvPicPr>
              <p:nvPr/>
            </p:nvPicPr>
            <p:blipFill>
              <a:blip r:embed="rId7"/>
              <a:stretch>
                <a:fillRect/>
              </a:stretch>
            </p:blipFill>
            <p:spPr>
              <a:xfrm>
                <a:off x="6006055" y="3662716"/>
                <a:ext cx="2747169" cy="2747169"/>
              </a:xfrm>
              <a:prstGeom prst="rect">
                <a:avLst/>
              </a:prstGeom>
            </p:spPr>
          </p:pic>
        </p:grpSp>
        <p:grpSp>
          <p:nvGrpSpPr>
            <p:cNvPr id="7" name="Group 6">
              <a:extLst>
                <a:ext uri="{FF2B5EF4-FFF2-40B4-BE49-F238E27FC236}">
                  <a16:creationId xmlns:a16="http://schemas.microsoft.com/office/drawing/2014/main" id="{B76307CD-0585-7A41-A69B-6AA3C4D76CB6}"/>
                </a:ext>
              </a:extLst>
            </p:cNvPr>
            <p:cNvGrpSpPr/>
            <p:nvPr/>
          </p:nvGrpSpPr>
          <p:grpSpPr>
            <a:xfrm>
              <a:off x="8618898" y="1235603"/>
              <a:ext cx="2747169" cy="5170806"/>
              <a:chOff x="8618898" y="1235603"/>
              <a:chExt cx="2747169" cy="5170806"/>
            </a:xfrm>
          </p:grpSpPr>
          <p:pic>
            <p:nvPicPr>
              <p:cNvPr id="57" name="Picture 56">
                <a:extLst>
                  <a:ext uri="{FF2B5EF4-FFF2-40B4-BE49-F238E27FC236}">
                    <a16:creationId xmlns:a16="http://schemas.microsoft.com/office/drawing/2014/main" id="{732A5854-ECB8-384B-B5F8-E7F7F78EF597}"/>
                  </a:ext>
                </a:extLst>
              </p:cNvPr>
              <p:cNvPicPr>
                <a:picLocks noChangeAspect="1"/>
              </p:cNvPicPr>
              <p:nvPr/>
            </p:nvPicPr>
            <p:blipFill>
              <a:blip r:embed="rId8"/>
              <a:stretch>
                <a:fillRect/>
              </a:stretch>
            </p:blipFill>
            <p:spPr>
              <a:xfrm>
                <a:off x="8618898" y="1235603"/>
                <a:ext cx="2747169" cy="2747169"/>
              </a:xfrm>
              <a:prstGeom prst="rect">
                <a:avLst/>
              </a:prstGeom>
            </p:spPr>
          </p:pic>
          <p:pic>
            <p:nvPicPr>
              <p:cNvPr id="59" name="Picture 58">
                <a:extLst>
                  <a:ext uri="{FF2B5EF4-FFF2-40B4-BE49-F238E27FC236}">
                    <a16:creationId xmlns:a16="http://schemas.microsoft.com/office/drawing/2014/main" id="{6332148F-6B26-A74B-833F-AE11058CD95A}"/>
                  </a:ext>
                </a:extLst>
              </p:cNvPr>
              <p:cNvPicPr>
                <a:picLocks noChangeAspect="1"/>
              </p:cNvPicPr>
              <p:nvPr/>
            </p:nvPicPr>
            <p:blipFill>
              <a:blip r:embed="rId9"/>
              <a:stretch>
                <a:fillRect/>
              </a:stretch>
            </p:blipFill>
            <p:spPr>
              <a:xfrm>
                <a:off x="8652193" y="3729304"/>
                <a:ext cx="2677105" cy="2677105"/>
              </a:xfrm>
              <a:prstGeom prst="rect">
                <a:avLst/>
              </a:prstGeom>
            </p:spPr>
          </p:pic>
        </p:grpSp>
      </p:grpSp>
      <p:sp>
        <p:nvSpPr>
          <p:cNvPr id="65" name="TextBox 64">
            <a:extLst>
              <a:ext uri="{FF2B5EF4-FFF2-40B4-BE49-F238E27FC236}">
                <a16:creationId xmlns:a16="http://schemas.microsoft.com/office/drawing/2014/main" id="{ABFE6956-A8BE-8E4B-A173-1D7751298489}"/>
              </a:ext>
            </a:extLst>
          </p:cNvPr>
          <p:cNvSpPr txBox="1"/>
          <p:nvPr/>
        </p:nvSpPr>
        <p:spPr>
          <a:xfrm>
            <a:off x="1632774" y="1157693"/>
            <a:ext cx="1160895"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a:t>Scenario 1</a:t>
            </a:r>
          </a:p>
        </p:txBody>
      </p:sp>
      <p:sp>
        <p:nvSpPr>
          <p:cNvPr id="66" name="TextBox 65">
            <a:extLst>
              <a:ext uri="{FF2B5EF4-FFF2-40B4-BE49-F238E27FC236}">
                <a16:creationId xmlns:a16="http://schemas.microsoft.com/office/drawing/2014/main" id="{129AF12D-7C01-704A-8A88-861397EB78B5}"/>
              </a:ext>
            </a:extLst>
          </p:cNvPr>
          <p:cNvSpPr txBox="1"/>
          <p:nvPr/>
        </p:nvSpPr>
        <p:spPr>
          <a:xfrm>
            <a:off x="4306142" y="1176364"/>
            <a:ext cx="1160895"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a:t>Scenario 2</a:t>
            </a:r>
          </a:p>
        </p:txBody>
      </p:sp>
      <p:sp>
        <p:nvSpPr>
          <p:cNvPr id="67" name="TextBox 66">
            <a:extLst>
              <a:ext uri="{FF2B5EF4-FFF2-40B4-BE49-F238E27FC236}">
                <a16:creationId xmlns:a16="http://schemas.microsoft.com/office/drawing/2014/main" id="{63A65A83-B89D-7E48-B9FB-7221170F8803}"/>
              </a:ext>
            </a:extLst>
          </p:cNvPr>
          <p:cNvSpPr txBox="1"/>
          <p:nvPr/>
        </p:nvSpPr>
        <p:spPr>
          <a:xfrm>
            <a:off x="7032859" y="1176364"/>
            <a:ext cx="1160895"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a:t>Scenario 3</a:t>
            </a:r>
          </a:p>
        </p:txBody>
      </p:sp>
      <p:sp>
        <p:nvSpPr>
          <p:cNvPr id="68" name="TextBox 67">
            <a:extLst>
              <a:ext uri="{FF2B5EF4-FFF2-40B4-BE49-F238E27FC236}">
                <a16:creationId xmlns:a16="http://schemas.microsoft.com/office/drawing/2014/main" id="{70FFC88C-036B-A747-9525-942AF88CD8E9}"/>
              </a:ext>
            </a:extLst>
          </p:cNvPr>
          <p:cNvSpPr txBox="1"/>
          <p:nvPr/>
        </p:nvSpPr>
        <p:spPr>
          <a:xfrm>
            <a:off x="9699650" y="1133018"/>
            <a:ext cx="1160895"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a:t>Scenario 4</a:t>
            </a:r>
          </a:p>
        </p:txBody>
      </p:sp>
      <p:sp>
        <p:nvSpPr>
          <p:cNvPr id="22" name="Title 1">
            <a:extLst>
              <a:ext uri="{FF2B5EF4-FFF2-40B4-BE49-F238E27FC236}">
                <a16:creationId xmlns:a16="http://schemas.microsoft.com/office/drawing/2014/main" id="{310D78A7-9043-5D45-99D5-58F79FB7B2AD}"/>
              </a:ext>
            </a:extLst>
          </p:cNvPr>
          <p:cNvSpPr txBox="1">
            <a:spLocks/>
          </p:cNvSpPr>
          <p:nvPr/>
        </p:nvSpPr>
        <p:spPr>
          <a:xfrm>
            <a:off x="883762" y="194124"/>
            <a:ext cx="10197130" cy="86923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Data Exploration - </a:t>
            </a:r>
            <a:r>
              <a:rPr lang="en-US" sz="3200" dirty="0"/>
              <a:t>grid configurations   non-specific</a:t>
            </a:r>
            <a:r>
              <a:rPr lang="en-US" dirty="0"/>
              <a:t>			</a:t>
            </a:r>
          </a:p>
        </p:txBody>
      </p:sp>
      <p:cxnSp>
        <p:nvCxnSpPr>
          <p:cNvPr id="23" name="Straight Connector 22">
            <a:extLst>
              <a:ext uri="{FF2B5EF4-FFF2-40B4-BE49-F238E27FC236}">
                <a16:creationId xmlns:a16="http://schemas.microsoft.com/office/drawing/2014/main" id="{0993D5C7-92D2-8E4E-9BB3-F7DD9D7956DF}"/>
              </a:ext>
            </a:extLst>
          </p:cNvPr>
          <p:cNvCxnSpPr>
            <a:cxnSpLocks/>
          </p:cNvCxnSpPr>
          <p:nvPr/>
        </p:nvCxnSpPr>
        <p:spPr>
          <a:xfrm>
            <a:off x="1111108" y="895830"/>
            <a:ext cx="1889999" cy="0"/>
          </a:xfrm>
          <a:prstGeom prst="line">
            <a:avLst/>
          </a:prstGeom>
          <a:ln w="53975">
            <a:solidFill>
              <a:schemeClr val="accent2">
                <a:lumMod val="60000"/>
                <a:lumOff val="40000"/>
              </a:schemeClr>
            </a:solidFill>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3" name="Footer Placeholder 2">
            <a:extLst>
              <a:ext uri="{FF2B5EF4-FFF2-40B4-BE49-F238E27FC236}">
                <a16:creationId xmlns:a16="http://schemas.microsoft.com/office/drawing/2014/main" id="{D708B761-707E-1C49-BD8A-A934600A0326}"/>
              </a:ext>
            </a:extLst>
          </p:cNvPr>
          <p:cNvSpPr>
            <a:spLocks noGrp="1"/>
          </p:cNvSpPr>
          <p:nvPr>
            <p:ph type="ftr" sz="quarter" idx="11"/>
          </p:nvPr>
        </p:nvSpPr>
        <p:spPr/>
        <p:txBody>
          <a:bodyPr/>
          <a:lstStyle/>
          <a:p>
            <a:r>
              <a:rPr lang="en-US" dirty="0"/>
              <a:t>Deepika Dittakavi .. Lois Dankwa .. Tyler Gmerek.  DSA 2020</a:t>
            </a:r>
          </a:p>
        </p:txBody>
      </p:sp>
      <p:sp>
        <p:nvSpPr>
          <p:cNvPr id="24" name="Footer Placeholder 1">
            <a:extLst>
              <a:ext uri="{FF2B5EF4-FFF2-40B4-BE49-F238E27FC236}">
                <a16:creationId xmlns:a16="http://schemas.microsoft.com/office/drawing/2014/main" id="{C3A86210-E5A6-EF4F-BA48-809600B52BA3}"/>
              </a:ext>
            </a:extLst>
          </p:cNvPr>
          <p:cNvSpPr txBox="1">
            <a:spLocks/>
          </p:cNvSpPr>
          <p:nvPr/>
        </p:nvSpPr>
        <p:spPr>
          <a:xfrm>
            <a:off x="10723421" y="6350268"/>
            <a:ext cx="103314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Page 8 of 28</a:t>
            </a:r>
          </a:p>
        </p:txBody>
      </p:sp>
    </p:spTree>
    <p:extLst>
      <p:ext uri="{BB962C8B-B14F-4D97-AF65-F5344CB8AC3E}">
        <p14:creationId xmlns:p14="http://schemas.microsoft.com/office/powerpoint/2010/main" val="3643994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2331</TotalTime>
  <Words>1787</Words>
  <Application>Microsoft Macintosh PowerPoint</Application>
  <PresentationFormat>Widescreen</PresentationFormat>
  <Paragraphs>288</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Arial Narrow</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Store Data Lab</dc:title>
  <dc:creator>ldankwa</dc:creator>
  <cp:lastModifiedBy>Microsoft Office User</cp:lastModifiedBy>
  <cp:revision>124</cp:revision>
  <dcterms:created xsi:type="dcterms:W3CDTF">2020-03-11T15:13:41Z</dcterms:created>
  <dcterms:modified xsi:type="dcterms:W3CDTF">2020-06-10T03:14:20Z</dcterms:modified>
</cp:coreProperties>
</file>