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4" r:id="rId22"/>
    <p:sldId id="280" r:id="rId23"/>
    <p:sldId id="282" r:id="rId24"/>
    <p:sldId id="278" r:id="rId25"/>
    <p:sldId id="279" r:id="rId26"/>
    <p:sldId id="283" r:id="rId27"/>
    <p:sldId id="284" r:id="rId28"/>
    <p:sldId id="285" r:id="rId29"/>
    <p:sldId id="281" r:id="rId30"/>
    <p:sldId id="286" r:id="rId31"/>
    <p:sldId id="297" r:id="rId32"/>
    <p:sldId id="287" r:id="rId33"/>
    <p:sldId id="288" r:id="rId34"/>
    <p:sldId id="289" r:id="rId35"/>
    <p:sldId id="290" r:id="rId36"/>
    <p:sldId id="292" r:id="rId37"/>
    <p:sldId id="293" r:id="rId38"/>
    <p:sldId id="294" r:id="rId39"/>
    <p:sldId id="295" r:id="rId40"/>
    <p:sldId id="291" r:id="rId41"/>
    <p:sldId id="296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5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5F6ADF-76BE-4E67-B3A7-E4E519D3E160}" type="datetimeFigureOut">
              <a:rPr lang="en-IE" smtClean="0"/>
              <a:t>20/02/2014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9028E9-9339-45F1-B423-835F58D37BA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60287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54142A0-F00D-4F94-AAB4-C3ECA8EE83CE}" type="slidenum">
              <a:rPr lang="en-IE" sz="1200">
                <a:latin typeface="Times New Roman" panose="02020603050405020304" pitchFamily="18" charset="0"/>
              </a:rPr>
              <a:pPr eaLnBrk="1" hangingPunct="1"/>
              <a:t>24</a:t>
            </a:fld>
            <a:endParaRPr lang="en-IE" sz="1200">
              <a:latin typeface="Times New Roman" panose="02020603050405020304" pitchFamily="18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E" smtClean="0"/>
          </a:p>
        </p:txBody>
      </p:sp>
    </p:spTree>
    <p:extLst>
      <p:ext uri="{BB962C8B-B14F-4D97-AF65-F5344CB8AC3E}">
        <p14:creationId xmlns:p14="http://schemas.microsoft.com/office/powerpoint/2010/main" val="968730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3D253D4-54FB-4330-826B-2DEB528EE2CD}" type="slidenum">
              <a:rPr lang="en-IE" sz="1200">
                <a:latin typeface="Times New Roman" panose="02020603050405020304" pitchFamily="18" charset="0"/>
              </a:rPr>
              <a:pPr eaLnBrk="1" hangingPunct="1"/>
              <a:t>25</a:t>
            </a:fld>
            <a:endParaRPr lang="en-IE" sz="1200">
              <a:latin typeface="Times New Roman" panose="02020603050405020304" pitchFamily="18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E" smtClean="0"/>
          </a:p>
        </p:txBody>
      </p:sp>
    </p:spTree>
    <p:extLst>
      <p:ext uri="{BB962C8B-B14F-4D97-AF65-F5344CB8AC3E}">
        <p14:creationId xmlns:p14="http://schemas.microsoft.com/office/powerpoint/2010/main" val="2791426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028E9-9339-45F1-B423-835F58D37BA5}" type="slidenum">
              <a:rPr lang="en-IE" smtClean="0"/>
              <a:t>31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91079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E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DA5E471-1DBE-4EA6-8247-EEB6A11C97C1}" type="slidenum">
              <a:rPr lang="en-US" sz="1200">
                <a:latin typeface="Times New Roman" panose="02020603050405020304" pitchFamily="18" charset="0"/>
              </a:rPr>
              <a:pPr eaLnBrk="1" hangingPunct="1"/>
              <a:t>36</a:t>
            </a:fld>
            <a:endParaRPr 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71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E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A5CA7DF-2F1B-44BA-A113-86C41FBB619E}" type="slidenum">
              <a:rPr lang="en-US" sz="1200">
                <a:latin typeface="Times New Roman" panose="02020603050405020304" pitchFamily="18" charset="0"/>
              </a:rPr>
              <a:pPr eaLnBrk="1" hangingPunct="1"/>
              <a:t>38</a:t>
            </a:fld>
            <a:endParaRPr 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992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E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EF282CD-D489-4870-809F-215218E4B0D9}" type="slidenum">
              <a:rPr lang="en-US" sz="1200">
                <a:latin typeface="Times New Roman" panose="02020603050405020304" pitchFamily="18" charset="0"/>
              </a:rPr>
              <a:pPr eaLnBrk="1" hangingPunct="1"/>
              <a:t>39</a:t>
            </a:fld>
            <a:endParaRPr 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601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0D29-463A-43D6-BBEF-693D30580A1C}" type="datetimeFigureOut">
              <a:rPr lang="en-IE" smtClean="0"/>
              <a:t>20/02/2014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40379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0D29-463A-43D6-BBEF-693D30580A1C}" type="datetimeFigureOut">
              <a:rPr lang="en-IE" smtClean="0"/>
              <a:t>20/02/2014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17829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0D29-463A-43D6-BBEF-693D30580A1C}" type="datetimeFigureOut">
              <a:rPr lang="en-IE" smtClean="0"/>
              <a:t>20/02/2014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99534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793038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76400"/>
            <a:ext cx="38100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76400"/>
            <a:ext cx="38100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9144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5BEA354-5623-4679-9823-04ECDB1F7ED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74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0D29-463A-43D6-BBEF-693D30580A1C}" type="datetimeFigureOut">
              <a:rPr lang="en-IE" smtClean="0"/>
              <a:t>20/02/2014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88690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0D29-463A-43D6-BBEF-693D30580A1C}" type="datetimeFigureOut">
              <a:rPr lang="en-IE" smtClean="0"/>
              <a:t>20/02/2014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39703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0D29-463A-43D6-BBEF-693D30580A1C}" type="datetimeFigureOut">
              <a:rPr lang="en-IE" smtClean="0"/>
              <a:t>20/02/2014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55480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0D29-463A-43D6-BBEF-693D30580A1C}" type="datetimeFigureOut">
              <a:rPr lang="en-IE" smtClean="0"/>
              <a:t>20/02/2014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34471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0D29-463A-43D6-BBEF-693D30580A1C}" type="datetimeFigureOut">
              <a:rPr lang="en-IE" smtClean="0"/>
              <a:t>20/02/2014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34269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0D29-463A-43D6-BBEF-693D30580A1C}" type="datetimeFigureOut">
              <a:rPr lang="en-IE" smtClean="0"/>
              <a:t>20/02/2014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56715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0D29-463A-43D6-BBEF-693D30580A1C}" type="datetimeFigureOut">
              <a:rPr lang="en-IE" smtClean="0"/>
              <a:t>20/02/2014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59757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0D29-463A-43D6-BBEF-693D30580A1C}" type="datetimeFigureOut">
              <a:rPr lang="en-IE" smtClean="0"/>
              <a:t>20/02/2014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49280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70D29-463A-43D6-BBEF-693D30580A1C}" type="datetimeFigureOut">
              <a:rPr lang="en-IE" smtClean="0"/>
              <a:t>20/02/2014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  <p:pic>
        <p:nvPicPr>
          <p:cNvPr id="7" name="Picture 2" descr="C:\Users\Bryan\Desktop\MMUG\CS.DIT2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5719526"/>
            <a:ext cx="1800200" cy="1237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www.dit.ie/media/logo/DIT_logocol.jp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5951008"/>
            <a:ext cx="792088" cy="79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565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hanacademy.org/math/linear-algebra/vectors_and_spaces/dot_cross_products/v/defining-a-plane-in-r3-with-a-point-and-normal-vecto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th.washington.edu/~king/coursedir/m445w04/notes/vector/equations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khanacademy.org/math/linear-algebra/vectors_and_spaces/dot_cross_products/v/point-distance-to-plane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Game AI</a:t>
            </a:r>
            <a:br>
              <a:rPr lang="en-IE" dirty="0" smtClean="0"/>
            </a:br>
            <a:r>
              <a:rPr lang="en-IE" dirty="0" smtClean="0"/>
              <a:t>(Game Engines 2)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Dr Bryan Duggan</a:t>
            </a:r>
          </a:p>
          <a:p>
            <a:r>
              <a:rPr lang="en-IE" dirty="0" smtClean="0"/>
              <a:t>Dublin Institute of Technology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0222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Creating GameObjects in code..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dirty="0" smtClean="0"/>
              <a:t>Create a “prefab” (a game object with some components attached)</a:t>
            </a:r>
          </a:p>
          <a:p>
            <a:r>
              <a:rPr lang="en-IE" dirty="0" smtClean="0"/>
              <a:t>This is done automatically when you import a model</a:t>
            </a:r>
          </a:p>
          <a:p>
            <a:r>
              <a:rPr lang="en-IE" dirty="0" smtClean="0"/>
              <a:t>Create a public field in the game component</a:t>
            </a:r>
          </a:p>
          <a:p>
            <a:pPr lvl="1"/>
            <a:r>
              <a:rPr lang="en-IE" dirty="0" smtClean="0"/>
              <a:t>This exposes the field to the Unity editor</a:t>
            </a:r>
          </a:p>
          <a:p>
            <a:r>
              <a:rPr lang="en-IE" dirty="0" smtClean="0"/>
              <a:t>Drag the prefab over to the field in the editor</a:t>
            </a:r>
          </a:p>
          <a:p>
            <a:r>
              <a:rPr lang="en-IE" dirty="0" smtClean="0"/>
              <a:t>Write code:</a:t>
            </a:r>
          </a:p>
          <a:p>
            <a:pPr lvl="1"/>
            <a:r>
              <a:rPr lang="en-IE" dirty="0">
                <a:latin typeface="Consolas" panose="020B0609020204030204" pitchFamily="49" charset="0"/>
              </a:rPr>
              <a:t>boid = (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GameObject</a:t>
            </a:r>
            <a:r>
              <a:rPr lang="en-IE" dirty="0" smtClean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  <a:r>
              <a:rPr lang="en-IE" dirty="0"/>
              <a:t>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GameObject</a:t>
            </a:r>
            <a:r>
              <a:rPr lang="en-IE" dirty="0" smtClean="0"/>
              <a:t>.</a:t>
            </a:r>
            <a:r>
              <a:rPr lang="en-IE" dirty="0" smtClean="0">
                <a:solidFill>
                  <a:prstClr val="black"/>
                </a:solidFill>
                <a:latin typeface="Consolas" panose="020B0609020204030204" pitchFamily="49" charset="0"/>
              </a:rPr>
              <a:t>Instantiate(prefab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IE" dirty="0" smtClean="0">
                <a:solidFill>
                  <a:prstClr val="black"/>
                </a:solidFill>
                <a:latin typeface="Consolas" panose="020B0609020204030204" pitchFamily="49" charset="0"/>
              </a:rPr>
              <a:t>boid.tag 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= </a:t>
            </a:r>
            <a:r>
              <a:rPr lang="en-IE" dirty="0">
                <a:solidFill>
                  <a:srgbClr val="A31515"/>
                </a:solidFill>
                <a:latin typeface="Consolas" panose="020B0609020204030204" pitchFamily="49" charset="0"/>
              </a:rPr>
              <a:t>"boid"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IE" dirty="0" smtClean="0">
                <a:solidFill>
                  <a:prstClr val="black"/>
                </a:solidFill>
                <a:latin typeface="Consolas" panose="020B0609020204030204" pitchFamily="49" charset="0"/>
              </a:rPr>
              <a:t>boid.AddComponent&lt;</a:t>
            </a:r>
            <a:r>
              <a:rPr lang="en-IE" dirty="0" smtClean="0">
                <a:solidFill>
                  <a:srgbClr val="2B91AF"/>
                </a:solidFill>
                <a:latin typeface="Consolas" panose="020B0609020204030204" pitchFamily="49" charset="0"/>
              </a:rPr>
              <a:t>SteeringBehaviours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&gt;();</a:t>
            </a:r>
          </a:p>
          <a:p>
            <a:pPr lvl="1"/>
            <a:r>
              <a:rPr lang="en-IE" dirty="0" smtClean="0">
                <a:solidFill>
                  <a:prstClr val="black"/>
                </a:solidFill>
                <a:latin typeface="Consolas" panose="020B0609020204030204" pitchFamily="49" charset="0"/>
              </a:rPr>
              <a:t>boid.transform.position 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= position;</a:t>
            </a:r>
          </a:p>
          <a:p>
            <a:endParaRPr lang="en-I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endParaRPr lang="en-IE" dirty="0" smtClean="0"/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0650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Referencing other GameObjects/GameComponents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dirty="0" smtClean="0"/>
              <a:t>Use the tag to assign a string tag to the object</a:t>
            </a:r>
          </a:p>
          <a:p>
            <a:r>
              <a:rPr lang="en-IE" dirty="0" smtClean="0"/>
              <a:t>Use:</a:t>
            </a:r>
          </a:p>
          <a:p>
            <a:pPr lvl="1"/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GameObject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[] obstacles =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GameObject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.FindGameObjectsWithTag(</a:t>
            </a:r>
            <a:r>
              <a:rPr lang="en-IE" dirty="0">
                <a:solidFill>
                  <a:srgbClr val="A31515"/>
                </a:solidFill>
                <a:latin typeface="Consolas" panose="020B0609020204030204" pitchFamily="49" charset="0"/>
              </a:rPr>
              <a:t>"obstacle</a:t>
            </a:r>
            <a:r>
              <a:rPr lang="en-IE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IE" dirty="0" smtClean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IE" dirty="0" smtClean="0">
                <a:solidFill>
                  <a:srgbClr val="2B91AF"/>
                </a:solidFill>
                <a:latin typeface="Consolas" panose="020B0609020204030204" pitchFamily="49" charset="0"/>
              </a:rPr>
              <a:t>GameObject</a:t>
            </a:r>
            <a:r>
              <a:rPr lang="en-IE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obstacles = </a:t>
            </a:r>
            <a:r>
              <a:rPr lang="en-IE" dirty="0" smtClean="0">
                <a:solidFill>
                  <a:srgbClr val="2B91AF"/>
                </a:solidFill>
                <a:latin typeface="Consolas" panose="020B0609020204030204" pitchFamily="49" charset="0"/>
              </a:rPr>
              <a:t>GameObject</a:t>
            </a:r>
            <a:r>
              <a:rPr lang="en-IE" dirty="0" smtClean="0">
                <a:solidFill>
                  <a:prstClr val="black"/>
                </a:solidFill>
                <a:latin typeface="Consolas" panose="020B0609020204030204" pitchFamily="49" charset="0"/>
              </a:rPr>
              <a:t>.FindGameObjectWithTag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A31515"/>
                </a:solidFill>
                <a:latin typeface="Consolas" panose="020B0609020204030204" pitchFamily="49" charset="0"/>
              </a:rPr>
              <a:t>"obstacle</a:t>
            </a:r>
            <a:r>
              <a:rPr lang="en-IE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IE" dirty="0" smtClean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E" dirty="0" smtClean="0">
                <a:solidFill>
                  <a:prstClr val="black"/>
                </a:solidFill>
                <a:latin typeface="Consolas" panose="020B0609020204030204" pitchFamily="49" charset="0"/>
              </a:rPr>
              <a:t>Use:</a:t>
            </a:r>
          </a:p>
          <a:p>
            <a:pPr lvl="1"/>
            <a:r>
              <a:rPr lang="en-IE" dirty="0">
                <a:latin typeface="Consolas" panose="020B0609020204030204" pitchFamily="49" charset="0"/>
              </a:rPr>
              <a:t>leader.GetComponent&lt;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SteeringBehaviours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&gt;()</a:t>
            </a:r>
          </a:p>
          <a:p>
            <a:pPr lvl="1"/>
            <a:r>
              <a:rPr lang="en-IE" dirty="0" smtClean="0">
                <a:solidFill>
                  <a:prstClr val="black"/>
                </a:solidFill>
              </a:rPr>
              <a:t>To get a component of a GameObject</a:t>
            </a:r>
          </a:p>
          <a:p>
            <a:pPr marL="0" indent="0">
              <a:buNone/>
            </a:pPr>
            <a:r>
              <a:rPr lang="en-IE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endParaRPr lang="en-I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7725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Debugging C# 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E" dirty="0" smtClean="0"/>
              <a:t>Can’t use VisualStudio without an expensive plugin</a:t>
            </a:r>
          </a:p>
          <a:p>
            <a:r>
              <a:rPr lang="en-IE" dirty="0" smtClean="0"/>
              <a:t>Instead use MonoDevelop</a:t>
            </a:r>
          </a:p>
          <a:p>
            <a:r>
              <a:rPr lang="en-IE" dirty="0" smtClean="0"/>
              <a:t>The .sln .csproj files get regenerated each time you build your project</a:t>
            </a:r>
          </a:p>
          <a:p>
            <a:r>
              <a:rPr lang="en-IE" dirty="0" smtClean="0"/>
              <a:t>Add these to your .gitignore file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 smtClean="0"/>
              <a:t>Set breakpoints etc in MonoDevelop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 smtClean="0"/>
              <a:t>Choose Run | Attach to Process in MonoDevelop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 smtClean="0"/>
              <a:t>Unity must be already running but not running your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 smtClean="0"/>
              <a:t>Run the project in Unity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8168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My Game AI Framework!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2617"/>
            <a:ext cx="746760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83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Main Classes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E" dirty="0" smtClean="0"/>
              <a:t>SteeringBehaviours</a:t>
            </a:r>
          </a:p>
          <a:p>
            <a:pPr lvl="1"/>
            <a:r>
              <a:rPr lang="en-IE" dirty="0" smtClean="0"/>
              <a:t>A GameComponent </a:t>
            </a:r>
          </a:p>
          <a:p>
            <a:pPr lvl="1"/>
            <a:r>
              <a:rPr lang="en-IE" dirty="0" smtClean="0"/>
              <a:t>Implements all the behaviours!</a:t>
            </a:r>
          </a:p>
          <a:p>
            <a:pPr lvl="1"/>
            <a:r>
              <a:rPr lang="en-IE" dirty="0" smtClean="0"/>
              <a:t>You must call Params.Load before using</a:t>
            </a:r>
          </a:p>
          <a:p>
            <a:pPr lvl="1"/>
            <a:r>
              <a:rPr lang="en-IE" dirty="0" smtClean="0"/>
              <a:t>Uses bit masking to control which behaviours are turned on</a:t>
            </a:r>
          </a:p>
          <a:p>
            <a:r>
              <a:rPr lang="en-IE" dirty="0" smtClean="0"/>
              <a:t>SteeringManager</a:t>
            </a:r>
          </a:p>
          <a:p>
            <a:pPr lvl="1"/>
            <a:r>
              <a:rPr lang="en-IE" dirty="0" smtClean="0"/>
              <a:t>A singleton</a:t>
            </a:r>
          </a:p>
          <a:p>
            <a:pPr lvl="1"/>
            <a:r>
              <a:rPr lang="en-IE" dirty="0" smtClean="0"/>
              <a:t>Attached to a GameObject with no renderer</a:t>
            </a:r>
          </a:p>
          <a:p>
            <a:pPr lvl="1"/>
            <a:r>
              <a:rPr lang="en-IE" dirty="0" smtClean="0"/>
              <a:t>Used to control which scenario is run</a:t>
            </a:r>
          </a:p>
          <a:p>
            <a:pPr lvl="1"/>
            <a:r>
              <a:rPr lang="en-IE" dirty="0" smtClean="0"/>
              <a:t>Displays the HUD</a:t>
            </a:r>
          </a:p>
          <a:p>
            <a:pPr lvl="1"/>
            <a:r>
              <a:rPr lang="en-IE" dirty="0" smtClean="0"/>
              <a:t>Handles turning on and off various display settings</a:t>
            </a:r>
          </a:p>
          <a:p>
            <a:pPr lvl="1"/>
            <a:r>
              <a:rPr lang="en-IE" dirty="0" smtClean="0"/>
              <a:t>Exposes the prefabs required by the scenarios</a:t>
            </a:r>
          </a:p>
          <a:p>
            <a:pPr lvl="1"/>
            <a:r>
              <a:rPr lang="en-IE" dirty="0" smtClean="0"/>
              <a:t>Should not be necessary if you are using the Unity editor to create scenes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0113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Main Classes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Scenario</a:t>
            </a:r>
          </a:p>
          <a:p>
            <a:pPr lvl="1"/>
            <a:r>
              <a:rPr lang="en-IE" dirty="0" smtClean="0"/>
              <a:t>Base class for each of the demos</a:t>
            </a:r>
          </a:p>
          <a:p>
            <a:pPr lvl="1"/>
            <a:r>
              <a:rPr lang="en-IE" dirty="0" smtClean="0"/>
              <a:t>Has Setup, Update and TearDown methods</a:t>
            </a:r>
          </a:p>
          <a:p>
            <a:pPr lvl="1"/>
            <a:r>
              <a:rPr lang="en-IE" dirty="0" smtClean="0"/>
              <a:t>Handles mouse clicks to move the targetPos of the behaviours</a:t>
            </a:r>
          </a:p>
          <a:p>
            <a:pPr lvl="1"/>
            <a:r>
              <a:rPr lang="en-IE" dirty="0" smtClean="0"/>
              <a:t>leader is a special game object</a:t>
            </a:r>
          </a:p>
          <a:p>
            <a:pPr lvl="1"/>
            <a:r>
              <a:rPr lang="en-IE" dirty="0" smtClean="0"/>
              <a:t>TearDown removes all the objects from the scene</a:t>
            </a:r>
          </a:p>
          <a:p>
            <a:r>
              <a:rPr lang="en-IE" dirty="0" smtClean="0"/>
              <a:t>Special tags!</a:t>
            </a:r>
          </a:p>
          <a:p>
            <a:pPr lvl="1"/>
            <a:r>
              <a:rPr lang="en-IE" dirty="0" smtClean="0"/>
              <a:t>Boid, obstacle, MainCamera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1505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Subclasses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SeekScenario</a:t>
            </a:r>
          </a:p>
          <a:p>
            <a:r>
              <a:rPr lang="en-IE" dirty="0" smtClean="0"/>
              <a:t>ArriveScenario</a:t>
            </a:r>
          </a:p>
          <a:p>
            <a:r>
              <a:rPr lang="en-IE" dirty="0" smtClean="0"/>
              <a:t>PursueScenario</a:t>
            </a:r>
          </a:p>
          <a:p>
            <a:r>
              <a:rPr lang="en-IE" dirty="0" smtClean="0"/>
              <a:t>StateMachineScenario</a:t>
            </a:r>
          </a:p>
          <a:p>
            <a:r>
              <a:rPr lang="en-IE" dirty="0" smtClean="0"/>
              <a:t>PathFollowingScenario</a:t>
            </a:r>
          </a:p>
          <a:p>
            <a:r>
              <a:rPr lang="en-IE" dirty="0" smtClean="0"/>
              <a:t>PathFindingScenario</a:t>
            </a:r>
          </a:p>
          <a:p>
            <a:r>
              <a:rPr lang="en-IE" dirty="0" smtClean="0"/>
              <a:t>ObstacleAvoidanceScenario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595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Bitmasking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dirty="0" smtClean="0"/>
              <a:t>Allows you to store lots of booleans in a single int value</a:t>
            </a:r>
          </a:p>
          <a:p>
            <a:r>
              <a:rPr lang="en-IE" dirty="0" smtClean="0"/>
              <a:t>First create a mask with the bit you want</a:t>
            </a:r>
          </a:p>
          <a:p>
            <a:pPr lvl="1"/>
            <a:r>
              <a:rPr lang="en-IE" dirty="0" smtClean="0"/>
              <a:t>int mask = 1 &lt;&lt; 5</a:t>
            </a:r>
          </a:p>
          <a:p>
            <a:r>
              <a:rPr lang="en-IE" dirty="0" smtClean="0"/>
              <a:t>Operations</a:t>
            </a:r>
          </a:p>
          <a:p>
            <a:pPr lvl="1"/>
            <a:r>
              <a:rPr lang="en-IE" dirty="0" smtClean="0"/>
              <a:t>Set a bit</a:t>
            </a:r>
          </a:p>
          <a:p>
            <a:pPr lvl="2"/>
            <a:r>
              <a:rPr lang="en-IE" dirty="0" smtClean="0"/>
              <a:t>OR with the mask</a:t>
            </a:r>
          </a:p>
          <a:p>
            <a:pPr lvl="1"/>
            <a:r>
              <a:rPr lang="en-IE" dirty="0" smtClean="0"/>
              <a:t>Clear a bit</a:t>
            </a:r>
          </a:p>
          <a:p>
            <a:pPr lvl="2"/>
            <a:r>
              <a:rPr lang="en-IE" dirty="0" smtClean="0"/>
              <a:t>AND with the inverse of the mask</a:t>
            </a:r>
          </a:p>
          <a:p>
            <a:pPr lvl="1"/>
            <a:r>
              <a:rPr lang="en-IE" dirty="0" smtClean="0"/>
              <a:t>Toggle a bit</a:t>
            </a:r>
          </a:p>
          <a:p>
            <a:pPr lvl="2"/>
            <a:r>
              <a:rPr lang="en-IE" dirty="0" smtClean="0"/>
              <a:t>XOR with the mask</a:t>
            </a:r>
          </a:p>
          <a:p>
            <a:pPr lvl="1"/>
            <a:r>
              <a:rPr lang="en-IE" dirty="0" smtClean="0"/>
              <a:t>Read a bit</a:t>
            </a:r>
          </a:p>
          <a:p>
            <a:pPr lvl="2"/>
            <a:r>
              <a:rPr lang="en-IE" dirty="0" smtClean="0"/>
              <a:t>AND with the mask and check for non zero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3276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 code: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E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public</a:t>
            </a:r>
            <a:r>
              <a:rPr lang="en-IE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isOn(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behaviour_type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behaviour)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((flags &amp; (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)behaviour) == (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)behaviour);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n-I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turnOn(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behaviour_type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behaviour)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flags |= ((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)behaviour);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turnOff(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behaviour_type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behaviour)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flags &amp;= ( ~ (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)behaviour);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0745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Offset pursuit (3D)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Used to program fleets (amongst other things)</a:t>
            </a:r>
          </a:p>
          <a:p>
            <a:r>
              <a:rPr lang="en-IE" dirty="0" smtClean="0"/>
              <a:t>Similar to pursue but with 2 differences</a:t>
            </a:r>
          </a:p>
          <a:p>
            <a:pPr lvl="1"/>
            <a:r>
              <a:rPr lang="en-IE" dirty="0" smtClean="0"/>
              <a:t>The agent pursues an offset (in local space) of the target agent</a:t>
            </a:r>
          </a:p>
          <a:p>
            <a:pPr lvl="1"/>
            <a:r>
              <a:rPr lang="en-IE" dirty="0" smtClean="0"/>
              <a:t>Transform the offset by the target agents Transform object to get the target</a:t>
            </a:r>
          </a:p>
          <a:p>
            <a:pPr lvl="1"/>
            <a:r>
              <a:rPr lang="en-IE" dirty="0" smtClean="0"/>
              <a:t>Use dead reckoning same as pursue</a:t>
            </a:r>
          </a:p>
          <a:p>
            <a:pPr lvl="1"/>
            <a:r>
              <a:rPr lang="en-IE" dirty="0" smtClean="0"/>
              <a:t>We use arrive instead of seek </a:t>
            </a:r>
            <a:r>
              <a:rPr lang="en-IE" smtClean="0"/>
              <a:t>to keep in “formation”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1465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we will learn today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Unity basics</a:t>
            </a:r>
          </a:p>
          <a:p>
            <a:r>
              <a:rPr lang="en-IE" dirty="0" smtClean="0"/>
              <a:t>The framework code for the examples on this course</a:t>
            </a:r>
          </a:p>
          <a:p>
            <a:r>
              <a:rPr lang="en-IE" dirty="0" smtClean="0"/>
              <a:t>Implementing steering behaviours in Unity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3532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Code...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OffsetPursuit(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offset)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target =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.zero;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target = leader.transform.TransformPoint(offset);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dist = (target - transform.position).magnitude;</a:t>
            </a:r>
          </a:p>
          <a:p>
            <a:pPr marL="0" indent="0">
              <a:buNone/>
            </a:pPr>
            <a:endParaRPr lang="en-I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lookAhead = (dist /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Params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.GetFloat(</a:t>
            </a:r>
            <a:r>
              <a:rPr lang="en-IE" dirty="0">
                <a:solidFill>
                  <a:srgbClr val="A31515"/>
                </a:solidFill>
                <a:latin typeface="Consolas" panose="020B0609020204030204" pitchFamily="49" charset="0"/>
              </a:rPr>
              <a:t>"max_speed"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endParaRPr lang="en-I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target = target + (lookAhead * leader.GetComponent&lt;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SteeringBehaviours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&gt;().velocity);</a:t>
            </a:r>
          </a:p>
          <a:p>
            <a:pPr marL="0" indent="0">
              <a:buNone/>
            </a:pPr>
            <a:endParaRPr lang="en-I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checkNaN(target);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Arrive(target);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6408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Wall Avoidance (3D)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30824" cy="4525963"/>
          </a:xfrm>
        </p:spPr>
        <p:txBody>
          <a:bodyPr>
            <a:normAutofit fontScale="70000" lnSpcReduction="20000"/>
          </a:bodyPr>
          <a:lstStyle/>
          <a:p>
            <a:r>
              <a:rPr lang="en-IE" dirty="0" smtClean="0"/>
              <a:t>Uses “feelers”</a:t>
            </a:r>
          </a:p>
          <a:p>
            <a:pPr lvl="1"/>
            <a:r>
              <a:rPr lang="en-IE" dirty="0" smtClean="0"/>
              <a:t>Points projected in front of the agent</a:t>
            </a:r>
          </a:p>
          <a:p>
            <a:pPr lvl="1"/>
            <a:r>
              <a:rPr lang="en-IE" dirty="0" smtClean="0"/>
              <a:t>3 for 2D 5 for 3D</a:t>
            </a:r>
          </a:p>
          <a:p>
            <a:pPr lvl="1"/>
            <a:r>
              <a:rPr lang="en-IE" dirty="0" smtClean="0"/>
              <a:t>Make them in local space</a:t>
            </a:r>
          </a:p>
          <a:p>
            <a:pPr lvl="1"/>
            <a:r>
              <a:rPr lang="en-IE" dirty="0" smtClean="0"/>
              <a:t>Use the forward basis vector and a quaternion to make them</a:t>
            </a:r>
          </a:p>
          <a:p>
            <a:pPr lvl="1"/>
            <a:r>
              <a:rPr lang="en-IE" dirty="0" smtClean="0"/>
              <a:t>Transform to world space</a:t>
            </a:r>
          </a:p>
          <a:p>
            <a:pPr lvl="1"/>
            <a:r>
              <a:rPr lang="en-IE" dirty="0" smtClean="0"/>
              <a:t>Can use Plane geometry to check the points against the plane</a:t>
            </a:r>
          </a:p>
          <a:p>
            <a:pPr lvl="1"/>
            <a:r>
              <a:rPr lang="en-GB" dirty="0" smtClean="0"/>
              <a:t>If any are on the far side of the plane</a:t>
            </a:r>
          </a:p>
          <a:p>
            <a:pPr lvl="2"/>
            <a:r>
              <a:rPr lang="en-GB" dirty="0" smtClean="0"/>
              <a:t>Calculate the distance</a:t>
            </a:r>
          </a:p>
          <a:p>
            <a:pPr lvl="2"/>
            <a:r>
              <a:rPr lang="en-GB" dirty="0" smtClean="0"/>
              <a:t>Cenerate a force perpendicular to the plane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1340768"/>
            <a:ext cx="354330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44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 code...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IE" sz="37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sz="37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newFeeler = </a:t>
            </a:r>
            <a:r>
              <a:rPr lang="en-IE" sz="3700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.forward * feelerDistance;</a:t>
            </a:r>
          </a:p>
          <a:p>
            <a:pPr marL="0" indent="0">
              <a:buNone/>
            </a:pP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newFeeler = transform.TransformPoint(newFeeler);</a:t>
            </a:r>
          </a:p>
          <a:p>
            <a:pPr marL="0" indent="0">
              <a:buNone/>
            </a:pP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Feelers.Add(newFeeler);</a:t>
            </a:r>
          </a:p>
          <a:p>
            <a:pPr marL="0" indent="0">
              <a:buNone/>
            </a:pPr>
            <a:endParaRPr lang="en-IE" sz="37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newFeeler = </a:t>
            </a:r>
            <a:r>
              <a:rPr lang="en-IE" sz="3700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.forward * feelerDistance;</a:t>
            </a:r>
          </a:p>
          <a:p>
            <a:pPr marL="0" indent="0">
              <a:buNone/>
            </a:pP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newFeeler = </a:t>
            </a:r>
            <a:r>
              <a:rPr lang="en-IE" sz="3700" dirty="0">
                <a:solidFill>
                  <a:srgbClr val="2B91AF"/>
                </a:solidFill>
                <a:latin typeface="Consolas" panose="020B0609020204030204" pitchFamily="49" charset="0"/>
              </a:rPr>
              <a:t>Quaternion</a:t>
            </a: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.AngleAxis(45, </a:t>
            </a:r>
            <a:r>
              <a:rPr lang="en-IE" sz="3700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.up) * newFeeler;</a:t>
            </a:r>
          </a:p>
          <a:p>
            <a:pPr marL="0" indent="0">
              <a:buNone/>
            </a:pP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newFeeler = transform.TransformPoint(newFeeler);</a:t>
            </a:r>
          </a:p>
          <a:p>
            <a:pPr marL="0" indent="0">
              <a:buNone/>
            </a:pP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Feelers.Add(newFeeler);</a:t>
            </a:r>
          </a:p>
          <a:p>
            <a:pPr marL="0" indent="0">
              <a:buNone/>
            </a:pPr>
            <a:endParaRPr lang="en-IE" sz="37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newFeeler = </a:t>
            </a:r>
            <a:r>
              <a:rPr lang="en-IE" sz="3700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.forward * feelerDistance;</a:t>
            </a:r>
          </a:p>
          <a:p>
            <a:pPr marL="0" indent="0">
              <a:buNone/>
            </a:pP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newFeeler = </a:t>
            </a:r>
            <a:r>
              <a:rPr lang="en-IE" sz="3700" dirty="0">
                <a:solidFill>
                  <a:srgbClr val="2B91AF"/>
                </a:solidFill>
                <a:latin typeface="Consolas" panose="020B0609020204030204" pitchFamily="49" charset="0"/>
              </a:rPr>
              <a:t>Quaternion</a:t>
            </a: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.AngleAxis(-45, </a:t>
            </a:r>
            <a:r>
              <a:rPr lang="en-IE" sz="3700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.up) * newFeeler;</a:t>
            </a:r>
          </a:p>
          <a:p>
            <a:pPr marL="0" indent="0">
              <a:buNone/>
            </a:pP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newFeeler = transform.TransformPoint(newFeeler);</a:t>
            </a:r>
          </a:p>
          <a:p>
            <a:pPr marL="0" indent="0">
              <a:buNone/>
            </a:pP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Feelers.Add(newFeeler);</a:t>
            </a:r>
          </a:p>
          <a:p>
            <a:pPr marL="0" indent="0">
              <a:buNone/>
            </a:pPr>
            <a:endParaRPr lang="en-IE" sz="37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newFeeler = </a:t>
            </a:r>
            <a:r>
              <a:rPr lang="en-IE" sz="3700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.forward * feelerDistance;</a:t>
            </a:r>
          </a:p>
          <a:p>
            <a:pPr marL="0" indent="0">
              <a:buNone/>
            </a:pP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newFeeler = </a:t>
            </a:r>
            <a:r>
              <a:rPr lang="en-IE" sz="3700" dirty="0">
                <a:solidFill>
                  <a:srgbClr val="2B91AF"/>
                </a:solidFill>
                <a:latin typeface="Consolas" panose="020B0609020204030204" pitchFamily="49" charset="0"/>
              </a:rPr>
              <a:t>Quaternion</a:t>
            </a: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.AngleAxis(45, </a:t>
            </a:r>
            <a:r>
              <a:rPr lang="en-IE" sz="3700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.right) * newFeeler;</a:t>
            </a:r>
          </a:p>
          <a:p>
            <a:pPr marL="0" indent="0">
              <a:buNone/>
            </a:pP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newFeeler = transform.TransformPoint(newFeeler);</a:t>
            </a:r>
          </a:p>
          <a:p>
            <a:pPr marL="0" indent="0">
              <a:buNone/>
            </a:pP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Feelers.Add(newFeeler);</a:t>
            </a:r>
          </a:p>
          <a:p>
            <a:pPr marL="0" indent="0">
              <a:buNone/>
            </a:pPr>
            <a:endParaRPr lang="en-IE" sz="37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newFeeler = </a:t>
            </a:r>
            <a:r>
              <a:rPr lang="en-IE" sz="3700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.forward * feelerDistance;</a:t>
            </a:r>
          </a:p>
          <a:p>
            <a:pPr marL="0" indent="0">
              <a:buNone/>
            </a:pP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newFeeler = </a:t>
            </a:r>
            <a:r>
              <a:rPr lang="en-IE" sz="3700" dirty="0">
                <a:solidFill>
                  <a:srgbClr val="2B91AF"/>
                </a:solidFill>
                <a:latin typeface="Consolas" panose="020B0609020204030204" pitchFamily="49" charset="0"/>
              </a:rPr>
              <a:t>Quaternion</a:t>
            </a: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.AngleAxis(-45, </a:t>
            </a:r>
            <a:r>
              <a:rPr lang="en-IE" sz="3700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.right) * newFeeler;</a:t>
            </a:r>
          </a:p>
          <a:p>
            <a:pPr marL="0" indent="0">
              <a:buNone/>
            </a:pP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newFeeler = transform.TransformPoint(newFeeler);</a:t>
            </a:r>
          </a:p>
          <a:p>
            <a:pPr marL="0" indent="0">
              <a:buNone/>
            </a:pP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Feelers.Add(newFeeler);</a:t>
            </a:r>
          </a:p>
          <a:p>
            <a:pPr marL="0" indent="0">
              <a:buNone/>
            </a:pPr>
            <a:r>
              <a:rPr lang="en-IE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      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0740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 plane?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74840" cy="4525963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Infinitely thin</a:t>
            </a:r>
          </a:p>
          <a:p>
            <a:r>
              <a:rPr lang="en-GB" dirty="0" smtClean="0"/>
              <a:t>Extends infinitely in all directions</a:t>
            </a:r>
          </a:p>
          <a:p>
            <a:r>
              <a:rPr lang="en-GB" dirty="0" smtClean="0"/>
              <a:t>Represented by:</a:t>
            </a:r>
          </a:p>
          <a:p>
            <a:pPr lvl="1"/>
            <a:r>
              <a:rPr lang="en-GB" dirty="0" smtClean="0"/>
              <a:t>Ax + By + Cz </a:t>
            </a:r>
            <a:r>
              <a:rPr lang="en-GB" smtClean="0"/>
              <a:t>= D</a:t>
            </a:r>
            <a:endParaRPr lang="en-GB" dirty="0" smtClean="0"/>
          </a:p>
          <a:p>
            <a:r>
              <a:rPr lang="en-GB" dirty="0" smtClean="0"/>
              <a:t>Dont exist in the real world</a:t>
            </a:r>
          </a:p>
          <a:p>
            <a:r>
              <a:rPr lang="en-GB" dirty="0" smtClean="0"/>
              <a:t>Though you can consider any flt surface to be a plane</a:t>
            </a:r>
          </a:p>
          <a:p>
            <a:pPr lvl="1"/>
            <a:r>
              <a:rPr lang="en-GB" dirty="0" smtClean="0"/>
              <a:t>Eg a page</a:t>
            </a:r>
          </a:p>
          <a:p>
            <a:r>
              <a:rPr lang="en-GB" dirty="0" smtClean="0"/>
              <a:t>Wall avoidance uses planes (lines in the original paper)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210" y="1443658"/>
            <a:ext cx="3616974" cy="40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96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dirty="0" smtClean="0"/>
              <a:t>Equation of a plane</a:t>
            </a:r>
          </a:p>
        </p:txBody>
      </p:sp>
      <p:sp>
        <p:nvSpPr>
          <p:cNvPr id="133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7982272" cy="4114800"/>
          </a:xfrm>
        </p:spPr>
        <p:txBody>
          <a:bodyPr>
            <a:normAutofit fontScale="92500"/>
          </a:bodyPr>
          <a:lstStyle/>
          <a:p>
            <a:r>
              <a:rPr lang="en-IE" sz="2800" dirty="0">
                <a:hlinkClick r:id="rId3"/>
              </a:rPr>
              <a:t>https://</a:t>
            </a:r>
            <a:r>
              <a:rPr lang="en-IE" sz="2800" dirty="0" smtClean="0">
                <a:hlinkClick r:id="rId3"/>
              </a:rPr>
              <a:t>www.khanacademy.org/math/linear-algebra/vectors_and_spaces/dot_cross_products/v/defining-a-plane-in-r3-with-a-point-and-normal-vector</a:t>
            </a:r>
            <a:endParaRPr lang="en-IE" sz="2800" dirty="0" smtClean="0"/>
          </a:p>
          <a:p>
            <a:r>
              <a:rPr lang="en-IE" sz="2800" dirty="0" smtClean="0"/>
              <a:t>Remember</a:t>
            </a:r>
          </a:p>
          <a:p>
            <a:pPr eaLnBrk="1" hangingPunct="1"/>
            <a:r>
              <a:rPr lang="en-IE" sz="2800" dirty="0" smtClean="0"/>
              <a:t>Cos(90) = 0, so</a:t>
            </a:r>
          </a:p>
          <a:p>
            <a:pPr eaLnBrk="1" hangingPunct="1"/>
            <a:r>
              <a:rPr lang="en-IE" sz="2800" dirty="0" smtClean="0"/>
              <a:t>If A and B are perpendicular vectors:</a:t>
            </a:r>
            <a:br>
              <a:rPr lang="en-IE" sz="2800" dirty="0" smtClean="0"/>
            </a:br>
            <a:r>
              <a:rPr lang="en-IE" sz="2800" dirty="0" smtClean="0"/>
              <a:t>A.B = 0</a:t>
            </a:r>
          </a:p>
          <a:p>
            <a:pPr eaLnBrk="1" hangingPunct="1"/>
            <a:r>
              <a:rPr lang="en-IE" sz="2800" dirty="0" smtClean="0"/>
              <a:t>The equation of a plane is given by</a:t>
            </a:r>
          </a:p>
          <a:p>
            <a:pPr lvl="1" eaLnBrk="1" hangingPunct="1"/>
            <a:r>
              <a:rPr lang="en-IE" sz="2400" dirty="0" smtClean="0"/>
              <a:t>n.(p – p</a:t>
            </a:r>
            <a:r>
              <a:rPr lang="en-IE" sz="2400" baseline="-25000" dirty="0" smtClean="0"/>
              <a:t>0</a:t>
            </a:r>
            <a:r>
              <a:rPr lang="en-IE" sz="2400" dirty="0" smtClean="0"/>
              <a:t>) = 0</a:t>
            </a:r>
          </a:p>
        </p:txBody>
      </p:sp>
    </p:spTree>
    <p:extLst>
      <p:ext uri="{BB962C8B-B14F-4D97-AF65-F5344CB8AC3E}">
        <p14:creationId xmlns:p14="http://schemas.microsoft.com/office/powerpoint/2010/main" val="377799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/>
              <a:t>Equation of a plane</a:t>
            </a:r>
          </a:p>
        </p:txBody>
      </p:sp>
      <p:sp>
        <p:nvSpPr>
          <p:cNvPr id="143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IE" sz="2800" dirty="0" smtClean="0"/>
              <a:t>n.(p-p0) Can be written as:</a:t>
            </a:r>
          </a:p>
          <a:p>
            <a:pPr eaLnBrk="1" hangingPunct="1">
              <a:lnSpc>
                <a:spcPct val="80000"/>
              </a:lnSpc>
            </a:pPr>
            <a:r>
              <a:rPr lang="en-IE" sz="2800" dirty="0" smtClean="0"/>
              <a:t>n.p –n.p0 (Distributive)</a:t>
            </a:r>
          </a:p>
          <a:p>
            <a:pPr eaLnBrk="1" hangingPunct="1">
              <a:lnSpc>
                <a:spcPct val="80000"/>
              </a:lnSpc>
            </a:pPr>
            <a:r>
              <a:rPr lang="en-IE" sz="2800" dirty="0" smtClean="0"/>
              <a:t>We can therefore write the equation as:</a:t>
            </a:r>
            <a:br>
              <a:rPr lang="en-IE" sz="2800" dirty="0" smtClean="0"/>
            </a:br>
            <a:r>
              <a:rPr lang="en-IE" sz="2800" dirty="0" smtClean="0"/>
              <a:t>n.p + D = 0</a:t>
            </a:r>
            <a:br>
              <a:rPr lang="en-IE" sz="2800" dirty="0" smtClean="0"/>
            </a:br>
            <a:r>
              <a:rPr lang="en-IE" sz="2800" dirty="0" smtClean="0"/>
              <a:t>Where D = -n.p0</a:t>
            </a:r>
          </a:p>
          <a:p>
            <a:pPr eaLnBrk="1" hangingPunct="1">
              <a:lnSpc>
                <a:spcPct val="80000"/>
              </a:lnSpc>
            </a:pPr>
            <a:r>
              <a:rPr lang="en-IE" sz="2800" dirty="0" smtClean="0"/>
              <a:t>D is also shortest </a:t>
            </a:r>
            <a:r>
              <a:rPr lang="en-IE" sz="2800" b="1" dirty="0" smtClean="0"/>
              <a:t>signed</a:t>
            </a:r>
            <a:r>
              <a:rPr lang="en-IE" sz="2800" dirty="0" smtClean="0"/>
              <a:t> distance from the origin to the plane</a:t>
            </a:r>
          </a:p>
          <a:p>
            <a:pPr eaLnBrk="1" hangingPunct="1">
              <a:lnSpc>
                <a:spcPct val="80000"/>
              </a:lnSpc>
            </a:pPr>
            <a:r>
              <a:rPr lang="en-IE" sz="2800" dirty="0" smtClean="0"/>
              <a:t>A plane is 4 values A, B, C and D</a:t>
            </a:r>
          </a:p>
          <a:p>
            <a:pPr eaLnBrk="1" hangingPunct="1">
              <a:lnSpc>
                <a:spcPct val="80000"/>
              </a:lnSpc>
            </a:pPr>
            <a:r>
              <a:rPr lang="en-IE" sz="2800" dirty="0" smtClean="0"/>
              <a:t>A, B, C are the normal</a:t>
            </a:r>
          </a:p>
          <a:p>
            <a:pPr eaLnBrk="1" hangingPunct="1">
              <a:lnSpc>
                <a:spcPct val="80000"/>
              </a:lnSpc>
            </a:pPr>
            <a:r>
              <a:rPr lang="en-IE" sz="2800" dirty="0" smtClean="0"/>
              <a:t>D is the shortest signed distance to the plane!</a:t>
            </a:r>
            <a:br>
              <a:rPr lang="en-IE" sz="2800" dirty="0" smtClean="0"/>
            </a:br>
            <a:endParaRPr lang="en-IE" sz="2800" dirty="0" smtClean="0"/>
          </a:p>
          <a:p>
            <a:pPr eaLnBrk="1" hangingPunct="1">
              <a:lnSpc>
                <a:spcPct val="80000"/>
              </a:lnSpc>
            </a:pPr>
            <a:endParaRPr lang="en-IE" sz="2800" dirty="0" smtClean="0"/>
          </a:p>
        </p:txBody>
      </p:sp>
    </p:spTree>
    <p:extLst>
      <p:ext uri="{BB962C8B-B14F-4D97-AF65-F5344CB8AC3E}">
        <p14:creationId xmlns:p14="http://schemas.microsoft.com/office/powerpoint/2010/main" val="77399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/>
          <a:lstStyle/>
          <a:p>
            <a:r>
              <a:rPr lang="en-GB" dirty="0" smtClean="0"/>
              <a:t>Calculating the ABCD values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>
                <a:hlinkClick r:id="rId2"/>
              </a:rPr>
              <a:t>http://www.math.washington.edu/~</a:t>
            </a:r>
            <a:r>
              <a:rPr lang="en-GB" dirty="0" smtClean="0">
                <a:hlinkClick r:id="rId2"/>
              </a:rPr>
              <a:t>king/coursedir/m445w04/notes/vector/equations.html</a:t>
            </a:r>
            <a:endParaRPr lang="en-GB" dirty="0" smtClean="0"/>
          </a:p>
          <a:p>
            <a:r>
              <a:rPr lang="en-GB" dirty="0" smtClean="0"/>
              <a:t>Use simultaneous linear equations</a:t>
            </a:r>
          </a:p>
          <a:p>
            <a:pPr lvl="1"/>
            <a:r>
              <a:rPr lang="en-IE" b="1" dirty="0"/>
              <a:t>Example</a:t>
            </a:r>
            <a:r>
              <a:rPr lang="en-IE" dirty="0"/>
              <a:t>: P = (1, 1, 1), Q = (1, 2, 0), R = (-1, 2, 1). We seek the coefficients of an equation ax + by + cz = d, where P, Q and R satisfy the </a:t>
            </a:r>
            <a:r>
              <a:rPr lang="en-IE" dirty="0" smtClean="0"/>
              <a:t>equations:</a:t>
            </a:r>
          </a:p>
          <a:p>
            <a:pPr lvl="1"/>
            <a:r>
              <a:rPr lang="en-IE" dirty="0"/>
              <a:t>a + b + c = d</a:t>
            </a:r>
            <a:br>
              <a:rPr lang="en-IE" dirty="0"/>
            </a:br>
            <a:r>
              <a:rPr lang="en-IE" dirty="0"/>
              <a:t>a + 2b + 0c = d</a:t>
            </a:r>
            <a:br>
              <a:rPr lang="en-IE" dirty="0"/>
            </a:br>
            <a:r>
              <a:rPr lang="en-IE" dirty="0"/>
              <a:t>-a + 2b + c = </a:t>
            </a:r>
            <a:r>
              <a:rPr lang="en-IE" dirty="0" smtClean="0"/>
              <a:t>d</a:t>
            </a:r>
          </a:p>
          <a:p>
            <a:r>
              <a:rPr lang="en-IE" dirty="0"/>
              <a:t>Subtracting the first equation from the second and then adding the </a:t>
            </a:r>
            <a:r>
              <a:rPr lang="en-IE" dirty="0" smtClean="0"/>
              <a:t>second equation </a:t>
            </a:r>
            <a:r>
              <a:rPr lang="en-IE" dirty="0"/>
              <a:t>to the third, we eliminate a to </a:t>
            </a:r>
            <a:r>
              <a:rPr lang="en-IE" dirty="0" smtClean="0"/>
              <a:t>get:</a:t>
            </a:r>
          </a:p>
          <a:p>
            <a:pPr lvl="1"/>
            <a:r>
              <a:rPr lang="en-IE" dirty="0"/>
              <a:t>b - c = </a:t>
            </a:r>
            <a:r>
              <a:rPr lang="en-IE" dirty="0" smtClean="0"/>
              <a:t>0</a:t>
            </a:r>
          </a:p>
          <a:p>
            <a:pPr lvl="1"/>
            <a:r>
              <a:rPr lang="en-IE" dirty="0" smtClean="0"/>
              <a:t>4b </a:t>
            </a:r>
            <a:r>
              <a:rPr lang="en-IE" dirty="0"/>
              <a:t>+ c = </a:t>
            </a:r>
            <a:r>
              <a:rPr lang="en-IE" dirty="0" smtClean="0"/>
              <a:t>2d</a:t>
            </a:r>
          </a:p>
          <a:p>
            <a:r>
              <a:rPr lang="en-IE" dirty="0"/>
              <a:t>Adding the equations gives 5b = 2d, or b = (2/5)d, then solving for c = b = (2/5)d and then a = d - b - c = (</a:t>
            </a:r>
            <a:r>
              <a:rPr lang="en-IE" dirty="0" smtClean="0"/>
              <a:t>1/5)d</a:t>
            </a:r>
          </a:p>
          <a:p>
            <a:r>
              <a:rPr lang="en-IE" dirty="0"/>
              <a:t>So the equation (with a nonzero constant left in to choose) is d(1/5)x + d(2/5)y + d(2/5)z = d, so one choice of constant </a:t>
            </a:r>
            <a:r>
              <a:rPr lang="en-IE" dirty="0" smtClean="0"/>
              <a:t>gives </a:t>
            </a:r>
            <a:r>
              <a:rPr lang="en-IE" dirty="0"/>
              <a:t>x + 2y + 2z = 5</a:t>
            </a:r>
            <a:r>
              <a:rPr lang="en-IE" dirty="0" smtClean="0"/>
              <a:t>	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0326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 easier approach..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Use the cross product</a:t>
            </a:r>
          </a:p>
          <a:p>
            <a:r>
              <a:rPr lang="en-IE" dirty="0" smtClean="0"/>
              <a:t>Given</a:t>
            </a:r>
            <a:r>
              <a:rPr lang="en-IE" dirty="0"/>
              <a:t>, P = (1, 1, 1), Q = (1, 2, 0), R = (-1, 2, 1</a:t>
            </a:r>
            <a:r>
              <a:rPr lang="en-IE" dirty="0" smtClean="0"/>
              <a:t>)</a:t>
            </a:r>
          </a:p>
          <a:p>
            <a:r>
              <a:rPr lang="en-IE" dirty="0"/>
              <a:t>First, the normal vector is the cross product of two direction vectors on the </a:t>
            </a:r>
            <a:r>
              <a:rPr lang="en-IE" dirty="0" smtClean="0"/>
              <a:t>plane.</a:t>
            </a:r>
            <a:endParaRPr lang="en-IE" dirty="0"/>
          </a:p>
          <a:p>
            <a:r>
              <a:rPr lang="en-IE" dirty="0"/>
              <a:t>Let one vector be PQ = Q - P = (0, 1, -1) and the other be PR = R - P = (-2, 1, 0). The cross product</a:t>
            </a:r>
          </a:p>
          <a:p>
            <a:r>
              <a:rPr lang="en-IE" dirty="0"/>
              <a:t>(Q - P) x (R - P) = (1, 2, 2) = normal vector A and the equation is A </a:t>
            </a:r>
            <a:r>
              <a:rPr lang="en-IE" b="1" baseline="30000" dirty="0"/>
              <a:t>.</a:t>
            </a:r>
            <a:r>
              <a:rPr lang="en-IE" dirty="0"/>
              <a:t> X = d for some d</a:t>
            </a:r>
          </a:p>
          <a:p>
            <a:r>
              <a:rPr lang="en-IE" dirty="0"/>
              <a:t>Using the method in the example above, we can find d = A </a:t>
            </a:r>
            <a:r>
              <a:rPr lang="en-IE" b="1" baseline="30000" dirty="0"/>
              <a:t>.</a:t>
            </a:r>
            <a:r>
              <a:rPr lang="en-IE" dirty="0"/>
              <a:t> P = 5. Thus the equation is A </a:t>
            </a:r>
            <a:r>
              <a:rPr lang="en-IE" b="1" baseline="30000" dirty="0"/>
              <a:t>.</a:t>
            </a:r>
            <a:r>
              <a:rPr lang="en-IE" dirty="0"/>
              <a:t> X = 5, which is the same as one of the equations in the earlier example.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8493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Useful things to do with planes!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www.khanacademy.org/math/linear-algebra/vectors_and_spaces/dot_cross_products/v/point-distance-to-plane</a:t>
            </a:r>
            <a:endParaRPr lang="en-GB" dirty="0" smtClean="0"/>
          </a:p>
          <a:p>
            <a:r>
              <a:rPr lang="en-GB" dirty="0" smtClean="0"/>
              <a:t>Calculate the distance from a point to a plane</a:t>
            </a:r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Calculate the side of the plane a point is on</a:t>
            </a:r>
          </a:p>
          <a:p>
            <a:pPr lvl="1"/>
            <a:r>
              <a:rPr lang="en-GB" dirty="0" smtClean="0"/>
              <a:t>Substitute the point into the equation and check the result</a:t>
            </a:r>
          </a:p>
          <a:p>
            <a:pPr lvl="1"/>
            <a:r>
              <a:rPr lang="en-GB" dirty="0" smtClean="0"/>
              <a:t>&gt; 0 in front</a:t>
            </a:r>
          </a:p>
          <a:p>
            <a:pPr lvl="1"/>
            <a:r>
              <a:rPr lang="en-GB" dirty="0" smtClean="0"/>
              <a:t>&lt; 0 behind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3140968"/>
            <a:ext cx="3722260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0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Planes in Unity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 the Plane struct</a:t>
            </a:r>
          </a:p>
          <a:p>
            <a:r>
              <a:rPr lang="en-GB" dirty="0" smtClean="0"/>
              <a:t>Construct using the normal and the D value</a:t>
            </a:r>
          </a:p>
          <a:p>
            <a:pPr lvl="1"/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Plane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worldPlane = 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Plane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(0, 1, 0), 0</a:t>
            </a:r>
            <a:r>
              <a:rPr lang="en-IE" dirty="0" smtClean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GB" dirty="0" smtClean="0">
                <a:solidFill>
                  <a:prstClr val="black"/>
                </a:solidFill>
              </a:rPr>
              <a:t>Or using 3 points</a:t>
            </a:r>
            <a:endParaRPr lang="en-IE" dirty="0">
              <a:solidFill>
                <a:prstClr val="black"/>
              </a:solidFill>
            </a:endParaRPr>
          </a:p>
          <a:p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E" dirty="0" smtClean="0">
                <a:solidFill>
                  <a:prstClr val="black"/>
                </a:solidFill>
              </a:rPr>
              <a:t>API Includes:</a:t>
            </a:r>
          </a:p>
          <a:p>
            <a:pPr lvl="1"/>
            <a:r>
              <a:rPr lang="en-IE" dirty="0" smtClean="0"/>
              <a:t>GetSide</a:t>
            </a:r>
          </a:p>
          <a:p>
            <a:pPr lvl="1"/>
            <a:r>
              <a:rPr lang="en-IE" dirty="0" smtClean="0"/>
              <a:t>GetDistanceToPoint</a:t>
            </a:r>
            <a:endParaRPr lang="en-IE" dirty="0"/>
          </a:p>
          <a:p>
            <a:endParaRPr lang="en-I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endParaRPr lang="en-GB" dirty="0" smtClean="0"/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7270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IE" sz="2700" dirty="0">
                <a:latin typeface="Calibri" charset="0"/>
              </a:rPr>
              <a:t>Unity is </a:t>
            </a:r>
            <a:r>
              <a:rPr lang="en-IE" sz="2700" dirty="0" smtClean="0">
                <a:latin typeface="Calibri" charset="0"/>
              </a:rPr>
              <a:t>an platform for making games</a:t>
            </a:r>
            <a:endParaRPr lang="en-IE" sz="2700" dirty="0">
              <a:latin typeface="Calibri" charset="0"/>
            </a:endParaRPr>
          </a:p>
          <a:p>
            <a:pPr>
              <a:lnSpc>
                <a:spcPct val="90000"/>
              </a:lnSpc>
            </a:pPr>
            <a:r>
              <a:rPr lang="en-IE" sz="2700" dirty="0" smtClean="0">
                <a:latin typeface="Calibri" charset="0"/>
              </a:rPr>
              <a:t>Features</a:t>
            </a:r>
            <a:endParaRPr lang="en-IE" sz="2700" dirty="0">
              <a:latin typeface="Calibri" charset="0"/>
            </a:endParaRPr>
          </a:p>
          <a:p>
            <a:pPr lvl="1">
              <a:lnSpc>
                <a:spcPct val="90000"/>
              </a:lnSpc>
            </a:pPr>
            <a:r>
              <a:rPr lang="en-IE" sz="2400" dirty="0">
                <a:latin typeface="Calibri" charset="0"/>
              </a:rPr>
              <a:t>Game </a:t>
            </a:r>
            <a:r>
              <a:rPr lang="en-IE" sz="2400" dirty="0" smtClean="0">
                <a:latin typeface="Calibri" charset="0"/>
              </a:rPr>
              <a:t>engine</a:t>
            </a:r>
          </a:p>
          <a:p>
            <a:pPr lvl="1">
              <a:lnSpc>
                <a:spcPct val="90000"/>
              </a:lnSpc>
            </a:pPr>
            <a:r>
              <a:rPr lang="en-IE" sz="2400" dirty="0" smtClean="0">
                <a:latin typeface="Calibri" charset="0"/>
              </a:rPr>
              <a:t>Scene editor</a:t>
            </a:r>
          </a:p>
          <a:p>
            <a:pPr lvl="1">
              <a:lnSpc>
                <a:spcPct val="90000"/>
              </a:lnSpc>
            </a:pPr>
            <a:r>
              <a:rPr lang="en-IE" sz="2400" dirty="0" smtClean="0">
                <a:latin typeface="Calibri" charset="0"/>
              </a:rPr>
              <a:t>3D or 2D Games</a:t>
            </a:r>
          </a:p>
          <a:p>
            <a:pPr lvl="1">
              <a:lnSpc>
                <a:spcPct val="90000"/>
              </a:lnSpc>
            </a:pPr>
            <a:r>
              <a:rPr lang="en-IE" sz="2400" dirty="0" smtClean="0">
                <a:latin typeface="Calibri" charset="0"/>
              </a:rPr>
              <a:t>GameObjects, GameComponents</a:t>
            </a:r>
          </a:p>
          <a:p>
            <a:pPr lvl="1">
              <a:lnSpc>
                <a:spcPct val="90000"/>
              </a:lnSpc>
            </a:pPr>
            <a:r>
              <a:rPr lang="en-IE" sz="2400" dirty="0" smtClean="0">
                <a:latin typeface="Calibri" charset="0"/>
              </a:rPr>
              <a:t>PhysX and Box2D physics</a:t>
            </a:r>
          </a:p>
          <a:p>
            <a:pPr lvl="1">
              <a:lnSpc>
                <a:spcPct val="90000"/>
              </a:lnSpc>
            </a:pPr>
            <a:r>
              <a:rPr lang="en-IE" sz="2400" dirty="0" smtClean="0">
                <a:latin typeface="Calibri" charset="0"/>
              </a:rPr>
              <a:t>Class library</a:t>
            </a:r>
          </a:p>
          <a:p>
            <a:pPr lvl="1">
              <a:lnSpc>
                <a:spcPct val="90000"/>
              </a:lnSpc>
            </a:pPr>
            <a:r>
              <a:rPr lang="en-IE" sz="2400" dirty="0" smtClean="0">
                <a:latin typeface="Calibri" charset="0"/>
              </a:rPr>
              <a:t>Bindings for C#, Boo and JavaScript</a:t>
            </a:r>
          </a:p>
          <a:p>
            <a:pPr lvl="1">
              <a:lnSpc>
                <a:spcPct val="90000"/>
              </a:lnSpc>
            </a:pPr>
            <a:r>
              <a:rPr lang="en-IE" sz="2400" dirty="0" smtClean="0">
                <a:latin typeface="Calibri" charset="0"/>
              </a:rPr>
              <a:t>Uses MONO (Open Source .Net)</a:t>
            </a:r>
          </a:p>
          <a:p>
            <a:pPr lvl="1">
              <a:lnSpc>
                <a:spcPct val="90000"/>
              </a:lnSpc>
            </a:pPr>
            <a:r>
              <a:rPr lang="en-IE" sz="2400" dirty="0" smtClean="0">
                <a:latin typeface="Calibri" charset="0"/>
              </a:rPr>
              <a:t>Runtimes for PC, Mac, Linux,  IOS, Android etc etc.</a:t>
            </a:r>
            <a:endParaRPr lang="en-IE" sz="2400" dirty="0">
              <a:latin typeface="Calibri" charset="0"/>
            </a:endParaRPr>
          </a:p>
        </p:txBody>
      </p:sp>
      <p:pic>
        <p:nvPicPr>
          <p:cNvPr id="1026" name="Picture 2" descr="NVIDIA® PhysX®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398763"/>
            <a:ext cx="285750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blog.gfx47.com/wp-content/uploads/2011/02/unity3d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3228"/>
            <a:ext cx="1634213" cy="1225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i441.photobucket.com/albums/qq133/enedenoe/mono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41721"/>
            <a:ext cx="1327534" cy="115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enigma-dev.org/docs/wiki/images/a/ab/Box2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980" y="537428"/>
            <a:ext cx="1962863" cy="497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584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 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E" sz="1800" dirty="0">
                <a:solidFill>
                  <a:srgbClr val="2B91AF"/>
                </a:solidFill>
                <a:latin typeface="Consolas" panose="020B0609020204030204" pitchFamily="49" charset="0"/>
              </a:rPr>
              <a:t>Plane</a:t>
            </a:r>
            <a:r>
              <a:rPr lang="en-IE" sz="1800" dirty="0">
                <a:solidFill>
                  <a:prstClr val="black"/>
                </a:solidFill>
                <a:latin typeface="Consolas" panose="020B0609020204030204" pitchFamily="49" charset="0"/>
              </a:rPr>
              <a:t> worldPlane = </a:t>
            </a:r>
            <a:r>
              <a:rPr lang="en-IE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E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E" sz="1800" dirty="0">
                <a:solidFill>
                  <a:srgbClr val="2B91AF"/>
                </a:solidFill>
                <a:latin typeface="Consolas" panose="020B0609020204030204" pitchFamily="49" charset="0"/>
              </a:rPr>
              <a:t>Plane</a:t>
            </a:r>
            <a:r>
              <a:rPr lang="en-IE" sz="18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IE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E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E" sz="1800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sz="1800" dirty="0">
                <a:solidFill>
                  <a:prstClr val="black"/>
                </a:solidFill>
                <a:latin typeface="Consolas" panose="020B0609020204030204" pitchFamily="49" charset="0"/>
              </a:rPr>
              <a:t>(0, 1, 0), 0);           </a:t>
            </a:r>
          </a:p>
          <a:p>
            <a:pPr marL="0" indent="0">
              <a:buNone/>
            </a:pPr>
            <a:r>
              <a:rPr lang="en-IE" sz="1800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sz="1800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sz="1800" dirty="0">
                <a:solidFill>
                  <a:prstClr val="black"/>
                </a:solidFill>
                <a:latin typeface="Consolas" panose="020B0609020204030204" pitchFamily="49" charset="0"/>
              </a:rPr>
              <a:t> force = </a:t>
            </a:r>
            <a:r>
              <a:rPr lang="en-IE" sz="1800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sz="1800" dirty="0">
                <a:solidFill>
                  <a:prstClr val="black"/>
                </a:solidFill>
                <a:latin typeface="Consolas" panose="020B0609020204030204" pitchFamily="49" charset="0"/>
              </a:rPr>
              <a:t>.zero;</a:t>
            </a:r>
          </a:p>
          <a:p>
            <a:pPr marL="0" indent="0">
              <a:buNone/>
            </a:pPr>
            <a:r>
              <a:rPr lang="en-IE" sz="1800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sz="18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IE" sz="1800" dirty="0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lang="en-IE" sz="1800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sz="1800" dirty="0">
                <a:solidFill>
                  <a:prstClr val="black"/>
                </a:solidFill>
                <a:latin typeface="Consolas" panose="020B0609020204030204" pitchFamily="49" charset="0"/>
              </a:rPr>
              <a:t> feeler </a:t>
            </a:r>
            <a:r>
              <a:rPr lang="en-IE" sz="1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IE" sz="1800" dirty="0">
                <a:solidFill>
                  <a:prstClr val="black"/>
                </a:solidFill>
                <a:latin typeface="Consolas" panose="020B0609020204030204" pitchFamily="49" charset="0"/>
              </a:rPr>
              <a:t> Feelers)</a:t>
            </a:r>
          </a:p>
          <a:p>
            <a:pPr marL="0" indent="0">
              <a:buNone/>
            </a:pPr>
            <a:r>
              <a:rPr lang="en-IE" sz="1800" dirty="0">
                <a:solidFill>
                  <a:prstClr val="black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IE" sz="18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</a:t>
            </a:r>
            <a:r>
              <a:rPr lang="en-IE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IE" sz="1800" dirty="0">
                <a:solidFill>
                  <a:prstClr val="black"/>
                </a:solidFill>
                <a:latin typeface="Consolas" panose="020B0609020204030204" pitchFamily="49" charset="0"/>
              </a:rPr>
              <a:t> (!worldPlane.GetSide(feeler))</a:t>
            </a:r>
          </a:p>
          <a:p>
            <a:pPr marL="0" indent="0">
              <a:buNone/>
            </a:pPr>
            <a:r>
              <a:rPr lang="en-IE" sz="18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{</a:t>
            </a:r>
          </a:p>
          <a:p>
            <a:pPr marL="0" indent="0">
              <a:buNone/>
            </a:pPr>
            <a:r>
              <a:rPr lang="en-IE" sz="18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    </a:t>
            </a:r>
            <a:r>
              <a:rPr lang="en-IE" sz="1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IE" sz="1800" dirty="0">
                <a:solidFill>
                  <a:prstClr val="black"/>
                </a:solidFill>
                <a:latin typeface="Consolas" panose="020B0609020204030204" pitchFamily="49" charset="0"/>
              </a:rPr>
              <a:t> distance = </a:t>
            </a:r>
            <a:r>
              <a:rPr lang="en-IE" sz="1800" dirty="0">
                <a:solidFill>
                  <a:srgbClr val="2B91AF"/>
                </a:solidFill>
                <a:latin typeface="Consolas" panose="020B0609020204030204" pitchFamily="49" charset="0"/>
              </a:rPr>
              <a:t>Math</a:t>
            </a:r>
            <a:r>
              <a:rPr lang="en-IE" sz="1800" dirty="0">
                <a:solidFill>
                  <a:prstClr val="black"/>
                </a:solidFill>
                <a:latin typeface="Consolas" panose="020B0609020204030204" pitchFamily="49" charset="0"/>
              </a:rPr>
              <a:t>.Abs(worldPlane.GetDistanceToPoint(feeler));</a:t>
            </a:r>
          </a:p>
          <a:p>
            <a:pPr marL="0" indent="0">
              <a:buNone/>
            </a:pPr>
            <a:r>
              <a:rPr lang="en-IE" sz="18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    force += worldPlane.normal * distance;</a:t>
            </a:r>
          </a:p>
          <a:p>
            <a:pPr marL="0" indent="0">
              <a:buNone/>
            </a:pPr>
            <a:r>
              <a:rPr lang="en-IE" sz="18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}</a:t>
            </a:r>
          </a:p>
          <a:p>
            <a:pPr marL="0" indent="0">
              <a:buNone/>
            </a:pPr>
            <a:r>
              <a:rPr lang="en-IE" sz="1800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sz="18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IE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IE" sz="1800" dirty="0" smtClean="0">
                <a:solidFill>
                  <a:prstClr val="black"/>
                </a:solidFill>
              </a:rPr>
              <a:t>More Plane examples in Unity next...</a:t>
            </a:r>
            <a:endParaRPr lang="en-IE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99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IE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        Vector3</a:t>
            </a:r>
            <a:r>
              <a:rPr lang="en-IE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p0 = 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(1,1,1);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p1 = 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(1,2,0);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p2 = 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(-1,2,1);</a:t>
            </a:r>
          </a:p>
          <a:p>
            <a:pPr marL="0" indent="0">
              <a:buNone/>
            </a:pPr>
            <a:endParaRPr lang="en-I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Plane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p = 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Plane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(p0, p1, p2);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.WriteLine(p.normal);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.WriteLine(p.distance);</a:t>
            </a:r>
          </a:p>
          <a:p>
            <a:pPr marL="0" indent="0">
              <a:buNone/>
            </a:pPr>
            <a:endParaRPr lang="en-I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008000"/>
                </a:solidFill>
                <a:latin typeface="Consolas" panose="020B0609020204030204" pitchFamily="49" charset="0"/>
              </a:rPr>
              <a:t>// get two vectors ON the plane</a:t>
            </a:r>
            <a:endParaRPr lang="en-I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onP0 = p2 - p1;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onP1 = p0 - p1;</a:t>
            </a:r>
          </a:p>
          <a:p>
            <a:pPr marL="0" indent="0">
              <a:buNone/>
            </a:pPr>
            <a:endParaRPr lang="en-I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008000"/>
                </a:solidFill>
                <a:latin typeface="Consolas" panose="020B0609020204030204" pitchFamily="49" charset="0"/>
              </a:rPr>
              <a:t>// Calculate the normal (ABC values for the plane)</a:t>
            </a:r>
            <a:endParaRPr lang="en-I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normal =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.Cross(onP0, onP1);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.WriteLine(normal);</a:t>
            </a:r>
          </a:p>
          <a:p>
            <a:pPr marL="0" indent="0">
              <a:buNone/>
            </a:pPr>
            <a:endParaRPr lang="en-I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008000"/>
                </a:solidFill>
                <a:latin typeface="Consolas" panose="020B0609020204030204" pitchFamily="49" charset="0"/>
              </a:rPr>
              <a:t>// Calculate the D value by substituting into the plane equation</a:t>
            </a:r>
            <a:endParaRPr lang="en-I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d = normal.x * p0.x + normal.y * p0.y + normal.z * p0.z;</a:t>
            </a:r>
          </a:p>
          <a:p>
            <a:pPr marL="0" indent="0">
              <a:buNone/>
            </a:pPr>
            <a:endParaRPr lang="en-I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.WriteLine(d);</a:t>
            </a:r>
          </a:p>
          <a:p>
            <a:pPr marL="0" indent="0">
              <a:buNone/>
            </a:pPr>
            <a:endParaRPr lang="en-I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008000"/>
                </a:solidFill>
                <a:latin typeface="Consolas" panose="020B0609020204030204" pitchFamily="49" charset="0"/>
              </a:rPr>
              <a:t>// Make a plane in Unity using the normal and the distance</a:t>
            </a:r>
            <a:endParaRPr lang="en-I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Plane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pl1 = 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Plane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(0, 1, 0), -5.0f);</a:t>
            </a:r>
          </a:p>
          <a:p>
            <a:pPr marL="0" indent="0">
              <a:buNone/>
            </a:pPr>
            <a:endParaRPr lang="en-I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008000"/>
                </a:solidFill>
                <a:latin typeface="Consolas" panose="020B0609020204030204" pitchFamily="49" charset="0"/>
              </a:rPr>
              <a:t>// Test to see which side of the plane the point is on</a:t>
            </a:r>
            <a:endParaRPr lang="en-I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testPoint = 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(10, 4, 10);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side = pl1.normal.x * testPoint.x + pl1.normal.y * testPoint.y + pl1.normal.z * testPoint.z + pl1.distance;</a:t>
            </a:r>
          </a:p>
          <a:p>
            <a:pPr marL="0" indent="0">
              <a:buNone/>
            </a:pPr>
            <a:endParaRPr lang="en-I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.WriteLine(side);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008000"/>
                </a:solidFill>
                <a:latin typeface="Consolas" panose="020B0609020204030204" pitchFamily="49" charset="0"/>
              </a:rPr>
              <a:t>// generate a plane from points</a:t>
            </a:r>
            <a:endParaRPr lang="en-I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Plane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pl2 = 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Plane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(1, 5, - 1), 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(60, 5, -10), 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(-10, 5, -30));</a:t>
            </a:r>
          </a:p>
          <a:p>
            <a:pPr marL="0" indent="0">
              <a:buNone/>
            </a:pPr>
            <a:endParaRPr lang="en-I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.WriteLine(pl2.normal);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.WriteLine(pl2.distance);</a:t>
            </a:r>
          </a:p>
          <a:p>
            <a:pPr marL="0" indent="0">
              <a:buNone/>
            </a:pPr>
            <a:endParaRPr lang="en-I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008000"/>
                </a:solidFill>
                <a:latin typeface="Consolas" panose="020B0609020204030204" pitchFamily="49" charset="0"/>
              </a:rPr>
              <a:t>// Test to see which side of the plane the point is on using the Unity API            </a:t>
            </a:r>
            <a:endParaRPr lang="en-I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.WriteLine(pl2.GetSide(testPoint));</a:t>
            </a:r>
          </a:p>
          <a:p>
            <a:pPr marL="0" indent="0">
              <a:buNone/>
            </a:pPr>
            <a:endParaRPr lang="en-I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008000"/>
                </a:solidFill>
                <a:latin typeface="Consolas" panose="020B0609020204030204" pitchFamily="49" charset="0"/>
              </a:rPr>
              <a:t>// Calculate the distance using the Unity API</a:t>
            </a:r>
            <a:endParaRPr lang="en-I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008000"/>
                </a:solidFill>
                <a:latin typeface="Consolas" panose="020B0609020204030204" pitchFamily="49" charset="0"/>
              </a:rPr>
              <a:t>// See https://www.khanacademy.org/math/linear-algebra/vectors_and_spaces/dot_cross_products/v/point-distance-to-plane</a:t>
            </a:r>
            <a:endParaRPr lang="en-I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008000"/>
                </a:solidFill>
                <a:latin typeface="Consolas" panose="020B0609020204030204" pitchFamily="49" charset="0"/>
              </a:rPr>
              <a:t>// For the maths</a:t>
            </a:r>
            <a:endParaRPr lang="en-I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.WriteLine(pl2.GetDistanceToPoint(testPoint));        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7539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Aside.. Intersection between a ray and a plane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58816" cy="4525963"/>
          </a:xfrm>
        </p:spPr>
        <p:txBody>
          <a:bodyPr>
            <a:normAutofit lnSpcReduction="10000"/>
          </a:bodyPr>
          <a:lstStyle/>
          <a:p>
            <a:r>
              <a:rPr lang="en-IE" dirty="0"/>
              <a:t>A 3D line</a:t>
            </a:r>
          </a:p>
          <a:p>
            <a:r>
              <a:rPr lang="en-IE" dirty="0"/>
              <a:t>A point and a direction</a:t>
            </a:r>
          </a:p>
          <a:p>
            <a:r>
              <a:rPr lang="en-IE" dirty="0"/>
              <a:t>Equation of a ray will give you any point on the ray</a:t>
            </a:r>
          </a:p>
          <a:p>
            <a:r>
              <a:rPr lang="en-IE" dirty="0"/>
              <a:t>You can plug a point into the equation and see if it is on the </a:t>
            </a:r>
            <a:r>
              <a:rPr lang="en-IE" dirty="0" smtClean="0"/>
              <a:t>ray</a:t>
            </a:r>
            <a:endParaRPr lang="en-IE" dirty="0"/>
          </a:p>
        </p:txBody>
      </p:sp>
      <p:pic>
        <p:nvPicPr>
          <p:cNvPr id="1026" name="Picture 2" descr="http://www.lahiguera.net/cinemania/actores/ray_liotta/fotos/4696/ray_liott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630536"/>
            <a:ext cx="2549694" cy="3642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02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Algorithm...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IE" dirty="0" smtClean="0"/>
              <a:t>Given </a:t>
            </a:r>
            <a:r>
              <a:rPr lang="en-IE" dirty="0"/>
              <a:t>a ray p(t) = p</a:t>
            </a:r>
            <a:r>
              <a:rPr lang="en-IE" baseline="-25000" dirty="0"/>
              <a:t>0</a:t>
            </a:r>
            <a:r>
              <a:rPr lang="en-IE" dirty="0"/>
              <a:t> + </a:t>
            </a:r>
            <a:r>
              <a:rPr lang="en-IE" dirty="0" smtClean="0"/>
              <a:t>tu</a:t>
            </a:r>
          </a:p>
          <a:p>
            <a:pPr lvl="1"/>
            <a:r>
              <a:rPr lang="en-IE" dirty="0"/>
              <a:t>p = a 3D point</a:t>
            </a:r>
          </a:p>
          <a:p>
            <a:pPr lvl="1"/>
            <a:r>
              <a:rPr lang="en-IE" dirty="0"/>
              <a:t>t = Distance from the origin to the point</a:t>
            </a:r>
          </a:p>
          <a:p>
            <a:pPr lvl="1"/>
            <a:r>
              <a:rPr lang="en-IE" dirty="0"/>
              <a:t>u = </a:t>
            </a:r>
            <a:r>
              <a:rPr lang="en-IE" dirty="0" smtClean="0"/>
              <a:t>direction</a:t>
            </a:r>
            <a:endParaRPr lang="en-IE" dirty="0"/>
          </a:p>
          <a:p>
            <a:pPr>
              <a:lnSpc>
                <a:spcPct val="90000"/>
              </a:lnSpc>
            </a:pPr>
            <a:r>
              <a:rPr lang="en-IE" dirty="0"/>
              <a:t>And a plane n.p + d = 0</a:t>
            </a:r>
          </a:p>
          <a:p>
            <a:pPr>
              <a:lnSpc>
                <a:spcPct val="90000"/>
              </a:lnSpc>
            </a:pPr>
            <a:r>
              <a:rPr lang="en-IE" dirty="0"/>
              <a:t>We first solve for t by plugging the ray into the plane:</a:t>
            </a:r>
          </a:p>
          <a:p>
            <a:pPr>
              <a:lnSpc>
                <a:spcPct val="90000"/>
              </a:lnSpc>
            </a:pPr>
            <a:r>
              <a:rPr lang="en-IE" dirty="0"/>
              <a:t>n.(p</a:t>
            </a:r>
            <a:r>
              <a:rPr lang="en-IE" baseline="-25000" dirty="0"/>
              <a:t>0</a:t>
            </a:r>
            <a:r>
              <a:rPr lang="en-IE" dirty="0"/>
              <a:t> + tu) + d = 0</a:t>
            </a:r>
            <a:br>
              <a:rPr lang="en-IE" dirty="0"/>
            </a:br>
            <a:r>
              <a:rPr lang="en-IE" dirty="0"/>
              <a:t>n.p0 + n.tu + d = 0</a:t>
            </a:r>
            <a:br>
              <a:rPr lang="en-IE" dirty="0"/>
            </a:br>
            <a:r>
              <a:rPr lang="en-IE" dirty="0"/>
              <a:t>n.tu = -d – n.p</a:t>
            </a:r>
            <a:r>
              <a:rPr lang="en-IE" baseline="-25000" dirty="0"/>
              <a:t>0</a:t>
            </a:r>
            <a:br>
              <a:rPr lang="en-IE" baseline="-25000" dirty="0"/>
            </a:br>
            <a:r>
              <a:rPr lang="en-IE" dirty="0"/>
              <a:t>t(n.u) = -d – n. p</a:t>
            </a:r>
            <a:r>
              <a:rPr lang="en-IE" baseline="-25000" dirty="0"/>
              <a:t>0</a:t>
            </a:r>
            <a:br>
              <a:rPr lang="en-IE" baseline="-25000" dirty="0"/>
            </a:br>
            <a:r>
              <a:rPr lang="en-IE" dirty="0"/>
              <a:t>t = -d – n. p</a:t>
            </a:r>
            <a:r>
              <a:rPr lang="en-IE" baseline="-25000" dirty="0"/>
              <a:t>0 </a:t>
            </a:r>
            <a:r>
              <a:rPr lang="en-IE" dirty="0"/>
              <a:t>/ (n.u)</a:t>
            </a:r>
          </a:p>
          <a:p>
            <a:pPr>
              <a:lnSpc>
                <a:spcPct val="90000"/>
              </a:lnSpc>
            </a:pPr>
            <a:r>
              <a:rPr lang="en-IE" dirty="0"/>
              <a:t>If t is &gt; 0, the ray intersects the plane</a:t>
            </a:r>
          </a:p>
          <a:p>
            <a:pPr>
              <a:lnSpc>
                <a:spcPct val="90000"/>
              </a:lnSpc>
            </a:pPr>
            <a:r>
              <a:rPr lang="en-IE" dirty="0"/>
              <a:t>If t &lt; 0, the ray does not intersect the plane</a:t>
            </a:r>
          </a:p>
        </p:txBody>
      </p:sp>
    </p:spTree>
    <p:extLst>
      <p:ext uri="{BB962C8B-B14F-4D97-AF65-F5344CB8AC3E}">
        <p14:creationId xmlns:p14="http://schemas.microsoft.com/office/powerpoint/2010/main" val="220863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 code: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rayIntersects(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Ray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ray, 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point)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IE" dirty="0">
                <a:solidFill>
                  <a:srgbClr val="008000"/>
                </a:solidFill>
                <a:latin typeface="Consolas" panose="020B0609020204030204" pitchFamily="49" charset="0"/>
              </a:rPr>
              <a:t>// Calculate t</a:t>
            </a:r>
            <a:endParaRPr lang="en-I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t;</a:t>
            </a:r>
          </a:p>
          <a:p>
            <a:pPr marL="0" indent="0">
              <a:buNone/>
            </a:pPr>
            <a:endParaRPr lang="en-I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t = (- worldPlane.D -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.Dot(worldPlane.Normal, ray.Position)) / (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.Dot(worldPlane.Normal, ray.Direction));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(t &gt;= 0)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point = ray.Position + (ray.Direction * t);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I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point =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.Zero;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sz="9000" dirty="0" smtClean="0">
                <a:latin typeface="+mj-lt"/>
              </a:rPr>
              <a:t>Or...</a:t>
            </a:r>
            <a:endParaRPr lang="en-I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446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 Unity...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686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E" sz="2400" dirty="0">
                <a:solidFill>
                  <a:srgbClr val="2B91AF"/>
                </a:solidFill>
                <a:latin typeface="Consolas" panose="020B0609020204030204" pitchFamily="49" charset="0"/>
              </a:rPr>
              <a:t>Plane</a:t>
            </a:r>
            <a:r>
              <a:rPr lang="en-IE" sz="2400" dirty="0">
                <a:solidFill>
                  <a:prstClr val="black"/>
                </a:solidFill>
                <a:latin typeface="Consolas" panose="020B0609020204030204" pitchFamily="49" charset="0"/>
              </a:rPr>
              <a:t> worldPlane = </a:t>
            </a:r>
            <a:r>
              <a:rPr lang="en-IE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E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E" sz="2400" dirty="0">
                <a:solidFill>
                  <a:srgbClr val="2B91AF"/>
                </a:solidFill>
                <a:latin typeface="Consolas" panose="020B0609020204030204" pitchFamily="49" charset="0"/>
              </a:rPr>
              <a:t>Plane</a:t>
            </a:r>
            <a:r>
              <a:rPr lang="en-IE" sz="24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IE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E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E" sz="2400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sz="2400" dirty="0">
                <a:solidFill>
                  <a:prstClr val="black"/>
                </a:solidFill>
                <a:latin typeface="Consolas" panose="020B0609020204030204" pitchFamily="49" charset="0"/>
              </a:rPr>
              <a:t>(0, 1, 0), 0);</a:t>
            </a:r>
          </a:p>
          <a:p>
            <a:pPr marL="0" indent="0">
              <a:buNone/>
            </a:pPr>
            <a:r>
              <a:rPr lang="en-IE" sz="24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UnityEngine.</a:t>
            </a:r>
            <a:r>
              <a:rPr lang="en-IE" sz="2400" dirty="0">
                <a:solidFill>
                  <a:srgbClr val="2B91AF"/>
                </a:solidFill>
                <a:latin typeface="Consolas" panose="020B0609020204030204" pitchFamily="49" charset="0"/>
              </a:rPr>
              <a:t>Ray</a:t>
            </a:r>
            <a:r>
              <a:rPr lang="en-IE" sz="2400" dirty="0">
                <a:solidFill>
                  <a:prstClr val="black"/>
                </a:solidFill>
                <a:latin typeface="Consolas" panose="020B0609020204030204" pitchFamily="49" charset="0"/>
              </a:rPr>
              <a:t> ray = </a:t>
            </a:r>
            <a:r>
              <a:rPr lang="en-IE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E" sz="2400" dirty="0">
                <a:solidFill>
                  <a:prstClr val="black"/>
                </a:solidFill>
                <a:latin typeface="Consolas" panose="020B0609020204030204" pitchFamily="49" charset="0"/>
              </a:rPr>
              <a:t> UnityEngine.</a:t>
            </a:r>
            <a:r>
              <a:rPr lang="en-IE" sz="2400" dirty="0">
                <a:solidFill>
                  <a:srgbClr val="2B91AF"/>
                </a:solidFill>
                <a:latin typeface="Consolas" panose="020B0609020204030204" pitchFamily="49" charset="0"/>
              </a:rPr>
              <a:t>Ray</a:t>
            </a:r>
            <a:r>
              <a:rPr lang="en-IE" sz="2400" dirty="0">
                <a:solidFill>
                  <a:prstClr val="black"/>
                </a:solidFill>
                <a:latin typeface="Consolas" panose="020B0609020204030204" pitchFamily="49" charset="0"/>
              </a:rPr>
              <a:t>(camera.transform.position, camera.transform.forward);</a:t>
            </a:r>
          </a:p>
          <a:p>
            <a:pPr marL="0" indent="0">
              <a:buNone/>
            </a:pPr>
            <a:r>
              <a:rPr lang="en-IE" sz="24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</a:t>
            </a:r>
            <a:r>
              <a:rPr lang="en-IE" sz="24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IE" sz="2400" dirty="0">
                <a:solidFill>
                  <a:prstClr val="black"/>
                </a:solidFill>
                <a:latin typeface="Consolas" panose="020B0609020204030204" pitchFamily="49" charset="0"/>
              </a:rPr>
              <a:t> distance = 0;</a:t>
            </a:r>
          </a:p>
          <a:p>
            <a:pPr marL="0" indent="0">
              <a:buNone/>
            </a:pPr>
            <a:r>
              <a:rPr lang="en-IE" sz="24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</a:t>
            </a:r>
            <a:r>
              <a:rPr lang="en-IE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IE" sz="2400" dirty="0">
                <a:solidFill>
                  <a:prstClr val="black"/>
                </a:solidFill>
                <a:latin typeface="Consolas" panose="020B0609020204030204" pitchFamily="49" charset="0"/>
              </a:rPr>
              <a:t> (worldPlane.Raycast(ray, </a:t>
            </a:r>
            <a:r>
              <a:rPr lang="en-IE" sz="24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IE" sz="2400" dirty="0">
                <a:solidFill>
                  <a:prstClr val="black"/>
                </a:solidFill>
                <a:latin typeface="Consolas" panose="020B0609020204030204" pitchFamily="49" charset="0"/>
              </a:rPr>
              <a:t> distance))</a:t>
            </a:r>
          </a:p>
          <a:p>
            <a:pPr marL="0" indent="0">
              <a:buNone/>
            </a:pPr>
            <a:r>
              <a:rPr lang="en-IE" sz="24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</a:t>
            </a:r>
          </a:p>
          <a:p>
            <a:pPr marL="0" indent="0">
              <a:buNone/>
            </a:pP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237865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Spherical containment</a:t>
            </a:r>
          </a:p>
        </p:txBody>
      </p:sp>
      <p:sp>
        <p:nvSpPr>
          <p:cNvPr id="4099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838200" y="1905000"/>
            <a:ext cx="8001000" cy="4114800"/>
          </a:xfrm>
        </p:spPr>
        <p:txBody>
          <a:bodyPr/>
          <a:lstStyle/>
          <a:p>
            <a:r>
              <a:rPr lang="en-IE" sz="2000" dirty="0" smtClean="0"/>
              <a:t>Calculate the distance from the centre to the feeler</a:t>
            </a:r>
          </a:p>
          <a:p>
            <a:r>
              <a:rPr lang="en-IE" sz="2000" dirty="0" smtClean="0"/>
              <a:t>If &gt; radius then</a:t>
            </a:r>
          </a:p>
          <a:p>
            <a:r>
              <a:rPr lang="en-IE" sz="2000" dirty="0" smtClean="0"/>
              <a:t>Calculate the normal</a:t>
            </a:r>
          </a:p>
          <a:p>
            <a:pPr lvl="1"/>
            <a:r>
              <a:rPr lang="en-IE" sz="1600" dirty="0" smtClean="0"/>
              <a:t>(feeler – centre) and normalise</a:t>
            </a:r>
          </a:p>
          <a:p>
            <a:r>
              <a:rPr lang="en-IE" sz="2000" dirty="0" smtClean="0"/>
              <a:t>Calculate the force</a:t>
            </a:r>
          </a:p>
          <a:p>
            <a:pPr lvl="1"/>
            <a:r>
              <a:rPr lang="en-IE" sz="1400" dirty="0" smtClean="0"/>
              <a:t>n * (radius – distance)</a:t>
            </a:r>
          </a:p>
        </p:txBody>
      </p:sp>
    </p:spTree>
    <p:extLst>
      <p:ext uri="{BB962C8B-B14F-4D97-AF65-F5344CB8AC3E}">
        <p14:creationId xmlns:p14="http://schemas.microsoft.com/office/powerpoint/2010/main" val="40630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 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SphereConstrain(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radius)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distance = transform.position.magnitude;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steeringForce =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.zero;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(distance &gt; radius)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steeringForce =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.Normalize(transform.position) * (radius - distance);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steeringForce;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8420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Wander</a:t>
            </a:r>
          </a:p>
        </p:txBody>
      </p:sp>
      <p:sp>
        <p:nvSpPr>
          <p:cNvPr id="9219" name="Text Placeholder 2" descr="Rectangle: Click to edit Master text styles&#10;Second level&#10;Third level&#10;Fourth level&#10;Fifth level"/>
          <p:cNvSpPr>
            <a:spLocks noGrp="1"/>
          </p:cNvSpPr>
          <p:nvPr>
            <p:ph type="body" sz="half" idx="1"/>
          </p:nvPr>
        </p:nvSpPr>
        <p:spPr>
          <a:xfrm>
            <a:off x="838200" y="1412776"/>
            <a:ext cx="7696200" cy="4419600"/>
          </a:xfrm>
        </p:spPr>
        <p:txBody>
          <a:bodyPr>
            <a:noAutofit/>
          </a:bodyPr>
          <a:lstStyle/>
          <a:p>
            <a:r>
              <a:rPr lang="en-IE" sz="2400" dirty="0" smtClean="0"/>
              <a:t>Produce a steering force that will give the impression of a random walk through the agent's environment</a:t>
            </a:r>
          </a:p>
          <a:p>
            <a:r>
              <a:rPr lang="en-IE" sz="2400" dirty="0" smtClean="0"/>
              <a:t>A naive approach is to calculate a random steering force each time step, but this produces jittery behavior with no ability to achieve long persistent turns</a:t>
            </a:r>
          </a:p>
          <a:p>
            <a:r>
              <a:rPr lang="en-IE" sz="2400" dirty="0" smtClean="0"/>
              <a:t>Solution: project a sphere in front of the vehicle and steer toward a target that is constrained to move along the perimeter. </a:t>
            </a:r>
          </a:p>
          <a:p>
            <a:r>
              <a:rPr lang="en-IE" sz="2400" dirty="0" smtClean="0"/>
              <a:t>Each time step, a small random displacement is added to this target, and over time it moves backward and forward along the circumference of the sphere</a:t>
            </a:r>
          </a:p>
        </p:txBody>
      </p:sp>
    </p:spTree>
    <p:extLst>
      <p:ext uri="{BB962C8B-B14F-4D97-AF65-F5344CB8AC3E}">
        <p14:creationId xmlns:p14="http://schemas.microsoft.com/office/powerpoint/2010/main" val="188519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Wander</a:t>
            </a:r>
          </a:p>
        </p:txBody>
      </p:sp>
      <p:sp>
        <p:nvSpPr>
          <p:cNvPr id="10243" name="Text Placeholder 2" descr="Rectangle: Click to edit Master text styles&#10;Second level&#10;Third level&#10;Fourth level&#10;Fifth level"/>
          <p:cNvSpPr>
            <a:spLocks noGrp="1"/>
          </p:cNvSpPr>
          <p:nvPr>
            <p:ph type="body" sz="half" idx="1"/>
          </p:nvPr>
        </p:nvSpPr>
        <p:spPr>
          <a:xfrm>
            <a:off x="971600" y="1700808"/>
            <a:ext cx="4449688" cy="4419600"/>
          </a:xfrm>
        </p:spPr>
        <p:txBody>
          <a:bodyPr>
            <a:normAutofit lnSpcReduction="10000"/>
          </a:bodyPr>
          <a:lstStyle/>
          <a:p>
            <a:r>
              <a:rPr lang="en-IE" sz="2400" dirty="0" smtClean="0"/>
              <a:t>By varying the wander distance and wander radius, different effects can be achieved</a:t>
            </a:r>
          </a:p>
          <a:p>
            <a:r>
              <a:rPr lang="en-IE" sz="2400" dirty="0" smtClean="0"/>
              <a:t>Very smooth undulating turns to...</a:t>
            </a:r>
          </a:p>
          <a:p>
            <a:r>
              <a:rPr lang="en-IE" sz="2400" dirty="0" smtClean="0"/>
              <a:t>Wild </a:t>
            </a:r>
            <a:r>
              <a:rPr lang="en-IE" sz="2400" i="1" dirty="0" smtClean="0"/>
              <a:t>Strictly Ballroom</a:t>
            </a:r>
            <a:r>
              <a:rPr lang="en-IE" sz="2400" dirty="0" smtClean="0"/>
              <a:t> type whirls  and pirouettes </a:t>
            </a:r>
          </a:p>
          <a:p>
            <a:r>
              <a:rPr lang="en-IE" sz="2400" dirty="0" smtClean="0"/>
              <a:t>Depending on the size of the circle, its distance from the vehicle, and the amount of random displacement each frame</a:t>
            </a:r>
          </a:p>
          <a:p>
            <a:pPr>
              <a:buFont typeface="Wingdings" panose="05000000000000000000" pitchFamily="2" charset="2"/>
              <a:buNone/>
            </a:pPr>
            <a:endParaRPr lang="en-IE" sz="2400" dirty="0" smtClean="0"/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564904"/>
            <a:ext cx="3267075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843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 industry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Huge presence at GDC</a:t>
            </a:r>
          </a:p>
          <a:p>
            <a:r>
              <a:rPr lang="en-IE" dirty="0" smtClean="0"/>
              <a:t>Very popular amongst indies</a:t>
            </a:r>
          </a:p>
          <a:p>
            <a:r>
              <a:rPr lang="en-IE" dirty="0" smtClean="0"/>
              <a:t>Free &amp; Pro versions</a:t>
            </a:r>
          </a:p>
          <a:p>
            <a:pPr lvl="1"/>
            <a:r>
              <a:rPr lang="en-IE" dirty="0" smtClean="0"/>
              <a:t>Free for games up to 100K</a:t>
            </a:r>
          </a:p>
          <a:p>
            <a:pPr lvl="1"/>
            <a:r>
              <a:rPr lang="en-IE" dirty="0" smtClean="0"/>
              <a:t>Pro version has a few extra features</a:t>
            </a:r>
          </a:p>
          <a:p>
            <a:pPr lvl="1"/>
            <a:r>
              <a:rPr lang="en-IE" dirty="0" smtClean="0"/>
              <a:t>Including Rift support</a:t>
            </a:r>
          </a:p>
          <a:p>
            <a:pPr lvl="1"/>
            <a:r>
              <a:rPr lang="en-IE" dirty="0" smtClean="0"/>
              <a:t>Pro version is expensive </a:t>
            </a:r>
          </a:p>
          <a:p>
            <a:pPr lvl="1"/>
            <a:r>
              <a:rPr lang="en-IE" dirty="0" smtClean="0"/>
              <a:t>75 Euro PM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7870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 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E" sz="3600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sz="3600" dirty="0">
                <a:solidFill>
                  <a:prstClr val="black"/>
                </a:solidFill>
                <a:latin typeface="Consolas" panose="020B0609020204030204" pitchFamily="49" charset="0"/>
              </a:rPr>
              <a:t> Wander()</a:t>
            </a:r>
          </a:p>
          <a:p>
            <a:pPr marL="0" indent="0">
              <a:buNone/>
            </a:pPr>
            <a:r>
              <a:rPr lang="en-IE" sz="3600" dirty="0">
                <a:solidFill>
                  <a:prstClr val="black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IE" sz="3600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sz="36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IE" sz="3600" dirty="0">
                <a:solidFill>
                  <a:prstClr val="black"/>
                </a:solidFill>
                <a:latin typeface="Consolas" panose="020B0609020204030204" pitchFamily="49" charset="0"/>
              </a:rPr>
              <a:t> jitterTimeSlice = </a:t>
            </a:r>
            <a:r>
              <a:rPr lang="en-IE" sz="3600" dirty="0">
                <a:solidFill>
                  <a:srgbClr val="2B91AF"/>
                </a:solidFill>
                <a:latin typeface="Consolas" panose="020B0609020204030204" pitchFamily="49" charset="0"/>
              </a:rPr>
              <a:t>Params</a:t>
            </a:r>
            <a:r>
              <a:rPr lang="en-IE" sz="3600" dirty="0">
                <a:solidFill>
                  <a:prstClr val="black"/>
                </a:solidFill>
                <a:latin typeface="Consolas" panose="020B0609020204030204" pitchFamily="49" charset="0"/>
              </a:rPr>
              <a:t>.GetFloat(</a:t>
            </a:r>
            <a:r>
              <a:rPr lang="en-IE" sz="3600" dirty="0">
                <a:solidFill>
                  <a:srgbClr val="A31515"/>
                </a:solidFill>
                <a:latin typeface="Consolas" panose="020B0609020204030204" pitchFamily="49" charset="0"/>
              </a:rPr>
              <a:t>"wander_jitter"</a:t>
            </a:r>
            <a:r>
              <a:rPr lang="en-IE" sz="3600" dirty="0">
                <a:solidFill>
                  <a:prstClr val="black"/>
                </a:solidFill>
                <a:latin typeface="Consolas" panose="020B0609020204030204" pitchFamily="49" charset="0"/>
              </a:rPr>
              <a:t>) * timeDelta;</a:t>
            </a:r>
          </a:p>
          <a:p>
            <a:pPr marL="0" indent="0">
              <a:buNone/>
            </a:pPr>
            <a:endParaRPr lang="en-IE" sz="3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sz="3600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sz="3600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sz="3600" dirty="0">
                <a:solidFill>
                  <a:prstClr val="black"/>
                </a:solidFill>
                <a:latin typeface="Consolas" panose="020B0609020204030204" pitchFamily="49" charset="0"/>
              </a:rPr>
              <a:t> toAdd = </a:t>
            </a:r>
            <a:r>
              <a:rPr lang="en-IE" sz="3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E" sz="3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E" sz="3600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sz="36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IE" sz="3600" dirty="0">
                <a:solidFill>
                  <a:srgbClr val="2B91AF"/>
                </a:solidFill>
                <a:latin typeface="Consolas" panose="020B0609020204030204" pitchFamily="49" charset="0"/>
              </a:rPr>
              <a:t>Utilities</a:t>
            </a:r>
            <a:r>
              <a:rPr lang="en-IE" sz="3600" dirty="0">
                <a:solidFill>
                  <a:prstClr val="black"/>
                </a:solidFill>
                <a:latin typeface="Consolas" panose="020B0609020204030204" pitchFamily="49" charset="0"/>
              </a:rPr>
              <a:t>.RandomClamped(), </a:t>
            </a:r>
            <a:r>
              <a:rPr lang="en-IE" sz="3600" dirty="0">
                <a:solidFill>
                  <a:srgbClr val="2B91AF"/>
                </a:solidFill>
                <a:latin typeface="Consolas" panose="020B0609020204030204" pitchFamily="49" charset="0"/>
              </a:rPr>
              <a:t>Utilities</a:t>
            </a:r>
            <a:r>
              <a:rPr lang="en-IE" sz="3600" dirty="0">
                <a:solidFill>
                  <a:prstClr val="black"/>
                </a:solidFill>
                <a:latin typeface="Consolas" panose="020B0609020204030204" pitchFamily="49" charset="0"/>
              </a:rPr>
              <a:t>.RandomClamped(), </a:t>
            </a:r>
            <a:r>
              <a:rPr lang="en-IE" sz="3600" dirty="0">
                <a:solidFill>
                  <a:srgbClr val="2B91AF"/>
                </a:solidFill>
                <a:latin typeface="Consolas" panose="020B0609020204030204" pitchFamily="49" charset="0"/>
              </a:rPr>
              <a:t>Utilities</a:t>
            </a:r>
            <a:r>
              <a:rPr lang="en-IE" sz="3600" dirty="0">
                <a:solidFill>
                  <a:prstClr val="black"/>
                </a:solidFill>
                <a:latin typeface="Consolas" panose="020B0609020204030204" pitchFamily="49" charset="0"/>
              </a:rPr>
              <a:t>.RandomClamped()) * jitterTimeSlice;</a:t>
            </a:r>
          </a:p>
          <a:p>
            <a:pPr marL="0" indent="0">
              <a:buNone/>
            </a:pPr>
            <a:r>
              <a:rPr lang="en-IE" sz="3600" dirty="0">
                <a:solidFill>
                  <a:prstClr val="black"/>
                </a:solidFill>
                <a:latin typeface="Consolas" panose="020B0609020204030204" pitchFamily="49" charset="0"/>
              </a:rPr>
              <a:t>            wanderTargetPos += toAdd;</a:t>
            </a:r>
          </a:p>
          <a:p>
            <a:pPr marL="0" indent="0">
              <a:buNone/>
            </a:pPr>
            <a:r>
              <a:rPr lang="en-IE" sz="3600" dirty="0">
                <a:solidFill>
                  <a:prstClr val="black"/>
                </a:solidFill>
                <a:latin typeface="Consolas" panose="020B0609020204030204" pitchFamily="49" charset="0"/>
              </a:rPr>
              <a:t>            wanderTargetPos.Normalize();</a:t>
            </a:r>
          </a:p>
          <a:p>
            <a:pPr marL="0" indent="0">
              <a:buNone/>
            </a:pPr>
            <a:r>
              <a:rPr lang="en-IE" sz="3600" dirty="0">
                <a:solidFill>
                  <a:prstClr val="black"/>
                </a:solidFill>
                <a:latin typeface="Consolas" panose="020B0609020204030204" pitchFamily="49" charset="0"/>
              </a:rPr>
              <a:t>            wanderTargetPos *= </a:t>
            </a:r>
            <a:r>
              <a:rPr lang="en-IE" sz="3600" dirty="0">
                <a:solidFill>
                  <a:srgbClr val="2B91AF"/>
                </a:solidFill>
                <a:latin typeface="Consolas" panose="020B0609020204030204" pitchFamily="49" charset="0"/>
              </a:rPr>
              <a:t>Params</a:t>
            </a:r>
            <a:r>
              <a:rPr lang="en-IE" sz="3600" dirty="0">
                <a:solidFill>
                  <a:prstClr val="black"/>
                </a:solidFill>
                <a:latin typeface="Consolas" panose="020B0609020204030204" pitchFamily="49" charset="0"/>
              </a:rPr>
              <a:t>.GetFloat(</a:t>
            </a:r>
            <a:r>
              <a:rPr lang="en-IE" sz="3600" dirty="0">
                <a:solidFill>
                  <a:srgbClr val="A31515"/>
                </a:solidFill>
                <a:latin typeface="Consolas" panose="020B0609020204030204" pitchFamily="49" charset="0"/>
              </a:rPr>
              <a:t>"wander_radius"</a:t>
            </a:r>
            <a:r>
              <a:rPr lang="en-IE" sz="360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IE" sz="3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sz="3600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sz="3600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sz="3600" dirty="0">
                <a:solidFill>
                  <a:prstClr val="black"/>
                </a:solidFill>
                <a:latin typeface="Consolas" panose="020B0609020204030204" pitchFamily="49" charset="0"/>
              </a:rPr>
              <a:t> worldTarget = transform.TransformPoint(wanderTargetPos + (</a:t>
            </a:r>
            <a:r>
              <a:rPr lang="en-IE" sz="3600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sz="3600" dirty="0">
                <a:solidFill>
                  <a:prstClr val="black"/>
                </a:solidFill>
                <a:latin typeface="Consolas" panose="020B0609020204030204" pitchFamily="49" charset="0"/>
              </a:rPr>
              <a:t>.forward * </a:t>
            </a:r>
            <a:r>
              <a:rPr lang="en-IE" sz="3600" dirty="0">
                <a:solidFill>
                  <a:srgbClr val="2B91AF"/>
                </a:solidFill>
                <a:latin typeface="Consolas" panose="020B0609020204030204" pitchFamily="49" charset="0"/>
              </a:rPr>
              <a:t>Params</a:t>
            </a:r>
            <a:r>
              <a:rPr lang="en-IE" sz="3600" dirty="0">
                <a:solidFill>
                  <a:prstClr val="black"/>
                </a:solidFill>
                <a:latin typeface="Consolas" panose="020B0609020204030204" pitchFamily="49" charset="0"/>
              </a:rPr>
              <a:t>.GetFloat(</a:t>
            </a:r>
            <a:r>
              <a:rPr lang="en-IE" sz="3600" dirty="0">
                <a:solidFill>
                  <a:srgbClr val="A31515"/>
                </a:solidFill>
                <a:latin typeface="Consolas" panose="020B0609020204030204" pitchFamily="49" charset="0"/>
              </a:rPr>
              <a:t>"wander_distance"</a:t>
            </a:r>
            <a:r>
              <a:rPr lang="en-IE" sz="3600" dirty="0">
                <a:solidFill>
                  <a:prstClr val="black"/>
                </a:solidFill>
                <a:latin typeface="Consolas" panose="020B0609020204030204" pitchFamily="49" charset="0"/>
              </a:rPr>
              <a:t>)));</a:t>
            </a:r>
          </a:p>
          <a:p>
            <a:pPr marL="0" indent="0">
              <a:buNone/>
            </a:pPr>
            <a:r>
              <a:rPr lang="en-IE" sz="3600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sz="3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IE" sz="3600" dirty="0">
                <a:solidFill>
                  <a:prstClr val="black"/>
                </a:solidFill>
                <a:latin typeface="Consolas" panose="020B0609020204030204" pitchFamily="49" charset="0"/>
              </a:rPr>
              <a:t> (worldTarget - transform.position);</a:t>
            </a:r>
          </a:p>
          <a:p>
            <a:pPr marL="0" indent="0">
              <a:buNone/>
            </a:pPr>
            <a:r>
              <a:rPr lang="en-IE" sz="36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6666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Coming next...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mother of all steering behaviours...</a:t>
            </a:r>
          </a:p>
          <a:p>
            <a:r>
              <a:rPr lang="en-GB" dirty="0" smtClean="0"/>
              <a:t>Obstacle Avoidance..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6792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39" y="116632"/>
            <a:ext cx="8169561" cy="579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74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Concepts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E" dirty="0" smtClean="0"/>
              <a:t>GameObject</a:t>
            </a:r>
          </a:p>
          <a:p>
            <a:pPr lvl="1"/>
            <a:r>
              <a:rPr lang="en-IE" dirty="0" smtClean="0"/>
              <a:t>Represents anything in the scene</a:t>
            </a:r>
          </a:p>
          <a:p>
            <a:pPr lvl="1"/>
            <a:r>
              <a:rPr lang="en-IE" dirty="0" smtClean="0"/>
              <a:t>Has a Transform object</a:t>
            </a:r>
          </a:p>
          <a:p>
            <a:pPr lvl="1"/>
            <a:r>
              <a:rPr lang="en-IE" dirty="0" smtClean="0"/>
              <a:t>Does not draw itself! (Thats what a GameComponent is for)</a:t>
            </a:r>
          </a:p>
          <a:p>
            <a:pPr lvl="1"/>
            <a:r>
              <a:rPr lang="en-IE" dirty="0" smtClean="0"/>
              <a:t>Can contain other GameComponents</a:t>
            </a:r>
          </a:p>
          <a:p>
            <a:pPr lvl="1"/>
            <a:r>
              <a:rPr lang="en-IE" dirty="0" smtClean="0"/>
              <a:t>Can be attached to other GameObject’s</a:t>
            </a:r>
          </a:p>
          <a:p>
            <a:pPr lvl="2"/>
            <a:r>
              <a:rPr lang="en-IE" dirty="0" smtClean="0"/>
              <a:t>Parent’s transform is multiplied into the child’s</a:t>
            </a:r>
          </a:p>
          <a:p>
            <a:pPr lvl="1"/>
            <a:r>
              <a:rPr lang="en-IE" dirty="0" smtClean="0"/>
              <a:t>You rarely extend GameObject</a:t>
            </a:r>
          </a:p>
          <a:p>
            <a:r>
              <a:rPr lang="en-IE" dirty="0" smtClean="0"/>
              <a:t>GameComponent</a:t>
            </a:r>
          </a:p>
          <a:p>
            <a:pPr lvl="1"/>
            <a:r>
              <a:rPr lang="en-IE" dirty="0" smtClean="0"/>
              <a:t>Contained by a GameObject (GameObject’s can have multiple GameComponents attached)</a:t>
            </a:r>
          </a:p>
          <a:p>
            <a:pPr lvl="1"/>
            <a:r>
              <a:rPr lang="en-IE" dirty="0" smtClean="0"/>
              <a:t>Start – Called at the start of the lifetime</a:t>
            </a:r>
          </a:p>
          <a:p>
            <a:pPr lvl="1"/>
            <a:r>
              <a:rPr lang="en-IE" dirty="0" smtClean="0"/>
              <a:t>Update – Called once per frame</a:t>
            </a:r>
          </a:p>
          <a:p>
            <a:pPr lvl="1"/>
            <a:r>
              <a:rPr lang="en-IE" dirty="0" smtClean="0"/>
              <a:t>Use Time.deltaTime to get the time delta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8581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Concepts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 smtClean="0"/>
              <a:t>Transform</a:t>
            </a:r>
          </a:p>
          <a:p>
            <a:pPr lvl="1"/>
            <a:r>
              <a:rPr lang="en-IE" dirty="0" smtClean="0"/>
              <a:t>Contains </a:t>
            </a:r>
            <a:r>
              <a:rPr lang="en-IE" i="1" dirty="0" smtClean="0"/>
              <a:t>forward</a:t>
            </a:r>
            <a:r>
              <a:rPr lang="en-IE" dirty="0" smtClean="0"/>
              <a:t>, </a:t>
            </a:r>
            <a:r>
              <a:rPr lang="en-IE" i="1" dirty="0" smtClean="0"/>
              <a:t>up</a:t>
            </a:r>
            <a:r>
              <a:rPr lang="en-IE" dirty="0" smtClean="0"/>
              <a:t> and </a:t>
            </a:r>
            <a:r>
              <a:rPr lang="en-IE" i="1" dirty="0" smtClean="0"/>
              <a:t>right</a:t>
            </a:r>
            <a:r>
              <a:rPr lang="en-IE" dirty="0" smtClean="0"/>
              <a:t> vectors</a:t>
            </a:r>
          </a:p>
          <a:p>
            <a:pPr lvl="1"/>
            <a:r>
              <a:rPr lang="en-IE" dirty="0" smtClean="0"/>
              <a:t>A quaternion called </a:t>
            </a:r>
            <a:r>
              <a:rPr lang="en-IE" i="1" dirty="0" smtClean="0"/>
              <a:t>rotation</a:t>
            </a:r>
          </a:p>
          <a:p>
            <a:pPr lvl="1"/>
            <a:r>
              <a:rPr lang="en-IE" dirty="0" smtClean="0"/>
              <a:t>A </a:t>
            </a:r>
            <a:r>
              <a:rPr lang="en-IE" i="1" dirty="0" smtClean="0"/>
              <a:t>position</a:t>
            </a:r>
            <a:r>
              <a:rPr lang="en-IE" dirty="0" smtClean="0"/>
              <a:t> vector</a:t>
            </a:r>
          </a:p>
          <a:p>
            <a:pPr lvl="1"/>
            <a:r>
              <a:rPr lang="en-IE" dirty="0" smtClean="0"/>
              <a:t>Probably has a world transform, but its not visible?</a:t>
            </a:r>
          </a:p>
          <a:p>
            <a:pPr lvl="1"/>
            <a:r>
              <a:rPr lang="en-IE" dirty="0" smtClean="0"/>
              <a:t>This is the object that controls the GameObject’s world transform</a:t>
            </a:r>
          </a:p>
          <a:p>
            <a:r>
              <a:rPr lang="en-IE" dirty="0" smtClean="0"/>
              <a:t>Renderer</a:t>
            </a:r>
          </a:p>
          <a:p>
            <a:pPr lvl="1"/>
            <a:r>
              <a:rPr lang="en-IE" dirty="0" smtClean="0"/>
              <a:t>A subclass of GameComponent</a:t>
            </a:r>
          </a:p>
          <a:p>
            <a:pPr lvl="1"/>
            <a:r>
              <a:rPr lang="en-IE" dirty="0" smtClean="0"/>
              <a:t>There are lots of subclasses for different types of drawable object</a:t>
            </a:r>
          </a:p>
          <a:p>
            <a:pPr lvl="1"/>
            <a:endParaRPr lang="en-IE" i="1" dirty="0"/>
          </a:p>
        </p:txBody>
      </p:sp>
    </p:spTree>
    <p:extLst>
      <p:ext uri="{BB962C8B-B14F-4D97-AF65-F5344CB8AC3E}">
        <p14:creationId xmlns:p14="http://schemas.microsoft.com/office/powerpoint/2010/main" val="118621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Useful Classes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E" dirty="0" smtClean="0"/>
              <a:t>Vector3</a:t>
            </a:r>
          </a:p>
          <a:p>
            <a:pPr lvl="1"/>
            <a:r>
              <a:rPr lang="en-IE" dirty="0" smtClean="0"/>
              <a:t>x, y, z fields (lowercase)</a:t>
            </a:r>
          </a:p>
          <a:p>
            <a:pPr lvl="1"/>
            <a:r>
              <a:rPr lang="en-IE" dirty="0" smtClean="0"/>
              <a:t>+, -, * / overloaded</a:t>
            </a:r>
          </a:p>
          <a:p>
            <a:pPr lvl="1"/>
            <a:r>
              <a:rPr lang="en-IE" dirty="0" smtClean="0"/>
              <a:t>magnitude (lowercase)</a:t>
            </a:r>
          </a:p>
          <a:p>
            <a:pPr lvl="1"/>
            <a:r>
              <a:rPr lang="en-IE" dirty="0" smtClean="0"/>
              <a:t>Dot, Cross, Normalize (static methods)</a:t>
            </a:r>
          </a:p>
          <a:p>
            <a:pPr lvl="1"/>
            <a:r>
              <a:rPr lang="en-IE" dirty="0" smtClean="0"/>
              <a:t>Use the static fields </a:t>
            </a:r>
            <a:r>
              <a:rPr lang="en-IE" i="1" dirty="0" smtClean="0"/>
              <a:t>forward</a:t>
            </a:r>
            <a:r>
              <a:rPr lang="en-IE" dirty="0" smtClean="0"/>
              <a:t>, </a:t>
            </a:r>
            <a:r>
              <a:rPr lang="en-IE" i="1" dirty="0" smtClean="0"/>
              <a:t>right</a:t>
            </a:r>
            <a:r>
              <a:rPr lang="en-IE" dirty="0" smtClean="0"/>
              <a:t> and </a:t>
            </a:r>
            <a:r>
              <a:rPr lang="en-IE" i="1" dirty="0" smtClean="0"/>
              <a:t>up</a:t>
            </a:r>
            <a:r>
              <a:rPr lang="en-IE" dirty="0" smtClean="0"/>
              <a:t> to get the basis vectors</a:t>
            </a:r>
          </a:p>
          <a:p>
            <a:r>
              <a:rPr lang="en-IE" dirty="0" smtClean="0"/>
              <a:t>Quaternion</a:t>
            </a:r>
          </a:p>
          <a:p>
            <a:pPr lvl="1"/>
            <a:r>
              <a:rPr lang="en-IE" dirty="0" smtClean="0"/>
              <a:t>w, x, y, z fields (lowercase)</a:t>
            </a:r>
          </a:p>
          <a:p>
            <a:pPr lvl="1"/>
            <a:r>
              <a:rPr lang="en-IE" dirty="0" smtClean="0"/>
              <a:t>* is overloaded for quaternions and vectors</a:t>
            </a:r>
          </a:p>
          <a:p>
            <a:pPr lvl="1"/>
            <a:r>
              <a:rPr lang="en-IE" dirty="0" smtClean="0"/>
              <a:t>* a vector rotates the vector by the quaternion</a:t>
            </a:r>
          </a:p>
          <a:p>
            <a:pPr lvl="1"/>
            <a:r>
              <a:rPr lang="en-IE" dirty="0" smtClean="0"/>
              <a:t>Use: </a:t>
            </a:r>
          </a:p>
          <a:p>
            <a:pPr lvl="2"/>
            <a:r>
              <a:rPr lang="en-IE" sz="2100" dirty="0">
                <a:solidFill>
                  <a:srgbClr val="2B91AF"/>
                </a:solidFill>
                <a:latin typeface="Consolas" panose="020B0609020204030204" pitchFamily="49" charset="0"/>
              </a:rPr>
              <a:t>Quaternion</a:t>
            </a:r>
            <a:r>
              <a:rPr lang="en-IE" sz="2100" dirty="0">
                <a:solidFill>
                  <a:prstClr val="black"/>
                </a:solidFill>
                <a:latin typeface="Consolas" panose="020B0609020204030204" pitchFamily="49" charset="0"/>
              </a:rPr>
              <a:t> q = </a:t>
            </a:r>
            <a:r>
              <a:rPr lang="en-IE" sz="2100" dirty="0">
                <a:solidFill>
                  <a:srgbClr val="2B91AF"/>
                </a:solidFill>
                <a:latin typeface="Consolas" panose="020B0609020204030204" pitchFamily="49" charset="0"/>
              </a:rPr>
              <a:t>Quaternion</a:t>
            </a:r>
            <a:r>
              <a:rPr lang="en-IE" sz="2100" dirty="0">
                <a:solidFill>
                  <a:prstClr val="black"/>
                </a:solidFill>
                <a:latin typeface="Consolas" panose="020B0609020204030204" pitchFamily="49" charset="0"/>
              </a:rPr>
              <a:t>.AngleAxis(90, </a:t>
            </a:r>
            <a:r>
              <a:rPr lang="en-IE" sz="2100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sz="2100" dirty="0">
                <a:solidFill>
                  <a:prstClr val="black"/>
                </a:solidFill>
                <a:latin typeface="Consolas" panose="020B0609020204030204" pitchFamily="49" charset="0"/>
              </a:rPr>
              <a:t>.up);</a:t>
            </a:r>
          </a:p>
          <a:p>
            <a:pPr lvl="2"/>
            <a:r>
              <a:rPr lang="en-IE" dirty="0" smtClean="0"/>
              <a:t>To make one!</a:t>
            </a:r>
          </a:p>
          <a:p>
            <a:pPr lvl="2"/>
            <a:r>
              <a:rPr lang="en-IE" dirty="0" smtClean="0"/>
              <a:t>Angle is in degrees</a:t>
            </a:r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8695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Matrix operations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E" dirty="0" smtClean="0"/>
              <a:t>Are not supported!</a:t>
            </a:r>
          </a:p>
          <a:p>
            <a:r>
              <a:rPr lang="en-IE" dirty="0" smtClean="0"/>
              <a:t>Instead use a quaternion for rotations and</a:t>
            </a:r>
          </a:p>
          <a:p>
            <a:r>
              <a:rPr lang="en-IE" dirty="0" smtClean="0"/>
              <a:t>Transform object for everything else (including rotations)</a:t>
            </a:r>
          </a:p>
          <a:p>
            <a:r>
              <a:rPr lang="en-IE" dirty="0" smtClean="0"/>
              <a:t>E.g:</a:t>
            </a:r>
          </a:p>
          <a:p>
            <a:pPr lvl="1"/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target =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.zero;</a:t>
            </a:r>
          </a:p>
          <a:p>
            <a:pPr lvl="1"/>
            <a:r>
              <a:rPr lang="en-IE" dirty="0" smtClean="0">
                <a:solidFill>
                  <a:prstClr val="black"/>
                </a:solidFill>
                <a:latin typeface="Consolas" panose="020B0609020204030204" pitchFamily="49" charset="0"/>
              </a:rPr>
              <a:t>target 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= leader.transform.TransformPoint(offset</a:t>
            </a:r>
            <a:r>
              <a:rPr lang="en-IE" dirty="0" smtClean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IE" dirty="0" smtClean="0">
                <a:solidFill>
                  <a:prstClr val="black"/>
                </a:solidFill>
              </a:rPr>
              <a:t>To transform a point by the transform</a:t>
            </a:r>
          </a:p>
          <a:p>
            <a:pPr lvl="1"/>
            <a:r>
              <a:rPr lang="en-IE" dirty="0" smtClean="0">
                <a:solidFill>
                  <a:prstClr val="black"/>
                </a:solidFill>
              </a:rPr>
              <a:t>Also:</a:t>
            </a:r>
          </a:p>
          <a:p>
            <a:pPr lvl="2"/>
            <a:r>
              <a:rPr lang="en-IE" dirty="0" smtClean="0"/>
              <a:t>TransformDirection</a:t>
            </a:r>
          </a:p>
          <a:p>
            <a:pPr lvl="2"/>
            <a:r>
              <a:rPr lang="en-IE" dirty="0" smtClean="0"/>
              <a:t>InverseTransformDirection</a:t>
            </a:r>
            <a:endParaRPr lang="en-IE" dirty="0"/>
          </a:p>
          <a:p>
            <a:pPr lvl="2"/>
            <a:r>
              <a:rPr lang="en-IE" dirty="0" smtClean="0"/>
              <a:t>InverseTransformPoint</a:t>
            </a:r>
            <a:endParaRPr lang="en-IE" dirty="0"/>
          </a:p>
          <a:p>
            <a:pPr lvl="1"/>
            <a:endParaRPr lang="en-IE" dirty="0">
              <a:solidFill>
                <a:prstClr val="black"/>
              </a:solidFill>
            </a:endParaRPr>
          </a:p>
          <a:p>
            <a:endParaRPr lang="en-I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549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1947</TotalTime>
  <Words>2407</Words>
  <Application>Microsoft Office PowerPoint</Application>
  <PresentationFormat>On-screen Show (4:3)</PresentationFormat>
  <Paragraphs>435</Paragraphs>
  <Slides>41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Consolas</vt:lpstr>
      <vt:lpstr>Times New Roman</vt:lpstr>
      <vt:lpstr>Wingdings</vt:lpstr>
      <vt:lpstr>Office Theme</vt:lpstr>
      <vt:lpstr>Game AI (Game Engines 2)</vt:lpstr>
      <vt:lpstr>What we will learn today</vt:lpstr>
      <vt:lpstr>PowerPoint Presentation</vt:lpstr>
      <vt:lpstr>In industry</vt:lpstr>
      <vt:lpstr>PowerPoint Presentation</vt:lpstr>
      <vt:lpstr>Concepts</vt:lpstr>
      <vt:lpstr>Concepts</vt:lpstr>
      <vt:lpstr>Useful Classes</vt:lpstr>
      <vt:lpstr>Matrix operations</vt:lpstr>
      <vt:lpstr>Creating GameObjects in code..</vt:lpstr>
      <vt:lpstr>Referencing other GameObjects/GameComponents</vt:lpstr>
      <vt:lpstr>Debugging C# Code</vt:lpstr>
      <vt:lpstr>My Game AI Framework!</vt:lpstr>
      <vt:lpstr>Main Classes</vt:lpstr>
      <vt:lpstr>Main Classes</vt:lpstr>
      <vt:lpstr>Subclasses</vt:lpstr>
      <vt:lpstr>Bitmasking</vt:lpstr>
      <vt:lpstr>In code:</vt:lpstr>
      <vt:lpstr>Offset pursuit (3D)</vt:lpstr>
      <vt:lpstr>Code...</vt:lpstr>
      <vt:lpstr>Wall Avoidance (3D)</vt:lpstr>
      <vt:lpstr>In code...</vt:lpstr>
      <vt:lpstr>What is a plane?</vt:lpstr>
      <vt:lpstr>Equation of a plane</vt:lpstr>
      <vt:lpstr>Equation of a plane</vt:lpstr>
      <vt:lpstr>Calculating the ABCD values</vt:lpstr>
      <vt:lpstr>An easier approach..</vt:lpstr>
      <vt:lpstr>Useful things to do with planes!</vt:lpstr>
      <vt:lpstr>Planes in Unity</vt:lpstr>
      <vt:lpstr>In Code</vt:lpstr>
      <vt:lpstr>PowerPoint Presentation</vt:lpstr>
      <vt:lpstr>Aside.. Intersection between a ray and a plane</vt:lpstr>
      <vt:lpstr>Algorithm...</vt:lpstr>
      <vt:lpstr>In code:</vt:lpstr>
      <vt:lpstr>In Unity...</vt:lpstr>
      <vt:lpstr>Spherical containment</vt:lpstr>
      <vt:lpstr>In Code</vt:lpstr>
      <vt:lpstr>Wander</vt:lpstr>
      <vt:lpstr>Wander</vt:lpstr>
      <vt:lpstr>In Code</vt:lpstr>
      <vt:lpstr>Coming next...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Steering Behaviours for Autonomous Agents</dc:title>
  <dc:creator>Bryan Duggan</dc:creator>
  <cp:lastModifiedBy>Bryan</cp:lastModifiedBy>
  <cp:revision>86</cp:revision>
  <dcterms:created xsi:type="dcterms:W3CDTF">2013-06-11T15:29:07Z</dcterms:created>
  <dcterms:modified xsi:type="dcterms:W3CDTF">2014-02-20T11:54:09Z</dcterms:modified>
</cp:coreProperties>
</file>