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0" d="100"/>
          <a:sy n="70" d="100"/>
        </p:scale>
        <p:origin x="53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4EE4761-C0B6-4CFE-A40B-7317BFCA4A72}" type="datetimeFigureOut">
              <a:rPr lang="es-CO" smtClean="0"/>
              <a:t>10/10/2019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8C78F3-1DF7-472A-B241-C17B4C82B1F7}" type="slidenum">
              <a:rPr lang="es-CO" smtClean="0"/>
              <a:t>‹Nº›</a:t>
            </a:fld>
            <a:endParaRPr lang="es-CO"/>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4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A4EE4761-C0B6-4CFE-A40B-7317BFCA4A72}" type="datetimeFigureOut">
              <a:rPr lang="es-CO" smtClean="0"/>
              <a:t>10/10/2019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64540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4EE4761-C0B6-4CFE-A40B-7317BFCA4A72}" type="datetimeFigureOut">
              <a:rPr lang="es-CO" smtClean="0"/>
              <a:t>10/10/2019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4291999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4EE4761-C0B6-4CFE-A40B-7317BFCA4A72}" type="datetimeFigureOut">
              <a:rPr lang="es-CO" smtClean="0"/>
              <a:t>10/10/2019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8C78F3-1DF7-472A-B241-C17B4C82B1F7}" type="slidenum">
              <a:rPr lang="es-CO" smtClean="0"/>
              <a:t>‹Nº›</a:t>
            </a:fld>
            <a:endParaRPr lang="es-CO"/>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40798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4EE4761-C0B6-4CFE-A40B-7317BFCA4A72}" type="datetimeFigureOut">
              <a:rPr lang="es-CO" smtClean="0"/>
              <a:t>10/10/2019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3474660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4EE4761-C0B6-4CFE-A40B-7317BFCA4A72}" type="datetimeFigureOut">
              <a:rPr lang="es-CO" smtClean="0"/>
              <a:t>10/10/2019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8C78F3-1DF7-472A-B241-C17B4C82B1F7}" type="slidenum">
              <a:rPr lang="es-CO" smtClean="0"/>
              <a:t>‹Nº›</a:t>
            </a:fld>
            <a:endParaRPr lang="es-CO"/>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9807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4EE4761-C0B6-4CFE-A40B-7317BFCA4A72}" type="datetimeFigureOut">
              <a:rPr lang="es-CO" smtClean="0"/>
              <a:t>10/10/2019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146477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EE4761-C0B6-4CFE-A40B-7317BFCA4A72}" type="datetimeFigureOut">
              <a:rPr lang="es-CO" smtClean="0"/>
              <a:t>10/10/2019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191777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EE4761-C0B6-4CFE-A40B-7317BFCA4A72}" type="datetimeFigureOut">
              <a:rPr lang="es-CO" smtClean="0"/>
              <a:t>10/10/2019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157218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EE4761-C0B6-4CFE-A40B-7317BFCA4A72}" type="datetimeFigureOut">
              <a:rPr lang="es-CO" smtClean="0"/>
              <a:t>10/10/2019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231695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4EE4761-C0B6-4CFE-A40B-7317BFCA4A72}" type="datetimeFigureOut">
              <a:rPr lang="es-CO" smtClean="0"/>
              <a:t>10/10/2019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101099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4EE4761-C0B6-4CFE-A40B-7317BFCA4A72}" type="datetimeFigureOut">
              <a:rPr lang="es-CO" smtClean="0"/>
              <a:t>10/10/2019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89285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4EE4761-C0B6-4CFE-A40B-7317BFCA4A72}" type="datetimeFigureOut">
              <a:rPr lang="es-CO" smtClean="0"/>
              <a:t>10/10/2019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21408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4EE4761-C0B6-4CFE-A40B-7317BFCA4A72}" type="datetimeFigureOut">
              <a:rPr lang="es-CO" smtClean="0"/>
              <a:t>10/10/2019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339233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E4761-C0B6-4CFE-A40B-7317BFCA4A72}" type="datetimeFigureOut">
              <a:rPr lang="es-CO" smtClean="0"/>
              <a:t>10/10/2019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167278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4EE4761-C0B6-4CFE-A40B-7317BFCA4A72}" type="datetimeFigureOut">
              <a:rPr lang="es-CO" smtClean="0"/>
              <a:t>10/10/2019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3231321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4EE4761-C0B6-4CFE-A40B-7317BFCA4A72}" type="datetimeFigureOut">
              <a:rPr lang="es-CO" smtClean="0"/>
              <a:t>10/10/2019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98C78F3-1DF7-472A-B241-C17B4C82B1F7}" type="slidenum">
              <a:rPr lang="es-CO" smtClean="0"/>
              <a:t>‹Nº›</a:t>
            </a:fld>
            <a:endParaRPr lang="es-CO"/>
          </a:p>
        </p:txBody>
      </p:sp>
    </p:spTree>
    <p:extLst>
      <p:ext uri="{BB962C8B-B14F-4D97-AF65-F5344CB8AC3E}">
        <p14:creationId xmlns:p14="http://schemas.microsoft.com/office/powerpoint/2010/main" val="331948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tx1"/>
            </a:gs>
            <a:gs pos="11294">
              <a:srgbClr val="FFFFFF"/>
            </a:gs>
            <a:gs pos="25000">
              <a:schemeClr val="tx1"/>
            </a:gs>
            <a:gs pos="13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4EE4761-C0B6-4CFE-A40B-7317BFCA4A72}" type="datetimeFigureOut">
              <a:rPr lang="es-CO" smtClean="0"/>
              <a:t>10/10/2019</a:t>
            </a:fld>
            <a:endParaRPr lang="es-CO"/>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CO"/>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98C78F3-1DF7-472A-B241-C17B4C82B1F7}" type="slidenum">
              <a:rPr lang="es-CO" smtClean="0"/>
              <a:t>‹Nº›</a:t>
            </a:fld>
            <a:endParaRPr lang="es-CO"/>
          </a:p>
        </p:txBody>
      </p:sp>
    </p:spTree>
    <p:extLst>
      <p:ext uri="{BB962C8B-B14F-4D97-AF65-F5344CB8AC3E}">
        <p14:creationId xmlns:p14="http://schemas.microsoft.com/office/powerpoint/2010/main" val="3703536163"/>
      </p:ext>
    </p:extLst>
  </p:cSld>
  <p:clrMap bg1="dk1" tx1="lt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Word_Document1.docx"/></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package" Target="../embeddings/Microsoft_Word_Document2.doc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uadroTexto 6"/>
          <p:cNvSpPr txBox="1"/>
          <p:nvPr/>
        </p:nvSpPr>
        <p:spPr>
          <a:xfrm>
            <a:off x="1788160" y="2722880"/>
            <a:ext cx="8627683" cy="1015663"/>
          </a:xfrm>
          <a:prstGeom prst="rect">
            <a:avLst/>
          </a:prstGeom>
          <a:noFill/>
        </p:spPr>
        <p:txBody>
          <a:bodyPr wrap="none" rtlCol="0">
            <a:spAutoFit/>
          </a:bodyPr>
          <a:lstStyle/>
          <a:p>
            <a:r>
              <a:rPr lang="es-CO" sz="6000" b="1" dirty="0" smtClean="0">
                <a:solidFill>
                  <a:srgbClr val="002060"/>
                </a:solidFill>
              </a:rPr>
              <a:t>LOOKING FOR A HOTEL</a:t>
            </a:r>
            <a:endParaRPr lang="es-CO" sz="6000" b="1" dirty="0">
              <a:solidFill>
                <a:srgbClr val="002060"/>
              </a:solidFill>
            </a:endParaRPr>
          </a:p>
        </p:txBody>
      </p:sp>
    </p:spTree>
    <p:extLst>
      <p:ext uri="{BB962C8B-B14F-4D97-AF65-F5344CB8AC3E}">
        <p14:creationId xmlns:p14="http://schemas.microsoft.com/office/powerpoint/2010/main" val="1855759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35280" y="2560320"/>
            <a:ext cx="1465466" cy="461665"/>
          </a:xfrm>
          <a:prstGeom prst="rect">
            <a:avLst/>
          </a:prstGeom>
          <a:noFill/>
        </p:spPr>
        <p:txBody>
          <a:bodyPr wrap="none" rtlCol="0">
            <a:spAutoFit/>
          </a:bodyPr>
          <a:lstStyle/>
          <a:p>
            <a:r>
              <a:rPr lang="es-CO" sz="2400" b="1" dirty="0" err="1" smtClean="0">
                <a:solidFill>
                  <a:srgbClr val="002060"/>
                </a:solidFill>
              </a:rPr>
              <a:t>Cluster</a:t>
            </a:r>
            <a:r>
              <a:rPr lang="es-CO" sz="2400" b="1" dirty="0" smtClean="0">
                <a:solidFill>
                  <a:srgbClr val="002060"/>
                </a:solidFill>
              </a:rPr>
              <a:t> 3</a:t>
            </a:r>
            <a:endParaRPr lang="es-CO" sz="2400" b="1" dirty="0">
              <a:solidFill>
                <a:srgbClr val="002060"/>
              </a:solidFill>
            </a:endParaRPr>
          </a:p>
        </p:txBody>
      </p:sp>
      <p:sp>
        <p:nvSpPr>
          <p:cNvPr id="5" name="CuadroTexto 4"/>
          <p:cNvSpPr txBox="1"/>
          <p:nvPr/>
        </p:nvSpPr>
        <p:spPr>
          <a:xfrm>
            <a:off x="335280" y="3118104"/>
            <a:ext cx="11856720" cy="646331"/>
          </a:xfrm>
          <a:prstGeom prst="rect">
            <a:avLst/>
          </a:prstGeom>
          <a:noFill/>
        </p:spPr>
        <p:txBody>
          <a:bodyPr wrap="square" rtlCol="0">
            <a:spAutoFit/>
          </a:bodyPr>
          <a:lstStyle/>
          <a:p>
            <a:r>
              <a:rPr lang="en-US" dirty="0">
                <a:solidFill>
                  <a:srgbClr val="002060"/>
                </a:solidFill>
              </a:rPr>
              <a:t>Cluster 3 has as its main category The Light Rail </a:t>
            </a:r>
            <a:r>
              <a:rPr lang="en-US" dirty="0" err="1">
                <a:solidFill>
                  <a:srgbClr val="002060"/>
                </a:solidFill>
              </a:rPr>
              <a:t>Sation</a:t>
            </a:r>
            <a:r>
              <a:rPr lang="en-US" dirty="0">
                <a:solidFill>
                  <a:srgbClr val="002060"/>
                </a:solidFill>
              </a:rPr>
              <a:t>, and a few small businesses such as a jewelry store and a donut shop.</a:t>
            </a:r>
            <a:endParaRPr lang="es-CO" dirty="0">
              <a:solidFill>
                <a:srgbClr val="002060"/>
              </a:solidFill>
            </a:endParaRPr>
          </a:p>
        </p:txBody>
      </p:sp>
      <p:graphicFrame>
        <p:nvGraphicFramePr>
          <p:cNvPr id="4" name="Objeto 3"/>
          <p:cNvGraphicFramePr>
            <a:graphicFrameLocks noChangeAspect="1"/>
          </p:cNvGraphicFramePr>
          <p:nvPr>
            <p:extLst>
              <p:ext uri="{D42A27DB-BD31-4B8C-83A1-F6EECF244321}">
                <p14:modId xmlns:p14="http://schemas.microsoft.com/office/powerpoint/2010/main" val="2851781993"/>
              </p:ext>
            </p:extLst>
          </p:nvPr>
        </p:nvGraphicFramePr>
        <p:xfrm>
          <a:off x="1764170" y="4219893"/>
          <a:ext cx="8586838" cy="1066800"/>
        </p:xfrm>
        <a:graphic>
          <a:graphicData uri="http://schemas.openxmlformats.org/presentationml/2006/ole">
            <mc:AlternateContent xmlns:mc="http://schemas.openxmlformats.org/markup-compatibility/2006">
              <mc:Choice xmlns:v="urn:schemas-microsoft-com:vml" Requires="v">
                <p:oleObj spid="_x0000_s2054" name="Document" r:id="rId4" imgW="5597349" imgH="1066680" progId="Word.Document.12">
                  <p:embed/>
                </p:oleObj>
              </mc:Choice>
              <mc:Fallback>
                <p:oleObj name="Document" r:id="rId4" imgW="5597349" imgH="1066680" progId="Word.Document.12">
                  <p:embed/>
                  <p:pic>
                    <p:nvPicPr>
                      <p:cNvPr id="0" name=""/>
                      <p:cNvPicPr/>
                      <p:nvPr/>
                    </p:nvPicPr>
                    <p:blipFill>
                      <a:blip r:embed="rId5"/>
                      <a:stretch>
                        <a:fillRect/>
                      </a:stretch>
                    </p:blipFill>
                    <p:spPr>
                      <a:xfrm>
                        <a:off x="1764170" y="4219893"/>
                        <a:ext cx="8586838" cy="1066800"/>
                      </a:xfrm>
                      <a:prstGeom prst="rect">
                        <a:avLst/>
                      </a:prstGeom>
                    </p:spPr>
                  </p:pic>
                </p:oleObj>
              </mc:Fallback>
            </mc:AlternateContent>
          </a:graphicData>
        </a:graphic>
      </p:graphicFrame>
    </p:spTree>
    <p:extLst>
      <p:ext uri="{BB962C8B-B14F-4D97-AF65-F5344CB8AC3E}">
        <p14:creationId xmlns:p14="http://schemas.microsoft.com/office/powerpoint/2010/main" val="854438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35280" y="2560320"/>
            <a:ext cx="1465466" cy="461665"/>
          </a:xfrm>
          <a:prstGeom prst="rect">
            <a:avLst/>
          </a:prstGeom>
          <a:noFill/>
        </p:spPr>
        <p:txBody>
          <a:bodyPr wrap="none" rtlCol="0">
            <a:spAutoFit/>
          </a:bodyPr>
          <a:lstStyle/>
          <a:p>
            <a:r>
              <a:rPr lang="es-CO" sz="2400" b="1" dirty="0" err="1" smtClean="0">
                <a:solidFill>
                  <a:srgbClr val="002060"/>
                </a:solidFill>
              </a:rPr>
              <a:t>Cluster</a:t>
            </a:r>
            <a:r>
              <a:rPr lang="es-CO" sz="2400" b="1" dirty="0" smtClean="0">
                <a:solidFill>
                  <a:srgbClr val="002060"/>
                </a:solidFill>
              </a:rPr>
              <a:t> 4</a:t>
            </a:r>
            <a:endParaRPr lang="es-CO" sz="2400" b="1" dirty="0">
              <a:solidFill>
                <a:srgbClr val="002060"/>
              </a:solidFill>
            </a:endParaRPr>
          </a:p>
        </p:txBody>
      </p:sp>
      <p:sp>
        <p:nvSpPr>
          <p:cNvPr id="5" name="CuadroTexto 4"/>
          <p:cNvSpPr txBox="1"/>
          <p:nvPr/>
        </p:nvSpPr>
        <p:spPr>
          <a:xfrm>
            <a:off x="335280" y="3118104"/>
            <a:ext cx="11856720" cy="369332"/>
          </a:xfrm>
          <a:prstGeom prst="rect">
            <a:avLst/>
          </a:prstGeom>
          <a:noFill/>
        </p:spPr>
        <p:txBody>
          <a:bodyPr wrap="square" rtlCol="0">
            <a:spAutoFit/>
          </a:bodyPr>
          <a:lstStyle/>
          <a:p>
            <a:r>
              <a:rPr lang="en-US" dirty="0">
                <a:solidFill>
                  <a:srgbClr val="002060"/>
                </a:solidFill>
              </a:rPr>
              <a:t>Cluster 4 is mainly composed of restaurants and fast food stores such as pizzerias and </a:t>
            </a:r>
            <a:r>
              <a:rPr lang="en-US" dirty="0" smtClean="0">
                <a:solidFill>
                  <a:srgbClr val="002060"/>
                </a:solidFill>
              </a:rPr>
              <a:t>sandwiches</a:t>
            </a:r>
            <a:endParaRPr lang="es-CO" dirty="0">
              <a:solidFill>
                <a:srgbClr val="002060"/>
              </a:solidFill>
            </a:endParaRPr>
          </a:p>
        </p:txBody>
      </p:sp>
      <p:graphicFrame>
        <p:nvGraphicFramePr>
          <p:cNvPr id="2" name="Objeto 1"/>
          <p:cNvGraphicFramePr>
            <a:graphicFrameLocks noChangeAspect="1"/>
          </p:cNvGraphicFramePr>
          <p:nvPr>
            <p:extLst>
              <p:ext uri="{D42A27DB-BD31-4B8C-83A1-F6EECF244321}">
                <p14:modId xmlns:p14="http://schemas.microsoft.com/office/powerpoint/2010/main" val="347863218"/>
              </p:ext>
            </p:extLst>
          </p:nvPr>
        </p:nvGraphicFramePr>
        <p:xfrm>
          <a:off x="1800746" y="3924618"/>
          <a:ext cx="8605126" cy="2114550"/>
        </p:xfrm>
        <a:graphic>
          <a:graphicData uri="http://schemas.openxmlformats.org/presentationml/2006/ole">
            <mc:AlternateContent xmlns:mc="http://schemas.openxmlformats.org/markup-compatibility/2006">
              <mc:Choice xmlns:v="urn:schemas-microsoft-com:vml" Requires="v">
                <p:oleObj spid="_x0000_s3078" name="Document" r:id="rId4" imgW="5597349" imgH="2113920" progId="Word.Document.12">
                  <p:embed/>
                </p:oleObj>
              </mc:Choice>
              <mc:Fallback>
                <p:oleObj name="Document" r:id="rId4" imgW="5597349" imgH="2113920" progId="Word.Document.12">
                  <p:embed/>
                  <p:pic>
                    <p:nvPicPr>
                      <p:cNvPr id="0" name=""/>
                      <p:cNvPicPr/>
                      <p:nvPr/>
                    </p:nvPicPr>
                    <p:blipFill>
                      <a:blip r:embed="rId5"/>
                      <a:stretch>
                        <a:fillRect/>
                      </a:stretch>
                    </p:blipFill>
                    <p:spPr>
                      <a:xfrm>
                        <a:off x="1800746" y="3924618"/>
                        <a:ext cx="8605126" cy="2114550"/>
                      </a:xfrm>
                      <a:prstGeom prst="rect">
                        <a:avLst/>
                      </a:prstGeom>
                    </p:spPr>
                  </p:pic>
                </p:oleObj>
              </mc:Fallback>
            </mc:AlternateContent>
          </a:graphicData>
        </a:graphic>
      </p:graphicFrame>
    </p:spTree>
    <p:extLst>
      <p:ext uri="{BB962C8B-B14F-4D97-AF65-F5344CB8AC3E}">
        <p14:creationId xmlns:p14="http://schemas.microsoft.com/office/powerpoint/2010/main" val="21137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335280" y="1280160"/>
            <a:ext cx="7290778" cy="707886"/>
          </a:xfrm>
          <a:prstGeom prst="rect">
            <a:avLst/>
          </a:prstGeom>
          <a:noFill/>
        </p:spPr>
        <p:txBody>
          <a:bodyPr wrap="none" rtlCol="0">
            <a:spAutoFit/>
          </a:bodyPr>
          <a:lstStyle/>
          <a:p>
            <a:pPr lvl="0"/>
            <a:r>
              <a:rPr lang="es-CO" sz="4000" b="1" dirty="0" err="1">
                <a:solidFill>
                  <a:srgbClr val="002060"/>
                </a:solidFill>
              </a:rPr>
              <a:t>Conclusions</a:t>
            </a:r>
            <a:r>
              <a:rPr lang="es-CO" sz="4000" b="1" dirty="0">
                <a:solidFill>
                  <a:srgbClr val="002060"/>
                </a:solidFill>
              </a:rPr>
              <a:t> and </a:t>
            </a:r>
            <a:r>
              <a:rPr lang="es-CO" sz="4000" b="1" dirty="0" err="1" smtClean="0">
                <a:solidFill>
                  <a:srgbClr val="002060"/>
                </a:solidFill>
              </a:rPr>
              <a:t>discussion</a:t>
            </a:r>
            <a:r>
              <a:rPr lang="es-CO" sz="4000" b="1" dirty="0" smtClean="0">
                <a:solidFill>
                  <a:srgbClr val="002060"/>
                </a:solidFill>
              </a:rPr>
              <a:t> </a:t>
            </a:r>
            <a:endParaRPr lang="es-CO" sz="4000" dirty="0">
              <a:solidFill>
                <a:srgbClr val="002060"/>
              </a:solidFill>
            </a:endParaRPr>
          </a:p>
        </p:txBody>
      </p:sp>
      <p:sp>
        <p:nvSpPr>
          <p:cNvPr id="4" name="CuadroTexto 3"/>
          <p:cNvSpPr txBox="1"/>
          <p:nvPr/>
        </p:nvSpPr>
        <p:spPr>
          <a:xfrm>
            <a:off x="1783081" y="2642615"/>
            <a:ext cx="8622792" cy="2578609"/>
          </a:xfrm>
          <a:prstGeom prst="rect">
            <a:avLst/>
          </a:prstGeom>
          <a:noFill/>
        </p:spPr>
        <p:txBody>
          <a:bodyPr wrap="square" rtlCol="0">
            <a:spAutoFit/>
          </a:bodyPr>
          <a:lstStyle/>
          <a:p>
            <a:pPr algn="just"/>
            <a:r>
              <a:rPr lang="en-US" dirty="0" smtClean="0">
                <a:solidFill>
                  <a:srgbClr val="002060"/>
                </a:solidFill>
              </a:rPr>
              <a:t>Once the different clusters created have been analyzed, it can be noted that there are indeed some places that do not offer comfort or proximity to most of the sites of interest for visitors looking for accommodation. As is the case with cluster 3, which only has the train station nearby. Cluster 0 and 4 are apparently made up of residential areas that have a few commercial businesses and some places to eat. Even cluster 2 presents this similar behavior, in addition to being watered throughout the city, While cluster 1, is concentrated in popular places and with a large influx of shops and restaurants.</a:t>
            </a:r>
            <a:endParaRPr lang="es-CO" dirty="0">
              <a:solidFill>
                <a:srgbClr val="002060"/>
              </a:solidFill>
            </a:endParaRPr>
          </a:p>
        </p:txBody>
      </p:sp>
    </p:spTree>
    <p:extLst>
      <p:ext uri="{BB962C8B-B14F-4D97-AF65-F5344CB8AC3E}">
        <p14:creationId xmlns:p14="http://schemas.microsoft.com/office/powerpoint/2010/main" val="575005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p:cNvSpPr txBox="1"/>
          <p:nvPr/>
        </p:nvSpPr>
        <p:spPr>
          <a:xfrm>
            <a:off x="589280" y="1280161"/>
            <a:ext cx="10525760" cy="954107"/>
          </a:xfrm>
          <a:prstGeom prst="rect">
            <a:avLst/>
          </a:prstGeom>
          <a:noFill/>
        </p:spPr>
        <p:txBody>
          <a:bodyPr wrap="square" rtlCol="0">
            <a:spAutoFit/>
          </a:bodyPr>
          <a:lstStyle/>
          <a:p>
            <a:r>
              <a:rPr lang="en-US" sz="2800" dirty="0">
                <a:solidFill>
                  <a:schemeClr val="bg1"/>
                </a:solidFill>
              </a:rPr>
              <a:t>Cleveland is a cosmopolitan city, which offers residents and tourists a lot of artistic and cultural institutions.</a:t>
            </a:r>
            <a:endParaRPr lang="es-CO" sz="2800" dirty="0">
              <a:solidFill>
                <a:schemeClr val="bg1"/>
              </a:solidFill>
            </a:endParaRPr>
          </a:p>
        </p:txBody>
      </p:sp>
      <p:pic>
        <p:nvPicPr>
          <p:cNvPr id="4" name="Imagen 3"/>
          <p:cNvPicPr>
            <a:picLocks noChangeAspect="1"/>
          </p:cNvPicPr>
          <p:nvPr/>
        </p:nvPicPr>
        <p:blipFill>
          <a:blip r:embed="rId2"/>
          <a:stretch>
            <a:fillRect/>
          </a:stretch>
        </p:blipFill>
        <p:spPr>
          <a:xfrm>
            <a:off x="883920" y="2567940"/>
            <a:ext cx="2857500" cy="1600200"/>
          </a:xfrm>
          <a:prstGeom prst="rect">
            <a:avLst/>
          </a:prstGeom>
        </p:spPr>
      </p:pic>
      <p:pic>
        <p:nvPicPr>
          <p:cNvPr id="5" name="Imagen 4"/>
          <p:cNvPicPr>
            <a:picLocks noChangeAspect="1"/>
          </p:cNvPicPr>
          <p:nvPr/>
        </p:nvPicPr>
        <p:blipFill>
          <a:blip r:embed="rId3"/>
          <a:stretch>
            <a:fillRect/>
          </a:stretch>
        </p:blipFill>
        <p:spPr>
          <a:xfrm>
            <a:off x="4414837" y="2567940"/>
            <a:ext cx="2447925" cy="1866900"/>
          </a:xfrm>
          <a:prstGeom prst="rect">
            <a:avLst/>
          </a:prstGeom>
        </p:spPr>
      </p:pic>
      <p:pic>
        <p:nvPicPr>
          <p:cNvPr id="6" name="Imagen 5"/>
          <p:cNvPicPr>
            <a:picLocks noChangeAspect="1"/>
          </p:cNvPicPr>
          <p:nvPr/>
        </p:nvPicPr>
        <p:blipFill>
          <a:blip r:embed="rId4"/>
          <a:stretch>
            <a:fillRect/>
          </a:stretch>
        </p:blipFill>
        <p:spPr>
          <a:xfrm>
            <a:off x="7644130" y="2567940"/>
            <a:ext cx="2857500" cy="1600200"/>
          </a:xfrm>
          <a:prstGeom prst="rect">
            <a:avLst/>
          </a:prstGeom>
        </p:spPr>
      </p:pic>
      <p:sp>
        <p:nvSpPr>
          <p:cNvPr id="8" name="Rectángulo 7"/>
          <p:cNvSpPr/>
          <p:nvPr/>
        </p:nvSpPr>
        <p:spPr>
          <a:xfrm>
            <a:off x="721360" y="4617442"/>
            <a:ext cx="10505440" cy="1384995"/>
          </a:xfrm>
          <a:prstGeom prst="rect">
            <a:avLst/>
          </a:prstGeom>
        </p:spPr>
        <p:txBody>
          <a:bodyPr wrap="square">
            <a:spAutoFit/>
          </a:bodyPr>
          <a:lstStyle/>
          <a:p>
            <a:r>
              <a:rPr lang="en-US" sz="2800" dirty="0" smtClean="0">
                <a:solidFill>
                  <a:schemeClr val="bg1"/>
                </a:solidFill>
              </a:rPr>
              <a:t>It is very important to have a varied hotel offer that provides both national and international tourists a complete and totally enjoyable visit</a:t>
            </a:r>
            <a:endParaRPr lang="es-CO" sz="2800" dirty="0">
              <a:solidFill>
                <a:schemeClr val="bg1"/>
              </a:solidFill>
            </a:endParaRPr>
          </a:p>
        </p:txBody>
      </p:sp>
    </p:spTree>
    <p:extLst>
      <p:ext uri="{BB962C8B-B14F-4D97-AF65-F5344CB8AC3E}">
        <p14:creationId xmlns:p14="http://schemas.microsoft.com/office/powerpoint/2010/main" val="1034346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uadroTexto 1"/>
          <p:cNvSpPr txBox="1"/>
          <p:nvPr/>
        </p:nvSpPr>
        <p:spPr>
          <a:xfrm>
            <a:off x="335280" y="1307592"/>
            <a:ext cx="8943474" cy="707886"/>
          </a:xfrm>
          <a:prstGeom prst="rect">
            <a:avLst/>
          </a:prstGeom>
          <a:noFill/>
        </p:spPr>
        <p:txBody>
          <a:bodyPr wrap="none" rtlCol="0">
            <a:spAutoFit/>
          </a:bodyPr>
          <a:lstStyle/>
          <a:p>
            <a:r>
              <a:rPr lang="es-CO" sz="4000" b="1" dirty="0" smtClean="0">
                <a:solidFill>
                  <a:srgbClr val="002060"/>
                </a:solidFill>
              </a:rPr>
              <a:t>DATA ACQUISITION AND CLEANING</a:t>
            </a:r>
            <a:endParaRPr lang="es-CO" sz="4000" dirty="0">
              <a:solidFill>
                <a:srgbClr val="002060"/>
              </a:solidFill>
            </a:endParaRPr>
          </a:p>
        </p:txBody>
      </p:sp>
      <p:sp>
        <p:nvSpPr>
          <p:cNvPr id="7" name="Rectángulo 6"/>
          <p:cNvSpPr/>
          <p:nvPr/>
        </p:nvSpPr>
        <p:spPr>
          <a:xfrm>
            <a:off x="660400" y="2463228"/>
            <a:ext cx="5953760" cy="3196068"/>
          </a:xfrm>
          <a:prstGeom prst="rect">
            <a:avLst/>
          </a:prstGeom>
        </p:spPr>
        <p:txBody>
          <a:bodyPr wrap="square">
            <a:spAutoFit/>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5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Neighborhood   Latitude  Longitude</a:t>
            </a:r>
            <a:endParaRPr lang="es-CO"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5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32            Woodland Hills, Cleveland  41.481389 -81.611389</a:t>
            </a:r>
            <a:endParaRPr lang="es-CO"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5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31        Warehouse District, Cleveland  41.497500 -81.701667</a:t>
            </a:r>
            <a:endParaRPr lang="es-CO"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5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30                    University Circle  41.508611 -81.605278</a:t>
            </a:r>
            <a:endParaRPr lang="es-CO"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5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29                     Union-Mills Park  41.454889 -81.614389</a:t>
            </a:r>
            <a:endParaRPr lang="es-CO"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5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28                   Tremont, Cleveland  41.473611 -81.688611</a:t>
            </a: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CO" sz="20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CO" sz="2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CO" sz="20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                     Buckeye-Shaker  41.483889 -81.590556</a:t>
            </a:r>
            <a:endParaRPr lang="es-CO"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                    Brooklyn Centre  41.453446 -81.699402</a:t>
            </a:r>
            <a:endParaRPr lang="es-CO"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            Broadway-Slavic Village  41.458056 -81.644722</a:t>
            </a:r>
            <a:endParaRPr lang="es-CO"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        Bellaire-</a:t>
            </a:r>
            <a:r>
              <a:rPr lang="en-US" sz="1100"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Puritas</a:t>
            </a:r>
            <a:r>
              <a:rPr lang="en-US" sz="11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Cleveland  41.433682 -81.800140</a:t>
            </a:r>
            <a:endParaRPr lang="es-CO"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                </a:t>
            </a:r>
            <a:r>
              <a:rPr lang="en-US" sz="1100"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Asiatown</a:t>
            </a:r>
            <a:r>
              <a:rPr lang="en-US" sz="11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Cleveland  41.508833 -81.680417</a:t>
            </a:r>
            <a:endParaRPr lang="es-CO"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p:cNvSpPr txBox="1"/>
          <p:nvPr/>
        </p:nvSpPr>
        <p:spPr>
          <a:xfrm>
            <a:off x="6492240" y="2630101"/>
            <a:ext cx="4716646" cy="2862322"/>
          </a:xfrm>
          <a:prstGeom prst="rect">
            <a:avLst/>
          </a:prstGeom>
          <a:noFill/>
        </p:spPr>
        <p:txBody>
          <a:bodyPr wrap="square" rtlCol="0">
            <a:spAutoFit/>
          </a:bodyPr>
          <a:lstStyle/>
          <a:p>
            <a:pPr marL="285750" indent="-285750">
              <a:buFont typeface="Arial" panose="020B0604020202020204" pitchFamily="34" charset="0"/>
              <a:buChar char="•"/>
            </a:pPr>
            <a:r>
              <a:rPr lang="es-CO" dirty="0" err="1" smtClean="0">
                <a:solidFill>
                  <a:schemeClr val="bg1"/>
                </a:solidFill>
              </a:rPr>
              <a:t>The</a:t>
            </a:r>
            <a:r>
              <a:rPr lang="es-CO" dirty="0" smtClean="0">
                <a:solidFill>
                  <a:schemeClr val="bg1"/>
                </a:solidFill>
              </a:rPr>
              <a:t> data </a:t>
            </a:r>
            <a:r>
              <a:rPr lang="es-CO" dirty="0" err="1" smtClean="0">
                <a:solidFill>
                  <a:schemeClr val="bg1"/>
                </a:solidFill>
              </a:rPr>
              <a:t>was</a:t>
            </a:r>
            <a:r>
              <a:rPr lang="es-CO" dirty="0" smtClean="0">
                <a:solidFill>
                  <a:schemeClr val="bg1"/>
                </a:solidFill>
              </a:rPr>
              <a:t> </a:t>
            </a:r>
            <a:r>
              <a:rPr lang="es-CO" dirty="0" err="1" smtClean="0">
                <a:solidFill>
                  <a:schemeClr val="bg1"/>
                </a:solidFill>
              </a:rPr>
              <a:t>take</a:t>
            </a:r>
            <a:r>
              <a:rPr lang="es-CO" dirty="0" smtClean="0">
                <a:solidFill>
                  <a:schemeClr val="bg1"/>
                </a:solidFill>
              </a:rPr>
              <a:t> </a:t>
            </a:r>
            <a:r>
              <a:rPr lang="es-CO" dirty="0" err="1" smtClean="0">
                <a:solidFill>
                  <a:schemeClr val="bg1"/>
                </a:solidFill>
              </a:rPr>
              <a:t>from</a:t>
            </a:r>
            <a:r>
              <a:rPr lang="es-CO" dirty="0" smtClean="0">
                <a:solidFill>
                  <a:schemeClr val="bg1"/>
                </a:solidFill>
              </a:rPr>
              <a:t> </a:t>
            </a:r>
            <a:r>
              <a:rPr lang="es-CO" dirty="0" err="1" smtClean="0">
                <a:solidFill>
                  <a:schemeClr val="bg1"/>
                </a:solidFill>
              </a:rPr>
              <a:t>Kaggle</a:t>
            </a:r>
            <a:r>
              <a:rPr lang="es-CO" dirty="0" smtClean="0">
                <a:solidFill>
                  <a:schemeClr val="bg1"/>
                </a:solidFill>
              </a:rPr>
              <a:t>,  </a:t>
            </a:r>
            <a:r>
              <a:rPr lang="es-CO" dirty="0" err="1" smtClean="0">
                <a:solidFill>
                  <a:schemeClr val="bg1"/>
                </a:solidFill>
              </a:rPr>
              <a:t>named</a:t>
            </a:r>
            <a:r>
              <a:rPr lang="es-CO" dirty="0" smtClean="0">
                <a:solidFill>
                  <a:schemeClr val="bg1"/>
                </a:solidFill>
              </a:rPr>
              <a:t> as Cleveland </a:t>
            </a:r>
            <a:r>
              <a:rPr lang="es-CO" dirty="0" err="1" smtClean="0">
                <a:solidFill>
                  <a:schemeClr val="bg1"/>
                </a:solidFill>
              </a:rPr>
              <a:t>Neighborhoods</a:t>
            </a:r>
            <a:endParaRPr lang="es-CO" dirty="0" smtClean="0">
              <a:solidFill>
                <a:schemeClr val="bg1"/>
              </a:solidFill>
            </a:endParaRPr>
          </a:p>
          <a:p>
            <a:pPr marL="285750" indent="-285750">
              <a:buFont typeface="Arial" panose="020B0604020202020204" pitchFamily="34" charset="0"/>
              <a:buChar char="•"/>
            </a:pPr>
            <a:endParaRPr lang="es-CO" dirty="0" smtClean="0">
              <a:solidFill>
                <a:schemeClr val="bg1"/>
              </a:solidFill>
            </a:endParaRPr>
          </a:p>
          <a:p>
            <a:pPr marL="285750" indent="-285750">
              <a:buFont typeface="Arial" panose="020B0604020202020204" pitchFamily="34" charset="0"/>
              <a:buChar char="•"/>
            </a:pPr>
            <a:r>
              <a:rPr lang="es-CO" dirty="0" err="1" smtClean="0">
                <a:solidFill>
                  <a:schemeClr val="bg1"/>
                </a:solidFill>
              </a:rPr>
              <a:t>This</a:t>
            </a:r>
            <a:r>
              <a:rPr lang="es-CO" dirty="0" smtClean="0">
                <a:solidFill>
                  <a:schemeClr val="bg1"/>
                </a:solidFill>
              </a:rPr>
              <a:t> </a:t>
            </a:r>
            <a:r>
              <a:rPr lang="es-CO" dirty="0" err="1" smtClean="0">
                <a:solidFill>
                  <a:schemeClr val="bg1"/>
                </a:solidFill>
              </a:rPr>
              <a:t>is</a:t>
            </a:r>
            <a:r>
              <a:rPr lang="es-CO" dirty="0" smtClean="0">
                <a:solidFill>
                  <a:schemeClr val="bg1"/>
                </a:solidFill>
              </a:rPr>
              <a:t> </a:t>
            </a:r>
            <a:r>
              <a:rPr lang="es-CO" dirty="0" err="1" smtClean="0">
                <a:solidFill>
                  <a:schemeClr val="bg1"/>
                </a:solidFill>
              </a:rPr>
              <a:t>compous</a:t>
            </a:r>
            <a:r>
              <a:rPr lang="es-CO" dirty="0" smtClean="0">
                <a:solidFill>
                  <a:schemeClr val="bg1"/>
                </a:solidFill>
              </a:rPr>
              <a:t> </a:t>
            </a:r>
            <a:r>
              <a:rPr lang="es-CO" dirty="0" err="1" smtClean="0">
                <a:solidFill>
                  <a:schemeClr val="bg1"/>
                </a:solidFill>
              </a:rPr>
              <a:t>by</a:t>
            </a:r>
            <a:r>
              <a:rPr lang="es-CO" dirty="0" smtClean="0">
                <a:solidFill>
                  <a:schemeClr val="bg1"/>
                </a:solidFill>
              </a:rPr>
              <a:t> 32 </a:t>
            </a:r>
            <a:r>
              <a:rPr lang="es-CO" dirty="0" err="1" smtClean="0">
                <a:solidFill>
                  <a:schemeClr val="bg1"/>
                </a:solidFill>
              </a:rPr>
              <a:t>neighborhoods</a:t>
            </a:r>
            <a:endParaRPr lang="es-CO" dirty="0" smtClean="0">
              <a:solidFill>
                <a:schemeClr val="bg1"/>
              </a:solidFill>
            </a:endParaRPr>
          </a:p>
          <a:p>
            <a:pPr marL="285750" indent="-285750">
              <a:buFont typeface="Arial" panose="020B0604020202020204" pitchFamily="34" charset="0"/>
              <a:buChar char="•"/>
            </a:pPr>
            <a:endParaRPr lang="es-CO" dirty="0" smtClean="0">
              <a:solidFill>
                <a:schemeClr val="bg1"/>
              </a:solidFill>
            </a:endParaRPr>
          </a:p>
          <a:p>
            <a:pPr marL="285750" indent="-285750">
              <a:buFont typeface="Arial" panose="020B0604020202020204" pitchFamily="34" charset="0"/>
              <a:buChar char="•"/>
            </a:pPr>
            <a:r>
              <a:rPr lang="es-CO" dirty="0" err="1" smtClean="0">
                <a:solidFill>
                  <a:schemeClr val="bg1"/>
                </a:solidFill>
              </a:rPr>
              <a:t>The</a:t>
            </a:r>
            <a:r>
              <a:rPr lang="es-CO" dirty="0" smtClean="0">
                <a:solidFill>
                  <a:schemeClr val="bg1"/>
                </a:solidFill>
              </a:rPr>
              <a:t> </a:t>
            </a:r>
            <a:r>
              <a:rPr lang="es-CO" dirty="0" err="1" smtClean="0">
                <a:solidFill>
                  <a:schemeClr val="bg1"/>
                </a:solidFill>
              </a:rPr>
              <a:t>longitude</a:t>
            </a:r>
            <a:r>
              <a:rPr lang="es-CO" dirty="0" smtClean="0">
                <a:solidFill>
                  <a:schemeClr val="bg1"/>
                </a:solidFill>
              </a:rPr>
              <a:t> and </a:t>
            </a:r>
            <a:r>
              <a:rPr lang="es-CO" dirty="0" err="1" smtClean="0">
                <a:solidFill>
                  <a:schemeClr val="bg1"/>
                </a:solidFill>
              </a:rPr>
              <a:t>latitude</a:t>
            </a:r>
            <a:r>
              <a:rPr lang="es-CO" dirty="0" smtClean="0">
                <a:solidFill>
                  <a:schemeClr val="bg1"/>
                </a:solidFill>
              </a:rPr>
              <a:t> </a:t>
            </a:r>
            <a:r>
              <a:rPr lang="es-CO" dirty="0" err="1" smtClean="0">
                <a:solidFill>
                  <a:schemeClr val="bg1"/>
                </a:solidFill>
              </a:rPr>
              <a:t>is</a:t>
            </a:r>
            <a:r>
              <a:rPr lang="es-CO" dirty="0" smtClean="0">
                <a:solidFill>
                  <a:schemeClr val="bg1"/>
                </a:solidFill>
              </a:rPr>
              <a:t> </a:t>
            </a:r>
            <a:r>
              <a:rPr lang="es-CO" dirty="0" err="1" smtClean="0">
                <a:solidFill>
                  <a:schemeClr val="bg1"/>
                </a:solidFill>
              </a:rPr>
              <a:t>included</a:t>
            </a:r>
            <a:endParaRPr lang="es-CO" dirty="0" smtClean="0">
              <a:solidFill>
                <a:schemeClr val="bg1"/>
              </a:solidFill>
            </a:endParaRPr>
          </a:p>
          <a:p>
            <a:pPr marL="285750" indent="-285750">
              <a:buFont typeface="Arial" panose="020B0604020202020204" pitchFamily="34" charset="0"/>
              <a:buChar char="•"/>
            </a:pPr>
            <a:endParaRPr lang="es-CO" dirty="0" smtClean="0">
              <a:solidFill>
                <a:schemeClr val="bg1"/>
              </a:solidFill>
            </a:endParaRPr>
          </a:p>
          <a:p>
            <a:pPr marL="285750" indent="-285750">
              <a:buFont typeface="Arial" panose="020B0604020202020204" pitchFamily="34" charset="0"/>
              <a:buChar char="•"/>
            </a:pPr>
            <a:r>
              <a:rPr lang="en-US" dirty="0">
                <a:solidFill>
                  <a:schemeClr val="bg1"/>
                </a:solidFill>
              </a:rPr>
              <a:t>St. </a:t>
            </a:r>
            <a:r>
              <a:rPr lang="en-US" dirty="0" smtClean="0">
                <a:solidFill>
                  <a:schemeClr val="bg1"/>
                </a:solidFill>
              </a:rPr>
              <a:t>Clair-</a:t>
            </a:r>
            <a:r>
              <a:rPr lang="en-US" dirty="0" err="1" smtClean="0">
                <a:solidFill>
                  <a:schemeClr val="bg1"/>
                </a:solidFill>
              </a:rPr>
              <a:t>Suprerior</a:t>
            </a:r>
            <a:r>
              <a:rPr lang="en-US" dirty="0" smtClean="0">
                <a:solidFill>
                  <a:schemeClr val="bg1"/>
                </a:solidFill>
              </a:rPr>
              <a:t> and </a:t>
            </a:r>
            <a:r>
              <a:rPr lang="en-US" dirty="0">
                <a:solidFill>
                  <a:schemeClr val="bg1"/>
                </a:solidFill>
              </a:rPr>
              <a:t>Nottingham, </a:t>
            </a:r>
            <a:r>
              <a:rPr lang="en-US" dirty="0" smtClean="0">
                <a:solidFill>
                  <a:schemeClr val="bg1"/>
                </a:solidFill>
              </a:rPr>
              <a:t>Ohio, are the unique ones without location information </a:t>
            </a:r>
            <a:endParaRPr lang="es-CO" b="1" dirty="0">
              <a:solidFill>
                <a:schemeClr val="bg1"/>
              </a:solidFill>
            </a:endParaRPr>
          </a:p>
        </p:txBody>
      </p:sp>
    </p:spTree>
    <p:extLst>
      <p:ext uri="{BB962C8B-B14F-4D97-AF65-F5344CB8AC3E}">
        <p14:creationId xmlns:p14="http://schemas.microsoft.com/office/powerpoint/2010/main" val="348443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1264131173"/>
              </p:ext>
            </p:extLst>
          </p:nvPr>
        </p:nvGraphicFramePr>
        <p:xfrm>
          <a:off x="1233359" y="2167128"/>
          <a:ext cx="9117648" cy="2912460"/>
        </p:xfrm>
        <a:graphic>
          <a:graphicData uri="http://schemas.openxmlformats.org/drawingml/2006/table">
            <a:tbl>
              <a:tblPr>
                <a:tableStyleId>{125E5076-3810-47DD-B79F-674D7AD40C01}</a:tableStyleId>
              </a:tblPr>
              <a:tblGrid>
                <a:gridCol w="759804"/>
                <a:gridCol w="759804"/>
                <a:gridCol w="759804"/>
                <a:gridCol w="759804"/>
                <a:gridCol w="759804"/>
                <a:gridCol w="759804"/>
                <a:gridCol w="759804"/>
                <a:gridCol w="759804"/>
                <a:gridCol w="759804"/>
                <a:gridCol w="759804"/>
                <a:gridCol w="759804"/>
                <a:gridCol w="759804"/>
              </a:tblGrid>
              <a:tr h="411813">
                <a:tc>
                  <a:txBody>
                    <a:bodyPr/>
                    <a:lstStyle/>
                    <a:p>
                      <a:pPr algn="r" fontAlgn="ctr">
                        <a:lnSpc>
                          <a:spcPct val="107000"/>
                        </a:lnSpc>
                        <a:spcAft>
                          <a:spcPts val="0"/>
                        </a:spcAft>
                      </a:pPr>
                      <a:r>
                        <a:rPr lang="es-CO" sz="800" kern="1200" dirty="0" err="1">
                          <a:effectLst/>
                        </a:rPr>
                        <a:t>vecis</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1st Most Common Venue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2nd Most Common Venue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3rd Most Common Venue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4th Most Common Venue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5th Most Common Venue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6th Most Common Venue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7th Most Common Venue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8th Most Common Venue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9th Most Common Venue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10th Most Common Venue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nSpc>
                          <a:spcPct val="107000"/>
                        </a:lnSpc>
                      </a:pPr>
                      <a:endParaRPr lang="es-CO" sz="800">
                        <a:effectLst/>
                        <a:latin typeface="Calibri" panose="020F0502020204030204" pitchFamily="34" charset="0"/>
                        <a:cs typeface="Times New Roman" panose="02020603050405020304" pitchFamily="18" charset="0"/>
                      </a:endParaRPr>
                    </a:p>
                  </a:txBody>
                  <a:tcPr anchor="ctr">
                    <a:solidFill>
                      <a:schemeClr val="bg2"/>
                    </a:solidFill>
                  </a:tcPr>
                </a:tc>
              </a:tr>
              <a:tr h="411813">
                <a:tc>
                  <a:txBody>
                    <a:bodyPr/>
                    <a:lstStyle/>
                    <a:p>
                      <a:pPr algn="r" fontAlgn="ctr">
                        <a:lnSpc>
                          <a:spcPct val="107000"/>
                        </a:lnSpc>
                        <a:spcAft>
                          <a:spcPts val="0"/>
                        </a:spcAft>
                      </a:pPr>
                      <a:r>
                        <a:rPr lang="es-CO" sz="800" kern="1200" dirty="0">
                          <a:effectLst/>
                        </a:rPr>
                        <a:t>0</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Asiatown, Cleveland</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Rental Car Location</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Credit Union</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Gay Bar</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Sandwich Place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Night Market</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Nightclub</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Chinese Restaurant</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Recording Studio</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Coffee Shop</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Print Shop</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r>
              <a:tr h="511731">
                <a:tc>
                  <a:txBody>
                    <a:bodyPr/>
                    <a:lstStyle/>
                    <a:p>
                      <a:pPr algn="r" fontAlgn="ctr">
                        <a:lnSpc>
                          <a:spcPct val="107000"/>
                        </a:lnSpc>
                        <a:spcAft>
                          <a:spcPts val="0"/>
                        </a:spcAft>
                      </a:pPr>
                      <a:r>
                        <a:rPr lang="es-CO" sz="800" kern="1200" dirty="0">
                          <a:effectLst/>
                        </a:rPr>
                        <a:t>1</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Bellaire-Puritas, Cleveland</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Hotel</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Pizza Place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Diner</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New American Restaurant</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Chinese Restaurant</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Rental Car Location</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Gas Station</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Bar</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dirty="0">
                          <a:effectLst/>
                        </a:rPr>
                        <a:t>Bank</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Grocery Store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r>
              <a:tr h="511731">
                <a:tc>
                  <a:txBody>
                    <a:bodyPr/>
                    <a:lstStyle/>
                    <a:p>
                      <a:pPr algn="r" fontAlgn="ctr">
                        <a:lnSpc>
                          <a:spcPct val="107000"/>
                        </a:lnSpc>
                        <a:spcAft>
                          <a:spcPts val="0"/>
                        </a:spcAft>
                      </a:pPr>
                      <a:r>
                        <a:rPr lang="es-CO" sz="800" kern="1200" dirty="0">
                          <a:effectLst/>
                        </a:rPr>
                        <a:t>2</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Broadway-Slavic Village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Pizza Place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Restaurant</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Pharmacy</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Fast Food Restaurant</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Ice Cream Shop</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Polish Restaurant</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Grocery Store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Eastern European Restaurant</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Sandwich Place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Food &amp; Drink Shop</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r>
              <a:tr h="411813">
                <a:tc>
                  <a:txBody>
                    <a:bodyPr/>
                    <a:lstStyle/>
                    <a:p>
                      <a:pPr algn="r" fontAlgn="ctr">
                        <a:lnSpc>
                          <a:spcPct val="107000"/>
                        </a:lnSpc>
                        <a:spcAft>
                          <a:spcPts val="0"/>
                        </a:spcAft>
                      </a:pPr>
                      <a:r>
                        <a:rPr lang="es-CO" sz="800" kern="1200" dirty="0">
                          <a:effectLst/>
                        </a:rPr>
                        <a:t>3</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Brooklyn Centre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Pizza Place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Diner</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Chinese Restaurant</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Rental Service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Gas Station</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Bar</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Fast Food Restaurant</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Mobile Phone Shop</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Intersection</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a:effectLst/>
                        </a:rPr>
                        <a:t>Art Gallery</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r>
              <a:tr h="511731">
                <a:tc>
                  <a:txBody>
                    <a:bodyPr/>
                    <a:lstStyle/>
                    <a:p>
                      <a:pPr algn="r" fontAlgn="ctr">
                        <a:lnSpc>
                          <a:spcPct val="107000"/>
                        </a:lnSpc>
                        <a:spcAft>
                          <a:spcPts val="0"/>
                        </a:spcAft>
                      </a:pPr>
                      <a:r>
                        <a:rPr lang="es-CO" sz="800" kern="1200" dirty="0">
                          <a:effectLst/>
                        </a:rPr>
                        <a:t>4</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dirty="0" err="1">
                          <a:effectLst/>
                        </a:rPr>
                        <a:t>Buckeye-Shaker</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dirty="0">
                          <a:effectLst/>
                        </a:rPr>
                        <a:t>American Restaurant</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dirty="0">
                          <a:effectLst/>
                        </a:rPr>
                        <a:t>Light Rail </a:t>
                      </a:r>
                      <a:r>
                        <a:rPr lang="es-CO" sz="800" kern="1200" dirty="0" err="1">
                          <a:effectLst/>
                        </a:rPr>
                        <a:t>Station</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dirty="0" err="1">
                          <a:effectLst/>
                        </a:rPr>
                        <a:t>Hungarian</a:t>
                      </a:r>
                      <a:r>
                        <a:rPr lang="es-CO" sz="800" kern="1200" dirty="0">
                          <a:effectLst/>
                        </a:rPr>
                        <a:t> Restaurant</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dirty="0" err="1">
                          <a:effectLst/>
                        </a:rPr>
                        <a:t>Diner</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dirty="0" err="1">
                          <a:effectLst/>
                        </a:rPr>
                        <a:t>Sandwich</a:t>
                      </a:r>
                      <a:r>
                        <a:rPr lang="es-CO" sz="800" kern="1200" dirty="0">
                          <a:effectLst/>
                        </a:rPr>
                        <a:t> Place</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dirty="0" err="1">
                          <a:effectLst/>
                        </a:rPr>
                        <a:t>Breakfast</a:t>
                      </a:r>
                      <a:r>
                        <a:rPr lang="es-CO" sz="800" kern="1200" dirty="0">
                          <a:effectLst/>
                        </a:rPr>
                        <a:t> Spot</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dirty="0">
                          <a:effectLst/>
                        </a:rPr>
                        <a:t>Burger </a:t>
                      </a:r>
                      <a:r>
                        <a:rPr lang="es-CO" sz="800" kern="1200" dirty="0" err="1">
                          <a:effectLst/>
                        </a:rPr>
                        <a:t>Joint</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dirty="0" err="1">
                          <a:effectLst/>
                        </a:rPr>
                        <a:t>Clothing</a:t>
                      </a:r>
                      <a:r>
                        <a:rPr lang="es-CO" sz="800" kern="1200" dirty="0">
                          <a:effectLst/>
                        </a:rPr>
                        <a:t> Store</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dirty="0">
                          <a:effectLst/>
                        </a:rPr>
                        <a:t>Plaza</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c>
                  <a:txBody>
                    <a:bodyPr/>
                    <a:lstStyle/>
                    <a:p>
                      <a:pPr algn="r" fontAlgn="ctr">
                        <a:lnSpc>
                          <a:spcPct val="107000"/>
                        </a:lnSpc>
                        <a:spcAft>
                          <a:spcPts val="0"/>
                        </a:spcAft>
                      </a:pPr>
                      <a:r>
                        <a:rPr lang="es-CO" sz="800" kern="1200" dirty="0" err="1">
                          <a:effectLst/>
                        </a:rPr>
                        <a:t>Coffee</a:t>
                      </a:r>
                      <a:r>
                        <a:rPr lang="es-CO" sz="800" kern="1200" dirty="0">
                          <a:effectLst/>
                        </a:rPr>
                        <a:t> Shop</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solidFill>
                      <a:schemeClr val="bg2"/>
                    </a:solidFill>
                  </a:tcPr>
                </a:tc>
              </a:tr>
            </a:tbl>
          </a:graphicData>
        </a:graphic>
      </p:graphicFrame>
      <p:sp>
        <p:nvSpPr>
          <p:cNvPr id="4" name="CuadroTexto 3"/>
          <p:cNvSpPr txBox="1"/>
          <p:nvPr/>
        </p:nvSpPr>
        <p:spPr>
          <a:xfrm>
            <a:off x="436880" y="1107440"/>
            <a:ext cx="11020552" cy="830997"/>
          </a:xfrm>
          <a:prstGeom prst="rect">
            <a:avLst/>
          </a:prstGeom>
          <a:noFill/>
        </p:spPr>
        <p:txBody>
          <a:bodyPr wrap="square" rtlCol="0">
            <a:spAutoFit/>
          </a:bodyPr>
          <a:lstStyle/>
          <a:p>
            <a:r>
              <a:rPr lang="en-US" sz="2400" b="1" dirty="0" smtClean="0">
                <a:solidFill>
                  <a:srgbClr val="002060"/>
                </a:solidFill>
              </a:rPr>
              <a:t>The city offer many activities and places to visit, in the table it show the most common ones</a:t>
            </a:r>
            <a:r>
              <a:rPr lang="en-US" sz="2400" dirty="0" smtClean="0">
                <a:solidFill>
                  <a:srgbClr val="002060"/>
                </a:solidFill>
              </a:rPr>
              <a:t> </a:t>
            </a:r>
            <a:endParaRPr lang="es-CO" sz="2400" dirty="0">
              <a:solidFill>
                <a:srgbClr val="002060"/>
              </a:solidFill>
            </a:endParaRPr>
          </a:p>
        </p:txBody>
      </p:sp>
      <p:sp>
        <p:nvSpPr>
          <p:cNvPr id="5" name="CuadroTexto 4"/>
          <p:cNvSpPr txBox="1"/>
          <p:nvPr/>
        </p:nvSpPr>
        <p:spPr>
          <a:xfrm>
            <a:off x="790249" y="5541264"/>
            <a:ext cx="9975161" cy="646331"/>
          </a:xfrm>
          <a:prstGeom prst="rect">
            <a:avLst/>
          </a:prstGeom>
          <a:noFill/>
        </p:spPr>
        <p:txBody>
          <a:bodyPr wrap="square" rtlCol="0">
            <a:spAutoFit/>
          </a:bodyPr>
          <a:lstStyle/>
          <a:p>
            <a:r>
              <a:rPr lang="en-US" dirty="0" smtClean="0">
                <a:solidFill>
                  <a:srgbClr val="002060"/>
                </a:solidFill>
              </a:rPr>
              <a:t>There is a wide variety of restaurants, bars, shops and services in general, which is important and valuable for tourists who want to spend a few days in this city.</a:t>
            </a:r>
            <a:endParaRPr lang="es-CO" dirty="0">
              <a:solidFill>
                <a:srgbClr val="002060"/>
              </a:solidFill>
            </a:endParaRPr>
          </a:p>
        </p:txBody>
      </p:sp>
    </p:spTree>
    <p:extLst>
      <p:ext uri="{BB962C8B-B14F-4D97-AF65-F5344CB8AC3E}">
        <p14:creationId xmlns:p14="http://schemas.microsoft.com/office/powerpoint/2010/main" val="127183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335280" y="1280160"/>
            <a:ext cx="4104009" cy="707886"/>
          </a:xfrm>
          <a:prstGeom prst="rect">
            <a:avLst/>
          </a:prstGeom>
          <a:noFill/>
        </p:spPr>
        <p:txBody>
          <a:bodyPr wrap="none" rtlCol="0">
            <a:spAutoFit/>
          </a:bodyPr>
          <a:lstStyle/>
          <a:p>
            <a:r>
              <a:rPr lang="es-CO" sz="4000" b="1" dirty="0" smtClean="0">
                <a:solidFill>
                  <a:srgbClr val="002060"/>
                </a:solidFill>
              </a:rPr>
              <a:t>METHODOLOGY</a:t>
            </a:r>
            <a:endParaRPr lang="es-CO" sz="4000" dirty="0">
              <a:solidFill>
                <a:srgbClr val="002060"/>
              </a:solidFill>
            </a:endParaRPr>
          </a:p>
        </p:txBody>
      </p:sp>
      <p:pic>
        <p:nvPicPr>
          <p:cNvPr id="2" name="Imagen 1"/>
          <p:cNvPicPr>
            <a:picLocks noChangeAspect="1"/>
          </p:cNvPicPr>
          <p:nvPr/>
        </p:nvPicPr>
        <p:blipFill>
          <a:blip r:embed="rId2"/>
          <a:stretch>
            <a:fillRect/>
          </a:stretch>
        </p:blipFill>
        <p:spPr>
          <a:xfrm>
            <a:off x="605028" y="1988046"/>
            <a:ext cx="4232148" cy="4565234"/>
          </a:xfrm>
          <a:prstGeom prst="rect">
            <a:avLst/>
          </a:prstGeom>
        </p:spPr>
      </p:pic>
      <p:sp>
        <p:nvSpPr>
          <p:cNvPr id="7" name="CuadroTexto 6"/>
          <p:cNvSpPr txBox="1"/>
          <p:nvPr/>
        </p:nvSpPr>
        <p:spPr>
          <a:xfrm>
            <a:off x="5239512" y="1988046"/>
            <a:ext cx="6254496" cy="3970318"/>
          </a:xfrm>
          <a:prstGeom prst="rect">
            <a:avLst/>
          </a:prstGeom>
          <a:noFill/>
        </p:spPr>
        <p:txBody>
          <a:bodyPr wrap="square" rtlCol="0">
            <a:spAutoFit/>
          </a:bodyPr>
          <a:lstStyle/>
          <a:p>
            <a:r>
              <a:rPr lang="en-US" dirty="0" smtClean="0">
                <a:solidFill>
                  <a:srgbClr val="002060"/>
                </a:solidFill>
              </a:rPr>
              <a:t>K-means is an unsupervised classification (clustering) algorithm that groups objects into k groups based on their characteristics.</a:t>
            </a:r>
          </a:p>
          <a:p>
            <a:endParaRPr lang="en-US" dirty="0">
              <a:solidFill>
                <a:srgbClr val="002060"/>
              </a:solidFill>
            </a:endParaRPr>
          </a:p>
          <a:p>
            <a:pPr marL="285750" indent="-285750">
              <a:buFont typeface="Arial" panose="020B0604020202020204" pitchFamily="34" charset="0"/>
              <a:buChar char="•"/>
            </a:pPr>
            <a:r>
              <a:rPr lang="en-US" dirty="0" smtClean="0">
                <a:solidFill>
                  <a:srgbClr val="002060"/>
                </a:solidFill>
              </a:rPr>
              <a:t>This method was chosen to analyze the categories of activities or services existing in the city.</a:t>
            </a:r>
          </a:p>
          <a:p>
            <a:pPr marL="285750" indent="-285750">
              <a:buFont typeface="Arial" panose="020B0604020202020204" pitchFamily="34" charset="0"/>
              <a:buChar char="•"/>
            </a:pPr>
            <a:r>
              <a:rPr lang="en-US" dirty="0" smtClean="0">
                <a:solidFill>
                  <a:srgbClr val="002060"/>
                </a:solidFill>
              </a:rPr>
              <a:t>For this, 5 clusters are searched.</a:t>
            </a:r>
          </a:p>
          <a:p>
            <a:pPr marL="285750" indent="-285750">
              <a:buFont typeface="Arial" panose="020B0604020202020204" pitchFamily="34" charset="0"/>
              <a:buChar char="•"/>
            </a:pPr>
            <a:r>
              <a:rPr lang="en-US" dirty="0" smtClean="0">
                <a:solidFill>
                  <a:srgbClr val="002060"/>
                </a:solidFill>
              </a:rPr>
              <a:t>Each cluster will consist of those categories that are more similar to each other.</a:t>
            </a:r>
          </a:p>
          <a:p>
            <a:pPr marL="285750" indent="-285750">
              <a:buFont typeface="Arial" panose="020B0604020202020204" pitchFamily="34" charset="0"/>
              <a:buChar char="•"/>
            </a:pPr>
            <a:r>
              <a:rPr lang="en-US" dirty="0" smtClean="0">
                <a:solidFill>
                  <a:srgbClr val="002060"/>
                </a:solidFill>
              </a:rPr>
              <a:t>Once these groups are defined, it will be analyzed in which of them it would be the most suitable for the construction of a hotel.</a:t>
            </a:r>
          </a:p>
          <a:p>
            <a:pPr marL="285750" indent="-285750">
              <a:buFont typeface="Arial" panose="020B0604020202020204" pitchFamily="34" charset="0"/>
              <a:buChar char="•"/>
            </a:pPr>
            <a:r>
              <a:rPr lang="en-US" dirty="0" smtClean="0">
                <a:solidFill>
                  <a:srgbClr val="002060"/>
                </a:solidFill>
              </a:rPr>
              <a:t>The above will take into account in which of the clusters is the largest number of tourist sites.</a:t>
            </a:r>
            <a:endParaRPr lang="es-CO" dirty="0">
              <a:solidFill>
                <a:srgbClr val="002060"/>
              </a:solidFill>
            </a:endParaRPr>
          </a:p>
        </p:txBody>
      </p:sp>
    </p:spTree>
    <p:extLst>
      <p:ext uri="{BB962C8B-B14F-4D97-AF65-F5344CB8AC3E}">
        <p14:creationId xmlns:p14="http://schemas.microsoft.com/office/powerpoint/2010/main" val="1140845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79666" y="1792628"/>
            <a:ext cx="8632668" cy="4845916"/>
          </a:xfrm>
          <a:prstGeom prst="rect">
            <a:avLst/>
          </a:prstGeom>
        </p:spPr>
      </p:pic>
      <p:sp>
        <p:nvSpPr>
          <p:cNvPr id="6" name="CuadroTexto 5"/>
          <p:cNvSpPr txBox="1"/>
          <p:nvPr/>
        </p:nvSpPr>
        <p:spPr>
          <a:xfrm>
            <a:off x="356616" y="1060704"/>
            <a:ext cx="8335936" cy="461665"/>
          </a:xfrm>
          <a:prstGeom prst="rect">
            <a:avLst/>
          </a:prstGeom>
          <a:noFill/>
        </p:spPr>
        <p:txBody>
          <a:bodyPr wrap="none" rtlCol="0">
            <a:spAutoFit/>
          </a:bodyPr>
          <a:lstStyle/>
          <a:p>
            <a:r>
              <a:rPr lang="es-CO" sz="2400" dirty="0" smtClean="0">
                <a:solidFill>
                  <a:srgbClr val="002060"/>
                </a:solidFill>
              </a:rPr>
              <a:t>Finalmente esta es la distribución de los cinco </a:t>
            </a:r>
            <a:r>
              <a:rPr lang="es-CO" sz="2400" dirty="0" err="1" smtClean="0">
                <a:solidFill>
                  <a:srgbClr val="002060"/>
                </a:solidFill>
              </a:rPr>
              <a:t>clusters</a:t>
            </a:r>
            <a:r>
              <a:rPr lang="es-CO" sz="2400" dirty="0" smtClean="0">
                <a:solidFill>
                  <a:srgbClr val="002060"/>
                </a:solidFill>
              </a:rPr>
              <a:t>. </a:t>
            </a:r>
            <a:endParaRPr lang="es-CO" sz="2400" dirty="0">
              <a:solidFill>
                <a:srgbClr val="002060"/>
              </a:solidFill>
            </a:endParaRPr>
          </a:p>
        </p:txBody>
      </p:sp>
    </p:spTree>
    <p:extLst>
      <p:ext uri="{BB962C8B-B14F-4D97-AF65-F5344CB8AC3E}">
        <p14:creationId xmlns:p14="http://schemas.microsoft.com/office/powerpoint/2010/main" val="1810407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5280" y="1280160"/>
            <a:ext cx="4764446" cy="707886"/>
          </a:xfrm>
          <a:prstGeom prst="rect">
            <a:avLst/>
          </a:prstGeom>
          <a:noFill/>
        </p:spPr>
        <p:txBody>
          <a:bodyPr wrap="none" rtlCol="0">
            <a:spAutoFit/>
          </a:bodyPr>
          <a:lstStyle/>
          <a:p>
            <a:r>
              <a:rPr lang="es-CO" sz="4000" b="1" dirty="0" err="1" smtClean="0">
                <a:solidFill>
                  <a:srgbClr val="002060"/>
                </a:solidFill>
              </a:rPr>
              <a:t>Analysis</a:t>
            </a:r>
            <a:r>
              <a:rPr lang="es-CO" sz="4000" b="1" dirty="0" smtClean="0">
                <a:solidFill>
                  <a:srgbClr val="002060"/>
                </a:solidFill>
              </a:rPr>
              <a:t> </a:t>
            </a:r>
            <a:r>
              <a:rPr lang="es-CO" sz="4000" b="1" dirty="0" err="1" smtClean="0">
                <a:solidFill>
                  <a:srgbClr val="002060"/>
                </a:solidFill>
              </a:rPr>
              <a:t>for</a:t>
            </a:r>
            <a:r>
              <a:rPr lang="es-CO" sz="4000" b="1" dirty="0" smtClean="0">
                <a:solidFill>
                  <a:srgbClr val="002060"/>
                </a:solidFill>
              </a:rPr>
              <a:t> </a:t>
            </a:r>
            <a:r>
              <a:rPr lang="es-CO" sz="4000" b="1" dirty="0" err="1" smtClean="0">
                <a:solidFill>
                  <a:srgbClr val="002060"/>
                </a:solidFill>
              </a:rPr>
              <a:t>cluster</a:t>
            </a:r>
            <a:endParaRPr lang="es-CO" sz="4000" dirty="0">
              <a:solidFill>
                <a:srgbClr val="002060"/>
              </a:solidFill>
            </a:endParaRPr>
          </a:p>
        </p:txBody>
      </p:sp>
      <p:sp>
        <p:nvSpPr>
          <p:cNvPr id="3" name="CuadroTexto 2"/>
          <p:cNvSpPr txBox="1"/>
          <p:nvPr/>
        </p:nvSpPr>
        <p:spPr>
          <a:xfrm>
            <a:off x="335280" y="2560320"/>
            <a:ext cx="1465466" cy="461665"/>
          </a:xfrm>
          <a:prstGeom prst="rect">
            <a:avLst/>
          </a:prstGeom>
          <a:noFill/>
        </p:spPr>
        <p:txBody>
          <a:bodyPr wrap="none" rtlCol="0">
            <a:spAutoFit/>
          </a:bodyPr>
          <a:lstStyle/>
          <a:p>
            <a:r>
              <a:rPr lang="es-CO" sz="2400" b="1" dirty="0" err="1" smtClean="0">
                <a:solidFill>
                  <a:srgbClr val="002060"/>
                </a:solidFill>
              </a:rPr>
              <a:t>Cluster</a:t>
            </a:r>
            <a:r>
              <a:rPr lang="es-CO" sz="2400" b="1" dirty="0" smtClean="0">
                <a:solidFill>
                  <a:srgbClr val="002060"/>
                </a:solidFill>
              </a:rPr>
              <a:t> 0</a:t>
            </a:r>
            <a:endParaRPr lang="es-CO" sz="2400" b="1" dirty="0">
              <a:solidFill>
                <a:srgbClr val="002060"/>
              </a:solidFill>
            </a:endParaRPr>
          </a:p>
        </p:txBody>
      </p:sp>
      <p:sp>
        <p:nvSpPr>
          <p:cNvPr id="5" name="CuadroTexto 4"/>
          <p:cNvSpPr txBox="1"/>
          <p:nvPr/>
        </p:nvSpPr>
        <p:spPr>
          <a:xfrm>
            <a:off x="335280" y="3118104"/>
            <a:ext cx="11856720" cy="923330"/>
          </a:xfrm>
          <a:prstGeom prst="rect">
            <a:avLst/>
          </a:prstGeom>
          <a:noFill/>
        </p:spPr>
        <p:txBody>
          <a:bodyPr wrap="square" rtlCol="0">
            <a:spAutoFit/>
          </a:bodyPr>
          <a:lstStyle/>
          <a:p>
            <a:r>
              <a:rPr lang="en-US" dirty="0">
                <a:solidFill>
                  <a:srgbClr val="002060"/>
                </a:solidFill>
              </a:rPr>
              <a:t>Cluster 0, identified in red, are localities located mainly in the city, away from the coastal zone, and in general in residential areas with some small commercial sites such as drugstore, pizzerias, barber shops, typical of residential places</a:t>
            </a:r>
            <a:r>
              <a:rPr lang="en-US" dirty="0" smtClean="0">
                <a:solidFill>
                  <a:srgbClr val="002060"/>
                </a:solidFill>
              </a:rPr>
              <a:t>.</a:t>
            </a:r>
            <a:endParaRPr lang="es-CO" dirty="0">
              <a:solidFill>
                <a:srgbClr val="002060"/>
              </a:solidFill>
            </a:endParaRPr>
          </a:p>
        </p:txBody>
      </p:sp>
      <p:pic>
        <p:nvPicPr>
          <p:cNvPr id="7" name="Imagen 6"/>
          <p:cNvPicPr>
            <a:picLocks noChangeAspect="1"/>
          </p:cNvPicPr>
          <p:nvPr/>
        </p:nvPicPr>
        <p:blipFill>
          <a:blip r:embed="rId2"/>
          <a:stretch>
            <a:fillRect/>
          </a:stretch>
        </p:blipFill>
        <p:spPr>
          <a:xfrm>
            <a:off x="1744669" y="4263342"/>
            <a:ext cx="8706923" cy="1688283"/>
          </a:xfrm>
          <a:prstGeom prst="rect">
            <a:avLst/>
          </a:prstGeom>
        </p:spPr>
      </p:pic>
    </p:spTree>
    <p:extLst>
      <p:ext uri="{BB962C8B-B14F-4D97-AF65-F5344CB8AC3E}">
        <p14:creationId xmlns:p14="http://schemas.microsoft.com/office/powerpoint/2010/main" val="1031144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35280" y="2560320"/>
            <a:ext cx="1465466" cy="461665"/>
          </a:xfrm>
          <a:prstGeom prst="rect">
            <a:avLst/>
          </a:prstGeom>
          <a:noFill/>
        </p:spPr>
        <p:txBody>
          <a:bodyPr wrap="none" rtlCol="0">
            <a:spAutoFit/>
          </a:bodyPr>
          <a:lstStyle/>
          <a:p>
            <a:r>
              <a:rPr lang="es-CO" sz="2400" b="1" dirty="0" err="1" smtClean="0">
                <a:solidFill>
                  <a:srgbClr val="002060"/>
                </a:solidFill>
              </a:rPr>
              <a:t>Cluster</a:t>
            </a:r>
            <a:r>
              <a:rPr lang="es-CO" sz="2400" b="1" dirty="0" smtClean="0">
                <a:solidFill>
                  <a:srgbClr val="002060"/>
                </a:solidFill>
              </a:rPr>
              <a:t> 1</a:t>
            </a:r>
            <a:endParaRPr lang="es-CO" sz="2400" b="1" dirty="0">
              <a:solidFill>
                <a:srgbClr val="002060"/>
              </a:solidFill>
            </a:endParaRPr>
          </a:p>
        </p:txBody>
      </p:sp>
      <p:sp>
        <p:nvSpPr>
          <p:cNvPr id="5" name="CuadroTexto 4"/>
          <p:cNvSpPr txBox="1"/>
          <p:nvPr/>
        </p:nvSpPr>
        <p:spPr>
          <a:xfrm>
            <a:off x="335280" y="3118104"/>
            <a:ext cx="11856720" cy="923330"/>
          </a:xfrm>
          <a:prstGeom prst="rect">
            <a:avLst/>
          </a:prstGeom>
          <a:noFill/>
        </p:spPr>
        <p:txBody>
          <a:bodyPr wrap="square" rtlCol="0">
            <a:spAutoFit/>
          </a:bodyPr>
          <a:lstStyle/>
          <a:p>
            <a:r>
              <a:rPr lang="en-US" dirty="0">
                <a:solidFill>
                  <a:srgbClr val="002060"/>
                </a:solidFill>
              </a:rPr>
              <a:t>Cluster 1; It is the one that was composed of the largest number of neighborhoods and therefore also has the largest number of categories offered such as restaurants, shopping centers, galleries, bars, among others.</a:t>
            </a:r>
            <a:endParaRPr lang="es-CO" dirty="0">
              <a:solidFill>
                <a:srgbClr val="002060"/>
              </a:solidFill>
            </a:endParaRPr>
          </a:p>
        </p:txBody>
      </p:sp>
      <p:pic>
        <p:nvPicPr>
          <p:cNvPr id="6" name="Imagen 5"/>
          <p:cNvPicPr>
            <a:picLocks noChangeAspect="1"/>
          </p:cNvPicPr>
          <p:nvPr/>
        </p:nvPicPr>
        <p:blipFill>
          <a:blip r:embed="rId2"/>
          <a:stretch>
            <a:fillRect/>
          </a:stretch>
        </p:blipFill>
        <p:spPr>
          <a:xfrm>
            <a:off x="1799533" y="4155841"/>
            <a:ext cx="8652059" cy="2465832"/>
          </a:xfrm>
          <a:prstGeom prst="rect">
            <a:avLst/>
          </a:prstGeom>
        </p:spPr>
      </p:pic>
    </p:spTree>
    <p:extLst>
      <p:ext uri="{BB962C8B-B14F-4D97-AF65-F5344CB8AC3E}">
        <p14:creationId xmlns:p14="http://schemas.microsoft.com/office/powerpoint/2010/main" val="1862322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35280" y="2560320"/>
            <a:ext cx="1465466" cy="461665"/>
          </a:xfrm>
          <a:prstGeom prst="rect">
            <a:avLst/>
          </a:prstGeom>
          <a:noFill/>
        </p:spPr>
        <p:txBody>
          <a:bodyPr wrap="none" rtlCol="0">
            <a:spAutoFit/>
          </a:bodyPr>
          <a:lstStyle/>
          <a:p>
            <a:r>
              <a:rPr lang="es-CO" sz="2400" b="1" dirty="0" err="1" smtClean="0">
                <a:solidFill>
                  <a:srgbClr val="002060"/>
                </a:solidFill>
              </a:rPr>
              <a:t>Cluster</a:t>
            </a:r>
            <a:r>
              <a:rPr lang="es-CO" sz="2400" b="1" dirty="0" smtClean="0">
                <a:solidFill>
                  <a:srgbClr val="002060"/>
                </a:solidFill>
              </a:rPr>
              <a:t> 2</a:t>
            </a:r>
            <a:endParaRPr lang="es-CO" sz="2400" b="1" dirty="0">
              <a:solidFill>
                <a:srgbClr val="002060"/>
              </a:solidFill>
            </a:endParaRPr>
          </a:p>
        </p:txBody>
      </p:sp>
      <p:sp>
        <p:nvSpPr>
          <p:cNvPr id="5" name="CuadroTexto 4"/>
          <p:cNvSpPr txBox="1"/>
          <p:nvPr/>
        </p:nvSpPr>
        <p:spPr>
          <a:xfrm>
            <a:off x="335280" y="3118104"/>
            <a:ext cx="11856720" cy="646331"/>
          </a:xfrm>
          <a:prstGeom prst="rect">
            <a:avLst/>
          </a:prstGeom>
          <a:noFill/>
        </p:spPr>
        <p:txBody>
          <a:bodyPr wrap="square" rtlCol="0">
            <a:spAutoFit/>
          </a:bodyPr>
          <a:lstStyle/>
          <a:p>
            <a:r>
              <a:rPr lang="en-US" dirty="0">
                <a:solidFill>
                  <a:srgbClr val="002060"/>
                </a:solidFill>
              </a:rPr>
              <a:t>Cluster 2; It is the cluster that is most dispersed within the city, with some commercial points and some fast food restaurants, others.</a:t>
            </a:r>
            <a:endParaRPr lang="es-CO" dirty="0">
              <a:solidFill>
                <a:srgbClr val="002060"/>
              </a:solidFill>
            </a:endParaRPr>
          </a:p>
        </p:txBody>
      </p:sp>
      <p:pic>
        <p:nvPicPr>
          <p:cNvPr id="2" name="Imagen 1"/>
          <p:cNvPicPr>
            <a:picLocks noChangeAspect="1"/>
          </p:cNvPicPr>
          <p:nvPr/>
        </p:nvPicPr>
        <p:blipFill>
          <a:blip r:embed="rId2"/>
          <a:stretch>
            <a:fillRect/>
          </a:stretch>
        </p:blipFill>
        <p:spPr>
          <a:xfrm>
            <a:off x="1800746" y="4160520"/>
            <a:ext cx="8614270" cy="2194560"/>
          </a:xfrm>
          <a:prstGeom prst="rect">
            <a:avLst/>
          </a:prstGeom>
        </p:spPr>
      </p:pic>
    </p:spTree>
    <p:extLst>
      <p:ext uri="{BB962C8B-B14F-4D97-AF65-F5344CB8AC3E}">
        <p14:creationId xmlns:p14="http://schemas.microsoft.com/office/powerpoint/2010/main" val="3546910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1438</TotalTime>
  <Words>700</Words>
  <Application>Microsoft Office PowerPoint</Application>
  <PresentationFormat>Panorámica</PresentationFormat>
  <Paragraphs>120</Paragraphs>
  <Slides>12</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12</vt:i4>
      </vt:variant>
    </vt:vector>
  </HeadingPairs>
  <TitlesOfParts>
    <vt:vector size="20" baseType="lpstr">
      <vt:lpstr>Arial</vt:lpstr>
      <vt:lpstr>Calibri</vt:lpstr>
      <vt:lpstr>Century Gothic</vt:lpstr>
      <vt:lpstr>Courier New</vt:lpstr>
      <vt:lpstr>Times New Roman</vt:lpstr>
      <vt:lpstr>Wingdings 3</vt:lpstr>
      <vt:lpstr>Sector</vt:lpstr>
      <vt:lpstr>Document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Dary Aponte Bocanegra</dc:creator>
  <cp:lastModifiedBy>Luz Dary Aponte Bocanegra</cp:lastModifiedBy>
  <cp:revision>14</cp:revision>
  <dcterms:created xsi:type="dcterms:W3CDTF">2019-10-07T21:47:31Z</dcterms:created>
  <dcterms:modified xsi:type="dcterms:W3CDTF">2019-10-10T19:42:19Z</dcterms:modified>
</cp:coreProperties>
</file>