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sldIdLst>
    <p:sldId id="256" r:id="rId3"/>
    <p:sldId id="270" r:id="rId4"/>
    <p:sldId id="271" r:id="rId5"/>
    <p:sldId id="258" r:id="rId6"/>
    <p:sldId id="259" r:id="rId7"/>
    <p:sldId id="260" r:id="rId8"/>
    <p:sldId id="261" r:id="rId9"/>
    <p:sldId id="262" r:id="rId10"/>
    <p:sldId id="264" r:id="rId11"/>
    <p:sldId id="266" r:id="rId12"/>
    <p:sldId id="265" r:id="rId13"/>
    <p:sldId id="267" r:id="rId14"/>
    <p:sldId id="268" r:id="rId15"/>
    <p:sldId id="26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cap="none" dirty="0" smtClean="0"/>
              <a:t>Introduction to </a:t>
            </a:r>
            <a:r>
              <a:rPr lang="en-AU" cap="none" dirty="0" err="1" smtClean="0"/>
              <a:t>Ngrx</a:t>
            </a:r>
            <a:endParaRPr lang="en-AU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44994"/>
            <a:ext cx="12191999" cy="1639329"/>
          </a:xfrm>
        </p:spPr>
        <p:txBody>
          <a:bodyPr>
            <a:noAutofit/>
          </a:bodyPr>
          <a:lstStyle/>
          <a:p>
            <a:r>
              <a:rPr lang="en-AU" sz="3600" b="1" dirty="0" smtClean="0"/>
              <a:t>Timmy Tom</a:t>
            </a:r>
            <a:br>
              <a:rPr lang="en-AU" sz="3600" b="1" dirty="0" smtClean="0"/>
            </a:br>
            <a:r>
              <a:rPr lang="en-AU" sz="3600" dirty="0" smtClean="0"/>
              <a:t/>
            </a:r>
            <a:br>
              <a:rPr lang="en-AU" sz="3600" dirty="0" smtClean="0"/>
            </a:br>
            <a:r>
              <a:rPr lang="en-AU" sz="3600" dirty="0" smtClean="0"/>
              <a:t>Tata Consultancy Services</a:t>
            </a:r>
            <a:endParaRPr lang="en-A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12" y="2117015"/>
            <a:ext cx="1656577" cy="1647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359" y="2248931"/>
            <a:ext cx="1485899" cy="14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950"/>
            <a:ext cx="12192000" cy="650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473" y="49425"/>
            <a:ext cx="808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Service Class to communicate with server</a:t>
            </a:r>
            <a:endParaRPr lang="en-AU" sz="3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10" y="901529"/>
            <a:ext cx="7258050" cy="461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09469" y="1787610"/>
            <a:ext cx="3929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Simple Typescript class and its public function return type is of Observable.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78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950"/>
            <a:ext cx="12192000" cy="650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473" y="49425"/>
            <a:ext cx="2446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err="1">
                <a:solidFill>
                  <a:schemeClr val="bg2"/>
                </a:solidFill>
                <a:latin typeface="Calibri" panose="020F0502020204030204" pitchFamily="34" charset="0"/>
              </a:rPr>
              <a:t>ngrx</a:t>
            </a:r>
            <a:r>
              <a:rPr lang="en-AU" sz="3600" dirty="0">
                <a:solidFill>
                  <a:schemeClr val="bg2"/>
                </a:solidFill>
                <a:latin typeface="Calibri" panose="020F0502020204030204" pitchFamily="34" charset="0"/>
              </a:rPr>
              <a:t>/effects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9544" y="214184"/>
            <a:ext cx="985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/>
                </a:solidFill>
              </a:rPr>
              <a:t>-&gt; listens </a:t>
            </a:r>
            <a:r>
              <a:rPr lang="en-AU" dirty="0">
                <a:solidFill>
                  <a:schemeClr val="bg2"/>
                </a:solidFill>
              </a:rPr>
              <a:t>for actions being dispatched to the </a:t>
            </a:r>
            <a:r>
              <a:rPr lang="en-AU" dirty="0" smtClean="0">
                <a:solidFill>
                  <a:schemeClr val="bg2"/>
                </a:solidFill>
              </a:rPr>
              <a:t>store and can generate a new action and dispatches it.</a:t>
            </a:r>
            <a:endParaRPr lang="en-AU" dirty="0">
              <a:solidFill>
                <a:schemeClr val="bg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7" y="864926"/>
            <a:ext cx="7162800" cy="5650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858" y="1235676"/>
            <a:ext cx="4456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We subscribe to ‘</a:t>
            </a:r>
            <a:r>
              <a:rPr lang="en-AU" dirty="0" err="1" smtClean="0"/>
              <a:t>this.actions</a:t>
            </a:r>
            <a:r>
              <a:rPr lang="en-AU" dirty="0" smtClean="0"/>
              <a:t>$’ Observable and listen to actions </a:t>
            </a:r>
            <a:r>
              <a:rPr lang="en-AU" dirty="0" err="1" smtClean="0"/>
              <a:t>ofType</a:t>
            </a:r>
            <a:r>
              <a:rPr lang="en-AU" dirty="0" smtClean="0"/>
              <a:t> ‘GET_BOOKS’ or ‘GET_CARS’.</a:t>
            </a:r>
            <a:endParaRPr lang="en-AU" dirty="0"/>
          </a:p>
        </p:txBody>
      </p:sp>
      <p:grpSp>
        <p:nvGrpSpPr>
          <p:cNvPr id="12" name="Group 11"/>
          <p:cNvGrpSpPr/>
          <p:nvPr/>
        </p:nvGrpSpPr>
        <p:grpSpPr>
          <a:xfrm>
            <a:off x="3896497" y="1697341"/>
            <a:ext cx="3649361" cy="2471005"/>
            <a:chOff x="3896497" y="1697341"/>
            <a:chExt cx="3649361" cy="2471005"/>
          </a:xfrm>
        </p:grpSpPr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4020065" y="1697341"/>
              <a:ext cx="3525793" cy="10540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1"/>
            </p:cNvCxnSpPr>
            <p:nvPr/>
          </p:nvCxnSpPr>
          <p:spPr>
            <a:xfrm flipH="1">
              <a:off x="3896497" y="1697341"/>
              <a:ext cx="3649361" cy="24710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7486135" y="2677990"/>
            <a:ext cx="4646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AU" dirty="0"/>
              <a:t>Then we call </a:t>
            </a:r>
            <a:r>
              <a:rPr lang="en-AU" dirty="0" err="1"/>
              <a:t>switchMap</a:t>
            </a:r>
            <a:r>
              <a:rPr lang="en-AU" dirty="0"/>
              <a:t> on that as we’re going to get a whole new observable from the </a:t>
            </a:r>
            <a:r>
              <a:rPr lang="en-AU" dirty="0" smtClean="0"/>
              <a:t>service.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AU" dirty="0" smtClean="0"/>
              <a:t>The </a:t>
            </a:r>
            <a:r>
              <a:rPr lang="en-AU" dirty="0"/>
              <a:t>subsequent map call then operates on a list of books/cars from the service. </a:t>
            </a:r>
            <a:endParaRPr lang="en-AU" dirty="0" smtClean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AU" dirty="0" smtClean="0"/>
              <a:t>We </a:t>
            </a:r>
            <a:r>
              <a:rPr lang="en-AU" dirty="0"/>
              <a:t>pass that </a:t>
            </a:r>
            <a:r>
              <a:rPr lang="en-AU" dirty="0" smtClean="0"/>
              <a:t>response list </a:t>
            </a:r>
            <a:r>
              <a:rPr lang="en-AU" dirty="0"/>
              <a:t>to </a:t>
            </a:r>
            <a:r>
              <a:rPr lang="en-AU" dirty="0" smtClean="0"/>
              <a:t>respective success action.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AU" dirty="0" err="1" smtClean="0"/>
              <a:t>Ngrx</a:t>
            </a:r>
            <a:r>
              <a:rPr lang="en-AU" dirty="0" smtClean="0"/>
              <a:t>/effects </a:t>
            </a:r>
            <a:r>
              <a:rPr lang="en-AU" dirty="0"/>
              <a:t>then will take care of dispatching this new action to the store.</a:t>
            </a:r>
          </a:p>
        </p:txBody>
      </p:sp>
    </p:spTree>
    <p:extLst>
      <p:ext uri="{BB962C8B-B14F-4D97-AF65-F5344CB8AC3E}">
        <p14:creationId xmlns:p14="http://schemas.microsoft.com/office/powerpoint/2010/main" val="425712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950"/>
            <a:ext cx="12192000" cy="650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473" y="49425"/>
            <a:ext cx="808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err="1">
                <a:solidFill>
                  <a:schemeClr val="bg2"/>
                </a:solidFill>
                <a:latin typeface="Calibri" panose="020F0502020204030204" pitchFamily="34" charset="0"/>
              </a:rPr>
              <a:t>StoreModule</a:t>
            </a:r>
            <a:r>
              <a:rPr lang="en-AU" sz="3600" dirty="0">
                <a:solidFill>
                  <a:schemeClr val="bg2"/>
                </a:solidFill>
                <a:latin typeface="Calibri" panose="020F0502020204030204" pitchFamily="34" charset="0"/>
              </a:rPr>
              <a:t> &amp; </a:t>
            </a:r>
            <a:r>
              <a:rPr lang="en-AU" sz="3600" dirty="0" err="1">
                <a:solidFill>
                  <a:schemeClr val="bg2"/>
                </a:solidFill>
                <a:latin typeface="Calibri" panose="020F0502020204030204" pitchFamily="34" charset="0"/>
              </a:rPr>
              <a:t>EffectsModule</a:t>
            </a:r>
            <a:endParaRPr lang="en-AU" sz="3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12" y="875270"/>
            <a:ext cx="7397547" cy="531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950"/>
            <a:ext cx="12192000" cy="650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473" y="49425"/>
            <a:ext cx="808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Dispatching action from a component</a:t>
            </a:r>
            <a:endParaRPr lang="en-AU" sz="3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0" y="875528"/>
            <a:ext cx="5381625" cy="4629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2688" y="1814509"/>
            <a:ext cx="51239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import { getBooks, getCars } from './shared/actions';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83277" y="2314830"/>
            <a:ext cx="5012146" cy="2776150"/>
            <a:chOff x="268309" y="733168"/>
            <a:chExt cx="5012146" cy="27761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720" y="2029853"/>
              <a:ext cx="4982734" cy="147946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68309" y="733168"/>
              <a:ext cx="50121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If we have multiple actions file, we can export all the actions in a common action file under shared folder.</a:t>
              </a:r>
              <a:endParaRPr lang="en-AU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2636108" y="1364478"/>
              <a:ext cx="4697" cy="6653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5222789" y="1999175"/>
            <a:ext cx="1689899" cy="76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3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61751" y="2702012"/>
            <a:ext cx="7825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dirty="0" smtClean="0">
                <a:latin typeface="Calibri" panose="020F0502020204030204" pitchFamily="34" charset="0"/>
              </a:rPr>
              <a:t>DEMO</a:t>
            </a:r>
            <a:endParaRPr lang="en-AU" sz="54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7839" y="469558"/>
            <a:ext cx="4209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Container and Dump component</a:t>
            </a:r>
          </a:p>
          <a:p>
            <a:r>
              <a:rPr lang="en-AU" dirty="0" smtClean="0"/>
              <a:t>Error Handling</a:t>
            </a:r>
          </a:p>
          <a:p>
            <a:r>
              <a:rPr lang="en-AU" dirty="0" smtClean="0"/>
              <a:t>Route Guard</a:t>
            </a:r>
          </a:p>
          <a:p>
            <a:r>
              <a:rPr lang="en-AU" dirty="0" smtClean="0"/>
              <a:t>Unit test 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47501" y="4011136"/>
            <a:ext cx="10808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 smtClean="0">
                <a:latin typeface="Calibri" panose="020F0502020204030204" pitchFamily="34" charset="0"/>
              </a:rPr>
              <a:t>github.com/</a:t>
            </a:r>
            <a:r>
              <a:rPr lang="en-AU" sz="3600" dirty="0" err="1" smtClean="0">
                <a:latin typeface="Calibri" panose="020F0502020204030204" pitchFamily="34" charset="0"/>
              </a:rPr>
              <a:t>timmyktom</a:t>
            </a:r>
            <a:r>
              <a:rPr lang="en-AU" sz="3600" dirty="0" smtClean="0">
                <a:latin typeface="Calibri" panose="020F0502020204030204" pitchFamily="34" charset="0"/>
              </a:rPr>
              <a:t>/angular2_ngrx_example</a:t>
            </a:r>
            <a:endParaRPr lang="en-AU" sz="3600" dirty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7692" y="5353538"/>
            <a:ext cx="722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Meet up Link: https</a:t>
            </a:r>
            <a:r>
              <a:rPr lang="en-AU" dirty="0"/>
              <a:t>://www.meetup.com/ng-sydney/events/237320696/</a:t>
            </a:r>
          </a:p>
        </p:txBody>
      </p:sp>
    </p:spTree>
    <p:extLst>
      <p:ext uri="{BB962C8B-B14F-4D97-AF65-F5344CB8AC3E}">
        <p14:creationId xmlns:p14="http://schemas.microsoft.com/office/powerpoint/2010/main" val="375140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61751" y="2702012"/>
            <a:ext cx="7825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dirty="0" smtClean="0">
                <a:latin typeface="Calibri" panose="020F0502020204030204" pitchFamily="34" charset="0"/>
              </a:rPr>
              <a:t>Thank You</a:t>
            </a:r>
            <a:endParaRPr lang="en-AU" sz="5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6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61751" y="2702012"/>
            <a:ext cx="7825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dirty="0" smtClean="0">
                <a:latin typeface="Calibri" panose="020F0502020204030204" pitchFamily="34" charset="0"/>
              </a:rPr>
              <a:t>Who’s Timmy</a:t>
            </a:r>
            <a:endParaRPr lang="en-AU" sz="5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9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61751" y="2702012"/>
            <a:ext cx="7825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dirty="0" smtClean="0">
                <a:latin typeface="Calibri" panose="020F0502020204030204" pitchFamily="34" charset="0"/>
              </a:rPr>
              <a:t>What’s </a:t>
            </a:r>
            <a:r>
              <a:rPr lang="en-AU" sz="5400" b="1" dirty="0" err="1" smtClean="0">
                <a:latin typeface="Calibri" panose="020F0502020204030204" pitchFamily="34" charset="0"/>
              </a:rPr>
              <a:t>Ngrx</a:t>
            </a:r>
            <a:r>
              <a:rPr lang="en-AU" sz="5400" b="1" dirty="0" smtClean="0">
                <a:latin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888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 err="1" smtClean="0"/>
              <a:t>Ngrx</a:t>
            </a:r>
            <a:r>
              <a:rPr lang="en-AU" cap="none" dirty="0" smtClean="0"/>
              <a:t> </a:t>
            </a:r>
            <a:endParaRPr lang="en-AU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883242"/>
            <a:ext cx="9784080" cy="229011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AU" dirty="0" err="1"/>
              <a:t>RxJS</a:t>
            </a:r>
            <a:r>
              <a:rPr lang="en-AU" dirty="0"/>
              <a:t> powered state management for Angular applications, inspired by </a:t>
            </a:r>
            <a:r>
              <a:rPr lang="en-AU" dirty="0" err="1" smtClean="0"/>
              <a:t>Redux</a:t>
            </a:r>
            <a:r>
              <a:rPr lang="en-AU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AU" dirty="0"/>
              <a:t>Three main </a:t>
            </a:r>
            <a:r>
              <a:rPr lang="en-AU" dirty="0" smtClean="0"/>
              <a:t>pieces</a:t>
            </a:r>
            <a:r>
              <a:rPr lang="en-AU" dirty="0"/>
              <a:t> </a:t>
            </a:r>
            <a:r>
              <a:rPr lang="en-AU" dirty="0" smtClean="0"/>
              <a:t>of </a:t>
            </a:r>
            <a:r>
              <a:rPr lang="en-AU" dirty="0" err="1" smtClean="0"/>
              <a:t>Ngrx</a:t>
            </a:r>
            <a:r>
              <a:rPr lang="en-AU" dirty="0" smtClean="0"/>
              <a:t> : </a:t>
            </a:r>
            <a:r>
              <a:rPr lang="en-AU" dirty="0"/>
              <a:t>single </a:t>
            </a:r>
            <a:r>
              <a:rPr lang="en-AU" dirty="0" smtClean="0"/>
              <a:t>store, reducers</a:t>
            </a:r>
            <a:r>
              <a:rPr lang="en-AU" dirty="0"/>
              <a:t>, </a:t>
            </a:r>
            <a:r>
              <a:rPr lang="en-AU" dirty="0" smtClean="0"/>
              <a:t>actions.</a:t>
            </a:r>
            <a:endParaRPr lang="en-AU" dirty="0"/>
          </a:p>
          <a:p>
            <a:pPr>
              <a:spcAft>
                <a:spcPts val="1200"/>
              </a:spcAft>
            </a:pPr>
            <a:r>
              <a:rPr lang="en-AU" dirty="0" smtClean="0"/>
              <a:t>The </a:t>
            </a:r>
            <a:r>
              <a:rPr lang="en-AU" dirty="0"/>
              <a:t>primary characteristics </a:t>
            </a:r>
            <a:r>
              <a:rPr lang="en-AU" dirty="0" smtClean="0"/>
              <a:t>is </a:t>
            </a:r>
            <a:r>
              <a:rPr lang="en-AU" dirty="0"/>
              <a:t>that state is centralized, events flow up and state flows down</a:t>
            </a:r>
            <a:r>
              <a:rPr lang="en-AU" dirty="0" smtClean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517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832" y="391268"/>
            <a:ext cx="9784080" cy="1173921"/>
          </a:xfrm>
        </p:spPr>
        <p:txBody>
          <a:bodyPr/>
          <a:lstStyle/>
          <a:p>
            <a:r>
              <a:rPr lang="en-AU" cap="none" dirty="0" smtClean="0"/>
              <a:t>How it works?</a:t>
            </a:r>
            <a:endParaRPr lang="en-AU" cap="none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78227" y="4670854"/>
            <a:ext cx="3064475" cy="2026508"/>
            <a:chOff x="1878227" y="4670854"/>
            <a:chExt cx="3064475" cy="2026508"/>
          </a:xfrm>
        </p:grpSpPr>
        <p:grpSp>
          <p:nvGrpSpPr>
            <p:cNvPr id="3" name="Group 2"/>
            <p:cNvGrpSpPr/>
            <p:nvPr/>
          </p:nvGrpSpPr>
          <p:grpSpPr>
            <a:xfrm>
              <a:off x="1878227" y="4670854"/>
              <a:ext cx="3064475" cy="2026508"/>
              <a:chOff x="1878227" y="4670854"/>
              <a:chExt cx="3064475" cy="202650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78227" y="4670854"/>
                <a:ext cx="3064475" cy="20265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917356" y="5511114"/>
                <a:ext cx="1503404" cy="10956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459889" y="5511114"/>
                <a:ext cx="1435453" cy="111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669058" y="4670854"/>
              <a:ext cx="187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App Component</a:t>
              </a:r>
              <a:endParaRPr lang="en-A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17356" y="5511114"/>
              <a:ext cx="1408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Child Component</a:t>
              </a:r>
              <a:endParaRPr lang="en-A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73280" y="5511113"/>
              <a:ext cx="1408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Child Component</a:t>
              </a:r>
              <a:endParaRPr lang="en-AU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06064" y="3525797"/>
            <a:ext cx="1161536" cy="799071"/>
            <a:chOff x="6306064" y="3525797"/>
            <a:chExt cx="1161536" cy="799071"/>
          </a:xfrm>
        </p:grpSpPr>
        <p:sp>
          <p:nvSpPr>
            <p:cNvPr id="11" name="Rectangle 10"/>
            <p:cNvSpPr/>
            <p:nvPr/>
          </p:nvSpPr>
          <p:spPr>
            <a:xfrm>
              <a:off x="6306064" y="3525797"/>
              <a:ext cx="1161536" cy="7990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38897" y="3740666"/>
              <a:ext cx="906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actions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27635" y="2504302"/>
            <a:ext cx="1186250" cy="675503"/>
            <a:chOff x="2827635" y="2504302"/>
            <a:chExt cx="1186250" cy="675503"/>
          </a:xfrm>
        </p:grpSpPr>
        <p:sp>
          <p:nvSpPr>
            <p:cNvPr id="16" name="Rectangle 15"/>
            <p:cNvSpPr/>
            <p:nvPr/>
          </p:nvSpPr>
          <p:spPr>
            <a:xfrm>
              <a:off x="2827635" y="2504302"/>
              <a:ext cx="1186250" cy="6755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0014" y="2649149"/>
              <a:ext cx="1046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reducers</a:t>
              </a:r>
              <a:endParaRPr lang="en-AU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42702" y="4324868"/>
            <a:ext cx="1944130" cy="1581663"/>
            <a:chOff x="4942702" y="4324868"/>
            <a:chExt cx="1944130" cy="1581663"/>
          </a:xfrm>
        </p:grpSpPr>
        <p:sp>
          <p:nvSpPr>
            <p:cNvPr id="15" name="TextBox 14"/>
            <p:cNvSpPr txBox="1"/>
            <p:nvPr/>
          </p:nvSpPr>
          <p:spPr>
            <a:xfrm>
              <a:off x="5422555" y="5537198"/>
              <a:ext cx="11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dispatch</a:t>
              </a:r>
              <a:endParaRPr lang="en-AU" dirty="0"/>
            </a:p>
          </p:txBody>
        </p:sp>
        <p:cxnSp>
          <p:nvCxnSpPr>
            <p:cNvPr id="19" name="Elbow Connector 18"/>
            <p:cNvCxnSpPr>
              <a:endCxn id="11" idx="2"/>
            </p:cNvCxnSpPr>
            <p:nvPr/>
          </p:nvCxnSpPr>
          <p:spPr>
            <a:xfrm flipV="1">
              <a:off x="4942702" y="4324868"/>
              <a:ext cx="1944130" cy="1581663"/>
            </a:xfrm>
            <a:prstGeom prst="bentConnector2">
              <a:avLst/>
            </a:prstGeom>
            <a:ln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Elbow Connector 23"/>
          <p:cNvCxnSpPr>
            <a:stCxn id="11" idx="0"/>
            <a:endCxn id="16" idx="3"/>
          </p:cNvCxnSpPr>
          <p:nvPr/>
        </p:nvCxnSpPr>
        <p:spPr>
          <a:xfrm rot="16200000" flipV="1">
            <a:off x="5108488" y="1747452"/>
            <a:ext cx="683743" cy="2872947"/>
          </a:xfrm>
          <a:prstGeom prst="bentConnector2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839989" y="3587581"/>
            <a:ext cx="1186250" cy="675503"/>
            <a:chOff x="2839989" y="3587581"/>
            <a:chExt cx="1186250" cy="675503"/>
          </a:xfrm>
        </p:grpSpPr>
        <p:sp>
          <p:nvSpPr>
            <p:cNvPr id="25" name="Rectangle 24"/>
            <p:cNvSpPr/>
            <p:nvPr/>
          </p:nvSpPr>
          <p:spPr>
            <a:xfrm>
              <a:off x="2839989" y="3587581"/>
              <a:ext cx="1186250" cy="6755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49022" y="3709775"/>
              <a:ext cx="768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store</a:t>
              </a:r>
              <a:endParaRPr lang="en-AU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18838" y="4263081"/>
            <a:ext cx="1891607" cy="1248032"/>
            <a:chOff x="2418838" y="4263081"/>
            <a:chExt cx="1891607" cy="1248032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723503" y="4263081"/>
              <a:ext cx="586942" cy="1248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2418838" y="4263084"/>
              <a:ext cx="687344" cy="11738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5" idx="2"/>
            </p:cNvCxnSpPr>
            <p:nvPr/>
          </p:nvCxnSpPr>
          <p:spPr>
            <a:xfrm flipH="1">
              <a:off x="3433113" y="4263084"/>
              <a:ext cx="1" cy="431800"/>
            </a:xfrm>
            <a:prstGeom prst="straightConnector1">
              <a:avLst/>
            </a:prstGeom>
            <a:ln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276736" y="3179805"/>
            <a:ext cx="1156378" cy="407776"/>
            <a:chOff x="2276735" y="3179805"/>
            <a:chExt cx="1156379" cy="407776"/>
          </a:xfrm>
        </p:grpSpPr>
        <p:cxnSp>
          <p:nvCxnSpPr>
            <p:cNvPr id="28" name="Straight Arrow Connector 27"/>
            <p:cNvCxnSpPr>
              <a:stCxn id="16" idx="2"/>
              <a:endCxn id="25" idx="0"/>
            </p:cNvCxnSpPr>
            <p:nvPr/>
          </p:nvCxnSpPr>
          <p:spPr>
            <a:xfrm>
              <a:off x="3420760" y="3179805"/>
              <a:ext cx="12354" cy="407776"/>
            </a:xfrm>
            <a:prstGeom prst="straightConnector1">
              <a:avLst/>
            </a:prstGeom>
            <a:ln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76735" y="3203314"/>
              <a:ext cx="1105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n</a:t>
              </a:r>
              <a:r>
                <a:rPr lang="en-AU" dirty="0" smtClean="0"/>
                <a:t>ew </a:t>
              </a:r>
              <a:r>
                <a:rPr lang="en-AU" dirty="0"/>
                <a:t>s</a:t>
              </a:r>
              <a:r>
                <a:rPr lang="en-AU" dirty="0" smtClean="0"/>
                <a:t>tate</a:t>
              </a:r>
              <a:endParaRPr lang="en-AU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402595" y="3589122"/>
            <a:ext cx="1112108" cy="690435"/>
            <a:chOff x="8402595" y="3572646"/>
            <a:chExt cx="1112108" cy="690435"/>
          </a:xfrm>
        </p:grpSpPr>
        <p:sp>
          <p:nvSpPr>
            <p:cNvPr id="29" name="Rectangle 28"/>
            <p:cNvSpPr/>
            <p:nvPr/>
          </p:nvSpPr>
          <p:spPr>
            <a:xfrm>
              <a:off x="8402595" y="3572646"/>
              <a:ext cx="1112108" cy="690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493210" y="3739977"/>
              <a:ext cx="945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effects</a:t>
              </a:r>
              <a:endParaRPr lang="en-AU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462055" y="3634433"/>
            <a:ext cx="1293340" cy="690435"/>
            <a:chOff x="10462055" y="3634433"/>
            <a:chExt cx="1293340" cy="690435"/>
          </a:xfrm>
        </p:grpSpPr>
        <p:sp>
          <p:nvSpPr>
            <p:cNvPr id="35" name="Rectangle 34"/>
            <p:cNvSpPr/>
            <p:nvPr/>
          </p:nvSpPr>
          <p:spPr>
            <a:xfrm>
              <a:off x="10462055" y="3634433"/>
              <a:ext cx="1293340" cy="690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635049" y="3794984"/>
              <a:ext cx="94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services</a:t>
              </a:r>
              <a:endParaRPr lang="en-AU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0507361" y="2369922"/>
            <a:ext cx="1215082" cy="648560"/>
            <a:chOff x="10462055" y="3609719"/>
            <a:chExt cx="1293340" cy="690435"/>
          </a:xfrm>
        </p:grpSpPr>
        <p:sp>
          <p:nvSpPr>
            <p:cNvPr id="50" name="Rectangle 49"/>
            <p:cNvSpPr/>
            <p:nvPr/>
          </p:nvSpPr>
          <p:spPr>
            <a:xfrm>
              <a:off x="10462055" y="3609719"/>
              <a:ext cx="1293340" cy="690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635049" y="3762032"/>
              <a:ext cx="94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server</a:t>
              </a:r>
              <a:endParaRPr lang="en-AU" dirty="0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7467600" y="4057136"/>
            <a:ext cx="934995" cy="900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506470" y="4102442"/>
            <a:ext cx="934995" cy="900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0826582" y="3018481"/>
            <a:ext cx="733333" cy="615952"/>
            <a:chOff x="10826582" y="3018481"/>
            <a:chExt cx="733333" cy="615952"/>
          </a:xfrm>
        </p:grpSpPr>
        <p:sp>
          <p:nvSpPr>
            <p:cNvPr id="55" name="TextBox 54"/>
            <p:cNvSpPr txBox="1"/>
            <p:nvPr/>
          </p:nvSpPr>
          <p:spPr>
            <a:xfrm>
              <a:off x="10826582" y="3138615"/>
              <a:ext cx="587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http</a:t>
              </a:r>
              <a:endParaRPr lang="en-AU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11559915" y="3018481"/>
              <a:ext cx="0" cy="61595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/>
          <p:cNvCxnSpPr/>
          <p:nvPr/>
        </p:nvCxnSpPr>
        <p:spPr>
          <a:xfrm>
            <a:off x="10706912" y="3018481"/>
            <a:ext cx="0" cy="61595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9514703" y="3794984"/>
            <a:ext cx="92676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7467600" y="3794984"/>
            <a:ext cx="934995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81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99264" y="370702"/>
            <a:ext cx="10577189" cy="2751439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AU" dirty="0">
                <a:solidFill>
                  <a:schemeClr val="bg1"/>
                </a:solidFill>
              </a:rPr>
              <a:t>Install</a:t>
            </a:r>
            <a:r>
              <a:rPr lang="en-AU" dirty="0" smtClean="0">
                <a:solidFill>
                  <a:schemeClr val="bg1"/>
                </a:solidFill>
              </a:rPr>
              <a:t>:</a:t>
            </a:r>
            <a:endParaRPr lang="en-AU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r>
              <a:rPr lang="en-AU" dirty="0" err="1">
                <a:solidFill>
                  <a:schemeClr val="bg1"/>
                </a:solidFill>
              </a:rPr>
              <a:t>npm</a:t>
            </a:r>
            <a:r>
              <a:rPr lang="en-AU" dirty="0">
                <a:solidFill>
                  <a:schemeClr val="bg1"/>
                </a:solidFill>
              </a:rPr>
              <a:t> install @</a:t>
            </a:r>
            <a:r>
              <a:rPr lang="en-AU" dirty="0" err="1">
                <a:solidFill>
                  <a:schemeClr val="bg1"/>
                </a:solidFill>
              </a:rPr>
              <a:t>ngrx</a:t>
            </a:r>
            <a:r>
              <a:rPr lang="en-AU" dirty="0">
                <a:solidFill>
                  <a:schemeClr val="bg1"/>
                </a:solidFill>
              </a:rPr>
              <a:t>/core @</a:t>
            </a:r>
            <a:r>
              <a:rPr lang="en-AU" dirty="0" err="1">
                <a:solidFill>
                  <a:schemeClr val="bg1"/>
                </a:solidFill>
              </a:rPr>
              <a:t>ngrx</a:t>
            </a:r>
            <a:r>
              <a:rPr lang="en-AU" dirty="0">
                <a:solidFill>
                  <a:schemeClr val="bg1"/>
                </a:solidFill>
              </a:rPr>
              <a:t>/store @</a:t>
            </a:r>
            <a:r>
              <a:rPr lang="en-AU" dirty="0" err="1">
                <a:solidFill>
                  <a:schemeClr val="bg1"/>
                </a:solidFill>
              </a:rPr>
              <a:t>ngrx</a:t>
            </a:r>
            <a:r>
              <a:rPr lang="en-AU" dirty="0">
                <a:solidFill>
                  <a:schemeClr val="bg1"/>
                </a:solidFill>
              </a:rPr>
              <a:t>/effects --</a:t>
            </a:r>
            <a:r>
              <a:rPr lang="en-AU" dirty="0" smtClean="0">
                <a:solidFill>
                  <a:schemeClr val="bg1"/>
                </a:solidFill>
              </a:rPr>
              <a:t>save</a:t>
            </a:r>
            <a:endParaRPr lang="en-AU" dirty="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AU" dirty="0" smtClean="0">
                <a:solidFill>
                  <a:schemeClr val="bg1"/>
                </a:solidFill>
              </a:rPr>
              <a:t>OR</a:t>
            </a:r>
            <a:endParaRPr lang="en-AU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dirty="0" err="1">
                <a:solidFill>
                  <a:schemeClr val="bg1"/>
                </a:solidFill>
              </a:rPr>
              <a:t>npm</a:t>
            </a:r>
            <a:r>
              <a:rPr lang="en-AU" dirty="0">
                <a:solidFill>
                  <a:schemeClr val="bg1"/>
                </a:solidFill>
              </a:rPr>
              <a:t> install @</a:t>
            </a:r>
            <a:r>
              <a:rPr lang="en-AU" dirty="0" err="1">
                <a:solidFill>
                  <a:schemeClr val="bg1"/>
                </a:solidFill>
              </a:rPr>
              <a:t>ngrx</a:t>
            </a:r>
            <a:r>
              <a:rPr lang="en-AU" dirty="0">
                <a:solidFill>
                  <a:schemeClr val="bg1"/>
                </a:solidFill>
              </a:rPr>
              <a:t>/core --save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dirty="0" err="1">
                <a:solidFill>
                  <a:schemeClr val="bg1"/>
                </a:solidFill>
              </a:rPr>
              <a:t>npm</a:t>
            </a:r>
            <a:r>
              <a:rPr lang="en-AU" dirty="0">
                <a:solidFill>
                  <a:schemeClr val="bg1"/>
                </a:solidFill>
              </a:rPr>
              <a:t> install @</a:t>
            </a:r>
            <a:r>
              <a:rPr lang="en-AU" dirty="0" err="1">
                <a:solidFill>
                  <a:schemeClr val="bg1"/>
                </a:solidFill>
              </a:rPr>
              <a:t>ngrx</a:t>
            </a:r>
            <a:r>
              <a:rPr lang="en-AU" dirty="0">
                <a:solidFill>
                  <a:schemeClr val="bg1"/>
                </a:solidFill>
              </a:rPr>
              <a:t>/store --save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dirty="0" err="1">
                <a:solidFill>
                  <a:schemeClr val="bg1"/>
                </a:solidFill>
              </a:rPr>
              <a:t>npm</a:t>
            </a:r>
            <a:r>
              <a:rPr lang="en-AU" dirty="0">
                <a:solidFill>
                  <a:schemeClr val="bg1"/>
                </a:solidFill>
              </a:rPr>
              <a:t> install @</a:t>
            </a:r>
            <a:r>
              <a:rPr lang="en-AU" dirty="0" err="1">
                <a:solidFill>
                  <a:schemeClr val="bg1"/>
                </a:solidFill>
              </a:rPr>
              <a:t>ngrx</a:t>
            </a:r>
            <a:r>
              <a:rPr lang="en-AU" dirty="0">
                <a:solidFill>
                  <a:schemeClr val="bg1"/>
                </a:solidFill>
              </a:rPr>
              <a:t>/effects --save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63" y="3316245"/>
            <a:ext cx="6038141" cy="344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8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8238"/>
            <a:ext cx="12192000" cy="708454"/>
            <a:chOff x="0" y="8238"/>
            <a:chExt cx="12192000" cy="708454"/>
          </a:xfrm>
        </p:grpSpPr>
        <p:sp>
          <p:nvSpPr>
            <p:cNvPr id="2" name="Rectangle 1"/>
            <p:cNvSpPr/>
            <p:nvPr/>
          </p:nvSpPr>
          <p:spPr>
            <a:xfrm>
              <a:off x="0" y="65950"/>
              <a:ext cx="12192000" cy="6507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0" y="8238"/>
              <a:ext cx="15816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chemeClr val="bg2"/>
                  </a:solidFill>
                  <a:latin typeface="Calibri" panose="020F0502020204030204" pitchFamily="34" charset="0"/>
                </a:rPr>
                <a:t>A</a:t>
              </a:r>
              <a:r>
                <a:rPr lang="en-AU" sz="3600" dirty="0" smtClean="0">
                  <a:solidFill>
                    <a:schemeClr val="bg2"/>
                  </a:solidFill>
                  <a:latin typeface="Calibri" panose="020F0502020204030204" pitchFamily="34" charset="0"/>
                </a:rPr>
                <a:t>ctions</a:t>
              </a:r>
              <a:endParaRPr lang="en-AU" sz="360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614610" y="189472"/>
              <a:ext cx="840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bg2"/>
                  </a:solidFill>
                </a:rPr>
                <a:t>-&gt; communicate </a:t>
              </a:r>
              <a:r>
                <a:rPr lang="en-AU" dirty="0">
                  <a:solidFill>
                    <a:schemeClr val="bg2"/>
                  </a:solidFill>
                </a:rPr>
                <a:t>to the Reducers when the state needs updated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62463" y="769901"/>
            <a:ext cx="7718853" cy="60300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01449" y="1005016"/>
            <a:ext cx="338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‘Action’ </a:t>
            </a:r>
            <a:r>
              <a:rPr lang="en-AU" dirty="0"/>
              <a:t>is a simple interface that </a:t>
            </a:r>
            <a:r>
              <a:rPr lang="en-AU" dirty="0" err="1"/>
              <a:t>ngrx</a:t>
            </a:r>
            <a:r>
              <a:rPr lang="en-AU" dirty="0"/>
              <a:t>/store provides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5404022" y="1235676"/>
            <a:ext cx="3097427" cy="92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9070" y="1812324"/>
            <a:ext cx="3468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It contains two properties: </a:t>
            </a:r>
          </a:p>
          <a:p>
            <a:r>
              <a:rPr lang="en-AU" dirty="0" smtClean="0"/>
              <a:t>'</a:t>
            </a:r>
            <a:r>
              <a:rPr lang="en-AU" dirty="0" smtClean="0">
                <a:solidFill>
                  <a:schemeClr val="tx2">
                    <a:lumMod val="10000"/>
                  </a:schemeClr>
                </a:solidFill>
              </a:rPr>
              <a:t>type</a:t>
            </a:r>
            <a:r>
              <a:rPr lang="en-AU" dirty="0"/>
              <a:t>' </a:t>
            </a:r>
            <a:r>
              <a:rPr lang="en-AU" dirty="0" smtClean="0"/>
              <a:t>-&gt; is </a:t>
            </a:r>
            <a:r>
              <a:rPr lang="en-AU" dirty="0"/>
              <a:t>a string, denoting what change in state has occurred. </a:t>
            </a:r>
          </a:p>
          <a:p>
            <a:r>
              <a:rPr lang="en-AU" dirty="0" smtClean="0"/>
              <a:t>'</a:t>
            </a:r>
            <a:r>
              <a:rPr lang="en-AU" dirty="0" smtClean="0">
                <a:solidFill>
                  <a:schemeClr val="tx2">
                    <a:lumMod val="10000"/>
                  </a:schemeClr>
                </a:solidFill>
              </a:rPr>
              <a:t>payload</a:t>
            </a:r>
            <a:r>
              <a:rPr lang="en-AU" dirty="0" smtClean="0"/>
              <a:t> </a:t>
            </a:r>
            <a:r>
              <a:rPr lang="en-AU" dirty="0"/>
              <a:t>[Optional] </a:t>
            </a:r>
            <a:r>
              <a:rPr lang="en-AU" dirty="0" smtClean="0"/>
              <a:t>-&gt;' </a:t>
            </a:r>
            <a:r>
              <a:rPr lang="en-AU" dirty="0"/>
              <a:t>is a JavaScript object containing any data that is associated with that state change.</a:t>
            </a:r>
          </a:p>
        </p:txBody>
      </p:sp>
    </p:spTree>
    <p:extLst>
      <p:ext uri="{BB962C8B-B14F-4D97-AF65-F5344CB8AC3E}">
        <p14:creationId xmlns:p14="http://schemas.microsoft.com/office/powerpoint/2010/main" val="389558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49425"/>
            <a:ext cx="12192000" cy="667267"/>
            <a:chOff x="0" y="49425"/>
            <a:chExt cx="12192000" cy="667267"/>
          </a:xfrm>
        </p:grpSpPr>
        <p:sp>
          <p:nvSpPr>
            <p:cNvPr id="8" name="Rectangle 7"/>
            <p:cNvSpPr/>
            <p:nvPr/>
          </p:nvSpPr>
          <p:spPr>
            <a:xfrm>
              <a:off x="0" y="65950"/>
              <a:ext cx="12192000" cy="6507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73" y="49425"/>
              <a:ext cx="1993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 smtClean="0">
                  <a:solidFill>
                    <a:schemeClr val="bg2"/>
                  </a:solidFill>
                  <a:latin typeface="Calibri" panose="020F0502020204030204" pitchFamily="34" charset="0"/>
                </a:rPr>
                <a:t>Reducers</a:t>
              </a:r>
              <a:endParaRPr lang="en-AU" sz="3600" dirty="0">
                <a:solidFill>
                  <a:schemeClr val="bg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61748" y="214182"/>
              <a:ext cx="8163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bg2"/>
                  </a:solidFill>
                </a:rPr>
                <a:t>-&gt; It’s </a:t>
              </a:r>
              <a:r>
                <a:rPr lang="en-AU" dirty="0">
                  <a:solidFill>
                    <a:schemeClr val="bg2"/>
                  </a:solidFill>
                </a:rPr>
                <a:t>a pure function that given a state, and an action, will return a new state.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72" y="843988"/>
            <a:ext cx="9925050" cy="584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8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950"/>
            <a:ext cx="12192000" cy="650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473" y="49425"/>
            <a:ext cx="808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AppState</a:t>
            </a:r>
            <a:r>
              <a:rPr lang="en-AU" sz="3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and Combine all reducers</a:t>
            </a:r>
            <a:endParaRPr lang="en-AU" sz="3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04" y="857250"/>
            <a:ext cx="6210300" cy="45339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226011" y="2215978"/>
            <a:ext cx="2644346" cy="8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28022" y="1227438"/>
            <a:ext cx="4744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/>
              <a:t>AppState</a:t>
            </a:r>
            <a:r>
              <a:rPr lang="en-AU" dirty="0" smtClean="0"/>
              <a:t> </a:t>
            </a:r>
            <a:r>
              <a:rPr lang="en-AU" dirty="0"/>
              <a:t>interface is just a simple final representation of the state for the entire app. We’ll use this later when we are grabbing a reference to the store and selecting data from it.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22076" y="4407243"/>
            <a:ext cx="5148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Combine all the reducers and the </a:t>
            </a:r>
            <a:r>
              <a:rPr lang="en-AU" dirty="0"/>
              <a:t>parent reducer will invoke each child reducer with the previous slice of state and action each time an action is dispatched.</a:t>
            </a:r>
          </a:p>
        </p:txBody>
      </p:sp>
    </p:spTree>
    <p:extLst>
      <p:ext uri="{BB962C8B-B14F-4D97-AF65-F5344CB8AC3E}">
        <p14:creationId xmlns:p14="http://schemas.microsoft.com/office/powerpoint/2010/main" val="6697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86b66992-fc9c-426e-aab6-dfc6a8793bea" Revision="1" Stencil="System.MyShapes" StencilVersion="1.0"/>
</Control>
</file>

<file path=customXml/itemProps1.xml><?xml version="1.0" encoding="utf-8"?>
<ds:datastoreItem xmlns:ds="http://schemas.openxmlformats.org/officeDocument/2006/customXml" ds:itemID="{EA9EE333-4B98-4A1A-9900-DFB946AB00B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725</TotalTime>
  <Words>432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Corbel</vt:lpstr>
      <vt:lpstr>Wingdings</vt:lpstr>
      <vt:lpstr>Banded</vt:lpstr>
      <vt:lpstr>Introduction to Ngrx</vt:lpstr>
      <vt:lpstr>PowerPoint Presentation</vt:lpstr>
      <vt:lpstr>PowerPoint Presentation</vt:lpstr>
      <vt:lpstr>Ngrx </vt:lpstr>
      <vt:lpstr>How it works?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Vagrant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Ngrx</dc:title>
  <dc:creator>Tom, Timmy</dc:creator>
  <cp:lastModifiedBy>Timmy Tom</cp:lastModifiedBy>
  <cp:revision>64</cp:revision>
  <dcterms:created xsi:type="dcterms:W3CDTF">2017-01-29T23:37:06Z</dcterms:created>
  <dcterms:modified xsi:type="dcterms:W3CDTF">2017-09-06T02:49:42Z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