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Montserrat Medium" panose="000006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43429948e7_0_5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243429948e7_0_5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43429948e7_0_5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g243429948e7_0_5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43429948e7_0_6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g243429948e7_0_6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43429948e7_0_6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g243429948e7_0_6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43429948e7_0_7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g243429948e7_0_7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449f37eb20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g2449f37eb20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43429948e7_0_10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g243429948e7_0_10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45e069474e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45e06947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4941635e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4941635e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941635e22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941635e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49f37eb20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2449f37eb20_0_2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4941635e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4941635e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49c6f0711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49c6f071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9c6f0711d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9c6f0711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9c6f0711d_2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9c6f0711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49f37eb20_0_2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g2449f37eb20_0_2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49f37eb20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2449f37eb20_0_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65e51dda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2465e51dda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3429948e7_0_3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g243429948e7_0_3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43429948e7_0_4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243429948e7_0_4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sz="4000" b="1"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Clr>
                <a:schemeClr val="dk1"/>
              </a:buClr>
              <a:buSzPts val="1400"/>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researchgate.net/figure/Example-solved-using-the-Kruskal-algorithm-the-numbers-represent-the-weight-of-each-edge_fig2_33872359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a:blip r:embed="rId3">
            <a:alphaModFix/>
          </a:blip>
          <a:stretch>
            <a:fillRect/>
          </a:stretch>
        </p:blipFill>
        <p:spPr>
          <a:xfrm>
            <a:off x="-34950" y="-246650"/>
            <a:ext cx="9144000" cy="7104650"/>
          </a:xfrm>
          <a:prstGeom prst="rect">
            <a:avLst/>
          </a:prstGeom>
          <a:noFill/>
          <a:ln>
            <a:noFill/>
          </a:ln>
        </p:spPr>
      </p:pic>
      <p:sp>
        <p:nvSpPr>
          <p:cNvPr id="85" name="Google Shape;85;p13"/>
          <p:cNvSpPr txBox="1">
            <a:spLocks noGrp="1"/>
          </p:cNvSpPr>
          <p:nvPr>
            <p:ph type="ctrTitle"/>
          </p:nvPr>
        </p:nvSpPr>
        <p:spPr>
          <a:xfrm>
            <a:off x="685800" y="2956650"/>
            <a:ext cx="7702500" cy="542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ES"/>
              <a:t>P3 - Grafos. Algoritmo de Kruskal</a:t>
            </a:r>
            <a:endParaRPr/>
          </a:p>
        </p:txBody>
      </p:sp>
      <p:sp>
        <p:nvSpPr>
          <p:cNvPr id="86" name="Google Shape;86;p13"/>
          <p:cNvSpPr txBox="1">
            <a:spLocks noGrp="1"/>
          </p:cNvSpPr>
          <p:nvPr>
            <p:ph type="subTitle" idx="1"/>
          </p:nvPr>
        </p:nvSpPr>
        <p:spPr>
          <a:xfrm>
            <a:off x="1336724" y="7"/>
            <a:ext cx="6400800" cy="360000"/>
          </a:xfrm>
          <a:prstGeom prst="rect">
            <a:avLst/>
          </a:prstGeom>
          <a:noFill/>
          <a:ln>
            <a:noFill/>
          </a:ln>
        </p:spPr>
        <p:txBody>
          <a:bodyPr spcFirstLastPara="1" wrap="square" lIns="91425" tIns="45700" rIns="91425" bIns="45700" anchor="t" anchorCtr="0">
            <a:noAutofit/>
          </a:bodyPr>
          <a:lstStyle/>
          <a:p>
            <a:pPr marL="0" lvl="0" indent="0" algn="ctr" rtl="0">
              <a:spcBef>
                <a:spcPts val="640"/>
              </a:spcBef>
              <a:spcAft>
                <a:spcPts val="0"/>
              </a:spcAft>
              <a:buNone/>
            </a:pPr>
            <a:r>
              <a:rPr lang="es-ES" sz="1700"/>
              <a:t>Estructuras De Datos, curso 2022 -2023</a:t>
            </a:r>
            <a:endParaRPr sz="1700"/>
          </a:p>
        </p:txBody>
      </p:sp>
      <p:sp>
        <p:nvSpPr>
          <p:cNvPr id="87" name="Google Shape;87;p13"/>
          <p:cNvSpPr txBox="1">
            <a:spLocks noGrp="1"/>
          </p:cNvSpPr>
          <p:nvPr>
            <p:ph type="subTitle" idx="1"/>
          </p:nvPr>
        </p:nvSpPr>
        <p:spPr>
          <a:xfrm>
            <a:off x="1371599" y="3582057"/>
            <a:ext cx="6400800" cy="360000"/>
          </a:xfrm>
          <a:prstGeom prst="rect">
            <a:avLst/>
          </a:prstGeom>
          <a:noFill/>
          <a:ln>
            <a:noFill/>
          </a:ln>
        </p:spPr>
        <p:txBody>
          <a:bodyPr spcFirstLastPara="1" wrap="square" lIns="91425" tIns="45700" rIns="91425" bIns="45700" anchor="t" anchorCtr="0">
            <a:noAutofit/>
          </a:bodyPr>
          <a:lstStyle/>
          <a:p>
            <a:pPr marL="0" lvl="0" indent="0" algn="ctr" rtl="0">
              <a:spcBef>
                <a:spcPts val="640"/>
              </a:spcBef>
              <a:spcAft>
                <a:spcPts val="0"/>
              </a:spcAft>
              <a:buNone/>
            </a:pPr>
            <a:r>
              <a:rPr lang="es-ES" sz="1700"/>
              <a:t>Luis David Diaz Mesa</a:t>
            </a:r>
            <a:endParaRPr sz="1700"/>
          </a:p>
          <a:p>
            <a:pPr marL="0" lvl="0" indent="0" algn="ctr" rtl="0">
              <a:spcBef>
                <a:spcPts val="640"/>
              </a:spcBef>
              <a:spcAft>
                <a:spcPts val="0"/>
              </a:spcAft>
              <a:buNone/>
            </a:pPr>
            <a:r>
              <a:rPr lang="es-ES" sz="1700"/>
              <a:t>Aleh Sumin</a:t>
            </a:r>
            <a:endParaRPr sz="1700"/>
          </a:p>
          <a:p>
            <a:pPr marL="0" lvl="0" indent="0" algn="ctr" rtl="0">
              <a:spcBef>
                <a:spcPts val="640"/>
              </a:spcBef>
              <a:spcAft>
                <a:spcPts val="0"/>
              </a:spcAft>
              <a:buNone/>
            </a:pPr>
            <a:r>
              <a:rPr lang="es-ES" sz="1700"/>
              <a:t>Miguel Soria Zaragoza</a:t>
            </a:r>
            <a:endParaRPr sz="1700"/>
          </a:p>
          <a:p>
            <a:pPr marL="0" lvl="0" indent="0" algn="ctr" rtl="0">
              <a:spcBef>
                <a:spcPts val="640"/>
              </a:spcBef>
              <a:spcAft>
                <a:spcPts val="0"/>
              </a:spcAft>
              <a:buNone/>
            </a:pPr>
            <a:r>
              <a:rPr lang="es-ES" sz="1700"/>
              <a:t>Alberto de Paz Tur</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2"/>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297" name="Google Shape;297;p22"/>
          <p:cNvSpPr/>
          <p:nvPr/>
        </p:nvSpPr>
        <p:spPr>
          <a:xfrm>
            <a:off x="2066400" y="25398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298" name="Google Shape;298;p22"/>
          <p:cNvSpPr/>
          <p:nvPr/>
        </p:nvSpPr>
        <p:spPr>
          <a:xfrm>
            <a:off x="427725" y="2437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299" name="Google Shape;299;p22"/>
          <p:cNvSpPr/>
          <p:nvPr/>
        </p:nvSpPr>
        <p:spPr>
          <a:xfrm>
            <a:off x="3854150" y="2630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300" name="Google Shape;300;p22"/>
          <p:cNvSpPr/>
          <p:nvPr/>
        </p:nvSpPr>
        <p:spPr>
          <a:xfrm>
            <a:off x="730025" y="10075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301" name="Google Shape;301;p22"/>
          <p:cNvSpPr/>
          <p:nvPr/>
        </p:nvSpPr>
        <p:spPr>
          <a:xfrm>
            <a:off x="2066400" y="75846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302" name="Google Shape;302;p22"/>
          <p:cNvSpPr/>
          <p:nvPr/>
        </p:nvSpPr>
        <p:spPr>
          <a:xfrm>
            <a:off x="2066400" y="43359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303" name="Google Shape;303;p22"/>
          <p:cNvSpPr/>
          <p:nvPr/>
        </p:nvSpPr>
        <p:spPr>
          <a:xfrm>
            <a:off x="542400" y="38024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304" name="Google Shape;304;p22"/>
          <p:cNvSpPr/>
          <p:nvPr/>
        </p:nvSpPr>
        <p:spPr>
          <a:xfrm>
            <a:off x="3590400" y="109832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305" name="Google Shape;305;p22"/>
          <p:cNvCxnSpPr>
            <a:stCxn id="300" idx="6"/>
            <a:endCxn id="301"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22"/>
          <p:cNvCxnSpPr>
            <a:stCxn id="301" idx="6"/>
            <a:endCxn id="304" idx="2"/>
          </p:cNvCxnSpPr>
          <p:nvPr/>
        </p:nvCxnSpPr>
        <p:spPr>
          <a:xfrm>
            <a:off x="2593800" y="1022163"/>
            <a:ext cx="996600" cy="33990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22"/>
          <p:cNvCxnSpPr>
            <a:stCxn id="304" idx="4"/>
            <a:endCxn id="299" idx="0"/>
          </p:cNvCxnSpPr>
          <p:nvPr/>
        </p:nvCxnSpPr>
        <p:spPr>
          <a:xfrm>
            <a:off x="3854100" y="1625725"/>
            <a:ext cx="263700" cy="1005300"/>
          </a:xfrm>
          <a:prstGeom prst="straightConnector1">
            <a:avLst/>
          </a:prstGeom>
          <a:noFill/>
          <a:ln w="9525" cap="flat" cmpd="sng">
            <a:solidFill>
              <a:schemeClr val="dk2"/>
            </a:solidFill>
            <a:prstDash val="solid"/>
            <a:round/>
            <a:headEnd type="none" w="med" len="med"/>
            <a:tailEnd type="none" w="med" len="med"/>
          </a:ln>
        </p:spPr>
      </p:cxnSp>
      <p:cxnSp>
        <p:nvCxnSpPr>
          <p:cNvPr id="308" name="Google Shape;308;p22"/>
          <p:cNvCxnSpPr>
            <a:stCxn id="298" idx="0"/>
            <a:endCxn id="300" idx="4"/>
          </p:cNvCxnSpPr>
          <p:nvPr/>
        </p:nvCxnSpPr>
        <p:spPr>
          <a:xfrm rot="10800000" flipH="1">
            <a:off x="691425" y="1534875"/>
            <a:ext cx="302400" cy="903000"/>
          </a:xfrm>
          <a:prstGeom prst="straightConnector1">
            <a:avLst/>
          </a:prstGeom>
          <a:noFill/>
          <a:ln w="76200" cap="flat" cmpd="sng">
            <a:solidFill>
              <a:schemeClr val="dk2"/>
            </a:solidFill>
            <a:prstDash val="solid"/>
            <a:round/>
            <a:headEnd type="none" w="med" len="med"/>
            <a:tailEnd type="none" w="med" len="med"/>
          </a:ln>
        </p:spPr>
      </p:cxnSp>
      <p:cxnSp>
        <p:nvCxnSpPr>
          <p:cNvPr id="309" name="Google Shape;309;p22"/>
          <p:cNvCxnSpPr>
            <a:stCxn id="298" idx="4"/>
            <a:endCxn id="303" idx="0"/>
          </p:cNvCxnSpPr>
          <p:nvPr/>
        </p:nvCxnSpPr>
        <p:spPr>
          <a:xfrm>
            <a:off x="691425" y="2965275"/>
            <a:ext cx="114600" cy="837000"/>
          </a:xfrm>
          <a:prstGeom prst="straightConnector1">
            <a:avLst/>
          </a:prstGeom>
          <a:noFill/>
          <a:ln w="9525" cap="flat" cmpd="sng">
            <a:solidFill>
              <a:schemeClr val="dk2"/>
            </a:solidFill>
            <a:prstDash val="solid"/>
            <a:round/>
            <a:headEnd type="none" w="med" len="med"/>
            <a:tailEnd type="none" w="med" len="med"/>
          </a:ln>
        </p:spPr>
      </p:cxnSp>
      <p:cxnSp>
        <p:nvCxnSpPr>
          <p:cNvPr id="310" name="Google Shape;310;p22"/>
          <p:cNvCxnSpPr>
            <a:stCxn id="303" idx="5"/>
            <a:endCxn id="302" idx="2"/>
          </p:cNvCxnSpPr>
          <p:nvPr/>
        </p:nvCxnSpPr>
        <p:spPr>
          <a:xfrm>
            <a:off x="992564" y="4252577"/>
            <a:ext cx="1073700" cy="347100"/>
          </a:xfrm>
          <a:prstGeom prst="straightConnector1">
            <a:avLst/>
          </a:prstGeom>
          <a:noFill/>
          <a:ln w="9525" cap="flat" cmpd="sng">
            <a:solidFill>
              <a:schemeClr val="dk2"/>
            </a:solidFill>
            <a:prstDash val="solid"/>
            <a:round/>
            <a:headEnd type="none" w="med" len="med"/>
            <a:tailEnd type="none" w="med" len="med"/>
          </a:ln>
        </p:spPr>
      </p:cxnSp>
      <p:sp>
        <p:nvSpPr>
          <p:cNvPr id="311" name="Google Shape;311;p22"/>
          <p:cNvSpPr/>
          <p:nvPr/>
        </p:nvSpPr>
        <p:spPr>
          <a:xfrm>
            <a:off x="3590400" y="40723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312" name="Google Shape;312;p22"/>
          <p:cNvCxnSpPr>
            <a:stCxn id="297" idx="3"/>
            <a:endCxn id="303"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313" name="Google Shape;313;p22"/>
          <p:cNvCxnSpPr>
            <a:stCxn id="297" idx="4"/>
            <a:endCxn id="302" idx="0"/>
          </p:cNvCxnSpPr>
          <p:nvPr/>
        </p:nvCxnSpPr>
        <p:spPr>
          <a:xfrm>
            <a:off x="2330100" y="3067275"/>
            <a:ext cx="0" cy="1268700"/>
          </a:xfrm>
          <a:prstGeom prst="straightConnector1">
            <a:avLst/>
          </a:prstGeom>
          <a:noFill/>
          <a:ln w="76200" cap="flat" cmpd="sng">
            <a:solidFill>
              <a:schemeClr val="dk2"/>
            </a:solidFill>
            <a:prstDash val="solid"/>
            <a:round/>
            <a:headEnd type="none" w="med" len="med"/>
            <a:tailEnd type="none" w="med" len="med"/>
          </a:ln>
        </p:spPr>
      </p:cxnSp>
      <p:cxnSp>
        <p:nvCxnSpPr>
          <p:cNvPr id="314" name="Google Shape;314;p22"/>
          <p:cNvCxnSpPr>
            <a:stCxn id="297" idx="5"/>
            <a:endCxn id="311" idx="1"/>
          </p:cNvCxnSpPr>
          <p:nvPr/>
        </p:nvCxnSpPr>
        <p:spPr>
          <a:xfrm>
            <a:off x="2516564" y="2990039"/>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315" name="Google Shape;315;p22"/>
          <p:cNvCxnSpPr>
            <a:stCxn id="297" idx="6"/>
            <a:endCxn id="299" idx="2"/>
          </p:cNvCxnSpPr>
          <p:nvPr/>
        </p:nvCxnSpPr>
        <p:spPr>
          <a:xfrm>
            <a:off x="2593800" y="2803575"/>
            <a:ext cx="1260300" cy="90900"/>
          </a:xfrm>
          <a:prstGeom prst="straightConnector1">
            <a:avLst/>
          </a:prstGeom>
          <a:noFill/>
          <a:ln w="76200" cap="flat" cmpd="sng">
            <a:solidFill>
              <a:schemeClr val="dk2"/>
            </a:solidFill>
            <a:prstDash val="solid"/>
            <a:round/>
            <a:headEnd type="none" w="med" len="med"/>
            <a:tailEnd type="none" w="med" len="med"/>
          </a:ln>
        </p:spPr>
      </p:cxnSp>
      <p:cxnSp>
        <p:nvCxnSpPr>
          <p:cNvPr id="316" name="Google Shape;316;p22"/>
          <p:cNvCxnSpPr>
            <a:stCxn id="297" idx="7"/>
            <a:endCxn id="304"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317" name="Google Shape;317;p22"/>
          <p:cNvCxnSpPr>
            <a:stCxn id="297" idx="0"/>
            <a:endCxn id="301" idx="4"/>
          </p:cNvCxnSpPr>
          <p:nvPr/>
        </p:nvCxnSpPr>
        <p:spPr>
          <a:xfrm rot="10800000">
            <a:off x="2330100" y="1285875"/>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318" name="Google Shape;318;p22"/>
          <p:cNvCxnSpPr>
            <a:stCxn id="298" idx="6"/>
            <a:endCxn id="297"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22"/>
          <p:cNvCxnSpPr>
            <a:stCxn id="302" idx="6"/>
            <a:endCxn id="311"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320" name="Google Shape;320;p22"/>
          <p:cNvSpPr txBox="1"/>
          <p:nvPr/>
        </p:nvSpPr>
        <p:spPr>
          <a:xfrm>
            <a:off x="427725" y="178630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10</a:t>
            </a:r>
            <a:endParaRPr sz="1500">
              <a:latin typeface="Calibri"/>
              <a:ea typeface="Calibri"/>
              <a:cs typeface="Calibri"/>
              <a:sym typeface="Calibri"/>
            </a:endParaRPr>
          </a:p>
        </p:txBody>
      </p:sp>
      <p:sp>
        <p:nvSpPr>
          <p:cNvPr id="321" name="Google Shape;321;p22"/>
          <p:cNvSpPr txBox="1"/>
          <p:nvPr/>
        </p:nvSpPr>
        <p:spPr>
          <a:xfrm>
            <a:off x="3112300" y="24034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11</a:t>
            </a:r>
            <a:endParaRPr sz="1500">
              <a:latin typeface="Calibri"/>
              <a:ea typeface="Calibri"/>
              <a:cs typeface="Calibri"/>
              <a:sym typeface="Calibri"/>
            </a:endParaRPr>
          </a:p>
        </p:txBody>
      </p:sp>
      <p:sp>
        <p:nvSpPr>
          <p:cNvPr id="322" name="Google Shape;322;p22"/>
          <p:cNvSpPr txBox="1"/>
          <p:nvPr/>
        </p:nvSpPr>
        <p:spPr>
          <a:xfrm>
            <a:off x="1930200" y="36721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b="1">
                <a:latin typeface="Calibri"/>
                <a:ea typeface="Calibri"/>
                <a:cs typeface="Calibri"/>
                <a:sym typeface="Calibri"/>
              </a:rPr>
              <a:t>12</a:t>
            </a:r>
            <a:endParaRPr sz="1500" b="1">
              <a:latin typeface="Calibri"/>
              <a:ea typeface="Calibri"/>
              <a:cs typeface="Calibri"/>
              <a:sym typeface="Calibri"/>
            </a:endParaRPr>
          </a:p>
        </p:txBody>
      </p:sp>
      <p:sp>
        <p:nvSpPr>
          <p:cNvPr id="323" name="Google Shape;323;p22"/>
          <p:cNvSpPr txBox="1"/>
          <p:nvPr/>
        </p:nvSpPr>
        <p:spPr>
          <a:xfrm>
            <a:off x="3024000" y="776475"/>
            <a:ext cx="399900" cy="400200"/>
          </a:xfrm>
          <a:prstGeom prst="rect">
            <a:avLst/>
          </a:prstGeom>
          <a:solidFill>
            <a:srgbClr val="D9EAD3"/>
          </a:solidFill>
          <a:ln w="19050"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13</a:t>
            </a:r>
            <a:endParaRPr>
              <a:latin typeface="Calibri"/>
              <a:ea typeface="Calibri"/>
              <a:cs typeface="Calibri"/>
              <a:sym typeface="Calibri"/>
            </a:endParaRPr>
          </a:p>
        </p:txBody>
      </p:sp>
      <p:sp>
        <p:nvSpPr>
          <p:cNvPr id="324" name="Google Shape;324;p22"/>
          <p:cNvSpPr txBox="1"/>
          <p:nvPr/>
        </p:nvSpPr>
        <p:spPr>
          <a:xfrm>
            <a:off x="1930250" y="17936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325" name="Google Shape;325;p22"/>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326" name="Google Shape;326;p22"/>
          <p:cNvSpPr txBox="1"/>
          <p:nvPr/>
        </p:nvSpPr>
        <p:spPr>
          <a:xfrm>
            <a:off x="3024000" y="3276438"/>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327" name="Google Shape;327;p22"/>
          <p:cNvSpPr txBox="1"/>
          <p:nvPr/>
        </p:nvSpPr>
        <p:spPr>
          <a:xfrm>
            <a:off x="3981650" y="1928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328" name="Google Shape;328;p22"/>
          <p:cNvSpPr txBox="1"/>
          <p:nvPr/>
        </p:nvSpPr>
        <p:spPr>
          <a:xfrm>
            <a:off x="406150" y="31837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15</a:t>
            </a:r>
            <a:endParaRPr>
              <a:latin typeface="Calibri"/>
              <a:ea typeface="Calibri"/>
              <a:cs typeface="Calibri"/>
              <a:sym typeface="Calibri"/>
            </a:endParaRPr>
          </a:p>
        </p:txBody>
      </p:sp>
      <p:sp>
        <p:nvSpPr>
          <p:cNvPr id="329" name="Google Shape;329;p22"/>
          <p:cNvSpPr txBox="1"/>
          <p:nvPr/>
        </p:nvSpPr>
        <p:spPr>
          <a:xfrm>
            <a:off x="1166275" y="42677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16</a:t>
            </a:r>
            <a:endParaRPr>
              <a:latin typeface="Calibri"/>
              <a:ea typeface="Calibri"/>
              <a:cs typeface="Calibri"/>
              <a:sym typeface="Calibri"/>
            </a:endParaRPr>
          </a:p>
        </p:txBody>
      </p:sp>
      <p:sp>
        <p:nvSpPr>
          <p:cNvPr id="330" name="Google Shape;330;p22"/>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331" name="Google Shape;331;p22"/>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332" name="Google Shape;332;p22"/>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333" name="Google Shape;333;p22"/>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334" name="Google Shape;334;p22"/>
          <p:cNvSpPr txBox="1"/>
          <p:nvPr/>
        </p:nvSpPr>
        <p:spPr>
          <a:xfrm>
            <a:off x="4695525" y="852375"/>
            <a:ext cx="4112700" cy="2175300"/>
          </a:xfrm>
          <a:prstGeom prst="rect">
            <a:avLst/>
          </a:prstGeom>
          <a:noFill/>
          <a:ln>
            <a:noFill/>
          </a:ln>
        </p:spPr>
        <p:txBody>
          <a:bodyPr spcFirstLastPara="1" wrap="square" lIns="91425" tIns="91425" rIns="91425" bIns="91425" anchor="t" anchorCtr="0">
            <a:spAutoFit/>
          </a:bodyPr>
          <a:lstStyle/>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G[</a:t>
            </a:r>
            <a:r>
              <a:rPr lang="es-ES" sz="1800">
                <a:solidFill>
                  <a:schemeClr val="dk1"/>
                </a:solidFill>
                <a:latin typeface="Calibri"/>
                <a:ea typeface="Calibri"/>
                <a:cs typeface="Calibri"/>
                <a:sym typeface="Calibri"/>
              </a:rPr>
              <a:t>... , (7, 4, </a:t>
            </a:r>
            <a:r>
              <a:rPr lang="es-ES" sz="1800">
                <a:solidFill>
                  <a:schemeClr val="dk1"/>
                </a:solidFill>
                <a:highlight>
                  <a:srgbClr val="FFD966"/>
                </a:highlight>
                <a:latin typeface="Calibri"/>
                <a:ea typeface="Calibri"/>
                <a:cs typeface="Calibri"/>
                <a:sym typeface="Calibri"/>
              </a:rPr>
              <a:t>13</a:t>
            </a:r>
            <a:r>
              <a:rPr lang="es-ES" sz="1800">
                <a:solidFill>
                  <a:schemeClr val="dk1"/>
                </a:solidFill>
                <a:latin typeface="Calibri"/>
                <a:ea typeface="Calibri"/>
                <a:cs typeface="Calibri"/>
                <a:sym typeface="Calibri"/>
              </a:rPr>
              <a:t>), (7, 2, 14), …</a:t>
            </a:r>
            <a:r>
              <a:rPr lang="es-ES" sz="1800" b="1">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[(3, 1, 10), (0, 2 , 11), (0, 5, 12)] &lt;-  (7, 4, 13)</a:t>
            </a:r>
            <a:endParaRPr/>
          </a:p>
        </p:txBody>
      </p:sp>
      <p:sp>
        <p:nvSpPr>
          <p:cNvPr id="335" name="Google Shape;335;p22"/>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341" name="Google Shape;341;p23"/>
          <p:cNvSpPr/>
          <p:nvPr/>
        </p:nvSpPr>
        <p:spPr>
          <a:xfrm>
            <a:off x="2066400" y="2539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342" name="Google Shape;342;p23"/>
          <p:cNvSpPr/>
          <p:nvPr/>
        </p:nvSpPr>
        <p:spPr>
          <a:xfrm>
            <a:off x="427725" y="2437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343" name="Google Shape;343;p23"/>
          <p:cNvSpPr/>
          <p:nvPr/>
        </p:nvSpPr>
        <p:spPr>
          <a:xfrm>
            <a:off x="3854150" y="2630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344" name="Google Shape;344;p23"/>
          <p:cNvSpPr/>
          <p:nvPr/>
        </p:nvSpPr>
        <p:spPr>
          <a:xfrm>
            <a:off x="730025" y="10075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345" name="Google Shape;345;p23"/>
          <p:cNvSpPr/>
          <p:nvPr/>
        </p:nvSpPr>
        <p:spPr>
          <a:xfrm>
            <a:off x="2066400" y="758463"/>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346" name="Google Shape;346;p23"/>
          <p:cNvSpPr/>
          <p:nvPr/>
        </p:nvSpPr>
        <p:spPr>
          <a:xfrm>
            <a:off x="2066400" y="43359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347" name="Google Shape;347;p23"/>
          <p:cNvSpPr/>
          <p:nvPr/>
        </p:nvSpPr>
        <p:spPr>
          <a:xfrm>
            <a:off x="542400" y="38024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348" name="Google Shape;348;p23"/>
          <p:cNvSpPr/>
          <p:nvPr/>
        </p:nvSpPr>
        <p:spPr>
          <a:xfrm>
            <a:off x="3590400" y="109832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349" name="Google Shape;349;p23"/>
          <p:cNvCxnSpPr>
            <a:stCxn id="344" idx="6"/>
            <a:endCxn id="345"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350" name="Google Shape;350;p23"/>
          <p:cNvCxnSpPr>
            <a:stCxn id="345" idx="6"/>
            <a:endCxn id="348" idx="2"/>
          </p:cNvCxnSpPr>
          <p:nvPr/>
        </p:nvCxnSpPr>
        <p:spPr>
          <a:xfrm>
            <a:off x="2593800" y="1022163"/>
            <a:ext cx="996600" cy="339900"/>
          </a:xfrm>
          <a:prstGeom prst="straightConnector1">
            <a:avLst/>
          </a:prstGeom>
          <a:noFill/>
          <a:ln w="76200" cap="flat" cmpd="sng">
            <a:solidFill>
              <a:schemeClr val="dk2"/>
            </a:solidFill>
            <a:prstDash val="solid"/>
            <a:round/>
            <a:headEnd type="none" w="med" len="med"/>
            <a:tailEnd type="none" w="med" len="med"/>
          </a:ln>
        </p:spPr>
      </p:cxnSp>
      <p:cxnSp>
        <p:nvCxnSpPr>
          <p:cNvPr id="351" name="Google Shape;351;p23"/>
          <p:cNvCxnSpPr>
            <a:stCxn id="348" idx="4"/>
            <a:endCxn id="343" idx="0"/>
          </p:cNvCxnSpPr>
          <p:nvPr/>
        </p:nvCxnSpPr>
        <p:spPr>
          <a:xfrm>
            <a:off x="3854100" y="1625725"/>
            <a:ext cx="263700" cy="100530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23"/>
          <p:cNvCxnSpPr>
            <a:stCxn id="342" idx="0"/>
            <a:endCxn id="344" idx="4"/>
          </p:cNvCxnSpPr>
          <p:nvPr/>
        </p:nvCxnSpPr>
        <p:spPr>
          <a:xfrm rot="10800000" flipH="1">
            <a:off x="691425" y="1534875"/>
            <a:ext cx="302400" cy="903000"/>
          </a:xfrm>
          <a:prstGeom prst="straightConnector1">
            <a:avLst/>
          </a:prstGeom>
          <a:noFill/>
          <a:ln w="76200" cap="flat" cmpd="sng">
            <a:solidFill>
              <a:schemeClr val="dk2"/>
            </a:solidFill>
            <a:prstDash val="solid"/>
            <a:round/>
            <a:headEnd type="none" w="med" len="med"/>
            <a:tailEnd type="none" w="med" len="med"/>
          </a:ln>
        </p:spPr>
      </p:cxnSp>
      <p:cxnSp>
        <p:nvCxnSpPr>
          <p:cNvPr id="353" name="Google Shape;353;p23"/>
          <p:cNvCxnSpPr>
            <a:stCxn id="342" idx="4"/>
            <a:endCxn id="347" idx="0"/>
          </p:cNvCxnSpPr>
          <p:nvPr/>
        </p:nvCxnSpPr>
        <p:spPr>
          <a:xfrm>
            <a:off x="691425" y="2965275"/>
            <a:ext cx="114600" cy="837000"/>
          </a:xfrm>
          <a:prstGeom prst="straightConnector1">
            <a:avLst/>
          </a:prstGeom>
          <a:noFill/>
          <a:ln w="9525" cap="flat" cmpd="sng">
            <a:solidFill>
              <a:schemeClr val="dk2"/>
            </a:solidFill>
            <a:prstDash val="solid"/>
            <a:round/>
            <a:headEnd type="none" w="med" len="med"/>
            <a:tailEnd type="none" w="med" len="med"/>
          </a:ln>
        </p:spPr>
      </p:cxnSp>
      <p:cxnSp>
        <p:nvCxnSpPr>
          <p:cNvPr id="354" name="Google Shape;354;p23"/>
          <p:cNvCxnSpPr>
            <a:stCxn id="347" idx="5"/>
            <a:endCxn id="346" idx="2"/>
          </p:cNvCxnSpPr>
          <p:nvPr/>
        </p:nvCxnSpPr>
        <p:spPr>
          <a:xfrm>
            <a:off x="992564" y="4252577"/>
            <a:ext cx="1073700" cy="347100"/>
          </a:xfrm>
          <a:prstGeom prst="straightConnector1">
            <a:avLst/>
          </a:prstGeom>
          <a:noFill/>
          <a:ln w="9525" cap="flat" cmpd="sng">
            <a:solidFill>
              <a:schemeClr val="dk2"/>
            </a:solidFill>
            <a:prstDash val="solid"/>
            <a:round/>
            <a:headEnd type="none" w="med" len="med"/>
            <a:tailEnd type="none" w="med" len="med"/>
          </a:ln>
        </p:spPr>
      </p:cxnSp>
      <p:sp>
        <p:nvSpPr>
          <p:cNvPr id="355" name="Google Shape;355;p23"/>
          <p:cNvSpPr/>
          <p:nvPr/>
        </p:nvSpPr>
        <p:spPr>
          <a:xfrm>
            <a:off x="3590400" y="40723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356" name="Google Shape;356;p23"/>
          <p:cNvCxnSpPr>
            <a:stCxn id="341" idx="3"/>
            <a:endCxn id="347"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357" name="Google Shape;357;p23"/>
          <p:cNvCxnSpPr>
            <a:stCxn id="341" idx="4"/>
            <a:endCxn id="346" idx="0"/>
          </p:cNvCxnSpPr>
          <p:nvPr/>
        </p:nvCxnSpPr>
        <p:spPr>
          <a:xfrm>
            <a:off x="2330100" y="3067275"/>
            <a:ext cx="0" cy="1268700"/>
          </a:xfrm>
          <a:prstGeom prst="straightConnector1">
            <a:avLst/>
          </a:prstGeom>
          <a:noFill/>
          <a:ln w="76200" cap="flat" cmpd="sng">
            <a:solidFill>
              <a:schemeClr val="dk2"/>
            </a:solidFill>
            <a:prstDash val="solid"/>
            <a:round/>
            <a:headEnd type="none" w="med" len="med"/>
            <a:tailEnd type="none" w="med" len="med"/>
          </a:ln>
        </p:spPr>
      </p:cxnSp>
      <p:cxnSp>
        <p:nvCxnSpPr>
          <p:cNvPr id="358" name="Google Shape;358;p23"/>
          <p:cNvCxnSpPr>
            <a:stCxn id="341" idx="5"/>
            <a:endCxn id="355" idx="1"/>
          </p:cNvCxnSpPr>
          <p:nvPr/>
        </p:nvCxnSpPr>
        <p:spPr>
          <a:xfrm>
            <a:off x="2516564" y="2990039"/>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359" name="Google Shape;359;p23"/>
          <p:cNvCxnSpPr>
            <a:stCxn id="341" idx="6"/>
            <a:endCxn id="343" idx="2"/>
          </p:cNvCxnSpPr>
          <p:nvPr/>
        </p:nvCxnSpPr>
        <p:spPr>
          <a:xfrm>
            <a:off x="2593800" y="2803575"/>
            <a:ext cx="1260300" cy="90900"/>
          </a:xfrm>
          <a:prstGeom prst="straightConnector1">
            <a:avLst/>
          </a:prstGeom>
          <a:noFill/>
          <a:ln w="76200" cap="flat" cmpd="sng">
            <a:solidFill>
              <a:schemeClr val="dk2"/>
            </a:solidFill>
            <a:prstDash val="solid"/>
            <a:round/>
            <a:headEnd type="none" w="med" len="med"/>
            <a:tailEnd type="none" w="med" len="med"/>
          </a:ln>
        </p:spPr>
      </p:cxnSp>
      <p:cxnSp>
        <p:nvCxnSpPr>
          <p:cNvPr id="360" name="Google Shape;360;p23"/>
          <p:cNvCxnSpPr>
            <a:stCxn id="341" idx="7"/>
            <a:endCxn id="348"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361" name="Google Shape;361;p23"/>
          <p:cNvCxnSpPr>
            <a:stCxn id="341" idx="0"/>
            <a:endCxn id="345" idx="4"/>
          </p:cNvCxnSpPr>
          <p:nvPr/>
        </p:nvCxnSpPr>
        <p:spPr>
          <a:xfrm rot="10800000">
            <a:off x="2330100" y="1285875"/>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362" name="Google Shape;362;p23"/>
          <p:cNvCxnSpPr>
            <a:stCxn id="342" idx="6"/>
            <a:endCxn id="341"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3"/>
          <p:cNvCxnSpPr>
            <a:stCxn id="346" idx="6"/>
            <a:endCxn id="355"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364" name="Google Shape;364;p23"/>
          <p:cNvSpPr txBox="1"/>
          <p:nvPr/>
        </p:nvSpPr>
        <p:spPr>
          <a:xfrm>
            <a:off x="427725" y="178630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10</a:t>
            </a:r>
            <a:endParaRPr sz="1500">
              <a:latin typeface="Calibri"/>
              <a:ea typeface="Calibri"/>
              <a:cs typeface="Calibri"/>
              <a:sym typeface="Calibri"/>
            </a:endParaRPr>
          </a:p>
        </p:txBody>
      </p:sp>
      <p:sp>
        <p:nvSpPr>
          <p:cNvPr id="365" name="Google Shape;365;p23"/>
          <p:cNvSpPr txBox="1"/>
          <p:nvPr/>
        </p:nvSpPr>
        <p:spPr>
          <a:xfrm>
            <a:off x="3112300" y="24034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11</a:t>
            </a:r>
            <a:endParaRPr sz="1500">
              <a:latin typeface="Calibri"/>
              <a:ea typeface="Calibri"/>
              <a:cs typeface="Calibri"/>
              <a:sym typeface="Calibri"/>
            </a:endParaRPr>
          </a:p>
        </p:txBody>
      </p:sp>
      <p:sp>
        <p:nvSpPr>
          <p:cNvPr id="366" name="Google Shape;366;p23"/>
          <p:cNvSpPr txBox="1"/>
          <p:nvPr/>
        </p:nvSpPr>
        <p:spPr>
          <a:xfrm>
            <a:off x="1930200" y="36721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12</a:t>
            </a:r>
            <a:endParaRPr sz="1500">
              <a:latin typeface="Calibri"/>
              <a:ea typeface="Calibri"/>
              <a:cs typeface="Calibri"/>
              <a:sym typeface="Calibri"/>
            </a:endParaRPr>
          </a:p>
        </p:txBody>
      </p:sp>
      <p:sp>
        <p:nvSpPr>
          <p:cNvPr id="367" name="Google Shape;367;p23"/>
          <p:cNvSpPr txBox="1"/>
          <p:nvPr/>
        </p:nvSpPr>
        <p:spPr>
          <a:xfrm>
            <a:off x="3024000" y="77647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b="1">
                <a:latin typeface="Calibri"/>
                <a:ea typeface="Calibri"/>
                <a:cs typeface="Calibri"/>
                <a:sym typeface="Calibri"/>
              </a:rPr>
              <a:t>13</a:t>
            </a:r>
            <a:endParaRPr sz="1500" b="1">
              <a:latin typeface="Calibri"/>
              <a:ea typeface="Calibri"/>
              <a:cs typeface="Calibri"/>
              <a:sym typeface="Calibri"/>
            </a:endParaRPr>
          </a:p>
        </p:txBody>
      </p:sp>
      <p:sp>
        <p:nvSpPr>
          <p:cNvPr id="368" name="Google Shape;368;p23"/>
          <p:cNvSpPr txBox="1"/>
          <p:nvPr/>
        </p:nvSpPr>
        <p:spPr>
          <a:xfrm>
            <a:off x="1930250" y="17936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369" name="Google Shape;369;p23"/>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370" name="Google Shape;370;p23"/>
          <p:cNvSpPr txBox="1"/>
          <p:nvPr/>
        </p:nvSpPr>
        <p:spPr>
          <a:xfrm>
            <a:off x="3024000" y="3276438"/>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371" name="Google Shape;371;p23"/>
          <p:cNvSpPr txBox="1"/>
          <p:nvPr/>
        </p:nvSpPr>
        <p:spPr>
          <a:xfrm>
            <a:off x="3981650" y="1928200"/>
            <a:ext cx="399900" cy="400200"/>
          </a:xfrm>
          <a:prstGeom prst="rect">
            <a:avLst/>
          </a:prstGeom>
          <a:solidFill>
            <a:srgbClr val="D9EAD3"/>
          </a:solidFill>
          <a:ln w="19050"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372" name="Google Shape;372;p23"/>
          <p:cNvSpPr txBox="1"/>
          <p:nvPr/>
        </p:nvSpPr>
        <p:spPr>
          <a:xfrm>
            <a:off x="406150" y="31837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15</a:t>
            </a:r>
            <a:endParaRPr>
              <a:latin typeface="Calibri"/>
              <a:ea typeface="Calibri"/>
              <a:cs typeface="Calibri"/>
              <a:sym typeface="Calibri"/>
            </a:endParaRPr>
          </a:p>
        </p:txBody>
      </p:sp>
      <p:sp>
        <p:nvSpPr>
          <p:cNvPr id="373" name="Google Shape;373;p23"/>
          <p:cNvSpPr txBox="1"/>
          <p:nvPr/>
        </p:nvSpPr>
        <p:spPr>
          <a:xfrm>
            <a:off x="1166275" y="42677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16</a:t>
            </a:r>
            <a:endParaRPr>
              <a:latin typeface="Calibri"/>
              <a:ea typeface="Calibri"/>
              <a:cs typeface="Calibri"/>
              <a:sym typeface="Calibri"/>
            </a:endParaRPr>
          </a:p>
        </p:txBody>
      </p:sp>
      <p:sp>
        <p:nvSpPr>
          <p:cNvPr id="374" name="Google Shape;374;p23"/>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375" name="Google Shape;375;p23"/>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376" name="Google Shape;376;p23"/>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377" name="Google Shape;377;p23"/>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378" name="Google Shape;378;p23"/>
          <p:cNvSpPr txBox="1"/>
          <p:nvPr/>
        </p:nvSpPr>
        <p:spPr>
          <a:xfrm>
            <a:off x="4695525" y="852375"/>
            <a:ext cx="4112700" cy="2175300"/>
          </a:xfrm>
          <a:prstGeom prst="rect">
            <a:avLst/>
          </a:prstGeom>
          <a:noFill/>
          <a:ln>
            <a:noFill/>
          </a:ln>
        </p:spPr>
        <p:txBody>
          <a:bodyPr spcFirstLastPara="1" wrap="square" lIns="91425" tIns="91425" rIns="91425" bIns="91425" anchor="t" anchorCtr="0">
            <a:spAutoFit/>
          </a:bodyPr>
          <a:lstStyle/>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G[</a:t>
            </a:r>
            <a:r>
              <a:rPr lang="es-ES" sz="1800">
                <a:solidFill>
                  <a:schemeClr val="dk1"/>
                </a:solidFill>
                <a:latin typeface="Calibri"/>
                <a:ea typeface="Calibri"/>
                <a:cs typeface="Calibri"/>
                <a:sym typeface="Calibri"/>
              </a:rPr>
              <a:t>... , (7, 2, </a:t>
            </a:r>
            <a:r>
              <a:rPr lang="es-ES" sz="1800">
                <a:solidFill>
                  <a:schemeClr val="dk1"/>
                </a:solidFill>
                <a:highlight>
                  <a:srgbClr val="FFD966"/>
                </a:highlight>
                <a:latin typeface="Calibri"/>
                <a:ea typeface="Calibri"/>
                <a:cs typeface="Calibri"/>
                <a:sym typeface="Calibri"/>
              </a:rPr>
              <a:t>14</a:t>
            </a:r>
            <a:r>
              <a:rPr lang="es-ES" sz="1800">
                <a:solidFill>
                  <a:schemeClr val="dk1"/>
                </a:solidFill>
                <a:latin typeface="Calibri"/>
                <a:ea typeface="Calibri"/>
                <a:cs typeface="Calibri"/>
                <a:sym typeface="Calibri"/>
              </a:rPr>
              <a:t>), (1, 6, 15), …</a:t>
            </a:r>
            <a:r>
              <a:rPr lang="es-ES" sz="1800" b="1">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457200" algn="l" rtl="0">
              <a:spcBef>
                <a:spcPts val="640"/>
              </a:spcBef>
              <a:spcAft>
                <a:spcPts val="0"/>
              </a:spcAft>
              <a:buNone/>
            </a:pPr>
            <a:r>
              <a:rPr lang="es-ES" sz="18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[(3, 1, 10), (0, 2 , 11), (0, 5, 12), (7, 4, 13)] &lt;-  (7, 2, 14)</a:t>
            </a:r>
            <a:endParaRPr/>
          </a:p>
        </p:txBody>
      </p:sp>
      <p:sp>
        <p:nvSpPr>
          <p:cNvPr id="379" name="Google Shape;379;p23"/>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4"/>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385" name="Google Shape;385;p24"/>
          <p:cNvSpPr/>
          <p:nvPr/>
        </p:nvSpPr>
        <p:spPr>
          <a:xfrm>
            <a:off x="2066400" y="2539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386" name="Google Shape;386;p24"/>
          <p:cNvSpPr/>
          <p:nvPr/>
        </p:nvSpPr>
        <p:spPr>
          <a:xfrm>
            <a:off x="427725" y="2437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387" name="Google Shape;387;p24"/>
          <p:cNvSpPr/>
          <p:nvPr/>
        </p:nvSpPr>
        <p:spPr>
          <a:xfrm>
            <a:off x="3854150" y="26308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388" name="Google Shape;388;p24"/>
          <p:cNvSpPr/>
          <p:nvPr/>
        </p:nvSpPr>
        <p:spPr>
          <a:xfrm>
            <a:off x="730025" y="10075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389" name="Google Shape;389;p24"/>
          <p:cNvSpPr/>
          <p:nvPr/>
        </p:nvSpPr>
        <p:spPr>
          <a:xfrm>
            <a:off x="2066400" y="75846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390" name="Google Shape;390;p24"/>
          <p:cNvSpPr/>
          <p:nvPr/>
        </p:nvSpPr>
        <p:spPr>
          <a:xfrm>
            <a:off x="2066400" y="43359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391" name="Google Shape;391;p24"/>
          <p:cNvSpPr/>
          <p:nvPr/>
        </p:nvSpPr>
        <p:spPr>
          <a:xfrm>
            <a:off x="542400" y="38024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392" name="Google Shape;392;p24"/>
          <p:cNvSpPr/>
          <p:nvPr/>
        </p:nvSpPr>
        <p:spPr>
          <a:xfrm>
            <a:off x="3590400" y="109832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393" name="Google Shape;393;p24"/>
          <p:cNvCxnSpPr>
            <a:stCxn id="388" idx="6"/>
            <a:endCxn id="389"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394" name="Google Shape;394;p24"/>
          <p:cNvCxnSpPr>
            <a:stCxn id="389" idx="6"/>
            <a:endCxn id="392" idx="2"/>
          </p:cNvCxnSpPr>
          <p:nvPr/>
        </p:nvCxnSpPr>
        <p:spPr>
          <a:xfrm>
            <a:off x="2593800" y="1022163"/>
            <a:ext cx="996600" cy="339900"/>
          </a:xfrm>
          <a:prstGeom prst="straightConnector1">
            <a:avLst/>
          </a:prstGeom>
          <a:noFill/>
          <a:ln w="76200" cap="flat" cmpd="sng">
            <a:solidFill>
              <a:schemeClr val="dk2"/>
            </a:solidFill>
            <a:prstDash val="solid"/>
            <a:round/>
            <a:headEnd type="none" w="med" len="med"/>
            <a:tailEnd type="none" w="med" len="med"/>
          </a:ln>
        </p:spPr>
      </p:cxnSp>
      <p:cxnSp>
        <p:nvCxnSpPr>
          <p:cNvPr id="395" name="Google Shape;395;p24"/>
          <p:cNvCxnSpPr>
            <a:stCxn id="392" idx="4"/>
            <a:endCxn id="387" idx="0"/>
          </p:cNvCxnSpPr>
          <p:nvPr/>
        </p:nvCxnSpPr>
        <p:spPr>
          <a:xfrm>
            <a:off x="3854100" y="1625725"/>
            <a:ext cx="263700" cy="1005300"/>
          </a:xfrm>
          <a:prstGeom prst="straightConnector1">
            <a:avLst/>
          </a:prstGeom>
          <a:noFill/>
          <a:ln w="76200" cap="flat" cmpd="sng">
            <a:solidFill>
              <a:schemeClr val="dk2"/>
            </a:solidFill>
            <a:prstDash val="solid"/>
            <a:round/>
            <a:headEnd type="none" w="med" len="med"/>
            <a:tailEnd type="none" w="med" len="med"/>
          </a:ln>
        </p:spPr>
      </p:cxnSp>
      <p:cxnSp>
        <p:nvCxnSpPr>
          <p:cNvPr id="396" name="Google Shape;396;p24"/>
          <p:cNvCxnSpPr>
            <a:stCxn id="386" idx="0"/>
            <a:endCxn id="388" idx="4"/>
          </p:cNvCxnSpPr>
          <p:nvPr/>
        </p:nvCxnSpPr>
        <p:spPr>
          <a:xfrm rot="10800000" flipH="1">
            <a:off x="691425" y="1534875"/>
            <a:ext cx="302400" cy="903000"/>
          </a:xfrm>
          <a:prstGeom prst="straightConnector1">
            <a:avLst/>
          </a:prstGeom>
          <a:noFill/>
          <a:ln w="76200" cap="flat" cmpd="sng">
            <a:solidFill>
              <a:schemeClr val="dk2"/>
            </a:solidFill>
            <a:prstDash val="solid"/>
            <a:round/>
            <a:headEnd type="none" w="med" len="med"/>
            <a:tailEnd type="none" w="med" len="med"/>
          </a:ln>
        </p:spPr>
      </p:cxnSp>
      <p:cxnSp>
        <p:nvCxnSpPr>
          <p:cNvPr id="397" name="Google Shape;397;p24"/>
          <p:cNvCxnSpPr>
            <a:stCxn id="386" idx="4"/>
            <a:endCxn id="391" idx="0"/>
          </p:cNvCxnSpPr>
          <p:nvPr/>
        </p:nvCxnSpPr>
        <p:spPr>
          <a:xfrm>
            <a:off x="691425" y="2965275"/>
            <a:ext cx="114600" cy="837000"/>
          </a:xfrm>
          <a:prstGeom prst="straightConnector1">
            <a:avLst/>
          </a:prstGeom>
          <a:noFill/>
          <a:ln w="9525" cap="flat" cmpd="sng">
            <a:solidFill>
              <a:schemeClr val="dk2"/>
            </a:solidFill>
            <a:prstDash val="solid"/>
            <a:round/>
            <a:headEnd type="none" w="med" len="med"/>
            <a:tailEnd type="none" w="med" len="med"/>
          </a:ln>
        </p:spPr>
      </p:cxnSp>
      <p:cxnSp>
        <p:nvCxnSpPr>
          <p:cNvPr id="398" name="Google Shape;398;p24"/>
          <p:cNvCxnSpPr>
            <a:stCxn id="391" idx="5"/>
            <a:endCxn id="390" idx="2"/>
          </p:cNvCxnSpPr>
          <p:nvPr/>
        </p:nvCxnSpPr>
        <p:spPr>
          <a:xfrm>
            <a:off x="992564" y="4252577"/>
            <a:ext cx="1073700" cy="347100"/>
          </a:xfrm>
          <a:prstGeom prst="straightConnector1">
            <a:avLst/>
          </a:prstGeom>
          <a:noFill/>
          <a:ln w="9525" cap="flat" cmpd="sng">
            <a:solidFill>
              <a:schemeClr val="dk2"/>
            </a:solidFill>
            <a:prstDash val="solid"/>
            <a:round/>
            <a:headEnd type="none" w="med" len="med"/>
            <a:tailEnd type="none" w="med" len="med"/>
          </a:ln>
        </p:spPr>
      </p:cxnSp>
      <p:sp>
        <p:nvSpPr>
          <p:cNvPr id="399" name="Google Shape;399;p24"/>
          <p:cNvSpPr/>
          <p:nvPr/>
        </p:nvSpPr>
        <p:spPr>
          <a:xfrm>
            <a:off x="3590400" y="40723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400" name="Google Shape;400;p24"/>
          <p:cNvCxnSpPr>
            <a:stCxn id="385" idx="3"/>
            <a:endCxn id="391"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4"/>
          <p:cNvCxnSpPr>
            <a:stCxn id="385" idx="4"/>
            <a:endCxn id="390" idx="0"/>
          </p:cNvCxnSpPr>
          <p:nvPr/>
        </p:nvCxnSpPr>
        <p:spPr>
          <a:xfrm>
            <a:off x="2330100" y="3067275"/>
            <a:ext cx="0" cy="1268700"/>
          </a:xfrm>
          <a:prstGeom prst="straightConnector1">
            <a:avLst/>
          </a:prstGeom>
          <a:noFill/>
          <a:ln w="76200" cap="flat" cmpd="sng">
            <a:solidFill>
              <a:schemeClr val="dk2"/>
            </a:solidFill>
            <a:prstDash val="solid"/>
            <a:round/>
            <a:headEnd type="none" w="med" len="med"/>
            <a:tailEnd type="none" w="med" len="med"/>
          </a:ln>
        </p:spPr>
      </p:cxnSp>
      <p:cxnSp>
        <p:nvCxnSpPr>
          <p:cNvPr id="402" name="Google Shape;402;p24"/>
          <p:cNvCxnSpPr>
            <a:stCxn id="385" idx="5"/>
            <a:endCxn id="399" idx="1"/>
          </p:cNvCxnSpPr>
          <p:nvPr/>
        </p:nvCxnSpPr>
        <p:spPr>
          <a:xfrm>
            <a:off x="2516564" y="2990039"/>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403" name="Google Shape;403;p24"/>
          <p:cNvCxnSpPr>
            <a:stCxn id="385" idx="6"/>
            <a:endCxn id="387" idx="2"/>
          </p:cNvCxnSpPr>
          <p:nvPr/>
        </p:nvCxnSpPr>
        <p:spPr>
          <a:xfrm>
            <a:off x="2593800" y="2803575"/>
            <a:ext cx="1260300" cy="90900"/>
          </a:xfrm>
          <a:prstGeom prst="straightConnector1">
            <a:avLst/>
          </a:prstGeom>
          <a:noFill/>
          <a:ln w="76200" cap="flat" cmpd="sng">
            <a:solidFill>
              <a:schemeClr val="dk2"/>
            </a:solidFill>
            <a:prstDash val="solid"/>
            <a:round/>
            <a:headEnd type="none" w="med" len="med"/>
            <a:tailEnd type="none" w="med" len="med"/>
          </a:ln>
        </p:spPr>
      </p:cxnSp>
      <p:cxnSp>
        <p:nvCxnSpPr>
          <p:cNvPr id="404" name="Google Shape;404;p24"/>
          <p:cNvCxnSpPr>
            <a:stCxn id="385" idx="7"/>
            <a:endCxn id="392"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24"/>
          <p:cNvCxnSpPr>
            <a:stCxn id="385" idx="0"/>
            <a:endCxn id="389" idx="4"/>
          </p:cNvCxnSpPr>
          <p:nvPr/>
        </p:nvCxnSpPr>
        <p:spPr>
          <a:xfrm rot="10800000">
            <a:off x="2330100" y="1285875"/>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406" name="Google Shape;406;p24"/>
          <p:cNvCxnSpPr>
            <a:stCxn id="386" idx="6"/>
            <a:endCxn id="385"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4"/>
          <p:cNvCxnSpPr>
            <a:stCxn id="390" idx="6"/>
            <a:endCxn id="399"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408" name="Google Shape;408;p24"/>
          <p:cNvSpPr txBox="1"/>
          <p:nvPr/>
        </p:nvSpPr>
        <p:spPr>
          <a:xfrm>
            <a:off x="427725" y="178630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10</a:t>
            </a:r>
            <a:endParaRPr sz="1500">
              <a:latin typeface="Calibri"/>
              <a:ea typeface="Calibri"/>
              <a:cs typeface="Calibri"/>
              <a:sym typeface="Calibri"/>
            </a:endParaRPr>
          </a:p>
        </p:txBody>
      </p:sp>
      <p:sp>
        <p:nvSpPr>
          <p:cNvPr id="409" name="Google Shape;409;p24"/>
          <p:cNvSpPr txBox="1"/>
          <p:nvPr/>
        </p:nvSpPr>
        <p:spPr>
          <a:xfrm>
            <a:off x="3112300" y="24034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11</a:t>
            </a:r>
            <a:endParaRPr sz="1500">
              <a:latin typeface="Calibri"/>
              <a:ea typeface="Calibri"/>
              <a:cs typeface="Calibri"/>
              <a:sym typeface="Calibri"/>
            </a:endParaRPr>
          </a:p>
        </p:txBody>
      </p:sp>
      <p:sp>
        <p:nvSpPr>
          <p:cNvPr id="410" name="Google Shape;410;p24"/>
          <p:cNvSpPr txBox="1"/>
          <p:nvPr/>
        </p:nvSpPr>
        <p:spPr>
          <a:xfrm>
            <a:off x="1930200" y="36721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12</a:t>
            </a:r>
            <a:endParaRPr sz="1500">
              <a:latin typeface="Calibri"/>
              <a:ea typeface="Calibri"/>
              <a:cs typeface="Calibri"/>
              <a:sym typeface="Calibri"/>
            </a:endParaRPr>
          </a:p>
        </p:txBody>
      </p:sp>
      <p:sp>
        <p:nvSpPr>
          <p:cNvPr id="411" name="Google Shape;411;p24"/>
          <p:cNvSpPr txBox="1"/>
          <p:nvPr/>
        </p:nvSpPr>
        <p:spPr>
          <a:xfrm>
            <a:off x="3024000" y="77647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13</a:t>
            </a:r>
            <a:endParaRPr sz="1500">
              <a:latin typeface="Calibri"/>
              <a:ea typeface="Calibri"/>
              <a:cs typeface="Calibri"/>
              <a:sym typeface="Calibri"/>
            </a:endParaRPr>
          </a:p>
        </p:txBody>
      </p:sp>
      <p:sp>
        <p:nvSpPr>
          <p:cNvPr id="412" name="Google Shape;412;p24"/>
          <p:cNvSpPr txBox="1"/>
          <p:nvPr/>
        </p:nvSpPr>
        <p:spPr>
          <a:xfrm>
            <a:off x="1930250" y="17936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413" name="Google Shape;413;p24"/>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414" name="Google Shape;414;p24"/>
          <p:cNvSpPr txBox="1"/>
          <p:nvPr/>
        </p:nvSpPr>
        <p:spPr>
          <a:xfrm>
            <a:off x="3024000" y="3276438"/>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415" name="Google Shape;415;p24"/>
          <p:cNvSpPr txBox="1"/>
          <p:nvPr/>
        </p:nvSpPr>
        <p:spPr>
          <a:xfrm>
            <a:off x="3981650" y="1928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b="1">
                <a:latin typeface="Calibri"/>
                <a:ea typeface="Calibri"/>
                <a:cs typeface="Calibri"/>
                <a:sym typeface="Calibri"/>
              </a:rPr>
              <a:t>14</a:t>
            </a:r>
            <a:endParaRPr b="1">
              <a:latin typeface="Calibri"/>
              <a:ea typeface="Calibri"/>
              <a:cs typeface="Calibri"/>
              <a:sym typeface="Calibri"/>
            </a:endParaRPr>
          </a:p>
        </p:txBody>
      </p:sp>
      <p:sp>
        <p:nvSpPr>
          <p:cNvPr id="416" name="Google Shape;416;p24"/>
          <p:cNvSpPr txBox="1"/>
          <p:nvPr/>
        </p:nvSpPr>
        <p:spPr>
          <a:xfrm>
            <a:off x="406150" y="3183750"/>
            <a:ext cx="399900" cy="400200"/>
          </a:xfrm>
          <a:prstGeom prst="rect">
            <a:avLst/>
          </a:prstGeom>
          <a:solidFill>
            <a:srgbClr val="D9EAD3"/>
          </a:solidFill>
          <a:ln w="19050"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15</a:t>
            </a:r>
            <a:endParaRPr>
              <a:latin typeface="Calibri"/>
              <a:ea typeface="Calibri"/>
              <a:cs typeface="Calibri"/>
              <a:sym typeface="Calibri"/>
            </a:endParaRPr>
          </a:p>
        </p:txBody>
      </p:sp>
      <p:sp>
        <p:nvSpPr>
          <p:cNvPr id="417" name="Google Shape;417;p24"/>
          <p:cNvSpPr txBox="1"/>
          <p:nvPr/>
        </p:nvSpPr>
        <p:spPr>
          <a:xfrm>
            <a:off x="1166275" y="42677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16</a:t>
            </a:r>
            <a:endParaRPr>
              <a:latin typeface="Calibri"/>
              <a:ea typeface="Calibri"/>
              <a:cs typeface="Calibri"/>
              <a:sym typeface="Calibri"/>
            </a:endParaRPr>
          </a:p>
        </p:txBody>
      </p:sp>
      <p:sp>
        <p:nvSpPr>
          <p:cNvPr id="418" name="Google Shape;418;p24"/>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419" name="Google Shape;419;p24"/>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420" name="Google Shape;420;p24"/>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421" name="Google Shape;421;p24"/>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422" name="Google Shape;422;p24"/>
          <p:cNvSpPr txBox="1"/>
          <p:nvPr/>
        </p:nvSpPr>
        <p:spPr>
          <a:xfrm>
            <a:off x="4695525" y="852375"/>
            <a:ext cx="4112700" cy="2175300"/>
          </a:xfrm>
          <a:prstGeom prst="rect">
            <a:avLst/>
          </a:prstGeom>
          <a:noFill/>
          <a:ln>
            <a:noFill/>
          </a:ln>
        </p:spPr>
        <p:txBody>
          <a:bodyPr spcFirstLastPara="1" wrap="square" lIns="91425" tIns="91425" rIns="91425" bIns="91425" anchor="t" anchorCtr="0">
            <a:spAutoFit/>
          </a:bodyPr>
          <a:lstStyle/>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G[</a:t>
            </a:r>
            <a:r>
              <a:rPr lang="es-ES" sz="1800">
                <a:solidFill>
                  <a:schemeClr val="dk1"/>
                </a:solidFill>
                <a:latin typeface="Calibri"/>
                <a:ea typeface="Calibri"/>
                <a:cs typeface="Calibri"/>
                <a:sym typeface="Calibri"/>
              </a:rPr>
              <a:t>... , (1, 6, </a:t>
            </a:r>
            <a:r>
              <a:rPr lang="es-ES" sz="1800">
                <a:solidFill>
                  <a:schemeClr val="dk1"/>
                </a:solidFill>
                <a:highlight>
                  <a:srgbClr val="FFD966"/>
                </a:highlight>
                <a:latin typeface="Calibri"/>
                <a:ea typeface="Calibri"/>
                <a:cs typeface="Calibri"/>
                <a:sym typeface="Calibri"/>
              </a:rPr>
              <a:t>15</a:t>
            </a:r>
            <a:r>
              <a:rPr lang="es-ES" sz="1800">
                <a:solidFill>
                  <a:schemeClr val="dk1"/>
                </a:solidFill>
                <a:latin typeface="Calibri"/>
                <a:ea typeface="Calibri"/>
                <a:cs typeface="Calibri"/>
                <a:sym typeface="Calibri"/>
              </a:rPr>
              <a:t>), (6, 5, 16),…</a:t>
            </a:r>
            <a:r>
              <a:rPr lang="es-ES" sz="1800" b="1">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457200" algn="l" rtl="0">
              <a:spcBef>
                <a:spcPts val="64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lvl="0" indent="0" algn="l" rtl="0">
              <a:spcBef>
                <a:spcPts val="64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[(3, 1, 10), (0, 2 , 11), (0, 5, 12), (7, 4, 13), (7, 2, 14)] &lt;-  (1, 6, 15)</a:t>
            </a:r>
            <a:endParaRPr/>
          </a:p>
        </p:txBody>
      </p:sp>
      <p:sp>
        <p:nvSpPr>
          <p:cNvPr id="423" name="Google Shape;423;p24"/>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5"/>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429" name="Google Shape;429;p25"/>
          <p:cNvSpPr/>
          <p:nvPr/>
        </p:nvSpPr>
        <p:spPr>
          <a:xfrm>
            <a:off x="2066400" y="2539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430" name="Google Shape;430;p25"/>
          <p:cNvSpPr/>
          <p:nvPr/>
        </p:nvSpPr>
        <p:spPr>
          <a:xfrm>
            <a:off x="427725" y="24378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431" name="Google Shape;431;p25"/>
          <p:cNvSpPr/>
          <p:nvPr/>
        </p:nvSpPr>
        <p:spPr>
          <a:xfrm>
            <a:off x="3854150" y="2630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432" name="Google Shape;432;p25"/>
          <p:cNvSpPr/>
          <p:nvPr/>
        </p:nvSpPr>
        <p:spPr>
          <a:xfrm>
            <a:off x="730025" y="10075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433" name="Google Shape;433;p25"/>
          <p:cNvSpPr/>
          <p:nvPr/>
        </p:nvSpPr>
        <p:spPr>
          <a:xfrm>
            <a:off x="2066400" y="75846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434" name="Google Shape;434;p25"/>
          <p:cNvSpPr/>
          <p:nvPr/>
        </p:nvSpPr>
        <p:spPr>
          <a:xfrm>
            <a:off x="2066400" y="43359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435" name="Google Shape;435;p25"/>
          <p:cNvSpPr/>
          <p:nvPr/>
        </p:nvSpPr>
        <p:spPr>
          <a:xfrm>
            <a:off x="542400" y="3802413"/>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436" name="Google Shape;436;p25"/>
          <p:cNvSpPr/>
          <p:nvPr/>
        </p:nvSpPr>
        <p:spPr>
          <a:xfrm>
            <a:off x="3590400" y="109832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437" name="Google Shape;437;p25"/>
          <p:cNvCxnSpPr>
            <a:stCxn id="432" idx="6"/>
            <a:endCxn id="433"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438" name="Google Shape;438;p25"/>
          <p:cNvCxnSpPr>
            <a:stCxn id="433" idx="6"/>
            <a:endCxn id="436" idx="2"/>
          </p:cNvCxnSpPr>
          <p:nvPr/>
        </p:nvCxnSpPr>
        <p:spPr>
          <a:xfrm>
            <a:off x="2593800" y="1022163"/>
            <a:ext cx="996600" cy="339900"/>
          </a:xfrm>
          <a:prstGeom prst="straightConnector1">
            <a:avLst/>
          </a:prstGeom>
          <a:noFill/>
          <a:ln w="76200" cap="flat" cmpd="sng">
            <a:solidFill>
              <a:schemeClr val="dk2"/>
            </a:solidFill>
            <a:prstDash val="solid"/>
            <a:round/>
            <a:headEnd type="none" w="med" len="med"/>
            <a:tailEnd type="none" w="med" len="med"/>
          </a:ln>
        </p:spPr>
      </p:cxnSp>
      <p:cxnSp>
        <p:nvCxnSpPr>
          <p:cNvPr id="439" name="Google Shape;439;p25"/>
          <p:cNvCxnSpPr>
            <a:stCxn id="436" idx="4"/>
            <a:endCxn id="431" idx="0"/>
          </p:cNvCxnSpPr>
          <p:nvPr/>
        </p:nvCxnSpPr>
        <p:spPr>
          <a:xfrm>
            <a:off x="3854100" y="1625725"/>
            <a:ext cx="263700" cy="1005300"/>
          </a:xfrm>
          <a:prstGeom prst="straightConnector1">
            <a:avLst/>
          </a:prstGeom>
          <a:noFill/>
          <a:ln w="76200" cap="flat" cmpd="sng">
            <a:solidFill>
              <a:schemeClr val="dk2"/>
            </a:solidFill>
            <a:prstDash val="solid"/>
            <a:round/>
            <a:headEnd type="none" w="med" len="med"/>
            <a:tailEnd type="none" w="med" len="med"/>
          </a:ln>
        </p:spPr>
      </p:cxnSp>
      <p:cxnSp>
        <p:nvCxnSpPr>
          <p:cNvPr id="440" name="Google Shape;440;p25"/>
          <p:cNvCxnSpPr>
            <a:stCxn id="430" idx="0"/>
            <a:endCxn id="432" idx="4"/>
          </p:cNvCxnSpPr>
          <p:nvPr/>
        </p:nvCxnSpPr>
        <p:spPr>
          <a:xfrm rot="10800000" flipH="1">
            <a:off x="691425" y="1534875"/>
            <a:ext cx="302400" cy="903000"/>
          </a:xfrm>
          <a:prstGeom prst="straightConnector1">
            <a:avLst/>
          </a:prstGeom>
          <a:noFill/>
          <a:ln w="76200" cap="flat" cmpd="sng">
            <a:solidFill>
              <a:schemeClr val="dk2"/>
            </a:solidFill>
            <a:prstDash val="solid"/>
            <a:round/>
            <a:headEnd type="none" w="med" len="med"/>
            <a:tailEnd type="none" w="med" len="med"/>
          </a:ln>
        </p:spPr>
      </p:cxnSp>
      <p:cxnSp>
        <p:nvCxnSpPr>
          <p:cNvPr id="441" name="Google Shape;441;p25"/>
          <p:cNvCxnSpPr>
            <a:stCxn id="430" idx="4"/>
            <a:endCxn id="435" idx="0"/>
          </p:cNvCxnSpPr>
          <p:nvPr/>
        </p:nvCxnSpPr>
        <p:spPr>
          <a:xfrm>
            <a:off x="691425" y="2965275"/>
            <a:ext cx="114600" cy="837000"/>
          </a:xfrm>
          <a:prstGeom prst="straightConnector1">
            <a:avLst/>
          </a:prstGeom>
          <a:noFill/>
          <a:ln w="76200" cap="flat" cmpd="sng">
            <a:solidFill>
              <a:schemeClr val="dk2"/>
            </a:solidFill>
            <a:prstDash val="solid"/>
            <a:round/>
            <a:headEnd type="none" w="med" len="med"/>
            <a:tailEnd type="none" w="med" len="med"/>
          </a:ln>
        </p:spPr>
      </p:cxnSp>
      <p:cxnSp>
        <p:nvCxnSpPr>
          <p:cNvPr id="442" name="Google Shape;442;p25"/>
          <p:cNvCxnSpPr>
            <a:stCxn id="435" idx="5"/>
            <a:endCxn id="434" idx="2"/>
          </p:cNvCxnSpPr>
          <p:nvPr/>
        </p:nvCxnSpPr>
        <p:spPr>
          <a:xfrm>
            <a:off x="992564" y="4252577"/>
            <a:ext cx="1073700" cy="347100"/>
          </a:xfrm>
          <a:prstGeom prst="straightConnector1">
            <a:avLst/>
          </a:prstGeom>
          <a:noFill/>
          <a:ln w="9525" cap="flat" cmpd="sng">
            <a:solidFill>
              <a:schemeClr val="dk2"/>
            </a:solidFill>
            <a:prstDash val="solid"/>
            <a:round/>
            <a:headEnd type="none" w="med" len="med"/>
            <a:tailEnd type="none" w="med" len="med"/>
          </a:ln>
        </p:spPr>
      </p:cxnSp>
      <p:sp>
        <p:nvSpPr>
          <p:cNvPr id="443" name="Google Shape;443;p25"/>
          <p:cNvSpPr/>
          <p:nvPr/>
        </p:nvSpPr>
        <p:spPr>
          <a:xfrm>
            <a:off x="3590400" y="40723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444" name="Google Shape;444;p25"/>
          <p:cNvCxnSpPr>
            <a:stCxn id="429" idx="3"/>
            <a:endCxn id="435"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445" name="Google Shape;445;p25"/>
          <p:cNvCxnSpPr>
            <a:stCxn id="429" idx="4"/>
            <a:endCxn id="434" idx="0"/>
          </p:cNvCxnSpPr>
          <p:nvPr/>
        </p:nvCxnSpPr>
        <p:spPr>
          <a:xfrm>
            <a:off x="2330100" y="3067275"/>
            <a:ext cx="0" cy="1268700"/>
          </a:xfrm>
          <a:prstGeom prst="straightConnector1">
            <a:avLst/>
          </a:prstGeom>
          <a:noFill/>
          <a:ln w="76200" cap="flat" cmpd="sng">
            <a:solidFill>
              <a:schemeClr val="dk2"/>
            </a:solidFill>
            <a:prstDash val="solid"/>
            <a:round/>
            <a:headEnd type="none" w="med" len="med"/>
            <a:tailEnd type="none" w="med" len="med"/>
          </a:ln>
        </p:spPr>
      </p:cxnSp>
      <p:cxnSp>
        <p:nvCxnSpPr>
          <p:cNvPr id="446" name="Google Shape;446;p25"/>
          <p:cNvCxnSpPr>
            <a:stCxn id="429" idx="5"/>
            <a:endCxn id="443" idx="1"/>
          </p:cNvCxnSpPr>
          <p:nvPr/>
        </p:nvCxnSpPr>
        <p:spPr>
          <a:xfrm>
            <a:off x="2516564" y="2990039"/>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447" name="Google Shape;447;p25"/>
          <p:cNvCxnSpPr>
            <a:stCxn id="429" idx="6"/>
            <a:endCxn id="431" idx="2"/>
          </p:cNvCxnSpPr>
          <p:nvPr/>
        </p:nvCxnSpPr>
        <p:spPr>
          <a:xfrm>
            <a:off x="2593800" y="2803575"/>
            <a:ext cx="1260300" cy="90900"/>
          </a:xfrm>
          <a:prstGeom prst="straightConnector1">
            <a:avLst/>
          </a:prstGeom>
          <a:noFill/>
          <a:ln w="76200" cap="flat" cmpd="sng">
            <a:solidFill>
              <a:schemeClr val="dk2"/>
            </a:solidFill>
            <a:prstDash val="solid"/>
            <a:round/>
            <a:headEnd type="none" w="med" len="med"/>
            <a:tailEnd type="none" w="med" len="med"/>
          </a:ln>
        </p:spPr>
      </p:cxnSp>
      <p:cxnSp>
        <p:nvCxnSpPr>
          <p:cNvPr id="448" name="Google Shape;448;p25"/>
          <p:cNvCxnSpPr>
            <a:stCxn id="429" idx="7"/>
            <a:endCxn id="436"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449" name="Google Shape;449;p25"/>
          <p:cNvCxnSpPr>
            <a:stCxn id="429" idx="0"/>
            <a:endCxn id="433" idx="4"/>
          </p:cNvCxnSpPr>
          <p:nvPr/>
        </p:nvCxnSpPr>
        <p:spPr>
          <a:xfrm rot="10800000">
            <a:off x="2330100" y="1285875"/>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25"/>
          <p:cNvCxnSpPr>
            <a:stCxn id="430" idx="6"/>
            <a:endCxn id="429"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451" name="Google Shape;451;p25"/>
          <p:cNvCxnSpPr>
            <a:stCxn id="434" idx="6"/>
            <a:endCxn id="443"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452" name="Google Shape;452;p25"/>
          <p:cNvSpPr txBox="1"/>
          <p:nvPr/>
        </p:nvSpPr>
        <p:spPr>
          <a:xfrm>
            <a:off x="427725" y="178630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10</a:t>
            </a:r>
            <a:endParaRPr sz="1500">
              <a:latin typeface="Calibri"/>
              <a:ea typeface="Calibri"/>
              <a:cs typeface="Calibri"/>
              <a:sym typeface="Calibri"/>
            </a:endParaRPr>
          </a:p>
        </p:txBody>
      </p:sp>
      <p:sp>
        <p:nvSpPr>
          <p:cNvPr id="453" name="Google Shape;453;p25"/>
          <p:cNvSpPr txBox="1"/>
          <p:nvPr/>
        </p:nvSpPr>
        <p:spPr>
          <a:xfrm>
            <a:off x="3112300" y="24034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11</a:t>
            </a:r>
            <a:endParaRPr sz="1500">
              <a:latin typeface="Calibri"/>
              <a:ea typeface="Calibri"/>
              <a:cs typeface="Calibri"/>
              <a:sym typeface="Calibri"/>
            </a:endParaRPr>
          </a:p>
        </p:txBody>
      </p:sp>
      <p:sp>
        <p:nvSpPr>
          <p:cNvPr id="454" name="Google Shape;454;p25"/>
          <p:cNvSpPr txBox="1"/>
          <p:nvPr/>
        </p:nvSpPr>
        <p:spPr>
          <a:xfrm>
            <a:off x="1930200" y="36721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12</a:t>
            </a:r>
            <a:endParaRPr sz="1500">
              <a:latin typeface="Calibri"/>
              <a:ea typeface="Calibri"/>
              <a:cs typeface="Calibri"/>
              <a:sym typeface="Calibri"/>
            </a:endParaRPr>
          </a:p>
        </p:txBody>
      </p:sp>
      <p:sp>
        <p:nvSpPr>
          <p:cNvPr id="455" name="Google Shape;455;p25"/>
          <p:cNvSpPr txBox="1"/>
          <p:nvPr/>
        </p:nvSpPr>
        <p:spPr>
          <a:xfrm>
            <a:off x="3024000" y="77647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13</a:t>
            </a:r>
            <a:endParaRPr sz="1500">
              <a:latin typeface="Calibri"/>
              <a:ea typeface="Calibri"/>
              <a:cs typeface="Calibri"/>
              <a:sym typeface="Calibri"/>
            </a:endParaRPr>
          </a:p>
        </p:txBody>
      </p:sp>
      <p:sp>
        <p:nvSpPr>
          <p:cNvPr id="456" name="Google Shape;456;p25"/>
          <p:cNvSpPr txBox="1"/>
          <p:nvPr/>
        </p:nvSpPr>
        <p:spPr>
          <a:xfrm>
            <a:off x="1930250" y="17936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457" name="Google Shape;457;p25"/>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458" name="Google Shape;458;p25"/>
          <p:cNvSpPr txBox="1"/>
          <p:nvPr/>
        </p:nvSpPr>
        <p:spPr>
          <a:xfrm>
            <a:off x="3024000" y="3276438"/>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459" name="Google Shape;459;p25"/>
          <p:cNvSpPr txBox="1"/>
          <p:nvPr/>
        </p:nvSpPr>
        <p:spPr>
          <a:xfrm>
            <a:off x="3981650" y="1928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460" name="Google Shape;460;p25"/>
          <p:cNvSpPr txBox="1"/>
          <p:nvPr/>
        </p:nvSpPr>
        <p:spPr>
          <a:xfrm>
            <a:off x="406150" y="318375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b="1">
                <a:latin typeface="Calibri"/>
                <a:ea typeface="Calibri"/>
                <a:cs typeface="Calibri"/>
                <a:sym typeface="Calibri"/>
              </a:rPr>
              <a:t>15</a:t>
            </a:r>
            <a:endParaRPr sz="1500" b="1">
              <a:latin typeface="Calibri"/>
              <a:ea typeface="Calibri"/>
              <a:cs typeface="Calibri"/>
              <a:sym typeface="Calibri"/>
            </a:endParaRPr>
          </a:p>
        </p:txBody>
      </p:sp>
      <p:sp>
        <p:nvSpPr>
          <p:cNvPr id="461" name="Google Shape;461;p25"/>
          <p:cNvSpPr txBox="1"/>
          <p:nvPr/>
        </p:nvSpPr>
        <p:spPr>
          <a:xfrm>
            <a:off x="1236300" y="4399575"/>
            <a:ext cx="399900" cy="400200"/>
          </a:xfrm>
          <a:prstGeom prst="rect">
            <a:avLst/>
          </a:prstGeom>
          <a:solidFill>
            <a:srgbClr val="D9EAD3"/>
          </a:solidFill>
          <a:ln w="19050"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16</a:t>
            </a:r>
            <a:endParaRPr>
              <a:latin typeface="Calibri"/>
              <a:ea typeface="Calibri"/>
              <a:cs typeface="Calibri"/>
              <a:sym typeface="Calibri"/>
            </a:endParaRPr>
          </a:p>
        </p:txBody>
      </p:sp>
      <p:sp>
        <p:nvSpPr>
          <p:cNvPr id="462" name="Google Shape;462;p25"/>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463" name="Google Shape;463;p25"/>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464" name="Google Shape;464;p25"/>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465" name="Google Shape;465;p25"/>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466" name="Google Shape;466;p25"/>
          <p:cNvSpPr txBox="1"/>
          <p:nvPr/>
        </p:nvSpPr>
        <p:spPr>
          <a:xfrm>
            <a:off x="4695525" y="852375"/>
            <a:ext cx="4112700" cy="2452500"/>
          </a:xfrm>
          <a:prstGeom prst="rect">
            <a:avLst/>
          </a:prstGeom>
          <a:noFill/>
          <a:ln>
            <a:noFill/>
          </a:ln>
        </p:spPr>
        <p:txBody>
          <a:bodyPr spcFirstLastPara="1" wrap="square" lIns="91425" tIns="91425" rIns="91425" bIns="91425" anchor="t" anchorCtr="0">
            <a:spAutoFit/>
          </a:bodyPr>
          <a:lstStyle/>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G[</a:t>
            </a:r>
            <a:r>
              <a:rPr lang="es-ES" sz="1800">
                <a:solidFill>
                  <a:schemeClr val="dk1"/>
                </a:solidFill>
                <a:latin typeface="Calibri"/>
                <a:ea typeface="Calibri"/>
                <a:cs typeface="Calibri"/>
                <a:sym typeface="Calibri"/>
              </a:rPr>
              <a:t>... , (6, 5, </a:t>
            </a:r>
            <a:r>
              <a:rPr lang="es-ES" sz="1800">
                <a:solidFill>
                  <a:schemeClr val="dk1"/>
                </a:solidFill>
                <a:highlight>
                  <a:srgbClr val="FFD966"/>
                </a:highlight>
                <a:latin typeface="Calibri"/>
                <a:ea typeface="Calibri"/>
                <a:cs typeface="Calibri"/>
                <a:sym typeface="Calibri"/>
              </a:rPr>
              <a:t>16</a:t>
            </a:r>
            <a:r>
              <a:rPr lang="es-ES" sz="1800">
                <a:solidFill>
                  <a:schemeClr val="dk1"/>
                </a:solidFill>
                <a:latin typeface="Calibri"/>
                <a:ea typeface="Calibri"/>
                <a:cs typeface="Calibri"/>
                <a:sym typeface="Calibri"/>
              </a:rPr>
              <a:t>), (0, 4, 17) , …</a:t>
            </a:r>
            <a:r>
              <a:rPr lang="es-ES" sz="1800" b="1">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457200" algn="l" rtl="0">
              <a:spcBef>
                <a:spcPts val="64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lvl="0" indent="0" algn="l" rtl="0">
              <a:spcBef>
                <a:spcPts val="64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[(3, 1, 10), (0, 2 , 11), (0, 5, 12), (7, 4, 13), (7, 2, 14), (1, 6, 15)] &lt;- (6, 5, 16)  </a:t>
            </a:r>
            <a:endParaRPr/>
          </a:p>
        </p:txBody>
      </p:sp>
      <p:sp>
        <p:nvSpPr>
          <p:cNvPr id="467" name="Google Shape;467;p25"/>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6"/>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473" name="Google Shape;473;p26"/>
          <p:cNvSpPr/>
          <p:nvPr/>
        </p:nvSpPr>
        <p:spPr>
          <a:xfrm>
            <a:off x="2066400" y="2539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474" name="Google Shape;474;p26"/>
          <p:cNvSpPr/>
          <p:nvPr/>
        </p:nvSpPr>
        <p:spPr>
          <a:xfrm>
            <a:off x="427725" y="2437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475" name="Google Shape;475;p26"/>
          <p:cNvSpPr/>
          <p:nvPr/>
        </p:nvSpPr>
        <p:spPr>
          <a:xfrm>
            <a:off x="3854150" y="2630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476" name="Google Shape;476;p26"/>
          <p:cNvSpPr/>
          <p:nvPr/>
        </p:nvSpPr>
        <p:spPr>
          <a:xfrm>
            <a:off x="730025" y="10075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477" name="Google Shape;477;p26"/>
          <p:cNvSpPr/>
          <p:nvPr/>
        </p:nvSpPr>
        <p:spPr>
          <a:xfrm>
            <a:off x="2066400" y="75846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478" name="Google Shape;478;p26"/>
          <p:cNvSpPr/>
          <p:nvPr/>
        </p:nvSpPr>
        <p:spPr>
          <a:xfrm>
            <a:off x="2066400" y="43359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479" name="Google Shape;479;p26"/>
          <p:cNvSpPr/>
          <p:nvPr/>
        </p:nvSpPr>
        <p:spPr>
          <a:xfrm>
            <a:off x="542400" y="3802413"/>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480" name="Google Shape;480;p26"/>
          <p:cNvSpPr/>
          <p:nvPr/>
        </p:nvSpPr>
        <p:spPr>
          <a:xfrm>
            <a:off x="3590400" y="109832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481" name="Google Shape;481;p26"/>
          <p:cNvCxnSpPr>
            <a:stCxn id="476" idx="6"/>
            <a:endCxn id="477"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482" name="Google Shape;482;p26"/>
          <p:cNvCxnSpPr>
            <a:stCxn id="477" idx="6"/>
            <a:endCxn id="480" idx="2"/>
          </p:cNvCxnSpPr>
          <p:nvPr/>
        </p:nvCxnSpPr>
        <p:spPr>
          <a:xfrm>
            <a:off x="2593800" y="1022163"/>
            <a:ext cx="996600" cy="339900"/>
          </a:xfrm>
          <a:prstGeom prst="straightConnector1">
            <a:avLst/>
          </a:prstGeom>
          <a:noFill/>
          <a:ln w="76200" cap="flat" cmpd="sng">
            <a:solidFill>
              <a:schemeClr val="dk2"/>
            </a:solidFill>
            <a:prstDash val="solid"/>
            <a:round/>
            <a:headEnd type="none" w="med" len="med"/>
            <a:tailEnd type="none" w="med" len="med"/>
          </a:ln>
        </p:spPr>
      </p:cxnSp>
      <p:cxnSp>
        <p:nvCxnSpPr>
          <p:cNvPr id="483" name="Google Shape;483;p26"/>
          <p:cNvCxnSpPr>
            <a:stCxn id="480" idx="4"/>
            <a:endCxn id="475" idx="0"/>
          </p:cNvCxnSpPr>
          <p:nvPr/>
        </p:nvCxnSpPr>
        <p:spPr>
          <a:xfrm>
            <a:off x="3854100" y="1625725"/>
            <a:ext cx="263700" cy="1005300"/>
          </a:xfrm>
          <a:prstGeom prst="straightConnector1">
            <a:avLst/>
          </a:prstGeom>
          <a:noFill/>
          <a:ln w="76200" cap="flat" cmpd="sng">
            <a:solidFill>
              <a:schemeClr val="dk2"/>
            </a:solidFill>
            <a:prstDash val="solid"/>
            <a:round/>
            <a:headEnd type="none" w="med" len="med"/>
            <a:tailEnd type="none" w="med" len="med"/>
          </a:ln>
        </p:spPr>
      </p:cxnSp>
      <p:cxnSp>
        <p:nvCxnSpPr>
          <p:cNvPr id="484" name="Google Shape;484;p26"/>
          <p:cNvCxnSpPr>
            <a:stCxn id="474" idx="0"/>
            <a:endCxn id="476" idx="4"/>
          </p:cNvCxnSpPr>
          <p:nvPr/>
        </p:nvCxnSpPr>
        <p:spPr>
          <a:xfrm rot="10800000" flipH="1">
            <a:off x="691425" y="1534875"/>
            <a:ext cx="302400" cy="903000"/>
          </a:xfrm>
          <a:prstGeom prst="straightConnector1">
            <a:avLst/>
          </a:prstGeom>
          <a:noFill/>
          <a:ln w="76200" cap="flat" cmpd="sng">
            <a:solidFill>
              <a:schemeClr val="dk2"/>
            </a:solidFill>
            <a:prstDash val="solid"/>
            <a:round/>
            <a:headEnd type="none" w="med" len="med"/>
            <a:tailEnd type="none" w="med" len="med"/>
          </a:ln>
        </p:spPr>
      </p:cxnSp>
      <p:cxnSp>
        <p:nvCxnSpPr>
          <p:cNvPr id="485" name="Google Shape;485;p26"/>
          <p:cNvCxnSpPr>
            <a:stCxn id="474" idx="4"/>
            <a:endCxn id="479" idx="0"/>
          </p:cNvCxnSpPr>
          <p:nvPr/>
        </p:nvCxnSpPr>
        <p:spPr>
          <a:xfrm>
            <a:off x="691425" y="2965275"/>
            <a:ext cx="114600" cy="837000"/>
          </a:xfrm>
          <a:prstGeom prst="straightConnector1">
            <a:avLst/>
          </a:prstGeom>
          <a:noFill/>
          <a:ln w="76200" cap="flat" cmpd="sng">
            <a:solidFill>
              <a:schemeClr val="dk2"/>
            </a:solidFill>
            <a:prstDash val="solid"/>
            <a:round/>
            <a:headEnd type="none" w="med" len="med"/>
            <a:tailEnd type="none" w="med" len="med"/>
          </a:ln>
        </p:spPr>
      </p:cxnSp>
      <p:cxnSp>
        <p:nvCxnSpPr>
          <p:cNvPr id="486" name="Google Shape;486;p26"/>
          <p:cNvCxnSpPr>
            <a:stCxn id="479" idx="5"/>
            <a:endCxn id="478" idx="2"/>
          </p:cNvCxnSpPr>
          <p:nvPr/>
        </p:nvCxnSpPr>
        <p:spPr>
          <a:xfrm>
            <a:off x="992564" y="4252577"/>
            <a:ext cx="1073700" cy="347100"/>
          </a:xfrm>
          <a:prstGeom prst="straightConnector1">
            <a:avLst/>
          </a:prstGeom>
          <a:noFill/>
          <a:ln w="76200" cap="flat" cmpd="sng">
            <a:solidFill>
              <a:schemeClr val="dk2"/>
            </a:solidFill>
            <a:prstDash val="solid"/>
            <a:round/>
            <a:headEnd type="none" w="med" len="med"/>
            <a:tailEnd type="none" w="med" len="med"/>
          </a:ln>
        </p:spPr>
      </p:cxnSp>
      <p:sp>
        <p:nvSpPr>
          <p:cNvPr id="487" name="Google Shape;487;p26"/>
          <p:cNvSpPr/>
          <p:nvPr/>
        </p:nvSpPr>
        <p:spPr>
          <a:xfrm>
            <a:off x="3590400" y="40723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488" name="Google Shape;488;p26"/>
          <p:cNvCxnSpPr>
            <a:stCxn id="473" idx="3"/>
            <a:endCxn id="479"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489" name="Google Shape;489;p26"/>
          <p:cNvCxnSpPr>
            <a:stCxn id="473" idx="4"/>
            <a:endCxn id="478" idx="0"/>
          </p:cNvCxnSpPr>
          <p:nvPr/>
        </p:nvCxnSpPr>
        <p:spPr>
          <a:xfrm>
            <a:off x="2330100" y="3067275"/>
            <a:ext cx="0" cy="1268700"/>
          </a:xfrm>
          <a:prstGeom prst="straightConnector1">
            <a:avLst/>
          </a:prstGeom>
          <a:noFill/>
          <a:ln w="76200" cap="flat" cmpd="sng">
            <a:solidFill>
              <a:schemeClr val="dk2"/>
            </a:solidFill>
            <a:prstDash val="solid"/>
            <a:round/>
            <a:headEnd type="none" w="med" len="med"/>
            <a:tailEnd type="none" w="med" len="med"/>
          </a:ln>
        </p:spPr>
      </p:cxnSp>
      <p:cxnSp>
        <p:nvCxnSpPr>
          <p:cNvPr id="490" name="Google Shape;490;p26"/>
          <p:cNvCxnSpPr>
            <a:stCxn id="473" idx="5"/>
            <a:endCxn id="487" idx="1"/>
          </p:cNvCxnSpPr>
          <p:nvPr/>
        </p:nvCxnSpPr>
        <p:spPr>
          <a:xfrm>
            <a:off x="2516564" y="2990039"/>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491" name="Google Shape;491;p26"/>
          <p:cNvCxnSpPr>
            <a:stCxn id="473" idx="6"/>
            <a:endCxn id="475" idx="2"/>
          </p:cNvCxnSpPr>
          <p:nvPr/>
        </p:nvCxnSpPr>
        <p:spPr>
          <a:xfrm>
            <a:off x="2593800" y="2803575"/>
            <a:ext cx="1260300" cy="90900"/>
          </a:xfrm>
          <a:prstGeom prst="straightConnector1">
            <a:avLst/>
          </a:prstGeom>
          <a:noFill/>
          <a:ln w="76200" cap="flat" cmpd="sng">
            <a:solidFill>
              <a:schemeClr val="dk2"/>
            </a:solidFill>
            <a:prstDash val="solid"/>
            <a:round/>
            <a:headEnd type="none" w="med" len="med"/>
            <a:tailEnd type="none" w="med" len="med"/>
          </a:ln>
        </p:spPr>
      </p:cxnSp>
      <p:cxnSp>
        <p:nvCxnSpPr>
          <p:cNvPr id="492" name="Google Shape;492;p26"/>
          <p:cNvCxnSpPr>
            <a:stCxn id="473" idx="7"/>
            <a:endCxn id="480"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493" name="Google Shape;493;p26"/>
          <p:cNvCxnSpPr>
            <a:stCxn id="473" idx="0"/>
            <a:endCxn id="477" idx="4"/>
          </p:cNvCxnSpPr>
          <p:nvPr/>
        </p:nvCxnSpPr>
        <p:spPr>
          <a:xfrm rot="10800000">
            <a:off x="2330100" y="1285875"/>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494" name="Google Shape;494;p26"/>
          <p:cNvCxnSpPr>
            <a:stCxn id="474" idx="6"/>
            <a:endCxn id="473"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495" name="Google Shape;495;p26"/>
          <p:cNvCxnSpPr>
            <a:stCxn id="478" idx="6"/>
            <a:endCxn id="487"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496" name="Google Shape;496;p26"/>
          <p:cNvSpPr txBox="1"/>
          <p:nvPr/>
        </p:nvSpPr>
        <p:spPr>
          <a:xfrm>
            <a:off x="427725" y="178630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10</a:t>
            </a:r>
            <a:endParaRPr sz="1500">
              <a:latin typeface="Calibri"/>
              <a:ea typeface="Calibri"/>
              <a:cs typeface="Calibri"/>
              <a:sym typeface="Calibri"/>
            </a:endParaRPr>
          </a:p>
        </p:txBody>
      </p:sp>
      <p:sp>
        <p:nvSpPr>
          <p:cNvPr id="497" name="Google Shape;497;p26"/>
          <p:cNvSpPr txBox="1"/>
          <p:nvPr/>
        </p:nvSpPr>
        <p:spPr>
          <a:xfrm>
            <a:off x="3112300" y="24034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11</a:t>
            </a:r>
            <a:endParaRPr sz="1500">
              <a:latin typeface="Calibri"/>
              <a:ea typeface="Calibri"/>
              <a:cs typeface="Calibri"/>
              <a:sym typeface="Calibri"/>
            </a:endParaRPr>
          </a:p>
        </p:txBody>
      </p:sp>
      <p:sp>
        <p:nvSpPr>
          <p:cNvPr id="498" name="Google Shape;498;p26"/>
          <p:cNvSpPr txBox="1"/>
          <p:nvPr/>
        </p:nvSpPr>
        <p:spPr>
          <a:xfrm>
            <a:off x="1930200" y="36721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12</a:t>
            </a:r>
            <a:endParaRPr sz="1500">
              <a:latin typeface="Calibri"/>
              <a:ea typeface="Calibri"/>
              <a:cs typeface="Calibri"/>
              <a:sym typeface="Calibri"/>
            </a:endParaRPr>
          </a:p>
        </p:txBody>
      </p:sp>
      <p:sp>
        <p:nvSpPr>
          <p:cNvPr id="499" name="Google Shape;499;p26"/>
          <p:cNvSpPr txBox="1"/>
          <p:nvPr/>
        </p:nvSpPr>
        <p:spPr>
          <a:xfrm>
            <a:off x="3024000" y="77647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13</a:t>
            </a:r>
            <a:endParaRPr sz="1500">
              <a:latin typeface="Calibri"/>
              <a:ea typeface="Calibri"/>
              <a:cs typeface="Calibri"/>
              <a:sym typeface="Calibri"/>
            </a:endParaRPr>
          </a:p>
        </p:txBody>
      </p:sp>
      <p:sp>
        <p:nvSpPr>
          <p:cNvPr id="500" name="Google Shape;500;p26"/>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501" name="Google Shape;501;p26"/>
          <p:cNvSpPr txBox="1"/>
          <p:nvPr/>
        </p:nvSpPr>
        <p:spPr>
          <a:xfrm>
            <a:off x="3024000" y="3276438"/>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502" name="Google Shape;502;p26"/>
          <p:cNvSpPr txBox="1"/>
          <p:nvPr/>
        </p:nvSpPr>
        <p:spPr>
          <a:xfrm>
            <a:off x="3981650" y="1928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503" name="Google Shape;503;p26"/>
          <p:cNvSpPr txBox="1"/>
          <p:nvPr/>
        </p:nvSpPr>
        <p:spPr>
          <a:xfrm>
            <a:off x="406150" y="318375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15</a:t>
            </a:r>
            <a:endParaRPr sz="1500">
              <a:latin typeface="Calibri"/>
              <a:ea typeface="Calibri"/>
              <a:cs typeface="Calibri"/>
              <a:sym typeface="Calibri"/>
            </a:endParaRPr>
          </a:p>
        </p:txBody>
      </p:sp>
      <p:sp>
        <p:nvSpPr>
          <p:cNvPr id="504" name="Google Shape;504;p26"/>
          <p:cNvSpPr txBox="1"/>
          <p:nvPr/>
        </p:nvSpPr>
        <p:spPr>
          <a:xfrm>
            <a:off x="1166275" y="43298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b="1">
                <a:latin typeface="Calibri"/>
                <a:ea typeface="Calibri"/>
                <a:cs typeface="Calibri"/>
                <a:sym typeface="Calibri"/>
              </a:rPr>
              <a:t>16</a:t>
            </a:r>
            <a:endParaRPr sz="1500" b="1">
              <a:latin typeface="Calibri"/>
              <a:ea typeface="Calibri"/>
              <a:cs typeface="Calibri"/>
              <a:sym typeface="Calibri"/>
            </a:endParaRPr>
          </a:p>
        </p:txBody>
      </p:sp>
      <p:sp>
        <p:nvSpPr>
          <p:cNvPr id="505" name="Google Shape;505;p26"/>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506" name="Google Shape;506;p26"/>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507" name="Google Shape;507;p26"/>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508" name="Google Shape;508;p26"/>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509" name="Google Shape;509;p26"/>
          <p:cNvSpPr txBox="1"/>
          <p:nvPr/>
        </p:nvSpPr>
        <p:spPr>
          <a:xfrm>
            <a:off x="1930250" y="1793625"/>
            <a:ext cx="399900" cy="400200"/>
          </a:xfrm>
          <a:prstGeom prst="rect">
            <a:avLst/>
          </a:prstGeom>
          <a:solidFill>
            <a:srgbClr val="D9EAD3"/>
          </a:solidFill>
          <a:ln w="19050" cap="flat" cmpd="sng">
            <a:solidFill>
              <a:srgbClr val="CC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a:solidFill>
                  <a:schemeClr val="dk1"/>
                </a:solidFill>
                <a:latin typeface="Calibri"/>
                <a:ea typeface="Calibri"/>
                <a:cs typeface="Calibri"/>
                <a:sym typeface="Calibri"/>
              </a:rPr>
              <a:t>17</a:t>
            </a:r>
            <a:endParaRPr>
              <a:solidFill>
                <a:schemeClr val="dk1"/>
              </a:solidFill>
              <a:latin typeface="Calibri"/>
              <a:ea typeface="Calibri"/>
              <a:cs typeface="Calibri"/>
              <a:sym typeface="Calibri"/>
            </a:endParaRPr>
          </a:p>
        </p:txBody>
      </p:sp>
      <p:sp>
        <p:nvSpPr>
          <p:cNvPr id="510" name="Google Shape;510;p26"/>
          <p:cNvSpPr txBox="1"/>
          <p:nvPr/>
        </p:nvSpPr>
        <p:spPr>
          <a:xfrm>
            <a:off x="4695525" y="852375"/>
            <a:ext cx="4112700" cy="2452500"/>
          </a:xfrm>
          <a:prstGeom prst="rect">
            <a:avLst/>
          </a:prstGeom>
          <a:noFill/>
          <a:ln>
            <a:noFill/>
          </a:ln>
        </p:spPr>
        <p:txBody>
          <a:bodyPr spcFirstLastPara="1" wrap="square" lIns="91425" tIns="91425" rIns="91425" bIns="91425" anchor="t" anchorCtr="0">
            <a:spAutoFit/>
          </a:bodyPr>
          <a:lstStyle/>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G[</a:t>
            </a:r>
            <a:r>
              <a:rPr lang="es-ES" sz="1800">
                <a:solidFill>
                  <a:schemeClr val="dk1"/>
                </a:solidFill>
                <a:latin typeface="Calibri"/>
                <a:ea typeface="Calibri"/>
                <a:cs typeface="Calibri"/>
                <a:sym typeface="Calibri"/>
              </a:rPr>
              <a:t>... , (0, 4, </a:t>
            </a:r>
            <a:r>
              <a:rPr lang="es-ES" sz="1800">
                <a:solidFill>
                  <a:schemeClr val="dk1"/>
                </a:solidFill>
                <a:highlight>
                  <a:srgbClr val="FFD966"/>
                </a:highlight>
                <a:latin typeface="Calibri"/>
                <a:ea typeface="Calibri"/>
                <a:cs typeface="Calibri"/>
                <a:sym typeface="Calibri"/>
              </a:rPr>
              <a:t>17</a:t>
            </a:r>
            <a:r>
              <a:rPr lang="es-ES" sz="1800">
                <a:solidFill>
                  <a:schemeClr val="dk1"/>
                </a:solidFill>
                <a:latin typeface="Calibri"/>
                <a:ea typeface="Calibri"/>
                <a:cs typeface="Calibri"/>
                <a:sym typeface="Calibri"/>
              </a:rPr>
              <a:t>), (0, 8, 18)…</a:t>
            </a:r>
            <a:r>
              <a:rPr lang="es-ES" sz="1800" b="1">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457200" algn="l" rtl="0">
              <a:spcBef>
                <a:spcPts val="64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lvl="0" indent="0" algn="l" rtl="0">
              <a:spcBef>
                <a:spcPts val="64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[(3, 1, 10), (0, 2 , 11), (0, 5, 12), (7, 4, 13), (7, 2, 14), (1, 6, 15), (6, 5, 16)] &lt;- no insertamos nada </a:t>
            </a:r>
            <a:endParaRPr/>
          </a:p>
        </p:txBody>
      </p:sp>
      <p:sp>
        <p:nvSpPr>
          <p:cNvPr id="511" name="Google Shape;511;p26"/>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27"/>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517" name="Google Shape;517;p27"/>
          <p:cNvSpPr/>
          <p:nvPr/>
        </p:nvSpPr>
        <p:spPr>
          <a:xfrm>
            <a:off x="2066400" y="2539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518" name="Google Shape;518;p27"/>
          <p:cNvSpPr/>
          <p:nvPr/>
        </p:nvSpPr>
        <p:spPr>
          <a:xfrm>
            <a:off x="427725" y="2437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519" name="Google Shape;519;p27"/>
          <p:cNvSpPr/>
          <p:nvPr/>
        </p:nvSpPr>
        <p:spPr>
          <a:xfrm>
            <a:off x="3854150" y="2630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520" name="Google Shape;520;p27"/>
          <p:cNvSpPr/>
          <p:nvPr/>
        </p:nvSpPr>
        <p:spPr>
          <a:xfrm>
            <a:off x="730025" y="10075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521" name="Google Shape;521;p27"/>
          <p:cNvSpPr/>
          <p:nvPr/>
        </p:nvSpPr>
        <p:spPr>
          <a:xfrm>
            <a:off x="2066400" y="75846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522" name="Google Shape;522;p27"/>
          <p:cNvSpPr/>
          <p:nvPr/>
        </p:nvSpPr>
        <p:spPr>
          <a:xfrm>
            <a:off x="2066400" y="43359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523" name="Google Shape;523;p27"/>
          <p:cNvSpPr/>
          <p:nvPr/>
        </p:nvSpPr>
        <p:spPr>
          <a:xfrm>
            <a:off x="542400" y="3802413"/>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524" name="Google Shape;524;p27"/>
          <p:cNvSpPr/>
          <p:nvPr/>
        </p:nvSpPr>
        <p:spPr>
          <a:xfrm>
            <a:off x="3590400" y="109832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525" name="Google Shape;525;p27"/>
          <p:cNvCxnSpPr>
            <a:stCxn id="520" idx="6"/>
            <a:endCxn id="521"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526" name="Google Shape;526;p27"/>
          <p:cNvCxnSpPr>
            <a:stCxn id="521" idx="6"/>
            <a:endCxn id="524" idx="2"/>
          </p:cNvCxnSpPr>
          <p:nvPr/>
        </p:nvCxnSpPr>
        <p:spPr>
          <a:xfrm>
            <a:off x="2593800" y="1022163"/>
            <a:ext cx="996600" cy="339900"/>
          </a:xfrm>
          <a:prstGeom prst="straightConnector1">
            <a:avLst/>
          </a:prstGeom>
          <a:noFill/>
          <a:ln w="76200" cap="flat" cmpd="sng">
            <a:solidFill>
              <a:schemeClr val="dk2"/>
            </a:solidFill>
            <a:prstDash val="solid"/>
            <a:round/>
            <a:headEnd type="none" w="med" len="med"/>
            <a:tailEnd type="none" w="med" len="med"/>
          </a:ln>
        </p:spPr>
      </p:cxnSp>
      <p:cxnSp>
        <p:nvCxnSpPr>
          <p:cNvPr id="527" name="Google Shape;527;p27"/>
          <p:cNvCxnSpPr>
            <a:stCxn id="524" idx="4"/>
            <a:endCxn id="519" idx="0"/>
          </p:cNvCxnSpPr>
          <p:nvPr/>
        </p:nvCxnSpPr>
        <p:spPr>
          <a:xfrm>
            <a:off x="3854100" y="1625725"/>
            <a:ext cx="263700" cy="1005300"/>
          </a:xfrm>
          <a:prstGeom prst="straightConnector1">
            <a:avLst/>
          </a:prstGeom>
          <a:noFill/>
          <a:ln w="76200" cap="flat" cmpd="sng">
            <a:solidFill>
              <a:schemeClr val="dk2"/>
            </a:solidFill>
            <a:prstDash val="solid"/>
            <a:round/>
            <a:headEnd type="none" w="med" len="med"/>
            <a:tailEnd type="none" w="med" len="med"/>
          </a:ln>
        </p:spPr>
      </p:cxnSp>
      <p:cxnSp>
        <p:nvCxnSpPr>
          <p:cNvPr id="528" name="Google Shape;528;p27"/>
          <p:cNvCxnSpPr>
            <a:stCxn id="518" idx="0"/>
            <a:endCxn id="520" idx="4"/>
          </p:cNvCxnSpPr>
          <p:nvPr/>
        </p:nvCxnSpPr>
        <p:spPr>
          <a:xfrm rot="10800000" flipH="1">
            <a:off x="691425" y="1534875"/>
            <a:ext cx="302400" cy="903000"/>
          </a:xfrm>
          <a:prstGeom prst="straightConnector1">
            <a:avLst/>
          </a:prstGeom>
          <a:noFill/>
          <a:ln w="76200" cap="flat" cmpd="sng">
            <a:solidFill>
              <a:schemeClr val="dk2"/>
            </a:solidFill>
            <a:prstDash val="solid"/>
            <a:round/>
            <a:headEnd type="none" w="med" len="med"/>
            <a:tailEnd type="none" w="med" len="med"/>
          </a:ln>
        </p:spPr>
      </p:cxnSp>
      <p:cxnSp>
        <p:nvCxnSpPr>
          <p:cNvPr id="529" name="Google Shape;529;p27"/>
          <p:cNvCxnSpPr>
            <a:stCxn id="518" idx="4"/>
            <a:endCxn id="523" idx="0"/>
          </p:cNvCxnSpPr>
          <p:nvPr/>
        </p:nvCxnSpPr>
        <p:spPr>
          <a:xfrm>
            <a:off x="691425" y="2965275"/>
            <a:ext cx="114600" cy="837000"/>
          </a:xfrm>
          <a:prstGeom prst="straightConnector1">
            <a:avLst/>
          </a:prstGeom>
          <a:noFill/>
          <a:ln w="76200" cap="flat" cmpd="sng">
            <a:solidFill>
              <a:schemeClr val="dk2"/>
            </a:solidFill>
            <a:prstDash val="solid"/>
            <a:round/>
            <a:headEnd type="none" w="med" len="med"/>
            <a:tailEnd type="none" w="med" len="med"/>
          </a:ln>
        </p:spPr>
      </p:cxnSp>
      <p:cxnSp>
        <p:nvCxnSpPr>
          <p:cNvPr id="530" name="Google Shape;530;p27"/>
          <p:cNvCxnSpPr>
            <a:stCxn id="523" idx="5"/>
            <a:endCxn id="522" idx="2"/>
          </p:cNvCxnSpPr>
          <p:nvPr/>
        </p:nvCxnSpPr>
        <p:spPr>
          <a:xfrm>
            <a:off x="992564" y="4252577"/>
            <a:ext cx="1073700" cy="347100"/>
          </a:xfrm>
          <a:prstGeom prst="straightConnector1">
            <a:avLst/>
          </a:prstGeom>
          <a:noFill/>
          <a:ln w="76200" cap="flat" cmpd="sng">
            <a:solidFill>
              <a:schemeClr val="dk2"/>
            </a:solidFill>
            <a:prstDash val="solid"/>
            <a:round/>
            <a:headEnd type="none" w="med" len="med"/>
            <a:tailEnd type="none" w="med" len="med"/>
          </a:ln>
        </p:spPr>
      </p:cxnSp>
      <p:sp>
        <p:nvSpPr>
          <p:cNvPr id="531" name="Google Shape;531;p27"/>
          <p:cNvSpPr/>
          <p:nvPr/>
        </p:nvSpPr>
        <p:spPr>
          <a:xfrm>
            <a:off x="3590400" y="40723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532" name="Google Shape;532;p27"/>
          <p:cNvCxnSpPr>
            <a:stCxn id="517" idx="3"/>
            <a:endCxn id="523"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27"/>
          <p:cNvCxnSpPr>
            <a:stCxn id="517" idx="4"/>
            <a:endCxn id="522" idx="0"/>
          </p:cNvCxnSpPr>
          <p:nvPr/>
        </p:nvCxnSpPr>
        <p:spPr>
          <a:xfrm>
            <a:off x="2330100" y="3067275"/>
            <a:ext cx="0" cy="1268700"/>
          </a:xfrm>
          <a:prstGeom prst="straightConnector1">
            <a:avLst/>
          </a:prstGeom>
          <a:noFill/>
          <a:ln w="76200" cap="flat" cmpd="sng">
            <a:solidFill>
              <a:schemeClr val="dk2"/>
            </a:solidFill>
            <a:prstDash val="solid"/>
            <a:round/>
            <a:headEnd type="none" w="med" len="med"/>
            <a:tailEnd type="none" w="med" len="med"/>
          </a:ln>
        </p:spPr>
      </p:cxnSp>
      <p:cxnSp>
        <p:nvCxnSpPr>
          <p:cNvPr id="534" name="Google Shape;534;p27"/>
          <p:cNvCxnSpPr>
            <a:stCxn id="517" idx="5"/>
            <a:endCxn id="531" idx="1"/>
          </p:cNvCxnSpPr>
          <p:nvPr/>
        </p:nvCxnSpPr>
        <p:spPr>
          <a:xfrm>
            <a:off x="2516564" y="2990039"/>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535" name="Google Shape;535;p27"/>
          <p:cNvCxnSpPr>
            <a:stCxn id="517" idx="6"/>
            <a:endCxn id="519" idx="2"/>
          </p:cNvCxnSpPr>
          <p:nvPr/>
        </p:nvCxnSpPr>
        <p:spPr>
          <a:xfrm>
            <a:off x="2593800" y="2803575"/>
            <a:ext cx="1260300" cy="90900"/>
          </a:xfrm>
          <a:prstGeom prst="straightConnector1">
            <a:avLst/>
          </a:prstGeom>
          <a:noFill/>
          <a:ln w="76200" cap="flat" cmpd="sng">
            <a:solidFill>
              <a:schemeClr val="dk2"/>
            </a:solidFill>
            <a:prstDash val="solid"/>
            <a:round/>
            <a:headEnd type="none" w="med" len="med"/>
            <a:tailEnd type="none" w="med" len="med"/>
          </a:ln>
        </p:spPr>
      </p:cxnSp>
      <p:cxnSp>
        <p:nvCxnSpPr>
          <p:cNvPr id="536" name="Google Shape;536;p27"/>
          <p:cNvCxnSpPr>
            <a:stCxn id="517" idx="7"/>
            <a:endCxn id="524"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27"/>
          <p:cNvCxnSpPr>
            <a:stCxn id="517" idx="0"/>
            <a:endCxn id="521" idx="4"/>
          </p:cNvCxnSpPr>
          <p:nvPr/>
        </p:nvCxnSpPr>
        <p:spPr>
          <a:xfrm rot="10800000">
            <a:off x="2330100" y="1285875"/>
            <a:ext cx="0" cy="1254000"/>
          </a:xfrm>
          <a:prstGeom prst="straightConnector1">
            <a:avLst/>
          </a:prstGeom>
          <a:noFill/>
          <a:ln w="76200" cap="flat" cmpd="sng">
            <a:solidFill>
              <a:srgbClr val="CC0000"/>
            </a:solidFill>
            <a:prstDash val="solid"/>
            <a:round/>
            <a:headEnd type="none" w="med" len="med"/>
            <a:tailEnd type="none" w="med" len="med"/>
          </a:ln>
        </p:spPr>
      </p:cxnSp>
      <p:cxnSp>
        <p:nvCxnSpPr>
          <p:cNvPr id="538" name="Google Shape;538;p27"/>
          <p:cNvCxnSpPr>
            <a:stCxn id="518" idx="6"/>
            <a:endCxn id="517"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27"/>
          <p:cNvCxnSpPr>
            <a:stCxn id="522" idx="6"/>
            <a:endCxn id="531"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540" name="Google Shape;540;p27"/>
          <p:cNvSpPr txBox="1"/>
          <p:nvPr/>
        </p:nvSpPr>
        <p:spPr>
          <a:xfrm>
            <a:off x="427725" y="178630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10</a:t>
            </a:r>
            <a:endParaRPr sz="1500">
              <a:latin typeface="Calibri"/>
              <a:ea typeface="Calibri"/>
              <a:cs typeface="Calibri"/>
              <a:sym typeface="Calibri"/>
            </a:endParaRPr>
          </a:p>
        </p:txBody>
      </p:sp>
      <p:sp>
        <p:nvSpPr>
          <p:cNvPr id="541" name="Google Shape;541;p27"/>
          <p:cNvSpPr txBox="1"/>
          <p:nvPr/>
        </p:nvSpPr>
        <p:spPr>
          <a:xfrm>
            <a:off x="3112300" y="24034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11</a:t>
            </a:r>
            <a:endParaRPr sz="1500">
              <a:latin typeface="Calibri"/>
              <a:ea typeface="Calibri"/>
              <a:cs typeface="Calibri"/>
              <a:sym typeface="Calibri"/>
            </a:endParaRPr>
          </a:p>
        </p:txBody>
      </p:sp>
      <p:sp>
        <p:nvSpPr>
          <p:cNvPr id="542" name="Google Shape;542;p27"/>
          <p:cNvSpPr txBox="1"/>
          <p:nvPr/>
        </p:nvSpPr>
        <p:spPr>
          <a:xfrm>
            <a:off x="1930200" y="36721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12</a:t>
            </a:r>
            <a:endParaRPr sz="1500">
              <a:latin typeface="Calibri"/>
              <a:ea typeface="Calibri"/>
              <a:cs typeface="Calibri"/>
              <a:sym typeface="Calibri"/>
            </a:endParaRPr>
          </a:p>
        </p:txBody>
      </p:sp>
      <p:sp>
        <p:nvSpPr>
          <p:cNvPr id="543" name="Google Shape;543;p27"/>
          <p:cNvSpPr txBox="1"/>
          <p:nvPr/>
        </p:nvSpPr>
        <p:spPr>
          <a:xfrm>
            <a:off x="3024000" y="77647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13</a:t>
            </a:r>
            <a:endParaRPr sz="1500">
              <a:latin typeface="Calibri"/>
              <a:ea typeface="Calibri"/>
              <a:cs typeface="Calibri"/>
              <a:sym typeface="Calibri"/>
            </a:endParaRPr>
          </a:p>
        </p:txBody>
      </p:sp>
      <p:sp>
        <p:nvSpPr>
          <p:cNvPr id="544" name="Google Shape;544;p27"/>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545" name="Google Shape;545;p27"/>
          <p:cNvSpPr txBox="1"/>
          <p:nvPr/>
        </p:nvSpPr>
        <p:spPr>
          <a:xfrm>
            <a:off x="3981650" y="1928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546" name="Google Shape;546;p27"/>
          <p:cNvSpPr txBox="1"/>
          <p:nvPr/>
        </p:nvSpPr>
        <p:spPr>
          <a:xfrm>
            <a:off x="406150" y="318375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15</a:t>
            </a:r>
            <a:endParaRPr sz="1500">
              <a:latin typeface="Calibri"/>
              <a:ea typeface="Calibri"/>
              <a:cs typeface="Calibri"/>
              <a:sym typeface="Calibri"/>
            </a:endParaRPr>
          </a:p>
        </p:txBody>
      </p:sp>
      <p:sp>
        <p:nvSpPr>
          <p:cNvPr id="547" name="Google Shape;547;p27"/>
          <p:cNvSpPr txBox="1"/>
          <p:nvPr/>
        </p:nvSpPr>
        <p:spPr>
          <a:xfrm>
            <a:off x="1166275" y="43298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b="1">
                <a:latin typeface="Calibri"/>
                <a:ea typeface="Calibri"/>
                <a:cs typeface="Calibri"/>
                <a:sym typeface="Calibri"/>
              </a:rPr>
              <a:t>16</a:t>
            </a:r>
            <a:endParaRPr sz="1500" b="1">
              <a:latin typeface="Calibri"/>
              <a:ea typeface="Calibri"/>
              <a:cs typeface="Calibri"/>
              <a:sym typeface="Calibri"/>
            </a:endParaRPr>
          </a:p>
        </p:txBody>
      </p:sp>
      <p:sp>
        <p:nvSpPr>
          <p:cNvPr id="548" name="Google Shape;548;p27"/>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549" name="Google Shape;549;p27"/>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550" name="Google Shape;550;p27"/>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551" name="Google Shape;551;p27"/>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552" name="Google Shape;552;p27"/>
          <p:cNvSpPr txBox="1"/>
          <p:nvPr/>
        </p:nvSpPr>
        <p:spPr>
          <a:xfrm>
            <a:off x="1930250" y="17936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553" name="Google Shape;553;p27"/>
          <p:cNvSpPr txBox="1"/>
          <p:nvPr/>
        </p:nvSpPr>
        <p:spPr>
          <a:xfrm>
            <a:off x="3024000" y="3276438"/>
            <a:ext cx="399900" cy="400200"/>
          </a:xfrm>
          <a:prstGeom prst="rect">
            <a:avLst/>
          </a:prstGeom>
          <a:solidFill>
            <a:srgbClr val="D9EAD3"/>
          </a:solidFill>
          <a:ln w="19050"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554" name="Google Shape;554;p27"/>
          <p:cNvSpPr txBox="1"/>
          <p:nvPr/>
        </p:nvSpPr>
        <p:spPr>
          <a:xfrm>
            <a:off x="4695525" y="852375"/>
            <a:ext cx="4112700" cy="2452500"/>
          </a:xfrm>
          <a:prstGeom prst="rect">
            <a:avLst/>
          </a:prstGeom>
          <a:noFill/>
          <a:ln>
            <a:noFill/>
          </a:ln>
        </p:spPr>
        <p:txBody>
          <a:bodyPr spcFirstLastPara="1" wrap="square" lIns="91425" tIns="91425" rIns="91425" bIns="91425" anchor="t" anchorCtr="0">
            <a:spAutoFit/>
          </a:bodyPr>
          <a:lstStyle/>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G[</a:t>
            </a:r>
            <a:r>
              <a:rPr lang="es-ES" sz="1800">
                <a:solidFill>
                  <a:schemeClr val="dk1"/>
                </a:solidFill>
                <a:latin typeface="Calibri"/>
                <a:ea typeface="Calibri"/>
                <a:cs typeface="Calibri"/>
                <a:sym typeface="Calibri"/>
              </a:rPr>
              <a:t>... , (0, 8, </a:t>
            </a:r>
            <a:r>
              <a:rPr lang="es-ES" sz="1800">
                <a:solidFill>
                  <a:schemeClr val="dk1"/>
                </a:solidFill>
                <a:highlight>
                  <a:srgbClr val="FFD966"/>
                </a:highlight>
                <a:latin typeface="Calibri"/>
                <a:ea typeface="Calibri"/>
                <a:cs typeface="Calibri"/>
                <a:sym typeface="Calibri"/>
              </a:rPr>
              <a:t>18</a:t>
            </a:r>
            <a:r>
              <a:rPr lang="es-ES" sz="1800">
                <a:solidFill>
                  <a:schemeClr val="dk1"/>
                </a:solidFill>
                <a:latin typeface="Calibri"/>
                <a:ea typeface="Calibri"/>
                <a:cs typeface="Calibri"/>
                <a:sym typeface="Calibri"/>
              </a:rPr>
              <a:t>), (5, 8, 19)…</a:t>
            </a:r>
            <a:r>
              <a:rPr lang="es-ES" sz="1800" b="1">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457200" algn="l" rtl="0">
              <a:spcBef>
                <a:spcPts val="64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lvl="0" indent="0" algn="l" rtl="0">
              <a:spcBef>
                <a:spcPts val="64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[(3, 1, 10), (0, 2 , 11), (0, 5, 12), (7, 4, 13), (7, 2, 14), (1, 6, 15), (6, 5, 16)] &lt;- (0, 8, 18) </a:t>
            </a:r>
            <a:endParaRPr/>
          </a:p>
        </p:txBody>
      </p:sp>
      <p:sp>
        <p:nvSpPr>
          <p:cNvPr id="555" name="Google Shape;555;p27"/>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8"/>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561" name="Google Shape;561;p28"/>
          <p:cNvSpPr/>
          <p:nvPr/>
        </p:nvSpPr>
        <p:spPr>
          <a:xfrm>
            <a:off x="2066400" y="25398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562" name="Google Shape;562;p28"/>
          <p:cNvSpPr/>
          <p:nvPr/>
        </p:nvSpPr>
        <p:spPr>
          <a:xfrm>
            <a:off x="427725" y="2437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563" name="Google Shape;563;p28"/>
          <p:cNvSpPr/>
          <p:nvPr/>
        </p:nvSpPr>
        <p:spPr>
          <a:xfrm>
            <a:off x="3854150" y="2630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564" name="Google Shape;564;p28"/>
          <p:cNvSpPr/>
          <p:nvPr/>
        </p:nvSpPr>
        <p:spPr>
          <a:xfrm>
            <a:off x="730025" y="10075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565" name="Google Shape;565;p28"/>
          <p:cNvSpPr/>
          <p:nvPr/>
        </p:nvSpPr>
        <p:spPr>
          <a:xfrm>
            <a:off x="2066400" y="75846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566" name="Google Shape;566;p28"/>
          <p:cNvSpPr/>
          <p:nvPr/>
        </p:nvSpPr>
        <p:spPr>
          <a:xfrm>
            <a:off x="2066400" y="43359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567" name="Google Shape;567;p28"/>
          <p:cNvSpPr/>
          <p:nvPr/>
        </p:nvSpPr>
        <p:spPr>
          <a:xfrm>
            <a:off x="542400" y="3802413"/>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568" name="Google Shape;568;p28"/>
          <p:cNvSpPr/>
          <p:nvPr/>
        </p:nvSpPr>
        <p:spPr>
          <a:xfrm>
            <a:off x="3590400" y="109832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569" name="Google Shape;569;p28"/>
          <p:cNvCxnSpPr>
            <a:stCxn id="564" idx="6"/>
            <a:endCxn id="565"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28"/>
          <p:cNvCxnSpPr>
            <a:stCxn id="565" idx="6"/>
            <a:endCxn id="568" idx="2"/>
          </p:cNvCxnSpPr>
          <p:nvPr/>
        </p:nvCxnSpPr>
        <p:spPr>
          <a:xfrm>
            <a:off x="2593800" y="1022163"/>
            <a:ext cx="996600" cy="339900"/>
          </a:xfrm>
          <a:prstGeom prst="straightConnector1">
            <a:avLst/>
          </a:prstGeom>
          <a:noFill/>
          <a:ln w="76200" cap="flat" cmpd="sng">
            <a:solidFill>
              <a:schemeClr val="dk2"/>
            </a:solidFill>
            <a:prstDash val="solid"/>
            <a:round/>
            <a:headEnd type="none" w="med" len="med"/>
            <a:tailEnd type="none" w="med" len="med"/>
          </a:ln>
        </p:spPr>
      </p:cxnSp>
      <p:cxnSp>
        <p:nvCxnSpPr>
          <p:cNvPr id="571" name="Google Shape;571;p28"/>
          <p:cNvCxnSpPr>
            <a:stCxn id="568" idx="4"/>
            <a:endCxn id="563" idx="0"/>
          </p:cNvCxnSpPr>
          <p:nvPr/>
        </p:nvCxnSpPr>
        <p:spPr>
          <a:xfrm>
            <a:off x="3854100" y="1625725"/>
            <a:ext cx="263700" cy="1005300"/>
          </a:xfrm>
          <a:prstGeom prst="straightConnector1">
            <a:avLst/>
          </a:prstGeom>
          <a:noFill/>
          <a:ln w="76200" cap="flat" cmpd="sng">
            <a:solidFill>
              <a:schemeClr val="dk2"/>
            </a:solidFill>
            <a:prstDash val="solid"/>
            <a:round/>
            <a:headEnd type="none" w="med" len="med"/>
            <a:tailEnd type="none" w="med" len="med"/>
          </a:ln>
        </p:spPr>
      </p:cxnSp>
      <p:cxnSp>
        <p:nvCxnSpPr>
          <p:cNvPr id="572" name="Google Shape;572;p28"/>
          <p:cNvCxnSpPr>
            <a:stCxn id="562" idx="0"/>
            <a:endCxn id="564" idx="4"/>
          </p:cNvCxnSpPr>
          <p:nvPr/>
        </p:nvCxnSpPr>
        <p:spPr>
          <a:xfrm rot="10800000" flipH="1">
            <a:off x="691425" y="1534875"/>
            <a:ext cx="302400" cy="903000"/>
          </a:xfrm>
          <a:prstGeom prst="straightConnector1">
            <a:avLst/>
          </a:prstGeom>
          <a:noFill/>
          <a:ln w="76200" cap="flat" cmpd="sng">
            <a:solidFill>
              <a:schemeClr val="dk2"/>
            </a:solidFill>
            <a:prstDash val="solid"/>
            <a:round/>
            <a:headEnd type="none" w="med" len="med"/>
            <a:tailEnd type="none" w="med" len="med"/>
          </a:ln>
        </p:spPr>
      </p:cxnSp>
      <p:cxnSp>
        <p:nvCxnSpPr>
          <p:cNvPr id="573" name="Google Shape;573;p28"/>
          <p:cNvCxnSpPr>
            <a:stCxn id="562" idx="4"/>
            <a:endCxn id="567" idx="0"/>
          </p:cNvCxnSpPr>
          <p:nvPr/>
        </p:nvCxnSpPr>
        <p:spPr>
          <a:xfrm>
            <a:off x="691425" y="2965275"/>
            <a:ext cx="114600" cy="837000"/>
          </a:xfrm>
          <a:prstGeom prst="straightConnector1">
            <a:avLst/>
          </a:prstGeom>
          <a:noFill/>
          <a:ln w="76200" cap="flat" cmpd="sng">
            <a:solidFill>
              <a:schemeClr val="dk2"/>
            </a:solidFill>
            <a:prstDash val="solid"/>
            <a:round/>
            <a:headEnd type="none" w="med" len="med"/>
            <a:tailEnd type="none" w="med" len="med"/>
          </a:ln>
        </p:spPr>
      </p:cxnSp>
      <p:cxnSp>
        <p:nvCxnSpPr>
          <p:cNvPr id="574" name="Google Shape;574;p28"/>
          <p:cNvCxnSpPr>
            <a:stCxn id="567" idx="5"/>
            <a:endCxn id="566" idx="2"/>
          </p:cNvCxnSpPr>
          <p:nvPr/>
        </p:nvCxnSpPr>
        <p:spPr>
          <a:xfrm>
            <a:off x="992564" y="4252577"/>
            <a:ext cx="1073700" cy="347100"/>
          </a:xfrm>
          <a:prstGeom prst="straightConnector1">
            <a:avLst/>
          </a:prstGeom>
          <a:noFill/>
          <a:ln w="76200" cap="flat" cmpd="sng">
            <a:solidFill>
              <a:schemeClr val="dk2"/>
            </a:solidFill>
            <a:prstDash val="solid"/>
            <a:round/>
            <a:headEnd type="none" w="med" len="med"/>
            <a:tailEnd type="none" w="med" len="med"/>
          </a:ln>
        </p:spPr>
      </p:cxnSp>
      <p:sp>
        <p:nvSpPr>
          <p:cNvPr id="575" name="Google Shape;575;p28"/>
          <p:cNvSpPr/>
          <p:nvPr/>
        </p:nvSpPr>
        <p:spPr>
          <a:xfrm>
            <a:off x="3590400" y="4072313"/>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576" name="Google Shape;576;p28"/>
          <p:cNvCxnSpPr>
            <a:stCxn id="561" idx="3"/>
            <a:endCxn id="567"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28"/>
          <p:cNvCxnSpPr>
            <a:stCxn id="561" idx="4"/>
            <a:endCxn id="566" idx="0"/>
          </p:cNvCxnSpPr>
          <p:nvPr/>
        </p:nvCxnSpPr>
        <p:spPr>
          <a:xfrm>
            <a:off x="2330100" y="3067275"/>
            <a:ext cx="0" cy="1268700"/>
          </a:xfrm>
          <a:prstGeom prst="straightConnector1">
            <a:avLst/>
          </a:prstGeom>
          <a:noFill/>
          <a:ln w="76200" cap="flat" cmpd="sng">
            <a:solidFill>
              <a:schemeClr val="dk2"/>
            </a:solidFill>
            <a:prstDash val="solid"/>
            <a:round/>
            <a:headEnd type="none" w="med" len="med"/>
            <a:tailEnd type="none" w="med" len="med"/>
          </a:ln>
        </p:spPr>
      </p:cxnSp>
      <p:cxnSp>
        <p:nvCxnSpPr>
          <p:cNvPr id="578" name="Google Shape;578;p28"/>
          <p:cNvCxnSpPr>
            <a:stCxn id="561" idx="5"/>
            <a:endCxn id="575" idx="1"/>
          </p:cNvCxnSpPr>
          <p:nvPr/>
        </p:nvCxnSpPr>
        <p:spPr>
          <a:xfrm>
            <a:off x="2516564" y="2990039"/>
            <a:ext cx="1151100" cy="1159500"/>
          </a:xfrm>
          <a:prstGeom prst="straightConnector1">
            <a:avLst/>
          </a:prstGeom>
          <a:noFill/>
          <a:ln w="76200" cap="flat" cmpd="sng">
            <a:solidFill>
              <a:schemeClr val="dk2"/>
            </a:solidFill>
            <a:prstDash val="solid"/>
            <a:round/>
            <a:headEnd type="none" w="med" len="med"/>
            <a:tailEnd type="none" w="med" len="med"/>
          </a:ln>
        </p:spPr>
      </p:cxnSp>
      <p:cxnSp>
        <p:nvCxnSpPr>
          <p:cNvPr id="579" name="Google Shape;579;p28"/>
          <p:cNvCxnSpPr>
            <a:stCxn id="561" idx="6"/>
            <a:endCxn id="563" idx="2"/>
          </p:cNvCxnSpPr>
          <p:nvPr/>
        </p:nvCxnSpPr>
        <p:spPr>
          <a:xfrm>
            <a:off x="2593800" y="2803575"/>
            <a:ext cx="1260300" cy="90900"/>
          </a:xfrm>
          <a:prstGeom prst="straightConnector1">
            <a:avLst/>
          </a:prstGeom>
          <a:noFill/>
          <a:ln w="76200" cap="flat" cmpd="sng">
            <a:solidFill>
              <a:schemeClr val="dk2"/>
            </a:solidFill>
            <a:prstDash val="solid"/>
            <a:round/>
            <a:headEnd type="none" w="med" len="med"/>
            <a:tailEnd type="none" w="med" len="med"/>
          </a:ln>
        </p:spPr>
      </p:cxnSp>
      <p:cxnSp>
        <p:nvCxnSpPr>
          <p:cNvPr id="580" name="Google Shape;580;p28"/>
          <p:cNvCxnSpPr>
            <a:stCxn id="561" idx="7"/>
            <a:endCxn id="568"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28"/>
          <p:cNvCxnSpPr>
            <a:stCxn id="561" idx="0"/>
            <a:endCxn id="565" idx="4"/>
          </p:cNvCxnSpPr>
          <p:nvPr/>
        </p:nvCxnSpPr>
        <p:spPr>
          <a:xfrm rot="10800000">
            <a:off x="2330100" y="1285875"/>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28"/>
          <p:cNvCxnSpPr>
            <a:stCxn id="562" idx="6"/>
            <a:endCxn id="561"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28"/>
          <p:cNvCxnSpPr>
            <a:stCxn id="566" idx="6"/>
            <a:endCxn id="575"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584" name="Google Shape;584;p28"/>
          <p:cNvSpPr txBox="1"/>
          <p:nvPr/>
        </p:nvSpPr>
        <p:spPr>
          <a:xfrm>
            <a:off x="427725" y="178630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10</a:t>
            </a:r>
            <a:endParaRPr sz="1500">
              <a:latin typeface="Calibri"/>
              <a:ea typeface="Calibri"/>
              <a:cs typeface="Calibri"/>
              <a:sym typeface="Calibri"/>
            </a:endParaRPr>
          </a:p>
        </p:txBody>
      </p:sp>
      <p:sp>
        <p:nvSpPr>
          <p:cNvPr id="585" name="Google Shape;585;p28"/>
          <p:cNvSpPr txBox="1"/>
          <p:nvPr/>
        </p:nvSpPr>
        <p:spPr>
          <a:xfrm>
            <a:off x="3112300" y="24034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11</a:t>
            </a:r>
            <a:endParaRPr sz="1500">
              <a:latin typeface="Calibri"/>
              <a:ea typeface="Calibri"/>
              <a:cs typeface="Calibri"/>
              <a:sym typeface="Calibri"/>
            </a:endParaRPr>
          </a:p>
        </p:txBody>
      </p:sp>
      <p:sp>
        <p:nvSpPr>
          <p:cNvPr id="586" name="Google Shape;586;p28"/>
          <p:cNvSpPr txBox="1"/>
          <p:nvPr/>
        </p:nvSpPr>
        <p:spPr>
          <a:xfrm>
            <a:off x="1930200" y="36721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12</a:t>
            </a:r>
            <a:endParaRPr sz="1500">
              <a:latin typeface="Calibri"/>
              <a:ea typeface="Calibri"/>
              <a:cs typeface="Calibri"/>
              <a:sym typeface="Calibri"/>
            </a:endParaRPr>
          </a:p>
        </p:txBody>
      </p:sp>
      <p:sp>
        <p:nvSpPr>
          <p:cNvPr id="587" name="Google Shape;587;p28"/>
          <p:cNvSpPr txBox="1"/>
          <p:nvPr/>
        </p:nvSpPr>
        <p:spPr>
          <a:xfrm>
            <a:off x="3024000" y="77647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13</a:t>
            </a:r>
            <a:endParaRPr sz="1500">
              <a:latin typeface="Calibri"/>
              <a:ea typeface="Calibri"/>
              <a:cs typeface="Calibri"/>
              <a:sym typeface="Calibri"/>
            </a:endParaRPr>
          </a:p>
        </p:txBody>
      </p:sp>
      <p:sp>
        <p:nvSpPr>
          <p:cNvPr id="588" name="Google Shape;588;p28"/>
          <p:cNvSpPr txBox="1"/>
          <p:nvPr/>
        </p:nvSpPr>
        <p:spPr>
          <a:xfrm>
            <a:off x="1930250" y="17936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589" name="Google Shape;589;p28"/>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590" name="Google Shape;590;p28"/>
          <p:cNvSpPr txBox="1"/>
          <p:nvPr/>
        </p:nvSpPr>
        <p:spPr>
          <a:xfrm>
            <a:off x="3024000" y="3276438"/>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b="1">
                <a:latin typeface="Calibri"/>
                <a:ea typeface="Calibri"/>
                <a:cs typeface="Calibri"/>
                <a:sym typeface="Calibri"/>
              </a:rPr>
              <a:t>18</a:t>
            </a:r>
            <a:endParaRPr sz="1500" b="1">
              <a:latin typeface="Calibri"/>
              <a:ea typeface="Calibri"/>
              <a:cs typeface="Calibri"/>
              <a:sym typeface="Calibri"/>
            </a:endParaRPr>
          </a:p>
        </p:txBody>
      </p:sp>
      <p:sp>
        <p:nvSpPr>
          <p:cNvPr id="591" name="Google Shape;591;p28"/>
          <p:cNvSpPr txBox="1"/>
          <p:nvPr/>
        </p:nvSpPr>
        <p:spPr>
          <a:xfrm>
            <a:off x="3981650" y="1928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592" name="Google Shape;592;p28"/>
          <p:cNvSpPr txBox="1"/>
          <p:nvPr/>
        </p:nvSpPr>
        <p:spPr>
          <a:xfrm>
            <a:off x="406150" y="318375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15</a:t>
            </a:r>
            <a:endParaRPr sz="1500">
              <a:latin typeface="Calibri"/>
              <a:ea typeface="Calibri"/>
              <a:cs typeface="Calibri"/>
              <a:sym typeface="Calibri"/>
            </a:endParaRPr>
          </a:p>
        </p:txBody>
      </p:sp>
      <p:sp>
        <p:nvSpPr>
          <p:cNvPr id="593" name="Google Shape;593;p28"/>
          <p:cNvSpPr txBox="1"/>
          <p:nvPr/>
        </p:nvSpPr>
        <p:spPr>
          <a:xfrm>
            <a:off x="1166275" y="43298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b="1">
                <a:latin typeface="Calibri"/>
                <a:ea typeface="Calibri"/>
                <a:cs typeface="Calibri"/>
                <a:sym typeface="Calibri"/>
              </a:rPr>
              <a:t>16</a:t>
            </a:r>
            <a:endParaRPr sz="1500" b="1">
              <a:latin typeface="Calibri"/>
              <a:ea typeface="Calibri"/>
              <a:cs typeface="Calibri"/>
              <a:sym typeface="Calibri"/>
            </a:endParaRPr>
          </a:p>
        </p:txBody>
      </p:sp>
      <p:sp>
        <p:nvSpPr>
          <p:cNvPr id="594" name="Google Shape;594;p28"/>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595" name="Google Shape;595;p28"/>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596" name="Google Shape;596;p28"/>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597" name="Google Shape;597;p28"/>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598" name="Google Shape;598;p28"/>
          <p:cNvSpPr txBox="1"/>
          <p:nvPr/>
        </p:nvSpPr>
        <p:spPr>
          <a:xfrm>
            <a:off x="3112300" y="24034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11</a:t>
            </a:r>
            <a:endParaRPr sz="1500">
              <a:latin typeface="Calibri"/>
              <a:ea typeface="Calibri"/>
              <a:cs typeface="Calibri"/>
              <a:sym typeface="Calibri"/>
            </a:endParaRPr>
          </a:p>
        </p:txBody>
      </p:sp>
      <p:sp>
        <p:nvSpPr>
          <p:cNvPr id="599" name="Google Shape;599;p28"/>
          <p:cNvSpPr txBox="1"/>
          <p:nvPr/>
        </p:nvSpPr>
        <p:spPr>
          <a:xfrm>
            <a:off x="4695775" y="510775"/>
            <a:ext cx="4112700" cy="4053300"/>
          </a:xfrm>
          <a:prstGeom prst="rect">
            <a:avLst/>
          </a:prstGeom>
          <a:noFill/>
          <a:ln>
            <a:noFill/>
          </a:ln>
        </p:spPr>
        <p:txBody>
          <a:bodyPr spcFirstLastPara="1" wrap="square" lIns="91425" tIns="91425" rIns="91425" bIns="91425" anchor="t" anchorCtr="0">
            <a:spAutoFit/>
          </a:bodyPr>
          <a:lstStyle/>
          <a:p>
            <a:pPr marL="0" lvl="0" indent="0" algn="l" rtl="0">
              <a:spcBef>
                <a:spcPts val="640"/>
              </a:spcBef>
              <a:spcAft>
                <a:spcPts val="0"/>
              </a:spcAft>
              <a:buNone/>
            </a:pPr>
            <a:r>
              <a:rPr lang="es-ES" sz="1800" b="1">
                <a:solidFill>
                  <a:schemeClr val="dk1"/>
                </a:solidFill>
                <a:latin typeface="Calibri"/>
                <a:ea typeface="Calibri"/>
                <a:cs typeface="Calibri"/>
                <a:sym typeface="Calibri"/>
              </a:rPr>
              <a:t>     Resultado</a:t>
            </a:r>
            <a:r>
              <a:rPr lang="es-ES" sz="1800">
                <a:solidFill>
                  <a:schemeClr val="dk1"/>
                </a:solidFill>
                <a:latin typeface="Calibri"/>
                <a:ea typeface="Calibri"/>
                <a:cs typeface="Calibri"/>
                <a:sym typeface="Calibri"/>
              </a:rPr>
              <a:t>[].tamaño &gt;= (Nº nodos - 1) </a:t>
            </a:r>
            <a:endParaRPr sz="1800">
              <a:solidFill>
                <a:schemeClr val="dk1"/>
              </a:solidFill>
              <a:latin typeface="Calibri"/>
              <a:ea typeface="Calibri"/>
              <a:cs typeface="Calibri"/>
              <a:sym typeface="Calibri"/>
            </a:endParaRPr>
          </a:p>
          <a:p>
            <a:pPr marL="914400" lvl="0" indent="0" algn="l" rtl="0">
              <a:spcBef>
                <a:spcPts val="640"/>
              </a:spcBef>
              <a:spcAft>
                <a:spcPts val="0"/>
              </a:spcAft>
              <a:buNone/>
            </a:pPr>
            <a:r>
              <a:rPr lang="es-ES" sz="1800" b="1">
                <a:solidFill>
                  <a:schemeClr val="dk1"/>
                </a:solidFill>
                <a:latin typeface="Calibri"/>
                <a:ea typeface="Calibri"/>
                <a:cs typeface="Calibri"/>
                <a:sym typeface="Calibri"/>
              </a:rPr>
              <a:t>    Fin del algoritmo</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[(3, 1, </a:t>
            </a:r>
            <a:r>
              <a:rPr lang="es-ES" sz="1800">
                <a:solidFill>
                  <a:schemeClr val="dk1"/>
                </a:solidFill>
                <a:highlight>
                  <a:srgbClr val="FFD966"/>
                </a:highlight>
                <a:latin typeface="Calibri"/>
                <a:ea typeface="Calibri"/>
                <a:cs typeface="Calibri"/>
                <a:sym typeface="Calibri"/>
              </a:rPr>
              <a:t>10</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914400" lvl="0" indent="457200" algn="l" rtl="0">
              <a:spcBef>
                <a:spcPts val="640"/>
              </a:spcBef>
              <a:spcAft>
                <a:spcPts val="0"/>
              </a:spcAft>
              <a:buNone/>
            </a:pPr>
            <a:r>
              <a:rPr lang="es-ES" sz="1800">
                <a:solidFill>
                  <a:schemeClr val="dk1"/>
                </a:solidFill>
                <a:latin typeface="Calibri"/>
                <a:ea typeface="Calibri"/>
                <a:cs typeface="Calibri"/>
                <a:sym typeface="Calibri"/>
              </a:rPr>
              <a:t>  (0, 2, </a:t>
            </a:r>
            <a:r>
              <a:rPr lang="es-ES" sz="1800">
                <a:solidFill>
                  <a:schemeClr val="dk1"/>
                </a:solidFill>
                <a:highlight>
                  <a:srgbClr val="FFD966"/>
                </a:highlight>
                <a:latin typeface="Calibri"/>
                <a:ea typeface="Calibri"/>
                <a:cs typeface="Calibri"/>
                <a:sym typeface="Calibri"/>
              </a:rPr>
              <a:t>11</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lvl="0" indent="0" algn="l" rtl="0">
              <a:spcBef>
                <a:spcPts val="640"/>
              </a:spcBef>
              <a:spcAft>
                <a:spcPts val="0"/>
              </a:spcAft>
              <a:buNone/>
            </a:pPr>
            <a:r>
              <a:rPr lang="es-ES" sz="1800">
                <a:solidFill>
                  <a:schemeClr val="dk1"/>
                </a:solidFill>
                <a:latin typeface="Calibri"/>
                <a:ea typeface="Calibri"/>
                <a:cs typeface="Calibri"/>
                <a:sym typeface="Calibri"/>
              </a:rPr>
              <a:t>                            (0, 5, </a:t>
            </a:r>
            <a:r>
              <a:rPr lang="es-ES" sz="1800">
                <a:solidFill>
                  <a:schemeClr val="dk1"/>
                </a:solidFill>
                <a:highlight>
                  <a:srgbClr val="FFD966"/>
                </a:highlight>
                <a:latin typeface="Calibri"/>
                <a:ea typeface="Calibri"/>
                <a:cs typeface="Calibri"/>
                <a:sym typeface="Calibri"/>
              </a:rPr>
              <a:t>12</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r>
              <a:rPr lang="es-ES" sz="1800">
                <a:solidFill>
                  <a:schemeClr val="dk1"/>
                </a:solidFill>
                <a:latin typeface="Calibri"/>
                <a:ea typeface="Calibri"/>
                <a:cs typeface="Calibri"/>
                <a:sym typeface="Calibri"/>
              </a:rPr>
              <a:t>                   (7, 4, </a:t>
            </a:r>
            <a:r>
              <a:rPr lang="es-ES" sz="1800">
                <a:solidFill>
                  <a:schemeClr val="dk1"/>
                </a:solidFill>
                <a:highlight>
                  <a:srgbClr val="FFD966"/>
                </a:highlight>
                <a:latin typeface="Calibri"/>
                <a:ea typeface="Calibri"/>
                <a:cs typeface="Calibri"/>
                <a:sym typeface="Calibri"/>
              </a:rPr>
              <a:t>13</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r>
              <a:rPr lang="es-ES" sz="1800">
                <a:solidFill>
                  <a:schemeClr val="dk1"/>
                </a:solidFill>
                <a:latin typeface="Calibri"/>
                <a:ea typeface="Calibri"/>
                <a:cs typeface="Calibri"/>
                <a:sym typeface="Calibri"/>
              </a:rPr>
              <a:t>                   (7, 2, </a:t>
            </a:r>
            <a:r>
              <a:rPr lang="es-ES" sz="1800">
                <a:solidFill>
                  <a:schemeClr val="dk1"/>
                </a:solidFill>
                <a:highlight>
                  <a:srgbClr val="FFD966"/>
                </a:highlight>
                <a:latin typeface="Calibri"/>
                <a:ea typeface="Calibri"/>
                <a:cs typeface="Calibri"/>
                <a:sym typeface="Calibri"/>
              </a:rPr>
              <a:t>14</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r>
              <a:rPr lang="es-ES" sz="1800">
                <a:solidFill>
                  <a:schemeClr val="dk1"/>
                </a:solidFill>
                <a:latin typeface="Calibri"/>
                <a:ea typeface="Calibri"/>
                <a:cs typeface="Calibri"/>
                <a:sym typeface="Calibri"/>
              </a:rPr>
              <a:t>                   (1, 6, </a:t>
            </a:r>
            <a:r>
              <a:rPr lang="es-ES" sz="1800">
                <a:solidFill>
                  <a:schemeClr val="dk1"/>
                </a:solidFill>
                <a:highlight>
                  <a:srgbClr val="F1C232"/>
                </a:highlight>
                <a:latin typeface="Calibri"/>
                <a:ea typeface="Calibri"/>
                <a:cs typeface="Calibri"/>
                <a:sym typeface="Calibri"/>
              </a:rPr>
              <a:t>15</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r>
              <a:rPr lang="es-ES" sz="1800">
                <a:solidFill>
                  <a:schemeClr val="dk1"/>
                </a:solidFill>
                <a:latin typeface="Calibri"/>
                <a:ea typeface="Calibri"/>
                <a:cs typeface="Calibri"/>
                <a:sym typeface="Calibri"/>
              </a:rPr>
              <a:t>                   (6, 5, </a:t>
            </a:r>
            <a:r>
              <a:rPr lang="es-ES" sz="1800">
                <a:solidFill>
                  <a:schemeClr val="dk1"/>
                </a:solidFill>
                <a:highlight>
                  <a:srgbClr val="F1C232"/>
                </a:highlight>
                <a:latin typeface="Calibri"/>
                <a:ea typeface="Calibri"/>
                <a:cs typeface="Calibri"/>
                <a:sym typeface="Calibri"/>
              </a:rPr>
              <a:t>16</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r>
              <a:rPr lang="es-ES" sz="1800">
                <a:solidFill>
                  <a:schemeClr val="dk1"/>
                </a:solidFill>
                <a:latin typeface="Calibri"/>
                <a:ea typeface="Calibri"/>
                <a:cs typeface="Calibri"/>
                <a:sym typeface="Calibri"/>
              </a:rPr>
              <a:t>                   (0, 8, </a:t>
            </a:r>
            <a:r>
              <a:rPr lang="es-ES" sz="1800">
                <a:solidFill>
                  <a:schemeClr val="dk1"/>
                </a:solidFill>
                <a:highlight>
                  <a:srgbClr val="FFD966"/>
                </a:highlight>
                <a:latin typeface="Calibri"/>
                <a:ea typeface="Calibri"/>
                <a:cs typeface="Calibri"/>
                <a:sym typeface="Calibri"/>
              </a:rPr>
              <a:t>18</a:t>
            </a:r>
            <a:r>
              <a:rPr lang="es-ES" sz="1800">
                <a:solidFill>
                  <a:schemeClr val="dk1"/>
                </a:solidFill>
                <a:latin typeface="Calibri"/>
                <a:ea typeface="Calibri"/>
                <a:cs typeface="Calibri"/>
                <a:sym typeface="Calibri"/>
              </a:rPr>
              <a:t>)] </a:t>
            </a:r>
            <a:endParaRPr/>
          </a:p>
        </p:txBody>
      </p:sp>
      <p:sp>
        <p:nvSpPr>
          <p:cNvPr id="600" name="Google Shape;600;p28"/>
          <p:cNvSpPr/>
          <p:nvPr/>
        </p:nvSpPr>
        <p:spPr>
          <a:xfrm>
            <a:off x="7093725" y="1534875"/>
            <a:ext cx="399900" cy="3045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txBox="1"/>
          <p:nvPr/>
        </p:nvSpPr>
        <p:spPr>
          <a:xfrm>
            <a:off x="6588800" y="2788275"/>
            <a:ext cx="1707300" cy="538800"/>
          </a:xfrm>
          <a:prstGeom prst="rect">
            <a:avLst/>
          </a:prstGeom>
          <a:noFill/>
          <a:ln>
            <a:noFill/>
          </a:ln>
        </p:spPr>
        <p:txBody>
          <a:bodyPr spcFirstLastPara="1" wrap="square" lIns="91425" tIns="91425" rIns="91425" bIns="91425" anchor="t" anchorCtr="0">
            <a:spAutoFit/>
          </a:bodyPr>
          <a:lstStyle/>
          <a:p>
            <a:pPr marL="914400" lvl="0" indent="0" algn="l" rtl="0">
              <a:spcBef>
                <a:spcPts val="640"/>
              </a:spcBef>
              <a:spcAft>
                <a:spcPts val="0"/>
              </a:spcAft>
              <a:buNone/>
            </a:pPr>
            <a:r>
              <a:rPr lang="es-ES" sz="2300" b="1">
                <a:solidFill>
                  <a:schemeClr val="dk1"/>
                </a:solidFill>
                <a:latin typeface="Calibri"/>
                <a:ea typeface="Calibri"/>
                <a:cs typeface="Calibri"/>
                <a:sym typeface="Calibri"/>
              </a:rPr>
              <a:t>109</a:t>
            </a:r>
            <a:endParaRPr sz="1900"/>
          </a:p>
        </p:txBody>
      </p:sp>
      <p:sp>
        <p:nvSpPr>
          <p:cNvPr id="602" name="Google Shape;602;p28"/>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pic>
        <p:nvPicPr>
          <p:cNvPr id="607" name="Google Shape;607;p29"/>
          <p:cNvPicPr preferRelativeResize="0"/>
          <p:nvPr/>
        </p:nvPicPr>
        <p:blipFill>
          <a:blip r:embed="rId3">
            <a:alphaModFix/>
          </a:blip>
          <a:stretch>
            <a:fillRect/>
          </a:stretch>
        </p:blipFill>
        <p:spPr>
          <a:xfrm>
            <a:off x="964013" y="520113"/>
            <a:ext cx="7215976" cy="5817774"/>
          </a:xfrm>
          <a:prstGeom prst="rect">
            <a:avLst/>
          </a:prstGeom>
          <a:noFill/>
          <a:ln>
            <a:noFill/>
          </a:ln>
        </p:spPr>
      </p:pic>
      <p:sp>
        <p:nvSpPr>
          <p:cNvPr id="608" name="Google Shape;608;p29"/>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None/>
            </a:pPr>
            <a:r>
              <a:rPr lang="es-ES" sz="1800"/>
              <a:t>Traza sobre el programa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613" name="Google Shape;613;p30"/>
          <p:cNvPicPr preferRelativeResize="0"/>
          <p:nvPr/>
        </p:nvPicPr>
        <p:blipFill>
          <a:blip r:embed="rId3">
            <a:alphaModFix/>
          </a:blip>
          <a:stretch>
            <a:fillRect/>
          </a:stretch>
        </p:blipFill>
        <p:spPr>
          <a:xfrm>
            <a:off x="2466513" y="532424"/>
            <a:ext cx="4210975" cy="5793150"/>
          </a:xfrm>
          <a:prstGeom prst="rect">
            <a:avLst/>
          </a:prstGeom>
          <a:noFill/>
          <a:ln>
            <a:noFill/>
          </a:ln>
        </p:spPr>
      </p:pic>
      <p:sp>
        <p:nvSpPr>
          <p:cNvPr id="614" name="Google Shape;614;p30"/>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None/>
            </a:pPr>
            <a:r>
              <a:rPr lang="es-ES" sz="1800"/>
              <a:t>Traza sobre el programa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pic>
        <p:nvPicPr>
          <p:cNvPr id="619" name="Google Shape;619;p31"/>
          <p:cNvPicPr preferRelativeResize="0"/>
          <p:nvPr/>
        </p:nvPicPr>
        <p:blipFill>
          <a:blip r:embed="rId3">
            <a:alphaModFix/>
          </a:blip>
          <a:stretch>
            <a:fillRect/>
          </a:stretch>
        </p:blipFill>
        <p:spPr>
          <a:xfrm>
            <a:off x="1664512" y="557638"/>
            <a:ext cx="5814974" cy="5742724"/>
          </a:xfrm>
          <a:prstGeom prst="rect">
            <a:avLst/>
          </a:prstGeom>
          <a:noFill/>
          <a:ln>
            <a:noFill/>
          </a:ln>
        </p:spPr>
      </p:pic>
      <p:sp>
        <p:nvSpPr>
          <p:cNvPr id="620" name="Google Shape;620;p31"/>
          <p:cNvSpPr txBox="1">
            <a:spLocks noGrp="1"/>
          </p:cNvSpPr>
          <p:nvPr>
            <p:ph type="title" idx="4294967295"/>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None/>
            </a:pPr>
            <a:r>
              <a:rPr lang="es-ES" sz="1800"/>
              <a:t>Traza sobre el programa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496075" y="793425"/>
            <a:ext cx="5226000" cy="4960200"/>
          </a:xfrm>
          <a:prstGeom prst="rect">
            <a:avLst/>
          </a:prstGeom>
          <a:noFill/>
          <a:ln>
            <a:noFill/>
          </a:ln>
        </p:spPr>
        <p:txBody>
          <a:bodyPr spcFirstLastPara="1" wrap="square" lIns="91425" tIns="91425" rIns="91425" bIns="91425" anchor="t" anchorCtr="0">
            <a:spAutoFit/>
          </a:bodyPr>
          <a:lstStyle/>
          <a:p>
            <a:pPr marL="457200" lvl="0" indent="-336550" algn="just" rtl="0">
              <a:lnSpc>
                <a:spcPct val="115000"/>
              </a:lnSpc>
              <a:spcBef>
                <a:spcPts val="0"/>
              </a:spcBef>
              <a:spcAft>
                <a:spcPts val="0"/>
              </a:spcAft>
              <a:buClr>
                <a:schemeClr val="dk1"/>
              </a:buClr>
              <a:buSzPts val="1700"/>
              <a:buFont typeface="Montserrat Medium"/>
              <a:buChar char="●"/>
            </a:pPr>
            <a:r>
              <a:rPr lang="es-ES" sz="1700">
                <a:solidFill>
                  <a:schemeClr val="dk1"/>
                </a:solidFill>
                <a:latin typeface="Montserrat Medium"/>
                <a:ea typeface="Montserrat Medium"/>
                <a:cs typeface="Montserrat Medium"/>
                <a:sym typeface="Montserrat Medium"/>
              </a:rPr>
              <a:t>Joseph Kruskal fue un matemático y estadístico estadounidense.</a:t>
            </a:r>
            <a:endParaRPr sz="1700">
              <a:solidFill>
                <a:schemeClr val="dk1"/>
              </a:solidFill>
              <a:latin typeface="Montserrat Medium"/>
              <a:ea typeface="Montserrat Medium"/>
              <a:cs typeface="Montserrat Medium"/>
              <a:sym typeface="Montserrat Medium"/>
            </a:endParaRPr>
          </a:p>
          <a:p>
            <a:pPr marL="457200" lvl="0" indent="0" algn="just" rtl="0">
              <a:lnSpc>
                <a:spcPct val="115000"/>
              </a:lnSpc>
              <a:spcBef>
                <a:spcPts val="0"/>
              </a:spcBef>
              <a:spcAft>
                <a:spcPts val="0"/>
              </a:spcAft>
              <a:buNone/>
            </a:pPr>
            <a:endParaRPr sz="1700">
              <a:solidFill>
                <a:schemeClr val="dk1"/>
              </a:solidFill>
              <a:latin typeface="Montserrat Medium"/>
              <a:ea typeface="Montserrat Medium"/>
              <a:cs typeface="Montserrat Medium"/>
              <a:sym typeface="Montserrat Medium"/>
            </a:endParaRPr>
          </a:p>
          <a:p>
            <a:pPr marL="457200" lvl="0" indent="-336550" algn="just" rtl="0">
              <a:lnSpc>
                <a:spcPct val="115000"/>
              </a:lnSpc>
              <a:spcBef>
                <a:spcPts val="0"/>
              </a:spcBef>
              <a:spcAft>
                <a:spcPts val="0"/>
              </a:spcAft>
              <a:buClr>
                <a:schemeClr val="dk1"/>
              </a:buClr>
              <a:buSzPts val="1700"/>
              <a:buFont typeface="Montserrat Medium"/>
              <a:buChar char="●"/>
            </a:pPr>
            <a:r>
              <a:rPr lang="es-ES" sz="1700">
                <a:solidFill>
                  <a:schemeClr val="dk1"/>
                </a:solidFill>
                <a:latin typeface="Montserrat Medium"/>
                <a:ea typeface="Montserrat Medium"/>
                <a:cs typeface="Montserrat Medium"/>
                <a:sym typeface="Montserrat Medium"/>
              </a:rPr>
              <a:t>Fue publicado en 1956.</a:t>
            </a:r>
            <a:endParaRPr sz="1700">
              <a:solidFill>
                <a:schemeClr val="dk1"/>
              </a:solidFill>
              <a:latin typeface="Montserrat Medium"/>
              <a:ea typeface="Montserrat Medium"/>
              <a:cs typeface="Montserrat Medium"/>
              <a:sym typeface="Montserrat Medium"/>
            </a:endParaRPr>
          </a:p>
          <a:p>
            <a:pPr marL="457200" lvl="0" indent="0" algn="just" rtl="0">
              <a:lnSpc>
                <a:spcPct val="115000"/>
              </a:lnSpc>
              <a:spcBef>
                <a:spcPts val="0"/>
              </a:spcBef>
              <a:spcAft>
                <a:spcPts val="0"/>
              </a:spcAft>
              <a:buNone/>
            </a:pPr>
            <a:endParaRPr sz="1700">
              <a:solidFill>
                <a:schemeClr val="dk1"/>
              </a:solidFill>
              <a:latin typeface="Montserrat Medium"/>
              <a:ea typeface="Montserrat Medium"/>
              <a:cs typeface="Montserrat Medium"/>
              <a:sym typeface="Montserrat Medium"/>
            </a:endParaRPr>
          </a:p>
          <a:p>
            <a:pPr marL="457200" lvl="0" indent="-336550" algn="just" rtl="0">
              <a:lnSpc>
                <a:spcPct val="115000"/>
              </a:lnSpc>
              <a:spcBef>
                <a:spcPts val="0"/>
              </a:spcBef>
              <a:spcAft>
                <a:spcPts val="0"/>
              </a:spcAft>
              <a:buClr>
                <a:schemeClr val="dk1"/>
              </a:buClr>
              <a:buSzPts val="1700"/>
              <a:buFont typeface="Montserrat Medium"/>
              <a:buChar char="●"/>
            </a:pPr>
            <a:r>
              <a:rPr lang="es-ES" sz="1700">
                <a:solidFill>
                  <a:schemeClr val="dk1"/>
                </a:solidFill>
                <a:latin typeface="Montserrat Medium"/>
                <a:ea typeface="Montserrat Medium"/>
                <a:cs typeface="Montserrat Medium"/>
                <a:sym typeface="Montserrat Medium"/>
              </a:rPr>
              <a:t>Intenta resolver el problema de encontrar el árbol de expansión mínima en un grafo ponderado y conexo. </a:t>
            </a:r>
            <a:endParaRPr sz="1700">
              <a:solidFill>
                <a:schemeClr val="dk1"/>
              </a:solidFill>
              <a:latin typeface="Montserrat Medium"/>
              <a:ea typeface="Montserrat Medium"/>
              <a:cs typeface="Montserrat Medium"/>
              <a:sym typeface="Montserrat Medium"/>
            </a:endParaRPr>
          </a:p>
          <a:p>
            <a:pPr marL="457200" lvl="0" indent="0" algn="just" rtl="0">
              <a:lnSpc>
                <a:spcPct val="115000"/>
              </a:lnSpc>
              <a:spcBef>
                <a:spcPts val="0"/>
              </a:spcBef>
              <a:spcAft>
                <a:spcPts val="0"/>
              </a:spcAft>
              <a:buNone/>
            </a:pPr>
            <a:endParaRPr sz="1700">
              <a:solidFill>
                <a:schemeClr val="dk1"/>
              </a:solidFill>
              <a:latin typeface="Montserrat Medium"/>
              <a:ea typeface="Montserrat Medium"/>
              <a:cs typeface="Montserrat Medium"/>
              <a:sym typeface="Montserrat Medium"/>
            </a:endParaRPr>
          </a:p>
          <a:p>
            <a:pPr marL="457200" lvl="0" indent="-336550" algn="just" rtl="0">
              <a:lnSpc>
                <a:spcPct val="115000"/>
              </a:lnSpc>
              <a:spcBef>
                <a:spcPts val="0"/>
              </a:spcBef>
              <a:spcAft>
                <a:spcPts val="0"/>
              </a:spcAft>
              <a:buClr>
                <a:schemeClr val="dk1"/>
              </a:buClr>
              <a:buSzPts val="1700"/>
              <a:buFont typeface="Montserrat Medium"/>
              <a:buChar char="●"/>
            </a:pPr>
            <a:r>
              <a:rPr lang="es-ES" sz="1700">
                <a:solidFill>
                  <a:schemeClr val="dk1"/>
                </a:solidFill>
                <a:latin typeface="Montserrat Medium"/>
                <a:ea typeface="Montserrat Medium"/>
                <a:cs typeface="Montserrat Medium"/>
                <a:sym typeface="Montserrat Medium"/>
              </a:rPr>
              <a:t>Destacado por su enfoque voraz dada la época en que se publicó. (Crecimiento y auge de la teoría de grafos)</a:t>
            </a:r>
            <a:endParaRPr sz="1700">
              <a:solidFill>
                <a:schemeClr val="dk1"/>
              </a:solidFill>
              <a:latin typeface="Montserrat Medium"/>
              <a:ea typeface="Montserrat Medium"/>
              <a:cs typeface="Montserrat Medium"/>
              <a:sym typeface="Montserrat Medium"/>
            </a:endParaRPr>
          </a:p>
          <a:p>
            <a:pPr marL="457200" lvl="0" indent="0" algn="just" rtl="0">
              <a:lnSpc>
                <a:spcPct val="115000"/>
              </a:lnSpc>
              <a:spcBef>
                <a:spcPts val="0"/>
              </a:spcBef>
              <a:spcAft>
                <a:spcPts val="0"/>
              </a:spcAft>
              <a:buNone/>
            </a:pPr>
            <a:endParaRPr sz="1700">
              <a:solidFill>
                <a:schemeClr val="dk1"/>
              </a:solidFill>
              <a:latin typeface="Montserrat Medium"/>
              <a:ea typeface="Montserrat Medium"/>
              <a:cs typeface="Montserrat Medium"/>
              <a:sym typeface="Montserrat Medium"/>
            </a:endParaRPr>
          </a:p>
          <a:p>
            <a:pPr marL="457200" lvl="0" indent="-336550" algn="just" rtl="0">
              <a:lnSpc>
                <a:spcPct val="115000"/>
              </a:lnSpc>
              <a:spcBef>
                <a:spcPts val="0"/>
              </a:spcBef>
              <a:spcAft>
                <a:spcPts val="0"/>
              </a:spcAft>
              <a:buClr>
                <a:schemeClr val="dk1"/>
              </a:buClr>
              <a:buSzPts val="1700"/>
              <a:buFont typeface="Montserrat Medium"/>
              <a:buChar char="●"/>
            </a:pPr>
            <a:r>
              <a:rPr lang="es-ES" sz="1700">
                <a:solidFill>
                  <a:schemeClr val="dk1"/>
                </a:solidFill>
                <a:latin typeface="Montserrat Medium"/>
                <a:ea typeface="Montserrat Medium"/>
                <a:cs typeface="Montserrat Medium"/>
                <a:sym typeface="Montserrat Medium"/>
              </a:rPr>
              <a:t>Principales características:</a:t>
            </a:r>
            <a:endParaRPr sz="1700">
              <a:solidFill>
                <a:schemeClr val="dk1"/>
              </a:solidFill>
              <a:latin typeface="Montserrat Medium"/>
              <a:ea typeface="Montserrat Medium"/>
              <a:cs typeface="Montserrat Medium"/>
              <a:sym typeface="Montserrat Medium"/>
            </a:endParaRPr>
          </a:p>
          <a:p>
            <a:pPr marL="914400" lvl="1" indent="-336550" algn="just" rtl="0">
              <a:lnSpc>
                <a:spcPct val="115000"/>
              </a:lnSpc>
              <a:spcBef>
                <a:spcPts val="0"/>
              </a:spcBef>
              <a:spcAft>
                <a:spcPts val="0"/>
              </a:spcAft>
              <a:buClr>
                <a:schemeClr val="dk1"/>
              </a:buClr>
              <a:buSzPts val="1700"/>
              <a:buFont typeface="Montserrat Medium"/>
              <a:buChar char="○"/>
            </a:pPr>
            <a:r>
              <a:rPr lang="es-ES" sz="1700">
                <a:solidFill>
                  <a:schemeClr val="dk1"/>
                </a:solidFill>
                <a:latin typeface="Montserrat Medium"/>
                <a:ea typeface="Montserrat Medium"/>
                <a:cs typeface="Montserrat Medium"/>
                <a:sym typeface="Montserrat Medium"/>
              </a:rPr>
              <a:t>Eficaz</a:t>
            </a:r>
            <a:endParaRPr sz="1700">
              <a:solidFill>
                <a:schemeClr val="dk1"/>
              </a:solidFill>
              <a:latin typeface="Montserrat Medium"/>
              <a:ea typeface="Montserrat Medium"/>
              <a:cs typeface="Montserrat Medium"/>
              <a:sym typeface="Montserrat Medium"/>
            </a:endParaRPr>
          </a:p>
          <a:p>
            <a:pPr marL="914400" lvl="1" indent="-336550" algn="just" rtl="0">
              <a:lnSpc>
                <a:spcPct val="115000"/>
              </a:lnSpc>
              <a:spcBef>
                <a:spcPts val="0"/>
              </a:spcBef>
              <a:spcAft>
                <a:spcPts val="0"/>
              </a:spcAft>
              <a:buClr>
                <a:schemeClr val="dk1"/>
              </a:buClr>
              <a:buSzPts val="1700"/>
              <a:buFont typeface="Montserrat Medium"/>
              <a:buChar char="○"/>
            </a:pPr>
            <a:r>
              <a:rPr lang="es-ES" sz="1700">
                <a:solidFill>
                  <a:schemeClr val="dk1"/>
                </a:solidFill>
                <a:latin typeface="Montserrat Medium"/>
                <a:ea typeface="Montserrat Medium"/>
                <a:cs typeface="Montserrat Medium"/>
                <a:sym typeface="Montserrat Medium"/>
              </a:rPr>
              <a:t>Escalable</a:t>
            </a:r>
            <a:endParaRPr sz="1700">
              <a:solidFill>
                <a:schemeClr val="dk1"/>
              </a:solidFill>
              <a:latin typeface="Montserrat Medium"/>
              <a:ea typeface="Montserrat Medium"/>
              <a:cs typeface="Montserrat Medium"/>
              <a:sym typeface="Montserrat Medium"/>
            </a:endParaRPr>
          </a:p>
        </p:txBody>
      </p:sp>
      <p:sp>
        <p:nvSpPr>
          <p:cNvPr id="93" name="Google Shape;93;p14"/>
          <p:cNvSpPr txBox="1"/>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solidFill>
                  <a:schemeClr val="dk1"/>
                </a:solidFill>
                <a:latin typeface="Calibri"/>
                <a:ea typeface="Calibri"/>
                <a:cs typeface="Calibri"/>
                <a:sym typeface="Calibri"/>
              </a:rPr>
              <a:t>Algoritmo. Descripción</a:t>
            </a:r>
            <a:endParaRPr sz="4400" b="0" i="0" u="none" strike="noStrike" cap="none">
              <a:solidFill>
                <a:schemeClr val="dk1"/>
              </a:solidFill>
              <a:latin typeface="Calibri"/>
              <a:ea typeface="Calibri"/>
              <a:cs typeface="Calibri"/>
              <a:sym typeface="Calibri"/>
            </a:endParaRPr>
          </a:p>
        </p:txBody>
      </p:sp>
      <p:pic>
        <p:nvPicPr>
          <p:cNvPr id="94" name="Google Shape;94;p14"/>
          <p:cNvPicPr preferRelativeResize="0"/>
          <p:nvPr/>
        </p:nvPicPr>
        <p:blipFill>
          <a:blip r:embed="rId3">
            <a:alphaModFix/>
          </a:blip>
          <a:stretch>
            <a:fillRect/>
          </a:stretch>
        </p:blipFill>
        <p:spPr>
          <a:xfrm>
            <a:off x="6103000" y="1174415"/>
            <a:ext cx="2271194" cy="2793998"/>
          </a:xfrm>
          <a:prstGeom prst="rect">
            <a:avLst/>
          </a:prstGeom>
          <a:noFill/>
          <a:ln>
            <a:noFill/>
          </a:ln>
        </p:spPr>
      </p:pic>
      <p:sp>
        <p:nvSpPr>
          <p:cNvPr id="95" name="Google Shape;95;p14"/>
          <p:cNvSpPr txBox="1"/>
          <p:nvPr/>
        </p:nvSpPr>
        <p:spPr>
          <a:xfrm>
            <a:off x="6636400" y="3866350"/>
            <a:ext cx="2011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300">
                <a:solidFill>
                  <a:srgbClr val="888888"/>
                </a:solidFill>
                <a:latin typeface="Calibri"/>
                <a:ea typeface="Calibri"/>
                <a:cs typeface="Calibri"/>
                <a:sym typeface="Calibri"/>
              </a:rPr>
              <a:t>Joseph Kruskal</a:t>
            </a:r>
            <a:endParaRPr sz="1300">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pic>
        <p:nvPicPr>
          <p:cNvPr id="625" name="Google Shape;625;p32"/>
          <p:cNvPicPr preferRelativeResize="0"/>
          <p:nvPr/>
        </p:nvPicPr>
        <p:blipFill>
          <a:blip r:embed="rId3">
            <a:alphaModFix/>
          </a:blip>
          <a:stretch>
            <a:fillRect/>
          </a:stretch>
        </p:blipFill>
        <p:spPr>
          <a:xfrm>
            <a:off x="718887" y="673250"/>
            <a:ext cx="7706224" cy="5511499"/>
          </a:xfrm>
          <a:prstGeom prst="rect">
            <a:avLst/>
          </a:prstGeom>
          <a:noFill/>
          <a:ln>
            <a:noFill/>
          </a:ln>
        </p:spPr>
      </p:pic>
      <p:sp>
        <p:nvSpPr>
          <p:cNvPr id="626" name="Google Shape;626;p32"/>
          <p:cNvSpPr txBox="1">
            <a:spLocks noGrp="1"/>
          </p:cNvSpPr>
          <p:nvPr>
            <p:ph type="title" idx="4294967295"/>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None/>
            </a:pPr>
            <a:r>
              <a:rPr lang="es-ES" sz="1800"/>
              <a:t>Traza sobre el programa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533400" y="169666"/>
            <a:ext cx="8229600" cy="26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800"/>
              <a:t>Algoritmo. Naturaleza</a:t>
            </a:r>
            <a:endParaRPr/>
          </a:p>
        </p:txBody>
      </p:sp>
      <p:sp>
        <p:nvSpPr>
          <p:cNvPr id="101" name="Google Shape;101;p15"/>
          <p:cNvSpPr txBox="1">
            <a:spLocks noGrp="1"/>
          </p:cNvSpPr>
          <p:nvPr>
            <p:ph type="body" idx="1"/>
          </p:nvPr>
        </p:nvSpPr>
        <p:spPr>
          <a:xfrm>
            <a:off x="369725" y="812925"/>
            <a:ext cx="8229600" cy="5205300"/>
          </a:xfrm>
          <a:prstGeom prst="rect">
            <a:avLst/>
          </a:prstGeom>
        </p:spPr>
        <p:txBody>
          <a:bodyPr spcFirstLastPara="1" wrap="square" lIns="91425" tIns="91425" rIns="91425" bIns="91425" anchor="t" anchorCtr="0">
            <a:noAutofit/>
          </a:bodyPr>
          <a:lstStyle/>
          <a:p>
            <a:pPr marL="457200" lvl="0" indent="-292100" algn="l" rtl="0">
              <a:spcBef>
                <a:spcPts val="640"/>
              </a:spcBef>
              <a:spcAft>
                <a:spcPts val="0"/>
              </a:spcAft>
              <a:buSzPts val="1000"/>
              <a:buChar char="●"/>
            </a:pPr>
            <a:r>
              <a:rPr lang="es-ES" sz="2800"/>
              <a:t>Algoritmo voraz</a:t>
            </a:r>
            <a:endParaRPr sz="2800"/>
          </a:p>
          <a:p>
            <a:pPr marL="914400" lvl="1" indent="-292100" algn="l" rtl="0">
              <a:spcBef>
                <a:spcPts val="0"/>
              </a:spcBef>
              <a:spcAft>
                <a:spcPts val="0"/>
              </a:spcAft>
              <a:buSzPts val="1000"/>
              <a:buChar char="●"/>
            </a:pPr>
            <a:r>
              <a:rPr lang="es-ES" sz="2400"/>
              <a:t>Construye la solución paso a paso, seleccionando en cada etapa la solución óptima sin tener en cuenta implicaciones futuras</a:t>
            </a:r>
            <a:endParaRPr sz="2400"/>
          </a:p>
          <a:p>
            <a:pPr marL="0" lvl="0" indent="0" algn="l" rtl="0">
              <a:spcBef>
                <a:spcPts val="640"/>
              </a:spcBef>
              <a:spcAft>
                <a:spcPts val="0"/>
              </a:spcAft>
              <a:buNone/>
            </a:pPr>
            <a:endParaRPr sz="2800"/>
          </a:p>
          <a:p>
            <a:pPr marL="457200" lvl="0" indent="0" algn="l" rtl="0">
              <a:spcBef>
                <a:spcPts val="640"/>
              </a:spcBef>
              <a:spcAft>
                <a:spcPts val="0"/>
              </a:spcAft>
              <a:buNone/>
            </a:pPr>
            <a:endParaRPr sz="2800"/>
          </a:p>
        </p:txBody>
      </p:sp>
      <p:pic>
        <p:nvPicPr>
          <p:cNvPr id="102" name="Google Shape;102;p15"/>
          <p:cNvPicPr preferRelativeResize="0"/>
          <p:nvPr/>
        </p:nvPicPr>
        <p:blipFill>
          <a:blip r:embed="rId3">
            <a:alphaModFix/>
          </a:blip>
          <a:stretch>
            <a:fillRect/>
          </a:stretch>
        </p:blipFill>
        <p:spPr>
          <a:xfrm>
            <a:off x="1547900" y="2617249"/>
            <a:ext cx="5873249" cy="2673250"/>
          </a:xfrm>
          <a:prstGeom prst="rect">
            <a:avLst/>
          </a:prstGeom>
          <a:noFill/>
          <a:ln>
            <a:noFill/>
          </a:ln>
        </p:spPr>
      </p:pic>
      <p:sp>
        <p:nvSpPr>
          <p:cNvPr id="103" name="Google Shape;103;p15"/>
          <p:cNvSpPr txBox="1"/>
          <p:nvPr/>
        </p:nvSpPr>
        <p:spPr>
          <a:xfrm>
            <a:off x="1510325" y="5133750"/>
            <a:ext cx="5948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ES" sz="1800">
                <a:solidFill>
                  <a:schemeClr val="dk1"/>
                </a:solidFill>
                <a:latin typeface="Calibri"/>
                <a:ea typeface="Calibri"/>
                <a:cs typeface="Calibri"/>
                <a:sym typeface="Calibri"/>
              </a:rPr>
              <a:t>Ejemplo de aplicación del algoritmo *</a:t>
            </a:r>
            <a:endParaRPr>
              <a:latin typeface="Calibri"/>
              <a:ea typeface="Calibri"/>
              <a:cs typeface="Calibri"/>
              <a:sym typeface="Calibri"/>
            </a:endParaRPr>
          </a:p>
        </p:txBody>
      </p:sp>
      <p:sp>
        <p:nvSpPr>
          <p:cNvPr id="104" name="Google Shape;104;p15"/>
          <p:cNvSpPr txBox="1"/>
          <p:nvPr/>
        </p:nvSpPr>
        <p:spPr>
          <a:xfrm>
            <a:off x="827575" y="6135598"/>
            <a:ext cx="7848900" cy="43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a:t>*</a:t>
            </a:r>
            <a:r>
              <a:rPr lang="es-ES" u="sng">
                <a:solidFill>
                  <a:schemeClr val="hlink"/>
                </a:solidFill>
                <a:latin typeface="Calibri"/>
                <a:ea typeface="Calibri"/>
                <a:cs typeface="Calibri"/>
                <a:sym typeface="Calibri"/>
                <a:hlinkClick r:id="rId4"/>
              </a:rPr>
              <a:t>https://www.researchgate.net/figure/Example-solved-using-the-Kruskal-algorithm-the-numbers-represent-the-weight-of-each-edge_fig2_338723595</a:t>
            </a:r>
            <a:r>
              <a:rPr lang="es-ES">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57200" y="134691"/>
            <a:ext cx="8229600" cy="3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800"/>
              <a:t>Algoritmo. Funcionalidad</a:t>
            </a:r>
            <a:endParaRPr/>
          </a:p>
        </p:txBody>
      </p:sp>
      <p:sp>
        <p:nvSpPr>
          <p:cNvPr id="110" name="Google Shape;110;p16"/>
          <p:cNvSpPr txBox="1">
            <a:spLocks noGrp="1"/>
          </p:cNvSpPr>
          <p:nvPr>
            <p:ph type="body" idx="1"/>
          </p:nvPr>
        </p:nvSpPr>
        <p:spPr>
          <a:xfrm>
            <a:off x="457200" y="975475"/>
            <a:ext cx="8229600" cy="54276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SzPts val="2400"/>
              <a:buChar char="●"/>
            </a:pPr>
            <a:r>
              <a:rPr lang="es-ES" sz="2400"/>
              <a:t>La funcionalidad  principal de este algoritmo trata de encontrar el árbol de expansión mínima(MST) de un grafo ponderado y conexo. Siendo puntos clave las siguientes funciones:</a:t>
            </a:r>
            <a:endParaRPr sz="2400"/>
          </a:p>
          <a:p>
            <a:pPr marL="914400" lvl="1" indent="-381000" algn="l" rtl="0">
              <a:spcBef>
                <a:spcPts val="0"/>
              </a:spcBef>
              <a:spcAft>
                <a:spcPts val="0"/>
              </a:spcAft>
              <a:buSzPts val="2400"/>
              <a:buChar char="●"/>
            </a:pPr>
            <a:r>
              <a:rPr lang="es-ES" sz="2400"/>
              <a:t>Selecciona las aristas de menor peso.</a:t>
            </a:r>
            <a:endParaRPr sz="2400"/>
          </a:p>
          <a:p>
            <a:pPr marL="914400" lvl="1" indent="-381000" algn="l" rtl="0">
              <a:spcBef>
                <a:spcPts val="0"/>
              </a:spcBef>
              <a:spcAft>
                <a:spcPts val="0"/>
              </a:spcAft>
              <a:buSzPts val="2400"/>
              <a:buChar char="●"/>
            </a:pPr>
            <a:r>
              <a:rPr lang="es-ES" sz="2400"/>
              <a:t>Evitar ciclos.</a:t>
            </a:r>
            <a:endParaRPr sz="2400"/>
          </a:p>
          <a:p>
            <a:pPr marL="914400" lvl="1" indent="-381000" algn="l" rtl="0">
              <a:spcBef>
                <a:spcPts val="0"/>
              </a:spcBef>
              <a:spcAft>
                <a:spcPts val="0"/>
              </a:spcAft>
              <a:buSzPts val="2400"/>
              <a:buChar char="●"/>
            </a:pPr>
            <a:r>
              <a:rPr lang="es-ES" sz="2400"/>
              <a:t>Unir conjuntos de vértices.</a:t>
            </a:r>
            <a:endParaRPr sz="2400"/>
          </a:p>
          <a:p>
            <a:pPr marL="914400" lvl="0" indent="0" algn="l" rtl="0">
              <a:spcBef>
                <a:spcPts val="640"/>
              </a:spcBef>
              <a:spcAft>
                <a:spcPts val="0"/>
              </a:spcAft>
              <a:buNone/>
            </a:pPr>
            <a:endParaRPr sz="2400"/>
          </a:p>
          <a:p>
            <a:pPr marL="457200" lvl="0" indent="-381000" algn="l" rtl="0">
              <a:spcBef>
                <a:spcPts val="640"/>
              </a:spcBef>
              <a:spcAft>
                <a:spcPts val="0"/>
              </a:spcAft>
              <a:buSzPts val="2400"/>
              <a:buChar char="●"/>
            </a:pPr>
            <a:r>
              <a:rPr lang="es-ES" sz="2400"/>
              <a:t>Otras funcionalidad pueden ser:</a:t>
            </a:r>
            <a:endParaRPr sz="2400"/>
          </a:p>
          <a:p>
            <a:pPr marL="914400" lvl="1" indent="-381000" algn="l" rtl="0">
              <a:spcBef>
                <a:spcPts val="0"/>
              </a:spcBef>
              <a:spcAft>
                <a:spcPts val="0"/>
              </a:spcAft>
              <a:buSzPts val="2400"/>
              <a:buChar char="●"/>
            </a:pPr>
            <a:r>
              <a:rPr lang="es-ES" sz="2400"/>
              <a:t>Encontrar ciclo de coste mínimo</a:t>
            </a:r>
            <a:endParaRPr sz="2400"/>
          </a:p>
          <a:p>
            <a:pPr marL="914400" lvl="1" indent="-381000" algn="l" rtl="0">
              <a:spcBef>
                <a:spcPts val="0"/>
              </a:spcBef>
              <a:spcAft>
                <a:spcPts val="0"/>
              </a:spcAft>
              <a:buSzPts val="2400"/>
              <a:buChar char="●"/>
            </a:pPr>
            <a:r>
              <a:rPr lang="es-ES" sz="2400"/>
              <a:t>Identificar aristas críticas</a:t>
            </a:r>
            <a:endParaRPr sz="2400"/>
          </a:p>
          <a:p>
            <a:pPr marL="914400" lvl="1" indent="-381000" algn="l" rtl="0">
              <a:spcBef>
                <a:spcPts val="0"/>
              </a:spcBef>
              <a:spcAft>
                <a:spcPts val="0"/>
              </a:spcAft>
              <a:buSzPts val="2400"/>
              <a:buChar char="●"/>
            </a:pPr>
            <a:r>
              <a:rPr lang="es-ES" sz="2400"/>
              <a:t>Encontrar un segundo MST de forma alternativa</a:t>
            </a:r>
            <a:endParaRPr sz="2400"/>
          </a:p>
          <a:p>
            <a:pPr marL="0" lvl="0" indent="0" algn="l" rtl="0">
              <a:spcBef>
                <a:spcPts val="640"/>
              </a:spcBef>
              <a:spcAft>
                <a:spcPts val="0"/>
              </a:spcAft>
              <a:buNone/>
            </a:pP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solidFill>
                  <a:schemeClr val="dk1"/>
                </a:solidFill>
                <a:latin typeface="Calibri"/>
                <a:ea typeface="Calibri"/>
                <a:cs typeface="Calibri"/>
                <a:sym typeface="Calibri"/>
              </a:rPr>
              <a:t>Algoritmo. Aplicación y utilidad</a:t>
            </a:r>
            <a:endParaRPr sz="4400" b="0" i="0" u="none" strike="noStrike" cap="none">
              <a:solidFill>
                <a:schemeClr val="dk1"/>
              </a:solidFill>
              <a:latin typeface="Calibri"/>
              <a:ea typeface="Calibri"/>
              <a:cs typeface="Calibri"/>
              <a:sym typeface="Calibri"/>
            </a:endParaRPr>
          </a:p>
        </p:txBody>
      </p:sp>
      <p:sp>
        <p:nvSpPr>
          <p:cNvPr id="116" name="Google Shape;116;p17"/>
          <p:cNvSpPr txBox="1"/>
          <p:nvPr/>
        </p:nvSpPr>
        <p:spPr>
          <a:xfrm>
            <a:off x="611550" y="719804"/>
            <a:ext cx="8065200" cy="3455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s-ES" sz="1700">
                <a:solidFill>
                  <a:schemeClr val="dk1"/>
                </a:solidFill>
                <a:latin typeface="Montserrat Medium"/>
                <a:ea typeface="Montserrat Medium"/>
                <a:cs typeface="Montserrat Medium"/>
                <a:sym typeface="Montserrat Medium"/>
              </a:rPr>
              <a:t>Ejemplos donde se puede utilizar Kruskal:</a:t>
            </a:r>
            <a:endParaRPr sz="1700">
              <a:solidFill>
                <a:schemeClr val="dk1"/>
              </a:solidFill>
              <a:latin typeface="Montserrat Medium"/>
              <a:ea typeface="Montserrat Medium"/>
              <a:cs typeface="Montserrat Medium"/>
              <a:sym typeface="Montserrat Medium"/>
            </a:endParaRPr>
          </a:p>
          <a:p>
            <a:pPr marL="0" lvl="0" indent="0" algn="just" rtl="0">
              <a:lnSpc>
                <a:spcPct val="115000"/>
              </a:lnSpc>
              <a:spcBef>
                <a:spcPts val="0"/>
              </a:spcBef>
              <a:spcAft>
                <a:spcPts val="0"/>
              </a:spcAft>
              <a:buNone/>
            </a:pPr>
            <a:endParaRPr sz="1700">
              <a:solidFill>
                <a:schemeClr val="dk1"/>
              </a:solidFill>
              <a:latin typeface="Montserrat Medium"/>
              <a:ea typeface="Montserrat Medium"/>
              <a:cs typeface="Montserrat Medium"/>
              <a:sym typeface="Montserrat Medium"/>
            </a:endParaRPr>
          </a:p>
          <a:p>
            <a:pPr marL="457200" lvl="0" indent="-336550" algn="just" rtl="0">
              <a:lnSpc>
                <a:spcPct val="115000"/>
              </a:lnSpc>
              <a:spcBef>
                <a:spcPts val="0"/>
              </a:spcBef>
              <a:spcAft>
                <a:spcPts val="0"/>
              </a:spcAft>
              <a:buClr>
                <a:schemeClr val="dk1"/>
              </a:buClr>
              <a:buSzPts val="1700"/>
              <a:buFont typeface="Montserrat Medium"/>
              <a:buChar char="●"/>
            </a:pPr>
            <a:r>
              <a:rPr lang="es-ES" sz="1700" b="1">
                <a:solidFill>
                  <a:schemeClr val="dk1"/>
                </a:solidFill>
                <a:latin typeface="Montserrat"/>
                <a:ea typeface="Montserrat"/>
                <a:cs typeface="Montserrat"/>
                <a:sym typeface="Montserrat"/>
              </a:rPr>
              <a:t>Recorrer una ciudad</a:t>
            </a:r>
            <a:r>
              <a:rPr lang="es-ES" sz="1700">
                <a:solidFill>
                  <a:schemeClr val="dk1"/>
                </a:solidFill>
                <a:latin typeface="Montserrat Medium"/>
                <a:ea typeface="Montserrat Medium"/>
                <a:cs typeface="Montserrat Medium"/>
                <a:sym typeface="Montserrat Medium"/>
              </a:rPr>
              <a:t>: Puedes elegir distintos sitios a los que quieres visitar (nodos) y la distancia entre estos nodos serían el valor de las aristas, podrías calcular de una forma eficaz qué camino debemos recorrer para pasar por todos los sitios que quieres visitar, con el menor coste posible.</a:t>
            </a:r>
            <a:endParaRPr sz="1700">
              <a:solidFill>
                <a:schemeClr val="dk1"/>
              </a:solidFill>
              <a:latin typeface="Montserrat Medium"/>
              <a:ea typeface="Montserrat Medium"/>
              <a:cs typeface="Montserrat Medium"/>
              <a:sym typeface="Montserrat Medium"/>
            </a:endParaRPr>
          </a:p>
          <a:p>
            <a:pPr marL="457200" lvl="0" indent="0" algn="just" rtl="0">
              <a:lnSpc>
                <a:spcPct val="115000"/>
              </a:lnSpc>
              <a:spcBef>
                <a:spcPts val="0"/>
              </a:spcBef>
              <a:spcAft>
                <a:spcPts val="0"/>
              </a:spcAft>
              <a:buNone/>
            </a:pPr>
            <a:endParaRPr sz="1700">
              <a:solidFill>
                <a:schemeClr val="dk1"/>
              </a:solidFill>
              <a:latin typeface="Montserrat Medium"/>
              <a:ea typeface="Montserrat Medium"/>
              <a:cs typeface="Montserrat Medium"/>
              <a:sym typeface="Montserrat Medium"/>
            </a:endParaRPr>
          </a:p>
          <a:p>
            <a:pPr marL="457200" lvl="0" indent="-336550" algn="just" rtl="0">
              <a:lnSpc>
                <a:spcPct val="115000"/>
              </a:lnSpc>
              <a:spcBef>
                <a:spcPts val="0"/>
              </a:spcBef>
              <a:spcAft>
                <a:spcPts val="0"/>
              </a:spcAft>
              <a:buClr>
                <a:schemeClr val="dk1"/>
              </a:buClr>
              <a:buSzPts val="1700"/>
              <a:buFont typeface="Montserrat Medium"/>
              <a:buChar char="●"/>
            </a:pPr>
            <a:r>
              <a:rPr lang="es-ES" sz="1700" b="1">
                <a:solidFill>
                  <a:schemeClr val="dk1"/>
                </a:solidFill>
                <a:latin typeface="Montserrat"/>
                <a:ea typeface="Montserrat"/>
                <a:cs typeface="Montserrat"/>
                <a:sym typeface="Montserrat"/>
              </a:rPr>
              <a:t>Redes de transporte</a:t>
            </a:r>
            <a:r>
              <a:rPr lang="es-ES" sz="1700">
                <a:solidFill>
                  <a:schemeClr val="dk1"/>
                </a:solidFill>
                <a:latin typeface="Montserrat Medium"/>
                <a:ea typeface="Montserrat Medium"/>
                <a:cs typeface="Montserrat Medium"/>
                <a:sym typeface="Montserrat Medium"/>
              </a:rPr>
              <a:t>: Calcular la ruta más rápida posible de un autobús, entre distintas paradas de autobuses. ( nodo: paradas , aristas: camino)</a:t>
            </a:r>
            <a:endParaRPr sz="17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122" name="Google Shape;122;p18"/>
          <p:cNvSpPr/>
          <p:nvPr/>
        </p:nvSpPr>
        <p:spPr>
          <a:xfrm>
            <a:off x="4244550" y="322995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123" name="Google Shape;123;p18"/>
          <p:cNvSpPr/>
          <p:nvPr/>
        </p:nvSpPr>
        <p:spPr>
          <a:xfrm>
            <a:off x="2605875" y="312795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124" name="Google Shape;124;p18"/>
          <p:cNvSpPr/>
          <p:nvPr/>
        </p:nvSpPr>
        <p:spPr>
          <a:xfrm>
            <a:off x="6032300" y="332095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125" name="Google Shape;125;p18"/>
          <p:cNvSpPr/>
          <p:nvPr/>
        </p:nvSpPr>
        <p:spPr>
          <a:xfrm>
            <a:off x="2908175" y="16976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126" name="Google Shape;126;p18"/>
          <p:cNvSpPr/>
          <p:nvPr/>
        </p:nvSpPr>
        <p:spPr>
          <a:xfrm>
            <a:off x="4244550" y="1448538"/>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127" name="Google Shape;127;p18"/>
          <p:cNvSpPr/>
          <p:nvPr/>
        </p:nvSpPr>
        <p:spPr>
          <a:xfrm>
            <a:off x="4244550" y="502605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128" name="Google Shape;128;p18"/>
          <p:cNvSpPr/>
          <p:nvPr/>
        </p:nvSpPr>
        <p:spPr>
          <a:xfrm>
            <a:off x="2720550" y="4492488"/>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129" name="Google Shape;129;p18"/>
          <p:cNvSpPr/>
          <p:nvPr/>
        </p:nvSpPr>
        <p:spPr>
          <a:xfrm>
            <a:off x="5768550" y="17884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130" name="Google Shape;130;p18"/>
          <p:cNvCxnSpPr>
            <a:stCxn id="125" idx="6"/>
            <a:endCxn id="126" idx="2"/>
          </p:cNvCxnSpPr>
          <p:nvPr/>
        </p:nvCxnSpPr>
        <p:spPr>
          <a:xfrm rot="10800000" flipH="1">
            <a:off x="3435575" y="17123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18"/>
          <p:cNvCxnSpPr>
            <a:stCxn id="126" idx="6"/>
            <a:endCxn id="129" idx="2"/>
          </p:cNvCxnSpPr>
          <p:nvPr/>
        </p:nvCxnSpPr>
        <p:spPr>
          <a:xfrm>
            <a:off x="4771950" y="1712238"/>
            <a:ext cx="996600" cy="33990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18"/>
          <p:cNvCxnSpPr>
            <a:stCxn id="129" idx="4"/>
            <a:endCxn id="124" idx="0"/>
          </p:cNvCxnSpPr>
          <p:nvPr/>
        </p:nvCxnSpPr>
        <p:spPr>
          <a:xfrm>
            <a:off x="6032250" y="2315800"/>
            <a:ext cx="263700" cy="100530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18"/>
          <p:cNvCxnSpPr>
            <a:stCxn id="123" idx="0"/>
            <a:endCxn id="125" idx="4"/>
          </p:cNvCxnSpPr>
          <p:nvPr/>
        </p:nvCxnSpPr>
        <p:spPr>
          <a:xfrm rot="10800000" flipH="1">
            <a:off x="2869575" y="2224950"/>
            <a:ext cx="302400" cy="90300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18"/>
          <p:cNvCxnSpPr>
            <a:stCxn id="123" idx="4"/>
            <a:endCxn id="128" idx="0"/>
          </p:cNvCxnSpPr>
          <p:nvPr/>
        </p:nvCxnSpPr>
        <p:spPr>
          <a:xfrm>
            <a:off x="2869575" y="3655350"/>
            <a:ext cx="114600" cy="83700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18"/>
          <p:cNvCxnSpPr>
            <a:stCxn id="128" idx="5"/>
            <a:endCxn id="127" idx="2"/>
          </p:cNvCxnSpPr>
          <p:nvPr/>
        </p:nvCxnSpPr>
        <p:spPr>
          <a:xfrm>
            <a:off x="3170714" y="4942652"/>
            <a:ext cx="1073700" cy="347100"/>
          </a:xfrm>
          <a:prstGeom prst="straightConnector1">
            <a:avLst/>
          </a:prstGeom>
          <a:noFill/>
          <a:ln w="9525" cap="flat" cmpd="sng">
            <a:solidFill>
              <a:schemeClr val="dk2"/>
            </a:solidFill>
            <a:prstDash val="solid"/>
            <a:round/>
            <a:headEnd type="none" w="med" len="med"/>
            <a:tailEnd type="none" w="med" len="med"/>
          </a:ln>
        </p:spPr>
      </p:cxnSp>
      <p:sp>
        <p:nvSpPr>
          <p:cNvPr id="136" name="Google Shape;136;p18"/>
          <p:cNvSpPr/>
          <p:nvPr/>
        </p:nvSpPr>
        <p:spPr>
          <a:xfrm>
            <a:off x="5768550" y="4762388"/>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137" name="Google Shape;137;p18"/>
          <p:cNvCxnSpPr>
            <a:stCxn id="122" idx="3"/>
            <a:endCxn id="128" idx="7"/>
          </p:cNvCxnSpPr>
          <p:nvPr/>
        </p:nvCxnSpPr>
        <p:spPr>
          <a:xfrm flipH="1">
            <a:off x="3170686" y="3680114"/>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18"/>
          <p:cNvCxnSpPr>
            <a:stCxn id="122" idx="4"/>
            <a:endCxn id="127" idx="0"/>
          </p:cNvCxnSpPr>
          <p:nvPr/>
        </p:nvCxnSpPr>
        <p:spPr>
          <a:xfrm>
            <a:off x="4508250" y="3757350"/>
            <a:ext cx="0" cy="126870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18"/>
          <p:cNvCxnSpPr>
            <a:stCxn id="122" idx="5"/>
            <a:endCxn id="136" idx="1"/>
          </p:cNvCxnSpPr>
          <p:nvPr/>
        </p:nvCxnSpPr>
        <p:spPr>
          <a:xfrm>
            <a:off x="4694714" y="3680114"/>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140" name="Google Shape;140;p18"/>
          <p:cNvCxnSpPr>
            <a:stCxn id="122" idx="6"/>
            <a:endCxn id="124" idx="2"/>
          </p:cNvCxnSpPr>
          <p:nvPr/>
        </p:nvCxnSpPr>
        <p:spPr>
          <a:xfrm>
            <a:off x="4771950" y="3493650"/>
            <a:ext cx="1260300" cy="90900"/>
          </a:xfrm>
          <a:prstGeom prst="straightConnector1">
            <a:avLst/>
          </a:prstGeom>
          <a:noFill/>
          <a:ln w="9525" cap="flat" cmpd="sng">
            <a:solidFill>
              <a:schemeClr val="dk2"/>
            </a:solidFill>
            <a:prstDash val="solid"/>
            <a:round/>
            <a:headEnd type="none" w="med" len="med"/>
            <a:tailEnd type="none" w="med" len="med"/>
          </a:ln>
        </p:spPr>
      </p:cxnSp>
      <p:cxnSp>
        <p:nvCxnSpPr>
          <p:cNvPr id="141" name="Google Shape;141;p18"/>
          <p:cNvCxnSpPr>
            <a:stCxn id="122" idx="7"/>
            <a:endCxn id="129" idx="3"/>
          </p:cNvCxnSpPr>
          <p:nvPr/>
        </p:nvCxnSpPr>
        <p:spPr>
          <a:xfrm rot="10800000" flipH="1">
            <a:off x="4694714" y="2238586"/>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142" name="Google Shape;142;p18"/>
          <p:cNvCxnSpPr>
            <a:stCxn id="122" idx="0"/>
            <a:endCxn id="126" idx="4"/>
          </p:cNvCxnSpPr>
          <p:nvPr/>
        </p:nvCxnSpPr>
        <p:spPr>
          <a:xfrm rot="10800000">
            <a:off x="4508250" y="1975950"/>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143" name="Google Shape;143;p18"/>
          <p:cNvCxnSpPr>
            <a:stCxn id="123" idx="6"/>
            <a:endCxn id="122" idx="2"/>
          </p:cNvCxnSpPr>
          <p:nvPr/>
        </p:nvCxnSpPr>
        <p:spPr>
          <a:xfrm>
            <a:off x="3133275" y="3391650"/>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8"/>
          <p:cNvCxnSpPr>
            <a:stCxn id="127" idx="6"/>
            <a:endCxn id="136" idx="2"/>
          </p:cNvCxnSpPr>
          <p:nvPr/>
        </p:nvCxnSpPr>
        <p:spPr>
          <a:xfrm rot="10800000" flipH="1">
            <a:off x="4771950" y="5026050"/>
            <a:ext cx="996600" cy="263700"/>
          </a:xfrm>
          <a:prstGeom prst="straightConnector1">
            <a:avLst/>
          </a:prstGeom>
          <a:noFill/>
          <a:ln w="9525" cap="flat" cmpd="sng">
            <a:solidFill>
              <a:schemeClr val="dk2"/>
            </a:solidFill>
            <a:prstDash val="solid"/>
            <a:round/>
            <a:headEnd type="none" w="med" len="med"/>
            <a:tailEnd type="none" w="med" len="med"/>
          </a:ln>
        </p:spPr>
      </p:cxnSp>
      <p:sp>
        <p:nvSpPr>
          <p:cNvPr id="145" name="Google Shape;145;p18"/>
          <p:cNvSpPr txBox="1"/>
          <p:nvPr/>
        </p:nvSpPr>
        <p:spPr>
          <a:xfrm>
            <a:off x="2605875" y="2476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10</a:t>
            </a:r>
            <a:endParaRPr>
              <a:latin typeface="Calibri"/>
              <a:ea typeface="Calibri"/>
              <a:cs typeface="Calibri"/>
              <a:sym typeface="Calibri"/>
            </a:endParaRPr>
          </a:p>
        </p:txBody>
      </p:sp>
      <p:sp>
        <p:nvSpPr>
          <p:cNvPr id="146" name="Google Shape;146;p18"/>
          <p:cNvSpPr txBox="1"/>
          <p:nvPr/>
        </p:nvSpPr>
        <p:spPr>
          <a:xfrm>
            <a:off x="5290450" y="30935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11</a:t>
            </a:r>
            <a:endParaRPr>
              <a:latin typeface="Calibri"/>
              <a:ea typeface="Calibri"/>
              <a:cs typeface="Calibri"/>
              <a:sym typeface="Calibri"/>
            </a:endParaRPr>
          </a:p>
        </p:txBody>
      </p:sp>
      <p:sp>
        <p:nvSpPr>
          <p:cNvPr id="147" name="Google Shape;147;p18"/>
          <p:cNvSpPr txBox="1"/>
          <p:nvPr/>
        </p:nvSpPr>
        <p:spPr>
          <a:xfrm>
            <a:off x="4108350" y="4362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12</a:t>
            </a:r>
            <a:endParaRPr>
              <a:latin typeface="Calibri"/>
              <a:ea typeface="Calibri"/>
              <a:cs typeface="Calibri"/>
              <a:sym typeface="Calibri"/>
            </a:endParaRPr>
          </a:p>
        </p:txBody>
      </p:sp>
      <p:sp>
        <p:nvSpPr>
          <p:cNvPr id="148" name="Google Shape;148;p18"/>
          <p:cNvSpPr txBox="1"/>
          <p:nvPr/>
        </p:nvSpPr>
        <p:spPr>
          <a:xfrm>
            <a:off x="5202150" y="14665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13</a:t>
            </a:r>
            <a:endParaRPr>
              <a:latin typeface="Calibri"/>
              <a:ea typeface="Calibri"/>
              <a:cs typeface="Calibri"/>
              <a:sym typeface="Calibri"/>
            </a:endParaRPr>
          </a:p>
        </p:txBody>
      </p:sp>
      <p:sp>
        <p:nvSpPr>
          <p:cNvPr id="149" name="Google Shape;149;p18"/>
          <p:cNvSpPr txBox="1"/>
          <p:nvPr/>
        </p:nvSpPr>
        <p:spPr>
          <a:xfrm>
            <a:off x="4108400" y="24837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150" name="Google Shape;150;p18"/>
          <p:cNvSpPr txBox="1"/>
          <p:nvPr/>
        </p:nvSpPr>
        <p:spPr>
          <a:xfrm>
            <a:off x="5070300" y="5097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151" name="Google Shape;151;p18"/>
          <p:cNvSpPr txBox="1"/>
          <p:nvPr/>
        </p:nvSpPr>
        <p:spPr>
          <a:xfrm>
            <a:off x="5202150" y="3966513"/>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152" name="Google Shape;152;p18"/>
          <p:cNvSpPr txBox="1"/>
          <p:nvPr/>
        </p:nvSpPr>
        <p:spPr>
          <a:xfrm>
            <a:off x="6159800" y="26182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153" name="Google Shape;153;p18"/>
          <p:cNvSpPr txBox="1"/>
          <p:nvPr/>
        </p:nvSpPr>
        <p:spPr>
          <a:xfrm>
            <a:off x="2584300" y="38738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15</a:t>
            </a:r>
            <a:endParaRPr>
              <a:latin typeface="Calibri"/>
              <a:ea typeface="Calibri"/>
              <a:cs typeface="Calibri"/>
              <a:sym typeface="Calibri"/>
            </a:endParaRPr>
          </a:p>
        </p:txBody>
      </p:sp>
      <p:sp>
        <p:nvSpPr>
          <p:cNvPr id="154" name="Google Shape;154;p18"/>
          <p:cNvSpPr txBox="1"/>
          <p:nvPr/>
        </p:nvSpPr>
        <p:spPr>
          <a:xfrm>
            <a:off x="3344425" y="49578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16</a:t>
            </a:r>
            <a:endParaRPr>
              <a:latin typeface="Calibri"/>
              <a:ea typeface="Calibri"/>
              <a:cs typeface="Calibri"/>
              <a:sym typeface="Calibri"/>
            </a:endParaRPr>
          </a:p>
        </p:txBody>
      </p:sp>
      <p:sp>
        <p:nvSpPr>
          <p:cNvPr id="155" name="Google Shape;155;p18"/>
          <p:cNvSpPr txBox="1"/>
          <p:nvPr/>
        </p:nvSpPr>
        <p:spPr>
          <a:xfrm>
            <a:off x="3488963" y="30935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156" name="Google Shape;156;p18"/>
          <p:cNvSpPr txBox="1"/>
          <p:nvPr/>
        </p:nvSpPr>
        <p:spPr>
          <a:xfrm>
            <a:off x="3546275" y="15424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157" name="Google Shape;157;p18"/>
          <p:cNvSpPr txBox="1"/>
          <p:nvPr/>
        </p:nvSpPr>
        <p:spPr>
          <a:xfrm>
            <a:off x="5070325" y="22800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158" name="Google Shape;158;p18"/>
          <p:cNvSpPr txBox="1"/>
          <p:nvPr/>
        </p:nvSpPr>
        <p:spPr>
          <a:xfrm>
            <a:off x="3414450" y="38737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159" name="Google Shape;159;p18"/>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Grafo propuesto</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165" name="Google Shape;165;p19"/>
          <p:cNvSpPr/>
          <p:nvPr/>
        </p:nvSpPr>
        <p:spPr>
          <a:xfrm>
            <a:off x="2066400" y="2539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166" name="Google Shape;166;p19"/>
          <p:cNvSpPr/>
          <p:nvPr/>
        </p:nvSpPr>
        <p:spPr>
          <a:xfrm>
            <a:off x="427725" y="2437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167" name="Google Shape;167;p19"/>
          <p:cNvSpPr/>
          <p:nvPr/>
        </p:nvSpPr>
        <p:spPr>
          <a:xfrm>
            <a:off x="3854150" y="2630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168" name="Google Shape;168;p19"/>
          <p:cNvSpPr/>
          <p:nvPr/>
        </p:nvSpPr>
        <p:spPr>
          <a:xfrm>
            <a:off x="730025" y="10075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169" name="Google Shape;169;p19"/>
          <p:cNvSpPr/>
          <p:nvPr/>
        </p:nvSpPr>
        <p:spPr>
          <a:xfrm>
            <a:off x="2066400" y="75846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170" name="Google Shape;170;p19"/>
          <p:cNvSpPr/>
          <p:nvPr/>
        </p:nvSpPr>
        <p:spPr>
          <a:xfrm>
            <a:off x="2066400" y="43359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171" name="Google Shape;171;p19"/>
          <p:cNvSpPr/>
          <p:nvPr/>
        </p:nvSpPr>
        <p:spPr>
          <a:xfrm>
            <a:off x="542400" y="38024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172" name="Google Shape;172;p19"/>
          <p:cNvSpPr/>
          <p:nvPr/>
        </p:nvSpPr>
        <p:spPr>
          <a:xfrm>
            <a:off x="3590400" y="109832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173" name="Google Shape;173;p19"/>
          <p:cNvCxnSpPr>
            <a:stCxn id="168" idx="6"/>
            <a:endCxn id="169"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19"/>
          <p:cNvCxnSpPr>
            <a:stCxn id="169" idx="6"/>
            <a:endCxn id="172" idx="2"/>
          </p:cNvCxnSpPr>
          <p:nvPr/>
        </p:nvCxnSpPr>
        <p:spPr>
          <a:xfrm>
            <a:off x="2593800" y="1022163"/>
            <a:ext cx="996600" cy="3399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19"/>
          <p:cNvCxnSpPr>
            <a:stCxn id="172" idx="4"/>
            <a:endCxn id="167" idx="0"/>
          </p:cNvCxnSpPr>
          <p:nvPr/>
        </p:nvCxnSpPr>
        <p:spPr>
          <a:xfrm>
            <a:off x="3854100" y="1625725"/>
            <a:ext cx="263700" cy="10053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19"/>
          <p:cNvCxnSpPr>
            <a:stCxn id="166" idx="0"/>
            <a:endCxn id="168" idx="4"/>
          </p:cNvCxnSpPr>
          <p:nvPr/>
        </p:nvCxnSpPr>
        <p:spPr>
          <a:xfrm rot="10800000" flipH="1">
            <a:off x="691425" y="1534875"/>
            <a:ext cx="302400" cy="9030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19"/>
          <p:cNvCxnSpPr>
            <a:stCxn id="166" idx="4"/>
            <a:endCxn id="171" idx="0"/>
          </p:cNvCxnSpPr>
          <p:nvPr/>
        </p:nvCxnSpPr>
        <p:spPr>
          <a:xfrm>
            <a:off x="691425" y="2965275"/>
            <a:ext cx="114600" cy="8370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19"/>
          <p:cNvCxnSpPr>
            <a:stCxn id="171" idx="5"/>
            <a:endCxn id="170" idx="2"/>
          </p:cNvCxnSpPr>
          <p:nvPr/>
        </p:nvCxnSpPr>
        <p:spPr>
          <a:xfrm>
            <a:off x="992564" y="4252577"/>
            <a:ext cx="1073700" cy="347100"/>
          </a:xfrm>
          <a:prstGeom prst="straightConnector1">
            <a:avLst/>
          </a:prstGeom>
          <a:noFill/>
          <a:ln w="9525" cap="flat" cmpd="sng">
            <a:solidFill>
              <a:schemeClr val="dk2"/>
            </a:solidFill>
            <a:prstDash val="solid"/>
            <a:round/>
            <a:headEnd type="none" w="med" len="med"/>
            <a:tailEnd type="none" w="med" len="med"/>
          </a:ln>
        </p:spPr>
      </p:cxnSp>
      <p:sp>
        <p:nvSpPr>
          <p:cNvPr id="179" name="Google Shape;179;p19"/>
          <p:cNvSpPr/>
          <p:nvPr/>
        </p:nvSpPr>
        <p:spPr>
          <a:xfrm>
            <a:off x="3590400" y="40723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180" name="Google Shape;180;p19"/>
          <p:cNvCxnSpPr>
            <a:stCxn id="165" idx="3"/>
            <a:endCxn id="171"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19"/>
          <p:cNvCxnSpPr>
            <a:stCxn id="165" idx="4"/>
            <a:endCxn id="170" idx="0"/>
          </p:cNvCxnSpPr>
          <p:nvPr/>
        </p:nvCxnSpPr>
        <p:spPr>
          <a:xfrm>
            <a:off x="2330100" y="3067275"/>
            <a:ext cx="0" cy="12687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19"/>
          <p:cNvCxnSpPr>
            <a:stCxn id="165" idx="5"/>
            <a:endCxn id="179" idx="1"/>
          </p:cNvCxnSpPr>
          <p:nvPr/>
        </p:nvCxnSpPr>
        <p:spPr>
          <a:xfrm>
            <a:off x="2516564" y="2990039"/>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19"/>
          <p:cNvCxnSpPr>
            <a:stCxn id="165" idx="6"/>
            <a:endCxn id="167" idx="2"/>
          </p:cNvCxnSpPr>
          <p:nvPr/>
        </p:nvCxnSpPr>
        <p:spPr>
          <a:xfrm>
            <a:off x="2593800" y="2803575"/>
            <a:ext cx="1260300" cy="909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19"/>
          <p:cNvCxnSpPr>
            <a:stCxn id="165" idx="7"/>
            <a:endCxn id="172"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19"/>
          <p:cNvCxnSpPr>
            <a:stCxn id="165" idx="0"/>
            <a:endCxn id="169" idx="4"/>
          </p:cNvCxnSpPr>
          <p:nvPr/>
        </p:nvCxnSpPr>
        <p:spPr>
          <a:xfrm rot="10800000">
            <a:off x="2330100" y="1285875"/>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19"/>
          <p:cNvCxnSpPr>
            <a:stCxn id="166" idx="6"/>
            <a:endCxn id="165"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187" name="Google Shape;187;p19"/>
          <p:cNvCxnSpPr>
            <a:stCxn id="170" idx="6"/>
            <a:endCxn id="179"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188" name="Google Shape;188;p19"/>
          <p:cNvSpPr txBox="1"/>
          <p:nvPr/>
        </p:nvSpPr>
        <p:spPr>
          <a:xfrm>
            <a:off x="427725" y="1786300"/>
            <a:ext cx="399900" cy="400200"/>
          </a:xfrm>
          <a:prstGeom prst="rect">
            <a:avLst/>
          </a:prstGeom>
          <a:solidFill>
            <a:srgbClr val="D9EAD3"/>
          </a:solidFill>
          <a:ln w="19050"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10</a:t>
            </a:r>
            <a:endParaRPr>
              <a:latin typeface="Calibri"/>
              <a:ea typeface="Calibri"/>
              <a:cs typeface="Calibri"/>
              <a:sym typeface="Calibri"/>
            </a:endParaRPr>
          </a:p>
        </p:txBody>
      </p:sp>
      <p:sp>
        <p:nvSpPr>
          <p:cNvPr id="189" name="Google Shape;189;p19"/>
          <p:cNvSpPr txBox="1"/>
          <p:nvPr/>
        </p:nvSpPr>
        <p:spPr>
          <a:xfrm>
            <a:off x="3112300"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11</a:t>
            </a:r>
            <a:endParaRPr>
              <a:latin typeface="Calibri"/>
              <a:ea typeface="Calibri"/>
              <a:cs typeface="Calibri"/>
              <a:sym typeface="Calibri"/>
            </a:endParaRPr>
          </a:p>
        </p:txBody>
      </p:sp>
      <p:sp>
        <p:nvSpPr>
          <p:cNvPr id="190" name="Google Shape;190;p19"/>
          <p:cNvSpPr txBox="1"/>
          <p:nvPr/>
        </p:nvSpPr>
        <p:spPr>
          <a:xfrm>
            <a:off x="1930200" y="3672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12</a:t>
            </a:r>
            <a:endParaRPr>
              <a:latin typeface="Calibri"/>
              <a:ea typeface="Calibri"/>
              <a:cs typeface="Calibri"/>
              <a:sym typeface="Calibri"/>
            </a:endParaRPr>
          </a:p>
        </p:txBody>
      </p:sp>
      <p:sp>
        <p:nvSpPr>
          <p:cNvPr id="191" name="Google Shape;191;p19"/>
          <p:cNvSpPr txBox="1"/>
          <p:nvPr/>
        </p:nvSpPr>
        <p:spPr>
          <a:xfrm>
            <a:off x="3024000" y="7764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13</a:t>
            </a:r>
            <a:endParaRPr>
              <a:latin typeface="Calibri"/>
              <a:ea typeface="Calibri"/>
              <a:cs typeface="Calibri"/>
              <a:sym typeface="Calibri"/>
            </a:endParaRPr>
          </a:p>
        </p:txBody>
      </p:sp>
      <p:sp>
        <p:nvSpPr>
          <p:cNvPr id="192" name="Google Shape;192;p19"/>
          <p:cNvSpPr txBox="1"/>
          <p:nvPr/>
        </p:nvSpPr>
        <p:spPr>
          <a:xfrm>
            <a:off x="1930250" y="17936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193" name="Google Shape;193;p19"/>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194" name="Google Shape;194;p19"/>
          <p:cNvSpPr txBox="1"/>
          <p:nvPr/>
        </p:nvSpPr>
        <p:spPr>
          <a:xfrm>
            <a:off x="3024000" y="3276438"/>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195" name="Google Shape;195;p19"/>
          <p:cNvSpPr txBox="1"/>
          <p:nvPr/>
        </p:nvSpPr>
        <p:spPr>
          <a:xfrm>
            <a:off x="3981650" y="1928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196" name="Google Shape;196;p19"/>
          <p:cNvSpPr txBox="1"/>
          <p:nvPr/>
        </p:nvSpPr>
        <p:spPr>
          <a:xfrm>
            <a:off x="406150" y="31837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15</a:t>
            </a:r>
            <a:endParaRPr>
              <a:latin typeface="Calibri"/>
              <a:ea typeface="Calibri"/>
              <a:cs typeface="Calibri"/>
              <a:sym typeface="Calibri"/>
            </a:endParaRPr>
          </a:p>
        </p:txBody>
      </p:sp>
      <p:sp>
        <p:nvSpPr>
          <p:cNvPr id="197" name="Google Shape;197;p19"/>
          <p:cNvSpPr txBox="1"/>
          <p:nvPr/>
        </p:nvSpPr>
        <p:spPr>
          <a:xfrm>
            <a:off x="1166275" y="42677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16</a:t>
            </a:r>
            <a:endParaRPr>
              <a:latin typeface="Calibri"/>
              <a:ea typeface="Calibri"/>
              <a:cs typeface="Calibri"/>
              <a:sym typeface="Calibri"/>
            </a:endParaRPr>
          </a:p>
        </p:txBody>
      </p:sp>
      <p:sp>
        <p:nvSpPr>
          <p:cNvPr id="198" name="Google Shape;198;p19"/>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199" name="Google Shape;199;p19"/>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200" name="Google Shape;200;p19"/>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201" name="Google Shape;201;p19"/>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202" name="Google Shape;202;p19"/>
          <p:cNvSpPr txBox="1"/>
          <p:nvPr/>
        </p:nvSpPr>
        <p:spPr>
          <a:xfrm>
            <a:off x="4695525" y="852375"/>
            <a:ext cx="4112700" cy="1898400"/>
          </a:xfrm>
          <a:prstGeom prst="rect">
            <a:avLst/>
          </a:prstGeom>
          <a:noFill/>
          <a:ln>
            <a:noFill/>
          </a:ln>
        </p:spPr>
        <p:txBody>
          <a:bodyPr spcFirstLastPara="1" wrap="square" lIns="91425" tIns="91425" rIns="91425" bIns="91425" anchor="t" anchorCtr="0">
            <a:spAutoFit/>
          </a:bodyPr>
          <a:lstStyle/>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G[</a:t>
            </a:r>
            <a:r>
              <a:rPr lang="es-ES" sz="1800">
                <a:solidFill>
                  <a:schemeClr val="dk1"/>
                </a:solidFill>
                <a:latin typeface="Calibri"/>
                <a:ea typeface="Calibri"/>
                <a:cs typeface="Calibri"/>
                <a:sym typeface="Calibri"/>
              </a:rPr>
              <a:t>(3, 1, </a:t>
            </a:r>
            <a:r>
              <a:rPr lang="es-ES" sz="1800">
                <a:solidFill>
                  <a:schemeClr val="dk1"/>
                </a:solidFill>
                <a:highlight>
                  <a:srgbClr val="D9EAD3"/>
                </a:highlight>
                <a:latin typeface="Calibri"/>
                <a:ea typeface="Calibri"/>
                <a:cs typeface="Calibri"/>
                <a:sym typeface="Calibri"/>
              </a:rPr>
              <a:t>10</a:t>
            </a:r>
            <a:r>
              <a:rPr lang="es-ES" sz="1800">
                <a:solidFill>
                  <a:schemeClr val="dk1"/>
                </a:solidFill>
                <a:latin typeface="Calibri"/>
                <a:ea typeface="Calibri"/>
                <a:cs typeface="Calibri"/>
                <a:sym typeface="Calibri"/>
              </a:rPr>
              <a:t>), (0, 2 , 11), (0, 5, 12), …</a:t>
            </a:r>
            <a:r>
              <a:rPr lang="es-ES" sz="1800" b="1">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lvl="0" indent="0" algn="l" rtl="0">
              <a:spcBef>
                <a:spcPts val="640"/>
              </a:spcBef>
              <a:spcAft>
                <a:spcPts val="0"/>
              </a:spcAft>
              <a:buNone/>
            </a:pPr>
            <a:endParaRPr sz="1800">
              <a:solidFill>
                <a:schemeClr val="dk1"/>
              </a:solidFill>
              <a:latin typeface="Calibri"/>
              <a:ea typeface="Calibri"/>
              <a:cs typeface="Calibri"/>
              <a:sym typeface="Calibri"/>
            </a:endParaRPr>
          </a:p>
          <a:p>
            <a:pPr marL="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 &lt;- (3, 1, 10)</a:t>
            </a:r>
            <a:endParaRPr/>
          </a:p>
        </p:txBody>
      </p:sp>
      <p:sp>
        <p:nvSpPr>
          <p:cNvPr id="203" name="Google Shape;203;p19"/>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209" name="Google Shape;209;p20"/>
          <p:cNvSpPr/>
          <p:nvPr/>
        </p:nvSpPr>
        <p:spPr>
          <a:xfrm>
            <a:off x="2066400" y="2539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210" name="Google Shape;210;p20"/>
          <p:cNvSpPr/>
          <p:nvPr/>
        </p:nvSpPr>
        <p:spPr>
          <a:xfrm>
            <a:off x="427725" y="24378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211" name="Google Shape;211;p20"/>
          <p:cNvSpPr/>
          <p:nvPr/>
        </p:nvSpPr>
        <p:spPr>
          <a:xfrm>
            <a:off x="3854150" y="2630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212" name="Google Shape;212;p20"/>
          <p:cNvSpPr/>
          <p:nvPr/>
        </p:nvSpPr>
        <p:spPr>
          <a:xfrm>
            <a:off x="730025" y="1007500"/>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213" name="Google Shape;213;p20"/>
          <p:cNvSpPr/>
          <p:nvPr/>
        </p:nvSpPr>
        <p:spPr>
          <a:xfrm>
            <a:off x="2066400" y="75846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214" name="Google Shape;214;p20"/>
          <p:cNvSpPr/>
          <p:nvPr/>
        </p:nvSpPr>
        <p:spPr>
          <a:xfrm>
            <a:off x="2066400" y="43359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215" name="Google Shape;215;p20"/>
          <p:cNvSpPr/>
          <p:nvPr/>
        </p:nvSpPr>
        <p:spPr>
          <a:xfrm>
            <a:off x="542400" y="38024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216" name="Google Shape;216;p20"/>
          <p:cNvSpPr/>
          <p:nvPr/>
        </p:nvSpPr>
        <p:spPr>
          <a:xfrm>
            <a:off x="3590400" y="109832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217" name="Google Shape;217;p20"/>
          <p:cNvCxnSpPr>
            <a:stCxn id="212" idx="6"/>
            <a:endCxn id="213"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218" name="Google Shape;218;p20"/>
          <p:cNvCxnSpPr>
            <a:stCxn id="213" idx="6"/>
            <a:endCxn id="216" idx="2"/>
          </p:cNvCxnSpPr>
          <p:nvPr/>
        </p:nvCxnSpPr>
        <p:spPr>
          <a:xfrm>
            <a:off x="2593800" y="1022163"/>
            <a:ext cx="996600" cy="33990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20"/>
          <p:cNvCxnSpPr>
            <a:stCxn id="216" idx="4"/>
            <a:endCxn id="211" idx="0"/>
          </p:cNvCxnSpPr>
          <p:nvPr/>
        </p:nvCxnSpPr>
        <p:spPr>
          <a:xfrm>
            <a:off x="3854100" y="1625725"/>
            <a:ext cx="263700" cy="100530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20"/>
          <p:cNvCxnSpPr>
            <a:stCxn id="210" idx="0"/>
            <a:endCxn id="212" idx="4"/>
          </p:cNvCxnSpPr>
          <p:nvPr/>
        </p:nvCxnSpPr>
        <p:spPr>
          <a:xfrm rot="10800000" flipH="1">
            <a:off x="691425" y="1534875"/>
            <a:ext cx="302400" cy="903000"/>
          </a:xfrm>
          <a:prstGeom prst="straightConnector1">
            <a:avLst/>
          </a:prstGeom>
          <a:noFill/>
          <a:ln w="76200" cap="flat" cmpd="sng">
            <a:solidFill>
              <a:schemeClr val="dk2"/>
            </a:solidFill>
            <a:prstDash val="solid"/>
            <a:round/>
            <a:headEnd type="none" w="med" len="med"/>
            <a:tailEnd type="none" w="med" len="med"/>
          </a:ln>
        </p:spPr>
      </p:cxnSp>
      <p:cxnSp>
        <p:nvCxnSpPr>
          <p:cNvPr id="221" name="Google Shape;221;p20"/>
          <p:cNvCxnSpPr>
            <a:stCxn id="210" idx="4"/>
            <a:endCxn id="215" idx="0"/>
          </p:cNvCxnSpPr>
          <p:nvPr/>
        </p:nvCxnSpPr>
        <p:spPr>
          <a:xfrm>
            <a:off x="691425" y="2965275"/>
            <a:ext cx="114600" cy="83700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20"/>
          <p:cNvCxnSpPr>
            <a:stCxn id="215" idx="5"/>
            <a:endCxn id="214" idx="2"/>
          </p:cNvCxnSpPr>
          <p:nvPr/>
        </p:nvCxnSpPr>
        <p:spPr>
          <a:xfrm>
            <a:off x="992564" y="4252577"/>
            <a:ext cx="1073700" cy="34710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20"/>
          <p:cNvSpPr/>
          <p:nvPr/>
        </p:nvSpPr>
        <p:spPr>
          <a:xfrm>
            <a:off x="3590400" y="40723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224" name="Google Shape;224;p20"/>
          <p:cNvCxnSpPr>
            <a:stCxn id="209" idx="3"/>
            <a:endCxn id="215"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20"/>
          <p:cNvCxnSpPr>
            <a:stCxn id="209" idx="4"/>
            <a:endCxn id="214" idx="0"/>
          </p:cNvCxnSpPr>
          <p:nvPr/>
        </p:nvCxnSpPr>
        <p:spPr>
          <a:xfrm>
            <a:off x="2330100" y="3067275"/>
            <a:ext cx="0" cy="126870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20"/>
          <p:cNvCxnSpPr>
            <a:stCxn id="209" idx="5"/>
            <a:endCxn id="223" idx="1"/>
          </p:cNvCxnSpPr>
          <p:nvPr/>
        </p:nvCxnSpPr>
        <p:spPr>
          <a:xfrm>
            <a:off x="2516564" y="2990039"/>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20"/>
          <p:cNvCxnSpPr>
            <a:stCxn id="209" idx="6"/>
            <a:endCxn id="211" idx="2"/>
          </p:cNvCxnSpPr>
          <p:nvPr/>
        </p:nvCxnSpPr>
        <p:spPr>
          <a:xfrm>
            <a:off x="2593800" y="2803575"/>
            <a:ext cx="1260300" cy="9090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20"/>
          <p:cNvCxnSpPr>
            <a:stCxn id="209" idx="7"/>
            <a:endCxn id="216"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20"/>
          <p:cNvCxnSpPr>
            <a:stCxn id="209" idx="0"/>
            <a:endCxn id="213" idx="4"/>
          </p:cNvCxnSpPr>
          <p:nvPr/>
        </p:nvCxnSpPr>
        <p:spPr>
          <a:xfrm rot="10800000">
            <a:off x="2330100" y="1285875"/>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20"/>
          <p:cNvCxnSpPr>
            <a:stCxn id="210" idx="6"/>
            <a:endCxn id="209"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20"/>
          <p:cNvCxnSpPr>
            <a:stCxn id="214" idx="6"/>
            <a:endCxn id="223"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232" name="Google Shape;232;p20"/>
          <p:cNvSpPr txBox="1"/>
          <p:nvPr/>
        </p:nvSpPr>
        <p:spPr>
          <a:xfrm>
            <a:off x="427725" y="178630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b="1">
                <a:latin typeface="Calibri"/>
                <a:ea typeface="Calibri"/>
                <a:cs typeface="Calibri"/>
                <a:sym typeface="Calibri"/>
              </a:rPr>
              <a:t>10</a:t>
            </a:r>
            <a:endParaRPr sz="1500" b="1">
              <a:latin typeface="Calibri"/>
              <a:ea typeface="Calibri"/>
              <a:cs typeface="Calibri"/>
              <a:sym typeface="Calibri"/>
            </a:endParaRPr>
          </a:p>
        </p:txBody>
      </p:sp>
      <p:sp>
        <p:nvSpPr>
          <p:cNvPr id="233" name="Google Shape;233;p20"/>
          <p:cNvSpPr txBox="1"/>
          <p:nvPr/>
        </p:nvSpPr>
        <p:spPr>
          <a:xfrm>
            <a:off x="3112300" y="2403425"/>
            <a:ext cx="399900" cy="400200"/>
          </a:xfrm>
          <a:prstGeom prst="rect">
            <a:avLst/>
          </a:prstGeom>
          <a:solidFill>
            <a:srgbClr val="D9EAD3"/>
          </a:solidFill>
          <a:ln w="19050"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11</a:t>
            </a:r>
            <a:endParaRPr>
              <a:latin typeface="Calibri"/>
              <a:ea typeface="Calibri"/>
              <a:cs typeface="Calibri"/>
              <a:sym typeface="Calibri"/>
            </a:endParaRPr>
          </a:p>
        </p:txBody>
      </p:sp>
      <p:sp>
        <p:nvSpPr>
          <p:cNvPr id="234" name="Google Shape;234;p20"/>
          <p:cNvSpPr txBox="1"/>
          <p:nvPr/>
        </p:nvSpPr>
        <p:spPr>
          <a:xfrm>
            <a:off x="1930200" y="3672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12</a:t>
            </a:r>
            <a:endParaRPr>
              <a:latin typeface="Calibri"/>
              <a:ea typeface="Calibri"/>
              <a:cs typeface="Calibri"/>
              <a:sym typeface="Calibri"/>
            </a:endParaRPr>
          </a:p>
        </p:txBody>
      </p:sp>
      <p:sp>
        <p:nvSpPr>
          <p:cNvPr id="235" name="Google Shape;235;p20"/>
          <p:cNvSpPr txBox="1"/>
          <p:nvPr/>
        </p:nvSpPr>
        <p:spPr>
          <a:xfrm>
            <a:off x="3024000" y="7764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13</a:t>
            </a:r>
            <a:endParaRPr>
              <a:latin typeface="Calibri"/>
              <a:ea typeface="Calibri"/>
              <a:cs typeface="Calibri"/>
              <a:sym typeface="Calibri"/>
            </a:endParaRPr>
          </a:p>
        </p:txBody>
      </p:sp>
      <p:sp>
        <p:nvSpPr>
          <p:cNvPr id="236" name="Google Shape;236;p20"/>
          <p:cNvSpPr txBox="1"/>
          <p:nvPr/>
        </p:nvSpPr>
        <p:spPr>
          <a:xfrm>
            <a:off x="1930250" y="17936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237" name="Google Shape;237;p20"/>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238" name="Google Shape;238;p20"/>
          <p:cNvSpPr txBox="1"/>
          <p:nvPr/>
        </p:nvSpPr>
        <p:spPr>
          <a:xfrm>
            <a:off x="3024000" y="3276438"/>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239" name="Google Shape;239;p20"/>
          <p:cNvSpPr txBox="1"/>
          <p:nvPr/>
        </p:nvSpPr>
        <p:spPr>
          <a:xfrm>
            <a:off x="3981650" y="1928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240" name="Google Shape;240;p20"/>
          <p:cNvSpPr txBox="1"/>
          <p:nvPr/>
        </p:nvSpPr>
        <p:spPr>
          <a:xfrm>
            <a:off x="406150" y="31837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15</a:t>
            </a:r>
            <a:endParaRPr>
              <a:latin typeface="Calibri"/>
              <a:ea typeface="Calibri"/>
              <a:cs typeface="Calibri"/>
              <a:sym typeface="Calibri"/>
            </a:endParaRPr>
          </a:p>
        </p:txBody>
      </p:sp>
      <p:sp>
        <p:nvSpPr>
          <p:cNvPr id="241" name="Google Shape;241;p20"/>
          <p:cNvSpPr txBox="1"/>
          <p:nvPr/>
        </p:nvSpPr>
        <p:spPr>
          <a:xfrm>
            <a:off x="1166275" y="42677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16</a:t>
            </a:r>
            <a:endParaRPr>
              <a:latin typeface="Calibri"/>
              <a:ea typeface="Calibri"/>
              <a:cs typeface="Calibri"/>
              <a:sym typeface="Calibri"/>
            </a:endParaRPr>
          </a:p>
        </p:txBody>
      </p:sp>
      <p:sp>
        <p:nvSpPr>
          <p:cNvPr id="242" name="Google Shape;242;p20"/>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243" name="Google Shape;243;p20"/>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244" name="Google Shape;244;p20"/>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245" name="Google Shape;245;p20"/>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246" name="Google Shape;246;p20"/>
          <p:cNvSpPr txBox="1"/>
          <p:nvPr/>
        </p:nvSpPr>
        <p:spPr>
          <a:xfrm>
            <a:off x="4695525" y="852375"/>
            <a:ext cx="4112700" cy="1898400"/>
          </a:xfrm>
          <a:prstGeom prst="rect">
            <a:avLst/>
          </a:prstGeom>
          <a:noFill/>
          <a:ln>
            <a:noFill/>
          </a:ln>
        </p:spPr>
        <p:txBody>
          <a:bodyPr spcFirstLastPara="1" wrap="square" lIns="91425" tIns="91425" rIns="91425" bIns="91425" anchor="t" anchorCtr="0">
            <a:spAutoFit/>
          </a:bodyPr>
          <a:lstStyle/>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G[</a:t>
            </a:r>
            <a:r>
              <a:rPr lang="es-ES" sz="1800">
                <a:solidFill>
                  <a:schemeClr val="dk1"/>
                </a:solidFill>
                <a:latin typeface="Calibri"/>
                <a:ea typeface="Calibri"/>
                <a:cs typeface="Calibri"/>
                <a:sym typeface="Calibri"/>
              </a:rPr>
              <a:t>... , (0, 2 ,</a:t>
            </a:r>
            <a:r>
              <a:rPr lang="es-ES" sz="1800">
                <a:solidFill>
                  <a:schemeClr val="dk1"/>
                </a:solidFill>
                <a:highlight>
                  <a:srgbClr val="D9EAD3"/>
                </a:highlight>
                <a:latin typeface="Calibri"/>
                <a:ea typeface="Calibri"/>
                <a:cs typeface="Calibri"/>
                <a:sym typeface="Calibri"/>
              </a:rPr>
              <a:t> 11</a:t>
            </a:r>
            <a:r>
              <a:rPr lang="es-ES" sz="1800">
                <a:solidFill>
                  <a:schemeClr val="dk1"/>
                </a:solidFill>
                <a:latin typeface="Calibri"/>
                <a:ea typeface="Calibri"/>
                <a:cs typeface="Calibri"/>
                <a:sym typeface="Calibri"/>
              </a:rPr>
              <a:t>), (0, 5, 12), …</a:t>
            </a:r>
            <a:r>
              <a:rPr lang="es-ES" sz="1800" b="1">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[(3, 1, 10)] &lt;- (0, 2 , 11)</a:t>
            </a:r>
            <a:endParaRPr/>
          </a:p>
        </p:txBody>
      </p:sp>
      <p:sp>
        <p:nvSpPr>
          <p:cNvPr id="247" name="Google Shape;247;p20"/>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p:nvPr/>
        </p:nvSpPr>
        <p:spPr>
          <a:xfrm>
            <a:off x="827584" y="6597352"/>
            <a:ext cx="7848900" cy="21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Calibri"/>
              <a:buNone/>
            </a:pPr>
            <a:r>
              <a:rPr lang="es-ES" sz="1400" b="0" i="0" u="none" strike="noStrike" cap="none">
                <a:solidFill>
                  <a:schemeClr val="dk1"/>
                </a:solidFill>
                <a:latin typeface="Calibri"/>
                <a:ea typeface="Calibri"/>
                <a:cs typeface="Calibri"/>
                <a:sym typeface="Calibri"/>
              </a:rPr>
              <a:t>Haga clic para agregar texto</a:t>
            </a:r>
            <a:endParaRPr sz="1800" b="0" i="0" u="none" strike="noStrike" cap="none">
              <a:solidFill>
                <a:schemeClr val="dk1"/>
              </a:solidFill>
              <a:latin typeface="Calibri"/>
              <a:ea typeface="Calibri"/>
              <a:cs typeface="Calibri"/>
              <a:sym typeface="Calibri"/>
            </a:endParaRPr>
          </a:p>
        </p:txBody>
      </p:sp>
      <p:sp>
        <p:nvSpPr>
          <p:cNvPr id="253" name="Google Shape;253;p21"/>
          <p:cNvSpPr/>
          <p:nvPr/>
        </p:nvSpPr>
        <p:spPr>
          <a:xfrm>
            <a:off x="2066400" y="25398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0</a:t>
            </a:r>
            <a:endParaRPr/>
          </a:p>
        </p:txBody>
      </p:sp>
      <p:sp>
        <p:nvSpPr>
          <p:cNvPr id="254" name="Google Shape;254;p21"/>
          <p:cNvSpPr/>
          <p:nvPr/>
        </p:nvSpPr>
        <p:spPr>
          <a:xfrm>
            <a:off x="427725" y="24378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1</a:t>
            </a:r>
            <a:endParaRPr/>
          </a:p>
        </p:txBody>
      </p:sp>
      <p:sp>
        <p:nvSpPr>
          <p:cNvPr id="255" name="Google Shape;255;p21"/>
          <p:cNvSpPr/>
          <p:nvPr/>
        </p:nvSpPr>
        <p:spPr>
          <a:xfrm>
            <a:off x="3854150" y="2630875"/>
            <a:ext cx="527400" cy="527400"/>
          </a:xfrm>
          <a:prstGeom prst="flowChartConnector">
            <a:avLst/>
          </a:prstGeom>
          <a:solidFill>
            <a:srgbClr val="EFEFE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2</a:t>
            </a:r>
            <a:endParaRPr/>
          </a:p>
        </p:txBody>
      </p:sp>
      <p:sp>
        <p:nvSpPr>
          <p:cNvPr id="256" name="Google Shape;256;p21"/>
          <p:cNvSpPr/>
          <p:nvPr/>
        </p:nvSpPr>
        <p:spPr>
          <a:xfrm>
            <a:off x="730025" y="1007500"/>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3</a:t>
            </a:r>
            <a:endParaRPr/>
          </a:p>
        </p:txBody>
      </p:sp>
      <p:sp>
        <p:nvSpPr>
          <p:cNvPr id="257" name="Google Shape;257;p21"/>
          <p:cNvSpPr/>
          <p:nvPr/>
        </p:nvSpPr>
        <p:spPr>
          <a:xfrm>
            <a:off x="2066400" y="75846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4</a:t>
            </a:r>
            <a:endParaRPr/>
          </a:p>
        </p:txBody>
      </p:sp>
      <p:sp>
        <p:nvSpPr>
          <p:cNvPr id="258" name="Google Shape;258;p21"/>
          <p:cNvSpPr/>
          <p:nvPr/>
        </p:nvSpPr>
        <p:spPr>
          <a:xfrm>
            <a:off x="2066400" y="433597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5</a:t>
            </a:r>
            <a:endParaRPr/>
          </a:p>
        </p:txBody>
      </p:sp>
      <p:sp>
        <p:nvSpPr>
          <p:cNvPr id="259" name="Google Shape;259;p21"/>
          <p:cNvSpPr/>
          <p:nvPr/>
        </p:nvSpPr>
        <p:spPr>
          <a:xfrm>
            <a:off x="542400" y="38024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6</a:t>
            </a:r>
            <a:endParaRPr/>
          </a:p>
        </p:txBody>
      </p:sp>
      <p:sp>
        <p:nvSpPr>
          <p:cNvPr id="260" name="Google Shape;260;p21"/>
          <p:cNvSpPr/>
          <p:nvPr/>
        </p:nvSpPr>
        <p:spPr>
          <a:xfrm>
            <a:off x="3590400" y="1098325"/>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7</a:t>
            </a:r>
            <a:endParaRPr/>
          </a:p>
        </p:txBody>
      </p:sp>
      <p:cxnSp>
        <p:nvCxnSpPr>
          <p:cNvPr id="261" name="Google Shape;261;p21"/>
          <p:cNvCxnSpPr>
            <a:stCxn id="256" idx="6"/>
            <a:endCxn id="257" idx="2"/>
          </p:cNvCxnSpPr>
          <p:nvPr/>
        </p:nvCxnSpPr>
        <p:spPr>
          <a:xfrm rot="10800000" flipH="1">
            <a:off x="1257425" y="1022200"/>
            <a:ext cx="809100" cy="24900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1"/>
          <p:cNvCxnSpPr>
            <a:stCxn id="257" idx="6"/>
            <a:endCxn id="260" idx="2"/>
          </p:cNvCxnSpPr>
          <p:nvPr/>
        </p:nvCxnSpPr>
        <p:spPr>
          <a:xfrm>
            <a:off x="2593800" y="1022163"/>
            <a:ext cx="996600" cy="339900"/>
          </a:xfrm>
          <a:prstGeom prst="straightConnector1">
            <a:avLst/>
          </a:prstGeom>
          <a:noFill/>
          <a:ln w="9525" cap="flat" cmpd="sng">
            <a:solidFill>
              <a:schemeClr val="dk2"/>
            </a:solidFill>
            <a:prstDash val="solid"/>
            <a:round/>
            <a:headEnd type="none" w="med" len="med"/>
            <a:tailEnd type="none" w="med" len="med"/>
          </a:ln>
        </p:spPr>
      </p:cxnSp>
      <p:cxnSp>
        <p:nvCxnSpPr>
          <p:cNvPr id="263" name="Google Shape;263;p21"/>
          <p:cNvCxnSpPr>
            <a:stCxn id="260" idx="4"/>
            <a:endCxn id="255" idx="0"/>
          </p:cNvCxnSpPr>
          <p:nvPr/>
        </p:nvCxnSpPr>
        <p:spPr>
          <a:xfrm>
            <a:off x="3854100" y="1625725"/>
            <a:ext cx="263700" cy="1005300"/>
          </a:xfrm>
          <a:prstGeom prst="straightConnector1">
            <a:avLst/>
          </a:prstGeom>
          <a:noFill/>
          <a:ln w="9525" cap="flat" cmpd="sng">
            <a:solidFill>
              <a:schemeClr val="dk2"/>
            </a:solidFill>
            <a:prstDash val="solid"/>
            <a:round/>
            <a:headEnd type="none" w="med" len="med"/>
            <a:tailEnd type="none" w="med" len="med"/>
          </a:ln>
        </p:spPr>
      </p:cxnSp>
      <p:cxnSp>
        <p:nvCxnSpPr>
          <p:cNvPr id="264" name="Google Shape;264;p21"/>
          <p:cNvCxnSpPr>
            <a:stCxn id="254" idx="0"/>
            <a:endCxn id="256" idx="4"/>
          </p:cNvCxnSpPr>
          <p:nvPr/>
        </p:nvCxnSpPr>
        <p:spPr>
          <a:xfrm rot="10800000" flipH="1">
            <a:off x="691425" y="1534875"/>
            <a:ext cx="302400" cy="903000"/>
          </a:xfrm>
          <a:prstGeom prst="straightConnector1">
            <a:avLst/>
          </a:prstGeom>
          <a:noFill/>
          <a:ln w="76200" cap="flat" cmpd="sng">
            <a:solidFill>
              <a:schemeClr val="dk2"/>
            </a:solidFill>
            <a:prstDash val="solid"/>
            <a:round/>
            <a:headEnd type="none" w="med" len="med"/>
            <a:tailEnd type="none" w="med" len="med"/>
          </a:ln>
        </p:spPr>
      </p:cxnSp>
      <p:cxnSp>
        <p:nvCxnSpPr>
          <p:cNvPr id="265" name="Google Shape;265;p21"/>
          <p:cNvCxnSpPr>
            <a:stCxn id="254" idx="4"/>
            <a:endCxn id="259" idx="0"/>
          </p:cNvCxnSpPr>
          <p:nvPr/>
        </p:nvCxnSpPr>
        <p:spPr>
          <a:xfrm>
            <a:off x="691425" y="2965275"/>
            <a:ext cx="114600" cy="837000"/>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21"/>
          <p:cNvCxnSpPr>
            <a:stCxn id="259" idx="5"/>
            <a:endCxn id="258" idx="2"/>
          </p:cNvCxnSpPr>
          <p:nvPr/>
        </p:nvCxnSpPr>
        <p:spPr>
          <a:xfrm>
            <a:off x="992564" y="4252577"/>
            <a:ext cx="1073700" cy="347100"/>
          </a:xfrm>
          <a:prstGeom prst="straightConnector1">
            <a:avLst/>
          </a:prstGeom>
          <a:noFill/>
          <a:ln w="9525" cap="flat" cmpd="sng">
            <a:solidFill>
              <a:schemeClr val="dk2"/>
            </a:solidFill>
            <a:prstDash val="solid"/>
            <a:round/>
            <a:headEnd type="none" w="med" len="med"/>
            <a:tailEnd type="none" w="med" len="med"/>
          </a:ln>
        </p:spPr>
      </p:cxnSp>
      <p:sp>
        <p:nvSpPr>
          <p:cNvPr id="267" name="Google Shape;267;p21"/>
          <p:cNvSpPr/>
          <p:nvPr/>
        </p:nvSpPr>
        <p:spPr>
          <a:xfrm>
            <a:off x="3590400" y="4072313"/>
            <a:ext cx="527400" cy="527400"/>
          </a:xfrm>
          <a:prstGeom prst="flowChartConnector">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 8</a:t>
            </a:r>
            <a:endParaRPr/>
          </a:p>
        </p:txBody>
      </p:sp>
      <p:cxnSp>
        <p:nvCxnSpPr>
          <p:cNvPr id="268" name="Google Shape;268;p21"/>
          <p:cNvCxnSpPr>
            <a:stCxn id="253" idx="3"/>
            <a:endCxn id="259" idx="7"/>
          </p:cNvCxnSpPr>
          <p:nvPr/>
        </p:nvCxnSpPr>
        <p:spPr>
          <a:xfrm flipH="1">
            <a:off x="992536" y="2990039"/>
            <a:ext cx="1151100" cy="88950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21"/>
          <p:cNvCxnSpPr>
            <a:stCxn id="253" idx="4"/>
            <a:endCxn id="258" idx="0"/>
          </p:cNvCxnSpPr>
          <p:nvPr/>
        </p:nvCxnSpPr>
        <p:spPr>
          <a:xfrm>
            <a:off x="2330100" y="3067275"/>
            <a:ext cx="0" cy="1268700"/>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21"/>
          <p:cNvCxnSpPr>
            <a:stCxn id="253" idx="5"/>
            <a:endCxn id="267" idx="1"/>
          </p:cNvCxnSpPr>
          <p:nvPr/>
        </p:nvCxnSpPr>
        <p:spPr>
          <a:xfrm>
            <a:off x="2516564" y="2990039"/>
            <a:ext cx="1151100" cy="1159500"/>
          </a:xfrm>
          <a:prstGeom prst="straightConnector1">
            <a:avLst/>
          </a:prstGeom>
          <a:noFill/>
          <a:ln w="9525" cap="flat" cmpd="sng">
            <a:solidFill>
              <a:schemeClr val="dk2"/>
            </a:solidFill>
            <a:prstDash val="solid"/>
            <a:round/>
            <a:headEnd type="none" w="med" len="med"/>
            <a:tailEnd type="none" w="med" len="med"/>
          </a:ln>
        </p:spPr>
      </p:cxnSp>
      <p:cxnSp>
        <p:nvCxnSpPr>
          <p:cNvPr id="271" name="Google Shape;271;p21"/>
          <p:cNvCxnSpPr>
            <a:stCxn id="253" idx="6"/>
            <a:endCxn id="255" idx="2"/>
          </p:cNvCxnSpPr>
          <p:nvPr/>
        </p:nvCxnSpPr>
        <p:spPr>
          <a:xfrm>
            <a:off x="2593800" y="2803575"/>
            <a:ext cx="1260300" cy="90900"/>
          </a:xfrm>
          <a:prstGeom prst="straightConnector1">
            <a:avLst/>
          </a:prstGeom>
          <a:noFill/>
          <a:ln w="76200" cap="flat" cmpd="sng">
            <a:solidFill>
              <a:schemeClr val="dk2"/>
            </a:solidFill>
            <a:prstDash val="solid"/>
            <a:round/>
            <a:headEnd type="none" w="med" len="med"/>
            <a:tailEnd type="none" w="med" len="med"/>
          </a:ln>
        </p:spPr>
      </p:cxnSp>
      <p:cxnSp>
        <p:nvCxnSpPr>
          <p:cNvPr id="272" name="Google Shape;272;p21"/>
          <p:cNvCxnSpPr>
            <a:stCxn id="253" idx="7"/>
            <a:endCxn id="260" idx="3"/>
          </p:cNvCxnSpPr>
          <p:nvPr/>
        </p:nvCxnSpPr>
        <p:spPr>
          <a:xfrm rot="10800000" flipH="1">
            <a:off x="2516564" y="1548511"/>
            <a:ext cx="1151100" cy="1068600"/>
          </a:xfrm>
          <a:prstGeom prst="straightConnector1">
            <a:avLst/>
          </a:prstGeom>
          <a:noFill/>
          <a:ln w="9525" cap="flat" cmpd="sng">
            <a:solidFill>
              <a:schemeClr val="dk2"/>
            </a:solidFill>
            <a:prstDash val="solid"/>
            <a:round/>
            <a:headEnd type="none" w="med" len="med"/>
            <a:tailEnd type="none" w="med" len="med"/>
          </a:ln>
        </p:spPr>
      </p:cxnSp>
      <p:cxnSp>
        <p:nvCxnSpPr>
          <p:cNvPr id="273" name="Google Shape;273;p21"/>
          <p:cNvCxnSpPr>
            <a:stCxn id="253" idx="0"/>
            <a:endCxn id="257" idx="4"/>
          </p:cNvCxnSpPr>
          <p:nvPr/>
        </p:nvCxnSpPr>
        <p:spPr>
          <a:xfrm rot="10800000">
            <a:off x="2330100" y="1285875"/>
            <a:ext cx="0" cy="1254000"/>
          </a:xfrm>
          <a:prstGeom prst="straightConnector1">
            <a:avLst/>
          </a:prstGeom>
          <a:noFill/>
          <a:ln w="9525" cap="flat" cmpd="sng">
            <a:solidFill>
              <a:schemeClr val="dk2"/>
            </a:solidFill>
            <a:prstDash val="solid"/>
            <a:round/>
            <a:headEnd type="none" w="med" len="med"/>
            <a:tailEnd type="none" w="med" len="med"/>
          </a:ln>
        </p:spPr>
      </p:cxnSp>
      <p:cxnSp>
        <p:nvCxnSpPr>
          <p:cNvPr id="274" name="Google Shape;274;p21"/>
          <p:cNvCxnSpPr>
            <a:stCxn id="254" idx="6"/>
            <a:endCxn id="253" idx="2"/>
          </p:cNvCxnSpPr>
          <p:nvPr/>
        </p:nvCxnSpPr>
        <p:spPr>
          <a:xfrm>
            <a:off x="955125" y="2701575"/>
            <a:ext cx="1111200" cy="10200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21"/>
          <p:cNvCxnSpPr>
            <a:stCxn id="258" idx="6"/>
            <a:endCxn id="267" idx="2"/>
          </p:cNvCxnSpPr>
          <p:nvPr/>
        </p:nvCxnSpPr>
        <p:spPr>
          <a:xfrm rot="10800000" flipH="1">
            <a:off x="2593800" y="4335975"/>
            <a:ext cx="996600" cy="26370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21"/>
          <p:cNvSpPr txBox="1"/>
          <p:nvPr/>
        </p:nvSpPr>
        <p:spPr>
          <a:xfrm>
            <a:off x="427725" y="1786300"/>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a:latin typeface="Calibri"/>
                <a:ea typeface="Calibri"/>
                <a:cs typeface="Calibri"/>
                <a:sym typeface="Calibri"/>
              </a:rPr>
              <a:t>10</a:t>
            </a:r>
            <a:endParaRPr sz="1500">
              <a:latin typeface="Calibri"/>
              <a:ea typeface="Calibri"/>
              <a:cs typeface="Calibri"/>
              <a:sym typeface="Calibri"/>
            </a:endParaRPr>
          </a:p>
        </p:txBody>
      </p:sp>
      <p:sp>
        <p:nvSpPr>
          <p:cNvPr id="277" name="Google Shape;277;p21"/>
          <p:cNvSpPr txBox="1"/>
          <p:nvPr/>
        </p:nvSpPr>
        <p:spPr>
          <a:xfrm>
            <a:off x="3112300" y="2403425"/>
            <a:ext cx="399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500" b="1">
                <a:latin typeface="Calibri"/>
                <a:ea typeface="Calibri"/>
                <a:cs typeface="Calibri"/>
                <a:sym typeface="Calibri"/>
              </a:rPr>
              <a:t>11</a:t>
            </a:r>
            <a:endParaRPr sz="1500" b="1">
              <a:latin typeface="Calibri"/>
              <a:ea typeface="Calibri"/>
              <a:cs typeface="Calibri"/>
              <a:sym typeface="Calibri"/>
            </a:endParaRPr>
          </a:p>
        </p:txBody>
      </p:sp>
      <p:sp>
        <p:nvSpPr>
          <p:cNvPr id="278" name="Google Shape;278;p21"/>
          <p:cNvSpPr txBox="1"/>
          <p:nvPr/>
        </p:nvSpPr>
        <p:spPr>
          <a:xfrm>
            <a:off x="1930200" y="3672125"/>
            <a:ext cx="399900" cy="400200"/>
          </a:xfrm>
          <a:prstGeom prst="rect">
            <a:avLst/>
          </a:prstGeom>
          <a:solidFill>
            <a:srgbClr val="D9EAD3"/>
          </a:solidFill>
          <a:ln w="19050"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12</a:t>
            </a:r>
            <a:endParaRPr>
              <a:latin typeface="Calibri"/>
              <a:ea typeface="Calibri"/>
              <a:cs typeface="Calibri"/>
              <a:sym typeface="Calibri"/>
            </a:endParaRPr>
          </a:p>
        </p:txBody>
      </p:sp>
      <p:sp>
        <p:nvSpPr>
          <p:cNvPr id="279" name="Google Shape;279;p21"/>
          <p:cNvSpPr txBox="1"/>
          <p:nvPr/>
        </p:nvSpPr>
        <p:spPr>
          <a:xfrm>
            <a:off x="3024000" y="7764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13</a:t>
            </a:r>
            <a:endParaRPr>
              <a:latin typeface="Calibri"/>
              <a:ea typeface="Calibri"/>
              <a:cs typeface="Calibri"/>
              <a:sym typeface="Calibri"/>
            </a:endParaRPr>
          </a:p>
        </p:txBody>
      </p:sp>
      <p:sp>
        <p:nvSpPr>
          <p:cNvPr id="280" name="Google Shape;280;p21"/>
          <p:cNvSpPr txBox="1"/>
          <p:nvPr/>
        </p:nvSpPr>
        <p:spPr>
          <a:xfrm>
            <a:off x="1930250" y="17936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17</a:t>
            </a:r>
            <a:endParaRPr>
              <a:latin typeface="Calibri"/>
              <a:ea typeface="Calibri"/>
              <a:cs typeface="Calibri"/>
              <a:sym typeface="Calibri"/>
            </a:endParaRPr>
          </a:p>
        </p:txBody>
      </p:sp>
      <p:sp>
        <p:nvSpPr>
          <p:cNvPr id="281" name="Google Shape;281;p21"/>
          <p:cNvSpPr txBox="1"/>
          <p:nvPr/>
        </p:nvSpPr>
        <p:spPr>
          <a:xfrm>
            <a:off x="2892150" y="44071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19</a:t>
            </a:r>
            <a:endParaRPr>
              <a:latin typeface="Calibri"/>
              <a:ea typeface="Calibri"/>
              <a:cs typeface="Calibri"/>
              <a:sym typeface="Calibri"/>
            </a:endParaRPr>
          </a:p>
        </p:txBody>
      </p:sp>
      <p:sp>
        <p:nvSpPr>
          <p:cNvPr id="282" name="Google Shape;282;p21"/>
          <p:cNvSpPr txBox="1"/>
          <p:nvPr/>
        </p:nvSpPr>
        <p:spPr>
          <a:xfrm>
            <a:off x="3024000" y="3276438"/>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18</a:t>
            </a:r>
            <a:endParaRPr>
              <a:latin typeface="Calibri"/>
              <a:ea typeface="Calibri"/>
              <a:cs typeface="Calibri"/>
              <a:sym typeface="Calibri"/>
            </a:endParaRPr>
          </a:p>
        </p:txBody>
      </p:sp>
      <p:sp>
        <p:nvSpPr>
          <p:cNvPr id="283" name="Google Shape;283;p21"/>
          <p:cNvSpPr txBox="1"/>
          <p:nvPr/>
        </p:nvSpPr>
        <p:spPr>
          <a:xfrm>
            <a:off x="3981650" y="192820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14</a:t>
            </a:r>
            <a:endParaRPr>
              <a:latin typeface="Calibri"/>
              <a:ea typeface="Calibri"/>
              <a:cs typeface="Calibri"/>
              <a:sym typeface="Calibri"/>
            </a:endParaRPr>
          </a:p>
        </p:txBody>
      </p:sp>
      <p:sp>
        <p:nvSpPr>
          <p:cNvPr id="284" name="Google Shape;284;p21"/>
          <p:cNvSpPr txBox="1"/>
          <p:nvPr/>
        </p:nvSpPr>
        <p:spPr>
          <a:xfrm>
            <a:off x="406150" y="31837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15</a:t>
            </a:r>
            <a:endParaRPr>
              <a:latin typeface="Calibri"/>
              <a:ea typeface="Calibri"/>
              <a:cs typeface="Calibri"/>
              <a:sym typeface="Calibri"/>
            </a:endParaRPr>
          </a:p>
        </p:txBody>
      </p:sp>
      <p:sp>
        <p:nvSpPr>
          <p:cNvPr id="285" name="Google Shape;285;p21"/>
          <p:cNvSpPr txBox="1"/>
          <p:nvPr/>
        </p:nvSpPr>
        <p:spPr>
          <a:xfrm>
            <a:off x="1166275" y="42677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16</a:t>
            </a:r>
            <a:endParaRPr>
              <a:latin typeface="Calibri"/>
              <a:ea typeface="Calibri"/>
              <a:cs typeface="Calibri"/>
              <a:sym typeface="Calibri"/>
            </a:endParaRPr>
          </a:p>
        </p:txBody>
      </p:sp>
      <p:sp>
        <p:nvSpPr>
          <p:cNvPr id="286" name="Google Shape;286;p21"/>
          <p:cNvSpPr txBox="1"/>
          <p:nvPr/>
        </p:nvSpPr>
        <p:spPr>
          <a:xfrm>
            <a:off x="1310813" y="240342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20</a:t>
            </a:r>
            <a:endParaRPr>
              <a:latin typeface="Calibri"/>
              <a:ea typeface="Calibri"/>
              <a:cs typeface="Calibri"/>
              <a:sym typeface="Calibri"/>
            </a:endParaRPr>
          </a:p>
        </p:txBody>
      </p:sp>
      <p:sp>
        <p:nvSpPr>
          <p:cNvPr id="287" name="Google Shape;287;p21"/>
          <p:cNvSpPr txBox="1"/>
          <p:nvPr/>
        </p:nvSpPr>
        <p:spPr>
          <a:xfrm>
            <a:off x="1368125" y="8523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21</a:t>
            </a:r>
            <a:endParaRPr>
              <a:latin typeface="Calibri"/>
              <a:ea typeface="Calibri"/>
              <a:cs typeface="Calibri"/>
              <a:sym typeface="Calibri"/>
            </a:endParaRPr>
          </a:p>
        </p:txBody>
      </p:sp>
      <p:sp>
        <p:nvSpPr>
          <p:cNvPr id="288" name="Google Shape;288;p21"/>
          <p:cNvSpPr txBox="1"/>
          <p:nvPr/>
        </p:nvSpPr>
        <p:spPr>
          <a:xfrm>
            <a:off x="2892175" y="1589950"/>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22</a:t>
            </a:r>
            <a:endParaRPr>
              <a:latin typeface="Calibri"/>
              <a:ea typeface="Calibri"/>
              <a:cs typeface="Calibri"/>
              <a:sym typeface="Calibri"/>
            </a:endParaRPr>
          </a:p>
        </p:txBody>
      </p:sp>
      <p:sp>
        <p:nvSpPr>
          <p:cNvPr id="289" name="Google Shape;289;p21"/>
          <p:cNvSpPr txBox="1"/>
          <p:nvPr/>
        </p:nvSpPr>
        <p:spPr>
          <a:xfrm>
            <a:off x="1236300" y="3183675"/>
            <a:ext cx="3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23</a:t>
            </a:r>
            <a:endParaRPr>
              <a:latin typeface="Calibri"/>
              <a:ea typeface="Calibri"/>
              <a:cs typeface="Calibri"/>
              <a:sym typeface="Calibri"/>
            </a:endParaRPr>
          </a:p>
        </p:txBody>
      </p:sp>
      <p:sp>
        <p:nvSpPr>
          <p:cNvPr id="290" name="Google Shape;290;p21"/>
          <p:cNvSpPr txBox="1"/>
          <p:nvPr/>
        </p:nvSpPr>
        <p:spPr>
          <a:xfrm>
            <a:off x="4695525" y="852375"/>
            <a:ext cx="4112700" cy="2175300"/>
          </a:xfrm>
          <a:prstGeom prst="rect">
            <a:avLst/>
          </a:prstGeom>
          <a:noFill/>
          <a:ln>
            <a:noFill/>
          </a:ln>
        </p:spPr>
        <p:txBody>
          <a:bodyPr spcFirstLastPara="1" wrap="square" lIns="91425" tIns="91425" rIns="91425" bIns="91425" anchor="t" anchorCtr="0">
            <a:spAutoFit/>
          </a:bodyPr>
          <a:lstStyle/>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G[</a:t>
            </a:r>
            <a:r>
              <a:rPr lang="es-ES" sz="1800">
                <a:solidFill>
                  <a:schemeClr val="dk1"/>
                </a:solidFill>
                <a:latin typeface="Calibri"/>
                <a:ea typeface="Calibri"/>
                <a:cs typeface="Calibri"/>
                <a:sym typeface="Calibri"/>
              </a:rPr>
              <a:t>... , (0, 5, </a:t>
            </a:r>
            <a:r>
              <a:rPr lang="es-ES" sz="1800">
                <a:solidFill>
                  <a:schemeClr val="dk1"/>
                </a:solidFill>
                <a:highlight>
                  <a:srgbClr val="FFD966"/>
                </a:highlight>
                <a:latin typeface="Calibri"/>
                <a:ea typeface="Calibri"/>
                <a:cs typeface="Calibri"/>
                <a:sym typeface="Calibri"/>
              </a:rPr>
              <a:t>12</a:t>
            </a:r>
            <a:r>
              <a:rPr lang="es-ES" sz="1800">
                <a:solidFill>
                  <a:schemeClr val="dk1"/>
                </a:solidFill>
                <a:latin typeface="Calibri"/>
                <a:ea typeface="Calibri"/>
                <a:cs typeface="Calibri"/>
                <a:sym typeface="Calibri"/>
              </a:rPr>
              <a:t>), (7, 4, 13),…</a:t>
            </a:r>
            <a:r>
              <a:rPr lang="es-ES" sz="1800" b="1">
                <a:solidFill>
                  <a:schemeClr val="dk1"/>
                </a:solidFill>
                <a:latin typeface="Calibri"/>
                <a:ea typeface="Calibri"/>
                <a:cs typeface="Calibri"/>
                <a:sym typeface="Calibri"/>
              </a:rPr>
              <a:t>]</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0" algn="l" rtl="0">
              <a:spcBef>
                <a:spcPts val="640"/>
              </a:spcBef>
              <a:spcAft>
                <a:spcPts val="0"/>
              </a:spcAft>
              <a:buNone/>
            </a:pPr>
            <a:endParaRPr sz="1800">
              <a:solidFill>
                <a:schemeClr val="dk1"/>
              </a:solidFill>
              <a:latin typeface="Calibri"/>
              <a:ea typeface="Calibri"/>
              <a:cs typeface="Calibri"/>
              <a:sym typeface="Calibri"/>
            </a:endParaRPr>
          </a:p>
          <a:p>
            <a:pPr marL="457200" lvl="0" indent="-342900" algn="l" rtl="0">
              <a:spcBef>
                <a:spcPts val="640"/>
              </a:spcBef>
              <a:spcAft>
                <a:spcPts val="0"/>
              </a:spcAft>
              <a:buClr>
                <a:schemeClr val="dk1"/>
              </a:buClr>
              <a:buSzPts val="1800"/>
              <a:buFont typeface="Calibri"/>
              <a:buAutoNum type="arabicPeriod"/>
            </a:pPr>
            <a:r>
              <a:rPr lang="es-ES" sz="1800" b="1">
                <a:solidFill>
                  <a:schemeClr val="dk1"/>
                </a:solidFill>
                <a:latin typeface="Calibri"/>
                <a:ea typeface="Calibri"/>
                <a:cs typeface="Calibri"/>
                <a:sym typeface="Calibri"/>
              </a:rPr>
              <a:t>Resultado</a:t>
            </a:r>
            <a:r>
              <a:rPr lang="es-ES" sz="1800">
                <a:solidFill>
                  <a:schemeClr val="dk1"/>
                </a:solidFill>
                <a:latin typeface="Calibri"/>
                <a:ea typeface="Calibri"/>
                <a:cs typeface="Calibri"/>
                <a:sym typeface="Calibri"/>
              </a:rPr>
              <a:t>[(3, 1, 10), (0, 2 , 11)] &lt;-  (0, 5, 12)</a:t>
            </a:r>
            <a:endParaRPr/>
          </a:p>
        </p:txBody>
      </p:sp>
      <p:sp>
        <p:nvSpPr>
          <p:cNvPr id="291" name="Google Shape;291;p21"/>
          <p:cNvSpPr txBox="1">
            <a:spLocks noGrp="1"/>
          </p:cNvSpPr>
          <p:nvPr>
            <p:ph type="title"/>
          </p:nvPr>
        </p:nvSpPr>
        <p:spPr>
          <a:xfrm>
            <a:off x="611560" y="188640"/>
            <a:ext cx="7848900" cy="216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s-ES" sz="1800"/>
              <a:t>Traza</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1315</Words>
  <Application>Microsoft Office PowerPoint</Application>
  <PresentationFormat>Presentación en pantalla (4:3)</PresentationFormat>
  <Paragraphs>377</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Montserrat Medium</vt:lpstr>
      <vt:lpstr>Montserrat</vt:lpstr>
      <vt:lpstr>Arial</vt:lpstr>
      <vt:lpstr>Calibri</vt:lpstr>
      <vt:lpstr>Custom</vt:lpstr>
      <vt:lpstr>P3 - Grafos. Algoritmo de Kruskal</vt:lpstr>
      <vt:lpstr>Presentación de PowerPoint</vt:lpstr>
      <vt:lpstr>Algoritmo. Naturaleza</vt:lpstr>
      <vt:lpstr>Algoritmo. Funcionalidad</vt:lpstr>
      <vt:lpstr>Presentación de PowerPoint</vt:lpstr>
      <vt:lpstr>Grafo propuesto</vt:lpstr>
      <vt:lpstr>Traza</vt:lpstr>
      <vt:lpstr>Traza</vt:lpstr>
      <vt:lpstr>Traza</vt:lpstr>
      <vt:lpstr>Traza</vt:lpstr>
      <vt:lpstr>Traza</vt:lpstr>
      <vt:lpstr>Traza</vt:lpstr>
      <vt:lpstr>Traza</vt:lpstr>
      <vt:lpstr>Traza</vt:lpstr>
      <vt:lpstr>Traza</vt:lpstr>
      <vt:lpstr>Traza</vt:lpstr>
      <vt:lpstr>Traza sobre el programa</vt:lpstr>
      <vt:lpstr>Traza sobre el programa</vt:lpstr>
      <vt:lpstr>Traza sobre el programa</vt:lpstr>
      <vt:lpstr>Traza sobre el programa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P3 - Grafos. Algoritmo de Kruskal</dc:title>
  <cp:lastModifiedBy>Diaz Mesa, Luis David</cp:lastModifiedBy>
  <cp:revision>1</cp:revision>
  <dcterms:modified xsi:type="dcterms:W3CDTF">2023-05-24T14:51:07Z</dcterms:modified>
</cp:coreProperties>
</file>