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9" r:id="rId3"/>
    <p:sldId id="420" r:id="rId4"/>
    <p:sldId id="42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7" autoAdjust="0"/>
    <p:restoredTop sz="96006"/>
  </p:normalViewPr>
  <p:slideViewPr>
    <p:cSldViewPr snapToGrid="0">
      <p:cViewPr>
        <p:scale>
          <a:sx n="140" d="100"/>
          <a:sy n="140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LDBC FinBench ACID Te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st Suite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ACID test is included in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 benchmark as an additional step in Validation Step*.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Motivation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Verifying ACID complience is important for fail comparison between systems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V</a:t>
            </a:r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erify </a:t>
            </a:r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that the acid properties </a:t>
            </a:r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of systems meet their claims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0"/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Our Work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Design an ACID compliance test suite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Focus mainly on </a:t>
            </a:r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</a:rPr>
              <a:t>Atomicity and Isolation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0"/>
            <a:r>
              <a:rPr lang="en-US" altLang="zh-CN" sz="2395">
                <a:latin typeface="Times New Roman Regular" panose="02020603050405020304" charset="0"/>
                <a:cs typeface="Times New Roman Regular" panose="02020603050405020304" charset="0"/>
              </a:rPr>
              <a:t>Design Principle</a:t>
            </a:r>
            <a:endParaRPr lang="en-US" altLang="zh-CN" sz="239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agnostic of system-level implementation details and query API, replying on client observations to detect </a:t>
            </a:r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anomalies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high coverage: test for more isolation anomalies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177280"/>
            <a:ext cx="521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i="1" dirty="0">
                <a:latin typeface="ITC Officina Sans Book"/>
                <a:sym typeface="+mn-ea"/>
              </a:rPr>
              <a:t>* Based on the </a:t>
            </a:r>
            <a:r>
              <a:rPr lang="zh-CN" altLang="en-US" i="1" dirty="0">
                <a:latin typeface="ITC Officina Sans Book"/>
                <a:sym typeface="+mn-ea"/>
              </a:rPr>
              <a:t>“</a:t>
            </a:r>
            <a:r>
              <a:rPr lang="en-US" altLang="zh-CN" i="1" dirty="0">
                <a:latin typeface="ITC Officina Sans Book"/>
                <a:sym typeface="+mn-ea"/>
              </a:rPr>
              <a:t>ACID Test</a:t>
            </a:r>
            <a:r>
              <a:rPr lang="zh-CN" altLang="en-US" i="1" dirty="0">
                <a:latin typeface="ITC Officina Sans Book"/>
                <a:sym typeface="+mn-ea"/>
              </a:rPr>
              <a:t>”</a:t>
            </a:r>
            <a:r>
              <a:rPr lang="en-US" altLang="zh-CN" i="1" dirty="0">
                <a:latin typeface="ITC Officina Sans Book"/>
                <a:sym typeface="+mn-ea"/>
              </a:rPr>
              <a:t> work in LDBC SNB</a:t>
            </a:r>
            <a:endParaRPr lang="en-US" altLang="zh-CN" i="1" dirty="0">
              <a:latin typeface="ITC Officina Sans Book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tomicity and Isolation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Test Execution Flow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7" name="图片 16" descr="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7845" y="976630"/>
            <a:ext cx="7880985" cy="4905375"/>
          </a:xfrm>
          <a:prstGeom prst="rect">
            <a:avLst/>
          </a:prstGeom>
        </p:spPr>
      </p:pic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838200" y="1825625"/>
            <a:ext cx="6694170" cy="4351655"/>
          </a:xfrm>
        </p:spPr>
        <p:txBody>
          <a:bodyPr vert="horz" lIns="91440" tIns="45720" rIns="91440" bIns="45720" rtlCol="0">
            <a:normAutofit/>
          </a:bodyPr>
          <a:p>
            <a:pPr marL="0" lvl="0" indent="0" algn="l">
              <a:buClrTx/>
              <a:buSzTx/>
              <a:buNone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Tests are executed as follows: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Load required test graph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Initiate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+ M read and write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clients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Execute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 sequence of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test’s transaction set for duration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Gather transaction results from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read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clients 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Perform anomaly check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 algn="l">
              <a:buClrTx/>
              <a:buSzTx/>
            </a:pP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Consistency and Durability Tests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Durability Test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Execute the benchmark workload for duration T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Inject failure(e.g. a power failure, software crash, reboot, etc) into tested system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055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After the restart of system, check if all the last committed data survive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395">
                <a:latin typeface="Times New Roman Regular" panose="02020603050405020304" charset="0"/>
                <a:cs typeface="Times New Roman Regular" panose="02020603050405020304" charset="0"/>
              </a:rPr>
              <a:t>Consistency Test</a:t>
            </a:r>
            <a:endParaRPr lang="en-US" altLang="zh-CN" sz="205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0">
                <a:latin typeface="Times New Roman Regular" panose="02020603050405020304" charset="0"/>
                <a:cs typeface="Times New Roman Regular" panose="02020603050405020304" charset="0"/>
              </a:rPr>
              <a:t>Execute the benchmark workload for duration T</a:t>
            </a:r>
            <a:r>
              <a:rPr lang="en-US" altLang="zh-CN" sz="2050" baseline="-25000">
                <a:latin typeface="Times New Roman Regular" panose="02020603050405020304" charset="0"/>
                <a:cs typeface="Times New Roman Regular" panose="02020603050405020304" charset="0"/>
              </a:rPr>
              <a:t>1</a:t>
            </a:r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0">
                <a:latin typeface="Times New Roman Regular" panose="02020603050405020304" charset="0"/>
                <a:cs typeface="Times New Roman Regular" panose="02020603050405020304" charset="0"/>
              </a:rPr>
              <a:t>Check if all the constraints (uniquness, </a:t>
            </a:r>
            <a:r>
              <a:rPr lang="zh-CN" altLang="en-US" sz="2050">
                <a:latin typeface="Times New Roman Regular" panose="02020603050405020304" charset="0"/>
                <a:cs typeface="Times New Roman Regular" panose="02020603050405020304" charset="0"/>
              </a:rPr>
              <a:t>precomputed properties</a:t>
            </a:r>
            <a:r>
              <a:rPr lang="en-US" altLang="zh-CN" sz="2050">
                <a:latin typeface="Times New Roman Regular" panose="02020603050405020304" charset="0"/>
                <a:cs typeface="Times New Roman Regular" panose="02020603050405020304" charset="0"/>
              </a:rPr>
              <a:t>, indices) are not violated</a:t>
            </a:r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0">
                <a:latin typeface="Times New Roman Regular" panose="02020603050405020304" charset="0"/>
                <a:cs typeface="Times New Roman Regular" panose="02020603050405020304" charset="0"/>
              </a:rPr>
              <a:t>Resume the execution of benchmark workload. After duration T2, restart the system</a:t>
            </a:r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50">
                <a:latin typeface="Times New Roman Regular" panose="02020603050405020304" charset="0"/>
                <a:cs typeface="Times New Roman Regular" panose="02020603050405020304" charset="0"/>
              </a:rPr>
              <a:t>Check if all the constraints are consistent after recovery</a:t>
            </a:r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5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1357</Words>
  <Application>WPS 表格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Times New Roman Regular</vt:lpstr>
      <vt:lpstr>ITC Officina Sans Book</vt:lpstr>
      <vt:lpstr>Thonburi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LDBC FinBench ACID Test Suite</vt:lpstr>
      <vt:lpstr>Atomicity and Isolation Test Execution Flow</vt:lpstr>
      <vt:lpstr>Consistency and Durability Tests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盛豪</cp:lastModifiedBy>
  <cp:revision>893</cp:revision>
  <cp:lastPrinted>2023-01-04T15:40:22Z</cp:lastPrinted>
  <dcterms:created xsi:type="dcterms:W3CDTF">2023-01-04T15:40:22Z</dcterms:created>
  <dcterms:modified xsi:type="dcterms:W3CDTF">2023-01-04T15:40:22Z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2052-5.1.1.7662</vt:lpwstr>
  </property>
  <property fmtid="{D5CDD505-2E9C-101B-9397-08002B2CF9AE}" pid="4" name="ICV">
    <vt:lpwstr>485834690BE60EE99C24B563215CCDA8</vt:lpwstr>
  </property>
</Properties>
</file>