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15" r:id="rId2"/>
    <p:sldId id="417" r:id="rId3"/>
    <p:sldId id="416" r:id="rId4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EC304E-9EA9-44B3-83A5-4400A19A585D}">
          <p14:sldIdLst>
            <p14:sldId id="415"/>
            <p14:sldId id="417"/>
            <p14:sldId id="4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3" autoAdjust="0"/>
    <p:restoredTop sz="96006"/>
  </p:normalViewPr>
  <p:slideViewPr>
    <p:cSldViewPr snapToGrid="0">
      <p:cViewPr varScale="1">
        <p:scale>
          <a:sx n="170" d="100"/>
          <a:sy n="170" d="100"/>
        </p:scale>
        <p:origin x="1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269AF472-229C-A4C8-4210-206CB17F562D}"/>
              </a:ext>
            </a:extLst>
          </p:cNvPr>
          <p:cNvGrpSpPr/>
          <p:nvPr/>
        </p:nvGrpSpPr>
        <p:grpSpPr>
          <a:xfrm>
            <a:off x="1601386" y="890269"/>
            <a:ext cx="9255676" cy="5250274"/>
            <a:chOff x="1283335" y="1027760"/>
            <a:chExt cx="9255676" cy="525027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AB5EBB0-BA5F-38C3-996D-76EA3B6590BC}"/>
                </a:ext>
              </a:extLst>
            </p:cNvPr>
            <p:cNvGrpSpPr/>
            <p:nvPr/>
          </p:nvGrpSpPr>
          <p:grpSpPr>
            <a:xfrm>
              <a:off x="1993900" y="1027760"/>
              <a:ext cx="1992630" cy="1410640"/>
              <a:chOff x="1993900" y="1027760"/>
              <a:chExt cx="1992630" cy="141064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993900" y="1417320"/>
                <a:ext cx="1992630" cy="102108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id: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name: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String</a:t>
                </a:r>
              </a:p>
              <a:p>
                <a:r>
                  <a:rPr lang="en-US" altLang="zh-CN" sz="1000" dirty="0" err="1">
                    <a:solidFill>
                      <a:schemeClr val="tx1"/>
                    </a:solidFill>
                  </a:rPr>
                  <a:t>isBlocked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Boolean</a:t>
                </a:r>
              </a:p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gender: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String</a:t>
                </a:r>
              </a:p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birthday: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Date</a:t>
                </a:r>
              </a:p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location: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String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993900" y="1027760"/>
                <a:ext cx="1992630" cy="3873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Person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993900" y="3980815"/>
              <a:ext cx="1992630" cy="1059485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>
                  <a:solidFill>
                    <a:schemeClr val="tx1"/>
                  </a:solidFill>
                </a:rPr>
                <a:t>id:</a:t>
              </a:r>
              <a:r>
                <a:rPr lang="zh-CN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zh-CN" sz="1000" dirty="0">
                  <a:solidFill>
                    <a:schemeClr val="tx1"/>
                  </a:solidFill>
                </a:rPr>
                <a:t>ID</a:t>
              </a:r>
            </a:p>
            <a:p>
              <a:r>
                <a:rPr lang="en-US" altLang="zh-CN" sz="1000" dirty="0">
                  <a:solidFill>
                    <a:schemeClr val="tx1"/>
                  </a:solidFill>
                </a:rPr>
                <a:t>name:</a:t>
              </a:r>
              <a:r>
                <a:rPr lang="zh-CN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zh-CN" sz="1000" dirty="0">
                  <a:solidFill>
                    <a:schemeClr val="tx1"/>
                  </a:solidFill>
                </a:rPr>
                <a:t>String</a:t>
              </a:r>
            </a:p>
            <a:p>
              <a:r>
                <a:rPr lang="en-US" altLang="zh-CN" sz="1000" dirty="0" err="1">
                  <a:solidFill>
                    <a:schemeClr val="tx1"/>
                  </a:solidFill>
                </a:rPr>
                <a:t>isBlocked</a:t>
              </a:r>
              <a:r>
                <a:rPr lang="en-US" altLang="zh-CN" sz="1000" dirty="0">
                  <a:solidFill>
                    <a:schemeClr val="tx1"/>
                  </a:solidFill>
                </a:rPr>
                <a:t>:</a:t>
              </a:r>
              <a:r>
                <a:rPr lang="zh-CN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zh-CN" sz="1000">
                  <a:solidFill>
                    <a:schemeClr val="tx1"/>
                  </a:solidFill>
                </a:rPr>
                <a:t>Boolean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>
                  <a:solidFill>
                    <a:schemeClr val="tx1"/>
                  </a:solidFill>
                </a:rPr>
                <a:t>business:</a:t>
              </a:r>
              <a:r>
                <a:rPr lang="zh-CN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zh-CN" sz="1000" dirty="0">
                  <a:solidFill>
                    <a:schemeClr val="tx1"/>
                  </a:solidFill>
                </a:rPr>
                <a:t>String</a:t>
              </a:r>
            </a:p>
            <a:p>
              <a:r>
                <a:rPr lang="en-US" altLang="zh-CN" sz="1000" dirty="0">
                  <a:solidFill>
                    <a:schemeClr val="tx1"/>
                  </a:solidFill>
                </a:rPr>
                <a:t>description:</a:t>
              </a:r>
              <a:r>
                <a:rPr lang="zh-CN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zh-CN" sz="1000" dirty="0">
                  <a:solidFill>
                    <a:schemeClr val="tx1"/>
                  </a:solidFill>
                </a:rPr>
                <a:t>String</a:t>
              </a:r>
            </a:p>
            <a:p>
              <a:r>
                <a:rPr lang="en-US" altLang="zh-CN" sz="1000" dirty="0" err="1">
                  <a:solidFill>
                    <a:schemeClr val="tx1"/>
                  </a:solidFill>
                </a:rPr>
                <a:t>url</a:t>
              </a:r>
              <a:r>
                <a:rPr lang="en-US" altLang="zh-CN" sz="1000" dirty="0">
                  <a:solidFill>
                    <a:schemeClr val="tx1"/>
                  </a:solidFill>
                </a:rPr>
                <a:t>:</a:t>
              </a:r>
              <a:r>
                <a:rPr lang="zh-CN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zh-CN" sz="1000" dirty="0">
                  <a:solidFill>
                    <a:schemeClr val="tx1"/>
                  </a:solidFill>
                </a:rPr>
                <a:t>String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93900" y="3591560"/>
              <a:ext cx="1992630" cy="387350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Company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AD460002-16CE-2F3C-2EC1-7FB5BE502311}"/>
                </a:ext>
              </a:extLst>
            </p:cNvPr>
            <p:cNvGrpSpPr/>
            <p:nvPr/>
          </p:nvGrpSpPr>
          <p:grpSpPr>
            <a:xfrm>
              <a:off x="5001260" y="2240915"/>
              <a:ext cx="2010410" cy="2090221"/>
              <a:chOff x="5001260" y="2240915"/>
              <a:chExt cx="2010410" cy="2090221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5001260" y="2630169"/>
                <a:ext cx="2010410" cy="1700967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id: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en-US" sz="1000" dirty="0" err="1">
                    <a:solidFill>
                      <a:schemeClr val="tx1"/>
                    </a:solidFill>
                  </a:rPr>
                  <a:t>cr</a:t>
                </a:r>
                <a:r>
                  <a:rPr lang="en-US" altLang="zh-CN" sz="1000" dirty="0" err="1">
                    <a:solidFill>
                      <a:schemeClr val="tx1"/>
                    </a:solidFill>
                  </a:rPr>
                  <a:t>eateTime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 err="1">
                    <a:solidFill>
                      <a:schemeClr val="tx1"/>
                    </a:solidFill>
                  </a:rPr>
                  <a:t>DateTime</a:t>
                </a:r>
                <a:endParaRPr lang="en-US" altLang="zh-CN" sz="1000" dirty="0">
                  <a:solidFill>
                    <a:schemeClr val="tx1"/>
                  </a:solidFill>
                </a:endParaRPr>
              </a:p>
              <a:p>
                <a:r>
                  <a:rPr lang="en-US" altLang="zh-CN" sz="1000" dirty="0" err="1">
                    <a:solidFill>
                      <a:schemeClr val="tx1"/>
                    </a:solidFill>
                  </a:rPr>
                  <a:t>isBlocked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Boolean</a:t>
                </a:r>
              </a:p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t</a:t>
                </a:r>
                <a:r>
                  <a:rPr lang="en-US" sz="1000" dirty="0">
                    <a:solidFill>
                      <a:schemeClr val="tx1"/>
                    </a:solidFill>
                  </a:rPr>
                  <a:t>ype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String</a:t>
                </a:r>
              </a:p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nickname: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String</a:t>
                </a:r>
              </a:p>
              <a:p>
                <a:r>
                  <a:rPr lang="en-US" altLang="zh-CN" sz="1000" dirty="0" err="1">
                    <a:solidFill>
                      <a:schemeClr val="tx1"/>
                    </a:solidFill>
                  </a:rPr>
                  <a:t>phoneNumber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String</a:t>
                </a:r>
              </a:p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email: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Long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String</a:t>
                </a:r>
              </a:p>
              <a:p>
                <a:r>
                  <a:rPr lang="en-US" altLang="zh-CN" sz="1000" dirty="0" err="1">
                    <a:solidFill>
                      <a:schemeClr val="tx1"/>
                    </a:solidFill>
                  </a:rPr>
                  <a:t>freqLoginType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String</a:t>
                </a:r>
              </a:p>
              <a:p>
                <a:r>
                  <a:rPr lang="en-US" altLang="zh-CN" sz="1000" dirty="0" err="1">
                    <a:solidFill>
                      <a:schemeClr val="tx1"/>
                    </a:solidFill>
                  </a:rPr>
                  <a:t>lastLogin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 err="1">
                    <a:solidFill>
                      <a:schemeClr val="tx1"/>
                    </a:solidFill>
                  </a:rPr>
                  <a:t>DateTime</a:t>
                </a:r>
                <a:endParaRPr lang="en-US" altLang="zh-CN" sz="1000" dirty="0">
                  <a:solidFill>
                    <a:schemeClr val="tx1"/>
                  </a:solidFill>
                </a:endParaRPr>
              </a:p>
              <a:p>
                <a:r>
                  <a:rPr lang="en-US" altLang="zh-CN" sz="1000" dirty="0" err="1">
                    <a:solidFill>
                      <a:schemeClr val="tx1"/>
                    </a:solidFill>
                  </a:rPr>
                  <a:t>accountLevel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String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001260" y="2240915"/>
                <a:ext cx="2010410" cy="3873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Account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8546381" y="2660868"/>
              <a:ext cx="1992630" cy="1250315"/>
              <a:chOff x="8543646" y="2231373"/>
              <a:chExt cx="1992353" cy="1250373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8543646" y="2628307"/>
                <a:ext cx="1992353" cy="853439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id: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type: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String</a:t>
                </a:r>
              </a:p>
              <a:p>
                <a:r>
                  <a:rPr lang="en-US" altLang="zh-CN" sz="1000" dirty="0" err="1">
                    <a:solidFill>
                      <a:schemeClr val="tx1"/>
                    </a:solidFill>
                  </a:rPr>
                  <a:t>isBlocked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Boolean</a:t>
                </a:r>
              </a:p>
              <a:p>
                <a:r>
                  <a:rPr lang="en-US" altLang="zh-CN" sz="1000" dirty="0" err="1">
                    <a:solidFill>
                      <a:schemeClr val="tx1"/>
                    </a:solidFill>
                  </a:rPr>
                  <a:t>lastLogin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 err="1">
                    <a:solidFill>
                      <a:schemeClr val="tx1"/>
                    </a:solidFill>
                  </a:rPr>
                  <a:t>DateTime</a:t>
                </a:r>
                <a:endParaRPr lang="en-US" altLang="zh-CN" sz="1000" dirty="0">
                  <a:solidFill>
                    <a:schemeClr val="tx1"/>
                  </a:solidFill>
                </a:endParaRPr>
              </a:p>
              <a:p>
                <a:r>
                  <a:rPr lang="en-US" altLang="zh-CN" sz="1000" dirty="0" err="1">
                    <a:solidFill>
                      <a:schemeClr val="tx1"/>
                    </a:solidFill>
                  </a:rPr>
                  <a:t>riskLevel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String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8543646" y="2231373"/>
                <a:ext cx="1992353" cy="38717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Medium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6" name="Elbow Connector 25"/>
            <p:cNvCxnSpPr>
              <a:cxnSpLocks/>
              <a:stCxn id="10" idx="3"/>
              <a:endCxn id="15" idx="1"/>
            </p:cNvCxnSpPr>
            <p:nvPr/>
          </p:nvCxnSpPr>
          <p:spPr>
            <a:xfrm>
              <a:off x="3986530" y="1221435"/>
              <a:ext cx="1014730" cy="2259218"/>
            </a:xfrm>
            <a:prstGeom prst="bentConnector3">
              <a:avLst>
                <a:gd name="adj1" fmla="val 50000"/>
              </a:avLst>
            </a:prstGeom>
            <a:ln w="19050" cmpd="sng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cxnSpLocks/>
              <a:stCxn id="13" idx="3"/>
            </p:cNvCxnSpPr>
            <p:nvPr/>
          </p:nvCxnSpPr>
          <p:spPr>
            <a:xfrm>
              <a:off x="3986530" y="3785235"/>
              <a:ext cx="1028064" cy="63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2990215" y="2438400"/>
              <a:ext cx="0" cy="115316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cxnSpLocks/>
              <a:stCxn id="21" idx="1"/>
              <a:endCxn id="15" idx="3"/>
            </p:cNvCxnSpPr>
            <p:nvPr/>
          </p:nvCxnSpPr>
          <p:spPr>
            <a:xfrm rot="10800000">
              <a:off x="7011671" y="3480654"/>
              <a:ext cx="1534711" cy="3831"/>
            </a:xfrm>
            <a:prstGeom prst="bentConnector3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001135" y="1301750"/>
              <a:ext cx="4411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own</a:t>
              </a:r>
              <a:endParaRPr 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263130" y="3054985"/>
              <a:ext cx="5453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err="1"/>
                <a:t>signIn</a:t>
              </a:r>
              <a:endParaRPr lang="en-US" sz="1100" dirty="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5001260" y="5027628"/>
              <a:ext cx="2010410" cy="1250406"/>
              <a:chOff x="2789712" y="3039762"/>
              <a:chExt cx="2010595" cy="1250199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789712" y="3429001"/>
                <a:ext cx="2010594" cy="86096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id: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en-US" altLang="zh-CN" sz="1000" dirty="0" err="1">
                    <a:solidFill>
                      <a:schemeClr val="tx1"/>
                    </a:solidFill>
                  </a:rPr>
                  <a:t>loanAmount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64-bit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Float</a:t>
                </a: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balance: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64-bit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Float</a:t>
                </a:r>
              </a:p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usage: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String</a:t>
                </a:r>
              </a:p>
              <a:p>
                <a:r>
                  <a:rPr lang="en-US" altLang="zh-CN" sz="1000" dirty="0" err="1">
                    <a:solidFill>
                      <a:schemeClr val="tx1"/>
                    </a:solidFill>
                  </a:rPr>
                  <a:t>interestRate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32-bit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Float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789713" y="3039762"/>
                <a:ext cx="2010594" cy="38717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Loan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2" name="Elbow Connector 41"/>
            <p:cNvCxnSpPr>
              <a:cxnSpLocks/>
              <a:stCxn id="10" idx="1"/>
              <a:endCxn id="40" idx="1"/>
            </p:cNvCxnSpPr>
            <p:nvPr/>
          </p:nvCxnSpPr>
          <p:spPr>
            <a:xfrm rot="10800000" flipH="1" flipV="1">
              <a:off x="1993900" y="1221435"/>
              <a:ext cx="3007360" cy="4626048"/>
            </a:xfrm>
            <a:prstGeom prst="bentConnector3">
              <a:avLst>
                <a:gd name="adj1" fmla="val -34766"/>
              </a:avLst>
            </a:prstGeom>
            <a:ln w="19050" cmpd="sng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cxnSpLocks/>
              <a:stCxn id="13" idx="1"/>
            </p:cNvCxnSpPr>
            <p:nvPr/>
          </p:nvCxnSpPr>
          <p:spPr>
            <a:xfrm rot="10800000" flipH="1" flipV="1">
              <a:off x="1993899" y="3785234"/>
              <a:ext cx="3020695" cy="1732895"/>
            </a:xfrm>
            <a:prstGeom prst="bentConnector3">
              <a:avLst>
                <a:gd name="adj1" fmla="val -28626"/>
              </a:avLst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283335" y="1341755"/>
              <a:ext cx="5132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apply</a:t>
              </a:r>
              <a:endParaRPr lang="en-US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388110" y="3496945"/>
              <a:ext cx="5132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apply</a:t>
              </a:r>
              <a:endParaRPr lang="en-US" sz="1200" dirty="0"/>
            </a:p>
          </p:txBody>
        </p:sp>
        <p:cxnSp>
          <p:nvCxnSpPr>
            <p:cNvPr id="48" name="Straight Arrow Connector 47"/>
            <p:cNvCxnSpPr>
              <a:cxnSpLocks/>
            </p:cNvCxnSpPr>
            <p:nvPr/>
          </p:nvCxnSpPr>
          <p:spPr>
            <a:xfrm flipV="1">
              <a:off x="6234430" y="4331136"/>
              <a:ext cx="0" cy="69649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234430" y="4518207"/>
              <a:ext cx="6335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deposit</a:t>
              </a:r>
              <a:endParaRPr lang="en-US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462778" y="2872827"/>
              <a:ext cx="5341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invest</a:t>
              </a:r>
            </a:p>
          </p:txBody>
        </p:sp>
        <p:cxnSp>
          <p:nvCxnSpPr>
            <p:cNvPr id="58" name="Straight Arrow Connector 57"/>
            <p:cNvCxnSpPr>
              <a:cxnSpLocks/>
            </p:cNvCxnSpPr>
            <p:nvPr/>
          </p:nvCxnSpPr>
          <p:spPr>
            <a:xfrm flipH="1">
              <a:off x="5772785" y="4331136"/>
              <a:ext cx="8890" cy="69649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192096" y="4475480"/>
              <a:ext cx="5212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repay</a:t>
              </a:r>
              <a:endParaRPr lang="en-US" sz="1200" dirty="0"/>
            </a:p>
          </p:txBody>
        </p:sp>
        <p:cxnSp>
          <p:nvCxnSpPr>
            <p:cNvPr id="72" name="Elbow Connector 71"/>
            <p:cNvCxnSpPr>
              <a:stCxn id="124" idx="0"/>
              <a:endCxn id="105" idx="2"/>
            </p:cNvCxnSpPr>
            <p:nvPr/>
          </p:nvCxnSpPr>
          <p:spPr>
            <a:xfrm rot="16200000" flipH="1" flipV="1">
              <a:off x="5088255" y="2141220"/>
              <a:ext cx="602615" cy="784225"/>
            </a:xfrm>
            <a:prstGeom prst="bentConnector4">
              <a:avLst>
                <a:gd name="adj1" fmla="val -37930"/>
                <a:gd name="adj2" fmla="val 129149"/>
              </a:avLst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4906010" y="1701165"/>
              <a:ext cx="6447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transfer</a:t>
              </a:r>
            </a:p>
          </p:txBody>
        </p:sp>
        <p:cxnSp>
          <p:nvCxnSpPr>
            <p:cNvPr id="84" name="Elbow Connector 83"/>
            <p:cNvCxnSpPr>
              <a:cxnSpLocks/>
              <a:endCxn id="12" idx="3"/>
            </p:cNvCxnSpPr>
            <p:nvPr/>
          </p:nvCxnSpPr>
          <p:spPr>
            <a:xfrm rot="5400000" flipH="1" flipV="1">
              <a:off x="3468447" y="4512387"/>
              <a:ext cx="519911" cy="516255"/>
            </a:xfrm>
            <a:prstGeom prst="bentConnector4">
              <a:avLst>
                <a:gd name="adj1" fmla="val -61541"/>
                <a:gd name="adj2" fmla="val 195106"/>
              </a:avLst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3574953" y="5070992"/>
              <a:ext cx="7645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/>
                <a:t>invest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001135" y="3456305"/>
              <a:ext cx="4411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own</a:t>
              </a:r>
            </a:p>
          </p:txBody>
        </p:sp>
        <p:cxnSp>
          <p:nvCxnSpPr>
            <p:cNvPr id="73" name="Elbow Connector 72"/>
            <p:cNvCxnSpPr>
              <a:stCxn id="122" idx="1"/>
              <a:endCxn id="119" idx="6"/>
            </p:cNvCxnSpPr>
            <p:nvPr/>
          </p:nvCxnSpPr>
          <p:spPr>
            <a:xfrm rot="16200000" flipH="1">
              <a:off x="6339205" y="2160905"/>
              <a:ext cx="601345" cy="745490"/>
            </a:xfrm>
            <a:prstGeom prst="bentConnector4">
              <a:avLst>
                <a:gd name="adj1" fmla="val -38450"/>
                <a:gd name="adj2" fmla="val 130662"/>
              </a:avLst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6336030" y="1701165"/>
              <a:ext cx="7377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withdraw</a:t>
              </a:r>
              <a:endParaRPr lang="en-US" sz="1200" dirty="0"/>
            </a:p>
          </p:txBody>
        </p:sp>
        <p:cxnSp>
          <p:nvCxnSpPr>
            <p:cNvPr id="52" name="Elbow Connector 51"/>
            <p:cNvCxnSpPr>
              <a:cxnSpLocks/>
              <a:endCxn id="9" idx="1"/>
            </p:cNvCxnSpPr>
            <p:nvPr/>
          </p:nvCxnSpPr>
          <p:spPr>
            <a:xfrm rot="16200000" flipV="1">
              <a:off x="1888712" y="2033048"/>
              <a:ext cx="490550" cy="280174"/>
            </a:xfrm>
            <a:prstGeom prst="bentConnector4">
              <a:avLst>
                <a:gd name="adj1" fmla="val -58915"/>
                <a:gd name="adj2" fmla="val 337682"/>
              </a:avLst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388110" y="2415704"/>
              <a:ext cx="7986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guarantee</a:t>
              </a:r>
            </a:p>
          </p:txBody>
        </p:sp>
        <p:cxnSp>
          <p:nvCxnSpPr>
            <p:cNvPr id="50" name="Elbow Connector 49"/>
            <p:cNvCxnSpPr>
              <a:cxnSpLocks/>
              <a:endCxn id="12" idx="1"/>
            </p:cNvCxnSpPr>
            <p:nvPr/>
          </p:nvCxnSpPr>
          <p:spPr>
            <a:xfrm rot="16200000" flipV="1">
              <a:off x="1864727" y="4639731"/>
              <a:ext cx="538520" cy="280173"/>
            </a:xfrm>
            <a:prstGeom prst="bentConnector4">
              <a:avLst>
                <a:gd name="adj1" fmla="val -52339"/>
                <a:gd name="adj2" fmla="val 337682"/>
              </a:avLst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414695" y="5043969"/>
              <a:ext cx="7986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guarantee</a:t>
              </a:r>
            </a:p>
          </p:txBody>
        </p:sp>
        <p:sp>
          <p:nvSpPr>
            <p:cNvPr id="85" name="Oval 84"/>
            <p:cNvSpPr/>
            <p:nvPr/>
          </p:nvSpPr>
          <p:spPr>
            <a:xfrm>
              <a:off x="2445385" y="4475480"/>
              <a:ext cx="17780" cy="177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452495" y="4476750"/>
              <a:ext cx="17780" cy="177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3452495" y="2269490"/>
              <a:ext cx="17780" cy="177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991100" y="3239770"/>
              <a:ext cx="17780" cy="177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4997450" y="3005455"/>
              <a:ext cx="17780" cy="177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4997450" y="2825750"/>
              <a:ext cx="17780" cy="177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4988560" y="5212080"/>
              <a:ext cx="17780" cy="177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6994525" y="2825750"/>
              <a:ext cx="17780" cy="177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6264275" y="2230755"/>
              <a:ext cx="17780" cy="177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5772785" y="2232025"/>
              <a:ext cx="17780" cy="177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8476918" y="4847402"/>
              <a:ext cx="2058670" cy="1163320"/>
              <a:chOff x="12195" y="6097"/>
              <a:chExt cx="3242" cy="1832"/>
            </a:xfrm>
          </p:grpSpPr>
          <p:sp>
            <p:nvSpPr>
              <p:cNvPr id="134" name="TextBox 36"/>
              <p:cNvSpPr txBox="1">
                <a:spLocks noChangeAspect="1"/>
              </p:cNvSpPr>
              <p:nvPr/>
            </p:nvSpPr>
            <p:spPr>
              <a:xfrm>
                <a:off x="13143" y="6097"/>
                <a:ext cx="2294" cy="957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defRPr sz="5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gency FB" panose="020B0503020202020204" pitchFamily="34" charset="0"/>
                    <a:ea typeface="微软雅黑" panose="020B0503020204020204" pitchFamily="34" charset="-122"/>
                    <a:cs typeface="Calibri" panose="020F0502020204030204" pitchFamily="34" charset="0"/>
                  </a:defRPr>
                </a:lvl1pPr>
              </a:lstStyle>
              <a:p>
                <a:pPr>
                  <a:lnSpc>
                    <a:spcPct val="100000"/>
                  </a:lnSpc>
                  <a:defRPr/>
                </a:pPr>
                <a:r>
                  <a:rPr lang="en-US" altLang="zh-CN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Single </a:t>
                </a:r>
                <a:r>
                  <a:rPr 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edges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from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 err="1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src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to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 err="1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dst</a:t>
                </a:r>
                <a:endParaRPr kumimoji="0" lang="zh-CN" altLang="en-US" sz="14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 Light"/>
                </a:endParaRPr>
              </a:p>
            </p:txBody>
          </p:sp>
          <p:cxnSp>
            <p:nvCxnSpPr>
              <p:cNvPr id="135" name="Straight Arrow Connector 134"/>
              <p:cNvCxnSpPr/>
              <p:nvPr/>
            </p:nvCxnSpPr>
            <p:spPr>
              <a:xfrm>
                <a:off x="12195" y="6575"/>
                <a:ext cx="85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lgDash"/>
                <a:miter lim="400000"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36" name="Straight Arrow Connector 135"/>
              <p:cNvCxnSpPr/>
              <p:nvPr/>
            </p:nvCxnSpPr>
            <p:spPr>
              <a:xfrm>
                <a:off x="12195" y="7452"/>
                <a:ext cx="85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37" name="TextBox 36"/>
              <p:cNvSpPr txBox="1">
                <a:spLocks noChangeAspect="1"/>
              </p:cNvSpPr>
              <p:nvPr/>
            </p:nvSpPr>
            <p:spPr>
              <a:xfrm>
                <a:off x="13143" y="6973"/>
                <a:ext cx="2294" cy="957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defRPr sz="5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gency FB" panose="020B0503020202020204" pitchFamily="34" charset="0"/>
                    <a:ea typeface="微软雅黑" panose="020B0503020204020204" pitchFamily="34" charset="-122"/>
                    <a:cs typeface="Calibri" panose="020F0502020204030204" pitchFamily="34" charset="0"/>
                  </a:defRPr>
                </a:lvl1pPr>
              </a:lstStyle>
              <a:p>
                <a:pPr>
                  <a:lnSpc>
                    <a:spcPct val="100000"/>
                  </a:lnSpc>
                  <a:defRPr/>
                </a:pPr>
                <a:r>
                  <a:rPr 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Multiple edges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from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 err="1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src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to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 err="1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dst</a:t>
                </a:r>
                <a:endParaRPr kumimoji="0" lang="zh-CN" altLang="en-US" sz="14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 Light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793615" y="2189480"/>
            <a:ext cx="2605405" cy="2479040"/>
            <a:chOff x="7549" y="3448"/>
            <a:chExt cx="4103" cy="3904"/>
          </a:xfrm>
        </p:grpSpPr>
        <p:sp>
          <p:nvSpPr>
            <p:cNvPr id="15" name="Rectangle 14"/>
            <p:cNvSpPr/>
            <p:nvPr/>
          </p:nvSpPr>
          <p:spPr>
            <a:xfrm>
              <a:off x="7958" y="5392"/>
              <a:ext cx="3694" cy="196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id: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ID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</a:rPr>
                <a:t>name: String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</a:rPr>
                <a:t>balance</a:t>
              </a:r>
              <a:r>
                <a:rPr lang="en-US" sz="1200" dirty="0">
                  <a:solidFill>
                    <a:schemeClr val="tx1"/>
                  </a:solidFill>
                  <a:sym typeface="+mn-ea"/>
                </a:rPr>
                <a:t>: </a:t>
              </a:r>
              <a:r>
                <a:rPr lang="en-US" altLang="zh-CN" sz="1200" dirty="0">
                  <a:solidFill>
                    <a:schemeClr val="tx1"/>
                  </a:solidFill>
                  <a:sym typeface="+mn-ea"/>
                </a:rPr>
                <a:t>64-bit</a:t>
              </a:r>
              <a:r>
                <a:rPr lang="zh-CN" altLang="en-US" sz="1200" dirty="0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  <a:sym typeface="+mn-ea"/>
                </a:rPr>
                <a:t>Float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numTransfered</a:t>
              </a:r>
              <a:r>
                <a:rPr lang="en-US" sz="1200" dirty="0">
                  <a:solidFill>
                    <a:schemeClr val="tx1"/>
                  </a:solidFill>
                  <a:sym typeface="+mn-ea"/>
                </a:rPr>
                <a:t>: </a:t>
              </a:r>
              <a:r>
                <a:rPr lang="en-US" altLang="zh-CN" sz="1200" dirty="0">
                  <a:solidFill>
                    <a:schemeClr val="tx1"/>
                  </a:solidFill>
                  <a:sym typeface="+mn-ea"/>
                </a:rPr>
                <a:t>64-bit</a:t>
              </a:r>
              <a:r>
                <a:rPr lang="zh-CN" altLang="en-US" sz="1200" dirty="0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  <a:sym typeface="+mn-ea"/>
                </a:rPr>
                <a:t>Integer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transHistory: [64-bit Integer]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versionHistory: [64-bit Integer]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958" y="4779"/>
              <a:ext cx="3693" cy="5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Account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Elbow Connector 71"/>
            <p:cNvCxnSpPr>
              <a:stCxn id="16" idx="0"/>
              <a:endCxn id="15" idx="1"/>
            </p:cNvCxnSpPr>
            <p:nvPr/>
          </p:nvCxnSpPr>
          <p:spPr>
            <a:xfrm rot="16200000" flipH="1" flipV="1">
              <a:off x="8084" y="4652"/>
              <a:ext cx="1593" cy="1847"/>
            </a:xfrm>
            <a:prstGeom prst="bentConnector4">
              <a:avLst>
                <a:gd name="adj1" fmla="val -23540"/>
                <a:gd name="adj2" fmla="val 120303"/>
              </a:avLst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549" y="3448"/>
              <a:ext cx="369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transfer{amount: 64-bit Float, versionHistory: [64-bit Integer]}</a:t>
              </a:r>
            </a:p>
          </p:txBody>
        </p:sp>
        <p:sp>
          <p:nvSpPr>
            <p:cNvPr id="100" name="Oval 99"/>
            <p:cNvSpPr/>
            <p:nvPr/>
          </p:nvSpPr>
          <p:spPr>
            <a:xfrm>
              <a:off x="7942" y="6352"/>
              <a:ext cx="29" cy="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7952" y="5983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7952" y="5700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11097" y="5700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9947" y="4763"/>
              <a:ext cx="29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9173" y="4765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3e354841-6969-42a4-9c4a-eb932c12467a"/>
  <p:tag name="COMMONDATA" val="eyJoZGlkIjoiY2UzZmQ1NDYyMTk1MjkyNjAxNzY5ZmQ2ZjBmNmY2NW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317</TotalTime>
  <Words>175</Words>
  <Application>Microsoft Macintosh PowerPoint</Application>
  <PresentationFormat>Widescreen</PresentationFormat>
  <Paragraphs>65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Alibaba PuHuiTi R</vt:lpstr>
      <vt:lpstr>等线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895</cp:revision>
  <cp:lastPrinted>2022-12-13T03:42:00Z</cp:lastPrinted>
  <dcterms:created xsi:type="dcterms:W3CDTF">2022-12-13T03:42:00Z</dcterms:created>
  <dcterms:modified xsi:type="dcterms:W3CDTF">2023-05-30T15:04:19Z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  <property fmtid="{D5CDD505-2E9C-101B-9397-08002B2CF9AE}" pid="3" name="KSOProductBuildVer">
    <vt:lpwstr>2052-11.1.0.14309</vt:lpwstr>
  </property>
  <property fmtid="{D5CDD505-2E9C-101B-9397-08002B2CF9AE}" pid="4" name="ICV">
    <vt:lpwstr>81DCA35CCDDC427E80CEC68DB0F595CA_12</vt:lpwstr>
  </property>
</Properties>
</file>