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7" r:id="rId2"/>
    <p:sldId id="655" r:id="rId3"/>
    <p:sldId id="697" r:id="rId4"/>
    <p:sldId id="695" r:id="rId5"/>
    <p:sldId id="704" r:id="rId6"/>
    <p:sldId id="729" r:id="rId7"/>
    <p:sldId id="730" r:id="rId8"/>
    <p:sldId id="731" r:id="rId9"/>
    <p:sldId id="658" r:id="rId10"/>
    <p:sldId id="714" r:id="rId11"/>
    <p:sldId id="678" r:id="rId12"/>
    <p:sldId id="725" r:id="rId13"/>
    <p:sldId id="721" r:id="rId14"/>
    <p:sldId id="709" r:id="rId15"/>
    <p:sldId id="726" r:id="rId16"/>
    <p:sldId id="728" r:id="rId17"/>
    <p:sldId id="727" r:id="rId18"/>
    <p:sldId id="691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0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11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1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181" algn="l" defTabSz="9140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219" algn="l" defTabSz="9140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252" algn="l" defTabSz="9140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291" algn="l" defTabSz="9140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ed Elsevier" initials="RE" lastIdx="3" clrIdx="0"/>
  <p:cmAuthor id="1" name="Mirko Minnich" initials="M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25"/>
    <a:srgbClr val="08A899"/>
    <a:srgbClr val="1342C7"/>
    <a:srgbClr val="005288"/>
    <a:srgbClr val="05055B"/>
    <a:srgbClr val="F9A239"/>
    <a:srgbClr val="0C0C7A"/>
    <a:srgbClr val="113BB3"/>
    <a:srgbClr val="FF5288"/>
    <a:srgbClr val="000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2219" autoAdjust="0"/>
  </p:normalViewPr>
  <p:slideViewPr>
    <p:cSldViewPr snapToGrid="0">
      <p:cViewPr>
        <p:scale>
          <a:sx n="100" d="100"/>
          <a:sy n="100" d="100"/>
        </p:scale>
        <p:origin x="-1336" y="-56"/>
      </p:cViewPr>
      <p:guideLst>
        <p:guide orient="horz" pos="2504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63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smtClean="0"/>
              <a:t>DRAFT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7F82C941-0682-4487-A6D3-E4F7B132FA22}" type="datetimeFigureOut">
              <a:rPr lang="en-US"/>
              <a:pPr>
                <a:defRPr/>
              </a:pPr>
              <a:t>11/19/12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700B8E4B-0AB4-4268-84AF-788DFBCAC1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DRAFT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384582-1747-4B55-B5E2-B85B21DBD556}" type="datetimeFigureOut">
              <a:rPr lang="en-US" smtClean="0"/>
              <a:pPr/>
              <a:t>11/19/12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ECCE892-6C3A-443B-B5C9-707A6845F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13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5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1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10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6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81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9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52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91" algn="l" defTabSz="9140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1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EC4385-6B5B-496E-82EE-FC5A8A1676C9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040" y="44490"/>
            <a:ext cx="1392563" cy="172355"/>
          </a:xfrm>
        </p:spPr>
        <p:txBody>
          <a:bodyPr/>
          <a:lstStyle/>
          <a:p>
            <a:r>
              <a:rPr lang="en-US" smtClean="0"/>
              <a:t>Confidential | Elsevier Health Sciences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040" y="44490"/>
            <a:ext cx="1392563" cy="172355"/>
          </a:xfrm>
        </p:spPr>
        <p:txBody>
          <a:bodyPr/>
          <a:lstStyle/>
          <a:p>
            <a:r>
              <a:rPr lang="en-US" smtClean="0"/>
              <a:t>Confidential | Elsevier Health Sciences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040" y="44490"/>
            <a:ext cx="1392563" cy="172355"/>
          </a:xfrm>
        </p:spPr>
        <p:txBody>
          <a:bodyPr/>
          <a:lstStyle/>
          <a:p>
            <a:r>
              <a:rPr lang="en-US" smtClean="0"/>
              <a:t>Confidential | Elsevier Health Sciences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520" y="4572375"/>
            <a:ext cx="5852160" cy="4320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040" y="44490"/>
            <a:ext cx="1392563" cy="172355"/>
          </a:xfrm>
        </p:spPr>
        <p:txBody>
          <a:bodyPr/>
          <a:lstStyle/>
          <a:p>
            <a:r>
              <a:rPr lang="en-US" smtClean="0"/>
              <a:t>Confidential | Elsevier Health Sciences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 would highlight that the </a:t>
            </a:r>
            <a:r>
              <a:rPr lang="en-US" baseline="0" dirty="0" err="1" smtClean="0"/>
              <a:t>owl:sameAs</a:t>
            </a:r>
            <a:r>
              <a:rPr lang="en-US" baseline="0" dirty="0" smtClean="0"/>
              <a:t> links refer to </a:t>
            </a:r>
            <a:r>
              <a:rPr lang="en-US" baseline="0" dirty="0" err="1" smtClean="0"/>
              <a:t>drug:rivastigmine</a:t>
            </a:r>
            <a:r>
              <a:rPr lang="en-US" baseline="0" dirty="0" smtClean="0"/>
              <a:t>. I changed the color font to red in the example you posed to highlight the relationship </a:t>
            </a:r>
            <a:r>
              <a:rPr lang="en-US" baseline="0" dirty="0" err="1" smtClean="0"/>
              <a:t>mad:drugs:Reigastigmine</a:t>
            </a:r>
            <a:r>
              <a:rPr lang="en-US" baseline="0" dirty="0" smtClean="0"/>
              <a:t>[Elsevier] -&gt; </a:t>
            </a:r>
            <a:r>
              <a:rPr lang="en-US" baseline="0" dirty="0" err="1" smtClean="0"/>
              <a:t>owl:sameAs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Durg:Rivastigmine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DrugBank</a:t>
            </a:r>
            <a:r>
              <a:rPr lang="en-US" baseline="0" dirty="0" smtClean="0"/>
              <a:t>] -&gt; </a:t>
            </a:r>
            <a:r>
              <a:rPr lang="en-US" baseline="0" dirty="0" err="1" smtClean="0"/>
              <a:t>Intervention:Rivastigmine</a:t>
            </a:r>
            <a:r>
              <a:rPr lang="en-US" baseline="0" dirty="0" smtClean="0"/>
              <a:t> [</a:t>
            </a:r>
            <a:r>
              <a:rPr lang="en-US" baseline="0" dirty="0" err="1" smtClean="0"/>
              <a:t>LinkedCT</a:t>
            </a:r>
            <a:r>
              <a:rPr lang="en-US" baseline="0" dirty="0" smtClean="0"/>
              <a:t>]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people </a:t>
            </a:r>
            <a:r>
              <a:rPr lang="en-US" baseline="0" dirty="0" smtClean="0"/>
              <a:t>can </a:t>
            </a:r>
            <a:r>
              <a:rPr lang="en-US" baseline="0" dirty="0" smtClean="0"/>
              <a:t>argue that </a:t>
            </a:r>
            <a:r>
              <a:rPr lang="en-US" baseline="0" dirty="0" err="1" smtClean="0"/>
              <a:t>owl:sameAs</a:t>
            </a:r>
            <a:r>
              <a:rPr lang="en-US" baseline="0" dirty="0" smtClean="0"/>
              <a:t> predicates are a very strong assertion and entail inferred </a:t>
            </a:r>
            <a:endParaRPr lang="en-US" baseline="0" dirty="0" smtClean="0"/>
          </a:p>
          <a:p>
            <a:r>
              <a:rPr lang="en-US" baseline="0" dirty="0" smtClean="0"/>
              <a:t>s </a:t>
            </a:r>
            <a:r>
              <a:rPr lang="en-US" baseline="0" dirty="0" smtClean="0"/>
              <a:t>that are not always desired. If that’s the case you can say that we also use </a:t>
            </a:r>
            <a:r>
              <a:rPr lang="en-US" baseline="0" dirty="0" err="1" smtClean="0"/>
              <a:t>skos:exactMatch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skos:closeMatch</a:t>
            </a:r>
            <a:r>
              <a:rPr lang="en-US" baseline="0" dirty="0" smtClean="0"/>
              <a:t> that do not entail such a strong assertion, nor the inference but that the example was just for illustrating the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2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41" lvl="0" indent="-171441">
              <a:buFont typeface="Arial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CE892-6C3A-443B-B5C9-707A6845F38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17040" y="44490"/>
            <a:ext cx="1392563" cy="172355"/>
          </a:xfrm>
        </p:spPr>
        <p:txBody>
          <a:bodyPr/>
          <a:lstStyle/>
          <a:p>
            <a:r>
              <a:rPr lang="en-US" smtClean="0"/>
              <a:t>Confidential | Elsevier Health Sciences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93114354.jpg"/>
          <p:cNvPicPr>
            <a:picLocks/>
          </p:cNvPicPr>
          <p:nvPr userDrawn="1"/>
        </p:nvPicPr>
        <p:blipFill>
          <a:blip r:embed="rId2" cstate="print"/>
          <a:srcRect l="4819" t="10991" r="1797" b="21019"/>
          <a:stretch>
            <a:fillRect/>
          </a:stretch>
        </p:blipFill>
        <p:spPr bwMode="auto">
          <a:xfrm>
            <a:off x="3261868" y="841248"/>
            <a:ext cx="2688336" cy="1280160"/>
          </a:xfrm>
          <a:prstGeom prst="rect">
            <a:avLst/>
          </a:prstGeom>
          <a:noFill/>
          <a:ln w="9525">
            <a:solidFill>
              <a:srgbClr val="F9A239"/>
            </a:solidFill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309563" y="841248"/>
            <a:ext cx="1280160" cy="1280160"/>
          </a:xfrm>
          <a:prstGeom prst="rect">
            <a:avLst/>
          </a:prstGeom>
          <a:solidFill>
            <a:srgbClr val="F9A239"/>
          </a:solidFill>
          <a:ln w="9525">
            <a:solidFill>
              <a:srgbClr val="F9A239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6156325" y="841248"/>
            <a:ext cx="1280160" cy="1280160"/>
          </a:xfrm>
          <a:prstGeom prst="rect">
            <a:avLst/>
          </a:prstGeom>
          <a:solidFill>
            <a:srgbClr val="005288"/>
          </a:solidFill>
          <a:ln w="9525">
            <a:noFill/>
            <a:miter lim="800000"/>
            <a:headEnd/>
            <a:tailEnd/>
          </a:ln>
        </p:spPr>
        <p:txBody>
          <a:bodyPr wrap="none" lIns="91407" tIns="45704" rIns="91407" bIns="45704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1788160" y="841250"/>
            <a:ext cx="1280160" cy="1277937"/>
          </a:xfrm>
          <a:prstGeom prst="rect">
            <a:avLst/>
          </a:prstGeom>
          <a:solidFill>
            <a:srgbClr val="005288"/>
          </a:solidFill>
          <a:ln w="9525">
            <a:noFill/>
            <a:miter lim="800000"/>
            <a:headEnd/>
            <a:tailEnd/>
          </a:ln>
        </p:spPr>
        <p:txBody>
          <a:bodyPr wrap="none" lIns="91407" tIns="45704" rIns="91407" bIns="45704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609600" y="6508757"/>
            <a:ext cx="2133600" cy="365125"/>
          </a:xfrm>
          <a:prstGeom prst="rect">
            <a:avLst/>
          </a:prstGeom>
        </p:spPr>
        <p:txBody>
          <a:bodyPr lIns="91407" tIns="45704" rIns="91407" bIns="45704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07" y="4213366"/>
            <a:ext cx="8582025" cy="533400"/>
          </a:xfrm>
        </p:spPr>
        <p:txBody>
          <a:bodyPr/>
          <a:lstStyle>
            <a:lvl1pPr algn="l">
              <a:defRPr sz="320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4854717"/>
            <a:ext cx="6400800" cy="4857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83817"/>
            <a:ext cx="5245100" cy="365125"/>
          </a:xfrm>
        </p:spPr>
        <p:txBody>
          <a:bodyPr/>
          <a:lstStyle>
            <a:lvl1pPr algn="l">
              <a:defRPr sz="800"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pic>
        <p:nvPicPr>
          <p:cNvPr id="23" name="Picture 3"/>
          <p:cNvPicPr>
            <a:picLocks noChangeArrowheads="1"/>
          </p:cNvPicPr>
          <p:nvPr userDrawn="1"/>
        </p:nvPicPr>
        <p:blipFill>
          <a:blip r:embed="rId3" cstate="print"/>
          <a:srcRect l="13242" r="15091"/>
          <a:stretch>
            <a:fillRect/>
          </a:stretch>
        </p:blipFill>
        <p:spPr bwMode="auto">
          <a:xfrm>
            <a:off x="7620000" y="2279650"/>
            <a:ext cx="1280160" cy="1280160"/>
          </a:xfrm>
          <a:prstGeom prst="rect">
            <a:avLst/>
          </a:prstGeom>
          <a:noFill/>
          <a:ln w="9525">
            <a:solidFill>
              <a:srgbClr val="F9A239"/>
            </a:solidFill>
            <a:miter lim="800000"/>
            <a:headEnd/>
            <a:tailEnd/>
          </a:ln>
        </p:spPr>
      </p:pic>
      <p:pic>
        <p:nvPicPr>
          <p:cNvPr id="25" name="Picture Placeholder 11" descr="Smart Content.png"/>
          <p:cNvPicPr>
            <a:picLocks noChangeAspect="1"/>
          </p:cNvPicPr>
          <p:nvPr userDrawn="1"/>
        </p:nvPicPr>
        <p:blipFill>
          <a:blip r:embed="rId4" cstate="print"/>
          <a:srcRect l="-17661" r="-17661"/>
          <a:stretch>
            <a:fillRect/>
          </a:stretch>
        </p:blipFill>
        <p:spPr>
          <a:xfrm>
            <a:off x="246944" y="2398241"/>
            <a:ext cx="1450386" cy="109728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5" cstate="print"/>
            <a:srcRect/>
            <a:stretch>
              <a:fillRect/>
            </a:stretch>
          </a:blipFill>
          <a:ln>
            <a:noFill/>
          </a:ln>
        </p:spPr>
      </p:pic>
      <p:sp>
        <p:nvSpPr>
          <p:cNvPr id="26" name="Rectangle 9"/>
          <p:cNvSpPr>
            <a:spLocks noChangeArrowheads="1"/>
          </p:cNvSpPr>
          <p:nvPr userDrawn="1"/>
        </p:nvSpPr>
        <p:spPr bwMode="auto">
          <a:xfrm>
            <a:off x="309563" y="2279657"/>
            <a:ext cx="1280160" cy="1279525"/>
          </a:xfrm>
          <a:prstGeom prst="rect">
            <a:avLst/>
          </a:prstGeom>
          <a:noFill/>
          <a:ln w="9525">
            <a:solidFill>
              <a:srgbClr val="F9A239"/>
            </a:solidFill>
            <a:miter lim="800000"/>
            <a:headEnd/>
            <a:tailEnd/>
          </a:ln>
        </p:spPr>
        <p:txBody>
          <a:bodyPr wrap="none" lIns="91407" tIns="45704" rIns="91407" bIns="45704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788160" y="2279650"/>
            <a:ext cx="1280160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Picture 55"/>
          <p:cNvPicPr>
            <a:picLocks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64902" y="2279650"/>
            <a:ext cx="1280160" cy="1280160"/>
          </a:xfrm>
          <a:prstGeom prst="rect">
            <a:avLst/>
          </a:prstGeom>
          <a:noFill/>
          <a:ln w="9525">
            <a:solidFill>
              <a:srgbClr val="F9A239"/>
            </a:solidFill>
            <a:miter lim="800000"/>
            <a:headEnd/>
            <a:tailEnd/>
          </a:ln>
        </p:spPr>
      </p:pic>
      <p:pic>
        <p:nvPicPr>
          <p:cNvPr id="29" name="Picture 28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59500" y="2279650"/>
            <a:ext cx="1280160" cy="1280160"/>
          </a:xfrm>
          <a:prstGeom prst="rect">
            <a:avLst/>
          </a:prstGeom>
          <a:ln>
            <a:solidFill>
              <a:srgbClr val="F9A239"/>
            </a:solidFill>
          </a:ln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86300" y="2279650"/>
            <a:ext cx="1280160" cy="1280160"/>
          </a:xfrm>
          <a:prstGeom prst="rect">
            <a:avLst/>
          </a:prstGeom>
          <a:ln>
            <a:solidFill>
              <a:srgbClr val="F9A239"/>
            </a:solidFill>
          </a:ln>
        </p:spPr>
      </p:pic>
      <p:grpSp>
        <p:nvGrpSpPr>
          <p:cNvPr id="39" name="Group 38"/>
          <p:cNvGrpSpPr/>
          <p:nvPr userDrawn="1"/>
        </p:nvGrpSpPr>
        <p:grpSpPr>
          <a:xfrm>
            <a:off x="7612063" y="841255"/>
            <a:ext cx="1280160" cy="1279525"/>
            <a:chOff x="7650163" y="789238"/>
            <a:chExt cx="1280160" cy="1279525"/>
          </a:xfrm>
        </p:grpSpPr>
        <p:pic>
          <p:nvPicPr>
            <p:cNvPr id="37" name="Picture 5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695883" y="834640"/>
              <a:ext cx="1188720" cy="1188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9"/>
            <p:cNvSpPr>
              <a:spLocks noChangeArrowheads="1"/>
            </p:cNvSpPr>
            <p:nvPr userDrawn="1"/>
          </p:nvSpPr>
          <p:spPr bwMode="auto">
            <a:xfrm>
              <a:off x="7650163" y="789238"/>
              <a:ext cx="1280160" cy="1279525"/>
            </a:xfrm>
            <a:prstGeom prst="rect">
              <a:avLst/>
            </a:prstGeom>
            <a:noFill/>
            <a:ln w="9525">
              <a:solidFill>
                <a:srgbClr val="F9A23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79B9-B6A6-409E-8129-AE3FDED689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D74A-F8EA-475C-B9FF-F055D26B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495" y="1299037"/>
            <a:ext cx="8794113" cy="25122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734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66700" y="857250"/>
            <a:ext cx="8573237" cy="46038"/>
          </a:xfrm>
          <a:prstGeom prst="rect">
            <a:avLst/>
          </a:prstGeom>
          <a:solidFill>
            <a:srgbClr val="F9A239"/>
          </a:solidFill>
          <a:ln w="9525">
            <a:noFill/>
            <a:miter lim="800000"/>
            <a:headEnd/>
            <a:tailEnd/>
          </a:ln>
        </p:spPr>
        <p:txBody>
          <a:bodyPr lIns="107950" tIns="45699" rIns="91395" bIns="4569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1"/>
            <a:ext cx="7696200" cy="874713"/>
          </a:xfrm>
        </p:spPr>
        <p:txBody>
          <a:bodyPr/>
          <a:lstStyle>
            <a:lvl1pPr>
              <a:defRPr sz="24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28732"/>
            <a:ext cx="8572500" cy="4525963"/>
          </a:xfrm>
        </p:spPr>
        <p:txBody>
          <a:bodyPr/>
          <a:lstStyle>
            <a:lvl1pPr marL="114258" indent="-114258">
              <a:buClr>
                <a:schemeClr val="accent6">
                  <a:lumMod val="75000"/>
                </a:schemeClr>
              </a:buClr>
              <a:defRPr sz="1600">
                <a:latin typeface="Arial" pitchFamily="34" charset="0"/>
                <a:cs typeface="Arial" pitchFamily="34" charset="0"/>
              </a:defRPr>
            </a:lvl1pPr>
            <a:lvl2pPr marL="342778" indent="-114258">
              <a:defRPr sz="1400">
                <a:latin typeface="Arial" pitchFamily="34" charset="0"/>
                <a:cs typeface="Arial" pitchFamily="34" charset="0"/>
              </a:defRPr>
            </a:lvl2pPr>
            <a:lvl3pPr marL="685555" indent="-114258">
              <a:defRPr sz="1200">
                <a:latin typeface="Arial" pitchFamily="34" charset="0"/>
                <a:cs typeface="Arial" pitchFamily="34" charset="0"/>
              </a:defRPr>
            </a:lvl3pPr>
            <a:lvl4pPr marL="1028332" indent="-114258">
              <a:defRPr sz="1000"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7"/>
            <a:ext cx="2286000" cy="365125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4FABD79-DC98-224D-A826-482794F370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9583" y="762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83817"/>
            <a:ext cx="5245100" cy="365125"/>
          </a:xfrm>
        </p:spPr>
        <p:txBody>
          <a:bodyPr/>
          <a:lstStyle>
            <a:lvl1pPr algn="l">
              <a:defRPr sz="800"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2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61C09-52D9-4E36-8924-7B191D6446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7662-442C-4358-8474-6C44AF62A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66700" y="857250"/>
            <a:ext cx="8573237" cy="46038"/>
          </a:xfrm>
          <a:prstGeom prst="rect">
            <a:avLst/>
          </a:prstGeom>
          <a:solidFill>
            <a:srgbClr val="F9A239"/>
          </a:solidFill>
          <a:ln w="9525">
            <a:noFill/>
            <a:miter lim="800000"/>
            <a:headEnd/>
            <a:tailEnd/>
          </a:ln>
        </p:spPr>
        <p:txBody>
          <a:bodyPr lIns="107950" tIns="45699" rIns="91395" bIns="4569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5" indent="0">
              <a:buNone/>
              <a:defRPr sz="2000" b="1"/>
            </a:lvl2pPr>
            <a:lvl3pPr marL="914071" indent="0">
              <a:buNone/>
              <a:defRPr sz="1800" b="1"/>
            </a:lvl3pPr>
            <a:lvl4pPr marL="1371110" indent="0">
              <a:buNone/>
              <a:defRPr sz="1600" b="1"/>
            </a:lvl4pPr>
            <a:lvl5pPr marL="1828146" indent="0">
              <a:buNone/>
              <a:defRPr sz="1600" b="1"/>
            </a:lvl5pPr>
            <a:lvl6pPr marL="2285181" indent="0">
              <a:buNone/>
              <a:defRPr sz="1600" b="1"/>
            </a:lvl6pPr>
            <a:lvl7pPr marL="2742219" indent="0">
              <a:buNone/>
              <a:defRPr sz="1600" b="1"/>
            </a:lvl7pPr>
            <a:lvl8pPr marL="3199252" indent="0">
              <a:buNone/>
              <a:defRPr sz="1600" b="1"/>
            </a:lvl8pPr>
            <a:lvl9pPr marL="3656291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5" indent="0">
              <a:buNone/>
              <a:defRPr sz="2000" b="1"/>
            </a:lvl2pPr>
            <a:lvl3pPr marL="914071" indent="0">
              <a:buNone/>
              <a:defRPr sz="1800" b="1"/>
            </a:lvl3pPr>
            <a:lvl4pPr marL="1371110" indent="0">
              <a:buNone/>
              <a:defRPr sz="1600" b="1"/>
            </a:lvl4pPr>
            <a:lvl5pPr marL="1828146" indent="0">
              <a:buNone/>
              <a:defRPr sz="1600" b="1"/>
            </a:lvl5pPr>
            <a:lvl6pPr marL="2285181" indent="0">
              <a:buNone/>
              <a:defRPr sz="1600" b="1"/>
            </a:lvl6pPr>
            <a:lvl7pPr marL="2742219" indent="0">
              <a:buNone/>
              <a:defRPr sz="1600" b="1"/>
            </a:lvl7pPr>
            <a:lvl8pPr marL="3199252" indent="0">
              <a:buNone/>
              <a:defRPr sz="1600" b="1"/>
            </a:lvl8pPr>
            <a:lvl9pPr marL="365629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EDAD4-AB32-4B39-9D49-75CACE932C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266700" y="857250"/>
            <a:ext cx="8573237" cy="46038"/>
          </a:xfrm>
          <a:prstGeom prst="rect">
            <a:avLst/>
          </a:prstGeom>
          <a:solidFill>
            <a:srgbClr val="F9A239"/>
          </a:solidFill>
          <a:ln w="9525">
            <a:noFill/>
            <a:miter lim="800000"/>
            <a:headEnd/>
            <a:tailEnd/>
          </a:ln>
        </p:spPr>
        <p:txBody>
          <a:bodyPr lIns="107950" tIns="45699" rIns="91395" bIns="4569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F185C-B2AE-4BF4-AF21-E9AA195FA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266700" y="857250"/>
            <a:ext cx="8573237" cy="46038"/>
          </a:xfrm>
          <a:prstGeom prst="rect">
            <a:avLst/>
          </a:prstGeom>
          <a:solidFill>
            <a:srgbClr val="F9A239"/>
          </a:solidFill>
          <a:ln w="9525">
            <a:noFill/>
            <a:miter lim="800000"/>
            <a:headEnd/>
            <a:tailEnd/>
          </a:ln>
        </p:spPr>
        <p:txBody>
          <a:bodyPr lIns="107950" tIns="45699" rIns="91395" bIns="4569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75584-D8D5-45F0-99A9-2C3C0CDA5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5" indent="0">
              <a:buNone/>
              <a:defRPr sz="1200"/>
            </a:lvl2pPr>
            <a:lvl3pPr marL="914071" indent="0">
              <a:buNone/>
              <a:defRPr sz="1000"/>
            </a:lvl3pPr>
            <a:lvl4pPr marL="1371110" indent="0">
              <a:buNone/>
              <a:defRPr sz="900"/>
            </a:lvl4pPr>
            <a:lvl5pPr marL="1828146" indent="0">
              <a:buNone/>
              <a:defRPr sz="900"/>
            </a:lvl5pPr>
            <a:lvl6pPr marL="2285181" indent="0">
              <a:buNone/>
              <a:defRPr sz="900"/>
            </a:lvl6pPr>
            <a:lvl7pPr marL="2742219" indent="0">
              <a:buNone/>
              <a:defRPr sz="900"/>
            </a:lvl7pPr>
            <a:lvl8pPr marL="3199252" indent="0">
              <a:buNone/>
              <a:defRPr sz="900"/>
            </a:lvl8pPr>
            <a:lvl9pPr marL="3656291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FB690-2BDD-471A-AD3A-C5BEDDEF0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5" indent="0">
              <a:buNone/>
              <a:defRPr sz="2800"/>
            </a:lvl2pPr>
            <a:lvl3pPr marL="914071" indent="0">
              <a:buNone/>
              <a:defRPr sz="2400"/>
            </a:lvl3pPr>
            <a:lvl4pPr marL="1371110" indent="0">
              <a:buNone/>
              <a:defRPr sz="2000"/>
            </a:lvl4pPr>
            <a:lvl5pPr marL="1828146" indent="0">
              <a:buNone/>
              <a:defRPr sz="2000"/>
            </a:lvl5pPr>
            <a:lvl6pPr marL="2285181" indent="0">
              <a:buNone/>
              <a:defRPr sz="2000"/>
            </a:lvl6pPr>
            <a:lvl7pPr marL="2742219" indent="0">
              <a:buNone/>
              <a:defRPr sz="2000"/>
            </a:lvl7pPr>
            <a:lvl8pPr marL="3199252" indent="0">
              <a:buNone/>
              <a:defRPr sz="2000"/>
            </a:lvl8pPr>
            <a:lvl9pPr marL="3656291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5" indent="0">
              <a:buNone/>
              <a:defRPr sz="1200"/>
            </a:lvl2pPr>
            <a:lvl3pPr marL="914071" indent="0">
              <a:buNone/>
              <a:defRPr sz="1000"/>
            </a:lvl3pPr>
            <a:lvl4pPr marL="1371110" indent="0">
              <a:buNone/>
              <a:defRPr sz="900"/>
            </a:lvl4pPr>
            <a:lvl5pPr marL="1828146" indent="0">
              <a:buNone/>
              <a:defRPr sz="900"/>
            </a:lvl5pPr>
            <a:lvl6pPr marL="2285181" indent="0">
              <a:buNone/>
              <a:defRPr sz="900"/>
            </a:lvl6pPr>
            <a:lvl7pPr marL="2742219" indent="0">
              <a:buNone/>
              <a:defRPr sz="900"/>
            </a:lvl7pPr>
            <a:lvl8pPr marL="3199252" indent="0">
              <a:buNone/>
              <a:defRPr sz="900"/>
            </a:lvl8pPr>
            <a:lvl9pPr marL="365629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1173F-0D44-4EEB-87E4-4349051629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9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9100" y="266707"/>
            <a:ext cx="82296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7"/>
            <a:ext cx="28956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01FB22-BFF2-477B-A0A4-10F85F5CD6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66700" y="857250"/>
            <a:ext cx="8573237" cy="46038"/>
          </a:xfrm>
          <a:prstGeom prst="rect">
            <a:avLst/>
          </a:prstGeom>
          <a:solidFill>
            <a:srgbClr val="F9A239"/>
          </a:solidFill>
          <a:ln w="9525">
            <a:noFill/>
            <a:miter lim="800000"/>
            <a:headEnd/>
            <a:tailEnd/>
          </a:ln>
        </p:spPr>
        <p:txBody>
          <a:bodyPr lIns="107950" tIns="45699" rIns="91395" bIns="4569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9" r:id="rId12"/>
  </p:sldLayoutIdLst>
  <p:transition xmlns:p14="http://schemas.microsoft.com/office/powerpoint/2010/main" spd="slow" advClick="0" advTm="9000">
    <p:wip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6A6A6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charset="0"/>
          <a:cs typeface="Arial" charset="0"/>
        </a:defRPr>
      </a:lvl5pPr>
      <a:lvl6pPr marL="45703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07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11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778" indent="-34277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84" indent="-2856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89" indent="-22851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626" indent="-22851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665" indent="-22851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01" indent="-228517" algn="l" defTabSz="9140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36" indent="-228517" algn="l" defTabSz="9140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74" indent="-228517" algn="l" defTabSz="9140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07" indent="-228517" algn="l" defTabSz="9140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5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1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0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6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1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9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52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1" algn="l" defTabSz="914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.yagoda@elsevi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.yagoda@elsevi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7502" y="3942969"/>
            <a:ext cx="8582025" cy="533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Elsevier Health Sciences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7" name="Subtitle 2"/>
          <p:cNvSpPr txBox="1">
            <a:spLocks/>
          </p:cNvSpPr>
          <p:nvPr/>
        </p:nvSpPr>
        <p:spPr bwMode="auto">
          <a:xfrm>
            <a:off x="405892" y="5440316"/>
            <a:ext cx="381554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4" rIns="91407" bIns="45704"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solidFill>
                  <a:srgbClr val="898989"/>
                </a:solidFill>
                <a:cs typeface="Arial" charset="0"/>
              </a:rPr>
              <a:t>LDBC 2012 Workshop</a:t>
            </a:r>
            <a:endParaRPr lang="en-US" sz="1600" dirty="0">
              <a:solidFill>
                <a:srgbClr val="898989"/>
              </a:solidFill>
              <a:cs typeface="Arial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 smtClean="0">
                <a:solidFill>
                  <a:srgbClr val="898989"/>
                </a:solidFill>
                <a:cs typeface="Arial" charset="0"/>
              </a:rPr>
              <a:t>November 19, </a:t>
            </a:r>
            <a:r>
              <a:rPr lang="en-US" sz="1600" dirty="0">
                <a:solidFill>
                  <a:srgbClr val="898989"/>
                </a:solidFill>
                <a:cs typeface="Arial" charset="0"/>
              </a:rPr>
              <a:t>2012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070092" y="5440316"/>
            <a:ext cx="297230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45704" rIns="91407" bIns="45704"/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rgbClr val="898989"/>
                </a:solidFill>
                <a:cs typeface="Arial" charset="0"/>
              </a:rPr>
              <a:t>Alan Yagoda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rgbClr val="898989"/>
                </a:solidFill>
                <a:cs typeface="Arial" charset="0"/>
              </a:rPr>
              <a:t>VP, Business Technology</a:t>
            </a: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rgbClr val="898989"/>
                </a:solidFill>
                <a:cs typeface="Arial" charset="0"/>
                <a:hlinkClick r:id="rId3"/>
              </a:rPr>
              <a:t>a.yagoda@elsevier.com</a:t>
            </a:r>
            <a:endParaRPr lang="en-US" sz="1600" dirty="0">
              <a:solidFill>
                <a:srgbClr val="898989"/>
              </a:solidFill>
              <a:cs typeface="Arial" charset="0"/>
            </a:endParaRPr>
          </a:p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1600" dirty="0">
                <a:solidFill>
                  <a:srgbClr val="898989"/>
                </a:solidFill>
                <a:cs typeface="Arial" charset="0"/>
              </a:rPr>
              <a:t>@</a:t>
            </a:r>
            <a:r>
              <a:rPr lang="en-US" sz="1600" dirty="0" err="1">
                <a:solidFill>
                  <a:srgbClr val="898989"/>
                </a:solidFill>
                <a:cs typeface="Arial" charset="0"/>
              </a:rPr>
              <a:t>alanyagoda</a:t>
            </a:r>
            <a:endParaRPr lang="en-US" sz="1600" dirty="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17500" y="4172813"/>
            <a:ext cx="8712200" cy="4857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Smart Content Drives Smart Applications</a:t>
            </a:r>
          </a:p>
          <a:p>
            <a:r>
              <a:rPr lang="en-US" sz="1800" dirty="0"/>
              <a:t>The Future Of Using Knowledge In Healthcare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100" y="1300860"/>
            <a:ext cx="38735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Rivastigmine</a:t>
            </a:r>
            <a:r>
              <a:rPr lang="en-US" sz="1100" dirty="0"/>
              <a:t>, a cholinesterase inhibitor, has been used to treat delirium in elderly patients with stroke. 1 A biologically plausible premise—that impaired cholinergic transmission might either cause or worsen delirium—led to a </a:t>
            </a:r>
            <a:r>
              <a:rPr lang="en-US" sz="1100" dirty="0" err="1"/>
              <a:t>randomised</a:t>
            </a:r>
            <a:r>
              <a:rPr lang="en-US" sz="1100" dirty="0"/>
              <a:t>, placebo-controlled, double-blind trial by Maarten van </a:t>
            </a:r>
            <a:r>
              <a:rPr lang="en-US" sz="1100" dirty="0" err="1"/>
              <a:t>Eijk</a:t>
            </a:r>
            <a:r>
              <a:rPr lang="en-US" sz="1100" dirty="0"/>
              <a:t> and colleagues 2 in The Lancet in which they added </a:t>
            </a:r>
            <a:r>
              <a:rPr lang="en-US" sz="1100" dirty="0" err="1"/>
              <a:t>rivastigmine</a:t>
            </a:r>
            <a:r>
              <a:rPr lang="en-US" sz="1100" dirty="0"/>
              <a:t> or placebo to usual treatment of patients in intensive care. The trial was halted at 104 patients by the drug safety and monitoring board (DSMB) because of increased mortality (12/54 in the </a:t>
            </a:r>
            <a:r>
              <a:rPr lang="en-US" sz="1100" dirty="0" err="1"/>
              <a:t>rivastigmine</a:t>
            </a:r>
            <a:r>
              <a:rPr lang="en-US" sz="1100" dirty="0"/>
              <a:t> group, 4/50 in the placebo group; p=0·07) and a worse outcome. The </a:t>
            </a:r>
            <a:r>
              <a:rPr lang="en-US" sz="1100" dirty="0" err="1"/>
              <a:t>rivastigmine</a:t>
            </a:r>
            <a:r>
              <a:rPr lang="en-US" sz="1100" dirty="0"/>
              <a:t> </a:t>
            </a:r>
            <a:r>
              <a:rPr lang="en-US" sz="1100" dirty="0" smtClean="0"/>
              <a:t>group …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1"/>
            <a:ext cx="7696200" cy="874713"/>
          </a:xfrm>
        </p:spPr>
        <p:txBody>
          <a:bodyPr/>
          <a:lstStyle/>
          <a:p>
            <a:r>
              <a:rPr lang="en-US" dirty="0" smtClean="0"/>
              <a:t>Linked </a:t>
            </a:r>
            <a:r>
              <a:rPr lang="en-US" dirty="0"/>
              <a:t>Data </a:t>
            </a:r>
            <a:r>
              <a:rPr lang="en-US" dirty="0" smtClean="0"/>
              <a:t>Repository (LDR): Warehouse for Smart Content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3" y="1053109"/>
            <a:ext cx="3903471" cy="250289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50" b="1" dirty="0" smtClean="0"/>
              <a:t>Delirium treatment: An unmet challenge</a:t>
            </a:r>
            <a:endParaRPr lang="en-US" sz="1150" b="1" dirty="0"/>
          </a:p>
        </p:txBody>
      </p:sp>
      <p:cxnSp>
        <p:nvCxnSpPr>
          <p:cNvPr id="11" name="Straight Connector 10"/>
          <p:cNvCxnSpPr>
            <a:endCxn id="13" idx="1"/>
          </p:cNvCxnSpPr>
          <p:nvPr/>
        </p:nvCxnSpPr>
        <p:spPr>
          <a:xfrm>
            <a:off x="3156621" y="1194931"/>
            <a:ext cx="273384" cy="60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0005" y="1101334"/>
            <a:ext cx="61586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1400" b="1" dirty="0"/>
              <a:t>Title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46615" y="1562068"/>
            <a:ext cx="27617" cy="343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741" y="1971649"/>
            <a:ext cx="923310" cy="307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1400" b="1" dirty="0" smtClean="0"/>
              <a:t>Drug</a:t>
            </a:r>
            <a:endParaRPr lang="en-US" sz="1400" b="1" dirty="0"/>
          </a:p>
        </p:txBody>
      </p:sp>
      <p:cxnSp>
        <p:nvCxnSpPr>
          <p:cNvPr id="17" name="Straight Connector 16"/>
          <p:cNvCxnSpPr>
            <a:stCxn id="45" idx="2"/>
          </p:cNvCxnSpPr>
          <p:nvPr/>
        </p:nvCxnSpPr>
        <p:spPr>
          <a:xfrm flipH="1">
            <a:off x="3187700" y="1854200"/>
            <a:ext cx="19050" cy="31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6631" y="2154303"/>
            <a:ext cx="1885843" cy="307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1400" b="1" dirty="0"/>
              <a:t>Clinical finding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38711" y="993095"/>
            <a:ext cx="4769822" cy="5663068"/>
          </a:xfrm>
          <a:prstGeom prst="rect">
            <a:avLst/>
          </a:prstGeom>
        </p:spPr>
        <p:txBody>
          <a:bodyPr wrap="square" lIns="91416" tIns="45709" rIns="91416" bIns="45709">
            <a:spAutoFit/>
          </a:bodyPr>
          <a:lstStyle/>
          <a:p>
            <a:pPr marL="285736" indent="-285736">
              <a:buClr>
                <a:schemeClr val="accent6"/>
              </a:buClr>
              <a:buFont typeface="Arial"/>
              <a:buChar char="•"/>
            </a:pPr>
            <a:r>
              <a:rPr lang="en-US" dirty="0" smtClean="0"/>
              <a:t>Service platform that provides a rich semantic layer that enables search and discovery of metadata.</a:t>
            </a:r>
          </a:p>
          <a:p>
            <a:pPr marL="285736" indent="-285736">
              <a:buClr>
                <a:schemeClr val="accent6"/>
              </a:buClr>
              <a:buFont typeface="Arial"/>
              <a:buChar char="•"/>
            </a:pPr>
            <a:endParaRPr lang="en-US" dirty="0" smtClean="0"/>
          </a:p>
          <a:p>
            <a:pPr marL="285677" indent="-285677">
              <a:buClr>
                <a:schemeClr val="accent6"/>
              </a:buClr>
              <a:buFont typeface="Arial"/>
              <a:buChar char="•"/>
            </a:pPr>
            <a:r>
              <a:rPr lang="en-US" dirty="0" smtClean="0"/>
              <a:t>Transforms </a:t>
            </a:r>
            <a:r>
              <a:rPr lang="en-US" dirty="0"/>
              <a:t>content </a:t>
            </a:r>
            <a:r>
              <a:rPr lang="en-US" dirty="0" smtClean="0"/>
              <a:t>into knowledge data </a:t>
            </a:r>
            <a:r>
              <a:rPr lang="en-US" dirty="0"/>
              <a:t>to allow exploration </a:t>
            </a:r>
            <a:r>
              <a:rPr lang="en-US" dirty="0" smtClean="0"/>
              <a:t>of extracted knowledge, content analysis, and visualization.</a:t>
            </a:r>
            <a:endParaRPr lang="en-US" dirty="0"/>
          </a:p>
          <a:p>
            <a:pPr marL="285677" indent="-285677">
              <a:buClr>
                <a:schemeClr val="accent6"/>
              </a:buClr>
              <a:buFont typeface="Arial"/>
              <a:buChar char="•"/>
            </a:pPr>
            <a:endParaRPr lang="en-US" dirty="0"/>
          </a:p>
          <a:p>
            <a:pPr marL="285677" indent="-285677">
              <a:buClr>
                <a:schemeClr val="accent6"/>
              </a:buClr>
              <a:buFont typeface="Arial"/>
              <a:buChar char="•"/>
            </a:pPr>
            <a:r>
              <a:rPr lang="en-US" dirty="0" smtClean="0"/>
              <a:t>Enhances extracted knowledge of Elsevier assets by interlinking data with related sources of medical and scientific content and data.</a:t>
            </a:r>
          </a:p>
          <a:p>
            <a:pPr marL="285677" lvl="1" indent="-285677">
              <a:buClr>
                <a:schemeClr val="accent6"/>
              </a:buClr>
              <a:buFont typeface="Arial"/>
              <a:buChar char="•"/>
            </a:pPr>
            <a:endParaRPr lang="en-US" sz="2000" dirty="0"/>
          </a:p>
          <a:p>
            <a:pPr marL="285677" lvl="1" indent="-285677">
              <a:buClr>
                <a:schemeClr val="accent6"/>
              </a:buClr>
              <a:buFont typeface="Arial"/>
              <a:buChar char="•"/>
            </a:pPr>
            <a:r>
              <a:rPr lang="en-US" dirty="0" smtClean="0"/>
              <a:t>Service layer API for </a:t>
            </a:r>
            <a:r>
              <a:rPr lang="en-US" dirty="0"/>
              <a:t>high-volume read-</a:t>
            </a:r>
            <a:r>
              <a:rPr lang="en-US" dirty="0" smtClean="0"/>
              <a:t>write for use by end-user products.</a:t>
            </a:r>
          </a:p>
          <a:p>
            <a:pPr marL="285677" lvl="1" indent="-285677">
              <a:buClr>
                <a:schemeClr val="accent6"/>
              </a:buClr>
              <a:buFont typeface="Arial"/>
              <a:buChar char="•"/>
            </a:pPr>
            <a:endParaRPr lang="en-US" dirty="0" smtClean="0"/>
          </a:p>
          <a:p>
            <a:pPr marL="285677" lvl="1" indent="-285677">
              <a:buClr>
                <a:schemeClr val="accent6"/>
              </a:buClr>
              <a:buFont typeface="Arial"/>
              <a:buChar char="•"/>
            </a:pPr>
            <a:r>
              <a:rPr lang="en-US" dirty="0" smtClean="0"/>
              <a:t>Provide service layer APIs </a:t>
            </a:r>
            <a:r>
              <a:rPr lang="en-US" dirty="0"/>
              <a:t>for ease of </a:t>
            </a:r>
            <a:r>
              <a:rPr lang="en-US" dirty="0" smtClean="0"/>
              <a:t>integration and SPARQL endpoint for advanced query services.</a:t>
            </a:r>
            <a:endParaRPr lang="en-US" dirty="0"/>
          </a:p>
        </p:txBody>
      </p:sp>
      <p:cxnSp>
        <p:nvCxnSpPr>
          <p:cNvPr id="30" name="Straight Connector 29"/>
          <p:cNvCxnSpPr>
            <a:stCxn id="32" idx="1"/>
          </p:cNvCxnSpPr>
          <p:nvPr/>
        </p:nvCxnSpPr>
        <p:spPr>
          <a:xfrm flipH="1" flipV="1">
            <a:off x="1152906" y="1681136"/>
            <a:ext cx="144266" cy="210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7172" y="1737488"/>
            <a:ext cx="102192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1400" b="1" dirty="0" smtClean="0"/>
              <a:t>Disease</a:t>
            </a:r>
            <a:endParaRPr lang="en-US" sz="1400" b="1" dirty="0"/>
          </a:p>
        </p:txBody>
      </p:sp>
      <p:sp>
        <p:nvSpPr>
          <p:cNvPr id="23" name="Slide Number Placeholder 33"/>
          <p:cNvSpPr txBox="1">
            <a:spLocks/>
          </p:cNvSpPr>
          <p:nvPr/>
        </p:nvSpPr>
        <p:spPr>
          <a:xfrm>
            <a:off x="6553200" y="6356355"/>
            <a:ext cx="2286000" cy="365125"/>
          </a:xfrm>
          <a:prstGeom prst="rect">
            <a:avLst/>
          </a:prstGeom>
        </p:spPr>
        <p:txBody>
          <a:bodyPr vert="horz" lIns="91416" tIns="45709" rIns="91416" bIns="45709" rtlCol="0" anchor="ctr"/>
          <a:lstStyle/>
          <a:p>
            <a:pPr algn="r" defTabSz="914165" fontAlgn="auto">
              <a:spcBef>
                <a:spcPts val="0"/>
              </a:spcBef>
              <a:spcAft>
                <a:spcPts val="0"/>
              </a:spcAft>
              <a:defRPr/>
            </a:pPr>
            <a:fld id="{2B0D6D32-507D-4589-9FCE-B571F2582D8F}" type="slidenum">
              <a:rPr lang="en-US" sz="1200">
                <a:solidFill>
                  <a:srgbClr val="595959"/>
                </a:solidFill>
                <a:latin typeface="+mn-lt"/>
              </a:rPr>
              <a:pPr algn="r" defTabSz="914165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sz="120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2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" y="6497640"/>
            <a:ext cx="5245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552700" y="4343400"/>
            <a:ext cx="1524000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ATC: N06DA03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Drug: </a:t>
            </a:r>
            <a:r>
              <a:rPr lang="en-US" sz="1050" b="1" dirty="0" err="1" smtClean="0">
                <a:solidFill>
                  <a:srgbClr val="FF0000"/>
                </a:solidFill>
              </a:rPr>
              <a:t>Rivastigmine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0500" y="4356100"/>
            <a:ext cx="1218271" cy="22860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52400" y="4343400"/>
            <a:ext cx="1524000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m</a:t>
            </a:r>
            <a:r>
              <a:rPr lang="en-US" sz="1000" dirty="0" err="1" smtClean="0">
                <a:solidFill>
                  <a:schemeClr val="tx1"/>
                </a:solidFill>
              </a:rPr>
              <a:t>ed:diseases</a:t>
            </a:r>
            <a:r>
              <a:rPr lang="en-US" sz="1000" dirty="0" smtClean="0">
                <a:solidFill>
                  <a:schemeClr val="tx1"/>
                </a:solidFill>
              </a:rPr>
              <a:t>  Delirium</a:t>
            </a:r>
          </a:p>
          <a:p>
            <a:r>
              <a:rPr lang="en-US" sz="1050" b="1" dirty="0" err="1">
                <a:solidFill>
                  <a:srgbClr val="FF0000"/>
                </a:solidFill>
              </a:rPr>
              <a:t>m</a:t>
            </a:r>
            <a:r>
              <a:rPr lang="en-US" sz="1050" b="1" dirty="0" err="1" smtClean="0">
                <a:solidFill>
                  <a:srgbClr val="FF0000"/>
                </a:solidFill>
              </a:rPr>
              <a:t>ed:drugs</a:t>
            </a:r>
            <a:r>
              <a:rPr lang="en-US" sz="1050" b="1" dirty="0" smtClean="0">
                <a:solidFill>
                  <a:srgbClr val="FF0000"/>
                </a:solidFill>
              </a:rPr>
              <a:t> </a:t>
            </a:r>
            <a:r>
              <a:rPr lang="en-US" sz="1050" b="1" dirty="0" err="1" smtClean="0">
                <a:solidFill>
                  <a:srgbClr val="FF0000"/>
                </a:solidFill>
              </a:rPr>
              <a:t>Rivastigmine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900" y="4318000"/>
            <a:ext cx="100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/>
                </a:solidFill>
                <a:latin typeface="Century Schoolbook"/>
                <a:cs typeface="Century Schoolbook"/>
              </a:rPr>
              <a:t>Elsevier</a:t>
            </a:r>
            <a:endParaRPr lang="en-US" sz="1400" b="1" dirty="0">
              <a:solidFill>
                <a:schemeClr val="accent6"/>
              </a:solidFill>
              <a:latin typeface="Century Schoolbook"/>
              <a:cs typeface="Century Schoolbook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89200" y="5765800"/>
            <a:ext cx="1676400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Trial: NCT00623103</a:t>
            </a:r>
          </a:p>
          <a:p>
            <a:r>
              <a:rPr lang="en-US" sz="1050" b="1" dirty="0" smtClean="0">
                <a:solidFill>
                  <a:srgbClr val="FF0000"/>
                </a:solidFill>
              </a:rPr>
              <a:t>Intervention: </a:t>
            </a:r>
            <a:r>
              <a:rPr lang="en-US" sz="1050" b="1" dirty="0" err="1" smtClean="0">
                <a:solidFill>
                  <a:srgbClr val="FF0000"/>
                </a:solidFill>
              </a:rPr>
              <a:t>Rivastigmine</a:t>
            </a:r>
            <a:endParaRPr lang="en-US" sz="1050" b="1" dirty="0" smtClean="0">
              <a:solidFill>
                <a:srgbClr val="FF0000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Condition: Delirium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55900" y="5706530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2"/>
                </a:solidFill>
                <a:latin typeface="Apple Chancery"/>
                <a:cs typeface="Apple Chancery"/>
              </a:rPr>
              <a:t>LinkedCT</a:t>
            </a:r>
            <a:endParaRPr lang="en-US" sz="1200" b="1" dirty="0">
              <a:solidFill>
                <a:schemeClr val="tx2"/>
              </a:solidFill>
              <a:latin typeface="Apple Chancery"/>
              <a:cs typeface="Apple Chancery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27000" y="5753100"/>
            <a:ext cx="1676400" cy="812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Trial:  NCT00623103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Serious Adverse events: Atrial fibrillation  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000" y="5803900"/>
            <a:ext cx="1293091" cy="190500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1" idx="3"/>
          </p:cNvCxnSpPr>
          <p:nvPr/>
        </p:nvCxnSpPr>
        <p:spPr>
          <a:xfrm>
            <a:off x="1676400" y="4749800"/>
            <a:ext cx="8763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25600" y="4406900"/>
            <a:ext cx="105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</a:t>
            </a:r>
            <a:r>
              <a:rPr lang="en-US" sz="1000" dirty="0" err="1" smtClean="0"/>
              <a:t>wl:same</a:t>
            </a:r>
            <a:r>
              <a:rPr lang="en-US" sz="1000" dirty="0" smtClean="0"/>
              <a:t> as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22" idx="2"/>
          </p:cNvCxnSpPr>
          <p:nvPr/>
        </p:nvCxnSpPr>
        <p:spPr>
          <a:xfrm>
            <a:off x="3314700" y="5156200"/>
            <a:ext cx="1270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00300" y="5295900"/>
            <a:ext cx="105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</a:t>
            </a:r>
            <a:r>
              <a:rPr lang="en-US" sz="1000" smtClean="0"/>
              <a:t>wl</a:t>
            </a:r>
            <a:r>
              <a:rPr lang="en-US" sz="1000" dirty="0" smtClean="0"/>
              <a:t>: same as</a:t>
            </a:r>
            <a:endParaRPr lang="en-US" sz="10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1803400" y="6159500"/>
            <a:ext cx="685800" cy="12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90700" y="5791200"/>
            <a:ext cx="105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</a:t>
            </a:r>
            <a:r>
              <a:rPr lang="en-US" sz="1000" dirty="0" err="1" smtClean="0"/>
              <a:t>oaf:page</a:t>
            </a:r>
            <a:endParaRPr lang="en-US" sz="1000" dirty="0"/>
          </a:p>
        </p:txBody>
      </p:sp>
      <p:sp>
        <p:nvSpPr>
          <p:cNvPr id="35" name="Down Arrow 34"/>
          <p:cNvSpPr/>
          <p:nvPr/>
        </p:nvSpPr>
        <p:spPr>
          <a:xfrm>
            <a:off x="1595120" y="3589020"/>
            <a:ext cx="822960" cy="82296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100" y="1104900"/>
            <a:ext cx="2844800" cy="1778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2900" y="1371600"/>
            <a:ext cx="838200" cy="1651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8500" y="1549400"/>
            <a:ext cx="495300" cy="1397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38400" y="1714500"/>
            <a:ext cx="1536700" cy="13970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941" y="975937"/>
            <a:ext cx="2869170" cy="171985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 rot="10800000">
            <a:off x="4186162" y="1316915"/>
            <a:ext cx="4791198" cy="5009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5511801" y="3171197"/>
            <a:ext cx="1841498" cy="4305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t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 Narrow"/>
                <a:cs typeface="Arial Narrow"/>
              </a:rPr>
              <a:t>Discovery Services (Semantic Knowledgebase)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92600" y="1793335"/>
            <a:ext cx="4296832" cy="2474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t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</a:t>
            </a:r>
            <a:r>
              <a:rPr lang="en-US" sz="1200" dirty="0" smtClean="0">
                <a:solidFill>
                  <a:srgbClr val="000000"/>
                </a:solidFill>
              </a:rPr>
              <a:t>Space Services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1"/>
            <a:ext cx="7696200" cy="874713"/>
          </a:xfrm>
        </p:spPr>
        <p:txBody>
          <a:bodyPr/>
          <a:lstStyle/>
          <a:p>
            <a:r>
              <a:rPr lang="en-US" dirty="0" smtClean="0"/>
              <a:t>LDR Semantic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ABD79-DC98-224D-A826-482794F370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7301" y="3024147"/>
            <a:ext cx="3421832" cy="30792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Linked Data Pipeline Services (</a:t>
            </a:r>
            <a:r>
              <a:rPr lang="en-US" sz="1200" dirty="0" err="1">
                <a:solidFill>
                  <a:srgbClr val="000000"/>
                </a:solidFill>
              </a:rPr>
              <a:t>Hadoop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8596" y="3327019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JSON Transform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607" y="3327019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N-Quads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70151" y="3326566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Reasoning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1162" y="3326566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Interlinking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2173" y="3326566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 Narrow"/>
                <a:cs typeface="Arial Narrow"/>
              </a:rPr>
              <a:t>RDF Loader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93184" y="3326566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Ontology </a:t>
            </a:r>
            <a:r>
              <a:rPr lang="en-US" sz="1000" dirty="0" err="1">
                <a:solidFill>
                  <a:srgbClr val="000000"/>
                </a:solidFill>
                <a:latin typeface="Arial Narrow"/>
                <a:cs typeface="Arial Narrow"/>
              </a:rPr>
              <a:t>Svcs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3728" y="3326112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 anchorCtr="0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 Narrow"/>
                <a:cs typeface="Arial Narrow"/>
              </a:rPr>
              <a:t>Analytics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74739" y="3326112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Arial Narrow"/>
                <a:cs typeface="Arial Narrow"/>
              </a:rPr>
              <a:t>…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15283" y="3325659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56294" y="3325659"/>
            <a:ext cx="344663" cy="7929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 rot="5400000">
            <a:off x="4852524" y="2372216"/>
            <a:ext cx="931337" cy="31105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Annotation Satellites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6262569" y="-614868"/>
            <a:ext cx="339965" cy="43053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 Narrow"/>
                <a:cs typeface="Arial Narrow"/>
              </a:rPr>
              <a:t>Linked Data </a:t>
            </a:r>
            <a:r>
              <a:rPr lang="en-US" sz="1200" dirty="0" smtClean="0">
                <a:solidFill>
                  <a:srgbClr val="000000"/>
                </a:solidFill>
                <a:latin typeface="Arial Narrow"/>
                <a:cs typeface="Arial Narrow"/>
              </a:rPr>
              <a:t>Loader</a:t>
            </a:r>
            <a:endParaRPr lang="en-US" sz="12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27" name="Can 26"/>
          <p:cNvSpPr/>
          <p:nvPr/>
        </p:nvSpPr>
        <p:spPr>
          <a:xfrm>
            <a:off x="5398895" y="4805766"/>
            <a:ext cx="798039" cy="555997"/>
          </a:xfrm>
          <a:prstGeom prst="can">
            <a:avLst>
              <a:gd name="adj" fmla="val 2899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/>
          <a:lstStyle/>
          <a:p>
            <a:pPr algn="ctr"/>
            <a:r>
              <a:rPr lang="en-US" sz="1000" dirty="0" err="1">
                <a:solidFill>
                  <a:srgbClr val="000000"/>
                </a:solidFill>
                <a:latin typeface="Arial Narrow"/>
                <a:cs typeface="Arial Narrow"/>
              </a:rPr>
              <a:t>MongoDB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  <a:p>
            <a:pPr algn="ctr"/>
            <a:r>
              <a:rPr lang="en-US" sz="1000" dirty="0" err="1">
                <a:solidFill>
                  <a:srgbClr val="000000"/>
                </a:solidFill>
                <a:latin typeface="Arial Narrow"/>
                <a:cs typeface="Arial Narrow"/>
              </a:rPr>
              <a:t>NoSQL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318004" y="55079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Access &amp; Entitlements</a:t>
            </a:r>
          </a:p>
        </p:txBody>
      </p:sp>
      <p:sp>
        <p:nvSpPr>
          <p:cNvPr id="82" name="Pentagon 81"/>
          <p:cNvSpPr/>
          <p:nvPr/>
        </p:nvSpPr>
        <p:spPr>
          <a:xfrm rot="5400000">
            <a:off x="5419792" y="2380685"/>
            <a:ext cx="931337" cy="31105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Asset Satellites</a:t>
            </a:r>
          </a:p>
        </p:txBody>
      </p:sp>
      <p:sp>
        <p:nvSpPr>
          <p:cNvPr id="83" name="Pentagon 82"/>
          <p:cNvSpPr/>
          <p:nvPr/>
        </p:nvSpPr>
        <p:spPr>
          <a:xfrm rot="5400000">
            <a:off x="5927789" y="2389153"/>
            <a:ext cx="931337" cy="31105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Vocab Satellites</a:t>
            </a:r>
          </a:p>
        </p:txBody>
      </p:sp>
      <p:sp>
        <p:nvSpPr>
          <p:cNvPr id="84" name="Pentagon 83"/>
          <p:cNvSpPr/>
          <p:nvPr/>
        </p:nvSpPr>
        <p:spPr>
          <a:xfrm rot="5400000">
            <a:off x="6495057" y="2389154"/>
            <a:ext cx="931337" cy="31105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3</a:t>
            </a:r>
            <a:r>
              <a:rPr lang="en-US" sz="1000" baseline="30000" dirty="0">
                <a:solidFill>
                  <a:srgbClr val="000000"/>
                </a:solidFill>
              </a:rPr>
              <a:t>rd</a:t>
            </a:r>
            <a:r>
              <a:rPr lang="en-US" sz="1000" dirty="0">
                <a:solidFill>
                  <a:srgbClr val="000000"/>
                </a:solidFill>
              </a:rPr>
              <a:t> Party Data</a:t>
            </a:r>
          </a:p>
        </p:txBody>
      </p:sp>
      <p:sp>
        <p:nvSpPr>
          <p:cNvPr id="45" name="Can 44"/>
          <p:cNvSpPr/>
          <p:nvPr/>
        </p:nvSpPr>
        <p:spPr>
          <a:xfrm>
            <a:off x="6411138" y="4830223"/>
            <a:ext cx="773541" cy="519781"/>
          </a:xfrm>
          <a:prstGeom prst="can">
            <a:avLst>
              <a:gd name="adj" fmla="val 2899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SOLR/</a:t>
            </a:r>
            <a:r>
              <a:rPr lang="en-US" sz="1000" dirty="0" err="1">
                <a:solidFill>
                  <a:srgbClr val="000000"/>
                </a:solidFill>
                <a:latin typeface="Arial Narrow"/>
                <a:cs typeface="Arial Narrow"/>
              </a:rPr>
              <a:t>SIREn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3504" y="55079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Admin &amp; Monitoring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467605" y="55206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Analytics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372104" y="55079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Atom Feed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330705" y="5863594"/>
            <a:ext cx="977896" cy="279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Discovery Svc API (REST)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84804" y="58635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Ontology Service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6426204" y="5876295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SPARQL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480305" y="5863594"/>
            <a:ext cx="977896" cy="2794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Alerts</a:t>
            </a:r>
          </a:p>
        </p:txBody>
      </p:sp>
      <p:sp>
        <p:nvSpPr>
          <p:cNvPr id="28" name="Can 27"/>
          <p:cNvSpPr/>
          <p:nvPr/>
        </p:nvSpPr>
        <p:spPr>
          <a:xfrm>
            <a:off x="7421050" y="4852798"/>
            <a:ext cx="704339" cy="497207"/>
          </a:xfrm>
          <a:prstGeom prst="ca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Virtuoso </a:t>
            </a:r>
            <a:r>
              <a:rPr lang="en-US" sz="10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Triplestore</a:t>
            </a:r>
            <a:endParaRPr lang="en-US" sz="1000" dirty="0">
              <a:solidFill>
                <a:srgbClr val="000000"/>
              </a:solidFill>
              <a:latin typeface="Arial Narrow"/>
              <a:cs typeface="Arial Narrow"/>
            </a:endParaRPr>
          </a:p>
        </p:txBody>
      </p:sp>
      <p:sp>
        <p:nvSpPr>
          <p:cNvPr id="6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16501" y="2433957"/>
            <a:ext cx="1023023" cy="2586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666295" y="1452717"/>
            <a:ext cx="264034" cy="4767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lIns="91430" tIns="45716" rIns="91430" bIns="45716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 Narrow"/>
                <a:cs typeface="Arial Narrow"/>
              </a:rPr>
              <a:t>AWS Cloud Management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257210" y="1763736"/>
            <a:ext cx="940711" cy="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04800" y="2639546"/>
            <a:ext cx="3441700" cy="3462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30400" y="3829461"/>
            <a:ext cx="1498600" cy="9023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Tagging and Indexing Services (Concepts, Chapters, Articles, </a:t>
            </a:r>
            <a:r>
              <a:rPr lang="en-US" sz="1000" dirty="0" err="1">
                <a:solidFill>
                  <a:schemeClr val="tx1"/>
                </a:solidFill>
              </a:rPr>
              <a:t>Guidelines,etc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RDF</a:t>
            </a:r>
            <a:r>
              <a:rPr lang="en-US" sz="1000" dirty="0">
                <a:solidFill>
                  <a:schemeClr val="tx1"/>
                </a:solidFill>
              </a:rPr>
              <a:t> Generation</a:t>
            </a:r>
          </a:p>
        </p:txBody>
      </p:sp>
      <p:sp>
        <p:nvSpPr>
          <p:cNvPr id="54" name="Can 53"/>
          <p:cNvSpPr/>
          <p:nvPr/>
        </p:nvSpPr>
        <p:spPr>
          <a:xfrm>
            <a:off x="482600" y="2923690"/>
            <a:ext cx="927080" cy="811824"/>
          </a:xfrm>
          <a:prstGeom prst="can">
            <a:avLst>
              <a:gd name="adj" fmla="val 289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/>
          <a:lstStyle/>
          <a:p>
            <a:pPr algn="ctr"/>
            <a:r>
              <a:rPr lang="en-US" sz="1000" dirty="0" err="1">
                <a:solidFill>
                  <a:srgbClr val="000000"/>
                </a:solidFill>
                <a:latin typeface="Arial Narrow"/>
                <a:cs typeface="Arial Narrow"/>
              </a:rPr>
              <a:t>EMMeT</a:t>
            </a:r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 Semantic Network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92300" y="3094862"/>
            <a:ext cx="1498600" cy="5969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Vocabulary </a:t>
            </a:r>
            <a:r>
              <a:rPr lang="en-US" sz="1000" b="1" dirty="0">
                <a:solidFill>
                  <a:schemeClr val="tx1"/>
                </a:solidFill>
              </a:rPr>
              <a:t>SKOS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cxnSp>
        <p:nvCxnSpPr>
          <p:cNvPr id="38" name="Straight Arrow Connector 37"/>
          <p:cNvCxnSpPr>
            <a:stCxn id="54" idx="4"/>
            <a:endCxn id="55" idx="1"/>
          </p:cNvCxnSpPr>
          <p:nvPr/>
        </p:nvCxnSpPr>
        <p:spPr>
          <a:xfrm>
            <a:off x="1409680" y="3329602"/>
            <a:ext cx="482620" cy="63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5" idx="2"/>
          </p:cNvCxnSpPr>
          <p:nvPr/>
        </p:nvCxnSpPr>
        <p:spPr>
          <a:xfrm flipH="1">
            <a:off x="2657508" y="4731802"/>
            <a:ext cx="22193" cy="312464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olded Corner 87"/>
          <p:cNvSpPr/>
          <p:nvPr/>
        </p:nvSpPr>
        <p:spPr>
          <a:xfrm>
            <a:off x="450620" y="3905324"/>
            <a:ext cx="368300" cy="660400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90" name="Folded Corner 89"/>
          <p:cNvSpPr/>
          <p:nvPr/>
        </p:nvSpPr>
        <p:spPr>
          <a:xfrm>
            <a:off x="476020" y="3994224"/>
            <a:ext cx="444500" cy="660400"/>
          </a:xfrm>
          <a:prstGeom prst="foldedCorner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Elsevier Content</a:t>
            </a:r>
          </a:p>
        </p:txBody>
      </p:sp>
      <p:sp>
        <p:nvSpPr>
          <p:cNvPr id="99" name="Can 98"/>
          <p:cNvSpPr/>
          <p:nvPr/>
        </p:nvSpPr>
        <p:spPr>
          <a:xfrm>
            <a:off x="2236141" y="5065348"/>
            <a:ext cx="927080" cy="951524"/>
          </a:xfrm>
          <a:prstGeom prst="can">
            <a:avLst>
              <a:gd name="adj" fmla="val 2899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0" tIns="45716" rIns="91430" bIns="45716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Product-specific Smart Content Search Index</a:t>
            </a:r>
          </a:p>
        </p:txBody>
      </p:sp>
      <p:sp>
        <p:nvSpPr>
          <p:cNvPr id="121" name="Folded Corner 120"/>
          <p:cNvSpPr/>
          <p:nvPr/>
        </p:nvSpPr>
        <p:spPr>
          <a:xfrm>
            <a:off x="450620" y="4743524"/>
            <a:ext cx="368300" cy="6604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22" name="Folded Corner 121"/>
          <p:cNvSpPr/>
          <p:nvPr/>
        </p:nvSpPr>
        <p:spPr>
          <a:xfrm>
            <a:off x="539520" y="4845124"/>
            <a:ext cx="444500" cy="6604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  <a:r>
              <a:rPr lang="en-US" sz="1000" baseline="30000" dirty="0">
                <a:solidFill>
                  <a:schemeClr val="tx1"/>
                </a:solidFill>
              </a:rPr>
              <a:t>rd</a:t>
            </a:r>
            <a:r>
              <a:rPr lang="en-US" sz="1000" dirty="0">
                <a:solidFill>
                  <a:schemeClr val="tx1"/>
                </a:solidFill>
              </a:rPr>
              <a:t> Party Content</a:t>
            </a:r>
          </a:p>
        </p:txBody>
      </p:sp>
      <p:sp>
        <p:nvSpPr>
          <p:cNvPr id="123" name="Folded Corner 122"/>
          <p:cNvSpPr/>
          <p:nvPr/>
        </p:nvSpPr>
        <p:spPr>
          <a:xfrm>
            <a:off x="1063029" y="4734206"/>
            <a:ext cx="368300" cy="6604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24" name="Folded Corner 123"/>
          <p:cNvSpPr/>
          <p:nvPr/>
        </p:nvSpPr>
        <p:spPr>
          <a:xfrm>
            <a:off x="1151929" y="4835806"/>
            <a:ext cx="444500" cy="660400"/>
          </a:xfrm>
          <a:prstGeom prst="foldedCorner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lIns="91430" tIns="45716" rIns="91430" bIns="45716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Instit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388044" y="3835231"/>
            <a:ext cx="1234683" cy="180871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35" idx="1"/>
          </p:cNvCxnSpPr>
          <p:nvPr/>
        </p:nvCxnSpPr>
        <p:spPr>
          <a:xfrm>
            <a:off x="1610968" y="4256466"/>
            <a:ext cx="319433" cy="241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54100" y="2637662"/>
            <a:ext cx="2374900" cy="276999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200" dirty="0"/>
              <a:t>Smart Content Indexing Pipeline</a:t>
            </a:r>
          </a:p>
        </p:txBody>
      </p:sp>
      <p:cxnSp>
        <p:nvCxnSpPr>
          <p:cNvPr id="68" name="Straight Arrow Connector 67"/>
          <p:cNvCxnSpPr>
            <a:endCxn id="35" idx="1"/>
          </p:cNvCxnSpPr>
          <p:nvPr/>
        </p:nvCxnSpPr>
        <p:spPr>
          <a:xfrm>
            <a:off x="1434584" y="3339323"/>
            <a:ext cx="495816" cy="9413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55" idx="3"/>
          </p:cNvCxnSpPr>
          <p:nvPr/>
        </p:nvCxnSpPr>
        <p:spPr>
          <a:xfrm flipV="1">
            <a:off x="3390901" y="1951870"/>
            <a:ext cx="571843" cy="144144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5" idx="3"/>
          </p:cNvCxnSpPr>
          <p:nvPr/>
        </p:nvCxnSpPr>
        <p:spPr>
          <a:xfrm flipV="1">
            <a:off x="3429001" y="3386377"/>
            <a:ext cx="533743" cy="894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966161" y="1940112"/>
            <a:ext cx="243519" cy="6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Pentagon 112"/>
          <p:cNvSpPr/>
          <p:nvPr/>
        </p:nvSpPr>
        <p:spPr>
          <a:xfrm rot="5400000">
            <a:off x="7000227" y="2388700"/>
            <a:ext cx="931337" cy="31105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Linked Data</a:t>
            </a:r>
          </a:p>
        </p:txBody>
      </p:sp>
      <p:sp>
        <p:nvSpPr>
          <p:cNvPr id="114" name="Multidocument 113"/>
          <p:cNvSpPr/>
          <p:nvPr/>
        </p:nvSpPr>
        <p:spPr>
          <a:xfrm>
            <a:off x="4515538" y="4846250"/>
            <a:ext cx="687010" cy="541831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/>
          <a:lstStyle/>
          <a:p>
            <a:r>
              <a:rPr lang="en-US" sz="1000" dirty="0">
                <a:solidFill>
                  <a:srgbClr val="000000"/>
                </a:solidFill>
                <a:latin typeface="Arial Narrow"/>
                <a:cs typeface="Arial Narrow"/>
              </a:rPr>
              <a:t>Amazon S3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5864" y="1981198"/>
            <a:ext cx="812800" cy="707886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1000" dirty="0"/>
              <a:t>Vocab &amp; Annotation RDF Satellites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55435" y="1384298"/>
            <a:ext cx="1168397" cy="400105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1000" dirty="0"/>
              <a:t>Linked </a:t>
            </a:r>
            <a:r>
              <a:rPr lang="en-US" sz="1000" dirty="0" smtClean="0"/>
              <a:t>Data &amp;</a:t>
            </a:r>
          </a:p>
          <a:p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Data</a:t>
            </a:r>
          </a:p>
        </p:txBody>
      </p:sp>
    </p:spTree>
    <p:extLst>
      <p:ext uri="{BB962C8B-B14F-4D97-AF65-F5344CB8AC3E}">
        <p14:creationId xmlns:p14="http://schemas.microsoft.com/office/powerpoint/2010/main" val="32192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smtClean="0"/>
              <a:t>Profile To RDF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98632"/>
            <a:ext cx="3632200" cy="2301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000" b="1" dirty="0" smtClean="0"/>
              <a:t>BULK LOADS:  ~40hrs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40M </a:t>
            </a:r>
            <a:r>
              <a:rPr lang="en-US" sz="2000" dirty="0" err="1"/>
              <a:t>nQuad</a:t>
            </a:r>
            <a:r>
              <a:rPr lang="en-US" sz="2000" dirty="0"/>
              <a:t> </a:t>
            </a:r>
            <a:r>
              <a:rPr lang="en-US" sz="2000" dirty="0" smtClean="0"/>
              <a:t>files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40M graphs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4.5B triples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33900" y="1698632"/>
            <a:ext cx="3619500" cy="2301868"/>
          </a:xfrm>
          <a:prstGeom prst="round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11425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charset="0"/>
              <a:buChar char="•"/>
              <a:defRPr sz="16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77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555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332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665" indent="-22851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701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b="1" dirty="0" smtClean="0"/>
              <a:t>DAILY FEED: 90 </a:t>
            </a:r>
            <a:r>
              <a:rPr lang="en-US" sz="2000" b="1" dirty="0" err="1" smtClean="0"/>
              <a:t>secs</a:t>
            </a:r>
            <a:endParaRPr lang="en-US" sz="2000" b="1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25K </a:t>
            </a:r>
            <a:r>
              <a:rPr lang="en-US" sz="2000" dirty="0" err="1" smtClean="0"/>
              <a:t>nQuad</a:t>
            </a:r>
            <a:r>
              <a:rPr lang="en-US" sz="2000" dirty="0" smtClean="0"/>
              <a:t> files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	25K graphs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	2.8M triples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572000"/>
            <a:ext cx="492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2013 Growth Forecast:  2x-3x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84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000"/>
    </mc:Choice>
    <mc:Fallback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73132"/>
            <a:ext cx="9093200" cy="598486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Simple </a:t>
            </a:r>
          </a:p>
          <a:p>
            <a:pPr marL="0" indent="0">
              <a:buNone/>
            </a:pPr>
            <a:r>
              <a:rPr lang="en-US" dirty="0" smtClean="0"/>
              <a:t>Taxonomy driven search and navigation(tree views)</a:t>
            </a:r>
          </a:p>
          <a:p>
            <a:pPr marL="365760"/>
            <a:r>
              <a:rPr lang="en-US" dirty="0" smtClean="0"/>
              <a:t>Find the concept diabetes and all it’s children</a:t>
            </a:r>
          </a:p>
          <a:p>
            <a:pPr marL="365760"/>
            <a:r>
              <a:rPr lang="en-US" dirty="0" smtClean="0"/>
              <a:t>For a subject hierarchy, find the topic Bio Chemistry and all connected topics 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Search </a:t>
            </a:r>
            <a:r>
              <a:rPr lang="en-US" dirty="0" smtClean="0"/>
              <a:t>and filter across </a:t>
            </a:r>
            <a:r>
              <a:rPr lang="en-US" dirty="0" smtClean="0"/>
              <a:t>content assets</a:t>
            </a:r>
          </a:p>
          <a:p>
            <a:pPr marL="365760"/>
            <a:r>
              <a:rPr lang="en-US" dirty="0" smtClean="0"/>
              <a:t>Find journal articles on diabetes published after Jan 1, 2010.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Counts/Aggregations/Co-occurrence</a:t>
            </a:r>
          </a:p>
          <a:p>
            <a:pPr marL="365760"/>
            <a:r>
              <a:rPr lang="en-US" dirty="0" smtClean="0"/>
              <a:t>Counting occurrences of a </a:t>
            </a:r>
            <a:r>
              <a:rPr lang="en-US" dirty="0" smtClean="0"/>
              <a:t>term across a corpus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 smtClean="0"/>
              <a:t>Complex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Trend discovery</a:t>
            </a:r>
            <a:endParaRPr lang="en-US" dirty="0"/>
          </a:p>
          <a:p>
            <a:pPr marL="365760"/>
            <a:r>
              <a:rPr lang="en-US" dirty="0" smtClean="0"/>
              <a:t>Identify</a:t>
            </a:r>
            <a:r>
              <a:rPr lang="en-US" dirty="0" smtClean="0"/>
              <a:t> trends from latest research </a:t>
            </a:r>
            <a:r>
              <a:rPr lang="en-US" dirty="0" smtClean="0"/>
              <a:t>relevant to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tillbirth rates in </a:t>
            </a:r>
            <a:r>
              <a:rPr lang="en-US" dirty="0" smtClean="0"/>
              <a:t>the Middle </a:t>
            </a:r>
            <a:r>
              <a:rPr lang="en-US" dirty="0" smtClean="0"/>
              <a:t>East.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Q&amp;A </a:t>
            </a:r>
            <a:r>
              <a:rPr lang="en-US" dirty="0" smtClean="0"/>
              <a:t>with search across interlinked data </a:t>
            </a:r>
            <a:r>
              <a:rPr lang="en-US" dirty="0" smtClean="0"/>
              <a:t>sets</a:t>
            </a:r>
          </a:p>
          <a:p>
            <a:pPr marL="365760"/>
            <a:r>
              <a:rPr lang="en-US" dirty="0" smtClean="0"/>
              <a:t>What genomic variants can cause a myocardial infarction in patients taking </a:t>
            </a:r>
            <a:r>
              <a:rPr lang="en-US" dirty="0" smtClean="0"/>
              <a:t>Pravastatin?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Inference</a:t>
            </a:r>
          </a:p>
          <a:p>
            <a:pPr marL="365760"/>
            <a:r>
              <a:rPr lang="en-US" dirty="0" smtClean="0"/>
              <a:t>Fine new associations between </a:t>
            </a:r>
            <a:r>
              <a:rPr lang="en-US" dirty="0" smtClean="0"/>
              <a:t>genomes and diseases </a:t>
            </a:r>
            <a:r>
              <a:rPr lang="en-US" dirty="0" smtClean="0"/>
              <a:t>or </a:t>
            </a:r>
            <a:r>
              <a:rPr lang="en-US" dirty="0"/>
              <a:t>chemical </a:t>
            </a:r>
            <a:r>
              <a:rPr lang="en-US" dirty="0" smtClean="0"/>
              <a:t>compounds </a:t>
            </a:r>
            <a:r>
              <a:rPr lang="en-US" dirty="0" smtClean="0"/>
              <a:t>and diseases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Elsevier Health Sciences |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04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000"/>
    </mc:Choice>
    <mc:Fallback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1447801" y="1752600"/>
            <a:ext cx="6248400" cy="206027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lIns="91421" tIns="45711" rIns="91421" bIns="45711" anchor="ctr"/>
          <a:lstStyle/>
          <a:p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27326" y="1873251"/>
            <a:ext cx="184628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1" tIns="45711" rIns="91421" bIns="45711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1" rIns="91421" bIns="45711"/>
          <a:lstStyle/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 smtClean="0">
                <a:solidFill>
                  <a:srgbClr val="32323D"/>
                </a:solidFill>
                <a:latin typeface="Verdana" pitchFamily="34" charset="0"/>
              </a:rPr>
              <a:t>Technology Challenges</a:t>
            </a:r>
            <a:endParaRPr lang="en-US" sz="3200" dirty="0">
              <a:solidFill>
                <a:srgbClr val="32323D"/>
              </a:solidFill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368432"/>
            <a:ext cx="3749040" cy="23018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000" b="1" dirty="0" smtClean="0"/>
              <a:t>SCALABILITY</a:t>
            </a:r>
          </a:p>
          <a:p>
            <a:pPr marL="0" indent="0">
              <a:buNone/>
            </a:pPr>
            <a:r>
              <a:rPr lang="en-US" sz="2000" dirty="0" smtClean="0"/>
              <a:t>Cluster replicates full data set to each node. </a:t>
            </a:r>
          </a:p>
          <a:p>
            <a:pPr marL="0" indent="0">
              <a:buNone/>
            </a:pPr>
            <a:r>
              <a:rPr lang="en-US" sz="2000" dirty="0" smtClean="0"/>
              <a:t>Copy data across cloud regions.</a:t>
            </a:r>
          </a:p>
          <a:p>
            <a:pPr marL="0" indent="0">
              <a:buNone/>
            </a:pPr>
            <a:r>
              <a:rPr lang="en-US" sz="2000" dirty="0" smtClean="0"/>
              <a:t>No </a:t>
            </a:r>
            <a:r>
              <a:rPr lang="en-US" sz="2000" dirty="0"/>
              <a:t>ability to </a:t>
            </a:r>
            <a:r>
              <a:rPr lang="en-US" sz="2000" dirty="0" smtClean="0"/>
              <a:t>shard.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33900" y="1368432"/>
            <a:ext cx="3746500" cy="2301868"/>
          </a:xfrm>
          <a:prstGeom prst="round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11425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charset="0"/>
              <a:buChar char="•"/>
              <a:defRPr sz="16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77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555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332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665" indent="-22851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701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b="1" dirty="0" smtClean="0"/>
              <a:t>UPDATE PERFORMANCE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Low performance on large updates.</a:t>
            </a:r>
          </a:p>
          <a:p>
            <a:pPr marL="0" indent="0">
              <a:buFont typeface="Arial" charset="0"/>
              <a:buNone/>
            </a:pPr>
            <a:endParaRPr lang="en-US" sz="2000" dirty="0" smtClean="0"/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Exposure to inconsistencies due to lack of ACID.</a:t>
            </a:r>
          </a:p>
          <a:p>
            <a:pPr marL="0" indent="0">
              <a:buFont typeface="Arial" charset="0"/>
              <a:buNone/>
            </a:pPr>
            <a:endParaRPr lang="en-US" sz="2000" dirty="0" smtClean="0"/>
          </a:p>
          <a:p>
            <a:pPr marL="0" indent="0" algn="ctr">
              <a:buFont typeface="Arial" charset="0"/>
              <a:buNone/>
            </a:pPr>
            <a:endParaRPr lang="en-US" sz="2000" b="1" dirty="0" smtClean="0"/>
          </a:p>
          <a:p>
            <a:pPr marL="0" indent="0" algn="ctr">
              <a:buFont typeface="Arial" charset="0"/>
              <a:buNone/>
            </a:pPr>
            <a:endParaRPr lang="en-US" sz="20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6900" y="3984632"/>
            <a:ext cx="3749040" cy="2301868"/>
          </a:xfrm>
          <a:prstGeom prst="round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11425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charset="0"/>
              <a:buChar char="•"/>
              <a:defRPr sz="16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77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555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332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665" indent="-22851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701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b="1" dirty="0" smtClean="0"/>
              <a:t>REASONING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Run-time reasoning has large performance implications.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46600" y="3984632"/>
            <a:ext cx="3721100" cy="2301868"/>
          </a:xfrm>
          <a:prstGeom prst="roundRect">
            <a:avLst/>
          </a:prstGeom>
          <a:ln w="25400" cap="flat" cmpd="sng" algn="ctr">
            <a:solidFill>
              <a:schemeClr val="accent6"/>
            </a:solidFill>
            <a:prstDash val="solid"/>
            <a:miter lim="800000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>
            <a:lvl1pPr marL="11425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Arial" charset="0"/>
              <a:buChar char="•"/>
              <a:defRPr sz="16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42778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5555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2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28332" indent="-11425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665" indent="-228517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701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0736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7774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4807" indent="-228517" algn="l" defTabSz="9140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b="1" dirty="0" smtClean="0"/>
              <a:t>ANALYTICS</a:t>
            </a:r>
          </a:p>
          <a:p>
            <a:pPr marL="0" indent="0">
              <a:buFont typeface="Arial" charset="0"/>
              <a:buNone/>
            </a:pPr>
            <a:r>
              <a:rPr lang="en-US" sz="2000" dirty="0" smtClean="0"/>
              <a:t>Do not get a lot of insight into contents of </a:t>
            </a:r>
            <a:r>
              <a:rPr lang="en-US" sz="2000" dirty="0" smtClean="0"/>
              <a:t>triple store </a:t>
            </a:r>
            <a:r>
              <a:rPr lang="en-US" sz="2000" dirty="0" smtClean="0"/>
              <a:t>with </a:t>
            </a:r>
            <a:r>
              <a:rPr lang="en-US" sz="2000" dirty="0"/>
              <a:t>m</a:t>
            </a:r>
            <a:r>
              <a:rPr lang="en-US" sz="2000" dirty="0" smtClean="0"/>
              <a:t>etrics and association profiles between entities, classes and properties.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88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000"/>
    </mc:Choice>
    <mc:Fallback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1447801" y="1752600"/>
            <a:ext cx="6248400" cy="206027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lIns="91421" tIns="45711" rIns="91421" bIns="45711" anchor="ctr"/>
          <a:lstStyle/>
          <a:p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27326" y="1873251"/>
            <a:ext cx="184628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1" tIns="45711" rIns="91421" bIns="45711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1" rIns="91421" bIns="45711"/>
          <a:lstStyle/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 smtClean="0">
                <a:solidFill>
                  <a:srgbClr val="32323D"/>
                </a:solidFill>
                <a:latin typeface="Verdana" pitchFamily="34" charset="0"/>
              </a:rPr>
              <a:t>Benchmark Objectives</a:t>
            </a:r>
            <a:endParaRPr lang="en-US" sz="3200" dirty="0">
              <a:solidFill>
                <a:srgbClr val="32323D"/>
              </a:solidFill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160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Load profiles </a:t>
            </a:r>
          </a:p>
          <a:p>
            <a:r>
              <a:rPr lang="en-US" sz="1800" dirty="0" smtClean="0"/>
              <a:t>triples/sec on small, medium, large loads</a:t>
            </a:r>
          </a:p>
          <a:p>
            <a:r>
              <a:rPr lang="en-US" sz="1800" dirty="0" smtClean="0"/>
              <a:t>Single </a:t>
            </a:r>
            <a:r>
              <a:rPr lang="en-US" sz="1800" dirty="0" err="1" smtClean="0"/>
              <a:t>vs</a:t>
            </a:r>
            <a:r>
              <a:rPr lang="en-US" sz="1800" dirty="0" smtClean="0"/>
              <a:t> Parallel loads</a:t>
            </a:r>
          </a:p>
          <a:p>
            <a:r>
              <a:rPr lang="en-US" sz="1800" dirty="0"/>
              <a:t>Graph </a:t>
            </a:r>
            <a:r>
              <a:rPr lang="en-US" sz="1800" dirty="0" smtClean="0"/>
              <a:t>replication</a:t>
            </a:r>
            <a:endParaRPr lang="en-US" sz="18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Query performance</a:t>
            </a:r>
          </a:p>
          <a:p>
            <a:r>
              <a:rPr lang="en-US" sz="1800" dirty="0" smtClean="0"/>
              <a:t>queries/sec using mix of queries </a:t>
            </a:r>
            <a:endParaRPr lang="en-US" sz="1800" dirty="0" smtClean="0"/>
          </a:p>
          <a:p>
            <a:r>
              <a:rPr lang="en-US" sz="1800" dirty="0" smtClean="0"/>
              <a:t>Queries </a:t>
            </a:r>
            <a:r>
              <a:rPr lang="en-US" sz="1800" smtClean="0"/>
              <a:t>during loading</a:t>
            </a:r>
            <a:endParaRPr lang="en-US" sz="1800" dirty="0" smtClean="0"/>
          </a:p>
          <a:p>
            <a:r>
              <a:rPr lang="en-US" sz="1800" dirty="0" smtClean="0"/>
              <a:t>Concurrent 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Operational</a:t>
            </a:r>
          </a:p>
          <a:p>
            <a:r>
              <a:rPr lang="en-US" sz="1800" dirty="0" smtClean="0"/>
              <a:t>Resource utilization (RAM, CPU, I/O)</a:t>
            </a:r>
          </a:p>
          <a:p>
            <a:r>
              <a:rPr lang="en-US" sz="1800" dirty="0" smtClean="0"/>
              <a:t>Storage efficiency</a:t>
            </a:r>
          </a:p>
          <a:p>
            <a:r>
              <a:rPr lang="en-US" sz="1800" dirty="0" smtClean="0"/>
              <a:t>Cluster </a:t>
            </a:r>
            <a:r>
              <a:rPr lang="en-US" sz="1800" dirty="0" smtClean="0"/>
              <a:t>configurations (horizontal and vertical scaling)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Elsevier Health Sciences |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2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000"/>
    </mc:Choice>
    <mc:Fallback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tle 3"/>
          <p:cNvSpPr txBox="1">
            <a:spLocks/>
          </p:cNvSpPr>
          <p:nvPr/>
        </p:nvSpPr>
        <p:spPr bwMode="auto">
          <a:xfrm>
            <a:off x="541867" y="1388533"/>
            <a:ext cx="4792133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A6A6A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Arial" charset="0"/>
                <a:cs typeface="Arial" charset="0"/>
              </a:defRPr>
            </a:lvl5pPr>
            <a:lvl6pPr marL="457059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11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18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239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40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26" name="Subtitle 4"/>
          <p:cNvSpPr txBox="1">
            <a:spLocks/>
          </p:cNvSpPr>
          <p:nvPr/>
        </p:nvSpPr>
        <p:spPr>
          <a:xfrm>
            <a:off x="431801" y="3468159"/>
            <a:ext cx="656166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342796" indent="-34279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722" indent="-28566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647" indent="-228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9708" indent="-228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70" indent="-22852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30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88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49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6" indent="-228529" algn="l" defTabSz="9141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Alan Yagoda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a.yagoda@</a:t>
            </a:r>
            <a:r>
              <a:rPr lang="en-US" sz="2800" dirty="0" smtClean="0">
                <a:hlinkClick r:id="rId3"/>
              </a:rPr>
              <a:t>elsevier.com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 err="1" smtClean="0"/>
              <a:t>alanyagoda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75350"/>
            <a:ext cx="5245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© 2012 Elsevier, Inc. </a:t>
            </a:r>
            <a:r>
              <a:rPr lang="en-US"/>
              <a:t>|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27326" y="1873251"/>
            <a:ext cx="184628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1" tIns="45711" rIns="91421" bIns="45711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55600" y="1028700"/>
            <a:ext cx="8432800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1" rIns="91421" bIns="45711"/>
          <a:lstStyle/>
          <a:p>
            <a:pPr algn="just"/>
            <a:r>
              <a:rPr lang="en-GB" sz="2400" dirty="0">
                <a:solidFill>
                  <a:srgbClr val="FF9900"/>
                </a:solidFill>
              </a:rPr>
              <a:t>Elsevier</a:t>
            </a:r>
            <a:r>
              <a:rPr lang="en-GB" sz="2400" dirty="0"/>
              <a:t> is the largest Science, Technical and Medical Publisher in the world. In the area of Health Sciences, Elsevier publishes leading brands including </a:t>
            </a:r>
            <a:r>
              <a:rPr lang="en-GB" sz="2400" i="1" dirty="0"/>
              <a:t>The Lancet</a:t>
            </a:r>
            <a:r>
              <a:rPr lang="en-GB" sz="2400" dirty="0"/>
              <a:t>, </a:t>
            </a:r>
            <a:r>
              <a:rPr lang="en-GB" sz="2400" i="1" dirty="0" err="1"/>
              <a:t>Braunwald’s</a:t>
            </a:r>
            <a:r>
              <a:rPr lang="en-GB" sz="2400" i="1" dirty="0"/>
              <a:t> Heart Disease</a:t>
            </a:r>
            <a:r>
              <a:rPr lang="en-GB" sz="2400" dirty="0"/>
              <a:t>, </a:t>
            </a:r>
            <a:r>
              <a:rPr lang="en-GB" sz="2400" i="1" dirty="0" err="1"/>
              <a:t>Gray’s</a:t>
            </a:r>
            <a:r>
              <a:rPr lang="en-GB" sz="2400" i="1" dirty="0"/>
              <a:t> Anatomy</a:t>
            </a:r>
            <a:r>
              <a:rPr lang="en-GB" sz="2400" dirty="0"/>
              <a:t>, and the Netter Atlases among others. In addition, Elsevier produces leading online clinical support tools and products including</a:t>
            </a:r>
            <a:r>
              <a:rPr lang="en-GB" sz="2400" dirty="0" smtClean="0"/>
              <a:t>:</a:t>
            </a:r>
          </a:p>
          <a:p>
            <a:pPr algn="just"/>
            <a:endParaRPr lang="en-GB" sz="2400" dirty="0"/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 smtClean="0"/>
              <a:t>Clinical Key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 smtClean="0"/>
              <a:t>MD </a:t>
            </a:r>
            <a:r>
              <a:rPr lang="en-GB" sz="2400" dirty="0"/>
              <a:t>Consult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/>
              <a:t>Procedures Consult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/>
              <a:t>Mosby’s Nursing Consult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/>
              <a:t>CPMRC Nursing Care Plans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/>
              <a:t>Gold Standard Drug Database</a:t>
            </a:r>
          </a:p>
          <a:p>
            <a:pPr marL="466457" indent="-233229" algn="just">
              <a:buFont typeface="Arial" pitchFamily="34" charset="0"/>
              <a:buChar char="•"/>
            </a:pPr>
            <a:r>
              <a:rPr lang="en-GB" sz="2400" dirty="0" err="1"/>
              <a:t>MEDai</a:t>
            </a:r>
            <a:r>
              <a:rPr lang="en-GB" sz="2400" dirty="0"/>
              <a:t> Analytics for Managed Care Plans</a:t>
            </a:r>
          </a:p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endParaRPr lang="en-US" sz="2400" dirty="0">
              <a:solidFill>
                <a:srgbClr val="32323D"/>
              </a:solidFill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9059" y="359390"/>
            <a:ext cx="6950304" cy="320309"/>
          </a:xfrm>
        </p:spPr>
        <p:txBody>
          <a:bodyPr/>
          <a:lstStyle/>
          <a:p>
            <a:r>
              <a:rPr lang="en-GB" dirty="0" smtClean="0"/>
              <a:t>About Elsevier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139702"/>
            <a:ext cx="7696200" cy="874713"/>
          </a:xfrm>
        </p:spPr>
        <p:txBody>
          <a:bodyPr/>
          <a:lstStyle/>
          <a:p>
            <a:r>
              <a:rPr lang="en-US" sz="2000" dirty="0"/>
              <a:t>The Challenge: Getting doctors the right information to make the best decisions and provide the best clinical care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520" lvl="1" indent="0">
              <a:buNone/>
            </a:pPr>
            <a:r>
              <a:rPr lang="en-US" sz="2400" dirty="0">
                <a:solidFill>
                  <a:srgbClr val="F79646"/>
                </a:solidFill>
              </a:rPr>
              <a:t>Trusted:</a:t>
            </a:r>
            <a:r>
              <a:rPr lang="en-US" sz="2400" dirty="0"/>
              <a:t>  </a:t>
            </a:r>
          </a:p>
          <a:p>
            <a:pPr marL="228520" lvl="1" indent="0">
              <a:buNone/>
            </a:pPr>
            <a:r>
              <a:rPr lang="en-US" sz="2400" dirty="0"/>
              <a:t>      Authoritative medical and surgical content from Elsevier.</a:t>
            </a:r>
            <a:endParaRPr lang="en-US" sz="2400" dirty="0">
              <a:solidFill>
                <a:schemeClr val="accent6"/>
              </a:solidFill>
            </a:endParaRPr>
          </a:p>
          <a:p>
            <a:pPr marL="228520" lvl="1" indent="0"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22852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Comprehensive:</a:t>
            </a:r>
            <a:r>
              <a:rPr lang="en-US" sz="2400" dirty="0"/>
              <a:t>  </a:t>
            </a:r>
          </a:p>
          <a:p>
            <a:pPr marL="228520" lvl="1" indent="0">
              <a:buNone/>
            </a:pPr>
            <a:r>
              <a:rPr lang="en-US" sz="2400" dirty="0"/>
              <a:t>     Integrated Medline and 3</a:t>
            </a:r>
            <a:r>
              <a:rPr lang="en-US" sz="2400" baseline="30000" dirty="0"/>
              <a:t>rd</a:t>
            </a:r>
            <a:r>
              <a:rPr lang="en-US" sz="2400" dirty="0"/>
              <a:t> party </a:t>
            </a:r>
            <a:r>
              <a:rPr lang="en-US" sz="2400" dirty="0" smtClean="0"/>
              <a:t>content</a:t>
            </a:r>
            <a:r>
              <a:rPr lang="en-US" sz="2400" dirty="0"/>
              <a:t>.</a:t>
            </a:r>
          </a:p>
          <a:p>
            <a:pPr marL="228520" lvl="1" indent="0">
              <a:buNone/>
            </a:pPr>
            <a:endParaRPr lang="en-US" sz="2400" dirty="0">
              <a:solidFill>
                <a:srgbClr val="F79646"/>
              </a:solidFill>
            </a:endParaRPr>
          </a:p>
          <a:p>
            <a:pPr marL="228520" lvl="1" indent="0">
              <a:buNone/>
            </a:pPr>
            <a:r>
              <a:rPr lang="en-US" sz="2400" dirty="0">
                <a:solidFill>
                  <a:srgbClr val="F79646"/>
                </a:solidFill>
              </a:rPr>
              <a:t>Speed To Answer:  </a:t>
            </a:r>
          </a:p>
          <a:p>
            <a:pPr marL="228520" lvl="1" indent="0">
              <a:buNone/>
            </a:pPr>
            <a:r>
              <a:rPr lang="en-US" sz="2400" dirty="0">
                <a:solidFill>
                  <a:srgbClr val="F79646"/>
                </a:solidFill>
              </a:rPr>
              <a:t>     </a:t>
            </a:r>
            <a:r>
              <a:rPr lang="en-US" sz="2400" dirty="0"/>
              <a:t>Fast discoverability of the most relevant answers and </a:t>
            </a:r>
            <a:br>
              <a:rPr lang="en-US" sz="2400" dirty="0"/>
            </a:br>
            <a:r>
              <a:rPr lang="en-US" sz="2400" dirty="0"/>
              <a:t>     more intuitive searching.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83817"/>
            <a:ext cx="5245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939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1447801" y="1752600"/>
            <a:ext cx="6248400" cy="206027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lIns="91421" tIns="45711" rIns="91421" bIns="45711" anchor="ctr"/>
          <a:lstStyle/>
          <a:p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27326" y="1873251"/>
            <a:ext cx="184628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1" tIns="45711" rIns="91421" bIns="45711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1" rIns="91421" bIns="45711"/>
          <a:lstStyle/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>
                <a:solidFill>
                  <a:srgbClr val="32323D"/>
                </a:solidFill>
                <a:latin typeface="Verdana" pitchFamily="34" charset="0"/>
              </a:rPr>
              <a:t>Introducing </a:t>
            </a:r>
          </a:p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>
                <a:solidFill>
                  <a:srgbClr val="32323D"/>
                </a:solidFill>
                <a:latin typeface="Verdana" pitchFamily="34" charset="0"/>
              </a:rPr>
              <a:t>Smart Content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83817"/>
            <a:ext cx="5245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715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Content At Elsevier</a:t>
            </a:r>
            <a:endParaRPr lang="en-US" dirty="0"/>
          </a:p>
        </p:txBody>
      </p:sp>
      <p:pic>
        <p:nvPicPr>
          <p:cNvPr id="6" name="Picture 3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10" y="2153176"/>
            <a:ext cx="2286000" cy="32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/>
          </p:cNvSpPr>
          <p:nvPr/>
        </p:nvSpPr>
        <p:spPr bwMode="auto">
          <a:xfrm>
            <a:off x="2979171" y="3396632"/>
            <a:ext cx="1241227" cy="1062633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2979168" y="3396632"/>
            <a:ext cx="1583278" cy="1180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square" lIns="62494" tIns="35709" rIns="62494" bIns="35709">
            <a:spAutoFit/>
          </a:bodyPr>
          <a:lstStyle/>
          <a:p>
            <a:pPr defTabSz="642783"/>
            <a:r>
              <a:rPr lang="en-US" b="1" dirty="0">
                <a:cs typeface="Arial" charset="0"/>
                <a:sym typeface="Arial" charset="0"/>
              </a:rPr>
              <a:t>Entities, concepts and relationships</a:t>
            </a:r>
            <a:endParaRPr lang="en-US" dirty="0"/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5416972" y="1126257"/>
            <a:ext cx="3500438" cy="294680"/>
          </a:xfrm>
          <a:prstGeom prst="rect">
            <a:avLst/>
          </a:prstGeom>
          <a:solidFill>
            <a:srgbClr val="F5B75B"/>
          </a:solidFill>
          <a:ln w="6350">
            <a:solidFill>
              <a:srgbClr val="FF99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10" name="Rectangle 7"/>
          <p:cNvSpPr>
            <a:spLocks/>
          </p:cNvSpPr>
          <p:nvPr/>
        </p:nvSpPr>
        <p:spPr bwMode="auto">
          <a:xfrm>
            <a:off x="5408042" y="1107284"/>
            <a:ext cx="3509367" cy="34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>
                <a:latin typeface="Helvetica" charset="0"/>
                <a:cs typeface="Helvetica" charset="0"/>
                <a:sym typeface="Helvetica" charset="0"/>
              </a:rPr>
              <a:t>Smart Content Applications</a:t>
            </a:r>
            <a:endParaRPr lang="en-US" sz="1500">
              <a:cs typeface="Arial" charset="0"/>
              <a:sym typeface="Arial" charset="0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635874" y="3276600"/>
            <a:ext cx="2286000" cy="136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200" b="1" dirty="0">
                <a:latin typeface="Helvetica" charset="0"/>
                <a:cs typeface="Helvetica" charset="0"/>
                <a:sym typeface="Helvetica" charset="0"/>
              </a:rPr>
              <a:t>Better understanding through analysis and visualization</a:t>
            </a:r>
            <a:endParaRPr lang="en-US" sz="1500" b="1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Question &amp; Answer</a:t>
            </a: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Actionable Content &amp; Alerts</a:t>
            </a:r>
            <a:endParaRPr lang="en-US" sz="1200" dirty="0">
              <a:latin typeface="Helvetica" charset="0"/>
              <a:cs typeface="Helvetica" charset="0"/>
              <a:sym typeface="Helvetica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Tag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clouds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err="1">
                <a:latin typeface="Helvetica" charset="0"/>
                <a:cs typeface="Helvetica" charset="0"/>
                <a:sym typeface="Helvetica" charset="0"/>
              </a:rPr>
              <a:t>Heatmaps</a:t>
            </a:r>
            <a:endParaRPr lang="en-US" sz="1200" dirty="0">
              <a:latin typeface="Helvetica" charset="0"/>
              <a:cs typeface="Helvetica" charset="0"/>
              <a:sym typeface="Helvetica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Animations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635874" y="1574757"/>
            <a:ext cx="2508126" cy="136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square" lIns="62494" tIns="35709" rIns="62494" bIns="35709">
            <a:spAutoFit/>
          </a:bodyPr>
          <a:lstStyle/>
          <a:p>
            <a:pPr defTabSz="642783"/>
            <a:r>
              <a:rPr lang="en-US" sz="1200" b="1" dirty="0">
                <a:latin typeface="Helvetica" charset="0"/>
                <a:cs typeface="Helvetica" charset="0"/>
                <a:sym typeface="Helvetica" charset="0"/>
              </a:rPr>
              <a:t>Better discovery through semantic search &amp; navigation</a:t>
            </a:r>
            <a:endParaRPr lang="en-US" sz="1500" b="1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Faceted search &amp; browse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Ontology-driven navigation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Task-specific results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Personalized/localized results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Link 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to evidenced-based </a:t>
            </a: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content</a:t>
            </a:r>
          </a:p>
        </p:txBody>
      </p:sp>
      <p:pic>
        <p:nvPicPr>
          <p:cNvPr id="13" name="Picture 10" descr="image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72" y="1683246"/>
            <a:ext cx="1067098" cy="1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4" name="Picture 11" descr="imag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72" y="5132339"/>
            <a:ext cx="1069330" cy="1070447"/>
          </a:xfrm>
          <a:prstGeom prst="rect">
            <a:avLst/>
          </a:prstGeom>
          <a:noFill/>
          <a:ln w="9525">
            <a:solidFill>
              <a:srgbClr val="B2B2B2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>
            <a:spLocks/>
          </p:cNvSpPr>
          <p:nvPr/>
        </p:nvSpPr>
        <p:spPr bwMode="auto">
          <a:xfrm>
            <a:off x="6635874" y="4880079"/>
            <a:ext cx="2286000" cy="15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200" b="1" dirty="0">
                <a:latin typeface="Helvetica" charset="0"/>
                <a:cs typeface="Helvetica" charset="0"/>
                <a:sym typeface="Helvetica" charset="0"/>
              </a:rPr>
              <a:t>New knowledge through aggregation and synthesis</a:t>
            </a:r>
            <a:endParaRPr lang="en-US" sz="1500" b="1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Topic pages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Social network maps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err="1">
                <a:latin typeface="Helvetica" charset="0"/>
                <a:cs typeface="Helvetica" charset="0"/>
                <a:sym typeface="Helvetica" charset="0"/>
              </a:rPr>
              <a:t>Geolocation</a:t>
            </a: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 maps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Data </a:t>
            </a: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integration and </a:t>
            </a:r>
            <a:r>
              <a:rPr lang="en-US" sz="1200" dirty="0" err="1" smtClean="0">
                <a:latin typeface="Helvetica" charset="0"/>
                <a:cs typeface="Helvetica" charset="0"/>
                <a:sym typeface="Helvetica" charset="0"/>
              </a:rPr>
              <a:t>mashups</a:t>
            </a:r>
            <a:endParaRPr lang="en-US" sz="1200" dirty="0">
              <a:latin typeface="Helvetica" charset="0"/>
              <a:cs typeface="Helvetica" charset="0"/>
              <a:sym typeface="Helvetica" charset="0"/>
            </a:endParaRP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>
                <a:latin typeface="Helvetica" charset="0"/>
                <a:cs typeface="Helvetica" charset="0"/>
                <a:sym typeface="Helvetica" charset="0"/>
              </a:rPr>
              <a:t>Text mining </a:t>
            </a:r>
          </a:p>
          <a:p>
            <a:pPr defTabSz="642783">
              <a:buClr>
                <a:srgbClr val="000000"/>
              </a:buClr>
              <a:buSzPct val="100000"/>
              <a:buFont typeface="ArialMT" charset="0"/>
              <a:buChar char="•"/>
            </a:pPr>
            <a:r>
              <a:rPr lang="en-US" sz="1200" dirty="0" smtClean="0">
                <a:latin typeface="Helvetica" charset="0"/>
                <a:cs typeface="Helvetica" charset="0"/>
                <a:sym typeface="Helvetica" charset="0"/>
              </a:rPr>
              <a:t>Inference and Reasoning</a:t>
            </a:r>
            <a:endParaRPr lang="en-US" sz="1500" dirty="0">
              <a:cs typeface="Arial" charset="0"/>
              <a:sym typeface="Arial" charset="0"/>
            </a:endParaRPr>
          </a:p>
        </p:txBody>
      </p:sp>
      <p:sp>
        <p:nvSpPr>
          <p:cNvPr id="16" name="Rectangle 13"/>
          <p:cNvSpPr>
            <a:spLocks/>
          </p:cNvSpPr>
          <p:nvPr/>
        </p:nvSpPr>
        <p:spPr bwMode="auto">
          <a:xfrm>
            <a:off x="1850682" y="4708178"/>
            <a:ext cx="649635" cy="2544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1850682" y="4708178"/>
            <a:ext cx="649635" cy="2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000" b="1">
                <a:cs typeface="Arial" charset="0"/>
                <a:sym typeface="Arial" charset="0"/>
              </a:rPr>
              <a:t>Images</a:t>
            </a:r>
            <a:endParaRPr lang="en-US"/>
          </a:p>
        </p:txBody>
      </p:sp>
      <p:pic>
        <p:nvPicPr>
          <p:cNvPr id="18" name="Picture 15" descr="image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21" y="4339828"/>
            <a:ext cx="515689" cy="3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9" name="Picture 16" descr="ima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7" t="30597" r="3511" b="47479"/>
          <a:stretch>
            <a:fillRect/>
          </a:stretch>
        </p:blipFill>
        <p:spPr bwMode="auto">
          <a:xfrm>
            <a:off x="1763614" y="2873131"/>
            <a:ext cx="805904" cy="456531"/>
          </a:xfrm>
          <a:prstGeom prst="rect">
            <a:avLst/>
          </a:prstGeom>
          <a:noFill/>
          <a:ln w="6350">
            <a:solidFill>
              <a:srgbClr val="DDDDDD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7"/>
          <p:cNvSpPr>
            <a:spLocks/>
          </p:cNvSpPr>
          <p:nvPr/>
        </p:nvSpPr>
        <p:spPr bwMode="auto">
          <a:xfrm>
            <a:off x="1927697" y="3281661"/>
            <a:ext cx="458762" cy="2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000" b="1">
                <a:cs typeface="Arial" charset="0"/>
                <a:sym typeface="Arial" charset="0"/>
              </a:rPr>
              <a:t>Text</a:t>
            </a:r>
            <a:endParaRPr lang="en-US"/>
          </a:p>
        </p:txBody>
      </p:sp>
      <p:pic>
        <p:nvPicPr>
          <p:cNvPr id="21" name="Picture 18" descr="imag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60" y="3588620"/>
            <a:ext cx="524619" cy="45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22" name="Rectangle 19"/>
          <p:cNvSpPr>
            <a:spLocks/>
          </p:cNvSpPr>
          <p:nvPr/>
        </p:nvSpPr>
        <p:spPr bwMode="auto">
          <a:xfrm>
            <a:off x="1861844" y="4032872"/>
            <a:ext cx="609451" cy="22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000" b="1">
                <a:cs typeface="Arial" charset="0"/>
                <a:sym typeface="Arial" charset="0"/>
              </a:rPr>
              <a:t>Tables</a:t>
            </a:r>
            <a:endParaRPr lang="en-US"/>
          </a:p>
        </p:txBody>
      </p:sp>
      <p:pic>
        <p:nvPicPr>
          <p:cNvPr id="23" name="Picture 20" descr="imag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59" y="2984752"/>
            <a:ext cx="1288107" cy="1752451"/>
          </a:xfrm>
          <a:prstGeom prst="rect">
            <a:avLst/>
          </a:prstGeom>
          <a:noFill/>
          <a:ln w="6350">
            <a:solidFill>
              <a:srgbClr val="969696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1"/>
          <p:cNvSpPr>
            <a:spLocks/>
          </p:cNvSpPr>
          <p:nvPr/>
        </p:nvSpPr>
        <p:spPr bwMode="auto">
          <a:xfrm>
            <a:off x="361652" y="3336287"/>
            <a:ext cx="1067098" cy="6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b="1" dirty="0" smtClean="0">
                <a:cs typeface="Arial" charset="0"/>
                <a:sym typeface="Arial" charset="0"/>
              </a:rPr>
              <a:t>Elsevier  Content</a:t>
            </a:r>
            <a:endParaRPr lang="en-US" dirty="0"/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4311927" y="3306217"/>
            <a:ext cx="972219" cy="1143000"/>
          </a:xfrm>
          <a:prstGeom prst="rightArrow">
            <a:avLst>
              <a:gd name="adj1" fmla="val 50000"/>
              <a:gd name="adj2" fmla="val 35157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 rot="20397911">
            <a:off x="1471166" y="3108648"/>
            <a:ext cx="409650" cy="266774"/>
          </a:xfrm>
          <a:prstGeom prst="rightArrow">
            <a:avLst>
              <a:gd name="adj1" fmla="val 50000"/>
              <a:gd name="adj2" fmla="val 35155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 rot="1407394">
            <a:off x="2513707" y="3113113"/>
            <a:ext cx="409650" cy="263426"/>
          </a:xfrm>
          <a:prstGeom prst="rightArrow">
            <a:avLst>
              <a:gd name="adj1" fmla="val 50000"/>
              <a:gd name="adj2" fmla="val 35155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513707" y="3686845"/>
            <a:ext cx="409650" cy="256729"/>
          </a:xfrm>
          <a:prstGeom prst="rightArrow">
            <a:avLst>
              <a:gd name="adj1" fmla="val 50000"/>
              <a:gd name="adj2" fmla="val 35289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 rot="2384161">
            <a:off x="2558360" y="2536035"/>
            <a:ext cx="408533" cy="286867"/>
          </a:xfrm>
          <a:prstGeom prst="rightArrow">
            <a:avLst>
              <a:gd name="adj1" fmla="val 50000"/>
              <a:gd name="adj2" fmla="val 35043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447730" y="3677917"/>
            <a:ext cx="408533" cy="265658"/>
          </a:xfrm>
          <a:prstGeom prst="rightArrow">
            <a:avLst>
              <a:gd name="adj1" fmla="val 50000"/>
              <a:gd name="adj2" fmla="val 35121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 rot="1156212">
            <a:off x="1466701" y="4319736"/>
            <a:ext cx="409650" cy="271240"/>
          </a:xfrm>
          <a:prstGeom prst="rightArrow">
            <a:avLst>
              <a:gd name="adj1" fmla="val 50000"/>
              <a:gd name="adj2" fmla="val 35205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 rot="20562922">
            <a:off x="2513707" y="4344297"/>
            <a:ext cx="409650" cy="266775"/>
          </a:xfrm>
          <a:prstGeom prst="rightArrow">
            <a:avLst>
              <a:gd name="adj1" fmla="val 50000"/>
              <a:gd name="adj2" fmla="val 35147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 rot="19434890">
            <a:off x="2565057" y="5016252"/>
            <a:ext cx="408533" cy="304726"/>
          </a:xfrm>
          <a:prstGeom prst="rightArrow">
            <a:avLst>
              <a:gd name="adj1" fmla="val 50000"/>
              <a:gd name="adj2" fmla="val 35149"/>
            </a:avLst>
          </a:prstGeom>
          <a:solidFill>
            <a:srgbClr val="FFC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35709" tIns="35709" rIns="35709" bIns="35709" anchor="ctr"/>
          <a:lstStyle/>
          <a:p>
            <a:endParaRPr lang="en-US"/>
          </a:p>
        </p:txBody>
      </p:sp>
      <p:pic>
        <p:nvPicPr>
          <p:cNvPr id="34" name="Picture 31" descr="ima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50" y="5178103"/>
            <a:ext cx="657449" cy="892969"/>
          </a:xfrm>
          <a:prstGeom prst="rect">
            <a:avLst/>
          </a:prstGeom>
          <a:noFill/>
          <a:ln w="9525">
            <a:solidFill>
              <a:srgbClr val="A1A1A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2" descr="ima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23" y="5274097"/>
            <a:ext cx="657449" cy="894085"/>
          </a:xfrm>
          <a:prstGeom prst="rect">
            <a:avLst/>
          </a:prstGeom>
          <a:noFill/>
          <a:ln w="9525">
            <a:solidFill>
              <a:srgbClr val="A1A1A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3" descr="ima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0" y="5431482"/>
            <a:ext cx="657449" cy="892969"/>
          </a:xfrm>
          <a:prstGeom prst="rect">
            <a:avLst/>
          </a:prstGeom>
          <a:noFill/>
          <a:ln w="9525">
            <a:solidFill>
              <a:srgbClr val="A1A1A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4" descr="ima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9" y="5375672"/>
            <a:ext cx="657449" cy="892969"/>
          </a:xfrm>
          <a:prstGeom prst="rect">
            <a:avLst/>
          </a:prstGeom>
          <a:noFill/>
          <a:ln w="9525">
            <a:solidFill>
              <a:srgbClr val="A1A1A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5" descr="ima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10" y="5126758"/>
            <a:ext cx="657449" cy="892969"/>
          </a:xfrm>
          <a:prstGeom prst="rect">
            <a:avLst/>
          </a:prstGeom>
          <a:noFill/>
          <a:ln w="9525">
            <a:solidFill>
              <a:srgbClr val="A1A1A1"/>
            </a:solidFill>
            <a:miter lim="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6"/>
          <p:cNvSpPr>
            <a:spLocks/>
          </p:cNvSpPr>
          <p:nvPr/>
        </p:nvSpPr>
        <p:spPr bwMode="auto">
          <a:xfrm>
            <a:off x="1436564" y="5344419"/>
            <a:ext cx="818182" cy="830461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1250156" y="5357812"/>
            <a:ext cx="1165324" cy="8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200" b="1" dirty="0">
                <a:cs typeface="Arial" charset="0"/>
                <a:sym typeface="Arial" charset="0"/>
              </a:rPr>
              <a:t>Elsevier</a:t>
            </a:r>
            <a:endParaRPr lang="en-US" sz="1500" dirty="0">
              <a:cs typeface="Arial" charset="0"/>
              <a:sym typeface="Arial" charset="0"/>
            </a:endParaRPr>
          </a:p>
          <a:p>
            <a:pPr defTabSz="642783"/>
            <a:r>
              <a:rPr lang="en-US" sz="1200" b="1" dirty="0">
                <a:cs typeface="Arial" charset="0"/>
                <a:sym typeface="Arial" charset="0"/>
              </a:rPr>
              <a:t>knowledge organization systems</a:t>
            </a:r>
            <a:endParaRPr lang="en-US" dirty="0"/>
          </a:p>
        </p:txBody>
      </p:sp>
      <p:pic>
        <p:nvPicPr>
          <p:cNvPr id="41" name="Picture 38" descr="imag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2" y="1314901"/>
            <a:ext cx="1471166" cy="15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2" name="Rectangle 39"/>
          <p:cNvSpPr>
            <a:spLocks/>
          </p:cNvSpPr>
          <p:nvPr/>
        </p:nvSpPr>
        <p:spPr bwMode="auto">
          <a:xfrm>
            <a:off x="969988" y="1847329"/>
            <a:ext cx="1753567" cy="464344"/>
          </a:xfrm>
          <a:prstGeom prst="rect">
            <a:avLst/>
          </a:prstGeom>
          <a:solidFill>
            <a:srgbClr val="FFFFFF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5709" tIns="35709" rIns="35709" bIns="35709" anchor="ctr"/>
          <a:lstStyle/>
          <a:p>
            <a:endParaRPr lang="en-US"/>
          </a:p>
        </p:txBody>
      </p:sp>
      <p:sp>
        <p:nvSpPr>
          <p:cNvPr id="43" name="Rectangle 40"/>
          <p:cNvSpPr>
            <a:spLocks/>
          </p:cNvSpPr>
          <p:nvPr/>
        </p:nvSpPr>
        <p:spPr bwMode="auto">
          <a:xfrm>
            <a:off x="969988" y="1847329"/>
            <a:ext cx="1753567" cy="4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sz="1200" b="1" dirty="0">
                <a:cs typeface="Arial" charset="0"/>
                <a:sym typeface="Arial" charset="0"/>
              </a:rPr>
              <a:t>Linked data from partners and the Web</a:t>
            </a:r>
            <a:endParaRPr lang="en-US" dirty="0"/>
          </a:p>
        </p:txBody>
      </p:sp>
      <p:pic>
        <p:nvPicPr>
          <p:cNvPr id="44" name="Picture 41" descr="imag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65" y="3375426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45" name="Rectangle 21"/>
          <p:cNvSpPr>
            <a:spLocks/>
          </p:cNvSpPr>
          <p:nvPr/>
        </p:nvSpPr>
        <p:spPr bwMode="auto">
          <a:xfrm>
            <a:off x="361652" y="4022087"/>
            <a:ext cx="1067098" cy="6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62494" tIns="35709" rIns="62494" bIns="35709">
            <a:spAutoFit/>
          </a:bodyPr>
          <a:lstStyle/>
          <a:p>
            <a:pPr defTabSz="642783"/>
            <a:r>
              <a:rPr lang="en-US" b="1" dirty="0" smtClean="0">
                <a:cs typeface="Arial" charset="0"/>
                <a:sym typeface="Arial" charset="0"/>
              </a:rPr>
              <a:t>Partner  Content</a:t>
            </a:r>
            <a:endParaRPr lang="en-US" dirty="0"/>
          </a:p>
        </p:txBody>
      </p:sp>
      <p:sp>
        <p:nvSpPr>
          <p:cNvPr id="47" name="Slide Number Placeholder 3"/>
          <p:cNvSpPr txBox="1">
            <a:spLocks/>
          </p:cNvSpPr>
          <p:nvPr/>
        </p:nvSpPr>
        <p:spPr>
          <a:xfrm>
            <a:off x="7772400" y="6477000"/>
            <a:ext cx="9144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53A55C-AB64-4A43-91BF-B95149F626F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500" y="6483817"/>
            <a:ext cx="5245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45709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016"/>
            <a:ext cx="9144000" cy="607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493" y="116622"/>
            <a:ext cx="8340554" cy="571770"/>
          </a:xfrm>
        </p:spPr>
        <p:txBody>
          <a:bodyPr/>
          <a:lstStyle/>
          <a:p>
            <a:r>
              <a:rPr lang="en-GB" sz="2400" b="1" dirty="0"/>
              <a:t>Speed to Answer: Most relevant preview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612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1" y="1"/>
            <a:ext cx="7696200" cy="874713"/>
          </a:xfrm>
        </p:spPr>
        <p:txBody>
          <a:bodyPr/>
          <a:lstStyle/>
          <a:p>
            <a:r>
              <a:rPr lang="en-US" dirty="0" smtClean="0"/>
              <a:t>Trend Analysis Of Special Health Topics (</a:t>
            </a:r>
            <a:r>
              <a:rPr lang="en-US" dirty="0" err="1" smtClean="0"/>
              <a:t>Mashups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139528"/>
            <a:ext cx="8699500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3320" y="1093520"/>
            <a:ext cx="7770177" cy="395077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798" y="3127693"/>
            <a:ext cx="7090604" cy="34209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/>
                <a:cs typeface="Arial"/>
              </a:rPr>
              <a:t>Comprehensive Drug Reference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1" y="4102078"/>
            <a:ext cx="6299200" cy="8001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t" anchorCtr="0"/>
          <a:lstStyle/>
          <a:p>
            <a:pPr marL="171432" indent="-171432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Moving world-class content 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online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to Point of Care. </a:t>
            </a:r>
          </a:p>
          <a:p>
            <a:pPr marL="171432" indent="-171432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Extracted knowledge is 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linked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for further enrichment.</a:t>
            </a:r>
          </a:p>
          <a:p>
            <a:pPr marL="171432" indent="-171432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Information is condensed, immediate and 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actionable.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1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9000"/>
    </mc:Choice>
    <mc:Fallback xmlns="">
      <p:transition xmlns:p14="http://schemas.microsoft.com/office/powerpoint/2010/main" advClick="0" advTm="9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1447801" y="1752600"/>
            <a:ext cx="6248400" cy="206027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none" lIns="91421" tIns="45711" rIns="91421" bIns="45711" anchor="ctr"/>
          <a:lstStyle/>
          <a:p>
            <a:endParaRPr lang="en-US" dirty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27326" y="1873251"/>
            <a:ext cx="184628" cy="36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1421" tIns="45711" rIns="91421" bIns="45711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914400" y="1905000"/>
            <a:ext cx="731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1" rIns="91421" bIns="45711"/>
          <a:lstStyle/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 smtClean="0">
                <a:solidFill>
                  <a:srgbClr val="32323D"/>
                </a:solidFill>
                <a:latin typeface="Verdana" pitchFamily="34" charset="0"/>
              </a:rPr>
              <a:t>Working Scenario</a:t>
            </a:r>
          </a:p>
          <a:p>
            <a:pPr algn="ctr" eaLnBrk="0" hangingPunct="0">
              <a:spcBef>
                <a:spcPct val="20000"/>
              </a:spcBef>
              <a:buClr>
                <a:srgbClr val="000066"/>
              </a:buClr>
              <a:buSzPct val="70000"/>
              <a:buFont typeface="Wingdings" pitchFamily="2" charset="2"/>
              <a:buNone/>
            </a:pPr>
            <a:r>
              <a:rPr lang="en-US" sz="3200" dirty="0" smtClean="0">
                <a:solidFill>
                  <a:srgbClr val="32323D"/>
                </a:solidFill>
                <a:latin typeface="Verdana" pitchFamily="34" charset="0"/>
              </a:rPr>
              <a:t>Linked </a:t>
            </a:r>
            <a:r>
              <a:rPr lang="en-US" sz="3200" dirty="0">
                <a:solidFill>
                  <a:srgbClr val="32323D"/>
                </a:solidFill>
                <a:latin typeface="Verdana" pitchFamily="34" charset="0"/>
              </a:rPr>
              <a:t>Data Repository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2012 Elsevier, Inc. |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270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40257</TotalTime>
  <Words>1226</Words>
  <Application>Microsoft Macintosh PowerPoint</Application>
  <PresentationFormat>On-screen Show (4:3)</PresentationFormat>
  <Paragraphs>252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Elsevier Health Sciences </vt:lpstr>
      <vt:lpstr>About Elsevier</vt:lpstr>
      <vt:lpstr>The Challenge: Getting doctors the right information to make the best decisions and provide the best clinical care </vt:lpstr>
      <vt:lpstr>PowerPoint Presentation</vt:lpstr>
      <vt:lpstr>Smart Content At Elsevier</vt:lpstr>
      <vt:lpstr>Speed to Answer: Most relevant preview</vt:lpstr>
      <vt:lpstr>Trend Analysis Of Special Health Topics (Mashups)</vt:lpstr>
      <vt:lpstr>Comprehensive Drug Reference</vt:lpstr>
      <vt:lpstr>PowerPoint Presentation</vt:lpstr>
      <vt:lpstr>Linked Data Repository (LDR): Warehouse for Smart Content Enhancements</vt:lpstr>
      <vt:lpstr>LDR Semantic Infrastructure</vt:lpstr>
      <vt:lpstr>Loading Profile To RDF Store</vt:lpstr>
      <vt:lpstr>Query Use Cases</vt:lpstr>
      <vt:lpstr>PowerPoint Presentation</vt:lpstr>
      <vt:lpstr>Key Challenges</vt:lpstr>
      <vt:lpstr>PowerPoint Presentation</vt:lpstr>
      <vt:lpstr>Benchmarks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Reed Elsevier</dc:creator>
  <cp:lastModifiedBy>Alan Yagoda</cp:lastModifiedBy>
  <cp:revision>1249</cp:revision>
  <cp:lastPrinted>2011-03-02T14:29:45Z</cp:lastPrinted>
  <dcterms:created xsi:type="dcterms:W3CDTF">2010-12-05T15:27:05Z</dcterms:created>
  <dcterms:modified xsi:type="dcterms:W3CDTF">2012-11-19T11:04:10Z</dcterms:modified>
</cp:coreProperties>
</file>