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690" r:id="rId4"/>
    <p:sldId id="706" r:id="rId5"/>
    <p:sldId id="683" r:id="rId6"/>
    <p:sldId id="710" r:id="rId7"/>
    <p:sldId id="719" r:id="rId8"/>
    <p:sldId id="735" r:id="rId9"/>
    <p:sldId id="707" r:id="rId10"/>
    <p:sldId id="711" r:id="rId11"/>
    <p:sldId id="727" r:id="rId12"/>
    <p:sldId id="712" r:id="rId13"/>
    <p:sldId id="713" r:id="rId14"/>
    <p:sldId id="714" r:id="rId15"/>
    <p:sldId id="709" r:id="rId16"/>
    <p:sldId id="716" r:id="rId17"/>
    <p:sldId id="717" r:id="rId18"/>
    <p:sldId id="720" r:id="rId19"/>
    <p:sldId id="721" r:id="rId20"/>
    <p:sldId id="722" r:id="rId21"/>
    <p:sldId id="718" r:id="rId22"/>
    <p:sldId id="724" r:id="rId23"/>
    <p:sldId id="725" r:id="rId24"/>
    <p:sldId id="726" r:id="rId25"/>
    <p:sldId id="729" r:id="rId26"/>
    <p:sldId id="730" r:id="rId27"/>
    <p:sldId id="733" r:id="rId28"/>
    <p:sldId id="734" r:id="rId29"/>
    <p:sldId id="708" r:id="rId30"/>
    <p:sldId id="587" r:id="rId31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1E8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2A1D4F0-7F92-467E-913F-2EE269373BA6}" type="datetimeFigureOut">
              <a:rPr lang="es-ES" smtClean="0"/>
              <a:pPr/>
              <a:t>19/11/2012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22C691-E591-4DCA-97AA-73198A5C062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14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94CB13-2DB2-415F-BE37-11846F44DA35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4E568-B678-4723-B00E-DDCFA99DF562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EBDB20-E109-4031-8F0C-40F82FE4D4A0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D9A4-EFC9-419D-9186-964B62BDDD0A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18360-CA71-4617-AD5D-20E3332C9EF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12DF8-1B30-4CC9-92CA-930366223D57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21603-5DAA-415C-B4B8-EC9C1F2C516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FBDE1-BAD2-4C0B-BA5A-50D5DDB444B8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EE445-FC7B-47CE-BADC-4951AFAF80A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6BDCE-FBE1-4736-9002-A58723E4FE4F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5D226-4C8E-42C0-8249-7A9FDC34B60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54013-EAA8-4C24-9A29-E331FE1A93A8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687C3-AA44-4A7E-93D4-F08513DBFA5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1BCE3-1506-43EB-854B-DC2390DF9322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C6311-3033-477C-8ACC-CAC358B4736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C1EA2-B1CA-4B8C-AC03-70A8AF689352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A1F7F-61D5-4D89-B332-98CBA1B197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58F1-3E25-4743-BC31-C866262EB982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5D939-7119-4A44-AA1A-EF24852D1E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A8531-D115-4806-910C-4FFD917B5769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C6CDF-6715-4EDA-82F0-4659AC7454F8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E5EAA-7874-4593-8264-642E3D32D89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FDA8C-1C33-43F9-AF5A-4A6211C82045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9F55E-0B8E-4EE9-B69D-951B4B9DB2E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43477-D2B6-4790-B8A5-222408DFDA10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6BD-C19C-45A1-8C4C-FB8212B78C2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355FA-4BE6-413F-9D2F-E2EB2CF9033E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C25F8-A50C-4DD6-805D-00E3EACE9BB5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BDECA-AB7C-4D0D-9EED-56422E0186EC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134A1-F184-4D83-8683-3C91BA2C291A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D4AF3-90E5-4427-8508-AD256D75C20D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BB9803-DE13-41EC-A394-D7786A8A6EA6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7E0589-24F9-483D-AE3C-6A9C71EB8B34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E2A079-BC3E-401D-BB0F-E997E15D4658}" type="datetime1">
              <a:rPr lang="es-ES" smtClean="0"/>
              <a:pPr/>
              <a:t>19/11/2012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www.era7.com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55FAE3-3F2D-498E-88D8-4872EA334E0A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11925B-C453-4EA4-8809-3815F45AE251}" type="datetimeFigureOut">
              <a:rPr lang="es-ES"/>
              <a:pPr>
                <a:defRPr/>
              </a:pPr>
              <a:t>19/11/2012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CD5392-7014-46C0-AD2A-ACCBB948689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o4j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RefSeq/" TargetMode="External"/><Relationship Id="rId13" Type="http://schemas.openxmlformats.org/officeDocument/2006/relationships/hyperlink" Target="http://www.ebi.ac.uk/embl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neontology.or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://www.ebi.ac.uk/intact/" TargetMode="External"/><Relationship Id="rId4" Type="http://schemas.openxmlformats.org/officeDocument/2006/relationships/hyperlink" Target="http://www.uniprot.org/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bio4j.com/2011/04/go-annotation-graph-visualizations-with-bio4j-go-tools-gephi-toolkit-sigma-project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ohnosequences.com/2011/10/playing-with-microsatellites-simple-sequence-repeats-java-and-neo4j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://blog.ohnosequences.com/2011/03/playing-with-gephi-bio4j-and-go/" TargetMode="Externa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.com/bio4j/Bio4j/master/Bio4jDomainModelWithCardinality.j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raw.github.com/bio4j/Bio4j/master/DomainModelWithDataSourceView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blog.bio4j.com/2012/01/mining-bio4j-data-finding-topological-patterns-in-ppi-networks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o4j/Bio4j/wiki/Getting-started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blog.bio4j.com/2011/12/bio4j-aws-cloudformation-your-own-fresh-baked-db-in-less-than-a-minut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cloudformation/" TargetMode="External"/><Relationship Id="rId5" Type="http://schemas.openxmlformats.org/officeDocument/2006/relationships/hyperlink" Target="http://aws.amazon.com/ebs/" TargetMode="External"/><Relationship Id="rId4" Type="http://schemas.openxmlformats.org/officeDocument/2006/relationships/hyperlink" Target="http://www.aws.com/" TargetMode="External"/><Relationship Id="rId9" Type="http://schemas.openxmlformats.org/officeDocument/2006/relationships/hyperlink" Target="http://aws.amazon.com/s3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bio4j.com/" TargetMode="External"/><Relationship Id="rId4" Type="http://schemas.openxmlformats.org/officeDocument/2006/relationships/hyperlink" Target="http://www.twitter.com/bio4j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ndeley.com/profiles/raquel-tobes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eduardo.pareja-tobes.nam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bout.me/pablopareja" TargetMode="External"/><Relationship Id="rId5" Type="http://schemas.openxmlformats.org/officeDocument/2006/relationships/hyperlink" Target="http://www.era7bioinformatics.com/en/index.html" TargetMode="External"/><Relationship Id="rId10" Type="http://schemas.openxmlformats.org/officeDocument/2006/relationships/hyperlink" Target="http://www.eduardopareja.name/" TargetMode="External"/><Relationship Id="rId4" Type="http://schemas.openxmlformats.org/officeDocument/2006/relationships/hyperlink" Target="http://ohnosequences.com/" TargetMode="External"/><Relationship Id="rId9" Type="http://schemas.openxmlformats.org/officeDocument/2006/relationships/hyperlink" Target="http://marinamanrique.me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bi.ac.uk/uniref/" TargetMode="External"/><Relationship Id="rId5" Type="http://schemas.openxmlformats.org/officeDocument/2006/relationships/hyperlink" Target="http://www.geneontology.org/" TargetMode="External"/><Relationship Id="rId4" Type="http://schemas.openxmlformats.org/officeDocument/2006/relationships/hyperlink" Target="http://www.uniprot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RefSeq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ncbi.nlm.nih.gov/Taxonom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bi.ac.uk/uniref/" TargetMode="External"/><Relationship Id="rId5" Type="http://schemas.openxmlformats.org/officeDocument/2006/relationships/hyperlink" Target="http://www.geneontology.org/" TargetMode="External"/><Relationship Id="rId4" Type="http://schemas.openxmlformats.org/officeDocument/2006/relationships/hyperlink" Target="http://www.uniprot.org/" TargetMode="External"/><Relationship Id="rId9" Type="http://schemas.openxmlformats.org/officeDocument/2006/relationships/hyperlink" Target="http://enzyme.expasy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era7\bvazquez\proyectos\IDENTIDAD_CORPORATIVA_ERA7\PPT\era7_bioinformatics\era7_bioinformatics_mo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3"/>
            <a:ext cx="9144000" cy="6862813"/>
          </a:xfrm>
          <a:prstGeom prst="rect">
            <a:avLst/>
          </a:prstGeom>
          <a:noFill/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0" y="2786058"/>
            <a:ext cx="6072198" cy="5715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Generation Sequencing  and </a:t>
            </a:r>
          </a:p>
        </p:txBody>
      </p:sp>
      <p:pic>
        <p:nvPicPr>
          <p:cNvPr id="1030" name="Picture 6" descr="C:\era7\bvazquez\proyectos\IDENTIDAD_CORPORATIVA_ERA7\logos\logoEra7_bioinforma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8"/>
            <a:ext cx="3429024" cy="874759"/>
          </a:xfrm>
          <a:prstGeom prst="rect">
            <a:avLst/>
          </a:prstGeom>
          <a:noFill/>
        </p:spPr>
      </p:pic>
      <p:pic>
        <p:nvPicPr>
          <p:cNvPr id="5" name="8 Imagen" descr="Bio4jGrand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571744"/>
            <a:ext cx="17018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11 Imagen" descr="logo_ohnosequences_medium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14752"/>
            <a:ext cx="409935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142976" y="3857628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6366" y="2133616"/>
            <a:ext cx="7696200" cy="141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Bio4j uses</a:t>
            </a:r>
            <a:r>
              <a:rPr lang="en-US" sz="2000" dirty="0">
                <a:latin typeface="Verdana" pitchFamily="34" charset="0"/>
              </a:rPr>
              <a:t> 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Neo4j</a:t>
            </a:r>
            <a:r>
              <a:rPr lang="en-US" sz="2000" dirty="0">
                <a:solidFill>
                  <a:srgbClr val="008080"/>
                </a:solidFill>
                <a:latin typeface="Verdana" pitchFamily="34" charset="0"/>
              </a:rPr>
              <a:t>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technology, a "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high-performance graph engine with all the features of a mature and robust database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".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76366" y="3776678"/>
            <a:ext cx="7391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Thanks to both being based on Neo4j DB and the API provided, Bio4j is also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very scalable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, allowing anyone to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easily incorporate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his own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data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making the best out of it.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500166" y="1109678"/>
            <a:ext cx="2986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What’s Bio4j?</a:t>
            </a:r>
          </a:p>
        </p:txBody>
      </p:sp>
      <p:sp>
        <p:nvSpPr>
          <p:cNvPr id="12" name="Rectangle 7">
            <a:hlinkClick r:id="rId4"/>
          </p:cNvPr>
          <p:cNvSpPr/>
          <p:nvPr/>
        </p:nvSpPr>
        <p:spPr>
          <a:xfrm>
            <a:off x="3024166" y="2252678"/>
            <a:ext cx="9144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428992" y="2071678"/>
            <a:ext cx="5143536" cy="4000528"/>
            <a:chOff x="2895600" y="1066800"/>
            <a:chExt cx="5286375" cy="4038600"/>
          </a:xfrm>
        </p:grpSpPr>
        <p:pic>
          <p:nvPicPr>
            <p:cNvPr id="11" name="Picture 2" descr="http://www.uniprot.org/images/logo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91000" y="2819400"/>
              <a:ext cx="1143000" cy="521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410200" y="1066800"/>
              <a:ext cx="27717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400800" y="3429000"/>
              <a:ext cx="1752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IntAct Logo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95600" y="4038600"/>
              <a:ext cx="10096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95600" y="1295400"/>
              <a:ext cx="1152525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1" descr="http://t3.gstatic.com/images?q=tbn:ANd9GcS3usWpxNikPgWnjqKIudDx_wPdJXiDmkqYctsx5i8dK2SvyOwY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257800" y="4495800"/>
              <a:ext cx="91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Curved Connector 18"/>
            <p:cNvCxnSpPr/>
            <p:nvPr/>
          </p:nvCxnSpPr>
          <p:spPr>
            <a:xfrm rot="16200000" flipH="1">
              <a:off x="3467100" y="2095500"/>
              <a:ext cx="838200" cy="7620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20"/>
            <p:cNvCxnSpPr/>
            <p:nvPr/>
          </p:nvCxnSpPr>
          <p:spPr>
            <a:xfrm rot="5400000">
              <a:off x="5181600" y="1828800"/>
              <a:ext cx="838200" cy="838200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22"/>
            <p:cNvCxnSpPr/>
            <p:nvPr/>
          </p:nvCxnSpPr>
          <p:spPr>
            <a:xfrm rot="10800000" flipV="1">
              <a:off x="3400425" y="3352800"/>
              <a:ext cx="790575" cy="685800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4"/>
            <p:cNvCxnSpPr/>
            <p:nvPr/>
          </p:nvCxnSpPr>
          <p:spPr>
            <a:xfrm>
              <a:off x="5410200" y="3048000"/>
              <a:ext cx="1066800" cy="457200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30"/>
            <p:cNvCxnSpPr/>
            <p:nvPr/>
          </p:nvCxnSpPr>
          <p:spPr>
            <a:xfrm rot="16200000" flipH="1">
              <a:off x="6153150" y="2533650"/>
              <a:ext cx="1981200" cy="419100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32"/>
            <p:cNvCxnSpPr/>
            <p:nvPr/>
          </p:nvCxnSpPr>
          <p:spPr>
            <a:xfrm rot="16200000" flipV="1">
              <a:off x="4838700" y="3467100"/>
              <a:ext cx="914400" cy="838200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41"/>
          <p:cNvSpPr txBox="1"/>
          <p:nvPr/>
        </p:nvSpPr>
        <p:spPr>
          <a:xfrm>
            <a:off x="1785918" y="1285860"/>
            <a:ext cx="6496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Highly interconnected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overlapping knowledge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spread throughout different DBs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10 Imagen" descr="diag-godb-er_pequ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1785926"/>
            <a:ext cx="5572164" cy="402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8832" y="1725631"/>
            <a:ext cx="31813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142976" y="1268431"/>
            <a:ext cx="79945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Life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in general and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biology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 particular are probably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not 100% like a graph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…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571868" y="5715016"/>
            <a:ext cx="53433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one thing’s sure,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they are not a set of tables!</a:t>
            </a:r>
          </a:p>
        </p:txBody>
      </p:sp>
      <p:pic>
        <p:nvPicPr>
          <p:cNvPr id="13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00632" y="4164031"/>
            <a:ext cx="2390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57832" y="1878031"/>
            <a:ext cx="2428875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2428868"/>
            <a:ext cx="7696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It provides a completely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new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and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powerful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for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protein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related information querying and management.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Since it relies on 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graph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engine, data is stored in a way that </a:t>
            </a:r>
            <a:r>
              <a:rPr lang="en-US" sz="2000" b="1" dirty="0">
                <a:solidFill>
                  <a:srgbClr val="008080"/>
                </a:solidFill>
                <a:latin typeface="Verdana" pitchFamily="34" charset="0"/>
              </a:rPr>
              <a:t>semantically represents its own structure</a:t>
            </a:r>
            <a:r>
              <a:rPr lang="en-US" sz="2000" dirty="0">
                <a:solidFill>
                  <a:srgbClr val="008080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057508" y="3205154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Relationships: 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717.484.649</a:t>
            </a:r>
          </a:p>
          <a:p>
            <a:pPr fontAlgn="base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Nodes: 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92.667.745</a:t>
            </a:r>
          </a:p>
          <a:p>
            <a:pPr fontAlgn="base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Relationship types: 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144</a:t>
            </a:r>
          </a:p>
          <a:p>
            <a:pPr fontAlgn="base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 types: 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42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4508" y="1604954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Bio4j in numbers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43108" y="2214554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current version (0.8) includes:</a:t>
            </a:r>
          </a:p>
        </p:txBody>
      </p:sp>
      <p:cxnSp>
        <p:nvCxnSpPr>
          <p:cNvPr id="13" name="Elbow Connector 19"/>
          <p:cNvCxnSpPr/>
          <p:nvPr/>
        </p:nvCxnSpPr>
        <p:spPr>
          <a:xfrm rot="16200000" flipH="1">
            <a:off x="2371708" y="2824154"/>
            <a:ext cx="609600" cy="4572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1971668" y="1500182"/>
            <a:ext cx="42561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Let’s dig a bit about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Bio4j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structure…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343268" y="2185982"/>
            <a:ext cx="4351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Data sources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and their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relationships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: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643182"/>
            <a:ext cx="4467225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2428860" y="1714488"/>
            <a:ext cx="25715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Verdana" pitchFamily="34" charset="0"/>
              </a:rPr>
              <a:t>Bio4j domain model</a:t>
            </a:r>
            <a:endParaRPr lang="en-US" sz="1600" b="1" dirty="0">
              <a:latin typeface="Verdana" pitchFamily="34" charset="0"/>
            </a:endParaRPr>
          </a:p>
        </p:txBody>
      </p:sp>
      <p:pic>
        <p:nvPicPr>
          <p:cNvPr id="11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28" y="2285992"/>
            <a:ext cx="7739062" cy="374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1700202" y="1285876"/>
            <a:ext cx="182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Bio4j modules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700202" y="18954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Bio4j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includes different data sources but you may not always be interested in having all of them.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3571876"/>
            <a:ext cx="5176838" cy="255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/>
        </p:nvSpPr>
        <p:spPr>
          <a:xfrm>
            <a:off x="1700202" y="2733676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That’s why 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importing process is modular and customizable, allowing you to import just the data you are interested 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643174" y="1714488"/>
            <a:ext cx="33528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How are things modeled?</a:t>
            </a:r>
          </a:p>
          <a:p>
            <a:endParaRPr lang="en-US" dirty="0"/>
          </a:p>
        </p:txBody>
      </p:sp>
      <p:cxnSp>
        <p:nvCxnSpPr>
          <p:cNvPr id="11" name="Straight Arrow Connector 15"/>
          <p:cNvCxnSpPr/>
          <p:nvPr/>
        </p:nvCxnSpPr>
        <p:spPr>
          <a:xfrm rot="5400000">
            <a:off x="4091768" y="262809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252774" y="2933688"/>
            <a:ext cx="2268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Couldn’t be simpler!</a:t>
            </a:r>
          </a:p>
        </p:txBody>
      </p:sp>
      <p:cxnSp>
        <p:nvCxnSpPr>
          <p:cNvPr id="13" name="Straight Arrow Connector 18"/>
          <p:cNvCxnSpPr/>
          <p:nvPr/>
        </p:nvCxnSpPr>
        <p:spPr>
          <a:xfrm rot="10800000" flipV="1">
            <a:off x="3100374" y="3314688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2338374" y="4076688"/>
            <a:ext cx="1055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Entities</a:t>
            </a:r>
          </a:p>
        </p:txBody>
      </p:sp>
      <p:cxnSp>
        <p:nvCxnSpPr>
          <p:cNvPr id="15" name="Straight Arrow Connector 23"/>
          <p:cNvCxnSpPr/>
          <p:nvPr/>
        </p:nvCxnSpPr>
        <p:spPr>
          <a:xfrm rot="5400000">
            <a:off x="2643175" y="4838688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2414574" y="5143488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Nodes</a:t>
            </a: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4167174" y="4076688"/>
            <a:ext cx="3470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Associations / Relationships</a:t>
            </a:r>
          </a:p>
        </p:txBody>
      </p:sp>
      <p:cxnSp>
        <p:nvCxnSpPr>
          <p:cNvPr id="18" name="Straight Arrow Connector 29"/>
          <p:cNvCxnSpPr/>
          <p:nvPr/>
        </p:nvCxnSpPr>
        <p:spPr>
          <a:xfrm rot="5400000">
            <a:off x="5463368" y="476169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5233974" y="5143488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Edges</a:t>
            </a:r>
          </a:p>
        </p:txBody>
      </p:sp>
      <p:cxnSp>
        <p:nvCxnSpPr>
          <p:cNvPr id="20" name="Straight Arrow Connector 32"/>
          <p:cNvCxnSpPr/>
          <p:nvPr/>
        </p:nvCxnSpPr>
        <p:spPr>
          <a:xfrm>
            <a:off x="4395774" y="3314688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829863" y="1571612"/>
            <a:ext cx="7456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wide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sequencing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capacity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exceeds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s-ES" sz="3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14Ptb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2" descr="https://encrypted-tbn3.google.com/images?q=tbn:ANd9GcR0vLyvjCJGjunwlBDap4nxZ177IQ4tKOBVOkLnzw5tj-OXay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3" y="2475901"/>
            <a:ext cx="1599416" cy="1024537"/>
          </a:xfrm>
          <a:prstGeom prst="rect">
            <a:avLst/>
          </a:prstGeom>
          <a:noFill/>
        </p:spPr>
      </p:pic>
      <p:pic>
        <p:nvPicPr>
          <p:cNvPr id="13" name="Picture 4" descr="https://encrypted-tbn2.google.com/images?q=tbn:ANd9GcSTScoT-fHQ9YINnmmMZ-I4oy6I4KCEU-XAKjFYlHjZoXwDkf8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428868"/>
            <a:ext cx="2005927" cy="107157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357158" y="2857496"/>
            <a:ext cx="13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70C0"/>
                </a:solidFill>
              </a:rPr>
              <a:t>4 </a:t>
            </a:r>
            <a:r>
              <a:rPr lang="es-ES" sz="2400" dirty="0" err="1" smtClean="0">
                <a:solidFill>
                  <a:srgbClr val="0070C0"/>
                </a:solidFill>
              </a:rPr>
              <a:t>years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00496" y="2571744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0070C0"/>
                </a:solidFill>
              </a:rPr>
              <a:t>=</a:t>
            </a:r>
            <a:endParaRPr lang="es-ES" sz="5400" b="1" dirty="0">
              <a:solidFill>
                <a:srgbClr val="0070C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785918" y="3571876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Bioinformatics is The Largest cost of NGS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00034" y="4000504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disordered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huge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Assembly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assembled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meaning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….. 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Annotation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s-E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genes and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their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1857356" y="1428736"/>
            <a:ext cx="409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Some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examples of nodes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would be:</a:t>
            </a:r>
          </a:p>
        </p:txBody>
      </p: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3457556" y="2190736"/>
            <a:ext cx="995363" cy="914400"/>
            <a:chOff x="3200400" y="1905000"/>
            <a:chExt cx="995041" cy="914400"/>
          </a:xfrm>
        </p:grpSpPr>
        <p:sp>
          <p:nvSpPr>
            <p:cNvPr id="12" name="Oval 25"/>
            <p:cNvSpPr/>
            <p:nvPr/>
          </p:nvSpPr>
          <p:spPr>
            <a:xfrm>
              <a:off x="3200400" y="1905000"/>
              <a:ext cx="99028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TextBox 26"/>
            <p:cNvSpPr txBox="1">
              <a:spLocks noChangeArrowheads="1"/>
            </p:cNvSpPr>
            <p:nvPr/>
          </p:nvSpPr>
          <p:spPr bwMode="auto">
            <a:xfrm>
              <a:off x="3276600" y="2209800"/>
              <a:ext cx="9188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Verdana" pitchFamily="34" charset="0"/>
                </a:rPr>
                <a:t>Protein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286356" y="2114536"/>
            <a:ext cx="1023938" cy="457200"/>
            <a:chOff x="4648201" y="1524000"/>
            <a:chExt cx="1024639" cy="457200"/>
          </a:xfrm>
        </p:grpSpPr>
        <p:sp>
          <p:nvSpPr>
            <p:cNvPr id="15" name="Oval 33"/>
            <p:cNvSpPr/>
            <p:nvPr/>
          </p:nvSpPr>
          <p:spPr>
            <a:xfrm>
              <a:off x="4876958" y="1524000"/>
              <a:ext cx="495639" cy="4572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4648201" y="1600200"/>
              <a:ext cx="10246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Verdana" pitchFamily="34" charset="0"/>
                </a:rPr>
                <a:t>GO term</a:t>
              </a:r>
            </a:p>
          </p:txBody>
        </p:sp>
      </p:grp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6810356" y="2647936"/>
            <a:ext cx="1893888" cy="631825"/>
            <a:chOff x="6019800" y="1828800"/>
            <a:chExt cx="1893467" cy="631468"/>
          </a:xfrm>
        </p:grpSpPr>
        <p:sp>
          <p:nvSpPr>
            <p:cNvPr id="18" name="Oval 35"/>
            <p:cNvSpPr/>
            <p:nvPr/>
          </p:nvSpPr>
          <p:spPr>
            <a:xfrm>
              <a:off x="6476898" y="1828800"/>
              <a:ext cx="685648" cy="631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TextBox 36"/>
            <p:cNvSpPr txBox="1">
              <a:spLocks noChangeArrowheads="1"/>
            </p:cNvSpPr>
            <p:nvPr/>
          </p:nvSpPr>
          <p:spPr bwMode="auto">
            <a:xfrm>
              <a:off x="6019800" y="1981200"/>
              <a:ext cx="18934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itchFamily="34" charset="0"/>
                </a:rPr>
                <a:t>Genome Element</a:t>
              </a:r>
            </a:p>
          </p:txBody>
        </p:sp>
      </p:grp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2009756" y="3714736"/>
            <a:ext cx="2233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and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relationships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:</a:t>
            </a:r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4295756" y="4705336"/>
            <a:ext cx="3016250" cy="1143000"/>
            <a:chOff x="2590800" y="4038600"/>
            <a:chExt cx="3015740" cy="1143000"/>
          </a:xfrm>
        </p:grpSpPr>
        <p:cxnSp>
          <p:nvCxnSpPr>
            <p:cNvPr id="22" name="Straight Arrow Connector 41"/>
            <p:cNvCxnSpPr/>
            <p:nvPr/>
          </p:nvCxnSpPr>
          <p:spPr>
            <a:xfrm>
              <a:off x="3124110" y="4343400"/>
              <a:ext cx="1752304" cy="5334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9"/>
            <p:cNvGrpSpPr>
              <a:grpSpLocks/>
            </p:cNvGrpSpPr>
            <p:nvPr/>
          </p:nvGrpSpPr>
          <p:grpSpPr bwMode="auto">
            <a:xfrm>
              <a:off x="2590799" y="4038600"/>
              <a:ext cx="584101" cy="539750"/>
              <a:chOff x="3200400" y="2044149"/>
              <a:chExt cx="990436" cy="915229"/>
            </a:xfrm>
          </p:grpSpPr>
          <p:sp>
            <p:nvSpPr>
              <p:cNvPr id="26" name="Oval 50"/>
              <p:cNvSpPr/>
              <p:nvPr/>
            </p:nvSpPr>
            <p:spPr>
              <a:xfrm>
                <a:off x="3200400" y="2044149"/>
                <a:ext cx="990436" cy="91522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" name="TextBox 51"/>
              <p:cNvSpPr txBox="1">
                <a:spLocks noChangeArrowheads="1"/>
              </p:cNvSpPr>
              <p:nvPr/>
            </p:nvSpPr>
            <p:spPr bwMode="auto">
              <a:xfrm>
                <a:off x="3200400" y="2302566"/>
                <a:ext cx="909385" cy="323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 b="1">
                    <a:latin typeface="Verdana" pitchFamily="34" charset="0"/>
                  </a:rPr>
                  <a:t>Protein</a:t>
                </a:r>
              </a:p>
            </p:txBody>
          </p:sp>
        </p:grpSp>
        <p:sp>
          <p:nvSpPr>
            <p:cNvPr id="24" name="Oval 53"/>
            <p:cNvSpPr/>
            <p:nvPr/>
          </p:nvSpPr>
          <p:spPr>
            <a:xfrm>
              <a:off x="4876413" y="4648200"/>
              <a:ext cx="579340" cy="5334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" name="TextBox 54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729740" cy="25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>
                  <a:latin typeface="Verdana" pitchFamily="34" charset="0"/>
                </a:rPr>
                <a:t>GO term</a:t>
              </a:r>
            </a:p>
          </p:txBody>
        </p:sp>
      </p:grpSp>
      <p:sp>
        <p:nvSpPr>
          <p:cNvPr id="28" name="TextBox 56"/>
          <p:cNvSpPr txBox="1">
            <a:spLocks noChangeArrowheads="1"/>
          </p:cNvSpPr>
          <p:nvPr/>
        </p:nvSpPr>
        <p:spPr bwMode="auto">
          <a:xfrm>
            <a:off x="5210156" y="4857736"/>
            <a:ext cx="2266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PROTEIN_GO_ANNOTATION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7"/>
          <p:cNvSpPr txBox="1"/>
          <p:nvPr/>
        </p:nvSpPr>
        <p:spPr>
          <a:xfrm>
            <a:off x="1714480" y="2143116"/>
            <a:ext cx="6929486" cy="1016000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//--creating manager and node retriever----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Bio4jManager manager 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Bio4jManager(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“/mybio4jdb”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NodeRetriever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NodeRetriever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(manager);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ProteinNode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protein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nR.getProteinNodeByAccession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“P12345”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1692271" y="3214686"/>
            <a:ext cx="2308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Getting more related info...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1643042" y="3571876"/>
            <a:ext cx="7000924" cy="2492375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InterproNode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interpros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protein.getInterpro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OrganismNode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organism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protein.getOrganism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GoTermNode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goAnnotations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protein.getGOAnnotations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ArticleNode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articles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protein.getArticleCitations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ArticleNode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article : articles) {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article.getPubmedId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                    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//Don’t forget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to close the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manager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manager.shutDown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1643042" y="1214422"/>
            <a:ext cx="50225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Retrieving protein info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Bio4j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Java API)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95400" y="1214422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 Bio4j data</a:t>
            </a:r>
          </a:p>
          <a:p>
            <a:pPr algn="ctr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Finding topological patterns in 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Protein-Protein Interaction networks</a:t>
            </a:r>
          </a:p>
        </p:txBody>
      </p:sp>
      <p:pic>
        <p:nvPicPr>
          <p:cNvPr id="10" name="Picture 2" descr="http://blog.bio4j.com/wp-content/uploads/2012/01/PPICircuit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967022"/>
            <a:ext cx="4419600" cy="30919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1714480" y="1266843"/>
            <a:ext cx="2021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9999"/>
                </a:solidFill>
                <a:latin typeface="Verdana" pitchFamily="34" charset="0"/>
              </a:rPr>
              <a:t>Bio4j + Cloud 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355830" y="2743218"/>
            <a:ext cx="339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Interoperability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and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data distribution</a:t>
            </a:r>
          </a:p>
        </p:txBody>
      </p:sp>
      <p:cxnSp>
        <p:nvCxnSpPr>
          <p:cNvPr id="11" name="Shape 17"/>
          <p:cNvCxnSpPr>
            <a:endCxn id="10" idx="1"/>
          </p:cNvCxnSpPr>
          <p:nvPr/>
        </p:nvCxnSpPr>
        <p:spPr>
          <a:xfrm>
            <a:off x="1943080" y="2562243"/>
            <a:ext cx="412750" cy="319088"/>
          </a:xfrm>
          <a:prstGeom prst="bentConnector3">
            <a:avLst>
              <a:gd name="adj1" fmla="val -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790680" y="1876443"/>
            <a:ext cx="739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We use </a:t>
            </a:r>
            <a:r>
              <a:rPr lang="en-US" sz="1400" b="1" dirty="0">
                <a:solidFill>
                  <a:srgbClr val="008080"/>
                </a:solidFill>
                <a:latin typeface="Verdana" pitchFamily="34" charset="0"/>
              </a:rPr>
              <a:t>AWS</a:t>
            </a:r>
            <a:r>
              <a:rPr lang="en-US" sz="1400" dirty="0">
                <a:latin typeface="Verdana" pitchFamily="34" charset="0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(Amazon Web Services)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everywhere we can around Bio4j, giving us the following benefits: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2400280" y="3135331"/>
            <a:ext cx="6705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Releases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are available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as public</a:t>
            </a:r>
            <a:r>
              <a:rPr lang="en-US" sz="1200" b="1" dirty="0">
                <a:latin typeface="Verdana" pitchFamily="34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Verdana" pitchFamily="34" charset="0"/>
              </a:rPr>
              <a:t>EBS Snapshots</a:t>
            </a:r>
            <a:r>
              <a:rPr lang="en-US" sz="1200" dirty="0">
                <a:latin typeface="Verdana" pitchFamily="34" charset="0"/>
              </a:rPr>
              <a:t>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giving AWS users the opportunity of creating and attaching to their instances Bio4j DB 100% ready volumes in just a few seconds.</a:t>
            </a:r>
          </a:p>
        </p:txBody>
      </p:sp>
      <p:sp>
        <p:nvSpPr>
          <p:cNvPr id="14" name="Rectangle 23">
            <a:hlinkClick r:id="rId4"/>
          </p:cNvPr>
          <p:cNvSpPr/>
          <p:nvPr/>
        </p:nvSpPr>
        <p:spPr>
          <a:xfrm>
            <a:off x="2552680" y="1952643"/>
            <a:ext cx="5334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2400280" y="3933843"/>
            <a:ext cx="5410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008080"/>
                </a:solidFill>
                <a:latin typeface="Verdana" pitchFamily="34" charset="0"/>
              </a:rPr>
              <a:t>CloudFormation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templates: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  </a:t>
            </a:r>
          </a:p>
          <a:p>
            <a:r>
              <a:rPr lang="en-US" sz="1200" dirty="0">
                <a:latin typeface="Verdana" pitchFamily="34" charset="0"/>
              </a:rPr>
              <a:t>    - </a:t>
            </a:r>
            <a:r>
              <a:rPr lang="en-US" sz="1200" b="1" dirty="0">
                <a:solidFill>
                  <a:srgbClr val="009999"/>
                </a:solidFill>
                <a:latin typeface="Verdana" pitchFamily="34" charset="0"/>
              </a:rPr>
              <a:t>Basic Bio4j DB Instance</a:t>
            </a:r>
          </a:p>
          <a:p>
            <a:endParaRPr lang="en-US" sz="1200" dirty="0">
              <a:latin typeface="Verdana" pitchFamily="34" charset="0"/>
            </a:endParaRPr>
          </a:p>
          <a:p>
            <a:r>
              <a:rPr lang="en-US" sz="1200" dirty="0">
                <a:latin typeface="Verdana" pitchFamily="34" charset="0"/>
              </a:rPr>
              <a:t>    - </a:t>
            </a:r>
            <a:r>
              <a:rPr lang="en-US" sz="1200" b="1" dirty="0">
                <a:solidFill>
                  <a:srgbClr val="009999"/>
                </a:solidFill>
                <a:latin typeface="Verdana" pitchFamily="34" charset="0"/>
              </a:rPr>
              <a:t>Bio4j REST Server Instance</a:t>
            </a:r>
          </a:p>
        </p:txBody>
      </p:sp>
      <p:sp>
        <p:nvSpPr>
          <p:cNvPr id="16" name="Rectangle 25">
            <a:hlinkClick r:id="rId5"/>
          </p:cNvPr>
          <p:cNvSpPr/>
          <p:nvPr/>
        </p:nvSpPr>
        <p:spPr>
          <a:xfrm>
            <a:off x="5143480" y="3171843"/>
            <a:ext cx="12192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26">
            <a:hlinkClick r:id="rId6"/>
          </p:cNvPr>
          <p:cNvSpPr/>
          <p:nvPr/>
        </p:nvSpPr>
        <p:spPr>
          <a:xfrm>
            <a:off x="2476480" y="4010043"/>
            <a:ext cx="13716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hape 17"/>
          <p:cNvCxnSpPr/>
          <p:nvPr/>
        </p:nvCxnSpPr>
        <p:spPr>
          <a:xfrm rot="16200000" flipH="1">
            <a:off x="1523980" y="3286143"/>
            <a:ext cx="1219200" cy="381000"/>
          </a:xfrm>
          <a:prstGeom prst="bentConnector3">
            <a:avLst>
              <a:gd name="adj1" fmla="val 998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8">
            <a:hlinkClick r:id="rId7"/>
          </p:cNvPr>
          <p:cNvSpPr/>
          <p:nvPr/>
        </p:nvSpPr>
        <p:spPr>
          <a:xfrm>
            <a:off x="2781280" y="4314843"/>
            <a:ext cx="22098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29">
            <a:hlinkClick r:id="rId8"/>
          </p:cNvPr>
          <p:cNvSpPr/>
          <p:nvPr/>
        </p:nvSpPr>
        <p:spPr>
          <a:xfrm>
            <a:off x="2857480" y="4695843"/>
            <a:ext cx="24384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hape 19"/>
          <p:cNvCxnSpPr/>
          <p:nvPr/>
        </p:nvCxnSpPr>
        <p:spPr>
          <a:xfrm rot="16200000" flipH="1">
            <a:off x="1527155" y="4502168"/>
            <a:ext cx="1289050" cy="457200"/>
          </a:xfrm>
          <a:prstGeom prst="bentConnector3">
            <a:avLst>
              <a:gd name="adj1" fmla="val 100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2432030" y="5229243"/>
            <a:ext cx="51498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Backup and Storage using </a:t>
            </a:r>
            <a:r>
              <a:rPr lang="en-US" sz="1300" b="1" dirty="0">
                <a:solidFill>
                  <a:srgbClr val="008080"/>
                </a:solidFill>
                <a:latin typeface="Verdana" pitchFamily="34" charset="0"/>
              </a:rPr>
              <a:t>S3</a:t>
            </a:r>
            <a:r>
              <a:rPr lang="en-US" sz="1300" b="1" dirty="0">
                <a:latin typeface="Verdana" pitchFamily="34" charset="0"/>
              </a:rPr>
              <a:t> </a:t>
            </a:r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(Simple Storage Service) 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2476480" y="5610243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We use S3 both for backup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(indirectly through the EBS snapshots)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and storage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(directly storing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RefSeq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sequences as independent S3 files) </a:t>
            </a:r>
          </a:p>
        </p:txBody>
      </p:sp>
      <p:sp>
        <p:nvSpPr>
          <p:cNvPr id="24" name="Rectangle 33">
            <a:hlinkClick r:id="rId9"/>
          </p:cNvPr>
          <p:cNvSpPr/>
          <p:nvPr/>
        </p:nvSpPr>
        <p:spPr>
          <a:xfrm>
            <a:off x="4991080" y="5305443"/>
            <a:ext cx="3048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071670" y="1714488"/>
            <a:ext cx="1662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18799"/>
                </a:solidFill>
                <a:latin typeface="Verdana" pitchFamily="34" charset="0"/>
              </a:rPr>
              <a:t>Community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2147870" y="2324088"/>
            <a:ext cx="4697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Bio4j has a fast growing internet presence: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2833670" y="3086088"/>
            <a:ext cx="3551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Twitter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: check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@bio4j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for updates</a:t>
            </a:r>
          </a:p>
        </p:txBody>
      </p:sp>
      <p:sp>
        <p:nvSpPr>
          <p:cNvPr id="12" name="Rectangle 14">
            <a:hlinkClick r:id="rId4"/>
          </p:cNvPr>
          <p:cNvSpPr/>
          <p:nvPr/>
        </p:nvSpPr>
        <p:spPr>
          <a:xfrm>
            <a:off x="4510070" y="3162288"/>
            <a:ext cx="685800" cy="228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2833670" y="3543288"/>
            <a:ext cx="3762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Blog</a:t>
            </a:r>
            <a:r>
              <a:rPr lang="en-US" sz="1400" dirty="0">
                <a:latin typeface="Verdana" pitchFamily="34" charset="0"/>
              </a:rPr>
              <a:t>: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go to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http://blog.bio4j.com</a:t>
            </a:r>
          </a:p>
        </p:txBody>
      </p:sp>
      <p:sp>
        <p:nvSpPr>
          <p:cNvPr id="14" name="Rectangle 16">
            <a:hlinkClick r:id="rId5"/>
          </p:cNvPr>
          <p:cNvSpPr/>
          <p:nvPr/>
        </p:nvSpPr>
        <p:spPr>
          <a:xfrm>
            <a:off x="4281470" y="3619488"/>
            <a:ext cx="2209800" cy="228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2833670" y="4076688"/>
            <a:ext cx="5119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Mail-list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ask any question you may have in our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list</a:t>
            </a:r>
            <a:r>
              <a:rPr lang="en-US" sz="1400" dirty="0">
                <a:latin typeface="Verdana" pitchFamily="34" charset="0"/>
              </a:rPr>
              <a:t>.</a:t>
            </a:r>
            <a:endParaRPr lang="en-US" sz="1400" b="1" dirty="0">
              <a:solidFill>
                <a:srgbClr val="018799"/>
              </a:solidFill>
              <a:latin typeface="Verdana" pitchFamily="34" charset="0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7481870" y="4152888"/>
            <a:ext cx="3048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2833670" y="4610088"/>
            <a:ext cx="3532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LinkedIn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check th</a:t>
            </a:r>
            <a:r>
              <a:rPr lang="en-US" sz="1400" dirty="0">
                <a:latin typeface="Verdana" pitchFamily="34" charset="0"/>
              </a:rPr>
              <a:t>e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Bio4j group</a:t>
            </a:r>
          </a:p>
        </p:txBody>
      </p:sp>
      <p:sp>
        <p:nvSpPr>
          <p:cNvPr id="18" name="Rectangle 20"/>
          <p:cNvSpPr/>
          <p:nvPr/>
        </p:nvSpPr>
        <p:spPr>
          <a:xfrm>
            <a:off x="5043470" y="4610088"/>
            <a:ext cx="11430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2833670" y="5143488"/>
            <a:ext cx="5957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Github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 issues</a:t>
            </a:r>
            <a:r>
              <a:rPr lang="en-US" sz="1400" dirty="0">
                <a:latin typeface="Verdana" pitchFamily="34" charset="0"/>
              </a:rPr>
              <a:t>: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don’t be shy!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open a new issue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if you think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          something’s going wrong.</a:t>
            </a:r>
          </a:p>
        </p:txBody>
      </p:sp>
      <p:sp>
        <p:nvSpPr>
          <p:cNvPr id="20" name="Rectangle 22"/>
          <p:cNvSpPr/>
          <p:nvPr/>
        </p:nvSpPr>
        <p:spPr>
          <a:xfrm>
            <a:off x="5805470" y="5219688"/>
            <a:ext cx="18288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285984" y="1500174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224" y="2857496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our knowledge, relationships are not internally indexed by their names, and nodes with a large number of incoming/outgoing relationships can drastically affect the performance of traversals.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Such is the case when you have just a couple of relationships of the type you're interested in plus let's say a million or so of others. In that case, retrieving these two relationships can be a real overkill in terms of performance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285984" y="1500174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224" y="2857496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would like to have node types.  Due to the absence of node types we must do more complex things and have a lot of indexes.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285984" y="1500174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Future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224" y="2857496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Design a strategy to facilitate the update when experimental data has been added previously.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Visualizations. 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403506" y="1651216"/>
            <a:ext cx="3448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18799"/>
                </a:solidFill>
                <a:latin typeface="Verdana" pitchFamily="34" charset="0"/>
              </a:rPr>
              <a:t>and... Who’s behind all this?</a:t>
            </a: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555906" y="3022816"/>
            <a:ext cx="38555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Pablo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Pareja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Tobes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Main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2555906" y="3714966"/>
            <a:ext cx="6445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Eduardo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Pareja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Tobes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Technology and architecture main advisor</a:t>
            </a:r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2555906" y="4397591"/>
            <a:ext cx="4330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Raquel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Tobes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Bioinformatics main advisor</a:t>
            </a:r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2555906" y="5083391"/>
            <a:ext cx="4259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Marina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Manrique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Bioinformatics support </a:t>
            </a: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2555906" y="5692991"/>
            <a:ext cx="4780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Verdana" pitchFamily="34" charset="0"/>
              </a:rPr>
              <a:t>- </a:t>
            </a:r>
            <a:r>
              <a:rPr lang="en-US" sz="1400" b="1" dirty="0">
                <a:solidFill>
                  <a:srgbClr val="018799"/>
                </a:solidFill>
                <a:latin typeface="Verdana" pitchFamily="34" charset="0"/>
              </a:rPr>
              <a:t>Eduardo </a:t>
            </a:r>
            <a:r>
              <a:rPr lang="en-US" sz="1400" b="1" dirty="0" err="1">
                <a:solidFill>
                  <a:srgbClr val="018799"/>
                </a:solidFill>
                <a:latin typeface="Verdana" pitchFamily="34" charset="0"/>
              </a:rPr>
              <a:t>Pareja</a:t>
            </a:r>
            <a:r>
              <a:rPr lang="en-US" sz="1400" dirty="0">
                <a:latin typeface="Verdana" pitchFamily="34" charset="0"/>
              </a:rPr>
              <a:t>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Strategy and Scientific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advisor</a:t>
            </a:r>
          </a:p>
        </p:txBody>
      </p:sp>
      <p:sp>
        <p:nvSpPr>
          <p:cNvPr id="15" name="Rectangle 17">
            <a:hlinkClick r:id="rId4"/>
          </p:cNvPr>
          <p:cNvSpPr/>
          <p:nvPr/>
        </p:nvSpPr>
        <p:spPr>
          <a:xfrm>
            <a:off x="4994306" y="2260816"/>
            <a:ext cx="18288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8">
            <a:hlinkClick r:id="rId5"/>
          </p:cNvPr>
          <p:cNvSpPr/>
          <p:nvPr/>
        </p:nvSpPr>
        <p:spPr>
          <a:xfrm>
            <a:off x="2479706" y="2489416"/>
            <a:ext cx="19812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9">
            <a:hlinkClick r:id="rId6"/>
          </p:cNvPr>
          <p:cNvSpPr/>
          <p:nvPr/>
        </p:nvSpPr>
        <p:spPr>
          <a:xfrm>
            <a:off x="2784506" y="3099016"/>
            <a:ext cx="19050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21">
            <a:hlinkClick r:id="rId7"/>
          </p:cNvPr>
          <p:cNvSpPr/>
          <p:nvPr/>
        </p:nvSpPr>
        <p:spPr>
          <a:xfrm>
            <a:off x="2784506" y="3708616"/>
            <a:ext cx="22098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22">
            <a:hlinkClick r:id="rId8"/>
          </p:cNvPr>
          <p:cNvSpPr/>
          <p:nvPr/>
        </p:nvSpPr>
        <p:spPr>
          <a:xfrm>
            <a:off x="2784506" y="4470616"/>
            <a:ext cx="1371600" cy="152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23">
            <a:hlinkClick r:id="rId9"/>
          </p:cNvPr>
          <p:cNvSpPr/>
          <p:nvPr/>
        </p:nvSpPr>
        <p:spPr>
          <a:xfrm>
            <a:off x="2784506" y="5156416"/>
            <a:ext cx="1676400" cy="228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4">
            <a:hlinkClick r:id="rId10"/>
          </p:cNvPr>
          <p:cNvSpPr/>
          <p:nvPr/>
        </p:nvSpPr>
        <p:spPr>
          <a:xfrm>
            <a:off x="2784506" y="5766016"/>
            <a:ext cx="1524000" cy="228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/>
              <a:t>t</a:t>
            </a:r>
            <a:endParaRPr lang="es-ES" dirty="0"/>
          </a:p>
        </p:txBody>
      </p:sp>
      <p:sp>
        <p:nvSpPr>
          <p:cNvPr id="2253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428625" y="5643563"/>
            <a:ext cx="8286750" cy="8429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s-ES" sz="200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4357688" y="6357938"/>
            <a:ext cx="44291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3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541338"/>
            <a:ext cx="82153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CuadroTexto"/>
          <p:cNvSpPr txBox="1"/>
          <p:nvPr/>
        </p:nvSpPr>
        <p:spPr>
          <a:xfrm>
            <a:off x="357188" y="1506538"/>
            <a:ext cx="83581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</a:t>
            </a:r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your</a:t>
            </a:r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attention</a:t>
            </a:r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r>
              <a:rPr lang="es-ES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8" name="17 Imagen" descr="linked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376" y="4732097"/>
            <a:ext cx="3048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19 Imagen" descr="twit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376" y="4284421"/>
            <a:ext cx="3048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11 Marcador de contenido"/>
          <p:cNvSpPr txBox="1">
            <a:spLocks/>
          </p:cNvSpPr>
          <p:nvPr/>
        </p:nvSpPr>
        <p:spPr bwMode="auto">
          <a:xfrm>
            <a:off x="1628775" y="4217998"/>
            <a:ext cx="55435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sz="2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eduardopareja</a:t>
            </a:r>
            <a:endParaRPr lang="es-ES" sz="20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11 Marcador de contenido"/>
          <p:cNvSpPr txBox="1">
            <a:spLocks/>
          </p:cNvSpPr>
          <p:nvPr/>
        </p:nvSpPr>
        <p:spPr bwMode="auto">
          <a:xfrm>
            <a:off x="1009624" y="5224462"/>
            <a:ext cx="2643206" cy="3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epareja@era7.com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11 Marcador de contenido"/>
          <p:cNvSpPr txBox="1">
            <a:spLocks/>
          </p:cNvSpPr>
          <p:nvPr/>
        </p:nvSpPr>
        <p:spPr bwMode="auto">
          <a:xfrm>
            <a:off x="1714480" y="4714884"/>
            <a:ext cx="69119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http://www.linkedin.com/in/eduardopareja</a:t>
            </a:r>
            <a:endParaRPr lang="es-ES" sz="20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571472" y="3093551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s-ES" sz="4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7158" y="1571612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Complete </a:t>
            </a:r>
            <a:r>
              <a:rPr lang="es-ES" sz="28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Solution</a:t>
            </a:r>
            <a:r>
              <a:rPr lang="es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s-ES" sz="2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85720" y="2500306"/>
            <a:ext cx="55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Design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Sequencing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Assembly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Annotation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Consulting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Cloud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solutions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429256" y="2502282"/>
            <a:ext cx="3584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Research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Cloud Computing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Open Source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Bacterial Genomics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394149" y="1571612"/>
            <a:ext cx="3106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</a:t>
            </a:r>
            <a:r>
              <a:rPr lang="es-ES" sz="28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</a:t>
            </a:r>
            <a:r>
              <a:rPr lang="es-ES" sz="2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s-ES" sz="2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10 Imagen" descr="agplv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072074"/>
            <a:ext cx="1785950" cy="75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Powered by Amazon Web Servic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5072074"/>
            <a:ext cx="1514475" cy="552451"/>
          </a:xfrm>
          <a:prstGeom prst="rect">
            <a:avLst/>
          </a:prstGeom>
          <a:noFill/>
        </p:spPr>
      </p:pic>
      <p:pic>
        <p:nvPicPr>
          <p:cNvPr id="16" name="Picture 2" descr="NGS bioinformati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929198"/>
            <a:ext cx="2857520" cy="8659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41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428625" y="5643563"/>
            <a:ext cx="8286750" cy="84296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4357688" y="6357938"/>
            <a:ext cx="45005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3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541338"/>
            <a:ext cx="82153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642934" y="2256906"/>
            <a:ext cx="87868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 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Eduardo Pareja. CEO 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Raquel Tobes CSO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And 14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people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Bioinformaticians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Software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engineers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Mathematicians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Biochemists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034" y="1357298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are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?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Picture 4" descr="http://traveldk.com/dkimages/0-madrid_ma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1308" y="1787743"/>
            <a:ext cx="1962658" cy="1524000"/>
          </a:xfrm>
          <a:prstGeom prst="rect">
            <a:avLst/>
          </a:prstGeom>
          <a:noFill/>
        </p:spPr>
      </p:pic>
      <p:pic>
        <p:nvPicPr>
          <p:cNvPr id="7" name="Picture 6" descr="http://www.imig2012.org/general-information/images/Boston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9308" y="2092543"/>
            <a:ext cx="2133600" cy="1574800"/>
          </a:xfrm>
          <a:prstGeom prst="rect">
            <a:avLst/>
          </a:prstGeom>
          <a:noFill/>
        </p:spPr>
      </p:pic>
      <p:cxnSp>
        <p:nvCxnSpPr>
          <p:cNvPr id="10" name="Straight Arrow Connector 22"/>
          <p:cNvCxnSpPr/>
          <p:nvPr/>
        </p:nvCxnSpPr>
        <p:spPr>
          <a:xfrm flipV="1">
            <a:off x="4471508" y="2625943"/>
            <a:ext cx="1981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6"/>
          <p:cNvCxnSpPr/>
          <p:nvPr/>
        </p:nvCxnSpPr>
        <p:spPr>
          <a:xfrm>
            <a:off x="4242908" y="3845143"/>
            <a:ext cx="228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8"/>
          <p:cNvCxnSpPr/>
          <p:nvPr/>
        </p:nvCxnSpPr>
        <p:spPr>
          <a:xfrm flipV="1">
            <a:off x="5538308" y="3387943"/>
            <a:ext cx="9144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261708" y="3768943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Boston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(USA)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757508" y="3464143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Madrid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(Spain)</a:t>
            </a:r>
            <a:endParaRPr lang="en-US" sz="1400" dirty="0" smtClean="0">
              <a:solidFill>
                <a:srgbClr val="00808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2" descr="http://www.granadaimagensl.com/Alhambra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4708" y="4530943"/>
            <a:ext cx="2064773" cy="1371600"/>
          </a:xfrm>
          <a:prstGeom prst="rect">
            <a:avLst/>
          </a:prstGeom>
          <a:noFill/>
        </p:spPr>
      </p:pic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480908" y="5978743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Granada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(Spain)</a:t>
            </a:r>
            <a:endParaRPr lang="en-US" sz="1400" dirty="0" smtClean="0">
              <a:solidFill>
                <a:srgbClr val="00808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00034" y="1357298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are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?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12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928662" y="3214686"/>
            <a:ext cx="8032750" cy="129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pioneer graph based database for the integration of biological Big Data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12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2285984" y="1928802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developed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Bio4j ?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838200" y="2928934"/>
            <a:ext cx="7696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Because we needed to query complex databases together that were apart and we wanted to “navigate”  biological graphs.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One special problem for us was the fact that the Genome databases are mainly in the NCBI (USA) and the Protein databases are in the EBI (Europe).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17" name="Rectangle 16">
            <a:hlinkClick r:id="rId4"/>
          </p:cNvPr>
          <p:cNvSpPr/>
          <p:nvPr/>
        </p:nvSpPr>
        <p:spPr>
          <a:xfrm>
            <a:off x="1295400" y="3981450"/>
            <a:ext cx="1219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hlinkClick r:id="rId5"/>
          </p:cNvPr>
          <p:cNvSpPr/>
          <p:nvPr/>
        </p:nvSpPr>
        <p:spPr>
          <a:xfrm>
            <a:off x="1219200" y="4438650"/>
            <a:ext cx="17526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hlinkClick r:id="rId6"/>
          </p:cNvPr>
          <p:cNvSpPr/>
          <p:nvPr/>
        </p:nvSpPr>
        <p:spPr>
          <a:xfrm>
            <a:off x="1295400" y="4972050"/>
            <a:ext cx="7620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12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2285984" y="1928802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Bio4j ?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838200" y="2928934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Bio4j is a bioinformatics graph based DB including most data available in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17" name="Rectangle 16">
            <a:hlinkClick r:id="rId4"/>
          </p:cNvPr>
          <p:cNvSpPr/>
          <p:nvPr/>
        </p:nvSpPr>
        <p:spPr>
          <a:xfrm>
            <a:off x="1295400" y="3981450"/>
            <a:ext cx="1219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hlinkClick r:id="rId5"/>
          </p:cNvPr>
          <p:cNvSpPr/>
          <p:nvPr/>
        </p:nvSpPr>
        <p:spPr>
          <a:xfrm>
            <a:off x="1219200" y="4438650"/>
            <a:ext cx="17526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hlinkClick r:id="rId6"/>
          </p:cNvPr>
          <p:cNvSpPr/>
          <p:nvPr/>
        </p:nvSpPr>
        <p:spPr>
          <a:xfrm>
            <a:off x="1295400" y="4972050"/>
            <a:ext cx="7620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hlinkClick r:id="rId7"/>
          </p:cNvPr>
          <p:cNvSpPr/>
          <p:nvPr/>
        </p:nvSpPr>
        <p:spPr>
          <a:xfrm>
            <a:off x="304800" y="3829050"/>
            <a:ext cx="4876800" cy="1752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2">
              <a:lnSpc>
                <a:spcPct val="200000"/>
              </a:lnSpc>
            </a:pPr>
            <a:r>
              <a:rPr lang="en-US" sz="1600" b="1" dirty="0" err="1" smtClean="0">
                <a:solidFill>
                  <a:srgbClr val="0070C0"/>
                </a:solidFill>
                <a:latin typeface="Verdana" pitchFamily="34" charset="0"/>
              </a:rPr>
              <a:t>Uniprot</a:t>
            </a:r>
            <a:r>
              <a:rPr lang="en-US" sz="1600" dirty="0" smtClean="0">
                <a:solidFill>
                  <a:srgbClr val="0070C0"/>
                </a:solidFill>
                <a:latin typeface="Verdana" pitchFamily="34" charset="0"/>
              </a:rPr>
              <a:t> </a:t>
            </a: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</a:rPr>
              <a:t>KB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SwissProt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+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Trembl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</a:rPr>
              <a:t>Gene Ontology</a:t>
            </a:r>
            <a:r>
              <a:rPr lang="en-US" sz="1600" dirty="0" smtClean="0">
                <a:solidFill>
                  <a:srgbClr val="0070C0"/>
                </a:solidFill>
                <a:latin typeface="Verdana" pitchFamily="34" charset="0"/>
              </a:rPr>
              <a:t> (</a:t>
            </a:r>
            <a:r>
              <a:rPr lang="en-US" sz="1600" dirty="0" smtClean="0">
                <a:latin typeface="Verdana" pitchFamily="34" charset="0"/>
              </a:rPr>
              <a:t>GO)</a:t>
            </a:r>
          </a:p>
          <a:p>
            <a:pPr lvl="2">
              <a:lnSpc>
                <a:spcPct val="200000"/>
              </a:lnSpc>
            </a:pPr>
            <a:r>
              <a:rPr lang="en-US" sz="1600" b="1" dirty="0" err="1" smtClean="0">
                <a:solidFill>
                  <a:srgbClr val="0070C0"/>
                </a:solidFill>
                <a:latin typeface="Verdana" pitchFamily="34" charset="0"/>
              </a:rPr>
              <a:t>UniRef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 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(50,90,100) 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21" name="Rectangle 20">
            <a:hlinkClick r:id="rId8"/>
          </p:cNvPr>
          <p:cNvSpPr/>
          <p:nvPr/>
        </p:nvSpPr>
        <p:spPr>
          <a:xfrm>
            <a:off x="5181600" y="4362450"/>
            <a:ext cx="838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hlinkClick r:id="rId9"/>
          </p:cNvPr>
          <p:cNvSpPr/>
          <p:nvPr/>
        </p:nvSpPr>
        <p:spPr>
          <a:xfrm>
            <a:off x="5181600" y="4972050"/>
            <a:ext cx="12954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3"/>
          <p:cNvSpPr/>
          <p:nvPr/>
        </p:nvSpPr>
        <p:spPr>
          <a:xfrm>
            <a:off x="4191000" y="3752850"/>
            <a:ext cx="4572000" cy="1489126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</a:rPr>
              <a:t>NCBI Taxonomy</a:t>
            </a:r>
          </a:p>
          <a:p>
            <a:pPr lvl="2">
              <a:lnSpc>
                <a:spcPct val="200000"/>
              </a:lnSpc>
            </a:pPr>
            <a:r>
              <a:rPr lang="en-US" sz="1600" b="1" dirty="0" err="1" smtClean="0">
                <a:solidFill>
                  <a:srgbClr val="0070C0"/>
                </a:solidFill>
                <a:latin typeface="Verdana" pitchFamily="34" charset="0"/>
              </a:rPr>
              <a:t>RefSeq</a:t>
            </a:r>
            <a:endParaRPr lang="en-US" sz="16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lvl="2">
              <a:lnSpc>
                <a:spcPct val="200000"/>
              </a:lnSpc>
            </a:pP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</a:rPr>
              <a:t>Enzyme DB </a:t>
            </a:r>
          </a:p>
        </p:txBody>
      </p:sp>
      <p:sp>
        <p:nvSpPr>
          <p:cNvPr id="24" name="Rectangle 24">
            <a:hlinkClick r:id="rId7"/>
          </p:cNvPr>
          <p:cNvSpPr/>
          <p:nvPr/>
        </p:nvSpPr>
        <p:spPr>
          <a:xfrm>
            <a:off x="5105400" y="3905250"/>
            <a:ext cx="19050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596" y="5643578"/>
            <a:ext cx="8286808" cy="843739"/>
          </a:xfrm>
        </p:spPr>
        <p:txBody>
          <a:bodyPr/>
          <a:lstStyle/>
          <a:p>
            <a:pPr algn="l"/>
            <a:r>
              <a:rPr lang="es-ES" sz="2000" dirty="0" smtClean="0">
                <a:solidFill>
                  <a:srgbClr val="0070C0"/>
                </a:solidFill>
                <a:latin typeface="Century Gothic" pitchFamily="34" charset="0"/>
              </a:rPr>
              <a:t>www.era7bioinformatics.com</a:t>
            </a:r>
            <a:endParaRPr lang="es-ES" sz="2000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357686" y="63579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era7\bvazquez\proyectos\IDENTIDAD_CORPORATIVA_ERA7\cabec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41486"/>
            <a:ext cx="8215370" cy="606258"/>
          </a:xfrm>
          <a:prstGeom prst="rect">
            <a:avLst/>
          </a:prstGeom>
          <a:noFill/>
        </p:spPr>
      </p:pic>
      <p:pic>
        <p:nvPicPr>
          <p:cNvPr id="6" name="8 Imagen" descr="Bio4jGrand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13292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71472" y="2786058"/>
            <a:ext cx="82868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Everything in Bio4j is </a:t>
            </a:r>
            <a:r>
              <a:rPr lang="en-US" sz="2400" b="1" dirty="0">
                <a:solidFill>
                  <a:srgbClr val="008080"/>
                </a:solidFill>
                <a:latin typeface="Verdana" pitchFamily="34" charset="0"/>
              </a:rPr>
              <a:t>open source !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Verdan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released under </a:t>
            </a:r>
            <a:r>
              <a:rPr lang="en-US" sz="2400" b="1" dirty="0">
                <a:solidFill>
                  <a:srgbClr val="008080"/>
                </a:solidFill>
                <a:latin typeface="Verdana" pitchFamily="34" charset="0"/>
              </a:rPr>
              <a:t>AGPLv3</a:t>
            </a:r>
          </a:p>
        </p:txBody>
      </p:sp>
      <p:pic>
        <p:nvPicPr>
          <p:cNvPr id="11" name="10 Imagen" descr="agplv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9" y="4500570"/>
            <a:ext cx="204041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2285984" y="1928802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Bio4j ?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ra7_Presentacion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Era7_Presentacion</Template>
  <TotalTime>10395</TotalTime>
  <Words>876</Words>
  <Application>Microsoft Office PowerPoint</Application>
  <PresentationFormat>On-screen Show (4:3)</PresentationFormat>
  <Paragraphs>194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Era7_Presentacion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Tecnologies</dc:title>
  <dc:creator>Raquel</dc:creator>
  <cp:lastModifiedBy>Auditori</cp:lastModifiedBy>
  <cp:revision>466</cp:revision>
  <dcterms:created xsi:type="dcterms:W3CDTF">2009-01-25T12:13:54Z</dcterms:created>
  <dcterms:modified xsi:type="dcterms:W3CDTF">2012-11-19T12:14:53Z</dcterms:modified>
</cp:coreProperties>
</file>