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28"/>
  </p:notesMasterIdLst>
  <p:handoutMasterIdLst>
    <p:handoutMasterId r:id="rId29"/>
  </p:handoutMasterIdLst>
  <p:sldIdLst>
    <p:sldId id="457" r:id="rId5"/>
    <p:sldId id="481" r:id="rId6"/>
    <p:sldId id="477" r:id="rId7"/>
    <p:sldId id="458" r:id="rId8"/>
    <p:sldId id="459" r:id="rId9"/>
    <p:sldId id="460" r:id="rId10"/>
    <p:sldId id="467" r:id="rId11"/>
    <p:sldId id="471" r:id="rId12"/>
    <p:sldId id="479" r:id="rId13"/>
    <p:sldId id="461" r:id="rId14"/>
    <p:sldId id="462" r:id="rId15"/>
    <p:sldId id="463" r:id="rId16"/>
    <p:sldId id="480" r:id="rId17"/>
    <p:sldId id="465" r:id="rId18"/>
    <p:sldId id="468" r:id="rId19"/>
    <p:sldId id="469" r:id="rId20"/>
    <p:sldId id="470" r:id="rId21"/>
    <p:sldId id="466" r:id="rId22"/>
    <p:sldId id="464" r:id="rId23"/>
    <p:sldId id="473" r:id="rId24"/>
    <p:sldId id="474" r:id="rId25"/>
    <p:sldId id="475" r:id="rId26"/>
    <p:sldId id="476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900"/>
    <a:srgbClr val="EAEAEA"/>
    <a:srgbClr val="C0C0C0"/>
    <a:srgbClr val="77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9694" autoAdjust="0"/>
  </p:normalViewPr>
  <p:slideViewPr>
    <p:cSldViewPr snapToGrid="0">
      <p:cViewPr varScale="1">
        <p:scale>
          <a:sx n="92" d="100"/>
          <a:sy n="92" d="100"/>
        </p:scale>
        <p:origin x="-1344" y="-96"/>
      </p:cViewPr>
      <p:guideLst>
        <p:guide orient="horz" pos="816"/>
        <p:guide orient="horz" pos="2880"/>
        <p:guide orient="horz" pos="2064"/>
        <p:guide orient="horz" pos="1584"/>
        <p:guide orient="horz" pos="3888"/>
        <p:guide pos="2880"/>
        <p:guide pos="4320"/>
        <p:guide pos="1440"/>
        <p:guide pos="4704"/>
        <p:guide pos="1056"/>
        <p:guide pos="547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t" anchorCtr="0" compatLnSpc="1">
            <a:prstTxWarp prst="textNoShape">
              <a:avLst/>
            </a:prstTxWarp>
          </a:bodyPr>
          <a:lstStyle>
            <a:lvl1pPr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t" anchorCtr="0" compatLnSpc="1">
            <a:prstTxWarp prst="textNoShape">
              <a:avLst/>
            </a:prstTxWarp>
          </a:bodyPr>
          <a:lstStyle>
            <a:lvl1pPr algn="r"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3F91802-2F8C-4836-938E-3E9E51D059BC}" type="datetimeFigureOut">
              <a:rPr lang="en-US"/>
              <a:pPr>
                <a:defRPr/>
              </a:pPr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b" anchorCtr="0" compatLnSpc="1">
            <a:prstTxWarp prst="textNoShape">
              <a:avLst/>
            </a:prstTxWarp>
          </a:bodyPr>
          <a:lstStyle>
            <a:lvl1pPr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0BC9FB9D-4F4A-4F36-ADDC-3751D6218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t" anchorCtr="0" compatLnSpc="1">
            <a:prstTxWarp prst="textNoShape">
              <a:avLst/>
            </a:prstTxWarp>
          </a:bodyPr>
          <a:lstStyle>
            <a:lvl1pPr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t" anchorCtr="0" compatLnSpc="1">
            <a:prstTxWarp prst="textNoShape">
              <a:avLst/>
            </a:prstTxWarp>
          </a:bodyPr>
          <a:lstStyle>
            <a:lvl1pPr algn="r"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3C4352AA-EDB0-44B0-8797-3C69E63BFAEE}" type="datetimeFigureOut">
              <a:rPr lang="en-US"/>
              <a:pPr>
                <a:defRPr/>
              </a:pPr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8" rIns="96634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088" y="4414838"/>
            <a:ext cx="561022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b" anchorCtr="0" compatLnSpc="1">
            <a:prstTxWarp prst="textNoShape">
              <a:avLst/>
            </a:prstTxWarp>
          </a:bodyPr>
          <a:lstStyle>
            <a:lvl1pPr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3" tIns="46573" rIns="93143" bIns="46573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AC6FF029-8213-40FC-9C96-B1D33F937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19" tIns="46562" rIns="93119" bIns="46562" anchor="b"/>
          <a:lstStyle/>
          <a:p>
            <a:pPr algn="r" defTabSz="927100"/>
            <a:fld id="{8A1D1149-6600-4987-B70B-592EF424A0CE}" type="slidenum">
              <a:rPr lang="en-US" sz="1300">
                <a:latin typeface="Calibri" pitchFamily="34" charset="0"/>
              </a:rPr>
              <a:pPr algn="r" defTabSz="927100"/>
              <a:t>1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resentation Title"/>
          <p:cNvPicPr>
            <a:picLocks noChangeAspect="1" noChangeArrowheads="1"/>
          </p:cNvPicPr>
          <p:nvPr/>
        </p:nvPicPr>
        <p:blipFill>
          <a:blip r:embed="rId2"/>
          <a:srcRect l="1601" t="4166" r="2400" b="315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38E78-1792-419E-AB71-6D00072AD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LDBC Technical User Community Presentation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2"/>
          </p:nvPr>
        </p:nvSpPr>
        <p:spPr>
          <a:xfrm>
            <a:off x="457199" y="6542088"/>
            <a:ext cx="242922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RJ Lee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06C05-C902-4E7F-88C8-2DAE8B47A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9474" y="6542088"/>
            <a:ext cx="5045725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LDBC Technical User Community Presentation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2"/>
          </p:nvPr>
        </p:nvSpPr>
        <p:spPr>
          <a:xfrm>
            <a:off x="429658" y="6531071"/>
            <a:ext cx="1663547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RJ Lee Group, 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5A27-8FE1-4452-8242-A66D1CE30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02524" y="6542088"/>
            <a:ext cx="5012675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LDBC Technical User Community Presentation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2"/>
          </p:nvPr>
        </p:nvSpPr>
        <p:spPr>
          <a:xfrm>
            <a:off x="457199" y="6542088"/>
            <a:ext cx="159193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RJ Lee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A73E-C0D1-4950-A1AF-87BD90C6F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9306" y="6542088"/>
            <a:ext cx="5155894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LDBC Technical User Community Presentation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2"/>
          </p:nvPr>
        </p:nvSpPr>
        <p:spPr>
          <a:xfrm>
            <a:off x="457199" y="6542088"/>
            <a:ext cx="1536854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RJ Lee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resentation Reg"/>
          <p:cNvPicPr>
            <a:picLocks noChangeAspect="1" noChangeArrowheads="1"/>
          </p:cNvPicPr>
          <p:nvPr/>
        </p:nvPicPr>
        <p:blipFill>
          <a:blip r:embed="rId7"/>
          <a:srcRect l="1601" t="4166" r="2400" b="315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77B8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45263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3A0AD48-499B-4EAE-BC71-FFC1B6129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42088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LDBC Technical User Community Presentation</a:t>
            </a:r>
            <a:endParaRPr lang="en-US" dirty="0"/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2088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IntePros Team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5" r:id="rId4"/>
    <p:sldLayoutId id="2147483696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7B8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7B800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sz="2800" dirty="0" smtClean="0"/>
              <a:t>RJ Lee Group, Themis, and the Semantic Web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969696"/>
                </a:solidFill>
              </a:rPr>
              <a:t>November 2012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018" y="3138055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69696"/>
                </a:solidFill>
              </a:rPr>
              <a:t>Dave Neuer</a:t>
            </a:r>
          </a:p>
          <a:p>
            <a:r>
              <a:rPr lang="en-US" dirty="0" smtClean="0">
                <a:solidFill>
                  <a:srgbClr val="969696"/>
                </a:solidFill>
              </a:rPr>
              <a:t>Senior Software Engineer</a:t>
            </a:r>
          </a:p>
          <a:p>
            <a:r>
              <a:rPr lang="en-US" dirty="0" smtClean="0">
                <a:solidFill>
                  <a:srgbClr val="969696"/>
                </a:solidFill>
              </a:rPr>
              <a:t>dneuer@rjlg.com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3" y="4342727"/>
            <a:ext cx="2124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6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99152"/>
            <a:ext cx="8686800" cy="914400"/>
          </a:xfrm>
        </p:spPr>
        <p:txBody>
          <a:bodyPr/>
          <a:lstStyle/>
          <a:p>
            <a:r>
              <a:rPr lang="en-US" dirty="0" smtClean="0"/>
              <a:t>Themis 1.0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at forensic labs across the country</a:t>
            </a:r>
            <a:endParaRPr lang="en-US" dirty="0"/>
          </a:p>
          <a:p>
            <a:r>
              <a:rPr lang="en-US" dirty="0" smtClean="0"/>
              <a:t>Developed with close collaboration with domain experts in police and forensic lab operations over many years</a:t>
            </a:r>
            <a:endParaRPr lang="en-US" dirty="0"/>
          </a:p>
          <a:p>
            <a:r>
              <a:rPr lang="en-US" dirty="0" smtClean="0"/>
              <a:t>“Legacy” technology</a:t>
            </a:r>
          </a:p>
          <a:p>
            <a:r>
              <a:rPr lang="en-US" dirty="0" smtClean="0"/>
              <a:t>No enforced workflow</a:t>
            </a:r>
          </a:p>
          <a:p>
            <a:r>
              <a:rPr lang="en-US" dirty="0" smtClean="0"/>
              <a:t>Changes in the structure of the data are challenging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96A73E-C0D1-4950-A1AF-87BD90C6FF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graphicFrame>
        <p:nvGraphicFramePr>
          <p:cNvPr id="8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75592"/>
              </p:ext>
            </p:extLst>
          </p:nvPr>
        </p:nvGraphicFramePr>
        <p:xfrm>
          <a:off x="238125" y="1244906"/>
          <a:ext cx="8686800" cy="4068099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648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Forensic Biology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Lab Evidence 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70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Mobile CSI &amp; MEI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Medical Examiner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83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Property and Evidence (PD)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Forensic Chemistry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73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Forensic Identification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Comparative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83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Digital Forensics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Resource 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73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Invoicing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Law Office Data Collection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the lessons learned in our </a:t>
            </a:r>
            <a:r>
              <a:rPr lang="en-US" dirty="0" err="1" smtClean="0"/>
              <a:t>DoD</a:t>
            </a:r>
            <a:r>
              <a:rPr lang="en-US" dirty="0" smtClean="0"/>
              <a:t> work and in our own lab to streamline access to scientific information</a:t>
            </a:r>
          </a:p>
          <a:p>
            <a:r>
              <a:rPr lang="en-US" dirty="0" smtClean="0"/>
              <a:t>Built on the </a:t>
            </a:r>
            <a:r>
              <a:rPr lang="en-US" dirty="0" err="1" smtClean="0"/>
              <a:t>LabSpaces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Web-based platform, can be installed or accessed as a service</a:t>
            </a:r>
          </a:p>
          <a:p>
            <a:r>
              <a:rPr lang="en-US" dirty="0" smtClean="0"/>
              <a:t>Designed to be mobile-friendly for use in the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&amp; Task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7373" r="75494" b="2741"/>
          <a:stretch/>
        </p:blipFill>
        <p:spPr bwMode="auto">
          <a:xfrm>
            <a:off x="165252" y="1034806"/>
            <a:ext cx="3111777" cy="522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t="27117" r="27059" b="18129"/>
          <a:stretch/>
        </p:blipFill>
        <p:spPr bwMode="auto">
          <a:xfrm>
            <a:off x="3269576" y="1020589"/>
            <a:ext cx="5874423" cy="38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&amp; Task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7373" r="75494" b="2741"/>
          <a:stretch/>
        </p:blipFill>
        <p:spPr bwMode="auto">
          <a:xfrm>
            <a:off x="165252" y="1034806"/>
            <a:ext cx="3111777" cy="522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3448280" y="1219200"/>
            <a:ext cx="546712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Actions are semantically annotated business process definitions (BPMN 2.0)</a:t>
            </a:r>
          </a:p>
          <a:p>
            <a:r>
              <a:rPr lang="en-US" b="0" dirty="0" err="1" smtClean="0"/>
              <a:t>Mashup</a:t>
            </a:r>
            <a:r>
              <a:rPr lang="en-US" b="0" dirty="0" smtClean="0"/>
              <a:t> of data from workflow services and the </a:t>
            </a:r>
            <a:r>
              <a:rPr lang="en-US" b="0" dirty="0" err="1" smtClean="0"/>
              <a:t>triplestore</a:t>
            </a:r>
            <a:endParaRPr lang="en-US" b="0" dirty="0" smtClean="0"/>
          </a:p>
          <a:p>
            <a:r>
              <a:rPr lang="en-US" b="0" dirty="0" smtClean="0"/>
              <a:t>Each action pertains to an OWL class</a:t>
            </a:r>
          </a:p>
        </p:txBody>
      </p:sp>
    </p:spTree>
    <p:extLst>
      <p:ext uri="{BB962C8B-B14F-4D97-AF65-F5344CB8AC3E}">
        <p14:creationId xmlns:p14="http://schemas.microsoft.com/office/powerpoint/2010/main" val="33809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&amp; Task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t="27117" r="27059" b="18129"/>
          <a:stretch/>
        </p:blipFill>
        <p:spPr bwMode="auto">
          <a:xfrm>
            <a:off x="4481431" y="932455"/>
            <a:ext cx="4497316" cy="416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72987" y="932455"/>
            <a:ext cx="4111725" cy="51708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Tasks pertain primarily to one individual of the class corresponding to an action</a:t>
            </a:r>
          </a:p>
          <a:p>
            <a:r>
              <a:rPr lang="en-US" b="0" dirty="0" smtClean="0"/>
              <a:t>All data which is not workflow state or binary files is in the </a:t>
            </a:r>
            <a:r>
              <a:rPr lang="en-US" b="0" dirty="0" err="1" smtClean="0"/>
              <a:t>triplestore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323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 Pages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11" y="1219200"/>
            <a:ext cx="6917777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95A27-8FE1-4452-8242-A66D1CE3071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Task Pages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95A27-8FE1-4452-8242-A66D1CE3071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486" y="958468"/>
            <a:ext cx="7727094" cy="503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4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54237"/>
            <a:ext cx="8686800" cy="914400"/>
          </a:xfrm>
        </p:spPr>
        <p:txBody>
          <a:bodyPr/>
          <a:lstStyle/>
          <a:p>
            <a:r>
              <a:rPr lang="en-US" dirty="0"/>
              <a:t>THEMIS Product Development Plan</a:t>
            </a:r>
            <a:br>
              <a:rPr lang="en-US" dirty="0"/>
            </a:br>
            <a:r>
              <a:rPr lang="en-US" sz="3200" dirty="0" smtClean="0">
                <a:solidFill>
                  <a:schemeClr val="bg2"/>
                </a:solidFill>
              </a:rPr>
              <a:t>Future Innovations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9617" y="1384453"/>
            <a:ext cx="8686800" cy="4839702"/>
          </a:xfrm>
        </p:spPr>
        <p:txBody>
          <a:bodyPr/>
          <a:lstStyle/>
          <a:p>
            <a:r>
              <a:rPr lang="en-US" dirty="0" smtClean="0"/>
              <a:t>We want to make the </a:t>
            </a:r>
            <a:r>
              <a:rPr lang="en-US" dirty="0" err="1" smtClean="0"/>
              <a:t>triplestore</a:t>
            </a:r>
            <a:r>
              <a:rPr lang="en-US" dirty="0" smtClean="0"/>
              <a:t> itself a competitive advantage for Themis</a:t>
            </a:r>
          </a:p>
          <a:p>
            <a:r>
              <a:rPr lang="en-US" dirty="0" smtClean="0"/>
              <a:t>Predictive </a:t>
            </a:r>
            <a:r>
              <a:rPr lang="en-US" dirty="0"/>
              <a:t>and Investigative Reporting Solution</a:t>
            </a:r>
          </a:p>
          <a:p>
            <a:pPr lvl="1"/>
            <a:r>
              <a:rPr lang="en-US" dirty="0"/>
              <a:t>Use techniques such as semantic searching, data mining, predictive </a:t>
            </a:r>
            <a:r>
              <a:rPr lang="en-US" dirty="0" smtClean="0"/>
              <a:t>analytics</a:t>
            </a:r>
            <a:endParaRPr lang="en-US" dirty="0"/>
          </a:p>
          <a:p>
            <a:pPr lvl="2"/>
            <a:r>
              <a:rPr lang="en-US" dirty="0"/>
              <a:t>Identify key patterns in crime with available crime data</a:t>
            </a:r>
          </a:p>
          <a:p>
            <a:pPr lvl="3"/>
            <a:r>
              <a:rPr lang="en-US" dirty="0"/>
              <a:t>EG statistical analysis of Alleles to determine characteristics of origin or automated comparative analysis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Geographical matching w/ contextual priming to tease important addresses or individuals from a mountain of location data</a:t>
            </a:r>
          </a:p>
          <a:p>
            <a:pPr lvl="2"/>
            <a:r>
              <a:rPr lang="en-US" dirty="0" smtClean="0"/>
              <a:t>Will rely much more heavily on inference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95A27-8FE1-4452-8242-A66D1CE307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RJ Lee Group Overview</a:t>
            </a:r>
          </a:p>
          <a:p>
            <a:r>
              <a:rPr lang="en-US" dirty="0" smtClean="0"/>
              <a:t>THEMIS 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Suspects, semantically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078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/>
              <a:t>themis:Alibi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err="1"/>
              <a:t>owl:Class</a:t>
            </a:r>
            <a:r>
              <a:rPr lang="en-US" sz="14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themis:VerifiedAlibi</a:t>
            </a:r>
            <a:r>
              <a:rPr lang="en-US" sz="1400" dirty="0"/>
              <a:t> </a:t>
            </a:r>
            <a:r>
              <a:rPr lang="en-US" sz="1400" dirty="0" err="1" smtClean="0"/>
              <a:t>owl:equivalentClass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[   a </a:t>
            </a:r>
            <a:r>
              <a:rPr lang="en-US" sz="1400" dirty="0" err="1"/>
              <a:t>owl:Restriction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/>
              <a:t>themis:confirmedBy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owl:minCardinality</a:t>
            </a:r>
            <a:r>
              <a:rPr lang="en-US" sz="1400" dirty="0" smtClean="0"/>
              <a:t> 1 ].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themis:UnverifiedAlibi</a:t>
            </a:r>
            <a:r>
              <a:rPr lang="en-US" sz="1400" dirty="0"/>
              <a:t> </a:t>
            </a:r>
            <a:r>
              <a:rPr lang="en-US" sz="1400" dirty="0" err="1" smtClean="0"/>
              <a:t>owl:intersectionOf</a:t>
            </a:r>
            <a:r>
              <a:rPr lang="en-US" sz="1400" dirty="0" smtClean="0"/>
              <a:t> (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[   a </a:t>
            </a:r>
            <a:r>
              <a:rPr lang="en-US" sz="1400" dirty="0" err="1"/>
              <a:t>owl:Class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owl:complementOf</a:t>
            </a:r>
            <a:r>
              <a:rPr lang="en-US" sz="1400" dirty="0" smtClean="0"/>
              <a:t> </a:t>
            </a:r>
            <a:r>
              <a:rPr lang="en-US" sz="1400" dirty="0" err="1" smtClean="0"/>
              <a:t>themis:VerifiedAlibi</a:t>
            </a:r>
            <a:r>
              <a:rPr lang="en-US" sz="1400" dirty="0" smtClean="0"/>
              <a:t> ]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themis:Alibi</a:t>
            </a:r>
            <a:r>
              <a:rPr lang="en-US" sz="14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themis:Suspect</a:t>
            </a:r>
            <a:r>
              <a:rPr lang="en-US" sz="1400" dirty="0"/>
              <a:t> </a:t>
            </a:r>
            <a:r>
              <a:rPr lang="en-US" sz="1400" dirty="0" err="1" smtClean="0"/>
              <a:t>owl:subClassOf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[   a </a:t>
            </a:r>
            <a:r>
              <a:rPr lang="en-US" sz="1400" dirty="0" err="1"/>
              <a:t>owl:Restriction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/>
              <a:t>themis:possibleMotive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owl:minCardinality</a:t>
            </a:r>
            <a:r>
              <a:rPr lang="en-US" sz="1400" dirty="0" smtClean="0"/>
              <a:t> 1 ];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owl:subClassOf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[   a </a:t>
            </a:r>
            <a:r>
              <a:rPr lang="en-US" sz="1400" dirty="0" err="1"/>
              <a:t>owl:Restriction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/>
              <a:t>themis:hasAlibi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owl:allValuesFrom</a:t>
            </a:r>
            <a:r>
              <a:rPr lang="en-US" sz="1400" dirty="0" smtClean="0"/>
              <a:t> </a:t>
            </a:r>
            <a:r>
              <a:rPr lang="en-US" sz="1400" dirty="0" err="1" smtClean="0"/>
              <a:t>themis:UnverifiedAlibi</a:t>
            </a:r>
            <a:r>
              <a:rPr lang="en-US" sz="1400" dirty="0" smtClean="0"/>
              <a:t> ].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Themis’ access to the </a:t>
            </a:r>
            <a:r>
              <a:rPr lang="en-US" dirty="0" err="1" smtClean="0"/>
              <a:t>triplestore</a:t>
            </a:r>
            <a:r>
              <a:rPr lang="en-US" dirty="0" smtClean="0"/>
              <a:t> is evenly mixed between reads and writes, lots of retractions</a:t>
            </a:r>
          </a:p>
          <a:p>
            <a:r>
              <a:rPr lang="en-US" dirty="0" smtClean="0"/>
              <a:t>Total throughput (in transactions/second) is the most important performance concern, and the impact of inference on throughput</a:t>
            </a:r>
          </a:p>
          <a:p>
            <a:r>
              <a:rPr lang="en-US" dirty="0" smtClean="0"/>
              <a:t>Few vendors offer “horizontal scale-out”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horizontal “scale-out”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there aren’t currently (m)any horizontal scale-out options for </a:t>
            </a:r>
            <a:r>
              <a:rPr lang="en-US" dirty="0" err="1" smtClean="0"/>
              <a:t>triplestores</a:t>
            </a:r>
            <a:r>
              <a:rPr lang="en-US" dirty="0" smtClean="0"/>
              <a:t>, we need to know how many triples we’re likely to generate, on average, with inference</a:t>
            </a:r>
          </a:p>
          <a:p>
            <a:r>
              <a:rPr lang="en-US" dirty="0" smtClean="0"/>
              <a:t>But, no standard rule sets, profiles, or materialization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we’ve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backup strategy? What effect does backup have on performance (throughput)?</a:t>
            </a:r>
          </a:p>
          <a:p>
            <a:r>
              <a:rPr lang="en-US" dirty="0" smtClean="0"/>
              <a:t>How do I figure out why my queries </a:t>
            </a:r>
            <a:r>
              <a:rPr lang="en-US" smtClean="0"/>
              <a:t>take too </a:t>
            </a:r>
            <a:r>
              <a:rPr lang="en-US" dirty="0" smtClean="0"/>
              <a:t>long (i.e., where’s “EXPLAIN PLAN”)?</a:t>
            </a:r>
          </a:p>
          <a:p>
            <a:r>
              <a:rPr lang="en-US" dirty="0" smtClean="0"/>
              <a:t>What tools (OK) or standard interfaces (better) exist to help me measure </a:t>
            </a:r>
            <a:r>
              <a:rPr lang="en-US" dirty="0" err="1" smtClean="0"/>
              <a:t>triplestore</a:t>
            </a:r>
            <a:r>
              <a:rPr lang="en-US" dirty="0" smtClean="0"/>
              <a:t> performance?</a:t>
            </a:r>
          </a:p>
          <a:p>
            <a:r>
              <a:rPr lang="en-US" dirty="0" smtClean="0"/>
              <a:t>Cost</a:t>
            </a:r>
            <a:endParaRPr lang="en-US" dirty="0"/>
          </a:p>
          <a:p>
            <a:r>
              <a:rPr lang="en-US" dirty="0"/>
              <a:t>Overcoming organizational fears and </a:t>
            </a:r>
            <a:r>
              <a:rPr lang="en-US" dirty="0" smtClean="0"/>
              <a:t>resistance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RJ Lee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518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B8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6213" indent="-176213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3500" dirty="0" smtClean="0">
                <a:latin typeface="Minion Pro"/>
              </a:rPr>
              <a:t>“</a:t>
            </a:r>
            <a:r>
              <a:rPr lang="en-US" sz="3500" dirty="0" smtClean="0"/>
              <a:t>We use our scientific expertise, instrumentation and technology together with a collaborative spirit to stimulate inquiry and solve complex problems.”</a:t>
            </a:r>
          </a:p>
          <a:p>
            <a:pPr marL="176213" indent="-176213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2400" dirty="0" smtClean="0"/>
              <a:t>   - Dr. Richard Lee, CEO</a:t>
            </a:r>
          </a:p>
          <a:p>
            <a:pPr marL="176213" indent="-176213">
              <a:lnSpc>
                <a:spcPct val="90000"/>
              </a:lnSpc>
            </a:pPr>
            <a:endParaRPr lang="en-US" sz="2400" dirty="0" smtClean="0">
              <a:latin typeface="Minion Pro"/>
            </a:endParaRPr>
          </a:p>
        </p:txBody>
      </p:sp>
      <p:pic>
        <p:nvPicPr>
          <p:cNvPr id="10" name="Picture 6" descr="U:\Mktg_BusDev\Graphics\Imagery\Photography\Staff Photography\Executive Photographs\DSC_0289_wb.jpg"/>
          <p:cNvPicPr>
            <a:picLocks noChangeAspect="1" noChangeArrowheads="1"/>
          </p:cNvPicPr>
          <p:nvPr/>
        </p:nvPicPr>
        <p:blipFill>
          <a:blip r:embed="rId2"/>
          <a:srcRect l="6064" t="10094"/>
          <a:stretch>
            <a:fillRect/>
          </a:stretch>
        </p:blipFill>
        <p:spPr bwMode="auto">
          <a:xfrm>
            <a:off x="5602288" y="1447800"/>
            <a:ext cx="3541712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RJ Lee Group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Formed from the fundamental research arm of U.S. Steel (USS) &amp; Energy Technology Consultants (ETC)</a:t>
            </a:r>
          </a:p>
          <a:p>
            <a:pPr lvl="1"/>
            <a:r>
              <a:rPr lang="en-US" sz="2400" dirty="0"/>
              <a:t>Energy Technology Consultants (1980-1985)</a:t>
            </a:r>
          </a:p>
          <a:p>
            <a:pPr lvl="1"/>
            <a:r>
              <a:rPr lang="en-US" sz="2400" dirty="0"/>
              <a:t>Dr. Richard J. Lee, Head of Fundamental Research at USS, joins ETC in 1985 and company renamed RJ </a:t>
            </a:r>
            <a:r>
              <a:rPr lang="en-US" sz="2400" dirty="0" err="1"/>
              <a:t>Lee</a:t>
            </a:r>
            <a:r>
              <a:rPr lang="en-US" sz="2400" i="1" dirty="0" err="1"/>
              <a:t>Group</a:t>
            </a:r>
            <a:r>
              <a:rPr lang="en-US" sz="2400" dirty="0"/>
              <a:t>, Inc. (RJLG) in 1986</a:t>
            </a:r>
          </a:p>
          <a:p>
            <a:pPr lvl="1"/>
            <a:r>
              <a:rPr lang="en-US" sz="2400" dirty="0"/>
              <a:t>Started as 12 person company</a:t>
            </a:r>
          </a:p>
          <a:p>
            <a:r>
              <a:rPr lang="en-US" sz="2800" dirty="0"/>
              <a:t>2012, ~300 Employees</a:t>
            </a:r>
          </a:p>
          <a:p>
            <a:pPr lvl="1"/>
            <a:r>
              <a:rPr lang="en-US" sz="2400" dirty="0"/>
              <a:t>&gt;100 associates through Outsource Laboratory Management contract for DOE-Hanford Facility in Washington (Waste Sampling &amp; Characterization Facility, WSCF)</a:t>
            </a:r>
          </a:p>
          <a:p>
            <a:pPr lvl="1"/>
            <a:r>
              <a:rPr lang="en-US" sz="2400" dirty="0"/>
              <a:t>Scientists, Technicians, Developers, and Executive Staff: ~140</a:t>
            </a:r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1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9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 Lee Group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3850"/>
          <a:stretch>
            <a:fillRect/>
          </a:stretch>
        </p:blipFill>
        <p:spPr>
          <a:xfrm>
            <a:off x="457200" y="952500"/>
            <a:ext cx="8229600" cy="5478463"/>
          </a:xfrm>
        </p:spPr>
      </p:pic>
    </p:spTree>
    <p:extLst>
      <p:ext uri="{BB962C8B-B14F-4D97-AF65-F5344CB8AC3E}">
        <p14:creationId xmlns:p14="http://schemas.microsoft.com/office/powerpoint/2010/main" val="17057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RJLG and the Semantic Web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268191"/>
          </a:xfrm>
        </p:spPr>
        <p:txBody>
          <a:bodyPr/>
          <a:lstStyle/>
          <a:p>
            <a:r>
              <a:rPr lang="en-US" dirty="0" smtClean="0"/>
              <a:t>Began with some </a:t>
            </a:r>
            <a:r>
              <a:rPr lang="en-US" dirty="0" err="1" smtClean="0"/>
              <a:t>DoD</a:t>
            </a:r>
            <a:r>
              <a:rPr lang="en-US" dirty="0" smtClean="0"/>
              <a:t> projects related to asset management</a:t>
            </a:r>
          </a:p>
          <a:p>
            <a:pPr lvl="1"/>
            <a:r>
              <a:rPr lang="en-US" dirty="0" smtClean="0"/>
              <a:t>“Swift Discovery:” Sematic search for finding assets using natural-language-like searches</a:t>
            </a:r>
          </a:p>
          <a:p>
            <a:pPr lvl="2"/>
            <a:r>
              <a:rPr lang="en-US" dirty="0" smtClean="0"/>
              <a:t>SKOS, Lemon and SAWSDL</a:t>
            </a:r>
          </a:p>
          <a:p>
            <a:pPr lvl="2"/>
            <a:r>
              <a:rPr lang="en-US" dirty="0" smtClean="0"/>
              <a:t>User enters terms, terms become concepts, concepts become arguments to semantically-annotated services, services provide the results</a:t>
            </a:r>
          </a:p>
          <a:p>
            <a:r>
              <a:rPr lang="en-US" dirty="0" smtClean="0"/>
              <a:t>Thinking about managing diverse types of data in our own lab inspired us to create a platform which layered semantics over relational</a:t>
            </a:r>
            <a:r>
              <a:rPr lang="en-US" dirty="0"/>
              <a:t> </a:t>
            </a:r>
            <a:r>
              <a:rPr lang="en-US" dirty="0" smtClean="0"/>
              <a:t>and binary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96A73E-C0D1-4950-A1AF-87BD90C6FF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LabSpaces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95A27-8FE1-4452-8242-A66D1CE307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058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1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Workflow </a:t>
            </a:r>
            <a:r>
              <a:rPr lang="en-US" sz="2400" dirty="0" smtClean="0"/>
              <a:t>– Enforce business processes and make application data paths more predictable. </a:t>
            </a:r>
            <a:endParaRPr lang="en-US" sz="2400" b="1" dirty="0" smtClean="0"/>
          </a:p>
          <a:p>
            <a:r>
              <a:rPr lang="en-US" sz="2400" b="1" dirty="0" smtClean="0"/>
              <a:t>Content Management </a:t>
            </a:r>
            <a:r>
              <a:rPr lang="en-US" sz="2400" dirty="0" smtClean="0"/>
              <a:t>– Allow users to manage </a:t>
            </a:r>
            <a:r>
              <a:rPr lang="en-US" sz="2400" dirty="0"/>
              <a:t>relevant content </a:t>
            </a:r>
            <a:r>
              <a:rPr lang="en-US" sz="2400" dirty="0" smtClean="0"/>
              <a:t>and </a:t>
            </a:r>
            <a:r>
              <a:rPr lang="en-US" sz="2400" dirty="0"/>
              <a:t>the secure publication and sharing of this content under </a:t>
            </a:r>
            <a:r>
              <a:rPr lang="en-US" sz="2400" dirty="0" smtClean="0"/>
              <a:t>workflow</a:t>
            </a:r>
            <a:r>
              <a:rPr lang="en-US" sz="2400" dirty="0"/>
              <a:t>.</a:t>
            </a:r>
          </a:p>
          <a:p>
            <a:r>
              <a:rPr lang="en-US" sz="2400" b="1" dirty="0"/>
              <a:t>User Dashboard </a:t>
            </a:r>
            <a:r>
              <a:rPr lang="en-US" sz="2400" dirty="0"/>
              <a:t>– Provides a </a:t>
            </a:r>
            <a:r>
              <a:rPr lang="en-US" sz="2400" dirty="0" smtClean="0"/>
              <a:t>customizable, unified </a:t>
            </a:r>
            <a:r>
              <a:rPr lang="en-US" sz="2400" dirty="0"/>
              <a:t>location that connects users to their laboratory casework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Semantic Bridge </a:t>
            </a:r>
            <a:r>
              <a:rPr lang="en-US" sz="2400" dirty="0" smtClean="0"/>
              <a:t>– Unifies the data across the different back-ends, and enables searching across the entire expanse of data regardless of type.</a:t>
            </a:r>
            <a:endParaRPr lang="en-US" sz="2400" dirty="0"/>
          </a:p>
          <a:p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38E78-1792-419E-AB71-6D00072AD1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LDBC Technical User Community Presentation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RJ Lee Group,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JLG Template">
  <a:themeElements>
    <a:clrScheme name="RJLG PowerPoint Template.0310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JLG PowerPoint Template.03101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JLG PowerPoint Template.031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JLG PowerPoint Template.031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JLG PowerPoint Template.031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JLG PowerPoint Template.031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JLG PowerPoint Template.031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JLG PowerPoint Template.031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JLG PowerPoint Template.031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B3A78A5EA39A4D8126F5F7E5694979" ma:contentTypeVersion="0" ma:contentTypeDescription="Create a new document." ma:contentTypeScope="" ma:versionID="b1797a7e3e788f5bd5e74453a32986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EA4E714-67EB-454D-8993-09C9AD368C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F56499-CA45-4CF8-AAAC-E1E66742A9DE}">
  <ds:schemaRefs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7EFF74D-3562-46B5-BABC-C36D3489FD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RJLG Template</Template>
  <TotalTime>2653</TotalTime>
  <Words>1094</Words>
  <Application>Microsoft Office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RJLG Template</vt:lpstr>
      <vt:lpstr>RJ Lee Group, Themis, and the Semantic Web November 2012</vt:lpstr>
      <vt:lpstr>Agenda</vt:lpstr>
      <vt:lpstr>About RJ Lee Group</vt:lpstr>
      <vt:lpstr>RJ Lee Group background</vt:lpstr>
      <vt:lpstr>Service Areas</vt:lpstr>
      <vt:lpstr>RJ Lee Group Locations</vt:lpstr>
      <vt:lpstr>RJLG and the Semantic Web</vt:lpstr>
      <vt:lpstr>LabSpaces</vt:lpstr>
      <vt:lpstr>Key Benefits</vt:lpstr>
      <vt:lpstr>PowerPoint Presentation</vt:lpstr>
      <vt:lpstr>Themis 1.0</vt:lpstr>
      <vt:lpstr>Themis modules</vt:lpstr>
      <vt:lpstr>Themis 2.0</vt:lpstr>
      <vt:lpstr>Process Management &amp; Task Authorization</vt:lpstr>
      <vt:lpstr>Process Management &amp; Task Authorization</vt:lpstr>
      <vt:lpstr>Process Management &amp; Task Authorization</vt:lpstr>
      <vt:lpstr>User Task Pages</vt:lpstr>
      <vt:lpstr>User Task Pages (continued)</vt:lpstr>
      <vt:lpstr>THEMIS Product Development Plan Future Innovations</vt:lpstr>
      <vt:lpstr>Suspects, semantically</vt:lpstr>
      <vt:lpstr>Performance issues</vt:lpstr>
      <vt:lpstr>No horizontal “scale-out” (continued)</vt:lpstr>
      <vt:lpstr>Other issues we’ve faced</vt:lpstr>
    </vt:vector>
  </TitlesOfParts>
  <Company>RJ LeeGroup,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 Lee Group, Themis, and the Semantic Web November 2012</dc:title>
  <dc:creator>David Neuer</dc:creator>
  <cp:lastModifiedBy>David Neuer</cp:lastModifiedBy>
  <cp:revision>48</cp:revision>
  <dcterms:created xsi:type="dcterms:W3CDTF">2012-11-09T19:00:09Z</dcterms:created>
  <dcterms:modified xsi:type="dcterms:W3CDTF">2012-11-19T08:54:21Z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0x010100F5B3A78A5EA39A4D8126F5F7E5694979</vt:lpwstr>
  </property>
</Properties>
</file>