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21/04/2013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BBC Linked Data Platform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Profile of Triple Store usage &amp; </a:t>
            </a:r>
          </a:p>
          <a:p>
            <a:r>
              <a:rPr lang="en-US" dirty="0" smtClean="0"/>
              <a:t>implications for benchmarking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Update: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Dataset = A grouping of resources that are managed as a single </a:t>
            </a:r>
            <a:r>
              <a:rPr lang="en-US" dirty="0" err="1" smtClean="0"/>
              <a:t>serialised</a:t>
            </a:r>
            <a:r>
              <a:rPr lang="en-US" dirty="0" smtClean="0"/>
              <a:t>, versioned file</a:t>
            </a:r>
          </a:p>
          <a:p>
            <a:r>
              <a:rPr lang="en-US" dirty="0"/>
              <a:t>1</a:t>
            </a:r>
            <a:r>
              <a:rPr lang="en-US" dirty="0" smtClean="0"/>
              <a:t>0% Creation 90% Update</a:t>
            </a:r>
          </a:p>
          <a:p>
            <a:r>
              <a:rPr lang="en-US" dirty="0" smtClean="0"/>
              <a:t>Variable data structure</a:t>
            </a:r>
          </a:p>
          <a:p>
            <a:r>
              <a:rPr lang="en-US" dirty="0" smtClean="0"/>
              <a:t>SPARQL 1.1 Update</a:t>
            </a:r>
          </a:p>
          <a:p>
            <a:r>
              <a:rPr lang="en-US" dirty="0" smtClean="0"/>
              <a:t>Infrequent (10/hour)</a:t>
            </a:r>
          </a:p>
          <a:p>
            <a:pPr lvl="1"/>
            <a:r>
              <a:rPr lang="en-US" dirty="0" smtClean="0"/>
              <a:t>Low level of manual updates</a:t>
            </a:r>
          </a:p>
          <a:p>
            <a:r>
              <a:rPr lang="en-US" dirty="0" smtClean="0"/>
              <a:t>Higher data volume: current limit is 1MB</a:t>
            </a:r>
          </a:p>
          <a:p>
            <a:r>
              <a:rPr lang="en-US" dirty="0" smtClean="0"/>
              <a:t>Medium latency requirement</a:t>
            </a:r>
          </a:p>
          <a:p>
            <a:r>
              <a:rPr lang="en-US" dirty="0" smtClean="0"/>
              <a:t>Legacy solution?</a:t>
            </a:r>
          </a:p>
        </p:txBody>
      </p:sp>
    </p:spTree>
    <p:extLst>
      <p:ext uri="{BB962C8B-B14F-4D97-AF65-F5344CB8AC3E}">
        <p14:creationId xmlns:p14="http://schemas.microsoft.com/office/powerpoint/2010/main" val="18860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Update: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520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DROP </a:t>
            </a:r>
            <a:r>
              <a:rPr lang="en-US" dirty="0">
                <a:latin typeface="Consolas"/>
                <a:cs typeface="Consolas"/>
              </a:rPr>
              <a:t>GRAPH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urn:graphForDatasetX</a:t>
            </a:r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INSERT DATA {</a:t>
            </a:r>
          </a:p>
          <a:p>
            <a:pPr marL="0" indent="0">
              <a:buNone/>
            </a:pPr>
            <a:r>
              <a:rPr lang="cs-CZ" dirty="0">
                <a:latin typeface="Consolas"/>
                <a:cs typeface="Consolas"/>
              </a:rPr>
              <a:t>  GRAPH </a:t>
            </a:r>
            <a:r>
              <a:rPr lang="cs-CZ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urn:graphForDatasetX</a:t>
            </a:r>
            <a:r>
              <a:rPr lang="cs-CZ" dirty="0" smtClean="0">
                <a:latin typeface="Consolas"/>
                <a:cs typeface="Consolas"/>
              </a:rPr>
              <a:t>&gt; 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da-DK" dirty="0" smtClean="0">
                <a:latin typeface="Consolas"/>
                <a:cs typeface="Consolas"/>
              </a:rPr>
              <a:t>    </a:t>
            </a:r>
            <a:r>
              <a:rPr lang="da-DK" i="1" dirty="0" err="1" smtClean="0">
                <a:latin typeface="Consolas"/>
                <a:cs typeface="Consolas"/>
              </a:rPr>
              <a:t>any</a:t>
            </a:r>
            <a:r>
              <a:rPr lang="da-DK" i="1" dirty="0" smtClean="0">
                <a:latin typeface="Consolas"/>
                <a:cs typeface="Consolas"/>
              </a:rPr>
              <a:t> </a:t>
            </a:r>
            <a:r>
              <a:rPr lang="da-DK" i="1" dirty="0" err="1" smtClean="0">
                <a:latin typeface="Consolas"/>
                <a:cs typeface="Consolas"/>
              </a:rPr>
              <a:t>rdf</a:t>
            </a:r>
            <a:r>
              <a:rPr lang="da-DK" i="1" dirty="0" smtClean="0">
                <a:latin typeface="Consolas"/>
                <a:cs typeface="Consolas"/>
              </a:rPr>
              <a:t> data up to 1Mb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smtClean="0">
                <a:latin typeface="Consolas"/>
                <a:cs typeface="Consolas"/>
              </a:rPr>
              <a:t> }</a:t>
            </a:r>
            <a:endParaRPr lang="da-DK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da-DK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da-DK" dirty="0">
              <a:latin typeface="Consolas"/>
              <a:cs typeface="Consolas"/>
            </a:endParaRPr>
          </a:p>
          <a:p>
            <a:r>
              <a:rPr lang="da-DK" dirty="0" smtClean="0">
                <a:cs typeface="Consolas"/>
              </a:rPr>
              <a:t>Note: </a:t>
            </a:r>
            <a:r>
              <a:rPr lang="da-DK" dirty="0" err="1" smtClean="0">
                <a:cs typeface="Consolas"/>
              </a:rPr>
              <a:t>idempotency</a:t>
            </a:r>
            <a:endParaRPr lang="en-US" dirty="0" smtClean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870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Update: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10% Creation 90% Update</a:t>
            </a:r>
          </a:p>
          <a:p>
            <a:r>
              <a:rPr lang="en-US" dirty="0" smtClean="0"/>
              <a:t>Restricted to ontological statements</a:t>
            </a:r>
          </a:p>
          <a:p>
            <a:r>
              <a:rPr lang="en-US" dirty="0" smtClean="0"/>
              <a:t>SPARQL 1.1 Update</a:t>
            </a:r>
          </a:p>
          <a:p>
            <a:r>
              <a:rPr lang="en-US" dirty="0" smtClean="0"/>
              <a:t>Infrequent (1/hour)</a:t>
            </a:r>
          </a:p>
          <a:p>
            <a:pPr lvl="1"/>
            <a:r>
              <a:rPr lang="en-US" dirty="0" smtClean="0"/>
              <a:t>Low level of manual updates</a:t>
            </a:r>
          </a:p>
          <a:p>
            <a:r>
              <a:rPr lang="en-US" dirty="0" smtClean="0"/>
              <a:t>Low data volume</a:t>
            </a:r>
          </a:p>
          <a:p>
            <a:r>
              <a:rPr lang="en-US" dirty="0" smtClean="0"/>
              <a:t>Medium latency requirement</a:t>
            </a:r>
            <a:endParaRPr lang="en-US" dirty="0"/>
          </a:p>
          <a:p>
            <a:r>
              <a:rPr lang="en-US" dirty="0" smtClean="0"/>
              <a:t>Conflict: high impact change vs. versioning</a:t>
            </a:r>
          </a:p>
          <a:p>
            <a:pPr lvl="1"/>
            <a:r>
              <a:rPr lang="en-US" dirty="0" smtClean="0"/>
              <a:t>Solution: difference analysis?</a:t>
            </a:r>
          </a:p>
          <a:p>
            <a:pPr lvl="1"/>
            <a:r>
              <a:rPr lang="en-US" dirty="0" smtClean="0"/>
              <a:t>Solution: maintain separately with semi-automatic change</a:t>
            </a:r>
          </a:p>
        </p:txBody>
      </p:sp>
    </p:spTree>
    <p:extLst>
      <p:ext uri="{BB962C8B-B14F-4D97-AF65-F5344CB8AC3E}">
        <p14:creationId xmlns:p14="http://schemas.microsoft.com/office/powerpoint/2010/main" val="98655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Update: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520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DELETE </a:t>
            </a:r>
            <a:r>
              <a:rPr lang="en-US" dirty="0">
                <a:latin typeface="Consolas"/>
                <a:cs typeface="Consolas"/>
              </a:rPr>
              <a:t>DATA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GRAPH </a:t>
            </a:r>
            <a:r>
              <a:rPr lang="en-US" dirty="0">
                <a:latin typeface="Consolas"/>
                <a:cs typeface="Consolas"/>
              </a:rPr>
              <a:t>&lt;http:/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namedGraphForOntologyX</a:t>
            </a:r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statements </a:t>
            </a:r>
            <a:r>
              <a:rPr lang="en-US" i="1" dirty="0">
                <a:latin typeface="Consolas"/>
                <a:cs typeface="Consolas"/>
              </a:rPr>
              <a:t>to </a:t>
            </a:r>
            <a:r>
              <a:rPr lang="en-US" i="1" dirty="0" smtClean="0">
                <a:latin typeface="Consolas"/>
                <a:cs typeface="Consolas"/>
              </a:rPr>
              <a:t>delete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INSERT </a:t>
            </a:r>
            <a:r>
              <a:rPr lang="en-US" dirty="0">
                <a:latin typeface="Consolas"/>
                <a:cs typeface="Consolas"/>
              </a:rPr>
              <a:t>DATA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GRAPH &lt;http</a:t>
            </a:r>
            <a:r>
              <a:rPr lang="en-US" dirty="0">
                <a:latin typeface="Consolas"/>
                <a:cs typeface="Consolas"/>
              </a:rPr>
              <a:t>://</a:t>
            </a:r>
            <a:r>
              <a:rPr lang="en-US" dirty="0" smtClean="0">
                <a:latin typeface="Consolas"/>
                <a:cs typeface="Consolas"/>
              </a:rPr>
              <a:t>namedGraphForOntologyX&gt;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statements to insert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da-DK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6963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that touch on one of our domains</a:t>
            </a:r>
          </a:p>
          <a:p>
            <a:pPr lvl="1"/>
            <a:r>
              <a:rPr lang="en-US" dirty="0" smtClean="0"/>
              <a:t>E.g. Most recent news article for each Premier League team</a:t>
            </a:r>
          </a:p>
          <a:p>
            <a:pPr lvl="1"/>
            <a:r>
              <a:rPr lang="en-US" dirty="0" smtClean="0"/>
              <a:t>E.g. All ‘Key Stages’ in the English National Curriculum</a:t>
            </a:r>
          </a:p>
          <a:p>
            <a:r>
              <a:rPr lang="en-US" dirty="0" smtClean="0"/>
              <a:t>Variable size &amp; complexity</a:t>
            </a:r>
          </a:p>
          <a:p>
            <a:r>
              <a:rPr lang="en-US" dirty="0" smtClean="0"/>
              <a:t>Variable caching</a:t>
            </a:r>
          </a:p>
          <a:p>
            <a:r>
              <a:rPr lang="en-US" dirty="0" smtClean="0"/>
              <a:t>Variable approaches to efficiency</a:t>
            </a:r>
          </a:p>
          <a:p>
            <a:pPr lvl="1"/>
            <a:r>
              <a:rPr lang="en-US" dirty="0" smtClean="0"/>
              <a:t>Efficiency is not always the priority</a:t>
            </a:r>
          </a:p>
          <a:p>
            <a:pPr lvl="1"/>
            <a:r>
              <a:rPr lang="en-US" dirty="0" smtClean="0"/>
              <a:t>Efficiency is hard to gauge </a:t>
            </a:r>
          </a:p>
          <a:p>
            <a:pPr lvl="2"/>
            <a:r>
              <a:rPr lang="en-US" dirty="0" smtClean="0"/>
              <a:t>Accurate metric dependent on the full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2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 Work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SPARQL template</a:t>
            </a:r>
          </a:p>
          <a:p>
            <a:r>
              <a:rPr lang="en-US" dirty="0" smtClean="0"/>
              <a:t>Variable use of </a:t>
            </a:r>
            <a:r>
              <a:rPr lang="en-US" dirty="0" err="1" smtClean="0"/>
              <a:t>parametisation</a:t>
            </a:r>
            <a:endParaRPr lang="en-US" dirty="0"/>
          </a:p>
          <a:p>
            <a:pPr lvl="1"/>
            <a:r>
              <a:rPr lang="en-US" dirty="0" smtClean="0"/>
              <a:t>Geo filter</a:t>
            </a:r>
          </a:p>
          <a:p>
            <a:pPr lvl="1"/>
            <a:r>
              <a:rPr lang="en-US" dirty="0" smtClean="0"/>
              <a:t>Tag filter (about, mentions)</a:t>
            </a:r>
          </a:p>
          <a:p>
            <a:pPr lvl="1"/>
            <a:r>
              <a:rPr lang="en-US" dirty="0" smtClean="0"/>
              <a:t>Creation-time </a:t>
            </a:r>
            <a:r>
              <a:rPr lang="en-US" dirty="0"/>
              <a:t>filter</a:t>
            </a:r>
            <a:endParaRPr lang="en-US" dirty="0" smtClean="0"/>
          </a:p>
          <a:p>
            <a:r>
              <a:rPr lang="en-US" dirty="0" smtClean="0"/>
              <a:t>Performance extremely dependent on full data</a:t>
            </a:r>
          </a:p>
          <a:p>
            <a:pPr lvl="1"/>
            <a:r>
              <a:rPr lang="en-US" dirty="0" smtClean="0"/>
              <a:t>High performance in testing</a:t>
            </a:r>
          </a:p>
          <a:p>
            <a:pPr lvl="1"/>
            <a:r>
              <a:rPr lang="en-US" dirty="0" smtClean="0"/>
              <a:t>Low performance in production</a:t>
            </a:r>
          </a:p>
          <a:p>
            <a:r>
              <a:rPr lang="en-US" dirty="0" smtClean="0"/>
              <a:t>Many thousands of requests/sec</a:t>
            </a:r>
          </a:p>
          <a:p>
            <a:pPr lvl="1"/>
            <a:r>
              <a:rPr lang="en-US" dirty="0" smtClean="0"/>
              <a:t>Our principal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8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921511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Creative Work Query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118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{</a:t>
            </a:r>
            <a:r>
              <a:rPr lang="en-US" dirty="0">
                <a:latin typeface="Consolas"/>
                <a:cs typeface="Consolas"/>
              </a:rPr>
              <a:t>{#about}}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	FILTER (?about = &lt;{{about}}&gt;) 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	?</a:t>
            </a:r>
            <a:r>
              <a:rPr lang="en-US" dirty="0" err="1">
                <a:latin typeface="Consolas"/>
                <a:cs typeface="Consolas"/>
              </a:rPr>
              <a:t>creativeWork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cwork:about</a:t>
            </a:r>
            <a:r>
              <a:rPr lang="en-US" dirty="0">
                <a:latin typeface="Consolas"/>
                <a:cs typeface="Consolas"/>
              </a:rPr>
              <a:t> ?about 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{{/about}}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{{#format}}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	FILTER (?format = </a:t>
            </a:r>
            <a:r>
              <a:rPr lang="en-US" dirty="0" err="1">
                <a:latin typeface="Consolas"/>
                <a:cs typeface="Consolas"/>
              </a:rPr>
              <a:t>cwork</a:t>
            </a:r>
            <a:r>
              <a:rPr lang="en-US" dirty="0">
                <a:latin typeface="Consolas"/>
                <a:cs typeface="Consolas"/>
              </a:rPr>
              <a:t>:{{format}}) 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	?</a:t>
            </a:r>
            <a:r>
              <a:rPr lang="en-US" dirty="0" err="1">
                <a:latin typeface="Consolas"/>
                <a:cs typeface="Consolas"/>
              </a:rPr>
              <a:t>creativeWork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cwork:primaryFormat</a:t>
            </a:r>
            <a:r>
              <a:rPr lang="en-US" dirty="0">
                <a:latin typeface="Consolas"/>
                <a:cs typeface="Consolas"/>
              </a:rPr>
              <a:t> ?format 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{{/format}}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{{#mentions}}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	FILTER (?mentions = &lt;{{mentions}}&gt;) 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	?</a:t>
            </a:r>
            <a:r>
              <a:rPr lang="en-US" dirty="0" err="1">
                <a:latin typeface="Consolas"/>
                <a:cs typeface="Consolas"/>
              </a:rPr>
              <a:t>creativeWork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cwork:mentions</a:t>
            </a:r>
            <a:r>
              <a:rPr lang="en-US" dirty="0">
                <a:latin typeface="Consolas"/>
                <a:cs typeface="Consolas"/>
              </a:rPr>
              <a:t> ?mentions 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{{/mentions}}</a:t>
            </a:r>
          </a:p>
          <a:p>
            <a:pPr marL="0" indent="0">
              <a:buNone/>
            </a:pPr>
            <a:r>
              <a:rPr lang="de-DE" dirty="0" smtClean="0">
                <a:latin typeface="Consolas"/>
                <a:cs typeface="Consolas"/>
              </a:rPr>
              <a:t>  </a:t>
            </a:r>
            <a:r>
              <a:rPr lang="de-DE" dirty="0">
                <a:latin typeface="Consolas"/>
                <a:cs typeface="Consolas"/>
              </a:rPr>
              <a:t>{{#</a:t>
            </a:r>
            <a:r>
              <a:rPr lang="de-DE" dirty="0" err="1">
                <a:latin typeface="Consolas"/>
                <a:cs typeface="Consolas"/>
              </a:rPr>
              <a:t>audience</a:t>
            </a:r>
            <a:r>
              <a:rPr lang="de-DE" dirty="0">
                <a:latin typeface="Consolas"/>
                <a:cs typeface="Consolas"/>
              </a:rPr>
              <a:t>}}</a:t>
            </a:r>
          </a:p>
          <a:p>
            <a:pPr marL="0" indent="0">
              <a:buNone/>
            </a:pPr>
            <a:r>
              <a:rPr lang="de-DE" dirty="0">
                <a:latin typeface="Consolas"/>
                <a:cs typeface="Consolas"/>
              </a:rPr>
              <a:t>    OPTIONAL { ?</a:t>
            </a:r>
            <a:r>
              <a:rPr lang="de-DE" dirty="0" err="1">
                <a:latin typeface="Consolas"/>
                <a:cs typeface="Consolas"/>
              </a:rPr>
              <a:t>creativeWork</a:t>
            </a:r>
            <a:r>
              <a:rPr lang="de-DE" dirty="0">
                <a:latin typeface="Consolas"/>
                <a:cs typeface="Consolas"/>
              </a:rPr>
              <a:t> </a:t>
            </a:r>
            <a:r>
              <a:rPr lang="de-DE" dirty="0" err="1">
                <a:latin typeface="Consolas"/>
                <a:cs typeface="Consolas"/>
              </a:rPr>
              <a:t>cwork:audience</a:t>
            </a:r>
            <a:r>
              <a:rPr lang="de-DE" dirty="0">
                <a:latin typeface="Consolas"/>
                <a:cs typeface="Consolas"/>
              </a:rPr>
              <a:t> ?</a:t>
            </a:r>
            <a:r>
              <a:rPr lang="de-DE" dirty="0" err="1">
                <a:latin typeface="Consolas"/>
                <a:cs typeface="Consolas"/>
              </a:rPr>
              <a:t>audience</a:t>
            </a:r>
            <a:r>
              <a:rPr lang="de-DE" dirty="0">
                <a:latin typeface="Consolas"/>
                <a:cs typeface="Consolas"/>
              </a:rPr>
              <a:t> . }</a:t>
            </a:r>
          </a:p>
          <a:p>
            <a:pPr marL="0" indent="0">
              <a:buNone/>
            </a:pPr>
            <a:r>
              <a:rPr lang="de-DE" dirty="0">
                <a:latin typeface="Consolas"/>
                <a:cs typeface="Consolas"/>
              </a:rPr>
              <a:t>    FILTER (?</a:t>
            </a:r>
            <a:r>
              <a:rPr lang="de-DE" dirty="0" err="1">
                <a:latin typeface="Consolas"/>
                <a:cs typeface="Consolas"/>
              </a:rPr>
              <a:t>audience</a:t>
            </a:r>
            <a:r>
              <a:rPr lang="de-DE" dirty="0">
                <a:latin typeface="Consolas"/>
                <a:cs typeface="Consolas"/>
              </a:rPr>
              <a:t> = &lt;{{</a:t>
            </a:r>
            <a:r>
              <a:rPr lang="de-DE" dirty="0" err="1">
                <a:latin typeface="Consolas"/>
                <a:cs typeface="Consolas"/>
              </a:rPr>
              <a:t>audience</a:t>
            </a:r>
            <a:r>
              <a:rPr lang="de-DE" dirty="0">
                <a:latin typeface="Consolas"/>
                <a:cs typeface="Consolas"/>
              </a:rPr>
              <a:t>}}&gt; || NOT EXISTS { ?</a:t>
            </a:r>
            <a:r>
              <a:rPr lang="de-DE" dirty="0" err="1">
                <a:latin typeface="Consolas"/>
                <a:cs typeface="Consolas"/>
              </a:rPr>
              <a:t>creativeWork</a:t>
            </a:r>
            <a:r>
              <a:rPr lang="de-DE" dirty="0">
                <a:latin typeface="Consolas"/>
                <a:cs typeface="Consolas"/>
              </a:rPr>
              <a:t> </a:t>
            </a:r>
            <a:r>
              <a:rPr lang="de-DE" dirty="0" err="1">
                <a:latin typeface="Consolas"/>
                <a:cs typeface="Consolas"/>
              </a:rPr>
              <a:t>cwork:audience</a:t>
            </a:r>
            <a:r>
              <a:rPr lang="de-DE" dirty="0">
                <a:latin typeface="Consolas"/>
                <a:cs typeface="Consolas"/>
              </a:rPr>
              <a:t> ?</a:t>
            </a:r>
            <a:r>
              <a:rPr lang="de-DE" dirty="0" err="1">
                <a:latin typeface="Consolas"/>
                <a:cs typeface="Consolas"/>
              </a:rPr>
              <a:t>audience</a:t>
            </a:r>
            <a:r>
              <a:rPr lang="de-DE" dirty="0">
                <a:latin typeface="Consolas"/>
                <a:cs typeface="Consolas"/>
              </a:rPr>
              <a:t> } ) .</a:t>
            </a:r>
          </a:p>
          <a:p>
            <a:pPr marL="0" indent="0">
              <a:buNone/>
            </a:pPr>
            <a:r>
              <a:rPr lang="de-DE" dirty="0">
                <a:latin typeface="Consolas"/>
                <a:cs typeface="Consolas"/>
              </a:rPr>
              <a:t>  {{/</a:t>
            </a:r>
            <a:r>
              <a:rPr lang="de-DE" dirty="0" err="1">
                <a:latin typeface="Consolas"/>
                <a:cs typeface="Consolas"/>
              </a:rPr>
              <a:t>audience</a:t>
            </a:r>
            <a:r>
              <a:rPr lang="de-DE" dirty="0">
                <a:latin typeface="Consolas"/>
                <a:cs typeface="Consolas"/>
              </a:rPr>
              <a:t>}}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{{#within}}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?</a:t>
            </a:r>
            <a:r>
              <a:rPr lang="en-US" dirty="0" err="1">
                <a:latin typeface="Consolas"/>
                <a:cs typeface="Consolas"/>
              </a:rPr>
              <a:t>creativeWork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cwork:tag</a:t>
            </a:r>
            <a:r>
              <a:rPr lang="en-US" dirty="0">
                <a:latin typeface="Consolas"/>
                <a:cs typeface="Consolas"/>
              </a:rPr>
              <a:t> ?location 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?location a </a:t>
            </a:r>
            <a:r>
              <a:rPr lang="en-US" dirty="0" err="1">
                <a:latin typeface="Consolas"/>
                <a:cs typeface="Consolas"/>
              </a:rPr>
              <a:t>geoname:Feature</a:t>
            </a:r>
            <a:r>
              <a:rPr lang="en-US" dirty="0">
                <a:latin typeface="Consolas"/>
                <a:cs typeface="Consolas"/>
              </a:rPr>
              <a:t> 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</a:t>
            </a:r>
            <a:r>
              <a:rPr lang="en-US" dirty="0" err="1">
                <a:latin typeface="Consolas"/>
                <a:cs typeface="Consolas"/>
              </a:rPr>
              <a:t>omgeo:within</a:t>
            </a:r>
            <a:r>
              <a:rPr lang="en-US" dirty="0">
                <a:latin typeface="Consolas"/>
                <a:cs typeface="Consolas"/>
              </a:rPr>
              <a:t>( {{within}} ) 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{{/within}}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186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Fundamental</a:t>
            </a:r>
            <a:r>
              <a:rPr lang="en-US" dirty="0" smtClean="0"/>
              <a:t> changes need to be fast </a:t>
            </a:r>
            <a:r>
              <a:rPr lang="en-US" b="1" dirty="0" smtClean="0"/>
              <a:t>in production</a:t>
            </a:r>
          </a:p>
          <a:p>
            <a:pPr lvl="1"/>
            <a:r>
              <a:rPr lang="en-US" dirty="0" err="1" smtClean="0"/>
              <a:t>Ruleset</a:t>
            </a:r>
            <a:r>
              <a:rPr lang="en-US" dirty="0" smtClean="0"/>
              <a:t> changes</a:t>
            </a:r>
          </a:p>
          <a:p>
            <a:pPr lvl="1"/>
            <a:r>
              <a:rPr lang="en-US" dirty="0" smtClean="0"/>
              <a:t>Configuration/administrative changes</a:t>
            </a:r>
          </a:p>
          <a:p>
            <a:pPr lvl="2"/>
            <a:r>
              <a:rPr lang="en-US" dirty="0" smtClean="0"/>
              <a:t>Index creation/update</a:t>
            </a:r>
          </a:p>
          <a:p>
            <a:pPr lvl="2"/>
            <a:r>
              <a:rPr lang="en-US" dirty="0" smtClean="0"/>
              <a:t>Re-indexing</a:t>
            </a:r>
          </a:p>
          <a:p>
            <a:pPr lvl="2"/>
            <a:r>
              <a:rPr lang="en-US" dirty="0" smtClean="0"/>
              <a:t>Memory allocation</a:t>
            </a:r>
          </a:p>
          <a:p>
            <a:pPr lvl="2"/>
            <a:r>
              <a:rPr lang="en-US" dirty="0" smtClean="0"/>
              <a:t>Naming</a:t>
            </a:r>
          </a:p>
          <a:p>
            <a:r>
              <a:rPr lang="en-US" dirty="0" smtClean="0"/>
              <a:t>Dumping and restoring data can support this</a:t>
            </a:r>
          </a:p>
          <a:p>
            <a:pPr lvl="1"/>
            <a:r>
              <a:rPr lang="en-US" dirty="0" smtClean="0"/>
              <a:t>Other approaches?</a:t>
            </a:r>
          </a:p>
        </p:txBody>
      </p:sp>
    </p:spTree>
    <p:extLst>
      <p:ext uri="{BB962C8B-B14F-4D97-AF65-F5344CB8AC3E}">
        <p14:creationId xmlns:p14="http://schemas.microsoft.com/office/powerpoint/2010/main" val="320850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part of the BBC use-case:</a:t>
            </a:r>
          </a:p>
          <a:p>
            <a:pPr lvl="1"/>
            <a:r>
              <a:rPr lang="en-US" dirty="0" smtClean="0"/>
              <a:t>We need 99.99% availability of reads</a:t>
            </a:r>
          </a:p>
          <a:p>
            <a:pPr lvl="1"/>
            <a:r>
              <a:rPr lang="en-US" dirty="0" smtClean="0"/>
              <a:t>We need 99% availability of writes</a:t>
            </a:r>
          </a:p>
          <a:p>
            <a:pPr lvl="2"/>
            <a:r>
              <a:rPr lang="en-US" dirty="0" smtClean="0"/>
              <a:t>We need 99.99% availability of writes during critical periods</a:t>
            </a:r>
          </a:p>
          <a:p>
            <a:r>
              <a:rPr lang="en-US" dirty="0" smtClean="0"/>
              <a:t>Ontologies and rules can and </a:t>
            </a:r>
            <a:r>
              <a:rPr lang="en-US" u="sng" dirty="0" smtClean="0"/>
              <a:t>should </a:t>
            </a:r>
            <a:r>
              <a:rPr lang="en-US" dirty="0" smtClean="0"/>
              <a:t>change over time</a:t>
            </a:r>
          </a:p>
          <a:p>
            <a:pPr lvl="1"/>
            <a:r>
              <a:rPr lang="en-US" dirty="0" smtClean="0"/>
              <a:t>Changes to these must limit their effect on:</a:t>
            </a:r>
          </a:p>
          <a:p>
            <a:pPr lvl="2"/>
            <a:r>
              <a:rPr lang="en-US" dirty="0" smtClean="0"/>
              <a:t>Availability</a:t>
            </a:r>
          </a:p>
          <a:p>
            <a:pPr lvl="2"/>
            <a:r>
              <a:rPr lang="en-US" dirty="0" smtClean="0"/>
              <a:t>Latency</a:t>
            </a:r>
          </a:p>
          <a:p>
            <a:r>
              <a:rPr lang="en-US" dirty="0" smtClean="0"/>
              <a:t>Our approaches are constantly evolving</a:t>
            </a:r>
          </a:p>
        </p:txBody>
      </p:sp>
    </p:spTree>
    <p:extLst>
      <p:ext uri="{BB962C8B-B14F-4D97-AF65-F5344CB8AC3E}">
        <p14:creationId xmlns:p14="http://schemas.microsoft.com/office/powerpoint/2010/main" val="156127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OWLIM Enterprise</a:t>
            </a:r>
          </a:p>
          <a:p>
            <a:r>
              <a:rPr lang="en-US" dirty="0" smtClean="0"/>
              <a:t>Current version 3.5 (SPARQL 1.0)</a:t>
            </a:r>
          </a:p>
          <a:p>
            <a:r>
              <a:rPr lang="en-US" dirty="0" smtClean="0"/>
              <a:t>Imminent upgrade to 5.3 (SPARQL 1.1)</a:t>
            </a:r>
          </a:p>
          <a:p>
            <a:r>
              <a:rPr lang="en-US" dirty="0" smtClean="0"/>
              <a:t>Dual Data Centre comprising 6 replicated triple stores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7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LDP in 1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Linked Data to ‘join-up’ the BBC</a:t>
            </a:r>
          </a:p>
          <a:p>
            <a:pPr lvl="1"/>
            <a:r>
              <a:rPr lang="en-US" dirty="0" smtClean="0"/>
              <a:t>News, TV, Radio, Learning…</a:t>
            </a:r>
          </a:p>
          <a:p>
            <a:r>
              <a:rPr lang="en-US" dirty="0"/>
              <a:t>A</a:t>
            </a:r>
            <a:r>
              <a:rPr lang="en-US" dirty="0" smtClean="0"/>
              <a:t>cross common concepts</a:t>
            </a:r>
          </a:p>
          <a:p>
            <a:pPr lvl="1"/>
            <a:r>
              <a:rPr lang="en-US" dirty="0" smtClean="0"/>
              <a:t>London, Tony Blair, Tigers</a:t>
            </a:r>
          </a:p>
          <a:p>
            <a:r>
              <a:rPr lang="en-US" dirty="0" smtClean="0"/>
              <a:t>On content creation/update:</a:t>
            </a:r>
          </a:p>
          <a:p>
            <a:pPr lvl="1"/>
            <a:r>
              <a:rPr lang="en-US" dirty="0" smtClean="0"/>
              <a:t>Meta-data published to Triple Store, including ‘tags’</a:t>
            </a:r>
          </a:p>
          <a:p>
            <a:pPr lvl="2"/>
            <a:r>
              <a:rPr lang="en-US" dirty="0" smtClean="0"/>
              <a:t>Tag = content URI -&gt; predicate -&gt; concept URI</a:t>
            </a:r>
          </a:p>
          <a:p>
            <a:r>
              <a:rPr lang="en-US" dirty="0" smtClean="0"/>
              <a:t>SPARQL queries power user experience</a:t>
            </a:r>
          </a:p>
          <a:p>
            <a:pPr lvl="1"/>
            <a:r>
              <a:rPr lang="en-US" dirty="0" smtClean="0"/>
              <a:t>10 most recent content items about ‘Wales’</a:t>
            </a:r>
          </a:p>
          <a:p>
            <a:pPr lvl="1"/>
            <a:r>
              <a:rPr lang="en-US" dirty="0" smtClean="0"/>
              <a:t>Most recent News Article for each team in the Premier League</a:t>
            </a:r>
          </a:p>
        </p:txBody>
      </p:sp>
    </p:spTree>
    <p:extLst>
      <p:ext uri="{BB962C8B-B14F-4D97-AF65-F5344CB8AC3E}">
        <p14:creationId xmlns:p14="http://schemas.microsoft.com/office/powerpoint/2010/main" val="103859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inputs &amp; outputs</a:t>
            </a:r>
            <a:endParaRPr lang="en-US" dirty="0"/>
          </a:p>
        </p:txBody>
      </p:sp>
      <p:pic>
        <p:nvPicPr>
          <p:cNvPr id="7" name="Content Placeholder 6" descr="data-in-ou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637" r="-1367" b="-519"/>
          <a:stretch/>
        </p:blipFill>
        <p:spPr>
          <a:xfrm>
            <a:off x="762000" y="377585"/>
            <a:ext cx="7646933" cy="5091654"/>
          </a:xfrm>
        </p:spPr>
      </p:pic>
    </p:spTree>
    <p:extLst>
      <p:ext uri="{BB962C8B-B14F-4D97-AF65-F5344CB8AC3E}">
        <p14:creationId xmlns:p14="http://schemas.microsoft.com/office/powerpoint/2010/main" val="238545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pic>
        <p:nvPicPr>
          <p:cNvPr id="4" name="Content Placeholder 3" descr="data-in-out-abstra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90" b="-534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870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Update: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Resource = Geo Location, Politician, 2016 Olympics</a:t>
            </a:r>
          </a:p>
          <a:p>
            <a:pPr lvl="1"/>
            <a:r>
              <a:rPr lang="en-US" dirty="0" smtClean="0"/>
              <a:t>i.e. concepts or things that can be used in ‘tags’</a:t>
            </a:r>
          </a:p>
          <a:p>
            <a:r>
              <a:rPr lang="en-US" dirty="0" smtClean="0"/>
              <a:t>90% Creation 10% Update</a:t>
            </a:r>
          </a:p>
          <a:p>
            <a:r>
              <a:rPr lang="en-US" dirty="0" smtClean="0"/>
              <a:t>Variable data structure</a:t>
            </a:r>
          </a:p>
          <a:p>
            <a:r>
              <a:rPr lang="en-US" dirty="0" smtClean="0"/>
              <a:t>Small data volume &lt; 100 statements</a:t>
            </a:r>
          </a:p>
          <a:p>
            <a:r>
              <a:rPr lang="en-US" dirty="0" smtClean="0"/>
              <a:t>SPARQL 1.1 Update</a:t>
            </a:r>
          </a:p>
          <a:p>
            <a:r>
              <a:rPr lang="en-US" dirty="0" smtClean="0"/>
              <a:t>Frequent (10,000/hour)</a:t>
            </a:r>
          </a:p>
          <a:p>
            <a:pPr lvl="1"/>
            <a:r>
              <a:rPr lang="en-US" dirty="0" smtClean="0"/>
              <a:t>Bursts in response to periodic update</a:t>
            </a:r>
          </a:p>
          <a:p>
            <a:pPr lvl="1"/>
            <a:r>
              <a:rPr lang="en-US" dirty="0" smtClean="0"/>
              <a:t>Bursts in response to bulk loading</a:t>
            </a:r>
          </a:p>
          <a:p>
            <a:pPr lvl="1"/>
            <a:r>
              <a:rPr lang="en-US" dirty="0" smtClean="0"/>
              <a:t>Low level of manual updates</a:t>
            </a:r>
          </a:p>
          <a:p>
            <a:r>
              <a:rPr lang="en-US" dirty="0" smtClean="0"/>
              <a:t>Medium latency requirement</a:t>
            </a:r>
          </a:p>
        </p:txBody>
      </p:sp>
    </p:spTree>
    <p:extLst>
      <p:ext uri="{BB962C8B-B14F-4D97-AF65-F5344CB8AC3E}">
        <p14:creationId xmlns:p14="http://schemas.microsoft.com/office/powerpoint/2010/main" val="403355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Update: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520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DROP </a:t>
            </a:r>
            <a:r>
              <a:rPr lang="en-US" dirty="0">
                <a:latin typeface="Consolas"/>
                <a:cs typeface="Consolas"/>
              </a:rPr>
              <a:t>GRAPH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urn:graphForResourceX</a:t>
            </a:r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INSERT DATA {</a:t>
            </a:r>
          </a:p>
          <a:p>
            <a:pPr marL="0" indent="0">
              <a:buNone/>
            </a:pPr>
            <a:r>
              <a:rPr lang="cs-CZ" dirty="0">
                <a:latin typeface="Consolas"/>
                <a:cs typeface="Consolas"/>
              </a:rPr>
              <a:t>  GRAPH </a:t>
            </a:r>
            <a:r>
              <a:rPr lang="cs-CZ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urn:graphForResourceX</a:t>
            </a:r>
            <a:r>
              <a:rPr lang="cs-CZ" dirty="0" smtClean="0">
                <a:latin typeface="Consolas"/>
                <a:cs typeface="Consolas"/>
              </a:rPr>
              <a:t>&gt; 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da-DK" dirty="0" smtClean="0">
                <a:latin typeface="Consolas"/>
                <a:cs typeface="Consolas"/>
              </a:rPr>
              <a:t>    </a:t>
            </a:r>
            <a:r>
              <a:rPr lang="da-DK" i="1" dirty="0" err="1" smtClean="0">
                <a:latin typeface="Consolas"/>
                <a:cs typeface="Consolas"/>
              </a:rPr>
              <a:t>any</a:t>
            </a:r>
            <a:r>
              <a:rPr lang="da-DK" i="1" dirty="0" smtClean="0">
                <a:latin typeface="Consolas"/>
                <a:cs typeface="Consolas"/>
              </a:rPr>
              <a:t> </a:t>
            </a:r>
            <a:r>
              <a:rPr lang="da-DK" i="1" dirty="0" err="1" smtClean="0">
                <a:latin typeface="Consolas"/>
                <a:cs typeface="Consolas"/>
              </a:rPr>
              <a:t>rdf</a:t>
            </a:r>
            <a:r>
              <a:rPr lang="da-DK" i="1" dirty="0" smtClean="0">
                <a:latin typeface="Consolas"/>
                <a:cs typeface="Consolas"/>
              </a:rPr>
              <a:t> data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 </a:t>
            </a:r>
            <a:r>
              <a:rPr lang="da-DK" dirty="0" smtClean="0">
                <a:latin typeface="Consolas"/>
                <a:cs typeface="Consolas"/>
              </a:rPr>
              <a:t> }</a:t>
            </a:r>
            <a:endParaRPr lang="da-DK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da-DK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da-DK" dirty="0">
              <a:latin typeface="Consolas"/>
              <a:cs typeface="Consolas"/>
            </a:endParaRPr>
          </a:p>
          <a:p>
            <a:r>
              <a:rPr lang="da-DK" dirty="0" smtClean="0">
                <a:cs typeface="Consolas"/>
              </a:rPr>
              <a:t>Note: </a:t>
            </a:r>
            <a:r>
              <a:rPr lang="da-DK" dirty="0" err="1" smtClean="0">
                <a:cs typeface="Consolas"/>
              </a:rPr>
              <a:t>idempotency</a:t>
            </a:r>
            <a:endParaRPr lang="en-US" dirty="0" smtClean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026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Update: Creative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Creative Work = News Article, TV </a:t>
            </a:r>
            <a:r>
              <a:rPr lang="en-US" dirty="0" err="1" smtClean="0"/>
              <a:t>Programme</a:t>
            </a:r>
            <a:r>
              <a:rPr lang="en-US" dirty="0" smtClean="0"/>
              <a:t>, Recipe etc…</a:t>
            </a:r>
          </a:p>
          <a:p>
            <a:r>
              <a:rPr lang="en-US" dirty="0" smtClean="0"/>
              <a:t>99% Creation 1% Update</a:t>
            </a:r>
          </a:p>
          <a:p>
            <a:r>
              <a:rPr lang="en-US" dirty="0" smtClean="0"/>
              <a:t>Uniform data structure</a:t>
            </a:r>
          </a:p>
          <a:p>
            <a:r>
              <a:rPr lang="en-US" dirty="0" smtClean="0"/>
              <a:t>Currently Sesame</a:t>
            </a:r>
          </a:p>
          <a:p>
            <a:r>
              <a:rPr lang="en-US" dirty="0" smtClean="0"/>
              <a:t>Imminently: SPARQL 1.1 Update</a:t>
            </a:r>
          </a:p>
          <a:p>
            <a:r>
              <a:rPr lang="en-US" dirty="0" smtClean="0"/>
              <a:t>Frequent (100/hour)</a:t>
            </a:r>
          </a:p>
          <a:p>
            <a:pPr lvl="1"/>
            <a:r>
              <a:rPr lang="en-US" dirty="0" smtClean="0"/>
              <a:t>Occurs in response to action by content creator</a:t>
            </a:r>
          </a:p>
          <a:p>
            <a:pPr lvl="1"/>
            <a:r>
              <a:rPr lang="en-US" dirty="0" smtClean="0"/>
              <a:t>E.g. Journalist publishes new news article</a:t>
            </a:r>
          </a:p>
          <a:p>
            <a:r>
              <a:rPr lang="en-US" dirty="0" smtClean="0"/>
              <a:t>Caveat</a:t>
            </a:r>
          </a:p>
          <a:p>
            <a:pPr lvl="1"/>
            <a:r>
              <a:rPr lang="en-US" dirty="0" smtClean="0"/>
              <a:t>Bootstrapping of bulk content </a:t>
            </a:r>
          </a:p>
          <a:p>
            <a:pPr lvl="1"/>
            <a:r>
              <a:rPr lang="en-US" dirty="0" smtClean="0"/>
              <a:t>E.g. Archive</a:t>
            </a:r>
          </a:p>
          <a:p>
            <a:r>
              <a:rPr lang="en-US" dirty="0" smtClean="0"/>
              <a:t>Low latency requirement</a:t>
            </a:r>
          </a:p>
        </p:txBody>
      </p:sp>
    </p:spTree>
    <p:extLst>
      <p:ext uri="{BB962C8B-B14F-4D97-AF65-F5344CB8AC3E}">
        <p14:creationId xmlns:p14="http://schemas.microsoft.com/office/powerpoint/2010/main" val="185067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Update: Creative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5202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DROP </a:t>
            </a:r>
            <a:r>
              <a:rPr lang="en-US" dirty="0">
                <a:latin typeface="Consolas"/>
                <a:cs typeface="Consolas"/>
              </a:rPr>
              <a:t>GRAPH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dirty="0" err="1" smtClean="0">
                <a:latin typeface="Consolas"/>
                <a:cs typeface="Consolas"/>
              </a:rPr>
              <a:t>urn:graphForCWorkX</a:t>
            </a:r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INSERT DATA {</a:t>
            </a:r>
          </a:p>
          <a:p>
            <a:pPr marL="0" indent="0">
              <a:buNone/>
            </a:pPr>
            <a:r>
              <a:rPr lang="cs-CZ" dirty="0">
                <a:latin typeface="Consolas"/>
                <a:cs typeface="Consolas"/>
              </a:rPr>
              <a:t>  GRAPH </a:t>
            </a:r>
            <a:r>
              <a:rPr lang="cs-CZ" dirty="0" smtClean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urn:graphForCWorkX</a:t>
            </a:r>
            <a:r>
              <a:rPr lang="cs-CZ" dirty="0" smtClean="0">
                <a:latin typeface="Consolas"/>
                <a:cs typeface="Consolas"/>
              </a:rPr>
              <a:t>&gt; 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&lt;http://</a:t>
            </a:r>
            <a:r>
              <a:rPr lang="en-US" dirty="0" err="1">
                <a:latin typeface="Consolas"/>
                <a:cs typeface="Consolas"/>
              </a:rPr>
              <a:t>www.bbc.co.uk</a:t>
            </a:r>
            <a:r>
              <a:rPr lang="en-US" dirty="0">
                <a:latin typeface="Consolas"/>
                <a:cs typeface="Consolas"/>
              </a:rPr>
              <a:t>/things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guidX#</a:t>
            </a:r>
            <a:r>
              <a:rPr lang="en-US" dirty="0" err="1">
                <a:latin typeface="Consolas"/>
                <a:cs typeface="Consolas"/>
              </a:rPr>
              <a:t>id</a:t>
            </a:r>
            <a:r>
              <a:rPr lang="en-US" dirty="0">
                <a:latin typeface="Consolas"/>
                <a:cs typeface="Consolas"/>
              </a:rPr>
              <a:t>&gt; a </a:t>
            </a:r>
            <a:r>
              <a:rPr lang="en-US" dirty="0" err="1">
                <a:latin typeface="Consolas"/>
                <a:cs typeface="Consolas"/>
              </a:rPr>
              <a:t>cwork:CreativeWork</a:t>
            </a:r>
            <a:r>
              <a:rPr lang="en-US" dirty="0">
                <a:latin typeface="Consolas"/>
                <a:cs typeface="Consolas"/>
              </a:rPr>
              <a:t> 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cwork:title</a:t>
            </a:r>
            <a:r>
              <a:rPr lang="en-US" dirty="0">
                <a:latin typeface="Consolas"/>
                <a:cs typeface="Consolas"/>
              </a:rPr>
              <a:t> "All about Linked Data" 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cwork:dateModified</a:t>
            </a:r>
            <a:r>
              <a:rPr lang="en-US" dirty="0">
                <a:latin typeface="Consolas"/>
                <a:cs typeface="Consolas"/>
              </a:rPr>
              <a:t> "2012-10-13T14:56:01+00:00"^^</a:t>
            </a:r>
            <a:r>
              <a:rPr lang="en-US" dirty="0" err="1">
                <a:latin typeface="Consolas"/>
                <a:cs typeface="Consolas"/>
              </a:rPr>
              <a:t>xsd:dateTime</a:t>
            </a:r>
            <a:r>
              <a:rPr lang="en-US" dirty="0">
                <a:latin typeface="Consolas"/>
                <a:cs typeface="Consolas"/>
              </a:rPr>
              <a:t> 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cwork:about</a:t>
            </a:r>
            <a:r>
              <a:rPr lang="en-US" dirty="0">
                <a:latin typeface="Consolas"/>
                <a:cs typeface="Consolas"/>
              </a:rPr>
              <a:t> &lt;http://</a:t>
            </a:r>
            <a:r>
              <a:rPr lang="en-US" dirty="0" err="1">
                <a:latin typeface="Consolas"/>
                <a:cs typeface="Consolas"/>
              </a:rPr>
              <a:t>www.bbc.co.uk</a:t>
            </a:r>
            <a:r>
              <a:rPr lang="en-US" dirty="0">
                <a:latin typeface="Consolas"/>
                <a:cs typeface="Consolas"/>
              </a:rPr>
              <a:t>/things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guidY#</a:t>
            </a:r>
            <a:r>
              <a:rPr lang="en-US" dirty="0" err="1">
                <a:latin typeface="Consolas"/>
                <a:cs typeface="Consolas"/>
              </a:rPr>
              <a:t>id</a:t>
            </a:r>
            <a:r>
              <a:rPr lang="en-US" dirty="0">
                <a:latin typeface="Consolas"/>
                <a:cs typeface="Consolas"/>
              </a:rPr>
              <a:t>&gt; 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cwork:mentions</a:t>
            </a:r>
            <a:r>
              <a:rPr lang="en-US" dirty="0">
                <a:latin typeface="Consolas"/>
                <a:cs typeface="Consolas"/>
              </a:rPr>
              <a:t> &lt;http://</a:t>
            </a:r>
            <a:r>
              <a:rPr lang="en-US" dirty="0" err="1">
                <a:latin typeface="Consolas"/>
                <a:cs typeface="Consolas"/>
              </a:rPr>
              <a:t>www.bbc.co.uk</a:t>
            </a:r>
            <a:r>
              <a:rPr lang="en-US" dirty="0">
                <a:latin typeface="Consolas"/>
                <a:cs typeface="Consolas"/>
              </a:rPr>
              <a:t>/things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guidZ#</a:t>
            </a:r>
            <a:r>
              <a:rPr lang="en-US" dirty="0" err="1">
                <a:latin typeface="Consolas"/>
                <a:cs typeface="Consolas"/>
              </a:rPr>
              <a:t>id</a:t>
            </a:r>
            <a:r>
              <a:rPr lang="en-US" dirty="0">
                <a:latin typeface="Consolas"/>
                <a:cs typeface="Consolas"/>
              </a:rPr>
              <a:t>&gt; ;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  </a:t>
            </a:r>
            <a:r>
              <a:rPr lang="it-IT" dirty="0" err="1">
                <a:latin typeface="Consolas"/>
                <a:cs typeface="Consolas"/>
              </a:rPr>
              <a:t>cms:locator</a:t>
            </a:r>
            <a:r>
              <a:rPr lang="it-IT" dirty="0">
                <a:latin typeface="Consolas"/>
                <a:cs typeface="Consolas"/>
              </a:rPr>
              <a:t> &lt;urn:cps:987634463&gt; ;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  </a:t>
            </a:r>
            <a:r>
              <a:rPr lang="it-IT" dirty="0" err="1">
                <a:latin typeface="Consolas"/>
                <a:cs typeface="Consolas"/>
              </a:rPr>
              <a:t>bbc:primaryContentOf</a:t>
            </a:r>
            <a:r>
              <a:rPr lang="it-IT" dirty="0">
                <a:latin typeface="Consolas"/>
                <a:cs typeface="Consolas"/>
              </a:rPr>
              <a:t> &lt;http://</a:t>
            </a:r>
            <a:r>
              <a:rPr lang="it-IT" dirty="0" err="1">
                <a:latin typeface="Consolas"/>
                <a:cs typeface="Consolas"/>
              </a:rPr>
              <a:t>www.bbc.co.uk</a:t>
            </a:r>
            <a:r>
              <a:rPr lang="it-IT" dirty="0">
                <a:latin typeface="Consolas"/>
                <a:cs typeface="Consolas"/>
              </a:rPr>
              <a:t>/news/</a:t>
            </a:r>
            <a:r>
              <a:rPr lang="it-IT" dirty="0" err="1">
                <a:latin typeface="Consolas"/>
                <a:cs typeface="Consolas"/>
              </a:rPr>
              <a:t>article</a:t>
            </a:r>
            <a:r>
              <a:rPr lang="it-IT" dirty="0">
                <a:latin typeface="Consolas"/>
                <a:cs typeface="Consolas"/>
              </a:rPr>
              <a:t>/</a:t>
            </a:r>
            <a:r>
              <a:rPr lang="it-IT" dirty="0" err="1">
                <a:latin typeface="Consolas"/>
                <a:cs typeface="Consolas"/>
              </a:rPr>
              <a:t>highweb</a:t>
            </a:r>
            <a:r>
              <a:rPr lang="it-IT" dirty="0">
                <a:latin typeface="Consolas"/>
                <a:cs typeface="Consolas"/>
              </a:rPr>
              <a:t>&gt; ;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  </a:t>
            </a:r>
            <a:r>
              <a:rPr lang="it-IT" dirty="0" err="1">
                <a:latin typeface="Consolas"/>
                <a:cs typeface="Consolas"/>
              </a:rPr>
              <a:t>bbc:primaryContentOf</a:t>
            </a:r>
            <a:r>
              <a:rPr lang="it-IT" dirty="0">
                <a:latin typeface="Consolas"/>
                <a:cs typeface="Consolas"/>
              </a:rPr>
              <a:t> &lt;http://</a:t>
            </a:r>
            <a:r>
              <a:rPr lang="it-IT" dirty="0" err="1">
                <a:latin typeface="Consolas"/>
                <a:cs typeface="Consolas"/>
              </a:rPr>
              <a:t>www.bbc.co.uk</a:t>
            </a:r>
            <a:r>
              <a:rPr lang="it-IT" dirty="0">
                <a:latin typeface="Consolas"/>
                <a:cs typeface="Consolas"/>
              </a:rPr>
              <a:t>/news/</a:t>
            </a:r>
            <a:r>
              <a:rPr lang="it-IT" dirty="0" err="1">
                <a:latin typeface="Consolas"/>
                <a:cs typeface="Consolas"/>
              </a:rPr>
              <a:t>article</a:t>
            </a:r>
            <a:r>
              <a:rPr lang="it-IT" dirty="0">
                <a:latin typeface="Consolas"/>
                <a:cs typeface="Consolas"/>
              </a:rPr>
              <a:t>/mobile&gt; .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&lt;http://</a:t>
            </a:r>
            <a:r>
              <a:rPr lang="it-IT" dirty="0" err="1">
                <a:latin typeface="Consolas"/>
                <a:cs typeface="Consolas"/>
              </a:rPr>
              <a:t>www.bbc.co.uk</a:t>
            </a:r>
            <a:r>
              <a:rPr lang="it-IT" dirty="0">
                <a:latin typeface="Consolas"/>
                <a:cs typeface="Consolas"/>
              </a:rPr>
              <a:t>/news/</a:t>
            </a:r>
            <a:r>
              <a:rPr lang="it-IT" dirty="0" err="1">
                <a:latin typeface="Consolas"/>
                <a:cs typeface="Consolas"/>
              </a:rPr>
              <a:t>article</a:t>
            </a:r>
            <a:r>
              <a:rPr lang="it-IT" dirty="0">
                <a:latin typeface="Consolas"/>
                <a:cs typeface="Consolas"/>
              </a:rPr>
              <a:t>/</a:t>
            </a:r>
            <a:r>
              <a:rPr lang="it-IT" dirty="0" err="1">
                <a:latin typeface="Consolas"/>
                <a:cs typeface="Consolas"/>
              </a:rPr>
              <a:t>highweb</a:t>
            </a:r>
            <a:r>
              <a:rPr lang="it-IT" dirty="0">
                <a:latin typeface="Consolas"/>
                <a:cs typeface="Consolas"/>
              </a:rPr>
              <a:t>&gt; </a:t>
            </a:r>
            <a:endParaRPr lang="it-IT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 </a:t>
            </a:r>
            <a:r>
              <a:rPr lang="it-IT" dirty="0" smtClean="0">
                <a:latin typeface="Consolas"/>
                <a:cs typeface="Consolas"/>
              </a:rPr>
              <a:t> </a:t>
            </a:r>
            <a:r>
              <a:rPr lang="it-IT" dirty="0" err="1" smtClean="0">
                <a:latin typeface="Consolas"/>
                <a:cs typeface="Consolas"/>
              </a:rPr>
              <a:t>bbc:webDocumentType</a:t>
            </a:r>
            <a:r>
              <a:rPr lang="it-IT" dirty="0" smtClean="0">
                <a:latin typeface="Consolas"/>
                <a:cs typeface="Consolas"/>
              </a:rPr>
              <a:t> </a:t>
            </a:r>
            <a:r>
              <a:rPr lang="it-IT" dirty="0">
                <a:latin typeface="Consolas"/>
                <a:cs typeface="Consolas"/>
              </a:rPr>
              <a:t>&lt;http://</a:t>
            </a:r>
            <a:r>
              <a:rPr lang="it-IT" dirty="0" err="1">
                <a:latin typeface="Consolas"/>
                <a:cs typeface="Consolas"/>
              </a:rPr>
              <a:t>www.bbc.co.uk</a:t>
            </a:r>
            <a:r>
              <a:rPr lang="it-IT" dirty="0">
                <a:latin typeface="Consolas"/>
                <a:cs typeface="Consolas"/>
              </a:rPr>
              <a:t>/</a:t>
            </a:r>
            <a:r>
              <a:rPr lang="it-IT" dirty="0" err="1">
                <a:latin typeface="Consolas"/>
                <a:cs typeface="Consolas"/>
              </a:rPr>
              <a:t>ontologies</a:t>
            </a:r>
            <a:r>
              <a:rPr lang="it-IT" dirty="0">
                <a:latin typeface="Consolas"/>
                <a:cs typeface="Consolas"/>
              </a:rPr>
              <a:t>/</a:t>
            </a:r>
            <a:r>
              <a:rPr lang="it-IT" dirty="0" err="1">
                <a:latin typeface="Consolas"/>
                <a:cs typeface="Consolas"/>
              </a:rPr>
              <a:t>bbc</a:t>
            </a:r>
            <a:r>
              <a:rPr lang="it-IT" dirty="0">
                <a:latin typeface="Consolas"/>
                <a:cs typeface="Consolas"/>
              </a:rPr>
              <a:t>/</a:t>
            </a:r>
            <a:r>
              <a:rPr lang="it-IT" dirty="0" err="1">
                <a:latin typeface="Consolas"/>
                <a:cs typeface="Consolas"/>
              </a:rPr>
              <a:t>HighWeb</a:t>
            </a:r>
            <a:r>
              <a:rPr lang="it-IT" dirty="0">
                <a:latin typeface="Consolas"/>
                <a:cs typeface="Consolas"/>
              </a:rPr>
              <a:t>&gt; .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&lt;http://</a:t>
            </a:r>
            <a:r>
              <a:rPr lang="it-IT" dirty="0" err="1">
                <a:latin typeface="Consolas"/>
                <a:cs typeface="Consolas"/>
              </a:rPr>
              <a:t>www.bbc.co.uk</a:t>
            </a:r>
            <a:r>
              <a:rPr lang="it-IT" dirty="0">
                <a:latin typeface="Consolas"/>
                <a:cs typeface="Consolas"/>
              </a:rPr>
              <a:t>/news/</a:t>
            </a:r>
            <a:r>
              <a:rPr lang="it-IT" dirty="0" err="1">
                <a:latin typeface="Consolas"/>
                <a:cs typeface="Consolas"/>
              </a:rPr>
              <a:t>article</a:t>
            </a:r>
            <a:r>
              <a:rPr lang="it-IT" dirty="0">
                <a:latin typeface="Consolas"/>
                <a:cs typeface="Consolas"/>
              </a:rPr>
              <a:t>/mobile&gt; </a:t>
            </a:r>
            <a:endParaRPr lang="it-IT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 </a:t>
            </a:r>
            <a:r>
              <a:rPr lang="it-IT" dirty="0" smtClean="0">
                <a:latin typeface="Consolas"/>
                <a:cs typeface="Consolas"/>
              </a:rPr>
              <a:t> </a:t>
            </a:r>
            <a:r>
              <a:rPr lang="it-IT" dirty="0" err="1" smtClean="0">
                <a:latin typeface="Consolas"/>
                <a:cs typeface="Consolas"/>
              </a:rPr>
              <a:t>bbc:webDocumentType</a:t>
            </a:r>
            <a:r>
              <a:rPr lang="it-IT" dirty="0" smtClean="0">
                <a:latin typeface="Consolas"/>
                <a:cs typeface="Consolas"/>
              </a:rPr>
              <a:t> </a:t>
            </a:r>
            <a:r>
              <a:rPr lang="it-IT" dirty="0">
                <a:latin typeface="Consolas"/>
                <a:cs typeface="Consolas"/>
              </a:rPr>
              <a:t>&lt;http://</a:t>
            </a:r>
            <a:r>
              <a:rPr lang="it-IT" dirty="0" err="1">
                <a:latin typeface="Consolas"/>
                <a:cs typeface="Consolas"/>
              </a:rPr>
              <a:t>www.bbc.co.uk</a:t>
            </a:r>
            <a:r>
              <a:rPr lang="it-IT" dirty="0">
                <a:latin typeface="Consolas"/>
                <a:cs typeface="Consolas"/>
              </a:rPr>
              <a:t>/</a:t>
            </a:r>
            <a:r>
              <a:rPr lang="it-IT" dirty="0" err="1">
                <a:latin typeface="Consolas"/>
                <a:cs typeface="Consolas"/>
              </a:rPr>
              <a:t>ontologies</a:t>
            </a:r>
            <a:r>
              <a:rPr lang="it-IT" dirty="0">
                <a:latin typeface="Consolas"/>
                <a:cs typeface="Consolas"/>
              </a:rPr>
              <a:t>/</a:t>
            </a:r>
            <a:r>
              <a:rPr lang="it-IT" dirty="0" err="1">
                <a:latin typeface="Consolas"/>
                <a:cs typeface="Consolas"/>
              </a:rPr>
              <a:t>bbc</a:t>
            </a:r>
            <a:r>
              <a:rPr lang="it-IT" dirty="0">
                <a:latin typeface="Consolas"/>
                <a:cs typeface="Consolas"/>
              </a:rPr>
              <a:t>/Mobile&gt; .</a:t>
            </a:r>
          </a:p>
          <a:p>
            <a:pPr marL="0" indent="0">
              <a:buNone/>
            </a:pPr>
            <a:endParaRPr lang="it-IT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&lt;urn:cps:987634463&gt; a </a:t>
            </a:r>
            <a:r>
              <a:rPr lang="it-IT" dirty="0" err="1">
                <a:latin typeface="Consolas"/>
                <a:cs typeface="Consolas"/>
              </a:rPr>
              <a:t>cms:Locator</a:t>
            </a:r>
            <a:r>
              <a:rPr lang="it-IT" dirty="0">
                <a:latin typeface="Consolas"/>
                <a:cs typeface="Consolas"/>
              </a:rPr>
              <a:t> ;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  </a:t>
            </a:r>
            <a:r>
              <a:rPr lang="it-IT" dirty="0" err="1">
                <a:latin typeface="Consolas"/>
                <a:cs typeface="Consolas"/>
              </a:rPr>
              <a:t>cms:locatorType</a:t>
            </a:r>
            <a:r>
              <a:rPr lang="it-IT" dirty="0">
                <a:latin typeface="Consolas"/>
                <a:cs typeface="Consolas"/>
              </a:rPr>
              <a:t> </a:t>
            </a:r>
            <a:r>
              <a:rPr lang="it-IT" dirty="0" err="1">
                <a:latin typeface="Consolas"/>
                <a:cs typeface="Consolas"/>
              </a:rPr>
              <a:t>cms:CPS</a:t>
            </a:r>
            <a:r>
              <a:rPr lang="it-IT" dirty="0">
                <a:latin typeface="Consolas"/>
                <a:cs typeface="Consolas"/>
              </a:rPr>
              <a:t> .</a:t>
            </a:r>
          </a:p>
          <a:p>
            <a:pPr marL="0" indent="0">
              <a:buNone/>
            </a:pPr>
            <a:r>
              <a:rPr lang="da-DK" dirty="0" smtClean="0">
                <a:latin typeface="Consolas"/>
                <a:cs typeface="Consolas"/>
              </a:rPr>
              <a:t>  </a:t>
            </a:r>
            <a:r>
              <a:rPr lang="da-DK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da-DK" dirty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7961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1371</TotalTime>
  <Words>971</Words>
  <Application>Microsoft Macintosh PowerPoint</Application>
  <PresentationFormat>On-screen Show (4:3)</PresentationFormat>
  <Paragraphs>184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Newsprint</vt:lpstr>
      <vt:lpstr>BBC Linked Data Platform</vt:lpstr>
      <vt:lpstr>What we use</vt:lpstr>
      <vt:lpstr>LDP in 1 slide</vt:lpstr>
      <vt:lpstr>Data inputs &amp; outputs</vt:lpstr>
      <vt:lpstr>High-level architecture</vt:lpstr>
      <vt:lpstr>Update: Resource</vt:lpstr>
      <vt:lpstr>Update: Resource</vt:lpstr>
      <vt:lpstr>Update: Creative Works</vt:lpstr>
      <vt:lpstr>Update: Creative Works</vt:lpstr>
      <vt:lpstr>Update: Dataset</vt:lpstr>
      <vt:lpstr>Update: Dataset</vt:lpstr>
      <vt:lpstr>Update: Ontology</vt:lpstr>
      <vt:lpstr>Update: Ontology</vt:lpstr>
      <vt:lpstr>Domain queries</vt:lpstr>
      <vt:lpstr>Creative Work Queries</vt:lpstr>
      <vt:lpstr>Creative Work Query Filters</vt:lpstr>
      <vt:lpstr>Fundamental changes</vt:lpstr>
      <vt:lpstr>Finally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 Linked Data Platform</dc:title>
  <dc:creator>BBC</dc:creator>
  <cp:lastModifiedBy>BBC</cp:lastModifiedBy>
  <cp:revision>13</cp:revision>
  <dcterms:created xsi:type="dcterms:W3CDTF">2013-04-21T12:35:50Z</dcterms:created>
  <dcterms:modified xsi:type="dcterms:W3CDTF">2013-04-22T11:27:44Z</dcterms:modified>
</cp:coreProperties>
</file>