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342F387-EAC9-400F-BE55-039BBFE15A16}">
  <a:tblStyle styleId="{E342F387-EAC9-400F-BE55-039BBFE15A16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0563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889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▪"/>
              <a:defRPr sz="2400" b="1">
                <a:solidFill>
                  <a:schemeClr val="lt1"/>
                </a:solidFill>
              </a:defRPr>
            </a:lvl3pPr>
            <a:lvl4pPr marL="342900" indent="-889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▪"/>
              <a:defRPr sz="2400" b="1">
                <a:solidFill>
                  <a:schemeClr val="lt1"/>
                </a:solidFill>
              </a:defRPr>
            </a:lvl6pPr>
            <a:lvl7pPr marL="342900" indent="-889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▪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72035" y="233279"/>
            <a:ext cx="8399999" cy="386865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72035" y="235584"/>
            <a:ext cx="8399999" cy="467235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72035" y="233279"/>
            <a:ext cx="8399999" cy="3330674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72035" y="3678300"/>
            <a:ext cx="8399999" cy="90495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473107"/>
            <a:ext cx="7772400" cy="284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4572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896920"/>
            <a:ext cx="7772400" cy="46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rtl="0">
              <a:buSzPct val="100000"/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rtl="0"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3pPr>
            <a:lvl4pPr rtl="0"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4pPr>
            <a:lvl5pPr rtl="0"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rtl="0"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rtl="0"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rtl="0"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rtl="0">
              <a:buFont typeface="Verdana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72035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657164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22860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bc.e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mailto:rein.vantveer@den.n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://www.erfgoedenlocatie.nl" TargetMode="External"/><Relationship Id="rId7" Type="http://schemas.openxmlformats.org/officeDocument/2006/relationships/hyperlink" Target="http://waag.org/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tichting.bibliotheek.nl/" TargetMode="External"/><Relationship Id="rId5" Type="http://schemas.openxmlformats.org/officeDocument/2006/relationships/hyperlink" Target="http://www.cultureelerfgoed.nl/en" TargetMode="External"/><Relationship Id="rId4" Type="http://schemas.openxmlformats.org/officeDocument/2006/relationships/hyperlink" Target="www.den.nl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rfgeo.nl/geosparql/vos-demo.html" TargetMode="External"/><Relationship Id="rId3" Type="http://schemas.openxmlformats.org/officeDocument/2006/relationships/hyperlink" Target="https://dev.opensahara.com/projects/useekm" TargetMode="External"/><Relationship Id="rId7" Type="http://schemas.openxmlformats.org/officeDocument/2006/relationships/hyperlink" Target="http://virtuoso.openlinksw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erfgeo.nl/geosparql/strabon-demo.html" TargetMode="External"/><Relationship Id="rId5" Type="http://schemas.openxmlformats.org/officeDocument/2006/relationships/hyperlink" Target="http://www.strabon.di.uoa.gr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erfgeo.nl/geosparql/geosparql-demo.html" TargetMode="Externa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s.geonames.org/2759793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hyperlink" Target="http://translate.google.nl/translate?sl=nl&amp;tl=en&amp;js=n&amp;prev=_t&amp;hl=nl&amp;ie=UTF-8&amp;u=http://www.gemeentegeschiedenis.nl/gemeentenaam/Amsterdam" TargetMode="External"/><Relationship Id="rId4" Type="http://schemas.openxmlformats.org/officeDocument/2006/relationships/hyperlink" Target="http://www.gemeentegeschiedenis.nl/gemeentenaam/Amsterd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test.strabon.di.uoa.gr" TargetMode="External"/><Relationship Id="rId5" Type="http://schemas.openxmlformats.org/officeDocument/2006/relationships/hyperlink" Target="http://www.pilod.nl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d/msg/4store-support/TQKrHbG0o1s/qU-I7cBmCI0J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://motools.sourceforge.net/timeline/timelin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erlangen-crm.org/" TargetMode="External"/><Relationship Id="rId5" Type="http://schemas.openxmlformats.org/officeDocument/2006/relationships/hyperlink" Target="http://www.w3.org/TR/owl-time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473099"/>
            <a:ext cx="7772400" cy="22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nl" sz="48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Heritage &amp; Location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nl" sz="36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Time, space &amp; semantics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685800" y="3896926"/>
            <a:ext cx="7772400" cy="59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LDBC</a:t>
            </a: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 Amsterdam, April 3rd 2014</a:t>
            </a:r>
          </a:p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rein.vantveer@den.nl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5800" y="309317"/>
            <a:ext cx="2413424" cy="590493"/>
          </a:xfrm>
          <a:prstGeom prst="rect">
            <a:avLst/>
          </a:prstGeom>
        </p:spPr>
      </p:pic>
      <p:pic>
        <p:nvPicPr>
          <p:cNvPr id="55" name="Shape 5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16901" y="309320"/>
            <a:ext cx="3662974" cy="5904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538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nl" sz="30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Heritage &amp; Location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425" y="1294762"/>
            <a:ext cx="8229600" cy="36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/>
              <a:t>Project by </a:t>
            </a:r>
            <a:r>
              <a:rPr lang="nl" sz="1400" u="sng">
                <a:solidFill>
                  <a:schemeClr val="hlink"/>
                </a:solidFill>
                <a:hlinkClick r:id="rId4"/>
              </a:rPr>
              <a:t>Digital Heritage Netherlands</a:t>
            </a:r>
            <a:r>
              <a:rPr lang="nl" sz="1400"/>
              <a:t> &amp; many (heritage) institutions: </a:t>
            </a:r>
            <a:r>
              <a:rPr lang="nl" sz="1400" u="sng">
                <a:solidFill>
                  <a:schemeClr val="hlink"/>
                </a:solidFill>
                <a:hlinkClick r:id="rId5"/>
              </a:rPr>
              <a:t>RCE</a:t>
            </a:r>
            <a:r>
              <a:rPr lang="nl" sz="1400"/>
              <a:t>, </a:t>
            </a:r>
            <a:r>
              <a:rPr lang="nl" sz="1400" u="sng">
                <a:solidFill>
                  <a:schemeClr val="hlink"/>
                </a:solidFill>
                <a:hlinkClick r:id="rId6"/>
              </a:rPr>
              <a:t>SBNL</a:t>
            </a:r>
            <a:r>
              <a:rPr lang="nl" sz="1400"/>
              <a:t>, </a:t>
            </a:r>
            <a:r>
              <a:rPr lang="nl" sz="1400" u="sng">
                <a:solidFill>
                  <a:schemeClr val="hlink"/>
                </a:solidFill>
                <a:hlinkClick r:id="rId7"/>
              </a:rPr>
              <a:t>Waag soc</a:t>
            </a:r>
            <a:r>
              <a:rPr lang="nl" sz="1400"/>
              <a:t> etc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/>
              <a:t>Semantics</a:t>
            </a:r>
          </a:p>
          <a:p>
            <a:pPr marL="914400" lvl="1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o"/>
            </a:pPr>
            <a:r>
              <a:rPr lang="nl" sz="1400"/>
              <a:t>Spatial</a:t>
            </a:r>
          </a:p>
          <a:p>
            <a:pPr marL="914400" lvl="1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o"/>
            </a:pPr>
            <a:r>
              <a:rPr lang="nl" sz="1400"/>
              <a:t>Temporal </a:t>
            </a:r>
          </a:p>
          <a:p>
            <a:pPr marL="914400" lvl="1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o"/>
            </a:pPr>
            <a:r>
              <a:rPr lang="nl" sz="1400"/>
              <a:t>Thematic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/>
              <a:t>Tools for visualization, crowdsourcing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/>
              <a:t>Open source, open data (where possible)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/>
              <a:t>Sustainable business model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81000" y="23567"/>
            <a:ext cx="1919721" cy="469705"/>
          </a:xfrm>
          <a:prstGeom prst="rect">
            <a:avLst/>
          </a:prstGeom>
        </p:spPr>
      </p:pic>
      <p:pic>
        <p:nvPicPr>
          <p:cNvPr id="63" name="Shape 6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5458850" y="23568"/>
            <a:ext cx="2916223" cy="4697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538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nl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Spatial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425" y="1131590"/>
            <a:ext cx="8229600" cy="3794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Aft>
                <a:spcPts val="1000"/>
              </a:spcAft>
              <a:buNone/>
            </a:pPr>
            <a:r>
              <a:rPr lang="nl" sz="1400" dirty="0"/>
              <a:t>Spatial triple stores under investigation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u="sng" dirty="0">
                <a:solidFill>
                  <a:schemeClr val="hlink"/>
                </a:solidFill>
                <a:hlinkClick r:id="rId3"/>
              </a:rPr>
              <a:t>uSeekM</a:t>
            </a:r>
            <a:r>
              <a:rPr lang="nl" sz="1400" dirty="0"/>
              <a:t> </a:t>
            </a:r>
            <a:r>
              <a:rPr lang="nl" sz="1400" u="sng" dirty="0">
                <a:solidFill>
                  <a:schemeClr val="hlink"/>
                </a:solidFill>
                <a:hlinkClick r:id="rId4"/>
              </a:rPr>
              <a:t>http://erfgeo.nl/geosparql/geosparql-demo.html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u="sng" dirty="0">
                <a:solidFill>
                  <a:schemeClr val="hlink"/>
                </a:solidFill>
                <a:hlinkClick r:id="rId5"/>
              </a:rPr>
              <a:t>Strabon</a:t>
            </a:r>
            <a:r>
              <a:rPr lang="nl" sz="1400" dirty="0"/>
              <a:t> </a:t>
            </a:r>
            <a:r>
              <a:rPr lang="nl" sz="1400" u="sng" dirty="0">
                <a:solidFill>
                  <a:schemeClr val="hlink"/>
                </a:solidFill>
                <a:hlinkClick r:id="rId6"/>
              </a:rPr>
              <a:t>http://erfgeo.nl/geosparql/strabon-demo.html</a:t>
            </a:r>
          </a:p>
          <a:p>
            <a:pPr marL="457200" lvl="0" indent="-317500" rtl="0"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u="sng" dirty="0">
                <a:solidFill>
                  <a:schemeClr val="hlink"/>
                </a:solidFill>
                <a:hlinkClick r:id="rId7"/>
              </a:rPr>
              <a:t>Virtuoso</a:t>
            </a:r>
            <a:r>
              <a:rPr lang="nl" sz="1400" dirty="0"/>
              <a:t> </a:t>
            </a:r>
            <a:r>
              <a:rPr lang="nl" sz="1400" u="sng" dirty="0">
                <a:solidFill>
                  <a:schemeClr val="hlink"/>
                </a:solidFill>
                <a:hlinkClick r:id="rId8"/>
              </a:rPr>
              <a:t>http://erfgeo.nl/geosparql/vos-demo.html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dirty="0"/>
              <a:t>Dataset: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nl" sz="1400" dirty="0"/>
              <a:t>13,014 Dutch archaeological monuments (polygon)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nl" sz="1400" dirty="0"/>
              <a:t>121,805 archaeological ‘observations’ (point)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dirty="0"/>
              <a:t>Operations: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nl" sz="1400" dirty="0"/>
              <a:t>simple spatial filter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nl" sz="1400" dirty="0"/>
              <a:t>spatial join observation points on monuments polygons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381000" y="23567"/>
            <a:ext cx="1919720" cy="469705"/>
          </a:xfrm>
          <a:prstGeom prst="rect">
            <a:avLst/>
          </a:prstGeom>
        </p:spPr>
      </p:pic>
      <p:pic>
        <p:nvPicPr>
          <p:cNvPr id="71" name="Shape 71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5458850" y="23568"/>
            <a:ext cx="2916224" cy="4697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538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nl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Why is this important to us?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425" y="1588674"/>
            <a:ext cx="8229600" cy="3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u="sng"/>
              <a:t>Simple spatial filter</a:t>
            </a:r>
            <a:r>
              <a:rPr lang="nl" sz="1400"/>
              <a:t>Municipality:Amsterdam OWL:sameAs </a:t>
            </a:r>
            <a:r>
              <a:rPr lang="nl" sz="1400" u="sng">
                <a:solidFill>
                  <a:schemeClr val="hlink"/>
                </a:solidFill>
                <a:hlinkClick r:id="rId3"/>
              </a:rPr>
              <a:t>http://sws.geonames.org/2759793/</a:t>
            </a:r>
            <a:r>
              <a:rPr lang="nl" sz="1400"/>
              <a:t>: 1 current place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nl" sz="1400" u="sng"/>
              <a:t>Spatial join</a:t>
            </a:r>
            <a:r>
              <a:rPr lang="nl" sz="1400" u="sng">
                <a:solidFill>
                  <a:schemeClr val="hlink"/>
                </a:solidFill>
                <a:hlinkClick r:id="rId4"/>
              </a:rPr>
              <a:t>http://www.gemeentegeschiedenis.nl/gemeentenaam/Amsterdam</a:t>
            </a:r>
            <a:r>
              <a:rPr lang="nl" sz="1400"/>
              <a:t/>
            </a:r>
            <a:br>
              <a:rPr lang="nl" sz="1400"/>
            </a:br>
            <a:r>
              <a:rPr lang="nl" sz="1400"/>
              <a:t>or use </a:t>
            </a:r>
            <a:r>
              <a:rPr lang="nl" sz="1400" u="sng">
                <a:solidFill>
                  <a:schemeClr val="hlink"/>
                </a:solidFill>
                <a:hlinkClick r:id="rId5"/>
              </a:rPr>
              <a:t>translated version</a:t>
            </a:r>
            <a:r>
              <a:rPr lang="nl" sz="1400"/>
              <a:t>: 8 contours (multipolygon)</a:t>
            </a:r>
          </a:p>
          <a:p>
            <a:endParaRPr lang="nl" sz="1400"/>
          </a:p>
          <a:p>
            <a:pPr marL="0" lvl="0" indent="0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nl" sz="1400"/>
              <a:t>Heritage &amp; Location must be able to include (join) results from all previous ‘versions’ of a place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81000" y="23567"/>
            <a:ext cx="1919720" cy="469705"/>
          </a:xfrm>
          <a:prstGeom prst="rect">
            <a:avLst/>
          </a:prstGeom>
        </p:spPr>
      </p:pic>
      <p:pic>
        <p:nvPicPr>
          <p:cNvPr id="79" name="Shape 7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458850" y="23568"/>
            <a:ext cx="2916224" cy="4697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538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nl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Limited results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425" y="1294762"/>
            <a:ext cx="8229600" cy="36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nl"/>
              <a:t>
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1000" y="23567"/>
            <a:ext cx="1919720" cy="469705"/>
          </a:xfrm>
          <a:prstGeom prst="rect">
            <a:avLst/>
          </a:prstGeom>
        </p:spPr>
      </p:pic>
      <p:pic>
        <p:nvPicPr>
          <p:cNvPr id="87" name="Shape 8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58850" y="23568"/>
            <a:ext cx="2916224" cy="469706"/>
          </a:xfrm>
          <a:prstGeom prst="rect">
            <a:avLst/>
          </a:prstGeom>
        </p:spPr>
      </p:pic>
      <p:graphicFrame>
        <p:nvGraphicFramePr>
          <p:cNvPr id="88" name="Shape 88"/>
          <p:cNvGraphicFramePr/>
          <p:nvPr/>
        </p:nvGraphicFramePr>
        <p:xfrm>
          <a:off x="803325" y="184110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{E342F387-EAC9-400F-BE55-039BBFE15A16}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i="1"/>
                        <a:t>Store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b="1"/>
                        <a:t>H&amp;L uSeekM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b="1" u="sng">
                          <a:solidFill>
                            <a:schemeClr val="hlink"/>
                          </a:solidFill>
                          <a:hlinkClick r:id="rId5"/>
                        </a:rPr>
                        <a:t>PiLOD</a:t>
                      </a:r>
                      <a:r>
                        <a:rPr lang="nl" b="1"/>
                        <a:t> Virtuoso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b="1" u="sng">
                          <a:solidFill>
                            <a:schemeClr val="hlink"/>
                          </a:solidFill>
                          <a:hlinkClick r:id="rId6"/>
                        </a:rPr>
                        <a:t>Test repo</a:t>
                      </a:r>
                      <a:r>
                        <a:rPr lang="nl" b="1"/>
                        <a:t> Strabon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i="1"/>
                        <a:t>Implementation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Not optimised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Not optimised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Optimised?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 i="1"/>
                        <a:t>Simple spatial filter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Good</a:t>
                      </a: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Reasonable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"/>
                        <a:t>Not so good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nl" i="1"/>
                        <a:t>‘Point in Polygon’</a:t>
                      </a:r>
                    </a:p>
                    <a:p>
                      <a:pPr rtl="0">
                        <a:buNone/>
                      </a:pPr>
                      <a:r>
                        <a:rPr lang="nl" i="1"/>
                        <a:t>spatial join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nl"/>
                        <a:t>Not so 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nl"/>
                        <a:t>Work in progress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nl"/>
                        <a:t>Good (how is this possible???)</a:t>
                      </a: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89" name="Shape 89"/>
          <p:cNvSpPr txBox="1"/>
          <p:nvPr/>
        </p:nvSpPr>
        <p:spPr>
          <a:xfrm>
            <a:off x="803225" y="3787900"/>
            <a:ext cx="7239000" cy="75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nl" i="1"/>
              <a:t>Disclaimer: there is no general validity for these results whatsoever!</a:t>
            </a:r>
          </a:p>
          <a:p>
            <a:pPr>
              <a:buNone/>
            </a:pPr>
            <a:r>
              <a:rPr lang="nl" i="1"/>
              <a:t>Consult a proper spatial benchmark for reliable results.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2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538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nl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425" y="1294762"/>
            <a:ext cx="8229600" cy="36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nl"/>
              <a:t>
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1000" y="23567"/>
            <a:ext cx="1919720" cy="469705"/>
          </a:xfrm>
          <a:prstGeom prst="rect">
            <a:avLst/>
          </a:prstGeom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58850" y="23568"/>
            <a:ext cx="2916224" cy="469706"/>
          </a:xfrm>
          <a:prstGeom prst="rect">
            <a:avLst/>
          </a:prstGeom>
        </p:spPr>
      </p:pic>
      <p:sp>
        <p:nvSpPr>
          <p:cNvPr id="98" name="Shape 98"/>
          <p:cNvSpPr txBox="1"/>
          <p:nvPr/>
        </p:nvSpPr>
        <p:spPr>
          <a:xfrm>
            <a:off x="610675" y="1407500"/>
            <a:ext cx="7776600" cy="3561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Consider dates before Christ (BC/ Before Common Era - BCE)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n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W3 Time Ontology</a:t>
            </a:r>
            <a:r>
              <a:rPr lang="nl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nl" i="1">
                <a:latin typeface="Verdana"/>
                <a:ea typeface="Verdana"/>
                <a:cs typeface="Verdana"/>
                <a:sym typeface="Verdana"/>
              </a:rPr>
              <a:t>“temporal content of Web pages and the temporal properties of Web services”</a:t>
            </a:r>
          </a:p>
          <a:p>
            <a:pPr marL="457200" lvl="0" indent="-317500" rtl="0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n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CIDOC-CRM ontology</a:t>
            </a:r>
            <a:r>
              <a:rPr lang="nl">
                <a:latin typeface="Verdana"/>
                <a:ea typeface="Verdana"/>
                <a:cs typeface="Verdana"/>
                <a:sym typeface="Verdana"/>
              </a:rPr>
              <a:t>: E50_Date datatype XSD:string </a:t>
            </a:r>
            <a:r>
              <a:rPr lang="nl" i="1">
                <a:latin typeface="Verdana"/>
                <a:ea typeface="Verdana"/>
                <a:cs typeface="Verdana"/>
                <a:sym typeface="Verdana"/>
              </a:rPr>
              <a:t>"1900"; "4-4-1959"; "19-MAR-1922"; "19640604" </a:t>
            </a:r>
            <a:r>
              <a:rPr lang="nl">
                <a:latin typeface="Verdana"/>
                <a:ea typeface="Verdana"/>
                <a:cs typeface="Verdana"/>
                <a:sym typeface="Verdana"/>
              </a:rPr>
              <a:t>is hard to implement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n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Timeline ontology</a:t>
            </a:r>
            <a:r>
              <a:rPr lang="nl">
                <a:latin typeface="Verdana"/>
                <a:ea typeface="Verdana"/>
                <a:cs typeface="Verdana"/>
                <a:sym typeface="Verdana"/>
              </a:rPr>
              <a:t>: atDate^^XSD:date → </a:t>
            </a:r>
          </a:p>
          <a:p>
            <a:pPr marL="457200" lvl="0" indent="0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n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“Turns out almost no C library handles ISO 8601 dates before 1900.”</a:t>
            </a: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Is Strabon or any other LD store able to handle:</a:t>
            </a:r>
            <a:br>
              <a:rPr lang="nl">
                <a:latin typeface="Verdana"/>
                <a:ea typeface="Verdana"/>
                <a:cs typeface="Verdana"/>
                <a:sym typeface="Verdana"/>
              </a:rPr>
            </a:br>
            <a:r>
              <a:rPr lang="nl">
                <a:latin typeface="Verdana"/>
                <a:ea typeface="Verdana"/>
                <a:cs typeface="Verdana"/>
                <a:sym typeface="Verdana"/>
              </a:rPr>
              <a:t>“Time:A Time:within Time:B” - a temporal join?</a:t>
            </a:r>
          </a:p>
          <a:p>
            <a:endParaRPr lang="nl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nl" sz="1100">
                <a:latin typeface="Verdana"/>
                <a:ea typeface="Verdana"/>
                <a:cs typeface="Verdana"/>
                <a:sym typeface="Verdana"/>
              </a:rPr>
              <a:t>Erm, help?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Diavoorstelling (16:9)</PresentationFormat>
  <Paragraphs>60</Paragraphs>
  <Slides>6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simple-light</vt:lpstr>
      <vt:lpstr>Custom Theme</vt:lpstr>
      <vt:lpstr>Heritage &amp; Location Time, space &amp; semantics</vt:lpstr>
      <vt:lpstr>Heritage &amp; Location</vt:lpstr>
      <vt:lpstr>Spatial</vt:lpstr>
      <vt:lpstr>Why is this important to us?</vt:lpstr>
      <vt:lpstr>Limited results</vt:lpstr>
      <vt:lpstr>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Heritage &amp; Location Time, space &amp; semantics</dc:title>
  <cp:lastModifiedBy>Rein van 't Veer</cp:lastModifiedBy>
  <cp:revision>1</cp:revision>
  <dcterms:modified xsi:type="dcterms:W3CDTF">2014-04-04T09:24:31Z</dcterms:modified>
</cp:coreProperties>
</file>