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6" r:id="rId4"/>
    <p:sldId id="299" r:id="rId5"/>
    <p:sldId id="303" r:id="rId6"/>
    <p:sldId id="283" r:id="rId7"/>
    <p:sldId id="307" r:id="rId8"/>
    <p:sldId id="308" r:id="rId9"/>
    <p:sldId id="301" r:id="rId10"/>
    <p:sldId id="306" r:id="rId11"/>
    <p:sldId id="304" r:id="rId12"/>
    <p:sldId id="302" r:id="rId13"/>
    <p:sldId id="305" r:id="rId14"/>
    <p:sldId id="313" r:id="rId15"/>
    <p:sldId id="312" r:id="rId16"/>
    <p:sldId id="311" r:id="rId17"/>
    <p:sldId id="310" r:id="rId18"/>
    <p:sldId id="316" r:id="rId19"/>
    <p:sldId id="314" r:id="rId20"/>
    <p:sldId id="315" r:id="rId21"/>
    <p:sldId id="309" r:id="rId22"/>
    <p:sldId id="298" r:id="rId23"/>
  </p:sldIdLst>
  <p:sldSz cx="9144000" cy="6858000" type="screen4x3"/>
  <p:notesSz cx="6796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E04F"/>
    <a:srgbClr val="B0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>
        <p:scale>
          <a:sx n="100" d="100"/>
          <a:sy n="100" d="100"/>
        </p:scale>
        <p:origin x="-55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de-DE" sz="2400"/>
              <a:t>Performance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Client Neo4J (ms)</c:v>
                </c:pt>
              </c:strCache>
            </c:strRef>
          </c:tx>
          <c:spPr>
            <a:solidFill>
              <a:srgbClr val="40E04F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Sheet1!$C$2:$C$4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247</c:v>
                </c:pt>
                <c:pt idx="1">
                  <c:v>277</c:v>
                </c:pt>
                <c:pt idx="2">
                  <c:v>280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Server MySQL (ms)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Sheet1!$C$2:$C$4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2584</c:v>
                </c:pt>
                <c:pt idx="1">
                  <c:v>12095</c:v>
                </c:pt>
                <c:pt idx="2">
                  <c:v>19740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0443136"/>
        <c:axId val="90453120"/>
      </c:barChart>
      <c:catAx>
        <c:axId val="904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 b="0"/>
            </a:pPr>
            <a:endParaRPr lang="de-DE"/>
          </a:p>
        </c:txPr>
        <c:crossAx val="90453120"/>
        <c:crosses val="autoZero"/>
        <c:auto val="1"/>
        <c:lblAlgn val="ctr"/>
        <c:lblOffset val="100"/>
        <c:noMultiLvlLbl val="0"/>
      </c:catAx>
      <c:valAx>
        <c:axId val="90453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04431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7941-7DF5-4C54-BE10-EEA20ADC64D9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EAF13-F0DC-4253-A682-5A85905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EAF13-F0DC-4253-A682-5A8590504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33EA78-45B4-4C6F-BAE0-A54B9D3AFD3A}" type="datetime1">
              <a:rPr lang="de-DE" smtClean="0"/>
              <a:t>02.04.2014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82567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>
                  <a:alpha val="60000"/>
                </a:srgbClr>
              </a:gs>
              <a:gs pos="100000">
                <a:srgbClr val="002060">
                  <a:lumMod val="69000"/>
                  <a:lumOff val="31000"/>
                </a:srgbClr>
              </a:gs>
            </a:gsLst>
            <a:lin ang="5400000" scaled="1"/>
            <a:tileRect/>
          </a:gradFill>
          <a:ln>
            <a:gradFill>
              <a:gsLst>
                <a:gs pos="0">
                  <a:schemeClr val="tx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0" y="6309320"/>
            <a:ext cx="9144000" cy="55185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gradFill>
              <a:gsLst>
                <a:gs pos="0">
                  <a:schemeClr val="tx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 userDrawn="1"/>
        </p:nvSpPr>
        <p:spPr>
          <a:xfrm>
            <a:off x="823377" y="6400582"/>
            <a:ext cx="749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Meta-Proteome-Analyzer</a:t>
            </a:r>
            <a:r>
              <a:rPr lang="en-US" baseline="0" dirty="0" smtClean="0">
                <a:solidFill>
                  <a:schemeClr val="bg2">
                    <a:lumMod val="90000"/>
                  </a:schemeClr>
                </a:solidFill>
              </a:rPr>
              <a:t> – a graph database backed protein analysis software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395536" y="188640"/>
            <a:ext cx="525658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3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C575C6-5135-4D50-90E4-8B335386E20A}" type="datetime1">
              <a:rPr lang="de-DE" smtClean="0"/>
              <a:t>02.04.2014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9A980A-8547-4BE9-A76A-69D3AA168C73}" type="datetime1">
              <a:rPr lang="de-DE" smtClean="0"/>
              <a:t>02.04.2014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20AD8B-BB60-43ED-9EA7-01DD6D48070D}" type="datetime1">
              <a:rPr lang="de-DE" smtClean="0"/>
              <a:t>02.04.2014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ABCDCF-AF85-434B-930A-5E7A5866FE6B}" type="datetime1">
              <a:rPr lang="de-DE" smtClean="0"/>
              <a:t>02.04.2014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E486D1-13E9-42B9-945E-998642C5009E}" type="datetime1">
              <a:rPr lang="de-DE" smtClean="0"/>
              <a:t>02.04.2014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C0FC53-6EE9-4FEA-BCA3-897CABBF6864}" type="datetime1">
              <a:rPr lang="de-DE" smtClean="0"/>
              <a:t>02.04.2014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Glycan analysis &amp; software development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30609A-7B12-4701-A74D-EEB6B333012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8032" y="2276872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Meta-Proteome-Analyzer: </a:t>
            </a:r>
            <a:br>
              <a:rPr lang="de-DE" b="1" dirty="0" smtClean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a graph </a:t>
            </a:r>
            <a:r>
              <a:rPr lang="en-US" i="1" dirty="0" smtClean="0">
                <a:solidFill>
                  <a:schemeClr val="tx2"/>
                </a:solidFill>
              </a:rPr>
              <a:t>database backed  protein analysis software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3108" y="4437112"/>
            <a:ext cx="4929222" cy="156517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de-DE" sz="2800" b="1" dirty="0" smtClean="0">
                <a:solidFill>
                  <a:schemeClr val="tx1"/>
                </a:solidFill>
              </a:rPr>
              <a:t>Thilo Muth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MPI Magdeburg / Germany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(cooperation with CompOmics group in Ghent / Belgium)</a:t>
            </a:r>
            <a:endParaRPr lang="de-DE" sz="2800" dirty="0">
              <a:solidFill>
                <a:srgbClr val="00B050"/>
              </a:solidFill>
            </a:endParaRPr>
          </a:p>
        </p:txBody>
      </p:sp>
      <p:pic>
        <p:nvPicPr>
          <p:cNvPr id="1030" name="Picture 6" descr="http://genesis.ugent.be/public_data/image/compom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01761"/>
            <a:ext cx="2417190" cy="12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meta-proteome-analyzer.googlecode.com/svn/wiki/images/MPA_splash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74" y="-1"/>
            <a:ext cx="3911721" cy="20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0"/>
            <a:ext cx="2417190" cy="217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 descr="logo_mpi_magdeburg_350px_Max_Plank_Institut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6" y="5308601"/>
            <a:ext cx="2125728" cy="143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1043608" y="2161455"/>
            <a:ext cx="7643192" cy="363326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Peptides</a:t>
            </a:r>
          </a:p>
          <a:p>
            <a:r>
              <a:rPr lang="de-DE" sz="2400" dirty="0" smtClean="0"/>
              <a:t>Proteins</a:t>
            </a:r>
          </a:p>
          <a:p>
            <a:r>
              <a:rPr lang="de-DE" sz="2400" dirty="0" smtClean="0"/>
              <a:t>Species</a:t>
            </a:r>
          </a:p>
          <a:p>
            <a:r>
              <a:rPr lang="de-DE" sz="2400" dirty="0" smtClean="0"/>
              <a:t>Enzymes</a:t>
            </a:r>
          </a:p>
          <a:p>
            <a:r>
              <a:rPr lang="de-DE" sz="2400" dirty="0" smtClean="0"/>
              <a:t>Pathways</a:t>
            </a:r>
          </a:p>
          <a:p>
            <a:r>
              <a:rPr lang="de-DE" sz="2400" dirty="0" smtClean="0"/>
              <a:t>Ontologies</a:t>
            </a:r>
          </a:p>
          <a:p>
            <a:endParaRPr lang="de-DE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7200" y="1268760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</a:t>
            </a:r>
            <a:r>
              <a:rPr lang="de-DE" b="1" dirty="0" smtClean="0"/>
              <a:t>raph</a:t>
            </a:r>
            <a:r>
              <a:rPr lang="de-DE" dirty="0" smtClean="0"/>
              <a:t> </a:t>
            </a:r>
            <a:r>
              <a:rPr lang="de-DE" b="1" dirty="0" smtClean="0"/>
              <a:t>nodes/vertices</a:t>
            </a:r>
            <a:r>
              <a:rPr lang="de-DE" dirty="0"/>
              <a:t>:</a:t>
            </a:r>
          </a:p>
        </p:txBody>
      </p:sp>
      <p:sp>
        <p:nvSpPr>
          <p:cNvPr id="18" name="Ellipse 6"/>
          <p:cNvSpPr/>
          <p:nvPr/>
        </p:nvSpPr>
        <p:spPr>
          <a:xfrm>
            <a:off x="7020272" y="1268760"/>
            <a:ext cx="1440160" cy="13967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7740352" y="2665511"/>
            <a:ext cx="0" cy="1915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6"/>
          <p:cNvSpPr/>
          <p:nvPr/>
        </p:nvSpPr>
        <p:spPr>
          <a:xfrm>
            <a:off x="7020272" y="4581128"/>
            <a:ext cx="1440160" cy="139675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43608" y="2161455"/>
            <a:ext cx="7643192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Peptide-BELONGS-TO-Protein</a:t>
            </a:r>
          </a:p>
          <a:p>
            <a:r>
              <a:rPr lang="de-DE" sz="2400" dirty="0" smtClean="0"/>
              <a:t>Species-HOLDS-Protein</a:t>
            </a:r>
          </a:p>
          <a:p>
            <a:r>
              <a:rPr lang="de-DE" sz="2400" dirty="0" smtClean="0"/>
              <a:t>Protein-BELONGS-TO-Pathway</a:t>
            </a:r>
            <a:endParaRPr lang="de-DE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268760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</a:t>
            </a:r>
            <a:r>
              <a:rPr lang="de-DE" b="1" dirty="0" smtClean="0"/>
              <a:t>raph</a:t>
            </a:r>
            <a:r>
              <a:rPr lang="de-DE" dirty="0" smtClean="0"/>
              <a:t> </a:t>
            </a:r>
            <a:r>
              <a:rPr lang="de-DE" b="1" dirty="0" smtClean="0"/>
              <a:t>edges/relationships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1" name="Ellipse 6"/>
          <p:cNvSpPr/>
          <p:nvPr/>
        </p:nvSpPr>
        <p:spPr>
          <a:xfrm>
            <a:off x="7020272" y="1268760"/>
            <a:ext cx="1440160" cy="139675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7740352" y="2665511"/>
            <a:ext cx="0" cy="191561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6"/>
          <p:cNvSpPr/>
          <p:nvPr/>
        </p:nvSpPr>
        <p:spPr>
          <a:xfrm>
            <a:off x="7020272" y="4581128"/>
            <a:ext cx="1440160" cy="139675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3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tmuth\Documents\Doktorarbeit\Metaproteomics\Graph Database\22prote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48" y="0"/>
            <a:ext cx="91721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„Complex“ Data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457200" y="1268760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Did you find that guy in here?</a:t>
            </a:r>
            <a:endParaRPr lang="de-DE" dirty="0"/>
          </a:p>
        </p:txBody>
      </p:sp>
      <p:pic>
        <p:nvPicPr>
          <p:cNvPr id="5122" name="Picture 2" descr="http://www.walkingwithdinosaurs.com/suploads/dinosaur-details/dinosaur-tyrannosaurus/tyrannosaur-dino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524328" cy="427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„Complex“ Data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457200" y="1268760"/>
            <a:ext cx="946448" cy="74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No ? </a:t>
            </a: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611560" y="2017440"/>
            <a:ext cx="853244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Asara</a:t>
            </a:r>
            <a:r>
              <a:rPr lang="en-US" sz="2800" dirty="0" smtClean="0"/>
              <a:t> </a:t>
            </a:r>
            <a:r>
              <a:rPr lang="en-US" sz="2800" dirty="0"/>
              <a:t>et al. </a:t>
            </a:r>
            <a:r>
              <a:rPr lang="en-US" sz="2800" dirty="0" smtClean="0"/>
              <a:t>(Science 2007) reported </a:t>
            </a:r>
            <a:r>
              <a:rPr lang="en-US" sz="2800" dirty="0"/>
              <a:t>the detection of collagen </a:t>
            </a:r>
            <a:r>
              <a:rPr lang="en-US" sz="2800" dirty="0" smtClean="0"/>
              <a:t>protein fragments </a:t>
            </a:r>
            <a:r>
              <a:rPr lang="en-US" sz="2800" dirty="0"/>
              <a:t>in a 68-million-year-old </a:t>
            </a:r>
            <a:r>
              <a:rPr lang="en-US" sz="2800" i="1" dirty="0"/>
              <a:t>Tyrannosaurus </a:t>
            </a:r>
            <a:r>
              <a:rPr lang="en-US" sz="2800" i="1" dirty="0" err="1"/>
              <a:t>rex</a:t>
            </a:r>
            <a:r>
              <a:rPr lang="en-US" sz="2800" dirty="0"/>
              <a:t> bone by shotgun proteomics.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finding has been called into question </a:t>
            </a:r>
            <a:r>
              <a:rPr lang="en-US" sz="2800" dirty="0" smtClean="0"/>
              <a:t>by researchers marking these proteins as contaminants from modern species.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56048" y="1268760"/>
            <a:ext cx="2007840" cy="74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 smtClean="0"/>
              <a:t>Me neither!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360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 Queries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feld 13"/>
          <p:cNvSpPr txBox="1">
            <a:spLocks noChangeArrowheads="1"/>
          </p:cNvSpPr>
          <p:nvPr/>
        </p:nvSpPr>
        <p:spPr bwMode="auto">
          <a:xfrm>
            <a:off x="401840" y="1052736"/>
            <a:ext cx="6948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800" b="1" dirty="0" smtClean="0">
                <a:latin typeface="Calibri" pitchFamily="34" charset="0"/>
              </a:rPr>
              <a:t>Simple Query: Filter out (T.Rex) contaminants</a:t>
            </a:r>
            <a:endParaRPr lang="de-DE" sz="2800" b="1" dirty="0">
              <a:latin typeface="Calibri" pitchFamily="34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03" y="1844824"/>
            <a:ext cx="6152515" cy="39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 Queries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42" y="1988840"/>
            <a:ext cx="6152515" cy="3906520"/>
          </a:xfrm>
          <a:prstGeom prst="rect">
            <a:avLst/>
          </a:prstGeom>
        </p:spPr>
      </p:pic>
      <p:sp>
        <p:nvSpPr>
          <p:cNvPr id="31" name="Textfeld 13"/>
          <p:cNvSpPr txBox="1">
            <a:spLocks noChangeArrowheads="1"/>
          </p:cNvSpPr>
          <p:nvPr/>
        </p:nvSpPr>
        <p:spPr bwMode="auto">
          <a:xfrm>
            <a:off x="401840" y="1052736"/>
            <a:ext cx="7121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800" b="1" dirty="0" smtClean="0">
                <a:latin typeface="Calibri" pitchFamily="34" charset="0"/>
              </a:rPr>
              <a:t>Find a certain pathway and its related entitites</a:t>
            </a:r>
            <a:endParaRPr lang="de-DE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 Queries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feld 13"/>
          <p:cNvSpPr txBox="1">
            <a:spLocks noChangeArrowheads="1"/>
          </p:cNvSpPr>
          <p:nvPr/>
        </p:nvSpPr>
        <p:spPr bwMode="auto">
          <a:xfrm>
            <a:off x="467544" y="1988840"/>
            <a:ext cx="8280920" cy="2246769"/>
          </a:xfrm>
          <a:prstGeom prst="rect">
            <a:avLst/>
          </a:prstGeom>
          <a:solidFill>
            <a:srgbClr val="40E04F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pathways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nodeathways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("Identifier:*")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(pathways)&lt;-[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rel:BELONGS_TO_PATHWAY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]-(proteins)&lt;-[:IS_METAPROTEIN_OF]-(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metaproteins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pathways.Identifier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='K00399')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pathways, proteins,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metaproteins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(proteins)-[:BELONGS_TO]-&gt;(taxa)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pathways, taxa, metaproteins,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proteins</a:t>
            </a:r>
            <a:endParaRPr lang="de-DE" sz="2800" b="1" dirty="0">
              <a:latin typeface="Calibri" pitchFamily="34" charset="0"/>
            </a:endParaRPr>
          </a:p>
        </p:txBody>
      </p:sp>
      <p:sp>
        <p:nvSpPr>
          <p:cNvPr id="5" name="Textfeld 13"/>
          <p:cNvSpPr txBox="1">
            <a:spLocks noChangeArrowheads="1"/>
          </p:cNvSpPr>
          <p:nvPr/>
        </p:nvSpPr>
        <p:spPr bwMode="auto">
          <a:xfrm>
            <a:off x="395536" y="1340768"/>
            <a:ext cx="3207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800" b="1" dirty="0" smtClean="0">
                <a:latin typeface="Calibri" pitchFamily="34" charset="0"/>
              </a:rPr>
              <a:t>Neo4j Cypher Query</a:t>
            </a:r>
            <a:endParaRPr lang="de-DE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Performance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049469"/>
              </p:ext>
            </p:extLst>
          </p:nvPr>
        </p:nvGraphicFramePr>
        <p:xfrm>
          <a:off x="2497972" y="1556792"/>
          <a:ext cx="602086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0481" y="1556792"/>
            <a:ext cx="2027491" cy="135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anose="020F0502020204030204" pitchFamily="34" charset="0"/>
              </a:rPr>
              <a:t>Test Datasets: </a:t>
            </a:r>
          </a:p>
          <a:p>
            <a:r>
              <a:rPr lang="de-DE" sz="2000" dirty="0" smtClean="0">
                <a:latin typeface="Calibri" panose="020F0502020204030204" pitchFamily="34" charset="0"/>
              </a:rPr>
              <a:t>A) 1388 proteins </a:t>
            </a:r>
          </a:p>
          <a:p>
            <a:r>
              <a:rPr lang="de-DE" sz="2000" dirty="0" smtClean="0">
                <a:latin typeface="Calibri" panose="020F0502020204030204" pitchFamily="34" charset="0"/>
              </a:rPr>
              <a:t>B) 4946 proteins</a:t>
            </a:r>
          </a:p>
          <a:p>
            <a:r>
              <a:rPr lang="de-DE" sz="2000" dirty="0" smtClean="0">
                <a:latin typeface="Calibri" panose="020F0502020204030204" pitchFamily="34" charset="0"/>
              </a:rPr>
              <a:t>C) 9393 proteins</a:t>
            </a:r>
            <a:endParaRPr lang="de-D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Software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8" name="Picture 3" descr="MPA_full_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476"/>
            <a:ext cx="8255158" cy="488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7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p.uni-koeln.de/~lassig/images/network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2857500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Life Sciences + Graph Database?</a:t>
            </a:r>
          </a:p>
          <a:p>
            <a:pPr marL="0" indent="0">
              <a:buNone/>
            </a:pPr>
            <a:r>
              <a:rPr lang="de-DE" sz="2800" dirty="0" smtClean="0"/>
              <a:t>Life scientists are interested in genes, proteins, metabolites, relationships, interactions and biological networks...</a:t>
            </a:r>
          </a:p>
        </p:txBody>
      </p:sp>
      <p:pic>
        <p:nvPicPr>
          <p:cNvPr id="3076" name="Picture 4" descr="http://www-dsv.cea.fr/var/plain/storage/original/media/File/IBITECS/SBIGeM/Eq%20Labarre/Image%20Ne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2398742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2.warwick.ac.uk/fac/sci/maths/research/events/2009_2010/symposium/netwks/image008_kop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8" y="3429000"/>
            <a:ext cx="2736302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Software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tmuth\Documents\Doktorarbeit\Vorträge\Webinar Neo4j 17.10.2013\graphdb_in_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0539"/>
            <a:ext cx="8700144" cy="47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Software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feld 13"/>
          <p:cNvSpPr txBox="1">
            <a:spLocks noChangeArrowheads="1"/>
          </p:cNvSpPr>
          <p:nvPr/>
        </p:nvSpPr>
        <p:spPr bwMode="auto">
          <a:xfrm>
            <a:off x="401840" y="1052736"/>
            <a:ext cx="2165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800" b="1" dirty="0" err="1" smtClean="0">
                <a:latin typeface="Calibri" pitchFamily="34" charset="0"/>
              </a:rPr>
              <a:t>Current</a:t>
            </a:r>
            <a:r>
              <a:rPr lang="de-DE" sz="2800" b="1" dirty="0" smtClean="0">
                <a:latin typeface="Calibri" pitchFamily="34" charset="0"/>
              </a:rPr>
              <a:t> State</a:t>
            </a:r>
            <a:endParaRPr lang="de-DE" sz="2800" b="1" dirty="0">
              <a:latin typeface="Calibri" pitchFamily="34" charset="0"/>
            </a:endParaRPr>
          </a:p>
        </p:txBody>
      </p:sp>
      <p:sp>
        <p:nvSpPr>
          <p:cNvPr id="34" name="Rechteck 12"/>
          <p:cNvSpPr>
            <a:spLocks noChangeArrowheads="1"/>
          </p:cNvSpPr>
          <p:nvPr/>
        </p:nvSpPr>
        <p:spPr bwMode="auto">
          <a:xfrm>
            <a:off x="827088" y="1610050"/>
            <a:ext cx="78331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buFontTx/>
              <a:buChar char="•"/>
            </a:pPr>
            <a:r>
              <a:rPr lang="de-DE" sz="2000" dirty="0" err="1" smtClean="0">
                <a:latin typeface="Calibri" pitchFamily="34" charset="0"/>
              </a:rPr>
              <a:t>Tested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by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four</a:t>
            </a:r>
            <a:r>
              <a:rPr lang="de-DE" sz="2000" b="1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differents</a:t>
            </a:r>
            <a:r>
              <a:rPr lang="de-DE" sz="2000" b="1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labs</a:t>
            </a:r>
            <a:r>
              <a:rPr lang="de-DE" sz="2000" dirty="0" smtClean="0">
                <a:latin typeface="Calibri" pitchFamily="34" charset="0"/>
              </a:rPr>
              <a:t> (Magdeburg, Leipzig, Helsinki, </a:t>
            </a:r>
            <a:r>
              <a:rPr lang="de-DE" sz="2000" dirty="0" err="1" smtClean="0">
                <a:latin typeface="Calibri" pitchFamily="34" charset="0"/>
              </a:rPr>
              <a:t>Alghero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 marL="342900" indent="-342900">
              <a:buFontTx/>
              <a:buChar char="•"/>
            </a:pPr>
            <a:r>
              <a:rPr lang="de-DE" sz="2000" dirty="0" err="1" smtClean="0">
                <a:latin typeface="Calibri" pitchFamily="34" charset="0"/>
              </a:rPr>
              <a:t>Documentation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and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manuscript</a:t>
            </a:r>
            <a:r>
              <a:rPr lang="de-DE" sz="2000" b="1" dirty="0" smtClean="0">
                <a:latin typeface="Calibri" pitchFamily="34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preparation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buFontTx/>
              <a:buChar char="•"/>
            </a:pPr>
            <a:r>
              <a:rPr lang="de-DE" sz="2000" dirty="0" err="1" smtClean="0">
                <a:latin typeface="Calibri" pitchFamily="34" charset="0"/>
              </a:rPr>
              <a:t>Testing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and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fixing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bugs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for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release</a:t>
            </a:r>
            <a:r>
              <a:rPr lang="de-DE" sz="2000" b="1" dirty="0" smtClean="0">
                <a:latin typeface="Calibri" pitchFamily="34" charset="0"/>
              </a:rPr>
              <a:t> </a:t>
            </a:r>
            <a:r>
              <a:rPr lang="de-DE" sz="2000" b="1" dirty="0" err="1" smtClean="0">
                <a:latin typeface="Calibri" pitchFamily="34" charset="0"/>
              </a:rPr>
              <a:t>version</a:t>
            </a:r>
            <a:r>
              <a:rPr lang="de-DE" sz="2000" b="1" dirty="0" smtClean="0">
                <a:latin typeface="Calibri" pitchFamily="34" charset="0"/>
              </a:rPr>
              <a:t> 1.0</a:t>
            </a:r>
          </a:p>
        </p:txBody>
      </p:sp>
      <p:cxnSp>
        <p:nvCxnSpPr>
          <p:cNvPr id="35" name="Gerade Verbindung 15"/>
          <p:cNvCxnSpPr/>
          <p:nvPr/>
        </p:nvCxnSpPr>
        <p:spPr>
          <a:xfrm flipH="1" flipV="1">
            <a:off x="6614743" y="3608578"/>
            <a:ext cx="42594" cy="301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16"/>
          <p:cNvCxnSpPr/>
          <p:nvPr/>
        </p:nvCxnSpPr>
        <p:spPr>
          <a:xfrm flipH="1" flipV="1">
            <a:off x="6513321" y="3117960"/>
            <a:ext cx="105305" cy="22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7"/>
          <p:cNvCxnSpPr/>
          <p:nvPr/>
        </p:nvCxnSpPr>
        <p:spPr>
          <a:xfrm flipV="1">
            <a:off x="6699931" y="2901936"/>
            <a:ext cx="317446" cy="44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18"/>
          <p:cNvSpPr/>
          <p:nvPr/>
        </p:nvSpPr>
        <p:spPr>
          <a:xfrm>
            <a:off x="6456249" y="3302266"/>
            <a:ext cx="324000" cy="324000"/>
          </a:xfrm>
          <a:prstGeom prst="ellipse">
            <a:avLst/>
          </a:prstGeom>
          <a:solidFill>
            <a:srgbClr val="92D050"/>
          </a:solidFill>
          <a:ln w="762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19"/>
          <p:cNvSpPr txBox="1"/>
          <p:nvPr/>
        </p:nvSpPr>
        <p:spPr>
          <a:xfrm>
            <a:off x="5781483" y="3174728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cap="small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Pr</a:t>
            </a:r>
            <a:endParaRPr lang="de-DE" sz="3200" cap="small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Gerade Verbindung 20"/>
          <p:cNvCxnSpPr/>
          <p:nvPr/>
        </p:nvCxnSpPr>
        <p:spPr>
          <a:xfrm flipV="1">
            <a:off x="6513321" y="4017788"/>
            <a:ext cx="122719" cy="190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21"/>
          <p:cNvCxnSpPr/>
          <p:nvPr/>
        </p:nvCxnSpPr>
        <p:spPr>
          <a:xfrm flipH="1">
            <a:off x="6699931" y="3971075"/>
            <a:ext cx="143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22"/>
          <p:cNvSpPr/>
          <p:nvPr/>
        </p:nvSpPr>
        <p:spPr>
          <a:xfrm>
            <a:off x="6821255" y="391004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23"/>
          <p:cNvSpPr/>
          <p:nvPr/>
        </p:nvSpPr>
        <p:spPr>
          <a:xfrm>
            <a:off x="6393083" y="402235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24"/>
          <p:cNvSpPr/>
          <p:nvPr/>
        </p:nvSpPr>
        <p:spPr>
          <a:xfrm>
            <a:off x="6426610" y="29917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25"/>
          <p:cNvCxnSpPr/>
          <p:nvPr/>
        </p:nvCxnSpPr>
        <p:spPr>
          <a:xfrm flipH="1" flipV="1">
            <a:off x="6225289" y="2978299"/>
            <a:ext cx="246284" cy="72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26"/>
          <p:cNvSpPr/>
          <p:nvPr/>
        </p:nvSpPr>
        <p:spPr>
          <a:xfrm>
            <a:off x="6097940" y="289517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27"/>
          <p:cNvCxnSpPr/>
          <p:nvPr/>
        </p:nvCxnSpPr>
        <p:spPr>
          <a:xfrm flipV="1">
            <a:off x="6501117" y="2781137"/>
            <a:ext cx="138113" cy="278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28"/>
          <p:cNvCxnSpPr/>
          <p:nvPr/>
        </p:nvCxnSpPr>
        <p:spPr>
          <a:xfrm flipH="1" flipV="1">
            <a:off x="5649225" y="2685912"/>
            <a:ext cx="520715" cy="26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29"/>
          <p:cNvSpPr/>
          <p:nvPr/>
        </p:nvSpPr>
        <p:spPr>
          <a:xfrm>
            <a:off x="5577225" y="261391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30"/>
          <p:cNvSpPr/>
          <p:nvPr/>
        </p:nvSpPr>
        <p:spPr>
          <a:xfrm>
            <a:off x="6574680" y="269795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31"/>
          <p:cNvCxnSpPr/>
          <p:nvPr/>
        </p:nvCxnSpPr>
        <p:spPr>
          <a:xfrm flipH="1" flipV="1">
            <a:off x="6898372" y="2626785"/>
            <a:ext cx="123825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32"/>
          <p:cNvSpPr/>
          <p:nvPr/>
        </p:nvSpPr>
        <p:spPr>
          <a:xfrm>
            <a:off x="6821255" y="254482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33"/>
          <p:cNvSpPr txBox="1"/>
          <p:nvPr/>
        </p:nvSpPr>
        <p:spPr>
          <a:xfrm>
            <a:off x="6737019" y="3174728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cap="small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teome</a:t>
            </a:r>
            <a:endParaRPr lang="de-DE" sz="3200" cap="small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Ellipse 34"/>
          <p:cNvSpPr/>
          <p:nvPr/>
        </p:nvSpPr>
        <p:spPr>
          <a:xfrm>
            <a:off x="6965255" y="2795345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35"/>
          <p:cNvSpPr/>
          <p:nvPr/>
        </p:nvSpPr>
        <p:spPr>
          <a:xfrm>
            <a:off x="6585399" y="3897831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36"/>
          <p:cNvSpPr txBox="1"/>
          <p:nvPr/>
        </p:nvSpPr>
        <p:spPr>
          <a:xfrm>
            <a:off x="6972535" y="3600264"/>
            <a:ext cx="2207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cap="small" dirty="0" smtClean="0">
                <a:latin typeface="Arial Black" panose="020B0A04020102020204" pitchFamily="34" charset="0"/>
              </a:rPr>
              <a:t>Analyzer</a:t>
            </a:r>
            <a:endParaRPr lang="de-DE" sz="3200" cap="small" dirty="0">
              <a:latin typeface="Arial Black" panose="020B0A04020102020204" pitchFamily="34" charset="0"/>
            </a:endParaRPr>
          </a:p>
        </p:txBody>
      </p:sp>
      <p:grpSp>
        <p:nvGrpSpPr>
          <p:cNvPr id="57" name="Gruppieren 37"/>
          <p:cNvGrpSpPr/>
          <p:nvPr/>
        </p:nvGrpSpPr>
        <p:grpSpPr>
          <a:xfrm>
            <a:off x="4716016" y="2761144"/>
            <a:ext cx="1414273" cy="584775"/>
            <a:chOff x="1619672" y="1761002"/>
            <a:chExt cx="1414273" cy="584775"/>
          </a:xfrm>
        </p:grpSpPr>
        <p:sp>
          <p:nvSpPr>
            <p:cNvPr id="58" name="Textfeld 38"/>
            <p:cNvSpPr txBox="1"/>
            <p:nvPr/>
          </p:nvSpPr>
          <p:spPr>
            <a:xfrm>
              <a:off x="1730383" y="1761002"/>
              <a:ext cx="13035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latin typeface="Arial Black" panose="020B0A04020102020204" pitchFamily="34" charset="0"/>
                </a:rPr>
                <a:t>Meta</a:t>
              </a:r>
              <a:endParaRPr lang="de-DE" sz="3200" cap="small" dirty="0">
                <a:latin typeface="Arial Black" panose="020B0A04020102020204" pitchFamily="34" charset="0"/>
              </a:endParaRPr>
            </a:p>
          </p:txBody>
        </p:sp>
        <p:sp>
          <p:nvSpPr>
            <p:cNvPr id="59" name="Rechteck 39"/>
            <p:cNvSpPr/>
            <p:nvPr/>
          </p:nvSpPr>
          <p:spPr>
            <a:xfrm>
              <a:off x="1763688" y="1934848"/>
              <a:ext cx="45719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cap="small"/>
            </a:p>
          </p:txBody>
        </p:sp>
        <p:sp>
          <p:nvSpPr>
            <p:cNvPr id="60" name="Rechteck 40"/>
            <p:cNvSpPr/>
            <p:nvPr/>
          </p:nvSpPr>
          <p:spPr>
            <a:xfrm>
              <a:off x="1691465" y="2060848"/>
              <a:ext cx="45719" cy="12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cap="small"/>
            </a:p>
          </p:txBody>
        </p:sp>
        <p:sp>
          <p:nvSpPr>
            <p:cNvPr id="61" name="Rechteck 41"/>
            <p:cNvSpPr/>
            <p:nvPr/>
          </p:nvSpPr>
          <p:spPr>
            <a:xfrm>
              <a:off x="1619672" y="2114848"/>
              <a:ext cx="45719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cap="small"/>
            </a:p>
          </p:txBody>
        </p:sp>
      </p:grpSp>
      <p:sp>
        <p:nvSpPr>
          <p:cNvPr id="62" name="Isosceles Triangle 295"/>
          <p:cNvSpPr/>
          <p:nvPr/>
        </p:nvSpPr>
        <p:spPr>
          <a:xfrm rot="5400000">
            <a:off x="4623914" y="4479080"/>
            <a:ext cx="1222156" cy="1053583"/>
          </a:xfrm>
          <a:custGeom>
            <a:avLst/>
            <a:gdLst>
              <a:gd name="connsiteX0" fmla="*/ 0 w 1222156"/>
              <a:gd name="connsiteY0" fmla="*/ 1053583 h 1053583"/>
              <a:gd name="connsiteX1" fmla="*/ 611078 w 1222156"/>
              <a:gd name="connsiteY1" fmla="*/ 0 h 1053583"/>
              <a:gd name="connsiteX2" fmla="*/ 1222156 w 1222156"/>
              <a:gd name="connsiteY2" fmla="*/ 1053583 h 1053583"/>
              <a:gd name="connsiteX3" fmla="*/ 0 w 1222156"/>
              <a:gd name="connsiteY3" fmla="*/ 1053583 h 1053583"/>
              <a:gd name="connsiteX0" fmla="*/ 0 w 1222156"/>
              <a:gd name="connsiteY0" fmla="*/ 1053583 h 1145023"/>
              <a:gd name="connsiteX1" fmla="*/ 611078 w 1222156"/>
              <a:gd name="connsiteY1" fmla="*/ 0 h 1145023"/>
              <a:gd name="connsiteX2" fmla="*/ 1222156 w 1222156"/>
              <a:gd name="connsiteY2" fmla="*/ 1053583 h 1145023"/>
              <a:gd name="connsiteX3" fmla="*/ 91440 w 1222156"/>
              <a:gd name="connsiteY3" fmla="*/ 1145023 h 1145023"/>
              <a:gd name="connsiteX0" fmla="*/ 0 w 1222156"/>
              <a:gd name="connsiteY0" fmla="*/ 1053583 h 1053583"/>
              <a:gd name="connsiteX1" fmla="*/ 611078 w 1222156"/>
              <a:gd name="connsiteY1" fmla="*/ 0 h 1053583"/>
              <a:gd name="connsiteX2" fmla="*/ 1222156 w 1222156"/>
              <a:gd name="connsiteY2" fmla="*/ 1053583 h 105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156" h="1053583">
                <a:moveTo>
                  <a:pt x="0" y="1053583"/>
                </a:moveTo>
                <a:lnTo>
                  <a:pt x="611078" y="0"/>
                </a:lnTo>
                <a:lnTo>
                  <a:pt x="1222156" y="1053583"/>
                </a:lnTo>
              </a:path>
            </a:pathLst>
          </a:custGeom>
          <a:ln w="1016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1034"/>
          <p:cNvSpPr/>
          <p:nvPr/>
        </p:nvSpPr>
        <p:spPr>
          <a:xfrm>
            <a:off x="4214949" y="3877369"/>
            <a:ext cx="1034848" cy="1034848"/>
          </a:xfrm>
          <a:prstGeom prst="ellipse">
            <a:avLst/>
          </a:prstGeom>
          <a:solidFill>
            <a:schemeClr val="tx1"/>
          </a:solidFill>
          <a:ln w="57150" cmpd="thinThick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Swis721 Blk BT" pitchFamily="34" charset="0"/>
            </a:endParaRPr>
          </a:p>
        </p:txBody>
      </p:sp>
      <p:sp>
        <p:nvSpPr>
          <p:cNvPr id="64" name="Oval 1035"/>
          <p:cNvSpPr/>
          <p:nvPr/>
        </p:nvSpPr>
        <p:spPr>
          <a:xfrm>
            <a:off x="5261301" y="4488447"/>
            <a:ext cx="1034848" cy="1034848"/>
          </a:xfrm>
          <a:prstGeom prst="ellipse">
            <a:avLst/>
          </a:prstGeom>
          <a:gradFill flip="none" rotWithShape="1">
            <a:gsLst>
              <a:gs pos="15000">
                <a:schemeClr val="bg1"/>
              </a:gs>
              <a:gs pos="7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57150" cmpd="thinThick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de-DE" sz="4400" dirty="0" smtClean="0">
                <a:solidFill>
                  <a:schemeClr val="bg1"/>
                </a:solidFill>
                <a:latin typeface="Swis721 Blk BT" pitchFamily="34" charset="0"/>
              </a:rPr>
              <a:t>P</a:t>
            </a:r>
            <a:endParaRPr lang="en-US" sz="4400" dirty="0">
              <a:solidFill>
                <a:schemeClr val="bg1"/>
              </a:solidFill>
              <a:latin typeface="Swis721 Blk BT" pitchFamily="34" charset="0"/>
            </a:endParaRPr>
          </a:p>
        </p:txBody>
      </p:sp>
      <p:sp>
        <p:nvSpPr>
          <p:cNvPr id="65" name="Oval 1036"/>
          <p:cNvSpPr/>
          <p:nvPr/>
        </p:nvSpPr>
        <p:spPr>
          <a:xfrm>
            <a:off x="4214949" y="5095521"/>
            <a:ext cx="1034848" cy="1034848"/>
          </a:xfrm>
          <a:prstGeom prst="ellipse">
            <a:avLst/>
          </a:prstGeom>
          <a:gradFill flip="none" rotWithShape="0">
            <a:gsLst>
              <a:gs pos="85000">
                <a:schemeClr val="tx1">
                  <a:lumMod val="50000"/>
                  <a:lumOff val="50000"/>
                </a:schemeClr>
              </a:gs>
              <a:gs pos="5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57150" cmpd="thinThick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r>
              <a:rPr lang="de-DE" sz="6000" dirty="0" smtClean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rial Black" pitchFamily="34" charset="0"/>
              </a:rPr>
              <a:t>A</a:t>
            </a:r>
            <a:endParaRPr lang="en-US" sz="4400" dirty="0">
              <a:ln>
                <a:solidFill>
                  <a:schemeClr val="bg1"/>
                </a:solidFill>
              </a:ln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rial Black" pitchFamily="34" charset="0"/>
            </a:endParaRPr>
          </a:p>
        </p:txBody>
      </p:sp>
      <p:sp>
        <p:nvSpPr>
          <p:cNvPr id="66" name="Rectangle 1039"/>
          <p:cNvSpPr/>
          <p:nvPr/>
        </p:nvSpPr>
        <p:spPr>
          <a:xfrm>
            <a:off x="4393692" y="4282678"/>
            <a:ext cx="72008" cy="3070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040"/>
          <p:cNvSpPr/>
          <p:nvPr/>
        </p:nvSpPr>
        <p:spPr>
          <a:xfrm>
            <a:off x="4294812" y="4389793"/>
            <a:ext cx="72008" cy="19998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1041"/>
          <p:cNvSpPr/>
          <p:nvPr/>
        </p:nvSpPr>
        <p:spPr>
          <a:xfrm>
            <a:off x="4492572" y="4189810"/>
            <a:ext cx="72008" cy="399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1042"/>
          <p:cNvSpPr/>
          <p:nvPr/>
        </p:nvSpPr>
        <p:spPr>
          <a:xfrm>
            <a:off x="4591452" y="4282678"/>
            <a:ext cx="72008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043"/>
          <p:cNvSpPr/>
          <p:nvPr/>
        </p:nvSpPr>
        <p:spPr>
          <a:xfrm>
            <a:off x="4690332" y="4389794"/>
            <a:ext cx="72008" cy="19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044"/>
          <p:cNvSpPr/>
          <p:nvPr/>
        </p:nvSpPr>
        <p:spPr>
          <a:xfrm>
            <a:off x="4789213" y="4282678"/>
            <a:ext cx="72008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045"/>
          <p:cNvSpPr/>
          <p:nvPr/>
        </p:nvSpPr>
        <p:spPr>
          <a:xfrm>
            <a:off x="4888094" y="4189810"/>
            <a:ext cx="72008" cy="399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046"/>
          <p:cNvSpPr/>
          <p:nvPr/>
        </p:nvSpPr>
        <p:spPr>
          <a:xfrm flipH="1">
            <a:off x="4986975" y="4282678"/>
            <a:ext cx="72008" cy="3070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1047"/>
          <p:cNvSpPr/>
          <p:nvPr/>
        </p:nvSpPr>
        <p:spPr>
          <a:xfrm flipH="1">
            <a:off x="5085856" y="4389793"/>
            <a:ext cx="72008" cy="19998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049"/>
          <p:cNvSpPr/>
          <p:nvPr/>
        </p:nvSpPr>
        <p:spPr>
          <a:xfrm>
            <a:off x="4591452" y="4463653"/>
            <a:ext cx="72008" cy="12870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050"/>
          <p:cNvSpPr/>
          <p:nvPr/>
        </p:nvSpPr>
        <p:spPr>
          <a:xfrm>
            <a:off x="4789213" y="4463653"/>
            <a:ext cx="72008" cy="12870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546"/>
          <p:cNvSpPr/>
          <p:nvPr/>
        </p:nvSpPr>
        <p:spPr>
          <a:xfrm>
            <a:off x="5365394" y="4592540"/>
            <a:ext cx="826662" cy="826662"/>
          </a:xfrm>
          <a:custGeom>
            <a:avLst/>
            <a:gdLst/>
            <a:ahLst/>
            <a:cxnLst/>
            <a:rect l="l" t="t" r="r" b="b"/>
            <a:pathLst>
              <a:path w="1080000" h="1080000">
                <a:moveTo>
                  <a:pt x="513000" y="0"/>
                </a:moveTo>
                <a:lnTo>
                  <a:pt x="567000" y="0"/>
                </a:lnTo>
                <a:lnTo>
                  <a:pt x="569848" y="56955"/>
                </a:lnTo>
                <a:lnTo>
                  <a:pt x="636830" y="63708"/>
                </a:lnTo>
                <a:lnTo>
                  <a:pt x="653683" y="11412"/>
                </a:lnTo>
                <a:lnTo>
                  <a:pt x="705843" y="25389"/>
                </a:lnTo>
                <a:lnTo>
                  <a:pt x="693846" y="81170"/>
                </a:lnTo>
                <a:cubicBezTo>
                  <a:pt x="715969" y="86212"/>
                  <a:pt x="736712" y="94836"/>
                  <a:pt x="755784" y="106576"/>
                </a:cubicBezTo>
                <a:lnTo>
                  <a:pt x="786617" y="58847"/>
                </a:lnTo>
                <a:lnTo>
                  <a:pt x="833383" y="85847"/>
                </a:lnTo>
                <a:lnTo>
                  <a:pt x="808181" y="135016"/>
                </a:lnTo>
                <a:cubicBezTo>
                  <a:pt x="827169" y="147163"/>
                  <a:pt x="845033" y="160895"/>
                  <a:pt x="860569" y="177231"/>
                </a:cubicBezTo>
                <a:lnTo>
                  <a:pt x="902746" y="139071"/>
                </a:lnTo>
                <a:lnTo>
                  <a:pt x="940930" y="177254"/>
                </a:lnTo>
                <a:lnTo>
                  <a:pt x="902770" y="219431"/>
                </a:lnTo>
                <a:cubicBezTo>
                  <a:pt x="919970" y="235945"/>
                  <a:pt x="934429" y="254911"/>
                  <a:pt x="946863" y="275281"/>
                </a:cubicBezTo>
                <a:lnTo>
                  <a:pt x="994153" y="251042"/>
                </a:lnTo>
                <a:lnTo>
                  <a:pt x="1021153" y="297808"/>
                </a:lnTo>
                <a:lnTo>
                  <a:pt x="975202" y="327492"/>
                </a:lnTo>
                <a:cubicBezTo>
                  <a:pt x="986754" y="346899"/>
                  <a:pt x="995284" y="367907"/>
                  <a:pt x="1000117" y="390303"/>
                </a:cubicBezTo>
                <a:lnTo>
                  <a:pt x="1054611" y="378583"/>
                </a:lnTo>
                <a:lnTo>
                  <a:pt x="1068587" y="430743"/>
                </a:lnTo>
                <a:lnTo>
                  <a:pt x="1016724" y="447457"/>
                </a:lnTo>
                <a:lnTo>
                  <a:pt x="1023044" y="510152"/>
                </a:lnTo>
                <a:lnTo>
                  <a:pt x="1080000" y="513000"/>
                </a:lnTo>
                <a:lnTo>
                  <a:pt x="1080000" y="567000"/>
                </a:lnTo>
                <a:lnTo>
                  <a:pt x="1023044" y="569848"/>
                </a:lnTo>
                <a:lnTo>
                  <a:pt x="1016292" y="636829"/>
                </a:lnTo>
                <a:lnTo>
                  <a:pt x="1068588" y="653683"/>
                </a:lnTo>
                <a:lnTo>
                  <a:pt x="1054612" y="705843"/>
                </a:lnTo>
                <a:lnTo>
                  <a:pt x="998830" y="693846"/>
                </a:lnTo>
                <a:cubicBezTo>
                  <a:pt x="993788" y="715969"/>
                  <a:pt x="985164" y="736711"/>
                  <a:pt x="973424" y="755784"/>
                </a:cubicBezTo>
                <a:lnTo>
                  <a:pt x="1021154" y="786617"/>
                </a:lnTo>
                <a:lnTo>
                  <a:pt x="994154" y="833383"/>
                </a:lnTo>
                <a:lnTo>
                  <a:pt x="944984" y="808181"/>
                </a:lnTo>
                <a:cubicBezTo>
                  <a:pt x="932837" y="827169"/>
                  <a:pt x="919106" y="845033"/>
                  <a:pt x="902770" y="860569"/>
                </a:cubicBezTo>
                <a:lnTo>
                  <a:pt x="940930" y="902746"/>
                </a:lnTo>
                <a:lnTo>
                  <a:pt x="902746" y="940930"/>
                </a:lnTo>
                <a:lnTo>
                  <a:pt x="860569" y="902770"/>
                </a:lnTo>
                <a:cubicBezTo>
                  <a:pt x="844532" y="919549"/>
                  <a:pt x="826104" y="933654"/>
                  <a:pt x="806406" y="945948"/>
                </a:cubicBezTo>
                <a:lnTo>
                  <a:pt x="833382" y="998579"/>
                </a:lnTo>
                <a:lnTo>
                  <a:pt x="786617" y="1025579"/>
                </a:lnTo>
                <a:lnTo>
                  <a:pt x="753667" y="974574"/>
                </a:lnTo>
                <a:cubicBezTo>
                  <a:pt x="734935" y="985922"/>
                  <a:pt x="714620" y="994285"/>
                  <a:pt x="692953" y="999107"/>
                </a:cubicBezTo>
                <a:lnTo>
                  <a:pt x="705842" y="1059037"/>
                </a:lnTo>
                <a:lnTo>
                  <a:pt x="653682" y="1073013"/>
                </a:lnTo>
                <a:lnTo>
                  <a:pt x="635448" y="1016432"/>
                </a:lnTo>
                <a:lnTo>
                  <a:pt x="569848" y="1023045"/>
                </a:lnTo>
                <a:lnTo>
                  <a:pt x="567000" y="1080000"/>
                </a:lnTo>
                <a:lnTo>
                  <a:pt x="513000" y="1080000"/>
                </a:lnTo>
                <a:lnTo>
                  <a:pt x="510152" y="1023045"/>
                </a:lnTo>
                <a:lnTo>
                  <a:pt x="443171" y="1016293"/>
                </a:lnTo>
                <a:lnTo>
                  <a:pt x="426318" y="1068588"/>
                </a:lnTo>
                <a:lnTo>
                  <a:pt x="374158" y="1054612"/>
                </a:lnTo>
                <a:lnTo>
                  <a:pt x="386154" y="998831"/>
                </a:lnTo>
                <a:cubicBezTo>
                  <a:pt x="364031" y="993790"/>
                  <a:pt x="343288" y="985165"/>
                  <a:pt x="324215" y="973425"/>
                </a:cubicBezTo>
                <a:lnTo>
                  <a:pt x="293382" y="1021154"/>
                </a:lnTo>
                <a:lnTo>
                  <a:pt x="246617" y="994154"/>
                </a:lnTo>
                <a:lnTo>
                  <a:pt x="271818" y="944985"/>
                </a:lnTo>
                <a:cubicBezTo>
                  <a:pt x="252830" y="932838"/>
                  <a:pt x="234966" y="919107"/>
                  <a:pt x="219430" y="902771"/>
                </a:cubicBezTo>
                <a:lnTo>
                  <a:pt x="177254" y="940930"/>
                </a:lnTo>
                <a:lnTo>
                  <a:pt x="139070" y="902746"/>
                </a:lnTo>
                <a:lnTo>
                  <a:pt x="177229" y="860570"/>
                </a:lnTo>
                <a:cubicBezTo>
                  <a:pt x="161756" y="846010"/>
                  <a:pt x="148759" y="829239"/>
                  <a:pt x="136893" y="811643"/>
                </a:cubicBezTo>
                <a:lnTo>
                  <a:pt x="85845" y="837808"/>
                </a:lnTo>
                <a:lnTo>
                  <a:pt x="58845" y="791042"/>
                </a:lnTo>
                <a:lnTo>
                  <a:pt x="108352" y="759061"/>
                </a:lnTo>
                <a:cubicBezTo>
                  <a:pt x="96454" y="740310"/>
                  <a:pt x="87738" y="719830"/>
                  <a:pt x="82456" y="697993"/>
                </a:cubicBezTo>
                <a:lnTo>
                  <a:pt x="25387" y="710267"/>
                </a:lnTo>
                <a:lnTo>
                  <a:pt x="11410" y="658107"/>
                </a:lnTo>
                <a:lnTo>
                  <a:pt x="64740" y="640921"/>
                </a:lnTo>
                <a:cubicBezTo>
                  <a:pt x="59567" y="617876"/>
                  <a:pt x="56326" y="594165"/>
                  <a:pt x="56954" y="569848"/>
                </a:cubicBezTo>
                <a:lnTo>
                  <a:pt x="0" y="567000"/>
                </a:lnTo>
                <a:lnTo>
                  <a:pt x="0" y="513000"/>
                </a:lnTo>
                <a:lnTo>
                  <a:pt x="56954" y="510153"/>
                </a:lnTo>
                <a:lnTo>
                  <a:pt x="63706" y="443171"/>
                </a:lnTo>
                <a:lnTo>
                  <a:pt x="11412" y="426318"/>
                </a:lnTo>
                <a:lnTo>
                  <a:pt x="25388" y="374158"/>
                </a:lnTo>
                <a:lnTo>
                  <a:pt x="81168" y="386155"/>
                </a:lnTo>
                <a:cubicBezTo>
                  <a:pt x="86210" y="364032"/>
                  <a:pt x="94834" y="343288"/>
                  <a:pt x="106574" y="324215"/>
                </a:cubicBezTo>
                <a:lnTo>
                  <a:pt x="58846" y="293383"/>
                </a:lnTo>
                <a:lnTo>
                  <a:pt x="85846" y="246617"/>
                </a:lnTo>
                <a:lnTo>
                  <a:pt x="135014" y="271819"/>
                </a:lnTo>
                <a:cubicBezTo>
                  <a:pt x="147161" y="252831"/>
                  <a:pt x="160893" y="234967"/>
                  <a:pt x="177229" y="219430"/>
                </a:cubicBezTo>
                <a:lnTo>
                  <a:pt x="139070" y="177255"/>
                </a:lnTo>
                <a:lnTo>
                  <a:pt x="177254" y="139071"/>
                </a:lnTo>
                <a:lnTo>
                  <a:pt x="219430" y="177230"/>
                </a:lnTo>
                <a:cubicBezTo>
                  <a:pt x="234466" y="161336"/>
                  <a:pt x="251768" y="147981"/>
                  <a:pt x="270044" y="135978"/>
                </a:cubicBezTo>
                <a:lnTo>
                  <a:pt x="246616" y="90271"/>
                </a:lnTo>
                <a:lnTo>
                  <a:pt x="293382" y="63271"/>
                </a:lnTo>
                <a:lnTo>
                  <a:pt x="322098" y="107724"/>
                </a:lnTo>
                <a:cubicBezTo>
                  <a:pt x="341514" y="95600"/>
                  <a:pt x="362683" y="86711"/>
                  <a:pt x="385261" y="81447"/>
                </a:cubicBezTo>
                <a:lnTo>
                  <a:pt x="374157" y="29813"/>
                </a:lnTo>
                <a:lnTo>
                  <a:pt x="426317" y="15837"/>
                </a:lnTo>
                <a:lnTo>
                  <a:pt x="441804" y="63895"/>
                </a:lnTo>
                <a:cubicBezTo>
                  <a:pt x="464025" y="59311"/>
                  <a:pt x="486805" y="56268"/>
                  <a:pt x="510153" y="56955"/>
                </a:cubicBezTo>
                <a:close/>
              </a:path>
            </a:pathLst>
          </a:cu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Swis721 Blk BT" pitchFamily="34" charset="0"/>
            </a:endParaRPr>
          </a:p>
        </p:txBody>
      </p:sp>
      <p:grpSp>
        <p:nvGrpSpPr>
          <p:cNvPr id="78" name="Group 1"/>
          <p:cNvGrpSpPr/>
          <p:nvPr/>
        </p:nvGrpSpPr>
        <p:grpSpPr>
          <a:xfrm>
            <a:off x="4294816" y="5196956"/>
            <a:ext cx="859802" cy="848673"/>
            <a:chOff x="6413827" y="1595316"/>
            <a:chExt cx="859802" cy="8486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Oval 1246"/>
            <p:cNvSpPr/>
            <p:nvPr/>
          </p:nvSpPr>
          <p:spPr>
            <a:xfrm>
              <a:off x="7167673" y="202907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247"/>
            <p:cNvSpPr/>
            <p:nvPr/>
          </p:nvSpPr>
          <p:spPr>
            <a:xfrm>
              <a:off x="7095528" y="170309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248"/>
            <p:cNvSpPr/>
            <p:nvPr/>
          </p:nvSpPr>
          <p:spPr>
            <a:xfrm>
              <a:off x="6563817" y="1668953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249"/>
            <p:cNvSpPr/>
            <p:nvPr/>
          </p:nvSpPr>
          <p:spPr>
            <a:xfrm>
              <a:off x="6531266" y="189094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250"/>
            <p:cNvSpPr/>
            <p:nvPr/>
          </p:nvSpPr>
          <p:spPr>
            <a:xfrm>
              <a:off x="6440827" y="207653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251"/>
            <p:cNvSpPr/>
            <p:nvPr/>
          </p:nvSpPr>
          <p:spPr>
            <a:xfrm>
              <a:off x="6797782" y="2306145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254"/>
            <p:cNvSpPr/>
            <p:nvPr/>
          </p:nvSpPr>
          <p:spPr>
            <a:xfrm>
              <a:off x="6863351" y="1595316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255"/>
            <p:cNvSpPr/>
            <p:nvPr/>
          </p:nvSpPr>
          <p:spPr>
            <a:xfrm>
              <a:off x="6413827" y="1865021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256"/>
            <p:cNvSpPr/>
            <p:nvPr/>
          </p:nvSpPr>
          <p:spPr>
            <a:xfrm>
              <a:off x="6651952" y="2372710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257"/>
            <p:cNvSpPr/>
            <p:nvPr/>
          </p:nvSpPr>
          <p:spPr>
            <a:xfrm>
              <a:off x="6989113" y="2389989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258"/>
            <p:cNvSpPr/>
            <p:nvPr/>
          </p:nvSpPr>
          <p:spPr>
            <a:xfrm>
              <a:off x="7219629" y="1868634"/>
              <a:ext cx="54000" cy="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1259"/>
            <p:cNvCxnSpPr/>
            <p:nvPr/>
          </p:nvCxnSpPr>
          <p:spPr>
            <a:xfrm flipV="1">
              <a:off x="7030516" y="1739096"/>
              <a:ext cx="101012" cy="189642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263"/>
            <p:cNvCxnSpPr>
              <a:endCxn id="89" idx="5"/>
            </p:cNvCxnSpPr>
            <p:nvPr/>
          </p:nvCxnSpPr>
          <p:spPr>
            <a:xfrm>
              <a:off x="7131528" y="1739096"/>
              <a:ext cx="134193" cy="175630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276"/>
            <p:cNvCxnSpPr/>
            <p:nvPr/>
          </p:nvCxnSpPr>
          <p:spPr>
            <a:xfrm flipH="1" flipV="1">
              <a:off x="7031789" y="1926611"/>
              <a:ext cx="171884" cy="137000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285"/>
            <p:cNvCxnSpPr/>
            <p:nvPr/>
          </p:nvCxnSpPr>
          <p:spPr>
            <a:xfrm flipV="1">
              <a:off x="7143040" y="2063611"/>
              <a:ext cx="60633" cy="184535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290"/>
            <p:cNvCxnSpPr/>
            <p:nvPr/>
          </p:nvCxnSpPr>
          <p:spPr>
            <a:xfrm flipV="1">
              <a:off x="6761138" y="1624174"/>
              <a:ext cx="127441" cy="86524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295"/>
            <p:cNvCxnSpPr/>
            <p:nvPr/>
          </p:nvCxnSpPr>
          <p:spPr>
            <a:xfrm>
              <a:off x="6566507" y="1926975"/>
              <a:ext cx="52579" cy="14485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300"/>
            <p:cNvCxnSpPr/>
            <p:nvPr/>
          </p:nvCxnSpPr>
          <p:spPr>
            <a:xfrm flipH="1" flipV="1">
              <a:off x="6437802" y="1890498"/>
              <a:ext cx="128705" cy="36477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305"/>
            <p:cNvCxnSpPr/>
            <p:nvPr/>
          </p:nvCxnSpPr>
          <p:spPr>
            <a:xfrm flipH="1" flipV="1">
              <a:off x="6597161" y="1706966"/>
              <a:ext cx="164621" cy="2583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310"/>
            <p:cNvCxnSpPr/>
            <p:nvPr/>
          </p:nvCxnSpPr>
          <p:spPr>
            <a:xfrm flipV="1">
              <a:off x="6477201" y="1926399"/>
              <a:ext cx="89306" cy="184125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316"/>
            <p:cNvCxnSpPr/>
            <p:nvPr/>
          </p:nvCxnSpPr>
          <p:spPr>
            <a:xfrm>
              <a:off x="6567233" y="2253368"/>
              <a:ext cx="110986" cy="147116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322"/>
            <p:cNvCxnSpPr/>
            <p:nvPr/>
          </p:nvCxnSpPr>
          <p:spPr>
            <a:xfrm flipV="1">
              <a:off x="6834553" y="2166815"/>
              <a:ext cx="112687" cy="175330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327"/>
            <p:cNvCxnSpPr/>
            <p:nvPr/>
          </p:nvCxnSpPr>
          <p:spPr>
            <a:xfrm flipH="1" flipV="1">
              <a:off x="6834553" y="2342145"/>
              <a:ext cx="181665" cy="74844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262"/>
          <p:cNvGrpSpPr/>
          <p:nvPr/>
        </p:nvGrpSpPr>
        <p:grpSpPr>
          <a:xfrm>
            <a:off x="4413359" y="5278060"/>
            <a:ext cx="645616" cy="611987"/>
            <a:chOff x="6532370" y="1647848"/>
            <a:chExt cx="645616" cy="611987"/>
          </a:xfrm>
          <a:solidFill>
            <a:schemeClr val="lt1"/>
          </a:solidFill>
        </p:grpSpPr>
        <p:cxnSp>
          <p:nvCxnSpPr>
            <p:cNvPr id="103" name="Straight Connector 1101"/>
            <p:cNvCxnSpPr>
              <a:endCxn id="120" idx="5"/>
            </p:cNvCxnSpPr>
            <p:nvPr/>
          </p:nvCxnSpPr>
          <p:spPr>
            <a:xfrm flipH="1" flipV="1">
              <a:off x="6707306" y="1865350"/>
              <a:ext cx="75168" cy="148183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91"/>
            <p:cNvCxnSpPr>
              <a:stCxn id="116" idx="6"/>
              <a:endCxn id="117" idx="2"/>
            </p:cNvCxnSpPr>
            <p:nvPr/>
          </p:nvCxnSpPr>
          <p:spPr>
            <a:xfrm>
              <a:off x="6883870" y="1838408"/>
              <a:ext cx="112343" cy="4792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195"/>
            <p:cNvCxnSpPr/>
            <p:nvPr/>
          </p:nvCxnSpPr>
          <p:spPr>
            <a:xfrm>
              <a:off x="6766544" y="1684829"/>
              <a:ext cx="88047" cy="143281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93"/>
            <p:cNvCxnSpPr>
              <a:stCxn id="118" idx="6"/>
              <a:endCxn id="123" idx="1"/>
            </p:cNvCxnSpPr>
            <p:nvPr/>
          </p:nvCxnSpPr>
          <p:spPr>
            <a:xfrm>
              <a:off x="6974240" y="2135027"/>
              <a:ext cx="137142" cy="6985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71"/>
            <p:cNvCxnSpPr>
              <a:stCxn id="112" idx="5"/>
              <a:endCxn id="113" idx="2"/>
            </p:cNvCxnSpPr>
            <p:nvPr/>
          </p:nvCxnSpPr>
          <p:spPr>
            <a:xfrm flipV="1">
              <a:off x="6659082" y="2027499"/>
              <a:ext cx="100459" cy="15762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227"/>
            <p:cNvCxnSpPr>
              <a:stCxn id="117" idx="4"/>
              <a:endCxn id="118" idx="4"/>
            </p:cNvCxnSpPr>
            <p:nvPr/>
          </p:nvCxnSpPr>
          <p:spPr>
            <a:xfrm flipH="1">
              <a:off x="6947240" y="1933898"/>
              <a:ext cx="67113" cy="228129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233"/>
            <p:cNvCxnSpPr>
              <a:stCxn id="121" idx="1"/>
              <a:endCxn id="112" idx="4"/>
            </p:cNvCxnSpPr>
            <p:nvPr/>
          </p:nvCxnSpPr>
          <p:spPr>
            <a:xfrm flipH="1" flipV="1">
              <a:off x="6651952" y="2069876"/>
              <a:ext cx="87215" cy="60601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53"/>
            <p:cNvSpPr/>
            <p:nvPr/>
          </p:nvSpPr>
          <p:spPr>
            <a:xfrm>
              <a:off x="6532370" y="2187835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054"/>
            <p:cNvSpPr/>
            <p:nvPr/>
          </p:nvSpPr>
          <p:spPr>
            <a:xfrm>
              <a:off x="6706608" y="2207597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055"/>
            <p:cNvSpPr/>
            <p:nvPr/>
          </p:nvSpPr>
          <p:spPr>
            <a:xfrm rot="18449833">
              <a:off x="6587390" y="2011962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056"/>
            <p:cNvSpPr/>
            <p:nvPr/>
          </p:nvSpPr>
          <p:spPr>
            <a:xfrm rot="20734783">
              <a:off x="6758690" y="1993775"/>
              <a:ext cx="54000" cy="54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057"/>
            <p:cNvSpPr/>
            <p:nvPr/>
          </p:nvSpPr>
          <p:spPr>
            <a:xfrm>
              <a:off x="6725782" y="1647848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058"/>
            <p:cNvSpPr/>
            <p:nvPr/>
          </p:nvSpPr>
          <p:spPr>
            <a:xfrm>
              <a:off x="6927423" y="1666829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059"/>
            <p:cNvSpPr/>
            <p:nvPr/>
          </p:nvSpPr>
          <p:spPr>
            <a:xfrm rot="1139406">
              <a:off x="6813829" y="1790693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060"/>
            <p:cNvSpPr/>
            <p:nvPr/>
          </p:nvSpPr>
          <p:spPr>
            <a:xfrm rot="1447558">
              <a:off x="6993068" y="1865043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061"/>
            <p:cNvSpPr/>
            <p:nvPr/>
          </p:nvSpPr>
          <p:spPr>
            <a:xfrm>
              <a:off x="6920240" y="2108027"/>
              <a:ext cx="54000" cy="54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062"/>
            <p:cNvSpPr/>
            <p:nvPr/>
          </p:nvSpPr>
          <p:spPr>
            <a:xfrm>
              <a:off x="6890542" y="2000955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099"/>
            <p:cNvSpPr/>
            <p:nvPr/>
          </p:nvSpPr>
          <p:spPr>
            <a:xfrm rot="892375">
              <a:off x="6680271" y="1831781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174"/>
            <p:cNvSpPr/>
            <p:nvPr/>
          </p:nvSpPr>
          <p:spPr>
            <a:xfrm rot="20433553">
              <a:off x="6737406" y="2120243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7"/>
            <p:cNvSpPr/>
            <p:nvPr/>
          </p:nvSpPr>
          <p:spPr>
            <a:xfrm>
              <a:off x="6951478" y="2214740"/>
              <a:ext cx="36000" cy="36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2"/>
            <p:cNvSpPr/>
            <p:nvPr/>
          </p:nvSpPr>
          <p:spPr>
            <a:xfrm rot="20806642">
              <a:off x="7105986" y="2187835"/>
              <a:ext cx="72000" cy="72000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center cog"/>
          <p:cNvGrpSpPr/>
          <p:nvPr/>
        </p:nvGrpSpPr>
        <p:grpSpPr>
          <a:xfrm>
            <a:off x="5682605" y="4908353"/>
            <a:ext cx="189300" cy="189299"/>
            <a:chOff x="1336333" y="3480676"/>
            <a:chExt cx="1080002" cy="1080000"/>
          </a:xfrm>
          <a:gradFill>
            <a:gsLst>
              <a:gs pos="43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25" name="Oval 1335"/>
            <p:cNvSpPr/>
            <p:nvPr/>
          </p:nvSpPr>
          <p:spPr>
            <a:xfrm>
              <a:off x="1497211" y="3641554"/>
              <a:ext cx="758243" cy="758243"/>
            </a:xfrm>
            <a:prstGeom prst="ellipse">
              <a:avLst/>
            </a:prstGeom>
            <a:grpFill/>
            <a:ln w="25400" cmpd="sng">
              <a:noFill/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18000" rtlCol="0" anchor="ctr"/>
            <a:lstStyle/>
            <a:p>
              <a:pPr algn="ctr"/>
              <a:endParaRPr lang="en-US" sz="4400" b="1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  <p:sp>
          <p:nvSpPr>
            <p:cNvPr id="126" name="Hexagon 1336"/>
            <p:cNvSpPr/>
            <p:nvPr/>
          </p:nvSpPr>
          <p:spPr>
            <a:xfrm>
              <a:off x="1681795" y="3480676"/>
              <a:ext cx="389075" cy="1080000"/>
            </a:xfrm>
            <a:prstGeom prst="hexagon">
              <a:avLst/>
            </a:prstGeom>
            <a:grpFill/>
            <a:ln w="25400" cmpd="sng">
              <a:noFill/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18000" rtlCol="0" anchor="ctr"/>
            <a:lstStyle/>
            <a:p>
              <a:pPr algn="ctr"/>
              <a:endParaRPr lang="en-US" sz="4400" b="1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  <p:sp>
          <p:nvSpPr>
            <p:cNvPr id="127" name="Hexagon 1337"/>
            <p:cNvSpPr/>
            <p:nvPr/>
          </p:nvSpPr>
          <p:spPr>
            <a:xfrm rot="3600000">
              <a:off x="1681795" y="3480678"/>
              <a:ext cx="389075" cy="1079999"/>
            </a:xfrm>
            <a:prstGeom prst="hexagon">
              <a:avLst/>
            </a:prstGeom>
            <a:grpFill/>
            <a:ln w="25400" cmpd="sng">
              <a:noFill/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18000" rtlCol="0" anchor="ctr"/>
            <a:lstStyle/>
            <a:p>
              <a:pPr algn="ctr"/>
              <a:endParaRPr lang="en-US" sz="4400" b="1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  <p:sp>
          <p:nvSpPr>
            <p:cNvPr id="128" name="Hexagon 1338"/>
            <p:cNvSpPr/>
            <p:nvPr/>
          </p:nvSpPr>
          <p:spPr>
            <a:xfrm rot="7200000">
              <a:off x="1681797" y="3480676"/>
              <a:ext cx="389075" cy="1080000"/>
            </a:xfrm>
            <a:prstGeom prst="hexagon">
              <a:avLst/>
            </a:prstGeom>
            <a:grpFill/>
            <a:ln w="25400" cmpd="sng">
              <a:noFill/>
              <a:prstDash val="solid"/>
              <a:miter lim="800000"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0" tIns="0" rIns="0" bIns="18000" rtlCol="0" anchor="ctr"/>
            <a:lstStyle/>
            <a:p>
              <a:pPr algn="ctr"/>
              <a:endParaRPr lang="en-US" sz="4400" b="1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</p:grpSp>
      <p:sp>
        <p:nvSpPr>
          <p:cNvPr id="129" name="Oval 1396"/>
          <p:cNvSpPr/>
          <p:nvPr/>
        </p:nvSpPr>
        <p:spPr>
          <a:xfrm>
            <a:off x="5739196" y="4964943"/>
            <a:ext cx="76118" cy="76118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1143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bottom cog"/>
          <p:cNvSpPr/>
          <p:nvPr/>
        </p:nvSpPr>
        <p:spPr>
          <a:xfrm>
            <a:off x="5613008" y="5076843"/>
            <a:ext cx="328494" cy="324007"/>
          </a:xfrm>
          <a:custGeom>
            <a:avLst/>
            <a:gdLst/>
            <a:ahLst/>
            <a:cxnLst/>
            <a:rect l="l" t="t" r="r" b="b"/>
            <a:pathLst>
              <a:path w="867993" h="856138">
                <a:moveTo>
                  <a:pt x="333348" y="0"/>
                </a:moveTo>
                <a:lnTo>
                  <a:pt x="374750" y="83245"/>
                </a:lnTo>
                <a:cubicBezTo>
                  <a:pt x="404914" y="77063"/>
                  <a:pt x="436538" y="75852"/>
                  <a:pt x="468739" y="79112"/>
                </a:cubicBezTo>
                <a:lnTo>
                  <a:pt x="490661" y="85887"/>
                </a:lnTo>
                <a:lnTo>
                  <a:pt x="533160" y="2332"/>
                </a:lnTo>
                <a:lnTo>
                  <a:pt x="627686" y="37176"/>
                </a:lnTo>
                <a:lnTo>
                  <a:pt x="606543" y="124408"/>
                </a:lnTo>
                <a:cubicBezTo>
                  <a:pt x="641763" y="144119"/>
                  <a:pt x="672952" y="169742"/>
                  <a:pt x="697186" y="201309"/>
                </a:cubicBezTo>
                <a:lnTo>
                  <a:pt x="782095" y="165214"/>
                </a:lnTo>
                <a:lnTo>
                  <a:pt x="832087" y="252536"/>
                </a:lnTo>
                <a:lnTo>
                  <a:pt x="758220" y="306858"/>
                </a:lnTo>
                <a:cubicBezTo>
                  <a:pt x="774642" y="343099"/>
                  <a:pt x="782804" y="382921"/>
                  <a:pt x="780671" y="424344"/>
                </a:cubicBezTo>
                <a:lnTo>
                  <a:pt x="867993" y="450868"/>
                </a:lnTo>
                <a:lnTo>
                  <a:pt x="850060" y="549808"/>
                </a:lnTo>
                <a:lnTo>
                  <a:pt x="755815" y="543854"/>
                </a:lnTo>
                <a:cubicBezTo>
                  <a:pt x="743847" y="581432"/>
                  <a:pt x="725454" y="615730"/>
                  <a:pt x="701848" y="645596"/>
                </a:cubicBezTo>
                <a:lnTo>
                  <a:pt x="751083" y="721009"/>
                </a:lnTo>
                <a:lnTo>
                  <a:pt x="673613" y="785270"/>
                </a:lnTo>
                <a:lnTo>
                  <a:pt x="610032" y="724821"/>
                </a:lnTo>
                <a:cubicBezTo>
                  <a:pt x="575721" y="746568"/>
                  <a:pt x="537098" y="761734"/>
                  <a:pt x="495603" y="767243"/>
                </a:cubicBezTo>
                <a:lnTo>
                  <a:pt x="484811" y="856138"/>
                </a:lnTo>
                <a:lnTo>
                  <a:pt x="384057" y="855654"/>
                </a:lnTo>
                <a:lnTo>
                  <a:pt x="373938" y="765639"/>
                </a:lnTo>
                <a:lnTo>
                  <a:pt x="259127" y="724505"/>
                </a:lnTo>
                <a:lnTo>
                  <a:pt x="192984" y="786233"/>
                </a:lnTo>
                <a:lnTo>
                  <a:pt x="116087" y="721228"/>
                </a:lnTo>
                <a:lnTo>
                  <a:pt x="166061" y="646180"/>
                </a:lnTo>
                <a:lnTo>
                  <a:pt x="106522" y="541015"/>
                </a:lnTo>
                <a:lnTo>
                  <a:pt x="17058" y="545801"/>
                </a:lnTo>
                <a:lnTo>
                  <a:pt x="0" y="446692"/>
                </a:lnTo>
                <a:lnTo>
                  <a:pt x="88872" y="420623"/>
                </a:lnTo>
                <a:cubicBezTo>
                  <a:pt x="84250" y="410749"/>
                  <a:pt x="84828" y="400881"/>
                  <a:pt x="85832" y="390958"/>
                </a:cubicBezTo>
                <a:lnTo>
                  <a:pt x="111926" y="306760"/>
                </a:lnTo>
                <a:lnTo>
                  <a:pt x="35722" y="249612"/>
                </a:lnTo>
                <a:lnTo>
                  <a:pt x="86484" y="162777"/>
                </a:lnTo>
                <a:lnTo>
                  <a:pt x="174682" y="201263"/>
                </a:lnTo>
                <a:lnTo>
                  <a:pt x="261966" y="134560"/>
                </a:lnTo>
                <a:lnTo>
                  <a:pt x="238518" y="33935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mpd="sng">
            <a:noFill/>
            <a:prstDash val="solid"/>
            <a:miter lim="800000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31" name="right cog"/>
          <p:cNvSpPr/>
          <p:nvPr/>
        </p:nvSpPr>
        <p:spPr>
          <a:xfrm rot="21240000" flipH="1">
            <a:off x="5817707" y="4727993"/>
            <a:ext cx="326983" cy="326982"/>
          </a:xfrm>
          <a:custGeom>
            <a:avLst/>
            <a:gdLst/>
            <a:ahLst/>
            <a:cxnLst/>
            <a:rect l="l" t="t" r="r" b="b"/>
            <a:pathLst>
              <a:path w="333687" h="334378">
                <a:moveTo>
                  <a:pt x="187580" y="0"/>
                </a:moveTo>
                <a:lnTo>
                  <a:pt x="225257" y="9732"/>
                </a:lnTo>
                <a:lnTo>
                  <a:pt x="220526" y="44144"/>
                </a:lnTo>
                <a:cubicBezTo>
                  <a:pt x="234826" y="50361"/>
                  <a:pt x="247807" y="59011"/>
                  <a:pt x="258347" y="70221"/>
                </a:cubicBezTo>
                <a:lnTo>
                  <a:pt x="289569" y="53013"/>
                </a:lnTo>
                <a:lnTo>
                  <a:pt x="312175" y="84687"/>
                </a:lnTo>
                <a:lnTo>
                  <a:pt x="285905" y="108483"/>
                </a:lnTo>
                <a:cubicBezTo>
                  <a:pt x="293625" y="121797"/>
                  <a:pt x="298310" y="136812"/>
                  <a:pt x="299102" y="152845"/>
                </a:cubicBezTo>
                <a:lnTo>
                  <a:pt x="333687" y="159654"/>
                </a:lnTo>
                <a:lnTo>
                  <a:pt x="330645" y="198449"/>
                </a:lnTo>
                <a:lnTo>
                  <a:pt x="294200" y="199830"/>
                </a:lnTo>
                <a:cubicBezTo>
                  <a:pt x="291063" y="214766"/>
                  <a:pt x="285330" y="228689"/>
                  <a:pt x="277421" y="241109"/>
                </a:cubicBezTo>
                <a:lnTo>
                  <a:pt x="299273" y="268227"/>
                </a:lnTo>
                <a:lnTo>
                  <a:pt x="272005" y="295990"/>
                </a:lnTo>
                <a:lnTo>
                  <a:pt x="245223" y="275193"/>
                </a:lnTo>
                <a:cubicBezTo>
                  <a:pt x="232885" y="284904"/>
                  <a:pt x="218634" y="292249"/>
                  <a:pt x="202904" y="295988"/>
                </a:cubicBezTo>
                <a:lnTo>
                  <a:pt x="202215" y="330637"/>
                </a:lnTo>
                <a:lnTo>
                  <a:pt x="163482" y="334378"/>
                </a:lnTo>
                <a:lnTo>
                  <a:pt x="156092" y="300113"/>
                </a:lnTo>
                <a:lnTo>
                  <a:pt x="110376" y="288750"/>
                </a:lnTo>
                <a:lnTo>
                  <a:pt x="87362" y="315096"/>
                </a:lnTo>
                <a:lnTo>
                  <a:pt x="55286" y="293064"/>
                </a:lnTo>
                <a:lnTo>
                  <a:pt x="71569" y="262219"/>
                </a:lnTo>
                <a:lnTo>
                  <a:pt x="44600" y="224047"/>
                </a:lnTo>
                <a:lnTo>
                  <a:pt x="10410" y="229377"/>
                </a:lnTo>
                <a:lnTo>
                  <a:pt x="0" y="191881"/>
                </a:lnTo>
                <a:lnTo>
                  <a:pt x="33135" y="178379"/>
                </a:lnTo>
                <a:cubicBezTo>
                  <a:pt x="30975" y="174757"/>
                  <a:pt x="30813" y="170935"/>
                  <a:pt x="30813" y="167075"/>
                </a:cubicBezTo>
                <a:lnTo>
                  <a:pt x="37564" y="133638"/>
                </a:lnTo>
                <a:lnTo>
                  <a:pt x="6060" y="114604"/>
                </a:lnTo>
                <a:lnTo>
                  <a:pt x="22187" y="79190"/>
                </a:lnTo>
                <a:lnTo>
                  <a:pt x="57574" y="90571"/>
                </a:lnTo>
                <a:lnTo>
                  <a:pt x="88518" y="61485"/>
                </a:lnTo>
                <a:lnTo>
                  <a:pt x="75594" y="23654"/>
                </a:lnTo>
                <a:lnTo>
                  <a:pt x="110712" y="6891"/>
                </a:lnTo>
                <a:lnTo>
                  <a:pt x="129859" y="37330"/>
                </a:lnTo>
                <a:cubicBezTo>
                  <a:pt x="141209" y="33774"/>
                  <a:pt x="153313" y="32075"/>
                  <a:pt x="165813" y="32075"/>
                </a:cubicBezTo>
                <a:lnTo>
                  <a:pt x="174500" y="33829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mpd="sng">
            <a:noFill/>
            <a:prstDash val="solid"/>
            <a:miter lim="800000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32" name="left cog"/>
          <p:cNvSpPr/>
          <p:nvPr/>
        </p:nvSpPr>
        <p:spPr>
          <a:xfrm rot="357331">
            <a:off x="5412760" y="4725590"/>
            <a:ext cx="326983" cy="326982"/>
          </a:xfrm>
          <a:custGeom>
            <a:avLst/>
            <a:gdLst/>
            <a:ahLst/>
            <a:cxnLst/>
            <a:rect l="l" t="t" r="r" b="b"/>
            <a:pathLst>
              <a:path w="333687" h="334378">
                <a:moveTo>
                  <a:pt x="187580" y="0"/>
                </a:moveTo>
                <a:lnTo>
                  <a:pt x="225257" y="9732"/>
                </a:lnTo>
                <a:lnTo>
                  <a:pt x="220526" y="44144"/>
                </a:lnTo>
                <a:cubicBezTo>
                  <a:pt x="234826" y="50361"/>
                  <a:pt x="247807" y="59011"/>
                  <a:pt x="258347" y="70221"/>
                </a:cubicBezTo>
                <a:lnTo>
                  <a:pt x="289569" y="53013"/>
                </a:lnTo>
                <a:lnTo>
                  <a:pt x="312175" y="84687"/>
                </a:lnTo>
                <a:lnTo>
                  <a:pt x="285905" y="108483"/>
                </a:lnTo>
                <a:cubicBezTo>
                  <a:pt x="293625" y="121797"/>
                  <a:pt x="298310" y="136812"/>
                  <a:pt x="299102" y="152845"/>
                </a:cubicBezTo>
                <a:lnTo>
                  <a:pt x="333687" y="159654"/>
                </a:lnTo>
                <a:lnTo>
                  <a:pt x="330645" y="198449"/>
                </a:lnTo>
                <a:lnTo>
                  <a:pt x="294200" y="199830"/>
                </a:lnTo>
                <a:cubicBezTo>
                  <a:pt x="291063" y="214766"/>
                  <a:pt x="285330" y="228689"/>
                  <a:pt x="277421" y="241109"/>
                </a:cubicBezTo>
                <a:lnTo>
                  <a:pt x="299273" y="268227"/>
                </a:lnTo>
                <a:lnTo>
                  <a:pt x="272005" y="295990"/>
                </a:lnTo>
                <a:lnTo>
                  <a:pt x="245223" y="275193"/>
                </a:lnTo>
                <a:cubicBezTo>
                  <a:pt x="232885" y="284904"/>
                  <a:pt x="218634" y="292249"/>
                  <a:pt x="202904" y="295988"/>
                </a:cubicBezTo>
                <a:lnTo>
                  <a:pt x="202215" y="330637"/>
                </a:lnTo>
                <a:lnTo>
                  <a:pt x="163482" y="334378"/>
                </a:lnTo>
                <a:lnTo>
                  <a:pt x="156092" y="300113"/>
                </a:lnTo>
                <a:lnTo>
                  <a:pt x="110376" y="288750"/>
                </a:lnTo>
                <a:lnTo>
                  <a:pt x="87362" y="315096"/>
                </a:lnTo>
                <a:lnTo>
                  <a:pt x="55286" y="293064"/>
                </a:lnTo>
                <a:lnTo>
                  <a:pt x="71569" y="262219"/>
                </a:lnTo>
                <a:lnTo>
                  <a:pt x="44600" y="224047"/>
                </a:lnTo>
                <a:lnTo>
                  <a:pt x="10410" y="229377"/>
                </a:lnTo>
                <a:lnTo>
                  <a:pt x="0" y="191881"/>
                </a:lnTo>
                <a:lnTo>
                  <a:pt x="33135" y="178379"/>
                </a:lnTo>
                <a:cubicBezTo>
                  <a:pt x="30975" y="174757"/>
                  <a:pt x="30813" y="170935"/>
                  <a:pt x="30813" y="167075"/>
                </a:cubicBezTo>
                <a:lnTo>
                  <a:pt x="37564" y="133638"/>
                </a:lnTo>
                <a:lnTo>
                  <a:pt x="6060" y="114604"/>
                </a:lnTo>
                <a:lnTo>
                  <a:pt x="22187" y="79190"/>
                </a:lnTo>
                <a:lnTo>
                  <a:pt x="57574" y="90571"/>
                </a:lnTo>
                <a:lnTo>
                  <a:pt x="88518" y="61485"/>
                </a:lnTo>
                <a:lnTo>
                  <a:pt x="75594" y="23654"/>
                </a:lnTo>
                <a:lnTo>
                  <a:pt x="110712" y="6891"/>
                </a:lnTo>
                <a:lnTo>
                  <a:pt x="129859" y="37330"/>
                </a:lnTo>
                <a:cubicBezTo>
                  <a:pt x="141209" y="33774"/>
                  <a:pt x="153313" y="32075"/>
                  <a:pt x="165813" y="32075"/>
                </a:cubicBezTo>
                <a:lnTo>
                  <a:pt x="174500" y="33829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mpd="sng">
            <a:noFill/>
            <a:prstDash val="solid"/>
            <a:miter lim="800000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33" name="Oval 1345"/>
          <p:cNvSpPr/>
          <p:nvPr/>
        </p:nvSpPr>
        <p:spPr>
          <a:xfrm>
            <a:off x="5884243" y="4797028"/>
            <a:ext cx="193910" cy="1939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46"/>
          <p:cNvSpPr/>
          <p:nvPr/>
        </p:nvSpPr>
        <p:spPr>
          <a:xfrm>
            <a:off x="5479296" y="4794625"/>
            <a:ext cx="193910" cy="1939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7"/>
          <p:cNvSpPr/>
          <p:nvPr/>
        </p:nvSpPr>
        <p:spPr>
          <a:xfrm>
            <a:off x="5680300" y="5144390"/>
            <a:ext cx="193910" cy="1939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42"/>
          <p:cNvSpPr/>
          <p:nvPr/>
        </p:nvSpPr>
        <p:spPr>
          <a:xfrm>
            <a:off x="5930388" y="4840674"/>
            <a:ext cx="101620" cy="101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43"/>
          <p:cNvSpPr/>
          <p:nvPr/>
        </p:nvSpPr>
        <p:spPr>
          <a:xfrm>
            <a:off x="5525441" y="4838271"/>
            <a:ext cx="101620" cy="101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44"/>
          <p:cNvSpPr/>
          <p:nvPr/>
        </p:nvSpPr>
        <p:spPr>
          <a:xfrm>
            <a:off x="5726445" y="5188036"/>
            <a:ext cx="101620" cy="101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48"/>
          <p:cNvSpPr/>
          <p:nvPr/>
        </p:nvSpPr>
        <p:spPr>
          <a:xfrm rot="1800000">
            <a:off x="5186643" y="4670935"/>
            <a:ext cx="130815" cy="73928"/>
          </a:xfrm>
          <a:custGeom>
            <a:avLst/>
            <a:gdLst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4" fmla="*/ 0 w 264140"/>
              <a:gd name="connsiteY4" fmla="*/ 0 h 82811"/>
              <a:gd name="connsiteX0" fmla="*/ 0 w 264140"/>
              <a:gd name="connsiteY0" fmla="*/ 0 h 91440"/>
              <a:gd name="connsiteX1" fmla="*/ 264140 w 264140"/>
              <a:gd name="connsiteY1" fmla="*/ 0 h 91440"/>
              <a:gd name="connsiteX2" fmla="*/ 264140 w 264140"/>
              <a:gd name="connsiteY2" fmla="*/ 82811 h 91440"/>
              <a:gd name="connsiteX3" fmla="*/ 0 w 264140"/>
              <a:gd name="connsiteY3" fmla="*/ 82811 h 91440"/>
              <a:gd name="connsiteX4" fmla="*/ 91440 w 264140"/>
              <a:gd name="connsiteY4" fmla="*/ 91440 h 91440"/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4" fmla="*/ 0 w 264140"/>
              <a:gd name="connsiteY4" fmla="*/ 0 h 8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40" h="82811">
                <a:moveTo>
                  <a:pt x="0" y="0"/>
                </a:moveTo>
                <a:lnTo>
                  <a:pt x="264140" y="0"/>
                </a:lnTo>
                <a:lnTo>
                  <a:pt x="264140" y="82811"/>
                </a:lnTo>
                <a:lnTo>
                  <a:pt x="0" y="828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  <a:ln w="9525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>
              <a:solidFill>
                <a:schemeClr val="bg1"/>
              </a:solidFill>
              <a:latin typeface="Swis721 Blk BT" pitchFamily="34" charset="0"/>
            </a:endParaRPr>
          </a:p>
        </p:txBody>
      </p:sp>
      <p:sp>
        <p:nvSpPr>
          <p:cNvPr id="140" name="Rectangle 1348"/>
          <p:cNvSpPr/>
          <p:nvPr/>
        </p:nvSpPr>
        <p:spPr>
          <a:xfrm rot="19800000">
            <a:off x="5186643" y="5266171"/>
            <a:ext cx="130815" cy="73928"/>
          </a:xfrm>
          <a:custGeom>
            <a:avLst/>
            <a:gdLst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4" fmla="*/ 0 w 264140"/>
              <a:gd name="connsiteY4" fmla="*/ 0 h 82811"/>
              <a:gd name="connsiteX0" fmla="*/ 0 w 264140"/>
              <a:gd name="connsiteY0" fmla="*/ 0 h 91440"/>
              <a:gd name="connsiteX1" fmla="*/ 264140 w 264140"/>
              <a:gd name="connsiteY1" fmla="*/ 0 h 91440"/>
              <a:gd name="connsiteX2" fmla="*/ 264140 w 264140"/>
              <a:gd name="connsiteY2" fmla="*/ 82811 h 91440"/>
              <a:gd name="connsiteX3" fmla="*/ 0 w 264140"/>
              <a:gd name="connsiteY3" fmla="*/ 82811 h 91440"/>
              <a:gd name="connsiteX4" fmla="*/ 91440 w 264140"/>
              <a:gd name="connsiteY4" fmla="*/ 91440 h 91440"/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0" fmla="*/ 0 w 264140"/>
              <a:gd name="connsiteY0" fmla="*/ 0 h 82811"/>
              <a:gd name="connsiteX1" fmla="*/ 264140 w 264140"/>
              <a:gd name="connsiteY1" fmla="*/ 0 h 82811"/>
              <a:gd name="connsiteX2" fmla="*/ 264140 w 264140"/>
              <a:gd name="connsiteY2" fmla="*/ 82811 h 82811"/>
              <a:gd name="connsiteX3" fmla="*/ 0 w 264140"/>
              <a:gd name="connsiteY3" fmla="*/ 82811 h 82811"/>
              <a:gd name="connsiteX4" fmla="*/ 0 w 264140"/>
              <a:gd name="connsiteY4" fmla="*/ 0 h 8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40" h="82811">
                <a:moveTo>
                  <a:pt x="0" y="0"/>
                </a:moveTo>
                <a:lnTo>
                  <a:pt x="264140" y="0"/>
                </a:lnTo>
                <a:lnTo>
                  <a:pt x="264140" y="82811"/>
                </a:lnTo>
                <a:lnTo>
                  <a:pt x="0" y="828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5400000" scaled="1"/>
            <a:tileRect/>
          </a:gradFill>
          <a:ln w="9525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/>
          <a:lstStyle/>
          <a:p>
            <a:pPr algn="ctr"/>
            <a:endParaRPr lang="en-US" sz="4400">
              <a:solidFill>
                <a:schemeClr val="bg1"/>
              </a:solidFill>
              <a:latin typeface="Swis721 Blk BT" pitchFamily="34" charset="0"/>
            </a:endParaRPr>
          </a:p>
        </p:txBody>
      </p:sp>
      <p:sp>
        <p:nvSpPr>
          <p:cNvPr id="141" name="Oval 1400"/>
          <p:cNvSpPr/>
          <p:nvPr/>
        </p:nvSpPr>
        <p:spPr>
          <a:xfrm>
            <a:off x="3884206" y="3548547"/>
            <a:ext cx="1775358" cy="1775358"/>
          </a:xfrm>
          <a:prstGeom prst="ellipse">
            <a:avLst/>
          </a:prstGeom>
          <a:noFill/>
          <a:ln w="57150" cmpd="thinThick">
            <a:noFill/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>
            <a:prstTxWarp prst="textCircle">
              <a:avLst>
                <a:gd name="adj" fmla="val 16828078"/>
              </a:avLst>
            </a:prstTxWarp>
          </a:bodyPr>
          <a:lstStyle/>
          <a:p>
            <a:r>
              <a:rPr lang="de-DE" cap="small" spc="300" dirty="0" smtClean="0">
                <a:solidFill>
                  <a:schemeClr val="tx1"/>
                </a:solidFill>
                <a:latin typeface="Swis721 Blk BT" pitchFamily="34" charset="0"/>
              </a:rPr>
              <a:t>meta</a:t>
            </a:r>
            <a:endParaRPr lang="en-US" cap="small" spc="300" dirty="0">
              <a:solidFill>
                <a:schemeClr val="tx1"/>
              </a:solidFill>
              <a:latin typeface="Swis721 Blk BT" pitchFamily="34" charset="0"/>
            </a:endParaRPr>
          </a:p>
        </p:txBody>
      </p:sp>
      <p:sp>
        <p:nvSpPr>
          <p:cNvPr id="142" name="Oval 1402"/>
          <p:cNvSpPr/>
          <p:nvPr/>
        </p:nvSpPr>
        <p:spPr>
          <a:xfrm>
            <a:off x="4898369" y="4125515"/>
            <a:ext cx="1760712" cy="1760712"/>
          </a:xfrm>
          <a:prstGeom prst="ellipse">
            <a:avLst/>
          </a:prstGeom>
          <a:noFill/>
          <a:ln w="57150" cmpd="thinThick">
            <a:noFill/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18000" rtlCol="0" anchor="ctr">
            <a:prstTxWarp prst="textCircle">
              <a:avLst>
                <a:gd name="adj" fmla="val 16209264"/>
              </a:avLst>
            </a:prstTxWarp>
          </a:bodyPr>
          <a:lstStyle/>
          <a:p>
            <a:r>
              <a:rPr lang="de-DE" cap="small" spc="300" dirty="0" smtClean="0">
                <a:solidFill>
                  <a:schemeClr val="tx1"/>
                </a:solidFill>
                <a:latin typeface="Swis721 Blk BT" pitchFamily="34" charset="0"/>
              </a:rPr>
              <a:t>proteome</a:t>
            </a:r>
            <a:endParaRPr lang="en-US" cap="small" spc="300" dirty="0">
              <a:solidFill>
                <a:schemeClr val="tx1"/>
              </a:solidFill>
              <a:latin typeface="Swis721 Blk BT" pitchFamily="34" charset="0"/>
            </a:endParaRPr>
          </a:p>
        </p:txBody>
      </p:sp>
      <p:grpSp>
        <p:nvGrpSpPr>
          <p:cNvPr id="143" name="Group 1080"/>
          <p:cNvGrpSpPr/>
          <p:nvPr/>
        </p:nvGrpSpPr>
        <p:grpSpPr>
          <a:xfrm>
            <a:off x="5389209" y="4592540"/>
            <a:ext cx="826662" cy="826662"/>
            <a:chOff x="7702852" y="1166796"/>
            <a:chExt cx="826662" cy="826662"/>
          </a:xfrm>
        </p:grpSpPr>
        <p:sp>
          <p:nvSpPr>
            <p:cNvPr id="144" name="Oval 870" hidden="1"/>
            <p:cNvSpPr/>
            <p:nvPr/>
          </p:nvSpPr>
          <p:spPr>
            <a:xfrm>
              <a:off x="8041403" y="1418396"/>
              <a:ext cx="173142" cy="173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079"/>
            <p:cNvGrpSpPr/>
            <p:nvPr/>
          </p:nvGrpSpPr>
          <p:grpSpPr>
            <a:xfrm>
              <a:off x="7868595" y="1295276"/>
              <a:ext cx="520730" cy="573280"/>
              <a:chOff x="7868595" y="1295276"/>
              <a:chExt cx="520730" cy="573280"/>
            </a:xfrm>
          </p:grpSpPr>
          <p:sp>
            <p:nvSpPr>
              <p:cNvPr id="147" name="Trapezoid 146"/>
              <p:cNvSpPr/>
              <p:nvPr/>
            </p:nvSpPr>
            <p:spPr>
              <a:xfrm rot="5400000">
                <a:off x="8321989" y="1482769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/>
              <p:cNvSpPr/>
              <p:nvPr/>
            </p:nvSpPr>
            <p:spPr>
              <a:xfrm rot="3861319">
                <a:off x="8303891" y="1396776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/>
              <p:cNvSpPr/>
              <p:nvPr/>
            </p:nvSpPr>
            <p:spPr>
              <a:xfrm rot="1971793">
                <a:off x="8245088" y="1329597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/>
              <p:cNvSpPr/>
              <p:nvPr/>
            </p:nvSpPr>
            <p:spPr>
              <a:xfrm rot="455700">
                <a:off x="8160923" y="1301506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apezoid 150"/>
              <p:cNvSpPr/>
              <p:nvPr/>
            </p:nvSpPr>
            <p:spPr>
              <a:xfrm>
                <a:off x="8072902" y="1295276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apezoid 151"/>
              <p:cNvSpPr/>
              <p:nvPr/>
            </p:nvSpPr>
            <p:spPr>
              <a:xfrm>
                <a:off x="7985714" y="1295276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apezoid 152"/>
              <p:cNvSpPr/>
              <p:nvPr/>
            </p:nvSpPr>
            <p:spPr>
              <a:xfrm>
                <a:off x="7898525" y="1295276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apezoid 153"/>
              <p:cNvSpPr/>
              <p:nvPr/>
            </p:nvSpPr>
            <p:spPr>
              <a:xfrm rot="16200000">
                <a:off x="7846978" y="1349607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154"/>
              <p:cNvSpPr/>
              <p:nvPr/>
            </p:nvSpPr>
            <p:spPr>
              <a:xfrm rot="16200000">
                <a:off x="7846978" y="1434405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apezoid 155"/>
              <p:cNvSpPr/>
              <p:nvPr/>
            </p:nvSpPr>
            <p:spPr>
              <a:xfrm rot="16200000">
                <a:off x="7846978" y="1519203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apezoid 156"/>
              <p:cNvSpPr/>
              <p:nvPr/>
            </p:nvSpPr>
            <p:spPr>
              <a:xfrm rot="16200000">
                <a:off x="7846979" y="1604001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apezoid 157"/>
              <p:cNvSpPr/>
              <p:nvPr/>
            </p:nvSpPr>
            <p:spPr>
              <a:xfrm rot="16200000">
                <a:off x="7846979" y="1688799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rapezoid 158"/>
              <p:cNvSpPr/>
              <p:nvPr/>
            </p:nvSpPr>
            <p:spPr>
              <a:xfrm rot="16200000">
                <a:off x="7846979" y="1773598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apezoid 159"/>
              <p:cNvSpPr/>
              <p:nvPr/>
            </p:nvSpPr>
            <p:spPr>
              <a:xfrm rot="10800000">
                <a:off x="7898525" y="1822837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apezoid 160"/>
              <p:cNvSpPr/>
              <p:nvPr/>
            </p:nvSpPr>
            <p:spPr>
              <a:xfrm rot="10800000">
                <a:off x="7985714" y="1822837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/>
              <p:cNvSpPr/>
              <p:nvPr/>
            </p:nvSpPr>
            <p:spPr>
              <a:xfrm rot="5400000">
                <a:off x="8041652" y="1772974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rapezoid 911"/>
              <p:cNvSpPr/>
              <p:nvPr/>
            </p:nvSpPr>
            <p:spPr>
              <a:xfrm rot="5400000">
                <a:off x="8068086" y="1661741"/>
                <a:ext cx="88954" cy="98587"/>
              </a:xfrm>
              <a:custGeom>
                <a:avLst/>
                <a:gdLst/>
                <a:ahLst/>
                <a:cxnLst/>
                <a:rect l="l" t="t" r="r" b="b"/>
                <a:pathLst>
                  <a:path w="88954" h="98587">
                    <a:moveTo>
                      <a:pt x="0" y="98587"/>
                    </a:moveTo>
                    <a:lnTo>
                      <a:pt x="2487" y="88641"/>
                    </a:lnTo>
                    <a:lnTo>
                      <a:pt x="2487" y="0"/>
                    </a:lnTo>
                    <a:lnTo>
                      <a:pt x="48206" y="11430"/>
                    </a:lnTo>
                    <a:lnTo>
                      <a:pt x="48206" y="52868"/>
                    </a:lnTo>
                    <a:lnTo>
                      <a:pt x="77524" y="52868"/>
                    </a:lnTo>
                    <a:lnTo>
                      <a:pt x="88954" y="98587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/>
              <p:cNvSpPr/>
              <p:nvPr/>
            </p:nvSpPr>
            <p:spPr>
              <a:xfrm rot="21144300" flipV="1">
                <a:off x="8160923" y="1667492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apezoid 164"/>
              <p:cNvSpPr/>
              <p:nvPr/>
            </p:nvSpPr>
            <p:spPr>
              <a:xfrm rot="19628207" flipV="1">
                <a:off x="8245088" y="1639401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apezoid 165"/>
              <p:cNvSpPr/>
              <p:nvPr/>
            </p:nvSpPr>
            <p:spPr>
              <a:xfrm rot="17738681" flipV="1">
                <a:off x="8303891" y="1572222"/>
                <a:ext cx="88954" cy="45719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the big P"/>
            <p:cNvSpPr/>
            <p:nvPr/>
          </p:nvSpPr>
          <p:spPr>
            <a:xfrm>
              <a:off x="7702852" y="1166796"/>
              <a:ext cx="826662" cy="826662"/>
            </a:xfrm>
            <a:prstGeom prst="rect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de-DE" sz="5400" dirty="0" smtClean="0">
                  <a:ln w="19050">
                    <a:solidFill>
                      <a:schemeClr val="tx1"/>
                    </a:solidFill>
                    <a:miter lim="800000"/>
                  </a:ln>
                  <a:gradFill flip="none" rotWithShape="1">
                    <a:gsLst>
                      <a:gs pos="2100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innerShdw>
                      <a:prstClr val="black"/>
                    </a:innerShdw>
                  </a:effectLst>
                  <a:latin typeface="Swis721 Blk BT" pitchFamily="34" charset="0"/>
                </a:rPr>
                <a:t>P</a:t>
              </a:r>
              <a:endParaRPr lang="en-US" sz="5400" dirty="0">
                <a:ln w="19050">
                  <a:solidFill>
                    <a:schemeClr val="tx1"/>
                  </a:solidFill>
                  <a:miter lim="800000"/>
                </a:ln>
                <a:gradFill flip="none" rotWithShape="1">
                  <a:gsLst>
                    <a:gs pos="21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innerShdw>
                    <a:prstClr val="black"/>
                  </a:innerShdw>
                </a:effectLst>
                <a:latin typeface="Swis721 Blk BT" pitchFamily="34" charset="0"/>
              </a:endParaRPr>
            </a:p>
          </p:txBody>
        </p:sp>
      </p:grpSp>
      <p:pic>
        <p:nvPicPr>
          <p:cNvPr id="167" name="Picture 2" descr="http://meta-proteome-analyzer.googlecode.com/svn/wiki/images/MPA_splash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28439"/>
            <a:ext cx="3911721" cy="20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Thanks for your attention!</a:t>
            </a:r>
            <a:endParaRPr lang="en-US" sz="2800" dirty="0" smtClean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Questions ? Comments ?</a:t>
            </a:r>
            <a:endParaRPr lang="en-US" sz="2800" b="1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The software is available here: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070C0"/>
                </a:solidFill>
              </a:rPr>
              <a:t>http</a:t>
            </a:r>
            <a:r>
              <a:rPr lang="en-US" sz="2800" b="1" dirty="0" smtClean="0">
                <a:solidFill>
                  <a:srgbClr val="0070C0"/>
                </a:solidFill>
              </a:rPr>
              <a:t>://meta-proteome-analyzer.googlecode.com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...but not so much in a bunch of boring tables.</a:t>
            </a:r>
          </a:p>
        </p:txBody>
      </p:sp>
      <p:pic>
        <p:nvPicPr>
          <p:cNvPr id="2050" name="Picture 2" descr="http://www.business-software.com/wp-content/uploads/2012/10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44446"/>
            <a:ext cx="26479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muth\Documents\Downloads\ProtF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82068"/>
            <a:ext cx="5092925" cy="29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683568" y="1340768"/>
            <a:ext cx="786956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b="1" dirty="0" smtClean="0"/>
              <a:t>Classical way:</a:t>
            </a:r>
          </a:p>
          <a:p>
            <a:pPr marL="0" indent="0">
              <a:buNone/>
            </a:pPr>
            <a:r>
              <a:rPr lang="de-DE" sz="2800" dirty="0" smtClean="0"/>
              <a:t>Most biological data are being stored and provided in excel sheets or SQL databases.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 smtClean="0"/>
              <a:t>Shortcomings:</a:t>
            </a:r>
          </a:p>
          <a:p>
            <a:r>
              <a:rPr lang="de-DE" sz="2800" dirty="0" smtClean="0"/>
              <a:t>Scalability and performance issues (data growth)</a:t>
            </a:r>
          </a:p>
          <a:p>
            <a:r>
              <a:rPr lang="de-DE" sz="2800" dirty="0" smtClean="0"/>
              <a:t>Complexity </a:t>
            </a:r>
          </a:p>
          <a:p>
            <a:r>
              <a:rPr lang="de-DE" sz="2800" dirty="0" smtClean="0"/>
              <a:t>Lack of information </a:t>
            </a:r>
          </a:p>
          <a:p>
            <a:r>
              <a:rPr lang="de-DE" sz="2800" dirty="0" smtClean="0"/>
              <a:t>Models far away from biological reality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Metaproteomics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8" y="4113690"/>
            <a:ext cx="2045298" cy="190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hteck 12"/>
          <p:cNvSpPr>
            <a:spLocks noChangeArrowheads="1"/>
          </p:cNvSpPr>
          <p:nvPr/>
        </p:nvSpPr>
        <p:spPr bwMode="auto">
          <a:xfrm>
            <a:off x="755650" y="1988840"/>
            <a:ext cx="807996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  <a:sym typeface="Wingdings" pitchFamily="2" charset="2"/>
              </a:rPr>
              <a:t>Metaproteomics studies reveal </a:t>
            </a:r>
            <a:r>
              <a:rPr lang="de-DE" sz="2800" b="1" dirty="0" smtClean="0">
                <a:latin typeface="Calibri" pitchFamily="34" charset="0"/>
                <a:sym typeface="Wingdings" pitchFamily="2" charset="2"/>
              </a:rPr>
              <a:t>functional </a:t>
            </a:r>
            <a:r>
              <a:rPr lang="de-DE" sz="2800" dirty="0" smtClean="0">
                <a:latin typeface="Calibri" pitchFamily="34" charset="0"/>
                <a:sym typeface="Wingdings" pitchFamily="2" charset="2"/>
              </a:rPr>
              <a:t>activities </a:t>
            </a:r>
          </a:p>
          <a:p>
            <a:r>
              <a:rPr lang="de-DE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de-DE" sz="2800" dirty="0" smtClean="0">
                <a:latin typeface="Calibri" pitchFamily="34" charset="0"/>
                <a:sym typeface="Wingdings" pitchFamily="2" charset="2"/>
              </a:rPr>
              <a:t>   in microbial communities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  <a:sym typeface="Wingdings" pitchFamily="2" charset="2"/>
              </a:rPr>
              <a:t>Metaproteomics results can also be used for </a:t>
            </a:r>
          </a:p>
          <a:p>
            <a:r>
              <a:rPr lang="de-DE" sz="2800" b="1" dirty="0">
                <a:latin typeface="Calibri" pitchFamily="34" charset="0"/>
                <a:sym typeface="Wingdings" pitchFamily="2" charset="2"/>
              </a:rPr>
              <a:t> </a:t>
            </a:r>
            <a:r>
              <a:rPr lang="de-DE" sz="2800" b="1" dirty="0" smtClean="0">
                <a:latin typeface="Calibri" pitchFamily="34" charset="0"/>
                <a:sym typeface="Wingdings" pitchFamily="2" charset="2"/>
              </a:rPr>
              <a:t>   taxonomic</a:t>
            </a:r>
            <a:r>
              <a:rPr lang="de-DE" sz="2800" dirty="0" smtClean="0">
                <a:latin typeface="Calibri" pitchFamily="34" charset="0"/>
                <a:sym typeface="Wingdings" pitchFamily="2" charset="2"/>
              </a:rPr>
              <a:t> assignment (proteins to species).</a:t>
            </a:r>
            <a:endParaRPr lang="de-DE" sz="2800" dirty="0" smtClean="0">
              <a:latin typeface="Calibri" pitchFamily="34" charset="0"/>
            </a:endParaRPr>
          </a:p>
        </p:txBody>
      </p:sp>
      <p:sp>
        <p:nvSpPr>
          <p:cNvPr id="23" name="Textfeld 13"/>
          <p:cNvSpPr txBox="1">
            <a:spLocks noChangeArrowheads="1"/>
          </p:cNvSpPr>
          <p:nvPr/>
        </p:nvSpPr>
        <p:spPr bwMode="auto">
          <a:xfrm>
            <a:off x="755650" y="1268760"/>
            <a:ext cx="40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800" b="1" dirty="0" smtClean="0">
                <a:latin typeface="Calibri" pitchFamily="34" charset="0"/>
              </a:rPr>
              <a:t>What is metaproteomics ?</a:t>
            </a:r>
            <a:endParaRPr lang="de-DE" sz="2800" b="1" dirty="0">
              <a:latin typeface="Calibri" pitchFamily="34" charset="0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6" y="4113690"/>
            <a:ext cx="2002062" cy="190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96" y="4113690"/>
            <a:ext cx="2543464" cy="190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268761"/>
            <a:ext cx="6336704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One Protein - Different Organisms</a:t>
            </a:r>
            <a:endParaRPr lang="de-DE" sz="2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619672" y="3349033"/>
            <a:ext cx="1512168" cy="965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sp>
        <p:nvSpPr>
          <p:cNvPr id="8" name="Ellipse 11"/>
          <p:cNvSpPr/>
          <p:nvPr/>
        </p:nvSpPr>
        <p:spPr>
          <a:xfrm>
            <a:off x="5148064" y="3349032"/>
            <a:ext cx="1584176" cy="965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80719" y="334903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1 : n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0" name="Ellipse 11"/>
          <p:cNvSpPr/>
          <p:nvPr/>
        </p:nvSpPr>
        <p:spPr>
          <a:xfrm>
            <a:off x="5148064" y="2124896"/>
            <a:ext cx="1584176" cy="965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11" name="Ellipse 11"/>
          <p:cNvSpPr/>
          <p:nvPr/>
        </p:nvSpPr>
        <p:spPr>
          <a:xfrm>
            <a:off x="5148064" y="4573168"/>
            <a:ext cx="1584176" cy="9654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C</a:t>
            </a:r>
            <a:endParaRPr lang="en-US" dirty="0"/>
          </a:p>
        </p:txBody>
      </p:sp>
      <p:cxnSp>
        <p:nvCxnSpPr>
          <p:cNvPr id="12" name="Gerade Verbindung mit Pfeil 17"/>
          <p:cNvCxnSpPr>
            <a:stCxn id="7" idx="7"/>
          </p:cNvCxnSpPr>
          <p:nvPr/>
        </p:nvCxnSpPr>
        <p:spPr>
          <a:xfrm flipV="1">
            <a:off x="2910388" y="2607602"/>
            <a:ext cx="2237676" cy="882812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8"/>
          <p:cNvCxnSpPr>
            <a:endCxn id="8" idx="2"/>
          </p:cNvCxnSpPr>
          <p:nvPr/>
        </p:nvCxnSpPr>
        <p:spPr>
          <a:xfrm>
            <a:off x="3136273" y="3831739"/>
            <a:ext cx="2011791" cy="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20"/>
          <p:cNvCxnSpPr>
            <a:stCxn id="7" idx="5"/>
            <a:endCxn id="11" idx="2"/>
          </p:cNvCxnSpPr>
          <p:nvPr/>
        </p:nvCxnSpPr>
        <p:spPr>
          <a:xfrm>
            <a:off x="2910388" y="4173065"/>
            <a:ext cx="2237676" cy="88281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Metaproteomics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268761"/>
            <a:ext cx="6336704" cy="5760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3300" b="1" dirty="0" smtClean="0"/>
              <a:t>How to handle more complex structures?</a:t>
            </a:r>
            <a:endParaRPr lang="de-DE" sz="33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Metaproteomics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llipse 6"/>
          <p:cNvSpPr/>
          <p:nvPr/>
        </p:nvSpPr>
        <p:spPr>
          <a:xfrm>
            <a:off x="899592" y="2662455"/>
            <a:ext cx="1656184" cy="9654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 A</a:t>
            </a:r>
            <a:endParaRPr lang="en-US" dirty="0"/>
          </a:p>
        </p:txBody>
      </p:sp>
      <p:sp>
        <p:nvSpPr>
          <p:cNvPr id="17" name="Ellipse 11"/>
          <p:cNvSpPr/>
          <p:nvPr/>
        </p:nvSpPr>
        <p:spPr>
          <a:xfrm>
            <a:off x="3785383" y="3339836"/>
            <a:ext cx="1584176" cy="965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B</a:t>
            </a:r>
            <a:endParaRPr lang="en-US" dirty="0"/>
          </a:p>
        </p:txBody>
      </p:sp>
      <p:sp>
        <p:nvSpPr>
          <p:cNvPr id="18" name="Ellipse 11"/>
          <p:cNvSpPr/>
          <p:nvPr/>
        </p:nvSpPr>
        <p:spPr>
          <a:xfrm>
            <a:off x="3785383" y="1916832"/>
            <a:ext cx="1584176" cy="965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A</a:t>
            </a:r>
            <a:endParaRPr lang="en-US" dirty="0"/>
          </a:p>
        </p:txBody>
      </p:sp>
      <p:sp>
        <p:nvSpPr>
          <p:cNvPr id="19" name="Ellipse 11"/>
          <p:cNvSpPr/>
          <p:nvPr/>
        </p:nvSpPr>
        <p:spPr>
          <a:xfrm>
            <a:off x="3785383" y="4935559"/>
            <a:ext cx="1584176" cy="9654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</a:t>
            </a:r>
            <a:endParaRPr lang="en-US" dirty="0"/>
          </a:p>
        </p:txBody>
      </p:sp>
      <p:cxnSp>
        <p:nvCxnSpPr>
          <p:cNvPr id="20" name="Gerade Verbindung mit Pfeil 17"/>
          <p:cNvCxnSpPr>
            <a:stCxn id="16" idx="7"/>
            <a:endCxn id="18" idx="2"/>
          </p:cNvCxnSpPr>
          <p:nvPr/>
        </p:nvCxnSpPr>
        <p:spPr>
          <a:xfrm flipV="1">
            <a:off x="2313233" y="2399539"/>
            <a:ext cx="1472150" cy="404297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8"/>
          <p:cNvCxnSpPr>
            <a:stCxn id="16" idx="5"/>
            <a:endCxn id="17" idx="2"/>
          </p:cNvCxnSpPr>
          <p:nvPr/>
        </p:nvCxnSpPr>
        <p:spPr>
          <a:xfrm>
            <a:off x="2313233" y="3486487"/>
            <a:ext cx="1472150" cy="336056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0"/>
          <p:cNvCxnSpPr>
            <a:stCxn id="25" idx="6"/>
            <a:endCxn id="19" idx="2"/>
          </p:cNvCxnSpPr>
          <p:nvPr/>
        </p:nvCxnSpPr>
        <p:spPr>
          <a:xfrm>
            <a:off x="2555776" y="5418266"/>
            <a:ext cx="1229607" cy="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31"/>
          <p:cNvSpPr/>
          <p:nvPr/>
        </p:nvSpPr>
        <p:spPr>
          <a:xfrm>
            <a:off x="6586512" y="2662455"/>
            <a:ext cx="1657896" cy="10116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24" name="Ellipse 32"/>
          <p:cNvSpPr/>
          <p:nvPr/>
        </p:nvSpPr>
        <p:spPr>
          <a:xfrm>
            <a:off x="6586512" y="4924012"/>
            <a:ext cx="1657896" cy="10116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Species B</a:t>
            </a:r>
            <a:endParaRPr lang="en-US"/>
          </a:p>
        </p:txBody>
      </p:sp>
      <p:sp>
        <p:nvSpPr>
          <p:cNvPr id="25" name="Ellipse 6"/>
          <p:cNvSpPr/>
          <p:nvPr/>
        </p:nvSpPr>
        <p:spPr>
          <a:xfrm>
            <a:off x="899592" y="4935559"/>
            <a:ext cx="1656184" cy="9654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 B</a:t>
            </a:r>
            <a:endParaRPr lang="en-US" dirty="0"/>
          </a:p>
        </p:txBody>
      </p:sp>
      <p:cxnSp>
        <p:nvCxnSpPr>
          <p:cNvPr id="26" name="Gerade Verbindung mit Pfeil 20"/>
          <p:cNvCxnSpPr>
            <a:stCxn id="19" idx="6"/>
            <a:endCxn id="24" idx="2"/>
          </p:cNvCxnSpPr>
          <p:nvPr/>
        </p:nvCxnSpPr>
        <p:spPr>
          <a:xfrm>
            <a:off x="5369559" y="5418266"/>
            <a:ext cx="1216953" cy="11548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8"/>
          <p:cNvCxnSpPr>
            <a:stCxn id="17" idx="6"/>
            <a:endCxn id="23" idx="3"/>
          </p:cNvCxnSpPr>
          <p:nvPr/>
        </p:nvCxnSpPr>
        <p:spPr>
          <a:xfrm flipV="1">
            <a:off x="5369559" y="3525913"/>
            <a:ext cx="1459746" cy="29663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18"/>
          <p:cNvCxnSpPr>
            <a:stCxn id="18" idx="6"/>
            <a:endCxn id="23" idx="1"/>
          </p:cNvCxnSpPr>
          <p:nvPr/>
        </p:nvCxnSpPr>
        <p:spPr>
          <a:xfrm>
            <a:off x="5369559" y="2399539"/>
            <a:ext cx="1459746" cy="411062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0"/>
          <p:cNvCxnSpPr>
            <a:stCxn id="19" idx="7"/>
          </p:cNvCxnSpPr>
          <p:nvPr/>
        </p:nvCxnSpPr>
        <p:spPr>
          <a:xfrm flipV="1">
            <a:off x="5137562" y="3674230"/>
            <a:ext cx="2026726" cy="140271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18"/>
          <p:cNvCxnSpPr>
            <a:stCxn id="17" idx="5"/>
            <a:endCxn id="24" idx="1"/>
          </p:cNvCxnSpPr>
          <p:nvPr/>
        </p:nvCxnSpPr>
        <p:spPr>
          <a:xfrm>
            <a:off x="5137562" y="4163868"/>
            <a:ext cx="1691743" cy="908290"/>
          </a:xfrm>
          <a:prstGeom prst="straightConnector1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683568" y="1340768"/>
            <a:ext cx="7869560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b="1" dirty="0" smtClean="0"/>
              <a:t>Find a more „natural“ model:</a:t>
            </a:r>
          </a:p>
          <a:p>
            <a:pPr marL="0" indent="0">
              <a:buNone/>
            </a:pPr>
            <a:r>
              <a:rPr lang="de-DE" sz="2800" dirty="0" smtClean="0"/>
              <a:t>Transfer the graph model of biological data back to the database storage level.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Metaproteomics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http://maia.genouest.org/screenshots/Combination_intersection_graph_genes_GO_K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45406"/>
            <a:ext cx="3963195" cy="29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/>
          <p:cNvSpPr txBox="1">
            <a:spLocks/>
          </p:cNvSpPr>
          <p:nvPr/>
        </p:nvSpPr>
        <p:spPr>
          <a:xfrm>
            <a:off x="5022471" y="4209311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800" b="1" dirty="0" smtClean="0"/>
              <a:t>USE A GRAPH DATABASE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97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79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Graph Database</a:t>
            </a:r>
            <a:endParaRPr lang="de-DE" sz="2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hteck 12"/>
          <p:cNvSpPr>
            <a:spLocks noChangeArrowheads="1"/>
          </p:cNvSpPr>
          <p:nvPr/>
        </p:nvSpPr>
        <p:spPr bwMode="auto">
          <a:xfrm>
            <a:off x="755650" y="1989311"/>
            <a:ext cx="73238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2800" dirty="0" smtClean="0">
                <a:latin typeface="Calibri" panose="020F0502020204030204" pitchFamily="34" charset="0"/>
                <a:sym typeface="Wingdings" pitchFamily="2" charset="2"/>
              </a:rPr>
              <a:t>We implemented the graph database </a:t>
            </a:r>
            <a:r>
              <a:rPr lang="de-DE" sz="2800" dirty="0" smtClean="0">
                <a:solidFill>
                  <a:srgbClr val="00B050"/>
                </a:solidFill>
                <a:latin typeface="Calibri" panose="020F0502020204030204" pitchFamily="34" charset="0"/>
                <a:sym typeface="Wingdings" pitchFamily="2" charset="2"/>
              </a:rPr>
              <a:t>Neo4j</a:t>
            </a:r>
          </a:p>
          <a:p>
            <a:r>
              <a:rPr lang="de-DE" sz="2800" dirty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i</a:t>
            </a:r>
            <a:r>
              <a:rPr lang="de-DE" sz="28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nto our free software </a:t>
            </a:r>
            <a:r>
              <a:rPr lang="de-DE" sz="28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itchFamily="2" charset="2"/>
              </a:rPr>
              <a:t>Meta-Proteome-Analyzer</a:t>
            </a:r>
            <a:r>
              <a:rPr lang="de-DE" sz="2800" dirty="0" smtClean="0">
                <a:latin typeface="Calibri" panose="020F0502020204030204" pitchFamily="34" charset="0"/>
                <a:sym typeface="Wingdings" pitchFamily="2" charset="2"/>
              </a:rPr>
              <a:t>.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11" name="Textfeld 13"/>
          <p:cNvSpPr txBox="1">
            <a:spLocks noChangeArrowheads="1"/>
          </p:cNvSpPr>
          <p:nvPr/>
        </p:nvSpPr>
        <p:spPr bwMode="auto">
          <a:xfrm>
            <a:off x="755650" y="1340768"/>
            <a:ext cx="29894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3000" b="1" dirty="0" smtClean="0">
                <a:latin typeface="Calibri" panose="020F0502020204030204" pitchFamily="34" charset="0"/>
              </a:rPr>
              <a:t>Biology + Graphs!</a:t>
            </a:r>
            <a:endParaRPr lang="de-DE" sz="3000" b="1" dirty="0">
              <a:latin typeface="Calibri" panose="020F050202020403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7463"/>
            <a:ext cx="2164854" cy="216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535"/>
            <a:ext cx="2453630" cy="6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rechts 1"/>
          <p:cNvSpPr/>
          <p:nvPr/>
        </p:nvSpPr>
        <p:spPr>
          <a:xfrm>
            <a:off x="3131840" y="4108449"/>
            <a:ext cx="1944216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9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On-screen Show (4:3)</PresentationFormat>
  <Paragraphs>114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Larissa-Design</vt:lpstr>
      <vt:lpstr>Meta-Proteome-Analyzer:  a graph database backed  protein analysis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MPA - graphdb backed protein analysis software.</dc:title>
  <dc:creator>Windows-Benutzer</dc:creator>
  <cp:lastModifiedBy>Thilo Muth</cp:lastModifiedBy>
  <cp:revision>178</cp:revision>
  <cp:lastPrinted>2011-12-19T12:26:32Z</cp:lastPrinted>
  <dcterms:created xsi:type="dcterms:W3CDTF">2011-09-19T12:15:29Z</dcterms:created>
  <dcterms:modified xsi:type="dcterms:W3CDTF">2014-04-02T18:46:04Z</dcterms:modified>
</cp:coreProperties>
</file>