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Lst>
  <p:notesMasterIdLst>
    <p:notesMasterId r:id="rId23"/>
  </p:notesMasterIdLst>
  <p:handoutMasterIdLst>
    <p:handoutMasterId r:id="rId24"/>
  </p:handoutMasterIdLst>
  <p:sldIdLst>
    <p:sldId id="302" r:id="rId3"/>
    <p:sldId id="290" r:id="rId4"/>
    <p:sldId id="291" r:id="rId5"/>
    <p:sldId id="292" r:id="rId6"/>
    <p:sldId id="272" r:id="rId7"/>
    <p:sldId id="283" r:id="rId8"/>
    <p:sldId id="304" r:id="rId9"/>
    <p:sldId id="300" r:id="rId10"/>
    <p:sldId id="312" r:id="rId11"/>
    <p:sldId id="313" r:id="rId12"/>
    <p:sldId id="314" r:id="rId13"/>
    <p:sldId id="306" r:id="rId14"/>
    <p:sldId id="305" r:id="rId15"/>
    <p:sldId id="307" r:id="rId16"/>
    <p:sldId id="308" r:id="rId17"/>
    <p:sldId id="311" r:id="rId18"/>
    <p:sldId id="309" r:id="rId19"/>
    <p:sldId id="310" r:id="rId20"/>
    <p:sldId id="315" r:id="rId21"/>
    <p:sldId id="316" r:id="rId22"/>
  </p:sldIdLst>
  <p:sldSz cx="9144000" cy="6858000" type="screen4x3"/>
  <p:notesSz cx="6858000" cy="9144000"/>
  <p:defaultTextStyle>
    <a:defPPr>
      <a:defRPr lang="it-IT"/>
    </a:defPPr>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zione predefinita" id="{DA8155CF-20D6-4FAD-B1ED-CF3A72B40E6A}">
          <p14:sldIdLst>
            <p14:sldId id="302"/>
            <p14:sldId id="290"/>
            <p14:sldId id="291"/>
            <p14:sldId id="292"/>
            <p14:sldId id="272"/>
            <p14:sldId id="283"/>
            <p14:sldId id="304"/>
            <p14:sldId id="300"/>
            <p14:sldId id="312"/>
            <p14:sldId id="313"/>
            <p14:sldId id="314"/>
          </p14:sldIdLst>
        </p14:section>
        <p14:section name="Issues" id="{F5EDDD56-F634-482B-B633-0CBE119E0F9D}">
          <p14:sldIdLst>
            <p14:sldId id="306"/>
            <p14:sldId id="305"/>
            <p14:sldId id="307"/>
            <p14:sldId id="308"/>
            <p14:sldId id="311"/>
            <p14:sldId id="309"/>
            <p14:sldId id="310"/>
            <p14:sldId id="315"/>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A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2" autoAdjust="0"/>
    <p:restoredTop sz="93662" autoAdjust="0"/>
  </p:normalViewPr>
  <p:slideViewPr>
    <p:cSldViewPr>
      <p:cViewPr varScale="1">
        <p:scale>
          <a:sx n="71" d="100"/>
          <a:sy n="71" d="100"/>
        </p:scale>
        <p:origin x="1278" y="66"/>
      </p:cViewPr>
      <p:guideLst>
        <p:guide orient="horz" pos="2160"/>
        <p:guide pos="2880"/>
      </p:guideLst>
    </p:cSldViewPr>
  </p:slideViewPr>
  <p:outlineViewPr>
    <p:cViewPr>
      <p:scale>
        <a:sx n="33" d="100"/>
        <a:sy n="33" d="100"/>
      </p:scale>
      <p:origin x="0" y="-1374"/>
    </p:cViewPr>
  </p:outlineViewPr>
  <p:notesTextViewPr>
    <p:cViewPr>
      <p:scale>
        <a:sx n="100" d="100"/>
        <a:sy n="100" d="100"/>
      </p:scale>
      <p:origin x="0" y="0"/>
    </p:cViewPr>
  </p:notesTextViewPr>
  <p:notesViewPr>
    <p:cSldViewPr>
      <p:cViewPr varScale="1">
        <p:scale>
          <a:sx n="101" d="100"/>
          <a:sy n="101" d="100"/>
        </p:scale>
        <p:origin x="269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44DE78-B33D-4FA8-9383-442B79EE2A74}" type="datetimeFigureOut">
              <a:rPr lang="en-US" smtClean="0"/>
              <a:t>4/3/2014</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88F3E4-ADC9-4D57-9486-E6F079367374}" type="slidenum">
              <a:rPr lang="en-US" smtClean="0"/>
              <a:t>‹N›</a:t>
            </a:fld>
            <a:endParaRPr lang="en-US"/>
          </a:p>
        </p:txBody>
      </p:sp>
    </p:spTree>
    <p:extLst>
      <p:ext uri="{BB962C8B-B14F-4D97-AF65-F5344CB8AC3E}">
        <p14:creationId xmlns:p14="http://schemas.microsoft.com/office/powerpoint/2010/main" val="322162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Arial" charset="0"/>
              </a:defRPr>
            </a:lvl1pPr>
          </a:lstStyle>
          <a:p>
            <a:pPr>
              <a:defRPr/>
            </a:pPr>
            <a:endParaRPr lang="it-IT"/>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charset="0"/>
              </a:defRPr>
            </a:lvl1pPr>
          </a:lstStyle>
          <a:p>
            <a:pPr>
              <a:defRPr/>
            </a:pPr>
            <a:endParaRPr lang="it-IT"/>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a:latin typeface="Arial" charset="0"/>
              </a:defRPr>
            </a:lvl1pPr>
          </a:lstStyle>
          <a:p>
            <a:pPr>
              <a:defRPr/>
            </a:pPr>
            <a:endParaRPr lang="it-IT"/>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a:lvl1pPr>
          </a:lstStyle>
          <a:p>
            <a:pPr>
              <a:defRPr/>
            </a:pPr>
            <a:fld id="{F41F8A44-47A9-4B94-8C6D-D1CA4726A108}" type="slidenum">
              <a:rPr lang="it-IT"/>
              <a:pPr>
                <a:defRPr/>
              </a:pPr>
              <a:t>‹N›</a:t>
            </a:fld>
            <a:endParaRPr lang="it-IT"/>
          </a:p>
        </p:txBody>
      </p:sp>
    </p:spTree>
    <p:extLst>
      <p:ext uri="{BB962C8B-B14F-4D97-AF65-F5344CB8AC3E}">
        <p14:creationId xmlns:p14="http://schemas.microsoft.com/office/powerpoint/2010/main" val="348377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No </a:t>
            </a:r>
            <a:endParaRPr lang="en-US" dirty="0"/>
          </a:p>
        </p:txBody>
      </p:sp>
      <p:sp>
        <p:nvSpPr>
          <p:cNvPr id="4" name="Segnaposto numero diapositiva 3"/>
          <p:cNvSpPr>
            <a:spLocks noGrp="1"/>
          </p:cNvSpPr>
          <p:nvPr>
            <p:ph type="sldNum" sz="quarter" idx="10"/>
          </p:nvPr>
        </p:nvSpPr>
        <p:spPr/>
        <p:txBody>
          <a:bodyPr/>
          <a:lstStyle/>
          <a:p>
            <a:pPr>
              <a:defRPr/>
            </a:pPr>
            <a:fld id="{F41F8A44-47A9-4B94-8C6D-D1CA4726A108}" type="slidenum">
              <a:rPr lang="it-IT" smtClean="0"/>
              <a:pPr>
                <a:defRPr/>
              </a:pPr>
              <a:t>2</a:t>
            </a:fld>
            <a:endParaRPr lang="it-IT"/>
          </a:p>
        </p:txBody>
      </p:sp>
    </p:spTree>
    <p:extLst>
      <p:ext uri="{BB962C8B-B14F-4D97-AF65-F5344CB8AC3E}">
        <p14:creationId xmlns:p14="http://schemas.microsoft.com/office/powerpoint/2010/main" val="201046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pPr>
              <a:defRPr/>
            </a:pPr>
            <a:fld id="{F41F8A44-47A9-4B94-8C6D-D1CA4726A108}" type="slidenum">
              <a:rPr lang="it-IT" smtClean="0"/>
              <a:pPr>
                <a:defRPr/>
              </a:pPr>
              <a:t>3</a:t>
            </a:fld>
            <a:endParaRPr lang="it-IT"/>
          </a:p>
        </p:txBody>
      </p:sp>
    </p:spTree>
    <p:extLst>
      <p:ext uri="{BB962C8B-B14F-4D97-AF65-F5344CB8AC3E}">
        <p14:creationId xmlns:p14="http://schemas.microsoft.com/office/powerpoint/2010/main" val="122620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A430BC-B74C-40D0-B32A-2D3DF437BB56}" type="slidenum">
              <a:rPr lang="it-IT" smtClean="0"/>
              <a:pPr>
                <a:spcBef>
                  <a:spcPct val="0"/>
                </a:spcBef>
              </a:pPr>
              <a:t>5</a:t>
            </a:fld>
            <a:endParaRPr lang="it-IT"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eaLnBrk="1" hangingPunct="1">
              <a:lnSpc>
                <a:spcPct val="130000"/>
              </a:lnSpc>
              <a:buFontTx/>
              <a:buAutoNum type="arabicPeriod"/>
            </a:pPr>
            <a:endParaRPr lang="en-US" sz="1600" smtClean="0">
              <a:latin typeface="Arial" panose="020B0604020202020204" pitchFamily="34" charset="0"/>
            </a:endParaRPr>
          </a:p>
        </p:txBody>
      </p:sp>
    </p:spTree>
    <p:extLst>
      <p:ext uri="{BB962C8B-B14F-4D97-AF65-F5344CB8AC3E}">
        <p14:creationId xmlns:p14="http://schemas.microsoft.com/office/powerpoint/2010/main" val="223509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8668F-29BF-4AED-856F-2D7A2DCD7D96}" type="slidenum">
              <a:rPr lang="it-IT" smtClean="0"/>
              <a:pPr>
                <a:spcBef>
                  <a:spcPct val="0"/>
                </a:spcBef>
              </a:pPr>
              <a:t>6</a:t>
            </a:fld>
            <a:endParaRPr lang="it-IT"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smtClean="0">
              <a:latin typeface="Arial" panose="020B0604020202020204" pitchFamily="34" charset="0"/>
            </a:endParaRPr>
          </a:p>
        </p:txBody>
      </p:sp>
    </p:spTree>
    <p:extLst>
      <p:ext uri="{BB962C8B-B14F-4D97-AF65-F5344CB8AC3E}">
        <p14:creationId xmlns:p14="http://schemas.microsoft.com/office/powerpoint/2010/main" val="11547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F41F8A44-47A9-4B94-8C6D-D1CA4726A108}" type="slidenum">
              <a:rPr lang="it-IT" smtClean="0"/>
              <a:pPr>
                <a:defRPr/>
              </a:pPr>
              <a:t>16</a:t>
            </a:fld>
            <a:endParaRPr lang="it-IT"/>
          </a:p>
        </p:txBody>
      </p:sp>
    </p:spTree>
    <p:extLst>
      <p:ext uri="{BB962C8B-B14F-4D97-AF65-F5344CB8AC3E}">
        <p14:creationId xmlns:p14="http://schemas.microsoft.com/office/powerpoint/2010/main" val="499410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412875"/>
            <a:ext cx="68738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www.fao.org/fileadmin/templates/faoweb/images/FAO-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3988" y="392113"/>
            <a:ext cx="4435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it-IT"/>
              <a:t>Fare clic per modificare lo stile del titolo</a:t>
            </a:r>
          </a:p>
        </p:txBody>
      </p:sp>
      <p:sp>
        <p:nvSpPr>
          <p:cNvPr id="5123" name="Rectangle 3"/>
          <p:cNvSpPr>
            <a:spLocks noGrp="1" noChangeArrowheads="1"/>
          </p:cNvSpPr>
          <p:nvPr>
            <p:ph type="subTitle" idx="1"/>
          </p:nvPr>
        </p:nvSpPr>
        <p:spPr>
          <a:xfrm>
            <a:off x="1371600" y="3886200"/>
            <a:ext cx="6400800" cy="1752600"/>
          </a:xfrm>
        </p:spPr>
        <p:txBody>
          <a:bodyPr anchor="ctr"/>
          <a:lstStyle>
            <a:lvl1pPr marL="0" indent="0" algn="ctr">
              <a:buFontTx/>
              <a:buNone/>
              <a:defRPr sz="2400">
                <a:latin typeface="Times New Roman" pitchFamily="18" charset="0"/>
              </a:defRPr>
            </a:lvl1pPr>
          </a:lstStyle>
          <a:p>
            <a:r>
              <a:rPr lang="it-IT"/>
              <a:t>Fare clic per modificare lo stile del sottotitolo dello schema</a:t>
            </a:r>
          </a:p>
        </p:txBody>
      </p:sp>
      <p:sp>
        <p:nvSpPr>
          <p:cNvPr id="7" name="Rectangle 4"/>
          <p:cNvSpPr>
            <a:spLocks noGrp="1" noChangeArrowheads="1"/>
          </p:cNvSpPr>
          <p:nvPr>
            <p:ph type="dt" sz="half" idx="10"/>
          </p:nvPr>
        </p:nvSpPr>
        <p:spPr>
          <a:xfrm>
            <a:off x="457200" y="6245225"/>
            <a:ext cx="2133600" cy="476250"/>
          </a:xfrm>
        </p:spPr>
        <p:txBody>
          <a:bodyPr/>
          <a:lstStyle>
            <a:lvl1pPr>
              <a:defRPr>
                <a:latin typeface="+mn-lt"/>
              </a:defRPr>
            </a:lvl1pPr>
          </a:lstStyle>
          <a:p>
            <a:pPr>
              <a:defRPr/>
            </a:pPr>
            <a:r>
              <a:rPr lang="it-IT" smtClean="0"/>
              <a:t>03/04/2014</a:t>
            </a:r>
            <a:endParaRPr lang="it-IT"/>
          </a:p>
        </p:txBody>
      </p:sp>
      <p:sp>
        <p:nvSpPr>
          <p:cNvPr id="8" name="Rectangle 5"/>
          <p:cNvSpPr>
            <a:spLocks noGrp="1" noChangeArrowheads="1"/>
          </p:cNvSpPr>
          <p:nvPr>
            <p:ph type="ftr" sz="quarter" idx="11"/>
          </p:nvPr>
        </p:nvSpPr>
        <p:spPr>
          <a:xfrm>
            <a:off x="3124200" y="6245225"/>
            <a:ext cx="2895600" cy="476250"/>
          </a:xfrm>
        </p:spPr>
        <p:txBody>
          <a:bodyPr anchor="t" anchorCtr="0"/>
          <a:lstStyle>
            <a:lvl1pPr>
              <a:defRPr sz="1400"/>
            </a:lvl1pPr>
          </a:lstStyle>
          <a:p>
            <a:pPr>
              <a:defRPr/>
            </a:pPr>
            <a:r>
              <a:rPr lang="it-IT" smtClean="0"/>
              <a:t>LDBC2014, Amsterdam, April 2014</a:t>
            </a:r>
            <a:endParaRPr lang="it-IT"/>
          </a:p>
        </p:txBody>
      </p:sp>
      <p:sp>
        <p:nvSpPr>
          <p:cNvPr id="9" name="Rectangle 6"/>
          <p:cNvSpPr>
            <a:spLocks noGrp="1" noChangeArrowheads="1"/>
          </p:cNvSpPr>
          <p:nvPr>
            <p:ph type="sldNum" sz="quarter" idx="12"/>
          </p:nvPr>
        </p:nvSpPr>
        <p:spPr>
          <a:xfrm>
            <a:off x="6553200" y="6245225"/>
            <a:ext cx="2133600" cy="476250"/>
          </a:xfrm>
        </p:spPr>
        <p:txBody>
          <a:bodyPr/>
          <a:lstStyle>
            <a:lvl1pPr>
              <a:defRPr sz="1400" b="0">
                <a:latin typeface="Arial" panose="020B0604020202020204" pitchFamily="34" charset="0"/>
              </a:defRPr>
            </a:lvl1pPr>
          </a:lstStyle>
          <a:p>
            <a:pPr>
              <a:defRPr/>
            </a:pPr>
            <a:fld id="{F87A9356-907F-4896-90D3-50B8F92DC5F8}" type="slidenum">
              <a:rPr lang="it-IT"/>
              <a:pPr>
                <a:defRPr/>
              </a:pPr>
              <a:t>‹N›</a:t>
            </a:fld>
            <a:endParaRPr lang="it-IT"/>
          </a:p>
        </p:txBody>
      </p:sp>
      <p:grpSp>
        <p:nvGrpSpPr>
          <p:cNvPr id="10" name="Gruppo 9"/>
          <p:cNvGrpSpPr/>
          <p:nvPr userDrawn="1"/>
        </p:nvGrpSpPr>
        <p:grpSpPr>
          <a:xfrm>
            <a:off x="6582304" y="392113"/>
            <a:ext cx="2124433" cy="948313"/>
            <a:chOff x="6948264" y="22323"/>
            <a:chExt cx="2124433" cy="948313"/>
          </a:xfrm>
        </p:grpSpPr>
        <p:pic>
          <p:nvPicPr>
            <p:cNvPr id="11" name="Picture 2" descr="Logo di Tor Vergata"/>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71438"/>
              <a:ext cx="791294" cy="899198"/>
            </a:xfrm>
            <a:prstGeom prst="rect">
              <a:avLst/>
            </a:prstGeom>
            <a:noFill/>
            <a:extLst>
              <a:ext uri="{909E8E84-426E-40DD-AFC4-6F175D3DCCD1}">
                <a14:hiddenFill xmlns:a14="http://schemas.microsoft.com/office/drawing/2010/main">
                  <a:solidFill>
                    <a:srgbClr val="FFFFFF"/>
                  </a:solidFill>
                </a14:hiddenFill>
              </a:ext>
            </a:extLst>
          </p:spPr>
        </p:pic>
        <p:sp>
          <p:nvSpPr>
            <p:cNvPr id="12" name="Rettangolo 11"/>
            <p:cNvSpPr/>
            <p:nvPr userDrawn="1"/>
          </p:nvSpPr>
          <p:spPr>
            <a:xfrm>
              <a:off x="7706370" y="22323"/>
              <a:ext cx="1366327" cy="886397"/>
            </a:xfrm>
            <a:prstGeom prst="rect">
              <a:avLst/>
            </a:prstGeom>
          </p:spPr>
          <p:txBody>
            <a:bodyPr wrap="none" lIns="36000" tIns="0" rIns="36000" bIns="0">
              <a:spAutoFit/>
            </a:bodyPr>
            <a:lstStyle/>
            <a:p>
              <a:pPr algn="l">
                <a:lnSpc>
                  <a:spcPct val="120000"/>
                </a:lnSpc>
              </a:pPr>
              <a:r>
                <a:rPr lang="en-US" sz="1600" b="1" i="0" dirty="0" smtClean="0">
                  <a:solidFill>
                    <a:srgbClr val="054C2E"/>
                  </a:solidFill>
                  <a:effectLst/>
                  <a:latin typeface="Trebuchet MS" panose="020B0603020202020204" pitchFamily="34" charset="0"/>
                </a:rPr>
                <a:t>University of </a:t>
              </a:r>
              <a:br>
                <a:rPr lang="en-US" sz="1600" b="1" i="0" dirty="0" smtClean="0">
                  <a:solidFill>
                    <a:srgbClr val="054C2E"/>
                  </a:solidFill>
                  <a:effectLst/>
                  <a:latin typeface="Trebuchet MS" panose="020B0603020202020204" pitchFamily="34" charset="0"/>
                </a:rPr>
              </a:br>
              <a:r>
                <a:rPr lang="en-US" sz="1600" b="1" i="0" dirty="0" smtClean="0">
                  <a:solidFill>
                    <a:srgbClr val="054C2E"/>
                  </a:solidFill>
                  <a:effectLst/>
                  <a:latin typeface="Trebuchet MS" panose="020B0603020202020204" pitchFamily="34" charset="0"/>
                </a:rPr>
                <a:t>Rome</a:t>
              </a:r>
            </a:p>
            <a:p>
              <a:pPr algn="l">
                <a:lnSpc>
                  <a:spcPct val="120000"/>
                </a:lnSpc>
              </a:pPr>
              <a:r>
                <a:rPr lang="en-US" sz="1600" b="1" i="0" dirty="0" smtClean="0">
                  <a:solidFill>
                    <a:srgbClr val="054C2E"/>
                  </a:solidFill>
                  <a:effectLst/>
                  <a:latin typeface="Trebuchet MS" panose="020B0603020202020204" pitchFamily="34" charset="0"/>
                </a:rPr>
                <a:t>Tor </a:t>
              </a:r>
              <a:r>
                <a:rPr lang="en-US" sz="1600" b="1" i="0" dirty="0" err="1" smtClean="0">
                  <a:solidFill>
                    <a:srgbClr val="054C2E"/>
                  </a:solidFill>
                  <a:effectLst/>
                  <a:latin typeface="Trebuchet MS" panose="020B0603020202020204" pitchFamily="34" charset="0"/>
                </a:rPr>
                <a:t>Vergata</a:t>
              </a:r>
              <a:endParaRPr lang="en-US" sz="1600" b="1" i="0" dirty="0">
                <a:solidFill>
                  <a:srgbClr val="054C2E"/>
                </a:solidFill>
                <a:effectLst/>
                <a:latin typeface="Trebuchet MS" panose="020B0603020202020204" pitchFamily="34" charset="0"/>
              </a:endParaRPr>
            </a:p>
          </p:txBody>
        </p:sp>
      </p:grpSp>
    </p:spTree>
    <p:extLst>
      <p:ext uri="{BB962C8B-B14F-4D97-AF65-F5344CB8AC3E}">
        <p14:creationId xmlns:p14="http://schemas.microsoft.com/office/powerpoint/2010/main" val="28508313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E1FA38-2153-4E2B-941B-26AC205ACBF4}" type="slidenum">
              <a:rPr lang="en-US"/>
              <a:pPr>
                <a:defRPr/>
              </a:pPr>
              <a:t>‹N›</a:t>
            </a:fld>
            <a:endParaRPr lang="en-US"/>
          </a:p>
        </p:txBody>
      </p:sp>
    </p:spTree>
    <p:extLst>
      <p:ext uri="{BB962C8B-B14F-4D97-AF65-F5344CB8AC3E}">
        <p14:creationId xmlns:p14="http://schemas.microsoft.com/office/powerpoint/2010/main" val="41465519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71438"/>
            <a:ext cx="2171700" cy="60547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0" y="71438"/>
            <a:ext cx="6362700" cy="60547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EB4647-8779-4076-924A-B079E0E02F00}" type="slidenum">
              <a:rPr lang="en-US"/>
              <a:pPr>
                <a:defRPr/>
              </a:pPr>
              <a:t>‹N›</a:t>
            </a:fld>
            <a:endParaRPr lang="en-US"/>
          </a:p>
        </p:txBody>
      </p:sp>
    </p:spTree>
    <p:extLst>
      <p:ext uri="{BB962C8B-B14F-4D97-AF65-F5344CB8AC3E}">
        <p14:creationId xmlns:p14="http://schemas.microsoft.com/office/powerpoint/2010/main" val="202485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olo, contenuto e testo">
    <p:spTree>
      <p:nvGrpSpPr>
        <p:cNvPr id="1" name=""/>
        <p:cNvGrpSpPr/>
        <p:nvPr/>
      </p:nvGrpSpPr>
      <p:grpSpPr>
        <a:xfrm>
          <a:off x="0" y="0"/>
          <a:ext cx="0" cy="0"/>
          <a:chOff x="0" y="0"/>
          <a:chExt cx="0" cy="0"/>
        </a:xfrm>
      </p:grpSpPr>
      <p:sp>
        <p:nvSpPr>
          <p:cNvPr id="2" name="Titolo 1"/>
          <p:cNvSpPr>
            <a:spLocks noGrp="1"/>
          </p:cNvSpPr>
          <p:nvPr>
            <p:ph type="title"/>
          </p:nvPr>
        </p:nvSpPr>
        <p:spPr>
          <a:xfrm>
            <a:off x="0" y="71438"/>
            <a:ext cx="6804025" cy="765175"/>
          </a:xfrm>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341438"/>
            <a:ext cx="4038600" cy="47847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648200" y="1341438"/>
            <a:ext cx="4038600" cy="47847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ADE673-0E31-4319-B084-F41BB9015635}" type="slidenum">
              <a:rPr lang="en-US"/>
              <a:pPr>
                <a:defRPr/>
              </a:pPr>
              <a:t>‹N›</a:t>
            </a:fld>
            <a:endParaRPr lang="en-US"/>
          </a:p>
        </p:txBody>
      </p:sp>
    </p:spTree>
    <p:extLst>
      <p:ext uri="{BB962C8B-B14F-4D97-AF65-F5344CB8AC3E}">
        <p14:creationId xmlns:p14="http://schemas.microsoft.com/office/powerpoint/2010/main" val="91377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412875"/>
            <a:ext cx="68738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logo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350838"/>
            <a:ext cx="3313113"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www.fao.org/fileadmin/templates/faoweb/images/FAO-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0850" y="500063"/>
            <a:ext cx="3924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685800" y="2130425"/>
            <a:ext cx="7772400" cy="1470025"/>
          </a:xfrm>
        </p:spPr>
        <p:txBody>
          <a:bodyPr/>
          <a:lstStyle>
            <a:lvl1pPr>
              <a:defRPr/>
            </a:lvl1pPr>
          </a:lstStyle>
          <a:p>
            <a:r>
              <a:rPr lang="it-IT"/>
              <a:t>Fare clic per modificare lo stile del titolo</a:t>
            </a:r>
          </a:p>
        </p:txBody>
      </p:sp>
      <p:sp>
        <p:nvSpPr>
          <p:cNvPr id="35843" name="Rectangle 3"/>
          <p:cNvSpPr>
            <a:spLocks noGrp="1" noChangeArrowheads="1"/>
          </p:cNvSpPr>
          <p:nvPr>
            <p:ph type="subTitle" idx="1"/>
          </p:nvPr>
        </p:nvSpPr>
        <p:spPr>
          <a:xfrm>
            <a:off x="1371600" y="3886200"/>
            <a:ext cx="6400800" cy="1752600"/>
          </a:xfrm>
        </p:spPr>
        <p:txBody>
          <a:bodyPr anchor="ctr"/>
          <a:lstStyle>
            <a:lvl1pPr marL="0" indent="0" algn="ctr">
              <a:buFontTx/>
              <a:buNone/>
              <a:defRPr sz="2400">
                <a:latin typeface="Times New Roman" pitchFamily="18" charset="0"/>
              </a:defRPr>
            </a:lvl1pPr>
          </a:lstStyle>
          <a:p>
            <a:r>
              <a:rPr lang="it-IT"/>
              <a:t>Fare clic per modificare lo stile del sottotitolo dello schema</a:t>
            </a:r>
          </a:p>
        </p:txBody>
      </p:sp>
      <p:sp>
        <p:nvSpPr>
          <p:cNvPr id="7"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a:defRPr/>
            </a:pPr>
            <a:r>
              <a:rPr lang="it-IT" smtClean="0"/>
              <a:t>03/04/2014</a:t>
            </a:r>
            <a:endParaRPr lang="it-IT"/>
          </a:p>
        </p:txBody>
      </p:sp>
      <p:sp>
        <p:nvSpPr>
          <p:cNvPr id="8"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r>
              <a:rPr lang="it-IT" smtClean="0"/>
              <a:t>LDBC2014, Amsterdam, April 2014</a:t>
            </a:r>
            <a:endParaRPr lang="it-IT"/>
          </a:p>
        </p:txBody>
      </p:sp>
      <p:sp>
        <p:nvSpPr>
          <p:cNvPr id="9"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0756065-8731-4894-96AD-BFD9E12419FB}" type="slidenum">
              <a:rPr lang="it-IT"/>
              <a:pPr>
                <a:defRPr/>
              </a:pPr>
              <a:t>‹N›</a:t>
            </a:fld>
            <a:endParaRPr lang="it-IT"/>
          </a:p>
        </p:txBody>
      </p:sp>
    </p:spTree>
    <p:extLst>
      <p:ext uri="{BB962C8B-B14F-4D97-AF65-F5344CB8AC3E}">
        <p14:creationId xmlns:p14="http://schemas.microsoft.com/office/powerpoint/2010/main" val="345303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043608" y="71438"/>
            <a:ext cx="5760417" cy="765175"/>
          </a:xfrm>
        </p:spPr>
        <p:txBody>
          <a:bodyPr/>
          <a:lstStyle/>
          <a:p>
            <a:r>
              <a:rPr lang="it-IT" dirty="0" smtClean="0"/>
              <a:t>Fare clic per modificare lo stile del titolo</a:t>
            </a:r>
            <a:endParaRPr lang="it-IT" dirty="0"/>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18283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Tree>
    <p:extLst>
      <p:ext uri="{BB962C8B-B14F-4D97-AF65-F5344CB8AC3E}">
        <p14:creationId xmlns:p14="http://schemas.microsoft.com/office/powerpoint/2010/main" val="844922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1888487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597299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Tree>
    <p:extLst>
      <p:ext uri="{BB962C8B-B14F-4D97-AF65-F5344CB8AC3E}">
        <p14:creationId xmlns:p14="http://schemas.microsoft.com/office/powerpoint/2010/main" val="42040945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10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899592" y="71438"/>
            <a:ext cx="5904433" cy="765175"/>
          </a:xfrm>
        </p:spPr>
        <p:txBody>
          <a:bodyPr/>
          <a:lstStyle/>
          <a:p>
            <a:r>
              <a:rPr lang="it-IT" dirty="0" smtClean="0"/>
              <a:t>Fare clic per modificare lo stile del titolo</a:t>
            </a:r>
            <a:endParaRPr lang="it-IT" dirty="0"/>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D03C02-62CD-42AD-950D-FAA96E1D246C}" type="slidenum">
              <a:rPr lang="en-US"/>
              <a:pPr>
                <a:defRPr/>
              </a:pPr>
              <a:t>‹N›</a:t>
            </a:fld>
            <a:endParaRPr lang="en-US"/>
          </a:p>
        </p:txBody>
      </p:sp>
    </p:spTree>
    <p:extLst>
      <p:ext uri="{BB962C8B-B14F-4D97-AF65-F5344CB8AC3E}">
        <p14:creationId xmlns:p14="http://schemas.microsoft.com/office/powerpoint/2010/main" val="31461708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Tree>
    <p:extLst>
      <p:ext uri="{BB962C8B-B14F-4D97-AF65-F5344CB8AC3E}">
        <p14:creationId xmlns:p14="http://schemas.microsoft.com/office/powerpoint/2010/main" val="1690616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Tree>
    <p:extLst>
      <p:ext uri="{BB962C8B-B14F-4D97-AF65-F5344CB8AC3E}">
        <p14:creationId xmlns:p14="http://schemas.microsoft.com/office/powerpoint/2010/main" val="818697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3404581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71438"/>
            <a:ext cx="2171700" cy="60547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0" y="71438"/>
            <a:ext cx="6362700" cy="60547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3622415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olo, contenuto e testo">
    <p:spTree>
      <p:nvGrpSpPr>
        <p:cNvPr id="1" name=""/>
        <p:cNvGrpSpPr/>
        <p:nvPr/>
      </p:nvGrpSpPr>
      <p:grpSpPr>
        <a:xfrm>
          <a:off x="0" y="0"/>
          <a:ext cx="0" cy="0"/>
          <a:chOff x="0" y="0"/>
          <a:chExt cx="0" cy="0"/>
        </a:xfrm>
      </p:grpSpPr>
      <p:sp>
        <p:nvSpPr>
          <p:cNvPr id="2" name="Titolo 1"/>
          <p:cNvSpPr>
            <a:spLocks noGrp="1"/>
          </p:cNvSpPr>
          <p:nvPr>
            <p:ph type="title"/>
          </p:nvPr>
        </p:nvSpPr>
        <p:spPr>
          <a:xfrm>
            <a:off x="0" y="71438"/>
            <a:ext cx="6804025" cy="765175"/>
          </a:xfrm>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341438"/>
            <a:ext cx="4038600" cy="47847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648200" y="1341438"/>
            <a:ext cx="4038600" cy="47847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242676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F8F621-AA0B-4704-9AC9-E23CDC1D956B}" type="slidenum">
              <a:rPr lang="en-US"/>
              <a:pPr>
                <a:defRPr/>
              </a:pPr>
              <a:t>‹N›</a:t>
            </a:fld>
            <a:endParaRPr lang="en-US"/>
          </a:p>
        </p:txBody>
      </p:sp>
    </p:spTree>
    <p:extLst>
      <p:ext uri="{BB962C8B-B14F-4D97-AF65-F5344CB8AC3E}">
        <p14:creationId xmlns:p14="http://schemas.microsoft.com/office/powerpoint/2010/main" val="37765334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BEC56F-02CD-4BA4-89EE-F28F47F3AC27}" type="slidenum">
              <a:rPr lang="en-US"/>
              <a:pPr>
                <a:defRPr/>
              </a:pPr>
              <a:t>‹N›</a:t>
            </a:fld>
            <a:endParaRPr lang="en-US"/>
          </a:p>
        </p:txBody>
      </p:sp>
    </p:spTree>
    <p:extLst>
      <p:ext uri="{BB962C8B-B14F-4D97-AF65-F5344CB8AC3E}">
        <p14:creationId xmlns:p14="http://schemas.microsoft.com/office/powerpoint/2010/main" val="64769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0CBE50-E1E5-4F76-AE8C-8420FC1D3861}" type="slidenum">
              <a:rPr lang="en-US"/>
              <a:pPr>
                <a:defRPr/>
              </a:pPr>
              <a:t>‹N›</a:t>
            </a:fld>
            <a:endParaRPr lang="en-US"/>
          </a:p>
        </p:txBody>
      </p:sp>
    </p:spTree>
    <p:extLst>
      <p:ext uri="{BB962C8B-B14F-4D97-AF65-F5344CB8AC3E}">
        <p14:creationId xmlns:p14="http://schemas.microsoft.com/office/powerpoint/2010/main" val="2147926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B65504B-964D-409F-BA72-E88A25F43DF2}" type="slidenum">
              <a:rPr lang="en-US"/>
              <a:pPr>
                <a:defRPr/>
              </a:pPr>
              <a:t>‹N›</a:t>
            </a:fld>
            <a:endParaRPr lang="en-US"/>
          </a:p>
        </p:txBody>
      </p:sp>
    </p:spTree>
    <p:extLst>
      <p:ext uri="{BB962C8B-B14F-4D97-AF65-F5344CB8AC3E}">
        <p14:creationId xmlns:p14="http://schemas.microsoft.com/office/powerpoint/2010/main" val="42117510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6A06B52-2D32-4196-B5DB-DF709B8DA1E0}" type="slidenum">
              <a:rPr lang="en-US"/>
              <a:pPr>
                <a:defRPr/>
              </a:pPr>
              <a:t>‹N›</a:t>
            </a:fld>
            <a:endParaRPr lang="en-US"/>
          </a:p>
        </p:txBody>
      </p:sp>
    </p:spTree>
    <p:extLst>
      <p:ext uri="{BB962C8B-B14F-4D97-AF65-F5344CB8AC3E}">
        <p14:creationId xmlns:p14="http://schemas.microsoft.com/office/powerpoint/2010/main" val="10576990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DEEA6D-4C8B-444E-9457-1FBB85F01C25}" type="slidenum">
              <a:rPr lang="en-US"/>
              <a:pPr>
                <a:defRPr/>
              </a:pPr>
              <a:t>‹N›</a:t>
            </a:fld>
            <a:endParaRPr lang="en-US"/>
          </a:p>
        </p:txBody>
      </p:sp>
    </p:spTree>
    <p:extLst>
      <p:ext uri="{BB962C8B-B14F-4D97-AF65-F5344CB8AC3E}">
        <p14:creationId xmlns:p14="http://schemas.microsoft.com/office/powerpoint/2010/main" val="1914361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r>
              <a:rPr lang="it-IT" smtClean="0"/>
              <a:t>03/04/2014</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LDBC2014, Amsterdam, April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8CA71-3167-4A02-95B3-2D2F0DF46E01}" type="slidenum">
              <a:rPr lang="en-US"/>
              <a:pPr>
                <a:defRPr/>
              </a:pPr>
              <a:t>‹N›</a:t>
            </a:fld>
            <a:endParaRPr lang="en-US"/>
          </a:p>
        </p:txBody>
      </p:sp>
    </p:spTree>
    <p:extLst>
      <p:ext uri="{BB962C8B-B14F-4D97-AF65-F5344CB8AC3E}">
        <p14:creationId xmlns:p14="http://schemas.microsoft.com/office/powerpoint/2010/main" val="839405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5.gi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42988" y="71438"/>
            <a:ext cx="5761037" cy="765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Fare </a:t>
            </a:r>
            <a:r>
              <a:rPr lang="en-US" dirty="0" err="1" smtClean="0"/>
              <a:t>clic</a:t>
            </a:r>
            <a:r>
              <a:rPr lang="en-US" dirty="0" smtClean="0"/>
              <a:t> per </a:t>
            </a:r>
            <a:r>
              <a:rPr lang="en-US" dirty="0" err="1" smtClean="0"/>
              <a:t>modificare</a:t>
            </a:r>
            <a:r>
              <a:rPr lang="en-US" dirty="0" smtClean="0"/>
              <a:t> lo stile del </a:t>
            </a:r>
            <a:r>
              <a:rPr lang="en-US" dirty="0" err="1" smtClean="0"/>
              <a:t>titolo</a:t>
            </a:r>
            <a:endParaRPr lang="en-US" dirty="0" smtClean="0"/>
          </a:p>
        </p:txBody>
      </p:sp>
      <p:sp>
        <p:nvSpPr>
          <p:cNvPr id="1027" name="Rectangle 3"/>
          <p:cNvSpPr>
            <a:spLocks noGrp="1" noChangeArrowheads="1"/>
          </p:cNvSpPr>
          <p:nvPr>
            <p:ph type="body" idx="1"/>
          </p:nvPr>
        </p:nvSpPr>
        <p:spPr bwMode="auto">
          <a:xfrm>
            <a:off x="457200" y="1341438"/>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Fare clic per modificare gli stili del testo dello schema</a:t>
            </a:r>
          </a:p>
          <a:p>
            <a:pPr lvl="1"/>
            <a:r>
              <a:rPr lang="en-US" smtClean="0"/>
              <a:t>Secondo livello</a:t>
            </a:r>
          </a:p>
          <a:p>
            <a:pPr lvl="2"/>
            <a:r>
              <a:rPr lang="en-US" smtClean="0"/>
              <a:t>Terzo livello</a:t>
            </a:r>
          </a:p>
          <a:p>
            <a:pPr lvl="3"/>
            <a:r>
              <a:rPr lang="en-US" smtClean="0"/>
              <a:t>Quarto livello</a:t>
            </a:r>
          </a:p>
          <a:p>
            <a:pPr lvl="4"/>
            <a:r>
              <a:rPr lang="en-US" smtClean="0"/>
              <a:t>Quinto livello</a:t>
            </a:r>
          </a:p>
        </p:txBody>
      </p:sp>
      <p:sp>
        <p:nvSpPr>
          <p:cNvPr id="4100" name="Rectangle 4"/>
          <p:cNvSpPr>
            <a:spLocks noGrp="1" noChangeArrowheads="1"/>
          </p:cNvSpPr>
          <p:nvPr>
            <p:ph type="dt" sz="half" idx="2"/>
          </p:nvPr>
        </p:nvSpPr>
        <p:spPr bwMode="auto">
          <a:xfrm>
            <a:off x="34925" y="6524625"/>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Harrington" pitchFamily="82" charset="0"/>
              </a:defRPr>
            </a:lvl1pPr>
          </a:lstStyle>
          <a:p>
            <a:pPr>
              <a:defRPr/>
            </a:pPr>
            <a:r>
              <a:rPr lang="it-IT" smtClean="0"/>
              <a:t>03/04/2014</a:t>
            </a:r>
            <a:endParaRPr lang="en-US"/>
          </a:p>
        </p:txBody>
      </p:sp>
      <p:sp>
        <p:nvSpPr>
          <p:cNvPr id="4101" name="Rectangle 5"/>
          <p:cNvSpPr>
            <a:spLocks noGrp="1" noChangeArrowheads="1"/>
          </p:cNvSpPr>
          <p:nvPr>
            <p:ph type="ftr" sz="quarter" idx="3"/>
          </p:nvPr>
        </p:nvSpPr>
        <p:spPr bwMode="auto">
          <a:xfrm>
            <a:off x="2411413" y="6473825"/>
            <a:ext cx="4318000" cy="38417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lvl1pPr algn="ctr" eaLnBrk="1" hangingPunct="1">
              <a:defRPr>
                <a:latin typeface="Arial" charset="0"/>
              </a:defRPr>
            </a:lvl1pPr>
          </a:lstStyle>
          <a:p>
            <a:pPr>
              <a:defRPr/>
            </a:pPr>
            <a:r>
              <a:rPr lang="en-US" smtClean="0"/>
              <a:t>LDBC2014, Amsterdam, April 2014</a:t>
            </a:r>
            <a:endParaRPr lang="en-US"/>
          </a:p>
        </p:txBody>
      </p:sp>
      <p:sp>
        <p:nvSpPr>
          <p:cNvPr id="4102" name="Rectangle 6"/>
          <p:cNvSpPr>
            <a:spLocks noGrp="1" noChangeArrowheads="1"/>
          </p:cNvSpPr>
          <p:nvPr>
            <p:ph type="sldNum" sz="quarter" idx="4"/>
          </p:nvPr>
        </p:nvSpPr>
        <p:spPr bwMode="auto">
          <a:xfrm>
            <a:off x="6877050" y="6524625"/>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b="1">
                <a:latin typeface="Harrington" panose="04040505050A02020702" pitchFamily="82" charset="0"/>
              </a:defRPr>
            </a:lvl1pPr>
          </a:lstStyle>
          <a:p>
            <a:pPr>
              <a:defRPr/>
            </a:pPr>
            <a:fld id="{1166A3F7-B50E-452F-8C35-DCE9D5D92530}" type="slidenum">
              <a:rPr lang="en-US"/>
              <a:pPr>
                <a:defRPr/>
              </a:pPr>
              <a:t>‹N›</a:t>
            </a:fld>
            <a:endParaRPr lang="en-US"/>
          </a:p>
        </p:txBody>
      </p:sp>
      <p:pic>
        <p:nvPicPr>
          <p:cNvPr id="1031"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919163"/>
            <a:ext cx="86296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08725"/>
            <a:ext cx="914400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http://www.fao.org/fileadmin/templates/faoweb/images/FAO-logo.png"/>
          <p:cNvPicPr>
            <a:picLocks noChangeAspect="1" noChangeArrowheads="1"/>
          </p:cNvPicPr>
          <p:nvPr userDrawn="1"/>
        </p:nvPicPr>
        <p:blipFill>
          <a:blip r:embed="rId16">
            <a:extLst>
              <a:ext uri="{28A0092B-C50C-407E-A947-70E740481C1C}">
                <a14:useLocalDpi xmlns:a14="http://schemas.microsoft.com/office/drawing/2010/main" val="0"/>
              </a:ext>
            </a:extLst>
          </a:blip>
          <a:srcRect r="79588"/>
          <a:stretch>
            <a:fillRect/>
          </a:stretch>
        </p:blipFill>
        <p:spPr bwMode="auto">
          <a:xfrm>
            <a:off x="34925" y="103188"/>
            <a:ext cx="8016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uppo 10"/>
          <p:cNvGrpSpPr/>
          <p:nvPr userDrawn="1"/>
        </p:nvGrpSpPr>
        <p:grpSpPr>
          <a:xfrm>
            <a:off x="6948264" y="22323"/>
            <a:ext cx="2124433" cy="948313"/>
            <a:chOff x="6948264" y="22323"/>
            <a:chExt cx="2124433" cy="948313"/>
          </a:xfrm>
        </p:grpSpPr>
        <p:pic>
          <p:nvPicPr>
            <p:cNvPr id="12" name="Picture 2" descr="Logo di Tor Vergata"/>
            <p:cNvPicPr>
              <a:picLocks noChangeAspect="1" noChangeArrowheads="1"/>
            </p:cNvPicPr>
            <p:nvPr userDrawn="1"/>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71438"/>
              <a:ext cx="791294" cy="899198"/>
            </a:xfrm>
            <a:prstGeom prst="rect">
              <a:avLst/>
            </a:prstGeom>
            <a:noFill/>
            <a:extLst>
              <a:ext uri="{909E8E84-426E-40DD-AFC4-6F175D3DCCD1}">
                <a14:hiddenFill xmlns:a14="http://schemas.microsoft.com/office/drawing/2010/main">
                  <a:solidFill>
                    <a:srgbClr val="FFFFFF"/>
                  </a:solidFill>
                </a14:hiddenFill>
              </a:ext>
            </a:extLst>
          </p:spPr>
        </p:pic>
        <p:sp>
          <p:nvSpPr>
            <p:cNvPr id="13" name="Rettangolo 12"/>
            <p:cNvSpPr/>
            <p:nvPr userDrawn="1"/>
          </p:nvSpPr>
          <p:spPr>
            <a:xfrm>
              <a:off x="7706370" y="22323"/>
              <a:ext cx="1366327" cy="886397"/>
            </a:xfrm>
            <a:prstGeom prst="rect">
              <a:avLst/>
            </a:prstGeom>
          </p:spPr>
          <p:txBody>
            <a:bodyPr wrap="none" lIns="36000" tIns="0" rIns="36000" bIns="0">
              <a:spAutoFit/>
            </a:bodyPr>
            <a:lstStyle/>
            <a:p>
              <a:pPr algn="l">
                <a:lnSpc>
                  <a:spcPct val="120000"/>
                </a:lnSpc>
              </a:pPr>
              <a:r>
                <a:rPr lang="en-US" sz="1600" b="1" i="0" dirty="0" smtClean="0">
                  <a:solidFill>
                    <a:srgbClr val="054C2E"/>
                  </a:solidFill>
                  <a:effectLst/>
                  <a:latin typeface="Trebuchet MS" panose="020B0603020202020204" pitchFamily="34" charset="0"/>
                </a:rPr>
                <a:t>University of </a:t>
              </a:r>
              <a:br>
                <a:rPr lang="en-US" sz="1600" b="1" i="0" dirty="0" smtClean="0">
                  <a:solidFill>
                    <a:srgbClr val="054C2E"/>
                  </a:solidFill>
                  <a:effectLst/>
                  <a:latin typeface="Trebuchet MS" panose="020B0603020202020204" pitchFamily="34" charset="0"/>
                </a:rPr>
              </a:br>
              <a:r>
                <a:rPr lang="en-US" sz="1600" b="1" i="0" dirty="0" smtClean="0">
                  <a:solidFill>
                    <a:srgbClr val="054C2E"/>
                  </a:solidFill>
                  <a:effectLst/>
                  <a:latin typeface="Trebuchet MS" panose="020B0603020202020204" pitchFamily="34" charset="0"/>
                </a:rPr>
                <a:t>Rome</a:t>
              </a:r>
            </a:p>
            <a:p>
              <a:pPr algn="l">
                <a:lnSpc>
                  <a:spcPct val="120000"/>
                </a:lnSpc>
              </a:pPr>
              <a:r>
                <a:rPr lang="en-US" sz="1600" b="1" i="0" dirty="0" smtClean="0">
                  <a:solidFill>
                    <a:srgbClr val="054C2E"/>
                  </a:solidFill>
                  <a:effectLst/>
                  <a:latin typeface="Trebuchet MS" panose="020B0603020202020204" pitchFamily="34" charset="0"/>
                </a:rPr>
                <a:t>Tor </a:t>
              </a:r>
              <a:r>
                <a:rPr lang="en-US" sz="1600" b="1" i="0" dirty="0" err="1" smtClean="0">
                  <a:solidFill>
                    <a:srgbClr val="054C2E"/>
                  </a:solidFill>
                  <a:effectLst/>
                  <a:latin typeface="Trebuchet MS" panose="020B0603020202020204" pitchFamily="34" charset="0"/>
                </a:rPr>
                <a:t>Vergata</a:t>
              </a:r>
              <a:endParaRPr lang="en-US" sz="1600" b="1" i="0" dirty="0">
                <a:solidFill>
                  <a:srgbClr val="054C2E"/>
                </a:solidFill>
                <a:effectLst/>
                <a:latin typeface="Trebuchet MS" panose="020B0603020202020204" pitchFamily="34" charset="0"/>
              </a:endParaRPr>
            </a:p>
          </p:txBody>
        </p:sp>
      </p:grpSp>
    </p:spTree>
  </p:cSld>
  <p:clrMap bg1="lt1" tx1="dk1" bg2="lt2" tx2="dk2" accent1="accent1" accent2="accent2" accent3="accent3" accent4="accent4" accent5="accent5" accent6="accent6" hlink="hlink" folHlink="folHlink"/>
  <p:sldLayoutIdLst>
    <p:sldLayoutId id="2147484063"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Lst>
  <p:timing>
    <p:tnLst>
      <p:par>
        <p:cTn id="1" dur="indefinite" restart="never" nodeType="tmRoot"/>
      </p:par>
    </p:tnLst>
  </p:timing>
  <p:hf hdr="0"/>
  <p:txStyles>
    <p:titleStyle>
      <a:lvl1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116013" y="71438"/>
            <a:ext cx="5688012" cy="765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Fare </a:t>
            </a:r>
            <a:r>
              <a:rPr lang="en-US" dirty="0" err="1" smtClean="0"/>
              <a:t>clic</a:t>
            </a:r>
            <a:r>
              <a:rPr lang="en-US" dirty="0" smtClean="0"/>
              <a:t> per </a:t>
            </a:r>
            <a:r>
              <a:rPr lang="en-US" dirty="0" err="1" smtClean="0"/>
              <a:t>modificare</a:t>
            </a:r>
            <a:r>
              <a:rPr lang="en-US" dirty="0" smtClean="0"/>
              <a:t> lo stile del </a:t>
            </a:r>
            <a:r>
              <a:rPr lang="en-US" dirty="0" err="1" smtClean="0"/>
              <a:t>titolo</a:t>
            </a:r>
            <a:endParaRPr lang="en-US" dirty="0" smtClean="0"/>
          </a:p>
        </p:txBody>
      </p:sp>
      <p:sp>
        <p:nvSpPr>
          <p:cNvPr id="2051" name="Rectangle 3"/>
          <p:cNvSpPr>
            <a:spLocks noGrp="1" noChangeArrowheads="1"/>
          </p:cNvSpPr>
          <p:nvPr>
            <p:ph type="body" idx="1"/>
          </p:nvPr>
        </p:nvSpPr>
        <p:spPr bwMode="auto">
          <a:xfrm>
            <a:off x="457200" y="1341438"/>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Fare clic per modificare gli stili del testo dello schema</a:t>
            </a:r>
          </a:p>
          <a:p>
            <a:pPr lvl="1"/>
            <a:r>
              <a:rPr lang="en-US" smtClean="0"/>
              <a:t>Secondo livello</a:t>
            </a:r>
          </a:p>
          <a:p>
            <a:pPr lvl="2"/>
            <a:r>
              <a:rPr lang="en-US" smtClean="0"/>
              <a:t>Terzo livello</a:t>
            </a:r>
          </a:p>
          <a:p>
            <a:pPr lvl="3"/>
            <a:r>
              <a:rPr lang="en-US" smtClean="0"/>
              <a:t>Quarto livello</a:t>
            </a:r>
          </a:p>
          <a:p>
            <a:pPr lvl="4"/>
            <a:r>
              <a:rPr lang="en-US" smtClean="0"/>
              <a:t>Quinto livello</a:t>
            </a:r>
          </a:p>
        </p:txBody>
      </p:sp>
      <p:pic>
        <p:nvPicPr>
          <p:cNvPr id="2052"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919163"/>
            <a:ext cx="86296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2" descr="http://www.fao.org/fileadmin/templates/faoweb/images/FAO-logo.png"/>
          <p:cNvPicPr>
            <a:picLocks noChangeAspect="1" noChangeArrowheads="1"/>
          </p:cNvPicPr>
          <p:nvPr userDrawn="1"/>
        </p:nvPicPr>
        <p:blipFill>
          <a:blip r:embed="rId15">
            <a:extLst>
              <a:ext uri="{28A0092B-C50C-407E-A947-70E740481C1C}">
                <a14:useLocalDpi xmlns:a14="http://schemas.microsoft.com/office/drawing/2010/main" val="0"/>
              </a:ext>
            </a:extLst>
          </a:blip>
          <a:srcRect r="79588"/>
          <a:stretch>
            <a:fillRect/>
          </a:stretch>
        </p:blipFill>
        <p:spPr bwMode="auto">
          <a:xfrm>
            <a:off x="34925" y="103188"/>
            <a:ext cx="8016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uppo 6"/>
          <p:cNvGrpSpPr/>
          <p:nvPr userDrawn="1"/>
        </p:nvGrpSpPr>
        <p:grpSpPr>
          <a:xfrm>
            <a:off x="6948264" y="22323"/>
            <a:ext cx="2124433" cy="948313"/>
            <a:chOff x="6948264" y="22323"/>
            <a:chExt cx="2124433" cy="948313"/>
          </a:xfrm>
        </p:grpSpPr>
        <p:pic>
          <p:nvPicPr>
            <p:cNvPr id="8" name="Picture 2" descr="Logo di Tor Vergata"/>
            <p:cNvPicPr>
              <a:picLocks noChangeAspect="1" noChangeArrowheads="1"/>
            </p:cNvPicPr>
            <p:nvPr userDrawn="1"/>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71438"/>
              <a:ext cx="791294" cy="899198"/>
            </a:xfrm>
            <a:prstGeom prst="rect">
              <a:avLst/>
            </a:prstGeom>
            <a:noFill/>
            <a:extLst>
              <a:ext uri="{909E8E84-426E-40DD-AFC4-6F175D3DCCD1}">
                <a14:hiddenFill xmlns:a14="http://schemas.microsoft.com/office/drawing/2010/main">
                  <a:solidFill>
                    <a:srgbClr val="FFFFFF"/>
                  </a:solidFill>
                </a14:hiddenFill>
              </a:ext>
            </a:extLst>
          </p:spPr>
        </p:pic>
        <p:sp>
          <p:nvSpPr>
            <p:cNvPr id="9" name="Rettangolo 8"/>
            <p:cNvSpPr/>
            <p:nvPr userDrawn="1"/>
          </p:nvSpPr>
          <p:spPr>
            <a:xfrm>
              <a:off x="7706370" y="22323"/>
              <a:ext cx="1366327" cy="886397"/>
            </a:xfrm>
            <a:prstGeom prst="rect">
              <a:avLst/>
            </a:prstGeom>
          </p:spPr>
          <p:txBody>
            <a:bodyPr wrap="none" lIns="36000" tIns="0" rIns="36000" bIns="0">
              <a:spAutoFit/>
            </a:bodyPr>
            <a:lstStyle/>
            <a:p>
              <a:pPr algn="l">
                <a:lnSpc>
                  <a:spcPct val="120000"/>
                </a:lnSpc>
              </a:pPr>
              <a:r>
                <a:rPr lang="en-US" sz="1600" b="1" i="0" dirty="0" smtClean="0">
                  <a:solidFill>
                    <a:srgbClr val="054C2E"/>
                  </a:solidFill>
                  <a:effectLst/>
                  <a:latin typeface="Trebuchet MS" panose="020B0603020202020204" pitchFamily="34" charset="0"/>
                </a:rPr>
                <a:t>University of </a:t>
              </a:r>
              <a:br>
                <a:rPr lang="en-US" sz="1600" b="1" i="0" dirty="0" smtClean="0">
                  <a:solidFill>
                    <a:srgbClr val="054C2E"/>
                  </a:solidFill>
                  <a:effectLst/>
                  <a:latin typeface="Trebuchet MS" panose="020B0603020202020204" pitchFamily="34" charset="0"/>
                </a:rPr>
              </a:br>
              <a:r>
                <a:rPr lang="en-US" sz="1600" b="1" i="0" dirty="0" smtClean="0">
                  <a:solidFill>
                    <a:srgbClr val="054C2E"/>
                  </a:solidFill>
                  <a:effectLst/>
                  <a:latin typeface="Trebuchet MS" panose="020B0603020202020204" pitchFamily="34" charset="0"/>
                </a:rPr>
                <a:t>Rome</a:t>
              </a:r>
            </a:p>
            <a:p>
              <a:pPr algn="l">
                <a:lnSpc>
                  <a:spcPct val="120000"/>
                </a:lnSpc>
              </a:pPr>
              <a:r>
                <a:rPr lang="en-US" sz="1600" b="1" i="0" dirty="0" smtClean="0">
                  <a:solidFill>
                    <a:srgbClr val="054C2E"/>
                  </a:solidFill>
                  <a:effectLst/>
                  <a:latin typeface="Trebuchet MS" panose="020B0603020202020204" pitchFamily="34" charset="0"/>
                </a:rPr>
                <a:t>Tor </a:t>
              </a:r>
              <a:r>
                <a:rPr lang="en-US" sz="1600" b="1" i="0" dirty="0" err="1" smtClean="0">
                  <a:solidFill>
                    <a:srgbClr val="054C2E"/>
                  </a:solidFill>
                  <a:effectLst/>
                  <a:latin typeface="Trebuchet MS" panose="020B0603020202020204" pitchFamily="34" charset="0"/>
                </a:rPr>
                <a:t>Vergata</a:t>
              </a:r>
              <a:endParaRPr lang="en-US" sz="1600" b="1" i="0" dirty="0">
                <a:solidFill>
                  <a:srgbClr val="054C2E"/>
                </a:solidFill>
                <a:effectLst/>
                <a:latin typeface="Trebuchet MS" panose="020B0603020202020204" pitchFamily="34" charset="0"/>
              </a:endParaRPr>
            </a:p>
          </p:txBody>
        </p:sp>
      </p:grpSp>
    </p:spTree>
  </p:cSld>
  <p:clrMap bg1="lt1" tx1="dk1" bg2="lt2" tx2="dk2" accent1="accent1" accent2="accent2" accent3="accent3" accent4="accent4" accent5="accent5" accent6="accent6" hlink="hlink" folHlink="folHlink"/>
  <p:sldLayoutIdLst>
    <p:sldLayoutId id="2147484064"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hf hdr="0"/>
  <p:txStyles>
    <p:titleStyle>
      <a:lvl1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b="1">
          <a:solidFill>
            <a:srgbClr val="800000"/>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b="1">
          <a:solidFill>
            <a:srgbClr val="80000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naee.com/" TargetMode="External"/><Relationship Id="rId2" Type="http://schemas.openxmlformats.org/officeDocument/2006/relationships/hyperlink" Target="http://www.anaee-s.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urceforge.net/p/sesame/mailman/message/31585163/" TargetMode="External"/><Relationship Id="rId7" Type="http://schemas.openxmlformats.org/officeDocument/2006/relationships/hyperlink" Target="https://openrdf.atlassian.net/browse/SES-850" TargetMode="External"/><Relationship Id="rId2" Type="http://schemas.openxmlformats.org/officeDocument/2006/relationships/hyperlink" Target="http://www.w3.org/TR/sparql11-update/#graphStore" TargetMode="External"/><Relationship Id="rId1" Type="http://schemas.openxmlformats.org/officeDocument/2006/relationships/slideLayout" Target="../slideLayouts/slideLayout2.xml"/><Relationship Id="rId6" Type="http://schemas.openxmlformats.org/officeDocument/2006/relationships/hyperlink" Target="http://www.openrdf.org/issues/browse/SES-850" TargetMode="External"/><Relationship Id="rId5" Type="http://schemas.openxmlformats.org/officeDocument/2006/relationships/hyperlink" Target="http://www.openrdf.org/issues/browse/SES-848" TargetMode="External"/><Relationship Id="rId4" Type="http://schemas.openxmlformats.org/officeDocument/2006/relationships/hyperlink" Target="http://www.openrdf.org/issues/browse/SES-84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groups.google.com/group/semanticturkey-developer" TargetMode="External"/><Relationship Id="rId3" Type="http://schemas.openxmlformats.org/officeDocument/2006/relationships/hyperlink" Target="http://aims.fao.org/tools/vocbench-2/" TargetMode="External"/><Relationship Id="rId7" Type="http://schemas.openxmlformats.org/officeDocument/2006/relationships/hyperlink" Target="http://groups.google.com/group/semanticturkey-user" TargetMode="External"/><Relationship Id="rId2" Type="http://schemas.openxmlformats.org/officeDocument/2006/relationships/hyperlink" Target="http://vocbench.uniroma2.it/" TargetMode="External"/><Relationship Id="rId1" Type="http://schemas.openxmlformats.org/officeDocument/2006/relationships/slideLayout" Target="../slideLayouts/slideLayout2.xml"/><Relationship Id="rId6" Type="http://schemas.openxmlformats.org/officeDocument/2006/relationships/hyperlink" Target="http://semanticturkey.uniroma2.it/" TargetMode="External"/><Relationship Id="rId5" Type="http://schemas.openxmlformats.org/officeDocument/2006/relationships/hyperlink" Target="http://groups.google.com/group/vocbench-developer" TargetMode="External"/><Relationship Id="rId4" Type="http://schemas.openxmlformats.org/officeDocument/2006/relationships/hyperlink" Target="http://groups.google.com/group/vocbench-us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manticturkey.uniroma2.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hyperlink" Target="http://vocbench.uniroma2.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799" y="1824469"/>
            <a:ext cx="7772400" cy="965969"/>
          </a:xfrm>
        </p:spPr>
        <p:txBody>
          <a:bodyPr/>
          <a:lstStyle/>
          <a:p>
            <a:pPr>
              <a:defRPr/>
            </a:pPr>
            <a:r>
              <a:rPr lang="en-US" dirty="0" smtClean="0"/>
              <a:t>VOCBENCH 2.0</a:t>
            </a:r>
            <a:endParaRPr lang="en-US" dirty="0"/>
          </a:p>
        </p:txBody>
      </p:sp>
      <p:sp>
        <p:nvSpPr>
          <p:cNvPr id="6147" name="Sottotitolo 2"/>
          <p:cNvSpPr>
            <a:spLocks noGrp="1"/>
          </p:cNvSpPr>
          <p:nvPr>
            <p:ph type="subTitle" idx="1"/>
          </p:nvPr>
        </p:nvSpPr>
        <p:spPr>
          <a:xfrm>
            <a:off x="179512" y="2770691"/>
            <a:ext cx="8784975" cy="1219888"/>
          </a:xfrm>
        </p:spPr>
        <p:txBody>
          <a:bodyPr/>
          <a:lstStyle/>
          <a:p>
            <a:pPr>
              <a:lnSpc>
                <a:spcPct val="150000"/>
              </a:lnSpc>
            </a:pPr>
            <a:r>
              <a:rPr lang="en-US" sz="2600" dirty="0" smtClean="0">
                <a:effectLst>
                  <a:outerShdw blurRad="38100" dist="38100" dir="2700000" algn="tl">
                    <a:srgbClr val="000000">
                      <a:alpha val="43137"/>
                    </a:srgbClr>
                  </a:outerShdw>
                </a:effectLst>
                <a:latin typeface="Calibri" panose="020F0502020204030204" pitchFamily="34" charset="0"/>
              </a:rPr>
              <a:t>A </a:t>
            </a:r>
            <a:r>
              <a:rPr lang="en-US" sz="2600" dirty="0">
                <a:effectLst>
                  <a:outerShdw blurRad="38100" dist="38100" dir="2700000" algn="tl">
                    <a:srgbClr val="000000">
                      <a:alpha val="43137"/>
                    </a:srgbClr>
                  </a:outerShdw>
                </a:effectLst>
                <a:latin typeface="Calibri" panose="020F0502020204030204" pitchFamily="34" charset="0"/>
              </a:rPr>
              <a:t>Collaborative Environment for </a:t>
            </a:r>
            <a:r>
              <a:rPr lang="en-US" sz="2600" dirty="0" smtClean="0">
                <a:effectLst>
                  <a:outerShdw blurRad="38100" dist="38100" dir="2700000" algn="tl">
                    <a:srgbClr val="000000">
                      <a:alpha val="43137"/>
                    </a:srgbClr>
                  </a:outerShdw>
                </a:effectLst>
                <a:latin typeface="Calibri" panose="020F0502020204030204" pitchFamily="34" charset="0"/>
              </a:rPr>
              <a:t>SKOS/SKOS-XL Management</a:t>
            </a:r>
            <a:r>
              <a:rPr lang="en-US" sz="2600" dirty="0">
                <a:effectLst>
                  <a:outerShdw blurRad="38100" dist="38100" dir="2700000" algn="tl">
                    <a:srgbClr val="000000">
                      <a:alpha val="43137"/>
                    </a:srgbClr>
                  </a:outerShdw>
                </a:effectLst>
                <a:latin typeface="Calibri" panose="020F0502020204030204" pitchFamily="34" charset="0"/>
              </a:rPr>
              <a:t>: scalability and (inter)</a:t>
            </a:r>
            <a:r>
              <a:rPr lang="en-US" sz="2600" dirty="0" err="1">
                <a:effectLst>
                  <a:outerShdw blurRad="38100" dist="38100" dir="2700000" algn="tl">
                    <a:srgbClr val="000000">
                      <a:alpha val="43137"/>
                    </a:srgbClr>
                  </a:outerShdw>
                </a:effectLst>
                <a:latin typeface="Calibri" panose="020F0502020204030204" pitchFamily="34" charset="0"/>
              </a:rPr>
              <a:t>operatibility</a:t>
            </a:r>
            <a:r>
              <a:rPr lang="en-US" sz="2600" dirty="0">
                <a:effectLst>
                  <a:outerShdw blurRad="38100" dist="38100" dir="2700000" algn="tl">
                    <a:srgbClr val="000000">
                      <a:alpha val="43137"/>
                    </a:srgbClr>
                  </a:outerShdw>
                </a:effectLst>
                <a:latin typeface="Calibri" panose="020F0502020204030204" pitchFamily="34" charset="0"/>
              </a:rPr>
              <a:t> challenges</a:t>
            </a:r>
            <a:endParaRPr lang="en-US" sz="2600" dirty="0" smtClean="0">
              <a:effectLst>
                <a:outerShdw blurRad="38100" dist="38100" dir="2700000" algn="tl">
                  <a:srgbClr val="000000">
                    <a:alpha val="43137"/>
                  </a:srgbClr>
                </a:outerShdw>
              </a:effectLst>
              <a:latin typeface="Calibri" panose="020F0502020204030204" pitchFamily="34" charset="0"/>
            </a:endParaRPr>
          </a:p>
        </p:txBody>
      </p:sp>
      <p:sp>
        <p:nvSpPr>
          <p:cNvPr id="3" name="Rettangolo 2"/>
          <p:cNvSpPr/>
          <p:nvPr/>
        </p:nvSpPr>
        <p:spPr>
          <a:xfrm>
            <a:off x="179512" y="4207432"/>
            <a:ext cx="8784976" cy="1212640"/>
          </a:xfrm>
          <a:prstGeom prst="rect">
            <a:avLst/>
          </a:prstGeom>
        </p:spPr>
        <p:txBody>
          <a:bodyPr wrap="square">
            <a:spAutoFit/>
          </a:bodyPr>
          <a:lstStyle/>
          <a:p>
            <a:pPr algn="ctr">
              <a:lnSpc>
                <a:spcPct val="120000"/>
              </a:lnSpc>
            </a:pPr>
            <a:r>
              <a:rPr lang="it-IT" sz="1400" dirty="0"/>
              <a:t>Armando </a:t>
            </a:r>
            <a:r>
              <a:rPr lang="it-IT" sz="1400" dirty="0" smtClean="0"/>
              <a:t>Stellato</a:t>
            </a:r>
            <a:endParaRPr lang="it-IT" sz="1400" dirty="0"/>
          </a:p>
          <a:p>
            <a:pPr algn="ctr"/>
            <a:endParaRPr lang="it-IT" sz="1100" dirty="0"/>
          </a:p>
          <a:p>
            <a:pPr algn="ctr"/>
            <a:r>
              <a:rPr lang="it-IT" sz="1000" dirty="0" smtClean="0"/>
              <a:t>ART </a:t>
            </a:r>
            <a:r>
              <a:rPr lang="it-IT" sz="1000" dirty="0"/>
              <a:t>Group, </a:t>
            </a:r>
            <a:r>
              <a:rPr lang="it-IT" sz="1000" dirty="0" err="1"/>
              <a:t>Dept</a:t>
            </a:r>
            <a:r>
              <a:rPr lang="it-IT" sz="1000" dirty="0"/>
              <a:t> of Enterprise </a:t>
            </a:r>
            <a:r>
              <a:rPr lang="it-IT" sz="1000" dirty="0" err="1"/>
              <a:t>Engineering</a:t>
            </a:r>
            <a:r>
              <a:rPr lang="it-IT" sz="1000" dirty="0"/>
              <a:t>, </a:t>
            </a:r>
            <a:r>
              <a:rPr lang="it-IT" sz="1000" dirty="0" err="1"/>
              <a:t>University</a:t>
            </a:r>
            <a:r>
              <a:rPr lang="it-IT" sz="1000" dirty="0"/>
              <a:t> of Rome Tor Vergata, Via del Politecnico 1, 00133 Rome, </a:t>
            </a:r>
            <a:r>
              <a:rPr lang="it-IT" sz="1000" dirty="0" err="1"/>
              <a:t>Italy</a:t>
            </a:r>
            <a:endParaRPr lang="it-IT" sz="1000" dirty="0"/>
          </a:p>
          <a:p>
            <a:pPr algn="ctr">
              <a:lnSpc>
                <a:spcPct val="150000"/>
              </a:lnSpc>
            </a:pPr>
            <a:r>
              <a:rPr lang="it-IT" sz="1000" dirty="0" err="1" smtClean="0"/>
              <a:t>Food</a:t>
            </a:r>
            <a:r>
              <a:rPr lang="it-IT" sz="1000" dirty="0" smtClean="0"/>
              <a:t> </a:t>
            </a:r>
            <a:r>
              <a:rPr lang="it-IT" sz="1000" dirty="0"/>
              <a:t>and </a:t>
            </a:r>
            <a:r>
              <a:rPr lang="it-IT" sz="1000" dirty="0" err="1"/>
              <a:t>Agricultural</a:t>
            </a:r>
            <a:r>
              <a:rPr lang="it-IT" sz="1000" dirty="0"/>
              <a:t> Organization of the </a:t>
            </a:r>
            <a:r>
              <a:rPr lang="it-IT" sz="1000" dirty="0" err="1"/>
              <a:t>United</a:t>
            </a:r>
            <a:r>
              <a:rPr lang="it-IT" sz="1000" dirty="0"/>
              <a:t> Nations (FAO), Viale delle Terme di Caracalla, 00153 Rome, </a:t>
            </a:r>
            <a:r>
              <a:rPr lang="it-IT" sz="1000" dirty="0" err="1"/>
              <a:t>Italy</a:t>
            </a:r>
            <a:endParaRPr lang="it-IT" sz="1000" dirty="0"/>
          </a:p>
          <a:p>
            <a:pPr algn="ctr"/>
            <a:endParaRPr lang="it-IT" sz="1000" dirty="0"/>
          </a:p>
          <a:p>
            <a:pPr algn="ctr"/>
            <a:r>
              <a:rPr lang="it-IT" sz="1000" i="1" dirty="0" smtClean="0"/>
              <a:t>Email:   stellato@info.uniroma2.it</a:t>
            </a:r>
            <a:endParaRPr lang="it-IT" sz="1000" i="1" dirty="0"/>
          </a:p>
        </p:txBody>
      </p:sp>
      <p:sp>
        <p:nvSpPr>
          <p:cNvPr id="7" name="Rettangolo 6"/>
          <p:cNvSpPr/>
          <p:nvPr/>
        </p:nvSpPr>
        <p:spPr>
          <a:xfrm>
            <a:off x="1403647" y="5717241"/>
            <a:ext cx="6336704" cy="1123384"/>
          </a:xfrm>
          <a:prstGeom prst="rect">
            <a:avLst/>
          </a:prstGeom>
        </p:spPr>
        <p:txBody>
          <a:bodyPr wrap="square">
            <a:spAutoFit/>
          </a:bodyPr>
          <a:lstStyle/>
          <a:p>
            <a:pPr algn="ctr">
              <a:lnSpc>
                <a:spcPct val="200000"/>
              </a:lnSpc>
            </a:pPr>
            <a:r>
              <a:rPr lang="en-US" sz="2000" b="1" dirty="0">
                <a:solidFill>
                  <a:srgbClr val="005A9C"/>
                </a:solidFill>
              </a:rPr>
              <a:t>LDBC2014 Fourth TUC </a:t>
            </a:r>
            <a:r>
              <a:rPr lang="en-US" sz="2000" b="1" dirty="0" smtClean="0">
                <a:solidFill>
                  <a:srgbClr val="005A9C"/>
                </a:solidFill>
              </a:rPr>
              <a:t>Meeting</a:t>
            </a:r>
            <a:endParaRPr lang="en-US" sz="2000" b="1" dirty="0">
              <a:solidFill>
                <a:srgbClr val="005A9C"/>
              </a:solidFill>
            </a:endParaRPr>
          </a:p>
          <a:p>
            <a:pPr algn="ctr">
              <a:lnSpc>
                <a:spcPct val="150000"/>
              </a:lnSpc>
            </a:pPr>
            <a:r>
              <a:rPr lang="en-US" sz="1800" b="1" dirty="0" smtClean="0"/>
              <a:t>Amsterdam,</a:t>
            </a:r>
            <a:r>
              <a:rPr lang="en-US" sz="1800" b="1" dirty="0"/>
              <a:t> </a:t>
            </a:r>
            <a:r>
              <a:rPr lang="en-US" sz="1800" b="1" dirty="0" smtClean="0"/>
              <a:t>3</a:t>
            </a:r>
            <a:r>
              <a:rPr lang="en-US" sz="1800" b="1" baseline="30000" dirty="0" smtClean="0"/>
              <a:t>rd</a:t>
            </a:r>
            <a:r>
              <a:rPr lang="en-US" sz="1800" b="1" dirty="0"/>
              <a:t> </a:t>
            </a:r>
            <a:r>
              <a:rPr lang="en-US" sz="1800" b="1" dirty="0" smtClean="0"/>
              <a:t>Apr 2014</a:t>
            </a:r>
            <a:endParaRPr lang="en-US" sz="1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defRPr/>
            </a:pPr>
            <a:r>
              <a:rPr lang="en-US" dirty="0" smtClean="0"/>
              <a:t>V2.0 Partners</a:t>
            </a:r>
            <a:endParaRPr lang="it-IT" dirty="0"/>
          </a:p>
        </p:txBody>
      </p:sp>
      <p:sp>
        <p:nvSpPr>
          <p:cNvPr id="6" name="Segnaposto contenuto 5"/>
          <p:cNvSpPr>
            <a:spLocks noGrp="1"/>
          </p:cNvSpPr>
          <p:nvPr>
            <p:ph idx="1"/>
          </p:nvPr>
        </p:nvSpPr>
        <p:spPr/>
        <p:txBody>
          <a:bodyPr>
            <a:normAutofit fontScale="55000" lnSpcReduction="20000"/>
          </a:bodyPr>
          <a:lstStyle/>
          <a:p>
            <a:pPr marL="0" indent="0">
              <a:lnSpc>
                <a:spcPct val="170000"/>
              </a:lnSpc>
              <a:buNone/>
              <a:defRPr/>
            </a:pPr>
            <a:r>
              <a:rPr lang="en-US" dirty="0" smtClean="0"/>
              <a:t>Here is a list of partners adopting, or concretely considering the adoption of, VB2.0:</a:t>
            </a:r>
          </a:p>
          <a:p>
            <a:pPr>
              <a:lnSpc>
                <a:spcPct val="170000"/>
              </a:lnSpc>
              <a:defRPr/>
            </a:pPr>
            <a:r>
              <a:rPr lang="en-US" dirty="0" smtClean="0"/>
              <a:t>FAO (Agrovoc, Biotech, Land and Water, FAO Topics, etc..)</a:t>
            </a:r>
          </a:p>
          <a:p>
            <a:pPr>
              <a:lnSpc>
                <a:spcPct val="170000"/>
              </a:lnSpc>
              <a:defRPr/>
            </a:pPr>
            <a:r>
              <a:rPr lang="en-US" dirty="0" smtClean="0"/>
              <a:t>EU Documentation Office (EUROVOC)</a:t>
            </a:r>
          </a:p>
          <a:p>
            <a:pPr>
              <a:lnSpc>
                <a:spcPct val="170000"/>
              </a:lnSpc>
              <a:defRPr/>
            </a:pPr>
            <a:r>
              <a:rPr lang="en-US" dirty="0" smtClean="0"/>
              <a:t>Italian Senate (</a:t>
            </a:r>
            <a:r>
              <a:rPr lang="en-US" dirty="0" err="1" smtClean="0"/>
              <a:t>Teseo</a:t>
            </a:r>
            <a:r>
              <a:rPr lang="en-US" dirty="0" smtClean="0"/>
              <a:t>)</a:t>
            </a:r>
          </a:p>
          <a:p>
            <a:pPr>
              <a:lnSpc>
                <a:spcPct val="170000"/>
              </a:lnSpc>
              <a:defRPr/>
            </a:pPr>
            <a:r>
              <a:rPr lang="en-US" dirty="0" smtClean="0"/>
              <a:t>European Environment Agency (GEMET)</a:t>
            </a:r>
          </a:p>
          <a:p>
            <a:pPr>
              <a:lnSpc>
                <a:spcPct val="170000"/>
              </a:lnSpc>
              <a:defRPr/>
            </a:pPr>
            <a:r>
              <a:rPr lang="en-US" dirty="0" smtClean="0"/>
              <a:t>Harvard (UAT: Unified Astronomy Thesaurus)</a:t>
            </a:r>
          </a:p>
          <a:p>
            <a:pPr>
              <a:lnSpc>
                <a:spcPct val="170000"/>
              </a:lnSpc>
              <a:defRPr/>
            </a:pPr>
            <a:r>
              <a:rPr lang="en-US" dirty="0" smtClean="0"/>
              <a:t>EC Parliament Library</a:t>
            </a:r>
          </a:p>
          <a:p>
            <a:pPr>
              <a:lnSpc>
                <a:spcPct val="170000"/>
              </a:lnSpc>
              <a:defRPr/>
            </a:pPr>
            <a:r>
              <a:rPr lang="en-US" dirty="0" smtClean="0"/>
              <a:t>INRA (</a:t>
            </a:r>
            <a:r>
              <a:rPr lang="it-IT" dirty="0" err="1">
                <a:hlinkClick r:id="rId2"/>
              </a:rPr>
              <a:t>Infrastructure</a:t>
            </a:r>
            <a:r>
              <a:rPr lang="it-IT" dirty="0">
                <a:hlinkClick r:id="rId2"/>
              </a:rPr>
              <a:t> </a:t>
            </a:r>
            <a:r>
              <a:rPr lang="it-IT" dirty="0" err="1">
                <a:hlinkClick r:id="rId2"/>
              </a:rPr>
              <a:t>nationale</a:t>
            </a:r>
            <a:r>
              <a:rPr lang="it-IT" dirty="0">
                <a:hlinkClick r:id="rId2"/>
              </a:rPr>
              <a:t> </a:t>
            </a:r>
            <a:r>
              <a:rPr lang="it-IT" dirty="0" err="1">
                <a:hlinkClick r:id="rId2"/>
              </a:rPr>
              <a:t>AnaEE</a:t>
            </a:r>
            <a:r>
              <a:rPr lang="it-IT" dirty="0">
                <a:hlinkClick r:id="rId2"/>
              </a:rPr>
              <a:t> France</a:t>
            </a:r>
            <a:r>
              <a:rPr lang="it-IT" dirty="0"/>
              <a:t> , in the </a:t>
            </a:r>
            <a:r>
              <a:rPr lang="it-IT" dirty="0" err="1"/>
              <a:t>context</a:t>
            </a:r>
            <a:r>
              <a:rPr lang="it-IT" dirty="0"/>
              <a:t> of </a:t>
            </a:r>
            <a:r>
              <a:rPr lang="it-IT" dirty="0" err="1">
                <a:hlinkClick r:id="rId3"/>
              </a:rPr>
              <a:t>AnaEE</a:t>
            </a:r>
            <a:r>
              <a:rPr lang="it-IT" dirty="0"/>
              <a:t> </a:t>
            </a:r>
            <a:r>
              <a:rPr lang="it-IT" dirty="0" err="1"/>
              <a:t>project</a:t>
            </a:r>
            <a:r>
              <a:rPr lang="en-US" dirty="0" smtClean="0"/>
              <a:t>)</a:t>
            </a:r>
            <a:endParaRPr lang="en-US" dirty="0"/>
          </a:p>
          <a:p>
            <a:pPr>
              <a:lnSpc>
                <a:spcPct val="170000"/>
              </a:lnSpc>
              <a:defRPr/>
            </a:pPr>
            <a:r>
              <a:rPr lang="en-US" dirty="0" smtClean="0"/>
              <a:t>CABI</a:t>
            </a:r>
          </a:p>
          <a:p>
            <a:pPr>
              <a:lnSpc>
                <a:spcPct val="170000"/>
              </a:lnSpc>
              <a:defRPr/>
            </a:pPr>
            <a:r>
              <a:rPr lang="en-US" dirty="0" smtClean="0"/>
              <a:t>UNCCD: </a:t>
            </a:r>
            <a:r>
              <a:rPr lang="it-IT" dirty="0" err="1"/>
              <a:t>United</a:t>
            </a:r>
            <a:r>
              <a:rPr lang="it-IT" dirty="0"/>
              <a:t> Nations Convention to Combat </a:t>
            </a:r>
            <a:r>
              <a:rPr lang="it-IT" dirty="0" err="1" smtClean="0"/>
              <a:t>Desertification</a:t>
            </a:r>
            <a:r>
              <a:rPr lang="it-IT" dirty="0" smtClean="0"/>
              <a:t> (…)</a:t>
            </a:r>
          </a:p>
          <a:p>
            <a:pPr>
              <a:lnSpc>
                <a:spcPct val="170000"/>
              </a:lnSpc>
              <a:defRPr/>
            </a:pPr>
            <a:r>
              <a:rPr lang="it-IT" dirty="0" err="1" smtClean="0"/>
              <a:t>Scottish</a:t>
            </a:r>
            <a:r>
              <a:rPr lang="it-IT" dirty="0" smtClean="0"/>
              <a:t> </a:t>
            </a:r>
            <a:r>
              <a:rPr lang="it-IT" dirty="0" err="1" smtClean="0"/>
              <a:t>Government</a:t>
            </a:r>
            <a:r>
              <a:rPr lang="it-IT" dirty="0" smtClean="0"/>
              <a:t> (</a:t>
            </a:r>
            <a:r>
              <a:rPr lang="it-IT" dirty="0" err="1" smtClean="0"/>
              <a:t>gov</a:t>
            </a:r>
            <a:r>
              <a:rPr lang="it-IT" dirty="0" smtClean="0"/>
              <a:t> </a:t>
            </a:r>
            <a:r>
              <a:rPr lang="it-IT" dirty="0" err="1" smtClean="0"/>
              <a:t>metadata</a:t>
            </a:r>
            <a:r>
              <a:rPr lang="it-IT" dirty="0" smtClean="0"/>
              <a:t>)</a:t>
            </a:r>
            <a:endParaRPr lang="en-US" dirty="0" smtClean="0"/>
          </a:p>
          <a:p>
            <a:pPr>
              <a:lnSpc>
                <a:spcPct val="170000"/>
              </a:lnSpc>
              <a:defRPr/>
            </a:pPr>
            <a:r>
              <a:rPr lang="en-US" dirty="0" smtClean="0"/>
              <a:t>…and others more</a:t>
            </a:r>
          </a:p>
          <a:p>
            <a:pPr>
              <a:lnSpc>
                <a:spcPct val="170000"/>
              </a:lnSpc>
              <a:defRPr/>
            </a:pPr>
            <a:endParaRPr lang="en-US" dirty="0" smtClean="0"/>
          </a:p>
          <a:p>
            <a:pPr>
              <a:lnSpc>
                <a:spcPct val="170000"/>
              </a:lnSpc>
              <a:defRPr/>
            </a:pPr>
            <a:endParaRPr lang="en-US" dirty="0" smtClean="0"/>
          </a:p>
          <a:p>
            <a:pPr lvl="1">
              <a:lnSpc>
                <a:spcPct val="170000"/>
              </a:lnSpc>
              <a:defRPr/>
            </a:pPr>
            <a:endParaRPr lang="en-US" dirty="0"/>
          </a:p>
        </p:txBody>
      </p:sp>
      <p:sp>
        <p:nvSpPr>
          <p:cNvPr id="21507" name="Segnaposto data 2"/>
          <p:cNvSpPr>
            <a:spLocks noGrp="1"/>
          </p:cNvSpPr>
          <p:nvPr>
            <p:ph type="dt" sz="half" idx="10"/>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sz="1400" smtClean="0">
                <a:latin typeface="Harrington" panose="04040505050A02020702" pitchFamily="82" charset="0"/>
              </a:rPr>
              <a:t>03/04/2014</a:t>
            </a:r>
            <a:endParaRPr lang="en-US" sz="1400" smtClean="0">
              <a:latin typeface="Harrington" panose="04040505050A02020702" pitchFamily="82" charset="0"/>
            </a:endParaRPr>
          </a:p>
        </p:txBody>
      </p:sp>
      <p:sp>
        <p:nvSpPr>
          <p:cNvPr id="21508" name="Segnaposto piè di pagina 3"/>
          <p:cNvSpPr>
            <a:spLocks noGrp="1"/>
          </p:cNvSpPr>
          <p:nvPr>
            <p:ph type="ftr"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200" smtClean="0"/>
              <a:t>LDBC2014, Amsterdam, April 2014</a:t>
            </a:r>
          </a:p>
        </p:txBody>
      </p:sp>
      <p:sp>
        <p:nvSpPr>
          <p:cNvPr id="5" name="Segnaposto numero diapositiva 4"/>
          <p:cNvSpPr>
            <a:spLocks noGrp="1"/>
          </p:cNvSpPr>
          <p:nvPr>
            <p:ph type="sldNum" sz="quarter" idx="12"/>
          </p:nvPr>
        </p:nvSpPr>
        <p:spPr>
          <a:prstGeom prst="rect">
            <a:avLst/>
          </a:prstGeom>
        </p:spPr>
        <p:txBody>
          <a:bodyPr>
            <a:normAutofit fontScale="85000" lnSpcReduction="20000"/>
          </a:bodyPr>
          <a:lstStyle/>
          <a:p>
            <a:pPr>
              <a:defRPr/>
            </a:pPr>
            <a:fld id="{90A55AD5-EC35-4F9E-A092-CEA1E8F3C82E}" type="slidenum">
              <a:rPr lang="en-US" smtClean="0"/>
              <a:pPr>
                <a:defRPr/>
              </a:pPr>
              <a:t>10</a:t>
            </a:fld>
            <a:endParaRPr lang="en-US" dirty="0"/>
          </a:p>
        </p:txBody>
      </p:sp>
    </p:spTree>
    <p:extLst>
      <p:ext uri="{BB962C8B-B14F-4D97-AF65-F5344CB8AC3E}">
        <p14:creationId xmlns:p14="http://schemas.microsoft.com/office/powerpoint/2010/main" val="1092943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VocBench </a:t>
            </a:r>
            <a:r>
              <a:rPr lang="it-IT" dirty="0" err="1" smtClean="0"/>
              <a:t>Evolution</a:t>
            </a:r>
            <a:endParaRPr lang="it-IT" dirty="0"/>
          </a:p>
        </p:txBody>
      </p:sp>
      <p:sp>
        <p:nvSpPr>
          <p:cNvPr id="3" name="Segnaposto contenuto 2"/>
          <p:cNvSpPr>
            <a:spLocks noGrp="1"/>
          </p:cNvSpPr>
          <p:nvPr>
            <p:ph idx="1"/>
          </p:nvPr>
        </p:nvSpPr>
        <p:spPr>
          <a:xfrm>
            <a:off x="457200" y="1124744"/>
            <a:ext cx="8229600" cy="5256584"/>
          </a:xfrm>
        </p:spPr>
        <p:txBody>
          <a:bodyPr>
            <a:normAutofit fontScale="40000" lnSpcReduction="20000"/>
          </a:bodyPr>
          <a:lstStyle/>
          <a:p>
            <a:pPr marL="0" indent="0">
              <a:lnSpc>
                <a:spcPct val="140000"/>
              </a:lnSpc>
              <a:buNone/>
            </a:pPr>
            <a:r>
              <a:rPr lang="it-IT" dirty="0" err="1"/>
              <a:t>This</a:t>
            </a:r>
            <a:r>
              <a:rPr lang="it-IT" dirty="0"/>
              <a:t> </a:t>
            </a:r>
            <a:r>
              <a:rPr lang="it-IT" dirty="0" err="1"/>
              <a:t>is</a:t>
            </a:r>
            <a:r>
              <a:rPr lang="it-IT" dirty="0"/>
              <a:t> a non-</a:t>
            </a:r>
            <a:r>
              <a:rPr lang="it-IT" dirty="0" err="1"/>
              <a:t>exhaustive</a:t>
            </a:r>
            <a:r>
              <a:rPr lang="it-IT" dirty="0"/>
              <a:t> list of </a:t>
            </a:r>
            <a:r>
              <a:rPr lang="it-IT" dirty="0" err="1"/>
              <a:t>features</a:t>
            </a:r>
            <a:r>
              <a:rPr lang="it-IT" dirty="0"/>
              <a:t> </a:t>
            </a:r>
            <a:r>
              <a:rPr lang="it-IT" dirty="0" err="1"/>
              <a:t>added</a:t>
            </a:r>
            <a:r>
              <a:rPr lang="it-IT" dirty="0"/>
              <a:t> </a:t>
            </a:r>
            <a:r>
              <a:rPr lang="it-IT" dirty="0" err="1"/>
              <a:t>along</a:t>
            </a:r>
            <a:r>
              <a:rPr lang="it-IT" dirty="0"/>
              <a:t> the </a:t>
            </a:r>
            <a:r>
              <a:rPr lang="it-IT" dirty="0" err="1"/>
              <a:t>various</a:t>
            </a:r>
            <a:r>
              <a:rPr lang="it-IT" dirty="0"/>
              <a:t> </a:t>
            </a:r>
            <a:r>
              <a:rPr lang="it-IT" dirty="0" err="1"/>
              <a:t>versions</a:t>
            </a:r>
            <a:r>
              <a:rPr lang="it-IT" dirty="0"/>
              <a:t>. </a:t>
            </a:r>
            <a:r>
              <a:rPr lang="it-IT" dirty="0" err="1"/>
              <a:t>Only</a:t>
            </a:r>
            <a:r>
              <a:rPr lang="it-IT" dirty="0"/>
              <a:t> the major news are </a:t>
            </a:r>
            <a:r>
              <a:rPr lang="it-IT" dirty="0" err="1"/>
              <a:t>reported</a:t>
            </a:r>
            <a:r>
              <a:rPr lang="it-IT" dirty="0"/>
              <a:t> </a:t>
            </a:r>
            <a:r>
              <a:rPr lang="it-IT" dirty="0" err="1"/>
              <a:t>here</a:t>
            </a:r>
            <a:endParaRPr lang="it-IT" dirty="0"/>
          </a:p>
          <a:p>
            <a:pPr marL="0" indent="0">
              <a:lnSpc>
                <a:spcPct val="140000"/>
              </a:lnSpc>
              <a:buNone/>
            </a:pPr>
            <a:r>
              <a:rPr lang="it-IT" dirty="0"/>
              <a:t> </a:t>
            </a:r>
          </a:p>
          <a:p>
            <a:pPr marL="0" indent="0">
              <a:lnSpc>
                <a:spcPct val="140000"/>
              </a:lnSpc>
              <a:buNone/>
            </a:pPr>
            <a:r>
              <a:rPr lang="it-IT" b="1" dirty="0"/>
              <a:t>VB2.1 (</a:t>
            </a:r>
            <a:r>
              <a:rPr lang="it-IT" b="1" dirty="0" err="1"/>
              <a:t>coming</a:t>
            </a:r>
            <a:r>
              <a:rPr lang="it-IT" b="1" dirty="0"/>
              <a:t> in </a:t>
            </a:r>
            <a:r>
              <a:rPr lang="it-IT" b="1" dirty="0" err="1"/>
              <a:t>these</a:t>
            </a:r>
            <a:r>
              <a:rPr lang="it-IT" b="1" dirty="0"/>
              <a:t> </a:t>
            </a:r>
            <a:r>
              <a:rPr lang="it-IT" b="1" dirty="0" err="1"/>
              <a:t>days</a:t>
            </a:r>
            <a:r>
              <a:rPr lang="it-IT" b="1" dirty="0"/>
              <a:t>)</a:t>
            </a:r>
            <a:endParaRPr lang="it-IT" dirty="0"/>
          </a:p>
          <a:p>
            <a:pPr fontAlgn="ctr">
              <a:lnSpc>
                <a:spcPct val="140000"/>
              </a:lnSpc>
            </a:pPr>
            <a:r>
              <a:rPr lang="it-IT" dirty="0"/>
              <a:t>A </a:t>
            </a:r>
            <a:r>
              <a:rPr lang="it-IT" dirty="0" err="1"/>
              <a:t>completely</a:t>
            </a:r>
            <a:r>
              <a:rPr lang="it-IT" dirty="0"/>
              <a:t> </a:t>
            </a:r>
            <a:r>
              <a:rPr lang="it-IT" dirty="0" err="1"/>
              <a:t>rebuilt</a:t>
            </a:r>
            <a:r>
              <a:rPr lang="it-IT" dirty="0"/>
              <a:t> </a:t>
            </a:r>
            <a:r>
              <a:rPr lang="it-IT" dirty="0" err="1"/>
              <a:t>installation</a:t>
            </a:r>
            <a:r>
              <a:rPr lang="it-IT" dirty="0"/>
              <a:t> </a:t>
            </a:r>
            <a:r>
              <a:rPr lang="it-IT" dirty="0" err="1"/>
              <a:t>mechanism</a:t>
            </a:r>
            <a:r>
              <a:rPr lang="it-IT" dirty="0"/>
              <a:t> for an </a:t>
            </a:r>
            <a:r>
              <a:rPr lang="it-IT" dirty="0" err="1"/>
              <a:t>headache</a:t>
            </a:r>
            <a:r>
              <a:rPr lang="it-IT" dirty="0"/>
              <a:t>-free </a:t>
            </a:r>
            <a:r>
              <a:rPr lang="it-IT" dirty="0" err="1"/>
              <a:t>installation</a:t>
            </a:r>
            <a:r>
              <a:rPr lang="it-IT" dirty="0"/>
              <a:t> </a:t>
            </a:r>
            <a:r>
              <a:rPr lang="it-IT" dirty="0" err="1"/>
              <a:t>experience</a:t>
            </a:r>
            <a:r>
              <a:rPr lang="it-IT" dirty="0"/>
              <a:t>!</a:t>
            </a:r>
          </a:p>
          <a:p>
            <a:pPr lvl="1" fontAlgn="ctr">
              <a:lnSpc>
                <a:spcPct val="140000"/>
              </a:lnSpc>
            </a:pPr>
            <a:r>
              <a:rPr lang="it-IT" dirty="0"/>
              <a:t>Self-</a:t>
            </a:r>
            <a:r>
              <a:rPr lang="it-IT" dirty="0" err="1"/>
              <a:t>installing</a:t>
            </a:r>
            <a:r>
              <a:rPr lang="it-IT" dirty="0"/>
              <a:t> DB, with auto-</a:t>
            </a:r>
            <a:r>
              <a:rPr lang="it-IT" dirty="0" err="1"/>
              <a:t>updating</a:t>
            </a:r>
            <a:r>
              <a:rPr lang="it-IT" dirty="0"/>
              <a:t> </a:t>
            </a:r>
            <a:r>
              <a:rPr lang="it-IT" dirty="0" smtClean="0"/>
              <a:t>scripts</a:t>
            </a:r>
            <a:endParaRPr lang="it-IT" dirty="0"/>
          </a:p>
          <a:p>
            <a:pPr lvl="1" fontAlgn="ctr">
              <a:lnSpc>
                <a:spcPct val="140000"/>
              </a:lnSpc>
            </a:pPr>
            <a:r>
              <a:rPr lang="it-IT" dirty="0" err="1"/>
              <a:t>Wizard-driven</a:t>
            </a:r>
            <a:r>
              <a:rPr lang="it-IT" dirty="0"/>
              <a:t> </a:t>
            </a:r>
            <a:r>
              <a:rPr lang="it-IT" dirty="0" err="1"/>
              <a:t>system</a:t>
            </a:r>
            <a:r>
              <a:rPr lang="it-IT" dirty="0"/>
              <a:t> </a:t>
            </a:r>
            <a:r>
              <a:rPr lang="it-IT" dirty="0" err="1"/>
              <a:t>configuration</a:t>
            </a:r>
            <a:r>
              <a:rPr lang="it-IT" dirty="0"/>
              <a:t>, with import/export of </a:t>
            </a:r>
            <a:r>
              <a:rPr lang="it-IT" dirty="0" err="1"/>
              <a:t>configuration</a:t>
            </a:r>
            <a:r>
              <a:rPr lang="it-IT" dirty="0"/>
              <a:t> </a:t>
            </a:r>
            <a:r>
              <a:rPr lang="it-IT" dirty="0" err="1"/>
              <a:t>profiles</a:t>
            </a:r>
            <a:endParaRPr lang="it-IT" dirty="0"/>
          </a:p>
          <a:p>
            <a:pPr fontAlgn="ctr">
              <a:lnSpc>
                <a:spcPct val="140000"/>
              </a:lnSpc>
            </a:pPr>
            <a:r>
              <a:rPr lang="it-IT" dirty="0"/>
              <a:t>SPARQL </a:t>
            </a:r>
            <a:r>
              <a:rPr lang="it-IT" dirty="0" err="1"/>
              <a:t>module</a:t>
            </a:r>
            <a:r>
              <a:rPr lang="it-IT" dirty="0"/>
              <a:t>: </a:t>
            </a:r>
            <a:r>
              <a:rPr lang="it-IT" dirty="0" err="1"/>
              <a:t>query</a:t>
            </a:r>
            <a:r>
              <a:rPr lang="it-IT" dirty="0"/>
              <a:t>/update </a:t>
            </a:r>
            <a:r>
              <a:rPr lang="it-IT" dirty="0" err="1"/>
              <a:t>content</a:t>
            </a:r>
            <a:r>
              <a:rPr lang="it-IT" dirty="0"/>
              <a:t> </a:t>
            </a:r>
            <a:r>
              <a:rPr lang="it-IT" dirty="0" err="1"/>
              <a:t>directly</a:t>
            </a:r>
            <a:r>
              <a:rPr lang="it-IT" dirty="0"/>
              <a:t> </a:t>
            </a:r>
            <a:r>
              <a:rPr lang="it-IT" dirty="0" err="1"/>
              <a:t>through</a:t>
            </a:r>
            <a:r>
              <a:rPr lang="it-IT" dirty="0"/>
              <a:t> the SPARQL </a:t>
            </a:r>
            <a:r>
              <a:rPr lang="it-IT" dirty="0" err="1"/>
              <a:t>query</a:t>
            </a:r>
            <a:r>
              <a:rPr lang="it-IT" dirty="0"/>
              <a:t> </a:t>
            </a:r>
            <a:r>
              <a:rPr lang="it-IT" dirty="0" err="1"/>
              <a:t>language</a:t>
            </a:r>
            <a:r>
              <a:rPr lang="it-IT" dirty="0"/>
              <a:t> for RDF; </a:t>
            </a:r>
            <a:r>
              <a:rPr lang="it-IT" dirty="0" err="1"/>
              <a:t>syntax</a:t>
            </a:r>
            <a:r>
              <a:rPr lang="it-IT" dirty="0"/>
              <a:t> </a:t>
            </a:r>
            <a:r>
              <a:rPr lang="it-IT" dirty="0" err="1"/>
              <a:t>completion</a:t>
            </a:r>
            <a:r>
              <a:rPr lang="it-IT" dirty="0"/>
              <a:t> &amp; </a:t>
            </a:r>
            <a:r>
              <a:rPr lang="it-IT" dirty="0" err="1"/>
              <a:t>highlight</a:t>
            </a:r>
            <a:r>
              <a:rPr lang="it-IT" dirty="0"/>
              <a:t> </a:t>
            </a:r>
          </a:p>
          <a:p>
            <a:pPr fontAlgn="ctr">
              <a:lnSpc>
                <a:spcPct val="140000"/>
              </a:lnSpc>
            </a:pPr>
            <a:r>
              <a:rPr lang="it-IT" dirty="0"/>
              <a:t>Multi </a:t>
            </a:r>
            <a:r>
              <a:rPr lang="it-IT" dirty="0" err="1"/>
              <a:t>scheme</a:t>
            </a:r>
            <a:r>
              <a:rPr lang="it-IT" dirty="0"/>
              <a:t> management: </a:t>
            </a:r>
            <a:r>
              <a:rPr lang="it-IT" dirty="0" err="1" smtClean="0"/>
              <a:t>now</a:t>
            </a:r>
            <a:r>
              <a:rPr lang="it-IT" dirty="0" smtClean="0"/>
              <a:t> </a:t>
            </a:r>
            <a:r>
              <a:rPr lang="it-IT" dirty="0" err="1" smtClean="0"/>
              <a:t>concepts</a:t>
            </a:r>
            <a:r>
              <a:rPr lang="it-IT" dirty="0" smtClean="0"/>
              <a:t> </a:t>
            </a:r>
            <a:r>
              <a:rPr lang="it-IT" dirty="0"/>
              <a:t>can be </a:t>
            </a:r>
            <a:r>
              <a:rPr lang="it-IT" dirty="0" err="1"/>
              <a:t>shared</a:t>
            </a:r>
            <a:r>
              <a:rPr lang="it-IT" dirty="0"/>
              <a:t> </a:t>
            </a:r>
            <a:r>
              <a:rPr lang="it-IT" dirty="0" err="1"/>
              <a:t>among</a:t>
            </a:r>
            <a:r>
              <a:rPr lang="it-IT" dirty="0"/>
              <a:t> </a:t>
            </a:r>
            <a:r>
              <a:rPr lang="it-IT" dirty="0" err="1"/>
              <a:t>different</a:t>
            </a:r>
            <a:r>
              <a:rPr lang="it-IT" dirty="0"/>
              <a:t> </a:t>
            </a:r>
            <a:r>
              <a:rPr lang="it-IT" dirty="0" err="1"/>
              <a:t>schemes</a:t>
            </a:r>
            <a:endParaRPr lang="it-IT" dirty="0"/>
          </a:p>
          <a:p>
            <a:pPr fontAlgn="ctr">
              <a:lnSpc>
                <a:spcPct val="140000"/>
              </a:lnSpc>
            </a:pPr>
            <a:r>
              <a:rPr lang="it-IT" dirty="0"/>
              <a:t>RSS </a:t>
            </a:r>
            <a:r>
              <a:rPr lang="it-IT" dirty="0" err="1"/>
              <a:t>feeds</a:t>
            </a:r>
            <a:r>
              <a:rPr lang="it-IT" dirty="0"/>
              <a:t> for </a:t>
            </a:r>
            <a:r>
              <a:rPr lang="it-IT" dirty="0" err="1"/>
              <a:t>all</a:t>
            </a:r>
            <a:r>
              <a:rPr lang="it-IT" dirty="0"/>
              <a:t> editing </a:t>
            </a:r>
            <a:r>
              <a:rPr lang="it-IT" dirty="0" err="1" smtClean="0"/>
              <a:t>actions</a:t>
            </a:r>
            <a:endParaRPr lang="it-IT" dirty="0"/>
          </a:p>
          <a:p>
            <a:pPr marL="0" indent="0">
              <a:lnSpc>
                <a:spcPct val="140000"/>
              </a:lnSpc>
              <a:buNone/>
            </a:pPr>
            <a:r>
              <a:rPr lang="it-IT" dirty="0"/>
              <a:t> </a:t>
            </a:r>
          </a:p>
          <a:p>
            <a:pPr marL="0" indent="0">
              <a:lnSpc>
                <a:spcPct val="140000"/>
              </a:lnSpc>
              <a:buNone/>
            </a:pPr>
            <a:r>
              <a:rPr lang="it-IT" b="1" dirty="0"/>
              <a:t>VB2.0</a:t>
            </a:r>
            <a:endParaRPr lang="it-IT" dirty="0"/>
          </a:p>
          <a:p>
            <a:pPr fontAlgn="ctr">
              <a:lnSpc>
                <a:spcPct val="140000"/>
              </a:lnSpc>
            </a:pPr>
            <a:r>
              <a:rPr lang="it-IT" dirty="0"/>
              <a:t>A </a:t>
            </a:r>
            <a:r>
              <a:rPr lang="it-IT" dirty="0" err="1"/>
              <a:t>Completely</a:t>
            </a:r>
            <a:r>
              <a:rPr lang="it-IT" dirty="0"/>
              <a:t> re-</a:t>
            </a:r>
            <a:r>
              <a:rPr lang="it-IT" dirty="0" err="1"/>
              <a:t>engineered</a:t>
            </a:r>
            <a:r>
              <a:rPr lang="it-IT" dirty="0"/>
              <a:t> RDF </a:t>
            </a:r>
            <a:r>
              <a:rPr lang="it-IT" dirty="0" err="1"/>
              <a:t>backend</a:t>
            </a:r>
            <a:r>
              <a:rPr lang="it-IT" dirty="0"/>
              <a:t>, </a:t>
            </a:r>
            <a:r>
              <a:rPr lang="it-IT" dirty="0" err="1"/>
              <a:t>based</a:t>
            </a:r>
            <a:r>
              <a:rPr lang="it-IT" dirty="0"/>
              <a:t> on RDF Management </a:t>
            </a:r>
            <a:r>
              <a:rPr lang="it-IT" dirty="0" err="1"/>
              <a:t>platform</a:t>
            </a:r>
            <a:r>
              <a:rPr lang="it-IT" dirty="0"/>
              <a:t> </a:t>
            </a:r>
            <a:r>
              <a:rPr lang="it-IT" dirty="0" err="1"/>
              <a:t>Semantic</a:t>
            </a:r>
            <a:r>
              <a:rPr lang="it-IT" dirty="0"/>
              <a:t>  </a:t>
            </a:r>
            <a:r>
              <a:rPr lang="it-IT" dirty="0" err="1"/>
              <a:t>Turkey</a:t>
            </a:r>
            <a:endParaRPr lang="it-IT" dirty="0"/>
          </a:p>
          <a:p>
            <a:pPr lvl="1" fontAlgn="ctr">
              <a:lnSpc>
                <a:spcPct val="140000"/>
              </a:lnSpc>
            </a:pPr>
            <a:r>
              <a:rPr lang="it-IT" dirty="0" err="1"/>
              <a:t>Support</a:t>
            </a:r>
            <a:r>
              <a:rPr lang="it-IT" dirty="0"/>
              <a:t> for </a:t>
            </a:r>
            <a:r>
              <a:rPr lang="it-IT" dirty="0" err="1"/>
              <a:t>different</a:t>
            </a:r>
            <a:r>
              <a:rPr lang="it-IT" dirty="0"/>
              <a:t> triple </a:t>
            </a:r>
            <a:r>
              <a:rPr lang="it-IT" dirty="0" err="1"/>
              <a:t>stores</a:t>
            </a:r>
            <a:endParaRPr lang="it-IT" dirty="0"/>
          </a:p>
          <a:p>
            <a:pPr lvl="1" fontAlgn="ctr">
              <a:lnSpc>
                <a:spcPct val="140000"/>
              </a:lnSpc>
            </a:pPr>
            <a:r>
              <a:rPr lang="it-IT" dirty="0"/>
              <a:t>Extension </a:t>
            </a:r>
            <a:r>
              <a:rPr lang="it-IT" dirty="0" err="1"/>
              <a:t>mechanism</a:t>
            </a:r>
            <a:r>
              <a:rPr lang="it-IT" dirty="0"/>
              <a:t> </a:t>
            </a:r>
            <a:r>
              <a:rPr lang="it-IT" dirty="0" err="1"/>
              <a:t>based</a:t>
            </a:r>
            <a:r>
              <a:rPr lang="it-IT" dirty="0"/>
              <a:t> on </a:t>
            </a:r>
            <a:r>
              <a:rPr lang="it-IT" dirty="0" err="1"/>
              <a:t>OSGi</a:t>
            </a:r>
            <a:endParaRPr lang="it-IT" dirty="0"/>
          </a:p>
          <a:p>
            <a:pPr fontAlgn="ctr">
              <a:lnSpc>
                <a:spcPct val="140000"/>
              </a:lnSpc>
            </a:pPr>
            <a:r>
              <a:rPr lang="it-IT" dirty="0"/>
              <a:t>Multi </a:t>
            </a:r>
            <a:r>
              <a:rPr lang="it-IT" dirty="0" err="1"/>
              <a:t>scheme</a:t>
            </a:r>
            <a:r>
              <a:rPr lang="it-IT" dirty="0"/>
              <a:t> management. </a:t>
            </a:r>
            <a:r>
              <a:rPr lang="it-IT" dirty="0" err="1"/>
              <a:t>Several</a:t>
            </a:r>
            <a:r>
              <a:rPr lang="it-IT" dirty="0"/>
              <a:t> </a:t>
            </a:r>
            <a:r>
              <a:rPr lang="it-IT" dirty="0" err="1"/>
              <a:t>skos:ConceptSchemes</a:t>
            </a:r>
            <a:r>
              <a:rPr lang="it-IT" dirty="0"/>
              <a:t> can be </a:t>
            </a:r>
            <a:r>
              <a:rPr lang="it-IT" dirty="0" err="1"/>
              <a:t>developed</a:t>
            </a:r>
            <a:r>
              <a:rPr lang="it-IT" dirty="0"/>
              <a:t> for the </a:t>
            </a:r>
            <a:r>
              <a:rPr lang="it-IT" dirty="0" err="1"/>
              <a:t>same</a:t>
            </a:r>
            <a:r>
              <a:rPr lang="it-IT" dirty="0"/>
              <a:t> </a:t>
            </a:r>
            <a:r>
              <a:rPr lang="it-IT" dirty="0" err="1"/>
              <a:t>dataset</a:t>
            </a:r>
            <a:r>
              <a:rPr lang="it-IT" dirty="0"/>
              <a:t>, </a:t>
            </a:r>
            <a:r>
              <a:rPr lang="it-IT" dirty="0" err="1"/>
              <a:t>providing</a:t>
            </a:r>
            <a:r>
              <a:rPr lang="it-IT" dirty="0"/>
              <a:t> </a:t>
            </a:r>
            <a:r>
              <a:rPr lang="it-IT" dirty="0" err="1"/>
              <a:t>different</a:t>
            </a:r>
            <a:r>
              <a:rPr lang="it-IT" dirty="0"/>
              <a:t> </a:t>
            </a:r>
            <a:r>
              <a:rPr lang="it-IT" dirty="0" err="1"/>
              <a:t>views</a:t>
            </a:r>
            <a:r>
              <a:rPr lang="it-IT" dirty="0"/>
              <a:t> on the data</a:t>
            </a:r>
          </a:p>
          <a:p>
            <a:pPr fontAlgn="ctr">
              <a:lnSpc>
                <a:spcPct val="140000"/>
              </a:lnSpc>
            </a:pPr>
            <a:r>
              <a:rPr lang="it-IT" dirty="0" err="1"/>
              <a:t>Statistics</a:t>
            </a:r>
            <a:r>
              <a:rPr lang="it-IT" dirty="0"/>
              <a:t> </a:t>
            </a:r>
            <a:r>
              <a:rPr lang="it-IT" dirty="0" err="1"/>
              <a:t>module</a:t>
            </a:r>
            <a:r>
              <a:rPr lang="it-IT" dirty="0"/>
              <a:t>: a </a:t>
            </a:r>
            <a:r>
              <a:rPr lang="it-IT" dirty="0" err="1"/>
              <a:t>module</a:t>
            </a:r>
            <a:r>
              <a:rPr lang="it-IT" dirty="0"/>
              <a:t> </a:t>
            </a:r>
            <a:r>
              <a:rPr lang="it-IT" dirty="0" err="1"/>
              <a:t>providing</a:t>
            </a:r>
            <a:r>
              <a:rPr lang="it-IT" dirty="0"/>
              <a:t> </a:t>
            </a:r>
            <a:r>
              <a:rPr lang="it-IT" dirty="0" err="1"/>
              <a:t>resuming</a:t>
            </a:r>
            <a:r>
              <a:rPr lang="it-IT" dirty="0"/>
              <a:t> information </a:t>
            </a:r>
            <a:r>
              <a:rPr lang="it-IT" dirty="0" err="1"/>
              <a:t>about</a:t>
            </a:r>
            <a:r>
              <a:rPr lang="it-IT" dirty="0"/>
              <a:t> the </a:t>
            </a:r>
            <a:r>
              <a:rPr lang="it-IT" dirty="0" err="1"/>
              <a:t>loaded</a:t>
            </a:r>
            <a:r>
              <a:rPr lang="it-IT" dirty="0"/>
              <a:t> data.</a:t>
            </a:r>
          </a:p>
          <a:p>
            <a:pPr fontAlgn="ctr">
              <a:lnSpc>
                <a:spcPct val="140000"/>
              </a:lnSpc>
            </a:pPr>
            <a:r>
              <a:rPr lang="it-IT" dirty="0"/>
              <a:t>Export </a:t>
            </a:r>
            <a:r>
              <a:rPr lang="it-IT" dirty="0" err="1"/>
              <a:t>module</a:t>
            </a:r>
            <a:r>
              <a:rPr lang="it-IT" dirty="0"/>
              <a:t>: for </a:t>
            </a:r>
            <a:r>
              <a:rPr lang="it-IT" dirty="0" err="1"/>
              <a:t>exporting</a:t>
            </a:r>
            <a:r>
              <a:rPr lang="it-IT" dirty="0"/>
              <a:t> </a:t>
            </a:r>
            <a:r>
              <a:rPr lang="it-IT" dirty="0" err="1"/>
              <a:t>all</a:t>
            </a:r>
            <a:r>
              <a:rPr lang="it-IT" dirty="0"/>
              <a:t> or part of the </a:t>
            </a:r>
            <a:r>
              <a:rPr lang="it-IT" dirty="0" err="1"/>
              <a:t>content</a:t>
            </a:r>
            <a:r>
              <a:rPr lang="it-IT" dirty="0"/>
              <a:t> of a </a:t>
            </a:r>
            <a:r>
              <a:rPr lang="it-IT" dirty="0" err="1"/>
              <a:t>project</a:t>
            </a:r>
            <a:r>
              <a:rPr lang="it-IT" dirty="0"/>
              <a:t> </a:t>
            </a:r>
            <a:r>
              <a:rPr lang="it-IT" dirty="0" err="1"/>
              <a:t>according</a:t>
            </a:r>
            <a:r>
              <a:rPr lang="it-IT" dirty="0"/>
              <a:t> to </a:t>
            </a:r>
            <a:r>
              <a:rPr lang="it-IT" dirty="0" err="1"/>
              <a:t>several</a:t>
            </a:r>
            <a:r>
              <a:rPr lang="it-IT" dirty="0"/>
              <a:t> </a:t>
            </a:r>
            <a:r>
              <a:rPr lang="it-IT" dirty="0" err="1"/>
              <a:t>existing</a:t>
            </a:r>
            <a:r>
              <a:rPr lang="it-IT" dirty="0"/>
              <a:t> RDF </a:t>
            </a:r>
            <a:r>
              <a:rPr lang="it-IT" dirty="0" err="1"/>
              <a:t>serialization</a:t>
            </a:r>
            <a:r>
              <a:rPr lang="it-IT" dirty="0"/>
              <a:t> </a:t>
            </a:r>
            <a:r>
              <a:rPr lang="it-IT" dirty="0" err="1"/>
              <a:t>standards</a:t>
            </a:r>
            <a:endParaRPr lang="it-IT" dirty="0"/>
          </a:p>
          <a:p>
            <a:pPr fontAlgn="ctr">
              <a:lnSpc>
                <a:spcPct val="140000"/>
              </a:lnSpc>
            </a:pPr>
            <a:r>
              <a:rPr lang="it-IT" dirty="0" err="1"/>
              <a:t>Load</a:t>
            </a:r>
            <a:r>
              <a:rPr lang="it-IT" dirty="0"/>
              <a:t> data </a:t>
            </a:r>
            <a:r>
              <a:rPr lang="it-IT" dirty="0" err="1"/>
              <a:t>module</a:t>
            </a:r>
            <a:r>
              <a:rPr lang="it-IT" dirty="0"/>
              <a:t>: for </a:t>
            </a:r>
            <a:r>
              <a:rPr lang="it-IT" dirty="0" err="1"/>
              <a:t>loading</a:t>
            </a:r>
            <a:r>
              <a:rPr lang="it-IT" dirty="0"/>
              <a:t> bulk data </a:t>
            </a:r>
            <a:r>
              <a:rPr lang="it-IT" dirty="0" err="1"/>
              <a:t>serialized</a:t>
            </a:r>
            <a:r>
              <a:rPr lang="it-IT" dirty="0"/>
              <a:t> in some RDF </a:t>
            </a:r>
            <a:r>
              <a:rPr lang="it-IT" dirty="0" err="1"/>
              <a:t>serialization</a:t>
            </a:r>
            <a:r>
              <a:rPr lang="it-IT" dirty="0"/>
              <a:t> standard</a:t>
            </a:r>
          </a:p>
          <a:p>
            <a:pPr fontAlgn="ctr">
              <a:lnSpc>
                <a:spcPct val="140000"/>
              </a:lnSpc>
            </a:pPr>
            <a:r>
              <a:rPr lang="it-IT" dirty="0" err="1"/>
              <a:t>Ontology</a:t>
            </a:r>
            <a:r>
              <a:rPr lang="it-IT" dirty="0"/>
              <a:t> Import Management (Administration--&gt;Ontologies): to </a:t>
            </a:r>
            <a:r>
              <a:rPr lang="it-IT" dirty="0" err="1"/>
              <a:t>owl:import</a:t>
            </a:r>
            <a:r>
              <a:rPr lang="it-IT" dirty="0"/>
              <a:t> ontologies to be </a:t>
            </a:r>
            <a:r>
              <a:rPr lang="it-IT" dirty="0" err="1"/>
              <a:t>used</a:t>
            </a:r>
            <a:r>
              <a:rPr lang="it-IT" dirty="0"/>
              <a:t> </a:t>
            </a:r>
            <a:r>
              <a:rPr lang="it-IT" dirty="0" err="1"/>
              <a:t>as</a:t>
            </a:r>
            <a:r>
              <a:rPr lang="it-IT" dirty="0"/>
              <a:t> </a:t>
            </a:r>
            <a:r>
              <a:rPr lang="it-IT" dirty="0" err="1"/>
              <a:t>property</a:t>
            </a:r>
            <a:r>
              <a:rPr lang="it-IT" dirty="0"/>
              <a:t> </a:t>
            </a:r>
            <a:r>
              <a:rPr lang="it-IT" dirty="0" err="1"/>
              <a:t>vocabularies</a:t>
            </a:r>
            <a:r>
              <a:rPr lang="it-IT" dirty="0"/>
              <a:t> for the </a:t>
            </a:r>
            <a:r>
              <a:rPr lang="it-IT" dirty="0" err="1"/>
              <a:t>modeled</a:t>
            </a:r>
            <a:r>
              <a:rPr lang="it-IT" dirty="0"/>
              <a:t> </a:t>
            </a:r>
            <a:r>
              <a:rPr lang="it-IT" dirty="0" err="1"/>
              <a:t>thesauri</a:t>
            </a:r>
            <a:endParaRPr lang="it-IT" dirty="0"/>
          </a:p>
          <a:p>
            <a:pPr fontAlgn="ctr">
              <a:lnSpc>
                <a:spcPct val="140000"/>
              </a:lnSpc>
            </a:pPr>
            <a:r>
              <a:rPr lang="it-IT" dirty="0"/>
              <a:t>New </a:t>
            </a:r>
            <a:r>
              <a:rPr lang="it-IT" dirty="0" err="1"/>
              <a:t>tabs</a:t>
            </a:r>
            <a:r>
              <a:rPr lang="it-IT" dirty="0"/>
              <a:t> under the </a:t>
            </a:r>
            <a:r>
              <a:rPr lang="it-IT" dirty="0" err="1"/>
              <a:t>concept</a:t>
            </a:r>
            <a:r>
              <a:rPr lang="it-IT" dirty="0"/>
              <a:t> </a:t>
            </a:r>
            <a:r>
              <a:rPr lang="it-IT" dirty="0" err="1"/>
              <a:t>view</a:t>
            </a:r>
            <a:r>
              <a:rPr lang="it-IT" dirty="0"/>
              <a:t> for </a:t>
            </a:r>
            <a:r>
              <a:rPr lang="it-IT" dirty="0" err="1"/>
              <a:t>covering</a:t>
            </a:r>
            <a:r>
              <a:rPr lang="it-IT" dirty="0"/>
              <a:t> </a:t>
            </a:r>
            <a:r>
              <a:rPr lang="it-IT" dirty="0" err="1"/>
              <a:t>extensively</a:t>
            </a:r>
            <a:r>
              <a:rPr lang="it-IT" dirty="0"/>
              <a:t> the SKOSXL standard (note, </a:t>
            </a:r>
            <a:r>
              <a:rPr lang="it-IT" dirty="0" err="1"/>
              <a:t>notations</a:t>
            </a:r>
            <a:r>
              <a:rPr lang="it-IT" dirty="0"/>
              <a:t>)</a:t>
            </a:r>
          </a:p>
          <a:p>
            <a:pPr>
              <a:lnSpc>
                <a:spcPct val="140000"/>
              </a:lnSpc>
            </a:pPr>
            <a:endParaRPr lang="it-IT" dirty="0"/>
          </a:p>
        </p:txBody>
      </p:sp>
      <p:sp>
        <p:nvSpPr>
          <p:cNvPr id="4" name="Segnaposto data 3"/>
          <p:cNvSpPr>
            <a:spLocks noGrp="1"/>
          </p:cNvSpPr>
          <p:nvPr>
            <p:ph type="dt" sz="half" idx="10"/>
          </p:nvPr>
        </p:nvSpPr>
        <p:spPr>
          <a:prstGeom prst="rect">
            <a:avLst/>
          </a:prstGeom>
        </p:spPr>
        <p:txBody>
          <a:bodyPr/>
          <a:lstStyle/>
          <a:p>
            <a:pPr>
              <a:defRPr/>
            </a:pPr>
            <a:r>
              <a:rPr lang="it-IT" smtClean="0"/>
              <a:t>03/04/2014</a:t>
            </a:r>
            <a:endParaRPr lang="en-US"/>
          </a:p>
        </p:txBody>
      </p:sp>
      <p:sp>
        <p:nvSpPr>
          <p:cNvPr id="5" name="Segnaposto piè di pagina 4"/>
          <p:cNvSpPr>
            <a:spLocks noGrp="1"/>
          </p:cNvSpPr>
          <p:nvPr>
            <p:ph type="ftr" sz="quarter" idx="11"/>
          </p:nvPr>
        </p:nvSpPr>
        <p:spPr>
          <a:prstGeom prst="rect">
            <a:avLst/>
          </a:prstGeom>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a:prstGeom prst="rect">
            <a:avLst/>
          </a:prstGeom>
        </p:spPr>
        <p:txBody>
          <a:bodyPr/>
          <a:lstStyle/>
          <a:p>
            <a:pPr>
              <a:defRPr/>
            </a:pPr>
            <a:fld id="{75D03C02-62CD-42AD-950D-FAA96E1D246C}" type="slidenum">
              <a:rPr lang="en-US" smtClean="0"/>
              <a:pPr>
                <a:defRPr/>
              </a:pPr>
              <a:t>11</a:t>
            </a:fld>
            <a:endParaRPr lang="en-US"/>
          </a:p>
        </p:txBody>
      </p:sp>
    </p:spTree>
    <p:extLst>
      <p:ext uri="{BB962C8B-B14F-4D97-AF65-F5344CB8AC3E}">
        <p14:creationId xmlns:p14="http://schemas.microsoft.com/office/powerpoint/2010/main" val="95903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smtClean="0"/>
              <a:t>Interoperability Issues</a:t>
            </a:r>
            <a:endParaRPr lang="en-US" dirty="0"/>
          </a:p>
        </p:txBody>
      </p:sp>
      <p:sp>
        <p:nvSpPr>
          <p:cNvPr id="8" name="Segnaposto testo 7"/>
          <p:cNvSpPr>
            <a:spLocks noGrp="1"/>
          </p:cNvSpPr>
          <p:nvPr>
            <p:ph type="body" idx="1"/>
          </p:nvPr>
        </p:nvSpPr>
        <p:spPr/>
        <p:txBody>
          <a:bodyPr/>
          <a:lstStyle/>
          <a:p>
            <a:r>
              <a:rPr lang="en-US" dirty="0" smtClean="0"/>
              <a:t>Obstacles towards interoperable components…	</a:t>
            </a:r>
            <a:endParaRPr lang="en-US" dirty="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12</a:t>
            </a:fld>
            <a:endParaRPr lang="en-US"/>
          </a:p>
        </p:txBody>
      </p:sp>
    </p:spTree>
    <p:extLst>
      <p:ext uri="{BB962C8B-B14F-4D97-AF65-F5344CB8AC3E}">
        <p14:creationId xmlns:p14="http://schemas.microsoft.com/office/powerpoint/2010/main" val="590590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Dataset Management</a:t>
            </a:r>
            <a:endParaRPr lang="en-US" dirty="0"/>
          </a:p>
        </p:txBody>
      </p:sp>
      <p:sp>
        <p:nvSpPr>
          <p:cNvPr id="3" name="Segnaposto contenuto 2"/>
          <p:cNvSpPr>
            <a:spLocks noGrp="1"/>
          </p:cNvSpPr>
          <p:nvPr>
            <p:ph idx="1"/>
          </p:nvPr>
        </p:nvSpPr>
        <p:spPr/>
        <p:txBody>
          <a:bodyPr/>
          <a:lstStyle/>
          <a:p>
            <a:r>
              <a:rPr lang="en-US" dirty="0" smtClean="0"/>
              <a:t>Operations which are strongly bound to the specific technology</a:t>
            </a:r>
            <a:r>
              <a:rPr lang="en-US" dirty="0"/>
              <a:t> </a:t>
            </a:r>
            <a:r>
              <a:rPr lang="en-US" dirty="0" smtClean="0"/>
              <a:t>being adopted</a:t>
            </a:r>
          </a:p>
          <a:p>
            <a:pPr lvl="1" fontAlgn="ctr"/>
            <a:endParaRPr lang="it-IT" dirty="0" smtClean="0"/>
          </a:p>
          <a:p>
            <a:pPr fontAlgn="ctr"/>
            <a:r>
              <a:rPr lang="it-IT" dirty="0" err="1" smtClean="0"/>
              <a:t>Dataset</a:t>
            </a:r>
            <a:r>
              <a:rPr lang="it-IT" dirty="0" smtClean="0"/>
              <a:t> </a:t>
            </a:r>
            <a:r>
              <a:rPr lang="it-IT" dirty="0" err="1" smtClean="0"/>
              <a:t>creation</a:t>
            </a:r>
            <a:r>
              <a:rPr lang="it-IT" dirty="0" smtClean="0"/>
              <a:t>/</a:t>
            </a:r>
            <a:r>
              <a:rPr lang="it-IT" dirty="0" err="1" smtClean="0"/>
              <a:t>deletion</a:t>
            </a:r>
            <a:endParaRPr lang="it-IT" dirty="0"/>
          </a:p>
          <a:p>
            <a:pPr lvl="1" fontAlgn="ctr"/>
            <a:endParaRPr lang="it-IT" dirty="0" smtClean="0"/>
          </a:p>
          <a:p>
            <a:pPr fontAlgn="ctr"/>
            <a:r>
              <a:rPr lang="it-IT" dirty="0" err="1" smtClean="0"/>
              <a:t>Indexing</a:t>
            </a:r>
            <a:endParaRPr lang="it-IT" dirty="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13</a:t>
            </a:fld>
            <a:endParaRPr lang="en-US"/>
          </a:p>
        </p:txBody>
      </p:sp>
    </p:spTree>
    <p:extLst>
      <p:ext uri="{BB962C8B-B14F-4D97-AF65-F5344CB8AC3E}">
        <p14:creationId xmlns:p14="http://schemas.microsoft.com/office/powerpoint/2010/main" val="3095527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SKOS Management</a:t>
            </a:r>
            <a:endParaRPr lang="en-US" dirty="0"/>
          </a:p>
        </p:txBody>
      </p:sp>
      <p:sp>
        <p:nvSpPr>
          <p:cNvPr id="3" name="Segnaposto contenuto 2"/>
          <p:cNvSpPr>
            <a:spLocks noGrp="1"/>
          </p:cNvSpPr>
          <p:nvPr>
            <p:ph idx="1"/>
          </p:nvPr>
        </p:nvSpPr>
        <p:spPr/>
        <p:txBody>
          <a:bodyPr>
            <a:normAutofit fontScale="85000" lnSpcReduction="20000"/>
          </a:bodyPr>
          <a:lstStyle/>
          <a:p>
            <a:pPr>
              <a:lnSpc>
                <a:spcPct val="140000"/>
              </a:lnSpc>
            </a:pPr>
            <a:r>
              <a:rPr lang="en-US" dirty="0" smtClean="0"/>
              <a:t>SKOS / SKOS-XL Management. </a:t>
            </a:r>
          </a:p>
          <a:p>
            <a:pPr lvl="1">
              <a:lnSpc>
                <a:spcPct val="140000"/>
              </a:lnSpc>
            </a:pPr>
            <a:r>
              <a:rPr lang="en-US" dirty="0" smtClean="0"/>
              <a:t>Currently VB works with the more expressive SKOS-XL and exports data </a:t>
            </a:r>
            <a:r>
              <a:rPr lang="en-US" smtClean="0"/>
              <a:t>to SKOS</a:t>
            </a:r>
            <a:endParaRPr lang="en-US" dirty="0" smtClean="0"/>
          </a:p>
          <a:p>
            <a:pPr lvl="1">
              <a:lnSpc>
                <a:spcPct val="140000"/>
              </a:lnSpc>
            </a:pPr>
            <a:r>
              <a:rPr lang="en-US" dirty="0" smtClean="0"/>
              <a:t>Question for the future: native SKOS core support?</a:t>
            </a:r>
          </a:p>
          <a:p>
            <a:pPr lvl="1">
              <a:lnSpc>
                <a:spcPct val="140000"/>
              </a:lnSpc>
            </a:pPr>
            <a:r>
              <a:rPr lang="en-US" dirty="0" smtClean="0"/>
              <a:t>For sure, in VB2.2 a lot of data lifting/fixing utilities</a:t>
            </a:r>
          </a:p>
          <a:p>
            <a:pPr lvl="1" fontAlgn="ctr">
              <a:lnSpc>
                <a:spcPct val="140000"/>
              </a:lnSpc>
            </a:pPr>
            <a:endParaRPr lang="it-IT" dirty="0" smtClean="0"/>
          </a:p>
          <a:p>
            <a:pPr fontAlgn="ctr">
              <a:lnSpc>
                <a:spcPct val="140000"/>
              </a:lnSpc>
            </a:pPr>
            <a:r>
              <a:rPr lang="it-IT" dirty="0" smtClean="0"/>
              <a:t>Multi </a:t>
            </a:r>
            <a:r>
              <a:rPr lang="it-IT" dirty="0" err="1" smtClean="0"/>
              <a:t>scheme</a:t>
            </a:r>
            <a:r>
              <a:rPr lang="it-IT" dirty="0" smtClean="0"/>
              <a:t> management</a:t>
            </a:r>
          </a:p>
          <a:p>
            <a:pPr lvl="1" fontAlgn="ctr">
              <a:lnSpc>
                <a:spcPct val="140000"/>
              </a:lnSpc>
            </a:pPr>
            <a:r>
              <a:rPr lang="it-IT" dirty="0" smtClean="0"/>
              <a:t>SKOS </a:t>
            </a:r>
            <a:r>
              <a:rPr lang="it-IT" dirty="0" err="1" smtClean="0"/>
              <a:t>is</a:t>
            </a:r>
            <a:r>
              <a:rPr lang="it-IT" dirty="0" smtClean="0"/>
              <a:t> </a:t>
            </a:r>
            <a:r>
              <a:rPr lang="it-IT" dirty="0" err="1" smtClean="0"/>
              <a:t>maybe</a:t>
            </a:r>
            <a:r>
              <a:rPr lang="it-IT" dirty="0" smtClean="0"/>
              <a:t> «</a:t>
            </a:r>
            <a:r>
              <a:rPr lang="it-IT" dirty="0" err="1" smtClean="0"/>
              <a:t>too</a:t>
            </a:r>
            <a:r>
              <a:rPr lang="it-IT" dirty="0" smtClean="0"/>
              <a:t>» permissive on the way information </a:t>
            </a:r>
            <a:r>
              <a:rPr lang="it-IT" dirty="0" err="1" smtClean="0"/>
              <a:t>may</a:t>
            </a:r>
            <a:r>
              <a:rPr lang="it-IT" dirty="0" smtClean="0"/>
              <a:t> be </a:t>
            </a:r>
            <a:r>
              <a:rPr lang="it-IT" dirty="0" err="1" smtClean="0"/>
              <a:t>organized</a:t>
            </a:r>
            <a:r>
              <a:rPr lang="it-IT" dirty="0" smtClean="0"/>
              <a:t>, </a:t>
            </a:r>
            <a:r>
              <a:rPr lang="it-IT" dirty="0" err="1" smtClean="0"/>
              <a:t>this</a:t>
            </a:r>
            <a:r>
              <a:rPr lang="it-IT" dirty="0" smtClean="0"/>
              <a:t> </a:t>
            </a:r>
            <a:r>
              <a:rPr lang="it-IT" dirty="0" err="1" smtClean="0"/>
              <a:t>results</a:t>
            </a:r>
            <a:r>
              <a:rPr lang="it-IT" dirty="0" smtClean="0"/>
              <a:t> in non-</a:t>
            </a:r>
            <a:r>
              <a:rPr lang="it-IT" dirty="0" err="1" smtClean="0"/>
              <a:t>clear</a:t>
            </a:r>
            <a:r>
              <a:rPr lang="it-IT" dirty="0" smtClean="0"/>
              <a:t> </a:t>
            </a:r>
            <a:r>
              <a:rPr lang="it-IT" dirty="0" err="1" smtClean="0"/>
              <a:t>semantics</a:t>
            </a:r>
            <a:endParaRPr lang="it-IT" dirty="0" smtClean="0"/>
          </a:p>
          <a:p>
            <a:pPr lvl="1" fontAlgn="ctr">
              <a:lnSpc>
                <a:spcPct val="140000"/>
              </a:lnSpc>
            </a:pPr>
            <a:r>
              <a:rPr lang="it-IT" dirty="0" err="1" smtClean="0"/>
              <a:t>Not</a:t>
            </a:r>
            <a:r>
              <a:rPr lang="it-IT" dirty="0" smtClean="0"/>
              <a:t> easy to deal with multiple </a:t>
            </a:r>
            <a:r>
              <a:rPr lang="it-IT" dirty="0" err="1" smtClean="0"/>
              <a:t>schemes</a:t>
            </a:r>
            <a:r>
              <a:rPr lang="it-IT" dirty="0" smtClean="0"/>
              <a:t>, compromise </a:t>
            </a:r>
            <a:r>
              <a:rPr lang="it-IT" dirty="0" err="1" smtClean="0"/>
              <a:t>between</a:t>
            </a:r>
            <a:r>
              <a:rPr lang="it-IT" dirty="0" smtClean="0"/>
              <a:t> </a:t>
            </a:r>
            <a:r>
              <a:rPr lang="it-IT" dirty="0" err="1" smtClean="0"/>
              <a:t>powerful</a:t>
            </a:r>
            <a:r>
              <a:rPr lang="it-IT" dirty="0" smtClean="0"/>
              <a:t> </a:t>
            </a:r>
            <a:r>
              <a:rPr lang="it-IT" dirty="0" err="1" smtClean="0"/>
              <a:t>operations</a:t>
            </a:r>
            <a:r>
              <a:rPr lang="it-IT" dirty="0" smtClean="0"/>
              <a:t> and </a:t>
            </a:r>
            <a:r>
              <a:rPr lang="it-IT" dirty="0" err="1" smtClean="0"/>
              <a:t>simple</a:t>
            </a:r>
            <a:r>
              <a:rPr lang="it-IT" dirty="0" smtClean="0"/>
              <a:t> management</a:t>
            </a:r>
            <a:endParaRPr lang="it-IT" dirty="0"/>
          </a:p>
          <a:p>
            <a:pPr lvl="1" fontAlgn="ctr">
              <a:lnSpc>
                <a:spcPct val="140000"/>
              </a:lnSpc>
            </a:pPr>
            <a:endParaRPr lang="it-IT" dirty="0" smtClean="0"/>
          </a:p>
          <a:p>
            <a:pPr fontAlgn="ctr">
              <a:lnSpc>
                <a:spcPct val="140000"/>
              </a:lnSpc>
            </a:pPr>
            <a:endParaRPr lang="it-IT" dirty="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14</a:t>
            </a:fld>
            <a:endParaRPr lang="en-US"/>
          </a:p>
        </p:txBody>
      </p:sp>
    </p:spTree>
    <p:extLst>
      <p:ext uri="{BB962C8B-B14F-4D97-AF65-F5344CB8AC3E}">
        <p14:creationId xmlns:p14="http://schemas.microsoft.com/office/powerpoint/2010/main" val="3908927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Scalability</a:t>
            </a:r>
            <a:r>
              <a:rPr lang="it-IT" dirty="0" smtClean="0"/>
              <a:t> and Extensibility</a:t>
            </a:r>
            <a:r>
              <a:rPr lang="it-IT" baseline="30000" dirty="0" smtClean="0"/>
              <a:t>1</a:t>
            </a:r>
            <a:endParaRPr lang="it-IT" baseline="30000" dirty="0"/>
          </a:p>
        </p:txBody>
      </p:sp>
      <p:sp>
        <p:nvSpPr>
          <p:cNvPr id="3" name="Segnaposto contenuto 2"/>
          <p:cNvSpPr>
            <a:spLocks noGrp="1"/>
          </p:cNvSpPr>
          <p:nvPr>
            <p:ph idx="1"/>
          </p:nvPr>
        </p:nvSpPr>
        <p:spPr/>
        <p:txBody>
          <a:bodyPr>
            <a:normAutofit fontScale="62500" lnSpcReduction="20000"/>
          </a:bodyPr>
          <a:lstStyle/>
          <a:p>
            <a:pPr>
              <a:lnSpc>
                <a:spcPct val="140000"/>
              </a:lnSpc>
            </a:pPr>
            <a:r>
              <a:rPr lang="it-IT" dirty="0" smtClean="0"/>
              <a:t>Extensions</a:t>
            </a:r>
          </a:p>
          <a:p>
            <a:pPr lvl="1">
              <a:lnSpc>
                <a:spcPct val="140000"/>
              </a:lnSpc>
            </a:pPr>
            <a:r>
              <a:rPr lang="it-IT" dirty="0" err="1" smtClean="0"/>
              <a:t>We</a:t>
            </a:r>
            <a:r>
              <a:rPr lang="it-IT" dirty="0" smtClean="0"/>
              <a:t> are </a:t>
            </a:r>
            <a:r>
              <a:rPr lang="it-IT" dirty="0" err="1" smtClean="0"/>
              <a:t>rebuilding</a:t>
            </a:r>
            <a:r>
              <a:rPr lang="it-IT" dirty="0" smtClean="0"/>
              <a:t> the </a:t>
            </a:r>
            <a:r>
              <a:rPr lang="it-IT" dirty="0" err="1" smtClean="0"/>
              <a:t>extension</a:t>
            </a:r>
            <a:r>
              <a:rPr lang="it-IT" dirty="0" smtClean="0"/>
              <a:t> </a:t>
            </a:r>
            <a:r>
              <a:rPr lang="it-IT" dirty="0" err="1" smtClean="0"/>
              <a:t>mechanism</a:t>
            </a:r>
            <a:r>
              <a:rPr lang="it-IT" dirty="0" smtClean="0"/>
              <a:t> of </a:t>
            </a:r>
            <a:r>
              <a:rPr lang="it-IT" dirty="0" err="1" smtClean="0"/>
              <a:t>Semantic</a:t>
            </a:r>
            <a:r>
              <a:rPr lang="it-IT" dirty="0" smtClean="0"/>
              <a:t> </a:t>
            </a:r>
            <a:r>
              <a:rPr lang="it-IT" dirty="0" err="1" smtClean="0"/>
              <a:t>Turkey</a:t>
            </a:r>
            <a:r>
              <a:rPr lang="it-IT" dirty="0" smtClean="0"/>
              <a:t>, the RDF </a:t>
            </a:r>
            <a:r>
              <a:rPr lang="it-IT" dirty="0" err="1" smtClean="0"/>
              <a:t>services</a:t>
            </a:r>
            <a:r>
              <a:rPr lang="it-IT" dirty="0" smtClean="0"/>
              <a:t> </a:t>
            </a:r>
            <a:r>
              <a:rPr lang="it-IT" dirty="0" err="1" smtClean="0"/>
              <a:t>engine</a:t>
            </a:r>
            <a:r>
              <a:rPr lang="it-IT" dirty="0" smtClean="0"/>
              <a:t> </a:t>
            </a:r>
            <a:r>
              <a:rPr lang="it-IT" dirty="0" err="1" smtClean="0"/>
              <a:t>behind</a:t>
            </a:r>
            <a:r>
              <a:rPr lang="it-IT" dirty="0" smtClean="0"/>
              <a:t> VB</a:t>
            </a:r>
          </a:p>
          <a:p>
            <a:pPr lvl="1">
              <a:lnSpc>
                <a:spcPct val="140000"/>
              </a:lnSpc>
            </a:pPr>
            <a:r>
              <a:rPr lang="it-IT" dirty="0" err="1" smtClean="0"/>
              <a:t>Dependency</a:t>
            </a:r>
            <a:r>
              <a:rPr lang="it-IT" dirty="0" smtClean="0"/>
              <a:t> </a:t>
            </a:r>
            <a:r>
              <a:rPr lang="it-IT" dirty="0" err="1" smtClean="0"/>
              <a:t>injection</a:t>
            </a:r>
            <a:r>
              <a:rPr lang="it-IT" dirty="0" smtClean="0"/>
              <a:t> and </a:t>
            </a:r>
            <a:r>
              <a:rPr lang="it-IT" dirty="0" err="1" smtClean="0"/>
              <a:t>Aspect</a:t>
            </a:r>
            <a:r>
              <a:rPr lang="it-IT" dirty="0" smtClean="0"/>
              <a:t> </a:t>
            </a:r>
            <a:r>
              <a:rPr lang="it-IT" dirty="0" err="1" smtClean="0"/>
              <a:t>programming</a:t>
            </a:r>
            <a:r>
              <a:rPr lang="it-IT" dirty="0" smtClean="0"/>
              <a:t> </a:t>
            </a:r>
            <a:r>
              <a:rPr lang="it-IT" dirty="0" smtClean="0">
                <a:sym typeface="Wingdings" panose="05000000000000000000" pitchFamily="2" charset="2"/>
              </a:rPr>
              <a:t></a:t>
            </a:r>
            <a:r>
              <a:rPr lang="it-IT" dirty="0" smtClean="0"/>
              <a:t> agile </a:t>
            </a:r>
            <a:r>
              <a:rPr lang="it-IT" dirty="0" err="1" smtClean="0"/>
              <a:t>direct</a:t>
            </a:r>
            <a:r>
              <a:rPr lang="it-IT" dirty="0" smtClean="0"/>
              <a:t>-to-</a:t>
            </a:r>
            <a:r>
              <a:rPr lang="it-IT" dirty="0" err="1" smtClean="0"/>
              <a:t>businesslogic</a:t>
            </a:r>
            <a:r>
              <a:rPr lang="it-IT" dirty="0" smtClean="0"/>
              <a:t> </a:t>
            </a:r>
            <a:r>
              <a:rPr lang="it-IT" dirty="0" err="1" smtClean="0"/>
              <a:t>development</a:t>
            </a:r>
            <a:r>
              <a:rPr lang="it-IT" dirty="0" smtClean="0"/>
              <a:t> of new </a:t>
            </a:r>
            <a:r>
              <a:rPr lang="it-IT" dirty="0" err="1" smtClean="0"/>
              <a:t>functionalities</a:t>
            </a:r>
            <a:r>
              <a:rPr lang="it-IT" dirty="0" smtClean="0"/>
              <a:t> and </a:t>
            </a:r>
            <a:r>
              <a:rPr lang="it-IT" dirty="0" err="1" smtClean="0"/>
              <a:t>plugins</a:t>
            </a:r>
            <a:endParaRPr lang="it-IT" dirty="0" smtClean="0"/>
          </a:p>
          <a:p>
            <a:pPr lvl="1">
              <a:lnSpc>
                <a:spcPct val="140000"/>
              </a:lnSpc>
            </a:pPr>
            <a:endParaRPr lang="it-IT" dirty="0" smtClean="0"/>
          </a:p>
          <a:p>
            <a:pPr>
              <a:lnSpc>
                <a:spcPct val="140000"/>
              </a:lnSpc>
            </a:pPr>
            <a:r>
              <a:rPr lang="it-IT" dirty="0" smtClean="0"/>
              <a:t>Multi-</a:t>
            </a:r>
            <a:r>
              <a:rPr lang="it-IT" dirty="0" err="1" smtClean="0"/>
              <a:t>project</a:t>
            </a:r>
            <a:r>
              <a:rPr lang="it-IT" dirty="0" smtClean="0"/>
              <a:t> Management</a:t>
            </a:r>
          </a:p>
          <a:p>
            <a:pPr lvl="1">
              <a:lnSpc>
                <a:spcPct val="140000"/>
              </a:lnSpc>
            </a:pPr>
            <a:r>
              <a:rPr lang="it-IT" dirty="0" err="1" smtClean="0"/>
              <a:t>Traditional</a:t>
            </a:r>
            <a:r>
              <a:rPr lang="it-IT" dirty="0" smtClean="0"/>
              <a:t> </a:t>
            </a:r>
            <a:r>
              <a:rPr lang="it-IT" dirty="0" err="1" smtClean="0"/>
              <a:t>plugin-based</a:t>
            </a:r>
            <a:r>
              <a:rPr lang="it-IT" dirty="0" smtClean="0"/>
              <a:t> </a:t>
            </a:r>
            <a:r>
              <a:rPr lang="it-IT" dirty="0" err="1" smtClean="0"/>
              <a:t>approach</a:t>
            </a:r>
            <a:r>
              <a:rPr lang="it-IT" dirty="0" smtClean="0"/>
              <a:t> with </a:t>
            </a:r>
            <a:r>
              <a:rPr lang="it-IT" dirty="0" err="1" smtClean="0"/>
              <a:t>local</a:t>
            </a:r>
            <a:r>
              <a:rPr lang="it-IT" dirty="0" smtClean="0"/>
              <a:t> </a:t>
            </a:r>
            <a:r>
              <a:rPr lang="it-IT" dirty="0" err="1" smtClean="0"/>
              <a:t>models</a:t>
            </a:r>
            <a:r>
              <a:rPr lang="it-IT" dirty="0" smtClean="0"/>
              <a:t>/</a:t>
            </a:r>
            <a:r>
              <a:rPr lang="it-IT" dirty="0" err="1" smtClean="0"/>
              <a:t>repositories</a:t>
            </a:r>
            <a:r>
              <a:rPr lang="it-IT" dirty="0" smtClean="0"/>
              <a:t> </a:t>
            </a:r>
            <a:r>
              <a:rPr lang="it-IT" dirty="0" err="1" smtClean="0"/>
              <a:t>is</a:t>
            </a:r>
            <a:r>
              <a:rPr lang="it-IT" dirty="0" smtClean="0"/>
              <a:t> </a:t>
            </a:r>
            <a:r>
              <a:rPr lang="it-IT" dirty="0" err="1" smtClean="0"/>
              <a:t>good</a:t>
            </a:r>
            <a:r>
              <a:rPr lang="it-IT" dirty="0" smtClean="0"/>
              <a:t> for </a:t>
            </a:r>
            <a:r>
              <a:rPr lang="it-IT" dirty="0" err="1" smtClean="0"/>
              <a:t>toy</a:t>
            </a:r>
            <a:r>
              <a:rPr lang="it-IT" dirty="0" smtClean="0"/>
              <a:t> </a:t>
            </a:r>
            <a:r>
              <a:rPr lang="it-IT" dirty="0" err="1" smtClean="0"/>
              <a:t>datasets</a:t>
            </a:r>
            <a:r>
              <a:rPr lang="it-IT" dirty="0" smtClean="0"/>
              <a:t> or </a:t>
            </a:r>
            <a:r>
              <a:rPr lang="it-IT" dirty="0" err="1" smtClean="0"/>
              <a:t>ontologies</a:t>
            </a:r>
            <a:r>
              <a:rPr lang="it-IT" dirty="0" smtClean="0"/>
              <a:t>.</a:t>
            </a:r>
          </a:p>
          <a:p>
            <a:pPr lvl="1">
              <a:lnSpc>
                <a:spcPct val="140000"/>
              </a:lnSpc>
            </a:pPr>
            <a:r>
              <a:rPr lang="it-IT" dirty="0" smtClean="0"/>
              <a:t>In a multi-</a:t>
            </a:r>
            <a:r>
              <a:rPr lang="it-IT" dirty="0" err="1" smtClean="0"/>
              <a:t>user</a:t>
            </a:r>
            <a:r>
              <a:rPr lang="it-IT" dirty="0" smtClean="0"/>
              <a:t> </a:t>
            </a:r>
            <a:r>
              <a:rPr lang="it-IT" dirty="0" err="1" smtClean="0"/>
              <a:t>environment</a:t>
            </a:r>
            <a:r>
              <a:rPr lang="it-IT" dirty="0" smtClean="0"/>
              <a:t>, </a:t>
            </a:r>
            <a:r>
              <a:rPr lang="it-IT" dirty="0" err="1" smtClean="0"/>
              <a:t>working</a:t>
            </a:r>
            <a:r>
              <a:rPr lang="it-IT" dirty="0" smtClean="0"/>
              <a:t> on large </a:t>
            </a:r>
            <a:r>
              <a:rPr lang="it-IT" dirty="0" err="1" smtClean="0"/>
              <a:t>repositories</a:t>
            </a:r>
            <a:r>
              <a:rPr lang="it-IT" dirty="0" smtClean="0"/>
              <a:t>, </a:t>
            </a:r>
            <a:r>
              <a:rPr lang="it-IT" dirty="0" err="1" smtClean="0"/>
              <a:t>we</a:t>
            </a:r>
            <a:r>
              <a:rPr lang="it-IT" dirty="0" smtClean="0"/>
              <a:t> </a:t>
            </a:r>
            <a:r>
              <a:rPr lang="it-IT" dirty="0" err="1" smtClean="0"/>
              <a:t>cannot</a:t>
            </a:r>
            <a:r>
              <a:rPr lang="it-IT" dirty="0" smtClean="0"/>
              <a:t> </a:t>
            </a:r>
            <a:r>
              <a:rPr lang="it-IT" dirty="0" err="1" smtClean="0"/>
              <a:t>allow</a:t>
            </a:r>
            <a:r>
              <a:rPr lang="it-IT" dirty="0" smtClean="0"/>
              <a:t> </a:t>
            </a:r>
            <a:r>
              <a:rPr lang="it-IT" dirty="0" err="1" smtClean="0"/>
              <a:t>users</a:t>
            </a:r>
            <a:r>
              <a:rPr lang="it-IT" dirty="0" smtClean="0"/>
              <a:t> to </a:t>
            </a:r>
            <a:r>
              <a:rPr lang="it-IT" dirty="0" err="1" smtClean="0"/>
              <a:t>freely</a:t>
            </a:r>
            <a:r>
              <a:rPr lang="it-IT" dirty="0" smtClean="0"/>
              <a:t> </a:t>
            </a:r>
            <a:r>
              <a:rPr lang="it-IT" dirty="0" err="1" smtClean="0"/>
              <a:t>load</a:t>
            </a:r>
            <a:r>
              <a:rPr lang="it-IT" dirty="0" smtClean="0"/>
              <a:t> </a:t>
            </a:r>
            <a:r>
              <a:rPr lang="it-IT" dirty="0" err="1" smtClean="0"/>
              <a:t>huge</a:t>
            </a:r>
            <a:r>
              <a:rPr lang="it-IT" dirty="0" smtClean="0"/>
              <a:t> </a:t>
            </a:r>
            <a:r>
              <a:rPr lang="it-IT" dirty="0" err="1" smtClean="0"/>
              <a:t>amount</a:t>
            </a:r>
            <a:r>
              <a:rPr lang="it-IT" dirty="0" smtClean="0"/>
              <a:t> of data</a:t>
            </a:r>
          </a:p>
          <a:p>
            <a:pPr lvl="1">
              <a:lnSpc>
                <a:spcPct val="140000"/>
              </a:lnSpc>
            </a:pPr>
            <a:r>
              <a:rPr lang="it-IT" dirty="0" smtClean="0"/>
              <a:t>VB2.(&gt;2): </a:t>
            </a:r>
            <a:r>
              <a:rPr lang="it-IT" dirty="0" err="1" smtClean="0"/>
              <a:t>projects</a:t>
            </a:r>
            <a:r>
              <a:rPr lang="it-IT" dirty="0" smtClean="0"/>
              <a:t> </a:t>
            </a:r>
            <a:r>
              <a:rPr lang="it-IT" dirty="0"/>
              <a:t>and </a:t>
            </a:r>
            <a:r>
              <a:rPr lang="it-IT" dirty="0" err="1"/>
              <a:t>their</a:t>
            </a:r>
            <a:r>
              <a:rPr lang="it-IT" dirty="0"/>
              <a:t> data can be </a:t>
            </a:r>
            <a:r>
              <a:rPr lang="it-IT" dirty="0" err="1"/>
              <a:t>accessed</a:t>
            </a:r>
            <a:r>
              <a:rPr lang="it-IT" dirty="0"/>
              <a:t> </a:t>
            </a:r>
            <a:r>
              <a:rPr lang="it-IT" dirty="0" err="1"/>
              <a:t>through</a:t>
            </a:r>
            <a:r>
              <a:rPr lang="it-IT" dirty="0"/>
              <a:t> </a:t>
            </a:r>
            <a:r>
              <a:rPr lang="it-IT" dirty="0" err="1"/>
              <a:t>other</a:t>
            </a:r>
            <a:r>
              <a:rPr lang="it-IT" dirty="0"/>
              <a:t> </a:t>
            </a:r>
            <a:r>
              <a:rPr lang="it-IT" dirty="0" err="1" smtClean="0"/>
              <a:t>projects</a:t>
            </a:r>
            <a:endParaRPr lang="it-IT" dirty="0" smtClean="0"/>
          </a:p>
          <a:p>
            <a:pPr lvl="2">
              <a:lnSpc>
                <a:spcPct val="140000"/>
              </a:lnSpc>
            </a:pPr>
            <a:r>
              <a:rPr lang="it-IT" dirty="0" smtClean="0"/>
              <a:t>Read/</a:t>
            </a:r>
            <a:r>
              <a:rPr lang="it-IT" dirty="0" err="1" smtClean="0"/>
              <a:t>write</a:t>
            </a:r>
            <a:r>
              <a:rPr lang="it-IT" dirty="0" smtClean="0"/>
              <a:t> </a:t>
            </a:r>
            <a:r>
              <a:rPr lang="it-IT" dirty="0" err="1" smtClean="0"/>
              <a:t>access</a:t>
            </a:r>
            <a:r>
              <a:rPr lang="it-IT" dirty="0" smtClean="0"/>
              <a:t> and </a:t>
            </a:r>
            <a:r>
              <a:rPr lang="it-IT" dirty="0" err="1" smtClean="0"/>
              <a:t>locks</a:t>
            </a:r>
            <a:r>
              <a:rPr lang="it-IT" dirty="0" smtClean="0"/>
              <a:t> can be </a:t>
            </a:r>
            <a:r>
              <a:rPr lang="it-IT" dirty="0" err="1" smtClean="0"/>
              <a:t>specified</a:t>
            </a:r>
            <a:r>
              <a:rPr lang="it-IT" dirty="0" smtClean="0"/>
              <a:t> for </a:t>
            </a:r>
            <a:r>
              <a:rPr lang="it-IT" dirty="0" err="1" smtClean="0"/>
              <a:t>each</a:t>
            </a:r>
            <a:r>
              <a:rPr lang="it-IT" dirty="0" smtClean="0"/>
              <a:t> </a:t>
            </a:r>
            <a:r>
              <a:rPr lang="it-IT" dirty="0" err="1" smtClean="0"/>
              <a:t>project</a:t>
            </a:r>
            <a:endParaRPr lang="it-IT" dirty="0" smtClean="0"/>
          </a:p>
          <a:p>
            <a:pPr lvl="2">
              <a:lnSpc>
                <a:spcPct val="140000"/>
              </a:lnSpc>
            </a:pPr>
            <a:r>
              <a:rPr lang="it-IT" dirty="0" smtClean="0"/>
              <a:t>Definition of an ACL (</a:t>
            </a:r>
            <a:r>
              <a:rPr lang="it-IT" dirty="0" err="1" smtClean="0"/>
              <a:t>access</a:t>
            </a:r>
            <a:r>
              <a:rPr lang="it-IT" dirty="0" smtClean="0"/>
              <a:t> control list)</a:t>
            </a:r>
          </a:p>
          <a:p>
            <a:pPr lvl="1">
              <a:lnSpc>
                <a:spcPct val="140000"/>
              </a:lnSpc>
            </a:pPr>
            <a:endParaRPr lang="it-IT" dirty="0"/>
          </a:p>
          <a:p>
            <a:pPr lvl="1">
              <a:lnSpc>
                <a:spcPct val="140000"/>
              </a:lnSpc>
            </a:pPr>
            <a:endParaRPr lang="it-IT" dirty="0" smtClean="0"/>
          </a:p>
          <a:p>
            <a:pPr lvl="1">
              <a:lnSpc>
                <a:spcPct val="140000"/>
              </a:lnSpc>
            </a:pPr>
            <a:endParaRPr lang="it-IT" dirty="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15</a:t>
            </a:fld>
            <a:endParaRPr lang="en-US"/>
          </a:p>
        </p:txBody>
      </p:sp>
      <p:sp>
        <p:nvSpPr>
          <p:cNvPr id="7" name="CasellaDiTesto 6"/>
          <p:cNvSpPr txBox="1"/>
          <p:nvPr/>
        </p:nvSpPr>
        <p:spPr>
          <a:xfrm>
            <a:off x="277366" y="5760150"/>
            <a:ext cx="8759130" cy="646331"/>
          </a:xfrm>
          <a:prstGeom prst="rect">
            <a:avLst/>
          </a:prstGeom>
          <a:noFill/>
        </p:spPr>
        <p:txBody>
          <a:bodyPr wrap="square" rtlCol="0">
            <a:spAutoFit/>
          </a:bodyPr>
          <a:lstStyle/>
          <a:p>
            <a:pPr algn="just"/>
            <a:r>
              <a:rPr lang="it-IT" dirty="0" smtClean="0"/>
              <a:t>1. </a:t>
            </a:r>
            <a:r>
              <a:rPr lang="it-IT" dirty="0" err="1" smtClean="0"/>
              <a:t>These</a:t>
            </a:r>
            <a:r>
              <a:rPr lang="it-IT" dirty="0" smtClean="0"/>
              <a:t> and </a:t>
            </a:r>
            <a:r>
              <a:rPr lang="it-IT" dirty="0" err="1" smtClean="0"/>
              <a:t>other</a:t>
            </a:r>
            <a:r>
              <a:rPr lang="it-IT" dirty="0" smtClean="0"/>
              <a:t> </a:t>
            </a:r>
            <a:r>
              <a:rPr lang="it-IT" dirty="0" err="1" smtClean="0"/>
              <a:t>related</a:t>
            </a:r>
            <a:r>
              <a:rPr lang="it-IT" dirty="0" smtClean="0"/>
              <a:t> </a:t>
            </a:r>
            <a:r>
              <a:rPr lang="it-IT" dirty="0" err="1" smtClean="0"/>
              <a:t>improvements</a:t>
            </a:r>
            <a:r>
              <a:rPr lang="it-IT" dirty="0" smtClean="0"/>
              <a:t>, in the </a:t>
            </a:r>
            <a:r>
              <a:rPr lang="it-IT" dirty="0" err="1" smtClean="0"/>
              <a:t>context</a:t>
            </a:r>
            <a:r>
              <a:rPr lang="it-IT" dirty="0" smtClean="0"/>
              <a:t> of </a:t>
            </a:r>
            <a:r>
              <a:rPr lang="it-IT" dirty="0" err="1" smtClean="0"/>
              <a:t>developing</a:t>
            </a:r>
            <a:r>
              <a:rPr lang="it-IT" smtClean="0"/>
              <a:t> «Ontology</a:t>
            </a:r>
            <a:r>
              <a:rPr lang="it-IT" dirty="0" smtClean="0"/>
              <a:t> </a:t>
            </a:r>
            <a:r>
              <a:rPr lang="it-IT" dirty="0" err="1" smtClean="0"/>
              <a:t>Alignment</a:t>
            </a:r>
            <a:r>
              <a:rPr lang="it-IT" dirty="0"/>
              <a:t> </a:t>
            </a:r>
            <a:r>
              <a:rPr lang="it-IT" dirty="0" smtClean="0"/>
              <a:t>over </a:t>
            </a:r>
            <a:r>
              <a:rPr lang="it-IT" dirty="0" err="1" smtClean="0"/>
              <a:t>bigdata</a:t>
            </a:r>
            <a:r>
              <a:rPr lang="it-IT" dirty="0" smtClean="0"/>
              <a:t>» </a:t>
            </a:r>
            <a:r>
              <a:rPr lang="it-IT" dirty="0" err="1" smtClean="0"/>
              <a:t>extensions</a:t>
            </a:r>
            <a:r>
              <a:rPr lang="it-IT" dirty="0" smtClean="0"/>
              <a:t>, are </a:t>
            </a:r>
            <a:r>
              <a:rPr lang="it-IT" dirty="0" err="1" smtClean="0"/>
              <a:t>funded</a:t>
            </a:r>
            <a:r>
              <a:rPr lang="it-IT" dirty="0" smtClean="0"/>
              <a:t> by the SemaGrow </a:t>
            </a:r>
            <a:r>
              <a:rPr lang="it-IT" dirty="0" err="1" smtClean="0"/>
              <a:t>project</a:t>
            </a:r>
            <a:r>
              <a:rPr lang="it-IT" dirty="0" smtClean="0"/>
              <a:t>, </a:t>
            </a:r>
            <a:r>
              <a:rPr lang="en-US" dirty="0"/>
              <a:t>Seventh Framework </a:t>
            </a:r>
            <a:r>
              <a:rPr lang="en-US" dirty="0" err="1"/>
              <a:t>Programme</a:t>
            </a:r>
            <a:r>
              <a:rPr lang="en-US" dirty="0"/>
              <a:t> (FP7) of the European </a:t>
            </a:r>
            <a:r>
              <a:rPr lang="en-US" dirty="0" err="1"/>
              <a:t>Commision</a:t>
            </a:r>
            <a:r>
              <a:rPr lang="en-US" dirty="0"/>
              <a:t> (FP7-ICT-2011.4.4a Intelligent Information Management) under Grant Agreement No. 318497 </a:t>
            </a:r>
            <a:endParaRPr lang="it-IT" dirty="0"/>
          </a:p>
        </p:txBody>
      </p:sp>
    </p:spTree>
    <p:extLst>
      <p:ext uri="{BB962C8B-B14F-4D97-AF65-F5344CB8AC3E}">
        <p14:creationId xmlns:p14="http://schemas.microsoft.com/office/powerpoint/2010/main" val="1035759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3215"/>
            <a:ext cx="9144000" cy="4551570"/>
          </a:xfrm>
          <a:prstGeom prst="rect">
            <a:avLst/>
          </a:prstGeom>
        </p:spPr>
      </p:pic>
      <p:sp>
        <p:nvSpPr>
          <p:cNvPr id="2" name="Titolo 1"/>
          <p:cNvSpPr>
            <a:spLocks noGrp="1"/>
          </p:cNvSpPr>
          <p:nvPr>
            <p:ph type="title"/>
          </p:nvPr>
        </p:nvSpPr>
        <p:spPr/>
        <p:txBody>
          <a:bodyPr/>
          <a:lstStyle/>
          <a:p>
            <a:r>
              <a:rPr lang="it-IT" dirty="0" err="1" smtClean="0"/>
              <a:t>Reasoning</a:t>
            </a:r>
            <a:endParaRPr lang="it-IT" dirty="0"/>
          </a:p>
        </p:txBody>
      </p:sp>
      <p:sp>
        <p:nvSpPr>
          <p:cNvPr id="3" name="Segnaposto contenuto 2"/>
          <p:cNvSpPr>
            <a:spLocks noGrp="1"/>
          </p:cNvSpPr>
          <p:nvPr>
            <p:ph idx="1"/>
          </p:nvPr>
        </p:nvSpPr>
        <p:spPr>
          <a:xfrm>
            <a:off x="457200" y="1341438"/>
            <a:ext cx="8229600" cy="4967882"/>
          </a:xfrm>
        </p:spPr>
        <p:txBody>
          <a:bodyPr>
            <a:normAutofit fontScale="85000" lnSpcReduction="10000"/>
          </a:bodyPr>
          <a:lstStyle/>
          <a:p>
            <a:pPr marL="0" indent="0">
              <a:lnSpc>
                <a:spcPct val="130000"/>
              </a:lnSpc>
              <a:buNone/>
            </a:pPr>
            <a:r>
              <a:rPr lang="it-IT" dirty="0" smtClean="0"/>
              <a:t>«</a:t>
            </a:r>
            <a:r>
              <a:rPr lang="it-IT" dirty="0" err="1" smtClean="0"/>
              <a:t>Inferred</a:t>
            </a:r>
            <a:r>
              <a:rPr lang="it-IT" dirty="0" smtClean="0"/>
              <a:t> </a:t>
            </a:r>
            <a:r>
              <a:rPr lang="it-IT" dirty="0" err="1" smtClean="0"/>
              <a:t>triples</a:t>
            </a:r>
            <a:r>
              <a:rPr lang="it-IT" dirty="0" smtClean="0"/>
              <a:t>» are </a:t>
            </a:r>
            <a:r>
              <a:rPr lang="it-IT" dirty="0" err="1" smtClean="0"/>
              <a:t>not</a:t>
            </a:r>
            <a:r>
              <a:rPr lang="it-IT" dirty="0" smtClean="0"/>
              <a:t> </a:t>
            </a:r>
            <a:r>
              <a:rPr lang="it-IT" dirty="0" err="1" smtClean="0"/>
              <a:t>something</a:t>
            </a:r>
            <a:r>
              <a:rPr lang="it-IT" dirty="0" smtClean="0"/>
              <a:t> </a:t>
            </a:r>
            <a:r>
              <a:rPr lang="it-IT" dirty="0" err="1" smtClean="0"/>
              <a:t>easily</a:t>
            </a:r>
            <a:r>
              <a:rPr lang="it-IT" dirty="0" smtClean="0"/>
              <a:t> </a:t>
            </a:r>
            <a:r>
              <a:rPr lang="it-IT" dirty="0" err="1" smtClean="0"/>
              <a:t>manageable</a:t>
            </a:r>
            <a:r>
              <a:rPr lang="it-IT" dirty="0" smtClean="0"/>
              <a:t>. </a:t>
            </a:r>
          </a:p>
          <a:p>
            <a:pPr marL="0" indent="0">
              <a:lnSpc>
                <a:spcPct val="130000"/>
              </a:lnSpc>
              <a:buNone/>
            </a:pPr>
            <a:endParaRPr lang="it-IT" dirty="0"/>
          </a:p>
          <a:p>
            <a:pPr marL="0" indent="0">
              <a:lnSpc>
                <a:spcPct val="130000"/>
              </a:lnSpc>
              <a:buNone/>
            </a:pPr>
            <a:r>
              <a:rPr lang="it-IT" dirty="0" smtClean="0"/>
              <a:t>No standard for </a:t>
            </a:r>
            <a:r>
              <a:rPr lang="it-IT" dirty="0" err="1" smtClean="0"/>
              <a:t>storing</a:t>
            </a:r>
            <a:r>
              <a:rPr lang="it-IT" dirty="0" smtClean="0"/>
              <a:t>/</a:t>
            </a:r>
            <a:r>
              <a:rPr lang="it-IT" dirty="0" err="1" smtClean="0"/>
              <a:t>accessing</a:t>
            </a:r>
            <a:r>
              <a:rPr lang="it-IT" dirty="0" smtClean="0"/>
              <a:t> </a:t>
            </a:r>
            <a:r>
              <a:rPr lang="it-IT" dirty="0" err="1" smtClean="0"/>
              <a:t>them</a:t>
            </a:r>
            <a:endParaRPr lang="it-IT" dirty="0"/>
          </a:p>
          <a:p>
            <a:pPr marL="0" indent="0">
              <a:lnSpc>
                <a:spcPct val="130000"/>
              </a:lnSpc>
              <a:buNone/>
            </a:pPr>
            <a:endParaRPr lang="it-IT" dirty="0" smtClean="0"/>
          </a:p>
          <a:p>
            <a:pPr marL="0" indent="0">
              <a:lnSpc>
                <a:spcPct val="130000"/>
              </a:lnSpc>
              <a:buNone/>
            </a:pPr>
            <a:r>
              <a:rPr lang="it-IT" dirty="0" err="1" smtClean="0"/>
              <a:t>Each</a:t>
            </a:r>
            <a:r>
              <a:rPr lang="it-IT" dirty="0" smtClean="0"/>
              <a:t> triple </a:t>
            </a:r>
            <a:r>
              <a:rPr lang="it-IT" dirty="0" err="1" smtClean="0"/>
              <a:t>store</a:t>
            </a:r>
            <a:r>
              <a:rPr lang="it-IT" dirty="0" smtClean="0"/>
              <a:t> </a:t>
            </a:r>
            <a:r>
              <a:rPr lang="it-IT" dirty="0" err="1" smtClean="0"/>
              <a:t>adopts</a:t>
            </a:r>
            <a:r>
              <a:rPr lang="it-IT" dirty="0" smtClean="0"/>
              <a:t> </a:t>
            </a:r>
            <a:r>
              <a:rPr lang="it-IT" dirty="0" err="1" smtClean="0"/>
              <a:t>its</a:t>
            </a:r>
            <a:r>
              <a:rPr lang="it-IT" dirty="0" smtClean="0"/>
              <a:t> </a:t>
            </a:r>
            <a:r>
              <a:rPr lang="it-IT" dirty="0" err="1" smtClean="0"/>
              <a:t>own</a:t>
            </a:r>
            <a:r>
              <a:rPr lang="it-IT" dirty="0" smtClean="0"/>
              <a:t> way:</a:t>
            </a:r>
          </a:p>
          <a:p>
            <a:pPr lvl="1">
              <a:lnSpc>
                <a:spcPct val="130000"/>
              </a:lnSpc>
            </a:pPr>
            <a:r>
              <a:rPr lang="it-IT" dirty="0" smtClean="0"/>
              <a:t>an «</a:t>
            </a:r>
            <a:r>
              <a:rPr lang="it-IT" dirty="0" err="1" smtClean="0"/>
              <a:t>inferred</a:t>
            </a:r>
            <a:r>
              <a:rPr lang="it-IT" dirty="0" smtClean="0"/>
              <a:t> </a:t>
            </a:r>
            <a:r>
              <a:rPr lang="it-IT" dirty="0" err="1" smtClean="0"/>
              <a:t>triples</a:t>
            </a:r>
            <a:r>
              <a:rPr lang="it-IT" dirty="0" smtClean="0"/>
              <a:t> </a:t>
            </a:r>
            <a:r>
              <a:rPr lang="it-IT" dirty="0" err="1" smtClean="0"/>
              <a:t>graph</a:t>
            </a:r>
            <a:r>
              <a:rPr lang="it-IT" dirty="0" smtClean="0"/>
              <a:t> (</a:t>
            </a:r>
            <a:r>
              <a:rPr lang="it-IT" dirty="0" err="1" smtClean="0"/>
              <a:t>which</a:t>
            </a:r>
            <a:r>
              <a:rPr lang="it-IT" dirty="0" smtClean="0"/>
              <a:t> </a:t>
            </a:r>
            <a:r>
              <a:rPr lang="it-IT" dirty="0" err="1" smtClean="0"/>
              <a:t>graph</a:t>
            </a:r>
            <a:r>
              <a:rPr lang="it-IT" dirty="0" smtClean="0"/>
              <a:t>? No standard!)</a:t>
            </a:r>
          </a:p>
          <a:p>
            <a:pPr lvl="1">
              <a:lnSpc>
                <a:spcPct val="130000"/>
              </a:lnSpc>
            </a:pPr>
            <a:r>
              <a:rPr lang="it-IT" dirty="0" smtClean="0"/>
              <a:t>default </a:t>
            </a:r>
            <a:r>
              <a:rPr lang="it-IT" dirty="0" err="1" smtClean="0"/>
              <a:t>graph</a:t>
            </a:r>
            <a:endParaRPr lang="it-IT" dirty="0"/>
          </a:p>
          <a:p>
            <a:pPr lvl="2">
              <a:lnSpc>
                <a:spcPct val="130000"/>
              </a:lnSpc>
            </a:pPr>
            <a:r>
              <a:rPr lang="it-IT" dirty="0" smtClean="0"/>
              <a:t>with «</a:t>
            </a:r>
            <a:r>
              <a:rPr lang="it-IT" dirty="0" err="1" smtClean="0"/>
              <a:t>inferred</a:t>
            </a:r>
            <a:r>
              <a:rPr lang="it-IT" dirty="0" smtClean="0"/>
              <a:t>» </a:t>
            </a:r>
            <a:r>
              <a:rPr lang="it-IT" dirty="0" err="1" smtClean="0"/>
              <a:t>switch</a:t>
            </a:r>
            <a:r>
              <a:rPr lang="it-IT" dirty="0" smtClean="0"/>
              <a:t> (</a:t>
            </a:r>
            <a:r>
              <a:rPr lang="it-IT" dirty="0" err="1" smtClean="0"/>
              <a:t>such</a:t>
            </a:r>
            <a:r>
              <a:rPr lang="it-IT" dirty="0" smtClean="0"/>
              <a:t> </a:t>
            </a:r>
            <a:r>
              <a:rPr lang="it-IT" dirty="0" err="1" smtClean="0"/>
              <a:t>as</a:t>
            </a:r>
            <a:r>
              <a:rPr lang="it-IT" dirty="0" smtClean="0"/>
              <a:t> in </a:t>
            </a:r>
            <a:r>
              <a:rPr lang="it-IT" dirty="0" err="1" smtClean="0"/>
              <a:t>sesame</a:t>
            </a:r>
            <a:r>
              <a:rPr lang="it-IT" dirty="0" smtClean="0"/>
              <a:t>), </a:t>
            </a:r>
            <a:r>
              <a:rPr lang="it-IT" dirty="0" err="1" smtClean="0"/>
              <a:t>but</a:t>
            </a:r>
            <a:r>
              <a:rPr lang="it-IT" dirty="0" smtClean="0"/>
              <a:t> </a:t>
            </a:r>
            <a:r>
              <a:rPr lang="it-IT" dirty="0" err="1" smtClean="0"/>
              <a:t>how</a:t>
            </a:r>
            <a:r>
              <a:rPr lang="it-IT" dirty="0" smtClean="0"/>
              <a:t> to </a:t>
            </a:r>
            <a:r>
              <a:rPr lang="it-IT" dirty="0" err="1" smtClean="0"/>
              <a:t>get</a:t>
            </a:r>
            <a:r>
              <a:rPr lang="it-IT" dirty="0" smtClean="0"/>
              <a:t> </a:t>
            </a:r>
            <a:r>
              <a:rPr lang="it-IT" dirty="0" err="1" smtClean="0"/>
              <a:t>only</a:t>
            </a:r>
            <a:r>
              <a:rPr lang="it-IT" dirty="0" smtClean="0"/>
              <a:t> </a:t>
            </a:r>
            <a:r>
              <a:rPr lang="it-IT" dirty="0" err="1" smtClean="0"/>
              <a:t>them</a:t>
            </a:r>
            <a:r>
              <a:rPr lang="it-IT" dirty="0" smtClean="0"/>
              <a:t>?</a:t>
            </a:r>
          </a:p>
          <a:p>
            <a:pPr lvl="2">
              <a:lnSpc>
                <a:spcPct val="130000"/>
              </a:lnSpc>
            </a:pPr>
            <a:r>
              <a:rPr lang="it-IT" dirty="0" smtClean="0"/>
              <a:t>In </a:t>
            </a:r>
            <a:r>
              <a:rPr lang="it-IT" dirty="0" err="1" smtClean="0"/>
              <a:t>sesame</a:t>
            </a:r>
            <a:r>
              <a:rPr lang="it-IT" dirty="0" smtClean="0"/>
              <a:t>, </a:t>
            </a:r>
            <a:r>
              <a:rPr lang="it-IT" dirty="0" err="1" smtClean="0"/>
              <a:t>even</a:t>
            </a:r>
            <a:r>
              <a:rPr lang="it-IT" dirty="0" smtClean="0"/>
              <a:t> with an </a:t>
            </a:r>
            <a:r>
              <a:rPr lang="it-IT" dirty="0" err="1" smtClean="0"/>
              <a:t>empty</a:t>
            </a:r>
            <a:r>
              <a:rPr lang="it-IT" dirty="0" smtClean="0"/>
              <a:t> </a:t>
            </a:r>
            <a:r>
              <a:rPr lang="it-IT" dirty="0" err="1" smtClean="0"/>
              <a:t>null</a:t>
            </a:r>
            <a:r>
              <a:rPr lang="it-IT" dirty="0" smtClean="0"/>
              <a:t> </a:t>
            </a:r>
            <a:r>
              <a:rPr lang="it-IT" dirty="0" err="1" smtClean="0"/>
              <a:t>context</a:t>
            </a:r>
            <a:r>
              <a:rPr lang="it-IT" dirty="0" smtClean="0"/>
              <a:t>, </a:t>
            </a:r>
            <a:r>
              <a:rPr lang="it-IT" dirty="0" err="1" smtClean="0"/>
              <a:t>they</a:t>
            </a:r>
            <a:r>
              <a:rPr lang="it-IT" dirty="0" smtClean="0"/>
              <a:t> </a:t>
            </a:r>
            <a:r>
              <a:rPr lang="it-IT" dirty="0" err="1" smtClean="0"/>
              <a:t>ended</a:t>
            </a:r>
            <a:r>
              <a:rPr lang="it-IT" dirty="0" smtClean="0"/>
              <a:t> up </a:t>
            </a:r>
            <a:r>
              <a:rPr lang="it-IT" dirty="0" err="1" smtClean="0"/>
              <a:t>being</a:t>
            </a:r>
            <a:r>
              <a:rPr lang="it-IT" dirty="0" smtClean="0"/>
              <a:t> </a:t>
            </a:r>
            <a:r>
              <a:rPr lang="it-IT" dirty="0" err="1" smtClean="0"/>
              <a:t>mixed</a:t>
            </a:r>
            <a:r>
              <a:rPr lang="it-IT" dirty="0" smtClean="0"/>
              <a:t> with </a:t>
            </a:r>
            <a:r>
              <a:rPr lang="it-IT" dirty="0" err="1" smtClean="0"/>
              <a:t>other</a:t>
            </a:r>
            <a:r>
              <a:rPr lang="it-IT" dirty="0" smtClean="0"/>
              <a:t> </a:t>
            </a:r>
            <a:r>
              <a:rPr lang="it-IT" dirty="0" err="1" smtClean="0"/>
              <a:t>triples</a:t>
            </a:r>
            <a:r>
              <a:rPr lang="it-IT" dirty="0" smtClean="0"/>
              <a:t>, </a:t>
            </a:r>
            <a:r>
              <a:rPr lang="it-IT" dirty="0" err="1" smtClean="0"/>
              <a:t>such</a:t>
            </a:r>
            <a:r>
              <a:rPr lang="it-IT" dirty="0" smtClean="0"/>
              <a:t> </a:t>
            </a:r>
            <a:r>
              <a:rPr lang="it-IT" dirty="0" err="1" smtClean="0"/>
              <a:t>as</a:t>
            </a:r>
            <a:r>
              <a:rPr lang="it-IT" dirty="0" smtClean="0"/>
              <a:t> the sum of </a:t>
            </a:r>
            <a:r>
              <a:rPr lang="it-IT" dirty="0" err="1" smtClean="0"/>
              <a:t>all</a:t>
            </a:r>
            <a:r>
              <a:rPr lang="it-IT" dirty="0" smtClean="0"/>
              <a:t> </a:t>
            </a:r>
            <a:r>
              <a:rPr lang="it-IT" dirty="0" err="1" smtClean="0"/>
              <a:t>named</a:t>
            </a:r>
            <a:r>
              <a:rPr lang="it-IT" dirty="0" smtClean="0"/>
              <a:t> </a:t>
            </a:r>
            <a:r>
              <a:rPr lang="it-IT" dirty="0" err="1" smtClean="0"/>
              <a:t>graphs</a:t>
            </a:r>
            <a:endParaRPr lang="it-IT" dirty="0" smtClean="0"/>
          </a:p>
          <a:p>
            <a:pPr lvl="2">
              <a:lnSpc>
                <a:spcPct val="130000"/>
              </a:lnSpc>
            </a:pPr>
            <a:endParaRPr lang="it-IT" dirty="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16</a:t>
            </a:fld>
            <a:endParaRPr lang="en-US"/>
          </a:p>
        </p:txBody>
      </p:sp>
    </p:spTree>
    <p:extLst>
      <p:ext uri="{BB962C8B-B14F-4D97-AF65-F5344CB8AC3E}">
        <p14:creationId xmlns:p14="http://schemas.microsoft.com/office/powerpoint/2010/main" val="256874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childTnLst>
                          </p:cTn>
                        </p:par>
                        <p:par>
                          <p:cTn id="8" fill="hold">
                            <p:stCondLst>
                              <p:cond delay="0"/>
                            </p:stCondLst>
                            <p:childTnLst>
                              <p:par>
                                <p:cTn id="9" presetID="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99592" y="71438"/>
            <a:ext cx="6120680" cy="765175"/>
          </a:xfrm>
        </p:spPr>
        <p:txBody>
          <a:bodyPr/>
          <a:lstStyle/>
          <a:p>
            <a:r>
              <a:rPr lang="it-IT" sz="2800" dirty="0" smtClean="0"/>
              <a:t>The </a:t>
            </a:r>
            <a:r>
              <a:rPr lang="it-IT" sz="2800" dirty="0" err="1" smtClean="0"/>
              <a:t>hatred</a:t>
            </a:r>
            <a:r>
              <a:rPr lang="it-IT" sz="2800" dirty="0" smtClean="0"/>
              <a:t> "default </a:t>
            </a:r>
            <a:r>
              <a:rPr lang="it-IT" sz="2800" dirty="0" err="1" smtClean="0"/>
              <a:t>graph</a:t>
            </a:r>
            <a:r>
              <a:rPr lang="it-IT" sz="2800" dirty="0" smtClean="0"/>
              <a:t> mantra"</a:t>
            </a:r>
            <a:endParaRPr lang="it-IT" sz="2800" dirty="0"/>
          </a:p>
        </p:txBody>
      </p:sp>
      <p:sp>
        <p:nvSpPr>
          <p:cNvPr id="3" name="Segnaposto contenuto 2"/>
          <p:cNvSpPr>
            <a:spLocks noGrp="1"/>
          </p:cNvSpPr>
          <p:nvPr>
            <p:ph idx="1"/>
          </p:nvPr>
        </p:nvSpPr>
        <p:spPr>
          <a:xfrm>
            <a:off x="467544" y="1196752"/>
            <a:ext cx="8229600" cy="5040560"/>
          </a:xfrm>
        </p:spPr>
        <p:txBody>
          <a:bodyPr>
            <a:normAutofit fontScale="40000" lnSpcReduction="20000"/>
          </a:bodyPr>
          <a:lstStyle/>
          <a:p>
            <a:pPr>
              <a:lnSpc>
                <a:spcPct val="134000"/>
              </a:lnSpc>
            </a:pPr>
            <a:r>
              <a:rPr lang="it-IT" dirty="0" err="1" smtClean="0"/>
              <a:t>Accessing</a:t>
            </a:r>
            <a:r>
              <a:rPr lang="it-IT" dirty="0" smtClean="0"/>
              <a:t> the default </a:t>
            </a:r>
            <a:r>
              <a:rPr lang="it-IT" dirty="0" err="1" smtClean="0"/>
              <a:t>graph</a:t>
            </a:r>
            <a:r>
              <a:rPr lang="it-IT" dirty="0" smtClean="0"/>
              <a:t>	</a:t>
            </a:r>
          </a:p>
          <a:p>
            <a:pPr lvl="1">
              <a:lnSpc>
                <a:spcPct val="134000"/>
              </a:lnSpc>
            </a:pPr>
            <a:r>
              <a:rPr lang="it-IT" dirty="0" smtClean="0"/>
              <a:t>The SPARQL UPDATE </a:t>
            </a:r>
            <a:r>
              <a:rPr lang="it-IT" dirty="0" err="1" smtClean="0"/>
              <a:t>specs</a:t>
            </a:r>
            <a:r>
              <a:rPr lang="it-IT" dirty="0"/>
              <a:t> (</a:t>
            </a:r>
            <a:r>
              <a:rPr lang="it-IT" dirty="0">
                <a:hlinkClick r:id="rId2"/>
              </a:rPr>
              <a:t>http://www.w3.org/TR/sparql11-update/#</a:t>
            </a:r>
            <a:r>
              <a:rPr lang="it-IT" dirty="0" err="1" smtClean="0">
                <a:hlinkClick r:id="rId2"/>
              </a:rPr>
              <a:t>graphStore</a:t>
            </a:r>
            <a:r>
              <a:rPr lang="it-IT" dirty="0" smtClean="0"/>
              <a:t>) </a:t>
            </a:r>
            <a:r>
              <a:rPr lang="it-IT" dirty="0" err="1" smtClean="0"/>
              <a:t>tell</a:t>
            </a:r>
            <a:r>
              <a:rPr lang="it-IT" dirty="0" smtClean="0"/>
              <a:t> </a:t>
            </a:r>
            <a:r>
              <a:rPr lang="it-IT" dirty="0" err="1" smtClean="0"/>
              <a:t>that</a:t>
            </a:r>
            <a:r>
              <a:rPr lang="it-IT" dirty="0" smtClean="0"/>
              <a:t>:</a:t>
            </a:r>
            <a:br>
              <a:rPr lang="it-IT" dirty="0" smtClean="0"/>
            </a:br>
            <a:r>
              <a:rPr lang="it-IT" dirty="0" smtClean="0"/>
              <a:t>«</a:t>
            </a:r>
            <a:r>
              <a:rPr lang="en-US" dirty="0"/>
              <a:t>a Graph Store contains one (unnamed) slot holding a </a:t>
            </a:r>
            <a:r>
              <a:rPr lang="en-US" i="1" dirty="0"/>
              <a:t>default graph</a:t>
            </a:r>
            <a:r>
              <a:rPr lang="en-US" dirty="0"/>
              <a:t> and zero or more named slots holding </a:t>
            </a:r>
            <a:r>
              <a:rPr lang="en-US" i="1" dirty="0"/>
              <a:t>named graphs</a:t>
            </a:r>
            <a:r>
              <a:rPr lang="en-US" dirty="0"/>
              <a:t>. Operations </a:t>
            </a:r>
            <a:r>
              <a:rPr lang="en-US" cap="small" dirty="0"/>
              <a:t>may</a:t>
            </a:r>
            <a:r>
              <a:rPr lang="en-US" dirty="0"/>
              <a:t> specify graphs to be modified, or they </a:t>
            </a:r>
            <a:r>
              <a:rPr lang="en-US" cap="small" dirty="0"/>
              <a:t>may</a:t>
            </a:r>
            <a:r>
              <a:rPr lang="en-US" dirty="0"/>
              <a:t> rely on a </a:t>
            </a:r>
            <a:r>
              <a:rPr lang="en-US" i="1" dirty="0"/>
              <a:t>default graph</a:t>
            </a:r>
            <a:r>
              <a:rPr lang="en-US" dirty="0"/>
              <a:t> for that operation. Unless overridden (for instance, by the SPARQL protocol), the unnamed graph for the store will be the default graph for any operations on that store. Depending on implementation, the unnamed graph </a:t>
            </a:r>
            <a:r>
              <a:rPr lang="en-US" cap="small" dirty="0"/>
              <a:t>may</a:t>
            </a:r>
            <a:r>
              <a:rPr lang="en-US" dirty="0"/>
              <a:t> refer to a separate graph, a graph describing the named graphs, a representation of a union of other graphs, </a:t>
            </a:r>
            <a:r>
              <a:rPr lang="en-US" dirty="0" err="1" smtClean="0"/>
              <a:t>etc</a:t>
            </a:r>
            <a:r>
              <a:rPr lang="en-US" dirty="0" smtClean="0"/>
              <a:t>”</a:t>
            </a:r>
            <a:endParaRPr lang="it-IT" dirty="0" smtClean="0"/>
          </a:p>
          <a:p>
            <a:pPr lvl="1">
              <a:lnSpc>
                <a:spcPct val="134000"/>
              </a:lnSpc>
            </a:pPr>
            <a:r>
              <a:rPr lang="it-IT" dirty="0" smtClean="0"/>
              <a:t>So, the default </a:t>
            </a:r>
            <a:r>
              <a:rPr lang="it-IT" dirty="0" err="1" smtClean="0"/>
              <a:t>graph</a:t>
            </a:r>
            <a:r>
              <a:rPr lang="it-IT" dirty="0" smtClean="0"/>
              <a:t> </a:t>
            </a:r>
            <a:r>
              <a:rPr lang="it-IT" dirty="0" err="1" smtClean="0"/>
              <a:t>is</a:t>
            </a:r>
            <a:r>
              <a:rPr lang="it-IT" dirty="0" smtClean="0"/>
              <a:t> </a:t>
            </a:r>
            <a:r>
              <a:rPr lang="it-IT" dirty="0" err="1" smtClean="0"/>
              <a:t>not</a:t>
            </a:r>
            <a:r>
              <a:rPr lang="it-IT" dirty="0" smtClean="0"/>
              <a:t> </a:t>
            </a:r>
            <a:r>
              <a:rPr lang="it-IT" dirty="0" err="1" smtClean="0"/>
              <a:t>standardized</a:t>
            </a:r>
            <a:r>
              <a:rPr lang="it-IT" dirty="0" smtClean="0"/>
              <a:t>. </a:t>
            </a:r>
            <a:r>
              <a:rPr lang="it-IT" dirty="0" err="1" smtClean="0"/>
              <a:t>If</a:t>
            </a:r>
            <a:r>
              <a:rPr lang="it-IT" dirty="0" smtClean="0"/>
              <a:t> </a:t>
            </a:r>
            <a:r>
              <a:rPr lang="it-IT" dirty="0" err="1" smtClean="0"/>
              <a:t>we</a:t>
            </a:r>
            <a:r>
              <a:rPr lang="it-IT" dirty="0" smtClean="0"/>
              <a:t> </a:t>
            </a:r>
            <a:r>
              <a:rPr lang="it-IT" dirty="0" err="1" smtClean="0"/>
              <a:t>interpret</a:t>
            </a:r>
            <a:r>
              <a:rPr lang="it-IT" dirty="0" smtClean="0"/>
              <a:t> </a:t>
            </a:r>
            <a:r>
              <a:rPr lang="it-IT" dirty="0" err="1" smtClean="0"/>
              <a:t>it</a:t>
            </a:r>
            <a:r>
              <a:rPr lang="it-IT" dirty="0" smtClean="0"/>
              <a:t> </a:t>
            </a:r>
            <a:r>
              <a:rPr lang="it-IT" dirty="0" err="1" smtClean="0"/>
              <a:t>as</a:t>
            </a:r>
            <a:r>
              <a:rPr lang="it-IT" dirty="0" smtClean="0"/>
              <a:t> a separate </a:t>
            </a:r>
            <a:r>
              <a:rPr lang="it-IT" dirty="0" err="1" smtClean="0"/>
              <a:t>graph</a:t>
            </a:r>
            <a:r>
              <a:rPr lang="it-IT" dirty="0"/>
              <a:t> </a:t>
            </a:r>
            <a:r>
              <a:rPr lang="it-IT" dirty="0" smtClean="0"/>
              <a:t>(e.g. Sesame2 </a:t>
            </a:r>
            <a:r>
              <a:rPr lang="it-IT" dirty="0" err="1" smtClean="0"/>
              <a:t>null</a:t>
            </a:r>
            <a:r>
              <a:rPr lang="it-IT" dirty="0" smtClean="0"/>
              <a:t> </a:t>
            </a:r>
            <a:r>
              <a:rPr lang="it-IT" dirty="0" err="1" smtClean="0"/>
              <a:t>context</a:t>
            </a:r>
            <a:r>
              <a:rPr lang="it-IT" dirty="0" smtClean="0"/>
              <a:t>)…</a:t>
            </a:r>
            <a:br>
              <a:rPr lang="it-IT" dirty="0" smtClean="0"/>
            </a:br>
            <a:r>
              <a:rPr lang="it-IT" dirty="0" smtClean="0"/>
              <a:t>…</a:t>
            </a:r>
            <a:r>
              <a:rPr lang="it-IT" dirty="0" err="1" smtClean="0"/>
              <a:t>there</a:t>
            </a:r>
            <a:r>
              <a:rPr lang="it-IT" dirty="0" smtClean="0"/>
              <a:t> </a:t>
            </a:r>
            <a:r>
              <a:rPr lang="it-IT" dirty="0" err="1" smtClean="0"/>
              <a:t>is</a:t>
            </a:r>
            <a:r>
              <a:rPr lang="it-IT" dirty="0" smtClean="0"/>
              <a:t> no way, in a SPARQL QUERY, to </a:t>
            </a:r>
            <a:r>
              <a:rPr lang="it-IT" dirty="0" err="1" smtClean="0"/>
              <a:t>access</a:t>
            </a:r>
            <a:r>
              <a:rPr lang="it-IT" dirty="0" smtClean="0"/>
              <a:t> </a:t>
            </a:r>
            <a:r>
              <a:rPr lang="it-IT" dirty="0" err="1" smtClean="0"/>
              <a:t>it!</a:t>
            </a:r>
            <a:endParaRPr lang="it-IT" dirty="0" smtClean="0"/>
          </a:p>
          <a:p>
            <a:pPr lvl="1">
              <a:lnSpc>
                <a:spcPct val="134000"/>
              </a:lnSpc>
            </a:pPr>
            <a:endParaRPr lang="it-IT" dirty="0" smtClean="0"/>
          </a:p>
          <a:p>
            <a:pPr>
              <a:lnSpc>
                <a:spcPct val="134000"/>
              </a:lnSpc>
            </a:pPr>
            <a:r>
              <a:rPr lang="it-IT" dirty="0" err="1" smtClean="0"/>
              <a:t>Very</a:t>
            </a:r>
            <a:r>
              <a:rPr lang="it-IT" dirty="0" smtClean="0"/>
              <a:t> long story:</a:t>
            </a:r>
          </a:p>
          <a:p>
            <a:pPr lvl="1">
              <a:lnSpc>
                <a:spcPct val="134000"/>
              </a:lnSpc>
            </a:pPr>
            <a:r>
              <a:rPr lang="it-IT" dirty="0">
                <a:hlinkClick r:id="rId3"/>
              </a:rPr>
              <a:t>http://www.openrdf.org/forum/mvnforum/viewthread?thread=1518</a:t>
            </a:r>
            <a:endParaRPr lang="it-IT" dirty="0" smtClean="0">
              <a:hlinkClick r:id="rId3"/>
            </a:endParaRPr>
          </a:p>
          <a:p>
            <a:pPr lvl="1">
              <a:lnSpc>
                <a:spcPct val="134000"/>
              </a:lnSpc>
            </a:pPr>
            <a:r>
              <a:rPr lang="it-IT" dirty="0" smtClean="0">
                <a:hlinkClick r:id="rId4"/>
              </a:rPr>
              <a:t>http</a:t>
            </a:r>
            <a:r>
              <a:rPr lang="it-IT" dirty="0">
                <a:hlinkClick r:id="rId4"/>
              </a:rPr>
              <a:t>://</a:t>
            </a:r>
            <a:r>
              <a:rPr lang="it-IT" dirty="0" smtClean="0">
                <a:hlinkClick r:id="rId4"/>
              </a:rPr>
              <a:t>www.openrdf.org/issues/browse/SES-849</a:t>
            </a:r>
            <a:endParaRPr lang="it-IT" dirty="0" smtClean="0"/>
          </a:p>
          <a:p>
            <a:pPr lvl="1">
              <a:lnSpc>
                <a:spcPct val="134000"/>
              </a:lnSpc>
            </a:pPr>
            <a:r>
              <a:rPr lang="it-IT" dirty="0" smtClean="0">
                <a:hlinkClick r:id="rId5"/>
              </a:rPr>
              <a:t>http</a:t>
            </a:r>
            <a:r>
              <a:rPr lang="it-IT" dirty="0">
                <a:hlinkClick r:id="rId5"/>
              </a:rPr>
              <a:t>://</a:t>
            </a:r>
            <a:r>
              <a:rPr lang="it-IT" dirty="0" smtClean="0">
                <a:hlinkClick r:id="rId5"/>
              </a:rPr>
              <a:t>www.openrdf.org/issues/browse/SES-848</a:t>
            </a:r>
            <a:endParaRPr lang="it-IT" dirty="0" smtClean="0"/>
          </a:p>
          <a:p>
            <a:pPr lvl="1">
              <a:lnSpc>
                <a:spcPct val="134000"/>
              </a:lnSpc>
            </a:pPr>
            <a:r>
              <a:rPr lang="it-IT" dirty="0" smtClean="0">
                <a:hlinkClick r:id="rId6"/>
              </a:rPr>
              <a:t>http</a:t>
            </a:r>
            <a:r>
              <a:rPr lang="it-IT" dirty="0">
                <a:hlinkClick r:id="rId6"/>
              </a:rPr>
              <a:t>://</a:t>
            </a:r>
            <a:r>
              <a:rPr lang="it-IT" dirty="0" smtClean="0">
                <a:hlinkClick r:id="rId6"/>
              </a:rPr>
              <a:t>www.openrdf.org/issues/browse/SES-850</a:t>
            </a:r>
            <a:endParaRPr lang="it-IT" dirty="0" smtClean="0"/>
          </a:p>
          <a:p>
            <a:pPr lvl="1">
              <a:lnSpc>
                <a:spcPct val="134000"/>
              </a:lnSpc>
            </a:pPr>
            <a:r>
              <a:rPr lang="it-IT" dirty="0" smtClean="0">
                <a:hlinkClick r:id="rId7"/>
              </a:rPr>
              <a:t>https</a:t>
            </a:r>
            <a:r>
              <a:rPr lang="it-IT" dirty="0">
                <a:hlinkClick r:id="rId7"/>
              </a:rPr>
              <a:t>://</a:t>
            </a:r>
            <a:r>
              <a:rPr lang="it-IT" dirty="0" smtClean="0">
                <a:hlinkClick r:id="rId7"/>
              </a:rPr>
              <a:t>openrdf.atlassian.net/browse/SES-850</a:t>
            </a:r>
            <a:endParaRPr lang="it-IT" dirty="0" smtClean="0"/>
          </a:p>
          <a:p>
            <a:pPr lvl="1">
              <a:lnSpc>
                <a:spcPct val="134000"/>
              </a:lnSpc>
            </a:pPr>
            <a:r>
              <a:rPr lang="it-IT" dirty="0">
                <a:hlinkClick r:id="rId3"/>
              </a:rPr>
              <a:t>http://sourceforge.net/p/sesame/mailman/message/31585163/</a:t>
            </a:r>
            <a:endParaRPr lang="it-IT" dirty="0"/>
          </a:p>
          <a:p>
            <a:pPr marL="457200" lvl="1" indent="0">
              <a:lnSpc>
                <a:spcPct val="134000"/>
              </a:lnSpc>
              <a:buNone/>
            </a:pPr>
            <a:r>
              <a:rPr lang="it-IT" dirty="0"/>
              <a:t>And </a:t>
            </a:r>
            <a:r>
              <a:rPr lang="it-IT" dirty="0" err="1"/>
              <a:t>probably</a:t>
            </a:r>
            <a:r>
              <a:rPr lang="it-IT" dirty="0"/>
              <a:t> </a:t>
            </a:r>
            <a:r>
              <a:rPr lang="it-IT" dirty="0" err="1"/>
              <a:t>many</a:t>
            </a:r>
            <a:r>
              <a:rPr lang="it-IT" dirty="0"/>
              <a:t> more…</a:t>
            </a:r>
          </a:p>
          <a:p>
            <a:pPr lvl="1">
              <a:lnSpc>
                <a:spcPct val="134000"/>
              </a:lnSpc>
            </a:pPr>
            <a:endParaRPr lang="it-IT" dirty="0" smtClean="0"/>
          </a:p>
          <a:p>
            <a:pPr>
              <a:lnSpc>
                <a:spcPct val="134000"/>
              </a:lnSpc>
            </a:pPr>
            <a:r>
              <a:rPr lang="it-IT" dirty="0" smtClean="0"/>
              <a:t>Default </a:t>
            </a:r>
            <a:r>
              <a:rPr lang="it-IT" dirty="0" err="1" smtClean="0"/>
              <a:t>graph</a:t>
            </a:r>
            <a:r>
              <a:rPr lang="it-IT" dirty="0" smtClean="0"/>
              <a:t> mantra: </a:t>
            </a:r>
            <a:r>
              <a:rPr lang="it-IT" dirty="0" err="1" smtClean="0"/>
              <a:t>never</a:t>
            </a:r>
            <a:r>
              <a:rPr lang="it-IT" dirty="0" smtClean="0"/>
              <a:t> use the default </a:t>
            </a:r>
            <a:r>
              <a:rPr lang="it-IT" dirty="0" err="1" smtClean="0"/>
              <a:t>graph</a:t>
            </a:r>
            <a:r>
              <a:rPr lang="it-IT" dirty="0" smtClean="0"/>
              <a:t>! (</a:t>
            </a:r>
            <a:r>
              <a:rPr lang="it-IT" dirty="0" err="1" smtClean="0"/>
              <a:t>other</a:t>
            </a:r>
            <a:r>
              <a:rPr lang="it-IT" dirty="0" smtClean="0"/>
              <a:t> </a:t>
            </a:r>
            <a:r>
              <a:rPr lang="it-IT" dirty="0" err="1" smtClean="0"/>
              <a:t>versions</a:t>
            </a:r>
            <a:r>
              <a:rPr lang="it-IT" dirty="0" smtClean="0"/>
              <a:t>: </a:t>
            </a:r>
            <a:r>
              <a:rPr lang="it-IT" dirty="0" err="1" smtClean="0"/>
              <a:t>never</a:t>
            </a:r>
            <a:r>
              <a:rPr lang="it-IT" dirty="0" smtClean="0"/>
              <a:t> use the default </a:t>
            </a:r>
            <a:r>
              <a:rPr lang="it-IT" dirty="0" err="1" smtClean="0"/>
              <a:t>graph</a:t>
            </a:r>
            <a:r>
              <a:rPr lang="it-IT" dirty="0" smtClean="0"/>
              <a:t> for </a:t>
            </a:r>
            <a:r>
              <a:rPr lang="it-IT" dirty="0" err="1" smtClean="0"/>
              <a:t>anything</a:t>
            </a:r>
            <a:r>
              <a:rPr lang="it-IT" dirty="0" smtClean="0"/>
              <a:t> else </a:t>
            </a:r>
            <a:r>
              <a:rPr lang="it-IT" dirty="0" err="1" smtClean="0"/>
              <a:t>than</a:t>
            </a:r>
            <a:r>
              <a:rPr lang="it-IT" dirty="0" smtClean="0"/>
              <a:t> </a:t>
            </a:r>
            <a:r>
              <a:rPr lang="it-IT" dirty="0" err="1" smtClean="0"/>
              <a:t>metadata</a:t>
            </a:r>
            <a:r>
              <a:rPr lang="it-IT" dirty="0" smtClean="0"/>
              <a:t>)</a:t>
            </a:r>
          </a:p>
          <a:p>
            <a:pPr lvl="1">
              <a:lnSpc>
                <a:spcPct val="134000"/>
              </a:lnSpc>
            </a:pPr>
            <a:r>
              <a:rPr lang="it-IT" dirty="0" smtClean="0"/>
              <a:t>So…</a:t>
            </a:r>
            <a:r>
              <a:rPr lang="it-IT" dirty="0" err="1" smtClean="0"/>
              <a:t>it’s</a:t>
            </a:r>
            <a:r>
              <a:rPr lang="it-IT" dirty="0" smtClean="0"/>
              <a:t> </a:t>
            </a:r>
            <a:r>
              <a:rPr lang="it-IT" dirty="0" err="1" smtClean="0"/>
              <a:t>like</a:t>
            </a:r>
            <a:r>
              <a:rPr lang="it-IT" dirty="0" smtClean="0"/>
              <a:t>…</a:t>
            </a:r>
            <a:r>
              <a:rPr lang="it-IT" dirty="0" err="1" smtClean="0"/>
              <a:t>my</a:t>
            </a:r>
            <a:r>
              <a:rPr lang="it-IT" dirty="0" smtClean="0"/>
              <a:t> finger </a:t>
            </a:r>
            <a:r>
              <a:rPr lang="it-IT" dirty="0" err="1" smtClean="0"/>
              <a:t>hurts</a:t>
            </a:r>
            <a:r>
              <a:rPr lang="it-IT" dirty="0" smtClean="0"/>
              <a:t>…</a:t>
            </a:r>
            <a:r>
              <a:rPr lang="it-IT" dirty="0" err="1" smtClean="0"/>
              <a:t>cut</a:t>
            </a:r>
            <a:r>
              <a:rPr lang="it-IT" dirty="0" smtClean="0"/>
              <a:t> </a:t>
            </a:r>
            <a:r>
              <a:rPr lang="it-IT" dirty="0" err="1" smtClean="0"/>
              <a:t>it!</a:t>
            </a:r>
            <a:endParaRPr lang="it-IT" dirty="0" smtClean="0"/>
          </a:p>
          <a:p>
            <a:pPr lvl="1">
              <a:lnSpc>
                <a:spcPct val="134000"/>
              </a:lnSpc>
            </a:pPr>
            <a:endParaRPr lang="it-IT" dirty="0" smtClean="0"/>
          </a:p>
          <a:p>
            <a:pPr>
              <a:lnSpc>
                <a:spcPct val="134000"/>
              </a:lnSpc>
            </a:pPr>
            <a:r>
              <a:rPr lang="it-IT" dirty="0" err="1" smtClean="0"/>
              <a:t>This</a:t>
            </a:r>
            <a:r>
              <a:rPr lang="it-IT" dirty="0" smtClean="0"/>
              <a:t> </a:t>
            </a:r>
            <a:r>
              <a:rPr lang="it-IT" dirty="0" err="1" smtClean="0"/>
              <a:t>really</a:t>
            </a:r>
            <a:r>
              <a:rPr lang="it-IT" dirty="0" smtClean="0"/>
              <a:t> </a:t>
            </a:r>
            <a:r>
              <a:rPr lang="it-IT" dirty="0" err="1" smtClean="0"/>
              <a:t>hinders</a:t>
            </a:r>
            <a:r>
              <a:rPr lang="it-IT" dirty="0" smtClean="0"/>
              <a:t> </a:t>
            </a:r>
            <a:r>
              <a:rPr lang="it-IT" dirty="0" err="1" smtClean="0"/>
              <a:t>interoperability</a:t>
            </a:r>
            <a:endParaRPr lang="it-IT" dirty="0" smtClean="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17</a:t>
            </a:fld>
            <a:endParaRPr lang="en-US"/>
          </a:p>
        </p:txBody>
      </p:sp>
    </p:spTree>
    <p:extLst>
      <p:ext uri="{BB962C8B-B14F-4D97-AF65-F5344CB8AC3E}">
        <p14:creationId xmlns:p14="http://schemas.microsoft.com/office/powerpoint/2010/main" val="2735943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Shareability</a:t>
            </a:r>
            <a:r>
              <a:rPr lang="it-IT" dirty="0" smtClean="0"/>
              <a:t> of non-open source software</a:t>
            </a:r>
            <a:endParaRPr lang="it-IT" dirty="0"/>
          </a:p>
        </p:txBody>
      </p:sp>
      <p:sp>
        <p:nvSpPr>
          <p:cNvPr id="3" name="Segnaposto contenuto 2"/>
          <p:cNvSpPr>
            <a:spLocks noGrp="1"/>
          </p:cNvSpPr>
          <p:nvPr>
            <p:ph idx="1"/>
          </p:nvPr>
        </p:nvSpPr>
        <p:spPr/>
        <p:txBody>
          <a:bodyPr>
            <a:normAutofit fontScale="85000" lnSpcReduction="10000"/>
          </a:bodyPr>
          <a:lstStyle/>
          <a:p>
            <a:pPr marL="0" indent="0">
              <a:lnSpc>
                <a:spcPct val="140000"/>
              </a:lnSpc>
              <a:buNone/>
            </a:pPr>
            <a:r>
              <a:rPr lang="en-US" dirty="0" smtClean="0"/>
              <a:t>What we would expect from triple store producers</a:t>
            </a:r>
          </a:p>
          <a:p>
            <a:pPr lvl="1">
              <a:lnSpc>
                <a:spcPct val="140000"/>
              </a:lnSpc>
            </a:pPr>
            <a:r>
              <a:rPr lang="en-US" dirty="0" smtClean="0"/>
              <a:t>Sometimes their products require dedicated/customized clients (mostly compliant with notable APIs, though with some underlying differences, or offering more functionalities)</a:t>
            </a:r>
          </a:p>
          <a:p>
            <a:pPr lvl="1">
              <a:lnSpc>
                <a:spcPct val="140000"/>
              </a:lnSpc>
            </a:pPr>
            <a:r>
              <a:rPr lang="en-US" dirty="0" smtClean="0"/>
              <a:t>Sometimes they have light versions of their triple stores completely bundled into a compact solution</a:t>
            </a:r>
          </a:p>
          <a:p>
            <a:pPr lvl="1">
              <a:lnSpc>
                <a:spcPct val="140000"/>
              </a:lnSpc>
            </a:pPr>
            <a:r>
              <a:rPr lang="en-US" dirty="0" smtClean="0"/>
              <a:t>Surely understandable not to have them open-source …</a:t>
            </a:r>
          </a:p>
          <a:p>
            <a:pPr lvl="1">
              <a:lnSpc>
                <a:spcPct val="140000"/>
              </a:lnSpc>
            </a:pPr>
            <a:r>
              <a:rPr lang="en-US" dirty="0" smtClean="0"/>
              <a:t>…please make them maximally:</a:t>
            </a:r>
          </a:p>
          <a:p>
            <a:pPr lvl="2">
              <a:lnSpc>
                <a:spcPct val="140000"/>
              </a:lnSpc>
            </a:pPr>
            <a:r>
              <a:rPr lang="en-US" dirty="0" smtClean="0"/>
              <a:t>Accessible (Maven?)</a:t>
            </a:r>
          </a:p>
          <a:p>
            <a:pPr lvl="2">
              <a:lnSpc>
                <a:spcPct val="140000"/>
              </a:lnSpc>
            </a:pPr>
            <a:r>
              <a:rPr lang="en-US" dirty="0" err="1" smtClean="0"/>
              <a:t>Redistributeable</a:t>
            </a:r>
            <a:r>
              <a:rPr lang="en-US" dirty="0" smtClean="0"/>
              <a:t> with tools</a:t>
            </a:r>
          </a:p>
          <a:p>
            <a:pPr lvl="1">
              <a:lnSpc>
                <a:spcPct val="140000"/>
              </a:lnSpc>
            </a:pPr>
            <a:endParaRPr lang="en-US" dirty="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18</a:t>
            </a:fld>
            <a:endParaRPr lang="en-US"/>
          </a:p>
        </p:txBody>
      </p:sp>
    </p:spTree>
    <p:extLst>
      <p:ext uri="{BB962C8B-B14F-4D97-AF65-F5344CB8AC3E}">
        <p14:creationId xmlns:p14="http://schemas.microsoft.com/office/powerpoint/2010/main" val="2854674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References</a:t>
            </a:r>
            <a:r>
              <a:rPr lang="it-IT" dirty="0" smtClean="0"/>
              <a:t> &amp; Links</a:t>
            </a:r>
            <a:endParaRPr lang="it-IT" dirty="0"/>
          </a:p>
        </p:txBody>
      </p:sp>
      <p:sp>
        <p:nvSpPr>
          <p:cNvPr id="3" name="Segnaposto contenuto 2"/>
          <p:cNvSpPr>
            <a:spLocks noGrp="1"/>
          </p:cNvSpPr>
          <p:nvPr>
            <p:ph idx="1"/>
          </p:nvPr>
        </p:nvSpPr>
        <p:spPr>
          <a:xfrm>
            <a:off x="457200" y="1124744"/>
            <a:ext cx="8229600" cy="5184576"/>
          </a:xfrm>
        </p:spPr>
        <p:txBody>
          <a:bodyPr>
            <a:normAutofit fontScale="47500" lnSpcReduction="20000"/>
          </a:bodyPr>
          <a:lstStyle/>
          <a:p>
            <a:pPr marL="0" indent="0">
              <a:lnSpc>
                <a:spcPct val="140000"/>
              </a:lnSpc>
              <a:buNone/>
            </a:pPr>
            <a:r>
              <a:rPr lang="it-IT" sz="3200" b="1" dirty="0" err="1" smtClean="0"/>
              <a:t>Vocbench</a:t>
            </a:r>
            <a:endParaRPr lang="it-IT" b="1" dirty="0"/>
          </a:p>
          <a:p>
            <a:pPr>
              <a:lnSpc>
                <a:spcPct val="140000"/>
              </a:lnSpc>
            </a:pPr>
            <a:r>
              <a:rPr lang="it-IT" dirty="0" smtClean="0"/>
              <a:t>home: </a:t>
            </a:r>
            <a:r>
              <a:rPr lang="it-IT" dirty="0" smtClean="0">
                <a:hlinkClick r:id="rId2"/>
              </a:rPr>
              <a:t>http</a:t>
            </a:r>
            <a:r>
              <a:rPr lang="it-IT" dirty="0">
                <a:hlinkClick r:id="rId2"/>
              </a:rPr>
              <a:t>://vocbench.uniroma2.it</a:t>
            </a:r>
            <a:r>
              <a:rPr lang="it-IT" dirty="0" smtClean="0">
                <a:hlinkClick r:id="rId2"/>
              </a:rPr>
              <a:t>/</a:t>
            </a:r>
            <a:endParaRPr lang="it-IT" dirty="0" smtClean="0"/>
          </a:p>
          <a:p>
            <a:pPr>
              <a:lnSpc>
                <a:spcPct val="140000"/>
              </a:lnSpc>
            </a:pPr>
            <a:r>
              <a:rPr lang="it-IT" dirty="0" err="1" smtClean="0"/>
              <a:t>Fao</a:t>
            </a:r>
            <a:r>
              <a:rPr lang="it-IT" dirty="0" smtClean="0"/>
              <a:t> VB </a:t>
            </a:r>
            <a:r>
              <a:rPr lang="it-IT" dirty="0" err="1" smtClean="0"/>
              <a:t>user</a:t>
            </a:r>
            <a:r>
              <a:rPr lang="it-IT" dirty="0" smtClean="0"/>
              <a:t> community</a:t>
            </a:r>
            <a:r>
              <a:rPr lang="it-IT" dirty="0"/>
              <a:t>: </a:t>
            </a:r>
            <a:r>
              <a:rPr lang="it-IT" dirty="0">
                <a:hlinkClick r:id="rId3"/>
              </a:rPr>
              <a:t>http://aims.fao.org/tools/vocbench-2</a:t>
            </a:r>
            <a:r>
              <a:rPr lang="it-IT" dirty="0" smtClean="0">
                <a:hlinkClick r:id="rId3"/>
              </a:rPr>
              <a:t>/</a:t>
            </a:r>
            <a:endParaRPr lang="it-IT" dirty="0" smtClean="0"/>
          </a:p>
          <a:p>
            <a:pPr>
              <a:lnSpc>
                <a:spcPct val="140000"/>
              </a:lnSpc>
            </a:pPr>
            <a:r>
              <a:rPr lang="it-IT" dirty="0" err="1" smtClean="0"/>
              <a:t>user</a:t>
            </a:r>
            <a:r>
              <a:rPr lang="it-IT" dirty="0" smtClean="0"/>
              <a:t> and </a:t>
            </a:r>
            <a:r>
              <a:rPr lang="it-IT" dirty="0" err="1" smtClean="0"/>
              <a:t>developer</a:t>
            </a:r>
            <a:r>
              <a:rPr lang="it-IT" dirty="0"/>
              <a:t> </a:t>
            </a:r>
            <a:r>
              <a:rPr lang="it-IT" dirty="0" err="1" smtClean="0"/>
              <a:t>groups</a:t>
            </a:r>
            <a:r>
              <a:rPr lang="it-IT" dirty="0" smtClean="0"/>
              <a:t>:</a:t>
            </a:r>
            <a:br>
              <a:rPr lang="it-IT" dirty="0" smtClean="0"/>
            </a:br>
            <a:r>
              <a:rPr lang="it-IT" dirty="0" smtClean="0">
                <a:hlinkClick r:id="rId4"/>
              </a:rPr>
              <a:t>http</a:t>
            </a:r>
            <a:r>
              <a:rPr lang="it-IT" dirty="0">
                <a:hlinkClick r:id="rId4"/>
              </a:rPr>
              <a:t>://</a:t>
            </a:r>
            <a:r>
              <a:rPr lang="it-IT" dirty="0" smtClean="0">
                <a:hlinkClick r:id="rId4"/>
              </a:rPr>
              <a:t>groups.google.com/group/vocbench-user</a:t>
            </a:r>
            <a:r>
              <a:rPr lang="it-IT" dirty="0"/>
              <a:t/>
            </a:r>
            <a:br>
              <a:rPr lang="it-IT" dirty="0"/>
            </a:br>
            <a:r>
              <a:rPr lang="it-IT" dirty="0">
                <a:hlinkClick r:id="rId5"/>
              </a:rPr>
              <a:t>http://</a:t>
            </a:r>
            <a:r>
              <a:rPr lang="it-IT" dirty="0" smtClean="0">
                <a:hlinkClick r:id="rId5"/>
              </a:rPr>
              <a:t>groups.google.com/group/vocbench-developer</a:t>
            </a:r>
            <a:endParaRPr lang="it-IT" dirty="0" smtClean="0"/>
          </a:p>
          <a:p>
            <a:pPr>
              <a:lnSpc>
                <a:spcPct val="140000"/>
              </a:lnSpc>
            </a:pPr>
            <a:r>
              <a:rPr lang="it-IT" dirty="0" smtClean="0"/>
              <a:t>Publications:</a:t>
            </a:r>
            <a:endParaRPr lang="it-IT" sz="1800" dirty="0">
              <a:latin typeface="Arial" panose="020B0604020202020204" pitchFamily="34" charset="0"/>
            </a:endParaRPr>
          </a:p>
          <a:p>
            <a:pPr marL="400050" lvl="1" indent="0">
              <a:lnSpc>
                <a:spcPct val="140000"/>
              </a:lnSpc>
              <a:spcBef>
                <a:spcPct val="0"/>
              </a:spcBef>
              <a:buNone/>
            </a:pPr>
            <a:r>
              <a:rPr lang="it-IT" sz="1800" i="1" dirty="0" smtClean="0">
                <a:solidFill>
                  <a:srgbClr val="000000"/>
                </a:solidFill>
                <a:latin typeface="Verdana" panose="020B0604030504040204" pitchFamily="34" charset="0"/>
              </a:rPr>
              <a:t>Armando </a:t>
            </a:r>
            <a:r>
              <a:rPr lang="it-IT" sz="1800" i="1" dirty="0">
                <a:solidFill>
                  <a:srgbClr val="000000"/>
                </a:solidFill>
                <a:latin typeface="Verdana" panose="020B0604030504040204" pitchFamily="34" charset="0"/>
              </a:rPr>
              <a:t>Stellato, </a:t>
            </a:r>
            <a:r>
              <a:rPr lang="it-IT" sz="1800" i="1" dirty="0" err="1">
                <a:solidFill>
                  <a:srgbClr val="000000"/>
                </a:solidFill>
                <a:latin typeface="Verdana" panose="020B0604030504040204" pitchFamily="34" charset="0"/>
              </a:rPr>
              <a:t>Ahsan</a:t>
            </a:r>
            <a:r>
              <a:rPr lang="it-IT" sz="1800" i="1" dirty="0">
                <a:solidFill>
                  <a:srgbClr val="000000"/>
                </a:solidFill>
                <a:latin typeface="Verdana" panose="020B0604030504040204" pitchFamily="34" charset="0"/>
              </a:rPr>
              <a:t> </a:t>
            </a:r>
            <a:r>
              <a:rPr lang="it-IT" sz="1800" i="1" dirty="0" err="1">
                <a:solidFill>
                  <a:srgbClr val="000000"/>
                </a:solidFill>
                <a:latin typeface="Verdana" panose="020B0604030504040204" pitchFamily="34" charset="0"/>
              </a:rPr>
              <a:t>Morshed</a:t>
            </a:r>
            <a:r>
              <a:rPr lang="it-IT" sz="1800" i="1" dirty="0">
                <a:solidFill>
                  <a:srgbClr val="000000"/>
                </a:solidFill>
                <a:latin typeface="Verdana" panose="020B0604030504040204" pitchFamily="34" charset="0"/>
              </a:rPr>
              <a:t>, Gudrun Johannsen, Yves Jaques, Caterina Caracciolo, Sachit Rajbhandari, Imma Subirats and Johannes Keizer</a:t>
            </a:r>
            <a:r>
              <a:rPr lang="it-IT" sz="1800" dirty="0">
                <a:solidFill>
                  <a:srgbClr val="000000"/>
                </a:solidFill>
                <a:latin typeface="Verdana" panose="020B0604030504040204" pitchFamily="34" charset="0"/>
              </a:rPr>
              <a:t> </a:t>
            </a:r>
            <a:r>
              <a:rPr lang="it-IT" sz="1800" b="1" i="1" dirty="0">
                <a:solidFill>
                  <a:srgbClr val="000000"/>
                </a:solidFill>
                <a:latin typeface="Verdana" panose="020B0604030504040204" pitchFamily="34" charset="0"/>
              </a:rPr>
              <a:t>A Collaborative Framework for </a:t>
            </a:r>
            <a:r>
              <a:rPr lang="it-IT" sz="1800" b="1" i="1" dirty="0" err="1">
                <a:solidFill>
                  <a:srgbClr val="000000"/>
                </a:solidFill>
                <a:latin typeface="Verdana" panose="020B0604030504040204" pitchFamily="34" charset="0"/>
              </a:rPr>
              <a:t>Managing</a:t>
            </a:r>
            <a:r>
              <a:rPr lang="it-IT" sz="1800" b="1" i="1" dirty="0">
                <a:solidFill>
                  <a:srgbClr val="000000"/>
                </a:solidFill>
                <a:latin typeface="Verdana" panose="020B0604030504040204" pitchFamily="34" charset="0"/>
              </a:rPr>
              <a:t> and Publishing KOS</a:t>
            </a:r>
            <a:r>
              <a:rPr lang="it-IT" sz="1800" b="1" dirty="0">
                <a:solidFill>
                  <a:srgbClr val="000000"/>
                </a:solidFill>
                <a:latin typeface="Verdana" panose="020B0604030504040204" pitchFamily="34" charset="0"/>
              </a:rPr>
              <a:t>, The 10th </a:t>
            </a:r>
            <a:r>
              <a:rPr lang="it-IT" sz="1800" b="1" dirty="0" err="1">
                <a:solidFill>
                  <a:srgbClr val="000000"/>
                </a:solidFill>
                <a:latin typeface="Verdana" panose="020B0604030504040204" pitchFamily="34" charset="0"/>
              </a:rPr>
              <a:t>European</a:t>
            </a:r>
            <a:r>
              <a:rPr lang="it-IT" sz="1800" b="1" dirty="0">
                <a:solidFill>
                  <a:srgbClr val="000000"/>
                </a:solidFill>
                <a:latin typeface="Verdana" panose="020B0604030504040204" pitchFamily="34" charset="0"/>
              </a:rPr>
              <a:t> </a:t>
            </a:r>
            <a:r>
              <a:rPr lang="it-IT" sz="1800" b="1" dirty="0" err="1">
                <a:solidFill>
                  <a:srgbClr val="000000"/>
                </a:solidFill>
                <a:latin typeface="Verdana" panose="020B0604030504040204" pitchFamily="34" charset="0"/>
              </a:rPr>
              <a:t>Networked</a:t>
            </a:r>
            <a:r>
              <a:rPr lang="it-IT" sz="1800" b="1" dirty="0">
                <a:solidFill>
                  <a:srgbClr val="000000"/>
                </a:solidFill>
                <a:latin typeface="Verdana" panose="020B0604030504040204" pitchFamily="34" charset="0"/>
              </a:rPr>
              <a:t> Knowledge </a:t>
            </a:r>
            <a:r>
              <a:rPr lang="it-IT" sz="1800" b="1" dirty="0" err="1">
                <a:solidFill>
                  <a:srgbClr val="000000"/>
                </a:solidFill>
                <a:latin typeface="Verdana" panose="020B0604030504040204" pitchFamily="34" charset="0"/>
              </a:rPr>
              <a:t>Organisation</a:t>
            </a:r>
            <a:r>
              <a:rPr lang="it-IT" sz="1800" b="1" dirty="0">
                <a:solidFill>
                  <a:srgbClr val="000000"/>
                </a:solidFill>
                <a:latin typeface="Verdana" panose="020B0604030504040204" pitchFamily="34" charset="0"/>
              </a:rPr>
              <a:t> Systems (NKOS) Workshop, </a:t>
            </a:r>
            <a:r>
              <a:rPr lang="it-IT" sz="1800" dirty="0" err="1">
                <a:solidFill>
                  <a:srgbClr val="000000"/>
                </a:solidFill>
                <a:latin typeface="Verdana" panose="020B0604030504040204" pitchFamily="34" charset="0"/>
              </a:rPr>
              <a:t>Berlin</a:t>
            </a:r>
            <a:r>
              <a:rPr lang="it-IT" sz="1800" dirty="0">
                <a:solidFill>
                  <a:srgbClr val="000000"/>
                </a:solidFill>
                <a:latin typeface="Verdana" panose="020B0604030504040204" pitchFamily="34" charset="0"/>
              </a:rPr>
              <a:t>, Germany, </a:t>
            </a:r>
            <a:r>
              <a:rPr lang="it-IT" sz="1800" dirty="0" err="1">
                <a:solidFill>
                  <a:srgbClr val="000000"/>
                </a:solidFill>
                <a:latin typeface="Verdana" panose="020B0604030504040204" pitchFamily="34" charset="0"/>
              </a:rPr>
              <a:t>September</a:t>
            </a:r>
            <a:r>
              <a:rPr lang="it-IT" sz="1800" dirty="0">
                <a:solidFill>
                  <a:srgbClr val="000000"/>
                </a:solidFill>
                <a:latin typeface="Verdana" panose="020B0604030504040204" pitchFamily="34" charset="0"/>
              </a:rPr>
              <a:t>, 2011 </a:t>
            </a:r>
            <a:endParaRPr lang="it-IT" dirty="0" smtClean="0"/>
          </a:p>
          <a:p>
            <a:pPr marL="0" indent="0">
              <a:lnSpc>
                <a:spcPct val="140000"/>
              </a:lnSpc>
              <a:buNone/>
            </a:pPr>
            <a:endParaRPr lang="it-IT" dirty="0" smtClean="0"/>
          </a:p>
          <a:p>
            <a:pPr marL="0" indent="0">
              <a:lnSpc>
                <a:spcPct val="140000"/>
              </a:lnSpc>
              <a:buNone/>
            </a:pPr>
            <a:r>
              <a:rPr lang="it-IT" sz="3200" b="1" dirty="0" err="1" smtClean="0"/>
              <a:t>Semantic</a:t>
            </a:r>
            <a:r>
              <a:rPr lang="it-IT" sz="3200" b="1" dirty="0" smtClean="0"/>
              <a:t> </a:t>
            </a:r>
            <a:r>
              <a:rPr lang="it-IT" sz="3200" b="1" dirty="0" err="1" smtClean="0"/>
              <a:t>Turkey</a:t>
            </a:r>
            <a:endParaRPr lang="it-IT" b="1" dirty="0"/>
          </a:p>
          <a:p>
            <a:pPr>
              <a:lnSpc>
                <a:spcPct val="140000"/>
              </a:lnSpc>
            </a:pPr>
            <a:r>
              <a:rPr lang="it-IT" dirty="0"/>
              <a:t>home: </a:t>
            </a:r>
            <a:r>
              <a:rPr lang="it-IT" dirty="0" smtClean="0">
                <a:hlinkClick r:id="rId6"/>
              </a:rPr>
              <a:t>http://semanticturkey.uniroma2.it</a:t>
            </a:r>
            <a:endParaRPr lang="it-IT" dirty="0" smtClean="0"/>
          </a:p>
          <a:p>
            <a:pPr>
              <a:lnSpc>
                <a:spcPct val="140000"/>
              </a:lnSpc>
            </a:pPr>
            <a:r>
              <a:rPr lang="it-IT" dirty="0" err="1"/>
              <a:t>user</a:t>
            </a:r>
            <a:r>
              <a:rPr lang="it-IT" dirty="0"/>
              <a:t> and </a:t>
            </a:r>
            <a:r>
              <a:rPr lang="it-IT" dirty="0" err="1"/>
              <a:t>developer</a:t>
            </a:r>
            <a:r>
              <a:rPr lang="it-IT" dirty="0"/>
              <a:t> </a:t>
            </a:r>
            <a:r>
              <a:rPr lang="it-IT" dirty="0" err="1"/>
              <a:t>groups</a:t>
            </a:r>
            <a:r>
              <a:rPr lang="it-IT" dirty="0"/>
              <a:t>:</a:t>
            </a:r>
            <a:br>
              <a:rPr lang="it-IT" dirty="0"/>
            </a:br>
            <a:r>
              <a:rPr lang="it-IT" dirty="0">
                <a:hlinkClick r:id="rId7"/>
              </a:rPr>
              <a:t>http://</a:t>
            </a:r>
            <a:r>
              <a:rPr lang="it-IT" dirty="0" smtClean="0">
                <a:hlinkClick r:id="rId7"/>
              </a:rPr>
              <a:t>groups.google.com/group/semanticturkey-user</a:t>
            </a:r>
            <a:r>
              <a:rPr lang="it-IT" dirty="0"/>
              <a:t/>
            </a:r>
            <a:br>
              <a:rPr lang="it-IT" dirty="0"/>
            </a:br>
            <a:r>
              <a:rPr lang="it-IT" dirty="0">
                <a:hlinkClick r:id="rId8"/>
              </a:rPr>
              <a:t>http://</a:t>
            </a:r>
            <a:r>
              <a:rPr lang="it-IT" dirty="0" smtClean="0">
                <a:hlinkClick r:id="rId8"/>
              </a:rPr>
              <a:t>groups.google.com/group/semanticturkey-developer</a:t>
            </a:r>
            <a:endParaRPr lang="it-IT" dirty="0"/>
          </a:p>
          <a:p>
            <a:pPr>
              <a:lnSpc>
                <a:spcPct val="140000"/>
              </a:lnSpc>
            </a:pPr>
            <a:r>
              <a:rPr lang="it-IT" dirty="0" smtClean="0"/>
              <a:t>Publications:</a:t>
            </a:r>
            <a:endParaRPr lang="it-IT" sz="1800" dirty="0">
              <a:latin typeface="Arial" panose="020B0604020202020204" pitchFamily="34" charset="0"/>
            </a:endParaRPr>
          </a:p>
          <a:p>
            <a:pPr marL="400050" lvl="1" indent="0">
              <a:lnSpc>
                <a:spcPct val="140000"/>
              </a:lnSpc>
              <a:spcBef>
                <a:spcPct val="0"/>
              </a:spcBef>
              <a:buNone/>
            </a:pPr>
            <a:r>
              <a:rPr lang="it-IT" sz="1900" i="1" dirty="0">
                <a:solidFill>
                  <a:srgbClr val="000000"/>
                </a:solidFill>
                <a:latin typeface="Verdana" panose="020B0604030504040204" pitchFamily="34" charset="0"/>
              </a:rPr>
              <a:t>Maria Teresa Pazienza, Noemi Scarpato, Armando Stellato and Andrea Turbati</a:t>
            </a:r>
            <a:r>
              <a:rPr lang="it-IT" sz="1900" dirty="0">
                <a:solidFill>
                  <a:srgbClr val="000000"/>
                </a:solidFill>
                <a:latin typeface="Verdana" panose="020B0604030504040204" pitchFamily="34" charset="0"/>
              </a:rPr>
              <a:t> </a:t>
            </a:r>
            <a:r>
              <a:rPr lang="it-IT" sz="1900" b="1" i="1" dirty="0" err="1">
                <a:solidFill>
                  <a:srgbClr val="000000"/>
                </a:solidFill>
                <a:latin typeface="Verdana" panose="020B0604030504040204" pitchFamily="34" charset="0"/>
              </a:rPr>
              <a:t>Semantic</a:t>
            </a:r>
            <a:r>
              <a:rPr lang="it-IT" sz="1900" b="1" i="1" dirty="0">
                <a:solidFill>
                  <a:srgbClr val="000000"/>
                </a:solidFill>
                <a:latin typeface="Verdana" panose="020B0604030504040204" pitchFamily="34" charset="0"/>
              </a:rPr>
              <a:t> </a:t>
            </a:r>
            <a:r>
              <a:rPr lang="it-IT" sz="1900" b="1" i="1" dirty="0" err="1">
                <a:solidFill>
                  <a:srgbClr val="000000"/>
                </a:solidFill>
                <a:latin typeface="Verdana" panose="020B0604030504040204" pitchFamily="34" charset="0"/>
              </a:rPr>
              <a:t>Turkey</a:t>
            </a:r>
            <a:r>
              <a:rPr lang="it-IT" sz="1900" b="1" i="1" dirty="0">
                <a:solidFill>
                  <a:srgbClr val="000000"/>
                </a:solidFill>
                <a:latin typeface="Verdana" panose="020B0604030504040204" pitchFamily="34" charset="0"/>
              </a:rPr>
              <a:t>: A Browser-</a:t>
            </a:r>
            <a:r>
              <a:rPr lang="it-IT" sz="1900" b="1" i="1" dirty="0" err="1">
                <a:solidFill>
                  <a:srgbClr val="000000"/>
                </a:solidFill>
                <a:latin typeface="Verdana" panose="020B0604030504040204" pitchFamily="34" charset="0"/>
              </a:rPr>
              <a:t>Integrated</a:t>
            </a:r>
            <a:r>
              <a:rPr lang="it-IT" sz="1900" b="1" i="1" dirty="0">
                <a:solidFill>
                  <a:srgbClr val="000000"/>
                </a:solidFill>
                <a:latin typeface="Verdana" panose="020B0604030504040204" pitchFamily="34" charset="0"/>
              </a:rPr>
              <a:t> Environment for Knowledge </a:t>
            </a:r>
            <a:r>
              <a:rPr lang="it-IT" sz="1900" b="1" i="1" dirty="0" err="1">
                <a:solidFill>
                  <a:srgbClr val="000000"/>
                </a:solidFill>
                <a:latin typeface="Verdana" panose="020B0604030504040204" pitchFamily="34" charset="0"/>
              </a:rPr>
              <a:t>Acquisition</a:t>
            </a:r>
            <a:r>
              <a:rPr lang="it-IT" sz="1900" b="1" i="1" dirty="0">
                <a:solidFill>
                  <a:srgbClr val="000000"/>
                </a:solidFill>
                <a:latin typeface="Verdana" panose="020B0604030504040204" pitchFamily="34" charset="0"/>
              </a:rPr>
              <a:t> and Management</a:t>
            </a:r>
            <a:r>
              <a:rPr lang="it-IT" sz="1900" b="1" dirty="0">
                <a:solidFill>
                  <a:srgbClr val="000000"/>
                </a:solidFill>
                <a:latin typeface="Verdana" panose="020B0604030504040204" pitchFamily="34" charset="0"/>
              </a:rPr>
              <a:t>, </a:t>
            </a:r>
            <a:r>
              <a:rPr lang="it-IT" sz="1900" b="1" dirty="0" err="1">
                <a:solidFill>
                  <a:srgbClr val="000000"/>
                </a:solidFill>
                <a:latin typeface="Verdana" panose="020B0604030504040204" pitchFamily="34" charset="0"/>
              </a:rPr>
              <a:t>Semantic</a:t>
            </a:r>
            <a:r>
              <a:rPr lang="it-IT" sz="1900" b="1" dirty="0">
                <a:solidFill>
                  <a:srgbClr val="000000"/>
                </a:solidFill>
                <a:latin typeface="Verdana" panose="020B0604030504040204" pitchFamily="34" charset="0"/>
              </a:rPr>
              <a:t> Web Journal,</a:t>
            </a:r>
            <a:r>
              <a:rPr lang="it-IT" sz="1900" dirty="0">
                <a:solidFill>
                  <a:srgbClr val="000000"/>
                </a:solidFill>
                <a:latin typeface="Verdana" panose="020B0604030504040204" pitchFamily="34" charset="0"/>
              </a:rPr>
              <a:t> </a:t>
            </a:r>
            <a:r>
              <a:rPr lang="it-IT" sz="1900" b="1" dirty="0">
                <a:solidFill>
                  <a:srgbClr val="000000"/>
                </a:solidFill>
                <a:latin typeface="Verdana" panose="020B0604030504040204" pitchFamily="34" charset="0"/>
              </a:rPr>
              <a:t>3,</a:t>
            </a:r>
            <a:r>
              <a:rPr lang="it-IT" sz="1900" dirty="0">
                <a:solidFill>
                  <a:srgbClr val="000000"/>
                </a:solidFill>
                <a:latin typeface="Verdana" panose="020B0604030504040204" pitchFamily="34" charset="0"/>
              </a:rPr>
              <a:t> </a:t>
            </a:r>
            <a:r>
              <a:rPr lang="it-IT" sz="1900" b="1" dirty="0">
                <a:solidFill>
                  <a:srgbClr val="000000"/>
                </a:solidFill>
                <a:latin typeface="Verdana" panose="020B0604030504040204" pitchFamily="34" charset="0"/>
              </a:rPr>
              <a:t>2,</a:t>
            </a:r>
            <a:r>
              <a:rPr lang="it-IT" sz="1900" dirty="0">
                <a:solidFill>
                  <a:srgbClr val="000000"/>
                </a:solidFill>
                <a:latin typeface="Verdana" panose="020B0604030504040204" pitchFamily="34" charset="0"/>
              </a:rPr>
              <a:t> 2012</a:t>
            </a:r>
            <a:r>
              <a:rPr lang="it-IT" sz="1900">
                <a:solidFill>
                  <a:srgbClr val="000000"/>
                </a:solidFill>
                <a:latin typeface="Verdana" panose="020B0604030504040204" pitchFamily="34" charset="0"/>
              </a:rPr>
              <a:t> </a:t>
            </a:r>
            <a:endParaRPr lang="it-IT" sz="1900" smtClean="0">
              <a:solidFill>
                <a:srgbClr val="000000"/>
              </a:solidFill>
              <a:latin typeface="Verdana" panose="020B0604030504040204" pitchFamily="34" charset="0"/>
            </a:endParaRPr>
          </a:p>
          <a:p>
            <a:pPr marL="400050" lvl="1" indent="0">
              <a:lnSpc>
                <a:spcPct val="140000"/>
              </a:lnSpc>
              <a:spcBef>
                <a:spcPct val="0"/>
              </a:spcBef>
              <a:buNone/>
            </a:pPr>
            <a:endParaRPr lang="it-IT" sz="1900" dirty="0">
              <a:solidFill>
                <a:srgbClr val="000000"/>
              </a:solidFill>
              <a:latin typeface="Verdana" panose="020B0604030504040204" pitchFamily="34" charset="0"/>
            </a:endParaRPr>
          </a:p>
          <a:p>
            <a:pPr marL="400050" lvl="1" indent="0">
              <a:lnSpc>
                <a:spcPct val="140000"/>
              </a:lnSpc>
              <a:spcBef>
                <a:spcPct val="0"/>
              </a:spcBef>
              <a:buNone/>
            </a:pPr>
            <a:r>
              <a:rPr lang="it-IT" sz="1900" i="1" dirty="0">
                <a:solidFill>
                  <a:srgbClr val="000000"/>
                </a:solidFill>
                <a:latin typeface="Verdana" panose="020B0604030504040204" pitchFamily="34" charset="0"/>
              </a:rPr>
              <a:t>Manuel Fiorelli, Maria Teresa Pazienza and Armando Stellato</a:t>
            </a:r>
            <a:r>
              <a:rPr lang="it-IT" sz="1900" dirty="0">
                <a:solidFill>
                  <a:srgbClr val="000000"/>
                </a:solidFill>
                <a:latin typeface="Verdana" panose="020B0604030504040204" pitchFamily="34" charset="0"/>
              </a:rPr>
              <a:t> </a:t>
            </a:r>
            <a:r>
              <a:rPr lang="it-IT" sz="1900" b="1" i="1" dirty="0" err="1">
                <a:solidFill>
                  <a:srgbClr val="000000"/>
                </a:solidFill>
                <a:latin typeface="Verdana" panose="020B0604030504040204" pitchFamily="34" charset="0"/>
              </a:rPr>
              <a:t>Semantic</a:t>
            </a:r>
            <a:r>
              <a:rPr lang="it-IT" sz="1900" b="1" i="1" dirty="0">
                <a:solidFill>
                  <a:srgbClr val="000000"/>
                </a:solidFill>
                <a:latin typeface="Verdana" panose="020B0604030504040204" pitchFamily="34" charset="0"/>
              </a:rPr>
              <a:t> </a:t>
            </a:r>
            <a:r>
              <a:rPr lang="it-IT" sz="1900" b="1" i="1" dirty="0" err="1">
                <a:solidFill>
                  <a:srgbClr val="000000"/>
                </a:solidFill>
                <a:latin typeface="Verdana" panose="020B0604030504040204" pitchFamily="34" charset="0"/>
              </a:rPr>
              <a:t>Turkey</a:t>
            </a:r>
            <a:r>
              <a:rPr lang="it-IT" sz="1900" b="1" i="1" dirty="0">
                <a:solidFill>
                  <a:srgbClr val="000000"/>
                </a:solidFill>
                <a:latin typeface="Verdana" panose="020B0604030504040204" pitchFamily="34" charset="0"/>
              </a:rPr>
              <a:t> </a:t>
            </a:r>
            <a:r>
              <a:rPr lang="it-IT" sz="1900" b="1" i="1" dirty="0" err="1">
                <a:solidFill>
                  <a:srgbClr val="000000"/>
                </a:solidFill>
                <a:latin typeface="Verdana" panose="020B0604030504040204" pitchFamily="34" charset="0"/>
              </a:rPr>
              <a:t>goes</a:t>
            </a:r>
            <a:r>
              <a:rPr lang="it-IT" sz="1900" b="1" i="1" dirty="0">
                <a:solidFill>
                  <a:srgbClr val="000000"/>
                </a:solidFill>
                <a:latin typeface="Verdana" panose="020B0604030504040204" pitchFamily="34" charset="0"/>
              </a:rPr>
              <a:t> SKOS: </a:t>
            </a:r>
            <a:r>
              <a:rPr lang="it-IT" sz="1900" b="1" i="1" dirty="0" err="1">
                <a:solidFill>
                  <a:srgbClr val="000000"/>
                </a:solidFill>
                <a:latin typeface="Verdana" panose="020B0604030504040204" pitchFamily="34" charset="0"/>
              </a:rPr>
              <a:t>Managing</a:t>
            </a:r>
            <a:r>
              <a:rPr lang="it-IT" sz="1900" b="1" i="1" dirty="0">
                <a:solidFill>
                  <a:srgbClr val="000000"/>
                </a:solidFill>
                <a:latin typeface="Verdana" panose="020B0604030504040204" pitchFamily="34" charset="0"/>
              </a:rPr>
              <a:t> Knowledge Organization Systems</a:t>
            </a:r>
            <a:r>
              <a:rPr lang="it-IT" sz="1900" b="1" dirty="0">
                <a:solidFill>
                  <a:srgbClr val="000000"/>
                </a:solidFill>
                <a:latin typeface="Verdana" panose="020B0604030504040204" pitchFamily="34" charset="0"/>
              </a:rPr>
              <a:t>, </a:t>
            </a:r>
            <a:r>
              <a:rPr lang="it-IT" sz="1900" b="1" dirty="0" err="1">
                <a:solidFill>
                  <a:srgbClr val="000000"/>
                </a:solidFill>
                <a:latin typeface="Verdana" panose="020B0604030504040204" pitchFamily="34" charset="0"/>
              </a:rPr>
              <a:t>ISemantics</a:t>
            </a:r>
            <a:r>
              <a:rPr lang="it-IT" sz="1900" b="1" dirty="0">
                <a:solidFill>
                  <a:srgbClr val="000000"/>
                </a:solidFill>
                <a:latin typeface="Verdana" panose="020B0604030504040204" pitchFamily="34" charset="0"/>
              </a:rPr>
              <a:t> 2012</a:t>
            </a:r>
            <a:r>
              <a:rPr lang="it-IT" sz="1900" dirty="0">
                <a:solidFill>
                  <a:srgbClr val="000000"/>
                </a:solidFill>
                <a:latin typeface="Verdana" panose="020B0604030504040204" pitchFamily="34" charset="0"/>
              </a:rPr>
              <a:t> Graz, Austria, 5-7 </a:t>
            </a:r>
            <a:r>
              <a:rPr lang="it-IT" sz="1900" dirty="0" err="1">
                <a:solidFill>
                  <a:srgbClr val="000000"/>
                </a:solidFill>
                <a:latin typeface="Verdana" panose="020B0604030504040204" pitchFamily="34" charset="0"/>
              </a:rPr>
              <a:t>September</a:t>
            </a:r>
            <a:r>
              <a:rPr lang="it-IT" sz="1900" dirty="0">
                <a:solidFill>
                  <a:srgbClr val="000000"/>
                </a:solidFill>
                <a:latin typeface="Verdana" panose="020B0604030504040204" pitchFamily="34" charset="0"/>
              </a:rPr>
              <a:t>, 2012</a:t>
            </a:r>
          </a:p>
          <a:p>
            <a:pPr marL="400050" lvl="1" indent="0">
              <a:lnSpc>
                <a:spcPct val="140000"/>
              </a:lnSpc>
              <a:spcBef>
                <a:spcPct val="0"/>
              </a:spcBef>
              <a:buNone/>
            </a:pPr>
            <a:endParaRPr lang="it-IT" dirty="0"/>
          </a:p>
          <a:p>
            <a:pPr>
              <a:lnSpc>
                <a:spcPct val="140000"/>
              </a:lnSpc>
            </a:pPr>
            <a:endParaRPr lang="it-IT" dirty="0" smtClean="0"/>
          </a:p>
          <a:p>
            <a:pPr>
              <a:lnSpc>
                <a:spcPct val="140000"/>
              </a:lnSpc>
            </a:pPr>
            <a:endParaRPr lang="it-IT" dirty="0" smtClean="0"/>
          </a:p>
          <a:p>
            <a:pPr>
              <a:lnSpc>
                <a:spcPct val="140000"/>
              </a:lnSpc>
            </a:pPr>
            <a:endParaRPr lang="it-IT" dirty="0" smtClean="0"/>
          </a:p>
          <a:p>
            <a:pPr>
              <a:lnSpc>
                <a:spcPct val="140000"/>
              </a:lnSpc>
            </a:pPr>
            <a:endParaRPr lang="it-IT" dirty="0"/>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19</a:t>
            </a:fld>
            <a:endParaRPr lang="en-US"/>
          </a:p>
        </p:txBody>
      </p:sp>
    </p:spTree>
    <p:extLst>
      <p:ext uri="{BB962C8B-B14F-4D97-AF65-F5344CB8AC3E}">
        <p14:creationId xmlns:p14="http://schemas.microsoft.com/office/powerpoint/2010/main" val="1474082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71438"/>
            <a:ext cx="5903912" cy="765175"/>
          </a:xfrm>
        </p:spPr>
        <p:txBody>
          <a:bodyPr/>
          <a:lstStyle/>
          <a:p>
            <a:pPr>
              <a:defRPr/>
            </a:pPr>
            <a:r>
              <a:rPr lang="en-US" dirty="0"/>
              <a:t>Why </a:t>
            </a:r>
            <a:r>
              <a:rPr lang="en-US" dirty="0" smtClean="0"/>
              <a:t>was it built?</a:t>
            </a:r>
            <a:endParaRPr lang="en-US" dirty="0"/>
          </a:p>
        </p:txBody>
      </p:sp>
      <p:sp>
        <p:nvSpPr>
          <p:cNvPr id="7171" name="Content Placeholder 2"/>
          <p:cNvSpPr>
            <a:spLocks noGrp="1"/>
          </p:cNvSpPr>
          <p:nvPr>
            <p:ph idx="1"/>
          </p:nvPr>
        </p:nvSpPr>
        <p:spPr/>
        <p:txBody>
          <a:bodyPr/>
          <a:lstStyle/>
          <a:p>
            <a:pPr marL="0" indent="0">
              <a:lnSpc>
                <a:spcPct val="200000"/>
              </a:lnSpc>
              <a:buFontTx/>
              <a:buNone/>
            </a:pPr>
            <a:r>
              <a:rPr lang="en-US" dirty="0" smtClean="0"/>
              <a:t>AGROVOC </a:t>
            </a:r>
            <a:r>
              <a:rPr lang="en-US" sz="1800" dirty="0" smtClean="0"/>
              <a:t>(big agriculture vocabulary developed by FAO)</a:t>
            </a:r>
          </a:p>
          <a:p>
            <a:pPr lvl="1">
              <a:lnSpc>
                <a:spcPct val="200000"/>
              </a:lnSpc>
            </a:pPr>
            <a:r>
              <a:rPr lang="en-US" dirty="0" smtClean="0"/>
              <a:t>In 2004: &gt;32 000 concepts in up to 22 languages</a:t>
            </a:r>
          </a:p>
          <a:p>
            <a:pPr lvl="1">
              <a:lnSpc>
                <a:spcPct val="200000"/>
              </a:lnSpc>
            </a:pPr>
            <a:r>
              <a:rPr lang="en-US" dirty="0" smtClean="0"/>
              <a:t>A global group of terminologists.</a:t>
            </a:r>
          </a:p>
          <a:p>
            <a:pPr lvl="1">
              <a:lnSpc>
                <a:spcPct val="200000"/>
              </a:lnSpc>
            </a:pPr>
            <a:r>
              <a:rPr lang="en-US" dirty="0" smtClean="0"/>
              <a:t>No existing standard for thesauri</a:t>
            </a:r>
          </a:p>
          <a:p>
            <a:pPr lvl="1">
              <a:lnSpc>
                <a:spcPct val="200000"/>
              </a:lnSpc>
            </a:pPr>
            <a:r>
              <a:rPr lang="en-US" dirty="0" smtClean="0"/>
              <a:t>No existing tool that met FAO’s needs</a:t>
            </a:r>
          </a:p>
        </p:txBody>
      </p:sp>
      <p:sp>
        <p:nvSpPr>
          <p:cNvPr id="71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sz="1400" smtClean="0">
                <a:latin typeface="Harrington" panose="04040505050A02020702" pitchFamily="82" charset="0"/>
              </a:rPr>
              <a:t>03/04/2014</a:t>
            </a:r>
            <a:endParaRPr lang="en-US" sz="1400" smtClean="0">
              <a:latin typeface="Harrington" panose="04040505050A02020702" pitchFamily="82" charset="0"/>
            </a:endParaRPr>
          </a:p>
        </p:txBody>
      </p:sp>
      <p:sp>
        <p:nvSpPr>
          <p:cNvPr id="71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200" smtClean="0"/>
              <a:t>LDBC2014, Amsterdam, April 2014</a:t>
            </a:r>
            <a:endParaRPr lang="en-US" sz="1200" dirty="0" smtClean="0"/>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13D82FB-C946-42EA-88B4-A182BF87EFFA}" type="slidenum">
              <a:rPr lang="en-US" sz="1600" smtClean="0">
                <a:latin typeface="Harrington" panose="04040505050A02020702" pitchFamily="82" charset="0"/>
              </a:rPr>
              <a:pPr>
                <a:spcBef>
                  <a:spcPct val="0"/>
                </a:spcBef>
                <a:buFontTx/>
                <a:buNone/>
              </a:pPr>
              <a:t>2</a:t>
            </a:fld>
            <a:endParaRPr lang="en-US" sz="1600" smtClean="0">
              <a:latin typeface="Harrington" panose="04040505050A02020702"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
        <p:nvSpPr>
          <p:cNvPr id="4" name="Segnaposto data 3"/>
          <p:cNvSpPr>
            <a:spLocks noGrp="1"/>
          </p:cNvSpPr>
          <p:nvPr>
            <p:ph type="dt" sz="half" idx="10"/>
          </p:nvPr>
        </p:nvSpPr>
        <p:spPr/>
        <p:txBody>
          <a:bodyPr/>
          <a:lstStyle/>
          <a:p>
            <a:pPr>
              <a:defRPr/>
            </a:pPr>
            <a:r>
              <a:rPr lang="it-IT" smtClean="0"/>
              <a:t>03/04/2014</a:t>
            </a:r>
            <a:endParaRPr lang="en-US"/>
          </a:p>
        </p:txBody>
      </p:sp>
      <p:sp>
        <p:nvSpPr>
          <p:cNvPr id="5" name="Segnaposto piè di pagina 4"/>
          <p:cNvSpPr>
            <a:spLocks noGrp="1"/>
          </p:cNvSpPr>
          <p:nvPr>
            <p:ph type="ftr" sz="quarter" idx="11"/>
          </p:nvPr>
        </p:nvSpPr>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p:txBody>
          <a:bodyPr/>
          <a:lstStyle/>
          <a:p>
            <a:pPr>
              <a:defRPr/>
            </a:pPr>
            <a:fld id="{75D03C02-62CD-42AD-950D-FAA96E1D246C}" type="slidenum">
              <a:rPr lang="en-US" smtClean="0"/>
              <a:pPr>
                <a:defRPr/>
              </a:pPr>
              <a:t>20</a:t>
            </a:fld>
            <a:endParaRPr lang="en-US"/>
          </a:p>
        </p:txBody>
      </p:sp>
      <p:pic>
        <p:nvPicPr>
          <p:cNvPr id="7" name="Immagine 6" descr="thats-all-folks-1680x1050.jpg"/>
          <p:cNvPicPr>
            <a:picLocks noChangeAspect="1"/>
          </p:cNvPicPr>
          <p:nvPr/>
        </p:nvPicPr>
        <p:blipFill>
          <a:blip r:embed="rId2" cstate="print"/>
          <a:stretch>
            <a:fillRect/>
          </a:stretch>
        </p:blipFill>
        <p:spPr>
          <a:xfrm>
            <a:off x="-928710" y="-8944"/>
            <a:ext cx="11001420" cy="6875888"/>
          </a:xfrm>
          <a:prstGeom prst="rect">
            <a:avLst/>
          </a:prstGeom>
        </p:spPr>
      </p:pic>
    </p:spTree>
    <p:extLst>
      <p:ext uri="{BB962C8B-B14F-4D97-AF65-F5344CB8AC3E}">
        <p14:creationId xmlns:p14="http://schemas.microsoft.com/office/powerpoint/2010/main" val="289060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71438"/>
            <a:ext cx="5903912" cy="765175"/>
          </a:xfrm>
        </p:spPr>
        <p:txBody>
          <a:bodyPr/>
          <a:lstStyle/>
          <a:p>
            <a:pPr>
              <a:defRPr/>
            </a:pPr>
            <a:r>
              <a:rPr lang="en-US" dirty="0"/>
              <a:t>V1 </a:t>
            </a:r>
            <a:r>
              <a:rPr lang="en-US" dirty="0" smtClean="0"/>
              <a:t>– 2010 </a:t>
            </a:r>
            <a:r>
              <a:rPr lang="en-US" baseline="30000" dirty="0" smtClean="0"/>
              <a:t>1</a:t>
            </a:r>
            <a:endParaRPr lang="en-US" dirty="0"/>
          </a:p>
        </p:txBody>
      </p:sp>
      <p:sp>
        <p:nvSpPr>
          <p:cNvPr id="3" name="Content Placeholder 2"/>
          <p:cNvSpPr>
            <a:spLocks noGrp="1"/>
          </p:cNvSpPr>
          <p:nvPr>
            <p:ph idx="1"/>
          </p:nvPr>
        </p:nvSpPr>
        <p:spPr/>
        <p:txBody>
          <a:bodyPr>
            <a:normAutofit/>
          </a:bodyPr>
          <a:lstStyle/>
          <a:p>
            <a:pPr>
              <a:defRPr/>
            </a:pPr>
            <a:r>
              <a:rPr lang="en-US" dirty="0"/>
              <a:t>Google Web Toolkit</a:t>
            </a:r>
          </a:p>
          <a:p>
            <a:pPr>
              <a:defRPr/>
            </a:pPr>
            <a:r>
              <a:rPr lang="en-US" dirty="0" err="1"/>
              <a:t>Lucene</a:t>
            </a:r>
          </a:p>
          <a:p>
            <a:pPr>
              <a:defRPr/>
            </a:pPr>
            <a:r>
              <a:rPr lang="en-US" dirty="0"/>
              <a:t>Protégé API</a:t>
            </a:r>
          </a:p>
          <a:p>
            <a:pPr>
              <a:defRPr/>
            </a:pPr>
            <a:r>
              <a:rPr lang="en-US" dirty="0"/>
              <a:t>OWLART API</a:t>
            </a:r>
          </a:p>
          <a:p>
            <a:pPr>
              <a:defRPr/>
            </a:pPr>
            <a:r>
              <a:rPr lang="en-US" dirty="0"/>
              <a:t>MySQL</a:t>
            </a:r>
          </a:p>
          <a:p>
            <a:pPr>
              <a:defRPr/>
            </a:pPr>
            <a:r>
              <a:rPr lang="en-US" dirty="0"/>
              <a:t>Custom </a:t>
            </a:r>
            <a:r>
              <a:rPr lang="en-US" dirty="0" smtClean="0"/>
              <a:t>OWL</a:t>
            </a:r>
            <a:endParaRPr lang="en-US" dirty="0"/>
          </a:p>
          <a:p>
            <a:pPr marL="0" indent="0">
              <a:buFontTx/>
              <a:buNone/>
              <a:defRPr/>
            </a:pPr>
            <a:r>
              <a:rPr lang="en-US" dirty="0"/>
              <a:t>   </a:t>
            </a:r>
            <a:r>
              <a:rPr lang="en-US" dirty="0" smtClean="0"/>
              <a:t> model for </a:t>
            </a:r>
            <a:br>
              <a:rPr lang="en-US" dirty="0" smtClean="0"/>
            </a:br>
            <a:r>
              <a:rPr lang="en-US" dirty="0" smtClean="0"/>
              <a:t>    modeling</a:t>
            </a:r>
            <a:br>
              <a:rPr lang="en-US" dirty="0" smtClean="0"/>
            </a:br>
            <a:r>
              <a:rPr lang="en-US" dirty="0" smtClean="0"/>
              <a:t>    thesauri</a:t>
            </a:r>
            <a:endParaRPr lang="en-US" dirty="0"/>
          </a:p>
          <a:p>
            <a:pPr>
              <a:defRPr/>
            </a:pPr>
            <a:endParaRPr lang="en-US" dirty="0"/>
          </a:p>
        </p:txBody>
      </p:sp>
      <p:grpSp>
        <p:nvGrpSpPr>
          <p:cNvPr id="8196" name="Group 8"/>
          <p:cNvGrpSpPr>
            <a:grpSpLocks/>
          </p:cNvGrpSpPr>
          <p:nvPr/>
        </p:nvGrpSpPr>
        <p:grpSpPr bwMode="auto">
          <a:xfrm>
            <a:off x="3624263" y="2798763"/>
            <a:ext cx="5040312" cy="2971800"/>
            <a:chOff x="4495800" y="2876497"/>
            <a:chExt cx="3744416" cy="2458991"/>
          </a:xfrm>
        </p:grpSpPr>
        <p:sp>
          <p:nvSpPr>
            <p:cNvPr id="7" name="Rounded Rectangle 6"/>
            <p:cNvSpPr/>
            <p:nvPr/>
          </p:nvSpPr>
          <p:spPr>
            <a:xfrm>
              <a:off x="4495800" y="3524083"/>
              <a:ext cx="3744416" cy="648900"/>
            </a:xfrm>
            <a:prstGeom prst="roundRect">
              <a:avLst/>
            </a:prstGeom>
            <a:solidFill>
              <a:schemeClr val="accent6">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2400" dirty="0"/>
                <a:t>Business logic		</a:t>
              </a:r>
            </a:p>
          </p:txBody>
        </p:sp>
        <p:sp>
          <p:nvSpPr>
            <p:cNvPr id="4" name="Rounded Rectangle 3"/>
            <p:cNvSpPr/>
            <p:nvPr/>
          </p:nvSpPr>
          <p:spPr>
            <a:xfrm>
              <a:off x="4495800" y="4687901"/>
              <a:ext cx="3744416" cy="647587"/>
            </a:xfrm>
            <a:prstGeom prst="roundRect">
              <a:avLst/>
            </a:prstGeom>
            <a:solidFill>
              <a:schemeClr val="accent5">
                <a:lumMod val="25000"/>
              </a:schemeClr>
            </a:solidFill>
          </p:spPr>
          <p:style>
            <a:lnRef idx="3">
              <a:schemeClr val="lt1"/>
            </a:lnRef>
            <a:fillRef idx="1">
              <a:schemeClr val="accent5"/>
            </a:fillRef>
            <a:effectRef idx="1">
              <a:schemeClr val="accent5"/>
            </a:effectRef>
            <a:fontRef idx="minor">
              <a:schemeClr val="lt1"/>
            </a:fontRef>
          </p:style>
          <p:txBody>
            <a:bodyPr anchor="ctr"/>
            <a:lstStyle/>
            <a:p>
              <a:pPr algn="ctr" eaLnBrk="1" hangingPunct="1">
                <a:defRPr/>
              </a:pPr>
              <a:r>
                <a:rPr lang="en-US" sz="2400" dirty="0" err="1"/>
                <a:t>MySQL</a:t>
              </a:r>
              <a:endParaRPr lang="en-US" sz="2400" dirty="0"/>
            </a:p>
          </p:txBody>
        </p:sp>
        <p:sp>
          <p:nvSpPr>
            <p:cNvPr id="5" name="Rounded Rectangle 4"/>
            <p:cNvSpPr/>
            <p:nvPr/>
          </p:nvSpPr>
          <p:spPr>
            <a:xfrm>
              <a:off x="4495800" y="4172984"/>
              <a:ext cx="3744416" cy="514917"/>
            </a:xfrm>
            <a:prstGeom prst="roundRect">
              <a:avLst/>
            </a:prstGeom>
            <a:solidFill>
              <a:srgbClr val="9FA941"/>
            </a:solidFill>
          </p:spPr>
          <p:style>
            <a:lnRef idx="3">
              <a:schemeClr val="lt1"/>
            </a:lnRef>
            <a:fillRef idx="1">
              <a:schemeClr val="accent4"/>
            </a:fillRef>
            <a:effectRef idx="1">
              <a:schemeClr val="accent4"/>
            </a:effectRef>
            <a:fontRef idx="minor">
              <a:schemeClr val="lt1"/>
            </a:fontRef>
          </p:style>
          <p:txBody>
            <a:bodyPr anchor="ctr"/>
            <a:lstStyle/>
            <a:p>
              <a:pPr algn="ctr" eaLnBrk="1" hangingPunct="1">
                <a:defRPr/>
              </a:pPr>
              <a:r>
                <a:rPr lang="en-US" sz="2400" dirty="0"/>
                <a:t>Protégé 3.4			</a:t>
              </a:r>
            </a:p>
          </p:txBody>
        </p:sp>
        <p:sp>
          <p:nvSpPr>
            <p:cNvPr id="6" name="Rounded Rectangle 5"/>
            <p:cNvSpPr/>
            <p:nvPr/>
          </p:nvSpPr>
          <p:spPr>
            <a:xfrm>
              <a:off x="6697634" y="3941797"/>
              <a:ext cx="1542582" cy="522798"/>
            </a:xfrm>
            <a:prstGeom prst="roundRect">
              <a:avLst/>
            </a:prstGeom>
            <a:solidFill>
              <a:schemeClr val="accent5">
                <a:lumMod val="60000"/>
                <a:lumOff val="40000"/>
              </a:schemeClr>
            </a:solidFill>
          </p:spPr>
          <p:style>
            <a:lnRef idx="3">
              <a:schemeClr val="lt1"/>
            </a:lnRef>
            <a:fillRef idx="1">
              <a:schemeClr val="accent4"/>
            </a:fillRef>
            <a:effectRef idx="1">
              <a:schemeClr val="accent4"/>
            </a:effectRef>
            <a:fontRef idx="minor">
              <a:schemeClr val="lt1"/>
            </a:fontRef>
          </p:style>
          <p:txBody>
            <a:bodyPr anchor="ctr"/>
            <a:lstStyle/>
            <a:p>
              <a:pPr algn="ctr" eaLnBrk="1" hangingPunct="1">
                <a:defRPr/>
              </a:pPr>
              <a:r>
                <a:rPr lang="en-US" sz="2000" dirty="0"/>
                <a:t>OWLART API</a:t>
              </a:r>
            </a:p>
          </p:txBody>
        </p:sp>
        <p:sp>
          <p:nvSpPr>
            <p:cNvPr id="8" name="Rounded Rectangle 7"/>
            <p:cNvSpPr/>
            <p:nvPr/>
          </p:nvSpPr>
          <p:spPr>
            <a:xfrm>
              <a:off x="4495800" y="2876497"/>
              <a:ext cx="3744416" cy="647586"/>
            </a:xfrm>
            <a:prstGeom prst="roundRect">
              <a:avLst/>
            </a:prstGeom>
            <a:solidFill>
              <a:schemeClr val="accent5">
                <a:lumMod val="50000"/>
              </a:schemeClr>
            </a:solidFill>
          </p:spPr>
          <p:style>
            <a:lnRef idx="3">
              <a:schemeClr val="lt1"/>
            </a:lnRef>
            <a:fillRef idx="1">
              <a:schemeClr val="accent3"/>
            </a:fillRef>
            <a:effectRef idx="1">
              <a:schemeClr val="accent3"/>
            </a:effectRef>
            <a:fontRef idx="minor">
              <a:schemeClr val="lt1"/>
            </a:fontRef>
          </p:style>
          <p:txBody>
            <a:bodyPr anchor="ctr"/>
            <a:lstStyle/>
            <a:p>
              <a:pPr algn="ctr" eaLnBrk="1" hangingPunct="1">
                <a:defRPr/>
              </a:pPr>
              <a:r>
                <a:rPr lang="en-US" sz="2400" dirty="0"/>
                <a:t>GWT / Presentation</a:t>
              </a:r>
            </a:p>
          </p:txBody>
        </p:sp>
      </p:grpSp>
      <p:sp>
        <p:nvSpPr>
          <p:cNvPr id="8197"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sz="1400" smtClean="0">
                <a:latin typeface="Harrington" panose="04040505050A02020702" pitchFamily="82" charset="0"/>
              </a:rPr>
              <a:t>03/04/2014</a:t>
            </a:r>
            <a:endParaRPr lang="en-US" sz="1400" smtClean="0">
              <a:latin typeface="Harrington" panose="04040505050A02020702" pitchFamily="82" charset="0"/>
            </a:endParaRPr>
          </a:p>
        </p:txBody>
      </p:sp>
      <p:sp>
        <p:nvSpPr>
          <p:cNvPr id="8198"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200" smtClean="0"/>
              <a:t>LDBC2014, Amsterdam, April 2014</a:t>
            </a:r>
          </a:p>
        </p:txBody>
      </p:sp>
      <p:sp>
        <p:nvSpPr>
          <p:cNvPr id="8199"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D4EF04-5A66-4B67-8021-0A707E33A115}" type="slidenum">
              <a:rPr lang="en-US" sz="1600" smtClean="0">
                <a:latin typeface="Harrington" panose="04040505050A02020702" pitchFamily="82" charset="0"/>
              </a:rPr>
              <a:pPr>
                <a:spcBef>
                  <a:spcPct val="0"/>
                </a:spcBef>
                <a:buFontTx/>
                <a:buNone/>
              </a:pPr>
              <a:t>3</a:t>
            </a:fld>
            <a:endParaRPr lang="en-US" sz="1600" smtClean="0">
              <a:latin typeface="Harrington" panose="04040505050A02020702"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71438"/>
            <a:ext cx="5903912" cy="765175"/>
          </a:xfrm>
        </p:spPr>
        <p:txBody>
          <a:bodyPr/>
          <a:lstStyle/>
          <a:p>
            <a:pPr>
              <a:defRPr/>
            </a:pPr>
            <a:r>
              <a:rPr lang="en-US"/>
              <a:t>V1 Problems</a:t>
            </a:r>
          </a:p>
        </p:txBody>
      </p:sp>
      <p:sp>
        <p:nvSpPr>
          <p:cNvPr id="9219" name="Content Placeholder 2"/>
          <p:cNvSpPr>
            <a:spLocks noGrp="1"/>
          </p:cNvSpPr>
          <p:nvPr>
            <p:ph idx="1"/>
          </p:nvPr>
        </p:nvSpPr>
        <p:spPr>
          <a:xfrm>
            <a:off x="395536" y="1341438"/>
            <a:ext cx="8615114" cy="4784725"/>
          </a:xfrm>
        </p:spPr>
        <p:txBody>
          <a:bodyPr>
            <a:normAutofit fontScale="77500" lnSpcReduction="20000"/>
          </a:bodyPr>
          <a:lstStyle/>
          <a:p>
            <a:pPr>
              <a:lnSpc>
                <a:spcPct val="150000"/>
              </a:lnSpc>
            </a:pPr>
            <a:r>
              <a:rPr lang="en-US" dirty="0" smtClean="0"/>
              <a:t>Couldn’t support other triple stores (</a:t>
            </a:r>
            <a:r>
              <a:rPr lang="en-US" i="1" dirty="0" smtClean="0"/>
              <a:t>mostly </a:t>
            </a:r>
            <a:r>
              <a:rPr lang="en-US" dirty="0" smtClean="0"/>
              <a:t>glued to Protégé API)</a:t>
            </a:r>
          </a:p>
          <a:p>
            <a:pPr>
              <a:lnSpc>
                <a:spcPct val="150000"/>
              </a:lnSpc>
            </a:pPr>
            <a:r>
              <a:rPr lang="en-US" dirty="0" smtClean="0"/>
              <a:t>Custom OWL model for thesauri modeling</a:t>
            </a:r>
          </a:p>
          <a:p>
            <a:pPr>
              <a:lnSpc>
                <a:spcPct val="150000"/>
              </a:lnSpc>
            </a:pPr>
            <a:r>
              <a:rPr lang="en-US" dirty="0" smtClean="0"/>
              <a:t>No support for emerging standards, e.g. SKOS</a:t>
            </a:r>
          </a:p>
          <a:p>
            <a:pPr>
              <a:lnSpc>
                <a:spcPct val="150000"/>
              </a:lnSpc>
            </a:pPr>
            <a:r>
              <a:rPr lang="en-US" dirty="0" smtClean="0"/>
              <a:t>No import</a:t>
            </a:r>
          </a:p>
          <a:p>
            <a:pPr>
              <a:lnSpc>
                <a:spcPct val="150000"/>
              </a:lnSpc>
            </a:pPr>
            <a:r>
              <a:rPr lang="en-US" dirty="0"/>
              <a:t>Complicated export (pretty tight to Agrovoc Model</a:t>
            </a:r>
            <a:r>
              <a:rPr lang="en-US" dirty="0" smtClean="0"/>
              <a:t>)</a:t>
            </a:r>
          </a:p>
          <a:p>
            <a:pPr>
              <a:lnSpc>
                <a:spcPct val="150000"/>
              </a:lnSpc>
            </a:pPr>
            <a:r>
              <a:rPr lang="en-US" dirty="0" smtClean="0"/>
              <a:t>No support for alignments</a:t>
            </a:r>
          </a:p>
          <a:p>
            <a:pPr lvl="1">
              <a:lnSpc>
                <a:spcPct val="150000"/>
              </a:lnSpc>
            </a:pPr>
            <a:r>
              <a:rPr lang="en-US" dirty="0" smtClean="0"/>
              <a:t>AGROVOC aligned to a dozen other vocabularies</a:t>
            </a:r>
          </a:p>
          <a:p>
            <a:pPr>
              <a:lnSpc>
                <a:spcPct val="150000"/>
              </a:lnSpc>
            </a:pPr>
            <a:r>
              <a:rPr lang="en-US" dirty="0" smtClean="0"/>
              <a:t>No SPARQL support</a:t>
            </a: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sz="1400" smtClean="0">
                <a:latin typeface="Harrington" panose="04040505050A02020702" pitchFamily="82" charset="0"/>
              </a:rPr>
              <a:t>03/04/2014</a:t>
            </a:r>
            <a:endParaRPr lang="en-US" sz="1400" smtClean="0">
              <a:latin typeface="Harrington" panose="04040505050A02020702" pitchFamily="82" charset="0"/>
            </a:endParaRPr>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200" smtClean="0"/>
              <a:t>LDBC2014, Amsterdam, April 2014</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C86595C-D59A-4048-A7D5-CC90AF894383}" type="slidenum">
              <a:rPr lang="en-US" sz="1600" smtClean="0">
                <a:latin typeface="Harrington" panose="04040505050A02020702" pitchFamily="82" charset="0"/>
              </a:rPr>
              <a:pPr>
                <a:spcBef>
                  <a:spcPct val="0"/>
                </a:spcBef>
                <a:buFontTx/>
                <a:buNone/>
              </a:pPr>
              <a:t>4</a:t>
            </a:fld>
            <a:endParaRPr lang="en-US" sz="1600" smtClean="0">
              <a:latin typeface="Harrington" panose="04040505050A02020702"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data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sz="1400" smtClean="0">
                <a:latin typeface="Harrington" panose="04040505050A02020702" pitchFamily="82" charset="0"/>
              </a:rPr>
              <a:t>03/04/2014</a:t>
            </a:r>
            <a:endParaRPr lang="en-US" sz="1400" smtClean="0">
              <a:latin typeface="Harrington" panose="04040505050A02020702" pitchFamily="82" charset="0"/>
            </a:endParaRPr>
          </a:p>
        </p:txBody>
      </p:sp>
      <p:sp>
        <p:nvSpPr>
          <p:cNvPr id="11267" name="Segnaposto piè di pagina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200" smtClean="0"/>
              <a:t>LDBC2014, Amsterdam, April 2014</a:t>
            </a:r>
          </a:p>
        </p:txBody>
      </p:sp>
      <p:sp>
        <p:nvSpPr>
          <p:cNvPr id="11268"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AEBEAD-BFBB-4D6E-BC8B-F0DD9439EB4E}" type="slidenum">
              <a:rPr lang="en-US" sz="1600" smtClean="0">
                <a:latin typeface="Harrington" panose="04040505050A02020702" pitchFamily="82" charset="0"/>
              </a:rPr>
              <a:pPr>
                <a:spcBef>
                  <a:spcPct val="0"/>
                </a:spcBef>
                <a:buFontTx/>
                <a:buNone/>
              </a:pPr>
              <a:t>5</a:t>
            </a:fld>
            <a:endParaRPr lang="en-US" sz="1600" smtClean="0">
              <a:latin typeface="Harrington" panose="04040505050A02020702" pitchFamily="82" charset="0"/>
            </a:endParaRPr>
          </a:p>
        </p:txBody>
      </p:sp>
      <p:sp>
        <p:nvSpPr>
          <p:cNvPr id="26626" name="Rectangle 2"/>
          <p:cNvSpPr>
            <a:spLocks noGrp="1" noChangeArrowheads="1"/>
          </p:cNvSpPr>
          <p:nvPr>
            <p:ph type="title"/>
          </p:nvPr>
        </p:nvSpPr>
        <p:spPr>
          <a:xfrm>
            <a:off x="900113" y="71438"/>
            <a:ext cx="5903912" cy="765175"/>
          </a:xfrm>
        </p:spPr>
        <p:txBody>
          <a:bodyPr/>
          <a:lstStyle/>
          <a:p>
            <a:pPr eaLnBrk="1" hangingPunct="1">
              <a:defRPr/>
            </a:pPr>
            <a:r>
              <a:rPr lang="it-IT" sz="2800" i="1" dirty="0" err="1" smtClean="0"/>
              <a:t>Objectives</a:t>
            </a:r>
            <a:r>
              <a:rPr lang="it-IT" sz="2800" i="1" dirty="0" smtClean="0"/>
              <a:t> </a:t>
            </a:r>
            <a:r>
              <a:rPr lang="it-IT" sz="2800" i="1" dirty="0" err="1" smtClean="0"/>
              <a:t>for</a:t>
            </a:r>
            <a:r>
              <a:rPr lang="it-IT" sz="2800" i="1" dirty="0" smtClean="0"/>
              <a:t> VB2.0</a:t>
            </a:r>
            <a:r>
              <a:rPr lang="it-IT" sz="2800" dirty="0" smtClean="0"/>
              <a:t>…</a:t>
            </a:r>
          </a:p>
        </p:txBody>
      </p:sp>
      <p:sp>
        <p:nvSpPr>
          <p:cNvPr id="8" name="Segnaposto contenuto 7"/>
          <p:cNvSpPr>
            <a:spLocks noGrp="1"/>
          </p:cNvSpPr>
          <p:nvPr>
            <p:ph idx="1"/>
          </p:nvPr>
        </p:nvSpPr>
        <p:spPr>
          <a:xfrm>
            <a:off x="457200" y="1268413"/>
            <a:ext cx="8229600" cy="5040312"/>
          </a:xfrm>
        </p:spPr>
        <p:txBody>
          <a:bodyPr>
            <a:normAutofit fontScale="55000" lnSpcReduction="20000"/>
          </a:bodyPr>
          <a:lstStyle/>
          <a:p>
            <a:pPr eaLnBrk="1" hangingPunct="1">
              <a:lnSpc>
                <a:spcPct val="170000"/>
              </a:lnSpc>
              <a:defRPr/>
            </a:pPr>
            <a:r>
              <a:rPr lang="it-IT" sz="3200" dirty="0" smtClean="0"/>
              <a:t>A </a:t>
            </a:r>
            <a:r>
              <a:rPr lang="it-IT" sz="3200" dirty="0" err="1" smtClean="0"/>
              <a:t>completely</a:t>
            </a:r>
            <a:r>
              <a:rPr lang="it-IT" sz="3200" dirty="0" smtClean="0"/>
              <a:t> </a:t>
            </a:r>
            <a:r>
              <a:rPr lang="it-IT" sz="3200" dirty="0" err="1" smtClean="0"/>
              <a:t>rebuilt</a:t>
            </a:r>
            <a:r>
              <a:rPr lang="it-IT" sz="3200" dirty="0" smtClean="0"/>
              <a:t> </a:t>
            </a:r>
            <a:r>
              <a:rPr lang="it-IT" sz="3200" dirty="0" err="1" smtClean="0"/>
              <a:t>backing</a:t>
            </a:r>
            <a:r>
              <a:rPr lang="it-IT" sz="3200" dirty="0" smtClean="0"/>
              <a:t> </a:t>
            </a:r>
            <a:r>
              <a:rPr lang="it-IT" sz="3200" dirty="0" err="1" smtClean="0"/>
              <a:t>framework</a:t>
            </a:r>
            <a:r>
              <a:rPr lang="it-IT" sz="3200" dirty="0" smtClean="0"/>
              <a:t> </a:t>
            </a:r>
            <a:r>
              <a:rPr lang="it-IT" sz="3200" dirty="0" err="1" smtClean="0"/>
              <a:t>for</a:t>
            </a:r>
            <a:r>
              <a:rPr lang="it-IT" sz="3200" dirty="0" smtClean="0"/>
              <a:t> the service and data </a:t>
            </a:r>
            <a:r>
              <a:rPr lang="it-IT" sz="3200" dirty="0" err="1" smtClean="0"/>
              <a:t>layers</a:t>
            </a:r>
            <a:r>
              <a:rPr lang="it-IT" sz="3200" dirty="0" smtClean="0"/>
              <a:t>, </a:t>
            </a:r>
            <a:r>
              <a:rPr lang="it-IT" sz="3200" dirty="0" err="1" smtClean="0"/>
              <a:t>based</a:t>
            </a:r>
            <a:r>
              <a:rPr lang="it-IT" sz="3200" dirty="0" smtClean="0"/>
              <a:t> on </a:t>
            </a:r>
            <a:r>
              <a:rPr lang="it-IT" sz="3200" dirty="0" err="1" smtClean="0"/>
              <a:t>an</a:t>
            </a:r>
            <a:r>
              <a:rPr lang="it-IT" sz="3200" dirty="0" smtClean="0"/>
              <a:t> </a:t>
            </a:r>
            <a:r>
              <a:rPr lang="it-IT" sz="3200" dirty="0" err="1" smtClean="0"/>
              <a:t>already</a:t>
            </a:r>
            <a:r>
              <a:rPr lang="it-IT" sz="3200" dirty="0" smtClean="0"/>
              <a:t> </a:t>
            </a:r>
            <a:r>
              <a:rPr lang="it-IT" sz="3200" dirty="0" err="1" smtClean="0"/>
              <a:t>existing</a:t>
            </a:r>
            <a:r>
              <a:rPr lang="it-IT" sz="3200" dirty="0" smtClean="0"/>
              <a:t> open source project: </a:t>
            </a:r>
            <a:r>
              <a:rPr lang="it-IT" sz="3200" dirty="0" err="1" smtClean="0"/>
              <a:t>Semantic</a:t>
            </a:r>
            <a:r>
              <a:rPr lang="it-IT" sz="3200" dirty="0" smtClean="0"/>
              <a:t> Turkey</a:t>
            </a:r>
            <a:r>
              <a:rPr lang="it-IT" sz="3200" baseline="30000" dirty="0" smtClean="0"/>
              <a:t>1</a:t>
            </a:r>
          </a:p>
          <a:p>
            <a:pPr lvl="1" eaLnBrk="1" hangingPunct="1">
              <a:lnSpc>
                <a:spcPct val="170000"/>
              </a:lnSpc>
              <a:defRPr/>
            </a:pPr>
            <a:r>
              <a:rPr lang="it-IT" dirty="0" err="1" smtClean="0"/>
              <a:t>Based</a:t>
            </a:r>
            <a:r>
              <a:rPr lang="it-IT" dirty="0" smtClean="0"/>
              <a:t> on </a:t>
            </a:r>
            <a:r>
              <a:rPr lang="it-IT" dirty="0" err="1" smtClean="0"/>
              <a:t>OSGi</a:t>
            </a:r>
            <a:r>
              <a:rPr lang="it-IT" dirty="0" smtClean="0"/>
              <a:t> Open </a:t>
            </a:r>
            <a:r>
              <a:rPr lang="it-IT" dirty="0" err="1" smtClean="0"/>
              <a:t>Services</a:t>
            </a:r>
            <a:r>
              <a:rPr lang="it-IT" dirty="0" smtClean="0"/>
              <a:t> Gateway</a:t>
            </a:r>
          </a:p>
          <a:p>
            <a:pPr lvl="1" eaLnBrk="1" hangingPunct="1">
              <a:lnSpc>
                <a:spcPct val="170000"/>
              </a:lnSpc>
              <a:defRPr/>
            </a:pPr>
            <a:r>
              <a:rPr lang="it-IT" dirty="0" smtClean="0"/>
              <a:t>Open </a:t>
            </a:r>
            <a:r>
              <a:rPr lang="it-IT" dirty="0" err="1" smtClean="0"/>
              <a:t>Connectibility</a:t>
            </a:r>
            <a:r>
              <a:rPr lang="it-IT" dirty="0" smtClean="0"/>
              <a:t> </a:t>
            </a:r>
            <a:r>
              <a:rPr lang="it-IT" dirty="0" err="1" smtClean="0"/>
              <a:t>to</a:t>
            </a:r>
            <a:r>
              <a:rPr lang="it-IT" dirty="0" smtClean="0"/>
              <a:t> </a:t>
            </a:r>
            <a:r>
              <a:rPr lang="it-IT" dirty="0" err="1" smtClean="0"/>
              <a:t>most</a:t>
            </a:r>
            <a:r>
              <a:rPr lang="it-IT" dirty="0" smtClean="0"/>
              <a:t> </a:t>
            </a:r>
            <a:r>
              <a:rPr lang="it-IT" dirty="0" err="1" smtClean="0"/>
              <a:t>notable</a:t>
            </a:r>
            <a:r>
              <a:rPr lang="it-IT" dirty="0" smtClean="0"/>
              <a:t> RDF </a:t>
            </a:r>
            <a:r>
              <a:rPr lang="it-IT" dirty="0" err="1" smtClean="0"/>
              <a:t>middleware</a:t>
            </a:r>
            <a:r>
              <a:rPr lang="it-IT" dirty="0" smtClean="0"/>
              <a:t> and triple </a:t>
            </a:r>
            <a:r>
              <a:rPr lang="it-IT" dirty="0" err="1" smtClean="0"/>
              <a:t>storing</a:t>
            </a:r>
            <a:r>
              <a:rPr lang="it-IT" dirty="0" smtClean="0"/>
              <a:t> </a:t>
            </a:r>
            <a:r>
              <a:rPr lang="it-IT" dirty="0" err="1" smtClean="0"/>
              <a:t>technologies</a:t>
            </a:r>
            <a:r>
              <a:rPr lang="it-IT" dirty="0" smtClean="0"/>
              <a:t> (Sesame2, </a:t>
            </a:r>
            <a:r>
              <a:rPr lang="it-IT" dirty="0" err="1" smtClean="0"/>
              <a:t>Jena</a:t>
            </a:r>
            <a:r>
              <a:rPr lang="it-IT" dirty="0" smtClean="0"/>
              <a:t>, </a:t>
            </a:r>
            <a:r>
              <a:rPr lang="it-IT" dirty="0" err="1" smtClean="0"/>
              <a:t>Allegrograph…</a:t>
            </a:r>
            <a:r>
              <a:rPr lang="it-IT" dirty="0" smtClean="0"/>
              <a:t>)</a:t>
            </a:r>
          </a:p>
          <a:p>
            <a:pPr lvl="1" eaLnBrk="1" hangingPunct="1">
              <a:lnSpc>
                <a:spcPct val="170000"/>
              </a:lnSpc>
              <a:defRPr/>
            </a:pPr>
            <a:r>
              <a:rPr lang="it-IT" dirty="0" smtClean="0"/>
              <a:t>Native </a:t>
            </a:r>
            <a:r>
              <a:rPr lang="it-IT" dirty="0" err="1" smtClean="0"/>
              <a:t>support</a:t>
            </a:r>
            <a:r>
              <a:rPr lang="it-IT" dirty="0" smtClean="0"/>
              <a:t> for SKOS and SKOSXL over RDF (no more </a:t>
            </a:r>
            <a:r>
              <a:rPr lang="it-IT" dirty="0" err="1" smtClean="0"/>
              <a:t>conversions</a:t>
            </a:r>
            <a:r>
              <a:rPr lang="it-IT" dirty="0" smtClean="0"/>
              <a:t> from </a:t>
            </a:r>
            <a:r>
              <a:rPr lang="it-IT" dirty="0" err="1" smtClean="0"/>
              <a:t>internal</a:t>
            </a:r>
            <a:r>
              <a:rPr lang="it-IT" dirty="0" smtClean="0"/>
              <a:t> </a:t>
            </a:r>
            <a:r>
              <a:rPr lang="it-IT" dirty="0" err="1" smtClean="0"/>
              <a:t>legacy</a:t>
            </a:r>
            <a:r>
              <a:rPr lang="it-IT" dirty="0" smtClean="0"/>
              <a:t> </a:t>
            </a:r>
            <a:r>
              <a:rPr lang="it-IT" dirty="0" err="1" smtClean="0"/>
              <a:t>models</a:t>
            </a:r>
            <a:r>
              <a:rPr lang="it-IT" dirty="0" smtClean="0"/>
              <a:t>), </a:t>
            </a:r>
            <a:r>
              <a:rPr lang="it-IT" dirty="0" err="1" smtClean="0"/>
              <a:t>other</a:t>
            </a:r>
            <a:r>
              <a:rPr lang="it-IT" dirty="0" smtClean="0"/>
              <a:t> </a:t>
            </a:r>
            <a:r>
              <a:rPr lang="it-IT" dirty="0" err="1" smtClean="0"/>
              <a:t>than</a:t>
            </a:r>
            <a:r>
              <a:rPr lang="it-IT" dirty="0" smtClean="0"/>
              <a:t> OWL</a:t>
            </a:r>
          </a:p>
          <a:p>
            <a:pPr lvl="1" eaLnBrk="1" hangingPunct="1">
              <a:lnSpc>
                <a:spcPct val="170000"/>
              </a:lnSpc>
              <a:defRPr/>
            </a:pPr>
            <a:endParaRPr lang="it-IT" dirty="0" smtClean="0"/>
          </a:p>
          <a:p>
            <a:pPr eaLnBrk="1" hangingPunct="1">
              <a:lnSpc>
                <a:spcPct val="170000"/>
              </a:lnSpc>
              <a:defRPr/>
            </a:pPr>
            <a:r>
              <a:rPr lang="it-IT" sz="3200" dirty="0" smtClean="0"/>
              <a:t>VB1.0 User Interface </a:t>
            </a:r>
            <a:r>
              <a:rPr lang="it-IT" sz="3200" dirty="0" err="1" smtClean="0"/>
              <a:t>remains</a:t>
            </a:r>
            <a:r>
              <a:rPr lang="it-IT" sz="3200" dirty="0" smtClean="0"/>
              <a:t> </a:t>
            </a:r>
            <a:r>
              <a:rPr lang="it-IT" sz="3200" dirty="0" err="1" smtClean="0"/>
              <a:t>mostly</a:t>
            </a:r>
            <a:r>
              <a:rPr lang="it-IT" sz="3200" dirty="0" smtClean="0"/>
              <a:t> </a:t>
            </a:r>
            <a:r>
              <a:rPr lang="it-IT" sz="3200" dirty="0" err="1" smtClean="0"/>
              <a:t>unchanged</a:t>
            </a:r>
            <a:r>
              <a:rPr lang="it-IT" sz="3200" dirty="0" smtClean="0"/>
              <a:t> in the first release of VB2.0</a:t>
            </a:r>
            <a:br>
              <a:rPr lang="it-IT" sz="3200" dirty="0" smtClean="0"/>
            </a:br>
            <a:endParaRPr lang="it-IT" sz="3200" dirty="0" smtClean="0"/>
          </a:p>
          <a:p>
            <a:pPr eaLnBrk="1" hangingPunct="1">
              <a:lnSpc>
                <a:spcPct val="170000"/>
              </a:lnSpc>
              <a:buFontTx/>
              <a:buNone/>
              <a:defRPr/>
            </a:pPr>
            <a:r>
              <a:rPr lang="it-IT" sz="2200" dirty="0" smtClean="0"/>
              <a:t>1. </a:t>
            </a:r>
            <a:r>
              <a:rPr lang="it-IT" sz="2200" dirty="0" smtClean="0">
                <a:hlinkClick r:id="rId3"/>
              </a:rPr>
              <a:t>http://semanticturkey.uniroma2.it/</a:t>
            </a:r>
            <a:endParaRPr lang="it-IT" sz="2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body" sz="half" idx="4294967295"/>
          </p:nvPr>
        </p:nvSpPr>
        <p:spPr>
          <a:xfrm>
            <a:off x="5286375" y="1071563"/>
            <a:ext cx="3857625" cy="5643562"/>
          </a:xfrm>
        </p:spPr>
        <p:txBody>
          <a:bodyPr/>
          <a:lstStyle/>
          <a:p>
            <a:pPr>
              <a:lnSpc>
                <a:spcPct val="120000"/>
              </a:lnSpc>
              <a:buFontTx/>
              <a:buNone/>
            </a:pPr>
            <a:r>
              <a:rPr lang="it-IT" sz="1800" smtClean="0">
                <a:solidFill>
                  <a:srgbClr val="9E0000"/>
                </a:solidFill>
              </a:rPr>
              <a:t>	Three layered extensible architecture</a:t>
            </a:r>
          </a:p>
          <a:p>
            <a:pPr>
              <a:lnSpc>
                <a:spcPct val="120000"/>
              </a:lnSpc>
            </a:pPr>
            <a:r>
              <a:rPr lang="it-IT" sz="1600" smtClean="0"/>
              <a:t>Presentation Layer</a:t>
            </a:r>
          </a:p>
          <a:p>
            <a:pPr lvl="1">
              <a:lnSpc>
                <a:spcPct val="120000"/>
              </a:lnSpc>
            </a:pPr>
            <a:r>
              <a:rPr lang="it-IT" sz="1400" smtClean="0"/>
              <a:t>GWT (Google Web Toolkit) Vocbench User Interface (</a:t>
            </a:r>
            <a:r>
              <a:rPr lang="it-IT" sz="1200" i="1" smtClean="0"/>
              <a:t>Mozilla apps in the original framework</a:t>
            </a:r>
            <a:r>
              <a:rPr lang="it-IT" sz="1400" smtClean="0"/>
              <a:t>)</a:t>
            </a:r>
          </a:p>
          <a:p>
            <a:pPr>
              <a:lnSpc>
                <a:spcPct val="120000"/>
              </a:lnSpc>
            </a:pPr>
            <a:r>
              <a:rPr lang="it-IT" sz="1600" smtClean="0"/>
              <a:t>Services Layer</a:t>
            </a:r>
          </a:p>
          <a:p>
            <a:pPr lvl="1">
              <a:lnSpc>
                <a:spcPct val="120000"/>
              </a:lnSpc>
            </a:pPr>
            <a:r>
              <a:rPr lang="it-IT" sz="1400" smtClean="0"/>
              <a:t>Enables communication between the client (Vocbench UI) and the ontology persistence layer. </a:t>
            </a:r>
          </a:p>
          <a:p>
            <a:pPr lvl="1">
              <a:lnSpc>
                <a:spcPct val="120000"/>
              </a:lnSpc>
            </a:pPr>
            <a:r>
              <a:rPr lang="it-IT" sz="1400" smtClean="0"/>
              <a:t>HTTP based S</a:t>
            </a:r>
            <a:r>
              <a:rPr lang="en-US" sz="1400" smtClean="0"/>
              <a:t>ervices accessed through the Ajax paradigm</a:t>
            </a:r>
          </a:p>
          <a:p>
            <a:pPr lvl="1">
              <a:lnSpc>
                <a:spcPct val="120000"/>
              </a:lnSpc>
            </a:pPr>
            <a:r>
              <a:rPr lang="en-US" sz="1400" smtClean="0"/>
              <a:t>OSGi Extensible Servicing System</a:t>
            </a:r>
            <a:endParaRPr lang="it-IT" sz="1200" smtClean="0"/>
          </a:p>
          <a:p>
            <a:pPr>
              <a:lnSpc>
                <a:spcPct val="120000"/>
              </a:lnSpc>
            </a:pPr>
            <a:r>
              <a:rPr lang="it-IT" sz="1600" smtClean="0"/>
              <a:t>Persistence Layer</a:t>
            </a:r>
          </a:p>
          <a:p>
            <a:pPr lvl="1">
              <a:lnSpc>
                <a:spcPct val="120000"/>
              </a:lnSpc>
            </a:pPr>
            <a:r>
              <a:rPr lang="it-IT" sz="1400" smtClean="0"/>
              <a:t>Access to ontological knowledge.</a:t>
            </a:r>
          </a:p>
          <a:p>
            <a:pPr lvl="1">
              <a:lnSpc>
                <a:spcPct val="120000"/>
              </a:lnSpc>
            </a:pPr>
            <a:r>
              <a:rPr lang="it-IT" sz="1400" smtClean="0"/>
              <a:t>Based on dedicated ontology API, which can be implemented through use of different technologies.</a:t>
            </a:r>
          </a:p>
          <a:p>
            <a:pPr lvl="2">
              <a:lnSpc>
                <a:spcPct val="120000"/>
              </a:lnSpc>
            </a:pPr>
            <a:endParaRPr lang="it-IT" sz="1200" smtClean="0"/>
          </a:p>
          <a:p>
            <a:pPr lvl="1">
              <a:lnSpc>
                <a:spcPct val="120000"/>
              </a:lnSpc>
            </a:pPr>
            <a:endParaRPr lang="it-IT" sz="1400" smtClean="0"/>
          </a:p>
        </p:txBody>
      </p:sp>
      <p:sp>
        <p:nvSpPr>
          <p:cNvPr id="24578" name="Rectangle 2"/>
          <p:cNvSpPr>
            <a:spLocks noGrp="1" noChangeArrowheads="1"/>
          </p:cNvSpPr>
          <p:nvPr>
            <p:ph type="title" idx="4294967295"/>
          </p:nvPr>
        </p:nvSpPr>
        <p:spPr/>
        <p:txBody>
          <a:bodyPr/>
          <a:lstStyle/>
          <a:p>
            <a:pPr>
              <a:defRPr/>
            </a:pPr>
            <a:r>
              <a:rPr lang="it-IT" sz="2800" dirty="0" smtClean="0"/>
              <a:t>Vocbench 2.0 (and ST) Architecture</a:t>
            </a:r>
          </a:p>
        </p:txBody>
      </p:sp>
      <p:pic>
        <p:nvPicPr>
          <p:cNvPr id="14340" name="Picture 1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088" y="1038225"/>
            <a:ext cx="5499861" cy="580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numero diapositiva 3"/>
          <p:cNvSpPr>
            <a:spLocks noGrp="1"/>
          </p:cNvSpPr>
          <p:nvPr>
            <p:ph type="sldNum" sz="quarter" idx="12"/>
          </p:nvPr>
        </p:nvSpPr>
        <p:spPr/>
        <p:txBody>
          <a:bodyPr/>
          <a:lstStyle/>
          <a:p>
            <a:pPr>
              <a:defRPr/>
            </a:pPr>
            <a:fld id="{76A06B52-2D32-4196-B5DB-DF709B8DA1E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en-US" dirty="0" smtClean="0"/>
              <a:t>…and here we are!!</a:t>
            </a:r>
            <a:endParaRPr lang="en-US" dirty="0"/>
          </a:p>
        </p:txBody>
      </p:sp>
      <p:sp>
        <p:nvSpPr>
          <p:cNvPr id="2" name="Segnaposto data 1"/>
          <p:cNvSpPr>
            <a:spLocks noGrp="1"/>
          </p:cNvSpPr>
          <p:nvPr>
            <p:ph type="dt" sz="half" idx="10"/>
          </p:nvPr>
        </p:nvSpPr>
        <p:spPr/>
        <p:txBody>
          <a:bodyPr/>
          <a:lstStyle/>
          <a:p>
            <a:pPr>
              <a:defRPr/>
            </a:pPr>
            <a:r>
              <a:rPr lang="it-IT" smtClean="0"/>
              <a:t>03/04/2014</a:t>
            </a:r>
            <a:endParaRPr lang="en-US"/>
          </a:p>
        </p:txBody>
      </p:sp>
      <p:sp>
        <p:nvSpPr>
          <p:cNvPr id="3" name="Segnaposto piè di pagina 2"/>
          <p:cNvSpPr>
            <a:spLocks noGrp="1"/>
          </p:cNvSpPr>
          <p:nvPr>
            <p:ph type="ftr" sz="quarter" idx="11"/>
          </p:nvPr>
        </p:nvSpPr>
        <p:spPr/>
        <p:txBody>
          <a:bodyPr/>
          <a:lstStyle/>
          <a:p>
            <a:pPr>
              <a:defRPr/>
            </a:pPr>
            <a:r>
              <a:rPr lang="en-US" smtClean="0"/>
              <a:t>LDBC2014, Amsterdam, April 2014</a:t>
            </a:r>
            <a:endParaRPr lang="en-US"/>
          </a:p>
        </p:txBody>
      </p:sp>
      <p:sp>
        <p:nvSpPr>
          <p:cNvPr id="4" name="Segnaposto numero diapositiva 3"/>
          <p:cNvSpPr>
            <a:spLocks noGrp="1"/>
          </p:cNvSpPr>
          <p:nvPr>
            <p:ph type="sldNum" sz="quarter" idx="12"/>
          </p:nvPr>
        </p:nvSpPr>
        <p:spPr/>
        <p:txBody>
          <a:bodyPr/>
          <a:lstStyle/>
          <a:p>
            <a:pPr>
              <a:defRPr/>
            </a:pPr>
            <a:fld id="{76A06B52-2D32-4196-B5DB-DF709B8DA1E0}" type="slidenum">
              <a:rPr lang="en-US" smtClean="0"/>
              <a:pPr>
                <a:defRPr/>
              </a:pPr>
              <a:t>7</a:t>
            </a:fld>
            <a:endParaRPr lang="en-US"/>
          </a:p>
        </p:txBody>
      </p:sp>
      <p:pic>
        <p:nvPicPr>
          <p:cNvPr id="7" name="Segnaposto contenuto 6"/>
          <p:cNvPicPr>
            <a:picLocks noGrp="1" noChangeAspect="1"/>
          </p:cNvPicPr>
          <p:nvPr>
            <p:ph idx="1"/>
          </p:nvPr>
        </p:nvPicPr>
        <p:blipFill rotWithShape="1">
          <a:blip r:embed="rId2"/>
          <a:srcRect l="361" t="10965" r="416" b="645"/>
          <a:stretch/>
        </p:blipFill>
        <p:spPr>
          <a:xfrm>
            <a:off x="179512" y="1124744"/>
            <a:ext cx="8831138" cy="5076002"/>
          </a:xfrm>
          <a:prstGeom prst="rect">
            <a:avLst/>
          </a:prstGeom>
        </p:spPr>
      </p:pic>
    </p:spTree>
    <p:extLst>
      <p:ext uri="{BB962C8B-B14F-4D97-AF65-F5344CB8AC3E}">
        <p14:creationId xmlns:p14="http://schemas.microsoft.com/office/powerpoint/2010/main" val="3680333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defRPr/>
            </a:pPr>
            <a:r>
              <a:rPr lang="en-US" dirty="0" smtClean="0"/>
              <a:t>VB “desktop version”: Semantic Turkey for Firefox</a:t>
            </a:r>
            <a:endParaRPr lang="en-US" dirty="0"/>
          </a:p>
        </p:txBody>
      </p:sp>
      <p:pic>
        <p:nvPicPr>
          <p:cNvPr id="25603" name="Immagin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52513"/>
            <a:ext cx="8286750" cy="575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Immagin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25" y="3214688"/>
            <a:ext cx="428625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Why</a:t>
            </a:r>
            <a:r>
              <a:rPr lang="it-IT" dirty="0" smtClean="0"/>
              <a:t> </a:t>
            </a:r>
            <a:r>
              <a:rPr lang="it-IT" dirty="0" err="1" smtClean="0"/>
              <a:t>should</a:t>
            </a:r>
            <a:r>
              <a:rPr lang="it-IT" dirty="0" smtClean="0"/>
              <a:t> I </a:t>
            </a:r>
            <a:r>
              <a:rPr lang="it-IT" dirty="0" err="1" smtClean="0"/>
              <a:t>buy</a:t>
            </a:r>
            <a:r>
              <a:rPr lang="it-IT" dirty="0" smtClean="0"/>
              <a:t> </a:t>
            </a:r>
            <a:r>
              <a:rPr lang="it-IT" dirty="0" err="1" smtClean="0"/>
              <a:t>it</a:t>
            </a:r>
            <a:r>
              <a:rPr lang="it-IT" dirty="0" smtClean="0"/>
              <a:t>?</a:t>
            </a:r>
            <a:endParaRPr lang="it-IT" dirty="0"/>
          </a:p>
        </p:txBody>
      </p:sp>
      <p:sp>
        <p:nvSpPr>
          <p:cNvPr id="3" name="Segnaposto contenuto 2"/>
          <p:cNvSpPr>
            <a:spLocks noGrp="1"/>
          </p:cNvSpPr>
          <p:nvPr>
            <p:ph idx="1"/>
          </p:nvPr>
        </p:nvSpPr>
        <p:spPr>
          <a:xfrm>
            <a:off x="457200" y="1124744"/>
            <a:ext cx="8229600" cy="5184576"/>
          </a:xfrm>
        </p:spPr>
        <p:txBody>
          <a:bodyPr>
            <a:normAutofit fontScale="40000" lnSpcReduction="20000"/>
          </a:bodyPr>
          <a:lstStyle/>
          <a:p>
            <a:pPr marL="0" indent="0">
              <a:lnSpc>
                <a:spcPct val="150000"/>
              </a:lnSpc>
              <a:buNone/>
            </a:pPr>
            <a:r>
              <a:rPr lang="it-IT" b="1" dirty="0" smtClean="0"/>
              <a:t>Collaborative Management</a:t>
            </a:r>
          </a:p>
          <a:p>
            <a:pPr lvl="1">
              <a:lnSpc>
                <a:spcPct val="150000"/>
              </a:lnSpc>
            </a:pPr>
            <a:r>
              <a:rPr lang="it-IT" dirty="0" err="1"/>
              <a:t>Validation&amp;Publication</a:t>
            </a:r>
            <a:r>
              <a:rPr lang="it-IT" dirty="0"/>
              <a:t> </a:t>
            </a:r>
            <a:r>
              <a:rPr lang="it-IT" dirty="0" err="1" smtClean="0"/>
              <a:t>Workflow</a:t>
            </a:r>
            <a:r>
              <a:rPr lang="it-IT" dirty="0" smtClean="0"/>
              <a:t> (propose, validate, </a:t>
            </a:r>
            <a:r>
              <a:rPr lang="it-IT" dirty="0" err="1" smtClean="0"/>
              <a:t>publish</a:t>
            </a:r>
            <a:r>
              <a:rPr lang="it-IT" dirty="0" smtClean="0"/>
              <a:t>, </a:t>
            </a:r>
            <a:r>
              <a:rPr lang="it-IT" dirty="0" err="1" smtClean="0"/>
              <a:t>revise</a:t>
            </a:r>
            <a:r>
              <a:rPr lang="it-IT" dirty="0" smtClean="0"/>
              <a:t>, deprecate…)</a:t>
            </a:r>
          </a:p>
          <a:p>
            <a:pPr lvl="1">
              <a:lnSpc>
                <a:spcPct val="150000"/>
              </a:lnSpc>
            </a:pPr>
            <a:r>
              <a:rPr lang="it-IT" dirty="0" smtClean="0"/>
              <a:t>Fine </a:t>
            </a:r>
            <a:r>
              <a:rPr lang="it-IT" dirty="0" err="1" smtClean="0"/>
              <a:t>grained</a:t>
            </a:r>
            <a:r>
              <a:rPr lang="it-IT" dirty="0" smtClean="0"/>
              <a:t> </a:t>
            </a:r>
            <a:r>
              <a:rPr lang="it-IT" dirty="0" err="1" smtClean="0"/>
              <a:t>user</a:t>
            </a:r>
            <a:r>
              <a:rPr lang="it-IT" dirty="0" smtClean="0"/>
              <a:t> management</a:t>
            </a:r>
          </a:p>
          <a:p>
            <a:pPr lvl="2">
              <a:lnSpc>
                <a:spcPct val="150000"/>
              </a:lnSpc>
            </a:pPr>
            <a:r>
              <a:rPr lang="it-IT" dirty="0" err="1" smtClean="0"/>
              <a:t>both</a:t>
            </a:r>
            <a:r>
              <a:rPr lang="it-IT" dirty="0" smtClean="0"/>
              <a:t> </a:t>
            </a:r>
            <a:r>
              <a:rPr lang="it-IT" dirty="0" err="1" smtClean="0"/>
              <a:t>users</a:t>
            </a:r>
            <a:r>
              <a:rPr lang="it-IT" dirty="0" smtClean="0"/>
              <a:t> and </a:t>
            </a:r>
            <a:r>
              <a:rPr lang="it-IT" dirty="0" err="1" smtClean="0"/>
              <a:t>functionalities</a:t>
            </a:r>
            <a:r>
              <a:rPr lang="it-IT" dirty="0" smtClean="0"/>
              <a:t> </a:t>
            </a:r>
            <a:r>
              <a:rPr lang="it-IT" dirty="0" err="1" smtClean="0"/>
              <a:t>may</a:t>
            </a:r>
            <a:r>
              <a:rPr lang="it-IT" dirty="0" smtClean="0"/>
              <a:t> be </a:t>
            </a:r>
            <a:r>
              <a:rPr lang="it-IT" dirty="0" err="1" smtClean="0"/>
              <a:t>associated</a:t>
            </a:r>
            <a:r>
              <a:rPr lang="it-IT" dirty="0" smtClean="0"/>
              <a:t> in </a:t>
            </a:r>
            <a:r>
              <a:rPr lang="it-IT" dirty="0" err="1" smtClean="0"/>
              <a:t>groups</a:t>
            </a:r>
            <a:endParaRPr lang="it-IT" dirty="0"/>
          </a:p>
          <a:p>
            <a:pPr lvl="2">
              <a:lnSpc>
                <a:spcPct val="150000"/>
              </a:lnSpc>
            </a:pPr>
            <a:r>
              <a:rPr lang="it-IT" dirty="0" err="1" smtClean="0"/>
              <a:t>Functionalities</a:t>
            </a:r>
            <a:r>
              <a:rPr lang="it-IT" dirty="0" smtClean="0"/>
              <a:t> (or </a:t>
            </a:r>
            <a:r>
              <a:rPr lang="it-IT" dirty="0" err="1" smtClean="0"/>
              <a:t>groups</a:t>
            </a:r>
            <a:r>
              <a:rPr lang="it-IT" dirty="0" smtClean="0"/>
              <a:t> of) </a:t>
            </a:r>
            <a:r>
              <a:rPr lang="it-IT" dirty="0" err="1" smtClean="0"/>
              <a:t>may</a:t>
            </a:r>
            <a:r>
              <a:rPr lang="it-IT" dirty="0" smtClean="0"/>
              <a:t> be </a:t>
            </a:r>
            <a:r>
              <a:rPr lang="it-IT" dirty="0" err="1" smtClean="0"/>
              <a:t>assigned</a:t>
            </a:r>
            <a:r>
              <a:rPr lang="it-IT" dirty="0" smtClean="0"/>
              <a:t> to </a:t>
            </a:r>
            <a:r>
              <a:rPr lang="it-IT" dirty="0" err="1" smtClean="0"/>
              <a:t>different</a:t>
            </a:r>
            <a:r>
              <a:rPr lang="it-IT" dirty="0" smtClean="0"/>
              <a:t> </a:t>
            </a:r>
            <a:r>
              <a:rPr lang="it-IT" dirty="0" err="1" smtClean="0"/>
              <a:t>users</a:t>
            </a:r>
            <a:r>
              <a:rPr lang="it-IT" dirty="0" smtClean="0"/>
              <a:t> (or </a:t>
            </a:r>
            <a:r>
              <a:rPr lang="it-IT" dirty="0" err="1" smtClean="0"/>
              <a:t>groups</a:t>
            </a:r>
            <a:r>
              <a:rPr lang="it-IT" dirty="0" smtClean="0"/>
              <a:t> of)</a:t>
            </a:r>
          </a:p>
          <a:p>
            <a:pPr lvl="1">
              <a:lnSpc>
                <a:spcPct val="150000"/>
              </a:lnSpc>
            </a:pPr>
            <a:r>
              <a:rPr lang="it-IT" dirty="0" smtClean="0"/>
              <a:t>Full editing </a:t>
            </a:r>
            <a:r>
              <a:rPr lang="it-IT" dirty="0" err="1" smtClean="0"/>
              <a:t>history</a:t>
            </a:r>
            <a:r>
              <a:rPr lang="it-IT" dirty="0" smtClean="0"/>
              <a:t> (</a:t>
            </a:r>
            <a:r>
              <a:rPr lang="it-IT" dirty="0" err="1" smtClean="0"/>
              <a:t>not</a:t>
            </a:r>
            <a:r>
              <a:rPr lang="it-IT" dirty="0" smtClean="0"/>
              <a:t> </a:t>
            </a:r>
            <a:r>
              <a:rPr lang="it-IT" dirty="0" err="1" smtClean="0"/>
              <a:t>only</a:t>
            </a:r>
            <a:r>
              <a:rPr lang="it-IT" dirty="0" smtClean="0"/>
              <a:t> </a:t>
            </a:r>
            <a:r>
              <a:rPr lang="it-IT" dirty="0" err="1" smtClean="0"/>
              <a:t>concepts</a:t>
            </a:r>
            <a:r>
              <a:rPr lang="it-IT" dirty="0" smtClean="0"/>
              <a:t>, </a:t>
            </a:r>
            <a:r>
              <a:rPr lang="it-IT" dirty="0" err="1" smtClean="0"/>
              <a:t>but</a:t>
            </a:r>
            <a:r>
              <a:rPr lang="it-IT" dirty="0" smtClean="0"/>
              <a:t> </a:t>
            </a:r>
            <a:r>
              <a:rPr lang="it-IT" dirty="0" err="1" smtClean="0"/>
              <a:t>most</a:t>
            </a:r>
            <a:r>
              <a:rPr lang="it-IT" dirty="0" smtClean="0"/>
              <a:t> of the </a:t>
            </a:r>
            <a:r>
              <a:rPr lang="it-IT" dirty="0" err="1" smtClean="0"/>
              <a:t>actions</a:t>
            </a:r>
            <a:r>
              <a:rPr lang="it-IT" dirty="0" smtClean="0"/>
              <a:t> can be </a:t>
            </a:r>
            <a:r>
              <a:rPr lang="it-IT" dirty="0" err="1" smtClean="0"/>
              <a:t>subject</a:t>
            </a:r>
            <a:r>
              <a:rPr lang="it-IT" dirty="0" smtClean="0"/>
              <a:t> to </a:t>
            </a:r>
            <a:r>
              <a:rPr lang="it-IT" dirty="0" err="1" smtClean="0"/>
              <a:t>validation</a:t>
            </a:r>
            <a:r>
              <a:rPr lang="it-IT" dirty="0" smtClean="0"/>
              <a:t> </a:t>
            </a:r>
            <a:r>
              <a:rPr lang="it-IT" dirty="0" err="1" smtClean="0"/>
              <a:t>too</a:t>
            </a:r>
            <a:r>
              <a:rPr lang="it-IT" dirty="0" smtClean="0"/>
              <a:t>)</a:t>
            </a:r>
          </a:p>
          <a:p>
            <a:pPr lvl="1">
              <a:lnSpc>
                <a:spcPct val="150000"/>
              </a:lnSpc>
            </a:pPr>
            <a:r>
              <a:rPr lang="it-IT" dirty="0" smtClean="0"/>
              <a:t>RSS </a:t>
            </a:r>
            <a:r>
              <a:rPr lang="it-IT" dirty="0" err="1" smtClean="0"/>
              <a:t>Feeds</a:t>
            </a:r>
            <a:endParaRPr lang="it-IT" dirty="0" smtClean="0"/>
          </a:p>
          <a:p>
            <a:pPr lvl="1">
              <a:lnSpc>
                <a:spcPct val="150000"/>
              </a:lnSpc>
            </a:pPr>
            <a:r>
              <a:rPr lang="it-IT" dirty="0" smtClean="0"/>
              <a:t>Fine-</a:t>
            </a:r>
            <a:r>
              <a:rPr lang="it-IT" dirty="0" err="1" smtClean="0"/>
              <a:t>grained</a:t>
            </a:r>
            <a:r>
              <a:rPr lang="it-IT" dirty="0" smtClean="0"/>
              <a:t> </a:t>
            </a:r>
            <a:r>
              <a:rPr lang="it-IT" dirty="0" err="1" smtClean="0"/>
              <a:t>metadata</a:t>
            </a:r>
            <a:r>
              <a:rPr lang="it-IT" dirty="0" smtClean="0"/>
              <a:t> and </a:t>
            </a:r>
            <a:r>
              <a:rPr lang="it-IT" dirty="0" err="1" smtClean="0"/>
              <a:t>editorial</a:t>
            </a:r>
            <a:r>
              <a:rPr lang="it-IT" dirty="0" smtClean="0"/>
              <a:t> notes: SKOS-XL and </a:t>
            </a:r>
            <a:r>
              <a:rPr lang="it-IT" dirty="0" err="1" smtClean="0"/>
              <a:t>reified</a:t>
            </a:r>
            <a:r>
              <a:rPr lang="it-IT" dirty="0" smtClean="0"/>
              <a:t> </a:t>
            </a:r>
            <a:r>
              <a:rPr lang="it-IT" dirty="0" err="1" smtClean="0"/>
              <a:t>definitions</a:t>
            </a:r>
            <a:r>
              <a:rPr lang="it-IT" dirty="0" smtClean="0"/>
              <a:t> </a:t>
            </a:r>
            <a:r>
              <a:rPr lang="it-IT" dirty="0" err="1" smtClean="0"/>
              <a:t>allow</a:t>
            </a:r>
            <a:r>
              <a:rPr lang="it-IT" dirty="0" smtClean="0"/>
              <a:t> for </a:t>
            </a:r>
            <a:r>
              <a:rPr lang="it-IT" dirty="0" err="1" smtClean="0"/>
              <a:t>timestamped</a:t>
            </a:r>
            <a:r>
              <a:rPr lang="it-IT" dirty="0" smtClean="0"/>
              <a:t> status and </a:t>
            </a:r>
            <a:r>
              <a:rPr lang="it-IT" dirty="0" err="1" smtClean="0"/>
              <a:t>rich</a:t>
            </a:r>
            <a:r>
              <a:rPr lang="it-IT" dirty="0" smtClean="0"/>
              <a:t> </a:t>
            </a:r>
            <a:r>
              <a:rPr lang="it-IT" dirty="0" err="1" smtClean="0"/>
              <a:t>editorial</a:t>
            </a:r>
            <a:r>
              <a:rPr lang="it-IT" dirty="0" smtClean="0"/>
              <a:t> notes</a:t>
            </a:r>
          </a:p>
          <a:p>
            <a:pPr marL="0" indent="0">
              <a:lnSpc>
                <a:spcPct val="150000"/>
              </a:lnSpc>
              <a:buNone/>
            </a:pPr>
            <a:r>
              <a:rPr lang="it-IT" b="1" dirty="0" err="1" smtClean="0"/>
              <a:t>Multilinguality</a:t>
            </a:r>
            <a:endParaRPr lang="it-IT" b="1" dirty="0" smtClean="0"/>
          </a:p>
          <a:p>
            <a:pPr lvl="1">
              <a:lnSpc>
                <a:spcPct val="150000"/>
              </a:lnSpc>
            </a:pPr>
            <a:r>
              <a:rPr lang="it-IT" dirty="0" smtClean="0"/>
              <a:t>Strong </a:t>
            </a:r>
            <a:r>
              <a:rPr lang="it-IT" dirty="0" err="1" smtClean="0"/>
              <a:t>support</a:t>
            </a:r>
            <a:r>
              <a:rPr lang="it-IT" dirty="0" smtClean="0"/>
              <a:t> for multi-</a:t>
            </a:r>
            <a:r>
              <a:rPr lang="it-IT" dirty="0" err="1" smtClean="0"/>
              <a:t>lingual</a:t>
            </a:r>
            <a:r>
              <a:rPr lang="it-IT" dirty="0" smtClean="0"/>
              <a:t> </a:t>
            </a:r>
            <a:r>
              <a:rPr lang="it-IT" dirty="0" err="1" smtClean="0"/>
              <a:t>thesauri</a:t>
            </a:r>
            <a:r>
              <a:rPr lang="it-IT" dirty="0" smtClean="0"/>
              <a:t> management</a:t>
            </a:r>
          </a:p>
          <a:p>
            <a:pPr lvl="1">
              <a:lnSpc>
                <a:spcPct val="150000"/>
              </a:lnSpc>
            </a:pPr>
            <a:r>
              <a:rPr lang="it-IT" dirty="0" smtClean="0"/>
              <a:t>Application </a:t>
            </a:r>
            <a:r>
              <a:rPr lang="it-IT" dirty="0" err="1"/>
              <a:t>itself</a:t>
            </a:r>
            <a:r>
              <a:rPr lang="it-IT" dirty="0" smtClean="0"/>
              <a:t> </a:t>
            </a:r>
            <a:r>
              <a:rPr lang="it-IT" dirty="0" err="1" smtClean="0"/>
              <a:t>is</a:t>
            </a:r>
            <a:r>
              <a:rPr lang="it-IT" dirty="0" smtClean="0"/>
              <a:t> </a:t>
            </a:r>
            <a:r>
              <a:rPr lang="it-IT" dirty="0" err="1" smtClean="0"/>
              <a:t>also</a:t>
            </a:r>
            <a:r>
              <a:rPr lang="it-IT" dirty="0" smtClean="0"/>
              <a:t> </a:t>
            </a:r>
            <a:r>
              <a:rPr lang="it-IT" dirty="0" err="1" smtClean="0"/>
              <a:t>multilingual</a:t>
            </a:r>
            <a:r>
              <a:rPr lang="it-IT" dirty="0" smtClean="0"/>
              <a:t> (</a:t>
            </a:r>
            <a:r>
              <a:rPr lang="it-IT" dirty="0" err="1" smtClean="0"/>
              <a:t>currently</a:t>
            </a:r>
            <a:r>
              <a:rPr lang="it-IT" dirty="0" smtClean="0"/>
              <a:t> </a:t>
            </a:r>
            <a:r>
              <a:rPr lang="it-IT" dirty="0" err="1" smtClean="0"/>
              <a:t>support</a:t>
            </a:r>
            <a:r>
              <a:rPr lang="it-IT" dirty="0" smtClean="0"/>
              <a:t> for </a:t>
            </a:r>
            <a:r>
              <a:rPr lang="it-IT" dirty="0" err="1" smtClean="0"/>
              <a:t>english</a:t>
            </a:r>
            <a:r>
              <a:rPr lang="it-IT" dirty="0" smtClean="0"/>
              <a:t>, </a:t>
            </a:r>
            <a:r>
              <a:rPr lang="it-IT" dirty="0" err="1" smtClean="0"/>
              <a:t>dutch</a:t>
            </a:r>
            <a:r>
              <a:rPr lang="it-IT" dirty="0" smtClean="0"/>
              <a:t>, </a:t>
            </a:r>
            <a:r>
              <a:rPr lang="it-IT" dirty="0" err="1" smtClean="0"/>
              <a:t>spanish</a:t>
            </a:r>
            <a:r>
              <a:rPr lang="it-IT" dirty="0" smtClean="0"/>
              <a:t>, more </a:t>
            </a:r>
            <a:r>
              <a:rPr lang="it-IT" dirty="0" err="1" smtClean="0"/>
              <a:t>languages</a:t>
            </a:r>
            <a:r>
              <a:rPr lang="it-IT" dirty="0" smtClean="0"/>
              <a:t> </a:t>
            </a:r>
            <a:r>
              <a:rPr lang="it-IT" dirty="0" err="1" smtClean="0"/>
              <a:t>coming</a:t>
            </a:r>
            <a:r>
              <a:rPr lang="it-IT" dirty="0" smtClean="0"/>
              <a:t>)</a:t>
            </a:r>
          </a:p>
          <a:p>
            <a:pPr marL="0" indent="0">
              <a:lnSpc>
                <a:spcPct val="150000"/>
              </a:lnSpc>
              <a:buNone/>
            </a:pPr>
            <a:r>
              <a:rPr lang="it-IT" b="1" dirty="0" smtClean="0"/>
              <a:t>Native RDF </a:t>
            </a:r>
            <a:r>
              <a:rPr lang="it-IT" b="1" dirty="0" err="1" smtClean="0"/>
              <a:t>support</a:t>
            </a:r>
            <a:endParaRPr lang="it-IT" b="1" dirty="0" smtClean="0"/>
          </a:p>
          <a:p>
            <a:pPr lvl="1">
              <a:lnSpc>
                <a:spcPct val="150000"/>
              </a:lnSpc>
            </a:pPr>
            <a:r>
              <a:rPr lang="it-IT" dirty="0" err="1" smtClean="0"/>
              <a:t>Support</a:t>
            </a:r>
            <a:r>
              <a:rPr lang="it-IT" dirty="0" smtClean="0"/>
              <a:t> for </a:t>
            </a:r>
            <a:r>
              <a:rPr lang="it-IT" dirty="0" err="1" smtClean="0"/>
              <a:t>different</a:t>
            </a:r>
            <a:r>
              <a:rPr lang="it-IT" dirty="0" smtClean="0"/>
              <a:t> triple </a:t>
            </a:r>
            <a:r>
              <a:rPr lang="it-IT" dirty="0" err="1" smtClean="0"/>
              <a:t>stores</a:t>
            </a:r>
            <a:endParaRPr lang="it-IT" dirty="0" smtClean="0"/>
          </a:p>
          <a:p>
            <a:pPr lvl="1">
              <a:lnSpc>
                <a:spcPct val="150000"/>
              </a:lnSpc>
            </a:pPr>
            <a:r>
              <a:rPr lang="it-IT" dirty="0" err="1" smtClean="0"/>
              <a:t>Possibilty</a:t>
            </a:r>
            <a:r>
              <a:rPr lang="it-IT" dirty="0" smtClean="0"/>
              <a:t> to SPARQL </a:t>
            </a:r>
            <a:r>
              <a:rPr lang="it-IT" dirty="0" err="1" smtClean="0"/>
              <a:t>query</a:t>
            </a:r>
            <a:r>
              <a:rPr lang="it-IT" dirty="0" smtClean="0"/>
              <a:t>/update </a:t>
            </a:r>
            <a:r>
              <a:rPr lang="it-IT" dirty="0" err="1" smtClean="0"/>
              <a:t>through</a:t>
            </a:r>
            <a:r>
              <a:rPr lang="it-IT" dirty="0" smtClean="0"/>
              <a:t> a </a:t>
            </a:r>
            <a:r>
              <a:rPr lang="it-IT" dirty="0" err="1" smtClean="0"/>
              <a:t>dedicated</a:t>
            </a:r>
            <a:r>
              <a:rPr lang="it-IT" dirty="0" smtClean="0"/>
              <a:t> </a:t>
            </a:r>
            <a:r>
              <a:rPr lang="it-IT" dirty="0" err="1" smtClean="0"/>
              <a:t>interface</a:t>
            </a:r>
            <a:r>
              <a:rPr lang="it-IT" dirty="0" smtClean="0"/>
              <a:t> with </a:t>
            </a:r>
            <a:r>
              <a:rPr lang="it-IT" dirty="0" err="1" smtClean="0"/>
              <a:t>syntax</a:t>
            </a:r>
            <a:r>
              <a:rPr lang="it-IT" dirty="0" smtClean="0"/>
              <a:t> </a:t>
            </a:r>
            <a:r>
              <a:rPr lang="it-IT" dirty="0" err="1" smtClean="0"/>
              <a:t>completion</a:t>
            </a:r>
            <a:r>
              <a:rPr lang="it-IT" dirty="0" smtClean="0"/>
              <a:t>/</a:t>
            </a:r>
            <a:r>
              <a:rPr lang="it-IT" dirty="0" err="1" smtClean="0"/>
              <a:t>highlight</a:t>
            </a:r>
            <a:endParaRPr lang="it-IT" dirty="0" smtClean="0"/>
          </a:p>
          <a:p>
            <a:pPr lvl="1">
              <a:lnSpc>
                <a:spcPct val="150000"/>
              </a:lnSpc>
            </a:pPr>
            <a:r>
              <a:rPr lang="it-IT" dirty="0" smtClean="0"/>
              <a:t>SKOS-XL management</a:t>
            </a:r>
          </a:p>
          <a:p>
            <a:pPr lvl="2">
              <a:lnSpc>
                <a:spcPct val="150000"/>
              </a:lnSpc>
            </a:pPr>
            <a:r>
              <a:rPr lang="it-IT" dirty="0" err="1" smtClean="0"/>
              <a:t>If</a:t>
            </a:r>
            <a:r>
              <a:rPr lang="it-IT" dirty="0" smtClean="0"/>
              <a:t> </a:t>
            </a:r>
            <a:r>
              <a:rPr lang="it-IT" dirty="0" err="1" smtClean="0"/>
              <a:t>preferred</a:t>
            </a:r>
            <a:r>
              <a:rPr lang="it-IT" dirty="0" smtClean="0"/>
              <a:t>, SKOS-core export </a:t>
            </a:r>
            <a:r>
              <a:rPr lang="it-IT" dirty="0" err="1" smtClean="0"/>
              <a:t>through</a:t>
            </a:r>
            <a:r>
              <a:rPr lang="it-IT" dirty="0" smtClean="0"/>
              <a:t> </a:t>
            </a:r>
            <a:r>
              <a:rPr lang="it-IT" dirty="0" err="1" smtClean="0"/>
              <a:t>available</a:t>
            </a:r>
            <a:r>
              <a:rPr lang="it-IT" dirty="0" smtClean="0"/>
              <a:t> </a:t>
            </a:r>
            <a:r>
              <a:rPr lang="it-IT" dirty="0" err="1" smtClean="0"/>
              <a:t>conversion</a:t>
            </a:r>
            <a:r>
              <a:rPr lang="it-IT" dirty="0" smtClean="0"/>
              <a:t> </a:t>
            </a:r>
            <a:r>
              <a:rPr lang="it-IT" dirty="0" err="1" smtClean="0"/>
              <a:t>tools</a:t>
            </a:r>
            <a:endParaRPr lang="it-IT" dirty="0" smtClean="0"/>
          </a:p>
          <a:p>
            <a:pPr marL="0" indent="0">
              <a:lnSpc>
                <a:spcPct val="150000"/>
              </a:lnSpc>
              <a:buNone/>
            </a:pPr>
            <a:r>
              <a:rPr lang="it-IT" b="1" dirty="0" smtClean="0"/>
              <a:t>Large scale </a:t>
            </a:r>
            <a:r>
              <a:rPr lang="it-IT" b="1" dirty="0" err="1" smtClean="0"/>
              <a:t>thesauri</a:t>
            </a:r>
            <a:r>
              <a:rPr lang="it-IT" b="1" dirty="0" smtClean="0"/>
              <a:t> management</a:t>
            </a:r>
          </a:p>
          <a:p>
            <a:pPr lvl="1">
              <a:lnSpc>
                <a:spcPct val="150000"/>
              </a:lnSpc>
            </a:pPr>
            <a:r>
              <a:rPr lang="it-IT" dirty="0" err="1" smtClean="0"/>
              <a:t>Scalability</a:t>
            </a:r>
            <a:r>
              <a:rPr lang="it-IT" dirty="0" smtClean="0"/>
              <a:t> </a:t>
            </a:r>
            <a:r>
              <a:rPr lang="it-IT" dirty="0" err="1" smtClean="0"/>
              <a:t>limited</a:t>
            </a:r>
            <a:r>
              <a:rPr lang="it-IT" dirty="0" smtClean="0"/>
              <a:t> </a:t>
            </a:r>
            <a:r>
              <a:rPr lang="it-IT" dirty="0" err="1" smtClean="0"/>
              <a:t>only</a:t>
            </a:r>
            <a:r>
              <a:rPr lang="it-IT" dirty="0" smtClean="0"/>
              <a:t> by the </a:t>
            </a:r>
            <a:r>
              <a:rPr lang="it-IT" dirty="0" err="1" smtClean="0"/>
              <a:t>underlying</a:t>
            </a:r>
            <a:r>
              <a:rPr lang="it-IT" dirty="0" smtClean="0"/>
              <a:t> triple </a:t>
            </a:r>
            <a:r>
              <a:rPr lang="it-IT" dirty="0" err="1" smtClean="0"/>
              <a:t>store</a:t>
            </a:r>
            <a:endParaRPr lang="it-IT" dirty="0" smtClean="0"/>
          </a:p>
          <a:p>
            <a:pPr marL="0" indent="0">
              <a:lnSpc>
                <a:spcPct val="150000"/>
              </a:lnSpc>
              <a:buNone/>
            </a:pPr>
            <a:r>
              <a:rPr lang="it-IT" b="1" dirty="0" err="1" smtClean="0"/>
              <a:t>Extensibility</a:t>
            </a:r>
            <a:endParaRPr lang="it-IT" b="1" dirty="0" smtClean="0"/>
          </a:p>
          <a:p>
            <a:pPr lvl="1">
              <a:lnSpc>
                <a:spcPct val="150000"/>
              </a:lnSpc>
            </a:pPr>
            <a:r>
              <a:rPr lang="it-IT" dirty="0" err="1" smtClean="0"/>
              <a:t>OSGi</a:t>
            </a:r>
            <a:r>
              <a:rPr lang="it-IT" dirty="0" smtClean="0"/>
              <a:t> </a:t>
            </a:r>
            <a:r>
              <a:rPr lang="it-IT" dirty="0" err="1" smtClean="0"/>
              <a:t>connectable</a:t>
            </a:r>
            <a:r>
              <a:rPr lang="it-IT" dirty="0" smtClean="0"/>
              <a:t> </a:t>
            </a:r>
            <a:r>
              <a:rPr lang="it-IT" dirty="0" err="1" smtClean="0"/>
              <a:t>services</a:t>
            </a:r>
            <a:endParaRPr lang="it-IT" dirty="0" smtClean="0"/>
          </a:p>
          <a:p>
            <a:pPr marL="0" indent="0">
              <a:lnSpc>
                <a:spcPct val="150000"/>
              </a:lnSpc>
              <a:buNone/>
            </a:pPr>
            <a:endParaRPr lang="it-IT" dirty="0" smtClean="0"/>
          </a:p>
          <a:p>
            <a:pPr marL="0" indent="0">
              <a:lnSpc>
                <a:spcPct val="150000"/>
              </a:lnSpc>
              <a:buNone/>
            </a:pPr>
            <a:r>
              <a:rPr lang="it-IT" dirty="0" smtClean="0"/>
              <a:t>And, last </a:t>
            </a:r>
            <a:r>
              <a:rPr lang="it-IT" dirty="0" err="1" smtClean="0"/>
              <a:t>but</a:t>
            </a:r>
            <a:r>
              <a:rPr lang="it-IT" dirty="0" smtClean="0"/>
              <a:t> </a:t>
            </a:r>
            <a:r>
              <a:rPr lang="it-IT" dirty="0" err="1" smtClean="0"/>
              <a:t>not</a:t>
            </a:r>
            <a:r>
              <a:rPr lang="it-IT" dirty="0" smtClean="0"/>
              <a:t> the </a:t>
            </a:r>
            <a:r>
              <a:rPr lang="it-IT" dirty="0" err="1" smtClean="0"/>
              <a:t>least</a:t>
            </a:r>
            <a:r>
              <a:rPr lang="it-IT" dirty="0" smtClean="0"/>
              <a:t>: </a:t>
            </a:r>
            <a:r>
              <a:rPr lang="it-IT" b="1" dirty="0" smtClean="0">
                <a:solidFill>
                  <a:srgbClr val="800000"/>
                </a:solidFill>
              </a:rPr>
              <a:t>Free and Open Source</a:t>
            </a:r>
            <a:r>
              <a:rPr lang="it-IT" dirty="0" smtClean="0"/>
              <a:t>! (</a:t>
            </a:r>
            <a:r>
              <a:rPr lang="en-US" dirty="0">
                <a:hlinkClick r:id="rId2"/>
              </a:rPr>
              <a:t>http://</a:t>
            </a:r>
            <a:r>
              <a:rPr lang="en-US" dirty="0" smtClean="0">
                <a:hlinkClick r:id="rId2"/>
              </a:rPr>
              <a:t>vocbench.uniroma2.it</a:t>
            </a:r>
            <a:r>
              <a:rPr lang="en-US" dirty="0" smtClean="0"/>
              <a:t>)</a:t>
            </a:r>
            <a:endParaRPr lang="it-IT" dirty="0" smtClean="0"/>
          </a:p>
          <a:p>
            <a:pPr marL="457200" lvl="1" indent="0">
              <a:lnSpc>
                <a:spcPct val="150000"/>
              </a:lnSpc>
              <a:buNone/>
            </a:pPr>
            <a:endParaRPr lang="it-IT" dirty="0" smtClean="0"/>
          </a:p>
        </p:txBody>
      </p:sp>
      <p:sp>
        <p:nvSpPr>
          <p:cNvPr id="4" name="Segnaposto data 3"/>
          <p:cNvSpPr>
            <a:spLocks noGrp="1"/>
          </p:cNvSpPr>
          <p:nvPr>
            <p:ph type="dt" sz="half" idx="10"/>
          </p:nvPr>
        </p:nvSpPr>
        <p:spPr>
          <a:prstGeom prst="rect">
            <a:avLst/>
          </a:prstGeom>
        </p:spPr>
        <p:txBody>
          <a:bodyPr/>
          <a:lstStyle/>
          <a:p>
            <a:pPr>
              <a:defRPr/>
            </a:pPr>
            <a:r>
              <a:rPr lang="it-IT" smtClean="0"/>
              <a:t>03/04/2014</a:t>
            </a:r>
            <a:endParaRPr lang="en-US"/>
          </a:p>
        </p:txBody>
      </p:sp>
      <p:sp>
        <p:nvSpPr>
          <p:cNvPr id="5" name="Segnaposto piè di pagina 4"/>
          <p:cNvSpPr>
            <a:spLocks noGrp="1"/>
          </p:cNvSpPr>
          <p:nvPr>
            <p:ph type="ftr" sz="quarter" idx="11"/>
          </p:nvPr>
        </p:nvSpPr>
        <p:spPr>
          <a:prstGeom prst="rect">
            <a:avLst/>
          </a:prstGeom>
        </p:spPr>
        <p:txBody>
          <a:bodyPr/>
          <a:lstStyle/>
          <a:p>
            <a:pPr>
              <a:defRPr/>
            </a:pPr>
            <a:r>
              <a:rPr lang="en-US" smtClean="0"/>
              <a:t>LDBC2014, Amsterdam, April 2014</a:t>
            </a:r>
            <a:endParaRPr lang="en-US"/>
          </a:p>
        </p:txBody>
      </p:sp>
      <p:sp>
        <p:nvSpPr>
          <p:cNvPr id="6" name="Segnaposto numero diapositiva 5"/>
          <p:cNvSpPr>
            <a:spLocks noGrp="1"/>
          </p:cNvSpPr>
          <p:nvPr>
            <p:ph type="sldNum" sz="quarter" idx="12"/>
          </p:nvPr>
        </p:nvSpPr>
        <p:spPr>
          <a:prstGeom prst="rect">
            <a:avLst/>
          </a:prstGeom>
        </p:spPr>
        <p:txBody>
          <a:bodyPr/>
          <a:lstStyle/>
          <a:p>
            <a:pPr>
              <a:defRPr/>
            </a:pPr>
            <a:fld id="{75D03C02-62CD-42AD-950D-FAA96E1D246C}" type="slidenum">
              <a:rPr lang="en-US" smtClean="0"/>
              <a:pPr>
                <a:defRPr/>
              </a:pPr>
              <a:t>9</a:t>
            </a:fld>
            <a:endParaRPr lang="en-US"/>
          </a:p>
        </p:txBody>
      </p:sp>
    </p:spTree>
    <p:extLst>
      <p:ext uri="{BB962C8B-B14F-4D97-AF65-F5344CB8AC3E}">
        <p14:creationId xmlns:p14="http://schemas.microsoft.com/office/powerpoint/2010/main" val="17642027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arred_TorVergat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tarred_TorVerg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alphaModFix amt="25000"/>
          </a:blip>
          <a:srcRect/>
          <a:tile tx="0" ty="0" sx="100000" sy="100000" flip="none" algn="tl"/>
        </a:blip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alphaModFix amt="25000"/>
          </a:blip>
          <a:srcRect/>
          <a:tile tx="0" ty="0" sx="100000" sy="100000" flip="none" algn="tl"/>
        </a:blip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1200" b="0" i="0" u="none" strike="noStrike" cap="none" normalizeH="0" baseline="0" smtClean="0">
            <a:ln>
              <a:noFill/>
            </a:ln>
            <a:solidFill>
              <a:schemeClr val="tx1"/>
            </a:solidFill>
            <a:effectLst/>
            <a:latin typeface="Arial" charset="0"/>
          </a:defRPr>
        </a:defPPr>
      </a:lstStyle>
    </a:lnDef>
  </a:objectDefaults>
  <a:extraClrSchemeLst>
    <a:extraClrScheme>
      <a:clrScheme name="Starred_TorVerga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rred_TorVerga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rred_TorVerga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rred_TorVerga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rred_TorVerga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rred_TorVerga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rred_TorVerga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rred_TorVerga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rred_TorVerga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rred_TorVerga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rred_TorVerga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rred_TorVerga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rred_TorVergata 13">
        <a:dk1>
          <a:srgbClr val="000000"/>
        </a:dk1>
        <a:lt1>
          <a:srgbClr val="FFFFFF"/>
        </a:lt1>
        <a:dk2>
          <a:srgbClr val="8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rred_TorVergata">
  <a:themeElements>
    <a:clrScheme name="1_Starred_TorVergata 13">
      <a:dk1>
        <a:srgbClr val="000000"/>
      </a:dk1>
      <a:lt1>
        <a:srgbClr val="FFFFFF"/>
      </a:lt1>
      <a:dk2>
        <a:srgbClr val="8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tarred_TorVerg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alphaModFix amt="25000"/>
          </a:blip>
          <a:srcRect/>
          <a:tile tx="0" ty="0" sx="100000" sy="100000" flip="none" algn="tl"/>
        </a:blip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alphaModFix amt="25000"/>
          </a:blip>
          <a:srcRect/>
          <a:tile tx="0" ty="0" sx="100000" sy="100000" flip="none" algn="tl"/>
        </a:blip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1200" b="0" i="0" u="none" strike="noStrike" cap="none" normalizeH="0" baseline="0" smtClean="0">
            <a:ln>
              <a:noFill/>
            </a:ln>
            <a:solidFill>
              <a:schemeClr val="tx1"/>
            </a:solidFill>
            <a:effectLst/>
            <a:latin typeface="Arial" charset="0"/>
          </a:defRPr>
        </a:defPPr>
      </a:lstStyle>
    </a:lnDef>
  </a:objectDefaults>
  <a:extraClrSchemeLst>
    <a:extraClrScheme>
      <a:clrScheme name="1_Starred_TorVerga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rred_TorVerga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rred_TorVerga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rred_TorVerga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rred_TorVerga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rred_TorVerga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rred_TorVerga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rred_TorVerga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rred_TorVerga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rred_TorVerga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rred_TorVerga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rred_TorVerga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rred_TorVergata 13">
        <a:dk1>
          <a:srgbClr val="000000"/>
        </a:dk1>
        <a:lt1>
          <a:srgbClr val="FFFFFF"/>
        </a:lt1>
        <a:dk2>
          <a:srgbClr val="8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Starred_TorVergata</Template>
  <TotalTime>2079</TotalTime>
  <Words>1189</Words>
  <Application>Microsoft Office PowerPoint</Application>
  <PresentationFormat>Presentazione su schermo (4:3)</PresentationFormat>
  <Paragraphs>259</Paragraphs>
  <Slides>20</Slides>
  <Notes>5</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20</vt:i4>
      </vt:variant>
    </vt:vector>
  </HeadingPairs>
  <TitlesOfParts>
    <vt:vector size="29" baseType="lpstr">
      <vt:lpstr>Arial</vt:lpstr>
      <vt:lpstr>Calibri</vt:lpstr>
      <vt:lpstr>Harrington</vt:lpstr>
      <vt:lpstr>Times New Roman</vt:lpstr>
      <vt:lpstr>Trebuchet MS</vt:lpstr>
      <vt:lpstr>Verdana</vt:lpstr>
      <vt:lpstr>Wingdings</vt:lpstr>
      <vt:lpstr>Starred_TorVergata</vt:lpstr>
      <vt:lpstr>1_Starred_TorVergata</vt:lpstr>
      <vt:lpstr>VOCBENCH 2.0</vt:lpstr>
      <vt:lpstr>Why was it built?</vt:lpstr>
      <vt:lpstr>V1 – 2010 1</vt:lpstr>
      <vt:lpstr>V1 Problems</vt:lpstr>
      <vt:lpstr>Objectives for VB2.0…</vt:lpstr>
      <vt:lpstr>Vocbench 2.0 (and ST) Architecture</vt:lpstr>
      <vt:lpstr>…and here we are!!</vt:lpstr>
      <vt:lpstr>VB “desktop version”: Semantic Turkey for Firefox</vt:lpstr>
      <vt:lpstr>Why should I buy it?</vt:lpstr>
      <vt:lpstr>V2.0 Partners</vt:lpstr>
      <vt:lpstr>VocBench Evolution</vt:lpstr>
      <vt:lpstr>Interoperability Issues</vt:lpstr>
      <vt:lpstr>Dataset Management</vt:lpstr>
      <vt:lpstr>SKOS Management</vt:lpstr>
      <vt:lpstr>Scalability and Extensibility1</vt:lpstr>
      <vt:lpstr>Reasoning</vt:lpstr>
      <vt:lpstr>The hatred "default graph mantra"</vt:lpstr>
      <vt:lpstr>Shareability of non-open source software</vt:lpstr>
      <vt:lpstr>References &amp; Links</vt:lpstr>
      <vt:lpstr>Presentazione standard di PowerPoint</vt:lpstr>
    </vt:vector>
  </TitlesOfParts>
  <Company>University of Rome Tor Vergata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Armando Stellato</dc:creator>
  <cp:lastModifiedBy>Armando Stellato</cp:lastModifiedBy>
  <cp:revision>289</cp:revision>
  <dcterms:created xsi:type="dcterms:W3CDTF">2006-12-13T12:19:25Z</dcterms:created>
  <dcterms:modified xsi:type="dcterms:W3CDTF">2014-04-03T13:05:55Z</dcterms:modified>
</cp:coreProperties>
</file>