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5.xml" ContentType="application/vnd.openxmlformats-officedocument.presentationml.notesSlide+xml"/>
  <Override PartName="/ppt/tags/tag10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2" r:id="rId4"/>
  </p:sldMasterIdLst>
  <p:notesMasterIdLst>
    <p:notesMasterId r:id="rId45"/>
  </p:notesMasterIdLst>
  <p:handoutMasterIdLst>
    <p:handoutMasterId r:id="rId46"/>
  </p:handoutMasterIdLst>
  <p:sldIdLst>
    <p:sldId id="736" r:id="rId5"/>
    <p:sldId id="773" r:id="rId6"/>
    <p:sldId id="767" r:id="rId7"/>
    <p:sldId id="794" r:id="rId8"/>
    <p:sldId id="742" r:id="rId9"/>
    <p:sldId id="798" r:id="rId10"/>
    <p:sldId id="799" r:id="rId11"/>
    <p:sldId id="768" r:id="rId12"/>
    <p:sldId id="769" r:id="rId13"/>
    <p:sldId id="800" r:id="rId14"/>
    <p:sldId id="801" r:id="rId15"/>
    <p:sldId id="770" r:id="rId16"/>
    <p:sldId id="775" r:id="rId17"/>
    <p:sldId id="776" r:id="rId18"/>
    <p:sldId id="777" r:id="rId19"/>
    <p:sldId id="778" r:id="rId20"/>
    <p:sldId id="779" r:id="rId21"/>
    <p:sldId id="771" r:id="rId22"/>
    <p:sldId id="796" r:id="rId23"/>
    <p:sldId id="802" r:id="rId24"/>
    <p:sldId id="803" r:id="rId25"/>
    <p:sldId id="804" r:id="rId26"/>
    <p:sldId id="805" r:id="rId27"/>
    <p:sldId id="806" r:id="rId28"/>
    <p:sldId id="807" r:id="rId29"/>
    <p:sldId id="810" r:id="rId30"/>
    <p:sldId id="808" r:id="rId31"/>
    <p:sldId id="809" r:id="rId32"/>
    <p:sldId id="811" r:id="rId33"/>
    <p:sldId id="812" r:id="rId34"/>
    <p:sldId id="813" r:id="rId35"/>
    <p:sldId id="814" r:id="rId36"/>
    <p:sldId id="815" r:id="rId37"/>
    <p:sldId id="816" r:id="rId38"/>
    <p:sldId id="817" r:id="rId39"/>
    <p:sldId id="818" r:id="rId40"/>
    <p:sldId id="819" r:id="rId41"/>
    <p:sldId id="820" r:id="rId42"/>
    <p:sldId id="821" r:id="rId43"/>
    <p:sldId id="729" r:id="rId44"/>
  </p:sldIdLst>
  <p:sldSz cx="9144000" cy="5143500" type="screen16x9"/>
  <p:notesSz cx="7010400" cy="9296400"/>
  <p:custDataLst>
    <p:tags r:id="rId4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E65CE24-FCD3-4E98-9DC2-B8FEB93B6704}">
          <p14:sldIdLst>
            <p14:sldId id="736"/>
            <p14:sldId id="773"/>
            <p14:sldId id="767"/>
            <p14:sldId id="794"/>
          </p14:sldIdLst>
        </p14:section>
        <p14:section name="What's ahead for IT?" id="{6F60D96A-E936-4EBC-A22D-F3BE003F7997}">
          <p14:sldIdLst>
            <p14:sldId id="742"/>
            <p14:sldId id="798"/>
            <p14:sldId id="799"/>
          </p14:sldIdLst>
        </p14:section>
        <p14:section name="HP Labs Research Agenda" id="{7747BA83-D22D-4DA2-B556-A693DABF4A28}">
          <p14:sldIdLst>
            <p14:sldId id="768"/>
            <p14:sldId id="769"/>
            <p14:sldId id="800"/>
            <p14:sldId id="801"/>
            <p14:sldId id="770"/>
          </p14:sldIdLst>
        </p14:section>
        <p14:section name="HP Labs Research Areas" id="{12C2D7E9-34D5-4957-BCDB-B69BF69BA083}">
          <p14:sldIdLst>
            <p14:sldId id="775"/>
            <p14:sldId id="776"/>
            <p14:sldId id="777"/>
            <p14:sldId id="778"/>
            <p14:sldId id="779"/>
          </p14:sldIdLst>
        </p14:section>
        <p14:section name="Driving innovation to market" id="{21076E22-1435-40A6-84B6-94DB3D0E4E09}">
          <p14:sldIdLst>
            <p14:sldId id="771"/>
            <p14:sldId id="796"/>
            <p14:sldId id="802"/>
            <p14:sldId id="803"/>
            <p14:sldId id="804"/>
            <p14:sldId id="805"/>
            <p14:sldId id="806"/>
            <p14:sldId id="807"/>
            <p14:sldId id="810"/>
            <p14:sldId id="808"/>
            <p14:sldId id="809"/>
            <p14:sldId id="811"/>
            <p14:sldId id="812"/>
            <p14:sldId id="813"/>
            <p14:sldId id="814"/>
            <p14:sldId id="815"/>
            <p14:sldId id="816"/>
            <p14:sldId id="817"/>
            <p14:sldId id="818"/>
            <p14:sldId id="819"/>
            <p14:sldId id="820"/>
            <p14:sldId id="821"/>
            <p14:sldId id="729"/>
          </p14:sldIdLst>
        </p14:section>
        <p14:section name="Back-up" id="{D0DC2DD9-1DA6-48A2-9DEC-B0ABE651E53D}">
          <p14:sldIdLst/>
        </p14:section>
      </p14:sectionLst>
    </p:ext>
    <p:ext uri="{EFAFB233-063F-42B5-8137-9DF3F51BA10A}">
      <p15:sldGuideLst xmlns:p15="http://schemas.microsoft.com/office/powerpoint/2012/main">
        <p15:guide id="1" orient="horz" pos="3083">
          <p15:clr>
            <a:srgbClr val="A4A3A4"/>
          </p15:clr>
        </p15:guide>
        <p15:guide id="2" orient="horz" pos="743">
          <p15:clr>
            <a:srgbClr val="A4A3A4"/>
          </p15:clr>
        </p15:guide>
        <p15:guide id="3" orient="horz" pos="893">
          <p15:clr>
            <a:srgbClr val="A4A3A4"/>
          </p15:clr>
        </p15:guide>
        <p15:guide id="4" orient="horz" pos="438">
          <p15:clr>
            <a:srgbClr val="A4A3A4"/>
          </p15:clr>
        </p15:guide>
        <p15:guide id="5" orient="horz" pos="1671">
          <p15:clr>
            <a:srgbClr val="A4A3A4"/>
          </p15:clr>
        </p15:guide>
        <p15:guide id="6" orient="horz" pos="2776">
          <p15:clr>
            <a:srgbClr val="A4A3A4"/>
          </p15:clr>
        </p15:guide>
        <p15:guide id="7" orient="horz" pos="146">
          <p15:clr>
            <a:srgbClr val="A4A3A4"/>
          </p15:clr>
        </p15:guide>
        <p15:guide id="8" pos="1794">
          <p15:clr>
            <a:srgbClr val="A4A3A4"/>
          </p15:clr>
        </p15:guide>
        <p15:guide id="9" pos="2736">
          <p15:clr>
            <a:srgbClr val="A4A3A4"/>
          </p15:clr>
        </p15:guide>
        <p15:guide id="10" pos="202">
          <p15:clr>
            <a:srgbClr val="A4A3A4"/>
          </p15:clr>
        </p15:guide>
        <p15:guide id="11" pos="5322">
          <p15:clr>
            <a:srgbClr val="A4A3A4"/>
          </p15:clr>
        </p15:guide>
        <p15:guide id="12" pos="5625">
          <p15:clr>
            <a:srgbClr val="A4A3A4"/>
          </p15:clr>
        </p15:guide>
        <p15:guide id="13" pos="2878">
          <p15:clr>
            <a:srgbClr val="A4A3A4"/>
          </p15:clr>
        </p15:guide>
        <p15:guide id="14" pos="3555">
          <p15:clr>
            <a:srgbClr val="A4A3A4"/>
          </p15:clr>
        </p15:guide>
        <p15:guide id="15" pos="1965">
          <p15:clr>
            <a:srgbClr val="A4A3A4"/>
          </p15:clr>
        </p15:guide>
        <p15:guide id="16" pos="3723">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hleen McHugh" initials="KM" lastIdx="3" clrIdx="0"/>
  <p:cmAuthor id="1" name="Trucco, Martina Yvonne (HP Labs Strategic Planning)" initials="TMY(LSP" lastIdx="23" clrIdx="1">
    <p:extLst>
      <p:ext uri="{19B8F6BF-5375-455C-9EA6-DF929625EA0E}">
        <p15:presenceInfo xmlns:p15="http://schemas.microsoft.com/office/powerpoint/2012/main" userId="S-1-5-21-839522115-1383384898-515967899-9190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FFF99"/>
    <a:srgbClr val="FFFF66"/>
    <a:srgbClr val="0051B4"/>
    <a:srgbClr val="006D9E"/>
    <a:srgbClr val="92D050"/>
    <a:srgbClr val="000000"/>
    <a:srgbClr val="B9B8BB"/>
    <a:srgbClr val="E5E8E8"/>
    <a:srgbClr val="8229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65" autoAdjust="0"/>
    <p:restoredTop sz="69086" autoAdjust="0"/>
  </p:normalViewPr>
  <p:slideViewPr>
    <p:cSldViewPr snapToGrid="0">
      <p:cViewPr varScale="1">
        <p:scale>
          <a:sx n="79" d="100"/>
          <a:sy n="79" d="100"/>
        </p:scale>
        <p:origin x="1848" y="66"/>
      </p:cViewPr>
      <p:guideLst>
        <p:guide orient="horz" pos="3083"/>
        <p:guide orient="horz" pos="743"/>
        <p:guide orient="horz" pos="893"/>
        <p:guide orient="horz" pos="438"/>
        <p:guide orient="horz" pos="1671"/>
        <p:guide orient="horz" pos="2776"/>
        <p:guide orient="horz" pos="146"/>
        <p:guide pos="1794"/>
        <p:guide pos="2736"/>
        <p:guide pos="202"/>
        <p:guide pos="5322"/>
        <p:guide pos="5625"/>
        <p:guide pos="2878"/>
        <p:guide pos="3555"/>
        <p:guide pos="1965"/>
        <p:guide pos="3723"/>
      </p:guideLst>
    </p:cSldViewPr>
  </p:slideViewPr>
  <p:outlineViewPr>
    <p:cViewPr>
      <p:scale>
        <a:sx n="33" d="100"/>
        <a:sy n="33" d="100"/>
      </p:scale>
      <p:origin x="0" y="1984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p:scale>
          <a:sx n="66" d="100"/>
          <a:sy n="66" d="100"/>
        </p:scale>
        <p:origin x="4182" y="62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The Machine</c:v>
                </c:pt>
              </c:strCache>
            </c:strRef>
          </c:tx>
          <c:spPr>
            <a:solidFill>
              <a:schemeClr val="accent1"/>
            </a:solidFill>
            <a:ln>
              <a:noFill/>
            </a:ln>
            <a:effectLst/>
          </c:spPr>
          <c:invertIfNegative val="0"/>
          <c:cat>
            <c:strRef>
              <c:f>Sheet1!$A$2:$A$5</c:f>
              <c:strCache>
                <c:ptCount val="3"/>
                <c:pt idx="0">
                  <c:v>Performance</c:v>
                </c:pt>
                <c:pt idx="1">
                  <c:v>Power</c:v>
                </c:pt>
                <c:pt idx="2">
                  <c:v>Problem size</c:v>
                </c:pt>
              </c:strCache>
              <c:extLst/>
            </c:strRef>
          </c:cat>
          <c:val>
            <c:numRef>
              <c:f>Sheet1!$B$2:$B$5</c:f>
              <c:numCache>
                <c:formatCode>General</c:formatCode>
                <c:ptCount val="3"/>
                <c:pt idx="0">
                  <c:v>1.0457516339869282</c:v>
                </c:pt>
                <c:pt idx="1">
                  <c:v>5.0632911392405063E-2</c:v>
                </c:pt>
                <c:pt idx="2">
                  <c:v>1</c:v>
                </c:pt>
              </c:numCache>
              <c:extLst/>
            </c:numRef>
          </c:val>
        </c:ser>
        <c:ser>
          <c:idx val="1"/>
          <c:order val="1"/>
          <c:tx>
            <c:strRef>
              <c:f>Sheet1!$C$1</c:f>
              <c:strCache>
                <c:ptCount val="1"/>
                <c:pt idx="0">
                  <c:v>Blue Gene Q</c:v>
                </c:pt>
              </c:strCache>
            </c:strRef>
          </c:tx>
          <c:spPr>
            <a:solidFill>
              <a:schemeClr val="accent5"/>
            </a:solidFill>
            <a:ln>
              <a:solidFill>
                <a:schemeClr val="accent5"/>
              </a:solidFill>
            </a:ln>
            <a:effectLst/>
          </c:spPr>
          <c:invertIfNegative val="0"/>
          <c:cat>
            <c:strRef>
              <c:f>Sheet1!$A$2:$A$5</c:f>
              <c:strCache>
                <c:ptCount val="3"/>
                <c:pt idx="0">
                  <c:v>Performance</c:v>
                </c:pt>
                <c:pt idx="1">
                  <c:v>Power</c:v>
                </c:pt>
                <c:pt idx="2">
                  <c:v>Problem size</c:v>
                </c:pt>
              </c:strCache>
              <c:extLst/>
            </c:strRef>
          </c:cat>
          <c:val>
            <c:numRef>
              <c:f>Sheet1!$C$2:$C$5</c:f>
              <c:numCache>
                <c:formatCode>General</c:formatCode>
                <c:ptCount val="3"/>
                <c:pt idx="0">
                  <c:v>1</c:v>
                </c:pt>
                <c:pt idx="1">
                  <c:v>1</c:v>
                </c:pt>
                <c:pt idx="2">
                  <c:v>0.25</c:v>
                </c:pt>
              </c:numCache>
              <c:extLst/>
            </c:numRef>
          </c:val>
        </c:ser>
        <c:dLbls>
          <c:showLegendKey val="0"/>
          <c:showVal val="0"/>
          <c:showCatName val="0"/>
          <c:showSerName val="0"/>
          <c:showPercent val="0"/>
          <c:showBubbleSize val="0"/>
        </c:dLbls>
        <c:gapWidth val="219"/>
        <c:overlap val="-27"/>
        <c:axId val="276000568"/>
        <c:axId val="276000960"/>
      </c:barChart>
      <c:catAx>
        <c:axId val="2760005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6000960"/>
        <c:crosses val="autoZero"/>
        <c:auto val="1"/>
        <c:lblAlgn val="ctr"/>
        <c:lblOffset val="100"/>
        <c:noMultiLvlLbl val="0"/>
      </c:catAx>
      <c:valAx>
        <c:axId val="276000960"/>
        <c:scaling>
          <c:orientation val="minMax"/>
        </c:scaling>
        <c:delete val="1"/>
        <c:axPos val="l"/>
        <c:numFmt formatCode="General" sourceLinked="1"/>
        <c:majorTickMark val="out"/>
        <c:minorTickMark val="none"/>
        <c:tickLblPos val="nextTo"/>
        <c:crossAx val="2760005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A678B55-319B-2D4F-AE49-6C1B6E1A4DDA}" type="datetimeFigureOut">
              <a:rPr lang="en-US" smtClean="0">
                <a:latin typeface="HP Simplified"/>
                <a:cs typeface="HP Simplified"/>
              </a:rPr>
              <a:pPr/>
              <a:t>14-Nov-14</a:t>
            </a:fld>
            <a:endParaRPr lang="en-GB" dirty="0">
              <a:latin typeface="HP Simplified"/>
              <a:cs typeface="HP Simplified"/>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HP Simplified"/>
                <a:cs typeface="HP Simplified"/>
              </a:defRPr>
            </a:lvl1pPr>
          </a:lstStyle>
          <a:p>
            <a:fld id="{2D9CAF8C-0805-8440-B43D-DCCAAA4D80CE}" type="datetimeFigureOut">
              <a:rPr lang="en-US" smtClean="0"/>
              <a:pPr/>
              <a:t>14-Nov-14</a:t>
            </a:fld>
            <a:endParaRPr lang="en-GB"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GB"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a:t>
            </a:fld>
            <a:endParaRPr lang="en-GB" dirty="0"/>
          </a:p>
        </p:txBody>
      </p:sp>
    </p:spTree>
    <p:extLst>
      <p:ext uri="{BB962C8B-B14F-4D97-AF65-F5344CB8AC3E}">
        <p14:creationId xmlns:p14="http://schemas.microsoft.com/office/powerpoint/2010/main" val="2828881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41" indent="-171441">
              <a:buFont typeface="Arial" pitchFamily="34" charset="0"/>
              <a:buChar char="•"/>
            </a:pPr>
            <a:r>
              <a:rPr lang="en-US" baseline="0" dirty="0" smtClean="0"/>
              <a:t>Let’s get more specific about what we mean when we say we’re building “software-defined systems”. HP Labs, in partnership with HP’s businesses, is creating a completely new computing paradigm to address the looming challenges of the data explosion.</a:t>
            </a:r>
          </a:p>
          <a:p>
            <a:pPr marL="171441" indent="-171441">
              <a:buFont typeface="Arial" pitchFamily="34" charset="0"/>
              <a:buChar char="•"/>
            </a:pPr>
            <a:endParaRPr lang="en-US" baseline="0" dirty="0" smtClean="0"/>
          </a:p>
          <a:p>
            <a:pPr marL="171450" lvl="0" indent="-171450">
              <a:buFont typeface="Arial" panose="020B0604020202020204" pitchFamily="34" charset="0"/>
              <a:buChar char="•"/>
            </a:pPr>
            <a:r>
              <a:rPr lang="en-US" sz="1200" kern="1200" dirty="0" smtClean="0">
                <a:solidFill>
                  <a:schemeClr val="tx1"/>
                </a:solidFill>
                <a:effectLst/>
                <a:latin typeface="HP Simplified"/>
                <a:ea typeface="+mn-ea"/>
                <a:cs typeface="HP Simplified"/>
              </a:rPr>
              <a:t>The Machine reinvents the fundamental architecture of computers to enable a quantum leap in performance and efficiency, lower costs over the long term, and improve security.</a:t>
            </a:r>
          </a:p>
          <a:p>
            <a:pPr marL="171450" lvl="0" indent="-171450">
              <a:buFont typeface="Arial" panose="020B0604020202020204" pitchFamily="34" charset="0"/>
              <a:buChar char="•"/>
            </a:pPr>
            <a:r>
              <a:rPr lang="en-US" sz="1200" kern="1200" dirty="0" smtClean="0">
                <a:solidFill>
                  <a:schemeClr val="tx1"/>
                </a:solidFill>
                <a:effectLst/>
                <a:latin typeface="HP Simplified"/>
                <a:ea typeface="+mn-ea"/>
                <a:cs typeface="HP Simplified"/>
              </a:rPr>
              <a:t>It will also be scalable from handheld to laptop to workstation to data center to supercomputer.</a:t>
            </a:r>
          </a:p>
          <a:p>
            <a:pPr marL="171450" lvl="0" indent="-171450">
              <a:buFont typeface="Arial" panose="020B0604020202020204" pitchFamily="34" charset="0"/>
              <a:buChar char="•"/>
            </a:pPr>
            <a:endParaRPr lang="en-US" sz="1200" kern="1200" dirty="0" smtClean="0">
              <a:solidFill>
                <a:schemeClr val="tx1"/>
              </a:solidFill>
              <a:effectLst/>
              <a:latin typeface="HP Simplified"/>
              <a:ea typeface="+mn-ea"/>
              <a:cs typeface="HP Simplified"/>
            </a:endParaRPr>
          </a:p>
          <a:p>
            <a:pPr marL="171450" lvl="0" indent="-171450">
              <a:buFont typeface="Arial" panose="020B0604020202020204" pitchFamily="34" charset="0"/>
              <a:buChar char="•"/>
            </a:pPr>
            <a:r>
              <a:rPr lang="en-US" sz="1200" kern="1200" dirty="0" smtClean="0">
                <a:solidFill>
                  <a:schemeClr val="tx1"/>
                </a:solidFill>
                <a:effectLst/>
                <a:latin typeface="HP Simplified"/>
                <a:ea typeface="+mn-ea"/>
                <a:cs typeface="HP Simplified"/>
              </a:rPr>
              <a:t>The Machine will communicate using light – photonics – instead of electrons for massive bandwidth and power-efficiency increases.</a:t>
            </a:r>
          </a:p>
          <a:p>
            <a:pPr marL="171450" lvl="0" indent="-171450">
              <a:buFont typeface="Arial" panose="020B0604020202020204" pitchFamily="34" charset="0"/>
              <a:buChar char="•"/>
            </a:pPr>
            <a:r>
              <a:rPr lang="en-US" sz="1200" kern="1200" dirty="0" smtClean="0">
                <a:solidFill>
                  <a:schemeClr val="tx1"/>
                </a:solidFill>
                <a:effectLst/>
                <a:latin typeface="HP Simplified"/>
                <a:ea typeface="+mn-ea"/>
                <a:cs typeface="HP Simplified"/>
              </a:rPr>
              <a:t>We will collapse the current memory hierarchy, combining memory and storage using </a:t>
            </a:r>
            <a:r>
              <a:rPr lang="en-US" sz="1200" kern="1200" dirty="0" err="1" smtClean="0">
                <a:solidFill>
                  <a:schemeClr val="tx1"/>
                </a:solidFill>
                <a:effectLst/>
                <a:latin typeface="HP Simplified"/>
                <a:ea typeface="+mn-ea"/>
                <a:cs typeface="HP Simplified"/>
              </a:rPr>
              <a:t>Memristors</a:t>
            </a:r>
            <a:r>
              <a:rPr lang="en-US" sz="1200" kern="1200" dirty="0" smtClean="0">
                <a:solidFill>
                  <a:schemeClr val="tx1"/>
                </a:solidFill>
                <a:effectLst/>
                <a:latin typeface="HP Simplified"/>
                <a:ea typeface="+mn-ea"/>
                <a:cs typeface="HP Simplified"/>
              </a:rPr>
              <a:t>, to enable the manipulation of massive data sets that are impossible using today's technology.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latin typeface="HP Simplified"/>
                <a:ea typeface="+mn-ea"/>
                <a:cs typeface="HP Simplified"/>
              </a:rPr>
              <a:t>We’ll extend HP’s pioneering Moonshot concept to enable specialized, highly efficient systems-on-a-chip that are tailored to different computing requirements to maximize execution speed.</a:t>
            </a:r>
          </a:p>
          <a:p>
            <a:pPr marL="171450" lvl="0" indent="-171450">
              <a:buFont typeface="Arial" panose="020B0604020202020204" pitchFamily="34" charset="0"/>
              <a:buChar char="•"/>
            </a:pPr>
            <a:endParaRPr lang="en-US" sz="1200" kern="1200" dirty="0" smtClean="0">
              <a:solidFill>
                <a:schemeClr val="tx1"/>
              </a:solidFill>
              <a:effectLst/>
              <a:latin typeface="HP Simplified"/>
              <a:ea typeface="+mn-ea"/>
              <a:cs typeface="HP Simplified"/>
            </a:endParaRPr>
          </a:p>
          <a:p>
            <a:pPr marL="171450" lvl="0" indent="-171450">
              <a:buFont typeface="Arial" panose="020B0604020202020204" pitchFamily="34" charset="0"/>
              <a:buChar char="•"/>
            </a:pPr>
            <a:r>
              <a:rPr lang="en-US" sz="1200" kern="1200" dirty="0" smtClean="0">
                <a:solidFill>
                  <a:schemeClr val="tx1"/>
                </a:solidFill>
                <a:effectLst/>
                <a:latin typeface="HP Simplified"/>
                <a:ea typeface="+mn-ea"/>
                <a:cs typeface="HP Simplified"/>
              </a:rPr>
              <a:t>To harness these new technologies, we are building the first all-new operating system in decades. Programming will be radically simplified and enable new applications that we can’t start to build today.</a:t>
            </a:r>
          </a:p>
          <a:p>
            <a:pPr marL="628650" lvl="1" indent="-171450">
              <a:buFont typeface="Arial" panose="020B0604020202020204" pitchFamily="34" charset="0"/>
              <a:buChar char="•"/>
            </a:pPr>
            <a:r>
              <a:rPr lang="en-US" sz="1100" kern="1200" dirty="0" smtClean="0">
                <a:solidFill>
                  <a:schemeClr val="tx1"/>
                </a:solidFill>
                <a:effectLst/>
                <a:latin typeface="HP Simplified"/>
                <a:ea typeface="+mn-ea"/>
                <a:cs typeface="HP Simplified"/>
              </a:rPr>
              <a:t>We understand that innovations</a:t>
            </a:r>
            <a:r>
              <a:rPr lang="en-US" sz="1100" kern="1200" baseline="0" dirty="0" smtClean="0">
                <a:solidFill>
                  <a:schemeClr val="tx1"/>
                </a:solidFill>
                <a:effectLst/>
                <a:latin typeface="HP Simplified"/>
                <a:ea typeface="+mn-ea"/>
                <a:cs typeface="HP Simplified"/>
              </a:rPr>
              <a:t> to the </a:t>
            </a:r>
            <a:r>
              <a:rPr lang="en-US" sz="1100" kern="1200" dirty="0" smtClean="0">
                <a:solidFill>
                  <a:schemeClr val="tx1"/>
                </a:solidFill>
                <a:effectLst/>
                <a:latin typeface="HP Simplified"/>
                <a:ea typeface="+mn-ea"/>
                <a:cs typeface="HP Simplified"/>
              </a:rPr>
              <a:t>hardware alone – no matter how revolutionary – will useless without the software stack</a:t>
            </a:r>
            <a:r>
              <a:rPr lang="en-US" sz="1100" kern="1200" baseline="0" dirty="0" smtClean="0">
                <a:solidFill>
                  <a:schemeClr val="tx1"/>
                </a:solidFill>
                <a:effectLst/>
                <a:latin typeface="HP Simplified"/>
                <a:ea typeface="+mn-ea"/>
                <a:cs typeface="HP Simplified"/>
              </a:rPr>
              <a:t> that can take advantage of it.</a:t>
            </a:r>
            <a:endParaRPr lang="en-US" sz="1100" kern="1200" dirty="0" smtClean="0">
              <a:solidFill>
                <a:schemeClr val="tx1"/>
              </a:solidFill>
              <a:effectLst/>
              <a:latin typeface="HP Simplified"/>
              <a:ea typeface="+mn-ea"/>
              <a:cs typeface="HP Simplified"/>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HP Simplified"/>
                <a:ea typeface="+mn-ea"/>
                <a:cs typeface="HP Simplified"/>
              </a:rPr>
              <a:t>The Machine OS has two phases:</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HP Simplified"/>
                <a:ea typeface="+mn-ea"/>
                <a:cs typeface="HP Simplified"/>
              </a:rPr>
              <a:t>First, we will use familiar programming constructs to allow legacy applications to run with improved performance.</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HP Simplified"/>
                <a:ea typeface="+mn-ea"/>
                <a:cs typeface="HP Simplified"/>
              </a:rPr>
              <a:t>The second phase will build on this to deliver the first all-new OS in decades, enabling developers to achieve orders-of-magnitude improvements in speed and scale from a whole new class of applications</a:t>
            </a:r>
          </a:p>
          <a:p>
            <a:pPr marL="628650" lvl="1" indent="-171450">
              <a:buFont typeface="Arial" panose="020B0604020202020204" pitchFamily="34" charset="0"/>
              <a:buChar char="•"/>
            </a:pPr>
            <a:r>
              <a:rPr lang="en-US" sz="1100" kern="1200" dirty="0" smtClean="0">
                <a:solidFill>
                  <a:schemeClr val="tx1"/>
                </a:solidFill>
                <a:effectLst/>
                <a:latin typeface="HP Simplified"/>
                <a:ea typeface="+mn-ea"/>
                <a:cs typeface="HP Simplified"/>
              </a:rPr>
              <a:t>Our new clean-sheet Machine OS will be Open Source. HP is all in on open source, agile development and the new </a:t>
            </a:r>
            <a:r>
              <a:rPr lang="en-US" sz="1100" kern="1200" dirty="0" err="1" smtClean="0">
                <a:solidFill>
                  <a:schemeClr val="tx1"/>
                </a:solidFill>
                <a:effectLst/>
                <a:latin typeface="HP Simplified"/>
                <a:ea typeface="+mn-ea"/>
                <a:cs typeface="HP Simplified"/>
              </a:rPr>
              <a:t>DevOPS</a:t>
            </a:r>
            <a:r>
              <a:rPr lang="en-US" sz="1100" kern="1200" dirty="0" smtClean="0">
                <a:solidFill>
                  <a:schemeClr val="tx1"/>
                </a:solidFill>
                <a:effectLst/>
                <a:latin typeface="HP Simplified"/>
                <a:ea typeface="+mn-ea"/>
                <a:cs typeface="HP Simplified"/>
              </a:rPr>
              <a:t> model.</a:t>
            </a:r>
          </a:p>
          <a:p>
            <a:pPr marL="628650" lvl="1" indent="-171450">
              <a:buFont typeface="Arial" panose="020B0604020202020204" pitchFamily="34" charset="0"/>
              <a:buChar char="•"/>
            </a:pPr>
            <a:r>
              <a:rPr lang="en-US" sz="1100" kern="1200" dirty="0" smtClean="0">
                <a:solidFill>
                  <a:schemeClr val="tx1"/>
                </a:solidFill>
                <a:effectLst/>
                <a:latin typeface="HP Simplified"/>
                <a:ea typeface="+mn-ea"/>
                <a:cs typeface="HP Simplified"/>
              </a:rPr>
              <a:t>Proof points: </a:t>
            </a:r>
            <a:r>
              <a:rPr lang="en-US" sz="1100" kern="1200" dirty="0" err="1" smtClean="0">
                <a:solidFill>
                  <a:schemeClr val="tx1"/>
                </a:solidFill>
                <a:effectLst/>
                <a:latin typeface="HP Simplified"/>
                <a:ea typeface="+mn-ea"/>
                <a:cs typeface="HP Simplified"/>
              </a:rPr>
              <a:t>OpenStack</a:t>
            </a:r>
            <a:r>
              <a:rPr lang="en-US" sz="1100" kern="1200" dirty="0" smtClean="0">
                <a:solidFill>
                  <a:schemeClr val="tx1"/>
                </a:solidFill>
                <a:effectLst/>
                <a:latin typeface="HP Simplified"/>
                <a:ea typeface="+mn-ea"/>
                <a:cs typeface="HP Simplified"/>
              </a:rPr>
              <a:t> (HP #1 committer) and </a:t>
            </a:r>
            <a:r>
              <a:rPr lang="en-US" sz="1100" kern="1200" dirty="0" err="1" smtClean="0">
                <a:solidFill>
                  <a:schemeClr val="tx1"/>
                </a:solidFill>
                <a:effectLst/>
                <a:latin typeface="HP Simplified"/>
                <a:ea typeface="+mn-ea"/>
                <a:cs typeface="HP Simplified"/>
              </a:rPr>
              <a:t>Trafodion</a:t>
            </a:r>
            <a:endParaRPr lang="en-US" sz="1100" kern="1200" dirty="0" smtClean="0">
              <a:solidFill>
                <a:schemeClr val="tx1"/>
              </a:solidFill>
              <a:effectLst/>
              <a:latin typeface="HP Simplified"/>
              <a:ea typeface="+mn-ea"/>
              <a:cs typeface="HP Simplified"/>
            </a:endParaRPr>
          </a:p>
          <a:p>
            <a:pPr marL="171450" indent="-171450">
              <a:buFont typeface="Arial" panose="020B0604020202020204" pitchFamily="34" charset="0"/>
              <a:buChar char="•"/>
            </a:pPr>
            <a:r>
              <a:rPr lang="en-US" sz="1100" kern="1200" dirty="0" smtClean="0">
                <a:solidFill>
                  <a:schemeClr val="tx1"/>
                </a:solidFill>
                <a:effectLst/>
                <a:latin typeface="HP Simplified"/>
                <a:ea typeface="+mn-ea"/>
                <a:cs typeface="HP Simplified"/>
              </a:rPr>
              <a:t>We want to re-ignite operating system research that’s been mostly stagnant in our universities for the last few decades.  Part of the reason we’ve launched the machine is because we wanted to engage the world in a new open source operating system built with security as a first-class citizen and optimized for non-volatile memory.</a:t>
            </a:r>
          </a:p>
          <a:p>
            <a:pPr marL="0" indent="0">
              <a:buFont typeface="Arial" pitchFamily="34" charset="0"/>
              <a:buNone/>
            </a:pPr>
            <a:endParaRPr lang="en-US" sz="1100" kern="1200" baseline="0" dirty="0" smtClean="0">
              <a:solidFill>
                <a:schemeClr val="tx1"/>
              </a:solidFill>
              <a:latin typeface="HP Simplified"/>
              <a:ea typeface="+mn-ea"/>
              <a:cs typeface="HP Simplified"/>
            </a:endParaRPr>
          </a:p>
          <a:p>
            <a:pPr marL="171441" indent="-171441">
              <a:buFont typeface="Arial" pitchFamily="34" charset="0"/>
              <a:buChar char="•"/>
            </a:pPr>
            <a:r>
              <a:rPr lang="en-US" sz="1100" kern="1200" baseline="0" dirty="0" smtClean="0">
                <a:solidFill>
                  <a:schemeClr val="tx1"/>
                </a:solidFill>
                <a:latin typeface="HP Simplified"/>
                <a:ea typeface="+mn-ea"/>
                <a:cs typeface="HP Simplified"/>
              </a:rPr>
              <a:t>In addition to these radically new approaches to store and process all this information, we will also need new ways to:</a:t>
            </a:r>
          </a:p>
          <a:p>
            <a:pPr marL="628641" lvl="1" indent="-171441">
              <a:buFont typeface="Arial" pitchFamily="34" charset="0"/>
              <a:buChar char="•"/>
            </a:pPr>
            <a:r>
              <a:rPr lang="en-US" sz="1100" kern="1200" baseline="0" dirty="0" smtClean="0">
                <a:solidFill>
                  <a:schemeClr val="tx1"/>
                </a:solidFill>
                <a:latin typeface="HP Simplified"/>
                <a:ea typeface="+mn-ea"/>
                <a:cs typeface="HP Simplified"/>
              </a:rPr>
              <a:t>Manage these massive systems at scale, across millions of nodes, with optimized human resources and smarter, better automation;</a:t>
            </a:r>
          </a:p>
          <a:p>
            <a:pPr marL="1085841" marR="0" lvl="2" indent="-171441"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100" kern="1200" baseline="0" dirty="0" smtClean="0">
                <a:solidFill>
                  <a:schemeClr val="tx1"/>
                </a:solidFill>
                <a:latin typeface="HP Simplified"/>
                <a:ea typeface="+mn-ea"/>
                <a:cs typeface="HP Simplified"/>
              </a:rPr>
              <a:t>Proof point: Loom - </a:t>
            </a:r>
            <a:r>
              <a:rPr lang="en-US" sz="1100" kern="1200" dirty="0" smtClean="0">
                <a:solidFill>
                  <a:schemeClr val="tx1"/>
                </a:solidFill>
                <a:effectLst/>
                <a:latin typeface="HP Simplified"/>
                <a:ea typeface="+mn-ea"/>
                <a:cs typeface="HP Simplified"/>
              </a:rPr>
              <a:t>HP’s </a:t>
            </a:r>
            <a:r>
              <a:rPr lang="en-US" sz="1100" kern="1200" dirty="0" err="1" smtClean="0">
                <a:solidFill>
                  <a:schemeClr val="tx1"/>
                </a:solidFill>
                <a:effectLst/>
                <a:latin typeface="HP Simplified"/>
                <a:ea typeface="+mn-ea"/>
                <a:cs typeface="HP Simplified"/>
              </a:rPr>
              <a:t>Helion</a:t>
            </a:r>
            <a:r>
              <a:rPr lang="en-US" sz="1100" kern="1200" dirty="0" smtClean="0">
                <a:solidFill>
                  <a:schemeClr val="tx1"/>
                </a:solidFill>
                <a:effectLst/>
                <a:latin typeface="HP Simplified"/>
                <a:ea typeface="+mn-ea"/>
                <a:cs typeface="HP Simplified"/>
              </a:rPr>
              <a:t> includes a management tool called Loom from HP Labs that lets you manage 40,000 VMs today.</a:t>
            </a:r>
          </a:p>
          <a:p>
            <a:pPr marL="628641" lvl="1" indent="-171441">
              <a:buFont typeface="Arial" pitchFamily="34" charset="0"/>
              <a:buChar char="•"/>
            </a:pPr>
            <a:r>
              <a:rPr lang="en-US" sz="1100" kern="1200" baseline="0" dirty="0" smtClean="0">
                <a:solidFill>
                  <a:schemeClr val="tx1"/>
                </a:solidFill>
                <a:latin typeface="HP Simplified"/>
                <a:ea typeface="+mn-ea"/>
                <a:cs typeface="HP Simplified"/>
              </a:rPr>
              <a:t>Analyze the data with new </a:t>
            </a:r>
            <a:r>
              <a:rPr lang="en-US" sz="1100" kern="1200" baseline="0" dirty="0" err="1" smtClean="0">
                <a:solidFill>
                  <a:schemeClr val="tx1"/>
                </a:solidFill>
                <a:latin typeface="HP Simplified"/>
                <a:ea typeface="+mn-ea"/>
                <a:cs typeface="HP Simplified"/>
              </a:rPr>
              <a:t>exascale</a:t>
            </a:r>
            <a:r>
              <a:rPr lang="en-US" sz="1100" kern="1200" baseline="0" dirty="0" smtClean="0">
                <a:solidFill>
                  <a:schemeClr val="tx1"/>
                </a:solidFill>
                <a:latin typeface="HP Simplified"/>
                <a:ea typeface="+mn-ea"/>
                <a:cs typeface="HP Simplified"/>
              </a:rPr>
              <a:t> algorithms that can truly take advantage of the new capabilities and speed these systems will provide;</a:t>
            </a:r>
          </a:p>
          <a:p>
            <a:pPr marL="628641" lvl="1" indent="-171441">
              <a:buFont typeface="Arial" pitchFamily="34" charset="0"/>
              <a:buChar char="•"/>
            </a:pPr>
            <a:r>
              <a:rPr lang="en-US" sz="1100" kern="1200" baseline="0" dirty="0" smtClean="0">
                <a:solidFill>
                  <a:schemeClr val="tx1"/>
                </a:solidFill>
                <a:latin typeface="HP Simplified"/>
                <a:ea typeface="+mn-ea"/>
                <a:cs typeface="HP Simplified"/>
              </a:rPr>
              <a:t>Visualize and interact with it in real-time, on any platform or computing device, so we can make better, more intuitive business decisions, harnessing humans’ natural ability to spot patterns and anomalies. </a:t>
            </a:r>
          </a:p>
          <a:p>
            <a:endParaRPr lang="en-US" sz="1200" strike="sngStrike" kern="1200" dirty="0" smtClean="0">
              <a:solidFill>
                <a:schemeClr val="tx1"/>
              </a:solidFill>
              <a:effectLst/>
              <a:latin typeface="HP Simplified"/>
              <a:ea typeface="+mn-ea"/>
            </a:endParaRPr>
          </a:p>
          <a:p>
            <a:r>
              <a:rPr lang="en-US" baseline="0" dirty="0" smtClean="0"/>
              <a:t>Icons from top to bottom:</a:t>
            </a:r>
          </a:p>
          <a:p>
            <a:pPr marL="171441" indent="-171441">
              <a:buFont typeface="Arial" pitchFamily="34" charset="0"/>
              <a:buChar char="•"/>
            </a:pPr>
            <a:r>
              <a:rPr lang="en-US" baseline="0" dirty="0" smtClean="0"/>
              <a:t>Analytics solutions and visualization</a:t>
            </a:r>
          </a:p>
          <a:p>
            <a:pPr marL="171441" indent="-171441">
              <a:buFont typeface="Arial" pitchFamily="34" charset="0"/>
              <a:buChar char="•"/>
            </a:pPr>
            <a:r>
              <a:rPr lang="en-US" baseline="0" dirty="0" smtClean="0"/>
              <a:t>Next-gen core enabling algorithms</a:t>
            </a:r>
          </a:p>
          <a:p>
            <a:pPr marL="171441" indent="-171441">
              <a:buFont typeface="Arial" pitchFamily="34" charset="0"/>
              <a:buChar char="•"/>
            </a:pPr>
            <a:r>
              <a:rPr lang="en-US" baseline="0" dirty="0" smtClean="0"/>
              <a:t>Distributed workloads at cloud scale</a:t>
            </a:r>
          </a:p>
          <a:p>
            <a:pPr marL="171441" indent="-171441">
              <a:buFont typeface="Arial" pitchFamily="34" charset="0"/>
              <a:buChar char="•"/>
            </a:pPr>
            <a:r>
              <a:rPr lang="en-US" baseline="0" dirty="0" smtClean="0"/>
              <a:t>The Machine Operating System</a:t>
            </a:r>
          </a:p>
          <a:p>
            <a:pPr marL="171441" indent="-171441">
              <a:buFont typeface="Arial" pitchFamily="34" charset="0"/>
              <a:buChar char="•"/>
            </a:pPr>
            <a:r>
              <a:rPr lang="en-US" baseline="0" dirty="0" smtClean="0"/>
              <a:t>New compute architecture</a:t>
            </a:r>
            <a:endParaRPr 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10</a:t>
            </a:fld>
            <a:endParaRPr lang="en-GB" dirty="0">
              <a:solidFill>
                <a:prstClr val="black"/>
              </a:solidFill>
            </a:endParaRPr>
          </a:p>
        </p:txBody>
      </p:sp>
    </p:spTree>
    <p:extLst>
      <p:ext uri="{BB962C8B-B14F-4D97-AF65-F5344CB8AC3E}">
        <p14:creationId xmlns:p14="http://schemas.microsoft.com/office/powerpoint/2010/main" val="4118775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6466" indent="-116466">
              <a:spcAft>
                <a:spcPts val="306"/>
              </a:spcAft>
              <a:buFont typeface="Arial" pitchFamily="34" charset="0"/>
              <a:buChar char="•"/>
            </a:pPr>
            <a:r>
              <a:rPr lang="en-US" sz="1100" kern="1200" dirty="0" smtClean="0">
                <a:solidFill>
                  <a:schemeClr val="tx1"/>
                </a:solidFill>
                <a:latin typeface="HP Simplified"/>
                <a:ea typeface="+mn-ea"/>
                <a:cs typeface="Arial" pitchFamily="34" charset="0"/>
              </a:rPr>
              <a:t>HP Labs’ research agenda is addressing</a:t>
            </a:r>
            <a:r>
              <a:rPr lang="en-US" sz="1100" kern="1200" baseline="0" dirty="0" smtClean="0">
                <a:solidFill>
                  <a:schemeClr val="tx1"/>
                </a:solidFill>
                <a:latin typeface="HP Simplified"/>
                <a:ea typeface="+mn-ea"/>
                <a:cs typeface="Arial" pitchFamily="34" charset="0"/>
              </a:rPr>
              <a:t> our goal of delivering the fastest, most secure and efficient route from data to value by innovating in 5 areas: systems research, networking and mobility, security and cloud, analytics and printing and content.</a:t>
            </a:r>
          </a:p>
          <a:p>
            <a:pPr marL="116466" indent="-116466">
              <a:spcAft>
                <a:spcPts val="306"/>
              </a:spcAft>
              <a:buFont typeface="Arial" pitchFamily="34" charset="0"/>
              <a:buChar char="•"/>
            </a:pPr>
            <a:r>
              <a:rPr lang="en-US" sz="1100" kern="1200" baseline="0" dirty="0" smtClean="0">
                <a:solidFill>
                  <a:schemeClr val="tx1"/>
                </a:solidFill>
                <a:latin typeface="HP Simplified"/>
                <a:ea typeface="+mn-ea"/>
                <a:cs typeface="Arial" pitchFamily="34" charset="0"/>
              </a:rPr>
              <a:t>Let’s take a look at each of these areas in a little more detail.</a:t>
            </a:r>
            <a:endParaRPr lang="en-US" sz="1100" dirty="0" smtClean="0">
              <a:latin typeface="+mn-lt"/>
              <a:cs typeface="Arial" pitchFamily="34" charset="0"/>
            </a:endParaRPr>
          </a:p>
          <a:p>
            <a:pPr>
              <a:spcAft>
                <a:spcPts val="306"/>
              </a:spcAft>
              <a:buFont typeface="Arial" pitchFamily="34" charset="0"/>
              <a:buChar char="•"/>
            </a:pPr>
            <a:endParaRPr lang="en-US" dirty="0" smtClean="0">
              <a:latin typeface="Arial" pitchFamily="34" charset="0"/>
              <a:cs typeface="Arial" pitchFamily="34" charset="0"/>
            </a:endParaRPr>
          </a:p>
          <a:p>
            <a:pPr>
              <a:spcAft>
                <a:spcPts val="306"/>
              </a:spcAft>
              <a:buFont typeface="Arial" pitchFamily="34" charset="0"/>
              <a:buChar char="•"/>
            </a:pPr>
            <a:endParaRPr lang="en-US" dirty="0" smtClean="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11</a:t>
            </a:fld>
            <a:endParaRPr lang="en-GB" dirty="0">
              <a:solidFill>
                <a:prstClr val="black"/>
              </a:solidFill>
            </a:endParaRPr>
          </a:p>
        </p:txBody>
      </p:sp>
    </p:spTree>
    <p:extLst>
      <p:ext uri="{BB962C8B-B14F-4D97-AF65-F5344CB8AC3E}">
        <p14:creationId xmlns:p14="http://schemas.microsoft.com/office/powerpoint/2010/main" val="2265429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6466" indent="-116466">
              <a:spcAft>
                <a:spcPts val="306"/>
              </a:spcAft>
              <a:buFont typeface="Arial" pitchFamily="34" charset="0"/>
              <a:buChar char="•"/>
            </a:pPr>
            <a:r>
              <a:rPr lang="en-US" sz="1100" kern="1200" dirty="0" smtClean="0">
                <a:solidFill>
                  <a:schemeClr val="tx1"/>
                </a:solidFill>
                <a:latin typeface="HP Simplified"/>
                <a:ea typeface="+mn-ea"/>
                <a:cs typeface="Arial" pitchFamily="34" charset="0"/>
              </a:rPr>
              <a:t>HP Labs’ research agenda is addressing</a:t>
            </a:r>
            <a:r>
              <a:rPr lang="en-US" sz="1100" kern="1200" baseline="0" dirty="0" smtClean="0">
                <a:solidFill>
                  <a:schemeClr val="tx1"/>
                </a:solidFill>
                <a:latin typeface="HP Simplified"/>
                <a:ea typeface="+mn-ea"/>
                <a:cs typeface="Arial" pitchFamily="34" charset="0"/>
              </a:rPr>
              <a:t> our goal of delivering the fastest, most secure and efficient route from data to value by innovating in 5 areas: systems research, networking and mobility, security and cloud, analytics and printing and content.</a:t>
            </a:r>
          </a:p>
          <a:p>
            <a:pPr marL="116466" indent="-116466">
              <a:spcAft>
                <a:spcPts val="306"/>
              </a:spcAft>
              <a:buFont typeface="Arial" pitchFamily="34" charset="0"/>
              <a:buChar char="•"/>
            </a:pPr>
            <a:r>
              <a:rPr lang="en-US" sz="1100" kern="1200" baseline="0" dirty="0" smtClean="0">
                <a:solidFill>
                  <a:schemeClr val="tx1"/>
                </a:solidFill>
                <a:latin typeface="HP Simplified"/>
                <a:ea typeface="+mn-ea"/>
                <a:cs typeface="Arial" pitchFamily="34" charset="0"/>
              </a:rPr>
              <a:t>Let’s take a look at each of these areas in a little more detail.</a:t>
            </a:r>
            <a:endParaRPr lang="en-US" sz="1100" dirty="0" smtClean="0">
              <a:latin typeface="+mn-lt"/>
              <a:cs typeface="Arial" pitchFamily="34" charset="0"/>
            </a:endParaRPr>
          </a:p>
          <a:p>
            <a:pPr>
              <a:spcAft>
                <a:spcPts val="306"/>
              </a:spcAft>
              <a:buFont typeface="Arial" pitchFamily="34" charset="0"/>
              <a:buChar char="•"/>
            </a:pPr>
            <a:endParaRPr lang="en-US" dirty="0" smtClean="0">
              <a:latin typeface="Arial" pitchFamily="34" charset="0"/>
              <a:cs typeface="Arial" pitchFamily="34" charset="0"/>
            </a:endParaRPr>
          </a:p>
          <a:p>
            <a:pPr>
              <a:spcAft>
                <a:spcPts val="306"/>
              </a:spcAft>
              <a:buFont typeface="Arial" pitchFamily="34" charset="0"/>
              <a:buChar char="•"/>
            </a:pPr>
            <a:endParaRPr lang="en-US" dirty="0" smtClean="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12</a:t>
            </a:fld>
            <a:endParaRPr lang="en-GB" dirty="0">
              <a:solidFill>
                <a:prstClr val="black"/>
              </a:solidFill>
            </a:endParaRPr>
          </a:p>
        </p:txBody>
      </p:sp>
    </p:spTree>
    <p:extLst>
      <p:ext uri="{BB962C8B-B14F-4D97-AF65-F5344CB8AC3E}">
        <p14:creationId xmlns:p14="http://schemas.microsoft.com/office/powerpoint/2010/main" val="2690621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7412">
              <a:lnSpc>
                <a:spcPts val="1270"/>
              </a:lnSpc>
              <a:spcAft>
                <a:spcPts val="635"/>
              </a:spcAft>
              <a:buFont typeface="Arial" pitchFamily="34" charset="0"/>
              <a:buNone/>
              <a:defRPr/>
            </a:pPr>
            <a:r>
              <a:rPr lang="en-US" sz="1100" dirty="0" smtClean="0">
                <a:latin typeface="+mn-lt"/>
              </a:rPr>
              <a:t>OLD TALKING POINTS:</a:t>
            </a:r>
          </a:p>
          <a:p>
            <a:pPr marL="189798" indent="-189798" defTabSz="967412">
              <a:lnSpc>
                <a:spcPts val="1270"/>
              </a:lnSpc>
              <a:spcAft>
                <a:spcPts val="635"/>
              </a:spcAft>
              <a:buFont typeface="Arial" pitchFamily="34" charset="0"/>
              <a:buChar char="•"/>
              <a:defRPr/>
            </a:pPr>
            <a:endParaRPr lang="en-US" sz="1100" dirty="0" smtClean="0">
              <a:latin typeface="+mn-lt"/>
            </a:endParaRPr>
          </a:p>
          <a:p>
            <a:pPr marL="189798" indent="-189798" defTabSz="967412">
              <a:lnSpc>
                <a:spcPts val="1270"/>
              </a:lnSpc>
              <a:spcAft>
                <a:spcPts val="635"/>
              </a:spcAft>
              <a:buFont typeface="Arial" pitchFamily="34" charset="0"/>
              <a:buChar char="•"/>
              <a:defRPr/>
            </a:pPr>
            <a:r>
              <a:rPr lang="en-US" sz="1100" dirty="0" smtClean="0">
                <a:latin typeface="+mn-lt"/>
              </a:rPr>
              <a:t>We’re </a:t>
            </a:r>
            <a:r>
              <a:rPr lang="en-US" sz="1100" dirty="0">
                <a:latin typeface="+mn-lt"/>
              </a:rPr>
              <a:t>developing radical new approaches to collect, process, store, and analyze data to create the next generation of large-scale, high-performance infrastructure to support the data-centric world.</a:t>
            </a:r>
          </a:p>
          <a:p>
            <a:pPr marL="189798" indent="-189798" defTabSz="967412">
              <a:lnSpc>
                <a:spcPts val="1270"/>
              </a:lnSpc>
              <a:spcAft>
                <a:spcPts val="635"/>
              </a:spcAft>
              <a:buFont typeface="Arial" pitchFamily="34" charset="0"/>
              <a:buChar char="•"/>
              <a:defRPr/>
            </a:pPr>
            <a:r>
              <a:rPr lang="en-US" sz="1100" b="1" u="sng" dirty="0" smtClean="0">
                <a:latin typeface="+mn-lt"/>
                <a:cs typeface="Arial" pitchFamily="34" charset="0"/>
              </a:rPr>
              <a:t>Photonics</a:t>
            </a:r>
            <a:r>
              <a:rPr lang="en-US" sz="1100" dirty="0">
                <a:latin typeface="+mn-lt"/>
                <a:cs typeface="Arial" pitchFamily="34" charset="0"/>
              </a:rPr>
              <a:t>: </a:t>
            </a:r>
            <a:r>
              <a:rPr lang="en-GB" sz="1100" dirty="0">
                <a:latin typeface="+mn-lt"/>
              </a:rPr>
              <a:t>We’re working to make photons the vehicle of choice for communication all the way down to the microprocessor core. Why? Wires can’t get any smaller, faster or less energy intensive. Instead of using copper wire to transmit data, we have working prototypes of optical backplanes that shoot data via light beams. How fast? At the speed of light.</a:t>
            </a:r>
            <a:endParaRPr lang="en-US" sz="1100" u="sng" dirty="0">
              <a:latin typeface="+mn-lt"/>
              <a:cs typeface="Arial" pitchFamily="34" charset="0"/>
            </a:endParaRPr>
          </a:p>
          <a:p>
            <a:pPr marL="189798" marR="0" indent="-189798" algn="l" defTabSz="967412" rtl="0" eaLnBrk="1" fontAlgn="auto" latinLnBrk="0" hangingPunct="1">
              <a:lnSpc>
                <a:spcPts val="1270"/>
              </a:lnSpc>
              <a:spcBef>
                <a:spcPts val="0"/>
              </a:spcBef>
              <a:spcAft>
                <a:spcPts val="635"/>
              </a:spcAft>
              <a:buClrTx/>
              <a:buSzTx/>
              <a:buFont typeface="Arial" pitchFamily="34" charset="0"/>
              <a:buChar char="•"/>
              <a:tabLst/>
              <a:defRPr/>
            </a:pPr>
            <a:r>
              <a:rPr lang="en-US" sz="1100" b="1" u="sng" kern="1200" dirty="0" smtClean="0">
                <a:solidFill>
                  <a:schemeClr val="tx1"/>
                </a:solidFill>
                <a:latin typeface="HP Simplified"/>
                <a:ea typeface="+mn-ea"/>
                <a:cs typeface="Arial" pitchFamily="34" charset="0"/>
              </a:rPr>
              <a:t>Universal Memory</a:t>
            </a:r>
            <a:r>
              <a:rPr lang="en-US" sz="1100" kern="1200" dirty="0" smtClean="0">
                <a:solidFill>
                  <a:schemeClr val="tx1"/>
                </a:solidFill>
                <a:latin typeface="HP Simplified"/>
                <a:ea typeface="+mn-ea"/>
                <a:cs typeface="Arial" pitchFamily="34" charset="0"/>
              </a:rPr>
              <a:t>: </a:t>
            </a:r>
            <a:r>
              <a:rPr lang="en-GB" sz="1100" kern="1200" dirty="0" smtClean="0">
                <a:solidFill>
                  <a:schemeClr val="tx1"/>
                </a:solidFill>
                <a:latin typeface="HP Simplified"/>
                <a:ea typeface="+mn-ea"/>
                <a:cs typeface="HP Simplified"/>
              </a:rPr>
              <a:t>We’re fusing memory and storage. Our </a:t>
            </a:r>
            <a:r>
              <a:rPr lang="en-GB" sz="1100" kern="1200" dirty="0" err="1" smtClean="0">
                <a:solidFill>
                  <a:schemeClr val="tx1"/>
                </a:solidFill>
                <a:latin typeface="HP Simplified"/>
                <a:ea typeface="+mn-ea"/>
                <a:cs typeface="HP Simplified"/>
              </a:rPr>
              <a:t>Memristor</a:t>
            </a:r>
            <a:r>
              <a:rPr lang="en-GB" sz="1100" kern="1200" dirty="0" smtClean="0">
                <a:solidFill>
                  <a:schemeClr val="tx1"/>
                </a:solidFill>
                <a:latin typeface="HP Simplified"/>
                <a:ea typeface="+mn-ea"/>
                <a:cs typeface="HP Simplified"/>
              </a:rPr>
              <a:t> non-volatile memory is a resistor with memory, so it can store and process at the same time with incredible efficiency and is the foundational technology for a universal memory. Think of a Flash drive that can store 100 hours of high-</a:t>
            </a:r>
            <a:r>
              <a:rPr lang="en-GB" sz="1100" kern="1200" dirty="0" err="1" smtClean="0">
                <a:solidFill>
                  <a:schemeClr val="tx1"/>
                </a:solidFill>
                <a:latin typeface="HP Simplified"/>
                <a:ea typeface="+mn-ea"/>
                <a:cs typeface="HP Simplified"/>
              </a:rPr>
              <a:t>def</a:t>
            </a:r>
            <a:r>
              <a:rPr lang="en-GB" sz="1100" kern="1200" dirty="0" smtClean="0">
                <a:solidFill>
                  <a:schemeClr val="tx1"/>
                </a:solidFill>
                <a:latin typeface="HP Simplified"/>
                <a:ea typeface="+mn-ea"/>
                <a:cs typeface="HP Simplified"/>
              </a:rPr>
              <a:t> video or DRAM that never loses state.</a:t>
            </a:r>
            <a:endParaRPr lang="en-US" sz="1100" kern="1200" dirty="0" smtClean="0">
              <a:solidFill>
                <a:schemeClr val="tx1"/>
              </a:solidFill>
              <a:latin typeface="HP Simplified"/>
              <a:ea typeface="+mn-ea"/>
              <a:cs typeface="HP Simplified"/>
            </a:endParaRPr>
          </a:p>
          <a:p>
            <a:pPr marL="189798" indent="-189798" defTabSz="967412">
              <a:lnSpc>
                <a:spcPts val="1270"/>
              </a:lnSpc>
              <a:spcAft>
                <a:spcPts val="635"/>
              </a:spcAft>
              <a:buFont typeface="Arial" pitchFamily="34" charset="0"/>
              <a:buChar char="•"/>
              <a:defRPr/>
            </a:pPr>
            <a:r>
              <a:rPr lang="en-US" sz="1100" b="1" u="sng" dirty="0" smtClean="0">
                <a:latin typeface="+mn-lt"/>
                <a:cs typeface="Arial" pitchFamily="34" charset="0"/>
              </a:rPr>
              <a:t>Systems </a:t>
            </a:r>
            <a:r>
              <a:rPr lang="en-US" sz="1100" b="1" u="sng" dirty="0">
                <a:latin typeface="+mn-lt"/>
                <a:cs typeface="Arial" pitchFamily="34" charset="0"/>
              </a:rPr>
              <a:t>on a Chip</a:t>
            </a:r>
            <a:r>
              <a:rPr lang="en-US" sz="1100" dirty="0">
                <a:latin typeface="+mn-lt"/>
                <a:cs typeface="Arial" pitchFamily="34" charset="0"/>
              </a:rPr>
              <a:t>:  </a:t>
            </a:r>
            <a:r>
              <a:rPr lang="en-GB" sz="1100" dirty="0">
                <a:latin typeface="+mn-lt"/>
              </a:rPr>
              <a:t>We’re making systems vastly more powerful, programmable and efficient. Leveraging a variety of standard and application-specific computing cores, we’re integrating processing, memory, management and fabric all on one chip. This allows for systems customized for workload, algorithms and energy requirements.</a:t>
            </a:r>
            <a:endParaRPr lang="en-US" sz="1100" dirty="0">
              <a:latin typeface="+mn-lt"/>
            </a:endParaRPr>
          </a:p>
          <a:p>
            <a:pPr marL="189798" indent="-189798" defTabSz="967412">
              <a:lnSpc>
                <a:spcPts val="1270"/>
              </a:lnSpc>
              <a:spcAft>
                <a:spcPts val="635"/>
              </a:spcAft>
              <a:buFont typeface="Arial" pitchFamily="34" charset="0"/>
              <a:buChar char="•"/>
              <a:defRPr/>
            </a:pPr>
            <a:r>
              <a:rPr lang="en-US" sz="1100" b="1" u="sng" dirty="0" smtClean="0">
                <a:latin typeface="+mn-lt"/>
                <a:cs typeface="Arial" pitchFamily="34" charset="0"/>
              </a:rPr>
              <a:t>Memory-based data stores:</a:t>
            </a:r>
            <a:r>
              <a:rPr lang="en-US" sz="1100" b="0" u="none" dirty="0" smtClean="0">
                <a:latin typeface="+mn-lt"/>
                <a:cs typeface="Arial" pitchFamily="34" charset="0"/>
              </a:rPr>
              <a:t> We’re creating</a:t>
            </a:r>
            <a:r>
              <a:rPr lang="en-US" sz="1100" b="0" u="none" baseline="0" dirty="0" smtClean="0">
                <a:latin typeface="+mn-lt"/>
                <a:cs typeface="Arial" pitchFamily="34" charset="0"/>
              </a:rPr>
              <a:t> s</a:t>
            </a:r>
            <a:r>
              <a:rPr lang="en-US" sz="1100" b="0" u="none" dirty="0" smtClean="0">
                <a:latin typeface="+mn-lt"/>
                <a:cs typeface="Arial" pitchFamily="34" charset="0"/>
              </a:rPr>
              <a:t>calable, resilient data stores based on the</a:t>
            </a:r>
            <a:r>
              <a:rPr lang="en-US" sz="1100" b="0" u="none" baseline="0" dirty="0" smtClean="0">
                <a:latin typeface="+mn-lt"/>
                <a:cs typeface="Arial" pitchFamily="34" charset="0"/>
              </a:rPr>
              <a:t> groundbreaking capabilities of universal memory, to enable an entirely new class of </a:t>
            </a:r>
            <a:r>
              <a:rPr lang="en-US" sz="1100" b="0" u="none" dirty="0" smtClean="0">
                <a:latin typeface="+mn-lt"/>
                <a:cs typeface="Arial" pitchFamily="34" charset="0"/>
              </a:rPr>
              <a:t>big data applications.</a:t>
            </a:r>
          </a:p>
          <a:p>
            <a:pPr marL="189798" indent="-189798" defTabSz="967412">
              <a:lnSpc>
                <a:spcPts val="1270"/>
              </a:lnSpc>
              <a:spcAft>
                <a:spcPts val="635"/>
              </a:spcAft>
              <a:buFont typeface="Arial" pitchFamily="34" charset="0"/>
              <a:buChar char="•"/>
              <a:defRPr/>
            </a:pPr>
            <a:r>
              <a:rPr lang="en-US" sz="1100" b="1" u="sng" dirty="0" smtClean="0">
                <a:latin typeface="+mn-lt"/>
                <a:cs typeface="Arial" pitchFamily="34" charset="0"/>
              </a:rPr>
              <a:t>Cog </a:t>
            </a:r>
            <a:r>
              <a:rPr lang="en-US" sz="1100" b="1" u="sng" dirty="0">
                <a:latin typeface="+mn-lt"/>
                <a:cs typeface="Arial" pitchFamily="34" charset="0"/>
              </a:rPr>
              <a:t>ex </a:t>
            </a:r>
            <a:r>
              <a:rPr lang="en-US" sz="1100" b="1" u="sng" dirty="0" err="1">
                <a:latin typeface="+mn-lt"/>
                <a:cs typeface="Arial" pitchFamily="34" charset="0"/>
              </a:rPr>
              <a:t>Machina</a:t>
            </a:r>
            <a:r>
              <a:rPr lang="en-US" sz="1100" dirty="0">
                <a:latin typeface="+mn-lt"/>
                <a:cs typeface="Arial" pitchFamily="34" charset="0"/>
              </a:rPr>
              <a:t>: </a:t>
            </a:r>
            <a:r>
              <a:rPr lang="en-GB" sz="1100" dirty="0">
                <a:latin typeface="+mn-lt"/>
              </a:rPr>
              <a:t>Our advanced cognitive computing allows us to place massively parallel processing into efficient packages. We’re able to put thousands of learning machines in places where they’ve never been before. Imagine a mobile phone with the ability to zero in on a particular speaker in a crowd, and provide you with simultaneous language translation into your earpiece.</a:t>
            </a:r>
            <a:endParaRPr lang="en-US" sz="1100" dirty="0">
              <a:latin typeface="+mn-lt"/>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13</a:t>
            </a:fld>
            <a:endParaRPr lang="en-GB" dirty="0"/>
          </a:p>
        </p:txBody>
      </p:sp>
    </p:spTree>
    <p:extLst>
      <p:ext uri="{BB962C8B-B14F-4D97-AF65-F5344CB8AC3E}">
        <p14:creationId xmlns:p14="http://schemas.microsoft.com/office/powerpoint/2010/main" val="264035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9798" indent="-189798">
              <a:spcAft>
                <a:spcPts val="318"/>
              </a:spcAft>
              <a:buFont typeface="Arial" pitchFamily="34" charset="0"/>
              <a:buChar char="•"/>
            </a:pPr>
            <a:r>
              <a:rPr lang="en-US" sz="1100" kern="1200" dirty="0" smtClean="0">
                <a:solidFill>
                  <a:schemeClr val="tx1"/>
                </a:solidFill>
                <a:latin typeface="HP Simplified"/>
                <a:ea typeface="+mn-ea"/>
                <a:cs typeface="Arial" pitchFamily="34" charset="0"/>
              </a:rPr>
              <a:t>We’re delivering network innovations an order of magnitude faster than what exists today -- at a tenth of today’s cost.</a:t>
            </a:r>
            <a:endParaRPr lang="en-US" sz="1100" strike="sngStrike" kern="1200" dirty="0" smtClean="0">
              <a:solidFill>
                <a:schemeClr val="tx1"/>
              </a:solidFill>
              <a:latin typeface="HP Simplified"/>
              <a:ea typeface="+mn-ea"/>
              <a:cs typeface="Arial" pitchFamily="34" charset="0"/>
            </a:endParaRPr>
          </a:p>
          <a:p>
            <a:pPr marL="189798" indent="-189798">
              <a:spcAft>
                <a:spcPts val="318"/>
              </a:spcAft>
              <a:buFont typeface="Arial" pitchFamily="34" charset="0"/>
              <a:buChar char="•"/>
            </a:pPr>
            <a:r>
              <a:rPr lang="en-US" sz="1100" b="1" u="sng" kern="1200" dirty="0" smtClean="0">
                <a:solidFill>
                  <a:schemeClr val="tx1"/>
                </a:solidFill>
                <a:latin typeface="HP Simplified"/>
                <a:ea typeface="+mn-ea"/>
                <a:cs typeface="HP Simplified"/>
              </a:rPr>
              <a:t>Software Defined Networking </a:t>
            </a:r>
            <a:r>
              <a:rPr lang="en-US" sz="1100" kern="1200" dirty="0" smtClean="0">
                <a:solidFill>
                  <a:schemeClr val="tx1"/>
                </a:solidFill>
                <a:latin typeface="HP Simplified"/>
                <a:ea typeface="+mn-ea"/>
                <a:cs typeface="HP Simplified"/>
              </a:rPr>
              <a:t>(SDN): We’re developing new networking and communications technologies to enable bandwidth, speed and latency for extreme data volumes, enabled by a rapidly customizable and programmable datacenter, enterprise and device network.</a:t>
            </a:r>
          </a:p>
          <a:p>
            <a:pPr marL="189798" indent="-189798">
              <a:spcAft>
                <a:spcPts val="318"/>
              </a:spcAft>
              <a:buFont typeface="Arial" pitchFamily="34" charset="0"/>
              <a:buChar char="•"/>
            </a:pPr>
            <a:r>
              <a:rPr lang="en-US" sz="1100" b="1" u="sng" kern="1200" dirty="0" smtClean="0">
                <a:solidFill>
                  <a:schemeClr val="tx1"/>
                </a:solidFill>
                <a:latin typeface="HP Simplified"/>
                <a:ea typeface="+mn-ea"/>
                <a:cs typeface="Arial" pitchFamily="34" charset="0"/>
              </a:rPr>
              <a:t>Cloud Network Management</a:t>
            </a:r>
            <a:r>
              <a:rPr lang="en-US" sz="1100" kern="1200" dirty="0" smtClean="0">
                <a:solidFill>
                  <a:schemeClr val="tx1"/>
                </a:solidFill>
                <a:latin typeface="HP Simplified"/>
                <a:ea typeface="+mn-ea"/>
                <a:cs typeface="Arial" pitchFamily="34" charset="0"/>
              </a:rPr>
              <a:t>: </a:t>
            </a:r>
            <a:r>
              <a:rPr lang="en-US" sz="1100" kern="1200" dirty="0" smtClean="0">
                <a:solidFill>
                  <a:schemeClr val="tx1"/>
                </a:solidFill>
                <a:latin typeface="HP Simplified"/>
                <a:ea typeface="+mn-ea"/>
                <a:cs typeface="HP Simplified"/>
              </a:rPr>
              <a:t>W</a:t>
            </a:r>
            <a:r>
              <a:rPr lang="en-GB" sz="1100" kern="1200" dirty="0" smtClean="0">
                <a:solidFill>
                  <a:schemeClr val="tx1"/>
                </a:solidFill>
                <a:latin typeface="HP Simplified"/>
                <a:ea typeface="+mn-ea"/>
                <a:cs typeface="HP Simplified"/>
              </a:rPr>
              <a:t>hen your computing infrastructure is virtual, your networking needs to be able to keep up too. We’re employing SDN technologies to react to changing SLAs and automatically re-configuring virtual networks to provide you with the right level of bandwidth, at the right time.</a:t>
            </a:r>
            <a:endParaRPr lang="en-US" sz="1100" kern="1200" dirty="0" smtClean="0">
              <a:solidFill>
                <a:schemeClr val="tx1"/>
              </a:solidFill>
              <a:latin typeface="HP Simplified"/>
              <a:ea typeface="+mn-ea"/>
              <a:cs typeface="HP Simplified"/>
            </a:endParaRPr>
          </a:p>
          <a:p>
            <a:pPr marL="189798" indent="-189798" defTabSz="465887">
              <a:spcAft>
                <a:spcPts val="318"/>
              </a:spcAft>
              <a:buFont typeface="Arial" pitchFamily="34" charset="0"/>
              <a:buChar char="•"/>
              <a:defRPr/>
            </a:pPr>
            <a:r>
              <a:rPr lang="en-US" sz="1100" b="1" u="sng" kern="1200" dirty="0" smtClean="0">
                <a:solidFill>
                  <a:schemeClr val="tx1"/>
                </a:solidFill>
                <a:latin typeface="HP Simplified"/>
                <a:ea typeface="+mn-ea"/>
                <a:cs typeface="Arial" pitchFamily="34" charset="0"/>
              </a:rPr>
              <a:t>Seamless Mobile Connectivity</a:t>
            </a:r>
            <a:r>
              <a:rPr lang="en-US" sz="1100" kern="1200" dirty="0" smtClean="0">
                <a:solidFill>
                  <a:schemeClr val="tx1"/>
                </a:solidFill>
                <a:latin typeface="HP Simplified"/>
                <a:ea typeface="+mn-ea"/>
                <a:cs typeface="Arial" pitchFamily="34" charset="0"/>
              </a:rPr>
              <a:t>: </a:t>
            </a:r>
            <a:r>
              <a:rPr lang="en-US" sz="1100" kern="1200" dirty="0" smtClean="0">
                <a:solidFill>
                  <a:schemeClr val="tx1"/>
                </a:solidFill>
                <a:latin typeface="HP Simplified"/>
                <a:ea typeface="+mn-ea"/>
                <a:cs typeface="HP Simplified"/>
              </a:rPr>
              <a:t>We’re delivering a mobile experience that’s secure and free of irritants -- like when your calls get dropped because of too much traffic on 3G or 4G networks. We’re empowering mobile users with simple, cloud-assisted ubiquitous connectivity services; and mobile device and persona management, disrupting the economics of apps and user experiences in the enterprise.</a:t>
            </a:r>
          </a:p>
          <a:p>
            <a:pPr marL="171450" indent="-171450">
              <a:buFont typeface="Arial" panose="020B0604020202020204" pitchFamily="34" charset="0"/>
              <a:buChar char="•"/>
            </a:pPr>
            <a:r>
              <a:rPr lang="en-US" sz="1200" b="1" u="sng" dirty="0" smtClean="0">
                <a:solidFill>
                  <a:schemeClr val="accent1"/>
                </a:solidFill>
              </a:rPr>
              <a:t>New devices and experiences:</a:t>
            </a:r>
            <a:r>
              <a:rPr lang="en-US" sz="1200" b="0" dirty="0" smtClean="0">
                <a:solidFill>
                  <a:schemeClr val="accent1"/>
                </a:solidFill>
              </a:rPr>
              <a:t> We’re e</a:t>
            </a:r>
            <a:r>
              <a:rPr lang="en-US" sz="1100" dirty="0" smtClean="0"/>
              <a:t>xploring new frontiers in wearable</a:t>
            </a:r>
            <a:r>
              <a:rPr lang="en-US" sz="1100" baseline="0" dirty="0" smtClean="0"/>
              <a:t> computers</a:t>
            </a:r>
            <a:r>
              <a:rPr lang="en-US" sz="1100" dirty="0" smtClean="0"/>
              <a:t>, including technologies</a:t>
            </a:r>
            <a:r>
              <a:rPr lang="en-US" sz="1100" baseline="0" dirty="0" smtClean="0"/>
              <a:t> for </a:t>
            </a:r>
            <a:r>
              <a:rPr lang="en-US" sz="1100" dirty="0" smtClean="0"/>
              <a:t>low-power devices, energy harvesting, personal identification and context-aware experiences.</a:t>
            </a:r>
          </a:p>
          <a:p>
            <a:pPr marL="189798" indent="-189798" defTabSz="465887">
              <a:spcAft>
                <a:spcPts val="318"/>
              </a:spcAft>
              <a:buFont typeface="Arial" pitchFamily="34" charset="0"/>
              <a:buChar char="•"/>
              <a:defRPr/>
            </a:pPr>
            <a:endParaRPr lang="en-US" sz="1100" kern="1200" dirty="0" smtClean="0">
              <a:solidFill>
                <a:schemeClr val="tx1"/>
              </a:solidFill>
              <a:latin typeface="HP Simplified"/>
              <a:ea typeface="+mn-ea"/>
              <a:cs typeface="HP Simplified"/>
            </a:endParaRPr>
          </a:p>
          <a:p>
            <a:pPr marL="189798" indent="-189798" defTabSz="967412">
              <a:lnSpc>
                <a:spcPts val="1270"/>
              </a:lnSpc>
              <a:spcAft>
                <a:spcPts val="635"/>
              </a:spcAft>
              <a:buFont typeface="Arial" pitchFamily="34" charset="0"/>
              <a:buChar char="•"/>
              <a:defRPr/>
            </a:pPr>
            <a:endParaRPr lang="en-US" sz="1100" dirty="0">
              <a:latin typeface="+mn-lt"/>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14</a:t>
            </a:fld>
            <a:endParaRPr lang="en-GB" dirty="0"/>
          </a:p>
        </p:txBody>
      </p:sp>
    </p:spTree>
    <p:extLst>
      <p:ext uri="{BB962C8B-B14F-4D97-AF65-F5344CB8AC3E}">
        <p14:creationId xmlns:p14="http://schemas.microsoft.com/office/powerpoint/2010/main" val="1613358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100" kern="1200" dirty="0" smtClean="0">
                <a:solidFill>
                  <a:schemeClr val="tx1"/>
                </a:solidFill>
                <a:latin typeface="HP Simplified"/>
                <a:ea typeface="+mn-ea"/>
                <a:cs typeface="HP Simplified"/>
              </a:rPr>
              <a:t>Organisations</a:t>
            </a:r>
            <a:r>
              <a:rPr lang="en-GB" sz="1100" kern="1200" baseline="0" dirty="0" smtClean="0">
                <a:solidFill>
                  <a:schemeClr val="tx1"/>
                </a:solidFill>
                <a:latin typeface="HP Simplified"/>
                <a:ea typeface="+mn-ea"/>
                <a:cs typeface="HP Simplified"/>
              </a:rPr>
              <a:t> have multiple sources of data, which can be structured and unstructured. We’re connecting them all together, allowing our customers to </a:t>
            </a:r>
            <a:r>
              <a:rPr lang="en-US" sz="1100" kern="1200" dirty="0" smtClean="0">
                <a:solidFill>
                  <a:schemeClr val="tx1"/>
                </a:solidFill>
                <a:latin typeface="HP Simplified"/>
                <a:ea typeface="+mn-ea"/>
                <a:cs typeface="HP Simplified"/>
              </a:rPr>
              <a:t>transform and automate business processes, and act on relevant insights, at unprecedented scale.</a:t>
            </a:r>
          </a:p>
          <a:p>
            <a:endParaRPr lang="en-GB" sz="1100" kern="1200" dirty="0" smtClean="0">
              <a:solidFill>
                <a:schemeClr val="tx1"/>
              </a:solidFill>
              <a:latin typeface="HP Simplified"/>
              <a:ea typeface="+mn-ea"/>
              <a:cs typeface="HP Simplified"/>
            </a:endParaRPr>
          </a:p>
          <a:p>
            <a:pPr marL="171450" indent="-171450">
              <a:buFont typeface="Arial" panose="020B0604020202020204" pitchFamily="34" charset="0"/>
              <a:buChar char="•"/>
            </a:pPr>
            <a:r>
              <a:rPr lang="en-US" sz="1200" b="1" u="sng" dirty="0" smtClean="0">
                <a:solidFill>
                  <a:schemeClr val="accent1"/>
                </a:solidFill>
              </a:rPr>
              <a:t>Rapid Discovery to Deployment</a:t>
            </a:r>
            <a:r>
              <a:rPr lang="en-US" sz="1200" b="1" dirty="0" smtClean="0">
                <a:solidFill>
                  <a:schemeClr val="accent1"/>
                </a:solidFill>
              </a:rPr>
              <a:t>:</a:t>
            </a:r>
            <a:r>
              <a:rPr lang="en-US" sz="1200" b="0" dirty="0" smtClean="0">
                <a:solidFill>
                  <a:schemeClr val="accent1"/>
                </a:solidFill>
              </a:rPr>
              <a:t> We’re s</a:t>
            </a:r>
            <a:r>
              <a:rPr lang="en-US" sz="1100" dirty="0" smtClean="0"/>
              <a:t>implifying and democratizing the information technology that enables businesses to run, ensuring that everyone will be able</a:t>
            </a:r>
            <a:r>
              <a:rPr lang="en-US" sz="1100" baseline="0" dirty="0" smtClean="0"/>
              <a:t> to </a:t>
            </a:r>
            <a:r>
              <a:rPr lang="en-US" sz="1100" dirty="0" smtClean="0"/>
              <a:t>use ubiquitous data and analytics to</a:t>
            </a:r>
            <a:r>
              <a:rPr lang="en-US" sz="1100" baseline="0" dirty="0" smtClean="0"/>
              <a:t> make informed business decisions in real time.</a:t>
            </a:r>
            <a:endParaRPr lang="en-US" sz="1100" dirty="0" smtClean="0"/>
          </a:p>
          <a:p>
            <a:pPr marL="171450" indent="-171450">
              <a:buFont typeface="Arial" panose="020B0604020202020204" pitchFamily="34" charset="0"/>
              <a:buChar char="•"/>
            </a:pPr>
            <a:r>
              <a:rPr lang="en-US" sz="1200" b="1" u="sng" dirty="0" smtClean="0">
                <a:solidFill>
                  <a:schemeClr val="accent1"/>
                </a:solidFill>
              </a:rPr>
              <a:t>Distributed Mesh Computing</a:t>
            </a:r>
            <a:r>
              <a:rPr lang="en-US" sz="1200" b="1" dirty="0" smtClean="0">
                <a:solidFill>
                  <a:schemeClr val="accent1"/>
                </a:solidFill>
              </a:rPr>
              <a:t>:</a:t>
            </a:r>
            <a:r>
              <a:rPr lang="en-US" sz="1200" b="0" dirty="0" smtClean="0">
                <a:solidFill>
                  <a:schemeClr val="accent1"/>
                </a:solidFill>
              </a:rPr>
              <a:t> </a:t>
            </a:r>
            <a:r>
              <a:rPr lang="en-US" sz="1100" dirty="0" smtClean="0"/>
              <a:t>Enabling the collection, management, and analysis of vast amounts of data about the world around us, enabling</a:t>
            </a:r>
            <a:r>
              <a:rPr lang="en-US" sz="1100" baseline="0" dirty="0" smtClean="0"/>
              <a:t> us to extract value from the growing internet of things at the facility, campus and even city scale.</a:t>
            </a:r>
            <a:endParaRPr lang="en-US" sz="1100" dirty="0" smtClean="0"/>
          </a:p>
          <a:p>
            <a:pPr marL="174708" indent="-174708" defTabSz="465887">
              <a:buFont typeface="Arial" pitchFamily="34" charset="0"/>
              <a:buChar char="•"/>
              <a:defRPr/>
            </a:pPr>
            <a:r>
              <a:rPr lang="en-US" sz="1100" b="1" u="sng" kern="1200" dirty="0" smtClean="0">
                <a:solidFill>
                  <a:schemeClr val="tx1"/>
                </a:solidFill>
                <a:latin typeface="HP Simplified"/>
                <a:ea typeface="+mn-ea"/>
                <a:cs typeface="HP Simplified"/>
              </a:rPr>
              <a:t>Universal Memory-driven Analytics</a:t>
            </a:r>
            <a:r>
              <a:rPr lang="en-US" sz="1100" kern="1200" dirty="0" smtClean="0">
                <a:solidFill>
                  <a:schemeClr val="tx1"/>
                </a:solidFill>
                <a:latin typeface="HP Simplified"/>
                <a:ea typeface="+mn-ea"/>
                <a:cs typeface="HP Simplified"/>
              </a:rPr>
              <a:t>: As our research in next-generation systems comes to fruition, we’re also working on co-designed software and analytics platforms, enabling us to shape the future of analytics at </a:t>
            </a:r>
            <a:r>
              <a:rPr lang="en-US" sz="1100" kern="1200" dirty="0" err="1" smtClean="0">
                <a:solidFill>
                  <a:schemeClr val="tx1"/>
                </a:solidFill>
                <a:latin typeface="HP Simplified"/>
                <a:ea typeface="+mn-ea"/>
                <a:cs typeface="HP Simplified"/>
              </a:rPr>
              <a:t>zettascale</a:t>
            </a:r>
            <a:r>
              <a:rPr lang="en-US" sz="1100" kern="1200" dirty="0" smtClean="0">
                <a:solidFill>
                  <a:schemeClr val="tx1"/>
                </a:solidFill>
                <a:latin typeface="HP Simplified"/>
                <a:ea typeface="+mn-ea"/>
                <a:cs typeface="HP Simplified"/>
              </a:rPr>
              <a:t>, in real time.</a:t>
            </a:r>
            <a:endParaRPr lang="en-GB" sz="1100" kern="1200" dirty="0" smtClean="0">
              <a:solidFill>
                <a:schemeClr val="tx1"/>
              </a:solidFill>
              <a:latin typeface="HP Simplified"/>
              <a:ea typeface="+mn-ea"/>
              <a:cs typeface="HP Simplified"/>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15</a:t>
            </a:fld>
            <a:endParaRPr lang="en-GB" dirty="0"/>
          </a:p>
        </p:txBody>
      </p:sp>
    </p:spTree>
    <p:extLst>
      <p:ext uri="{BB962C8B-B14F-4D97-AF65-F5344CB8AC3E}">
        <p14:creationId xmlns:p14="http://schemas.microsoft.com/office/powerpoint/2010/main" val="446785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100" kern="1200" dirty="0" smtClean="0">
                <a:solidFill>
                  <a:schemeClr val="tx1"/>
                </a:solidFill>
                <a:latin typeface="HP Simplified"/>
                <a:ea typeface="+mn-ea"/>
                <a:cs typeface="HP Simplified"/>
              </a:rPr>
              <a:t>Our world – and</a:t>
            </a:r>
            <a:r>
              <a:rPr lang="en-GB" sz="1100" kern="1200" baseline="0" dirty="0" smtClean="0">
                <a:solidFill>
                  <a:schemeClr val="tx1"/>
                </a:solidFill>
                <a:latin typeface="HP Simplified"/>
                <a:ea typeface="+mn-ea"/>
                <a:cs typeface="HP Simplified"/>
              </a:rPr>
              <a:t> our data – is </a:t>
            </a:r>
            <a:r>
              <a:rPr lang="en-GB" sz="1100" kern="1200" dirty="0" smtClean="0">
                <a:solidFill>
                  <a:schemeClr val="tx1"/>
                </a:solidFill>
                <a:latin typeface="HP Simplified"/>
                <a:ea typeface="+mn-ea"/>
                <a:cs typeface="HP Simplified"/>
              </a:rPr>
              <a:t>facing</a:t>
            </a:r>
            <a:r>
              <a:rPr lang="en-GB" sz="1100" kern="1200" baseline="0" dirty="0" smtClean="0">
                <a:solidFill>
                  <a:schemeClr val="tx1"/>
                </a:solidFill>
                <a:latin typeface="HP Simplified"/>
                <a:ea typeface="+mn-ea"/>
                <a:cs typeface="HP Simplified"/>
              </a:rPr>
              <a:t> increasingly complex threats, even more so with our move toward computing in the cloud. We’re </a:t>
            </a:r>
            <a:r>
              <a:rPr lang="en-US" sz="1100" kern="1200" dirty="0" smtClean="0">
                <a:solidFill>
                  <a:schemeClr val="tx1"/>
                </a:solidFill>
                <a:latin typeface="HP Simplified"/>
                <a:ea typeface="+mn-ea"/>
                <a:cs typeface="HP Simplified"/>
              </a:rPr>
              <a:t>providing our customers with assurance, insight and control when using HP’s products and services in this new world</a:t>
            </a:r>
            <a:r>
              <a:rPr lang="en-GB" sz="1100" kern="1200" baseline="0" dirty="0" smtClean="0">
                <a:solidFill>
                  <a:schemeClr val="tx1"/>
                </a:solidFill>
                <a:latin typeface="HP Simplified"/>
                <a:ea typeface="+mn-ea"/>
                <a:cs typeface="HP Simplified"/>
              </a:rPr>
              <a:t>.</a:t>
            </a:r>
            <a:endParaRPr lang="en-GB" sz="1100" kern="1200" dirty="0" smtClean="0">
              <a:solidFill>
                <a:schemeClr val="tx1"/>
              </a:solidFill>
              <a:latin typeface="HP Simplified"/>
              <a:ea typeface="+mn-ea"/>
              <a:cs typeface="HP Simplified"/>
            </a:endParaRPr>
          </a:p>
          <a:p>
            <a:pPr marL="174708" indent="-174708">
              <a:buFont typeface="Arial" pitchFamily="34" charset="0"/>
              <a:buChar char="•"/>
            </a:pPr>
            <a:endParaRPr lang="en-GB" sz="1100" kern="1200" dirty="0" smtClean="0">
              <a:solidFill>
                <a:schemeClr val="tx1"/>
              </a:solidFill>
              <a:latin typeface="HP Simplified"/>
              <a:ea typeface="+mn-ea"/>
              <a:cs typeface="HP Simplified"/>
            </a:endParaRPr>
          </a:p>
          <a:p>
            <a:pPr marL="174708" indent="-174708" fontAlgn="t">
              <a:buFont typeface="Arial" pitchFamily="34" charset="0"/>
              <a:buChar char="•"/>
            </a:pPr>
            <a:r>
              <a:rPr lang="en-GB" sz="1100" b="1" u="sng" kern="1200" dirty="0" smtClean="0">
                <a:solidFill>
                  <a:schemeClr val="tx1"/>
                </a:solidFill>
                <a:latin typeface="HP Simplified"/>
                <a:ea typeface="+mn-ea"/>
                <a:cs typeface="HP Simplified"/>
              </a:rPr>
              <a:t>Embedded</a:t>
            </a:r>
            <a:r>
              <a:rPr lang="en-GB" sz="1100" b="1" u="sng" kern="1200" baseline="0" dirty="0" smtClean="0">
                <a:solidFill>
                  <a:schemeClr val="tx1"/>
                </a:solidFill>
                <a:latin typeface="HP Simplified"/>
                <a:ea typeface="+mn-ea"/>
                <a:cs typeface="HP Simplified"/>
              </a:rPr>
              <a:t> control points</a:t>
            </a:r>
            <a:r>
              <a:rPr lang="en-GB" sz="1100" b="0" u="none" kern="1200" baseline="0" dirty="0" smtClean="0">
                <a:solidFill>
                  <a:schemeClr val="tx1"/>
                </a:solidFill>
                <a:latin typeface="HP Simplified"/>
                <a:ea typeface="+mn-ea"/>
                <a:cs typeface="HP Simplified"/>
              </a:rPr>
              <a:t>:</a:t>
            </a:r>
            <a:r>
              <a:rPr lang="en-GB" sz="1100" kern="1200" baseline="0" dirty="0" smtClean="0">
                <a:solidFill>
                  <a:schemeClr val="tx1"/>
                </a:solidFill>
                <a:latin typeface="HP Simplified"/>
                <a:ea typeface="+mn-ea"/>
                <a:cs typeface="HP Simplified"/>
              </a:rPr>
              <a:t> </a:t>
            </a:r>
            <a:r>
              <a:rPr lang="en-GB" sz="1100" kern="1200" dirty="0" smtClean="0">
                <a:solidFill>
                  <a:schemeClr val="tx1"/>
                </a:solidFill>
                <a:latin typeface="HP Simplified"/>
                <a:ea typeface="+mn-ea"/>
                <a:cs typeface="HP Simplified"/>
              </a:rPr>
              <a:t>We’re building security into the hardware level from the bottom up – whether that’s tomorrow’s personal computing devices or data </a:t>
            </a:r>
            <a:r>
              <a:rPr lang="en-GB" sz="1100" kern="1200" dirty="0" err="1" smtClean="0">
                <a:solidFill>
                  <a:schemeClr val="tx1"/>
                </a:solidFill>
                <a:latin typeface="HP Simplified"/>
                <a:ea typeface="+mn-ea"/>
                <a:cs typeface="HP Simplified"/>
              </a:rPr>
              <a:t>center</a:t>
            </a:r>
            <a:r>
              <a:rPr lang="en-GB" sz="1100" kern="1200" dirty="0" smtClean="0">
                <a:solidFill>
                  <a:schemeClr val="tx1"/>
                </a:solidFill>
                <a:latin typeface="HP Simplified"/>
                <a:ea typeface="+mn-ea"/>
                <a:cs typeface="HP Simplified"/>
              </a:rPr>
              <a:t> infrastructure - using cryptography techniques and secure operating systems.</a:t>
            </a:r>
            <a:endParaRPr lang="en-US" sz="1100" kern="1200" dirty="0" smtClean="0">
              <a:solidFill>
                <a:schemeClr val="tx1"/>
              </a:solidFill>
              <a:latin typeface="HP Simplified"/>
              <a:ea typeface="+mn-ea"/>
              <a:cs typeface="HP Simplified"/>
            </a:endParaRPr>
          </a:p>
          <a:p>
            <a:pPr marL="174708" indent="-174708">
              <a:buFont typeface="Arial" pitchFamily="34" charset="0"/>
              <a:buChar char="•"/>
            </a:pPr>
            <a:r>
              <a:rPr lang="en-GB" sz="1100" b="1" u="sng" kern="1200" baseline="0" dirty="0" smtClean="0">
                <a:solidFill>
                  <a:schemeClr val="tx1"/>
                </a:solidFill>
                <a:latin typeface="HP Simplified"/>
                <a:ea typeface="+mn-ea"/>
                <a:cs typeface="HP Simplified"/>
              </a:rPr>
              <a:t>Continual assurance</a:t>
            </a:r>
            <a:r>
              <a:rPr lang="en-GB" sz="1100" b="0" kern="1200" baseline="0" dirty="0" smtClean="0">
                <a:solidFill>
                  <a:schemeClr val="tx1"/>
                </a:solidFill>
                <a:latin typeface="HP Simplified"/>
                <a:ea typeface="+mn-ea"/>
                <a:cs typeface="HP Simplified"/>
              </a:rPr>
              <a:t>:</a:t>
            </a:r>
            <a:r>
              <a:rPr lang="en-GB" sz="1100" b="1" kern="1200" baseline="0" dirty="0" smtClean="0">
                <a:solidFill>
                  <a:schemeClr val="tx1"/>
                </a:solidFill>
                <a:latin typeface="HP Simplified"/>
                <a:ea typeface="+mn-ea"/>
                <a:cs typeface="HP Simplified"/>
              </a:rPr>
              <a:t> </a:t>
            </a:r>
            <a:r>
              <a:rPr lang="en-GB" sz="1100" kern="1200" baseline="0" dirty="0" smtClean="0">
                <a:solidFill>
                  <a:schemeClr val="tx1"/>
                </a:solidFill>
                <a:latin typeface="HP Simplified"/>
                <a:ea typeface="+mn-ea"/>
                <a:cs typeface="HP Simplified"/>
              </a:rPr>
              <a:t>We’re developing self-monitoring and self-healing systems, inspired by biological defence mechanisms. We can spot massive-scale malware attacks that have never been seen before (i.e. “zero day attacks”), looking inside virtual machines to spot “symptoms” of a problem. Forensic Virtual Machines demonstrator is part of this project.</a:t>
            </a:r>
          </a:p>
          <a:p>
            <a:pPr marL="174708" indent="-174708">
              <a:buFont typeface="Arial" pitchFamily="34" charset="0"/>
              <a:buChar char="•"/>
            </a:pPr>
            <a:r>
              <a:rPr lang="en-GB" sz="1100" b="1" u="sng" kern="1200" baseline="0" dirty="0" smtClean="0">
                <a:solidFill>
                  <a:schemeClr val="tx1"/>
                </a:solidFill>
                <a:latin typeface="HP Simplified"/>
                <a:ea typeface="+mn-ea"/>
                <a:cs typeface="HP Simplified"/>
              </a:rPr>
              <a:t>Management at scale and across boundaries</a:t>
            </a:r>
            <a:r>
              <a:rPr lang="en-GB" sz="1100" b="0" kern="1200" baseline="0" dirty="0" smtClean="0">
                <a:solidFill>
                  <a:schemeClr val="tx1"/>
                </a:solidFill>
                <a:latin typeface="HP Simplified"/>
                <a:ea typeface="+mn-ea"/>
                <a:cs typeface="HP Simplified"/>
              </a:rPr>
              <a:t>:</a:t>
            </a:r>
            <a:r>
              <a:rPr lang="en-GB" sz="1100" kern="1200" baseline="0" dirty="0" smtClean="0">
                <a:solidFill>
                  <a:schemeClr val="tx1"/>
                </a:solidFill>
                <a:latin typeface="HP Simplified"/>
                <a:ea typeface="+mn-ea"/>
                <a:cs typeface="HP Simplified"/>
              </a:rPr>
              <a:t> </a:t>
            </a:r>
            <a:r>
              <a:rPr lang="en-GB" sz="1100" kern="1200" dirty="0" smtClean="0">
                <a:solidFill>
                  <a:schemeClr val="tx1"/>
                </a:solidFill>
                <a:latin typeface="HP Simplified"/>
                <a:ea typeface="+mn-ea"/>
                <a:cs typeface="HP Simplified"/>
              </a:rPr>
              <a:t>As we move our computing and data to the cloud, </a:t>
            </a:r>
            <a:r>
              <a:rPr lang="en-US" sz="1100" kern="1200" dirty="0" smtClean="0">
                <a:solidFill>
                  <a:schemeClr val="tx1"/>
                </a:solidFill>
                <a:latin typeface="HP Simplified"/>
                <a:ea typeface="+mn-ea"/>
                <a:cs typeface="HP Simplified"/>
              </a:rPr>
              <a:t>we need to operate across enterprise, regulatory and geographic boundaries</a:t>
            </a:r>
            <a:r>
              <a:rPr lang="en-GB" sz="1100" kern="1200" dirty="0" smtClean="0">
                <a:solidFill>
                  <a:schemeClr val="tx1"/>
                </a:solidFill>
                <a:latin typeface="HP Simplified"/>
                <a:ea typeface="+mn-ea"/>
                <a:cs typeface="HP Simplified"/>
              </a:rPr>
              <a:t>. We’re helping manage data across geographies, services and organisations, creating trusted data and providing assurances to administrators. </a:t>
            </a:r>
            <a:r>
              <a:rPr lang="en-US" sz="1100" kern="1200" dirty="0" smtClean="0">
                <a:solidFill>
                  <a:schemeClr val="tx1"/>
                </a:solidFill>
                <a:latin typeface="HP Simplified"/>
                <a:ea typeface="+mn-ea"/>
                <a:cs typeface="HP Simplified"/>
              </a:rPr>
              <a:t>This project builds on our prior work on the G Cloud demonstrator (Government grade cloud). </a:t>
            </a:r>
          </a:p>
          <a:p>
            <a:pPr marL="174708" indent="-174708">
              <a:buFont typeface="Arial" pitchFamily="34" charset="0"/>
              <a:buChar char="•"/>
            </a:pPr>
            <a:r>
              <a:rPr lang="en-US" sz="1100" b="1" u="sng" kern="1200" dirty="0" smtClean="0">
                <a:solidFill>
                  <a:schemeClr val="tx1"/>
                </a:solidFill>
                <a:latin typeface="HP Simplified"/>
                <a:ea typeface="+mn-ea"/>
                <a:cs typeface="HP Simplified"/>
              </a:rPr>
              <a:t>Big Data for Security</a:t>
            </a:r>
            <a:r>
              <a:rPr lang="en-US" sz="1100" kern="1200" dirty="0" smtClean="0">
                <a:solidFill>
                  <a:schemeClr val="tx1"/>
                </a:solidFill>
                <a:latin typeface="HP Simplified"/>
                <a:ea typeface="+mn-ea"/>
                <a:cs typeface="HP Simplified"/>
              </a:rPr>
              <a:t>: We’re devising</a:t>
            </a:r>
            <a:r>
              <a:rPr lang="en-US" sz="1100" kern="1200" baseline="0" dirty="0" smtClean="0">
                <a:solidFill>
                  <a:schemeClr val="tx1"/>
                </a:solidFill>
                <a:latin typeface="HP Simplified"/>
                <a:ea typeface="+mn-ea"/>
                <a:cs typeface="HP Simplified"/>
              </a:rPr>
              <a:t> new, more sophisticated analytics to d</a:t>
            </a:r>
            <a:r>
              <a:rPr lang="en-US" sz="1100" kern="1200" dirty="0" smtClean="0">
                <a:solidFill>
                  <a:schemeClr val="tx1"/>
                </a:solidFill>
                <a:latin typeface="HP Simplified"/>
                <a:ea typeface="+mn-ea"/>
                <a:cs typeface="HP Simplified"/>
              </a:rPr>
              <a:t>eliver actionable insight from the ever-increasing volumes of security data that enterprises are faced with today.</a:t>
            </a:r>
          </a:p>
          <a:p>
            <a:pPr marL="174708" indent="-174708">
              <a:buFont typeface="Arial" pitchFamily="34" charset="0"/>
              <a:buChar char="•"/>
            </a:pPr>
            <a:endParaRPr lang="en-US" sz="1100" kern="1200" dirty="0" smtClean="0">
              <a:solidFill>
                <a:schemeClr val="tx1"/>
              </a:solidFill>
              <a:latin typeface="HP Simplified"/>
              <a:ea typeface="+mn-ea"/>
              <a:cs typeface="HP Simplified"/>
            </a:endParaRPr>
          </a:p>
          <a:p>
            <a:pPr marL="189798" indent="-189798">
              <a:spcAft>
                <a:spcPts val="318"/>
              </a:spcAft>
              <a:buFont typeface="Arial" pitchFamily="34" charset="0"/>
              <a:buChar char="•"/>
            </a:pPr>
            <a:endParaRPr lang="en-US" sz="1100" kern="1200" dirty="0" smtClean="0">
              <a:solidFill>
                <a:schemeClr val="tx1"/>
              </a:solidFill>
              <a:latin typeface="HP Simplified"/>
              <a:ea typeface="+mn-ea"/>
              <a:cs typeface="Arial"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16</a:t>
            </a:fld>
            <a:endParaRPr lang="en-GB" dirty="0"/>
          </a:p>
        </p:txBody>
      </p:sp>
    </p:spTree>
    <p:extLst>
      <p:ext uri="{BB962C8B-B14F-4D97-AF65-F5344CB8AC3E}">
        <p14:creationId xmlns:p14="http://schemas.microsoft.com/office/powerpoint/2010/main" val="3270173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smtClean="0">
                <a:solidFill>
                  <a:schemeClr val="tx1"/>
                </a:solidFill>
                <a:latin typeface="HP Simplified"/>
                <a:ea typeface="+mn-ea"/>
                <a:cs typeface="HP Simplified"/>
              </a:rPr>
              <a:t>By enabling ubiquitous access to data and content, we’re providing new ways to consume and interact with information.</a:t>
            </a:r>
            <a:endParaRPr lang="en-GB" sz="1100" b="1" kern="1200" dirty="0" smtClean="0">
              <a:solidFill>
                <a:schemeClr val="tx1"/>
              </a:solidFill>
              <a:latin typeface="HP Simplified"/>
              <a:ea typeface="+mn-ea"/>
              <a:cs typeface="HP Simplified"/>
            </a:endParaRPr>
          </a:p>
          <a:p>
            <a:endParaRPr lang="en-GB" sz="1100" b="1" kern="1200" dirty="0" smtClean="0">
              <a:solidFill>
                <a:schemeClr val="tx1"/>
              </a:solidFill>
              <a:latin typeface="HP Simplified"/>
              <a:ea typeface="+mn-ea"/>
              <a:cs typeface="HP Simplified"/>
            </a:endParaRPr>
          </a:p>
          <a:p>
            <a:pPr marL="174708" indent="-174708">
              <a:buFont typeface="Arial" pitchFamily="34" charset="0"/>
              <a:buChar char="•"/>
            </a:pPr>
            <a:r>
              <a:rPr lang="en-GB" sz="1100" b="1" u="sng" kern="1200" baseline="0" dirty="0" smtClean="0">
                <a:solidFill>
                  <a:schemeClr val="tx1"/>
                </a:solidFill>
                <a:latin typeface="HP Simplified"/>
                <a:ea typeface="+mn-ea"/>
                <a:cs typeface="HP Simplified"/>
              </a:rPr>
              <a:t>Digital Commercial Printing</a:t>
            </a:r>
            <a:r>
              <a:rPr lang="en-GB" sz="1100" b="0" u="none" kern="1200" baseline="0" dirty="0" smtClean="0">
                <a:solidFill>
                  <a:schemeClr val="tx1"/>
                </a:solidFill>
                <a:latin typeface="HP Simplified"/>
                <a:ea typeface="+mn-ea"/>
                <a:cs typeface="HP Simplified"/>
              </a:rPr>
              <a:t>:</a:t>
            </a:r>
            <a:r>
              <a:rPr lang="en-GB" sz="1100" kern="1200" baseline="0" dirty="0" smtClean="0">
                <a:solidFill>
                  <a:schemeClr val="tx1"/>
                </a:solidFill>
                <a:latin typeface="HP Simplified"/>
                <a:ea typeface="+mn-ea"/>
                <a:cs typeface="HP Simplified"/>
              </a:rPr>
              <a:t> We’re delivering breakthrough commercial printing technologies that deliver amazing quality digital prints, while making commercial printing easier and more automated than ever.</a:t>
            </a:r>
          </a:p>
          <a:p>
            <a:pPr marL="174708" marR="0" indent="-174708" algn="l" defTabSz="457200" rtl="0" eaLnBrk="1" fontAlgn="auto" latinLnBrk="0" hangingPunct="1">
              <a:lnSpc>
                <a:spcPct val="100000"/>
              </a:lnSpc>
              <a:spcBef>
                <a:spcPts val="0"/>
              </a:spcBef>
              <a:spcAft>
                <a:spcPts val="0"/>
              </a:spcAft>
              <a:buClrTx/>
              <a:buSzTx/>
              <a:buFont typeface="Arial" pitchFamily="34" charset="0"/>
              <a:buChar char="•"/>
              <a:tabLst/>
              <a:defRPr/>
            </a:pPr>
            <a:r>
              <a:rPr lang="en-GB" sz="1100" b="1" u="sng" kern="1200" dirty="0" smtClean="0">
                <a:solidFill>
                  <a:schemeClr val="tx1"/>
                </a:solidFill>
                <a:latin typeface="HP Simplified"/>
                <a:ea typeface="+mn-ea"/>
                <a:cs typeface="HP Simplified"/>
              </a:rPr>
              <a:t>Personality-customized content</a:t>
            </a:r>
            <a:r>
              <a:rPr lang="en-GB" sz="1100" b="0" u="none" kern="1200" dirty="0" smtClean="0">
                <a:solidFill>
                  <a:schemeClr val="tx1"/>
                </a:solidFill>
                <a:latin typeface="HP Simplified"/>
                <a:ea typeface="+mn-ea"/>
                <a:cs typeface="HP Simplified"/>
              </a:rPr>
              <a:t>:</a:t>
            </a:r>
            <a:r>
              <a:rPr lang="en-GB" sz="1100" kern="1200" dirty="0" smtClean="0">
                <a:solidFill>
                  <a:schemeClr val="tx1"/>
                </a:solidFill>
                <a:latin typeface="HP Simplified"/>
                <a:ea typeface="+mn-ea"/>
                <a:cs typeface="HP Simplified"/>
              </a:rPr>
              <a:t> We’re developing new ways</a:t>
            </a:r>
            <a:r>
              <a:rPr lang="en-GB" sz="1100" kern="1200" baseline="0" dirty="0" smtClean="0">
                <a:solidFill>
                  <a:schemeClr val="tx1"/>
                </a:solidFill>
                <a:latin typeface="HP Simplified"/>
                <a:ea typeface="+mn-ea"/>
                <a:cs typeface="HP Simplified"/>
              </a:rPr>
              <a:t> to transform, package and deliver </a:t>
            </a:r>
            <a:r>
              <a:rPr lang="en-GB" sz="1100" kern="1200" dirty="0" smtClean="0">
                <a:solidFill>
                  <a:schemeClr val="tx1"/>
                </a:solidFill>
                <a:latin typeface="HP Simplified"/>
                <a:ea typeface="+mn-ea"/>
                <a:cs typeface="HP Simplified"/>
              </a:rPr>
              <a:t>personalized content</a:t>
            </a:r>
            <a:r>
              <a:rPr lang="en-GB" sz="1100" kern="1200" baseline="0" dirty="0" smtClean="0">
                <a:solidFill>
                  <a:schemeClr val="tx1"/>
                </a:solidFill>
                <a:latin typeface="HP Simplified"/>
                <a:ea typeface="+mn-ea"/>
                <a:cs typeface="HP Simplified"/>
              </a:rPr>
              <a:t> to you</a:t>
            </a:r>
            <a:r>
              <a:rPr lang="en-GB" sz="1100" kern="1200" dirty="0" smtClean="0">
                <a:solidFill>
                  <a:schemeClr val="tx1"/>
                </a:solidFill>
                <a:latin typeface="HP Simplified"/>
                <a:ea typeface="+mn-ea"/>
                <a:cs typeface="HP Simplified"/>
              </a:rPr>
              <a:t>, based on your preferences, consumption</a:t>
            </a:r>
            <a:r>
              <a:rPr lang="en-GB" sz="1100" kern="1200" baseline="0" dirty="0" smtClean="0">
                <a:solidFill>
                  <a:schemeClr val="tx1"/>
                </a:solidFill>
                <a:latin typeface="HP Simplified"/>
                <a:ea typeface="+mn-ea"/>
                <a:cs typeface="HP Simplified"/>
              </a:rPr>
              <a:t> device,</a:t>
            </a:r>
            <a:r>
              <a:rPr lang="en-GB" sz="1100" kern="1200" dirty="0" smtClean="0">
                <a:solidFill>
                  <a:schemeClr val="tx1"/>
                </a:solidFill>
                <a:latin typeface="HP Simplified"/>
                <a:ea typeface="+mn-ea"/>
                <a:cs typeface="HP Simplified"/>
              </a:rPr>
              <a:t> or</a:t>
            </a:r>
            <a:r>
              <a:rPr lang="en-GB" sz="1100" kern="1200" baseline="0" dirty="0" smtClean="0">
                <a:solidFill>
                  <a:schemeClr val="tx1"/>
                </a:solidFill>
                <a:latin typeface="HP Simplified"/>
                <a:ea typeface="+mn-ea"/>
                <a:cs typeface="HP Simplified"/>
              </a:rPr>
              <a:t> context. </a:t>
            </a:r>
          </a:p>
          <a:p>
            <a:pPr marL="174708" indent="-174708">
              <a:buFont typeface="Arial" pitchFamily="34" charset="0"/>
              <a:buChar char="•"/>
            </a:pPr>
            <a:r>
              <a:rPr lang="en-GB" sz="1100" b="1" u="sng" kern="1200" dirty="0" smtClean="0">
                <a:solidFill>
                  <a:schemeClr val="tx1"/>
                </a:solidFill>
                <a:latin typeface="HP Simplified"/>
                <a:ea typeface="+mn-ea"/>
                <a:cs typeface="HP Simplified"/>
              </a:rPr>
              <a:t>Enterprise Document</a:t>
            </a:r>
            <a:r>
              <a:rPr lang="en-GB" sz="1100" b="1" u="sng" kern="1200" baseline="0" dirty="0" smtClean="0">
                <a:solidFill>
                  <a:schemeClr val="tx1"/>
                </a:solidFill>
                <a:latin typeface="HP Simplified"/>
                <a:ea typeface="+mn-ea"/>
                <a:cs typeface="HP Simplified"/>
              </a:rPr>
              <a:t> Ecosystem</a:t>
            </a:r>
            <a:r>
              <a:rPr lang="en-GB" sz="1100" b="0" u="none" kern="1200" baseline="0" dirty="0" smtClean="0">
                <a:solidFill>
                  <a:schemeClr val="tx1"/>
                </a:solidFill>
                <a:latin typeface="HP Simplified"/>
                <a:ea typeface="+mn-ea"/>
                <a:cs typeface="HP Simplified"/>
              </a:rPr>
              <a:t>:</a:t>
            </a:r>
            <a:r>
              <a:rPr lang="en-GB" sz="1100" kern="1200" baseline="0" dirty="0" smtClean="0">
                <a:solidFill>
                  <a:schemeClr val="tx1"/>
                </a:solidFill>
                <a:latin typeface="HP Simplified"/>
                <a:ea typeface="+mn-ea"/>
                <a:cs typeface="HP Simplified"/>
              </a:rPr>
              <a:t> We’re providing assurances for secure and authentic documents, so that you know if you have the right document, in the right place, and that your data is safe from tampering. We’re also delivering this authentication and assurance to physical supply chains through advanced track-and-trace and document forensic technologies, helping curb counterfeits and keep high-value products - like medicines – safe.</a:t>
            </a:r>
          </a:p>
          <a:p>
            <a:pPr marL="174708" indent="-174708">
              <a:buFont typeface="Arial" pitchFamily="34" charset="0"/>
              <a:buChar char="•"/>
            </a:pPr>
            <a:r>
              <a:rPr lang="en-US" sz="1200" b="1" u="sng" dirty="0" smtClean="0">
                <a:solidFill>
                  <a:schemeClr val="accent1"/>
                </a:solidFill>
              </a:rPr>
              <a:t>3D Printing:</a:t>
            </a:r>
            <a:r>
              <a:rPr lang="en-US" sz="1200" b="0" dirty="0" smtClean="0">
                <a:solidFill>
                  <a:schemeClr val="accent1"/>
                </a:solidFill>
              </a:rPr>
              <a:t> We’re exploring new</a:t>
            </a:r>
            <a:r>
              <a:rPr lang="en-US" sz="1200" b="0" baseline="0" dirty="0" smtClean="0">
                <a:solidFill>
                  <a:schemeClr val="accent1"/>
                </a:solidFill>
              </a:rPr>
              <a:t> techniques to e</a:t>
            </a:r>
            <a:r>
              <a:rPr lang="en-US" sz="1100" dirty="0" smtClean="0"/>
              <a:t>nabling future devices and materials that will bridge the digital and physical worlds</a:t>
            </a:r>
          </a:p>
          <a:p>
            <a:pPr marL="174708" indent="-174708">
              <a:buFont typeface="Arial" pitchFamily="34" charset="0"/>
              <a:buChar char="•"/>
            </a:pPr>
            <a:endParaRPr lang="en-US" sz="1100" kern="1200" dirty="0" smtClean="0">
              <a:solidFill>
                <a:schemeClr val="tx1"/>
              </a:solidFill>
              <a:latin typeface="HP Simplified"/>
              <a:ea typeface="+mn-ea"/>
              <a:cs typeface="HP Simplified"/>
            </a:endParaRPr>
          </a:p>
          <a:p>
            <a:pPr marL="189798" indent="-189798">
              <a:spcAft>
                <a:spcPts val="318"/>
              </a:spcAft>
              <a:buFont typeface="Arial" pitchFamily="34" charset="0"/>
              <a:buChar char="•"/>
            </a:pPr>
            <a:endParaRPr lang="en-US" sz="1100" kern="1200" dirty="0" smtClean="0">
              <a:solidFill>
                <a:schemeClr val="tx1"/>
              </a:solidFill>
              <a:latin typeface="HP Simplified"/>
              <a:ea typeface="+mn-ea"/>
              <a:cs typeface="Arial"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17</a:t>
            </a:fld>
            <a:endParaRPr lang="en-GB" dirty="0"/>
          </a:p>
        </p:txBody>
      </p:sp>
    </p:spTree>
    <p:extLst>
      <p:ext uri="{BB962C8B-B14F-4D97-AF65-F5344CB8AC3E}">
        <p14:creationId xmlns:p14="http://schemas.microsoft.com/office/powerpoint/2010/main" val="589550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spcAft>
                <a:spcPts val="606"/>
              </a:spcAft>
              <a:defRPr/>
            </a:pPr>
            <a:r>
              <a:rPr lang="en-GB" sz="1100" dirty="0" smtClean="0">
                <a:latin typeface="+mn-lt"/>
              </a:rPr>
              <a:t>At HP Labs, we</a:t>
            </a:r>
            <a:r>
              <a:rPr lang="en-GB" sz="1100" baseline="0" dirty="0" smtClean="0">
                <a:latin typeface="+mn-lt"/>
              </a:rPr>
              <a:t> are passionate about </a:t>
            </a:r>
            <a:r>
              <a:rPr lang="en-US" sz="1100" dirty="0">
                <a:latin typeface="+mn-lt"/>
              </a:rPr>
              <a:t>making our research real – driving technology to commercialization through a variety of </a:t>
            </a:r>
            <a:r>
              <a:rPr lang="en-US" sz="1100" dirty="0" smtClean="0">
                <a:latin typeface="+mn-lt"/>
              </a:rPr>
              <a:t>avenues,</a:t>
            </a:r>
            <a:r>
              <a:rPr lang="en-US" sz="1100" baseline="0" dirty="0" smtClean="0">
                <a:latin typeface="+mn-lt"/>
              </a:rPr>
              <a:t> m</a:t>
            </a:r>
            <a:r>
              <a:rPr lang="en-US" sz="1200" b="0" kern="1200" dirty="0" smtClean="0">
                <a:solidFill>
                  <a:schemeClr val="tx1"/>
                </a:solidFill>
                <a:effectLst/>
                <a:latin typeface="HP Simplified"/>
                <a:ea typeface="+mn-ea"/>
                <a:cs typeface="HP Simplified"/>
              </a:rPr>
              <a:t>atching the right technology with the right opportunity.</a:t>
            </a:r>
          </a:p>
          <a:p>
            <a:pPr defTabSz="465887">
              <a:spcAft>
                <a:spcPts val="606"/>
              </a:spcAft>
              <a:defRPr/>
            </a:pPr>
            <a:endParaRPr lang="en-US" sz="1200" b="0" kern="1200" dirty="0" smtClean="0">
              <a:solidFill>
                <a:schemeClr val="tx1"/>
              </a:solidFill>
              <a:effectLst/>
              <a:latin typeface="HP Simplified"/>
              <a:ea typeface="+mn-ea"/>
              <a:cs typeface="HP Simplified"/>
            </a:endParaRPr>
          </a:p>
          <a:p>
            <a:r>
              <a:rPr lang="en-US" sz="1200" kern="1200" dirty="0" smtClean="0">
                <a:solidFill>
                  <a:schemeClr val="tx1"/>
                </a:solidFill>
                <a:effectLst/>
                <a:latin typeface="HP Simplified"/>
                <a:ea typeface="+mn-ea"/>
                <a:cs typeface="HP Simplified"/>
              </a:rPr>
              <a:t>We deliver business value to HP through a steady stream of technologies that support our existing businesses and that have the potential to create new markets for HP. </a:t>
            </a:r>
          </a:p>
          <a:p>
            <a:r>
              <a:rPr lang="en-US" sz="1200" kern="1200" dirty="0" smtClean="0">
                <a:solidFill>
                  <a:schemeClr val="tx1"/>
                </a:solidFill>
                <a:effectLst/>
                <a:latin typeface="HP Simplified"/>
                <a:ea typeface="+mn-ea"/>
                <a:cs typeface="HP Simplified"/>
              </a:rPr>
              <a:t>We also look more broadly at opportunities for our research to deliver value, such as deploying our technologies inside HP, innovating our supply chain, licensing our intellectual property for others to bring to market, contributing to the open source community, and even creating technology incubators or spin outs in some</a:t>
            </a:r>
            <a:r>
              <a:rPr lang="en-US" sz="1200" kern="1200" baseline="0" dirty="0" smtClean="0">
                <a:solidFill>
                  <a:schemeClr val="tx1"/>
                </a:solidFill>
                <a:effectLst/>
                <a:latin typeface="HP Simplified"/>
                <a:ea typeface="+mn-ea"/>
                <a:cs typeface="HP Simplified"/>
              </a:rPr>
              <a:t> cases</a:t>
            </a:r>
            <a:r>
              <a:rPr lang="en-US" sz="1200" kern="1200" dirty="0" smtClean="0">
                <a:solidFill>
                  <a:schemeClr val="tx1"/>
                </a:solidFill>
                <a:effectLst/>
                <a:latin typeface="HP Simplified"/>
                <a:ea typeface="+mn-ea"/>
                <a:cs typeface="HP Simplified"/>
              </a:rPr>
              <a:t>.</a:t>
            </a:r>
          </a:p>
          <a:p>
            <a:r>
              <a:rPr lang="en-US" sz="1200" kern="1200" dirty="0" smtClean="0">
                <a:solidFill>
                  <a:schemeClr val="tx1"/>
                </a:solidFill>
                <a:effectLst/>
                <a:latin typeface="HP Simplified"/>
                <a:ea typeface="+mn-ea"/>
                <a:cs typeface="HP Simplified"/>
              </a:rPr>
              <a:t>This entrepreneurial approach to R&amp;D helps us drive greater, faster returns on our research investments.</a:t>
            </a:r>
          </a:p>
          <a:p>
            <a:pPr defTabSz="465887">
              <a:spcAft>
                <a:spcPts val="606"/>
              </a:spcAft>
              <a:defRPr/>
            </a:pPr>
            <a:endParaRPr lang="en-GB" sz="1100" dirty="0" smtClean="0">
              <a:latin typeface="+mn-lt"/>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18</a:t>
            </a:fld>
            <a:endParaRPr lang="en-GB" dirty="0"/>
          </a:p>
        </p:txBody>
      </p:sp>
    </p:spTree>
    <p:extLst>
      <p:ext uri="{BB962C8B-B14F-4D97-AF65-F5344CB8AC3E}">
        <p14:creationId xmlns:p14="http://schemas.microsoft.com/office/powerpoint/2010/main" val="3855614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 typeface="Arial" panose="020B0604020202020204" pitchFamily="34" charset="0"/>
              <a:buChar char="•"/>
            </a:pPr>
            <a:r>
              <a:rPr lang="en-US" sz="1200" kern="1200" dirty="0" smtClean="0">
                <a:solidFill>
                  <a:schemeClr val="tx1"/>
                </a:solidFill>
                <a:effectLst/>
                <a:latin typeface="HP Simplified"/>
                <a:ea typeface="+mn-ea"/>
                <a:cs typeface="HP Simplified"/>
              </a:rPr>
              <a:t>Technology can change the world for the better and we’re determined to make it happen. Our researchers act as a global team to bring together diverse perspectives and knowledge, working closely with commercial and academic research partners. We also engage with our most forward-thinking customers to tackle challenging problems, jointly innovate the next generation of HP products and services, and create business value.</a:t>
            </a:r>
          </a:p>
          <a:p>
            <a:pPr marL="171450" indent="-171450">
              <a:buFont typeface="Arial" panose="020B0604020202020204" pitchFamily="34" charset="0"/>
              <a:buChar char="•"/>
            </a:pPr>
            <a:r>
              <a:rPr lang="en-US" sz="1200" kern="1200" dirty="0" smtClean="0">
                <a:solidFill>
                  <a:schemeClr val="tx1"/>
                </a:solidFill>
                <a:effectLst/>
                <a:latin typeface="HP Simplified"/>
                <a:ea typeface="+mn-ea"/>
                <a:cs typeface="HP Simplified"/>
              </a:rPr>
              <a:t>Behind every one of our breakthroughs are world-class technologists from across the globe – talented men and women with a range of backgrounds and skills. We know there’s power in diversity. Plurality of perspective and creative new ways of collaborating and problem-solving have been instrumental to the innovations that we’re bringing to market now. And they’ll help us achieve even more in the future.</a:t>
            </a:r>
          </a:p>
          <a:p>
            <a:pPr marL="171450" indent="-171450">
              <a:buFont typeface="Arial" panose="020B0604020202020204" pitchFamily="34" charset="0"/>
              <a:buChar char="•"/>
            </a:pPr>
            <a:endParaRPr lang="en-US" dirty="0" smtClean="0">
              <a:latin typeface="HP Simplified" panose="020B0604020204020204" pitchFamily="34" charset="0"/>
              <a:cs typeface="HP Simplified" panose="020B0604020204020204" pitchFamily="34" charset="0"/>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D65ED32-88A4-497F-8777-93528DD06B24}" type="slidenum">
              <a:rPr lang="en-GB">
                <a:solidFill>
                  <a:prstClr val="black"/>
                </a:solidFill>
                <a:latin typeface="HP Simplified" panose="020B0604020204020204" pitchFamily="34" charset="0"/>
              </a:rPr>
              <a:pPr eaLnBrk="1" hangingPunct="1"/>
              <a:t>19</a:t>
            </a:fld>
            <a:endParaRPr lang="en-GB" dirty="0">
              <a:solidFill>
                <a:prstClr val="black"/>
              </a:solidFill>
              <a:latin typeface="HP Simplified" panose="020B0604020204020204" pitchFamily="34" charset="0"/>
            </a:endParaRPr>
          </a:p>
        </p:txBody>
      </p:sp>
    </p:spTree>
    <p:extLst>
      <p:ext uri="{BB962C8B-B14F-4D97-AF65-F5344CB8AC3E}">
        <p14:creationId xmlns:p14="http://schemas.microsoft.com/office/powerpoint/2010/main" val="3716456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8090" indent="-118090">
              <a:spcAft>
                <a:spcPts val="318"/>
              </a:spcAft>
              <a:buFont typeface="Arial" pitchFamily="34" charset="0"/>
              <a:buChar char="•"/>
            </a:pPr>
            <a:r>
              <a:rPr lang="en-US" sz="1100" dirty="0">
                <a:latin typeface="+mn-lt"/>
                <a:cs typeface="Arial" pitchFamily="34" charset="0"/>
              </a:rPr>
              <a:t>Many people know HP as an iconic American company started by Dave Packard and Bill Hewlett. </a:t>
            </a:r>
          </a:p>
          <a:p>
            <a:pPr marL="118090" indent="-118090">
              <a:spcAft>
                <a:spcPts val="318"/>
              </a:spcAft>
              <a:buFont typeface="Arial" pitchFamily="34" charset="0"/>
              <a:buChar char="•"/>
            </a:pPr>
            <a:r>
              <a:rPr lang="en-US" sz="1100" dirty="0">
                <a:latin typeface="+mn-lt"/>
                <a:cs typeface="Arial" pitchFamily="34" charset="0"/>
              </a:rPr>
              <a:t>They know us by the famous garage that came to symbolize the most celebrated and productive concentration of innovation anywhere:  Silicon Valley. </a:t>
            </a:r>
          </a:p>
          <a:p>
            <a:pPr marL="118090" indent="-118090">
              <a:spcAft>
                <a:spcPts val="318"/>
              </a:spcAft>
              <a:buFont typeface="Arial" pitchFamily="34" charset="0"/>
              <a:buChar char="•"/>
            </a:pPr>
            <a:r>
              <a:rPr lang="en-US" sz="1100" dirty="0">
                <a:latin typeface="+mn-lt"/>
                <a:cs typeface="Arial" pitchFamily="34" charset="0"/>
              </a:rPr>
              <a:t>HP’s reputation is the result of 75 years of innovation, featuring over 45 years of achievement on the part of HP Labs.  </a:t>
            </a:r>
          </a:p>
          <a:p>
            <a:pPr marL="118090" indent="-118090">
              <a:spcAft>
                <a:spcPts val="318"/>
              </a:spcAft>
              <a:buFont typeface="Arial" pitchFamily="34" charset="0"/>
              <a:buChar char="•"/>
            </a:pPr>
            <a:r>
              <a:rPr lang="en-US" sz="1100" dirty="0">
                <a:latin typeface="+mn-lt"/>
                <a:cs typeface="Arial" pitchFamily="34" charset="0"/>
              </a:rPr>
              <a:t>1968: First programmable scientific desktop calculator.  Virtually the first PC, the HP 9100A  solves science and engineering problems 10x faster than other machines. </a:t>
            </a:r>
          </a:p>
          <a:p>
            <a:pPr marL="118090" indent="-118090">
              <a:spcAft>
                <a:spcPts val="318"/>
              </a:spcAft>
              <a:buFont typeface="Arial" pitchFamily="34" charset="0"/>
              <a:buChar char="•"/>
            </a:pPr>
            <a:r>
              <a:rPr lang="en-US" sz="1100" dirty="0">
                <a:latin typeface="+mn-lt"/>
                <a:cs typeface="Arial" pitchFamily="34" charset="0"/>
              </a:rPr>
              <a:t>1972: First pocket scientific calculator, the HP-35 that fits in a shirt pocket.</a:t>
            </a:r>
          </a:p>
          <a:p>
            <a:pPr marL="118090" indent="-118090">
              <a:spcAft>
                <a:spcPts val="318"/>
              </a:spcAft>
              <a:buFont typeface="Arial" pitchFamily="34" charset="0"/>
              <a:buChar char="•"/>
            </a:pPr>
            <a:r>
              <a:rPr lang="en-US" sz="1100" dirty="0">
                <a:latin typeface="+mn-lt"/>
                <a:cs typeface="Arial" pitchFamily="34" charset="0"/>
              </a:rPr>
              <a:t>1984: HP launches its first inkjet printer. Based on thermal inkjet technology from HPL, the </a:t>
            </a:r>
            <a:r>
              <a:rPr lang="en-US" sz="1100" dirty="0" err="1">
                <a:latin typeface="+mn-lt"/>
                <a:cs typeface="Arial" pitchFamily="34" charset="0"/>
              </a:rPr>
              <a:t>ThinkJet</a:t>
            </a:r>
            <a:r>
              <a:rPr lang="en-US" sz="1100" dirty="0">
                <a:latin typeface="+mn-lt"/>
                <a:cs typeface="Arial" pitchFamily="34" charset="0"/>
              </a:rPr>
              <a:t> is high-quality, low-cost and much quieter than noisy dot matrix models.  </a:t>
            </a:r>
          </a:p>
          <a:p>
            <a:pPr marL="118090" indent="-118090">
              <a:spcAft>
                <a:spcPts val="318"/>
              </a:spcAft>
              <a:buFont typeface="Arial" pitchFamily="34" charset="0"/>
              <a:buChar char="•"/>
            </a:pPr>
            <a:r>
              <a:rPr lang="en-US" sz="1100" dirty="0">
                <a:latin typeface="+mn-lt"/>
                <a:cs typeface="Arial" pitchFamily="34" charset="0"/>
              </a:rPr>
              <a:t>1986: HP is first to commercialize Reduced Instruction Set Computing.  RISC is faster and more productive than previous generations of chips.  </a:t>
            </a:r>
          </a:p>
          <a:p>
            <a:pPr marL="118090" indent="-118090">
              <a:spcAft>
                <a:spcPts val="318"/>
              </a:spcAft>
              <a:buFont typeface="Arial" pitchFamily="34" charset="0"/>
              <a:buChar char="•"/>
            </a:pPr>
            <a:r>
              <a:rPr lang="en-US" sz="1100" dirty="0">
                <a:latin typeface="+mn-lt"/>
                <a:cs typeface="Arial" pitchFamily="34" charset="0"/>
              </a:rPr>
              <a:t>1999:  HP and UCLA build first molecular logic gate, a key step in creating chemically assembled electronic </a:t>
            </a:r>
            <a:r>
              <a:rPr lang="en-US" sz="1100" dirty="0" err="1">
                <a:latin typeface="+mn-lt"/>
                <a:cs typeface="Arial" pitchFamily="34" charset="0"/>
              </a:rPr>
              <a:t>nanocomputers</a:t>
            </a:r>
            <a:r>
              <a:rPr lang="en-US" sz="1100" dirty="0">
                <a:latin typeface="+mn-lt"/>
                <a:cs typeface="Arial" pitchFamily="34" charset="0"/>
              </a:rPr>
              <a:t>.</a:t>
            </a:r>
          </a:p>
          <a:p>
            <a:pPr marL="118090" indent="-118090">
              <a:spcAft>
                <a:spcPts val="318"/>
              </a:spcAft>
              <a:buFont typeface="Arial" pitchFamily="34" charset="0"/>
              <a:buChar char="•"/>
            </a:pPr>
            <a:r>
              <a:rPr lang="en-US" sz="1100" dirty="0">
                <a:latin typeface="+mn-lt"/>
                <a:cs typeface="Arial" pitchFamily="34" charset="0"/>
              </a:rPr>
              <a:t>2002:  HPL creates technology for first rewritable DVD system (DVD+RW) compatible with standard DVD players.</a:t>
            </a:r>
          </a:p>
          <a:p>
            <a:pPr marL="118090" indent="-118090">
              <a:spcAft>
                <a:spcPts val="318"/>
              </a:spcAft>
              <a:buFont typeface="Arial" pitchFamily="34" charset="0"/>
              <a:buChar char="•"/>
            </a:pPr>
            <a:endParaRPr lang="en-US" sz="1100" dirty="0">
              <a:latin typeface="+mn-lt"/>
              <a:cs typeface="Arial" pitchFamily="34" charset="0"/>
            </a:endParaRPr>
          </a:p>
          <a:p>
            <a:pPr marL="118090" indent="-118090">
              <a:spcAft>
                <a:spcPts val="318"/>
              </a:spcAft>
              <a:buFont typeface="Arial" pitchFamily="34" charset="0"/>
              <a:buChar char="•"/>
            </a:pPr>
            <a:r>
              <a:rPr lang="en-US" sz="1100" dirty="0">
                <a:latin typeface="+mn-lt"/>
                <a:cs typeface="Arial" pitchFamily="34" charset="0"/>
              </a:rPr>
              <a:t>Successful technology transfer is a key focus for us, and an important part of how we interact with the HP business units and ultimately HP customers.  Here are a few of our more recent results. </a:t>
            </a:r>
          </a:p>
          <a:p>
            <a:pPr marL="118090" indent="-118090">
              <a:spcAft>
                <a:spcPts val="318"/>
              </a:spcAft>
              <a:buFont typeface="Arial" pitchFamily="34" charset="0"/>
              <a:buChar char="•"/>
            </a:pPr>
            <a:r>
              <a:rPr lang="en-US" sz="1100" dirty="0">
                <a:latin typeface="+mn-lt"/>
                <a:cs typeface="Arial" pitchFamily="34" charset="0"/>
              </a:rPr>
              <a:t>2010 ePrint  -- 30 years ago, HP introduced Printer Command Language so PCs can talk to printers; ePrint lets you use any Web-connected printer anywhere. Take a photo on vacation and send it so it comes out of the printer at your Mom’s house -- easily without inputting IP addresses.   </a:t>
            </a:r>
          </a:p>
          <a:p>
            <a:pPr marL="118090" indent="-118090">
              <a:spcAft>
                <a:spcPts val="318"/>
              </a:spcAft>
              <a:buFont typeface="Arial" pitchFamily="34" charset="0"/>
              <a:buChar char="•"/>
            </a:pPr>
            <a:r>
              <a:rPr lang="en-US" sz="1100" dirty="0">
                <a:latin typeface="+mn-lt"/>
                <a:cs typeface="Arial" pitchFamily="34" charset="0"/>
              </a:rPr>
              <a:t>2011 </a:t>
            </a:r>
            <a:r>
              <a:rPr lang="en-US" sz="1100" dirty="0" err="1">
                <a:latin typeface="+mn-lt"/>
                <a:cs typeface="Arial" pitchFamily="34" charset="0"/>
              </a:rPr>
              <a:t>MagCloud</a:t>
            </a:r>
            <a:r>
              <a:rPr lang="en-US" sz="1100" dirty="0">
                <a:latin typeface="+mn-lt"/>
                <a:cs typeface="Arial" pitchFamily="34" charset="0"/>
              </a:rPr>
              <a:t>  pioneers a new era of self-service printing and distribution, where anyone can affordably turn content into professional publications in print or digital format. This technology has been used to create communications – many of them award-winning – that capture a moment and are ready in an instant.  </a:t>
            </a:r>
          </a:p>
          <a:p>
            <a:pPr marL="118090" indent="-118090">
              <a:spcAft>
                <a:spcPts val="318"/>
              </a:spcAft>
              <a:buFont typeface="Arial" pitchFamily="34" charset="0"/>
              <a:buChar char="•"/>
            </a:pPr>
            <a:r>
              <a:rPr lang="en-US" sz="1100" dirty="0">
                <a:latin typeface="+mn-lt"/>
                <a:cs typeface="Arial" pitchFamily="34" charset="0"/>
              </a:rPr>
              <a:t>2011 3D Photon Engine technology: Immersive 3D that combines innovations in screen technology, software, and camera equipment so realistic that some viewers have tried to walk through the screen. </a:t>
            </a:r>
          </a:p>
          <a:p>
            <a:pPr marL="118090" indent="-118090">
              <a:spcAft>
                <a:spcPts val="318"/>
              </a:spcAft>
              <a:buFont typeface="Arial" pitchFamily="34" charset="0"/>
              <a:buChar char="•"/>
            </a:pPr>
            <a:r>
              <a:rPr lang="en-US" sz="1100" dirty="0">
                <a:latin typeface="+mn-lt"/>
                <a:cs typeface="Arial" pitchFamily="34" charset="0"/>
              </a:rPr>
              <a:t>2011 </a:t>
            </a:r>
            <a:r>
              <a:rPr lang="en-US" sz="1100" dirty="0" err="1">
                <a:latin typeface="+mn-lt"/>
                <a:cs typeface="Arial" pitchFamily="34" charset="0"/>
              </a:rPr>
              <a:t>StoreOnce</a:t>
            </a:r>
            <a:r>
              <a:rPr lang="en-US" sz="1100" dirty="0">
                <a:latin typeface="+mn-lt"/>
                <a:cs typeface="Arial" pitchFamily="34" charset="0"/>
              </a:rPr>
              <a:t>: </a:t>
            </a:r>
            <a:r>
              <a:rPr lang="en-US" sz="1100" dirty="0">
                <a:latin typeface="+mn-lt"/>
              </a:rPr>
              <a:t>HP </a:t>
            </a:r>
            <a:r>
              <a:rPr lang="en-US" sz="1100" dirty="0" err="1">
                <a:latin typeface="+mn-lt"/>
              </a:rPr>
              <a:t>StoreOnce</a:t>
            </a:r>
            <a:r>
              <a:rPr lang="en-US" sz="1100" dirty="0">
                <a:latin typeface="+mn-lt"/>
              </a:rPr>
              <a:t> </a:t>
            </a:r>
            <a:r>
              <a:rPr lang="en-US" sz="1100" dirty="0" err="1">
                <a:latin typeface="+mn-lt"/>
              </a:rPr>
              <a:t>deduplication</a:t>
            </a:r>
            <a:r>
              <a:rPr lang="en-US" sz="1100" dirty="0">
                <a:latin typeface="+mn-lt"/>
              </a:rPr>
              <a:t> and HP </a:t>
            </a:r>
            <a:r>
              <a:rPr lang="en-US" sz="1100" dirty="0" err="1">
                <a:latin typeface="+mn-lt"/>
              </a:rPr>
              <a:t>StoreOnce</a:t>
            </a:r>
            <a:r>
              <a:rPr lang="en-US" sz="1100" dirty="0">
                <a:latin typeface="+mn-lt"/>
              </a:rPr>
              <a:t> Catalyst— </a:t>
            </a:r>
            <a:r>
              <a:rPr lang="en-US" sz="1100" dirty="0" smtClean="0">
                <a:effectLst/>
                <a:latin typeface="+mn-lt"/>
              </a:rPr>
              <a:t>using a single </a:t>
            </a:r>
            <a:r>
              <a:rPr lang="en-US" sz="1100" dirty="0" err="1" smtClean="0">
                <a:effectLst/>
                <a:latin typeface="+mn-lt"/>
              </a:rPr>
              <a:t>deduplication</a:t>
            </a:r>
            <a:r>
              <a:rPr lang="en-US" sz="1100" dirty="0" smtClean="0">
                <a:effectLst/>
                <a:latin typeface="+mn-lt"/>
              </a:rPr>
              <a:t> engine </a:t>
            </a:r>
            <a:r>
              <a:rPr lang="en-US" sz="1100" dirty="0">
                <a:latin typeface="+mn-lt"/>
              </a:rPr>
              <a:t>designed at HP Labs—</a:t>
            </a:r>
            <a:r>
              <a:rPr lang="en-US" sz="1100" dirty="0" smtClean="0">
                <a:effectLst/>
                <a:latin typeface="+mn-lt"/>
              </a:rPr>
              <a:t>deliver the first federated </a:t>
            </a:r>
            <a:r>
              <a:rPr lang="en-US" sz="1100" dirty="0" err="1" smtClean="0">
                <a:effectLst/>
                <a:latin typeface="+mn-lt"/>
              </a:rPr>
              <a:t>deduplication</a:t>
            </a:r>
            <a:r>
              <a:rPr lang="en-US" sz="1100" dirty="0" smtClean="0">
                <a:effectLst/>
                <a:latin typeface="+mn-lt"/>
              </a:rPr>
              <a:t> solution in the industry. Our more efficient approach optimizes backup processes, eliminates wasted resources, reduces network bandwidth costs, and improves backup throughput.</a:t>
            </a:r>
            <a:endParaRPr lang="en-US" sz="1100" dirty="0">
              <a:latin typeface="+mn-lt"/>
              <a:cs typeface="Arial" pitchFamily="34" charset="0"/>
            </a:endParaRPr>
          </a:p>
          <a:p>
            <a:pPr marL="118090" indent="-118090">
              <a:spcAft>
                <a:spcPts val="318"/>
              </a:spcAft>
              <a:buFont typeface="Arial" pitchFamily="34" charset="0"/>
              <a:buChar char="•"/>
            </a:pPr>
            <a:r>
              <a:rPr lang="en-US" sz="1100" dirty="0">
                <a:latin typeface="+mn-lt"/>
                <a:cs typeface="Arial" pitchFamily="34" charset="0"/>
              </a:rPr>
              <a:t>2012 </a:t>
            </a:r>
            <a:r>
              <a:rPr lang="en-US" sz="1100" dirty="0" err="1">
                <a:latin typeface="+mn-lt"/>
                <a:cs typeface="Arial" pitchFamily="34" charset="0"/>
              </a:rPr>
              <a:t>StoreAll</a:t>
            </a:r>
            <a:r>
              <a:rPr lang="en-US" sz="1100" dirty="0">
                <a:latin typeface="+mn-lt"/>
                <a:cs typeface="Arial" pitchFamily="34" charset="0"/>
              </a:rPr>
              <a:t> with Express Query: HP’s revolutionary </a:t>
            </a:r>
            <a:r>
              <a:rPr lang="en-US" sz="1100" dirty="0" err="1">
                <a:latin typeface="+mn-lt"/>
                <a:cs typeface="Arial" pitchFamily="34" charset="0"/>
              </a:rPr>
              <a:t>hyperscale</a:t>
            </a:r>
            <a:r>
              <a:rPr lang="en-US" sz="1100" dirty="0">
                <a:latin typeface="+mn-lt"/>
                <a:cs typeface="Arial" pitchFamily="34" charset="0"/>
              </a:rPr>
              <a:t> storage platform provides massive scalability and structure to unstructured data, with </a:t>
            </a:r>
            <a:r>
              <a:rPr lang="en-US" sz="1100" dirty="0" smtClean="0">
                <a:effectLst/>
                <a:latin typeface="+mn-lt"/>
              </a:rPr>
              <a:t>Express Query from HP Labs, that lets you access billions of files in minutes.</a:t>
            </a:r>
            <a:endParaRPr lang="en-US" sz="1100" dirty="0">
              <a:latin typeface="+mn-lt"/>
              <a:cs typeface="Arial" pitchFamily="34" charset="0"/>
            </a:endParaRPr>
          </a:p>
          <a:p>
            <a:pPr marL="118090" indent="-118090">
              <a:spcAft>
                <a:spcPts val="318"/>
              </a:spcAft>
              <a:buFont typeface="Arial" pitchFamily="34" charset="0"/>
              <a:buChar char="•"/>
            </a:pPr>
            <a:r>
              <a:rPr lang="en-US" sz="1100" dirty="0">
                <a:latin typeface="+mn-lt"/>
                <a:cs typeface="Arial" pitchFamily="34" charset="0"/>
              </a:rPr>
              <a:t>2013 Project Moonshot: revolutionary new way to build servers based on low-powered chips with ARM or Intel Atom architectures, like those in cell phones and other mobile devices. Reduces costs by 50%, cuts power consumption by nearly 90%, and reduces footprint of a server group by 80</a:t>
            </a:r>
            <a:r>
              <a:rPr lang="en-US" sz="1100" dirty="0" smtClean="0">
                <a:latin typeface="+mn-lt"/>
                <a:cs typeface="Arial" pitchFamily="34" charset="0"/>
              </a:rPr>
              <a:t>%.</a:t>
            </a:r>
          </a:p>
          <a:p>
            <a:pPr marL="118090" indent="-118090">
              <a:spcAft>
                <a:spcPts val="318"/>
              </a:spcAft>
              <a:buFont typeface="Arial" pitchFamily="34" charset="0"/>
              <a:buChar char="•"/>
            </a:pPr>
            <a:r>
              <a:rPr lang="en-US" sz="1100" dirty="0" smtClean="0">
                <a:latin typeface="+mn-lt"/>
                <a:cs typeface="Arial" pitchFamily="34" charset="0"/>
              </a:rPr>
              <a:t>2014:</a:t>
            </a:r>
            <a:r>
              <a:rPr lang="en-US" sz="1100" baseline="0" dirty="0" smtClean="0">
                <a:latin typeface="+mn-lt"/>
                <a:cs typeface="Arial" pitchFamily="34" charset="0"/>
              </a:rPr>
              <a:t> </a:t>
            </a:r>
            <a:r>
              <a:rPr lang="en-US" sz="1100" dirty="0" smtClean="0">
                <a:latin typeface="+mn-lt"/>
                <a:cs typeface="Arial" pitchFamily="34" charset="0"/>
              </a:rPr>
              <a:t>HP Location Aware (CUPID): CUPID is an indoor positioning system that relies only on </a:t>
            </a:r>
            <a:r>
              <a:rPr lang="en-US" sz="1100" dirty="0" err="1" smtClean="0">
                <a:latin typeface="+mn-lt"/>
                <a:cs typeface="Arial" pitchFamily="34" charset="0"/>
              </a:rPr>
              <a:t>WiFi</a:t>
            </a:r>
            <a:r>
              <a:rPr lang="en-US" sz="1100" dirty="0" smtClean="0">
                <a:latin typeface="+mn-lt"/>
                <a:cs typeface="Arial" pitchFamily="34" charset="0"/>
              </a:rPr>
              <a:t> infrastructure, yet is accurate and inexpensive to implement. CUPID does not require any client side modification or smartphone-based application for use. HP Location Aware, which leverages CUPID technology, is being piloted by HP Networking and ES to enable novel location-aware applications and services.</a:t>
            </a:r>
          </a:p>
          <a:p>
            <a:pPr marL="118090" indent="-118090">
              <a:spcAft>
                <a:spcPts val="318"/>
              </a:spcAft>
              <a:buFont typeface="Arial" pitchFamily="34" charset="0"/>
              <a:buChar char="•"/>
            </a:pPr>
            <a:endParaRPr lang="en-US" sz="1100" dirty="0" smtClean="0">
              <a:latin typeface="+mn-lt"/>
              <a:cs typeface="Arial" pitchFamily="34" charset="0"/>
            </a:endParaRPr>
          </a:p>
          <a:p>
            <a:pPr marL="118090" indent="-118090">
              <a:spcAft>
                <a:spcPts val="318"/>
              </a:spcAft>
              <a:buFont typeface="Arial" pitchFamily="34" charset="0"/>
              <a:buChar char="•"/>
            </a:pPr>
            <a:r>
              <a:rPr lang="en-US" sz="1100" dirty="0" smtClean="0">
                <a:latin typeface="+mn-lt"/>
                <a:cs typeface="Arial" pitchFamily="34" charset="0"/>
              </a:rPr>
              <a:t>These </a:t>
            </a:r>
            <a:r>
              <a:rPr lang="en-US" sz="1100" dirty="0">
                <a:latin typeface="+mn-lt"/>
                <a:cs typeface="Arial" pitchFamily="34" charset="0"/>
              </a:rPr>
              <a:t>successful transfers – and many more currently in the pipeline – are examples of how HP Labs is continuing a 45-year record of achievement…and driving the HP reputation for innovation into the future.</a:t>
            </a:r>
          </a:p>
        </p:txBody>
      </p:sp>
      <p:sp>
        <p:nvSpPr>
          <p:cNvPr id="4" name="Slide Number Placeholder 3"/>
          <p:cNvSpPr>
            <a:spLocks noGrp="1"/>
          </p:cNvSpPr>
          <p:nvPr>
            <p:ph type="sldNum" sz="quarter" idx="10"/>
          </p:nvPr>
        </p:nvSpPr>
        <p:spPr/>
        <p:txBody>
          <a:bodyPr/>
          <a:lstStyle/>
          <a:p>
            <a:fld id="{22A853E8-D85F-5D49-95D2-E1D96ABFE2B9}" type="slidenum">
              <a:rPr lang="en-GB" smtClean="0"/>
              <a:pPr/>
              <a:t>2</a:t>
            </a:fld>
            <a:endParaRPr lang="en-GB" dirty="0"/>
          </a:p>
        </p:txBody>
      </p:sp>
    </p:spTree>
    <p:extLst>
      <p:ext uri="{BB962C8B-B14F-4D97-AF65-F5344CB8AC3E}">
        <p14:creationId xmlns:p14="http://schemas.microsoft.com/office/powerpoint/2010/main" val="1800198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20</a:t>
            </a:fld>
            <a:endParaRPr lang="en-GB" dirty="0"/>
          </a:p>
        </p:txBody>
      </p:sp>
    </p:spTree>
    <p:extLst>
      <p:ext uri="{BB962C8B-B14F-4D97-AF65-F5344CB8AC3E}">
        <p14:creationId xmlns:p14="http://schemas.microsoft.com/office/powerpoint/2010/main" val="2553404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a:t>
            </a:r>
            <a:r>
              <a:rPr lang="en-US" sz="900" dirty="0" smtClean="0"/>
              <a:t>reaching</a:t>
            </a:r>
            <a:r>
              <a:rPr lang="en-US" sz="1100" baseline="0" dirty="0" smtClean="0"/>
              <a:t> </a:t>
            </a:r>
            <a:r>
              <a:rPr lang="en-US" baseline="0" dirty="0" smtClean="0"/>
              <a:t>the point where the data is too big to move (even with photonics). You can’t work with the data if you can’t ingest it.</a:t>
            </a:r>
          </a:p>
          <a:p>
            <a:r>
              <a:rPr lang="en-US" baseline="0" dirty="0" smtClean="0"/>
              <a:t>Also, </a:t>
            </a:r>
            <a:r>
              <a:rPr lang="en-US" dirty="0" smtClean="0"/>
              <a:t>flash </a:t>
            </a:r>
            <a:r>
              <a:rPr lang="en-US" dirty="0"/>
              <a:t>flooding of database systems, the time consuming nature of traditional data integration methods, and the inability to properly secure this data</a:t>
            </a:r>
            <a:r>
              <a:rPr lang="en-US" dirty="0" smtClean="0"/>
              <a:t>.</a:t>
            </a:r>
          </a:p>
          <a:p>
            <a:r>
              <a:rPr lang="en-US" dirty="0" smtClean="0"/>
              <a:t>Enterprises </a:t>
            </a:r>
            <a:r>
              <a:rPr lang="en-US" dirty="0"/>
              <a:t>are further challenged by the escalating demands required by the line of business for real time analytical insights</a:t>
            </a:r>
            <a:r>
              <a:rPr lang="en-US" dirty="0" smtClean="0"/>
              <a:t>.</a:t>
            </a:r>
          </a:p>
          <a:p>
            <a:r>
              <a:rPr lang="en-US" dirty="0" smtClean="0"/>
              <a:t>Scaling</a:t>
            </a:r>
            <a:r>
              <a:rPr lang="en-US" baseline="0" dirty="0" smtClean="0"/>
              <a:t> out infrastructure is becoming impossible: you can’t get the electricity at any price, for example.</a:t>
            </a:r>
          </a:p>
          <a:p>
            <a:r>
              <a:rPr lang="en-US" baseline="0" dirty="0" smtClean="0"/>
              <a:t>Lastly, the cozy, Moore’s Law era of ever more powerful, ever-cheaper hardware is coming to an end.</a:t>
            </a:r>
          </a:p>
          <a:p>
            <a:r>
              <a:rPr lang="en-US" baseline="0" dirty="0" smtClean="0"/>
              <a:t>The upshot is that there’s an inflection point coming…</a:t>
            </a:r>
            <a:endParaRPr lang="en-US" dirty="0" smtClean="0"/>
          </a:p>
          <a:p>
            <a:endParaRPr lang="en-US" dirty="0" smtClean="0"/>
          </a:p>
          <a:p>
            <a:r>
              <a:rPr lang="en-US" dirty="0" smtClean="0"/>
              <a:t>This won’t happen tomorrow, we have great technology</a:t>
            </a:r>
            <a:r>
              <a:rPr lang="en-US" baseline="0" dirty="0" smtClean="0"/>
              <a:t> on the shelves and in development. This is what’s further out.</a:t>
            </a:r>
            <a:endParaRPr 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21</a:t>
            </a:fld>
            <a:endParaRPr lang="en-GB" dirty="0"/>
          </a:p>
        </p:txBody>
      </p:sp>
    </p:spTree>
    <p:extLst>
      <p:ext uri="{BB962C8B-B14F-4D97-AF65-F5344CB8AC3E}">
        <p14:creationId xmlns:p14="http://schemas.microsoft.com/office/powerpoint/2010/main" val="15192536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HP Simplified"/>
                <a:ea typeface="+mn-ea"/>
                <a:cs typeface="HP Simplified"/>
              </a:rPr>
              <a:t>The central reason that we’re staring down the looming problems is that we’ve been doing the same thing for 60 years.</a:t>
            </a:r>
          </a:p>
          <a:p>
            <a:r>
              <a:rPr lang="en-US" sz="1200" kern="1200" dirty="0" smtClean="0">
                <a:solidFill>
                  <a:schemeClr val="tx1"/>
                </a:solidFill>
                <a:effectLst/>
                <a:latin typeface="HP Simplified"/>
                <a:ea typeface="+mn-ea"/>
                <a:cs typeface="HP Simplified"/>
              </a:rPr>
              <a:t>General purpose processors, copper connectors, with tiers of memory and storage, all on a transactional system.</a:t>
            </a:r>
          </a:p>
          <a:p>
            <a:r>
              <a:rPr lang="en-US" sz="1200" kern="1200" dirty="0" smtClean="0">
                <a:solidFill>
                  <a:schemeClr val="tx1"/>
                </a:solidFill>
                <a:effectLst/>
                <a:latin typeface="HP Simplified"/>
                <a:ea typeface="+mn-ea"/>
                <a:cs typeface="HP Simplified"/>
              </a:rPr>
              <a:t>It’s time to stop.</a:t>
            </a:r>
          </a:p>
          <a:p>
            <a:r>
              <a:rPr lang="en-US" sz="1200" kern="1200" dirty="0" smtClean="0">
                <a:solidFill>
                  <a:schemeClr val="tx1"/>
                </a:solidFill>
                <a:effectLst/>
                <a:latin typeface="HP Simplified"/>
                <a:ea typeface="+mn-ea"/>
                <a:cs typeface="HP Simplified"/>
              </a:rPr>
              <a:t>I’m here to give you a peek behind the curtain of HP Labs.  Show you an ambitious research project to rethink how computers are built, from the ground up.</a:t>
            </a:r>
          </a:p>
          <a:p>
            <a:endParaRPr lang="en-US" baseline="0" dirty="0" smtClean="0"/>
          </a:p>
          <a:p>
            <a:r>
              <a:rPr lang="en-US" baseline="0" dirty="0" smtClean="0"/>
              <a:t>Images: </a:t>
            </a:r>
          </a:p>
          <a:p>
            <a:r>
              <a:rPr lang="en-US" baseline="0" dirty="0" smtClean="0"/>
              <a:t>1951 UNIVAC  1</a:t>
            </a:r>
          </a:p>
          <a:p>
            <a:r>
              <a:rPr lang="en-US" baseline="0" dirty="0" smtClean="0"/>
              <a:t>1959 IBM 1620</a:t>
            </a:r>
          </a:p>
          <a:p>
            <a:r>
              <a:rPr lang="en-US" baseline="0" dirty="0" smtClean="0"/>
              <a:t>1974 Xerox Alto</a:t>
            </a:r>
          </a:p>
          <a:p>
            <a:r>
              <a:rPr lang="en-US" baseline="0" dirty="0" smtClean="0"/>
              <a:t>1981 Osborne 1</a:t>
            </a:r>
          </a:p>
          <a:p>
            <a:r>
              <a:rPr lang="en-US" baseline="0" dirty="0" smtClean="0"/>
              <a:t>1990 Macintosh Classic</a:t>
            </a:r>
          </a:p>
          <a:p>
            <a:r>
              <a:rPr lang="en-US" baseline="0" dirty="0" smtClean="0"/>
              <a:t>2002 Generic IBM desktop</a:t>
            </a:r>
          </a:p>
          <a:p>
            <a:r>
              <a:rPr lang="en-US" baseline="0" dirty="0" smtClean="0"/>
              <a:t>2013 HP Revolve</a:t>
            </a:r>
          </a:p>
          <a:p>
            <a:endParaRPr lang="en-US" baseline="0" dirty="0" smtClean="0"/>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22</a:t>
            </a:fld>
            <a:endParaRPr lang="en-GB" dirty="0"/>
          </a:p>
        </p:txBody>
      </p:sp>
    </p:spTree>
    <p:extLst>
      <p:ext uri="{BB962C8B-B14F-4D97-AF65-F5344CB8AC3E}">
        <p14:creationId xmlns:p14="http://schemas.microsoft.com/office/powerpoint/2010/main" val="3737873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HP Simplified"/>
                <a:ea typeface="+mn-ea"/>
                <a:cs typeface="HP Simplified"/>
              </a:rPr>
              <a:t>HP Labs is no stranger to big projects.</a:t>
            </a:r>
          </a:p>
          <a:p>
            <a:r>
              <a:rPr lang="en-US" sz="1200" kern="1200" dirty="0" smtClean="0">
                <a:solidFill>
                  <a:schemeClr val="tx1"/>
                </a:solidFill>
                <a:effectLst/>
                <a:latin typeface="HP Simplified"/>
                <a:ea typeface="+mn-ea"/>
                <a:cs typeface="HP Simplified"/>
              </a:rPr>
              <a:t>The last grand pan-HP project was building the world’s first commercial RISC computer. Our RISC chip effort was code named “Spectrum” and the first Server was called “Indigo”.</a:t>
            </a:r>
          </a:p>
          <a:p>
            <a:r>
              <a:rPr lang="en-US" sz="1200" kern="1200" dirty="0" smtClean="0">
                <a:solidFill>
                  <a:schemeClr val="tx1"/>
                </a:solidFill>
                <a:effectLst/>
                <a:latin typeface="HP Simplified"/>
                <a:ea typeface="+mn-ea"/>
                <a:cs typeface="HP Simplified"/>
              </a:rPr>
              <a:t>It’s time for another one!</a:t>
            </a:r>
          </a:p>
          <a:p>
            <a:r>
              <a:rPr lang="en-US" sz="1200" kern="1200" dirty="0" smtClean="0">
                <a:solidFill>
                  <a:schemeClr val="tx1"/>
                </a:solidFill>
                <a:effectLst/>
                <a:latin typeface="HP Simplified"/>
                <a:ea typeface="+mn-ea"/>
                <a:cs typeface="HP Simplified"/>
              </a:rPr>
              <a:t>We’ve embarked on a project that we call The Machine</a:t>
            </a:r>
          </a:p>
          <a:p>
            <a:r>
              <a:rPr lang="en-US" sz="1200" kern="1200" dirty="0" smtClean="0">
                <a:solidFill>
                  <a:schemeClr val="tx1"/>
                </a:solidFill>
                <a:effectLst/>
                <a:latin typeface="HP Simplified"/>
                <a:ea typeface="+mn-ea"/>
                <a:cs typeface="HP Simplified"/>
              </a:rPr>
              <a:t>We call it “The Machine” because HP Labs has no marketing budget!</a:t>
            </a:r>
            <a:endParaRPr lang="en-US" sz="1100"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23</a:t>
            </a:fld>
            <a:endParaRPr lang="en-GB" dirty="0"/>
          </a:p>
        </p:txBody>
      </p:sp>
    </p:spTree>
    <p:extLst>
      <p:ext uri="{BB962C8B-B14F-4D97-AF65-F5344CB8AC3E}">
        <p14:creationId xmlns:p14="http://schemas.microsoft.com/office/powerpoint/2010/main" val="3298239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HP Simplified"/>
                <a:ea typeface="+mn-ea"/>
                <a:cs typeface="HP Simplified"/>
              </a:rPr>
              <a:t>This is what we’re building instead.</a:t>
            </a:r>
          </a:p>
          <a:p>
            <a:r>
              <a:rPr lang="en-US" sz="1200" kern="1200" dirty="0" err="1" smtClean="0">
                <a:solidFill>
                  <a:schemeClr val="tx1"/>
                </a:solidFill>
                <a:effectLst/>
                <a:latin typeface="HP Simplified"/>
                <a:ea typeface="+mn-ea"/>
                <a:cs typeface="HP Simplified"/>
              </a:rPr>
              <a:t>SoC</a:t>
            </a:r>
            <a:r>
              <a:rPr lang="en-US" sz="1200" kern="1200" dirty="0" smtClean="0">
                <a:solidFill>
                  <a:schemeClr val="tx1"/>
                </a:solidFill>
                <a:effectLst/>
                <a:latin typeface="HP Simplified"/>
                <a:ea typeface="+mn-ea"/>
                <a:cs typeface="HP Simplified"/>
              </a:rPr>
              <a:t>, universal memory and photonics are the key parts of the architecture of the future</a:t>
            </a:r>
          </a:p>
          <a:p>
            <a:r>
              <a:rPr lang="en-US" sz="1200" kern="1200" dirty="0" smtClean="0">
                <a:solidFill>
                  <a:schemeClr val="tx1"/>
                </a:solidFill>
                <a:effectLst/>
                <a:latin typeface="HP Simplified"/>
                <a:ea typeface="+mn-ea"/>
                <a:cs typeface="HP Simplified"/>
              </a:rPr>
              <a:t>With this architecture, we can ingest, store and manipulate truly massive datasets while simultaneously achieving multiple orders of magnitude less energy/bit</a:t>
            </a:r>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latin typeface="Calibri"/>
              </a:rPr>
              <a:pPr/>
              <a:t>24</a:t>
            </a:fld>
            <a:endParaRPr lang="en-GB" dirty="0">
              <a:solidFill>
                <a:prstClr val="black"/>
              </a:solidFill>
              <a:latin typeface="Calibri"/>
            </a:endParaRPr>
          </a:p>
        </p:txBody>
      </p:sp>
    </p:spTree>
    <p:extLst>
      <p:ext uri="{BB962C8B-B14F-4D97-AF65-F5344CB8AC3E}">
        <p14:creationId xmlns:p14="http://schemas.microsoft.com/office/powerpoint/2010/main" val="3844114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HP Simplified"/>
                <a:ea typeface="+mn-ea"/>
                <a:cs typeface="HP Simplified"/>
              </a:rPr>
              <a:t>Architecture scales so that every car, every plane, every device can contain some form of Machine appliance.</a:t>
            </a:r>
          </a:p>
          <a:p>
            <a:r>
              <a:rPr lang="en-US" sz="1200" kern="1200" dirty="0" smtClean="0">
                <a:solidFill>
                  <a:schemeClr val="tx1"/>
                </a:solidFill>
                <a:effectLst/>
                <a:latin typeface="HP Simplified"/>
                <a:ea typeface="+mn-ea"/>
                <a:cs typeface="HP Simplified"/>
              </a:rPr>
              <a:t>That’s why we called it the Machine, because we didn’t want to suggest any one form factor.</a:t>
            </a:r>
          </a:p>
          <a:p>
            <a:r>
              <a:rPr lang="en-US" sz="1200" kern="1200" dirty="0" smtClean="0">
                <a:solidFill>
                  <a:schemeClr val="tx1"/>
                </a:solidFill>
                <a:effectLst/>
                <a:latin typeface="HP Simplified"/>
                <a:ea typeface="+mn-ea"/>
                <a:cs typeface="HP Simplified"/>
              </a:rPr>
              <a:t>[animation: one enclosure builds to 160 racks]</a:t>
            </a:r>
            <a:endParaRPr lang="en-US" sz="1200" kern="1200" dirty="0">
              <a:solidFill>
                <a:schemeClr val="tx1"/>
              </a:solidFill>
              <a:effectLst/>
              <a:latin typeface="HP Simplified"/>
              <a:ea typeface="+mn-ea"/>
              <a:cs typeface="HP Simplified"/>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25</a:t>
            </a:fld>
            <a:endParaRPr lang="en-GB" dirty="0"/>
          </a:p>
        </p:txBody>
      </p:sp>
    </p:spTree>
    <p:extLst>
      <p:ext uri="{BB962C8B-B14F-4D97-AF65-F5344CB8AC3E}">
        <p14:creationId xmlns:p14="http://schemas.microsoft.com/office/powerpoint/2010/main" val="2917298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HP Simplified"/>
                <a:ea typeface="+mn-ea"/>
                <a:cs typeface="HP Simplified"/>
              </a:rPr>
              <a:t>90% of a computer’s work is shuffling data between tiers. </a:t>
            </a:r>
          </a:p>
          <a:p>
            <a:r>
              <a:rPr lang="en-US" sz="1200" kern="1200" dirty="0" smtClean="0">
                <a:solidFill>
                  <a:schemeClr val="tx1"/>
                </a:solidFill>
                <a:effectLst/>
                <a:latin typeface="HP Simplified"/>
                <a:ea typeface="+mn-ea"/>
                <a:cs typeface="HP Simplified"/>
              </a:rPr>
              <a:t>Today, scientists, mathematicians and economists have had to spend their careers working out </a:t>
            </a:r>
            <a:r>
              <a:rPr lang="en-US" sz="1200" u="sng" kern="1200" dirty="0" smtClean="0">
                <a:solidFill>
                  <a:schemeClr val="tx1"/>
                </a:solidFill>
                <a:effectLst/>
                <a:latin typeface="HP Simplified"/>
                <a:ea typeface="+mn-ea"/>
                <a:cs typeface="HP Simplified"/>
              </a:rPr>
              <a:t>how</a:t>
            </a:r>
            <a:r>
              <a:rPr lang="en-US" sz="1200" kern="1200" dirty="0" smtClean="0">
                <a:solidFill>
                  <a:schemeClr val="tx1"/>
                </a:solidFill>
                <a:effectLst/>
                <a:latin typeface="HP Simplified"/>
                <a:ea typeface="+mn-ea"/>
                <a:cs typeface="HP Simplified"/>
              </a:rPr>
              <a:t> to perform their calculations instead of their actual work – translating simple equations into complex parallel processing tasks because the core/memory ratio is off</a:t>
            </a:r>
          </a:p>
          <a:p>
            <a:r>
              <a:rPr lang="en-US" sz="1200" kern="1200" dirty="0" smtClean="0">
                <a:solidFill>
                  <a:schemeClr val="tx1"/>
                </a:solidFill>
                <a:effectLst/>
                <a:latin typeface="HP Simplified"/>
                <a:ea typeface="+mn-ea"/>
                <a:cs typeface="HP Simplified"/>
              </a:rPr>
              <a:t>This picture is a simple version of the hierarchy. In some cases, it can be 9 or even 11 layers deep.  In geek land, we call this “the volatility chain”.</a:t>
            </a:r>
          </a:p>
          <a:p>
            <a:r>
              <a:rPr lang="en-US" sz="1200" kern="1200" dirty="0" smtClean="0">
                <a:solidFill>
                  <a:schemeClr val="tx1"/>
                </a:solidFill>
                <a:effectLst/>
                <a:latin typeface="HP Simplified"/>
                <a:ea typeface="+mn-ea"/>
                <a:cs typeface="HP Simplified"/>
              </a:rPr>
              <a:t>We’re going to throw out the memory hierarchy – universal memory collapses the time to solution</a:t>
            </a:r>
          </a:p>
          <a:p>
            <a:r>
              <a:rPr lang="en-US" sz="1200" kern="1200" dirty="0" smtClean="0">
                <a:solidFill>
                  <a:schemeClr val="tx1"/>
                </a:solidFill>
                <a:effectLst/>
                <a:latin typeface="HP Simplified"/>
                <a:ea typeface="+mn-ea"/>
                <a:cs typeface="HP Simplified"/>
              </a:rPr>
              <a:t>Stop wasting time and energy shuffling; enable massive data sets impossible today.</a:t>
            </a:r>
          </a:p>
          <a:p>
            <a:r>
              <a:rPr lang="en-US" sz="1200" kern="1200" dirty="0" smtClean="0">
                <a:solidFill>
                  <a:schemeClr val="tx1"/>
                </a:solidFill>
                <a:effectLst/>
                <a:latin typeface="HP Simplified"/>
                <a:ea typeface="+mn-ea"/>
                <a:cs typeface="HP Simplified"/>
              </a:rPr>
              <a:t>Memristor is the best candidate</a:t>
            </a:r>
          </a:p>
          <a:p>
            <a:pPr marL="171450" lvl="0" indent="-171450">
              <a:buFont typeface="Arial" panose="020B0604020202020204" pitchFamily="34" charset="0"/>
              <a:buChar char="•"/>
            </a:pPr>
            <a:r>
              <a:rPr lang="en-US" sz="1200" kern="1200" dirty="0" smtClean="0">
                <a:solidFill>
                  <a:schemeClr val="tx1"/>
                </a:solidFill>
                <a:effectLst/>
                <a:latin typeface="HP Simplified"/>
                <a:ea typeface="+mn-ea"/>
                <a:cs typeface="HP Simplified"/>
              </a:rPr>
              <a:t>Non-volatile = robust</a:t>
            </a:r>
          </a:p>
          <a:p>
            <a:pPr marL="171450" lvl="0" indent="-171450">
              <a:buFont typeface="Arial" panose="020B0604020202020204" pitchFamily="34" charset="0"/>
              <a:buChar char="•"/>
            </a:pPr>
            <a:r>
              <a:rPr lang="en-US" sz="1200" kern="1200" dirty="0" smtClean="0">
                <a:solidFill>
                  <a:schemeClr val="tx1"/>
                </a:solidFill>
                <a:effectLst/>
                <a:latin typeface="HP Simplified"/>
                <a:ea typeface="+mn-ea"/>
                <a:cs typeface="HP Simplified"/>
              </a:rPr>
              <a:t>High density – replace storage</a:t>
            </a:r>
          </a:p>
          <a:p>
            <a:pPr marL="171450" lvl="0" indent="-171450">
              <a:buFont typeface="Arial" panose="020B0604020202020204" pitchFamily="34" charset="0"/>
              <a:buChar char="•"/>
            </a:pPr>
            <a:r>
              <a:rPr lang="en-US" sz="1200" kern="1200" dirty="0" smtClean="0">
                <a:solidFill>
                  <a:schemeClr val="tx1"/>
                </a:solidFill>
                <a:effectLst/>
                <a:latin typeface="HP Simplified"/>
                <a:ea typeface="+mn-ea"/>
                <a:cs typeface="HP Simplified"/>
              </a:rPr>
              <a:t>Very fast – line of sight beyond DRAM </a:t>
            </a:r>
          </a:p>
          <a:p>
            <a:pPr marL="171450" lvl="0" indent="-171450">
              <a:buFont typeface="Arial" panose="020B0604020202020204" pitchFamily="34" charset="0"/>
              <a:buChar char="•"/>
            </a:pPr>
            <a:r>
              <a:rPr lang="en-US" sz="1200" kern="1200" dirty="0" smtClean="0">
                <a:solidFill>
                  <a:schemeClr val="tx1"/>
                </a:solidFill>
                <a:effectLst/>
                <a:latin typeface="HP Simplified"/>
                <a:ea typeface="+mn-ea"/>
                <a:cs typeface="HP Simplified"/>
              </a:rPr>
              <a:t>Low power – down to 10</a:t>
            </a:r>
            <a:r>
              <a:rPr lang="en-US" sz="1200" kern="1200" baseline="30000" dirty="0" smtClean="0">
                <a:solidFill>
                  <a:schemeClr val="tx1"/>
                </a:solidFill>
                <a:effectLst/>
                <a:latin typeface="HP Simplified"/>
                <a:ea typeface="+mn-ea"/>
                <a:cs typeface="HP Simplified"/>
              </a:rPr>
              <a:t>6</a:t>
            </a:r>
            <a:r>
              <a:rPr lang="en-US" sz="1200" kern="1200" dirty="0" smtClean="0">
                <a:solidFill>
                  <a:schemeClr val="tx1"/>
                </a:solidFill>
                <a:effectLst/>
                <a:latin typeface="HP Simplified"/>
                <a:ea typeface="+mn-ea"/>
                <a:cs typeface="HP Simplified"/>
              </a:rPr>
              <a:t> less energy than flash or hard drive memory</a:t>
            </a:r>
          </a:p>
          <a:p>
            <a:r>
              <a:rPr lang="en-US" sz="1200" kern="1200" dirty="0" smtClean="0">
                <a:solidFill>
                  <a:schemeClr val="tx1"/>
                </a:solidFill>
                <a:effectLst/>
                <a:latin typeface="HP Simplified"/>
                <a:ea typeface="+mn-ea"/>
                <a:cs typeface="HP Simplified"/>
              </a:rPr>
              <a:t>[connect to today]</a:t>
            </a:r>
          </a:p>
          <a:p>
            <a:r>
              <a:rPr lang="en-US" sz="1200" kern="1200" dirty="0" smtClean="0">
                <a:solidFill>
                  <a:schemeClr val="tx1"/>
                </a:solidFill>
                <a:effectLst/>
                <a:latin typeface="HP Simplified"/>
                <a:ea typeface="+mn-ea"/>
                <a:cs typeface="HP Simplified"/>
              </a:rPr>
              <a:t>Today’s 3PAR technology extends to give us the model for long-lived petabyte-scale data sets.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latin typeface="Calibri"/>
              </a:rPr>
              <a:pPr/>
              <a:t>26</a:t>
            </a:fld>
            <a:endParaRPr lang="en-GB" dirty="0">
              <a:solidFill>
                <a:prstClr val="black"/>
              </a:solidFill>
              <a:latin typeface="Calibri"/>
            </a:endParaRPr>
          </a:p>
        </p:txBody>
      </p:sp>
    </p:spTree>
    <p:extLst>
      <p:ext uri="{BB962C8B-B14F-4D97-AF65-F5344CB8AC3E}">
        <p14:creationId xmlns:p14="http://schemas.microsoft.com/office/powerpoint/2010/main" val="1008063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HP Simplified"/>
                <a:ea typeface="+mn-ea"/>
                <a:cs typeface="HP Simplified"/>
              </a:rPr>
              <a:t>We’re going to replace virtualization on general purpose µprocessors with task-specific silicon.</a:t>
            </a:r>
          </a:p>
          <a:p>
            <a:r>
              <a:rPr lang="en-US" sz="1200" kern="1200" dirty="0" smtClean="0">
                <a:solidFill>
                  <a:schemeClr val="tx1"/>
                </a:solidFill>
                <a:effectLst/>
                <a:latin typeface="HP Simplified"/>
                <a:ea typeface="+mn-ea"/>
                <a:cs typeface="HP Simplified"/>
              </a:rPr>
              <a:t>Customize the hardware to the workload to dramatically change the cost/power curve.</a:t>
            </a:r>
          </a:p>
          <a:p>
            <a:endParaRPr lang="en-US" sz="1200" kern="1200" dirty="0" smtClean="0">
              <a:solidFill>
                <a:schemeClr val="tx1"/>
              </a:solidFill>
              <a:effectLst/>
              <a:latin typeface="HP Simplified"/>
              <a:ea typeface="+mn-ea"/>
              <a:cs typeface="HP Simplified"/>
            </a:endParaRPr>
          </a:p>
          <a:p>
            <a:r>
              <a:rPr lang="en-US" sz="1200" kern="1200" dirty="0" smtClean="0">
                <a:solidFill>
                  <a:schemeClr val="tx1"/>
                </a:solidFill>
                <a:effectLst/>
                <a:latin typeface="HP Simplified"/>
                <a:ea typeface="+mn-ea"/>
                <a:cs typeface="HP Simplified"/>
              </a:rPr>
              <a:t>[connect to today]</a:t>
            </a:r>
          </a:p>
          <a:p>
            <a:r>
              <a:rPr lang="en-US" sz="1200" kern="1200" dirty="0" smtClean="0">
                <a:solidFill>
                  <a:schemeClr val="tx1"/>
                </a:solidFill>
                <a:effectLst/>
                <a:latin typeface="HP Simplified"/>
                <a:ea typeface="+mn-ea"/>
                <a:cs typeface="HP Simplified"/>
              </a:rPr>
              <a:t>HP Moonshot was the first step along this path and delivers major efficiency gains.</a:t>
            </a:r>
          </a:p>
          <a:p>
            <a:r>
              <a:rPr lang="en-US" sz="1200" kern="1200" dirty="0" smtClean="0">
                <a:solidFill>
                  <a:schemeClr val="tx1"/>
                </a:solidFill>
                <a:effectLst/>
                <a:latin typeface="HP Simplified"/>
                <a:ea typeface="+mn-ea"/>
                <a:cs typeface="HP Simplified"/>
              </a:rPr>
              <a:t>The Machine will continue along this path, integrating standard cores, application-specific cores, memory, management, and fabric all in a single package.</a:t>
            </a:r>
            <a:endParaRPr lang="en-US" sz="600" baseline="0" dirty="0">
              <a:solidFill>
                <a:prstClr val="black"/>
              </a:solidFill>
              <a:cs typeface="HP Simplified"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latin typeface="Calibri"/>
              </a:rPr>
              <a:pPr/>
              <a:t>27</a:t>
            </a:fld>
            <a:endParaRPr lang="en-GB" dirty="0">
              <a:solidFill>
                <a:prstClr val="black"/>
              </a:solidFill>
              <a:latin typeface="Calibri"/>
            </a:endParaRPr>
          </a:p>
        </p:txBody>
      </p:sp>
    </p:spTree>
    <p:extLst>
      <p:ext uri="{BB962C8B-B14F-4D97-AF65-F5344CB8AC3E}">
        <p14:creationId xmlns:p14="http://schemas.microsoft.com/office/powerpoint/2010/main" val="14653735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HP Simplified"/>
                <a:ea typeface="+mn-ea"/>
                <a:cs typeface="HP Simplified"/>
              </a:rPr>
              <a:t>Communicating with light instead of electrons is key to the scalability of The Machine. Consider the illustration you just saw. Using photonics we can make approx. 160 racks – about 4 pods – behave as a single server today.</a:t>
            </a:r>
          </a:p>
          <a:p>
            <a:r>
              <a:rPr lang="en-US" sz="1200" kern="1200" dirty="0" smtClean="0">
                <a:solidFill>
                  <a:schemeClr val="tx1"/>
                </a:solidFill>
                <a:effectLst/>
                <a:latin typeface="HP Simplified"/>
                <a:ea typeface="+mn-ea"/>
                <a:cs typeface="HP Simplified"/>
              </a:rPr>
              <a:t>We will be able to address any bit in 160 petabytes in a few hundred nanoseconds (line of sight to an </a:t>
            </a:r>
            <a:r>
              <a:rPr lang="en-US" sz="1200" kern="1200" dirty="0" err="1" smtClean="0">
                <a:solidFill>
                  <a:schemeClr val="tx1"/>
                </a:solidFill>
                <a:effectLst/>
                <a:latin typeface="HP Simplified"/>
                <a:ea typeface="+mn-ea"/>
                <a:cs typeface="HP Simplified"/>
              </a:rPr>
              <a:t>exabyte</a:t>
            </a:r>
            <a:r>
              <a:rPr lang="en-US" sz="1200" kern="1200" dirty="0" smtClean="0">
                <a:solidFill>
                  <a:schemeClr val="tx1"/>
                </a:solidFill>
                <a:effectLst/>
                <a:latin typeface="HP Simplified"/>
                <a:ea typeface="+mn-ea"/>
                <a:cs typeface="HP Simplified"/>
              </a:rPr>
              <a:t>)</a:t>
            </a:r>
          </a:p>
          <a:p>
            <a:r>
              <a:rPr lang="en-US" sz="1200" kern="1200" dirty="0" smtClean="0">
                <a:solidFill>
                  <a:schemeClr val="tx1"/>
                </a:solidFill>
                <a:effectLst/>
                <a:latin typeface="HP Simplified"/>
                <a:ea typeface="+mn-ea"/>
                <a:cs typeface="HP Simplified"/>
              </a:rPr>
              <a:t>Photonics also enables a massive reduction in energy-bit.</a:t>
            </a:r>
          </a:p>
          <a:p>
            <a:r>
              <a:rPr lang="en-US" sz="1200" kern="1200" dirty="0" smtClean="0">
                <a:solidFill>
                  <a:schemeClr val="tx1"/>
                </a:solidFill>
                <a:effectLst/>
                <a:latin typeface="HP Simplified"/>
                <a:ea typeface="+mn-ea"/>
                <a:cs typeface="HP Simplified"/>
              </a:rPr>
              <a:t>Photonics is not just about intersystem communications, it’s also about intra-system communications -&gt; let me show you with a prop.</a:t>
            </a:r>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latin typeface="Calibri"/>
              </a:rPr>
              <a:pPr/>
              <a:t>28</a:t>
            </a:fld>
            <a:endParaRPr lang="en-GB" dirty="0">
              <a:solidFill>
                <a:prstClr val="black"/>
              </a:solidFill>
              <a:latin typeface="Calibri"/>
            </a:endParaRPr>
          </a:p>
        </p:txBody>
      </p:sp>
    </p:spTree>
    <p:extLst>
      <p:ext uri="{BB962C8B-B14F-4D97-AF65-F5344CB8AC3E}">
        <p14:creationId xmlns:p14="http://schemas.microsoft.com/office/powerpoint/2010/main" val="2149260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HP Simplified"/>
                <a:ea typeface="+mn-ea"/>
                <a:cs typeface="HP Simplified"/>
              </a:rPr>
              <a:t>These six words summarize the new hardware: electrons compute, photons communicate, ions store.</a:t>
            </a:r>
          </a:p>
          <a:p>
            <a:r>
              <a:rPr lang="en-US" sz="1200" kern="1200" dirty="0" smtClean="0">
                <a:solidFill>
                  <a:schemeClr val="tx1"/>
                </a:solidFill>
                <a:effectLst/>
                <a:latin typeface="HP Simplified"/>
                <a:ea typeface="+mn-ea"/>
                <a:cs typeface="HP Simplified"/>
              </a:rPr>
              <a:t>What is HP doing here that is truly different?</a:t>
            </a:r>
          </a:p>
          <a:p>
            <a:r>
              <a:rPr lang="en-US" sz="1200" kern="1200" dirty="0" smtClean="0">
                <a:solidFill>
                  <a:schemeClr val="tx1"/>
                </a:solidFill>
                <a:effectLst/>
                <a:latin typeface="HP Simplified"/>
                <a:ea typeface="+mn-ea"/>
                <a:cs typeface="HP Simplified"/>
              </a:rPr>
              <a:t>Rather than look to new technologies like photonics and Memristor as substitutional technologies and keep doing things the same old way, we’re re-architecting how all these components come together.</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29</a:t>
            </a:fld>
            <a:endParaRPr lang="en-GB" dirty="0"/>
          </a:p>
        </p:txBody>
      </p:sp>
    </p:spTree>
    <p:extLst>
      <p:ext uri="{BB962C8B-B14F-4D97-AF65-F5344CB8AC3E}">
        <p14:creationId xmlns:p14="http://schemas.microsoft.com/office/powerpoint/2010/main" val="261875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06403" y="4415790"/>
            <a:ext cx="5902959" cy="4183380"/>
          </a:xfrm>
        </p:spPr>
        <p:txBody>
          <a:bodyPr>
            <a:normAutofit fontScale="85000" lnSpcReduction="20000"/>
          </a:bodyPr>
          <a:lstStyle/>
          <a:p>
            <a:pPr marL="176600" indent="-176600" defTabSz="941868">
              <a:spcBef>
                <a:spcPts val="618"/>
              </a:spcBef>
              <a:buFont typeface="Arial" pitchFamily="34" charset="0"/>
              <a:buChar char="•"/>
              <a:defRPr/>
            </a:pPr>
            <a:r>
              <a:rPr lang="en-US" b="1" dirty="0" smtClean="0">
                <a:solidFill>
                  <a:schemeClr val="accent1"/>
                </a:solidFill>
                <a:latin typeface="Arial" pitchFamily="34" charset="0"/>
                <a:cs typeface="Arial" pitchFamily="34" charset="0"/>
              </a:rPr>
              <a:t>HP Labs is one of two primary innovation drivers at HP.</a:t>
            </a:r>
          </a:p>
          <a:p>
            <a:pPr marL="176600" indent="-176600" defTabSz="941868">
              <a:spcBef>
                <a:spcPts val="618"/>
              </a:spcBef>
              <a:buFont typeface="Arial" pitchFamily="34" charset="0"/>
              <a:buChar char="•"/>
              <a:defRPr/>
            </a:pPr>
            <a:r>
              <a:rPr lang="en-US" b="0" dirty="0" smtClean="0">
                <a:solidFill>
                  <a:schemeClr val="accent1"/>
                </a:solidFill>
                <a:latin typeface="Arial" pitchFamily="34" charset="0"/>
                <a:cs typeface="Arial" pitchFamily="34" charset="0"/>
              </a:rPr>
              <a:t>HP’s Business Units are powered by 60K engineers</a:t>
            </a:r>
            <a:r>
              <a:rPr lang="en-US" b="0" baseline="0" dirty="0" smtClean="0">
                <a:solidFill>
                  <a:schemeClr val="accent1"/>
                </a:solidFill>
                <a:latin typeface="Arial" pitchFamily="34" charset="0"/>
                <a:cs typeface="Arial" pitchFamily="34" charset="0"/>
              </a:rPr>
              <a:t> and technologists </a:t>
            </a:r>
            <a:r>
              <a:rPr lang="en-US" b="0" dirty="0" smtClean="0">
                <a:solidFill>
                  <a:schemeClr val="accent1"/>
                </a:solidFill>
                <a:latin typeface="Arial" pitchFamily="34" charset="0"/>
                <a:cs typeface="Arial" pitchFamily="34" charset="0"/>
              </a:rPr>
              <a:t>working on innovation that evolves current technology into the</a:t>
            </a:r>
            <a:r>
              <a:rPr lang="en-US" b="0" baseline="0" dirty="0" smtClean="0">
                <a:solidFill>
                  <a:schemeClr val="accent1"/>
                </a:solidFill>
                <a:latin typeface="Arial" pitchFamily="34" charset="0"/>
                <a:cs typeface="Arial" pitchFamily="34" charset="0"/>
              </a:rPr>
              <a:t> </a:t>
            </a:r>
            <a:r>
              <a:rPr lang="en-US" b="0" dirty="0" smtClean="0">
                <a:solidFill>
                  <a:schemeClr val="accent1"/>
                </a:solidFill>
                <a:latin typeface="Arial" pitchFamily="34" charset="0"/>
                <a:cs typeface="Arial" pitchFamily="34" charset="0"/>
              </a:rPr>
              <a:t>near future, i.e. </a:t>
            </a:r>
            <a:r>
              <a:rPr lang="en-US" b="1" dirty="0" smtClean="0">
                <a:solidFill>
                  <a:schemeClr val="accent1"/>
                </a:solidFill>
                <a:latin typeface="Arial" pitchFamily="34" charset="0"/>
                <a:cs typeface="Arial" pitchFamily="34" charset="0"/>
              </a:rPr>
              <a:t>evolutionary innovation</a:t>
            </a:r>
            <a:r>
              <a:rPr lang="en-US" b="0" dirty="0" smtClean="0">
                <a:solidFill>
                  <a:schemeClr val="accent1"/>
                </a:solidFill>
                <a:latin typeface="Arial" pitchFamily="34" charset="0"/>
                <a:cs typeface="Arial" pitchFamily="34" charset="0"/>
              </a:rPr>
              <a:t>,</a:t>
            </a:r>
            <a:r>
              <a:rPr lang="en-US" b="0" baseline="0" dirty="0" smtClean="0">
                <a:solidFill>
                  <a:schemeClr val="accent1"/>
                </a:solidFill>
                <a:latin typeface="Arial" pitchFamily="34" charset="0"/>
                <a:cs typeface="Arial" pitchFamily="34" charset="0"/>
              </a:rPr>
              <a:t> aiming for impact within 1 to 3 years.</a:t>
            </a:r>
            <a:endParaRPr lang="en-US" b="0" dirty="0" smtClean="0">
              <a:solidFill>
                <a:schemeClr val="accent1"/>
              </a:solidFill>
              <a:latin typeface="Arial" pitchFamily="34" charset="0"/>
              <a:cs typeface="Arial" pitchFamily="34" charset="0"/>
            </a:endParaRPr>
          </a:p>
          <a:p>
            <a:pPr marL="176600" indent="-176600" defTabSz="941868">
              <a:spcBef>
                <a:spcPts val="618"/>
              </a:spcBef>
              <a:buFont typeface="Arial" pitchFamily="34" charset="0"/>
              <a:buChar char="•"/>
              <a:defRPr/>
            </a:pPr>
            <a:r>
              <a:rPr lang="en-US" dirty="0" smtClean="0">
                <a:latin typeface="Arial" pitchFamily="34" charset="0"/>
                <a:cs typeface="Arial" pitchFamily="34" charset="0"/>
              </a:rPr>
              <a:t>HP Labs is chartered with </a:t>
            </a:r>
            <a:r>
              <a:rPr lang="en-US" b="1" dirty="0" smtClean="0">
                <a:latin typeface="Arial" pitchFamily="34" charset="0"/>
                <a:cs typeface="Arial" pitchFamily="34" charset="0"/>
              </a:rPr>
              <a:t>revolutionary innovation</a:t>
            </a:r>
            <a:r>
              <a:rPr lang="en-US" dirty="0" smtClean="0">
                <a:latin typeface="Arial" pitchFamily="34" charset="0"/>
                <a:cs typeface="Arial" pitchFamily="34" charset="0"/>
              </a:rPr>
              <a:t>. These are the technologies that can be disruptive to today’s business, but will drive our business – and the world – 5, 10, or 20 years into the future.  </a:t>
            </a:r>
          </a:p>
          <a:p>
            <a:pPr marL="173235" indent="-173235">
              <a:spcBef>
                <a:spcPts val="618"/>
              </a:spcBef>
              <a:buFont typeface="Arial" pitchFamily="34" charset="0"/>
              <a:buChar char="•"/>
            </a:pPr>
            <a:r>
              <a:rPr lang="en-US" dirty="0" smtClean="0">
                <a:latin typeface="Arial" pitchFamily="34" charset="0"/>
                <a:cs typeface="Arial" pitchFamily="34" charset="0"/>
              </a:rPr>
              <a:t>Disruptive innovation can create new markets or set new standards in existing markets; delivers big “first-mover” advantage.</a:t>
            </a:r>
          </a:p>
          <a:p>
            <a:pPr marL="173235" indent="-173235">
              <a:spcBef>
                <a:spcPts val="618"/>
              </a:spcBef>
              <a:buFont typeface="Arial" pitchFamily="34" charset="0"/>
              <a:buChar char="•"/>
            </a:pPr>
            <a:r>
              <a:rPr lang="en-US" b="0" dirty="0" smtClean="0">
                <a:solidFill>
                  <a:schemeClr val="accent1"/>
                </a:solidFill>
                <a:latin typeface="Arial" pitchFamily="34" charset="0"/>
                <a:cs typeface="Arial" pitchFamily="34" charset="0"/>
              </a:rPr>
              <a:t>Innovation is so important that it’s stated explicitly as a strategic</a:t>
            </a:r>
            <a:r>
              <a:rPr lang="en-US" b="0" baseline="0" dirty="0" smtClean="0">
                <a:solidFill>
                  <a:schemeClr val="accent1"/>
                </a:solidFill>
                <a:latin typeface="Arial" pitchFamily="34" charset="0"/>
                <a:cs typeface="Arial" pitchFamily="34" charset="0"/>
              </a:rPr>
              <a:t> </a:t>
            </a:r>
            <a:r>
              <a:rPr lang="en-US" b="0" dirty="0" smtClean="0">
                <a:solidFill>
                  <a:schemeClr val="accent1"/>
                </a:solidFill>
                <a:latin typeface="Arial" pitchFamily="34" charset="0"/>
                <a:cs typeface="Arial" pitchFamily="34" charset="0"/>
              </a:rPr>
              <a:t>priority for HP. We invest more than $3 billion a year in research and development</a:t>
            </a:r>
            <a:r>
              <a:rPr lang="en-US" b="0" baseline="0" dirty="0" smtClean="0">
                <a:solidFill>
                  <a:schemeClr val="accent1"/>
                </a:solidFill>
                <a:latin typeface="Arial" pitchFamily="34" charset="0"/>
                <a:cs typeface="Arial" pitchFamily="34" charset="0"/>
              </a:rPr>
              <a:t> across HP.</a:t>
            </a:r>
            <a:endParaRPr lang="en-US" b="0" dirty="0" smtClean="0">
              <a:solidFill>
                <a:schemeClr val="accent1"/>
              </a:solidFill>
              <a:latin typeface="Arial" pitchFamily="34" charset="0"/>
              <a:cs typeface="Arial" pitchFamily="34" charset="0"/>
            </a:endParaRPr>
          </a:p>
          <a:p>
            <a:pPr marL="176600" indent="-176600" defTabSz="941868">
              <a:spcBef>
                <a:spcPts val="618"/>
              </a:spcBef>
              <a:buFont typeface="Arial" pitchFamily="34" charset="0"/>
              <a:buChar char="•"/>
              <a:defRPr/>
            </a:pPr>
            <a:r>
              <a:rPr lang="en-US" dirty="0" smtClean="0">
                <a:latin typeface="Arial" pitchFamily="34" charset="0"/>
                <a:cs typeface="Arial" pitchFamily="34" charset="0"/>
              </a:rPr>
              <a:t>HP Labs:  60% applied research, 20% exploratory research, and 20%</a:t>
            </a:r>
            <a:r>
              <a:rPr lang="en-US" baseline="0" dirty="0" smtClean="0">
                <a:latin typeface="Arial" pitchFamily="34" charset="0"/>
                <a:cs typeface="Arial" pitchFamily="34" charset="0"/>
              </a:rPr>
              <a:t> whitespace</a:t>
            </a:r>
            <a:endParaRPr lang="en-US" dirty="0" smtClean="0">
              <a:latin typeface="Arial" pitchFamily="34" charset="0"/>
              <a:cs typeface="Arial" pitchFamily="34" charset="0"/>
            </a:endParaRPr>
          </a:p>
          <a:p>
            <a:pPr marL="176600" indent="-176600" defTabSz="941868">
              <a:spcBef>
                <a:spcPts val="618"/>
              </a:spcBef>
              <a:buFont typeface="Arial" pitchFamily="34" charset="0"/>
              <a:buChar char="•"/>
              <a:defRPr/>
            </a:pPr>
            <a:r>
              <a:rPr lang="en-US" dirty="0" smtClean="0">
                <a:latin typeface="Arial" pitchFamily="34" charset="0"/>
                <a:cs typeface="Arial" pitchFamily="34" charset="0"/>
              </a:rPr>
              <a:t>It’s a combination of delivering tangible results for the business and creating the transformative technologies of the future.  </a:t>
            </a:r>
          </a:p>
          <a:p>
            <a:pPr marL="176600" indent="-176600" defTabSz="941868">
              <a:spcBef>
                <a:spcPts val="618"/>
              </a:spcBef>
              <a:defRPr/>
            </a:pPr>
            <a:endParaRPr lang="en-US" dirty="0" smtClean="0">
              <a:latin typeface="Arial" pitchFamily="34" charset="0"/>
              <a:cs typeface="Arial" pitchFamily="34" charset="0"/>
            </a:endParaRPr>
          </a:p>
          <a:p>
            <a:pPr defTabSz="430213">
              <a:spcAft>
                <a:spcPts val="200"/>
              </a:spcAft>
              <a:buSzPct val="100000"/>
            </a:pPr>
            <a:r>
              <a:rPr lang="en-US" sz="1400" b="1" kern="1200" dirty="0" smtClean="0">
                <a:solidFill>
                  <a:schemeClr val="accent1"/>
                </a:solidFill>
                <a:latin typeface="HP Simplified"/>
                <a:ea typeface="+mn-ea"/>
                <a:cs typeface="HP Simplified" pitchFamily="34" charset="0"/>
              </a:rPr>
              <a:t>Sustaining innovation </a:t>
            </a:r>
          </a:p>
          <a:p>
            <a:pPr marL="114300" indent="-114300" defTabSz="430213">
              <a:buSzPct val="100000"/>
              <a:buFont typeface="Arial" pitchFamily="34" charset="0"/>
              <a:buChar char="•"/>
            </a:pPr>
            <a:r>
              <a:rPr lang="en-US" sz="1200" dirty="0" smtClean="0">
                <a:solidFill>
                  <a:srgbClr val="000000"/>
                </a:solidFill>
                <a:cs typeface="HP Simplified" pitchFamily="34" charset="0"/>
              </a:rPr>
              <a:t>Addresses existing markets, improving value and competitiveness</a:t>
            </a:r>
          </a:p>
          <a:p>
            <a:pPr marL="114300" indent="-114300" defTabSz="430213">
              <a:buSzPct val="100000"/>
              <a:buFont typeface="Arial" pitchFamily="34" charset="0"/>
              <a:buChar char="•"/>
            </a:pPr>
            <a:r>
              <a:rPr lang="en-US" sz="1200" dirty="0" smtClean="0">
                <a:solidFill>
                  <a:srgbClr val="000000"/>
                </a:solidFill>
                <a:cs typeface="HP Simplified" pitchFamily="34" charset="0"/>
              </a:rPr>
              <a:t>Can be evolutionary or revolutionary</a:t>
            </a:r>
          </a:p>
          <a:p>
            <a:pPr marL="114300" indent="-114300" defTabSz="430213">
              <a:buSzPct val="100000"/>
              <a:buFont typeface="Arial" pitchFamily="34" charset="0"/>
              <a:buChar char="•"/>
            </a:pPr>
            <a:r>
              <a:rPr lang="en-US" sz="1200" dirty="0" smtClean="0">
                <a:solidFill>
                  <a:srgbClr val="000000"/>
                </a:solidFill>
                <a:cs typeface="HP Simplified" pitchFamily="34" charset="0"/>
              </a:rPr>
              <a:t>Whitespace is a quick win in an area of adjacency or extension; the sum is more than the parts</a:t>
            </a:r>
          </a:p>
          <a:p>
            <a:pPr marL="114300" indent="-114300" defTabSz="430213">
              <a:buSzPct val="100000"/>
              <a:buFont typeface="Arial" pitchFamily="34" charset="0"/>
              <a:buChar char="•"/>
            </a:pPr>
            <a:r>
              <a:rPr lang="en-US" sz="1200" dirty="0" smtClean="0">
                <a:solidFill>
                  <a:srgbClr val="000000"/>
                </a:solidFill>
                <a:cs typeface="HP Simplified" pitchFamily="34" charset="0"/>
              </a:rPr>
              <a:t>Shorter-term: faster ROI, incremental impact  </a:t>
            </a:r>
          </a:p>
          <a:p>
            <a:pPr marL="176600" indent="-176600" defTabSz="941868">
              <a:spcBef>
                <a:spcPts val="618"/>
              </a:spcBef>
              <a:defRPr/>
            </a:pPr>
            <a:endParaRPr lang="en-US" dirty="0" smtClean="0">
              <a:latin typeface="Arial" pitchFamily="34" charset="0"/>
              <a:cs typeface="Arial" pitchFamily="34" charset="0"/>
            </a:endParaRPr>
          </a:p>
          <a:p>
            <a:pPr defTabSz="430213">
              <a:spcAft>
                <a:spcPts val="200"/>
              </a:spcAft>
              <a:buSzPct val="100000"/>
            </a:pPr>
            <a:r>
              <a:rPr lang="en-US" sz="1400" b="1" kern="1200" dirty="0" smtClean="0">
                <a:solidFill>
                  <a:schemeClr val="accent1"/>
                </a:solidFill>
                <a:latin typeface="HP Simplified"/>
                <a:ea typeface="+mn-ea"/>
                <a:cs typeface="HP Simplified" pitchFamily="34" charset="0"/>
              </a:rPr>
              <a:t>Disruptive innovation </a:t>
            </a:r>
          </a:p>
          <a:p>
            <a:pPr marL="114300" indent="-114300" defTabSz="430213">
              <a:buSzPct val="100000"/>
              <a:buFont typeface="Arial" pitchFamily="34" charset="0"/>
              <a:buChar char="•"/>
            </a:pPr>
            <a:r>
              <a:rPr lang="en-US" sz="1200" dirty="0" smtClean="0">
                <a:solidFill>
                  <a:srgbClr val="000000"/>
                </a:solidFill>
                <a:cs typeface="HP Simplified" pitchFamily="34" charset="0"/>
              </a:rPr>
              <a:t>Displaces existing markets, creates new markets, values and competitiveness </a:t>
            </a:r>
          </a:p>
          <a:p>
            <a:pPr marL="114300" indent="-114300" defTabSz="430213">
              <a:buSzPct val="100000"/>
              <a:buFont typeface="Arial" pitchFamily="34" charset="0"/>
              <a:buChar char="•"/>
            </a:pPr>
            <a:r>
              <a:rPr lang="en-US" sz="1200" dirty="0" smtClean="0">
                <a:solidFill>
                  <a:srgbClr val="000000"/>
                </a:solidFill>
                <a:cs typeface="HP Simplified" pitchFamily="34" charset="0"/>
              </a:rPr>
              <a:t>Introduces new technologies, products or services</a:t>
            </a:r>
          </a:p>
          <a:p>
            <a:pPr marL="114300" indent="-114300" defTabSz="430213">
              <a:buSzPct val="100000"/>
              <a:buFont typeface="Arial" pitchFamily="34" charset="0"/>
              <a:buChar char="•"/>
            </a:pPr>
            <a:r>
              <a:rPr lang="en-US" sz="1200" dirty="0" smtClean="0">
                <a:solidFill>
                  <a:srgbClr val="000000"/>
                </a:solidFill>
                <a:cs typeface="HP Simplified" pitchFamily="34" charset="0"/>
              </a:rPr>
              <a:t>Whitespace is an opportunity no one else sees or can address</a:t>
            </a:r>
          </a:p>
          <a:p>
            <a:pPr marL="114300" indent="-114300" defTabSz="430213">
              <a:buSzPct val="100000"/>
              <a:buFont typeface="Arial" pitchFamily="34" charset="0"/>
              <a:buChar char="•"/>
            </a:pPr>
            <a:r>
              <a:rPr lang="en-US" sz="1200" dirty="0" smtClean="0">
                <a:solidFill>
                  <a:srgbClr val="000000"/>
                </a:solidFill>
                <a:cs typeface="HP Simplified" pitchFamily="34" charset="0"/>
              </a:rPr>
              <a:t>Longer-term: higher risk/return, potential for advantage and differentiation</a:t>
            </a:r>
          </a:p>
          <a:p>
            <a:pPr marL="176600" indent="-176600" defTabSz="941868">
              <a:spcBef>
                <a:spcPts val="618"/>
              </a:spcBef>
              <a:defRPr/>
            </a:pPr>
            <a:endParaRPr lang="en-US" dirty="0" smtClean="0">
              <a:latin typeface="Arial" pitchFamily="34" charset="0"/>
              <a:cs typeface="Arial" pitchFamily="34" charset="0"/>
            </a:endParaRPr>
          </a:p>
          <a:p>
            <a:pPr>
              <a:spcBef>
                <a:spcPts val="618"/>
              </a:spcBef>
            </a:pPr>
            <a:endParaRPr lang="en-US" dirty="0" smtClean="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a:t>
            </a:fld>
            <a:endParaRPr lang="en-GB" dirty="0"/>
          </a:p>
        </p:txBody>
      </p:sp>
    </p:spTree>
    <p:extLst>
      <p:ext uri="{BB962C8B-B14F-4D97-AF65-F5344CB8AC3E}">
        <p14:creationId xmlns:p14="http://schemas.microsoft.com/office/powerpoint/2010/main" val="1812658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HP Simplified"/>
                <a:ea typeface="+mn-ea"/>
                <a:cs typeface="HP Simplified"/>
              </a:rPr>
              <a:t>Hardware alone – no matter how revolutionary – is useless without the software stack.</a:t>
            </a:r>
          </a:p>
          <a:p>
            <a:r>
              <a:rPr lang="en-US" sz="1200" kern="1200" dirty="0" smtClean="0">
                <a:solidFill>
                  <a:schemeClr val="tx1"/>
                </a:solidFill>
                <a:effectLst/>
                <a:latin typeface="HP Simplified"/>
                <a:ea typeface="+mn-ea"/>
                <a:cs typeface="HP Simplified"/>
              </a:rPr>
              <a:t>In order to take advantage of the new hardware, we’re building the first clean sheet OS in decades.  Because we’re Labs, we run experiments – in addition to clean sheet, we’re also stripping Linux while keeping the POSIX interface, and we’re adapting Android to be optimized for non-volatile memory.  That’s why the first version of the machine will support today’s applications.</a:t>
            </a:r>
          </a:p>
          <a:p>
            <a:r>
              <a:rPr lang="en-US" sz="1200" kern="1200" dirty="0" smtClean="0">
                <a:solidFill>
                  <a:schemeClr val="tx1"/>
                </a:solidFill>
                <a:effectLst/>
                <a:latin typeface="HP Simplified"/>
                <a:ea typeface="+mn-ea"/>
                <a:cs typeface="HP Simplified"/>
              </a:rPr>
              <a:t>Our new clean-sheet Machine OS will be Open Source. HP is all in on open source, agile development and the </a:t>
            </a:r>
            <a:r>
              <a:rPr lang="en-US" sz="1200" kern="1200" dirty="0" err="1" smtClean="0">
                <a:solidFill>
                  <a:schemeClr val="tx1"/>
                </a:solidFill>
                <a:effectLst/>
                <a:latin typeface="HP Simplified"/>
                <a:ea typeface="+mn-ea"/>
                <a:cs typeface="HP Simplified"/>
              </a:rPr>
              <a:t>DevOPS</a:t>
            </a:r>
            <a:r>
              <a:rPr lang="en-US" sz="1200" kern="1200" dirty="0" smtClean="0">
                <a:solidFill>
                  <a:schemeClr val="tx1"/>
                </a:solidFill>
                <a:effectLst/>
                <a:latin typeface="HP Simplified"/>
                <a:ea typeface="+mn-ea"/>
                <a:cs typeface="HP Simplified"/>
              </a:rPr>
              <a:t> model.</a:t>
            </a:r>
          </a:p>
          <a:p>
            <a:r>
              <a:rPr lang="en-US" sz="1200" kern="1200" dirty="0" smtClean="0">
                <a:solidFill>
                  <a:schemeClr val="tx1"/>
                </a:solidFill>
                <a:effectLst/>
                <a:latin typeface="HP Simplified"/>
                <a:ea typeface="+mn-ea"/>
                <a:cs typeface="HP Simplified"/>
              </a:rPr>
              <a:t>OpenStack (HP #1 committer) and </a:t>
            </a:r>
            <a:r>
              <a:rPr lang="en-US" sz="1200" kern="1200" dirty="0" err="1" smtClean="0">
                <a:solidFill>
                  <a:schemeClr val="tx1"/>
                </a:solidFill>
                <a:effectLst/>
                <a:latin typeface="HP Simplified"/>
                <a:ea typeface="+mn-ea"/>
                <a:cs typeface="HP Simplified"/>
              </a:rPr>
              <a:t>Trafodion</a:t>
            </a:r>
            <a:r>
              <a:rPr lang="en-US" sz="1200" kern="1200" dirty="0" smtClean="0">
                <a:solidFill>
                  <a:schemeClr val="tx1"/>
                </a:solidFill>
                <a:effectLst/>
                <a:latin typeface="HP Simplified"/>
                <a:ea typeface="+mn-ea"/>
                <a:cs typeface="HP Simplified"/>
              </a:rPr>
              <a:t> as proof points</a:t>
            </a:r>
          </a:p>
          <a:p>
            <a:r>
              <a:rPr lang="en-US" sz="1200" kern="1200" dirty="0" smtClean="0">
                <a:solidFill>
                  <a:schemeClr val="tx1"/>
                </a:solidFill>
                <a:effectLst/>
                <a:latin typeface="HP Simplified"/>
                <a:ea typeface="+mn-ea"/>
                <a:cs typeface="HP Simplified"/>
              </a:rPr>
              <a:t>We want to re-ignite operating system research that’s been mostly stagnant in our universities for the last few decades.  Part of the reason we’re launching the machine today is because we wanted to engage the world in a new open source operating system built with security as a first class citizen and optimized for non-volatile memory.</a:t>
            </a:r>
          </a:p>
          <a:p>
            <a:r>
              <a:rPr lang="en-US" sz="1200" kern="1200" dirty="0" smtClean="0">
                <a:solidFill>
                  <a:schemeClr val="tx1"/>
                </a:solidFill>
                <a:effectLst/>
                <a:latin typeface="HP Simplified"/>
                <a:ea typeface="+mn-ea"/>
                <a:cs typeface="HP Simplified"/>
              </a:rPr>
              <a:t>How do you manage a million nodes? We’re building the tools now.  HP’s Helion includes a management tool called Loom to let you manage 40,000 VMs today.</a:t>
            </a:r>
          </a:p>
          <a:p>
            <a:r>
              <a:rPr lang="en-US" sz="1200" kern="1200" dirty="0" smtClean="0">
                <a:solidFill>
                  <a:schemeClr val="tx1"/>
                </a:solidFill>
                <a:effectLst/>
                <a:latin typeface="HP Simplified"/>
                <a:ea typeface="+mn-ea"/>
                <a:cs typeface="HP Simplified"/>
              </a:rPr>
              <a:t>Next-gen core enabling algorithms – HAVEn on steroids.</a:t>
            </a:r>
          </a:p>
          <a:p>
            <a:r>
              <a:rPr lang="en-US" sz="1200" kern="1200" dirty="0" smtClean="0">
                <a:solidFill>
                  <a:schemeClr val="tx1"/>
                </a:solidFill>
                <a:effectLst/>
                <a:latin typeface="HP Simplified"/>
                <a:ea typeface="+mn-ea"/>
                <a:cs typeface="HP Simplified"/>
              </a:rPr>
              <a:t>New visualization technology to harness our amazing ability to spot patterns and anomalies.</a:t>
            </a:r>
            <a:r>
              <a:rPr lang="en-US" sz="1200" strike="sngStrike" kern="1200" dirty="0" smtClean="0">
                <a:solidFill>
                  <a:schemeClr val="tx1"/>
                </a:solidFill>
                <a:effectLst/>
                <a:latin typeface="HP Simplified"/>
                <a:ea typeface="+mn-ea"/>
                <a:cs typeface="HP Simplified"/>
              </a:rPr>
              <a:t> </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30</a:t>
            </a:fld>
            <a:endParaRPr lang="en-GB" dirty="0"/>
          </a:p>
        </p:txBody>
      </p:sp>
    </p:spTree>
    <p:extLst>
      <p:ext uri="{BB962C8B-B14F-4D97-AF65-F5344CB8AC3E}">
        <p14:creationId xmlns:p14="http://schemas.microsoft.com/office/powerpoint/2010/main" val="2780962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HP Simplified"/>
                <a:ea typeface="+mn-ea"/>
                <a:cs typeface="HP Simplified"/>
              </a:rPr>
              <a:t>These are supercomputer numbers. </a:t>
            </a:r>
          </a:p>
          <a:p>
            <a:r>
              <a:rPr lang="en-US" sz="1200" kern="1200" dirty="0" smtClean="0">
                <a:solidFill>
                  <a:schemeClr val="tx1"/>
                </a:solidFill>
                <a:effectLst/>
                <a:latin typeface="HP Simplified"/>
                <a:ea typeface="+mn-ea"/>
                <a:cs typeface="HP Simplified"/>
              </a:rPr>
              <a:t>But the low-power, non-volatile nature of The Machine also enables to rethink The Cloud…</a:t>
            </a:r>
            <a:endParaRPr lang="en-US" dirty="0" smtClean="0"/>
          </a:p>
          <a:p>
            <a:endParaRPr lang="en-US" dirty="0" smtClean="0"/>
          </a:p>
          <a:p>
            <a:r>
              <a:rPr lang="en-US" dirty="0" smtClean="0"/>
              <a:t>Note that “problem</a:t>
            </a:r>
            <a:r>
              <a:rPr lang="en-US" baseline="0" dirty="0" smtClean="0"/>
              <a:t> size” is the number of vertices.</a:t>
            </a:r>
          </a:p>
          <a:p>
            <a:r>
              <a:rPr lang="en-US" baseline="0" dirty="0" smtClean="0"/>
              <a:t>Blue Gene Q manages problem of scale 40 = 2E40 vertices.</a:t>
            </a:r>
          </a:p>
          <a:p>
            <a:r>
              <a:rPr lang="en-US" baseline="0" dirty="0" smtClean="0"/>
              <a:t>The Machine estimate problem of scale 42 = 2E42 vertices.</a:t>
            </a:r>
          </a:p>
          <a:p>
            <a:endParaRPr lang="en-US" baseline="0" dirty="0" smtClean="0"/>
          </a:p>
          <a:p>
            <a:pPr defTabSz="457174">
              <a:defRPr/>
            </a:pPr>
            <a:r>
              <a:rPr lang="en-US" i="1" dirty="0" smtClean="0"/>
              <a:t>One TEPS is the number of trillion edges per second traversed. The problem is breadth first search on a huge graph with no locality. Start at one vertex and build a sequence of frontiers, all the vertices at distance k from start.   Frontiers become huge due to the small world property.  There is no locality -- neighboring vertices live on different nodes almost always. To traverse an edge, the program suffers a cache line read miss. </a:t>
            </a:r>
          </a:p>
          <a:p>
            <a:pPr defTabSz="457174">
              <a:defRPr/>
            </a:pPr>
            <a:endParaRPr lang="en-US" i="1" dirty="0" smtClean="0"/>
          </a:p>
          <a:p>
            <a:r>
              <a:rPr lang="en-US" dirty="0" smtClean="0"/>
              <a:t>Graph500 generates a distributed synthetic undirected graph using RMAT, a well known random graph generator that generates graphs with some characteristics seen “in the wild” for very large graphs such as the web graph and social networking graphs.   One of these is the small world property – there is a giant connected component with very small diameter.</a:t>
            </a:r>
          </a:p>
          <a:p>
            <a:r>
              <a:rPr lang="en-US" dirty="0" smtClean="0"/>
              <a:t>The benchmark performs a breadth first search of the graph from one vertex.   It proceeds in stages.   At each stage there is a set of vertices that constitute “the frontier”.   This is a distributed set; each node knows which of its stored vertices is on the frontier.   All these vertices and their neighbor lists are then read from memory and the union of those neighbor lists accumulated and partitioned according to which node owns the neighbor.   Messages are sent then to all nodes with neighbors of the current frontier.  These are checked and if they have not yet been reached, they join the next frontier.  The dominant costs are, for each edge in the graph, twice, scanning the neighbor list of one endpoint, and sending a vertex number, as part of a large message, over the network.  Thus, we will use a network bandwidth based lower bound on the communication time, and a memory bandwidth based lower bound on the computation time.</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31</a:t>
            </a:fld>
            <a:endParaRPr lang="en-GB" dirty="0"/>
          </a:p>
        </p:txBody>
      </p:sp>
    </p:spTree>
    <p:extLst>
      <p:ext uri="{BB962C8B-B14F-4D97-AF65-F5344CB8AC3E}">
        <p14:creationId xmlns:p14="http://schemas.microsoft.com/office/powerpoint/2010/main" val="36964339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HP Simplified"/>
                <a:ea typeface="+mn-ea"/>
                <a:cs typeface="HP Simplified"/>
              </a:rPr>
              <a:t>Move the compute out to the edge where the data is collected.</a:t>
            </a:r>
          </a:p>
          <a:p>
            <a:r>
              <a:rPr lang="en-US" sz="1200" kern="1200" dirty="0" smtClean="0">
                <a:solidFill>
                  <a:schemeClr val="tx1"/>
                </a:solidFill>
                <a:effectLst/>
                <a:latin typeface="HP Simplified"/>
                <a:ea typeface="+mn-ea"/>
                <a:cs typeface="HP Simplified"/>
              </a:rPr>
              <a:t>Why?</a:t>
            </a:r>
          </a:p>
          <a:p>
            <a:pPr marL="171450" lvl="0" indent="-171450">
              <a:buFont typeface="Arial" panose="020B0604020202020204" pitchFamily="34" charset="0"/>
              <a:buChar char="•"/>
            </a:pPr>
            <a:r>
              <a:rPr lang="en-US" sz="1200" kern="1200" dirty="0" smtClean="0">
                <a:solidFill>
                  <a:schemeClr val="tx1"/>
                </a:solidFill>
                <a:effectLst/>
                <a:latin typeface="HP Simplified"/>
                <a:ea typeface="+mn-ea"/>
                <a:cs typeface="HP Simplified"/>
              </a:rPr>
              <a:t>The data is too big to move</a:t>
            </a:r>
          </a:p>
          <a:p>
            <a:pPr marL="171450" lvl="0" indent="-171450">
              <a:buFont typeface="Arial" panose="020B0604020202020204" pitchFamily="34" charset="0"/>
              <a:buChar char="•"/>
            </a:pPr>
            <a:r>
              <a:rPr lang="en-US" sz="1200" kern="1200" dirty="0" smtClean="0">
                <a:solidFill>
                  <a:schemeClr val="tx1"/>
                </a:solidFill>
                <a:effectLst/>
                <a:latin typeface="HP Simplified"/>
                <a:ea typeface="+mn-ea"/>
                <a:cs typeface="HP Simplified"/>
              </a:rPr>
              <a:t>Legal restrictions</a:t>
            </a:r>
          </a:p>
          <a:p>
            <a:pPr marL="171450" lvl="0" indent="-171450">
              <a:buFont typeface="Arial" panose="020B0604020202020204" pitchFamily="34" charset="0"/>
              <a:buChar char="•"/>
            </a:pPr>
            <a:r>
              <a:rPr lang="en-US" sz="1200" kern="1200" dirty="0" smtClean="0">
                <a:solidFill>
                  <a:schemeClr val="tx1"/>
                </a:solidFill>
                <a:effectLst/>
                <a:latin typeface="HP Simplified"/>
                <a:ea typeface="+mn-ea"/>
                <a:cs typeface="HP Simplified"/>
              </a:rPr>
              <a:t>Sovereign boundaries</a:t>
            </a:r>
          </a:p>
          <a:p>
            <a:pPr marL="171450" lvl="0" indent="-171450">
              <a:buFont typeface="Arial" panose="020B0604020202020204" pitchFamily="34" charset="0"/>
              <a:buChar char="•"/>
            </a:pPr>
            <a:r>
              <a:rPr lang="en-US" sz="1200" kern="1200" dirty="0" smtClean="0">
                <a:solidFill>
                  <a:schemeClr val="tx1"/>
                </a:solidFill>
                <a:effectLst/>
                <a:latin typeface="HP Simplified"/>
                <a:ea typeface="+mn-ea"/>
                <a:cs typeface="HP Simplified"/>
              </a:rPr>
              <a:t>Privacy	</a:t>
            </a:r>
          </a:p>
          <a:p>
            <a:pPr marL="171450" lvl="0" indent="-171450">
              <a:buFont typeface="Arial" panose="020B0604020202020204" pitchFamily="34" charset="0"/>
              <a:buChar char="•"/>
            </a:pPr>
            <a:r>
              <a:rPr lang="en-US" sz="1200" kern="1200" dirty="0" smtClean="0">
                <a:solidFill>
                  <a:schemeClr val="tx1"/>
                </a:solidFill>
                <a:effectLst/>
                <a:latin typeface="HP Simplified"/>
                <a:ea typeface="+mn-ea"/>
                <a:cs typeface="HP Simplified"/>
              </a:rPr>
              <a:t>Competitive intelligence</a:t>
            </a:r>
          </a:p>
          <a:p>
            <a:r>
              <a:rPr lang="en-US" sz="1200" kern="1200" dirty="0" smtClean="0">
                <a:solidFill>
                  <a:schemeClr val="tx1"/>
                </a:solidFill>
                <a:effectLst/>
                <a:latin typeface="HP Simplified"/>
                <a:ea typeface="+mn-ea"/>
                <a:cs typeface="HP Simplified"/>
              </a:rPr>
              <a:t>We call this Distributed Mesh Compute and it extends today’s Cloud into the Internet of Things era.</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32</a:t>
            </a:fld>
            <a:endParaRPr lang="en-GB" dirty="0"/>
          </a:p>
        </p:txBody>
      </p:sp>
    </p:spTree>
    <p:extLst>
      <p:ext uri="{BB962C8B-B14F-4D97-AF65-F5344CB8AC3E}">
        <p14:creationId xmlns:p14="http://schemas.microsoft.com/office/powerpoint/2010/main" val="2831634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HP Simplified"/>
                <a:ea typeface="+mn-ea"/>
                <a:cs typeface="HP Simplified"/>
              </a:rPr>
              <a:t>Let’s look at a possible use case:</a:t>
            </a:r>
            <a:endParaRPr lang="en-US" sz="1600" kern="1200" dirty="0" smtClean="0">
              <a:solidFill>
                <a:schemeClr val="tx1"/>
              </a:solidFill>
              <a:effectLst/>
              <a:latin typeface="HP Simplified"/>
              <a:ea typeface="+mn-ea"/>
              <a:cs typeface="HP Simplified"/>
            </a:endParaRPr>
          </a:p>
          <a:p>
            <a:r>
              <a:rPr lang="en-US" sz="1200" kern="1200" dirty="0" smtClean="0">
                <a:solidFill>
                  <a:schemeClr val="tx1"/>
                </a:solidFill>
                <a:effectLst/>
                <a:latin typeface="HP Simplified"/>
                <a:ea typeface="+mn-ea"/>
                <a:cs typeface="HP Simplified"/>
              </a:rPr>
              <a:t>[Use case]</a:t>
            </a:r>
            <a:endParaRPr lang="en-US" sz="1600" kern="1200" dirty="0" smtClean="0">
              <a:solidFill>
                <a:schemeClr val="tx1"/>
              </a:solidFill>
              <a:effectLst/>
              <a:latin typeface="HP Simplified"/>
              <a:ea typeface="+mn-ea"/>
              <a:cs typeface="HP Simplified"/>
            </a:endParaRPr>
          </a:p>
          <a:p>
            <a:r>
              <a:rPr lang="en-US" sz="1200" kern="1200" dirty="0" smtClean="0">
                <a:solidFill>
                  <a:schemeClr val="tx1"/>
                </a:solidFill>
                <a:effectLst/>
                <a:latin typeface="HP Simplified"/>
                <a:ea typeface="+mn-ea"/>
                <a:cs typeface="HP Simplified"/>
              </a:rPr>
              <a:t>On a routine flight, a 737 archives just 31kB of data: everything that happened thrown away because it’s “normal”. But who knows what insight has just been lost?</a:t>
            </a:r>
            <a:endParaRPr lang="en-US" sz="1600" kern="1200" dirty="0" smtClean="0">
              <a:solidFill>
                <a:schemeClr val="tx1"/>
              </a:solidFill>
              <a:effectLst/>
              <a:latin typeface="HP Simplified"/>
              <a:ea typeface="+mn-ea"/>
              <a:cs typeface="HP Simplified"/>
            </a:endParaRPr>
          </a:p>
          <a:p>
            <a:r>
              <a:rPr lang="en-US" sz="1200" kern="1200" dirty="0" smtClean="0">
                <a:solidFill>
                  <a:schemeClr val="tx1"/>
                </a:solidFill>
                <a:effectLst/>
                <a:latin typeface="HP Simplified"/>
                <a:ea typeface="+mn-ea"/>
                <a:cs typeface="HP Simplified"/>
              </a:rPr>
              <a:t>Now put a multi-petabyte Machine on the plane and record EVERYTHING: wind direction, exterior temperature, down to what movies are being watched and the status of the window shades.</a:t>
            </a:r>
            <a:endParaRPr lang="en-US" sz="1600" kern="1200" dirty="0" smtClean="0">
              <a:solidFill>
                <a:schemeClr val="tx1"/>
              </a:solidFill>
              <a:effectLst/>
              <a:latin typeface="HP Simplified"/>
              <a:ea typeface="+mn-ea"/>
              <a:cs typeface="HP Simplified"/>
            </a:endParaRPr>
          </a:p>
          <a:p>
            <a:r>
              <a:rPr lang="en-US" sz="1200" kern="1200" dirty="0" smtClean="0">
                <a:solidFill>
                  <a:schemeClr val="tx1"/>
                </a:solidFill>
                <a:effectLst/>
                <a:latin typeface="HP Simplified"/>
                <a:ea typeface="+mn-ea"/>
                <a:cs typeface="HP Simplified"/>
              </a:rPr>
              <a:t>This data is far too big/expensive/insecure to move even with photonic links. Instead, send an index of the stored data to the cloud – scrubbed per a set of commercial, privacy, regulatory rules.</a:t>
            </a:r>
            <a:endParaRPr lang="en-US" sz="1600" kern="1200" dirty="0" smtClean="0">
              <a:solidFill>
                <a:schemeClr val="tx1"/>
              </a:solidFill>
              <a:effectLst/>
              <a:latin typeface="HP Simplified"/>
              <a:ea typeface="+mn-ea"/>
              <a:cs typeface="HP Simplified"/>
            </a:endParaRPr>
          </a:p>
          <a:p>
            <a:r>
              <a:rPr lang="en-US" sz="1200" kern="1200" dirty="0" smtClean="0">
                <a:solidFill>
                  <a:schemeClr val="tx1"/>
                </a:solidFill>
                <a:effectLst/>
                <a:latin typeface="HP Simplified"/>
                <a:ea typeface="+mn-ea"/>
                <a:cs typeface="HP Simplified"/>
              </a:rPr>
              <a:t>What can you do with a mesh of connected aircraft?</a:t>
            </a:r>
            <a:endParaRPr lang="en-US" sz="1600" kern="1200" dirty="0" smtClean="0">
              <a:solidFill>
                <a:schemeClr val="tx1"/>
              </a:solidFill>
              <a:effectLst/>
              <a:latin typeface="HP Simplified"/>
              <a:ea typeface="+mn-ea"/>
              <a:cs typeface="HP Simplified"/>
            </a:endParaRPr>
          </a:p>
          <a:p>
            <a:pPr marL="171450" lvl="0" indent="-171450">
              <a:buFont typeface="Arial" panose="020B0604020202020204" pitchFamily="34" charset="0"/>
              <a:buChar char="•"/>
            </a:pPr>
            <a:r>
              <a:rPr lang="en-US" sz="1200" kern="1200" dirty="0" smtClean="0">
                <a:solidFill>
                  <a:schemeClr val="tx1"/>
                </a:solidFill>
                <a:effectLst/>
                <a:latin typeface="HP Simplified"/>
                <a:ea typeface="+mn-ea"/>
                <a:cs typeface="HP Simplified"/>
              </a:rPr>
              <a:t>Usual single-plane example of saving fuel, avoiding turbulence etc.</a:t>
            </a:r>
            <a:endParaRPr lang="en-US" sz="1600" kern="1200" dirty="0" smtClean="0">
              <a:solidFill>
                <a:schemeClr val="tx1"/>
              </a:solidFill>
              <a:effectLst/>
              <a:latin typeface="HP Simplified"/>
              <a:ea typeface="+mn-ea"/>
              <a:cs typeface="HP Simplified"/>
            </a:endParaRPr>
          </a:p>
          <a:p>
            <a:pPr marL="171450" indent="-171450">
              <a:buFont typeface="Arial" panose="020B0604020202020204" pitchFamily="34" charset="0"/>
              <a:buChar char="•"/>
            </a:pPr>
            <a:r>
              <a:rPr lang="en-US" sz="1200" kern="1200" dirty="0" smtClean="0">
                <a:solidFill>
                  <a:schemeClr val="tx1"/>
                </a:solidFill>
                <a:effectLst/>
                <a:latin typeface="HP Simplified"/>
                <a:ea typeface="+mn-ea"/>
                <a:cs typeface="HP Simplified"/>
              </a:rPr>
              <a:t>Use a graph of everything – planes, people, gates etc. – to provide ability of system to recover from disruption</a:t>
            </a:r>
            <a:endParaRPr lang="en-US" b="0" baseline="0"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33</a:t>
            </a:fld>
            <a:endParaRPr lang="en-GB" dirty="0"/>
          </a:p>
        </p:txBody>
      </p:sp>
    </p:spTree>
    <p:extLst>
      <p:ext uri="{BB962C8B-B14F-4D97-AF65-F5344CB8AC3E}">
        <p14:creationId xmlns:p14="http://schemas.microsoft.com/office/powerpoint/2010/main" val="15006635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HP Simplified"/>
                <a:ea typeface="+mn-ea"/>
                <a:cs typeface="HP Simplified"/>
              </a:rPr>
              <a:t>Our telecom service providers have a vision of smaller, smarter cell towers – towers in a closet.</a:t>
            </a:r>
            <a:endParaRPr lang="en-US" sz="1600" kern="1200" dirty="0" smtClean="0">
              <a:solidFill>
                <a:schemeClr val="tx1"/>
              </a:solidFill>
              <a:effectLst/>
              <a:latin typeface="HP Simplified"/>
              <a:ea typeface="+mn-ea"/>
              <a:cs typeface="HP Simplified"/>
            </a:endParaRPr>
          </a:p>
          <a:p>
            <a:r>
              <a:rPr lang="en-GB" sz="1200" kern="1200" dirty="0" smtClean="0">
                <a:solidFill>
                  <a:schemeClr val="tx1"/>
                </a:solidFill>
                <a:effectLst/>
                <a:latin typeface="HP Simplified"/>
                <a:ea typeface="+mn-ea"/>
                <a:cs typeface="HP Simplified"/>
              </a:rPr>
              <a:t>The volume of data is extremely fast-changing and far too big/expensive to move even with photonic links (and it makes security problematic).</a:t>
            </a:r>
            <a:endParaRPr lang="en-US" sz="1600" kern="1200" dirty="0" smtClean="0">
              <a:solidFill>
                <a:schemeClr val="tx1"/>
              </a:solidFill>
              <a:effectLst/>
              <a:latin typeface="HP Simplified"/>
              <a:ea typeface="+mn-ea"/>
              <a:cs typeface="HP Simplified"/>
            </a:endParaRPr>
          </a:p>
          <a:p>
            <a:r>
              <a:rPr lang="en-GB" sz="1200" kern="1200" dirty="0" smtClean="0">
                <a:solidFill>
                  <a:schemeClr val="tx1"/>
                </a:solidFill>
                <a:effectLst/>
                <a:latin typeface="HP Simplified"/>
                <a:ea typeface="+mn-ea"/>
                <a:cs typeface="HP Simplified"/>
              </a:rPr>
              <a:t>Imagine 5 million “radios”, each with a Machine. Instead, send an index of the stored data to the cloud (metadata)</a:t>
            </a:r>
            <a:endParaRPr lang="en-US" sz="1600" kern="1200" dirty="0" smtClean="0">
              <a:solidFill>
                <a:schemeClr val="tx1"/>
              </a:solidFill>
              <a:effectLst/>
              <a:latin typeface="HP Simplified"/>
              <a:ea typeface="+mn-ea"/>
              <a:cs typeface="HP Simplified"/>
            </a:endParaRPr>
          </a:p>
          <a:p>
            <a:r>
              <a:rPr lang="en-GB" sz="1200" kern="1200" dirty="0" smtClean="0">
                <a:solidFill>
                  <a:schemeClr val="tx1"/>
                </a:solidFill>
                <a:effectLst/>
                <a:latin typeface="HP Simplified"/>
                <a:ea typeface="+mn-ea"/>
                <a:cs typeface="HP Simplified"/>
              </a:rPr>
              <a:t>We can move the transform to the data.</a:t>
            </a:r>
            <a:endParaRPr lang="en-US" sz="1600" kern="1200" dirty="0" smtClean="0">
              <a:solidFill>
                <a:schemeClr val="tx1"/>
              </a:solidFill>
              <a:effectLst/>
              <a:latin typeface="HP Simplified"/>
              <a:ea typeface="+mn-ea"/>
              <a:cs typeface="HP Simplified"/>
            </a:endParaRPr>
          </a:p>
          <a:p>
            <a:endParaRPr lang="en-GB" sz="1200" kern="1200" dirty="0" smtClean="0">
              <a:solidFill>
                <a:schemeClr val="tx1"/>
              </a:solidFill>
              <a:effectLst/>
              <a:latin typeface="HP Simplified"/>
              <a:ea typeface="+mn-ea"/>
              <a:cs typeface="HP Simplified"/>
            </a:endParaRPr>
          </a:p>
          <a:p>
            <a:r>
              <a:rPr lang="en-GB" sz="1200" kern="1200" dirty="0" smtClean="0">
                <a:solidFill>
                  <a:schemeClr val="tx1"/>
                </a:solidFill>
                <a:effectLst/>
                <a:latin typeface="HP Simplified"/>
                <a:ea typeface="+mn-ea"/>
                <a:cs typeface="HP Simplified"/>
              </a:rPr>
              <a:t>[icons] Local processing reduces latency, saves energy, reduces cost, and reduces physical service.</a:t>
            </a:r>
            <a:endParaRPr lang="en-US" sz="1600" kern="1200" dirty="0" smtClean="0">
              <a:solidFill>
                <a:schemeClr val="tx1"/>
              </a:solidFill>
              <a:effectLst/>
              <a:latin typeface="HP Simplified"/>
              <a:ea typeface="+mn-ea"/>
              <a:cs typeface="HP Simplified"/>
            </a:endParaRPr>
          </a:p>
          <a:p>
            <a:endParaRPr lang="en-GB" sz="1200" kern="1200" dirty="0" smtClean="0">
              <a:solidFill>
                <a:schemeClr val="tx1"/>
              </a:solidFill>
              <a:effectLst/>
              <a:latin typeface="HP Simplified"/>
              <a:ea typeface="+mn-ea"/>
              <a:cs typeface="HP Simplified"/>
            </a:endParaRPr>
          </a:p>
          <a:p>
            <a:r>
              <a:rPr lang="en-GB" sz="1200" kern="1200" dirty="0" smtClean="0">
                <a:solidFill>
                  <a:schemeClr val="tx1"/>
                </a:solidFill>
                <a:effectLst/>
                <a:latin typeface="HP Simplified"/>
                <a:ea typeface="+mn-ea"/>
                <a:cs typeface="HP Simplified"/>
              </a:rPr>
              <a:t>Also provides full network virtualization, enabling lightning-fast roll-out of new capabilities – new services appear at point-of-service without needing IT people or field service personnel.</a:t>
            </a:r>
            <a:endParaRPr lang="en-US" sz="1600" kern="1200" dirty="0" smtClean="0">
              <a:solidFill>
                <a:schemeClr val="tx1"/>
              </a:solidFill>
              <a:effectLst/>
              <a:latin typeface="HP Simplified"/>
              <a:ea typeface="+mn-ea"/>
              <a:cs typeface="HP Simplified"/>
            </a:endParaRPr>
          </a:p>
          <a:p>
            <a:r>
              <a:rPr lang="en-GB" sz="1200" kern="1200" dirty="0" smtClean="0">
                <a:solidFill>
                  <a:schemeClr val="tx1"/>
                </a:solidFill>
                <a:effectLst/>
                <a:latin typeface="HP Simplified"/>
                <a:ea typeface="+mn-ea"/>
                <a:cs typeface="HP Simplified"/>
              </a:rPr>
              <a:t>This is one of the reasons that HP rolled out our </a:t>
            </a:r>
            <a:r>
              <a:rPr lang="en-GB" sz="1200" kern="1200" dirty="0" err="1" smtClean="0">
                <a:solidFill>
                  <a:schemeClr val="tx1"/>
                </a:solidFill>
                <a:effectLst/>
                <a:latin typeface="HP Simplified"/>
                <a:ea typeface="+mn-ea"/>
                <a:cs typeface="HP Simplified"/>
              </a:rPr>
              <a:t>OpenNFV</a:t>
            </a:r>
            <a:r>
              <a:rPr lang="en-GB" sz="1200" kern="1200" dirty="0" smtClean="0">
                <a:solidFill>
                  <a:schemeClr val="tx1"/>
                </a:solidFill>
                <a:effectLst/>
                <a:latin typeface="HP Simplified"/>
                <a:ea typeface="+mn-ea"/>
                <a:cs typeface="HP Simplified"/>
              </a:rPr>
              <a:t> program for the </a:t>
            </a:r>
            <a:r>
              <a:rPr lang="en-GB" sz="1200" kern="1200" dirty="0" err="1" smtClean="0">
                <a:solidFill>
                  <a:schemeClr val="tx1"/>
                </a:solidFill>
                <a:effectLst/>
                <a:latin typeface="HP Simplified"/>
                <a:ea typeface="+mn-ea"/>
                <a:cs typeface="HP Simplified"/>
              </a:rPr>
              <a:t>telco</a:t>
            </a:r>
            <a:r>
              <a:rPr lang="en-GB" sz="1200" kern="1200" dirty="0" smtClean="0">
                <a:solidFill>
                  <a:schemeClr val="tx1"/>
                </a:solidFill>
                <a:effectLst/>
                <a:latin typeface="HP Simplified"/>
                <a:ea typeface="+mn-ea"/>
                <a:cs typeface="HP Simplified"/>
              </a:rPr>
              <a:t> industry.  We’re not just going to virtualize network functions, we can rethink how services are delivered.</a:t>
            </a:r>
            <a:endParaRPr lang="en-US" sz="1600" kern="1200" dirty="0">
              <a:solidFill>
                <a:schemeClr val="tx1"/>
              </a:solidFill>
              <a:effectLst/>
              <a:latin typeface="HP Simplified"/>
              <a:ea typeface="+mn-ea"/>
              <a:cs typeface="HP Simplified"/>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34</a:t>
            </a:fld>
            <a:endParaRPr lang="en-GB" dirty="0"/>
          </a:p>
        </p:txBody>
      </p:sp>
    </p:spTree>
    <p:extLst>
      <p:ext uri="{BB962C8B-B14F-4D97-AF65-F5344CB8AC3E}">
        <p14:creationId xmlns:p14="http://schemas.microsoft.com/office/powerpoint/2010/main" val="27500544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HP Simplified"/>
                <a:ea typeface="+mn-ea"/>
                <a:cs typeface="HP Simplified"/>
              </a:rPr>
              <a:t>Need to stress these are intentions not commitments.</a:t>
            </a:r>
          </a:p>
          <a:p>
            <a:r>
              <a:rPr lang="en-US" sz="1200" kern="1200" dirty="0" smtClean="0">
                <a:solidFill>
                  <a:schemeClr val="tx1"/>
                </a:solidFill>
                <a:effectLst/>
                <a:latin typeface="HP Simplified"/>
                <a:ea typeface="+mn-ea"/>
                <a:cs typeface="HP Simplified"/>
              </a:rPr>
              <a:t>This is what we intend to have happened by the end of the decade.</a:t>
            </a:r>
          </a:p>
          <a:p>
            <a:r>
              <a:rPr lang="en-US" sz="1200" kern="1200" dirty="0" smtClean="0">
                <a:solidFill>
                  <a:schemeClr val="tx1"/>
                </a:solidFill>
                <a:effectLst/>
                <a:latin typeface="HP Simplified"/>
                <a:ea typeface="+mn-ea"/>
                <a:cs typeface="HP Simplified"/>
              </a:rPr>
              <a:t>Today, we have all the pieces in development at various stages.</a:t>
            </a:r>
          </a:p>
          <a:p>
            <a:r>
              <a:rPr lang="en-US" sz="1200" kern="1200" dirty="0" smtClean="0">
                <a:solidFill>
                  <a:schemeClr val="tx1"/>
                </a:solidFill>
                <a:effectLst/>
                <a:latin typeface="HP Simplified"/>
                <a:ea typeface="+mn-ea"/>
                <a:cs typeface="HP Simplified"/>
              </a:rPr>
              <a:t>Next year, we’re planning to make a Machine SDK and emulators available so the developer community can start to explore what The Machine can do.</a:t>
            </a:r>
          </a:p>
          <a:p>
            <a:r>
              <a:rPr lang="en-US" sz="1200" kern="1200" dirty="0" smtClean="0">
                <a:solidFill>
                  <a:schemeClr val="tx1"/>
                </a:solidFill>
                <a:effectLst/>
                <a:latin typeface="HP Simplified"/>
                <a:ea typeface="+mn-ea"/>
                <a:cs typeface="HP Simplified"/>
              </a:rPr>
              <a:t>[connect to today]</a:t>
            </a:r>
          </a:p>
          <a:p>
            <a:r>
              <a:rPr lang="en-US" sz="1200" kern="1200" dirty="0" smtClean="0">
                <a:solidFill>
                  <a:schemeClr val="tx1"/>
                </a:solidFill>
                <a:effectLst/>
                <a:latin typeface="HP Simplified"/>
                <a:ea typeface="+mn-ea"/>
                <a:cs typeface="HP Simplified"/>
              </a:rPr>
              <a:t>We intend to deliver a steady stream of technologies that will transform our vision for The Machine into a reality. Our customers will be positioned to evolve along with us.</a:t>
            </a:r>
          </a:p>
          <a:p>
            <a:r>
              <a:rPr lang="en-US" sz="1200" kern="1200" dirty="0" smtClean="0">
                <a:solidFill>
                  <a:schemeClr val="tx1"/>
                </a:solidFill>
                <a:effectLst/>
                <a:latin typeface="HP Simplified"/>
                <a:ea typeface="+mn-ea"/>
                <a:cs typeface="HP Simplified"/>
              </a:rPr>
              <a:t>We wanted you to see how the technologies we’re delivering today are part of a bigger picture and an amazing future.</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35</a:t>
            </a:fld>
            <a:endParaRPr lang="en-GB" dirty="0"/>
          </a:p>
        </p:txBody>
      </p:sp>
    </p:spTree>
    <p:extLst>
      <p:ext uri="{BB962C8B-B14F-4D97-AF65-F5344CB8AC3E}">
        <p14:creationId xmlns:p14="http://schemas.microsoft.com/office/powerpoint/2010/main" val="21737439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HP Simplified"/>
                <a:ea typeface="+mn-ea"/>
                <a:cs typeface="HP Simplified"/>
              </a:rPr>
              <a:t>Once again, HP is leading the way.</a:t>
            </a:r>
          </a:p>
          <a:p>
            <a:r>
              <a:rPr lang="en-US" sz="1200" kern="1200" dirty="0" smtClean="0">
                <a:solidFill>
                  <a:schemeClr val="tx1"/>
                </a:solidFill>
                <a:effectLst/>
                <a:latin typeface="HP Simplified"/>
                <a:ea typeface="+mn-ea"/>
                <a:cs typeface="HP Simplified"/>
              </a:rPr>
              <a:t>It’s real.</a:t>
            </a:r>
          </a:p>
          <a:p>
            <a:r>
              <a:rPr lang="en-US" sz="1200" kern="1200" dirty="0" smtClean="0">
                <a:solidFill>
                  <a:schemeClr val="tx1"/>
                </a:solidFill>
                <a:effectLst/>
                <a:latin typeface="HP Simplified"/>
                <a:ea typeface="+mn-ea"/>
                <a:cs typeface="HP Simplified"/>
              </a:rPr>
              <a:t>HP defining the future of computing so mankind can move forward for the next 60 years.</a:t>
            </a:r>
          </a:p>
          <a:p>
            <a:r>
              <a:rPr lang="en-US" sz="1200" kern="1200" dirty="0" smtClean="0">
                <a:solidFill>
                  <a:schemeClr val="tx1"/>
                </a:solidFill>
                <a:effectLst/>
                <a:latin typeface="HP Simplified"/>
                <a:ea typeface="+mn-ea"/>
                <a:cs typeface="HP Simplified"/>
              </a:rPr>
              <a:t>Join us.</a:t>
            </a:r>
            <a:endParaRPr 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36</a:t>
            </a:fld>
            <a:endParaRPr lang="en-GB" dirty="0"/>
          </a:p>
        </p:txBody>
      </p:sp>
    </p:spTree>
    <p:extLst>
      <p:ext uri="{BB962C8B-B14F-4D97-AF65-F5344CB8AC3E}">
        <p14:creationId xmlns:p14="http://schemas.microsoft.com/office/powerpoint/2010/main" val="14520305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HP Simplified"/>
                <a:ea typeface="+mn-ea"/>
                <a:cs typeface="HP Simplified"/>
              </a:rPr>
              <a:t>Once again, HP is leading the way.</a:t>
            </a:r>
          </a:p>
          <a:p>
            <a:r>
              <a:rPr lang="en-US" sz="1200" kern="1200" dirty="0" smtClean="0">
                <a:solidFill>
                  <a:schemeClr val="tx1"/>
                </a:solidFill>
                <a:effectLst/>
                <a:latin typeface="HP Simplified"/>
                <a:ea typeface="+mn-ea"/>
                <a:cs typeface="HP Simplified"/>
              </a:rPr>
              <a:t>It’s real.</a:t>
            </a:r>
          </a:p>
          <a:p>
            <a:r>
              <a:rPr lang="en-US" sz="1200" kern="1200" dirty="0" smtClean="0">
                <a:solidFill>
                  <a:schemeClr val="tx1"/>
                </a:solidFill>
                <a:effectLst/>
                <a:latin typeface="HP Simplified"/>
                <a:ea typeface="+mn-ea"/>
                <a:cs typeface="HP Simplified"/>
              </a:rPr>
              <a:t>HP defining the future of computing so mankind can move forward for the next 60 years.</a:t>
            </a:r>
          </a:p>
          <a:p>
            <a:r>
              <a:rPr lang="en-US" sz="1200" kern="1200" dirty="0" smtClean="0">
                <a:solidFill>
                  <a:schemeClr val="tx1"/>
                </a:solidFill>
                <a:effectLst/>
                <a:latin typeface="HP Simplified"/>
                <a:ea typeface="+mn-ea"/>
                <a:cs typeface="HP Simplified"/>
              </a:rPr>
              <a:t>Join us.</a:t>
            </a:r>
            <a:endParaRPr 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37</a:t>
            </a:fld>
            <a:endParaRPr lang="en-GB" dirty="0"/>
          </a:p>
        </p:txBody>
      </p:sp>
    </p:spTree>
    <p:extLst>
      <p:ext uri="{BB962C8B-B14F-4D97-AF65-F5344CB8AC3E}">
        <p14:creationId xmlns:p14="http://schemas.microsoft.com/office/powerpoint/2010/main" val="9010340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40</a:t>
            </a:fld>
            <a:endParaRPr lang="en-GB" dirty="0"/>
          </a:p>
        </p:txBody>
      </p:sp>
    </p:spTree>
    <p:extLst>
      <p:ext uri="{BB962C8B-B14F-4D97-AF65-F5344CB8AC3E}">
        <p14:creationId xmlns:p14="http://schemas.microsoft.com/office/powerpoint/2010/main" val="206290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defTabSz="430189">
              <a:spcAft>
                <a:spcPts val="400"/>
              </a:spcAft>
              <a:buSzPct val="100000"/>
              <a:buFont typeface="Arial" pitchFamily="34" charset="0"/>
              <a:buChar char="•"/>
            </a:pPr>
            <a:r>
              <a:rPr lang="en-US" dirty="0" smtClean="0">
                <a:solidFill>
                  <a:srgbClr val="000000"/>
                </a:solidFill>
                <a:latin typeface="HP Simplified" pitchFamily="34" charset="0"/>
                <a:cs typeface="HP Simplified" pitchFamily="34" charset="0"/>
              </a:rPr>
              <a:t>Where </a:t>
            </a:r>
            <a:r>
              <a:rPr lang="en-US" dirty="0">
                <a:solidFill>
                  <a:srgbClr val="000000"/>
                </a:solidFill>
                <a:latin typeface="HP Simplified" pitchFamily="34" charset="0"/>
                <a:cs typeface="HP Simplified" pitchFamily="34" charset="0"/>
              </a:rPr>
              <a:t>do we innovate to bring value and when to we leverage the broader ecosystem?</a:t>
            </a:r>
          </a:p>
          <a:p>
            <a:pPr marL="174708" indent="-174708" defTabSz="430189">
              <a:spcAft>
                <a:spcPts val="400"/>
              </a:spcAft>
              <a:buSzPct val="100000"/>
              <a:buFont typeface="Arial" pitchFamily="34" charset="0"/>
              <a:buChar char="•"/>
            </a:pPr>
            <a:r>
              <a:rPr lang="en-US" dirty="0">
                <a:solidFill>
                  <a:srgbClr val="000000"/>
                </a:solidFill>
                <a:latin typeface="HP Simplified" pitchFamily="34" charset="0"/>
                <a:cs typeface="HP Simplified" pitchFamily="34" charset="0"/>
              </a:rPr>
              <a:t>When do we go deep? When we’re the only ones</a:t>
            </a:r>
          </a:p>
          <a:p>
            <a:pPr marL="174708" indent="-174708" defTabSz="430189">
              <a:spcAft>
                <a:spcPts val="400"/>
              </a:spcAft>
              <a:buSzPct val="100000"/>
              <a:buFont typeface="Arial" pitchFamily="34" charset="0"/>
              <a:buChar char="•"/>
            </a:pPr>
            <a:r>
              <a:rPr lang="en-US" dirty="0">
                <a:solidFill>
                  <a:srgbClr val="000000"/>
                </a:solidFill>
                <a:latin typeface="HP Simplified" pitchFamily="34" charset="0"/>
                <a:cs typeface="HP Simplified" pitchFamily="34" charset="0"/>
              </a:rPr>
              <a:t>When do we leverage? When building on the work of others brings better </a:t>
            </a:r>
            <a:r>
              <a:rPr lang="en-US" dirty="0" smtClean="0">
                <a:solidFill>
                  <a:srgbClr val="000000"/>
                </a:solidFill>
                <a:latin typeface="HP Simplified" pitchFamily="34" charset="0"/>
                <a:cs typeface="HP Simplified" pitchFamily="34" charset="0"/>
              </a:rPr>
              <a:t>results</a:t>
            </a:r>
            <a:endParaRPr lang="en-US" dirty="0">
              <a:solidFill>
                <a:srgbClr val="000000"/>
              </a:solidFill>
              <a:latin typeface="HP Simplified" pitchFamily="34" charset="0"/>
              <a:cs typeface="HP Simplified" pitchFamily="34" charset="0"/>
            </a:endParaRPr>
          </a:p>
          <a:p>
            <a:pPr defTabSz="430189">
              <a:spcAft>
                <a:spcPts val="400"/>
              </a:spcAft>
              <a:buSzPct val="100000"/>
            </a:pPr>
            <a:endParaRPr lang="en-US" dirty="0">
              <a:solidFill>
                <a:srgbClr val="000000"/>
              </a:solidFill>
              <a:latin typeface="HP Simplified" pitchFamily="34" charset="0"/>
              <a:cs typeface="HP Simplified"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latin typeface="Calibri"/>
              </a:rPr>
              <a:pPr/>
              <a:t>4</a:t>
            </a:fld>
            <a:endParaRPr lang="en-GB" dirty="0">
              <a:solidFill>
                <a:prstClr val="black"/>
              </a:solidFill>
              <a:latin typeface="Calibri"/>
            </a:endParaRPr>
          </a:p>
        </p:txBody>
      </p:sp>
    </p:spTree>
    <p:extLst>
      <p:ext uri="{BB962C8B-B14F-4D97-AF65-F5344CB8AC3E}">
        <p14:creationId xmlns:p14="http://schemas.microsoft.com/office/powerpoint/2010/main" val="2974386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digital universe — the data we create and copy annually —  is currently doubling in size every two years, and by 2020 will have reached </a:t>
            </a:r>
            <a:r>
              <a:rPr lang="en-US" b="1" dirty="0" smtClean="0"/>
              <a:t>44 </a:t>
            </a:r>
            <a:r>
              <a:rPr lang="en-US" b="1" dirty="0" err="1" smtClean="0"/>
              <a:t>zettabytes</a:t>
            </a:r>
            <a:r>
              <a:rPr lang="en-US" dirty="0" smtClean="0"/>
              <a:t>, or 44 trillion gigabytes. It includes not only the increasing number of people and enterprises that are doing everything online, but also all the "things" — smart devices, meters, sensors — that will be connected to the Internet.</a:t>
            </a:r>
          </a:p>
          <a:p>
            <a:endParaRPr lang="en-US" dirty="0" smtClean="0"/>
          </a:p>
          <a:p>
            <a:r>
              <a:rPr lang="en-US" dirty="0" smtClean="0"/>
              <a:t>We</a:t>
            </a:r>
            <a:r>
              <a:rPr lang="en-US" baseline="0" dirty="0" smtClean="0"/>
              <a:t> want to be able to garner competitive advantage from all of that data, so that:</a:t>
            </a:r>
          </a:p>
          <a:p>
            <a:pPr marL="171450" indent="-171450">
              <a:buFont typeface="Arial" panose="020B0604020202020204" pitchFamily="34" charset="0"/>
              <a:buChar char="•"/>
            </a:pPr>
            <a:r>
              <a:rPr lang="en-US" baseline="0" dirty="0" smtClean="0"/>
              <a:t>It helps us gain business insights at real-life speeds</a:t>
            </a:r>
          </a:p>
          <a:p>
            <a:pPr marL="171450" indent="-171450">
              <a:buFont typeface="Arial" panose="020B0604020202020204" pitchFamily="34" charset="0"/>
              <a:buChar char="•"/>
            </a:pPr>
            <a:r>
              <a:rPr lang="en-US" baseline="0" dirty="0" smtClean="0"/>
              <a:t>The content that we need follows us no matter where we are, and is tailored to our context, location, and device</a:t>
            </a:r>
          </a:p>
          <a:p>
            <a:pPr marL="171450" indent="-171450">
              <a:buFont typeface="Arial" panose="020B0604020202020204" pitchFamily="34" charset="0"/>
              <a:buChar char="•"/>
            </a:pPr>
            <a:r>
              <a:rPr lang="en-US" dirty="0" smtClean="0"/>
              <a:t>We don’t have</a:t>
            </a:r>
            <a:r>
              <a:rPr lang="en-US" baseline="0" dirty="0" smtClean="0"/>
              <a:t> to know what questions to ask in advance – the most important information will arise automatically, helping us make better, faster decisions. </a:t>
            </a:r>
            <a:endParaRPr lang="en-US"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5</a:t>
            </a:fld>
            <a:endParaRPr lang="en-GB" dirty="0"/>
          </a:p>
        </p:txBody>
      </p:sp>
    </p:spTree>
    <p:extLst>
      <p:ext uri="{BB962C8B-B14F-4D97-AF65-F5344CB8AC3E}">
        <p14:creationId xmlns:p14="http://schemas.microsoft.com/office/powerpoint/2010/main" val="3121443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HP Simplified"/>
                <a:ea typeface="+mn-ea"/>
                <a:cs typeface="HP Simplified"/>
              </a:rPr>
              <a:t>This massive data explosion will be so big, in fact, that today’s computing infrastructure eventually won’t be able to keep up:</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You will no longer be able to get more computing, processing, storage capacity for less cost</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HP Simplified"/>
                <a:ea typeface="+mn-ea"/>
                <a:cs typeface="HP Simplified"/>
              </a:rPr>
              <a:t>DRAM scaling has stopped and Flash is slowing</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Big Data sets will become</a:t>
            </a:r>
            <a:r>
              <a:rPr lang="en-US" sz="1200" baseline="0" dirty="0" smtClean="0"/>
              <a:t> so </a:t>
            </a:r>
            <a:r>
              <a:rPr lang="en-US" sz="1200" dirty="0" smtClean="0"/>
              <a:t>big, we’ll be unable to extract meaning from them</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HP Simplified"/>
                <a:ea typeface="+mn-ea"/>
                <a:cs typeface="HP Simplified"/>
              </a:rPr>
              <a:t>Current memory hierarchy becomes a limiting factor –separate memory and storage is too inefficient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t>You can’t use your data because you can’t move it from where it’s created</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t>The data from your end points may be too big to move</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t>Or, you may not be able to move it because you’re forbidden to move your data,</a:t>
            </a:r>
            <a:r>
              <a:rPr lang="en-US" sz="1200" b="0" baseline="0" dirty="0" smtClean="0"/>
              <a:t> due to </a:t>
            </a:r>
            <a:r>
              <a:rPr lang="en-US" sz="1200" b="0" dirty="0" smtClean="0"/>
              <a:t>privacy and data sovereignty rules</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t>Potentially useful data may get ignored (dark data) or even discarded because you can’t move it from where it’s created</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effectLst/>
                <a:latin typeface="HP Simplified"/>
                <a:ea typeface="+mn-ea"/>
                <a:cs typeface="HP Simplified"/>
              </a:rPr>
              <a:t>You</a:t>
            </a:r>
            <a:r>
              <a:rPr lang="en-US" sz="1200" b="0" kern="1200" baseline="0" dirty="0" smtClean="0">
                <a:solidFill>
                  <a:schemeClr val="tx1"/>
                </a:solidFill>
                <a:effectLst/>
                <a:latin typeface="HP Simplified"/>
                <a:ea typeface="+mn-ea"/>
                <a:cs typeface="HP Simplified"/>
              </a:rPr>
              <a:t> may not be able to get </a:t>
            </a:r>
            <a:r>
              <a:rPr lang="en-US" sz="1200" kern="1200" dirty="0" smtClean="0">
                <a:solidFill>
                  <a:schemeClr val="tx1"/>
                </a:solidFill>
                <a:effectLst/>
                <a:latin typeface="HP Simplified"/>
                <a:ea typeface="+mn-ea"/>
                <a:cs typeface="HP Simplified"/>
              </a:rPr>
              <a:t>enough bandwidth to move the data – either it will take too long to move it or will be created faster than you can move it</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HP Simplified"/>
                <a:ea typeface="+mn-ea"/>
                <a:cs typeface="HP Simplified"/>
              </a:rPr>
              <a:t>The destination may be overwhelmed – not enough storage</a:t>
            </a:r>
            <a:r>
              <a:rPr lang="en-US" sz="1200" kern="1200" baseline="0" dirty="0" smtClean="0">
                <a:solidFill>
                  <a:schemeClr val="tx1"/>
                </a:solidFill>
                <a:effectLst/>
                <a:latin typeface="HP Simplified"/>
                <a:ea typeface="+mn-ea"/>
                <a:cs typeface="HP Simplified"/>
              </a:rPr>
              <a:t> available or </a:t>
            </a:r>
            <a:r>
              <a:rPr lang="en-US" sz="1200" kern="1200" dirty="0" smtClean="0">
                <a:solidFill>
                  <a:schemeClr val="tx1"/>
                </a:solidFill>
                <a:effectLst/>
                <a:latin typeface="HP Simplified"/>
                <a:ea typeface="+mn-ea"/>
                <a:cs typeface="HP Simplified"/>
              </a:rPr>
              <a:t>not fast enough storage</a:t>
            </a:r>
            <a:r>
              <a:rPr lang="en-US" sz="1200" kern="1200" baseline="0" dirty="0" smtClean="0">
                <a:solidFill>
                  <a:schemeClr val="tx1"/>
                </a:solidFill>
                <a:effectLst/>
                <a:latin typeface="HP Simplified"/>
                <a:ea typeface="+mn-ea"/>
                <a:cs typeface="HP Simplified"/>
              </a:rPr>
              <a:t> to handle the volume of data you want to analyze.</a:t>
            </a:r>
            <a:endParaRPr lang="en-US" sz="1200" b="0" dirty="0" smtClean="0"/>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HP Simplified"/>
                <a:ea typeface="+mn-ea"/>
                <a:cs typeface="HP Simplified"/>
              </a:rPr>
              <a:t>By the time you’ve analyzed your data, it will be out of date, leaving it too late to help you make business decisions.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HP Simplified"/>
                <a:ea typeface="+mn-ea"/>
                <a:cs typeface="HP Simplified"/>
              </a:rPr>
              <a:t>And</a:t>
            </a:r>
            <a:r>
              <a:rPr lang="en-US" sz="1200" kern="1200" baseline="0" dirty="0" smtClean="0">
                <a:solidFill>
                  <a:schemeClr val="tx1"/>
                </a:solidFill>
                <a:effectLst/>
                <a:latin typeface="HP Simplified"/>
                <a:ea typeface="+mn-ea"/>
                <a:cs typeface="HP Simplified"/>
              </a:rPr>
              <a:t> you won’t be able to just throw technology at the problem, because your computing infrastructure will require more resources than will be available to you.</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tx1"/>
                </a:solidFill>
                <a:effectLst/>
                <a:latin typeface="HP Simplified"/>
                <a:ea typeface="+mn-ea"/>
                <a:cs typeface="HP Simplified"/>
              </a:rPr>
              <a:t>There’s no point in building bigger data centers if you won’t be able to get the electricity to run them,</a:t>
            </a:r>
            <a:r>
              <a:rPr lang="en-US" sz="1100" kern="1200" baseline="0" dirty="0" smtClean="0">
                <a:solidFill>
                  <a:schemeClr val="tx1"/>
                </a:solidFill>
                <a:effectLst/>
                <a:latin typeface="HP Simplified"/>
                <a:ea typeface="+mn-ea"/>
                <a:cs typeface="HP Simplified"/>
              </a:rPr>
              <a:t> or the system administrators to manage them at that massive scale.</a:t>
            </a:r>
            <a:endParaRPr lang="en-US" sz="1100" kern="1200" dirty="0" smtClean="0">
              <a:solidFill>
                <a:schemeClr val="tx1"/>
              </a:solidFill>
              <a:effectLst/>
              <a:latin typeface="HP Simplified"/>
              <a:ea typeface="+mn-ea"/>
              <a:cs typeface="HP Simplified"/>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HP Simplified"/>
                <a:ea typeface="+mn-ea"/>
                <a:cs typeface="HP Simplified"/>
              </a:rPr>
              <a:t>Finally, c</a:t>
            </a:r>
            <a:r>
              <a:rPr lang="en-US" sz="1100" kern="1200" dirty="0" smtClean="0">
                <a:solidFill>
                  <a:schemeClr val="tx1"/>
                </a:solidFill>
                <a:effectLst/>
                <a:latin typeface="HP Simplified"/>
                <a:ea typeface="+mn-ea"/>
                <a:cs typeface="HP Simplified"/>
              </a:rPr>
              <a:t>urrent security technology isn’t nearly good enough to inspect and classify every bit of data entering and leaving your enterprise, without bringing your computing infrastructure to its knees.</a:t>
            </a:r>
          </a:p>
          <a:p>
            <a:pPr defTabSz="430213">
              <a:buSzPct val="100000"/>
            </a:pPr>
            <a:endParaRPr lang="en-US" sz="1100" dirty="0" smtClean="0">
              <a:solidFill>
                <a:schemeClr val="bg1"/>
              </a:solidFill>
              <a:latin typeface="HP Simplified" pitchFamily="34" charset="0"/>
              <a:cs typeface="HP Simplified" pitchFamily="34" charset="0"/>
            </a:endParaRPr>
          </a:p>
          <a:p>
            <a:pPr marL="0" indent="0">
              <a:buFont typeface="Arial" pitchFamily="34" charset="0"/>
              <a:buNone/>
            </a:pPr>
            <a:r>
              <a:rPr lang="en-US" sz="900" b="1" kern="1200" dirty="0" smtClean="0">
                <a:solidFill>
                  <a:schemeClr val="tx1"/>
                </a:solidFill>
                <a:effectLst/>
                <a:latin typeface="HP Simplified"/>
                <a:ea typeface="+mn-ea"/>
                <a:cs typeface="HP Simplified"/>
              </a:rPr>
              <a:t>What</a:t>
            </a:r>
            <a:r>
              <a:rPr lang="en-US" sz="900" b="1" kern="1200" baseline="0" dirty="0" smtClean="0">
                <a:solidFill>
                  <a:schemeClr val="tx1"/>
                </a:solidFill>
                <a:effectLst/>
                <a:latin typeface="HP Simplified"/>
                <a:ea typeface="+mn-ea"/>
                <a:cs typeface="HP Simplified"/>
              </a:rPr>
              <a:t> is driving this enormous explosion in data?</a:t>
            </a:r>
            <a:endParaRPr lang="en-US" sz="900" b="1" kern="1200" dirty="0" smtClean="0">
              <a:solidFill>
                <a:schemeClr val="tx1"/>
              </a:solidFill>
              <a:effectLst/>
              <a:latin typeface="HP Simplified"/>
              <a:ea typeface="+mn-ea"/>
              <a:cs typeface="HP Simplified"/>
            </a:endParaRPr>
          </a:p>
          <a:p>
            <a:pPr marL="171450" indent="-171450">
              <a:buFont typeface="Arial" pitchFamily="34" charset="0"/>
              <a:buChar char="•"/>
            </a:pPr>
            <a:r>
              <a:rPr lang="en-US" sz="900" kern="1200" dirty="0" smtClean="0">
                <a:solidFill>
                  <a:schemeClr val="tx1"/>
                </a:solidFill>
                <a:effectLst/>
                <a:latin typeface="HP Simplified"/>
                <a:ea typeface="+mn-ea"/>
                <a:cs typeface="HP Simplified"/>
              </a:rPr>
              <a:t>We’re seeing an explosion</a:t>
            </a:r>
            <a:r>
              <a:rPr lang="en-US" sz="900" kern="1200" baseline="0" dirty="0" smtClean="0">
                <a:solidFill>
                  <a:schemeClr val="tx1"/>
                </a:solidFill>
                <a:effectLst/>
                <a:latin typeface="HP Simplified"/>
                <a:ea typeface="+mn-ea"/>
                <a:cs typeface="HP Simplified"/>
              </a:rPr>
              <a:t> in the number of connected devices and web content – more than today’s server infrastructure was designed to handle. </a:t>
            </a:r>
          </a:p>
          <a:p>
            <a:pPr marL="171450" indent="-171450">
              <a:buFont typeface="Arial" pitchFamily="34" charset="0"/>
              <a:buChar char="•"/>
            </a:pPr>
            <a:r>
              <a:rPr lang="en-US" sz="900" kern="1200" baseline="0" dirty="0" smtClean="0">
                <a:solidFill>
                  <a:schemeClr val="tx1"/>
                </a:solidFill>
                <a:effectLst/>
                <a:latin typeface="HP Simplified"/>
                <a:ea typeface="+mn-ea"/>
                <a:cs typeface="HP Simplified"/>
              </a:rPr>
              <a:t>Consider that by 2020, there will be 32 billion internet-connected devices, 212 billion “things” – sensors, meters, actuators - connected to the internet, for a population of about 8 billion across the world.</a:t>
            </a:r>
          </a:p>
          <a:p>
            <a:pPr marL="171450" indent="-171450">
              <a:buFont typeface="Arial" pitchFamily="34" charset="0"/>
              <a:buChar char="•"/>
            </a:pPr>
            <a:r>
              <a:rPr lang="en-US" sz="900" kern="1200" dirty="0" smtClean="0">
                <a:solidFill>
                  <a:schemeClr val="tx1"/>
                </a:solidFill>
                <a:effectLst/>
                <a:latin typeface="HP Simplified"/>
                <a:ea typeface="+mn-ea"/>
                <a:cs typeface="HP Simplified"/>
              </a:rPr>
              <a:t>How</a:t>
            </a:r>
            <a:r>
              <a:rPr lang="en-US" sz="900" kern="1200" baseline="0" dirty="0" smtClean="0">
                <a:solidFill>
                  <a:schemeClr val="tx1"/>
                </a:solidFill>
                <a:effectLst/>
                <a:latin typeface="HP Simplified"/>
                <a:ea typeface="+mn-ea"/>
                <a:cs typeface="HP Simplified"/>
              </a:rPr>
              <a:t> will we be able to harness the internet of people, things and information to ensure a better quality of life for all of us?</a:t>
            </a:r>
            <a:endParaRPr lang="en-US" sz="900" kern="1200" dirty="0" smtClean="0">
              <a:solidFill>
                <a:schemeClr val="tx1"/>
              </a:solidFill>
              <a:effectLst/>
              <a:latin typeface="HP Simplified"/>
              <a:ea typeface="+mn-ea"/>
              <a:cs typeface="HP Simplified"/>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latin typeface="Calibri"/>
              </a:rPr>
              <a:pPr/>
              <a:t>6</a:t>
            </a:fld>
            <a:endParaRPr lang="en-GB" dirty="0">
              <a:solidFill>
                <a:prstClr val="black"/>
              </a:solidFill>
              <a:latin typeface="Calibri"/>
            </a:endParaRPr>
          </a:p>
        </p:txBody>
      </p:sp>
    </p:spTree>
    <p:extLst>
      <p:ext uri="{BB962C8B-B14F-4D97-AF65-F5344CB8AC3E}">
        <p14:creationId xmlns:p14="http://schemas.microsoft.com/office/powerpoint/2010/main" val="3970310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HP Simplified"/>
                <a:ea typeface="+mn-ea"/>
                <a:cs typeface="HP Simplified"/>
              </a:rPr>
              <a:t>Current systems won’t be able</a:t>
            </a:r>
            <a:r>
              <a:rPr lang="en-US" sz="1200" kern="1200" baseline="0" dirty="0" smtClean="0">
                <a:solidFill>
                  <a:schemeClr val="tx1"/>
                </a:solidFill>
                <a:effectLst/>
                <a:latin typeface="HP Simplified"/>
                <a:ea typeface="+mn-ea"/>
                <a:cs typeface="HP Simplified"/>
              </a:rPr>
              <a:t> to </a:t>
            </a:r>
            <a:r>
              <a:rPr lang="en-US" sz="1200" kern="1200" dirty="0" smtClean="0">
                <a:solidFill>
                  <a:schemeClr val="tx1"/>
                </a:solidFill>
                <a:effectLst/>
                <a:latin typeface="HP Simplified"/>
                <a:ea typeface="+mn-ea"/>
                <a:cs typeface="HP Simplified"/>
              </a:rPr>
              <a:t>handle where we are headed and we need a radically</a:t>
            </a:r>
            <a:r>
              <a:rPr lang="en-US" sz="1200" kern="1200" baseline="0" dirty="0" smtClean="0">
                <a:solidFill>
                  <a:schemeClr val="tx1"/>
                </a:solidFill>
                <a:effectLst/>
                <a:latin typeface="HP Simplified"/>
                <a:ea typeface="+mn-ea"/>
                <a:cs typeface="HP Simplified"/>
              </a:rPr>
              <a:t> </a:t>
            </a:r>
            <a:r>
              <a:rPr lang="en-US" sz="1200" kern="1200" dirty="0" smtClean="0">
                <a:solidFill>
                  <a:schemeClr val="tx1"/>
                </a:solidFill>
                <a:effectLst/>
                <a:latin typeface="HP Simplified"/>
                <a:ea typeface="+mn-ea"/>
                <a:cs typeface="HP Simplified"/>
              </a:rPr>
              <a:t>new approach</a:t>
            </a:r>
            <a:r>
              <a:rPr lang="en-US" sz="1200" kern="1200" baseline="0" dirty="0" smtClean="0">
                <a:solidFill>
                  <a:schemeClr val="tx1"/>
                </a:solidFill>
                <a:effectLst/>
                <a:latin typeface="HP Simplified"/>
                <a:ea typeface="+mn-ea"/>
                <a:cs typeface="HP Simplified"/>
              </a:rPr>
              <a:t> to computing to solve these looming challenges.</a:t>
            </a:r>
            <a:endParaRPr lang="en-US" sz="1200" kern="1200" dirty="0" smtClean="0">
              <a:solidFill>
                <a:schemeClr val="tx1"/>
              </a:solidFill>
              <a:effectLst/>
              <a:latin typeface="HP Simplified"/>
              <a:ea typeface="+mn-ea"/>
              <a:cs typeface="HP Simplified"/>
            </a:endParaRPr>
          </a:p>
          <a:p>
            <a:endParaRPr lang="en-US" dirty="0" smtClean="0"/>
          </a:p>
          <a:p>
            <a:r>
              <a:rPr lang="en-US" dirty="0" smtClean="0"/>
              <a:t>These six</a:t>
            </a:r>
            <a:r>
              <a:rPr lang="en-US" baseline="0" dirty="0" smtClean="0"/>
              <a:t> words summarize how we’re thinking about new computing hardware: we’ll use electrons to compute, photons to communicate, and ions to store.</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7</a:t>
            </a:fld>
            <a:endParaRPr lang="en-GB" dirty="0"/>
          </a:p>
        </p:txBody>
      </p:sp>
    </p:spTree>
    <p:extLst>
      <p:ext uri="{BB962C8B-B14F-4D97-AF65-F5344CB8AC3E}">
        <p14:creationId xmlns:p14="http://schemas.microsoft.com/office/powerpoint/2010/main" val="123335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6466" indent="-116466">
              <a:spcAft>
                <a:spcPts val="306"/>
              </a:spcAft>
              <a:buFont typeface="Arial" pitchFamily="34" charset="0"/>
              <a:buChar char="•"/>
            </a:pPr>
            <a:r>
              <a:rPr lang="en-US" sz="1100" dirty="0" smtClean="0">
                <a:latin typeface="+mn-lt"/>
                <a:cs typeface="Arial" pitchFamily="34" charset="0"/>
              </a:rPr>
              <a:t>The whole point is to take that deluge of data and find the fastest, most secure and efficient route for gaining real value from that data.</a:t>
            </a:r>
          </a:p>
          <a:p>
            <a:pPr marL="116466" indent="-116466">
              <a:spcAft>
                <a:spcPts val="306"/>
              </a:spcAft>
              <a:buFont typeface="Arial" pitchFamily="34" charset="0"/>
              <a:buChar char="•"/>
            </a:pPr>
            <a:r>
              <a:rPr lang="en-US" sz="1100" dirty="0" smtClean="0">
                <a:latin typeface="+mn-lt"/>
                <a:cs typeface="Arial" pitchFamily="34" charset="0"/>
              </a:rPr>
              <a:t>HP</a:t>
            </a:r>
            <a:r>
              <a:rPr lang="en-US" sz="1100" baseline="0" dirty="0" smtClean="0">
                <a:latin typeface="+mn-lt"/>
                <a:cs typeface="Arial" pitchFamily="34" charset="0"/>
              </a:rPr>
              <a:t> Labs is building on HP’s strengths across this entire value chain, from storing, managing and processing the data, to being able to analyze and mine it to gain meaningful insights that can lead to decision made at the right time, for improved business outcomes.</a:t>
            </a:r>
            <a:endParaRPr lang="en-US" sz="1100" dirty="0" smtClean="0">
              <a:latin typeface="+mn-lt"/>
              <a:cs typeface="Arial" pitchFamily="34" charset="0"/>
            </a:endParaRPr>
          </a:p>
          <a:p>
            <a:pPr marL="0" indent="0">
              <a:spcAft>
                <a:spcPts val="306"/>
              </a:spcAft>
              <a:buFont typeface="Arial" pitchFamily="34" charset="0"/>
              <a:buNone/>
            </a:pPr>
            <a:endParaRPr lang="en-US" sz="1100" dirty="0" smtClean="0">
              <a:latin typeface="+mn-lt"/>
              <a:cs typeface="Arial" pitchFamily="34" charset="0"/>
            </a:endParaRPr>
          </a:p>
          <a:p>
            <a:pPr>
              <a:spcAft>
                <a:spcPts val="306"/>
              </a:spcAft>
              <a:buFont typeface="Arial" pitchFamily="34" charset="0"/>
              <a:buChar char="•"/>
            </a:pPr>
            <a:endParaRPr lang="en-US" dirty="0" smtClean="0">
              <a:latin typeface="Arial" pitchFamily="34" charset="0"/>
              <a:cs typeface="Arial" pitchFamily="34" charset="0"/>
            </a:endParaRPr>
          </a:p>
          <a:p>
            <a:pPr>
              <a:spcAft>
                <a:spcPts val="306"/>
              </a:spcAft>
              <a:buFont typeface="Arial" pitchFamily="34" charset="0"/>
              <a:buChar char="•"/>
            </a:pPr>
            <a:endParaRPr lang="en-US" dirty="0" smtClean="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8</a:t>
            </a:fld>
            <a:endParaRPr lang="en-GB" dirty="0">
              <a:solidFill>
                <a:prstClr val="black"/>
              </a:solidFill>
            </a:endParaRPr>
          </a:p>
        </p:txBody>
      </p:sp>
    </p:spTree>
    <p:extLst>
      <p:ext uri="{BB962C8B-B14F-4D97-AF65-F5344CB8AC3E}">
        <p14:creationId xmlns:p14="http://schemas.microsoft.com/office/powerpoint/2010/main" val="4158181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closer look at how we’re transforming</a:t>
            </a:r>
            <a:r>
              <a:rPr lang="en-US" baseline="0" dirty="0" smtClean="0"/>
              <a:t> data into value:</a:t>
            </a:r>
          </a:p>
          <a:p>
            <a:endParaRPr lang="en-US" baseline="0" dirty="0" smtClean="0"/>
          </a:p>
          <a:p>
            <a:r>
              <a:rPr lang="en-US" dirty="0" smtClean="0"/>
              <a:t>As</a:t>
            </a:r>
            <a:r>
              <a:rPr lang="en-US" baseline="0" dirty="0" smtClean="0"/>
              <a:t> we discussed earlier, the data we need is being generated by both physical systems and “things”, as well as the digital devices that we connect and interact with in increasing numbers.</a:t>
            </a:r>
            <a:endParaRPr lang="en-US" dirty="0" smtClean="0"/>
          </a:p>
          <a:p>
            <a:endParaRPr lang="en-US" dirty="0" smtClean="0"/>
          </a:p>
          <a:p>
            <a:r>
              <a:rPr lang="en-US" b="0" dirty="0" smtClean="0"/>
              <a:t>Our</a:t>
            </a:r>
            <a:r>
              <a:rPr lang="en-US" b="0" baseline="0" dirty="0" smtClean="0"/>
              <a:t> vision for a </a:t>
            </a:r>
            <a:r>
              <a:rPr lang="en-US" b="1" dirty="0" smtClean="0"/>
              <a:t>new computing architecture</a:t>
            </a:r>
            <a:r>
              <a:rPr lang="en-US" b="1" baseline="0" dirty="0" smtClean="0"/>
              <a:t> enables fundamental changes </a:t>
            </a:r>
            <a:r>
              <a:rPr lang="en-US" baseline="0" dirty="0" smtClean="0"/>
              <a:t>in applications and how we interact with them:</a:t>
            </a:r>
          </a:p>
          <a:p>
            <a:pPr marL="171441" indent="-171441">
              <a:buFont typeface="Arial" pitchFamily="34" charset="0"/>
              <a:buChar char="•"/>
            </a:pPr>
            <a:r>
              <a:rPr lang="en-US" baseline="0" dirty="0" smtClean="0"/>
              <a:t>Scale to empower </a:t>
            </a:r>
            <a:r>
              <a:rPr lang="en-US" sz="1800" b="1" dirty="0" smtClean="0"/>
              <a:t>you</a:t>
            </a:r>
            <a:r>
              <a:rPr lang="en-US" sz="1800" dirty="0" smtClean="0"/>
              <a:t> </a:t>
            </a:r>
            <a:r>
              <a:rPr lang="en-US" baseline="0" dirty="0" smtClean="0"/>
              <a:t>– not data scientists - to extract meaning from massive data sets in close to real time.</a:t>
            </a:r>
          </a:p>
          <a:p>
            <a:pPr marL="171441" indent="-171441">
              <a:buFont typeface="Arial" pitchFamily="34" charset="0"/>
              <a:buChar char="•"/>
            </a:pPr>
            <a:r>
              <a:rPr lang="en-US" dirty="0" smtClean="0"/>
              <a:t>Security</a:t>
            </a:r>
            <a:r>
              <a:rPr lang="en-US" baseline="0" dirty="0" smtClean="0"/>
              <a:t> – trust – is built in throughout the entire system, from embedded device security to privacy and accountability throughout the data analytics and visualization chain. We’ll have the ability to ingest, analyze and act up upon every one of the millions of events per second, instead of the tiny fraction we’re able to act on today.</a:t>
            </a:r>
          </a:p>
          <a:p>
            <a:pPr marL="171441" indent="-171441">
              <a:buFont typeface="Arial" pitchFamily="34" charset="0"/>
              <a:buChar char="•"/>
            </a:pPr>
            <a:endParaRPr lang="en-US" baseline="0" dirty="0" smtClean="0"/>
          </a:p>
          <a:p>
            <a:pPr marL="171441" indent="-171441">
              <a:buFont typeface="Arial" pitchFamily="34" charset="0"/>
              <a:buChar char="•"/>
            </a:pPr>
            <a:r>
              <a:rPr lang="en-US" baseline="0" dirty="0" smtClean="0"/>
              <a:t>We’re building new “software-defined systems” </a:t>
            </a:r>
            <a:r>
              <a:rPr lang="en-GB" sz="1100" kern="1200" baseline="0" dirty="0" smtClean="0">
                <a:solidFill>
                  <a:schemeClr val="tx1"/>
                </a:solidFill>
                <a:latin typeface="HP Simplified"/>
                <a:ea typeface="+mn-ea"/>
                <a:cs typeface="HP Simplified"/>
              </a:rPr>
              <a:t>on foundational hardware breakthroughs from HP Labs </a:t>
            </a:r>
            <a:r>
              <a:rPr lang="en-US" sz="1100" kern="1200" dirty="0" smtClean="0">
                <a:solidFill>
                  <a:schemeClr val="tx1"/>
                </a:solidFill>
                <a:latin typeface="HP Simplified"/>
                <a:ea typeface="+mn-ea"/>
                <a:cs typeface="HP Simplified"/>
              </a:rPr>
              <a:t>that change the way we think about computing</a:t>
            </a:r>
            <a:r>
              <a:rPr lang="en-GB" sz="1100" kern="1200" baseline="0" dirty="0" smtClean="0">
                <a:solidFill>
                  <a:schemeClr val="tx1"/>
                </a:solidFill>
                <a:latin typeface="HP Simplified"/>
                <a:ea typeface="+mn-ea"/>
                <a:cs typeface="HP Simplified"/>
              </a:rPr>
              <a:t>:</a:t>
            </a:r>
          </a:p>
          <a:p>
            <a:pPr marL="628615" lvl="1" indent="-171441">
              <a:buFont typeface="Arial" pitchFamily="34" charset="0"/>
              <a:buChar char="•"/>
            </a:pPr>
            <a:r>
              <a:rPr lang="en-US" sz="1100" kern="1200" baseline="0" dirty="0" smtClean="0">
                <a:solidFill>
                  <a:schemeClr val="tx1"/>
                </a:solidFill>
                <a:latin typeface="HP Simplified"/>
                <a:ea typeface="+mn-ea"/>
                <a:cs typeface="HP Simplified"/>
              </a:rPr>
              <a:t>We will fuse memory and storage through universal memory, flattening complex data hierarchies, bringing processing closer to the data.</a:t>
            </a:r>
          </a:p>
          <a:p>
            <a:pPr marL="628615" lvl="1" indent="-171441">
              <a:buFont typeface="Arial" pitchFamily="34" charset="0"/>
              <a:buChar char="•"/>
            </a:pPr>
            <a:r>
              <a:rPr lang="en-US" sz="1100" kern="1200" baseline="0" dirty="0" smtClean="0">
                <a:solidFill>
                  <a:schemeClr val="tx1"/>
                </a:solidFill>
                <a:latin typeface="HP Simplified"/>
                <a:ea typeface="+mn-ea"/>
                <a:cs typeface="HP Simplified"/>
              </a:rPr>
              <a:t>Photonics – using light to communicate instead of copper – will allow these systems to communicate at the speeds that massive-scale computing will require.</a:t>
            </a:r>
          </a:p>
          <a:p>
            <a:pPr marL="628615" lvl="1" indent="-171441">
              <a:buFont typeface="Arial" pitchFamily="34" charset="0"/>
              <a:buChar char="•"/>
            </a:pPr>
            <a:r>
              <a:rPr lang="en-US" sz="1100" kern="1200" baseline="0" dirty="0" smtClean="0">
                <a:solidFill>
                  <a:schemeClr val="tx1"/>
                </a:solidFill>
                <a:latin typeface="HP Simplified"/>
                <a:ea typeface="+mn-ea"/>
                <a:cs typeface="HP Simplified"/>
              </a:rPr>
              <a:t>We’ll extend HP’s pioneering Moonshot concept to enable specialized, highly efficient systems-on-a-chip that are tailored to different computing requirements to maximize execution speed.</a:t>
            </a:r>
          </a:p>
          <a:p>
            <a:pPr marL="628615" lvl="1" indent="-171441">
              <a:buFont typeface="Arial" pitchFamily="34" charset="0"/>
              <a:buChar char="•"/>
            </a:pPr>
            <a:r>
              <a:rPr lang="en-US" sz="1100" kern="1200" baseline="0" dirty="0" smtClean="0">
                <a:solidFill>
                  <a:schemeClr val="tx1"/>
                </a:solidFill>
                <a:latin typeface="HP Simplified"/>
                <a:ea typeface="+mn-ea"/>
                <a:cs typeface="HP Simplified"/>
              </a:rPr>
              <a:t>And highly scalable and reliable storage systems will enable substantial improvements in capacity and speed, at a fraction of the space, power and materials required today.</a:t>
            </a:r>
          </a:p>
          <a:p>
            <a:pPr marL="171441" indent="-171441">
              <a:buFont typeface="Arial" pitchFamily="34" charset="0"/>
              <a:buChar char="•"/>
            </a:pPr>
            <a:endParaRPr lang="en-US" sz="1100" kern="1200" baseline="0" dirty="0" smtClean="0">
              <a:solidFill>
                <a:schemeClr val="tx1"/>
              </a:solidFill>
              <a:latin typeface="HP Simplified"/>
              <a:ea typeface="+mn-ea"/>
              <a:cs typeface="HP Simplified"/>
            </a:endParaRPr>
          </a:p>
          <a:p>
            <a:pPr marL="171441" indent="-171441">
              <a:buFont typeface="Arial" pitchFamily="34" charset="0"/>
              <a:buChar char="•"/>
            </a:pPr>
            <a:r>
              <a:rPr lang="en-US" sz="1100" kern="1200" baseline="0" dirty="0" smtClean="0">
                <a:solidFill>
                  <a:schemeClr val="tx1"/>
                </a:solidFill>
                <a:latin typeface="HP Simplified"/>
                <a:ea typeface="+mn-ea"/>
                <a:cs typeface="HP Simplified"/>
              </a:rPr>
              <a:t>Now that we’ve found new ways to store and process all this information, we will also need new ways to:</a:t>
            </a:r>
          </a:p>
          <a:p>
            <a:pPr marL="628641" lvl="1" indent="-171441">
              <a:buFont typeface="Arial" pitchFamily="34" charset="0"/>
              <a:buChar char="•"/>
            </a:pPr>
            <a:r>
              <a:rPr lang="en-US" sz="1100" kern="1200" baseline="0" dirty="0" smtClean="0">
                <a:solidFill>
                  <a:schemeClr val="tx1"/>
                </a:solidFill>
                <a:latin typeface="HP Simplified"/>
                <a:ea typeface="+mn-ea"/>
                <a:cs typeface="HP Simplified"/>
              </a:rPr>
              <a:t>Manage these massive systems at scale, across millions of nodes, with optimized human resources and smarter, better automation;</a:t>
            </a:r>
          </a:p>
          <a:p>
            <a:pPr marL="628641" lvl="1" indent="-171441">
              <a:buFont typeface="Arial" pitchFamily="34" charset="0"/>
              <a:buChar char="•"/>
            </a:pPr>
            <a:r>
              <a:rPr lang="en-US" sz="1100" kern="1200" baseline="0" dirty="0" smtClean="0">
                <a:solidFill>
                  <a:schemeClr val="tx1"/>
                </a:solidFill>
                <a:latin typeface="HP Simplified"/>
                <a:ea typeface="+mn-ea"/>
                <a:cs typeface="HP Simplified"/>
              </a:rPr>
              <a:t>Analyze the data with new </a:t>
            </a:r>
            <a:r>
              <a:rPr lang="en-US" sz="1100" kern="1200" baseline="0" dirty="0" err="1" smtClean="0">
                <a:solidFill>
                  <a:schemeClr val="tx1"/>
                </a:solidFill>
                <a:latin typeface="HP Simplified"/>
                <a:ea typeface="+mn-ea"/>
                <a:cs typeface="HP Simplified"/>
              </a:rPr>
              <a:t>exascale</a:t>
            </a:r>
            <a:r>
              <a:rPr lang="en-US" sz="1100" kern="1200" baseline="0" dirty="0" smtClean="0">
                <a:solidFill>
                  <a:schemeClr val="tx1"/>
                </a:solidFill>
                <a:latin typeface="HP Simplified"/>
                <a:ea typeface="+mn-ea"/>
                <a:cs typeface="HP Simplified"/>
              </a:rPr>
              <a:t> algorithms that can truly take advantage of the new capabilities and speed these systems will provide;</a:t>
            </a:r>
          </a:p>
          <a:p>
            <a:pPr marL="171441" lvl="0" indent="-171441">
              <a:buFont typeface="Arial" pitchFamily="34" charset="0"/>
              <a:buChar char="•"/>
            </a:pPr>
            <a:endParaRPr lang="en-US" sz="1100" kern="1200" baseline="0" dirty="0" smtClean="0">
              <a:solidFill>
                <a:schemeClr val="tx1"/>
              </a:solidFill>
              <a:latin typeface="HP Simplified"/>
              <a:ea typeface="+mn-ea"/>
              <a:cs typeface="HP Simplified"/>
            </a:endParaRPr>
          </a:p>
          <a:p>
            <a:pPr marL="171441" lvl="0" indent="-171441">
              <a:buFont typeface="Arial" pitchFamily="34" charset="0"/>
              <a:buChar char="•"/>
            </a:pPr>
            <a:r>
              <a:rPr lang="en-US" sz="1100" kern="1200" baseline="0" dirty="0" smtClean="0">
                <a:solidFill>
                  <a:schemeClr val="tx1"/>
                </a:solidFill>
                <a:latin typeface="HP Simplified"/>
                <a:ea typeface="+mn-ea"/>
                <a:cs typeface="HP Simplified"/>
              </a:rPr>
              <a:t>And once we’ve analyzed the data, we need to be able to visualize and interact with it in real-time, on any platform or computing device, so we can make better, more intuitive business decisions. </a:t>
            </a:r>
          </a:p>
          <a:p>
            <a:pPr marL="171441" lvl="0" indent="-171441">
              <a:buFont typeface="Arial" pitchFamily="34" charset="0"/>
              <a:buChar char="•"/>
            </a:pPr>
            <a:endParaRPr lang="en-US" sz="1100" kern="1200" baseline="0" dirty="0" smtClean="0">
              <a:solidFill>
                <a:schemeClr val="tx1"/>
              </a:solidFill>
              <a:latin typeface="HP Simplified"/>
              <a:ea typeface="+mn-ea"/>
              <a:cs typeface="HP Simplified"/>
            </a:endParaRPr>
          </a:p>
          <a:p>
            <a:pPr marL="171441" lvl="0" indent="-171441">
              <a:buFont typeface="Arial" pitchFamily="34" charset="0"/>
              <a:buChar char="•"/>
            </a:pPr>
            <a:r>
              <a:rPr lang="en-US" sz="1100" kern="1200" baseline="0" dirty="0" smtClean="0">
                <a:solidFill>
                  <a:schemeClr val="tx1"/>
                </a:solidFill>
                <a:latin typeface="HP Simplified"/>
                <a:ea typeface="+mn-ea"/>
                <a:cs typeface="HP Simplified"/>
              </a:rPr>
              <a:t>And that, is what allows those insights to true deliver value to your business and your daily life.</a:t>
            </a:r>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9</a:t>
            </a:fld>
            <a:endParaRPr lang="en-GB" dirty="0">
              <a:solidFill>
                <a:prstClr val="black"/>
              </a:solidFill>
            </a:endParaRPr>
          </a:p>
        </p:txBody>
      </p:sp>
    </p:spTree>
    <p:extLst>
      <p:ext uri="{BB962C8B-B14F-4D97-AF65-F5344CB8AC3E}">
        <p14:creationId xmlns:p14="http://schemas.microsoft.com/office/powerpoint/2010/main" val="2788556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a:defRPr/>
            </a:pPr>
            <a:r>
              <a:rPr lang="en-US" sz="700" dirty="0" smtClean="0">
                <a:solidFill>
                  <a:prstClr val="white"/>
                </a:solidFill>
                <a:cs typeface="HP Simplified"/>
              </a:rPr>
              <a:t>© Copyright 2014 Hewlett-Packard Development Company, L.P.  The information contained herein is subject to change without notice.</a:t>
            </a:r>
          </a:p>
        </p:txBody>
      </p:sp>
    </p:spTree>
    <p:extLst>
      <p:ext uri="{BB962C8B-B14F-4D97-AF65-F5344CB8AC3E}">
        <p14:creationId xmlns:p14="http://schemas.microsoft.com/office/powerpoint/2010/main" val="34298661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2_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pic>
        <p:nvPicPr>
          <p:cNvPr id="3" name="Picture 2" descr="HP_Blue_RGB_150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Tree>
    <p:extLst>
      <p:ext uri="{BB962C8B-B14F-4D97-AF65-F5344CB8AC3E}">
        <p14:creationId xmlns:p14="http://schemas.microsoft.com/office/powerpoint/2010/main" val="46011271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Sub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12483870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a:defRPr/>
            </a:pPr>
            <a:r>
              <a:rPr lang="en-US" sz="700" dirty="0" smtClean="0">
                <a:solidFill>
                  <a:prstClr val="white"/>
                </a:solidFill>
                <a:cs typeface="HP Simplified"/>
              </a:rPr>
              <a:t>© Copyright 2013 Hewlett-Packard Development Company, L.P. The information contained herein is subject to change without notice.</a:t>
            </a:r>
          </a:p>
        </p:txBody>
      </p:sp>
    </p:spTree>
    <p:extLst>
      <p:ext uri="{BB962C8B-B14F-4D97-AF65-F5344CB8AC3E}">
        <p14:creationId xmlns:p14="http://schemas.microsoft.com/office/powerpoint/2010/main" val="178247726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 Line with Subtitl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69" y="751390"/>
            <a:ext cx="8460105" cy="276999"/>
          </a:xfrm>
          <a:prstGeom prst="rect">
            <a:avLst/>
          </a:prstGeom>
        </p:spPr>
        <p:txBody>
          <a:bodyPr wrap="square" anchor="t">
            <a:spAutoFit/>
          </a:bodyPr>
          <a:lstStyle>
            <a:lvl1pPr marL="0" indent="0" algn="l">
              <a:lnSpc>
                <a:spcPct val="100000"/>
              </a:lnSpc>
              <a:buNone/>
              <a:defRPr sz="1800" b="0" i="0">
                <a:solidFill>
                  <a:srgbClr val="000000"/>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69" y="235063"/>
            <a:ext cx="8460105" cy="412934"/>
          </a:xfrm>
        </p:spPr>
        <p:txBody>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6347123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a:defRPr/>
            </a:pPr>
            <a:r>
              <a:rPr lang="en-US" sz="700" dirty="0" smtClean="0">
                <a:solidFill>
                  <a:srgbClr val="B9B8BB"/>
                </a:solidFill>
                <a:cs typeface="HP Simplified"/>
              </a:rPr>
              <a:t>© Copyright 2014 Hewlett-Packard Development Company, L.P.  The information contained herein is subject to change without notice.</a:t>
            </a:r>
          </a:p>
        </p:txBody>
      </p:sp>
    </p:spTree>
    <p:extLst>
      <p:ext uri="{BB962C8B-B14F-4D97-AF65-F5344CB8AC3E}">
        <p14:creationId xmlns:p14="http://schemas.microsoft.com/office/powerpoint/2010/main" val="21483467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a:defRPr/>
            </a:pPr>
            <a:r>
              <a:rPr lang="en-US" sz="700" dirty="0" smtClean="0">
                <a:solidFill>
                  <a:prstClr val="white"/>
                </a:solidFill>
                <a:cs typeface="HP Simplified"/>
              </a:rPr>
              <a:t>© Copyright 2014 Hewlett-Packard Development Company, L.P.  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4265903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10691264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1220194"/>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1pPr marL="171450" indent="-171450">
              <a:buFont typeface="HP Simplified" pitchFamily="34" charset="0"/>
              <a:buChar char="•"/>
              <a:defRPr sz="1400" b="0">
                <a:solidFill>
                  <a:schemeClr val="tx1"/>
                </a:solidFill>
              </a:defRPr>
            </a:lvl1pPr>
            <a:lvl2pPr marL="342900" indent="-171450">
              <a:buSzPct val="80000"/>
              <a:buFont typeface="HP Simplified" pitchFamily="34" charset="0"/>
              <a:buChar char="–"/>
              <a:defRPr sz="1400">
                <a:solidFill>
                  <a:srgbClr val="000000"/>
                </a:solidFill>
              </a:defRPr>
            </a:lvl2pPr>
            <a:lvl3pPr marL="512763" indent="-169863">
              <a:defRPr sz="1400">
                <a:solidFill>
                  <a:srgbClr val="000000"/>
                </a:solidFill>
              </a:defRPr>
            </a:lvl3pPr>
            <a:lvl4pPr marL="690563" indent="-180975">
              <a:defRPr sz="1400">
                <a:solidFill>
                  <a:srgbClr val="000000"/>
                </a:solidFill>
              </a:defRPr>
            </a:lvl4pPr>
            <a:lvl5pPr marL="833438" indent="-150813">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4052271"/>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4"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8720"/>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6756972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8000"/>
            <a:ext cx="3878263" cy="3222441"/>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29184"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17235604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8720"/>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8720"/>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8720"/>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42731014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29184"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1" y="4758803"/>
            <a:ext cx="8012545" cy="228600"/>
          </a:xfrm>
          <a:prstGeom prst="rect">
            <a:avLst/>
          </a:prstGeom>
          <a:noFill/>
        </p:spPr>
        <p:txBody>
          <a:bodyPr wrap="square" rtlCol="0">
            <a:noAutofit/>
          </a:bodyPr>
          <a:lstStyle/>
          <a:p>
            <a:pPr>
              <a:defRPr/>
            </a:pPr>
            <a:r>
              <a:rPr lang="en-US" sz="700" dirty="0" smtClean="0">
                <a:solidFill>
                  <a:srgbClr val="B9B8BB"/>
                </a:solidFill>
                <a:cs typeface="HP Simplified"/>
              </a:rPr>
              <a:t>© Copyright 2014 Hewlett-Packard Development Company, L.P.  The information contained herein is subject to change without notice.</a:t>
            </a: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defTabSz="914400"/>
            <a:fld id="{6C5AF65D-6854-49AF-ABC5-48B5BA0EA842}" type="slidenum">
              <a:rPr lang="en-US" sz="700" smtClean="0">
                <a:solidFill>
                  <a:srgbClr val="B9B8BB"/>
                </a:solidFill>
                <a:cs typeface="HP Simplified"/>
              </a:rPr>
              <a:pPr defTabSz="914400"/>
              <a:t>‹#›</a:t>
            </a:fld>
            <a:endParaRPr lang="en-US" sz="700" dirty="0" smtClean="0">
              <a:solidFill>
                <a:srgbClr val="B9B8BB"/>
              </a:solidFill>
              <a:cs typeface="HP Simplified"/>
            </a:endParaRPr>
          </a:p>
        </p:txBody>
      </p:sp>
      <p:pic>
        <p:nvPicPr>
          <p:cNvPr id="4" name="Picture 3" descr="HP_Blue_RGB_150_SM.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Tree>
    <p:extLst>
      <p:ext uri="{BB962C8B-B14F-4D97-AF65-F5344CB8AC3E}">
        <p14:creationId xmlns:p14="http://schemas.microsoft.com/office/powerpoint/2010/main" val="2902572036"/>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rgbClr val="0096D6"/>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40.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108.xml"/><Relationship Id="rId7" Type="http://schemas.openxmlformats.org/officeDocument/2006/relationships/image" Target="../media/image46.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notesSlide" Target="../notesSlides/notesSlide18.xml"/><Relationship Id="rId5" Type="http://schemas.openxmlformats.org/officeDocument/2006/relationships/slideLayout" Target="../slideLayouts/slideLayout4.xml"/><Relationship Id="rId4" Type="http://schemas.openxmlformats.org/officeDocument/2006/relationships/tags" Target="../tags/tag10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3" Type="http://schemas.openxmlformats.org/officeDocument/2006/relationships/tags" Target="../tags/tag16.xml"/><Relationship Id="rId18" Type="http://schemas.openxmlformats.org/officeDocument/2006/relationships/tags" Target="../tags/tag21.xml"/><Relationship Id="rId26" Type="http://schemas.openxmlformats.org/officeDocument/2006/relationships/tags" Target="../tags/tag29.xml"/><Relationship Id="rId39" Type="http://schemas.openxmlformats.org/officeDocument/2006/relationships/tags" Target="../tags/tag42.xml"/><Relationship Id="rId21" Type="http://schemas.openxmlformats.org/officeDocument/2006/relationships/tags" Target="../tags/tag24.xml"/><Relationship Id="rId34" Type="http://schemas.openxmlformats.org/officeDocument/2006/relationships/tags" Target="../tags/tag37.xml"/><Relationship Id="rId42" Type="http://schemas.openxmlformats.org/officeDocument/2006/relationships/tags" Target="../tags/tag45.xml"/><Relationship Id="rId47" Type="http://schemas.openxmlformats.org/officeDocument/2006/relationships/tags" Target="../tags/tag50.xml"/><Relationship Id="rId50" Type="http://schemas.openxmlformats.org/officeDocument/2006/relationships/tags" Target="../tags/tag53.xml"/><Relationship Id="rId55" Type="http://schemas.openxmlformats.org/officeDocument/2006/relationships/tags" Target="../tags/tag58.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tags" Target="../tags/tag28.xml"/><Relationship Id="rId33" Type="http://schemas.openxmlformats.org/officeDocument/2006/relationships/tags" Target="../tags/tag36.xml"/><Relationship Id="rId38" Type="http://schemas.openxmlformats.org/officeDocument/2006/relationships/tags" Target="../tags/tag41.xml"/><Relationship Id="rId46" Type="http://schemas.openxmlformats.org/officeDocument/2006/relationships/tags" Target="../tags/tag49.xml"/><Relationship Id="rId59" Type="http://schemas.openxmlformats.org/officeDocument/2006/relationships/notesSlide" Target="../notesSlides/notesSlide2.xml"/><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tags" Target="../tags/tag23.xml"/><Relationship Id="rId29" Type="http://schemas.openxmlformats.org/officeDocument/2006/relationships/tags" Target="../tags/tag32.xml"/><Relationship Id="rId41" Type="http://schemas.openxmlformats.org/officeDocument/2006/relationships/tags" Target="../tags/tag44.xml"/><Relationship Id="rId54" Type="http://schemas.openxmlformats.org/officeDocument/2006/relationships/tags" Target="../tags/tag57.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tags" Target="../tags/tag27.xml"/><Relationship Id="rId32" Type="http://schemas.openxmlformats.org/officeDocument/2006/relationships/tags" Target="../tags/tag35.xml"/><Relationship Id="rId37" Type="http://schemas.openxmlformats.org/officeDocument/2006/relationships/tags" Target="../tags/tag40.xml"/><Relationship Id="rId40" Type="http://schemas.openxmlformats.org/officeDocument/2006/relationships/tags" Target="../tags/tag43.xml"/><Relationship Id="rId45" Type="http://schemas.openxmlformats.org/officeDocument/2006/relationships/tags" Target="../tags/tag48.xml"/><Relationship Id="rId53" Type="http://schemas.openxmlformats.org/officeDocument/2006/relationships/tags" Target="../tags/tag56.xml"/><Relationship Id="rId58" Type="http://schemas.openxmlformats.org/officeDocument/2006/relationships/slideLayout" Target="../slideLayouts/slideLayout4.xml"/><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tags" Target="../tags/tag26.xml"/><Relationship Id="rId28" Type="http://schemas.openxmlformats.org/officeDocument/2006/relationships/tags" Target="../tags/tag31.xml"/><Relationship Id="rId36" Type="http://schemas.openxmlformats.org/officeDocument/2006/relationships/tags" Target="../tags/tag39.xml"/><Relationship Id="rId49" Type="http://schemas.openxmlformats.org/officeDocument/2006/relationships/tags" Target="../tags/tag52.xml"/><Relationship Id="rId57" Type="http://schemas.openxmlformats.org/officeDocument/2006/relationships/tags" Target="../tags/tag60.xml"/><Relationship Id="rId10" Type="http://schemas.openxmlformats.org/officeDocument/2006/relationships/tags" Target="../tags/tag13.xml"/><Relationship Id="rId19" Type="http://schemas.openxmlformats.org/officeDocument/2006/relationships/tags" Target="../tags/tag22.xml"/><Relationship Id="rId31" Type="http://schemas.openxmlformats.org/officeDocument/2006/relationships/tags" Target="../tags/tag34.xml"/><Relationship Id="rId44" Type="http://schemas.openxmlformats.org/officeDocument/2006/relationships/tags" Target="../tags/tag47.xml"/><Relationship Id="rId52" Type="http://schemas.openxmlformats.org/officeDocument/2006/relationships/tags" Target="../tags/tag55.xml"/><Relationship Id="rId60" Type="http://schemas.openxmlformats.org/officeDocument/2006/relationships/image" Target="../media/image6.jpeg"/><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 Id="rId27" Type="http://schemas.openxmlformats.org/officeDocument/2006/relationships/tags" Target="../tags/tag30.xml"/><Relationship Id="rId30" Type="http://schemas.openxmlformats.org/officeDocument/2006/relationships/tags" Target="../tags/tag33.xml"/><Relationship Id="rId35" Type="http://schemas.openxmlformats.org/officeDocument/2006/relationships/tags" Target="../tags/tag38.xml"/><Relationship Id="rId43" Type="http://schemas.openxmlformats.org/officeDocument/2006/relationships/tags" Target="../tags/tag46.xml"/><Relationship Id="rId48" Type="http://schemas.openxmlformats.org/officeDocument/2006/relationships/tags" Target="../tags/tag51.xml"/><Relationship Id="rId56" Type="http://schemas.openxmlformats.org/officeDocument/2006/relationships/tags" Target="../tags/tag59.xml"/><Relationship Id="rId8" Type="http://schemas.openxmlformats.org/officeDocument/2006/relationships/tags" Target="../tags/tag11.xml"/><Relationship Id="rId51" Type="http://schemas.openxmlformats.org/officeDocument/2006/relationships/tags" Target="../tags/tag54.xml"/><Relationship Id="rId3" Type="http://schemas.openxmlformats.org/officeDocument/2006/relationships/tags" Target="../tags/tag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8.png"/><Relationship Id="rId7"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48.png"/><Relationship Id="rId4" Type="http://schemas.microsoft.com/office/2007/relationships/hdphoto" Target="../media/hdphoto3.wdp"/><Relationship Id="rId9" Type="http://schemas.openxmlformats.org/officeDocument/2006/relationships/image" Target="../media/image49.png"/></Relationships>
</file>

<file path=ppt/slides/_rels/slide22.xml.rels><?xml version="1.0" encoding="UTF-8" standalone="yes"?>
<Relationships xmlns="http://schemas.openxmlformats.org/package/2006/relationships"><Relationship Id="rId8" Type="http://schemas.openxmlformats.org/officeDocument/2006/relationships/image" Target="../media/image55.jpe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53.jpe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jpeg"/><Relationship Id="rId4" Type="http://schemas.openxmlformats.org/officeDocument/2006/relationships/image" Target="../media/image51.png"/><Relationship Id="rId9" Type="http://schemas.openxmlformats.org/officeDocument/2006/relationships/image" Target="../media/image56.jpeg"/></Relationships>
</file>

<file path=ppt/slides/_rels/slide23.xml.rels><?xml version="1.0" encoding="UTF-8" standalone="yes"?>
<Relationships xmlns="http://schemas.openxmlformats.org/package/2006/relationships"><Relationship Id="rId13" Type="http://schemas.openxmlformats.org/officeDocument/2006/relationships/tags" Target="../tags/tag122.xml"/><Relationship Id="rId18" Type="http://schemas.openxmlformats.org/officeDocument/2006/relationships/tags" Target="../tags/tag127.xml"/><Relationship Id="rId26" Type="http://schemas.openxmlformats.org/officeDocument/2006/relationships/tags" Target="../tags/tag135.xml"/><Relationship Id="rId39" Type="http://schemas.openxmlformats.org/officeDocument/2006/relationships/tags" Target="../tags/tag148.xml"/><Relationship Id="rId3" Type="http://schemas.openxmlformats.org/officeDocument/2006/relationships/tags" Target="../tags/tag112.xml"/><Relationship Id="rId21" Type="http://schemas.openxmlformats.org/officeDocument/2006/relationships/tags" Target="../tags/tag130.xml"/><Relationship Id="rId34" Type="http://schemas.openxmlformats.org/officeDocument/2006/relationships/tags" Target="../tags/tag143.xml"/><Relationship Id="rId42" Type="http://schemas.openxmlformats.org/officeDocument/2006/relationships/tags" Target="../tags/tag151.xml"/><Relationship Id="rId47" Type="http://schemas.openxmlformats.org/officeDocument/2006/relationships/tags" Target="../tags/tag156.xml"/><Relationship Id="rId50" Type="http://schemas.openxmlformats.org/officeDocument/2006/relationships/tags" Target="../tags/tag159.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tags" Target="../tags/tag126.xml"/><Relationship Id="rId25" Type="http://schemas.openxmlformats.org/officeDocument/2006/relationships/tags" Target="../tags/tag134.xml"/><Relationship Id="rId33" Type="http://schemas.openxmlformats.org/officeDocument/2006/relationships/tags" Target="../tags/tag142.xml"/><Relationship Id="rId38" Type="http://schemas.openxmlformats.org/officeDocument/2006/relationships/tags" Target="../tags/tag147.xml"/><Relationship Id="rId46" Type="http://schemas.openxmlformats.org/officeDocument/2006/relationships/tags" Target="../tags/tag155.xml"/><Relationship Id="rId2" Type="http://schemas.openxmlformats.org/officeDocument/2006/relationships/tags" Target="../tags/tag111.xml"/><Relationship Id="rId16" Type="http://schemas.openxmlformats.org/officeDocument/2006/relationships/tags" Target="../tags/tag125.xml"/><Relationship Id="rId20" Type="http://schemas.openxmlformats.org/officeDocument/2006/relationships/tags" Target="../tags/tag129.xml"/><Relationship Id="rId29" Type="http://schemas.openxmlformats.org/officeDocument/2006/relationships/tags" Target="../tags/tag138.xml"/><Relationship Id="rId41" Type="http://schemas.openxmlformats.org/officeDocument/2006/relationships/tags" Target="../tags/tag150.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tags" Target="../tags/tag120.xml"/><Relationship Id="rId24" Type="http://schemas.openxmlformats.org/officeDocument/2006/relationships/tags" Target="../tags/tag133.xml"/><Relationship Id="rId32" Type="http://schemas.openxmlformats.org/officeDocument/2006/relationships/tags" Target="../tags/tag141.xml"/><Relationship Id="rId37" Type="http://schemas.openxmlformats.org/officeDocument/2006/relationships/tags" Target="../tags/tag146.xml"/><Relationship Id="rId40" Type="http://schemas.openxmlformats.org/officeDocument/2006/relationships/tags" Target="../tags/tag149.xml"/><Relationship Id="rId45" Type="http://schemas.openxmlformats.org/officeDocument/2006/relationships/tags" Target="../tags/tag154.xml"/><Relationship Id="rId53" Type="http://schemas.openxmlformats.org/officeDocument/2006/relationships/notesSlide" Target="../notesSlides/notesSlide23.xml"/><Relationship Id="rId5" Type="http://schemas.openxmlformats.org/officeDocument/2006/relationships/tags" Target="../tags/tag114.xml"/><Relationship Id="rId15" Type="http://schemas.openxmlformats.org/officeDocument/2006/relationships/tags" Target="../tags/tag124.xml"/><Relationship Id="rId23" Type="http://schemas.openxmlformats.org/officeDocument/2006/relationships/tags" Target="../tags/tag132.xml"/><Relationship Id="rId28" Type="http://schemas.openxmlformats.org/officeDocument/2006/relationships/tags" Target="../tags/tag137.xml"/><Relationship Id="rId36" Type="http://schemas.openxmlformats.org/officeDocument/2006/relationships/tags" Target="../tags/tag145.xml"/><Relationship Id="rId49" Type="http://schemas.openxmlformats.org/officeDocument/2006/relationships/tags" Target="../tags/tag158.xml"/><Relationship Id="rId10" Type="http://schemas.openxmlformats.org/officeDocument/2006/relationships/tags" Target="../tags/tag119.xml"/><Relationship Id="rId19" Type="http://schemas.openxmlformats.org/officeDocument/2006/relationships/tags" Target="../tags/tag128.xml"/><Relationship Id="rId31" Type="http://schemas.openxmlformats.org/officeDocument/2006/relationships/tags" Target="../tags/tag140.xml"/><Relationship Id="rId44" Type="http://schemas.openxmlformats.org/officeDocument/2006/relationships/tags" Target="../tags/tag153.xml"/><Relationship Id="rId52" Type="http://schemas.openxmlformats.org/officeDocument/2006/relationships/slideLayout" Target="../slideLayouts/slideLayout4.xml"/><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tags" Target="../tags/tag123.xml"/><Relationship Id="rId22" Type="http://schemas.openxmlformats.org/officeDocument/2006/relationships/tags" Target="../tags/tag131.xml"/><Relationship Id="rId27" Type="http://schemas.openxmlformats.org/officeDocument/2006/relationships/tags" Target="../tags/tag136.xml"/><Relationship Id="rId30" Type="http://schemas.openxmlformats.org/officeDocument/2006/relationships/tags" Target="../tags/tag139.xml"/><Relationship Id="rId35" Type="http://schemas.openxmlformats.org/officeDocument/2006/relationships/tags" Target="../tags/tag144.xml"/><Relationship Id="rId43" Type="http://schemas.openxmlformats.org/officeDocument/2006/relationships/tags" Target="../tags/tag152.xml"/><Relationship Id="rId48" Type="http://schemas.openxmlformats.org/officeDocument/2006/relationships/tags" Target="../tags/tag157.xml"/><Relationship Id="rId8" Type="http://schemas.openxmlformats.org/officeDocument/2006/relationships/tags" Target="../tags/tag117.xml"/><Relationship Id="rId51" Type="http://schemas.openxmlformats.org/officeDocument/2006/relationships/tags" Target="../tags/tag160.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44.png"/><Relationship Id="rId4" Type="http://schemas.microsoft.com/office/2007/relationships/hdphoto" Target="../media/hdphoto4.wdp"/></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60.png"/></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microsoft.com/office/2007/relationships/hdphoto" Target="../media/hdphoto5.wdp"/></Relationships>
</file>

<file path=ppt/slides/_rels/slide27.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jpeg"/><Relationship Id="rId7" Type="http://schemas.openxmlformats.org/officeDocument/2006/relationships/image" Target="../media/image66.png"/><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65.png"/><Relationship Id="rId11" Type="http://schemas.openxmlformats.org/officeDocument/2006/relationships/image" Target="../media/image44.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tags" Target="../tags/tag77.xml"/><Relationship Id="rId26" Type="http://schemas.openxmlformats.org/officeDocument/2006/relationships/tags" Target="../tags/tag85.xml"/><Relationship Id="rId3" Type="http://schemas.openxmlformats.org/officeDocument/2006/relationships/tags" Target="../tags/tag62.xml"/><Relationship Id="rId21" Type="http://schemas.openxmlformats.org/officeDocument/2006/relationships/tags" Target="../tags/tag80.xml"/><Relationship Id="rId34" Type="http://schemas.openxmlformats.org/officeDocument/2006/relationships/oleObject" Target="../embeddings/oleObject2.bin"/><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tags" Target="../tags/tag76.xml"/><Relationship Id="rId25" Type="http://schemas.openxmlformats.org/officeDocument/2006/relationships/tags" Target="../tags/tag84.xml"/><Relationship Id="rId33" Type="http://schemas.openxmlformats.org/officeDocument/2006/relationships/notesSlide" Target="../notesSlides/notesSlide3.xml"/><Relationship Id="rId2" Type="http://schemas.openxmlformats.org/officeDocument/2006/relationships/tags" Target="../tags/tag61.xml"/><Relationship Id="rId16" Type="http://schemas.openxmlformats.org/officeDocument/2006/relationships/tags" Target="../tags/tag75.xml"/><Relationship Id="rId20" Type="http://schemas.openxmlformats.org/officeDocument/2006/relationships/tags" Target="../tags/tag79.xml"/><Relationship Id="rId29" Type="http://schemas.openxmlformats.org/officeDocument/2006/relationships/tags" Target="../tags/tag88.xml"/><Relationship Id="rId1" Type="http://schemas.openxmlformats.org/officeDocument/2006/relationships/vmlDrawing" Target="../drawings/vmlDrawing2.vml"/><Relationship Id="rId6" Type="http://schemas.openxmlformats.org/officeDocument/2006/relationships/tags" Target="../tags/tag65.xml"/><Relationship Id="rId11" Type="http://schemas.openxmlformats.org/officeDocument/2006/relationships/tags" Target="../tags/tag70.xml"/><Relationship Id="rId24" Type="http://schemas.openxmlformats.org/officeDocument/2006/relationships/tags" Target="../tags/tag83.xml"/><Relationship Id="rId32" Type="http://schemas.openxmlformats.org/officeDocument/2006/relationships/slideLayout" Target="../slideLayouts/slideLayout4.xml"/><Relationship Id="rId5" Type="http://schemas.openxmlformats.org/officeDocument/2006/relationships/tags" Target="../tags/tag64.xml"/><Relationship Id="rId15" Type="http://schemas.openxmlformats.org/officeDocument/2006/relationships/tags" Target="../tags/tag74.xml"/><Relationship Id="rId23" Type="http://schemas.openxmlformats.org/officeDocument/2006/relationships/tags" Target="../tags/tag82.xml"/><Relationship Id="rId28" Type="http://schemas.openxmlformats.org/officeDocument/2006/relationships/tags" Target="../tags/tag87.xml"/><Relationship Id="rId10" Type="http://schemas.openxmlformats.org/officeDocument/2006/relationships/tags" Target="../tags/tag69.xml"/><Relationship Id="rId19" Type="http://schemas.openxmlformats.org/officeDocument/2006/relationships/tags" Target="../tags/tag78.xml"/><Relationship Id="rId31" Type="http://schemas.openxmlformats.org/officeDocument/2006/relationships/tags" Target="../tags/tag90.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 Id="rId22" Type="http://schemas.openxmlformats.org/officeDocument/2006/relationships/tags" Target="../tags/tag81.xml"/><Relationship Id="rId27" Type="http://schemas.openxmlformats.org/officeDocument/2006/relationships/tags" Target="../tags/tag86.xml"/><Relationship Id="rId30" Type="http://schemas.openxmlformats.org/officeDocument/2006/relationships/tags" Target="../tags/tag89.xml"/><Relationship Id="rId35" Type="http://schemas.openxmlformats.org/officeDocument/2006/relationships/image" Target="../media/image4.emf"/></Relationships>
</file>

<file path=ppt/slides/_rels/slide3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6.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40.png"/><Relationship Id="rId11" Type="http://schemas.openxmlformats.org/officeDocument/2006/relationships/image" Target="../media/image71.png"/><Relationship Id="rId5" Type="http://schemas.openxmlformats.org/officeDocument/2006/relationships/image" Target="../media/image39.png"/><Relationship Id="rId10" Type="http://schemas.openxmlformats.org/officeDocument/2006/relationships/image" Target="../media/image23.png"/><Relationship Id="rId4" Type="http://schemas.openxmlformats.org/officeDocument/2006/relationships/image" Target="../media/image38.png"/><Relationship Id="rId9" Type="http://schemas.openxmlformats.org/officeDocument/2006/relationships/image" Target="../media/image28.png"/><Relationship Id="rId1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3.png"/><Relationship Id="rId7" Type="http://schemas.openxmlformats.org/officeDocument/2006/relationships/image" Target="../media/image76.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75.png"/><Relationship Id="rId10" Type="http://schemas.openxmlformats.org/officeDocument/2006/relationships/image" Target="../media/image79.png"/><Relationship Id="rId4" Type="http://schemas.openxmlformats.org/officeDocument/2006/relationships/image" Target="../media/image74.png"/><Relationship Id="rId9" Type="http://schemas.openxmlformats.org/officeDocument/2006/relationships/image" Target="../media/image78.png"/></Relationships>
</file>

<file path=ppt/slides/_rels/slide34.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4.png"/><Relationship Id="rId3" Type="http://schemas.openxmlformats.org/officeDocument/2006/relationships/image" Target="../media/image73.png"/><Relationship Id="rId7" Type="http://schemas.openxmlformats.org/officeDocument/2006/relationships/image" Target="../media/image37.png"/><Relationship Id="rId12" Type="http://schemas.openxmlformats.org/officeDocument/2006/relationships/image" Target="../media/image83.pn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79.png"/><Relationship Id="rId11" Type="http://schemas.openxmlformats.org/officeDocument/2006/relationships/image" Target="../media/image82.png"/><Relationship Id="rId5" Type="http://schemas.openxmlformats.org/officeDocument/2006/relationships/image" Target="../media/image76.png"/><Relationship Id="rId15" Type="http://schemas.openxmlformats.org/officeDocument/2006/relationships/image" Target="../media/image86.png"/><Relationship Id="rId10" Type="http://schemas.openxmlformats.org/officeDocument/2006/relationships/image" Target="../media/image81.png"/><Relationship Id="rId4" Type="http://schemas.openxmlformats.org/officeDocument/2006/relationships/image" Target="../media/image74.png"/><Relationship Id="rId9" Type="http://schemas.openxmlformats.org/officeDocument/2006/relationships/image" Target="../media/image41.png"/><Relationship Id="rId14" Type="http://schemas.openxmlformats.org/officeDocument/2006/relationships/image" Target="../media/image85.png"/></Relationships>
</file>

<file path=ppt/slides/_rels/slide35.xml.rels><?xml version="1.0" encoding="UTF-8" standalone="yes"?>
<Relationships xmlns="http://schemas.openxmlformats.org/package/2006/relationships"><Relationship Id="rId8" Type="http://schemas.openxmlformats.org/officeDocument/2006/relationships/tags" Target="../tags/tag168.xml"/><Relationship Id="rId13" Type="http://schemas.openxmlformats.org/officeDocument/2006/relationships/tags" Target="../tags/tag173.xml"/><Relationship Id="rId18" Type="http://schemas.openxmlformats.org/officeDocument/2006/relationships/image" Target="../media/image43.png"/><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tags" Target="../tags/tag172.xml"/><Relationship Id="rId17" Type="http://schemas.openxmlformats.org/officeDocument/2006/relationships/notesSlide" Target="../notesSlides/notesSlide35.xml"/><Relationship Id="rId2" Type="http://schemas.openxmlformats.org/officeDocument/2006/relationships/tags" Target="../tags/tag162.xml"/><Relationship Id="rId16" Type="http://schemas.openxmlformats.org/officeDocument/2006/relationships/slideLayout" Target="../slideLayouts/slideLayout4.xml"/><Relationship Id="rId20" Type="http://schemas.openxmlformats.org/officeDocument/2006/relationships/image" Target="../media/image44.png"/><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5" Type="http://schemas.openxmlformats.org/officeDocument/2006/relationships/tags" Target="../tags/tag175.xml"/><Relationship Id="rId10" Type="http://schemas.openxmlformats.org/officeDocument/2006/relationships/tags" Target="../tags/tag170.xml"/><Relationship Id="rId19" Type="http://schemas.microsoft.com/office/2007/relationships/hdphoto" Target="../media/hdphoto4.wdp"/><Relationship Id="rId4" Type="http://schemas.openxmlformats.org/officeDocument/2006/relationships/tags" Target="../tags/tag164.xml"/><Relationship Id="rId9" Type="http://schemas.openxmlformats.org/officeDocument/2006/relationships/tags" Target="../tags/tag169.xml"/><Relationship Id="rId14" Type="http://schemas.openxmlformats.org/officeDocument/2006/relationships/tags" Target="../tags/tag17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tags" Target="../tags/tag103.xml"/><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tags" Target="../tags/tag102.xml"/><Relationship Id="rId2" Type="http://schemas.openxmlformats.org/officeDocument/2006/relationships/tags" Target="../tags/tag92.xml"/><Relationship Id="rId16" Type="http://schemas.openxmlformats.org/officeDocument/2006/relationships/notesSlide" Target="../notesSlides/notesSlide5.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5" Type="http://schemas.openxmlformats.org/officeDocument/2006/relationships/tags" Target="../tags/tag95.xml"/><Relationship Id="rId15" Type="http://schemas.openxmlformats.org/officeDocument/2006/relationships/slideLayout" Target="../slideLayouts/slideLayout4.xml"/><Relationship Id="rId10" Type="http://schemas.openxmlformats.org/officeDocument/2006/relationships/tags" Target="../tags/tag100.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tags" Target="../tags/tag104.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notesSlide" Target="../notesSlides/notesSlide6.xml"/><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slideLayout" Target="../slideLayouts/slideLayout11.xml"/><Relationship Id="rId16" Type="http://schemas.microsoft.com/office/2007/relationships/hdphoto" Target="../media/hdphoto1.wdp"/><Relationship Id="rId1" Type="http://schemas.openxmlformats.org/officeDocument/2006/relationships/tags" Target="../tags/tag105.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1.png"/><Relationship Id="rId4" Type="http://schemas.openxmlformats.org/officeDocument/2006/relationships/image" Target="../media/image7.gif"/><Relationship Id="rId9" Type="http://schemas.openxmlformats.org/officeDocument/2006/relationships/image" Target="../media/image12.png"/><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9.xml"/><Relationship Id="rId16"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4174123297"/>
              </p:ext>
            </p:extLst>
          </p:nvPr>
        </p:nvGraphicFramePr>
        <p:xfrm>
          <a:off x="1591" y="1589"/>
          <a:ext cx="1587" cy="1587"/>
        </p:xfrm>
        <a:graphic>
          <a:graphicData uri="http://schemas.openxmlformats.org/presentationml/2006/ole">
            <mc:AlternateContent xmlns:mc="http://schemas.openxmlformats.org/markup-compatibility/2006">
              <mc:Choice xmlns:v="urn:schemas-microsoft-com:vml" Requires="v">
                <p:oleObj spid="_x0000_s7492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1"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p:custDataLst>
              <p:tags r:id="rId3"/>
            </p:custDataLst>
          </p:nvPr>
        </p:nvSpPr>
        <p:spPr>
          <a:xfrm>
            <a:off x="329184" y="2414191"/>
            <a:ext cx="6858000" cy="1206484"/>
          </a:xfrm>
        </p:spPr>
        <p:txBody>
          <a:bodyPr/>
          <a:lstStyle/>
          <a:p>
            <a:r>
              <a:rPr lang="en-US" sz="4800" dirty="0" smtClean="0"/>
              <a:t>Overview</a:t>
            </a:r>
            <a:endParaRPr lang="en-US" sz="4800" dirty="0"/>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00" y="573926"/>
            <a:ext cx="4392838" cy="1624953"/>
          </a:xfrm>
          <a:prstGeom prst="rect">
            <a:avLst/>
          </a:prstGeom>
        </p:spPr>
      </p:pic>
    </p:spTree>
    <p:extLst>
      <p:ext uri="{BB962C8B-B14F-4D97-AF65-F5344CB8AC3E}">
        <p14:creationId xmlns:p14="http://schemas.microsoft.com/office/powerpoint/2010/main" val="303945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6" name="Picture 124" descr="lots of data charts-08.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955640" y="1861741"/>
            <a:ext cx="458580" cy="36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123" descr="lots of data charts-07.png"/>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3931679" y="2624687"/>
            <a:ext cx="506502" cy="36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3" name="Picture 7"/>
          <p:cNvPicPr>
            <a:picLocks noChangeAspect="1" noChangeArrowheads="1"/>
          </p:cNvPicPr>
          <p:nvPr/>
        </p:nvPicPr>
        <p:blipFill>
          <a:blip r:embed="rId5" cstate="print">
            <a:extLst>
              <a:ext uri="{28A0092B-C50C-407E-A947-70E740481C1C}">
                <a14:useLocalDpi xmlns:a14="http://schemas.microsoft.com/office/drawing/2010/main"/>
              </a:ext>
            </a:extLst>
          </a:blip>
          <a:stretch>
            <a:fillRect/>
          </a:stretch>
        </p:blipFill>
        <p:spPr bwMode="auto">
          <a:xfrm>
            <a:off x="4002659" y="3387632"/>
            <a:ext cx="364544" cy="366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0" name="Round Diagonal Corner Rectangle 179"/>
          <p:cNvSpPr/>
          <p:nvPr/>
        </p:nvSpPr>
        <p:spPr>
          <a:xfrm rot="16200000">
            <a:off x="1914373" y="2806823"/>
            <a:ext cx="1452915" cy="214686"/>
          </a:xfrm>
          <a:prstGeom prst="round2Diag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571500">
              <a:spcAft>
                <a:spcPts val="400"/>
              </a:spcAft>
              <a:buSzPct val="100000"/>
              <a:tabLst>
                <a:tab pos="744538" algn="l"/>
              </a:tabLst>
              <a:defRPr/>
            </a:pPr>
            <a:endParaRPr lang="en-US" sz="2000" b="1" dirty="0">
              <a:solidFill>
                <a:prstClr val="white"/>
              </a:solidFill>
              <a:cs typeface="HP Simplified" pitchFamily="34" charset="0"/>
            </a:endParaRPr>
          </a:p>
        </p:txBody>
      </p:sp>
      <p:sp>
        <p:nvSpPr>
          <p:cNvPr id="181" name="Round Diagonal Corner Rectangle 180"/>
          <p:cNvSpPr/>
          <p:nvPr/>
        </p:nvSpPr>
        <p:spPr>
          <a:xfrm flipH="1">
            <a:off x="2177175" y="3743335"/>
            <a:ext cx="916676" cy="748132"/>
          </a:xfrm>
          <a:prstGeom prst="round2DiagRect">
            <a:avLst>
              <a:gd name="adj1" fmla="val 10556"/>
              <a:gd name="adj2" fmla="val 0"/>
            </a:avLst>
          </a:prstGeom>
          <a:solidFill>
            <a:srgbClr val="87898B"/>
          </a:solidFill>
          <a:ln>
            <a:no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2000" b="1" dirty="0" smtClean="0">
                <a:solidFill>
                  <a:prstClr val="white"/>
                </a:solidFill>
                <a:cs typeface="HP Simplified" pitchFamily="34" charset="0"/>
              </a:rPr>
              <a:t>Data</a:t>
            </a:r>
            <a:endParaRPr lang="en-US" sz="2000" b="1" dirty="0">
              <a:solidFill>
                <a:prstClr val="white"/>
              </a:solidFill>
              <a:cs typeface="HP Simplified" pitchFamily="34" charset="0"/>
            </a:endParaRPr>
          </a:p>
        </p:txBody>
      </p:sp>
      <p:sp>
        <p:nvSpPr>
          <p:cNvPr id="182" name="Round Diagonal Corner Rectangle 181"/>
          <p:cNvSpPr/>
          <p:nvPr/>
        </p:nvSpPr>
        <p:spPr>
          <a:xfrm flipH="1">
            <a:off x="2177175" y="1046812"/>
            <a:ext cx="916676" cy="748132"/>
          </a:xfrm>
          <a:prstGeom prst="round2DiagRect">
            <a:avLst>
              <a:gd name="adj1" fmla="val 10556"/>
              <a:gd name="adj2" fmla="val 0"/>
            </a:avLst>
          </a:prstGeom>
          <a:solidFill>
            <a:srgbClr val="87898B"/>
          </a:solidFill>
          <a:ln>
            <a:no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2000" b="1" dirty="0" smtClean="0">
                <a:solidFill>
                  <a:prstClr val="white"/>
                </a:solidFill>
                <a:cs typeface="HP Simplified" pitchFamily="34" charset="0"/>
              </a:rPr>
              <a:t>Value</a:t>
            </a:r>
            <a:endParaRPr lang="en-US" sz="2000" b="1" dirty="0">
              <a:solidFill>
                <a:prstClr val="white"/>
              </a:solidFill>
              <a:cs typeface="HP Simplified" pitchFamily="34" charset="0"/>
            </a:endParaRPr>
          </a:p>
        </p:txBody>
      </p:sp>
      <p:grpSp>
        <p:nvGrpSpPr>
          <p:cNvPr id="3" name="Group 2"/>
          <p:cNvGrpSpPr/>
          <p:nvPr/>
        </p:nvGrpSpPr>
        <p:grpSpPr>
          <a:xfrm>
            <a:off x="6288359" y="1007609"/>
            <a:ext cx="280734" cy="3509021"/>
            <a:chOff x="8059559" y="1180409"/>
            <a:chExt cx="280734" cy="3509021"/>
          </a:xfrm>
        </p:grpSpPr>
        <p:grpSp>
          <p:nvGrpSpPr>
            <p:cNvPr id="185" name="Group 184"/>
            <p:cNvGrpSpPr/>
            <p:nvPr/>
          </p:nvGrpSpPr>
          <p:grpSpPr>
            <a:xfrm>
              <a:off x="8161272" y="1586927"/>
              <a:ext cx="77309" cy="2704331"/>
              <a:chOff x="5396292" y="1767260"/>
              <a:chExt cx="120650" cy="2865012"/>
            </a:xfrm>
            <a:solidFill>
              <a:schemeClr val="accent5"/>
            </a:solidFill>
          </p:grpSpPr>
          <p:sp>
            <p:nvSpPr>
              <p:cNvPr id="191" name="Rectangle 190"/>
              <p:cNvSpPr/>
              <p:nvPr/>
            </p:nvSpPr>
            <p:spPr bwMode="gray">
              <a:xfrm>
                <a:off x="5396292" y="1767260"/>
                <a:ext cx="120650" cy="191690"/>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solidFill>
                    <a:prstClr val="white"/>
                  </a:solidFill>
                  <a:cs typeface="Arial" charset="0"/>
                </a:endParaRPr>
              </a:p>
            </p:txBody>
          </p:sp>
          <p:sp>
            <p:nvSpPr>
              <p:cNvPr id="192" name="Rectangle 191"/>
              <p:cNvSpPr/>
              <p:nvPr/>
            </p:nvSpPr>
            <p:spPr bwMode="gray">
              <a:xfrm>
                <a:off x="5396292" y="2010289"/>
                <a:ext cx="120650" cy="191691"/>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solidFill>
                    <a:prstClr val="white"/>
                  </a:solidFill>
                  <a:cs typeface="Arial" charset="0"/>
                </a:endParaRPr>
              </a:p>
            </p:txBody>
          </p:sp>
          <p:sp>
            <p:nvSpPr>
              <p:cNvPr id="193" name="Rectangle 192"/>
              <p:cNvSpPr/>
              <p:nvPr/>
            </p:nvSpPr>
            <p:spPr bwMode="gray">
              <a:xfrm>
                <a:off x="5396292" y="2253319"/>
                <a:ext cx="120650" cy="191691"/>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solidFill>
                    <a:prstClr val="white"/>
                  </a:solidFill>
                  <a:cs typeface="Arial" charset="0"/>
                </a:endParaRPr>
              </a:p>
            </p:txBody>
          </p:sp>
          <p:sp>
            <p:nvSpPr>
              <p:cNvPr id="194" name="Rectangle 193"/>
              <p:cNvSpPr/>
              <p:nvPr/>
            </p:nvSpPr>
            <p:spPr bwMode="gray">
              <a:xfrm>
                <a:off x="5396292" y="2496349"/>
                <a:ext cx="120650" cy="191691"/>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solidFill>
                    <a:prstClr val="white"/>
                  </a:solidFill>
                  <a:cs typeface="Arial" charset="0"/>
                </a:endParaRPr>
              </a:p>
            </p:txBody>
          </p:sp>
          <p:sp>
            <p:nvSpPr>
              <p:cNvPr id="195" name="Rectangle 194"/>
              <p:cNvSpPr/>
              <p:nvPr/>
            </p:nvSpPr>
            <p:spPr bwMode="gray">
              <a:xfrm>
                <a:off x="5396292" y="2739379"/>
                <a:ext cx="120650" cy="191690"/>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solidFill>
                    <a:prstClr val="white"/>
                  </a:solidFill>
                  <a:cs typeface="Arial" charset="0"/>
                </a:endParaRPr>
              </a:p>
            </p:txBody>
          </p:sp>
          <p:sp>
            <p:nvSpPr>
              <p:cNvPr id="196" name="Rectangle 195"/>
              <p:cNvSpPr/>
              <p:nvPr/>
            </p:nvSpPr>
            <p:spPr bwMode="gray">
              <a:xfrm>
                <a:off x="5396292" y="2982408"/>
                <a:ext cx="120650" cy="191690"/>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solidFill>
                    <a:prstClr val="white"/>
                  </a:solidFill>
                  <a:cs typeface="Arial" charset="0"/>
                </a:endParaRPr>
              </a:p>
            </p:txBody>
          </p:sp>
          <p:sp>
            <p:nvSpPr>
              <p:cNvPr id="197" name="Rectangle 196"/>
              <p:cNvSpPr/>
              <p:nvPr/>
            </p:nvSpPr>
            <p:spPr bwMode="gray">
              <a:xfrm>
                <a:off x="5396292" y="3225437"/>
                <a:ext cx="120650" cy="191690"/>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solidFill>
                    <a:prstClr val="white"/>
                  </a:solidFill>
                  <a:cs typeface="Arial" charset="0"/>
                </a:endParaRPr>
              </a:p>
            </p:txBody>
          </p:sp>
          <p:sp>
            <p:nvSpPr>
              <p:cNvPr id="198" name="Rectangle 197"/>
              <p:cNvSpPr/>
              <p:nvPr/>
            </p:nvSpPr>
            <p:spPr bwMode="gray">
              <a:xfrm>
                <a:off x="5396292" y="3468466"/>
                <a:ext cx="120650" cy="191691"/>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solidFill>
                    <a:prstClr val="white"/>
                  </a:solidFill>
                  <a:cs typeface="Arial" charset="0"/>
                </a:endParaRPr>
              </a:p>
            </p:txBody>
          </p:sp>
          <p:sp>
            <p:nvSpPr>
              <p:cNvPr id="199" name="Rectangle 198"/>
              <p:cNvSpPr/>
              <p:nvPr/>
            </p:nvSpPr>
            <p:spPr bwMode="gray">
              <a:xfrm>
                <a:off x="5396292" y="3711496"/>
                <a:ext cx="120650" cy="191691"/>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solidFill>
                    <a:prstClr val="white"/>
                  </a:solidFill>
                  <a:cs typeface="Arial" charset="0"/>
                </a:endParaRPr>
              </a:p>
            </p:txBody>
          </p:sp>
          <p:sp>
            <p:nvSpPr>
              <p:cNvPr id="200" name="Rectangle 199"/>
              <p:cNvSpPr/>
              <p:nvPr/>
            </p:nvSpPr>
            <p:spPr bwMode="gray">
              <a:xfrm>
                <a:off x="5396292" y="3954526"/>
                <a:ext cx="120650" cy="191690"/>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solidFill>
                    <a:prstClr val="white"/>
                  </a:solidFill>
                  <a:cs typeface="Arial" charset="0"/>
                </a:endParaRPr>
              </a:p>
            </p:txBody>
          </p:sp>
          <p:sp>
            <p:nvSpPr>
              <p:cNvPr id="201" name="Rectangle 200"/>
              <p:cNvSpPr/>
              <p:nvPr/>
            </p:nvSpPr>
            <p:spPr bwMode="gray">
              <a:xfrm>
                <a:off x="5396292" y="4197555"/>
                <a:ext cx="120650" cy="191691"/>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solidFill>
                    <a:prstClr val="white"/>
                  </a:solidFill>
                  <a:cs typeface="Arial" charset="0"/>
                </a:endParaRPr>
              </a:p>
            </p:txBody>
          </p:sp>
          <p:sp>
            <p:nvSpPr>
              <p:cNvPr id="202" name="Rectangle 201"/>
              <p:cNvSpPr/>
              <p:nvPr/>
            </p:nvSpPr>
            <p:spPr bwMode="gray">
              <a:xfrm>
                <a:off x="5396292" y="4440581"/>
                <a:ext cx="120650" cy="191691"/>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solidFill>
                    <a:prstClr val="white"/>
                  </a:solidFill>
                  <a:cs typeface="Arial" charset="0"/>
                </a:endParaRPr>
              </a:p>
            </p:txBody>
          </p:sp>
        </p:grpSp>
        <p:sp>
          <p:nvSpPr>
            <p:cNvPr id="186" name="Freeform 745"/>
            <p:cNvSpPr>
              <a:spLocks noEditPoints="1"/>
            </p:cNvSpPr>
            <p:nvPr/>
          </p:nvSpPr>
          <p:spPr bwMode="auto">
            <a:xfrm>
              <a:off x="8059559" y="1180409"/>
              <a:ext cx="280734" cy="334933"/>
            </a:xfrm>
            <a:custGeom>
              <a:avLst/>
              <a:gdLst>
                <a:gd name="T0" fmla="*/ 259 w 280"/>
                <a:gd name="T1" fmla="*/ 153 h 334"/>
                <a:gd name="T2" fmla="*/ 238 w 280"/>
                <a:gd name="T3" fmla="*/ 153 h 334"/>
                <a:gd name="T4" fmla="*/ 238 w 280"/>
                <a:gd name="T5" fmla="*/ 99 h 334"/>
                <a:gd name="T6" fmla="*/ 138 w 280"/>
                <a:gd name="T7" fmla="*/ 0 h 334"/>
                <a:gd name="T8" fmla="*/ 39 w 280"/>
                <a:gd name="T9" fmla="*/ 99 h 334"/>
                <a:gd name="T10" fmla="*/ 39 w 280"/>
                <a:gd name="T11" fmla="*/ 153 h 334"/>
                <a:gd name="T12" fmla="*/ 0 w 280"/>
                <a:gd name="T13" fmla="*/ 153 h 334"/>
                <a:gd name="T14" fmla="*/ 0 w 280"/>
                <a:gd name="T15" fmla="*/ 312 h 334"/>
                <a:gd name="T16" fmla="*/ 21 w 280"/>
                <a:gd name="T17" fmla="*/ 334 h 334"/>
                <a:gd name="T18" fmla="*/ 280 w 280"/>
                <a:gd name="T19" fmla="*/ 334 h 334"/>
                <a:gd name="T20" fmla="*/ 280 w 280"/>
                <a:gd name="T21" fmla="*/ 174 h 334"/>
                <a:gd name="T22" fmla="*/ 259 w 280"/>
                <a:gd name="T23" fmla="*/ 153 h 334"/>
                <a:gd name="T24" fmla="*/ 81 w 280"/>
                <a:gd name="T25" fmla="*/ 99 h 334"/>
                <a:gd name="T26" fmla="*/ 138 w 280"/>
                <a:gd name="T27" fmla="*/ 43 h 334"/>
                <a:gd name="T28" fmla="*/ 195 w 280"/>
                <a:gd name="T29" fmla="*/ 99 h 334"/>
                <a:gd name="T30" fmla="*/ 195 w 280"/>
                <a:gd name="T31" fmla="*/ 153 h 334"/>
                <a:gd name="T32" fmla="*/ 81 w 280"/>
                <a:gd name="T33" fmla="*/ 153 h 334"/>
                <a:gd name="T34" fmla="*/ 81 w 280"/>
                <a:gd name="T35" fmla="*/ 9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0" h="334">
                  <a:moveTo>
                    <a:pt x="259" y="153"/>
                  </a:moveTo>
                  <a:cubicBezTo>
                    <a:pt x="238" y="153"/>
                    <a:pt x="238" y="153"/>
                    <a:pt x="238" y="153"/>
                  </a:cubicBezTo>
                  <a:cubicBezTo>
                    <a:pt x="238" y="99"/>
                    <a:pt x="238" y="99"/>
                    <a:pt x="238" y="99"/>
                  </a:cubicBezTo>
                  <a:cubicBezTo>
                    <a:pt x="238" y="45"/>
                    <a:pt x="193" y="0"/>
                    <a:pt x="138" y="0"/>
                  </a:cubicBezTo>
                  <a:cubicBezTo>
                    <a:pt x="83" y="0"/>
                    <a:pt x="39" y="45"/>
                    <a:pt x="39" y="99"/>
                  </a:cubicBezTo>
                  <a:cubicBezTo>
                    <a:pt x="39" y="153"/>
                    <a:pt x="39" y="153"/>
                    <a:pt x="39" y="153"/>
                  </a:cubicBezTo>
                  <a:cubicBezTo>
                    <a:pt x="0" y="153"/>
                    <a:pt x="0" y="153"/>
                    <a:pt x="0" y="153"/>
                  </a:cubicBezTo>
                  <a:cubicBezTo>
                    <a:pt x="0" y="312"/>
                    <a:pt x="0" y="312"/>
                    <a:pt x="0" y="312"/>
                  </a:cubicBezTo>
                  <a:cubicBezTo>
                    <a:pt x="0" y="324"/>
                    <a:pt x="9" y="334"/>
                    <a:pt x="21" y="334"/>
                  </a:cubicBezTo>
                  <a:cubicBezTo>
                    <a:pt x="280" y="334"/>
                    <a:pt x="280" y="334"/>
                    <a:pt x="280" y="334"/>
                  </a:cubicBezTo>
                  <a:cubicBezTo>
                    <a:pt x="280" y="174"/>
                    <a:pt x="280" y="174"/>
                    <a:pt x="280" y="174"/>
                  </a:cubicBezTo>
                  <a:cubicBezTo>
                    <a:pt x="280" y="162"/>
                    <a:pt x="271" y="153"/>
                    <a:pt x="259" y="153"/>
                  </a:cubicBezTo>
                  <a:moveTo>
                    <a:pt x="81" y="99"/>
                  </a:moveTo>
                  <a:cubicBezTo>
                    <a:pt x="81" y="68"/>
                    <a:pt x="107" y="43"/>
                    <a:pt x="138" y="43"/>
                  </a:cubicBezTo>
                  <a:cubicBezTo>
                    <a:pt x="169" y="43"/>
                    <a:pt x="195" y="68"/>
                    <a:pt x="195" y="99"/>
                  </a:cubicBezTo>
                  <a:cubicBezTo>
                    <a:pt x="195" y="153"/>
                    <a:pt x="195" y="153"/>
                    <a:pt x="195" y="153"/>
                  </a:cubicBezTo>
                  <a:cubicBezTo>
                    <a:pt x="81" y="153"/>
                    <a:pt x="81" y="153"/>
                    <a:pt x="81" y="153"/>
                  </a:cubicBezTo>
                  <a:lnTo>
                    <a:pt x="81" y="99"/>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7" name="Freeform 745"/>
            <p:cNvSpPr>
              <a:spLocks noEditPoints="1"/>
            </p:cNvSpPr>
            <p:nvPr/>
          </p:nvSpPr>
          <p:spPr bwMode="auto">
            <a:xfrm>
              <a:off x="8059559" y="4354497"/>
              <a:ext cx="280734" cy="334933"/>
            </a:xfrm>
            <a:custGeom>
              <a:avLst/>
              <a:gdLst>
                <a:gd name="T0" fmla="*/ 259 w 280"/>
                <a:gd name="T1" fmla="*/ 153 h 334"/>
                <a:gd name="T2" fmla="*/ 238 w 280"/>
                <a:gd name="T3" fmla="*/ 153 h 334"/>
                <a:gd name="T4" fmla="*/ 238 w 280"/>
                <a:gd name="T5" fmla="*/ 99 h 334"/>
                <a:gd name="T6" fmla="*/ 138 w 280"/>
                <a:gd name="T7" fmla="*/ 0 h 334"/>
                <a:gd name="T8" fmla="*/ 39 w 280"/>
                <a:gd name="T9" fmla="*/ 99 h 334"/>
                <a:gd name="T10" fmla="*/ 39 w 280"/>
                <a:gd name="T11" fmla="*/ 153 h 334"/>
                <a:gd name="T12" fmla="*/ 0 w 280"/>
                <a:gd name="T13" fmla="*/ 153 h 334"/>
                <a:gd name="T14" fmla="*/ 0 w 280"/>
                <a:gd name="T15" fmla="*/ 312 h 334"/>
                <a:gd name="T16" fmla="*/ 21 w 280"/>
                <a:gd name="T17" fmla="*/ 334 h 334"/>
                <a:gd name="T18" fmla="*/ 280 w 280"/>
                <a:gd name="T19" fmla="*/ 334 h 334"/>
                <a:gd name="T20" fmla="*/ 280 w 280"/>
                <a:gd name="T21" fmla="*/ 174 h 334"/>
                <a:gd name="T22" fmla="*/ 259 w 280"/>
                <a:gd name="T23" fmla="*/ 153 h 334"/>
                <a:gd name="T24" fmla="*/ 81 w 280"/>
                <a:gd name="T25" fmla="*/ 99 h 334"/>
                <a:gd name="T26" fmla="*/ 138 w 280"/>
                <a:gd name="T27" fmla="*/ 43 h 334"/>
                <a:gd name="T28" fmla="*/ 195 w 280"/>
                <a:gd name="T29" fmla="*/ 99 h 334"/>
                <a:gd name="T30" fmla="*/ 195 w 280"/>
                <a:gd name="T31" fmla="*/ 153 h 334"/>
                <a:gd name="T32" fmla="*/ 81 w 280"/>
                <a:gd name="T33" fmla="*/ 153 h 334"/>
                <a:gd name="T34" fmla="*/ 81 w 280"/>
                <a:gd name="T35" fmla="*/ 9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0" h="334">
                  <a:moveTo>
                    <a:pt x="259" y="153"/>
                  </a:moveTo>
                  <a:cubicBezTo>
                    <a:pt x="238" y="153"/>
                    <a:pt x="238" y="153"/>
                    <a:pt x="238" y="153"/>
                  </a:cubicBezTo>
                  <a:cubicBezTo>
                    <a:pt x="238" y="99"/>
                    <a:pt x="238" y="99"/>
                    <a:pt x="238" y="99"/>
                  </a:cubicBezTo>
                  <a:cubicBezTo>
                    <a:pt x="238" y="45"/>
                    <a:pt x="193" y="0"/>
                    <a:pt x="138" y="0"/>
                  </a:cubicBezTo>
                  <a:cubicBezTo>
                    <a:pt x="83" y="0"/>
                    <a:pt x="39" y="45"/>
                    <a:pt x="39" y="99"/>
                  </a:cubicBezTo>
                  <a:cubicBezTo>
                    <a:pt x="39" y="153"/>
                    <a:pt x="39" y="153"/>
                    <a:pt x="39" y="153"/>
                  </a:cubicBezTo>
                  <a:cubicBezTo>
                    <a:pt x="0" y="153"/>
                    <a:pt x="0" y="153"/>
                    <a:pt x="0" y="153"/>
                  </a:cubicBezTo>
                  <a:cubicBezTo>
                    <a:pt x="0" y="312"/>
                    <a:pt x="0" y="312"/>
                    <a:pt x="0" y="312"/>
                  </a:cubicBezTo>
                  <a:cubicBezTo>
                    <a:pt x="0" y="324"/>
                    <a:pt x="9" y="334"/>
                    <a:pt x="21" y="334"/>
                  </a:cubicBezTo>
                  <a:cubicBezTo>
                    <a:pt x="280" y="334"/>
                    <a:pt x="280" y="334"/>
                    <a:pt x="280" y="334"/>
                  </a:cubicBezTo>
                  <a:cubicBezTo>
                    <a:pt x="280" y="174"/>
                    <a:pt x="280" y="174"/>
                    <a:pt x="280" y="174"/>
                  </a:cubicBezTo>
                  <a:cubicBezTo>
                    <a:pt x="280" y="162"/>
                    <a:pt x="271" y="153"/>
                    <a:pt x="259" y="153"/>
                  </a:cubicBezTo>
                  <a:moveTo>
                    <a:pt x="81" y="99"/>
                  </a:moveTo>
                  <a:cubicBezTo>
                    <a:pt x="81" y="68"/>
                    <a:pt x="107" y="43"/>
                    <a:pt x="138" y="43"/>
                  </a:cubicBezTo>
                  <a:cubicBezTo>
                    <a:pt x="169" y="43"/>
                    <a:pt x="195" y="68"/>
                    <a:pt x="195" y="99"/>
                  </a:cubicBezTo>
                  <a:cubicBezTo>
                    <a:pt x="195" y="153"/>
                    <a:pt x="195" y="153"/>
                    <a:pt x="195" y="153"/>
                  </a:cubicBezTo>
                  <a:cubicBezTo>
                    <a:pt x="81" y="153"/>
                    <a:pt x="81" y="153"/>
                    <a:pt x="81" y="153"/>
                  </a:cubicBezTo>
                  <a:lnTo>
                    <a:pt x="81" y="99"/>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117" name="Title 1"/>
          <p:cNvSpPr txBox="1">
            <a:spLocks/>
          </p:cNvSpPr>
          <p:nvPr/>
        </p:nvSpPr>
        <p:spPr bwMode="black">
          <a:xfrm>
            <a:off x="4584136" y="3256185"/>
            <a:ext cx="1108005" cy="624681"/>
          </a:xfrm>
          <a:prstGeom prst="rect">
            <a:avLst/>
          </a:prstGeom>
          <a:ln>
            <a:noFill/>
          </a:ln>
        </p:spPr>
        <p:txBody>
          <a:bodyPr vert="horz" wrap="square" lIns="0" tIns="0" rIns="0" bIns="0" rtlCol="0" anchor="ctr" anchorCtr="0">
            <a:noAutofit/>
          </a:bodyPr>
          <a:lstStyle>
            <a:defPPr>
              <a:defRPr lang="en-US"/>
            </a:defPPr>
            <a:lvl1pPr>
              <a:lnSpc>
                <a:spcPct val="100000"/>
              </a:lnSpc>
              <a:spcBef>
                <a:spcPct val="0"/>
              </a:spcBef>
              <a:spcAft>
                <a:spcPts val="0"/>
              </a:spcAft>
              <a:buNone/>
              <a:defRPr kumimoji="1" sz="1400" b="0" i="0">
                <a:solidFill>
                  <a:srgbClr val="000000"/>
                </a:solidFill>
                <a:latin typeface="HP Simplified" pitchFamily="34" charset="0"/>
                <a:ea typeface="+mj-ea"/>
                <a:cs typeface="HP Simplified"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ja-JP" dirty="0"/>
              <a:t>Machine OS</a:t>
            </a:r>
            <a:endParaRPr lang="ja-JP" altLang="en-US" dirty="0"/>
          </a:p>
        </p:txBody>
      </p:sp>
      <p:sp>
        <p:nvSpPr>
          <p:cNvPr id="118" name="Title 1"/>
          <p:cNvSpPr txBox="1">
            <a:spLocks/>
          </p:cNvSpPr>
          <p:nvPr/>
        </p:nvSpPr>
        <p:spPr bwMode="black">
          <a:xfrm>
            <a:off x="4584136" y="2485878"/>
            <a:ext cx="1108005" cy="624681"/>
          </a:xfrm>
          <a:prstGeom prst="rect">
            <a:avLst/>
          </a:prstGeom>
          <a:ln>
            <a:noFill/>
          </a:ln>
        </p:spPr>
        <p:txBody>
          <a:bodyPr vert="horz" wrap="square" lIns="0" tIns="0" rIns="0" bIns="0" rtlCol="0" anchor="ctr"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r>
              <a:rPr kumimoji="1" lang="en-US" altLang="ja-JP" sz="1400" b="0" dirty="0" smtClean="0"/>
              <a:t>Million-node management</a:t>
            </a:r>
            <a:endParaRPr kumimoji="1" lang="ja-JP" altLang="en-US" sz="1400" b="0" dirty="0"/>
          </a:p>
        </p:txBody>
      </p:sp>
      <p:sp>
        <p:nvSpPr>
          <p:cNvPr id="119" name="Title 1"/>
          <p:cNvSpPr txBox="1">
            <a:spLocks/>
          </p:cNvSpPr>
          <p:nvPr/>
        </p:nvSpPr>
        <p:spPr bwMode="black">
          <a:xfrm>
            <a:off x="4584136" y="1690934"/>
            <a:ext cx="1108005" cy="624681"/>
          </a:xfrm>
          <a:prstGeom prst="rect">
            <a:avLst/>
          </a:prstGeom>
          <a:ln>
            <a:noFill/>
          </a:ln>
        </p:spPr>
        <p:txBody>
          <a:bodyPr vert="horz" wrap="square" lIns="0" tIns="0" rIns="0" bIns="0" rtlCol="0" anchor="ctr"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r>
              <a:rPr kumimoji="1" lang="en-US" altLang="ja-JP" sz="1400" b="0" dirty="0" smtClean="0"/>
              <a:t>Exabyte-scale algorithms</a:t>
            </a:r>
            <a:endParaRPr kumimoji="1" lang="ja-JP" altLang="en-US" sz="1400" b="0" dirty="0"/>
          </a:p>
        </p:txBody>
      </p:sp>
      <p:sp>
        <p:nvSpPr>
          <p:cNvPr id="120" name="Title 1"/>
          <p:cNvSpPr txBox="1">
            <a:spLocks/>
          </p:cNvSpPr>
          <p:nvPr/>
        </p:nvSpPr>
        <p:spPr bwMode="black">
          <a:xfrm>
            <a:off x="4584136" y="969593"/>
            <a:ext cx="1108005" cy="624681"/>
          </a:xfrm>
          <a:prstGeom prst="rect">
            <a:avLst/>
          </a:prstGeom>
          <a:ln>
            <a:noFill/>
          </a:ln>
        </p:spPr>
        <p:txBody>
          <a:bodyPr vert="horz" wrap="square" lIns="0" tIns="0" rIns="0" bIns="0" rtlCol="0" anchor="ctr"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r>
              <a:rPr kumimoji="1" lang="en-US" altLang="ja-JP" sz="1400" b="0" dirty="0" smtClean="0"/>
              <a:t>Analytics and visualization</a:t>
            </a:r>
            <a:endParaRPr kumimoji="1" lang="ja-JP" altLang="en-US" sz="1400" b="0" dirty="0"/>
          </a:p>
        </p:txBody>
      </p:sp>
      <p:pic>
        <p:nvPicPr>
          <p:cNvPr id="8194" name="Picture 2" descr="C:\Users\lewingto\Documents\Brand\HP Icons\Program_analysis_and_reporting_RGB_blue_NT.png"/>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986518" y="1144364"/>
            <a:ext cx="388560" cy="362088"/>
          </a:xfrm>
          <a:prstGeom prst="rect">
            <a:avLst/>
          </a:prstGeom>
          <a:noFill/>
          <a:extLst>
            <a:ext uri="{909E8E84-426E-40DD-AFC4-6F175D3DCCD1}">
              <a14:hiddenFill xmlns:a14="http://schemas.microsoft.com/office/drawing/2010/main">
                <a:solidFill>
                  <a:srgbClr val="FFFFFF"/>
                </a:solidFill>
              </a14:hiddenFill>
            </a:ext>
          </a:extLst>
        </p:spPr>
      </p:pic>
      <p:sp>
        <p:nvSpPr>
          <p:cNvPr id="121" name="Freeform 112"/>
          <p:cNvSpPr>
            <a:spLocks/>
          </p:cNvSpPr>
          <p:nvPr/>
        </p:nvSpPr>
        <p:spPr bwMode="auto">
          <a:xfrm rot="19800000">
            <a:off x="2367950" y="1974617"/>
            <a:ext cx="451096" cy="486569"/>
          </a:xfrm>
          <a:custGeom>
            <a:avLst/>
            <a:gdLst>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9762 w 10000"/>
              <a:gd name="connsiteY31" fmla="*/ 2532 h 10000"/>
              <a:gd name="connsiteX32" fmla="*/ 10000 w 10000"/>
              <a:gd name="connsiteY32" fmla="*/ 2876 h 10000"/>
              <a:gd name="connsiteX33" fmla="*/ 10000 w 10000"/>
              <a:gd name="connsiteY33" fmla="*/ 7124 h 10000"/>
              <a:gd name="connsiteX34" fmla="*/ 10000 w 10000"/>
              <a:gd name="connsiteY34" fmla="*/ 7468 h 10000"/>
              <a:gd name="connsiteX35" fmla="*/ 9762 w 10000"/>
              <a:gd name="connsiteY35" fmla="*/ 7468 h 10000"/>
              <a:gd name="connsiteX36" fmla="*/ 6429 w 10000"/>
              <a:gd name="connsiteY36" fmla="*/ 7468 h 10000"/>
              <a:gd name="connsiteX37" fmla="*/ 6429 w 10000"/>
              <a:gd name="connsiteY37" fmla="*/ 8498 h 10000"/>
              <a:gd name="connsiteX38" fmla="*/ 6429 w 10000"/>
              <a:gd name="connsiteY38" fmla="*/ 8498 h 10000"/>
              <a:gd name="connsiteX39" fmla="*/ 6399 w 10000"/>
              <a:gd name="connsiteY39" fmla="*/ 8841 h 10000"/>
              <a:gd name="connsiteX40" fmla="*/ 6369 w 10000"/>
              <a:gd name="connsiteY40" fmla="*/ 9099 h 10000"/>
              <a:gd name="connsiteX41" fmla="*/ 6310 w 10000"/>
              <a:gd name="connsiteY41" fmla="*/ 9356 h 10000"/>
              <a:gd name="connsiteX42" fmla="*/ 6190 w 10000"/>
              <a:gd name="connsiteY42" fmla="*/ 9571 h 10000"/>
              <a:gd name="connsiteX43" fmla="*/ 6071 w 10000"/>
              <a:gd name="connsiteY43" fmla="*/ 9742 h 10000"/>
              <a:gd name="connsiteX44" fmla="*/ 5952 w 10000"/>
              <a:gd name="connsiteY44" fmla="*/ 9871 h 10000"/>
              <a:gd name="connsiteX45" fmla="*/ 5774 w 10000"/>
              <a:gd name="connsiteY45" fmla="*/ 9957 h 10000"/>
              <a:gd name="connsiteX46" fmla="*/ 5625 w 10000"/>
              <a:gd name="connsiteY46" fmla="*/ 10000 h 10000"/>
              <a:gd name="connsiteX47" fmla="*/ 5625 w 10000"/>
              <a:gd name="connsiteY47"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2876 h 10000"/>
              <a:gd name="connsiteX32" fmla="*/ 10000 w 10000"/>
              <a:gd name="connsiteY32" fmla="*/ 7124 h 10000"/>
              <a:gd name="connsiteX33" fmla="*/ 10000 w 10000"/>
              <a:gd name="connsiteY33" fmla="*/ 7468 h 10000"/>
              <a:gd name="connsiteX34" fmla="*/ 9762 w 10000"/>
              <a:gd name="connsiteY34" fmla="*/ 7468 h 10000"/>
              <a:gd name="connsiteX35" fmla="*/ 6429 w 10000"/>
              <a:gd name="connsiteY35" fmla="*/ 7468 h 10000"/>
              <a:gd name="connsiteX36" fmla="*/ 6429 w 10000"/>
              <a:gd name="connsiteY36" fmla="*/ 8498 h 10000"/>
              <a:gd name="connsiteX37" fmla="*/ 6429 w 10000"/>
              <a:gd name="connsiteY37" fmla="*/ 8498 h 10000"/>
              <a:gd name="connsiteX38" fmla="*/ 6399 w 10000"/>
              <a:gd name="connsiteY38" fmla="*/ 8841 h 10000"/>
              <a:gd name="connsiteX39" fmla="*/ 6369 w 10000"/>
              <a:gd name="connsiteY39" fmla="*/ 9099 h 10000"/>
              <a:gd name="connsiteX40" fmla="*/ 6310 w 10000"/>
              <a:gd name="connsiteY40" fmla="*/ 9356 h 10000"/>
              <a:gd name="connsiteX41" fmla="*/ 6190 w 10000"/>
              <a:gd name="connsiteY41" fmla="*/ 9571 h 10000"/>
              <a:gd name="connsiteX42" fmla="*/ 6071 w 10000"/>
              <a:gd name="connsiteY42" fmla="*/ 9742 h 10000"/>
              <a:gd name="connsiteX43" fmla="*/ 5952 w 10000"/>
              <a:gd name="connsiteY43" fmla="*/ 9871 h 10000"/>
              <a:gd name="connsiteX44" fmla="*/ 5774 w 10000"/>
              <a:gd name="connsiteY44" fmla="*/ 9957 h 10000"/>
              <a:gd name="connsiteX45" fmla="*/ 5625 w 10000"/>
              <a:gd name="connsiteY45" fmla="*/ 10000 h 10000"/>
              <a:gd name="connsiteX46" fmla="*/ 5625 w 10000"/>
              <a:gd name="connsiteY46"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9762 w 10000"/>
              <a:gd name="connsiteY33" fmla="*/ 7468 h 10000"/>
              <a:gd name="connsiteX34" fmla="*/ 6429 w 10000"/>
              <a:gd name="connsiteY34" fmla="*/ 7468 h 10000"/>
              <a:gd name="connsiteX35" fmla="*/ 6429 w 10000"/>
              <a:gd name="connsiteY35" fmla="*/ 8498 h 10000"/>
              <a:gd name="connsiteX36" fmla="*/ 6429 w 10000"/>
              <a:gd name="connsiteY36" fmla="*/ 8498 h 10000"/>
              <a:gd name="connsiteX37" fmla="*/ 6399 w 10000"/>
              <a:gd name="connsiteY37" fmla="*/ 8841 h 10000"/>
              <a:gd name="connsiteX38" fmla="*/ 6369 w 10000"/>
              <a:gd name="connsiteY38" fmla="*/ 9099 h 10000"/>
              <a:gd name="connsiteX39" fmla="*/ 6310 w 10000"/>
              <a:gd name="connsiteY39" fmla="*/ 9356 h 10000"/>
              <a:gd name="connsiteX40" fmla="*/ 6190 w 10000"/>
              <a:gd name="connsiteY40" fmla="*/ 9571 h 10000"/>
              <a:gd name="connsiteX41" fmla="*/ 6071 w 10000"/>
              <a:gd name="connsiteY41" fmla="*/ 9742 h 10000"/>
              <a:gd name="connsiteX42" fmla="*/ 5952 w 10000"/>
              <a:gd name="connsiteY42" fmla="*/ 9871 h 10000"/>
              <a:gd name="connsiteX43" fmla="*/ 5774 w 10000"/>
              <a:gd name="connsiteY43" fmla="*/ 9957 h 10000"/>
              <a:gd name="connsiteX44" fmla="*/ 5625 w 10000"/>
              <a:gd name="connsiteY44" fmla="*/ 10000 h 10000"/>
              <a:gd name="connsiteX45" fmla="*/ 5625 w 10000"/>
              <a:gd name="connsiteY45"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6429 w 10000"/>
              <a:gd name="connsiteY33" fmla="*/ 7468 h 10000"/>
              <a:gd name="connsiteX34" fmla="*/ 6429 w 10000"/>
              <a:gd name="connsiteY34" fmla="*/ 8498 h 10000"/>
              <a:gd name="connsiteX35" fmla="*/ 6429 w 10000"/>
              <a:gd name="connsiteY35" fmla="*/ 8498 h 10000"/>
              <a:gd name="connsiteX36" fmla="*/ 6399 w 10000"/>
              <a:gd name="connsiteY36" fmla="*/ 8841 h 10000"/>
              <a:gd name="connsiteX37" fmla="*/ 6369 w 10000"/>
              <a:gd name="connsiteY37" fmla="*/ 9099 h 10000"/>
              <a:gd name="connsiteX38" fmla="*/ 6310 w 10000"/>
              <a:gd name="connsiteY38" fmla="*/ 9356 h 10000"/>
              <a:gd name="connsiteX39" fmla="*/ 6190 w 10000"/>
              <a:gd name="connsiteY39" fmla="*/ 9571 h 10000"/>
              <a:gd name="connsiteX40" fmla="*/ 6071 w 10000"/>
              <a:gd name="connsiteY40" fmla="*/ 9742 h 10000"/>
              <a:gd name="connsiteX41" fmla="*/ 5952 w 10000"/>
              <a:gd name="connsiteY41" fmla="*/ 9871 h 10000"/>
              <a:gd name="connsiteX42" fmla="*/ 5774 w 10000"/>
              <a:gd name="connsiteY42" fmla="*/ 9957 h 10000"/>
              <a:gd name="connsiteX43" fmla="*/ 5625 w 10000"/>
              <a:gd name="connsiteY43" fmla="*/ 10000 h 10000"/>
              <a:gd name="connsiteX44" fmla="*/ 5625 w 10000"/>
              <a:gd name="connsiteY44"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6429 w 10000"/>
              <a:gd name="connsiteY32" fmla="*/ 7468 h 10000"/>
              <a:gd name="connsiteX33" fmla="*/ 6429 w 10000"/>
              <a:gd name="connsiteY33" fmla="*/ 8498 h 10000"/>
              <a:gd name="connsiteX34" fmla="*/ 6429 w 10000"/>
              <a:gd name="connsiteY34" fmla="*/ 8498 h 10000"/>
              <a:gd name="connsiteX35" fmla="*/ 6399 w 10000"/>
              <a:gd name="connsiteY35" fmla="*/ 8841 h 10000"/>
              <a:gd name="connsiteX36" fmla="*/ 6369 w 10000"/>
              <a:gd name="connsiteY36" fmla="*/ 9099 h 10000"/>
              <a:gd name="connsiteX37" fmla="*/ 6310 w 10000"/>
              <a:gd name="connsiteY37" fmla="*/ 9356 h 10000"/>
              <a:gd name="connsiteX38" fmla="*/ 6190 w 10000"/>
              <a:gd name="connsiteY38" fmla="*/ 9571 h 10000"/>
              <a:gd name="connsiteX39" fmla="*/ 6071 w 10000"/>
              <a:gd name="connsiteY39" fmla="*/ 9742 h 10000"/>
              <a:gd name="connsiteX40" fmla="*/ 5952 w 10000"/>
              <a:gd name="connsiteY40" fmla="*/ 9871 h 10000"/>
              <a:gd name="connsiteX41" fmla="*/ 5774 w 10000"/>
              <a:gd name="connsiteY41" fmla="*/ 9957 h 10000"/>
              <a:gd name="connsiteX42" fmla="*/ 5625 w 10000"/>
              <a:gd name="connsiteY42" fmla="*/ 10000 h 10000"/>
              <a:gd name="connsiteX43" fmla="*/ 5625 w 10000"/>
              <a:gd name="connsiteY43" fmla="*/ 10000 h 10000"/>
              <a:gd name="connsiteX0" fmla="*/ 5625 w 6429"/>
              <a:gd name="connsiteY0" fmla="*/ 10000 h 10000"/>
              <a:gd name="connsiteX1" fmla="*/ 5625 w 6429"/>
              <a:gd name="connsiteY1" fmla="*/ 10000 h 10000"/>
              <a:gd name="connsiteX2" fmla="*/ 5476 w 6429"/>
              <a:gd name="connsiteY2" fmla="*/ 9957 h 10000"/>
              <a:gd name="connsiteX3" fmla="*/ 5357 w 6429"/>
              <a:gd name="connsiteY3" fmla="*/ 9914 h 10000"/>
              <a:gd name="connsiteX4" fmla="*/ 5089 w 6429"/>
              <a:gd name="connsiteY4" fmla="*/ 9785 h 10000"/>
              <a:gd name="connsiteX5" fmla="*/ 536 w 6429"/>
              <a:gd name="connsiteY5" fmla="*/ 6094 h 10000"/>
              <a:gd name="connsiteX6" fmla="*/ 536 w 6429"/>
              <a:gd name="connsiteY6" fmla="*/ 6094 h 10000"/>
              <a:gd name="connsiteX7" fmla="*/ 298 w 6429"/>
              <a:gd name="connsiteY7" fmla="*/ 5880 h 10000"/>
              <a:gd name="connsiteX8" fmla="*/ 119 w 6429"/>
              <a:gd name="connsiteY8" fmla="*/ 5579 h 10000"/>
              <a:gd name="connsiteX9" fmla="*/ 30 w 6429"/>
              <a:gd name="connsiteY9" fmla="*/ 5322 h 10000"/>
              <a:gd name="connsiteX10" fmla="*/ 0 w 6429"/>
              <a:gd name="connsiteY10" fmla="*/ 4979 h 10000"/>
              <a:gd name="connsiteX11" fmla="*/ 0 w 6429"/>
              <a:gd name="connsiteY11" fmla="*/ 4979 h 10000"/>
              <a:gd name="connsiteX12" fmla="*/ 30 w 6429"/>
              <a:gd name="connsiteY12" fmla="*/ 4678 h 10000"/>
              <a:gd name="connsiteX13" fmla="*/ 119 w 6429"/>
              <a:gd name="connsiteY13" fmla="*/ 4378 h 10000"/>
              <a:gd name="connsiteX14" fmla="*/ 298 w 6429"/>
              <a:gd name="connsiteY14" fmla="*/ 4120 h 10000"/>
              <a:gd name="connsiteX15" fmla="*/ 536 w 6429"/>
              <a:gd name="connsiteY15" fmla="*/ 3906 h 10000"/>
              <a:gd name="connsiteX16" fmla="*/ 5089 w 6429"/>
              <a:gd name="connsiteY16" fmla="*/ 215 h 10000"/>
              <a:gd name="connsiteX17" fmla="*/ 5089 w 6429"/>
              <a:gd name="connsiteY17" fmla="*/ 215 h 10000"/>
              <a:gd name="connsiteX18" fmla="*/ 5357 w 6429"/>
              <a:gd name="connsiteY18" fmla="*/ 86 h 10000"/>
              <a:gd name="connsiteX19" fmla="*/ 5476 w 6429"/>
              <a:gd name="connsiteY19" fmla="*/ 43 h 10000"/>
              <a:gd name="connsiteX20" fmla="*/ 5625 w 6429"/>
              <a:gd name="connsiteY20" fmla="*/ 0 h 10000"/>
              <a:gd name="connsiteX21" fmla="*/ 5625 w 6429"/>
              <a:gd name="connsiteY21" fmla="*/ 0 h 10000"/>
              <a:gd name="connsiteX22" fmla="*/ 5774 w 6429"/>
              <a:gd name="connsiteY22" fmla="*/ 43 h 10000"/>
              <a:gd name="connsiteX23" fmla="*/ 5923 w 6429"/>
              <a:gd name="connsiteY23" fmla="*/ 86 h 10000"/>
              <a:gd name="connsiteX24" fmla="*/ 6042 w 6429"/>
              <a:gd name="connsiteY24" fmla="*/ 215 h 10000"/>
              <a:gd name="connsiteX25" fmla="*/ 6161 w 6429"/>
              <a:gd name="connsiteY25" fmla="*/ 386 h 10000"/>
              <a:gd name="connsiteX26" fmla="*/ 6280 w 6429"/>
              <a:gd name="connsiteY26" fmla="*/ 558 h 10000"/>
              <a:gd name="connsiteX27" fmla="*/ 6369 w 6429"/>
              <a:gd name="connsiteY27" fmla="*/ 815 h 10000"/>
              <a:gd name="connsiteX28" fmla="*/ 6399 w 6429"/>
              <a:gd name="connsiteY28" fmla="*/ 1116 h 10000"/>
              <a:gd name="connsiteX29" fmla="*/ 6429 w 6429"/>
              <a:gd name="connsiteY29" fmla="*/ 1502 h 10000"/>
              <a:gd name="connsiteX30" fmla="*/ 6429 w 6429"/>
              <a:gd name="connsiteY30" fmla="*/ 2532 h 10000"/>
              <a:gd name="connsiteX31" fmla="*/ 6429 w 6429"/>
              <a:gd name="connsiteY31" fmla="*/ 7468 h 10000"/>
              <a:gd name="connsiteX32" fmla="*/ 6429 w 6429"/>
              <a:gd name="connsiteY32" fmla="*/ 8498 h 10000"/>
              <a:gd name="connsiteX33" fmla="*/ 6429 w 6429"/>
              <a:gd name="connsiteY33" fmla="*/ 8498 h 10000"/>
              <a:gd name="connsiteX34" fmla="*/ 6399 w 6429"/>
              <a:gd name="connsiteY34" fmla="*/ 8841 h 10000"/>
              <a:gd name="connsiteX35" fmla="*/ 6369 w 6429"/>
              <a:gd name="connsiteY35" fmla="*/ 9099 h 10000"/>
              <a:gd name="connsiteX36" fmla="*/ 6310 w 6429"/>
              <a:gd name="connsiteY36" fmla="*/ 9356 h 10000"/>
              <a:gd name="connsiteX37" fmla="*/ 6190 w 6429"/>
              <a:gd name="connsiteY37" fmla="*/ 9571 h 10000"/>
              <a:gd name="connsiteX38" fmla="*/ 6071 w 6429"/>
              <a:gd name="connsiteY38" fmla="*/ 9742 h 10000"/>
              <a:gd name="connsiteX39" fmla="*/ 5952 w 6429"/>
              <a:gd name="connsiteY39" fmla="*/ 9871 h 10000"/>
              <a:gd name="connsiteX40" fmla="*/ 5774 w 6429"/>
              <a:gd name="connsiteY40" fmla="*/ 9957 h 10000"/>
              <a:gd name="connsiteX41" fmla="*/ 5625 w 6429"/>
              <a:gd name="connsiteY41" fmla="*/ 10000 h 10000"/>
              <a:gd name="connsiteX42" fmla="*/ 5625 w 6429"/>
              <a:gd name="connsiteY42"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429" h="10000">
                <a:moveTo>
                  <a:pt x="5625" y="10000"/>
                </a:moveTo>
                <a:lnTo>
                  <a:pt x="5625" y="10000"/>
                </a:lnTo>
                <a:lnTo>
                  <a:pt x="5476" y="9957"/>
                </a:lnTo>
                <a:cubicBezTo>
                  <a:pt x="5436" y="9943"/>
                  <a:pt x="5397" y="9928"/>
                  <a:pt x="5357" y="9914"/>
                </a:cubicBezTo>
                <a:lnTo>
                  <a:pt x="5089" y="9785"/>
                </a:lnTo>
                <a:lnTo>
                  <a:pt x="536" y="6094"/>
                </a:lnTo>
                <a:lnTo>
                  <a:pt x="536" y="6094"/>
                </a:lnTo>
                <a:lnTo>
                  <a:pt x="298" y="5880"/>
                </a:lnTo>
                <a:cubicBezTo>
                  <a:pt x="238" y="5780"/>
                  <a:pt x="179" y="5679"/>
                  <a:pt x="119" y="5579"/>
                </a:cubicBezTo>
                <a:cubicBezTo>
                  <a:pt x="89" y="5493"/>
                  <a:pt x="60" y="5408"/>
                  <a:pt x="30" y="5322"/>
                </a:cubicBezTo>
                <a:cubicBezTo>
                  <a:pt x="20" y="5208"/>
                  <a:pt x="10" y="5093"/>
                  <a:pt x="0" y="4979"/>
                </a:cubicBezTo>
                <a:lnTo>
                  <a:pt x="0" y="4979"/>
                </a:lnTo>
                <a:cubicBezTo>
                  <a:pt x="10" y="4879"/>
                  <a:pt x="20" y="4778"/>
                  <a:pt x="30" y="4678"/>
                </a:cubicBezTo>
                <a:cubicBezTo>
                  <a:pt x="60" y="4578"/>
                  <a:pt x="89" y="4478"/>
                  <a:pt x="119" y="4378"/>
                </a:cubicBezTo>
                <a:lnTo>
                  <a:pt x="298" y="4120"/>
                </a:lnTo>
                <a:lnTo>
                  <a:pt x="536" y="3906"/>
                </a:lnTo>
                <a:lnTo>
                  <a:pt x="5089" y="215"/>
                </a:lnTo>
                <a:lnTo>
                  <a:pt x="5089" y="215"/>
                </a:lnTo>
                <a:lnTo>
                  <a:pt x="5357" y="86"/>
                </a:lnTo>
                <a:cubicBezTo>
                  <a:pt x="5397" y="72"/>
                  <a:pt x="5436" y="57"/>
                  <a:pt x="5476" y="43"/>
                </a:cubicBezTo>
                <a:lnTo>
                  <a:pt x="5625" y="0"/>
                </a:lnTo>
                <a:lnTo>
                  <a:pt x="5625" y="0"/>
                </a:lnTo>
                <a:lnTo>
                  <a:pt x="5774" y="43"/>
                </a:lnTo>
                <a:lnTo>
                  <a:pt x="5923" y="86"/>
                </a:lnTo>
                <a:lnTo>
                  <a:pt x="6042" y="215"/>
                </a:lnTo>
                <a:cubicBezTo>
                  <a:pt x="6082" y="272"/>
                  <a:pt x="6121" y="329"/>
                  <a:pt x="6161" y="386"/>
                </a:cubicBezTo>
                <a:cubicBezTo>
                  <a:pt x="6201" y="443"/>
                  <a:pt x="6240" y="501"/>
                  <a:pt x="6280" y="558"/>
                </a:cubicBezTo>
                <a:cubicBezTo>
                  <a:pt x="6310" y="644"/>
                  <a:pt x="6339" y="729"/>
                  <a:pt x="6369" y="815"/>
                </a:cubicBezTo>
                <a:cubicBezTo>
                  <a:pt x="6379" y="915"/>
                  <a:pt x="6389" y="1016"/>
                  <a:pt x="6399" y="1116"/>
                </a:cubicBezTo>
                <a:cubicBezTo>
                  <a:pt x="6409" y="1245"/>
                  <a:pt x="6419" y="1373"/>
                  <a:pt x="6429" y="1502"/>
                </a:cubicBezTo>
                <a:lnTo>
                  <a:pt x="6429" y="2532"/>
                </a:lnTo>
                <a:lnTo>
                  <a:pt x="6429" y="7468"/>
                </a:lnTo>
                <a:lnTo>
                  <a:pt x="6429" y="8498"/>
                </a:lnTo>
                <a:lnTo>
                  <a:pt x="6429" y="8498"/>
                </a:lnTo>
                <a:cubicBezTo>
                  <a:pt x="6419" y="8612"/>
                  <a:pt x="6409" y="8727"/>
                  <a:pt x="6399" y="8841"/>
                </a:cubicBezTo>
                <a:lnTo>
                  <a:pt x="6369" y="9099"/>
                </a:lnTo>
                <a:cubicBezTo>
                  <a:pt x="6349" y="9185"/>
                  <a:pt x="6330" y="9270"/>
                  <a:pt x="6310" y="9356"/>
                </a:cubicBezTo>
                <a:lnTo>
                  <a:pt x="6190" y="9571"/>
                </a:lnTo>
                <a:cubicBezTo>
                  <a:pt x="6150" y="9628"/>
                  <a:pt x="6111" y="9685"/>
                  <a:pt x="6071" y="9742"/>
                </a:cubicBezTo>
                <a:lnTo>
                  <a:pt x="5952" y="9871"/>
                </a:lnTo>
                <a:lnTo>
                  <a:pt x="5774" y="9957"/>
                </a:lnTo>
                <a:lnTo>
                  <a:pt x="5625" y="10000"/>
                </a:lnTo>
                <a:lnTo>
                  <a:pt x="5625" y="10000"/>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prstClr val="white"/>
              </a:solidFill>
            </a:endParaRPr>
          </a:p>
        </p:txBody>
      </p:sp>
      <p:grpSp>
        <p:nvGrpSpPr>
          <p:cNvPr id="2" name="Group 1"/>
          <p:cNvGrpSpPr/>
          <p:nvPr/>
        </p:nvGrpSpPr>
        <p:grpSpPr>
          <a:xfrm>
            <a:off x="4117799" y="1560033"/>
            <a:ext cx="137160" cy="2487307"/>
            <a:chOff x="4041267" y="1034974"/>
            <a:chExt cx="137160" cy="2487307"/>
          </a:xfrm>
        </p:grpSpPr>
        <p:sp>
          <p:nvSpPr>
            <p:cNvPr id="122" name="Freeform 112"/>
            <p:cNvSpPr>
              <a:spLocks noChangeAspect="1"/>
            </p:cNvSpPr>
            <p:nvPr/>
          </p:nvSpPr>
          <p:spPr bwMode="auto">
            <a:xfrm rot="5400000">
              <a:off x="4010950" y="1065291"/>
              <a:ext cx="197793" cy="137160"/>
            </a:xfrm>
            <a:custGeom>
              <a:avLst/>
              <a:gdLst/>
              <a:ahLst/>
              <a:cxnLst>
                <a:cxn ang="0">
                  <a:pos x="378" y="466"/>
                </a:cxn>
                <a:cxn ang="0">
                  <a:pos x="378" y="466"/>
                </a:cxn>
                <a:cxn ang="0">
                  <a:pos x="368" y="464"/>
                </a:cxn>
                <a:cxn ang="0">
                  <a:pos x="360" y="462"/>
                </a:cxn>
                <a:cxn ang="0">
                  <a:pos x="342" y="456"/>
                </a:cxn>
                <a:cxn ang="0">
                  <a:pos x="36" y="284"/>
                </a:cxn>
                <a:cxn ang="0">
                  <a:pos x="36" y="284"/>
                </a:cxn>
                <a:cxn ang="0">
                  <a:pos x="20" y="274"/>
                </a:cxn>
                <a:cxn ang="0">
                  <a:pos x="8" y="260"/>
                </a:cxn>
                <a:cxn ang="0">
                  <a:pos x="2" y="248"/>
                </a:cxn>
                <a:cxn ang="0">
                  <a:pos x="0" y="232"/>
                </a:cxn>
                <a:cxn ang="0">
                  <a:pos x="0" y="232"/>
                </a:cxn>
                <a:cxn ang="0">
                  <a:pos x="2" y="218"/>
                </a:cxn>
                <a:cxn ang="0">
                  <a:pos x="8" y="204"/>
                </a:cxn>
                <a:cxn ang="0">
                  <a:pos x="20" y="192"/>
                </a:cxn>
                <a:cxn ang="0">
                  <a:pos x="36" y="182"/>
                </a:cxn>
                <a:cxn ang="0">
                  <a:pos x="342" y="10"/>
                </a:cxn>
                <a:cxn ang="0">
                  <a:pos x="342" y="10"/>
                </a:cxn>
                <a:cxn ang="0">
                  <a:pos x="360" y="4"/>
                </a:cxn>
                <a:cxn ang="0">
                  <a:pos x="368" y="2"/>
                </a:cxn>
                <a:cxn ang="0">
                  <a:pos x="378" y="0"/>
                </a:cxn>
                <a:cxn ang="0">
                  <a:pos x="378" y="0"/>
                </a:cxn>
                <a:cxn ang="0">
                  <a:pos x="388" y="2"/>
                </a:cxn>
                <a:cxn ang="0">
                  <a:pos x="398" y="4"/>
                </a:cxn>
                <a:cxn ang="0">
                  <a:pos x="406" y="10"/>
                </a:cxn>
                <a:cxn ang="0">
                  <a:pos x="414" y="18"/>
                </a:cxn>
                <a:cxn ang="0">
                  <a:pos x="422" y="26"/>
                </a:cxn>
                <a:cxn ang="0">
                  <a:pos x="428" y="38"/>
                </a:cxn>
                <a:cxn ang="0">
                  <a:pos x="430" y="52"/>
                </a:cxn>
                <a:cxn ang="0">
                  <a:pos x="432" y="70"/>
                </a:cxn>
                <a:cxn ang="0">
                  <a:pos x="432" y="118"/>
                </a:cxn>
                <a:cxn ang="0">
                  <a:pos x="656" y="118"/>
                </a:cxn>
                <a:cxn ang="0">
                  <a:pos x="672" y="118"/>
                </a:cxn>
                <a:cxn ang="0">
                  <a:pos x="672" y="134"/>
                </a:cxn>
                <a:cxn ang="0">
                  <a:pos x="672" y="332"/>
                </a:cxn>
                <a:cxn ang="0">
                  <a:pos x="672" y="348"/>
                </a:cxn>
                <a:cxn ang="0">
                  <a:pos x="656" y="348"/>
                </a:cxn>
                <a:cxn ang="0">
                  <a:pos x="432" y="348"/>
                </a:cxn>
                <a:cxn ang="0">
                  <a:pos x="432" y="396"/>
                </a:cxn>
                <a:cxn ang="0">
                  <a:pos x="432" y="396"/>
                </a:cxn>
                <a:cxn ang="0">
                  <a:pos x="430" y="412"/>
                </a:cxn>
                <a:cxn ang="0">
                  <a:pos x="428" y="424"/>
                </a:cxn>
                <a:cxn ang="0">
                  <a:pos x="424" y="436"/>
                </a:cxn>
                <a:cxn ang="0">
                  <a:pos x="416" y="446"/>
                </a:cxn>
                <a:cxn ang="0">
                  <a:pos x="408" y="454"/>
                </a:cxn>
                <a:cxn ang="0">
                  <a:pos x="400" y="460"/>
                </a:cxn>
                <a:cxn ang="0">
                  <a:pos x="388" y="464"/>
                </a:cxn>
                <a:cxn ang="0">
                  <a:pos x="378" y="466"/>
                </a:cxn>
                <a:cxn ang="0">
                  <a:pos x="378" y="466"/>
                </a:cxn>
              </a:cxnLst>
              <a:rect l="0" t="0" r="r" b="b"/>
              <a:pathLst>
                <a:path w="672" h="466">
                  <a:moveTo>
                    <a:pt x="378" y="466"/>
                  </a:moveTo>
                  <a:lnTo>
                    <a:pt x="378" y="466"/>
                  </a:lnTo>
                  <a:lnTo>
                    <a:pt x="368" y="464"/>
                  </a:lnTo>
                  <a:lnTo>
                    <a:pt x="360" y="462"/>
                  </a:lnTo>
                  <a:lnTo>
                    <a:pt x="342" y="456"/>
                  </a:lnTo>
                  <a:lnTo>
                    <a:pt x="36" y="284"/>
                  </a:lnTo>
                  <a:lnTo>
                    <a:pt x="36" y="284"/>
                  </a:lnTo>
                  <a:lnTo>
                    <a:pt x="20" y="274"/>
                  </a:lnTo>
                  <a:lnTo>
                    <a:pt x="8" y="260"/>
                  </a:lnTo>
                  <a:lnTo>
                    <a:pt x="2" y="248"/>
                  </a:lnTo>
                  <a:lnTo>
                    <a:pt x="0" y="232"/>
                  </a:lnTo>
                  <a:lnTo>
                    <a:pt x="0" y="232"/>
                  </a:lnTo>
                  <a:lnTo>
                    <a:pt x="2" y="218"/>
                  </a:lnTo>
                  <a:lnTo>
                    <a:pt x="8" y="204"/>
                  </a:lnTo>
                  <a:lnTo>
                    <a:pt x="20" y="192"/>
                  </a:lnTo>
                  <a:lnTo>
                    <a:pt x="36" y="182"/>
                  </a:lnTo>
                  <a:lnTo>
                    <a:pt x="342" y="10"/>
                  </a:lnTo>
                  <a:lnTo>
                    <a:pt x="342" y="10"/>
                  </a:lnTo>
                  <a:lnTo>
                    <a:pt x="360" y="4"/>
                  </a:lnTo>
                  <a:lnTo>
                    <a:pt x="368" y="2"/>
                  </a:lnTo>
                  <a:lnTo>
                    <a:pt x="378" y="0"/>
                  </a:lnTo>
                  <a:lnTo>
                    <a:pt x="378" y="0"/>
                  </a:lnTo>
                  <a:lnTo>
                    <a:pt x="388" y="2"/>
                  </a:lnTo>
                  <a:lnTo>
                    <a:pt x="398" y="4"/>
                  </a:lnTo>
                  <a:lnTo>
                    <a:pt x="406" y="10"/>
                  </a:lnTo>
                  <a:lnTo>
                    <a:pt x="414" y="18"/>
                  </a:lnTo>
                  <a:lnTo>
                    <a:pt x="422" y="26"/>
                  </a:lnTo>
                  <a:lnTo>
                    <a:pt x="428" y="38"/>
                  </a:lnTo>
                  <a:lnTo>
                    <a:pt x="430" y="52"/>
                  </a:lnTo>
                  <a:lnTo>
                    <a:pt x="432" y="70"/>
                  </a:lnTo>
                  <a:lnTo>
                    <a:pt x="432" y="118"/>
                  </a:lnTo>
                  <a:lnTo>
                    <a:pt x="656" y="118"/>
                  </a:lnTo>
                  <a:lnTo>
                    <a:pt x="672" y="118"/>
                  </a:lnTo>
                  <a:lnTo>
                    <a:pt x="672" y="134"/>
                  </a:lnTo>
                  <a:lnTo>
                    <a:pt x="672" y="332"/>
                  </a:lnTo>
                  <a:lnTo>
                    <a:pt x="672" y="348"/>
                  </a:lnTo>
                  <a:lnTo>
                    <a:pt x="656" y="348"/>
                  </a:lnTo>
                  <a:lnTo>
                    <a:pt x="432" y="348"/>
                  </a:lnTo>
                  <a:lnTo>
                    <a:pt x="432" y="396"/>
                  </a:lnTo>
                  <a:lnTo>
                    <a:pt x="432" y="396"/>
                  </a:lnTo>
                  <a:lnTo>
                    <a:pt x="430" y="412"/>
                  </a:lnTo>
                  <a:lnTo>
                    <a:pt x="428" y="424"/>
                  </a:lnTo>
                  <a:lnTo>
                    <a:pt x="424" y="436"/>
                  </a:lnTo>
                  <a:lnTo>
                    <a:pt x="416" y="446"/>
                  </a:lnTo>
                  <a:lnTo>
                    <a:pt x="408" y="454"/>
                  </a:lnTo>
                  <a:lnTo>
                    <a:pt x="400" y="460"/>
                  </a:lnTo>
                  <a:lnTo>
                    <a:pt x="388" y="464"/>
                  </a:lnTo>
                  <a:lnTo>
                    <a:pt x="378" y="466"/>
                  </a:lnTo>
                  <a:lnTo>
                    <a:pt x="378" y="466"/>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3" name="Freeform 112"/>
            <p:cNvSpPr>
              <a:spLocks noChangeAspect="1"/>
            </p:cNvSpPr>
            <p:nvPr/>
          </p:nvSpPr>
          <p:spPr bwMode="auto">
            <a:xfrm rot="5400000">
              <a:off x="4010950" y="1820873"/>
              <a:ext cx="197793" cy="137160"/>
            </a:xfrm>
            <a:custGeom>
              <a:avLst/>
              <a:gdLst/>
              <a:ahLst/>
              <a:cxnLst>
                <a:cxn ang="0">
                  <a:pos x="378" y="466"/>
                </a:cxn>
                <a:cxn ang="0">
                  <a:pos x="378" y="466"/>
                </a:cxn>
                <a:cxn ang="0">
                  <a:pos x="368" y="464"/>
                </a:cxn>
                <a:cxn ang="0">
                  <a:pos x="360" y="462"/>
                </a:cxn>
                <a:cxn ang="0">
                  <a:pos x="342" y="456"/>
                </a:cxn>
                <a:cxn ang="0">
                  <a:pos x="36" y="284"/>
                </a:cxn>
                <a:cxn ang="0">
                  <a:pos x="36" y="284"/>
                </a:cxn>
                <a:cxn ang="0">
                  <a:pos x="20" y="274"/>
                </a:cxn>
                <a:cxn ang="0">
                  <a:pos x="8" y="260"/>
                </a:cxn>
                <a:cxn ang="0">
                  <a:pos x="2" y="248"/>
                </a:cxn>
                <a:cxn ang="0">
                  <a:pos x="0" y="232"/>
                </a:cxn>
                <a:cxn ang="0">
                  <a:pos x="0" y="232"/>
                </a:cxn>
                <a:cxn ang="0">
                  <a:pos x="2" y="218"/>
                </a:cxn>
                <a:cxn ang="0">
                  <a:pos x="8" y="204"/>
                </a:cxn>
                <a:cxn ang="0">
                  <a:pos x="20" y="192"/>
                </a:cxn>
                <a:cxn ang="0">
                  <a:pos x="36" y="182"/>
                </a:cxn>
                <a:cxn ang="0">
                  <a:pos x="342" y="10"/>
                </a:cxn>
                <a:cxn ang="0">
                  <a:pos x="342" y="10"/>
                </a:cxn>
                <a:cxn ang="0">
                  <a:pos x="360" y="4"/>
                </a:cxn>
                <a:cxn ang="0">
                  <a:pos x="368" y="2"/>
                </a:cxn>
                <a:cxn ang="0">
                  <a:pos x="378" y="0"/>
                </a:cxn>
                <a:cxn ang="0">
                  <a:pos x="378" y="0"/>
                </a:cxn>
                <a:cxn ang="0">
                  <a:pos x="388" y="2"/>
                </a:cxn>
                <a:cxn ang="0">
                  <a:pos x="398" y="4"/>
                </a:cxn>
                <a:cxn ang="0">
                  <a:pos x="406" y="10"/>
                </a:cxn>
                <a:cxn ang="0">
                  <a:pos x="414" y="18"/>
                </a:cxn>
                <a:cxn ang="0">
                  <a:pos x="422" y="26"/>
                </a:cxn>
                <a:cxn ang="0">
                  <a:pos x="428" y="38"/>
                </a:cxn>
                <a:cxn ang="0">
                  <a:pos x="430" y="52"/>
                </a:cxn>
                <a:cxn ang="0">
                  <a:pos x="432" y="70"/>
                </a:cxn>
                <a:cxn ang="0">
                  <a:pos x="432" y="118"/>
                </a:cxn>
                <a:cxn ang="0">
                  <a:pos x="656" y="118"/>
                </a:cxn>
                <a:cxn ang="0">
                  <a:pos x="672" y="118"/>
                </a:cxn>
                <a:cxn ang="0">
                  <a:pos x="672" y="134"/>
                </a:cxn>
                <a:cxn ang="0">
                  <a:pos x="672" y="332"/>
                </a:cxn>
                <a:cxn ang="0">
                  <a:pos x="672" y="348"/>
                </a:cxn>
                <a:cxn ang="0">
                  <a:pos x="656" y="348"/>
                </a:cxn>
                <a:cxn ang="0">
                  <a:pos x="432" y="348"/>
                </a:cxn>
                <a:cxn ang="0">
                  <a:pos x="432" y="396"/>
                </a:cxn>
                <a:cxn ang="0">
                  <a:pos x="432" y="396"/>
                </a:cxn>
                <a:cxn ang="0">
                  <a:pos x="430" y="412"/>
                </a:cxn>
                <a:cxn ang="0">
                  <a:pos x="428" y="424"/>
                </a:cxn>
                <a:cxn ang="0">
                  <a:pos x="424" y="436"/>
                </a:cxn>
                <a:cxn ang="0">
                  <a:pos x="416" y="446"/>
                </a:cxn>
                <a:cxn ang="0">
                  <a:pos x="408" y="454"/>
                </a:cxn>
                <a:cxn ang="0">
                  <a:pos x="400" y="460"/>
                </a:cxn>
                <a:cxn ang="0">
                  <a:pos x="388" y="464"/>
                </a:cxn>
                <a:cxn ang="0">
                  <a:pos x="378" y="466"/>
                </a:cxn>
                <a:cxn ang="0">
                  <a:pos x="378" y="466"/>
                </a:cxn>
              </a:cxnLst>
              <a:rect l="0" t="0" r="r" b="b"/>
              <a:pathLst>
                <a:path w="672" h="466">
                  <a:moveTo>
                    <a:pt x="378" y="466"/>
                  </a:moveTo>
                  <a:lnTo>
                    <a:pt x="378" y="466"/>
                  </a:lnTo>
                  <a:lnTo>
                    <a:pt x="368" y="464"/>
                  </a:lnTo>
                  <a:lnTo>
                    <a:pt x="360" y="462"/>
                  </a:lnTo>
                  <a:lnTo>
                    <a:pt x="342" y="456"/>
                  </a:lnTo>
                  <a:lnTo>
                    <a:pt x="36" y="284"/>
                  </a:lnTo>
                  <a:lnTo>
                    <a:pt x="36" y="284"/>
                  </a:lnTo>
                  <a:lnTo>
                    <a:pt x="20" y="274"/>
                  </a:lnTo>
                  <a:lnTo>
                    <a:pt x="8" y="260"/>
                  </a:lnTo>
                  <a:lnTo>
                    <a:pt x="2" y="248"/>
                  </a:lnTo>
                  <a:lnTo>
                    <a:pt x="0" y="232"/>
                  </a:lnTo>
                  <a:lnTo>
                    <a:pt x="0" y="232"/>
                  </a:lnTo>
                  <a:lnTo>
                    <a:pt x="2" y="218"/>
                  </a:lnTo>
                  <a:lnTo>
                    <a:pt x="8" y="204"/>
                  </a:lnTo>
                  <a:lnTo>
                    <a:pt x="20" y="192"/>
                  </a:lnTo>
                  <a:lnTo>
                    <a:pt x="36" y="182"/>
                  </a:lnTo>
                  <a:lnTo>
                    <a:pt x="342" y="10"/>
                  </a:lnTo>
                  <a:lnTo>
                    <a:pt x="342" y="10"/>
                  </a:lnTo>
                  <a:lnTo>
                    <a:pt x="360" y="4"/>
                  </a:lnTo>
                  <a:lnTo>
                    <a:pt x="368" y="2"/>
                  </a:lnTo>
                  <a:lnTo>
                    <a:pt x="378" y="0"/>
                  </a:lnTo>
                  <a:lnTo>
                    <a:pt x="378" y="0"/>
                  </a:lnTo>
                  <a:lnTo>
                    <a:pt x="388" y="2"/>
                  </a:lnTo>
                  <a:lnTo>
                    <a:pt x="398" y="4"/>
                  </a:lnTo>
                  <a:lnTo>
                    <a:pt x="406" y="10"/>
                  </a:lnTo>
                  <a:lnTo>
                    <a:pt x="414" y="18"/>
                  </a:lnTo>
                  <a:lnTo>
                    <a:pt x="422" y="26"/>
                  </a:lnTo>
                  <a:lnTo>
                    <a:pt x="428" y="38"/>
                  </a:lnTo>
                  <a:lnTo>
                    <a:pt x="430" y="52"/>
                  </a:lnTo>
                  <a:lnTo>
                    <a:pt x="432" y="70"/>
                  </a:lnTo>
                  <a:lnTo>
                    <a:pt x="432" y="118"/>
                  </a:lnTo>
                  <a:lnTo>
                    <a:pt x="656" y="118"/>
                  </a:lnTo>
                  <a:lnTo>
                    <a:pt x="672" y="118"/>
                  </a:lnTo>
                  <a:lnTo>
                    <a:pt x="672" y="134"/>
                  </a:lnTo>
                  <a:lnTo>
                    <a:pt x="672" y="332"/>
                  </a:lnTo>
                  <a:lnTo>
                    <a:pt x="672" y="348"/>
                  </a:lnTo>
                  <a:lnTo>
                    <a:pt x="656" y="348"/>
                  </a:lnTo>
                  <a:lnTo>
                    <a:pt x="432" y="348"/>
                  </a:lnTo>
                  <a:lnTo>
                    <a:pt x="432" y="396"/>
                  </a:lnTo>
                  <a:lnTo>
                    <a:pt x="432" y="396"/>
                  </a:lnTo>
                  <a:lnTo>
                    <a:pt x="430" y="412"/>
                  </a:lnTo>
                  <a:lnTo>
                    <a:pt x="428" y="424"/>
                  </a:lnTo>
                  <a:lnTo>
                    <a:pt x="424" y="436"/>
                  </a:lnTo>
                  <a:lnTo>
                    <a:pt x="416" y="446"/>
                  </a:lnTo>
                  <a:lnTo>
                    <a:pt x="408" y="454"/>
                  </a:lnTo>
                  <a:lnTo>
                    <a:pt x="400" y="460"/>
                  </a:lnTo>
                  <a:lnTo>
                    <a:pt x="388" y="464"/>
                  </a:lnTo>
                  <a:lnTo>
                    <a:pt x="378" y="466"/>
                  </a:lnTo>
                  <a:lnTo>
                    <a:pt x="378" y="466"/>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4" name="Freeform 112"/>
            <p:cNvSpPr>
              <a:spLocks noChangeAspect="1"/>
            </p:cNvSpPr>
            <p:nvPr/>
          </p:nvSpPr>
          <p:spPr bwMode="auto">
            <a:xfrm rot="5400000">
              <a:off x="4010950" y="2591860"/>
              <a:ext cx="197793" cy="137160"/>
            </a:xfrm>
            <a:custGeom>
              <a:avLst/>
              <a:gdLst/>
              <a:ahLst/>
              <a:cxnLst>
                <a:cxn ang="0">
                  <a:pos x="378" y="466"/>
                </a:cxn>
                <a:cxn ang="0">
                  <a:pos x="378" y="466"/>
                </a:cxn>
                <a:cxn ang="0">
                  <a:pos x="368" y="464"/>
                </a:cxn>
                <a:cxn ang="0">
                  <a:pos x="360" y="462"/>
                </a:cxn>
                <a:cxn ang="0">
                  <a:pos x="342" y="456"/>
                </a:cxn>
                <a:cxn ang="0">
                  <a:pos x="36" y="284"/>
                </a:cxn>
                <a:cxn ang="0">
                  <a:pos x="36" y="284"/>
                </a:cxn>
                <a:cxn ang="0">
                  <a:pos x="20" y="274"/>
                </a:cxn>
                <a:cxn ang="0">
                  <a:pos x="8" y="260"/>
                </a:cxn>
                <a:cxn ang="0">
                  <a:pos x="2" y="248"/>
                </a:cxn>
                <a:cxn ang="0">
                  <a:pos x="0" y="232"/>
                </a:cxn>
                <a:cxn ang="0">
                  <a:pos x="0" y="232"/>
                </a:cxn>
                <a:cxn ang="0">
                  <a:pos x="2" y="218"/>
                </a:cxn>
                <a:cxn ang="0">
                  <a:pos x="8" y="204"/>
                </a:cxn>
                <a:cxn ang="0">
                  <a:pos x="20" y="192"/>
                </a:cxn>
                <a:cxn ang="0">
                  <a:pos x="36" y="182"/>
                </a:cxn>
                <a:cxn ang="0">
                  <a:pos x="342" y="10"/>
                </a:cxn>
                <a:cxn ang="0">
                  <a:pos x="342" y="10"/>
                </a:cxn>
                <a:cxn ang="0">
                  <a:pos x="360" y="4"/>
                </a:cxn>
                <a:cxn ang="0">
                  <a:pos x="368" y="2"/>
                </a:cxn>
                <a:cxn ang="0">
                  <a:pos x="378" y="0"/>
                </a:cxn>
                <a:cxn ang="0">
                  <a:pos x="378" y="0"/>
                </a:cxn>
                <a:cxn ang="0">
                  <a:pos x="388" y="2"/>
                </a:cxn>
                <a:cxn ang="0">
                  <a:pos x="398" y="4"/>
                </a:cxn>
                <a:cxn ang="0">
                  <a:pos x="406" y="10"/>
                </a:cxn>
                <a:cxn ang="0">
                  <a:pos x="414" y="18"/>
                </a:cxn>
                <a:cxn ang="0">
                  <a:pos x="422" y="26"/>
                </a:cxn>
                <a:cxn ang="0">
                  <a:pos x="428" y="38"/>
                </a:cxn>
                <a:cxn ang="0">
                  <a:pos x="430" y="52"/>
                </a:cxn>
                <a:cxn ang="0">
                  <a:pos x="432" y="70"/>
                </a:cxn>
                <a:cxn ang="0">
                  <a:pos x="432" y="118"/>
                </a:cxn>
                <a:cxn ang="0">
                  <a:pos x="656" y="118"/>
                </a:cxn>
                <a:cxn ang="0">
                  <a:pos x="672" y="118"/>
                </a:cxn>
                <a:cxn ang="0">
                  <a:pos x="672" y="134"/>
                </a:cxn>
                <a:cxn ang="0">
                  <a:pos x="672" y="332"/>
                </a:cxn>
                <a:cxn ang="0">
                  <a:pos x="672" y="348"/>
                </a:cxn>
                <a:cxn ang="0">
                  <a:pos x="656" y="348"/>
                </a:cxn>
                <a:cxn ang="0">
                  <a:pos x="432" y="348"/>
                </a:cxn>
                <a:cxn ang="0">
                  <a:pos x="432" y="396"/>
                </a:cxn>
                <a:cxn ang="0">
                  <a:pos x="432" y="396"/>
                </a:cxn>
                <a:cxn ang="0">
                  <a:pos x="430" y="412"/>
                </a:cxn>
                <a:cxn ang="0">
                  <a:pos x="428" y="424"/>
                </a:cxn>
                <a:cxn ang="0">
                  <a:pos x="424" y="436"/>
                </a:cxn>
                <a:cxn ang="0">
                  <a:pos x="416" y="446"/>
                </a:cxn>
                <a:cxn ang="0">
                  <a:pos x="408" y="454"/>
                </a:cxn>
                <a:cxn ang="0">
                  <a:pos x="400" y="460"/>
                </a:cxn>
                <a:cxn ang="0">
                  <a:pos x="388" y="464"/>
                </a:cxn>
                <a:cxn ang="0">
                  <a:pos x="378" y="466"/>
                </a:cxn>
                <a:cxn ang="0">
                  <a:pos x="378" y="466"/>
                </a:cxn>
              </a:cxnLst>
              <a:rect l="0" t="0" r="r" b="b"/>
              <a:pathLst>
                <a:path w="672" h="466">
                  <a:moveTo>
                    <a:pt x="378" y="466"/>
                  </a:moveTo>
                  <a:lnTo>
                    <a:pt x="378" y="466"/>
                  </a:lnTo>
                  <a:lnTo>
                    <a:pt x="368" y="464"/>
                  </a:lnTo>
                  <a:lnTo>
                    <a:pt x="360" y="462"/>
                  </a:lnTo>
                  <a:lnTo>
                    <a:pt x="342" y="456"/>
                  </a:lnTo>
                  <a:lnTo>
                    <a:pt x="36" y="284"/>
                  </a:lnTo>
                  <a:lnTo>
                    <a:pt x="36" y="284"/>
                  </a:lnTo>
                  <a:lnTo>
                    <a:pt x="20" y="274"/>
                  </a:lnTo>
                  <a:lnTo>
                    <a:pt x="8" y="260"/>
                  </a:lnTo>
                  <a:lnTo>
                    <a:pt x="2" y="248"/>
                  </a:lnTo>
                  <a:lnTo>
                    <a:pt x="0" y="232"/>
                  </a:lnTo>
                  <a:lnTo>
                    <a:pt x="0" y="232"/>
                  </a:lnTo>
                  <a:lnTo>
                    <a:pt x="2" y="218"/>
                  </a:lnTo>
                  <a:lnTo>
                    <a:pt x="8" y="204"/>
                  </a:lnTo>
                  <a:lnTo>
                    <a:pt x="20" y="192"/>
                  </a:lnTo>
                  <a:lnTo>
                    <a:pt x="36" y="182"/>
                  </a:lnTo>
                  <a:lnTo>
                    <a:pt x="342" y="10"/>
                  </a:lnTo>
                  <a:lnTo>
                    <a:pt x="342" y="10"/>
                  </a:lnTo>
                  <a:lnTo>
                    <a:pt x="360" y="4"/>
                  </a:lnTo>
                  <a:lnTo>
                    <a:pt x="368" y="2"/>
                  </a:lnTo>
                  <a:lnTo>
                    <a:pt x="378" y="0"/>
                  </a:lnTo>
                  <a:lnTo>
                    <a:pt x="378" y="0"/>
                  </a:lnTo>
                  <a:lnTo>
                    <a:pt x="388" y="2"/>
                  </a:lnTo>
                  <a:lnTo>
                    <a:pt x="398" y="4"/>
                  </a:lnTo>
                  <a:lnTo>
                    <a:pt x="406" y="10"/>
                  </a:lnTo>
                  <a:lnTo>
                    <a:pt x="414" y="18"/>
                  </a:lnTo>
                  <a:lnTo>
                    <a:pt x="422" y="26"/>
                  </a:lnTo>
                  <a:lnTo>
                    <a:pt x="428" y="38"/>
                  </a:lnTo>
                  <a:lnTo>
                    <a:pt x="430" y="52"/>
                  </a:lnTo>
                  <a:lnTo>
                    <a:pt x="432" y="70"/>
                  </a:lnTo>
                  <a:lnTo>
                    <a:pt x="432" y="118"/>
                  </a:lnTo>
                  <a:lnTo>
                    <a:pt x="656" y="118"/>
                  </a:lnTo>
                  <a:lnTo>
                    <a:pt x="672" y="118"/>
                  </a:lnTo>
                  <a:lnTo>
                    <a:pt x="672" y="134"/>
                  </a:lnTo>
                  <a:lnTo>
                    <a:pt x="672" y="332"/>
                  </a:lnTo>
                  <a:lnTo>
                    <a:pt x="672" y="348"/>
                  </a:lnTo>
                  <a:lnTo>
                    <a:pt x="656" y="348"/>
                  </a:lnTo>
                  <a:lnTo>
                    <a:pt x="432" y="348"/>
                  </a:lnTo>
                  <a:lnTo>
                    <a:pt x="432" y="396"/>
                  </a:lnTo>
                  <a:lnTo>
                    <a:pt x="432" y="396"/>
                  </a:lnTo>
                  <a:lnTo>
                    <a:pt x="430" y="412"/>
                  </a:lnTo>
                  <a:lnTo>
                    <a:pt x="428" y="424"/>
                  </a:lnTo>
                  <a:lnTo>
                    <a:pt x="424" y="436"/>
                  </a:lnTo>
                  <a:lnTo>
                    <a:pt x="416" y="446"/>
                  </a:lnTo>
                  <a:lnTo>
                    <a:pt x="408" y="454"/>
                  </a:lnTo>
                  <a:lnTo>
                    <a:pt x="400" y="460"/>
                  </a:lnTo>
                  <a:lnTo>
                    <a:pt x="388" y="464"/>
                  </a:lnTo>
                  <a:lnTo>
                    <a:pt x="378" y="466"/>
                  </a:lnTo>
                  <a:lnTo>
                    <a:pt x="378" y="466"/>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5" name="Freeform 112"/>
            <p:cNvSpPr>
              <a:spLocks noChangeAspect="1"/>
            </p:cNvSpPr>
            <p:nvPr/>
          </p:nvSpPr>
          <p:spPr bwMode="auto">
            <a:xfrm rot="5400000">
              <a:off x="4010950" y="3354805"/>
              <a:ext cx="197793" cy="137160"/>
            </a:xfrm>
            <a:custGeom>
              <a:avLst/>
              <a:gdLst/>
              <a:ahLst/>
              <a:cxnLst>
                <a:cxn ang="0">
                  <a:pos x="378" y="466"/>
                </a:cxn>
                <a:cxn ang="0">
                  <a:pos x="378" y="466"/>
                </a:cxn>
                <a:cxn ang="0">
                  <a:pos x="368" y="464"/>
                </a:cxn>
                <a:cxn ang="0">
                  <a:pos x="360" y="462"/>
                </a:cxn>
                <a:cxn ang="0">
                  <a:pos x="342" y="456"/>
                </a:cxn>
                <a:cxn ang="0">
                  <a:pos x="36" y="284"/>
                </a:cxn>
                <a:cxn ang="0">
                  <a:pos x="36" y="284"/>
                </a:cxn>
                <a:cxn ang="0">
                  <a:pos x="20" y="274"/>
                </a:cxn>
                <a:cxn ang="0">
                  <a:pos x="8" y="260"/>
                </a:cxn>
                <a:cxn ang="0">
                  <a:pos x="2" y="248"/>
                </a:cxn>
                <a:cxn ang="0">
                  <a:pos x="0" y="232"/>
                </a:cxn>
                <a:cxn ang="0">
                  <a:pos x="0" y="232"/>
                </a:cxn>
                <a:cxn ang="0">
                  <a:pos x="2" y="218"/>
                </a:cxn>
                <a:cxn ang="0">
                  <a:pos x="8" y="204"/>
                </a:cxn>
                <a:cxn ang="0">
                  <a:pos x="20" y="192"/>
                </a:cxn>
                <a:cxn ang="0">
                  <a:pos x="36" y="182"/>
                </a:cxn>
                <a:cxn ang="0">
                  <a:pos x="342" y="10"/>
                </a:cxn>
                <a:cxn ang="0">
                  <a:pos x="342" y="10"/>
                </a:cxn>
                <a:cxn ang="0">
                  <a:pos x="360" y="4"/>
                </a:cxn>
                <a:cxn ang="0">
                  <a:pos x="368" y="2"/>
                </a:cxn>
                <a:cxn ang="0">
                  <a:pos x="378" y="0"/>
                </a:cxn>
                <a:cxn ang="0">
                  <a:pos x="378" y="0"/>
                </a:cxn>
                <a:cxn ang="0">
                  <a:pos x="388" y="2"/>
                </a:cxn>
                <a:cxn ang="0">
                  <a:pos x="398" y="4"/>
                </a:cxn>
                <a:cxn ang="0">
                  <a:pos x="406" y="10"/>
                </a:cxn>
                <a:cxn ang="0">
                  <a:pos x="414" y="18"/>
                </a:cxn>
                <a:cxn ang="0">
                  <a:pos x="422" y="26"/>
                </a:cxn>
                <a:cxn ang="0">
                  <a:pos x="428" y="38"/>
                </a:cxn>
                <a:cxn ang="0">
                  <a:pos x="430" y="52"/>
                </a:cxn>
                <a:cxn ang="0">
                  <a:pos x="432" y="70"/>
                </a:cxn>
                <a:cxn ang="0">
                  <a:pos x="432" y="118"/>
                </a:cxn>
                <a:cxn ang="0">
                  <a:pos x="656" y="118"/>
                </a:cxn>
                <a:cxn ang="0">
                  <a:pos x="672" y="118"/>
                </a:cxn>
                <a:cxn ang="0">
                  <a:pos x="672" y="134"/>
                </a:cxn>
                <a:cxn ang="0">
                  <a:pos x="672" y="332"/>
                </a:cxn>
                <a:cxn ang="0">
                  <a:pos x="672" y="348"/>
                </a:cxn>
                <a:cxn ang="0">
                  <a:pos x="656" y="348"/>
                </a:cxn>
                <a:cxn ang="0">
                  <a:pos x="432" y="348"/>
                </a:cxn>
                <a:cxn ang="0">
                  <a:pos x="432" y="396"/>
                </a:cxn>
                <a:cxn ang="0">
                  <a:pos x="432" y="396"/>
                </a:cxn>
                <a:cxn ang="0">
                  <a:pos x="430" y="412"/>
                </a:cxn>
                <a:cxn ang="0">
                  <a:pos x="428" y="424"/>
                </a:cxn>
                <a:cxn ang="0">
                  <a:pos x="424" y="436"/>
                </a:cxn>
                <a:cxn ang="0">
                  <a:pos x="416" y="446"/>
                </a:cxn>
                <a:cxn ang="0">
                  <a:pos x="408" y="454"/>
                </a:cxn>
                <a:cxn ang="0">
                  <a:pos x="400" y="460"/>
                </a:cxn>
                <a:cxn ang="0">
                  <a:pos x="388" y="464"/>
                </a:cxn>
                <a:cxn ang="0">
                  <a:pos x="378" y="466"/>
                </a:cxn>
                <a:cxn ang="0">
                  <a:pos x="378" y="466"/>
                </a:cxn>
              </a:cxnLst>
              <a:rect l="0" t="0" r="r" b="b"/>
              <a:pathLst>
                <a:path w="672" h="466">
                  <a:moveTo>
                    <a:pt x="378" y="466"/>
                  </a:moveTo>
                  <a:lnTo>
                    <a:pt x="378" y="466"/>
                  </a:lnTo>
                  <a:lnTo>
                    <a:pt x="368" y="464"/>
                  </a:lnTo>
                  <a:lnTo>
                    <a:pt x="360" y="462"/>
                  </a:lnTo>
                  <a:lnTo>
                    <a:pt x="342" y="456"/>
                  </a:lnTo>
                  <a:lnTo>
                    <a:pt x="36" y="284"/>
                  </a:lnTo>
                  <a:lnTo>
                    <a:pt x="36" y="284"/>
                  </a:lnTo>
                  <a:lnTo>
                    <a:pt x="20" y="274"/>
                  </a:lnTo>
                  <a:lnTo>
                    <a:pt x="8" y="260"/>
                  </a:lnTo>
                  <a:lnTo>
                    <a:pt x="2" y="248"/>
                  </a:lnTo>
                  <a:lnTo>
                    <a:pt x="0" y="232"/>
                  </a:lnTo>
                  <a:lnTo>
                    <a:pt x="0" y="232"/>
                  </a:lnTo>
                  <a:lnTo>
                    <a:pt x="2" y="218"/>
                  </a:lnTo>
                  <a:lnTo>
                    <a:pt x="8" y="204"/>
                  </a:lnTo>
                  <a:lnTo>
                    <a:pt x="20" y="192"/>
                  </a:lnTo>
                  <a:lnTo>
                    <a:pt x="36" y="182"/>
                  </a:lnTo>
                  <a:lnTo>
                    <a:pt x="342" y="10"/>
                  </a:lnTo>
                  <a:lnTo>
                    <a:pt x="342" y="10"/>
                  </a:lnTo>
                  <a:lnTo>
                    <a:pt x="360" y="4"/>
                  </a:lnTo>
                  <a:lnTo>
                    <a:pt x="368" y="2"/>
                  </a:lnTo>
                  <a:lnTo>
                    <a:pt x="378" y="0"/>
                  </a:lnTo>
                  <a:lnTo>
                    <a:pt x="378" y="0"/>
                  </a:lnTo>
                  <a:lnTo>
                    <a:pt x="388" y="2"/>
                  </a:lnTo>
                  <a:lnTo>
                    <a:pt x="398" y="4"/>
                  </a:lnTo>
                  <a:lnTo>
                    <a:pt x="406" y="10"/>
                  </a:lnTo>
                  <a:lnTo>
                    <a:pt x="414" y="18"/>
                  </a:lnTo>
                  <a:lnTo>
                    <a:pt x="422" y="26"/>
                  </a:lnTo>
                  <a:lnTo>
                    <a:pt x="428" y="38"/>
                  </a:lnTo>
                  <a:lnTo>
                    <a:pt x="430" y="52"/>
                  </a:lnTo>
                  <a:lnTo>
                    <a:pt x="432" y="70"/>
                  </a:lnTo>
                  <a:lnTo>
                    <a:pt x="432" y="118"/>
                  </a:lnTo>
                  <a:lnTo>
                    <a:pt x="656" y="118"/>
                  </a:lnTo>
                  <a:lnTo>
                    <a:pt x="672" y="118"/>
                  </a:lnTo>
                  <a:lnTo>
                    <a:pt x="672" y="134"/>
                  </a:lnTo>
                  <a:lnTo>
                    <a:pt x="672" y="332"/>
                  </a:lnTo>
                  <a:lnTo>
                    <a:pt x="672" y="348"/>
                  </a:lnTo>
                  <a:lnTo>
                    <a:pt x="656" y="348"/>
                  </a:lnTo>
                  <a:lnTo>
                    <a:pt x="432" y="348"/>
                  </a:lnTo>
                  <a:lnTo>
                    <a:pt x="432" y="396"/>
                  </a:lnTo>
                  <a:lnTo>
                    <a:pt x="432" y="396"/>
                  </a:lnTo>
                  <a:lnTo>
                    <a:pt x="430" y="412"/>
                  </a:lnTo>
                  <a:lnTo>
                    <a:pt x="428" y="424"/>
                  </a:lnTo>
                  <a:lnTo>
                    <a:pt x="424" y="436"/>
                  </a:lnTo>
                  <a:lnTo>
                    <a:pt x="416" y="446"/>
                  </a:lnTo>
                  <a:lnTo>
                    <a:pt x="408" y="454"/>
                  </a:lnTo>
                  <a:lnTo>
                    <a:pt x="400" y="460"/>
                  </a:lnTo>
                  <a:lnTo>
                    <a:pt x="388" y="464"/>
                  </a:lnTo>
                  <a:lnTo>
                    <a:pt x="378" y="466"/>
                  </a:lnTo>
                  <a:lnTo>
                    <a:pt x="378" y="466"/>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pic>
        <p:nvPicPr>
          <p:cNvPr id="71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3900" y="4054451"/>
            <a:ext cx="1404956" cy="482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itle 1"/>
          <p:cNvSpPr txBox="1">
            <a:spLocks/>
          </p:cNvSpPr>
          <p:nvPr/>
        </p:nvSpPr>
        <p:spPr bwMode="black">
          <a:xfrm>
            <a:off x="4974968" y="3983445"/>
            <a:ext cx="1108005" cy="624681"/>
          </a:xfrm>
          <a:prstGeom prst="rect">
            <a:avLst/>
          </a:prstGeom>
          <a:ln>
            <a:noFill/>
          </a:ln>
        </p:spPr>
        <p:txBody>
          <a:bodyPr vert="horz" wrap="square" lIns="0" tIns="0" rIns="0" bIns="0" rtlCol="0" anchor="ctr"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r>
              <a:rPr kumimoji="1" lang="en-US" altLang="ja-JP" sz="1400" b="0" dirty="0" smtClean="0"/>
              <a:t>Ultra-efficient hardware</a:t>
            </a:r>
            <a:endParaRPr kumimoji="1" lang="ja-JP" altLang="en-US" sz="1400" b="0" dirty="0"/>
          </a:p>
        </p:txBody>
      </p:sp>
      <p:sp>
        <p:nvSpPr>
          <p:cNvPr id="54" name="Title 1"/>
          <p:cNvSpPr txBox="1">
            <a:spLocks/>
          </p:cNvSpPr>
          <p:nvPr/>
        </p:nvSpPr>
        <p:spPr bwMode="black">
          <a:xfrm>
            <a:off x="6816784" y="2454708"/>
            <a:ext cx="1103066" cy="721485"/>
          </a:xfrm>
          <a:prstGeom prst="rect">
            <a:avLst/>
          </a:prstGeom>
          <a:ln>
            <a:noFill/>
          </a:ln>
        </p:spPr>
        <p:txBody>
          <a:bodyPr vert="horz" wrap="square" lIns="0" tIns="0" rIns="0" bIns="0" rtlCol="0" anchor="ctr"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r>
              <a:rPr kumimoji="1" lang="en-US" altLang="ja-JP" sz="1600" dirty="0" smtClean="0"/>
              <a:t>Security built-in from silicon upwards </a:t>
            </a:r>
            <a:endParaRPr kumimoji="1" lang="ja-JP" altLang="en-US" sz="1600" dirty="0"/>
          </a:p>
        </p:txBody>
      </p:sp>
      <p:sp>
        <p:nvSpPr>
          <p:cNvPr id="4" name="Title 3"/>
          <p:cNvSpPr>
            <a:spLocks noGrp="1"/>
          </p:cNvSpPr>
          <p:nvPr>
            <p:ph type="title"/>
          </p:nvPr>
        </p:nvSpPr>
        <p:spPr/>
        <p:txBody>
          <a:bodyPr/>
          <a:lstStyle/>
          <a:p>
            <a:r>
              <a:rPr lang="en-US" dirty="0" smtClean="0"/>
              <a:t>The Machine: towards a new computing paradigm</a:t>
            </a:r>
            <a:endParaRPr lang="en-US" dirty="0"/>
          </a:p>
        </p:txBody>
      </p:sp>
    </p:spTree>
    <p:extLst>
      <p:ext uri="{BB962C8B-B14F-4D97-AF65-F5344CB8AC3E}">
        <p14:creationId xmlns:p14="http://schemas.microsoft.com/office/powerpoint/2010/main" val="147882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183" y="235064"/>
            <a:ext cx="8745543" cy="430887"/>
          </a:xfrm>
        </p:spPr>
        <p:txBody>
          <a:bodyPr/>
          <a:lstStyle/>
          <a:p>
            <a:r>
              <a:rPr lang="en-US" sz="2400" dirty="0" smtClean="0"/>
              <a:t>Delivering the fastest, most secure and efficient route to value</a:t>
            </a:r>
            <a:endParaRPr lang="en-US" sz="2400" dirty="0"/>
          </a:p>
        </p:txBody>
      </p:sp>
      <p:sp>
        <p:nvSpPr>
          <p:cNvPr id="19" name="Round Diagonal Corner Rectangle 18"/>
          <p:cNvSpPr/>
          <p:nvPr/>
        </p:nvSpPr>
        <p:spPr>
          <a:xfrm flipH="1">
            <a:off x="2002950" y="2228660"/>
            <a:ext cx="1415099" cy="836271"/>
          </a:xfrm>
          <a:prstGeom prst="round2DiagRect">
            <a:avLst/>
          </a:prstGeom>
          <a:solidFill>
            <a:schemeClr val="tx2"/>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spcFirstLastPara="0" vert="horz" wrap="square" lIns="91440" tIns="6985" rIns="91440" bIns="6985" numCol="1" spcCol="1270" anchor="ctr" anchorCtr="0">
            <a:noAutofit/>
          </a:bodyPr>
          <a:lstStyle/>
          <a:p>
            <a:pPr defTabSz="488950">
              <a:lnSpc>
                <a:spcPct val="90000"/>
              </a:lnSpc>
              <a:spcBef>
                <a:spcPct val="0"/>
              </a:spcBef>
            </a:pPr>
            <a:r>
              <a:rPr lang="en-US" sz="1600" b="1" dirty="0" smtClean="0">
                <a:solidFill>
                  <a:prstClr val="white"/>
                </a:solidFill>
                <a:cs typeface="Arial"/>
              </a:rPr>
              <a:t>Networking and Mobility</a:t>
            </a:r>
          </a:p>
        </p:txBody>
      </p:sp>
      <p:sp>
        <p:nvSpPr>
          <p:cNvPr id="20" name="Round Diagonal Corner Rectangle 19"/>
          <p:cNvSpPr/>
          <p:nvPr/>
        </p:nvSpPr>
        <p:spPr>
          <a:xfrm flipH="1">
            <a:off x="329184" y="2228659"/>
            <a:ext cx="1415099" cy="836271"/>
          </a:xfrm>
          <a:prstGeom prst="round2DiagRect">
            <a:avLst/>
          </a:prstGeom>
          <a:solidFill>
            <a:schemeClr val="tx2"/>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spcFirstLastPara="0" vert="horz" wrap="square" lIns="91440" tIns="6985" rIns="91440" bIns="6985" numCol="1" spcCol="1270" anchor="ctr" anchorCtr="0">
            <a:noAutofit/>
          </a:bodyPr>
          <a:lstStyle/>
          <a:p>
            <a:pPr defTabSz="488950">
              <a:lnSpc>
                <a:spcPct val="90000"/>
              </a:lnSpc>
              <a:spcBef>
                <a:spcPct val="0"/>
              </a:spcBef>
            </a:pPr>
            <a:r>
              <a:rPr lang="en-US" sz="1600" b="1" dirty="0" smtClean="0">
                <a:solidFill>
                  <a:prstClr val="white"/>
                </a:solidFill>
                <a:cs typeface="Arial"/>
              </a:rPr>
              <a:t>Systems Research</a:t>
            </a:r>
          </a:p>
        </p:txBody>
      </p:sp>
      <p:sp>
        <p:nvSpPr>
          <p:cNvPr id="21" name="Round Diagonal Corner Rectangle 20"/>
          <p:cNvSpPr/>
          <p:nvPr/>
        </p:nvSpPr>
        <p:spPr>
          <a:xfrm flipH="1">
            <a:off x="3676716" y="2228660"/>
            <a:ext cx="1560950" cy="836271"/>
          </a:xfrm>
          <a:prstGeom prst="round2DiagRect">
            <a:avLst/>
          </a:prstGeom>
          <a:solidFill>
            <a:schemeClr val="tx2"/>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spcFirstLastPara="0" vert="horz" wrap="square" lIns="91440" tIns="6985" rIns="91440" bIns="6985" numCol="1" spcCol="1270" anchor="ctr" anchorCtr="0">
            <a:noAutofit/>
          </a:bodyPr>
          <a:lstStyle/>
          <a:p>
            <a:pPr defTabSz="488950">
              <a:lnSpc>
                <a:spcPct val="90000"/>
              </a:lnSpc>
              <a:spcBef>
                <a:spcPct val="0"/>
              </a:spcBef>
            </a:pPr>
            <a:r>
              <a:rPr lang="en-US" sz="1600" b="1" dirty="0" smtClean="0">
                <a:solidFill>
                  <a:prstClr val="white"/>
                </a:solidFill>
                <a:cs typeface="Arial"/>
              </a:rPr>
              <a:t>Security </a:t>
            </a:r>
          </a:p>
          <a:p>
            <a:pPr defTabSz="488950">
              <a:lnSpc>
                <a:spcPct val="90000"/>
              </a:lnSpc>
              <a:spcBef>
                <a:spcPct val="0"/>
              </a:spcBef>
            </a:pPr>
            <a:r>
              <a:rPr lang="en-US" sz="1600" b="1" dirty="0" smtClean="0">
                <a:solidFill>
                  <a:prstClr val="white"/>
                </a:solidFill>
                <a:cs typeface="Arial"/>
              </a:rPr>
              <a:t>and Cloud</a:t>
            </a:r>
          </a:p>
        </p:txBody>
      </p:sp>
      <p:sp>
        <p:nvSpPr>
          <p:cNvPr id="22" name="Round Diagonal Corner Rectangle 21"/>
          <p:cNvSpPr/>
          <p:nvPr/>
        </p:nvSpPr>
        <p:spPr>
          <a:xfrm flipH="1">
            <a:off x="5496333" y="2228662"/>
            <a:ext cx="1415099" cy="836271"/>
          </a:xfrm>
          <a:prstGeom prst="round2DiagRect">
            <a:avLst/>
          </a:prstGeom>
          <a:solidFill>
            <a:schemeClr val="tx2"/>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spcFirstLastPara="0" vert="horz" wrap="square" lIns="91440" tIns="6985" rIns="91440" bIns="6985" numCol="1" spcCol="1270" anchor="ctr" anchorCtr="0">
            <a:noAutofit/>
          </a:bodyPr>
          <a:lstStyle/>
          <a:p>
            <a:pPr defTabSz="488950">
              <a:lnSpc>
                <a:spcPct val="90000"/>
              </a:lnSpc>
              <a:spcBef>
                <a:spcPct val="0"/>
              </a:spcBef>
            </a:pPr>
            <a:r>
              <a:rPr lang="en-US" sz="1600" b="1" dirty="0" smtClean="0">
                <a:solidFill>
                  <a:prstClr val="white"/>
                </a:solidFill>
                <a:cs typeface="Arial"/>
              </a:rPr>
              <a:t>Analytics</a:t>
            </a:r>
          </a:p>
        </p:txBody>
      </p:sp>
      <p:sp>
        <p:nvSpPr>
          <p:cNvPr id="23" name="Round Diagonal Corner Rectangle 22"/>
          <p:cNvSpPr/>
          <p:nvPr/>
        </p:nvSpPr>
        <p:spPr>
          <a:xfrm flipH="1">
            <a:off x="7170100" y="2228659"/>
            <a:ext cx="1415099" cy="836271"/>
          </a:xfrm>
          <a:prstGeom prst="round2DiagRect">
            <a:avLst/>
          </a:prstGeom>
          <a:solidFill>
            <a:schemeClr val="tx2"/>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spcFirstLastPara="0" vert="horz" wrap="square" lIns="91440" tIns="6985" rIns="91440" bIns="6985" numCol="1" spcCol="1270" anchor="ctr" anchorCtr="0">
            <a:noAutofit/>
          </a:bodyPr>
          <a:lstStyle/>
          <a:p>
            <a:pPr defTabSz="488950">
              <a:lnSpc>
                <a:spcPct val="90000"/>
              </a:lnSpc>
              <a:spcBef>
                <a:spcPct val="0"/>
              </a:spcBef>
            </a:pPr>
            <a:r>
              <a:rPr lang="en-US" sz="1600" b="1" dirty="0" smtClean="0">
                <a:solidFill>
                  <a:prstClr val="white"/>
                </a:solidFill>
                <a:cs typeface="Arial"/>
              </a:rPr>
              <a:t>Printing </a:t>
            </a:r>
          </a:p>
          <a:p>
            <a:pPr defTabSz="488950">
              <a:lnSpc>
                <a:spcPct val="90000"/>
              </a:lnSpc>
              <a:spcBef>
                <a:spcPct val="0"/>
              </a:spcBef>
            </a:pPr>
            <a:r>
              <a:rPr lang="en-US" sz="1600" b="1" dirty="0" smtClean="0">
                <a:solidFill>
                  <a:prstClr val="white"/>
                </a:solidFill>
                <a:cs typeface="Arial"/>
              </a:rPr>
              <a:t>and Content</a:t>
            </a:r>
          </a:p>
        </p:txBody>
      </p:sp>
    </p:spTree>
    <p:extLst>
      <p:ext uri="{BB962C8B-B14F-4D97-AF65-F5344CB8AC3E}">
        <p14:creationId xmlns:p14="http://schemas.microsoft.com/office/powerpoint/2010/main" val="283073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22222E-6 3.82716E-6 L 0.00035 -0.26142 " pathEditMode="relative" rAng="0" ptsTypes="AA">
                                      <p:cBhvr>
                                        <p:cTn id="6" dur="2000" fill="hold"/>
                                        <p:tgtEl>
                                          <p:spTgt spid="22"/>
                                        </p:tgtEl>
                                        <p:attrNameLst>
                                          <p:attrName>ppt_x</p:attrName>
                                          <p:attrName>ppt_y</p:attrName>
                                        </p:attrNameLst>
                                      </p:cBhvr>
                                      <p:rCtr x="17" y="-13086"/>
                                    </p:animMotion>
                                  </p:childTnLst>
                                </p:cTn>
                              </p:par>
                              <p:par>
                                <p:cTn id="7" presetID="10" presetClass="exit" presetSubtype="0" fill="hold" grpId="0" nodeType="withEffect">
                                  <p:stCondLst>
                                    <p:cond delay="0"/>
                                  </p:stCondLst>
                                  <p:childTnLst>
                                    <p:animEffect transition="out" filter="fade">
                                      <p:cBhvr>
                                        <p:cTn id="8" dur="500"/>
                                        <p:tgtEl>
                                          <p:spTgt spid="23"/>
                                        </p:tgtEl>
                                      </p:cBhvr>
                                    </p:animEffect>
                                    <p:set>
                                      <p:cBhvr>
                                        <p:cTn id="9" dur="1" fill="hold">
                                          <p:stCondLst>
                                            <p:cond delay="499"/>
                                          </p:stCondLst>
                                        </p:cTn>
                                        <p:tgtEl>
                                          <p:spTgt spid="23"/>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20"/>
                                        </p:tgtEl>
                                      </p:cBhvr>
                                    </p:animEffect>
                                    <p:set>
                                      <p:cBhvr>
                                        <p:cTn id="1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 Labs Israel</a:t>
            </a:r>
            <a:endParaRPr lang="en-US" dirty="0"/>
          </a:p>
        </p:txBody>
      </p:sp>
      <p:sp>
        <p:nvSpPr>
          <p:cNvPr id="22" name="Round Diagonal Corner Rectangle 21"/>
          <p:cNvSpPr/>
          <p:nvPr/>
        </p:nvSpPr>
        <p:spPr>
          <a:xfrm flipH="1">
            <a:off x="5496333" y="877843"/>
            <a:ext cx="1415099" cy="836271"/>
          </a:xfrm>
          <a:prstGeom prst="round2DiagRect">
            <a:avLst/>
          </a:prstGeom>
          <a:solidFill>
            <a:schemeClr val="tx2"/>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spcFirstLastPara="0" vert="horz" wrap="square" lIns="91440" tIns="6985" rIns="91440" bIns="6985" numCol="1" spcCol="1270" anchor="ctr" anchorCtr="0">
            <a:noAutofit/>
          </a:bodyPr>
          <a:lstStyle/>
          <a:p>
            <a:pPr defTabSz="488950">
              <a:lnSpc>
                <a:spcPct val="90000"/>
              </a:lnSpc>
              <a:spcBef>
                <a:spcPct val="0"/>
              </a:spcBef>
            </a:pPr>
            <a:r>
              <a:rPr lang="en-US" sz="1600" b="1" dirty="0" smtClean="0">
                <a:solidFill>
                  <a:prstClr val="white"/>
                </a:solidFill>
                <a:cs typeface="Arial"/>
              </a:rPr>
              <a:t>Analytics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4141"/>
          <a:stretch/>
        </p:blipFill>
        <p:spPr>
          <a:xfrm>
            <a:off x="898559" y="2126672"/>
            <a:ext cx="6012873" cy="2218498"/>
          </a:xfrm>
          <a:prstGeom prst="rect">
            <a:avLst/>
          </a:prstGeom>
        </p:spPr>
      </p:pic>
    </p:spTree>
    <p:extLst>
      <p:ext uri="{BB962C8B-B14F-4D97-AF65-F5344CB8AC3E}">
        <p14:creationId xmlns:p14="http://schemas.microsoft.com/office/powerpoint/2010/main" val="295079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 name="Title 1"/>
          <p:cNvSpPr>
            <a:spLocks noGrp="1"/>
          </p:cNvSpPr>
          <p:nvPr>
            <p:ph type="title"/>
          </p:nvPr>
        </p:nvSpPr>
        <p:spPr/>
        <p:txBody>
          <a:bodyPr/>
          <a:lstStyle/>
          <a:p>
            <a:r>
              <a:rPr lang="en-US" dirty="0" smtClean="0"/>
              <a:t>Systems</a:t>
            </a:r>
            <a:endParaRPr lang="en-US" dirty="0"/>
          </a:p>
        </p:txBody>
      </p:sp>
      <p:sp>
        <p:nvSpPr>
          <p:cNvPr id="14" name="Round Diagonal Corner Rectangle 13"/>
          <p:cNvSpPr/>
          <p:nvPr/>
        </p:nvSpPr>
        <p:spPr>
          <a:xfrm>
            <a:off x="331470" y="1070274"/>
            <a:ext cx="3641175" cy="3340284"/>
          </a:xfrm>
          <a:prstGeom prst="round2DiagRect">
            <a:avLst>
              <a:gd name="adj1" fmla="val 0"/>
              <a:gd name="adj2" fmla="val 463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37160" rIns="137160" rtlCol="0" anchor="ctr"/>
          <a:lstStyle/>
          <a:p>
            <a:pPr>
              <a:spcAft>
                <a:spcPct val="15000"/>
              </a:spcAft>
            </a:pPr>
            <a:r>
              <a:rPr lang="en-US" b="1" dirty="0"/>
              <a:t>We need to get radical about efficiency. </a:t>
            </a:r>
          </a:p>
          <a:p>
            <a:pPr>
              <a:spcAft>
                <a:spcPct val="15000"/>
              </a:spcAft>
            </a:pPr>
            <a:r>
              <a:rPr lang="en-US" sz="1600" dirty="0"/>
              <a:t>HP Labs is breaking through the current limits on storing and transforming data – creating software-defined systems that range from the personal to the </a:t>
            </a:r>
            <a:r>
              <a:rPr lang="en-US" sz="1600" dirty="0" err="1"/>
              <a:t>zettascale</a:t>
            </a:r>
            <a:r>
              <a:rPr lang="en-US" sz="1600" dirty="0"/>
              <a:t>.  </a:t>
            </a:r>
          </a:p>
        </p:txBody>
      </p:sp>
      <p:sp>
        <p:nvSpPr>
          <p:cNvPr id="15" name="Text Box 7"/>
          <p:cNvSpPr txBox="1">
            <a:spLocks noChangeArrowheads="1"/>
          </p:cNvSpPr>
          <p:nvPr/>
        </p:nvSpPr>
        <p:spPr bwMode="auto">
          <a:xfrm flipH="1">
            <a:off x="4779468" y="3125704"/>
            <a:ext cx="3834332" cy="778795"/>
          </a:xfrm>
          <a:prstGeom prst="rect">
            <a:avLst/>
          </a:prstGeom>
          <a:noFill/>
          <a:ln w="19050" algn="ctr">
            <a:noFill/>
            <a:miter lim="800000"/>
            <a:headEnd/>
            <a:tailEnd/>
          </a:ln>
        </p:spPr>
        <p:txBody>
          <a:bodyPr wrap="square" lIns="91440" tIns="45720" rIns="91440" bIns="45720" anchor="ctr">
            <a:noAutofit/>
          </a:bodyPr>
          <a:lstStyle/>
          <a:p>
            <a:r>
              <a:rPr lang="en-US" sz="1400" b="1" dirty="0" smtClean="0">
                <a:solidFill>
                  <a:schemeClr val="accent1"/>
                </a:solidFill>
              </a:rPr>
              <a:t>Memory-based Data Stores</a:t>
            </a:r>
            <a:endParaRPr lang="en-US" sz="1200" dirty="0" smtClean="0">
              <a:solidFill>
                <a:schemeClr val="accent1"/>
              </a:solidFill>
            </a:endParaRPr>
          </a:p>
          <a:p>
            <a:r>
              <a:rPr lang="en-US" sz="1200" dirty="0" smtClean="0"/>
              <a:t>Scalable</a:t>
            </a:r>
            <a:r>
              <a:rPr lang="en-US" sz="1200" dirty="0"/>
              <a:t>, resilient </a:t>
            </a:r>
            <a:r>
              <a:rPr lang="en-US" sz="1200" dirty="0" smtClean="0"/>
              <a:t>stores </a:t>
            </a:r>
            <a:r>
              <a:rPr lang="en-US" sz="1200" dirty="0"/>
              <a:t>for big data applications</a:t>
            </a:r>
          </a:p>
        </p:txBody>
      </p:sp>
      <p:sp>
        <p:nvSpPr>
          <p:cNvPr id="16" name="Text Box 7"/>
          <p:cNvSpPr txBox="1">
            <a:spLocks noChangeArrowheads="1"/>
          </p:cNvSpPr>
          <p:nvPr/>
        </p:nvSpPr>
        <p:spPr bwMode="auto">
          <a:xfrm flipH="1">
            <a:off x="4779469" y="1070274"/>
            <a:ext cx="3834332" cy="532859"/>
          </a:xfrm>
          <a:prstGeom prst="rect">
            <a:avLst/>
          </a:prstGeom>
          <a:noFill/>
          <a:ln w="19050" algn="ctr">
            <a:noFill/>
            <a:miter lim="800000"/>
            <a:headEnd/>
            <a:tailEnd/>
          </a:ln>
        </p:spPr>
        <p:txBody>
          <a:bodyPr wrap="square" lIns="91440" tIns="45720" rIns="91440" bIns="45720" anchor="ctr">
            <a:noAutofit/>
          </a:bodyPr>
          <a:lstStyle/>
          <a:p>
            <a:r>
              <a:rPr lang="en-US" sz="1400" b="1" dirty="0">
                <a:solidFill>
                  <a:schemeClr val="accent1"/>
                </a:solidFill>
              </a:rPr>
              <a:t>Photons for </a:t>
            </a:r>
            <a:r>
              <a:rPr lang="en-US" sz="1400" b="1" dirty="0" smtClean="0">
                <a:solidFill>
                  <a:schemeClr val="accent1"/>
                </a:solidFill>
              </a:rPr>
              <a:t>Communication</a:t>
            </a:r>
            <a:endParaRPr lang="en-US" sz="1400" b="1" dirty="0"/>
          </a:p>
          <a:p>
            <a:r>
              <a:rPr lang="en-US" sz="1200" dirty="0"/>
              <a:t>Transmitting data at light speed and low cost </a:t>
            </a:r>
          </a:p>
        </p:txBody>
      </p:sp>
      <p:sp>
        <p:nvSpPr>
          <p:cNvPr id="19" name="Text Box 7"/>
          <p:cNvSpPr txBox="1">
            <a:spLocks noChangeArrowheads="1"/>
          </p:cNvSpPr>
          <p:nvPr/>
        </p:nvSpPr>
        <p:spPr bwMode="auto">
          <a:xfrm flipH="1">
            <a:off x="4779468" y="1650805"/>
            <a:ext cx="3834332" cy="777240"/>
          </a:xfrm>
          <a:prstGeom prst="rect">
            <a:avLst/>
          </a:prstGeom>
          <a:noFill/>
          <a:ln w="19050" algn="ctr">
            <a:noFill/>
            <a:miter lim="800000"/>
            <a:headEnd/>
            <a:tailEnd/>
          </a:ln>
        </p:spPr>
        <p:txBody>
          <a:bodyPr wrap="square" lIns="91440" tIns="45720" rIns="91440" bIns="45720" anchor="ctr">
            <a:noAutofit/>
          </a:bodyPr>
          <a:lstStyle/>
          <a:p>
            <a:r>
              <a:rPr lang="en-US" sz="1400" b="1" dirty="0">
                <a:solidFill>
                  <a:schemeClr val="accent1"/>
                </a:solidFill>
              </a:rPr>
              <a:t>Universal </a:t>
            </a:r>
            <a:r>
              <a:rPr lang="en-US" sz="1400" b="1" dirty="0" smtClean="0">
                <a:solidFill>
                  <a:schemeClr val="accent1"/>
                </a:solidFill>
              </a:rPr>
              <a:t>Memory </a:t>
            </a:r>
            <a:endParaRPr lang="en-US" sz="1400" b="1" dirty="0">
              <a:solidFill>
                <a:schemeClr val="accent1"/>
              </a:solidFill>
            </a:endParaRPr>
          </a:p>
          <a:p>
            <a:r>
              <a:rPr lang="en-US" sz="1200" dirty="0"/>
              <a:t>Non-volatile, high-speed, scalable, </a:t>
            </a:r>
            <a:r>
              <a:rPr lang="en-US" sz="1200" dirty="0" smtClean="0"/>
              <a:t>low-cost memory and storage with </a:t>
            </a:r>
            <a:r>
              <a:rPr lang="en-US" sz="1200" dirty="0" err="1" smtClean="0"/>
              <a:t>Memristor</a:t>
            </a:r>
            <a:r>
              <a:rPr lang="en-US" sz="1200" dirty="0" err="1"/>
              <a:t>s</a:t>
            </a:r>
            <a:endParaRPr lang="en-US" sz="1200" dirty="0"/>
          </a:p>
        </p:txBody>
      </p:sp>
      <p:sp>
        <p:nvSpPr>
          <p:cNvPr id="20" name="Text Box 7"/>
          <p:cNvSpPr txBox="1">
            <a:spLocks noChangeArrowheads="1"/>
          </p:cNvSpPr>
          <p:nvPr/>
        </p:nvSpPr>
        <p:spPr bwMode="auto">
          <a:xfrm flipH="1">
            <a:off x="4779467" y="2556022"/>
            <a:ext cx="4076665" cy="530352"/>
          </a:xfrm>
          <a:prstGeom prst="rect">
            <a:avLst/>
          </a:prstGeom>
          <a:noFill/>
          <a:ln w="19050" algn="ctr">
            <a:noFill/>
            <a:miter lim="800000"/>
            <a:headEnd/>
            <a:tailEnd/>
          </a:ln>
        </p:spPr>
        <p:txBody>
          <a:bodyPr wrap="square" lIns="91440" tIns="45720" rIns="91440" bIns="45720" anchor="ctr">
            <a:noAutofit/>
          </a:bodyPr>
          <a:lstStyle/>
          <a:p>
            <a:r>
              <a:rPr lang="en-US" sz="1400" b="1" dirty="0">
                <a:solidFill>
                  <a:schemeClr val="accent1"/>
                </a:solidFill>
              </a:rPr>
              <a:t>Systems on a Chip </a:t>
            </a:r>
            <a:endParaRPr lang="en-US" sz="1400" b="1" dirty="0"/>
          </a:p>
          <a:p>
            <a:r>
              <a:rPr lang="en-US" sz="1200" dirty="0"/>
              <a:t>Power consumption and costs way down, performance way </a:t>
            </a:r>
            <a:r>
              <a:rPr lang="en-US" sz="1200" dirty="0" smtClean="0"/>
              <a:t>up  </a:t>
            </a:r>
            <a:endParaRPr lang="en-US" sz="1200" dirty="0"/>
          </a:p>
        </p:txBody>
      </p:sp>
      <p:cxnSp>
        <p:nvCxnSpPr>
          <p:cNvPr id="21" name="Straight Connector 20"/>
          <p:cNvCxnSpPr/>
          <p:nvPr/>
        </p:nvCxnSpPr>
        <p:spPr>
          <a:xfrm>
            <a:off x="4072538" y="1626969"/>
            <a:ext cx="4541264"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4072538" y="2451881"/>
            <a:ext cx="4541264"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4072538" y="3152292"/>
            <a:ext cx="4541264"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5" name="Text Box 7"/>
          <p:cNvSpPr txBox="1">
            <a:spLocks noChangeArrowheads="1"/>
          </p:cNvSpPr>
          <p:nvPr/>
        </p:nvSpPr>
        <p:spPr bwMode="auto">
          <a:xfrm flipH="1">
            <a:off x="4779469" y="3880206"/>
            <a:ext cx="3834332" cy="530352"/>
          </a:xfrm>
          <a:prstGeom prst="rect">
            <a:avLst/>
          </a:prstGeom>
          <a:noFill/>
          <a:ln w="19050" algn="ctr">
            <a:noFill/>
            <a:miter lim="800000"/>
            <a:headEnd/>
            <a:tailEnd/>
          </a:ln>
        </p:spPr>
        <p:txBody>
          <a:bodyPr wrap="square" lIns="91440" tIns="45720" rIns="91440" bIns="45720" anchor="ctr">
            <a:noAutofit/>
          </a:bodyPr>
          <a:lstStyle/>
          <a:p>
            <a:r>
              <a:rPr lang="en-US" sz="1400" b="1" dirty="0">
                <a:solidFill>
                  <a:schemeClr val="accent1"/>
                </a:solidFill>
              </a:rPr>
              <a:t>Cog ex </a:t>
            </a:r>
            <a:r>
              <a:rPr lang="en-US" sz="1400" b="1" dirty="0" err="1">
                <a:solidFill>
                  <a:schemeClr val="accent1"/>
                </a:solidFill>
              </a:rPr>
              <a:t>Machina</a:t>
            </a:r>
            <a:r>
              <a:rPr lang="en-US" sz="1400" b="1" dirty="0">
                <a:solidFill>
                  <a:schemeClr val="accent1"/>
                </a:solidFill>
              </a:rPr>
              <a:t> </a:t>
            </a:r>
            <a:br>
              <a:rPr lang="en-US" sz="1400" b="1" dirty="0">
                <a:solidFill>
                  <a:schemeClr val="accent1"/>
                </a:solidFill>
              </a:rPr>
            </a:br>
            <a:r>
              <a:rPr lang="en-US" sz="1200" dirty="0"/>
              <a:t>Massively parallel cognitive computing architecture</a:t>
            </a:r>
          </a:p>
        </p:txBody>
      </p:sp>
      <p:cxnSp>
        <p:nvCxnSpPr>
          <p:cNvPr id="26" name="Straight Connector 25"/>
          <p:cNvCxnSpPr/>
          <p:nvPr/>
        </p:nvCxnSpPr>
        <p:spPr>
          <a:xfrm>
            <a:off x="4072538" y="3856372"/>
            <a:ext cx="4541264"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24"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4290277" y="1873858"/>
            <a:ext cx="367001" cy="333221"/>
          </a:xfrm>
          <a:prstGeom prst="round2DiagRect">
            <a:avLst>
              <a:gd name="adj1" fmla="val 0"/>
              <a:gd name="adj2" fmla="val 11765"/>
            </a:avLst>
          </a:prstGeom>
          <a:solidFill>
            <a:schemeClr val="accent1"/>
          </a:solidFill>
          <a:ln>
            <a:noFill/>
          </a:ln>
          <a:effectLst/>
          <a:extLst/>
        </p:spPr>
      </p:pic>
      <p:sp>
        <p:nvSpPr>
          <p:cNvPr id="17" name="Freeform 16"/>
          <p:cNvSpPr/>
          <p:nvPr/>
        </p:nvSpPr>
        <p:spPr>
          <a:xfrm>
            <a:off x="4290277" y="1186244"/>
            <a:ext cx="367001" cy="346562"/>
          </a:xfrm>
          <a:custGeom>
            <a:avLst/>
            <a:gdLst>
              <a:gd name="connsiteX0" fmla="*/ 437712 w 875235"/>
              <a:gd name="connsiteY0" fmla="*/ 753602 h 826492"/>
              <a:gd name="connsiteX1" fmla="*/ 414852 w 875235"/>
              <a:gd name="connsiteY1" fmla="*/ 776462 h 826492"/>
              <a:gd name="connsiteX2" fmla="*/ 437712 w 875235"/>
              <a:gd name="connsiteY2" fmla="*/ 799322 h 826492"/>
              <a:gd name="connsiteX3" fmla="*/ 460572 w 875235"/>
              <a:gd name="connsiteY3" fmla="*/ 776462 h 826492"/>
              <a:gd name="connsiteX4" fmla="*/ 437712 w 875235"/>
              <a:gd name="connsiteY4" fmla="*/ 753602 h 826492"/>
              <a:gd name="connsiteX5" fmla="*/ 488486 w 875235"/>
              <a:gd name="connsiteY5" fmla="*/ 726187 h 826492"/>
              <a:gd name="connsiteX6" fmla="*/ 465626 w 875235"/>
              <a:gd name="connsiteY6" fmla="*/ 749047 h 826492"/>
              <a:gd name="connsiteX7" fmla="*/ 488486 w 875235"/>
              <a:gd name="connsiteY7" fmla="*/ 771907 h 826492"/>
              <a:gd name="connsiteX8" fmla="*/ 511346 w 875235"/>
              <a:gd name="connsiteY8" fmla="*/ 749047 h 826492"/>
              <a:gd name="connsiteX9" fmla="*/ 488486 w 875235"/>
              <a:gd name="connsiteY9" fmla="*/ 726187 h 826492"/>
              <a:gd name="connsiteX10" fmla="*/ 386938 w 875235"/>
              <a:gd name="connsiteY10" fmla="*/ 726187 h 826492"/>
              <a:gd name="connsiteX11" fmla="*/ 364078 w 875235"/>
              <a:gd name="connsiteY11" fmla="*/ 749047 h 826492"/>
              <a:gd name="connsiteX12" fmla="*/ 386938 w 875235"/>
              <a:gd name="connsiteY12" fmla="*/ 771907 h 826492"/>
              <a:gd name="connsiteX13" fmla="*/ 409798 w 875235"/>
              <a:gd name="connsiteY13" fmla="*/ 749047 h 826492"/>
              <a:gd name="connsiteX14" fmla="*/ 386938 w 875235"/>
              <a:gd name="connsiteY14" fmla="*/ 726187 h 826492"/>
              <a:gd name="connsiteX15" fmla="*/ 437712 w 875235"/>
              <a:gd name="connsiteY15" fmla="*/ 696400 h 826492"/>
              <a:gd name="connsiteX16" fmla="*/ 414852 w 875235"/>
              <a:gd name="connsiteY16" fmla="*/ 719260 h 826492"/>
              <a:gd name="connsiteX17" fmla="*/ 437712 w 875235"/>
              <a:gd name="connsiteY17" fmla="*/ 742120 h 826492"/>
              <a:gd name="connsiteX18" fmla="*/ 460572 w 875235"/>
              <a:gd name="connsiteY18" fmla="*/ 719260 h 826492"/>
              <a:gd name="connsiteX19" fmla="*/ 437712 w 875235"/>
              <a:gd name="connsiteY19" fmla="*/ 696400 h 826492"/>
              <a:gd name="connsiteX20" fmla="*/ 488486 w 875235"/>
              <a:gd name="connsiteY20" fmla="*/ 665784 h 826492"/>
              <a:gd name="connsiteX21" fmla="*/ 465626 w 875235"/>
              <a:gd name="connsiteY21" fmla="*/ 688644 h 826492"/>
              <a:gd name="connsiteX22" fmla="*/ 488486 w 875235"/>
              <a:gd name="connsiteY22" fmla="*/ 711504 h 826492"/>
              <a:gd name="connsiteX23" fmla="*/ 511346 w 875235"/>
              <a:gd name="connsiteY23" fmla="*/ 688644 h 826492"/>
              <a:gd name="connsiteX24" fmla="*/ 488486 w 875235"/>
              <a:gd name="connsiteY24" fmla="*/ 665784 h 826492"/>
              <a:gd name="connsiteX25" fmla="*/ 386938 w 875235"/>
              <a:gd name="connsiteY25" fmla="*/ 665784 h 826492"/>
              <a:gd name="connsiteX26" fmla="*/ 364078 w 875235"/>
              <a:gd name="connsiteY26" fmla="*/ 688644 h 826492"/>
              <a:gd name="connsiteX27" fmla="*/ 386938 w 875235"/>
              <a:gd name="connsiteY27" fmla="*/ 711504 h 826492"/>
              <a:gd name="connsiteX28" fmla="*/ 409798 w 875235"/>
              <a:gd name="connsiteY28" fmla="*/ 688644 h 826492"/>
              <a:gd name="connsiteX29" fmla="*/ 386938 w 875235"/>
              <a:gd name="connsiteY29" fmla="*/ 665784 h 826492"/>
              <a:gd name="connsiteX30" fmla="*/ 437712 w 875235"/>
              <a:gd name="connsiteY30" fmla="*/ 639199 h 826492"/>
              <a:gd name="connsiteX31" fmla="*/ 414852 w 875235"/>
              <a:gd name="connsiteY31" fmla="*/ 662059 h 826492"/>
              <a:gd name="connsiteX32" fmla="*/ 437712 w 875235"/>
              <a:gd name="connsiteY32" fmla="*/ 684919 h 826492"/>
              <a:gd name="connsiteX33" fmla="*/ 460572 w 875235"/>
              <a:gd name="connsiteY33" fmla="*/ 662059 h 826492"/>
              <a:gd name="connsiteX34" fmla="*/ 437712 w 875235"/>
              <a:gd name="connsiteY34" fmla="*/ 639199 h 826492"/>
              <a:gd name="connsiteX35" fmla="*/ 765165 w 875235"/>
              <a:gd name="connsiteY35" fmla="*/ 449417 h 826492"/>
              <a:gd name="connsiteX36" fmla="*/ 742305 w 875235"/>
              <a:gd name="connsiteY36" fmla="*/ 472277 h 826492"/>
              <a:gd name="connsiteX37" fmla="*/ 765165 w 875235"/>
              <a:gd name="connsiteY37" fmla="*/ 495137 h 826492"/>
              <a:gd name="connsiteX38" fmla="*/ 788025 w 875235"/>
              <a:gd name="connsiteY38" fmla="*/ 472277 h 826492"/>
              <a:gd name="connsiteX39" fmla="*/ 765165 w 875235"/>
              <a:gd name="connsiteY39" fmla="*/ 449417 h 826492"/>
              <a:gd name="connsiteX40" fmla="*/ 437712 w 875235"/>
              <a:gd name="connsiteY40" fmla="*/ 449417 h 826492"/>
              <a:gd name="connsiteX41" fmla="*/ 414852 w 875235"/>
              <a:gd name="connsiteY41" fmla="*/ 472277 h 826492"/>
              <a:gd name="connsiteX42" fmla="*/ 437712 w 875235"/>
              <a:gd name="connsiteY42" fmla="*/ 495137 h 826492"/>
              <a:gd name="connsiteX43" fmla="*/ 460572 w 875235"/>
              <a:gd name="connsiteY43" fmla="*/ 472277 h 826492"/>
              <a:gd name="connsiteX44" fmla="*/ 437712 w 875235"/>
              <a:gd name="connsiteY44" fmla="*/ 449417 h 826492"/>
              <a:gd name="connsiteX45" fmla="*/ 104693 w 875235"/>
              <a:gd name="connsiteY45" fmla="*/ 449417 h 826492"/>
              <a:gd name="connsiteX46" fmla="*/ 81833 w 875235"/>
              <a:gd name="connsiteY46" fmla="*/ 472277 h 826492"/>
              <a:gd name="connsiteX47" fmla="*/ 104693 w 875235"/>
              <a:gd name="connsiteY47" fmla="*/ 495137 h 826492"/>
              <a:gd name="connsiteX48" fmla="*/ 127553 w 875235"/>
              <a:gd name="connsiteY48" fmla="*/ 472277 h 826492"/>
              <a:gd name="connsiteX49" fmla="*/ 104693 w 875235"/>
              <a:gd name="connsiteY49" fmla="*/ 449417 h 826492"/>
              <a:gd name="connsiteX50" fmla="*/ 815266 w 875235"/>
              <a:gd name="connsiteY50" fmla="*/ 425491 h 826492"/>
              <a:gd name="connsiteX51" fmla="*/ 792406 w 875235"/>
              <a:gd name="connsiteY51" fmla="*/ 448351 h 826492"/>
              <a:gd name="connsiteX52" fmla="*/ 815266 w 875235"/>
              <a:gd name="connsiteY52" fmla="*/ 471211 h 826492"/>
              <a:gd name="connsiteX53" fmla="*/ 838126 w 875235"/>
              <a:gd name="connsiteY53" fmla="*/ 448351 h 826492"/>
              <a:gd name="connsiteX54" fmla="*/ 815266 w 875235"/>
              <a:gd name="connsiteY54" fmla="*/ 425491 h 826492"/>
              <a:gd name="connsiteX55" fmla="*/ 713718 w 875235"/>
              <a:gd name="connsiteY55" fmla="*/ 425491 h 826492"/>
              <a:gd name="connsiteX56" fmla="*/ 690858 w 875235"/>
              <a:gd name="connsiteY56" fmla="*/ 448351 h 826492"/>
              <a:gd name="connsiteX57" fmla="*/ 713718 w 875235"/>
              <a:gd name="connsiteY57" fmla="*/ 471211 h 826492"/>
              <a:gd name="connsiteX58" fmla="*/ 736578 w 875235"/>
              <a:gd name="connsiteY58" fmla="*/ 448351 h 826492"/>
              <a:gd name="connsiteX59" fmla="*/ 713718 w 875235"/>
              <a:gd name="connsiteY59" fmla="*/ 425491 h 826492"/>
              <a:gd name="connsiteX60" fmla="*/ 488486 w 875235"/>
              <a:gd name="connsiteY60" fmla="*/ 425491 h 826492"/>
              <a:gd name="connsiteX61" fmla="*/ 465626 w 875235"/>
              <a:gd name="connsiteY61" fmla="*/ 448351 h 826492"/>
              <a:gd name="connsiteX62" fmla="*/ 488486 w 875235"/>
              <a:gd name="connsiteY62" fmla="*/ 471211 h 826492"/>
              <a:gd name="connsiteX63" fmla="*/ 511346 w 875235"/>
              <a:gd name="connsiteY63" fmla="*/ 448351 h 826492"/>
              <a:gd name="connsiteX64" fmla="*/ 488486 w 875235"/>
              <a:gd name="connsiteY64" fmla="*/ 425491 h 826492"/>
              <a:gd name="connsiteX65" fmla="*/ 386938 w 875235"/>
              <a:gd name="connsiteY65" fmla="*/ 425491 h 826492"/>
              <a:gd name="connsiteX66" fmla="*/ 364078 w 875235"/>
              <a:gd name="connsiteY66" fmla="*/ 448351 h 826492"/>
              <a:gd name="connsiteX67" fmla="*/ 386938 w 875235"/>
              <a:gd name="connsiteY67" fmla="*/ 471211 h 826492"/>
              <a:gd name="connsiteX68" fmla="*/ 409798 w 875235"/>
              <a:gd name="connsiteY68" fmla="*/ 448351 h 826492"/>
              <a:gd name="connsiteX69" fmla="*/ 386938 w 875235"/>
              <a:gd name="connsiteY69" fmla="*/ 425491 h 826492"/>
              <a:gd name="connsiteX70" fmla="*/ 160771 w 875235"/>
              <a:gd name="connsiteY70" fmla="*/ 425491 h 826492"/>
              <a:gd name="connsiteX71" fmla="*/ 137911 w 875235"/>
              <a:gd name="connsiteY71" fmla="*/ 448351 h 826492"/>
              <a:gd name="connsiteX72" fmla="*/ 160771 w 875235"/>
              <a:gd name="connsiteY72" fmla="*/ 471211 h 826492"/>
              <a:gd name="connsiteX73" fmla="*/ 183631 w 875235"/>
              <a:gd name="connsiteY73" fmla="*/ 448351 h 826492"/>
              <a:gd name="connsiteX74" fmla="*/ 160771 w 875235"/>
              <a:gd name="connsiteY74" fmla="*/ 425491 h 826492"/>
              <a:gd name="connsiteX75" fmla="*/ 59223 w 875235"/>
              <a:gd name="connsiteY75" fmla="*/ 425491 h 826492"/>
              <a:gd name="connsiteX76" fmla="*/ 36363 w 875235"/>
              <a:gd name="connsiteY76" fmla="*/ 448351 h 826492"/>
              <a:gd name="connsiteX77" fmla="*/ 59223 w 875235"/>
              <a:gd name="connsiteY77" fmla="*/ 471211 h 826492"/>
              <a:gd name="connsiteX78" fmla="*/ 82083 w 875235"/>
              <a:gd name="connsiteY78" fmla="*/ 448351 h 826492"/>
              <a:gd name="connsiteX79" fmla="*/ 59223 w 875235"/>
              <a:gd name="connsiteY79" fmla="*/ 425491 h 826492"/>
              <a:gd name="connsiteX80" fmla="*/ 763819 w 875235"/>
              <a:gd name="connsiteY80" fmla="*/ 393660 h 826492"/>
              <a:gd name="connsiteX81" fmla="*/ 740959 w 875235"/>
              <a:gd name="connsiteY81" fmla="*/ 416520 h 826492"/>
              <a:gd name="connsiteX82" fmla="*/ 763819 w 875235"/>
              <a:gd name="connsiteY82" fmla="*/ 439380 h 826492"/>
              <a:gd name="connsiteX83" fmla="*/ 786679 w 875235"/>
              <a:gd name="connsiteY83" fmla="*/ 416520 h 826492"/>
              <a:gd name="connsiteX84" fmla="*/ 763819 w 875235"/>
              <a:gd name="connsiteY84" fmla="*/ 393660 h 826492"/>
              <a:gd name="connsiteX85" fmla="*/ 437712 w 875235"/>
              <a:gd name="connsiteY85" fmla="*/ 393660 h 826492"/>
              <a:gd name="connsiteX86" fmla="*/ 414852 w 875235"/>
              <a:gd name="connsiteY86" fmla="*/ 416520 h 826492"/>
              <a:gd name="connsiteX87" fmla="*/ 437712 w 875235"/>
              <a:gd name="connsiteY87" fmla="*/ 439380 h 826492"/>
              <a:gd name="connsiteX88" fmla="*/ 460572 w 875235"/>
              <a:gd name="connsiteY88" fmla="*/ 416520 h 826492"/>
              <a:gd name="connsiteX89" fmla="*/ 437712 w 875235"/>
              <a:gd name="connsiteY89" fmla="*/ 393660 h 826492"/>
              <a:gd name="connsiteX90" fmla="*/ 104266 w 875235"/>
              <a:gd name="connsiteY90" fmla="*/ 393660 h 826492"/>
              <a:gd name="connsiteX91" fmla="*/ 81406 w 875235"/>
              <a:gd name="connsiteY91" fmla="*/ 416520 h 826492"/>
              <a:gd name="connsiteX92" fmla="*/ 104266 w 875235"/>
              <a:gd name="connsiteY92" fmla="*/ 439380 h 826492"/>
              <a:gd name="connsiteX93" fmla="*/ 127126 w 875235"/>
              <a:gd name="connsiteY93" fmla="*/ 416520 h 826492"/>
              <a:gd name="connsiteX94" fmla="*/ 104266 w 875235"/>
              <a:gd name="connsiteY94" fmla="*/ 393660 h 826492"/>
              <a:gd name="connsiteX95" fmla="*/ 815266 w 875235"/>
              <a:gd name="connsiteY95" fmla="*/ 365088 h 826492"/>
              <a:gd name="connsiteX96" fmla="*/ 792406 w 875235"/>
              <a:gd name="connsiteY96" fmla="*/ 387948 h 826492"/>
              <a:gd name="connsiteX97" fmla="*/ 815266 w 875235"/>
              <a:gd name="connsiteY97" fmla="*/ 410808 h 826492"/>
              <a:gd name="connsiteX98" fmla="*/ 838126 w 875235"/>
              <a:gd name="connsiteY98" fmla="*/ 387948 h 826492"/>
              <a:gd name="connsiteX99" fmla="*/ 815266 w 875235"/>
              <a:gd name="connsiteY99" fmla="*/ 365088 h 826492"/>
              <a:gd name="connsiteX100" fmla="*/ 713718 w 875235"/>
              <a:gd name="connsiteY100" fmla="*/ 365088 h 826492"/>
              <a:gd name="connsiteX101" fmla="*/ 690858 w 875235"/>
              <a:gd name="connsiteY101" fmla="*/ 387948 h 826492"/>
              <a:gd name="connsiteX102" fmla="*/ 713718 w 875235"/>
              <a:gd name="connsiteY102" fmla="*/ 410808 h 826492"/>
              <a:gd name="connsiteX103" fmla="*/ 736578 w 875235"/>
              <a:gd name="connsiteY103" fmla="*/ 387948 h 826492"/>
              <a:gd name="connsiteX104" fmla="*/ 713718 w 875235"/>
              <a:gd name="connsiteY104" fmla="*/ 365088 h 826492"/>
              <a:gd name="connsiteX105" fmla="*/ 488486 w 875235"/>
              <a:gd name="connsiteY105" fmla="*/ 365088 h 826492"/>
              <a:gd name="connsiteX106" fmla="*/ 465626 w 875235"/>
              <a:gd name="connsiteY106" fmla="*/ 387948 h 826492"/>
              <a:gd name="connsiteX107" fmla="*/ 488486 w 875235"/>
              <a:gd name="connsiteY107" fmla="*/ 410808 h 826492"/>
              <a:gd name="connsiteX108" fmla="*/ 511346 w 875235"/>
              <a:gd name="connsiteY108" fmla="*/ 387948 h 826492"/>
              <a:gd name="connsiteX109" fmla="*/ 488486 w 875235"/>
              <a:gd name="connsiteY109" fmla="*/ 365088 h 826492"/>
              <a:gd name="connsiteX110" fmla="*/ 386938 w 875235"/>
              <a:gd name="connsiteY110" fmla="*/ 365088 h 826492"/>
              <a:gd name="connsiteX111" fmla="*/ 364078 w 875235"/>
              <a:gd name="connsiteY111" fmla="*/ 387948 h 826492"/>
              <a:gd name="connsiteX112" fmla="*/ 386938 w 875235"/>
              <a:gd name="connsiteY112" fmla="*/ 410808 h 826492"/>
              <a:gd name="connsiteX113" fmla="*/ 409798 w 875235"/>
              <a:gd name="connsiteY113" fmla="*/ 387948 h 826492"/>
              <a:gd name="connsiteX114" fmla="*/ 386938 w 875235"/>
              <a:gd name="connsiteY114" fmla="*/ 365088 h 826492"/>
              <a:gd name="connsiteX115" fmla="*/ 160771 w 875235"/>
              <a:gd name="connsiteY115" fmla="*/ 365088 h 826492"/>
              <a:gd name="connsiteX116" fmla="*/ 137911 w 875235"/>
              <a:gd name="connsiteY116" fmla="*/ 387948 h 826492"/>
              <a:gd name="connsiteX117" fmla="*/ 160771 w 875235"/>
              <a:gd name="connsiteY117" fmla="*/ 410808 h 826492"/>
              <a:gd name="connsiteX118" fmla="*/ 183631 w 875235"/>
              <a:gd name="connsiteY118" fmla="*/ 387948 h 826492"/>
              <a:gd name="connsiteX119" fmla="*/ 160771 w 875235"/>
              <a:gd name="connsiteY119" fmla="*/ 365088 h 826492"/>
              <a:gd name="connsiteX120" fmla="*/ 59223 w 875235"/>
              <a:gd name="connsiteY120" fmla="*/ 365088 h 826492"/>
              <a:gd name="connsiteX121" fmla="*/ 36363 w 875235"/>
              <a:gd name="connsiteY121" fmla="*/ 387948 h 826492"/>
              <a:gd name="connsiteX122" fmla="*/ 59223 w 875235"/>
              <a:gd name="connsiteY122" fmla="*/ 410808 h 826492"/>
              <a:gd name="connsiteX123" fmla="*/ 82083 w 875235"/>
              <a:gd name="connsiteY123" fmla="*/ 387948 h 826492"/>
              <a:gd name="connsiteX124" fmla="*/ 59223 w 875235"/>
              <a:gd name="connsiteY124" fmla="*/ 365088 h 826492"/>
              <a:gd name="connsiteX125" fmla="*/ 765165 w 875235"/>
              <a:gd name="connsiteY125" fmla="*/ 335014 h 826492"/>
              <a:gd name="connsiteX126" fmla="*/ 742305 w 875235"/>
              <a:gd name="connsiteY126" fmla="*/ 357874 h 826492"/>
              <a:gd name="connsiteX127" fmla="*/ 765165 w 875235"/>
              <a:gd name="connsiteY127" fmla="*/ 380734 h 826492"/>
              <a:gd name="connsiteX128" fmla="*/ 788025 w 875235"/>
              <a:gd name="connsiteY128" fmla="*/ 357874 h 826492"/>
              <a:gd name="connsiteX129" fmla="*/ 765165 w 875235"/>
              <a:gd name="connsiteY129" fmla="*/ 335014 h 826492"/>
              <a:gd name="connsiteX130" fmla="*/ 437712 w 875235"/>
              <a:gd name="connsiteY130" fmla="*/ 335014 h 826492"/>
              <a:gd name="connsiteX131" fmla="*/ 414852 w 875235"/>
              <a:gd name="connsiteY131" fmla="*/ 357874 h 826492"/>
              <a:gd name="connsiteX132" fmla="*/ 437712 w 875235"/>
              <a:gd name="connsiteY132" fmla="*/ 380734 h 826492"/>
              <a:gd name="connsiteX133" fmla="*/ 460572 w 875235"/>
              <a:gd name="connsiteY133" fmla="*/ 357874 h 826492"/>
              <a:gd name="connsiteX134" fmla="*/ 437712 w 875235"/>
              <a:gd name="connsiteY134" fmla="*/ 335014 h 826492"/>
              <a:gd name="connsiteX135" fmla="*/ 104693 w 875235"/>
              <a:gd name="connsiteY135" fmla="*/ 335014 h 826492"/>
              <a:gd name="connsiteX136" fmla="*/ 81833 w 875235"/>
              <a:gd name="connsiteY136" fmla="*/ 357874 h 826492"/>
              <a:gd name="connsiteX137" fmla="*/ 104693 w 875235"/>
              <a:gd name="connsiteY137" fmla="*/ 380734 h 826492"/>
              <a:gd name="connsiteX138" fmla="*/ 127553 w 875235"/>
              <a:gd name="connsiteY138" fmla="*/ 357874 h 826492"/>
              <a:gd name="connsiteX139" fmla="*/ 104693 w 875235"/>
              <a:gd name="connsiteY139" fmla="*/ 335014 h 826492"/>
              <a:gd name="connsiteX140" fmla="*/ 437712 w 875235"/>
              <a:gd name="connsiteY140" fmla="*/ 138633 h 826492"/>
              <a:gd name="connsiteX141" fmla="*/ 414852 w 875235"/>
              <a:gd name="connsiteY141" fmla="*/ 161493 h 826492"/>
              <a:gd name="connsiteX142" fmla="*/ 437712 w 875235"/>
              <a:gd name="connsiteY142" fmla="*/ 184353 h 826492"/>
              <a:gd name="connsiteX143" fmla="*/ 460572 w 875235"/>
              <a:gd name="connsiteY143" fmla="*/ 161493 h 826492"/>
              <a:gd name="connsiteX144" fmla="*/ 437712 w 875235"/>
              <a:gd name="connsiteY144" fmla="*/ 138633 h 826492"/>
              <a:gd name="connsiteX145" fmla="*/ 488486 w 875235"/>
              <a:gd name="connsiteY145" fmla="*/ 113932 h 826492"/>
              <a:gd name="connsiteX146" fmla="*/ 465626 w 875235"/>
              <a:gd name="connsiteY146" fmla="*/ 136792 h 826492"/>
              <a:gd name="connsiteX147" fmla="*/ 488486 w 875235"/>
              <a:gd name="connsiteY147" fmla="*/ 159652 h 826492"/>
              <a:gd name="connsiteX148" fmla="*/ 511346 w 875235"/>
              <a:gd name="connsiteY148" fmla="*/ 136792 h 826492"/>
              <a:gd name="connsiteX149" fmla="*/ 488486 w 875235"/>
              <a:gd name="connsiteY149" fmla="*/ 113932 h 826492"/>
              <a:gd name="connsiteX150" fmla="*/ 386938 w 875235"/>
              <a:gd name="connsiteY150" fmla="*/ 113932 h 826492"/>
              <a:gd name="connsiteX151" fmla="*/ 364078 w 875235"/>
              <a:gd name="connsiteY151" fmla="*/ 136792 h 826492"/>
              <a:gd name="connsiteX152" fmla="*/ 386938 w 875235"/>
              <a:gd name="connsiteY152" fmla="*/ 159652 h 826492"/>
              <a:gd name="connsiteX153" fmla="*/ 409798 w 875235"/>
              <a:gd name="connsiteY153" fmla="*/ 136792 h 826492"/>
              <a:gd name="connsiteX154" fmla="*/ 386938 w 875235"/>
              <a:gd name="connsiteY154" fmla="*/ 113932 h 826492"/>
              <a:gd name="connsiteX155" fmla="*/ 437712 w 875235"/>
              <a:gd name="connsiteY155" fmla="*/ 81407 h 826492"/>
              <a:gd name="connsiteX156" fmla="*/ 414852 w 875235"/>
              <a:gd name="connsiteY156" fmla="*/ 104267 h 826492"/>
              <a:gd name="connsiteX157" fmla="*/ 437712 w 875235"/>
              <a:gd name="connsiteY157" fmla="*/ 127127 h 826492"/>
              <a:gd name="connsiteX158" fmla="*/ 460572 w 875235"/>
              <a:gd name="connsiteY158" fmla="*/ 104267 h 826492"/>
              <a:gd name="connsiteX159" fmla="*/ 437712 w 875235"/>
              <a:gd name="connsiteY159" fmla="*/ 81407 h 826492"/>
              <a:gd name="connsiteX160" fmla="*/ 488486 w 875235"/>
              <a:gd name="connsiteY160" fmla="*/ 53529 h 826492"/>
              <a:gd name="connsiteX161" fmla="*/ 465626 w 875235"/>
              <a:gd name="connsiteY161" fmla="*/ 76389 h 826492"/>
              <a:gd name="connsiteX162" fmla="*/ 488486 w 875235"/>
              <a:gd name="connsiteY162" fmla="*/ 99249 h 826492"/>
              <a:gd name="connsiteX163" fmla="*/ 511346 w 875235"/>
              <a:gd name="connsiteY163" fmla="*/ 76389 h 826492"/>
              <a:gd name="connsiteX164" fmla="*/ 488486 w 875235"/>
              <a:gd name="connsiteY164" fmla="*/ 53529 h 826492"/>
              <a:gd name="connsiteX165" fmla="*/ 386938 w 875235"/>
              <a:gd name="connsiteY165" fmla="*/ 53529 h 826492"/>
              <a:gd name="connsiteX166" fmla="*/ 364078 w 875235"/>
              <a:gd name="connsiteY166" fmla="*/ 76389 h 826492"/>
              <a:gd name="connsiteX167" fmla="*/ 386938 w 875235"/>
              <a:gd name="connsiteY167" fmla="*/ 99249 h 826492"/>
              <a:gd name="connsiteX168" fmla="*/ 409798 w 875235"/>
              <a:gd name="connsiteY168" fmla="*/ 76389 h 826492"/>
              <a:gd name="connsiteX169" fmla="*/ 386938 w 875235"/>
              <a:gd name="connsiteY169" fmla="*/ 53529 h 826492"/>
              <a:gd name="connsiteX170" fmla="*/ 437712 w 875235"/>
              <a:gd name="connsiteY170" fmla="*/ 24230 h 826492"/>
              <a:gd name="connsiteX171" fmla="*/ 414852 w 875235"/>
              <a:gd name="connsiteY171" fmla="*/ 47090 h 826492"/>
              <a:gd name="connsiteX172" fmla="*/ 437712 w 875235"/>
              <a:gd name="connsiteY172" fmla="*/ 69950 h 826492"/>
              <a:gd name="connsiteX173" fmla="*/ 460572 w 875235"/>
              <a:gd name="connsiteY173" fmla="*/ 47090 h 826492"/>
              <a:gd name="connsiteX174" fmla="*/ 437712 w 875235"/>
              <a:gd name="connsiteY174" fmla="*/ 24230 h 826492"/>
              <a:gd name="connsiteX175" fmla="*/ 437617 w 875235"/>
              <a:gd name="connsiteY175" fmla="*/ 0 h 826492"/>
              <a:gd name="connsiteX176" fmla="*/ 545922 w 875235"/>
              <a:gd name="connsiteY176" fmla="*/ 108305 h 826492"/>
              <a:gd name="connsiteX177" fmla="*/ 479774 w 875235"/>
              <a:gd name="connsiteY177" fmla="*/ 208099 h 826492"/>
              <a:gd name="connsiteX178" fmla="*/ 477170 w 875235"/>
              <a:gd name="connsiteY178" fmla="*/ 208624 h 826492"/>
              <a:gd name="connsiteX179" fmla="*/ 477170 w 875235"/>
              <a:gd name="connsiteY179" fmla="*/ 312925 h 826492"/>
              <a:gd name="connsiteX180" fmla="*/ 479774 w 875235"/>
              <a:gd name="connsiteY180" fmla="*/ 313451 h 826492"/>
              <a:gd name="connsiteX181" fmla="*/ 537411 w 875235"/>
              <a:gd name="connsiteY181" fmla="*/ 371087 h 826492"/>
              <a:gd name="connsiteX182" fmla="*/ 537655 w 875235"/>
              <a:gd name="connsiteY182" fmla="*/ 372297 h 826492"/>
              <a:gd name="connsiteX183" fmla="*/ 666891 w 875235"/>
              <a:gd name="connsiteY183" fmla="*/ 372297 h 826492"/>
              <a:gd name="connsiteX184" fmla="*/ 667135 w 875235"/>
              <a:gd name="connsiteY184" fmla="*/ 371088 h 826492"/>
              <a:gd name="connsiteX185" fmla="*/ 766930 w 875235"/>
              <a:gd name="connsiteY185" fmla="*/ 304940 h 826492"/>
              <a:gd name="connsiteX186" fmla="*/ 875235 w 875235"/>
              <a:gd name="connsiteY186" fmla="*/ 413246 h 826492"/>
              <a:gd name="connsiteX187" fmla="*/ 766930 w 875235"/>
              <a:gd name="connsiteY187" fmla="*/ 521551 h 826492"/>
              <a:gd name="connsiteX188" fmla="*/ 667135 w 875235"/>
              <a:gd name="connsiteY188" fmla="*/ 455403 h 826492"/>
              <a:gd name="connsiteX189" fmla="*/ 666328 w 875235"/>
              <a:gd name="connsiteY189" fmla="*/ 451404 h 826492"/>
              <a:gd name="connsiteX190" fmla="*/ 538218 w 875235"/>
              <a:gd name="connsiteY190" fmla="*/ 451404 h 826492"/>
              <a:gd name="connsiteX191" fmla="*/ 537411 w 875235"/>
              <a:gd name="connsiteY191" fmla="*/ 455402 h 826492"/>
              <a:gd name="connsiteX192" fmla="*/ 479774 w 875235"/>
              <a:gd name="connsiteY192" fmla="*/ 513039 h 826492"/>
              <a:gd name="connsiteX193" fmla="*/ 477170 w 875235"/>
              <a:gd name="connsiteY193" fmla="*/ 513565 h 826492"/>
              <a:gd name="connsiteX194" fmla="*/ 477170 w 875235"/>
              <a:gd name="connsiteY194" fmla="*/ 617868 h 826492"/>
              <a:gd name="connsiteX195" fmla="*/ 479774 w 875235"/>
              <a:gd name="connsiteY195" fmla="*/ 618393 h 826492"/>
              <a:gd name="connsiteX196" fmla="*/ 545922 w 875235"/>
              <a:gd name="connsiteY196" fmla="*/ 718187 h 826492"/>
              <a:gd name="connsiteX197" fmla="*/ 437617 w 875235"/>
              <a:gd name="connsiteY197" fmla="*/ 826492 h 826492"/>
              <a:gd name="connsiteX198" fmla="*/ 329312 w 875235"/>
              <a:gd name="connsiteY198" fmla="*/ 718187 h 826492"/>
              <a:gd name="connsiteX199" fmla="*/ 395460 w 875235"/>
              <a:gd name="connsiteY199" fmla="*/ 618393 h 826492"/>
              <a:gd name="connsiteX200" fmla="*/ 398064 w 875235"/>
              <a:gd name="connsiteY200" fmla="*/ 617868 h 826492"/>
              <a:gd name="connsiteX201" fmla="*/ 398064 w 875235"/>
              <a:gd name="connsiteY201" fmla="*/ 513565 h 826492"/>
              <a:gd name="connsiteX202" fmla="*/ 395460 w 875235"/>
              <a:gd name="connsiteY202" fmla="*/ 513039 h 826492"/>
              <a:gd name="connsiteX203" fmla="*/ 337823 w 875235"/>
              <a:gd name="connsiteY203" fmla="*/ 455402 h 826492"/>
              <a:gd name="connsiteX204" fmla="*/ 337016 w 875235"/>
              <a:gd name="connsiteY204" fmla="*/ 451404 h 826492"/>
              <a:gd name="connsiteX205" fmla="*/ 208906 w 875235"/>
              <a:gd name="connsiteY205" fmla="*/ 451404 h 826492"/>
              <a:gd name="connsiteX206" fmla="*/ 208099 w 875235"/>
              <a:gd name="connsiteY206" fmla="*/ 455403 h 826492"/>
              <a:gd name="connsiteX207" fmla="*/ 108305 w 875235"/>
              <a:gd name="connsiteY207" fmla="*/ 521551 h 826492"/>
              <a:gd name="connsiteX208" fmla="*/ 0 w 875235"/>
              <a:gd name="connsiteY208" fmla="*/ 413246 h 826492"/>
              <a:gd name="connsiteX209" fmla="*/ 108305 w 875235"/>
              <a:gd name="connsiteY209" fmla="*/ 304940 h 826492"/>
              <a:gd name="connsiteX210" fmla="*/ 208099 w 875235"/>
              <a:gd name="connsiteY210" fmla="*/ 371088 h 826492"/>
              <a:gd name="connsiteX211" fmla="*/ 208343 w 875235"/>
              <a:gd name="connsiteY211" fmla="*/ 372297 h 826492"/>
              <a:gd name="connsiteX212" fmla="*/ 337579 w 875235"/>
              <a:gd name="connsiteY212" fmla="*/ 372297 h 826492"/>
              <a:gd name="connsiteX213" fmla="*/ 337823 w 875235"/>
              <a:gd name="connsiteY213" fmla="*/ 371087 h 826492"/>
              <a:gd name="connsiteX214" fmla="*/ 395460 w 875235"/>
              <a:gd name="connsiteY214" fmla="*/ 313451 h 826492"/>
              <a:gd name="connsiteX215" fmla="*/ 398064 w 875235"/>
              <a:gd name="connsiteY215" fmla="*/ 312925 h 826492"/>
              <a:gd name="connsiteX216" fmla="*/ 398064 w 875235"/>
              <a:gd name="connsiteY216" fmla="*/ 208624 h 826492"/>
              <a:gd name="connsiteX217" fmla="*/ 395460 w 875235"/>
              <a:gd name="connsiteY217" fmla="*/ 208099 h 826492"/>
              <a:gd name="connsiteX218" fmla="*/ 329312 w 875235"/>
              <a:gd name="connsiteY218" fmla="*/ 108305 h 826492"/>
              <a:gd name="connsiteX219" fmla="*/ 437617 w 875235"/>
              <a:gd name="connsiteY219" fmla="*/ 0 h 82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Lst>
            <a:rect l="l" t="t" r="r" b="b"/>
            <a:pathLst>
              <a:path w="875235" h="826492">
                <a:moveTo>
                  <a:pt x="437712" y="753602"/>
                </a:moveTo>
                <a:cubicBezTo>
                  <a:pt x="425087" y="753602"/>
                  <a:pt x="414852" y="763837"/>
                  <a:pt x="414852" y="776462"/>
                </a:cubicBezTo>
                <a:cubicBezTo>
                  <a:pt x="414852" y="789087"/>
                  <a:pt x="425087" y="799322"/>
                  <a:pt x="437712" y="799322"/>
                </a:cubicBezTo>
                <a:cubicBezTo>
                  <a:pt x="450337" y="799322"/>
                  <a:pt x="460572" y="789087"/>
                  <a:pt x="460572" y="776462"/>
                </a:cubicBezTo>
                <a:cubicBezTo>
                  <a:pt x="460572" y="763837"/>
                  <a:pt x="450337" y="753602"/>
                  <a:pt x="437712" y="753602"/>
                </a:cubicBezTo>
                <a:close/>
                <a:moveTo>
                  <a:pt x="488486" y="726187"/>
                </a:moveTo>
                <a:cubicBezTo>
                  <a:pt x="475861" y="726187"/>
                  <a:pt x="465626" y="736422"/>
                  <a:pt x="465626" y="749047"/>
                </a:cubicBezTo>
                <a:cubicBezTo>
                  <a:pt x="465626" y="761672"/>
                  <a:pt x="475861" y="771907"/>
                  <a:pt x="488486" y="771907"/>
                </a:cubicBezTo>
                <a:cubicBezTo>
                  <a:pt x="501111" y="771907"/>
                  <a:pt x="511346" y="761672"/>
                  <a:pt x="511346" y="749047"/>
                </a:cubicBezTo>
                <a:cubicBezTo>
                  <a:pt x="511346" y="736422"/>
                  <a:pt x="501111" y="726187"/>
                  <a:pt x="488486" y="726187"/>
                </a:cubicBezTo>
                <a:close/>
                <a:moveTo>
                  <a:pt x="386938" y="726187"/>
                </a:moveTo>
                <a:cubicBezTo>
                  <a:pt x="374313" y="726187"/>
                  <a:pt x="364078" y="736422"/>
                  <a:pt x="364078" y="749047"/>
                </a:cubicBezTo>
                <a:cubicBezTo>
                  <a:pt x="364078" y="761672"/>
                  <a:pt x="374313" y="771907"/>
                  <a:pt x="386938" y="771907"/>
                </a:cubicBezTo>
                <a:cubicBezTo>
                  <a:pt x="399563" y="771907"/>
                  <a:pt x="409798" y="761672"/>
                  <a:pt x="409798" y="749047"/>
                </a:cubicBezTo>
                <a:cubicBezTo>
                  <a:pt x="409798" y="736422"/>
                  <a:pt x="399563" y="726187"/>
                  <a:pt x="386938" y="726187"/>
                </a:cubicBezTo>
                <a:close/>
                <a:moveTo>
                  <a:pt x="437712" y="696400"/>
                </a:moveTo>
                <a:cubicBezTo>
                  <a:pt x="425087" y="696400"/>
                  <a:pt x="414852" y="706635"/>
                  <a:pt x="414852" y="719260"/>
                </a:cubicBezTo>
                <a:cubicBezTo>
                  <a:pt x="414852" y="731885"/>
                  <a:pt x="425087" y="742120"/>
                  <a:pt x="437712" y="742120"/>
                </a:cubicBezTo>
                <a:cubicBezTo>
                  <a:pt x="450337" y="742120"/>
                  <a:pt x="460572" y="731885"/>
                  <a:pt x="460572" y="719260"/>
                </a:cubicBezTo>
                <a:cubicBezTo>
                  <a:pt x="460572" y="706635"/>
                  <a:pt x="450337" y="696400"/>
                  <a:pt x="437712" y="696400"/>
                </a:cubicBezTo>
                <a:close/>
                <a:moveTo>
                  <a:pt x="488486" y="665784"/>
                </a:moveTo>
                <a:cubicBezTo>
                  <a:pt x="475861" y="665784"/>
                  <a:pt x="465626" y="676019"/>
                  <a:pt x="465626" y="688644"/>
                </a:cubicBezTo>
                <a:cubicBezTo>
                  <a:pt x="465626" y="701269"/>
                  <a:pt x="475861" y="711504"/>
                  <a:pt x="488486" y="711504"/>
                </a:cubicBezTo>
                <a:cubicBezTo>
                  <a:pt x="501111" y="711504"/>
                  <a:pt x="511346" y="701269"/>
                  <a:pt x="511346" y="688644"/>
                </a:cubicBezTo>
                <a:cubicBezTo>
                  <a:pt x="511346" y="676019"/>
                  <a:pt x="501111" y="665784"/>
                  <a:pt x="488486" y="665784"/>
                </a:cubicBezTo>
                <a:close/>
                <a:moveTo>
                  <a:pt x="386938" y="665784"/>
                </a:moveTo>
                <a:cubicBezTo>
                  <a:pt x="374313" y="665784"/>
                  <a:pt x="364078" y="676019"/>
                  <a:pt x="364078" y="688644"/>
                </a:cubicBezTo>
                <a:cubicBezTo>
                  <a:pt x="364078" y="701269"/>
                  <a:pt x="374313" y="711504"/>
                  <a:pt x="386938" y="711504"/>
                </a:cubicBezTo>
                <a:cubicBezTo>
                  <a:pt x="399563" y="711504"/>
                  <a:pt x="409798" y="701269"/>
                  <a:pt x="409798" y="688644"/>
                </a:cubicBezTo>
                <a:cubicBezTo>
                  <a:pt x="409798" y="676019"/>
                  <a:pt x="399563" y="665784"/>
                  <a:pt x="386938" y="665784"/>
                </a:cubicBezTo>
                <a:close/>
                <a:moveTo>
                  <a:pt x="437712" y="639199"/>
                </a:moveTo>
                <a:cubicBezTo>
                  <a:pt x="425087" y="639199"/>
                  <a:pt x="414852" y="649434"/>
                  <a:pt x="414852" y="662059"/>
                </a:cubicBezTo>
                <a:cubicBezTo>
                  <a:pt x="414852" y="674684"/>
                  <a:pt x="425087" y="684919"/>
                  <a:pt x="437712" y="684919"/>
                </a:cubicBezTo>
                <a:cubicBezTo>
                  <a:pt x="450337" y="684919"/>
                  <a:pt x="460572" y="674684"/>
                  <a:pt x="460572" y="662059"/>
                </a:cubicBezTo>
                <a:cubicBezTo>
                  <a:pt x="460572" y="649434"/>
                  <a:pt x="450337" y="639199"/>
                  <a:pt x="437712" y="639199"/>
                </a:cubicBezTo>
                <a:close/>
                <a:moveTo>
                  <a:pt x="765165" y="449417"/>
                </a:moveTo>
                <a:cubicBezTo>
                  <a:pt x="752540" y="449417"/>
                  <a:pt x="742305" y="459652"/>
                  <a:pt x="742305" y="472277"/>
                </a:cubicBezTo>
                <a:cubicBezTo>
                  <a:pt x="742305" y="484902"/>
                  <a:pt x="752540" y="495137"/>
                  <a:pt x="765165" y="495137"/>
                </a:cubicBezTo>
                <a:cubicBezTo>
                  <a:pt x="777790" y="495137"/>
                  <a:pt x="788025" y="484902"/>
                  <a:pt x="788025" y="472277"/>
                </a:cubicBezTo>
                <a:cubicBezTo>
                  <a:pt x="788025" y="459652"/>
                  <a:pt x="777790" y="449417"/>
                  <a:pt x="765165" y="449417"/>
                </a:cubicBezTo>
                <a:close/>
                <a:moveTo>
                  <a:pt x="437712" y="449417"/>
                </a:moveTo>
                <a:cubicBezTo>
                  <a:pt x="425087" y="449417"/>
                  <a:pt x="414852" y="459652"/>
                  <a:pt x="414852" y="472277"/>
                </a:cubicBezTo>
                <a:cubicBezTo>
                  <a:pt x="414852" y="484902"/>
                  <a:pt x="425087" y="495137"/>
                  <a:pt x="437712" y="495137"/>
                </a:cubicBezTo>
                <a:cubicBezTo>
                  <a:pt x="450337" y="495137"/>
                  <a:pt x="460572" y="484902"/>
                  <a:pt x="460572" y="472277"/>
                </a:cubicBezTo>
                <a:cubicBezTo>
                  <a:pt x="460572" y="459652"/>
                  <a:pt x="450337" y="449417"/>
                  <a:pt x="437712" y="449417"/>
                </a:cubicBezTo>
                <a:close/>
                <a:moveTo>
                  <a:pt x="104693" y="449417"/>
                </a:moveTo>
                <a:cubicBezTo>
                  <a:pt x="92068" y="449417"/>
                  <a:pt x="81833" y="459652"/>
                  <a:pt x="81833" y="472277"/>
                </a:cubicBezTo>
                <a:cubicBezTo>
                  <a:pt x="81833" y="484902"/>
                  <a:pt x="92068" y="495137"/>
                  <a:pt x="104693" y="495137"/>
                </a:cubicBezTo>
                <a:cubicBezTo>
                  <a:pt x="117318" y="495137"/>
                  <a:pt x="127553" y="484902"/>
                  <a:pt x="127553" y="472277"/>
                </a:cubicBezTo>
                <a:cubicBezTo>
                  <a:pt x="127553" y="459652"/>
                  <a:pt x="117318" y="449417"/>
                  <a:pt x="104693" y="449417"/>
                </a:cubicBezTo>
                <a:close/>
                <a:moveTo>
                  <a:pt x="815266" y="425491"/>
                </a:moveTo>
                <a:cubicBezTo>
                  <a:pt x="802641" y="425491"/>
                  <a:pt x="792406" y="435726"/>
                  <a:pt x="792406" y="448351"/>
                </a:cubicBezTo>
                <a:cubicBezTo>
                  <a:pt x="792406" y="460976"/>
                  <a:pt x="802641" y="471211"/>
                  <a:pt x="815266" y="471211"/>
                </a:cubicBezTo>
                <a:cubicBezTo>
                  <a:pt x="827891" y="471211"/>
                  <a:pt x="838126" y="460976"/>
                  <a:pt x="838126" y="448351"/>
                </a:cubicBezTo>
                <a:cubicBezTo>
                  <a:pt x="838126" y="435726"/>
                  <a:pt x="827891" y="425491"/>
                  <a:pt x="815266" y="425491"/>
                </a:cubicBezTo>
                <a:close/>
                <a:moveTo>
                  <a:pt x="713718" y="425491"/>
                </a:moveTo>
                <a:cubicBezTo>
                  <a:pt x="701093" y="425491"/>
                  <a:pt x="690858" y="435726"/>
                  <a:pt x="690858" y="448351"/>
                </a:cubicBezTo>
                <a:cubicBezTo>
                  <a:pt x="690858" y="460976"/>
                  <a:pt x="701093" y="471211"/>
                  <a:pt x="713718" y="471211"/>
                </a:cubicBezTo>
                <a:cubicBezTo>
                  <a:pt x="726343" y="471211"/>
                  <a:pt x="736578" y="460976"/>
                  <a:pt x="736578" y="448351"/>
                </a:cubicBezTo>
                <a:cubicBezTo>
                  <a:pt x="736578" y="435726"/>
                  <a:pt x="726343" y="425491"/>
                  <a:pt x="713718" y="425491"/>
                </a:cubicBezTo>
                <a:close/>
                <a:moveTo>
                  <a:pt x="488486" y="425491"/>
                </a:moveTo>
                <a:cubicBezTo>
                  <a:pt x="475861" y="425491"/>
                  <a:pt x="465626" y="435726"/>
                  <a:pt x="465626" y="448351"/>
                </a:cubicBezTo>
                <a:cubicBezTo>
                  <a:pt x="465626" y="460976"/>
                  <a:pt x="475861" y="471211"/>
                  <a:pt x="488486" y="471211"/>
                </a:cubicBezTo>
                <a:cubicBezTo>
                  <a:pt x="501111" y="471211"/>
                  <a:pt x="511346" y="460976"/>
                  <a:pt x="511346" y="448351"/>
                </a:cubicBezTo>
                <a:cubicBezTo>
                  <a:pt x="511346" y="435726"/>
                  <a:pt x="501111" y="425491"/>
                  <a:pt x="488486" y="425491"/>
                </a:cubicBezTo>
                <a:close/>
                <a:moveTo>
                  <a:pt x="386938" y="425491"/>
                </a:moveTo>
                <a:cubicBezTo>
                  <a:pt x="374313" y="425491"/>
                  <a:pt x="364078" y="435726"/>
                  <a:pt x="364078" y="448351"/>
                </a:cubicBezTo>
                <a:cubicBezTo>
                  <a:pt x="364078" y="460976"/>
                  <a:pt x="374313" y="471211"/>
                  <a:pt x="386938" y="471211"/>
                </a:cubicBezTo>
                <a:cubicBezTo>
                  <a:pt x="399563" y="471211"/>
                  <a:pt x="409798" y="460976"/>
                  <a:pt x="409798" y="448351"/>
                </a:cubicBezTo>
                <a:cubicBezTo>
                  <a:pt x="409798" y="435726"/>
                  <a:pt x="399563" y="425491"/>
                  <a:pt x="386938" y="425491"/>
                </a:cubicBezTo>
                <a:close/>
                <a:moveTo>
                  <a:pt x="160771" y="425491"/>
                </a:moveTo>
                <a:cubicBezTo>
                  <a:pt x="148146" y="425491"/>
                  <a:pt x="137911" y="435726"/>
                  <a:pt x="137911" y="448351"/>
                </a:cubicBezTo>
                <a:cubicBezTo>
                  <a:pt x="137911" y="460976"/>
                  <a:pt x="148146" y="471211"/>
                  <a:pt x="160771" y="471211"/>
                </a:cubicBezTo>
                <a:cubicBezTo>
                  <a:pt x="173396" y="471211"/>
                  <a:pt x="183631" y="460976"/>
                  <a:pt x="183631" y="448351"/>
                </a:cubicBezTo>
                <a:cubicBezTo>
                  <a:pt x="183631" y="435726"/>
                  <a:pt x="173396" y="425491"/>
                  <a:pt x="160771" y="425491"/>
                </a:cubicBezTo>
                <a:close/>
                <a:moveTo>
                  <a:pt x="59223" y="425491"/>
                </a:moveTo>
                <a:cubicBezTo>
                  <a:pt x="46598" y="425491"/>
                  <a:pt x="36363" y="435726"/>
                  <a:pt x="36363" y="448351"/>
                </a:cubicBezTo>
                <a:cubicBezTo>
                  <a:pt x="36363" y="460976"/>
                  <a:pt x="46598" y="471211"/>
                  <a:pt x="59223" y="471211"/>
                </a:cubicBezTo>
                <a:cubicBezTo>
                  <a:pt x="71848" y="471211"/>
                  <a:pt x="82083" y="460976"/>
                  <a:pt x="82083" y="448351"/>
                </a:cubicBezTo>
                <a:cubicBezTo>
                  <a:pt x="82083" y="435726"/>
                  <a:pt x="71848" y="425491"/>
                  <a:pt x="59223" y="425491"/>
                </a:cubicBezTo>
                <a:close/>
                <a:moveTo>
                  <a:pt x="763819" y="393660"/>
                </a:moveTo>
                <a:cubicBezTo>
                  <a:pt x="751194" y="393660"/>
                  <a:pt x="740959" y="403895"/>
                  <a:pt x="740959" y="416520"/>
                </a:cubicBezTo>
                <a:cubicBezTo>
                  <a:pt x="740959" y="429145"/>
                  <a:pt x="751194" y="439380"/>
                  <a:pt x="763819" y="439380"/>
                </a:cubicBezTo>
                <a:cubicBezTo>
                  <a:pt x="776444" y="439380"/>
                  <a:pt x="786679" y="429145"/>
                  <a:pt x="786679" y="416520"/>
                </a:cubicBezTo>
                <a:cubicBezTo>
                  <a:pt x="786679" y="403895"/>
                  <a:pt x="776444" y="393660"/>
                  <a:pt x="763819" y="393660"/>
                </a:cubicBezTo>
                <a:close/>
                <a:moveTo>
                  <a:pt x="437712" y="393660"/>
                </a:moveTo>
                <a:cubicBezTo>
                  <a:pt x="425087" y="393660"/>
                  <a:pt x="414852" y="403895"/>
                  <a:pt x="414852" y="416520"/>
                </a:cubicBezTo>
                <a:cubicBezTo>
                  <a:pt x="414852" y="429145"/>
                  <a:pt x="425087" y="439380"/>
                  <a:pt x="437712" y="439380"/>
                </a:cubicBezTo>
                <a:cubicBezTo>
                  <a:pt x="450337" y="439380"/>
                  <a:pt x="460572" y="429145"/>
                  <a:pt x="460572" y="416520"/>
                </a:cubicBezTo>
                <a:cubicBezTo>
                  <a:pt x="460572" y="403895"/>
                  <a:pt x="450337" y="393660"/>
                  <a:pt x="437712" y="393660"/>
                </a:cubicBezTo>
                <a:close/>
                <a:moveTo>
                  <a:pt x="104266" y="393660"/>
                </a:moveTo>
                <a:cubicBezTo>
                  <a:pt x="91641" y="393660"/>
                  <a:pt x="81406" y="403895"/>
                  <a:pt x="81406" y="416520"/>
                </a:cubicBezTo>
                <a:cubicBezTo>
                  <a:pt x="81406" y="429145"/>
                  <a:pt x="91641" y="439380"/>
                  <a:pt x="104266" y="439380"/>
                </a:cubicBezTo>
                <a:cubicBezTo>
                  <a:pt x="116891" y="439380"/>
                  <a:pt x="127126" y="429145"/>
                  <a:pt x="127126" y="416520"/>
                </a:cubicBezTo>
                <a:cubicBezTo>
                  <a:pt x="127126" y="403895"/>
                  <a:pt x="116891" y="393660"/>
                  <a:pt x="104266" y="393660"/>
                </a:cubicBezTo>
                <a:close/>
                <a:moveTo>
                  <a:pt x="815266" y="365088"/>
                </a:moveTo>
                <a:cubicBezTo>
                  <a:pt x="802641" y="365088"/>
                  <a:pt x="792406" y="375323"/>
                  <a:pt x="792406" y="387948"/>
                </a:cubicBezTo>
                <a:cubicBezTo>
                  <a:pt x="792406" y="400573"/>
                  <a:pt x="802641" y="410808"/>
                  <a:pt x="815266" y="410808"/>
                </a:cubicBezTo>
                <a:cubicBezTo>
                  <a:pt x="827891" y="410808"/>
                  <a:pt x="838126" y="400573"/>
                  <a:pt x="838126" y="387948"/>
                </a:cubicBezTo>
                <a:cubicBezTo>
                  <a:pt x="838126" y="375323"/>
                  <a:pt x="827891" y="365088"/>
                  <a:pt x="815266" y="365088"/>
                </a:cubicBezTo>
                <a:close/>
                <a:moveTo>
                  <a:pt x="713718" y="365088"/>
                </a:moveTo>
                <a:cubicBezTo>
                  <a:pt x="701093" y="365088"/>
                  <a:pt x="690858" y="375323"/>
                  <a:pt x="690858" y="387948"/>
                </a:cubicBezTo>
                <a:cubicBezTo>
                  <a:pt x="690858" y="400573"/>
                  <a:pt x="701093" y="410808"/>
                  <a:pt x="713718" y="410808"/>
                </a:cubicBezTo>
                <a:cubicBezTo>
                  <a:pt x="726343" y="410808"/>
                  <a:pt x="736578" y="400573"/>
                  <a:pt x="736578" y="387948"/>
                </a:cubicBezTo>
                <a:cubicBezTo>
                  <a:pt x="736578" y="375323"/>
                  <a:pt x="726343" y="365088"/>
                  <a:pt x="713718" y="365088"/>
                </a:cubicBezTo>
                <a:close/>
                <a:moveTo>
                  <a:pt x="488486" y="365088"/>
                </a:moveTo>
                <a:cubicBezTo>
                  <a:pt x="475861" y="365088"/>
                  <a:pt x="465626" y="375323"/>
                  <a:pt x="465626" y="387948"/>
                </a:cubicBezTo>
                <a:cubicBezTo>
                  <a:pt x="465626" y="400573"/>
                  <a:pt x="475861" y="410808"/>
                  <a:pt x="488486" y="410808"/>
                </a:cubicBezTo>
                <a:cubicBezTo>
                  <a:pt x="501111" y="410808"/>
                  <a:pt x="511346" y="400573"/>
                  <a:pt x="511346" y="387948"/>
                </a:cubicBezTo>
                <a:cubicBezTo>
                  <a:pt x="511346" y="375323"/>
                  <a:pt x="501111" y="365088"/>
                  <a:pt x="488486" y="365088"/>
                </a:cubicBezTo>
                <a:close/>
                <a:moveTo>
                  <a:pt x="386938" y="365088"/>
                </a:moveTo>
                <a:cubicBezTo>
                  <a:pt x="374313" y="365088"/>
                  <a:pt x="364078" y="375323"/>
                  <a:pt x="364078" y="387948"/>
                </a:cubicBezTo>
                <a:cubicBezTo>
                  <a:pt x="364078" y="400573"/>
                  <a:pt x="374313" y="410808"/>
                  <a:pt x="386938" y="410808"/>
                </a:cubicBezTo>
                <a:cubicBezTo>
                  <a:pt x="399563" y="410808"/>
                  <a:pt x="409798" y="400573"/>
                  <a:pt x="409798" y="387948"/>
                </a:cubicBezTo>
                <a:cubicBezTo>
                  <a:pt x="409798" y="375323"/>
                  <a:pt x="399563" y="365088"/>
                  <a:pt x="386938" y="365088"/>
                </a:cubicBezTo>
                <a:close/>
                <a:moveTo>
                  <a:pt x="160771" y="365088"/>
                </a:moveTo>
                <a:cubicBezTo>
                  <a:pt x="148146" y="365088"/>
                  <a:pt x="137911" y="375323"/>
                  <a:pt x="137911" y="387948"/>
                </a:cubicBezTo>
                <a:cubicBezTo>
                  <a:pt x="137911" y="400573"/>
                  <a:pt x="148146" y="410808"/>
                  <a:pt x="160771" y="410808"/>
                </a:cubicBezTo>
                <a:cubicBezTo>
                  <a:pt x="173396" y="410808"/>
                  <a:pt x="183631" y="400573"/>
                  <a:pt x="183631" y="387948"/>
                </a:cubicBezTo>
                <a:cubicBezTo>
                  <a:pt x="183631" y="375323"/>
                  <a:pt x="173396" y="365088"/>
                  <a:pt x="160771" y="365088"/>
                </a:cubicBezTo>
                <a:close/>
                <a:moveTo>
                  <a:pt x="59223" y="365088"/>
                </a:moveTo>
                <a:cubicBezTo>
                  <a:pt x="46598" y="365088"/>
                  <a:pt x="36363" y="375323"/>
                  <a:pt x="36363" y="387948"/>
                </a:cubicBezTo>
                <a:cubicBezTo>
                  <a:pt x="36363" y="400573"/>
                  <a:pt x="46598" y="410808"/>
                  <a:pt x="59223" y="410808"/>
                </a:cubicBezTo>
                <a:cubicBezTo>
                  <a:pt x="71848" y="410808"/>
                  <a:pt x="82083" y="400573"/>
                  <a:pt x="82083" y="387948"/>
                </a:cubicBezTo>
                <a:cubicBezTo>
                  <a:pt x="82083" y="375323"/>
                  <a:pt x="71848" y="365088"/>
                  <a:pt x="59223" y="365088"/>
                </a:cubicBezTo>
                <a:close/>
                <a:moveTo>
                  <a:pt x="765165" y="335014"/>
                </a:moveTo>
                <a:cubicBezTo>
                  <a:pt x="752540" y="335014"/>
                  <a:pt x="742305" y="345249"/>
                  <a:pt x="742305" y="357874"/>
                </a:cubicBezTo>
                <a:cubicBezTo>
                  <a:pt x="742305" y="370499"/>
                  <a:pt x="752540" y="380734"/>
                  <a:pt x="765165" y="380734"/>
                </a:cubicBezTo>
                <a:cubicBezTo>
                  <a:pt x="777790" y="380734"/>
                  <a:pt x="788025" y="370499"/>
                  <a:pt x="788025" y="357874"/>
                </a:cubicBezTo>
                <a:cubicBezTo>
                  <a:pt x="788025" y="345249"/>
                  <a:pt x="777790" y="335014"/>
                  <a:pt x="765165" y="335014"/>
                </a:cubicBezTo>
                <a:close/>
                <a:moveTo>
                  <a:pt x="437712" y="335014"/>
                </a:moveTo>
                <a:cubicBezTo>
                  <a:pt x="425087" y="335014"/>
                  <a:pt x="414852" y="345249"/>
                  <a:pt x="414852" y="357874"/>
                </a:cubicBezTo>
                <a:cubicBezTo>
                  <a:pt x="414852" y="370499"/>
                  <a:pt x="425087" y="380734"/>
                  <a:pt x="437712" y="380734"/>
                </a:cubicBezTo>
                <a:cubicBezTo>
                  <a:pt x="450337" y="380734"/>
                  <a:pt x="460572" y="370499"/>
                  <a:pt x="460572" y="357874"/>
                </a:cubicBezTo>
                <a:cubicBezTo>
                  <a:pt x="460572" y="345249"/>
                  <a:pt x="450337" y="335014"/>
                  <a:pt x="437712" y="335014"/>
                </a:cubicBezTo>
                <a:close/>
                <a:moveTo>
                  <a:pt x="104693" y="335014"/>
                </a:moveTo>
                <a:cubicBezTo>
                  <a:pt x="92068" y="335014"/>
                  <a:pt x="81833" y="345249"/>
                  <a:pt x="81833" y="357874"/>
                </a:cubicBezTo>
                <a:cubicBezTo>
                  <a:pt x="81833" y="370499"/>
                  <a:pt x="92068" y="380734"/>
                  <a:pt x="104693" y="380734"/>
                </a:cubicBezTo>
                <a:cubicBezTo>
                  <a:pt x="117318" y="380734"/>
                  <a:pt x="127553" y="370499"/>
                  <a:pt x="127553" y="357874"/>
                </a:cubicBezTo>
                <a:cubicBezTo>
                  <a:pt x="127553" y="345249"/>
                  <a:pt x="117318" y="335014"/>
                  <a:pt x="104693" y="335014"/>
                </a:cubicBezTo>
                <a:close/>
                <a:moveTo>
                  <a:pt x="437712" y="138633"/>
                </a:moveTo>
                <a:cubicBezTo>
                  <a:pt x="425087" y="138633"/>
                  <a:pt x="414852" y="148868"/>
                  <a:pt x="414852" y="161493"/>
                </a:cubicBezTo>
                <a:cubicBezTo>
                  <a:pt x="414852" y="174118"/>
                  <a:pt x="425087" y="184353"/>
                  <a:pt x="437712" y="184353"/>
                </a:cubicBezTo>
                <a:cubicBezTo>
                  <a:pt x="450337" y="184353"/>
                  <a:pt x="460572" y="174118"/>
                  <a:pt x="460572" y="161493"/>
                </a:cubicBezTo>
                <a:cubicBezTo>
                  <a:pt x="460572" y="148868"/>
                  <a:pt x="450337" y="138633"/>
                  <a:pt x="437712" y="138633"/>
                </a:cubicBezTo>
                <a:close/>
                <a:moveTo>
                  <a:pt x="488486" y="113932"/>
                </a:moveTo>
                <a:cubicBezTo>
                  <a:pt x="475861" y="113932"/>
                  <a:pt x="465626" y="124167"/>
                  <a:pt x="465626" y="136792"/>
                </a:cubicBezTo>
                <a:cubicBezTo>
                  <a:pt x="465626" y="149417"/>
                  <a:pt x="475861" y="159652"/>
                  <a:pt x="488486" y="159652"/>
                </a:cubicBezTo>
                <a:cubicBezTo>
                  <a:pt x="501111" y="159652"/>
                  <a:pt x="511346" y="149417"/>
                  <a:pt x="511346" y="136792"/>
                </a:cubicBezTo>
                <a:cubicBezTo>
                  <a:pt x="511346" y="124167"/>
                  <a:pt x="501111" y="113932"/>
                  <a:pt x="488486" y="113932"/>
                </a:cubicBezTo>
                <a:close/>
                <a:moveTo>
                  <a:pt x="386938" y="113932"/>
                </a:moveTo>
                <a:cubicBezTo>
                  <a:pt x="374313" y="113932"/>
                  <a:pt x="364078" y="124167"/>
                  <a:pt x="364078" y="136792"/>
                </a:cubicBezTo>
                <a:cubicBezTo>
                  <a:pt x="364078" y="149417"/>
                  <a:pt x="374313" y="159652"/>
                  <a:pt x="386938" y="159652"/>
                </a:cubicBezTo>
                <a:cubicBezTo>
                  <a:pt x="399563" y="159652"/>
                  <a:pt x="409798" y="149417"/>
                  <a:pt x="409798" y="136792"/>
                </a:cubicBezTo>
                <a:cubicBezTo>
                  <a:pt x="409798" y="124167"/>
                  <a:pt x="399563" y="113932"/>
                  <a:pt x="386938" y="113932"/>
                </a:cubicBezTo>
                <a:close/>
                <a:moveTo>
                  <a:pt x="437712" y="81407"/>
                </a:moveTo>
                <a:cubicBezTo>
                  <a:pt x="425087" y="81407"/>
                  <a:pt x="414852" y="91642"/>
                  <a:pt x="414852" y="104267"/>
                </a:cubicBezTo>
                <a:cubicBezTo>
                  <a:pt x="414852" y="116892"/>
                  <a:pt x="425087" y="127127"/>
                  <a:pt x="437712" y="127127"/>
                </a:cubicBezTo>
                <a:cubicBezTo>
                  <a:pt x="450337" y="127127"/>
                  <a:pt x="460572" y="116892"/>
                  <a:pt x="460572" y="104267"/>
                </a:cubicBezTo>
                <a:cubicBezTo>
                  <a:pt x="460572" y="91642"/>
                  <a:pt x="450337" y="81407"/>
                  <a:pt x="437712" y="81407"/>
                </a:cubicBezTo>
                <a:close/>
                <a:moveTo>
                  <a:pt x="488486" y="53529"/>
                </a:moveTo>
                <a:cubicBezTo>
                  <a:pt x="475861" y="53529"/>
                  <a:pt x="465626" y="63764"/>
                  <a:pt x="465626" y="76389"/>
                </a:cubicBezTo>
                <a:cubicBezTo>
                  <a:pt x="465626" y="89014"/>
                  <a:pt x="475861" y="99249"/>
                  <a:pt x="488486" y="99249"/>
                </a:cubicBezTo>
                <a:cubicBezTo>
                  <a:pt x="501111" y="99249"/>
                  <a:pt x="511346" y="89014"/>
                  <a:pt x="511346" y="76389"/>
                </a:cubicBezTo>
                <a:cubicBezTo>
                  <a:pt x="511346" y="63764"/>
                  <a:pt x="501111" y="53529"/>
                  <a:pt x="488486" y="53529"/>
                </a:cubicBezTo>
                <a:close/>
                <a:moveTo>
                  <a:pt x="386938" y="53529"/>
                </a:moveTo>
                <a:cubicBezTo>
                  <a:pt x="374313" y="53529"/>
                  <a:pt x="364078" y="63764"/>
                  <a:pt x="364078" y="76389"/>
                </a:cubicBezTo>
                <a:cubicBezTo>
                  <a:pt x="364078" y="89014"/>
                  <a:pt x="374313" y="99249"/>
                  <a:pt x="386938" y="99249"/>
                </a:cubicBezTo>
                <a:cubicBezTo>
                  <a:pt x="399563" y="99249"/>
                  <a:pt x="409798" y="89014"/>
                  <a:pt x="409798" y="76389"/>
                </a:cubicBezTo>
                <a:cubicBezTo>
                  <a:pt x="409798" y="63764"/>
                  <a:pt x="399563" y="53529"/>
                  <a:pt x="386938" y="53529"/>
                </a:cubicBezTo>
                <a:close/>
                <a:moveTo>
                  <a:pt x="437712" y="24230"/>
                </a:moveTo>
                <a:cubicBezTo>
                  <a:pt x="425087" y="24230"/>
                  <a:pt x="414852" y="34465"/>
                  <a:pt x="414852" y="47090"/>
                </a:cubicBezTo>
                <a:cubicBezTo>
                  <a:pt x="414852" y="59715"/>
                  <a:pt x="425087" y="69950"/>
                  <a:pt x="437712" y="69950"/>
                </a:cubicBezTo>
                <a:cubicBezTo>
                  <a:pt x="450337" y="69950"/>
                  <a:pt x="460572" y="59715"/>
                  <a:pt x="460572" y="47090"/>
                </a:cubicBezTo>
                <a:cubicBezTo>
                  <a:pt x="460572" y="34465"/>
                  <a:pt x="450337" y="24230"/>
                  <a:pt x="437712" y="24230"/>
                </a:cubicBezTo>
                <a:close/>
                <a:moveTo>
                  <a:pt x="437617" y="0"/>
                </a:moveTo>
                <a:cubicBezTo>
                  <a:pt x="497432" y="0"/>
                  <a:pt x="545922" y="48490"/>
                  <a:pt x="545922" y="108305"/>
                </a:cubicBezTo>
                <a:cubicBezTo>
                  <a:pt x="545922" y="153166"/>
                  <a:pt x="518647" y="191657"/>
                  <a:pt x="479774" y="208099"/>
                </a:cubicBezTo>
                <a:lnTo>
                  <a:pt x="477170" y="208624"/>
                </a:lnTo>
                <a:lnTo>
                  <a:pt x="477170" y="312925"/>
                </a:lnTo>
                <a:lnTo>
                  <a:pt x="479774" y="313451"/>
                </a:lnTo>
                <a:cubicBezTo>
                  <a:pt x="505689" y="324412"/>
                  <a:pt x="526449" y="345172"/>
                  <a:pt x="537411" y="371087"/>
                </a:cubicBezTo>
                <a:lnTo>
                  <a:pt x="537655" y="372297"/>
                </a:lnTo>
                <a:lnTo>
                  <a:pt x="666891" y="372297"/>
                </a:lnTo>
                <a:lnTo>
                  <a:pt x="667135" y="371088"/>
                </a:lnTo>
                <a:cubicBezTo>
                  <a:pt x="683577" y="332216"/>
                  <a:pt x="722068" y="304940"/>
                  <a:pt x="766930" y="304940"/>
                </a:cubicBezTo>
                <a:cubicBezTo>
                  <a:pt x="826745" y="304940"/>
                  <a:pt x="875235" y="353430"/>
                  <a:pt x="875235" y="413246"/>
                </a:cubicBezTo>
                <a:cubicBezTo>
                  <a:pt x="875235" y="473061"/>
                  <a:pt x="826745" y="521551"/>
                  <a:pt x="766930" y="521551"/>
                </a:cubicBezTo>
                <a:cubicBezTo>
                  <a:pt x="722068" y="521551"/>
                  <a:pt x="683577" y="494276"/>
                  <a:pt x="667135" y="455403"/>
                </a:cubicBezTo>
                <a:lnTo>
                  <a:pt x="666328" y="451404"/>
                </a:lnTo>
                <a:lnTo>
                  <a:pt x="538218" y="451404"/>
                </a:lnTo>
                <a:lnTo>
                  <a:pt x="537411" y="455402"/>
                </a:lnTo>
                <a:cubicBezTo>
                  <a:pt x="526449" y="481317"/>
                  <a:pt x="505689" y="502078"/>
                  <a:pt x="479774" y="513039"/>
                </a:cubicBezTo>
                <a:lnTo>
                  <a:pt x="477170" y="513565"/>
                </a:lnTo>
                <a:lnTo>
                  <a:pt x="477170" y="617868"/>
                </a:lnTo>
                <a:lnTo>
                  <a:pt x="479774" y="618393"/>
                </a:lnTo>
                <a:cubicBezTo>
                  <a:pt x="518647" y="634835"/>
                  <a:pt x="545922" y="673326"/>
                  <a:pt x="545922" y="718187"/>
                </a:cubicBezTo>
                <a:cubicBezTo>
                  <a:pt x="545922" y="778002"/>
                  <a:pt x="497432" y="826492"/>
                  <a:pt x="437617" y="826492"/>
                </a:cubicBezTo>
                <a:cubicBezTo>
                  <a:pt x="377802" y="826492"/>
                  <a:pt x="329312" y="778002"/>
                  <a:pt x="329312" y="718187"/>
                </a:cubicBezTo>
                <a:cubicBezTo>
                  <a:pt x="329312" y="673326"/>
                  <a:pt x="356588" y="634835"/>
                  <a:pt x="395460" y="618393"/>
                </a:cubicBezTo>
                <a:lnTo>
                  <a:pt x="398064" y="617868"/>
                </a:lnTo>
                <a:lnTo>
                  <a:pt x="398064" y="513565"/>
                </a:lnTo>
                <a:lnTo>
                  <a:pt x="395460" y="513039"/>
                </a:lnTo>
                <a:cubicBezTo>
                  <a:pt x="369545" y="502078"/>
                  <a:pt x="348784" y="481317"/>
                  <a:pt x="337823" y="455402"/>
                </a:cubicBezTo>
                <a:lnTo>
                  <a:pt x="337016" y="451404"/>
                </a:lnTo>
                <a:lnTo>
                  <a:pt x="208906" y="451404"/>
                </a:lnTo>
                <a:lnTo>
                  <a:pt x="208099" y="455403"/>
                </a:lnTo>
                <a:cubicBezTo>
                  <a:pt x="191657" y="494276"/>
                  <a:pt x="153167" y="521551"/>
                  <a:pt x="108305" y="521551"/>
                </a:cubicBezTo>
                <a:cubicBezTo>
                  <a:pt x="48490" y="521551"/>
                  <a:pt x="0" y="473061"/>
                  <a:pt x="0" y="413246"/>
                </a:cubicBezTo>
                <a:cubicBezTo>
                  <a:pt x="0" y="353430"/>
                  <a:pt x="48490" y="304940"/>
                  <a:pt x="108305" y="304940"/>
                </a:cubicBezTo>
                <a:cubicBezTo>
                  <a:pt x="153167" y="304940"/>
                  <a:pt x="191657" y="332216"/>
                  <a:pt x="208099" y="371088"/>
                </a:cubicBezTo>
                <a:lnTo>
                  <a:pt x="208343" y="372297"/>
                </a:lnTo>
                <a:lnTo>
                  <a:pt x="337579" y="372297"/>
                </a:lnTo>
                <a:lnTo>
                  <a:pt x="337823" y="371087"/>
                </a:lnTo>
                <a:cubicBezTo>
                  <a:pt x="348784" y="345172"/>
                  <a:pt x="369545" y="324412"/>
                  <a:pt x="395460" y="313451"/>
                </a:cubicBezTo>
                <a:lnTo>
                  <a:pt x="398064" y="312925"/>
                </a:lnTo>
                <a:lnTo>
                  <a:pt x="398064" y="208624"/>
                </a:lnTo>
                <a:lnTo>
                  <a:pt x="395460" y="208099"/>
                </a:lnTo>
                <a:cubicBezTo>
                  <a:pt x="356588" y="191657"/>
                  <a:pt x="329312" y="153166"/>
                  <a:pt x="329312" y="108305"/>
                </a:cubicBezTo>
                <a:cubicBezTo>
                  <a:pt x="329312" y="48490"/>
                  <a:pt x="377802" y="0"/>
                  <a:pt x="437617"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8" name="Picture 3"/>
          <p:cNvPicPr>
            <a:picLocks noChangeAspect="1" noChangeArrowheads="1"/>
          </p:cNvPicPr>
          <p:nvPr/>
        </p:nvPicPr>
        <p:blipFill>
          <a:blip r:embed="rId5">
            <a:extLst>
              <a:ext uri="{28A0092B-C50C-407E-A947-70E740481C1C}">
                <a14:useLocalDpi xmlns:a14="http://schemas.microsoft.com/office/drawing/2010/main"/>
              </a:ext>
            </a:extLst>
          </a:blip>
          <a:stretch>
            <a:fillRect/>
          </a:stretch>
        </p:blipFill>
        <p:spPr bwMode="auto">
          <a:xfrm>
            <a:off x="4290277" y="2643288"/>
            <a:ext cx="367001" cy="323700"/>
          </a:xfrm>
          <a:prstGeom prst="round2DiagRect">
            <a:avLst>
              <a:gd name="adj1" fmla="val 0"/>
              <a:gd name="adj2" fmla="val 11765"/>
            </a:avLst>
          </a:prstGeom>
          <a:solidFill>
            <a:schemeClr val="accent1"/>
          </a:solidFill>
          <a:ln>
            <a:noFill/>
          </a:ln>
          <a:effectLst/>
          <a:extLst/>
        </p:spPr>
      </p:pic>
      <p:grpSp>
        <p:nvGrpSpPr>
          <p:cNvPr id="3" name="Group 2"/>
          <p:cNvGrpSpPr/>
          <p:nvPr/>
        </p:nvGrpSpPr>
        <p:grpSpPr>
          <a:xfrm>
            <a:off x="4303095" y="4015207"/>
            <a:ext cx="336550" cy="260350"/>
            <a:chOff x="4303095" y="4015207"/>
            <a:chExt cx="336550" cy="260350"/>
          </a:xfrm>
        </p:grpSpPr>
        <p:grpSp>
          <p:nvGrpSpPr>
            <p:cNvPr id="32" name="Group 4"/>
            <p:cNvGrpSpPr>
              <a:grpSpLocks noChangeAspect="1"/>
            </p:cNvGrpSpPr>
            <p:nvPr/>
          </p:nvGrpSpPr>
          <p:grpSpPr bwMode="auto">
            <a:xfrm>
              <a:off x="4431708" y="4065491"/>
              <a:ext cx="76647" cy="127121"/>
              <a:chOff x="1978" y="1685"/>
              <a:chExt cx="123" cy="204"/>
            </a:xfrm>
          </p:grpSpPr>
          <p:sp>
            <p:nvSpPr>
              <p:cNvPr id="33" name="Freeform 5"/>
              <p:cNvSpPr>
                <a:spLocks/>
              </p:cNvSpPr>
              <p:nvPr/>
            </p:nvSpPr>
            <p:spPr bwMode="auto">
              <a:xfrm>
                <a:off x="2033" y="1685"/>
                <a:ext cx="13" cy="31"/>
              </a:xfrm>
              <a:custGeom>
                <a:avLst/>
                <a:gdLst>
                  <a:gd name="T0" fmla="*/ 26 w 26"/>
                  <a:gd name="T1" fmla="*/ 47 h 60"/>
                  <a:gd name="T2" fmla="*/ 26 w 26"/>
                  <a:gd name="T3" fmla="*/ 13 h 60"/>
                  <a:gd name="T4" fmla="*/ 26 w 26"/>
                  <a:gd name="T5" fmla="*/ 13 h 60"/>
                  <a:gd name="T6" fmla="*/ 25 w 26"/>
                  <a:gd name="T7" fmla="*/ 7 h 60"/>
                  <a:gd name="T8" fmla="*/ 22 w 26"/>
                  <a:gd name="T9" fmla="*/ 3 h 60"/>
                  <a:gd name="T10" fmla="*/ 18 w 26"/>
                  <a:gd name="T11" fmla="*/ 0 h 60"/>
                  <a:gd name="T12" fmla="*/ 13 w 26"/>
                  <a:gd name="T13" fmla="*/ 0 h 60"/>
                  <a:gd name="T14" fmla="*/ 13 w 26"/>
                  <a:gd name="T15" fmla="*/ 0 h 60"/>
                  <a:gd name="T16" fmla="*/ 8 w 26"/>
                  <a:gd name="T17" fmla="*/ 0 h 60"/>
                  <a:gd name="T18" fmla="*/ 3 w 26"/>
                  <a:gd name="T19" fmla="*/ 3 h 60"/>
                  <a:gd name="T20" fmla="*/ 1 w 26"/>
                  <a:gd name="T21" fmla="*/ 7 h 60"/>
                  <a:gd name="T22" fmla="*/ 0 w 26"/>
                  <a:gd name="T23" fmla="*/ 13 h 60"/>
                  <a:gd name="T24" fmla="*/ 0 w 26"/>
                  <a:gd name="T25" fmla="*/ 47 h 60"/>
                  <a:gd name="T26" fmla="*/ 0 w 26"/>
                  <a:gd name="T27" fmla="*/ 47 h 60"/>
                  <a:gd name="T28" fmla="*/ 1 w 26"/>
                  <a:gd name="T29" fmla="*/ 52 h 60"/>
                  <a:gd name="T30" fmla="*/ 3 w 26"/>
                  <a:gd name="T31" fmla="*/ 56 h 60"/>
                  <a:gd name="T32" fmla="*/ 8 w 26"/>
                  <a:gd name="T33" fmla="*/ 59 h 60"/>
                  <a:gd name="T34" fmla="*/ 13 w 26"/>
                  <a:gd name="T35" fmla="*/ 60 h 60"/>
                  <a:gd name="T36" fmla="*/ 13 w 26"/>
                  <a:gd name="T37" fmla="*/ 60 h 60"/>
                  <a:gd name="T38" fmla="*/ 18 w 26"/>
                  <a:gd name="T39" fmla="*/ 59 h 60"/>
                  <a:gd name="T40" fmla="*/ 22 w 26"/>
                  <a:gd name="T41" fmla="*/ 56 h 60"/>
                  <a:gd name="T42" fmla="*/ 25 w 26"/>
                  <a:gd name="T43" fmla="*/ 52 h 60"/>
                  <a:gd name="T44" fmla="*/ 26 w 26"/>
                  <a:gd name="T45" fmla="*/ 47 h 60"/>
                  <a:gd name="T46" fmla="*/ 26 w 26"/>
                  <a:gd name="T47" fmla="*/ 4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60">
                    <a:moveTo>
                      <a:pt x="26" y="47"/>
                    </a:moveTo>
                    <a:lnTo>
                      <a:pt x="26" y="13"/>
                    </a:lnTo>
                    <a:lnTo>
                      <a:pt x="26" y="13"/>
                    </a:lnTo>
                    <a:lnTo>
                      <a:pt x="25" y="7"/>
                    </a:lnTo>
                    <a:lnTo>
                      <a:pt x="22" y="3"/>
                    </a:lnTo>
                    <a:lnTo>
                      <a:pt x="18" y="0"/>
                    </a:lnTo>
                    <a:lnTo>
                      <a:pt x="13" y="0"/>
                    </a:lnTo>
                    <a:lnTo>
                      <a:pt x="13" y="0"/>
                    </a:lnTo>
                    <a:lnTo>
                      <a:pt x="8" y="0"/>
                    </a:lnTo>
                    <a:lnTo>
                      <a:pt x="3" y="3"/>
                    </a:lnTo>
                    <a:lnTo>
                      <a:pt x="1" y="7"/>
                    </a:lnTo>
                    <a:lnTo>
                      <a:pt x="0" y="13"/>
                    </a:lnTo>
                    <a:lnTo>
                      <a:pt x="0" y="47"/>
                    </a:lnTo>
                    <a:lnTo>
                      <a:pt x="0" y="47"/>
                    </a:lnTo>
                    <a:lnTo>
                      <a:pt x="1" y="52"/>
                    </a:lnTo>
                    <a:lnTo>
                      <a:pt x="3" y="56"/>
                    </a:lnTo>
                    <a:lnTo>
                      <a:pt x="8" y="59"/>
                    </a:lnTo>
                    <a:lnTo>
                      <a:pt x="13" y="60"/>
                    </a:lnTo>
                    <a:lnTo>
                      <a:pt x="13" y="60"/>
                    </a:lnTo>
                    <a:lnTo>
                      <a:pt x="18" y="59"/>
                    </a:lnTo>
                    <a:lnTo>
                      <a:pt x="22" y="56"/>
                    </a:lnTo>
                    <a:lnTo>
                      <a:pt x="25" y="52"/>
                    </a:lnTo>
                    <a:lnTo>
                      <a:pt x="26" y="47"/>
                    </a:lnTo>
                    <a:lnTo>
                      <a:pt x="26" y="47"/>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6"/>
              <p:cNvSpPr>
                <a:spLocks/>
              </p:cNvSpPr>
              <p:nvPr/>
            </p:nvSpPr>
            <p:spPr bwMode="auto">
              <a:xfrm>
                <a:off x="1978" y="1702"/>
                <a:ext cx="25" cy="25"/>
              </a:xfrm>
              <a:custGeom>
                <a:avLst/>
                <a:gdLst>
                  <a:gd name="T0" fmla="*/ 22 w 51"/>
                  <a:gd name="T1" fmla="*/ 4 h 51"/>
                  <a:gd name="T2" fmla="*/ 22 w 51"/>
                  <a:gd name="T3" fmla="*/ 4 h 51"/>
                  <a:gd name="T4" fmla="*/ 18 w 51"/>
                  <a:gd name="T5" fmla="*/ 1 h 51"/>
                  <a:gd name="T6" fmla="*/ 13 w 51"/>
                  <a:gd name="T7" fmla="*/ 0 h 51"/>
                  <a:gd name="T8" fmla="*/ 13 w 51"/>
                  <a:gd name="T9" fmla="*/ 0 h 51"/>
                  <a:gd name="T10" fmla="*/ 8 w 51"/>
                  <a:gd name="T11" fmla="*/ 1 h 51"/>
                  <a:gd name="T12" fmla="*/ 4 w 51"/>
                  <a:gd name="T13" fmla="*/ 4 h 51"/>
                  <a:gd name="T14" fmla="*/ 4 w 51"/>
                  <a:gd name="T15" fmla="*/ 4 h 51"/>
                  <a:gd name="T16" fmla="*/ 2 w 51"/>
                  <a:gd name="T17" fmla="*/ 9 h 51"/>
                  <a:gd name="T18" fmla="*/ 0 w 51"/>
                  <a:gd name="T19" fmla="*/ 13 h 51"/>
                  <a:gd name="T20" fmla="*/ 2 w 51"/>
                  <a:gd name="T21" fmla="*/ 18 h 51"/>
                  <a:gd name="T22" fmla="*/ 4 w 51"/>
                  <a:gd name="T23" fmla="*/ 23 h 51"/>
                  <a:gd name="T24" fmla="*/ 28 w 51"/>
                  <a:gd name="T25" fmla="*/ 47 h 51"/>
                  <a:gd name="T26" fmla="*/ 28 w 51"/>
                  <a:gd name="T27" fmla="*/ 47 h 51"/>
                  <a:gd name="T28" fmla="*/ 33 w 51"/>
                  <a:gd name="T29" fmla="*/ 50 h 51"/>
                  <a:gd name="T30" fmla="*/ 38 w 51"/>
                  <a:gd name="T31" fmla="*/ 51 h 51"/>
                  <a:gd name="T32" fmla="*/ 38 w 51"/>
                  <a:gd name="T33" fmla="*/ 51 h 51"/>
                  <a:gd name="T34" fmla="*/ 42 w 51"/>
                  <a:gd name="T35" fmla="*/ 50 h 51"/>
                  <a:gd name="T36" fmla="*/ 47 w 51"/>
                  <a:gd name="T37" fmla="*/ 47 h 51"/>
                  <a:gd name="T38" fmla="*/ 47 w 51"/>
                  <a:gd name="T39" fmla="*/ 47 h 51"/>
                  <a:gd name="T40" fmla="*/ 50 w 51"/>
                  <a:gd name="T41" fmla="*/ 43 h 51"/>
                  <a:gd name="T42" fmla="*/ 51 w 51"/>
                  <a:gd name="T43" fmla="*/ 38 h 51"/>
                  <a:gd name="T44" fmla="*/ 50 w 51"/>
                  <a:gd name="T45" fmla="*/ 34 h 51"/>
                  <a:gd name="T46" fmla="*/ 47 w 51"/>
                  <a:gd name="T47" fmla="*/ 29 h 51"/>
                  <a:gd name="T48" fmla="*/ 22 w 51"/>
                  <a:gd name="T49"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51">
                    <a:moveTo>
                      <a:pt x="22" y="4"/>
                    </a:moveTo>
                    <a:lnTo>
                      <a:pt x="22" y="4"/>
                    </a:lnTo>
                    <a:lnTo>
                      <a:pt x="18" y="1"/>
                    </a:lnTo>
                    <a:lnTo>
                      <a:pt x="13" y="0"/>
                    </a:lnTo>
                    <a:lnTo>
                      <a:pt x="13" y="0"/>
                    </a:lnTo>
                    <a:lnTo>
                      <a:pt x="8" y="1"/>
                    </a:lnTo>
                    <a:lnTo>
                      <a:pt x="4" y="4"/>
                    </a:lnTo>
                    <a:lnTo>
                      <a:pt x="4" y="4"/>
                    </a:lnTo>
                    <a:lnTo>
                      <a:pt x="2" y="9"/>
                    </a:lnTo>
                    <a:lnTo>
                      <a:pt x="0" y="13"/>
                    </a:lnTo>
                    <a:lnTo>
                      <a:pt x="2" y="18"/>
                    </a:lnTo>
                    <a:lnTo>
                      <a:pt x="4" y="23"/>
                    </a:lnTo>
                    <a:lnTo>
                      <a:pt x="28" y="47"/>
                    </a:lnTo>
                    <a:lnTo>
                      <a:pt x="28" y="47"/>
                    </a:lnTo>
                    <a:lnTo>
                      <a:pt x="33" y="50"/>
                    </a:lnTo>
                    <a:lnTo>
                      <a:pt x="38" y="51"/>
                    </a:lnTo>
                    <a:lnTo>
                      <a:pt x="38" y="51"/>
                    </a:lnTo>
                    <a:lnTo>
                      <a:pt x="42" y="50"/>
                    </a:lnTo>
                    <a:lnTo>
                      <a:pt x="47" y="47"/>
                    </a:lnTo>
                    <a:lnTo>
                      <a:pt x="47" y="47"/>
                    </a:lnTo>
                    <a:lnTo>
                      <a:pt x="50" y="43"/>
                    </a:lnTo>
                    <a:lnTo>
                      <a:pt x="51" y="38"/>
                    </a:lnTo>
                    <a:lnTo>
                      <a:pt x="50" y="34"/>
                    </a:lnTo>
                    <a:lnTo>
                      <a:pt x="47" y="29"/>
                    </a:lnTo>
                    <a:lnTo>
                      <a:pt x="22" y="4"/>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7"/>
              <p:cNvSpPr>
                <a:spLocks/>
              </p:cNvSpPr>
              <p:nvPr/>
            </p:nvSpPr>
            <p:spPr bwMode="auto">
              <a:xfrm>
                <a:off x="2076" y="1702"/>
                <a:ext cx="25" cy="25"/>
              </a:xfrm>
              <a:custGeom>
                <a:avLst/>
                <a:gdLst>
                  <a:gd name="T0" fmla="*/ 28 w 51"/>
                  <a:gd name="T1" fmla="*/ 4 h 51"/>
                  <a:gd name="T2" fmla="*/ 4 w 51"/>
                  <a:gd name="T3" fmla="*/ 29 h 51"/>
                  <a:gd name="T4" fmla="*/ 4 w 51"/>
                  <a:gd name="T5" fmla="*/ 29 h 51"/>
                  <a:gd name="T6" fmla="*/ 1 w 51"/>
                  <a:gd name="T7" fmla="*/ 34 h 51"/>
                  <a:gd name="T8" fmla="*/ 0 w 51"/>
                  <a:gd name="T9" fmla="*/ 38 h 51"/>
                  <a:gd name="T10" fmla="*/ 1 w 51"/>
                  <a:gd name="T11" fmla="*/ 43 h 51"/>
                  <a:gd name="T12" fmla="*/ 4 w 51"/>
                  <a:gd name="T13" fmla="*/ 47 h 51"/>
                  <a:gd name="T14" fmla="*/ 4 w 51"/>
                  <a:gd name="T15" fmla="*/ 47 h 51"/>
                  <a:gd name="T16" fmla="*/ 9 w 51"/>
                  <a:gd name="T17" fmla="*/ 50 h 51"/>
                  <a:gd name="T18" fmla="*/ 13 w 51"/>
                  <a:gd name="T19" fmla="*/ 51 h 51"/>
                  <a:gd name="T20" fmla="*/ 13 w 51"/>
                  <a:gd name="T21" fmla="*/ 51 h 51"/>
                  <a:gd name="T22" fmla="*/ 18 w 51"/>
                  <a:gd name="T23" fmla="*/ 50 h 51"/>
                  <a:gd name="T24" fmla="*/ 23 w 51"/>
                  <a:gd name="T25" fmla="*/ 47 h 51"/>
                  <a:gd name="T26" fmla="*/ 46 w 51"/>
                  <a:gd name="T27" fmla="*/ 23 h 51"/>
                  <a:gd name="T28" fmla="*/ 46 w 51"/>
                  <a:gd name="T29" fmla="*/ 23 h 51"/>
                  <a:gd name="T30" fmla="*/ 50 w 51"/>
                  <a:gd name="T31" fmla="*/ 18 h 51"/>
                  <a:gd name="T32" fmla="*/ 51 w 51"/>
                  <a:gd name="T33" fmla="*/ 13 h 51"/>
                  <a:gd name="T34" fmla="*/ 50 w 51"/>
                  <a:gd name="T35" fmla="*/ 9 h 51"/>
                  <a:gd name="T36" fmla="*/ 46 w 51"/>
                  <a:gd name="T37" fmla="*/ 4 h 51"/>
                  <a:gd name="T38" fmla="*/ 46 w 51"/>
                  <a:gd name="T39" fmla="*/ 4 h 51"/>
                  <a:gd name="T40" fmla="*/ 42 w 51"/>
                  <a:gd name="T41" fmla="*/ 1 h 51"/>
                  <a:gd name="T42" fmla="*/ 38 w 51"/>
                  <a:gd name="T43" fmla="*/ 0 h 51"/>
                  <a:gd name="T44" fmla="*/ 38 w 51"/>
                  <a:gd name="T45" fmla="*/ 0 h 51"/>
                  <a:gd name="T46" fmla="*/ 32 w 51"/>
                  <a:gd name="T47" fmla="*/ 1 h 51"/>
                  <a:gd name="T48" fmla="*/ 28 w 51"/>
                  <a:gd name="T49" fmla="*/ 4 h 51"/>
                  <a:gd name="T50" fmla="*/ 28 w 51"/>
                  <a:gd name="T51"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51">
                    <a:moveTo>
                      <a:pt x="28" y="4"/>
                    </a:moveTo>
                    <a:lnTo>
                      <a:pt x="4" y="29"/>
                    </a:lnTo>
                    <a:lnTo>
                      <a:pt x="4" y="29"/>
                    </a:lnTo>
                    <a:lnTo>
                      <a:pt x="1" y="34"/>
                    </a:lnTo>
                    <a:lnTo>
                      <a:pt x="0" y="38"/>
                    </a:lnTo>
                    <a:lnTo>
                      <a:pt x="1" y="43"/>
                    </a:lnTo>
                    <a:lnTo>
                      <a:pt x="4" y="47"/>
                    </a:lnTo>
                    <a:lnTo>
                      <a:pt x="4" y="47"/>
                    </a:lnTo>
                    <a:lnTo>
                      <a:pt x="9" y="50"/>
                    </a:lnTo>
                    <a:lnTo>
                      <a:pt x="13" y="51"/>
                    </a:lnTo>
                    <a:lnTo>
                      <a:pt x="13" y="51"/>
                    </a:lnTo>
                    <a:lnTo>
                      <a:pt x="18" y="50"/>
                    </a:lnTo>
                    <a:lnTo>
                      <a:pt x="23" y="47"/>
                    </a:lnTo>
                    <a:lnTo>
                      <a:pt x="46" y="23"/>
                    </a:lnTo>
                    <a:lnTo>
                      <a:pt x="46" y="23"/>
                    </a:lnTo>
                    <a:lnTo>
                      <a:pt x="50" y="18"/>
                    </a:lnTo>
                    <a:lnTo>
                      <a:pt x="51" y="13"/>
                    </a:lnTo>
                    <a:lnTo>
                      <a:pt x="50" y="9"/>
                    </a:lnTo>
                    <a:lnTo>
                      <a:pt x="46" y="4"/>
                    </a:lnTo>
                    <a:lnTo>
                      <a:pt x="46" y="4"/>
                    </a:lnTo>
                    <a:lnTo>
                      <a:pt x="42" y="1"/>
                    </a:lnTo>
                    <a:lnTo>
                      <a:pt x="38" y="0"/>
                    </a:lnTo>
                    <a:lnTo>
                      <a:pt x="38" y="0"/>
                    </a:lnTo>
                    <a:lnTo>
                      <a:pt x="32" y="1"/>
                    </a:lnTo>
                    <a:lnTo>
                      <a:pt x="28" y="4"/>
                    </a:lnTo>
                    <a:lnTo>
                      <a:pt x="28" y="4"/>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8"/>
              <p:cNvSpPr>
                <a:spLocks noEditPoints="1"/>
              </p:cNvSpPr>
              <p:nvPr/>
            </p:nvSpPr>
            <p:spPr bwMode="auto">
              <a:xfrm>
                <a:off x="1980" y="1724"/>
                <a:ext cx="115" cy="165"/>
              </a:xfrm>
              <a:custGeom>
                <a:avLst/>
                <a:gdLst>
                  <a:gd name="T0" fmla="*/ 230 w 230"/>
                  <a:gd name="T1" fmla="*/ 103 h 330"/>
                  <a:gd name="T2" fmla="*/ 221 w 230"/>
                  <a:gd name="T3" fmla="*/ 70 h 330"/>
                  <a:gd name="T4" fmla="*/ 204 w 230"/>
                  <a:gd name="T5" fmla="*/ 42 h 330"/>
                  <a:gd name="T6" fmla="*/ 179 w 230"/>
                  <a:gd name="T7" fmla="*/ 20 h 330"/>
                  <a:gd name="T8" fmla="*/ 149 w 230"/>
                  <a:gd name="T9" fmla="*/ 6 h 330"/>
                  <a:gd name="T10" fmla="*/ 115 w 230"/>
                  <a:gd name="T11" fmla="*/ 0 h 330"/>
                  <a:gd name="T12" fmla="*/ 92 w 230"/>
                  <a:gd name="T13" fmla="*/ 2 h 330"/>
                  <a:gd name="T14" fmla="*/ 60 w 230"/>
                  <a:gd name="T15" fmla="*/ 14 h 330"/>
                  <a:gd name="T16" fmla="*/ 34 w 230"/>
                  <a:gd name="T17" fmla="*/ 34 h 330"/>
                  <a:gd name="T18" fmla="*/ 14 w 230"/>
                  <a:gd name="T19" fmla="*/ 60 h 330"/>
                  <a:gd name="T20" fmla="*/ 2 w 230"/>
                  <a:gd name="T21" fmla="*/ 92 h 330"/>
                  <a:gd name="T22" fmla="*/ 0 w 230"/>
                  <a:gd name="T23" fmla="*/ 115 h 330"/>
                  <a:gd name="T24" fmla="*/ 6 w 230"/>
                  <a:gd name="T25" fmla="*/ 153 h 330"/>
                  <a:gd name="T26" fmla="*/ 25 w 230"/>
                  <a:gd name="T27" fmla="*/ 185 h 330"/>
                  <a:gd name="T28" fmla="*/ 41 w 230"/>
                  <a:gd name="T29" fmla="*/ 203 h 330"/>
                  <a:gd name="T30" fmla="*/ 54 w 230"/>
                  <a:gd name="T31" fmla="*/ 216 h 330"/>
                  <a:gd name="T32" fmla="*/ 64 w 230"/>
                  <a:gd name="T33" fmla="*/ 240 h 330"/>
                  <a:gd name="T34" fmla="*/ 68 w 230"/>
                  <a:gd name="T35" fmla="*/ 267 h 330"/>
                  <a:gd name="T36" fmla="*/ 68 w 230"/>
                  <a:gd name="T37" fmla="*/ 283 h 330"/>
                  <a:gd name="T38" fmla="*/ 68 w 230"/>
                  <a:gd name="T39" fmla="*/ 293 h 330"/>
                  <a:gd name="T40" fmla="*/ 78 w 230"/>
                  <a:gd name="T41" fmla="*/ 313 h 330"/>
                  <a:gd name="T42" fmla="*/ 101 w 230"/>
                  <a:gd name="T43" fmla="*/ 328 h 330"/>
                  <a:gd name="T44" fmla="*/ 115 w 230"/>
                  <a:gd name="T45" fmla="*/ 330 h 330"/>
                  <a:gd name="T46" fmla="*/ 137 w 230"/>
                  <a:gd name="T47" fmla="*/ 324 h 330"/>
                  <a:gd name="T48" fmla="*/ 158 w 230"/>
                  <a:gd name="T49" fmla="*/ 305 h 330"/>
                  <a:gd name="T50" fmla="*/ 163 w 230"/>
                  <a:gd name="T51" fmla="*/ 288 h 330"/>
                  <a:gd name="T52" fmla="*/ 163 w 230"/>
                  <a:gd name="T53" fmla="*/ 283 h 330"/>
                  <a:gd name="T54" fmla="*/ 163 w 230"/>
                  <a:gd name="T55" fmla="*/ 267 h 330"/>
                  <a:gd name="T56" fmla="*/ 165 w 230"/>
                  <a:gd name="T57" fmla="*/ 240 h 330"/>
                  <a:gd name="T58" fmla="*/ 177 w 230"/>
                  <a:gd name="T59" fmla="*/ 216 h 330"/>
                  <a:gd name="T60" fmla="*/ 189 w 230"/>
                  <a:gd name="T61" fmla="*/ 203 h 330"/>
                  <a:gd name="T62" fmla="*/ 206 w 230"/>
                  <a:gd name="T63" fmla="*/ 185 h 330"/>
                  <a:gd name="T64" fmla="*/ 223 w 230"/>
                  <a:gd name="T65" fmla="*/ 153 h 330"/>
                  <a:gd name="T66" fmla="*/ 230 w 230"/>
                  <a:gd name="T67" fmla="*/ 115 h 330"/>
                  <a:gd name="T68" fmla="*/ 173 w 230"/>
                  <a:gd name="T69" fmla="*/ 183 h 330"/>
                  <a:gd name="T70" fmla="*/ 152 w 230"/>
                  <a:gd name="T71" fmla="*/ 208 h 330"/>
                  <a:gd name="T72" fmla="*/ 140 w 230"/>
                  <a:gd name="T73" fmla="*/ 236 h 330"/>
                  <a:gd name="T74" fmla="*/ 93 w 230"/>
                  <a:gd name="T75" fmla="*/ 257 h 330"/>
                  <a:gd name="T76" fmla="*/ 90 w 230"/>
                  <a:gd name="T77" fmla="*/ 236 h 330"/>
                  <a:gd name="T78" fmla="*/ 78 w 230"/>
                  <a:gd name="T79" fmla="*/ 208 h 330"/>
                  <a:gd name="T80" fmla="*/ 58 w 230"/>
                  <a:gd name="T81" fmla="*/ 183 h 330"/>
                  <a:gd name="T82" fmla="*/ 44 w 230"/>
                  <a:gd name="T83" fmla="*/ 169 h 330"/>
                  <a:gd name="T84" fmla="*/ 31 w 230"/>
                  <a:gd name="T85" fmla="*/ 143 h 330"/>
                  <a:gd name="T86" fmla="*/ 26 w 230"/>
                  <a:gd name="T87" fmla="*/ 115 h 330"/>
                  <a:gd name="T88" fmla="*/ 28 w 230"/>
                  <a:gd name="T89" fmla="*/ 97 h 330"/>
                  <a:gd name="T90" fmla="*/ 36 w 230"/>
                  <a:gd name="T91" fmla="*/ 72 h 330"/>
                  <a:gd name="T92" fmla="*/ 53 w 230"/>
                  <a:gd name="T93" fmla="*/ 52 h 330"/>
                  <a:gd name="T94" fmla="*/ 73 w 230"/>
                  <a:gd name="T95" fmla="*/ 37 h 330"/>
                  <a:gd name="T96" fmla="*/ 98 w 230"/>
                  <a:gd name="T97" fmla="*/ 28 h 330"/>
                  <a:gd name="T98" fmla="*/ 115 w 230"/>
                  <a:gd name="T99" fmla="*/ 26 h 330"/>
                  <a:gd name="T100" fmla="*/ 142 w 230"/>
                  <a:gd name="T101" fmla="*/ 30 h 330"/>
                  <a:gd name="T102" fmla="*/ 165 w 230"/>
                  <a:gd name="T103" fmla="*/ 41 h 330"/>
                  <a:gd name="T104" fmla="*/ 184 w 230"/>
                  <a:gd name="T105" fmla="*/ 58 h 330"/>
                  <a:gd name="T106" fmla="*/ 198 w 230"/>
                  <a:gd name="T107" fmla="*/ 81 h 330"/>
                  <a:gd name="T108" fmla="*/ 204 w 230"/>
                  <a:gd name="T109" fmla="*/ 106 h 330"/>
                  <a:gd name="T110" fmla="*/ 204 w 230"/>
                  <a:gd name="T111" fmla="*/ 125 h 330"/>
                  <a:gd name="T112" fmla="*/ 197 w 230"/>
                  <a:gd name="T113" fmla="*/ 153 h 330"/>
                  <a:gd name="T114" fmla="*/ 179 w 230"/>
                  <a:gd name="T115" fmla="*/ 17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0" h="330">
                    <a:moveTo>
                      <a:pt x="230" y="115"/>
                    </a:moveTo>
                    <a:lnTo>
                      <a:pt x="230" y="115"/>
                    </a:lnTo>
                    <a:lnTo>
                      <a:pt x="230" y="103"/>
                    </a:lnTo>
                    <a:lnTo>
                      <a:pt x="228" y="92"/>
                    </a:lnTo>
                    <a:lnTo>
                      <a:pt x="225" y="81"/>
                    </a:lnTo>
                    <a:lnTo>
                      <a:pt x="221" y="70"/>
                    </a:lnTo>
                    <a:lnTo>
                      <a:pt x="216" y="60"/>
                    </a:lnTo>
                    <a:lnTo>
                      <a:pt x="211" y="51"/>
                    </a:lnTo>
                    <a:lnTo>
                      <a:pt x="204" y="42"/>
                    </a:lnTo>
                    <a:lnTo>
                      <a:pt x="197" y="34"/>
                    </a:lnTo>
                    <a:lnTo>
                      <a:pt x="188" y="26"/>
                    </a:lnTo>
                    <a:lnTo>
                      <a:pt x="179" y="20"/>
                    </a:lnTo>
                    <a:lnTo>
                      <a:pt x="170" y="14"/>
                    </a:lnTo>
                    <a:lnTo>
                      <a:pt x="160" y="9"/>
                    </a:lnTo>
                    <a:lnTo>
                      <a:pt x="149" y="6"/>
                    </a:lnTo>
                    <a:lnTo>
                      <a:pt x="139" y="2"/>
                    </a:lnTo>
                    <a:lnTo>
                      <a:pt x="127" y="0"/>
                    </a:lnTo>
                    <a:lnTo>
                      <a:pt x="115" y="0"/>
                    </a:lnTo>
                    <a:lnTo>
                      <a:pt x="115" y="0"/>
                    </a:lnTo>
                    <a:lnTo>
                      <a:pt x="103" y="0"/>
                    </a:lnTo>
                    <a:lnTo>
                      <a:pt x="92" y="2"/>
                    </a:lnTo>
                    <a:lnTo>
                      <a:pt x="80" y="6"/>
                    </a:lnTo>
                    <a:lnTo>
                      <a:pt x="71" y="9"/>
                    </a:lnTo>
                    <a:lnTo>
                      <a:pt x="60" y="14"/>
                    </a:lnTo>
                    <a:lnTo>
                      <a:pt x="50" y="20"/>
                    </a:lnTo>
                    <a:lnTo>
                      <a:pt x="42" y="26"/>
                    </a:lnTo>
                    <a:lnTo>
                      <a:pt x="34" y="34"/>
                    </a:lnTo>
                    <a:lnTo>
                      <a:pt x="27" y="42"/>
                    </a:lnTo>
                    <a:lnTo>
                      <a:pt x="20" y="51"/>
                    </a:lnTo>
                    <a:lnTo>
                      <a:pt x="14" y="60"/>
                    </a:lnTo>
                    <a:lnTo>
                      <a:pt x="10" y="70"/>
                    </a:lnTo>
                    <a:lnTo>
                      <a:pt x="5" y="81"/>
                    </a:lnTo>
                    <a:lnTo>
                      <a:pt x="2" y="92"/>
                    </a:lnTo>
                    <a:lnTo>
                      <a:pt x="1" y="103"/>
                    </a:lnTo>
                    <a:lnTo>
                      <a:pt x="0" y="115"/>
                    </a:lnTo>
                    <a:lnTo>
                      <a:pt x="0" y="115"/>
                    </a:lnTo>
                    <a:lnTo>
                      <a:pt x="1" y="128"/>
                    </a:lnTo>
                    <a:lnTo>
                      <a:pt x="3" y="141"/>
                    </a:lnTo>
                    <a:lnTo>
                      <a:pt x="6" y="153"/>
                    </a:lnTo>
                    <a:lnTo>
                      <a:pt x="12" y="165"/>
                    </a:lnTo>
                    <a:lnTo>
                      <a:pt x="17" y="175"/>
                    </a:lnTo>
                    <a:lnTo>
                      <a:pt x="25" y="185"/>
                    </a:lnTo>
                    <a:lnTo>
                      <a:pt x="32" y="195"/>
                    </a:lnTo>
                    <a:lnTo>
                      <a:pt x="41" y="203"/>
                    </a:lnTo>
                    <a:lnTo>
                      <a:pt x="41" y="203"/>
                    </a:lnTo>
                    <a:lnTo>
                      <a:pt x="41" y="203"/>
                    </a:lnTo>
                    <a:lnTo>
                      <a:pt x="47" y="209"/>
                    </a:lnTo>
                    <a:lnTo>
                      <a:pt x="54" y="216"/>
                    </a:lnTo>
                    <a:lnTo>
                      <a:pt x="58" y="224"/>
                    </a:lnTo>
                    <a:lnTo>
                      <a:pt x="62" y="231"/>
                    </a:lnTo>
                    <a:lnTo>
                      <a:pt x="64" y="240"/>
                    </a:lnTo>
                    <a:lnTo>
                      <a:pt x="66" y="249"/>
                    </a:lnTo>
                    <a:lnTo>
                      <a:pt x="68" y="258"/>
                    </a:lnTo>
                    <a:lnTo>
                      <a:pt x="68" y="267"/>
                    </a:lnTo>
                    <a:lnTo>
                      <a:pt x="68" y="283"/>
                    </a:lnTo>
                    <a:lnTo>
                      <a:pt x="68" y="283"/>
                    </a:lnTo>
                    <a:lnTo>
                      <a:pt x="68" y="283"/>
                    </a:lnTo>
                    <a:lnTo>
                      <a:pt x="68" y="288"/>
                    </a:lnTo>
                    <a:lnTo>
                      <a:pt x="68" y="288"/>
                    </a:lnTo>
                    <a:lnTo>
                      <a:pt x="68" y="293"/>
                    </a:lnTo>
                    <a:lnTo>
                      <a:pt x="69" y="297"/>
                    </a:lnTo>
                    <a:lnTo>
                      <a:pt x="73" y="305"/>
                    </a:lnTo>
                    <a:lnTo>
                      <a:pt x="78" y="313"/>
                    </a:lnTo>
                    <a:lnTo>
                      <a:pt x="86" y="319"/>
                    </a:lnTo>
                    <a:lnTo>
                      <a:pt x="93" y="324"/>
                    </a:lnTo>
                    <a:lnTo>
                      <a:pt x="101" y="328"/>
                    </a:lnTo>
                    <a:lnTo>
                      <a:pt x="108" y="330"/>
                    </a:lnTo>
                    <a:lnTo>
                      <a:pt x="115" y="330"/>
                    </a:lnTo>
                    <a:lnTo>
                      <a:pt x="115" y="330"/>
                    </a:lnTo>
                    <a:lnTo>
                      <a:pt x="121" y="330"/>
                    </a:lnTo>
                    <a:lnTo>
                      <a:pt x="129" y="328"/>
                    </a:lnTo>
                    <a:lnTo>
                      <a:pt x="137" y="324"/>
                    </a:lnTo>
                    <a:lnTo>
                      <a:pt x="145" y="319"/>
                    </a:lnTo>
                    <a:lnTo>
                      <a:pt x="152" y="313"/>
                    </a:lnTo>
                    <a:lnTo>
                      <a:pt x="158" y="305"/>
                    </a:lnTo>
                    <a:lnTo>
                      <a:pt x="162" y="297"/>
                    </a:lnTo>
                    <a:lnTo>
                      <a:pt x="163" y="293"/>
                    </a:lnTo>
                    <a:lnTo>
                      <a:pt x="163" y="288"/>
                    </a:lnTo>
                    <a:lnTo>
                      <a:pt x="163" y="288"/>
                    </a:lnTo>
                    <a:lnTo>
                      <a:pt x="163" y="283"/>
                    </a:lnTo>
                    <a:lnTo>
                      <a:pt x="163" y="283"/>
                    </a:lnTo>
                    <a:lnTo>
                      <a:pt x="163" y="267"/>
                    </a:lnTo>
                    <a:lnTo>
                      <a:pt x="163" y="267"/>
                    </a:lnTo>
                    <a:lnTo>
                      <a:pt x="163" y="267"/>
                    </a:lnTo>
                    <a:lnTo>
                      <a:pt x="163" y="258"/>
                    </a:lnTo>
                    <a:lnTo>
                      <a:pt x="163" y="249"/>
                    </a:lnTo>
                    <a:lnTo>
                      <a:pt x="165" y="240"/>
                    </a:lnTo>
                    <a:lnTo>
                      <a:pt x="169" y="231"/>
                    </a:lnTo>
                    <a:lnTo>
                      <a:pt x="172" y="224"/>
                    </a:lnTo>
                    <a:lnTo>
                      <a:pt x="177" y="216"/>
                    </a:lnTo>
                    <a:lnTo>
                      <a:pt x="183" y="209"/>
                    </a:lnTo>
                    <a:lnTo>
                      <a:pt x="189" y="203"/>
                    </a:lnTo>
                    <a:lnTo>
                      <a:pt x="189" y="203"/>
                    </a:lnTo>
                    <a:lnTo>
                      <a:pt x="189" y="203"/>
                    </a:lnTo>
                    <a:lnTo>
                      <a:pt x="199" y="195"/>
                    </a:lnTo>
                    <a:lnTo>
                      <a:pt x="206" y="185"/>
                    </a:lnTo>
                    <a:lnTo>
                      <a:pt x="213" y="175"/>
                    </a:lnTo>
                    <a:lnTo>
                      <a:pt x="219" y="165"/>
                    </a:lnTo>
                    <a:lnTo>
                      <a:pt x="223" y="153"/>
                    </a:lnTo>
                    <a:lnTo>
                      <a:pt x="228" y="141"/>
                    </a:lnTo>
                    <a:lnTo>
                      <a:pt x="230" y="128"/>
                    </a:lnTo>
                    <a:lnTo>
                      <a:pt x="230" y="115"/>
                    </a:lnTo>
                    <a:lnTo>
                      <a:pt x="230" y="115"/>
                    </a:lnTo>
                    <a:close/>
                    <a:moveTo>
                      <a:pt x="173" y="183"/>
                    </a:moveTo>
                    <a:lnTo>
                      <a:pt x="173" y="183"/>
                    </a:lnTo>
                    <a:lnTo>
                      <a:pt x="165" y="190"/>
                    </a:lnTo>
                    <a:lnTo>
                      <a:pt x="158" y="198"/>
                    </a:lnTo>
                    <a:lnTo>
                      <a:pt x="152" y="208"/>
                    </a:lnTo>
                    <a:lnTo>
                      <a:pt x="147" y="216"/>
                    </a:lnTo>
                    <a:lnTo>
                      <a:pt x="143" y="226"/>
                    </a:lnTo>
                    <a:lnTo>
                      <a:pt x="140" y="236"/>
                    </a:lnTo>
                    <a:lnTo>
                      <a:pt x="137" y="246"/>
                    </a:lnTo>
                    <a:lnTo>
                      <a:pt x="137" y="257"/>
                    </a:lnTo>
                    <a:lnTo>
                      <a:pt x="93" y="257"/>
                    </a:lnTo>
                    <a:lnTo>
                      <a:pt x="93" y="257"/>
                    </a:lnTo>
                    <a:lnTo>
                      <a:pt x="92" y="246"/>
                    </a:lnTo>
                    <a:lnTo>
                      <a:pt x="90" y="236"/>
                    </a:lnTo>
                    <a:lnTo>
                      <a:pt x="87" y="226"/>
                    </a:lnTo>
                    <a:lnTo>
                      <a:pt x="84" y="216"/>
                    </a:lnTo>
                    <a:lnTo>
                      <a:pt x="78" y="208"/>
                    </a:lnTo>
                    <a:lnTo>
                      <a:pt x="72" y="198"/>
                    </a:lnTo>
                    <a:lnTo>
                      <a:pt x="65" y="190"/>
                    </a:lnTo>
                    <a:lnTo>
                      <a:pt x="58" y="183"/>
                    </a:lnTo>
                    <a:lnTo>
                      <a:pt x="58" y="183"/>
                    </a:lnTo>
                    <a:lnTo>
                      <a:pt x="50" y="177"/>
                    </a:lnTo>
                    <a:lnTo>
                      <a:pt x="44" y="169"/>
                    </a:lnTo>
                    <a:lnTo>
                      <a:pt x="39" y="161"/>
                    </a:lnTo>
                    <a:lnTo>
                      <a:pt x="34" y="153"/>
                    </a:lnTo>
                    <a:lnTo>
                      <a:pt x="31" y="143"/>
                    </a:lnTo>
                    <a:lnTo>
                      <a:pt x="28" y="135"/>
                    </a:lnTo>
                    <a:lnTo>
                      <a:pt x="27" y="125"/>
                    </a:lnTo>
                    <a:lnTo>
                      <a:pt x="26" y="115"/>
                    </a:lnTo>
                    <a:lnTo>
                      <a:pt x="26" y="115"/>
                    </a:lnTo>
                    <a:lnTo>
                      <a:pt x="27" y="106"/>
                    </a:lnTo>
                    <a:lnTo>
                      <a:pt x="28" y="97"/>
                    </a:lnTo>
                    <a:lnTo>
                      <a:pt x="30" y="88"/>
                    </a:lnTo>
                    <a:lnTo>
                      <a:pt x="33" y="81"/>
                    </a:lnTo>
                    <a:lnTo>
                      <a:pt x="36" y="72"/>
                    </a:lnTo>
                    <a:lnTo>
                      <a:pt x="41" y="66"/>
                    </a:lnTo>
                    <a:lnTo>
                      <a:pt x="46" y="58"/>
                    </a:lnTo>
                    <a:lnTo>
                      <a:pt x="53" y="52"/>
                    </a:lnTo>
                    <a:lnTo>
                      <a:pt x="59" y="46"/>
                    </a:lnTo>
                    <a:lnTo>
                      <a:pt x="65" y="41"/>
                    </a:lnTo>
                    <a:lnTo>
                      <a:pt x="73" y="37"/>
                    </a:lnTo>
                    <a:lnTo>
                      <a:pt x="80" y="32"/>
                    </a:lnTo>
                    <a:lnTo>
                      <a:pt x="89" y="30"/>
                    </a:lnTo>
                    <a:lnTo>
                      <a:pt x="98" y="28"/>
                    </a:lnTo>
                    <a:lnTo>
                      <a:pt x="106" y="26"/>
                    </a:lnTo>
                    <a:lnTo>
                      <a:pt x="115" y="26"/>
                    </a:lnTo>
                    <a:lnTo>
                      <a:pt x="115" y="26"/>
                    </a:lnTo>
                    <a:lnTo>
                      <a:pt x="125" y="26"/>
                    </a:lnTo>
                    <a:lnTo>
                      <a:pt x="133" y="28"/>
                    </a:lnTo>
                    <a:lnTo>
                      <a:pt x="142" y="30"/>
                    </a:lnTo>
                    <a:lnTo>
                      <a:pt x="150" y="32"/>
                    </a:lnTo>
                    <a:lnTo>
                      <a:pt x="158" y="37"/>
                    </a:lnTo>
                    <a:lnTo>
                      <a:pt x="165" y="41"/>
                    </a:lnTo>
                    <a:lnTo>
                      <a:pt x="172" y="46"/>
                    </a:lnTo>
                    <a:lnTo>
                      <a:pt x="178" y="52"/>
                    </a:lnTo>
                    <a:lnTo>
                      <a:pt x="184" y="58"/>
                    </a:lnTo>
                    <a:lnTo>
                      <a:pt x="189" y="66"/>
                    </a:lnTo>
                    <a:lnTo>
                      <a:pt x="193" y="72"/>
                    </a:lnTo>
                    <a:lnTo>
                      <a:pt x="198" y="81"/>
                    </a:lnTo>
                    <a:lnTo>
                      <a:pt x="201" y="88"/>
                    </a:lnTo>
                    <a:lnTo>
                      <a:pt x="203" y="97"/>
                    </a:lnTo>
                    <a:lnTo>
                      <a:pt x="204" y="106"/>
                    </a:lnTo>
                    <a:lnTo>
                      <a:pt x="204" y="115"/>
                    </a:lnTo>
                    <a:lnTo>
                      <a:pt x="204" y="115"/>
                    </a:lnTo>
                    <a:lnTo>
                      <a:pt x="204" y="125"/>
                    </a:lnTo>
                    <a:lnTo>
                      <a:pt x="202" y="135"/>
                    </a:lnTo>
                    <a:lnTo>
                      <a:pt x="200" y="143"/>
                    </a:lnTo>
                    <a:lnTo>
                      <a:pt x="197" y="153"/>
                    </a:lnTo>
                    <a:lnTo>
                      <a:pt x="191" y="161"/>
                    </a:lnTo>
                    <a:lnTo>
                      <a:pt x="186" y="169"/>
                    </a:lnTo>
                    <a:lnTo>
                      <a:pt x="179" y="177"/>
                    </a:lnTo>
                    <a:lnTo>
                      <a:pt x="173" y="183"/>
                    </a:lnTo>
                    <a:lnTo>
                      <a:pt x="173" y="183"/>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55"/>
            <p:cNvSpPr>
              <a:spLocks noEditPoints="1"/>
            </p:cNvSpPr>
            <p:nvPr/>
          </p:nvSpPr>
          <p:spPr bwMode="auto">
            <a:xfrm>
              <a:off x="4303095" y="4015207"/>
              <a:ext cx="336550" cy="260350"/>
            </a:xfrm>
            <a:custGeom>
              <a:avLst/>
              <a:gdLst>
                <a:gd name="T0" fmla="*/ 424 w 424"/>
                <a:gd name="T1" fmla="*/ 282 h 329"/>
                <a:gd name="T2" fmla="*/ 424 w 424"/>
                <a:gd name="T3" fmla="*/ 29 h 329"/>
                <a:gd name="T4" fmla="*/ 424 w 424"/>
                <a:gd name="T5" fmla="*/ 29 h 329"/>
                <a:gd name="T6" fmla="*/ 423 w 424"/>
                <a:gd name="T7" fmla="*/ 22 h 329"/>
                <a:gd name="T8" fmla="*/ 420 w 424"/>
                <a:gd name="T9" fmla="*/ 17 h 329"/>
                <a:gd name="T10" fmla="*/ 418 w 424"/>
                <a:gd name="T11" fmla="*/ 13 h 329"/>
                <a:gd name="T12" fmla="*/ 415 w 424"/>
                <a:gd name="T13" fmla="*/ 8 h 329"/>
                <a:gd name="T14" fmla="*/ 411 w 424"/>
                <a:gd name="T15" fmla="*/ 5 h 329"/>
                <a:gd name="T16" fmla="*/ 405 w 424"/>
                <a:gd name="T17" fmla="*/ 2 h 329"/>
                <a:gd name="T18" fmla="*/ 400 w 424"/>
                <a:gd name="T19" fmla="*/ 1 h 329"/>
                <a:gd name="T20" fmla="*/ 395 w 424"/>
                <a:gd name="T21" fmla="*/ 0 h 329"/>
                <a:gd name="T22" fmla="*/ 0 w 424"/>
                <a:gd name="T23" fmla="*/ 0 h 329"/>
                <a:gd name="T24" fmla="*/ 0 w 424"/>
                <a:gd name="T25" fmla="*/ 253 h 329"/>
                <a:gd name="T26" fmla="*/ 0 w 424"/>
                <a:gd name="T27" fmla="*/ 253 h 329"/>
                <a:gd name="T28" fmla="*/ 1 w 424"/>
                <a:gd name="T29" fmla="*/ 259 h 329"/>
                <a:gd name="T30" fmla="*/ 4 w 424"/>
                <a:gd name="T31" fmla="*/ 265 h 329"/>
                <a:gd name="T32" fmla="*/ 6 w 424"/>
                <a:gd name="T33" fmla="*/ 269 h 329"/>
                <a:gd name="T34" fmla="*/ 9 w 424"/>
                <a:gd name="T35" fmla="*/ 273 h 329"/>
                <a:gd name="T36" fmla="*/ 13 w 424"/>
                <a:gd name="T37" fmla="*/ 276 h 329"/>
                <a:gd name="T38" fmla="*/ 19 w 424"/>
                <a:gd name="T39" fmla="*/ 280 h 329"/>
                <a:gd name="T40" fmla="*/ 24 w 424"/>
                <a:gd name="T41" fmla="*/ 281 h 329"/>
                <a:gd name="T42" fmla="*/ 29 w 424"/>
                <a:gd name="T43" fmla="*/ 282 h 329"/>
                <a:gd name="T44" fmla="*/ 169 w 424"/>
                <a:gd name="T45" fmla="*/ 282 h 329"/>
                <a:gd name="T46" fmla="*/ 169 w 424"/>
                <a:gd name="T47" fmla="*/ 309 h 329"/>
                <a:gd name="T48" fmla="*/ 118 w 424"/>
                <a:gd name="T49" fmla="*/ 309 h 329"/>
                <a:gd name="T50" fmla="*/ 118 w 424"/>
                <a:gd name="T51" fmla="*/ 329 h 329"/>
                <a:gd name="T52" fmla="*/ 306 w 424"/>
                <a:gd name="T53" fmla="*/ 329 h 329"/>
                <a:gd name="T54" fmla="*/ 306 w 424"/>
                <a:gd name="T55" fmla="*/ 309 h 329"/>
                <a:gd name="T56" fmla="*/ 255 w 424"/>
                <a:gd name="T57" fmla="*/ 309 h 329"/>
                <a:gd name="T58" fmla="*/ 255 w 424"/>
                <a:gd name="T59" fmla="*/ 282 h 329"/>
                <a:gd name="T60" fmla="*/ 424 w 424"/>
                <a:gd name="T61" fmla="*/ 282 h 329"/>
                <a:gd name="T62" fmla="*/ 29 w 424"/>
                <a:gd name="T63" fmla="*/ 29 h 329"/>
                <a:gd name="T64" fmla="*/ 395 w 424"/>
                <a:gd name="T65" fmla="*/ 29 h 329"/>
                <a:gd name="T66" fmla="*/ 395 w 424"/>
                <a:gd name="T67" fmla="*/ 253 h 329"/>
                <a:gd name="T68" fmla="*/ 29 w 424"/>
                <a:gd name="T69" fmla="*/ 253 h 329"/>
                <a:gd name="T70" fmla="*/ 29 w 424"/>
                <a:gd name="T71" fmla="*/ 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329">
                  <a:moveTo>
                    <a:pt x="424" y="282"/>
                  </a:moveTo>
                  <a:lnTo>
                    <a:pt x="424" y="29"/>
                  </a:lnTo>
                  <a:lnTo>
                    <a:pt x="424" y="29"/>
                  </a:lnTo>
                  <a:lnTo>
                    <a:pt x="423" y="22"/>
                  </a:lnTo>
                  <a:lnTo>
                    <a:pt x="420" y="17"/>
                  </a:lnTo>
                  <a:lnTo>
                    <a:pt x="418" y="13"/>
                  </a:lnTo>
                  <a:lnTo>
                    <a:pt x="415" y="8"/>
                  </a:lnTo>
                  <a:lnTo>
                    <a:pt x="411" y="5"/>
                  </a:lnTo>
                  <a:lnTo>
                    <a:pt x="405" y="2"/>
                  </a:lnTo>
                  <a:lnTo>
                    <a:pt x="400" y="1"/>
                  </a:lnTo>
                  <a:lnTo>
                    <a:pt x="395" y="0"/>
                  </a:lnTo>
                  <a:lnTo>
                    <a:pt x="0" y="0"/>
                  </a:lnTo>
                  <a:lnTo>
                    <a:pt x="0" y="253"/>
                  </a:lnTo>
                  <a:lnTo>
                    <a:pt x="0" y="253"/>
                  </a:lnTo>
                  <a:lnTo>
                    <a:pt x="1" y="259"/>
                  </a:lnTo>
                  <a:lnTo>
                    <a:pt x="4" y="265"/>
                  </a:lnTo>
                  <a:lnTo>
                    <a:pt x="6" y="269"/>
                  </a:lnTo>
                  <a:lnTo>
                    <a:pt x="9" y="273"/>
                  </a:lnTo>
                  <a:lnTo>
                    <a:pt x="13" y="276"/>
                  </a:lnTo>
                  <a:lnTo>
                    <a:pt x="19" y="280"/>
                  </a:lnTo>
                  <a:lnTo>
                    <a:pt x="24" y="281"/>
                  </a:lnTo>
                  <a:lnTo>
                    <a:pt x="29" y="282"/>
                  </a:lnTo>
                  <a:lnTo>
                    <a:pt x="169" y="282"/>
                  </a:lnTo>
                  <a:lnTo>
                    <a:pt x="169" y="309"/>
                  </a:lnTo>
                  <a:lnTo>
                    <a:pt x="118" y="309"/>
                  </a:lnTo>
                  <a:lnTo>
                    <a:pt x="118" y="329"/>
                  </a:lnTo>
                  <a:lnTo>
                    <a:pt x="306" y="329"/>
                  </a:lnTo>
                  <a:lnTo>
                    <a:pt x="306" y="309"/>
                  </a:lnTo>
                  <a:lnTo>
                    <a:pt x="255" y="309"/>
                  </a:lnTo>
                  <a:lnTo>
                    <a:pt x="255" y="282"/>
                  </a:lnTo>
                  <a:lnTo>
                    <a:pt x="424" y="282"/>
                  </a:lnTo>
                  <a:close/>
                  <a:moveTo>
                    <a:pt x="29" y="29"/>
                  </a:moveTo>
                  <a:lnTo>
                    <a:pt x="395" y="29"/>
                  </a:lnTo>
                  <a:lnTo>
                    <a:pt x="395" y="253"/>
                  </a:lnTo>
                  <a:lnTo>
                    <a:pt x="29" y="253"/>
                  </a:lnTo>
                  <a:lnTo>
                    <a:pt x="29" y="29"/>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3096" y="3305095"/>
            <a:ext cx="403250" cy="367384"/>
          </a:xfrm>
          <a:prstGeom prst="rect">
            <a:avLst/>
          </a:prstGeom>
        </p:spPr>
      </p:pic>
    </p:spTree>
    <p:extLst>
      <p:ext uri="{BB962C8B-B14F-4D97-AF65-F5344CB8AC3E}">
        <p14:creationId xmlns:p14="http://schemas.microsoft.com/office/powerpoint/2010/main" val="3260196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 name="Title 1"/>
          <p:cNvSpPr>
            <a:spLocks noGrp="1"/>
          </p:cNvSpPr>
          <p:nvPr>
            <p:ph type="title"/>
          </p:nvPr>
        </p:nvSpPr>
        <p:spPr/>
        <p:txBody>
          <a:bodyPr/>
          <a:lstStyle/>
          <a:p>
            <a:r>
              <a:rPr lang="en-US" dirty="0" smtClean="0"/>
              <a:t>Networking and Mobility  </a:t>
            </a:r>
            <a:endParaRPr lang="en-US" dirty="0"/>
          </a:p>
        </p:txBody>
      </p:sp>
      <p:sp>
        <p:nvSpPr>
          <p:cNvPr id="13" name="Text Box 7"/>
          <p:cNvSpPr txBox="1">
            <a:spLocks noChangeArrowheads="1"/>
          </p:cNvSpPr>
          <p:nvPr/>
        </p:nvSpPr>
        <p:spPr bwMode="auto">
          <a:xfrm flipH="1">
            <a:off x="4779468" y="2733535"/>
            <a:ext cx="3834332" cy="778795"/>
          </a:xfrm>
          <a:prstGeom prst="rect">
            <a:avLst/>
          </a:prstGeom>
          <a:noFill/>
          <a:ln w="19050" algn="ctr">
            <a:noFill/>
            <a:miter lim="800000"/>
            <a:headEnd/>
            <a:tailEnd/>
          </a:ln>
        </p:spPr>
        <p:txBody>
          <a:bodyPr wrap="square" lIns="91440" tIns="45720" rIns="91440" bIns="45720" anchor="ctr">
            <a:noAutofit/>
          </a:bodyPr>
          <a:lstStyle/>
          <a:p>
            <a:r>
              <a:rPr lang="en-US" sz="1400" b="1" dirty="0" smtClean="0">
                <a:solidFill>
                  <a:schemeClr val="accent1"/>
                </a:solidFill>
              </a:rPr>
              <a:t>Seamless Mobile </a:t>
            </a:r>
            <a:r>
              <a:rPr lang="en-US" sz="1400" b="1" dirty="0">
                <a:solidFill>
                  <a:schemeClr val="accent1"/>
                </a:solidFill>
              </a:rPr>
              <a:t>Connectivity</a:t>
            </a:r>
          </a:p>
          <a:p>
            <a:pPr lvl="0"/>
            <a:r>
              <a:rPr lang="en-US" sz="1200" dirty="0"/>
              <a:t>Connecting users, resources, and services seamlessly and securely – anywhere and anytime  </a:t>
            </a:r>
          </a:p>
        </p:txBody>
      </p:sp>
      <p:sp>
        <p:nvSpPr>
          <p:cNvPr id="14" name="Text Box 7"/>
          <p:cNvSpPr txBox="1">
            <a:spLocks noChangeArrowheads="1"/>
          </p:cNvSpPr>
          <p:nvPr/>
        </p:nvSpPr>
        <p:spPr bwMode="auto">
          <a:xfrm flipH="1">
            <a:off x="4779469" y="1070274"/>
            <a:ext cx="3834332" cy="532859"/>
          </a:xfrm>
          <a:prstGeom prst="rect">
            <a:avLst/>
          </a:prstGeom>
          <a:noFill/>
          <a:ln w="19050" algn="ctr">
            <a:noFill/>
            <a:miter lim="800000"/>
            <a:headEnd/>
            <a:tailEnd/>
          </a:ln>
        </p:spPr>
        <p:txBody>
          <a:bodyPr wrap="square" lIns="91440" tIns="45720" rIns="91440" bIns="45720" anchor="ctr">
            <a:noAutofit/>
          </a:bodyPr>
          <a:lstStyle/>
          <a:p>
            <a:r>
              <a:rPr lang="en-US" sz="1400" b="1" dirty="0" smtClean="0">
                <a:solidFill>
                  <a:schemeClr val="accent1"/>
                </a:solidFill>
              </a:rPr>
              <a:t>Software-Defined Networking</a:t>
            </a:r>
          </a:p>
          <a:p>
            <a:r>
              <a:rPr lang="en-US" sz="1200" dirty="0" smtClean="0"/>
              <a:t>Creating a future of programmable network devices </a:t>
            </a:r>
          </a:p>
        </p:txBody>
      </p:sp>
      <p:sp>
        <p:nvSpPr>
          <p:cNvPr id="15" name="Text Box 7"/>
          <p:cNvSpPr txBox="1">
            <a:spLocks noChangeArrowheads="1"/>
          </p:cNvSpPr>
          <p:nvPr/>
        </p:nvSpPr>
        <p:spPr bwMode="auto">
          <a:xfrm flipH="1">
            <a:off x="4779468" y="1722563"/>
            <a:ext cx="3834332" cy="891542"/>
          </a:xfrm>
          <a:prstGeom prst="rect">
            <a:avLst/>
          </a:prstGeom>
          <a:noFill/>
          <a:ln w="19050" algn="ctr">
            <a:noFill/>
            <a:miter lim="800000"/>
            <a:headEnd/>
            <a:tailEnd/>
          </a:ln>
        </p:spPr>
        <p:txBody>
          <a:bodyPr wrap="square" lIns="91440" tIns="45720" rIns="91440" bIns="45720" anchor="ctr">
            <a:noAutofit/>
          </a:bodyPr>
          <a:lstStyle/>
          <a:p>
            <a:r>
              <a:rPr lang="en-US" sz="1400" b="1" dirty="0" smtClean="0">
                <a:solidFill>
                  <a:schemeClr val="accent1"/>
                </a:solidFill>
              </a:rPr>
              <a:t>Cloud Network Management</a:t>
            </a:r>
          </a:p>
          <a:p>
            <a:r>
              <a:rPr lang="en-US" sz="1200" dirty="0"/>
              <a:t>Developing open source Networking-as-a-Service technology to greatly simplify the delivery and management of cloud networks</a:t>
            </a:r>
          </a:p>
        </p:txBody>
      </p:sp>
      <p:sp>
        <p:nvSpPr>
          <p:cNvPr id="16" name="Text Box 7"/>
          <p:cNvSpPr txBox="1">
            <a:spLocks noChangeArrowheads="1"/>
          </p:cNvSpPr>
          <p:nvPr/>
        </p:nvSpPr>
        <p:spPr bwMode="auto">
          <a:xfrm flipH="1">
            <a:off x="4779469" y="3631763"/>
            <a:ext cx="3834332" cy="778795"/>
          </a:xfrm>
          <a:prstGeom prst="rect">
            <a:avLst/>
          </a:prstGeom>
          <a:noFill/>
          <a:ln w="19050" algn="ctr">
            <a:noFill/>
            <a:miter lim="800000"/>
            <a:headEnd/>
            <a:tailEnd/>
          </a:ln>
        </p:spPr>
        <p:txBody>
          <a:bodyPr wrap="square" lIns="91440" tIns="45720" rIns="91440" bIns="45720" anchor="ctr">
            <a:noAutofit/>
          </a:bodyPr>
          <a:lstStyle/>
          <a:p>
            <a:r>
              <a:rPr lang="en-US" sz="1400" b="1" dirty="0" smtClean="0">
                <a:solidFill>
                  <a:schemeClr val="accent1"/>
                </a:solidFill>
              </a:rPr>
              <a:t>New Devices and </a:t>
            </a:r>
            <a:r>
              <a:rPr lang="en-US" sz="1400" b="1" dirty="0">
                <a:solidFill>
                  <a:schemeClr val="accent1"/>
                </a:solidFill>
              </a:rPr>
              <a:t>E</a:t>
            </a:r>
            <a:r>
              <a:rPr lang="en-US" sz="1400" b="1" dirty="0" smtClean="0">
                <a:solidFill>
                  <a:schemeClr val="accent1"/>
                </a:solidFill>
              </a:rPr>
              <a:t>xperiences</a:t>
            </a:r>
          </a:p>
          <a:p>
            <a:r>
              <a:rPr lang="en-US" sz="1200" dirty="0" smtClean="0"/>
              <a:t>Exploring new frontiers in </a:t>
            </a:r>
            <a:r>
              <a:rPr lang="en-US" sz="1200" dirty="0" err="1" smtClean="0"/>
              <a:t>wearables</a:t>
            </a:r>
            <a:r>
              <a:rPr lang="en-US" sz="1200" dirty="0"/>
              <a:t>, low-power devices, personal identification and </a:t>
            </a:r>
            <a:r>
              <a:rPr lang="en-US" sz="1200" dirty="0" smtClean="0"/>
              <a:t>context-aware experiences</a:t>
            </a:r>
            <a:endParaRPr lang="en-US" sz="1200" dirty="0"/>
          </a:p>
        </p:txBody>
      </p:sp>
      <p:sp>
        <p:nvSpPr>
          <p:cNvPr id="11" name="Round Diagonal Corner Rectangle 10"/>
          <p:cNvSpPr/>
          <p:nvPr/>
        </p:nvSpPr>
        <p:spPr>
          <a:xfrm>
            <a:off x="331470" y="1070274"/>
            <a:ext cx="3641175" cy="3340284"/>
          </a:xfrm>
          <a:prstGeom prst="round2DiagRect">
            <a:avLst>
              <a:gd name="adj1" fmla="val 0"/>
              <a:gd name="adj2" fmla="val 463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37160" rIns="137160" rtlCol="0" anchor="ctr"/>
          <a:lstStyle/>
          <a:p>
            <a:pPr>
              <a:spcAft>
                <a:spcPct val="15000"/>
              </a:spcAft>
            </a:pPr>
            <a:r>
              <a:rPr lang="en-US" b="1" dirty="0"/>
              <a:t>When everything is connected, connection is everything.</a:t>
            </a:r>
          </a:p>
          <a:p>
            <a:pPr>
              <a:spcAft>
                <a:spcPct val="15000"/>
              </a:spcAft>
            </a:pPr>
            <a:r>
              <a:rPr lang="en-US" sz="1600" kern="0" dirty="0"/>
              <a:t>HP Labs is </a:t>
            </a:r>
            <a:r>
              <a:rPr lang="en-US" sz="1600" kern="0" dirty="0" smtClean="0"/>
              <a:t>developing next-generation </a:t>
            </a:r>
            <a:r>
              <a:rPr lang="en-US" sz="1600" kern="0" dirty="0"/>
              <a:t>network architectures that provide predictable, high-quality, and power-efficient </a:t>
            </a:r>
            <a:r>
              <a:rPr lang="en-US" sz="1600" kern="0" dirty="0" smtClean="0"/>
              <a:t>networks, and creating new experiences for the devices that use them.</a:t>
            </a:r>
            <a:endParaRPr lang="en-US" sz="1600" kern="0" dirty="0">
              <a:solidFill>
                <a:srgbClr val="FF0000"/>
              </a:solidFill>
            </a:endParaRPr>
          </a:p>
        </p:txBody>
      </p:sp>
      <p:cxnSp>
        <p:nvCxnSpPr>
          <p:cNvPr id="3" name="Straight Connector 2"/>
          <p:cNvCxnSpPr/>
          <p:nvPr/>
        </p:nvCxnSpPr>
        <p:spPr>
          <a:xfrm>
            <a:off x="4072538" y="1662848"/>
            <a:ext cx="4541264"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072538" y="2673820"/>
            <a:ext cx="4541264"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072538" y="3572046"/>
            <a:ext cx="4541264"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nvGrpSpPr>
          <p:cNvPr id="19" name="Group 12"/>
          <p:cNvGrpSpPr>
            <a:grpSpLocks noChangeAspect="1"/>
          </p:cNvGrpSpPr>
          <p:nvPr/>
        </p:nvGrpSpPr>
        <p:grpSpPr bwMode="auto">
          <a:xfrm>
            <a:off x="4236930" y="3842017"/>
            <a:ext cx="440551" cy="354088"/>
            <a:chOff x="752" y="639"/>
            <a:chExt cx="214" cy="172"/>
          </a:xfrm>
        </p:grpSpPr>
        <p:sp>
          <p:nvSpPr>
            <p:cNvPr id="20" name="Freeform 13"/>
            <p:cNvSpPr>
              <a:spLocks/>
            </p:cNvSpPr>
            <p:nvPr/>
          </p:nvSpPr>
          <p:spPr bwMode="auto">
            <a:xfrm>
              <a:off x="845" y="689"/>
              <a:ext cx="61" cy="46"/>
            </a:xfrm>
            <a:custGeom>
              <a:avLst/>
              <a:gdLst>
                <a:gd name="T0" fmla="*/ 108 w 122"/>
                <a:gd name="T1" fmla="*/ 0 h 92"/>
                <a:gd name="T2" fmla="*/ 0 w 122"/>
                <a:gd name="T3" fmla="*/ 0 h 92"/>
                <a:gd name="T4" fmla="*/ 0 w 122"/>
                <a:gd name="T5" fmla="*/ 81 h 92"/>
                <a:gd name="T6" fmla="*/ 0 w 122"/>
                <a:gd name="T7" fmla="*/ 81 h 92"/>
                <a:gd name="T8" fmla="*/ 1 w 122"/>
                <a:gd name="T9" fmla="*/ 85 h 92"/>
                <a:gd name="T10" fmla="*/ 3 w 122"/>
                <a:gd name="T11" fmla="*/ 89 h 92"/>
                <a:gd name="T12" fmla="*/ 7 w 122"/>
                <a:gd name="T13" fmla="*/ 91 h 92"/>
                <a:gd name="T14" fmla="*/ 13 w 122"/>
                <a:gd name="T15" fmla="*/ 92 h 92"/>
                <a:gd name="T16" fmla="*/ 122 w 122"/>
                <a:gd name="T17" fmla="*/ 92 h 92"/>
                <a:gd name="T18" fmla="*/ 122 w 122"/>
                <a:gd name="T19" fmla="*/ 12 h 92"/>
                <a:gd name="T20" fmla="*/ 122 w 122"/>
                <a:gd name="T21" fmla="*/ 12 h 92"/>
                <a:gd name="T22" fmla="*/ 121 w 122"/>
                <a:gd name="T23" fmla="*/ 8 h 92"/>
                <a:gd name="T24" fmla="*/ 117 w 122"/>
                <a:gd name="T25" fmla="*/ 3 h 92"/>
                <a:gd name="T26" fmla="*/ 113 w 122"/>
                <a:gd name="T27" fmla="*/ 1 h 92"/>
                <a:gd name="T28" fmla="*/ 108 w 122"/>
                <a:gd name="T29" fmla="*/ 0 h 92"/>
                <a:gd name="T30" fmla="*/ 108 w 122"/>
                <a:gd name="T3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92">
                  <a:moveTo>
                    <a:pt x="108" y="0"/>
                  </a:moveTo>
                  <a:lnTo>
                    <a:pt x="0" y="0"/>
                  </a:lnTo>
                  <a:lnTo>
                    <a:pt x="0" y="81"/>
                  </a:lnTo>
                  <a:lnTo>
                    <a:pt x="0" y="81"/>
                  </a:lnTo>
                  <a:lnTo>
                    <a:pt x="1" y="85"/>
                  </a:lnTo>
                  <a:lnTo>
                    <a:pt x="3" y="89"/>
                  </a:lnTo>
                  <a:lnTo>
                    <a:pt x="7" y="91"/>
                  </a:lnTo>
                  <a:lnTo>
                    <a:pt x="13" y="92"/>
                  </a:lnTo>
                  <a:lnTo>
                    <a:pt x="122" y="92"/>
                  </a:lnTo>
                  <a:lnTo>
                    <a:pt x="122" y="12"/>
                  </a:lnTo>
                  <a:lnTo>
                    <a:pt x="122" y="12"/>
                  </a:lnTo>
                  <a:lnTo>
                    <a:pt x="121" y="8"/>
                  </a:lnTo>
                  <a:lnTo>
                    <a:pt x="117" y="3"/>
                  </a:lnTo>
                  <a:lnTo>
                    <a:pt x="113" y="1"/>
                  </a:lnTo>
                  <a:lnTo>
                    <a:pt x="108" y="0"/>
                  </a:lnTo>
                  <a:lnTo>
                    <a:pt x="108" y="0"/>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p:nvSpPr>
          <p:spPr bwMode="auto">
            <a:xfrm>
              <a:off x="914" y="695"/>
              <a:ext cx="20" cy="34"/>
            </a:xfrm>
            <a:custGeom>
              <a:avLst/>
              <a:gdLst>
                <a:gd name="T0" fmla="*/ 29 w 40"/>
                <a:gd name="T1" fmla="*/ 1 h 68"/>
                <a:gd name="T2" fmla="*/ 0 w 40"/>
                <a:gd name="T3" fmla="*/ 17 h 68"/>
                <a:gd name="T4" fmla="*/ 0 w 40"/>
                <a:gd name="T5" fmla="*/ 51 h 68"/>
                <a:gd name="T6" fmla="*/ 29 w 40"/>
                <a:gd name="T7" fmla="*/ 67 h 68"/>
                <a:gd name="T8" fmla="*/ 29 w 40"/>
                <a:gd name="T9" fmla="*/ 67 h 68"/>
                <a:gd name="T10" fmla="*/ 33 w 40"/>
                <a:gd name="T11" fmla="*/ 68 h 68"/>
                <a:gd name="T12" fmla="*/ 37 w 40"/>
                <a:gd name="T13" fmla="*/ 68 h 68"/>
                <a:gd name="T14" fmla="*/ 39 w 40"/>
                <a:gd name="T15" fmla="*/ 65 h 68"/>
                <a:gd name="T16" fmla="*/ 40 w 40"/>
                <a:gd name="T17" fmla="*/ 61 h 68"/>
                <a:gd name="T18" fmla="*/ 40 w 40"/>
                <a:gd name="T19" fmla="*/ 50 h 68"/>
                <a:gd name="T20" fmla="*/ 40 w 40"/>
                <a:gd name="T21" fmla="*/ 18 h 68"/>
                <a:gd name="T22" fmla="*/ 40 w 40"/>
                <a:gd name="T23" fmla="*/ 8 h 68"/>
                <a:gd name="T24" fmla="*/ 40 w 40"/>
                <a:gd name="T25" fmla="*/ 8 h 68"/>
                <a:gd name="T26" fmla="*/ 39 w 40"/>
                <a:gd name="T27" fmla="*/ 3 h 68"/>
                <a:gd name="T28" fmla="*/ 37 w 40"/>
                <a:gd name="T29" fmla="*/ 1 h 68"/>
                <a:gd name="T30" fmla="*/ 33 w 40"/>
                <a:gd name="T31" fmla="*/ 0 h 68"/>
                <a:gd name="T32" fmla="*/ 29 w 40"/>
                <a:gd name="T33" fmla="*/ 1 h 68"/>
                <a:gd name="T34" fmla="*/ 29 w 40"/>
                <a:gd name="T35"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68">
                  <a:moveTo>
                    <a:pt x="29" y="1"/>
                  </a:moveTo>
                  <a:lnTo>
                    <a:pt x="0" y="17"/>
                  </a:lnTo>
                  <a:lnTo>
                    <a:pt x="0" y="51"/>
                  </a:lnTo>
                  <a:lnTo>
                    <a:pt x="29" y="67"/>
                  </a:lnTo>
                  <a:lnTo>
                    <a:pt x="29" y="67"/>
                  </a:lnTo>
                  <a:lnTo>
                    <a:pt x="33" y="68"/>
                  </a:lnTo>
                  <a:lnTo>
                    <a:pt x="37" y="68"/>
                  </a:lnTo>
                  <a:lnTo>
                    <a:pt x="39" y="65"/>
                  </a:lnTo>
                  <a:lnTo>
                    <a:pt x="40" y="61"/>
                  </a:lnTo>
                  <a:lnTo>
                    <a:pt x="40" y="50"/>
                  </a:lnTo>
                  <a:lnTo>
                    <a:pt x="40" y="18"/>
                  </a:lnTo>
                  <a:lnTo>
                    <a:pt x="40" y="8"/>
                  </a:lnTo>
                  <a:lnTo>
                    <a:pt x="40" y="8"/>
                  </a:lnTo>
                  <a:lnTo>
                    <a:pt x="39" y="3"/>
                  </a:lnTo>
                  <a:lnTo>
                    <a:pt x="37" y="1"/>
                  </a:lnTo>
                  <a:lnTo>
                    <a:pt x="33" y="0"/>
                  </a:lnTo>
                  <a:lnTo>
                    <a:pt x="29" y="1"/>
                  </a:lnTo>
                  <a:lnTo>
                    <a:pt x="29" y="1"/>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p:nvSpPr>
          <p:spPr bwMode="auto">
            <a:xfrm>
              <a:off x="798" y="639"/>
              <a:ext cx="168" cy="133"/>
            </a:xfrm>
            <a:custGeom>
              <a:avLst/>
              <a:gdLst>
                <a:gd name="T0" fmla="*/ 292 w 335"/>
                <a:gd name="T1" fmla="*/ 0 h 264"/>
                <a:gd name="T2" fmla="*/ 0 w 335"/>
                <a:gd name="T3" fmla="*/ 0 h 264"/>
                <a:gd name="T4" fmla="*/ 0 w 335"/>
                <a:gd name="T5" fmla="*/ 81 h 264"/>
                <a:gd name="T6" fmla="*/ 26 w 335"/>
                <a:gd name="T7" fmla="*/ 81 h 264"/>
                <a:gd name="T8" fmla="*/ 26 w 335"/>
                <a:gd name="T9" fmla="*/ 57 h 264"/>
                <a:gd name="T10" fmla="*/ 310 w 335"/>
                <a:gd name="T11" fmla="*/ 57 h 264"/>
                <a:gd name="T12" fmla="*/ 310 w 335"/>
                <a:gd name="T13" fmla="*/ 238 h 264"/>
                <a:gd name="T14" fmla="*/ 93 w 335"/>
                <a:gd name="T15" fmla="*/ 238 h 264"/>
                <a:gd name="T16" fmla="*/ 93 w 335"/>
                <a:gd name="T17" fmla="*/ 264 h 264"/>
                <a:gd name="T18" fmla="*/ 335 w 335"/>
                <a:gd name="T19" fmla="*/ 264 h 264"/>
                <a:gd name="T20" fmla="*/ 335 w 335"/>
                <a:gd name="T21" fmla="*/ 43 h 264"/>
                <a:gd name="T22" fmla="*/ 335 w 335"/>
                <a:gd name="T23" fmla="*/ 43 h 264"/>
                <a:gd name="T24" fmla="*/ 334 w 335"/>
                <a:gd name="T25" fmla="*/ 34 h 264"/>
                <a:gd name="T26" fmla="*/ 332 w 335"/>
                <a:gd name="T27" fmla="*/ 27 h 264"/>
                <a:gd name="T28" fmla="*/ 328 w 335"/>
                <a:gd name="T29" fmla="*/ 19 h 264"/>
                <a:gd name="T30" fmla="*/ 322 w 335"/>
                <a:gd name="T31" fmla="*/ 13 h 264"/>
                <a:gd name="T32" fmla="*/ 316 w 335"/>
                <a:gd name="T33" fmla="*/ 7 h 264"/>
                <a:gd name="T34" fmla="*/ 310 w 335"/>
                <a:gd name="T35" fmla="*/ 4 h 264"/>
                <a:gd name="T36" fmla="*/ 301 w 335"/>
                <a:gd name="T37" fmla="*/ 1 h 264"/>
                <a:gd name="T38" fmla="*/ 292 w 335"/>
                <a:gd name="T39" fmla="*/ 0 h 264"/>
                <a:gd name="T40" fmla="*/ 292 w 335"/>
                <a:gd name="T4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5" h="264">
                  <a:moveTo>
                    <a:pt x="292" y="0"/>
                  </a:moveTo>
                  <a:lnTo>
                    <a:pt x="0" y="0"/>
                  </a:lnTo>
                  <a:lnTo>
                    <a:pt x="0" y="81"/>
                  </a:lnTo>
                  <a:lnTo>
                    <a:pt x="26" y="81"/>
                  </a:lnTo>
                  <a:lnTo>
                    <a:pt x="26" y="57"/>
                  </a:lnTo>
                  <a:lnTo>
                    <a:pt x="310" y="57"/>
                  </a:lnTo>
                  <a:lnTo>
                    <a:pt x="310" y="238"/>
                  </a:lnTo>
                  <a:lnTo>
                    <a:pt x="93" y="238"/>
                  </a:lnTo>
                  <a:lnTo>
                    <a:pt x="93" y="264"/>
                  </a:lnTo>
                  <a:lnTo>
                    <a:pt x="335" y="264"/>
                  </a:lnTo>
                  <a:lnTo>
                    <a:pt x="335" y="43"/>
                  </a:lnTo>
                  <a:lnTo>
                    <a:pt x="335" y="43"/>
                  </a:lnTo>
                  <a:lnTo>
                    <a:pt x="334" y="34"/>
                  </a:lnTo>
                  <a:lnTo>
                    <a:pt x="332" y="27"/>
                  </a:lnTo>
                  <a:lnTo>
                    <a:pt x="328" y="19"/>
                  </a:lnTo>
                  <a:lnTo>
                    <a:pt x="322" y="13"/>
                  </a:lnTo>
                  <a:lnTo>
                    <a:pt x="316" y="7"/>
                  </a:lnTo>
                  <a:lnTo>
                    <a:pt x="310" y="4"/>
                  </a:lnTo>
                  <a:lnTo>
                    <a:pt x="301" y="1"/>
                  </a:lnTo>
                  <a:lnTo>
                    <a:pt x="292" y="0"/>
                  </a:lnTo>
                  <a:lnTo>
                    <a:pt x="292" y="0"/>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p:nvSpPr>
          <p:spPr bwMode="auto">
            <a:xfrm>
              <a:off x="789" y="782"/>
              <a:ext cx="10" cy="11"/>
            </a:xfrm>
            <a:custGeom>
              <a:avLst/>
              <a:gdLst>
                <a:gd name="T0" fmla="*/ 10 w 19"/>
                <a:gd name="T1" fmla="*/ 0 h 20"/>
                <a:gd name="T2" fmla="*/ 10 w 19"/>
                <a:gd name="T3" fmla="*/ 0 h 20"/>
                <a:gd name="T4" fmla="*/ 6 w 19"/>
                <a:gd name="T5" fmla="*/ 1 h 20"/>
                <a:gd name="T6" fmla="*/ 3 w 19"/>
                <a:gd name="T7" fmla="*/ 3 h 20"/>
                <a:gd name="T8" fmla="*/ 1 w 19"/>
                <a:gd name="T9" fmla="*/ 6 h 20"/>
                <a:gd name="T10" fmla="*/ 0 w 19"/>
                <a:gd name="T11" fmla="*/ 11 h 20"/>
                <a:gd name="T12" fmla="*/ 0 w 19"/>
                <a:gd name="T13" fmla="*/ 11 h 20"/>
                <a:gd name="T14" fmla="*/ 1 w 19"/>
                <a:gd name="T15" fmla="*/ 14 h 20"/>
                <a:gd name="T16" fmla="*/ 3 w 19"/>
                <a:gd name="T17" fmla="*/ 17 h 20"/>
                <a:gd name="T18" fmla="*/ 6 w 19"/>
                <a:gd name="T19" fmla="*/ 19 h 20"/>
                <a:gd name="T20" fmla="*/ 10 w 19"/>
                <a:gd name="T21" fmla="*/ 20 h 20"/>
                <a:gd name="T22" fmla="*/ 10 w 19"/>
                <a:gd name="T23" fmla="*/ 20 h 20"/>
                <a:gd name="T24" fmla="*/ 14 w 19"/>
                <a:gd name="T25" fmla="*/ 19 h 20"/>
                <a:gd name="T26" fmla="*/ 17 w 19"/>
                <a:gd name="T27" fmla="*/ 17 h 20"/>
                <a:gd name="T28" fmla="*/ 19 w 19"/>
                <a:gd name="T29" fmla="*/ 14 h 20"/>
                <a:gd name="T30" fmla="*/ 19 w 19"/>
                <a:gd name="T31" fmla="*/ 11 h 20"/>
                <a:gd name="T32" fmla="*/ 19 w 19"/>
                <a:gd name="T33" fmla="*/ 11 h 20"/>
                <a:gd name="T34" fmla="*/ 19 w 19"/>
                <a:gd name="T35" fmla="*/ 6 h 20"/>
                <a:gd name="T36" fmla="*/ 17 w 19"/>
                <a:gd name="T37" fmla="*/ 3 h 20"/>
                <a:gd name="T38" fmla="*/ 14 w 19"/>
                <a:gd name="T39" fmla="*/ 1 h 20"/>
                <a:gd name="T40" fmla="*/ 10 w 19"/>
                <a:gd name="T41" fmla="*/ 0 h 20"/>
                <a:gd name="T42" fmla="*/ 10 w 19"/>
                <a:gd name="T4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20">
                  <a:moveTo>
                    <a:pt x="10" y="0"/>
                  </a:moveTo>
                  <a:lnTo>
                    <a:pt x="10" y="0"/>
                  </a:lnTo>
                  <a:lnTo>
                    <a:pt x="6" y="1"/>
                  </a:lnTo>
                  <a:lnTo>
                    <a:pt x="3" y="3"/>
                  </a:lnTo>
                  <a:lnTo>
                    <a:pt x="1" y="6"/>
                  </a:lnTo>
                  <a:lnTo>
                    <a:pt x="0" y="11"/>
                  </a:lnTo>
                  <a:lnTo>
                    <a:pt x="0" y="11"/>
                  </a:lnTo>
                  <a:lnTo>
                    <a:pt x="1" y="14"/>
                  </a:lnTo>
                  <a:lnTo>
                    <a:pt x="3" y="17"/>
                  </a:lnTo>
                  <a:lnTo>
                    <a:pt x="6" y="19"/>
                  </a:lnTo>
                  <a:lnTo>
                    <a:pt x="10" y="20"/>
                  </a:lnTo>
                  <a:lnTo>
                    <a:pt x="10" y="20"/>
                  </a:lnTo>
                  <a:lnTo>
                    <a:pt x="14" y="19"/>
                  </a:lnTo>
                  <a:lnTo>
                    <a:pt x="17" y="17"/>
                  </a:lnTo>
                  <a:lnTo>
                    <a:pt x="19" y="14"/>
                  </a:lnTo>
                  <a:lnTo>
                    <a:pt x="19" y="11"/>
                  </a:lnTo>
                  <a:lnTo>
                    <a:pt x="19" y="11"/>
                  </a:lnTo>
                  <a:lnTo>
                    <a:pt x="19" y="6"/>
                  </a:lnTo>
                  <a:lnTo>
                    <a:pt x="17" y="3"/>
                  </a:lnTo>
                  <a:lnTo>
                    <a:pt x="14" y="1"/>
                  </a:lnTo>
                  <a:lnTo>
                    <a:pt x="10" y="0"/>
                  </a:lnTo>
                  <a:lnTo>
                    <a:pt x="10" y="0"/>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noEditPoints="1"/>
            </p:cNvSpPr>
            <p:nvPr/>
          </p:nvSpPr>
          <p:spPr bwMode="auto">
            <a:xfrm>
              <a:off x="752" y="689"/>
              <a:ext cx="84" cy="122"/>
            </a:xfrm>
            <a:custGeom>
              <a:avLst/>
              <a:gdLst>
                <a:gd name="T0" fmla="*/ 132 w 168"/>
                <a:gd name="T1" fmla="*/ 0 h 245"/>
                <a:gd name="T2" fmla="*/ 80 w 168"/>
                <a:gd name="T3" fmla="*/ 0 h 245"/>
                <a:gd name="T4" fmla="*/ 0 w 168"/>
                <a:gd name="T5" fmla="*/ 0 h 245"/>
                <a:gd name="T6" fmla="*/ 0 w 168"/>
                <a:gd name="T7" fmla="*/ 72 h 245"/>
                <a:gd name="T8" fmla="*/ 0 w 168"/>
                <a:gd name="T9" fmla="*/ 208 h 245"/>
                <a:gd name="T10" fmla="*/ 0 w 168"/>
                <a:gd name="T11" fmla="*/ 208 h 245"/>
                <a:gd name="T12" fmla="*/ 2 w 168"/>
                <a:gd name="T13" fmla="*/ 216 h 245"/>
                <a:gd name="T14" fmla="*/ 4 w 168"/>
                <a:gd name="T15" fmla="*/ 224 h 245"/>
                <a:gd name="T16" fmla="*/ 7 w 168"/>
                <a:gd name="T17" fmla="*/ 229 h 245"/>
                <a:gd name="T18" fmla="*/ 10 w 168"/>
                <a:gd name="T19" fmla="*/ 234 h 245"/>
                <a:gd name="T20" fmla="*/ 16 w 168"/>
                <a:gd name="T21" fmla="*/ 239 h 245"/>
                <a:gd name="T22" fmla="*/ 22 w 168"/>
                <a:gd name="T23" fmla="*/ 242 h 245"/>
                <a:gd name="T24" fmla="*/ 30 w 168"/>
                <a:gd name="T25" fmla="*/ 244 h 245"/>
                <a:gd name="T26" fmla="*/ 37 w 168"/>
                <a:gd name="T27" fmla="*/ 245 h 245"/>
                <a:gd name="T28" fmla="*/ 92 w 168"/>
                <a:gd name="T29" fmla="*/ 245 h 245"/>
                <a:gd name="T30" fmla="*/ 168 w 168"/>
                <a:gd name="T31" fmla="*/ 245 h 245"/>
                <a:gd name="T32" fmla="*/ 168 w 168"/>
                <a:gd name="T33" fmla="*/ 173 h 245"/>
                <a:gd name="T34" fmla="*/ 168 w 168"/>
                <a:gd name="T35" fmla="*/ 37 h 245"/>
                <a:gd name="T36" fmla="*/ 168 w 168"/>
                <a:gd name="T37" fmla="*/ 37 h 245"/>
                <a:gd name="T38" fmla="*/ 168 w 168"/>
                <a:gd name="T39" fmla="*/ 29 h 245"/>
                <a:gd name="T40" fmla="*/ 165 w 168"/>
                <a:gd name="T41" fmla="*/ 22 h 245"/>
                <a:gd name="T42" fmla="*/ 162 w 168"/>
                <a:gd name="T43" fmla="*/ 16 h 245"/>
                <a:gd name="T44" fmla="*/ 158 w 168"/>
                <a:gd name="T45" fmla="*/ 11 h 245"/>
                <a:gd name="T46" fmla="*/ 152 w 168"/>
                <a:gd name="T47" fmla="*/ 7 h 245"/>
                <a:gd name="T48" fmla="*/ 147 w 168"/>
                <a:gd name="T49" fmla="*/ 3 h 245"/>
                <a:gd name="T50" fmla="*/ 140 w 168"/>
                <a:gd name="T51" fmla="*/ 1 h 245"/>
                <a:gd name="T52" fmla="*/ 132 w 168"/>
                <a:gd name="T53" fmla="*/ 0 h 245"/>
                <a:gd name="T54" fmla="*/ 132 w 168"/>
                <a:gd name="T55" fmla="*/ 0 h 245"/>
                <a:gd name="T56" fmla="*/ 40 w 168"/>
                <a:gd name="T57" fmla="*/ 223 h 245"/>
                <a:gd name="T58" fmla="*/ 40 w 168"/>
                <a:gd name="T59" fmla="*/ 223 h 245"/>
                <a:gd name="T60" fmla="*/ 37 w 168"/>
                <a:gd name="T61" fmla="*/ 223 h 245"/>
                <a:gd name="T62" fmla="*/ 34 w 168"/>
                <a:gd name="T63" fmla="*/ 221 h 245"/>
                <a:gd name="T64" fmla="*/ 31 w 168"/>
                <a:gd name="T65" fmla="*/ 220 h 245"/>
                <a:gd name="T66" fmla="*/ 27 w 168"/>
                <a:gd name="T67" fmla="*/ 218 h 245"/>
                <a:gd name="T68" fmla="*/ 25 w 168"/>
                <a:gd name="T69" fmla="*/ 215 h 245"/>
                <a:gd name="T70" fmla="*/ 24 w 168"/>
                <a:gd name="T71" fmla="*/ 212 h 245"/>
                <a:gd name="T72" fmla="*/ 23 w 168"/>
                <a:gd name="T73" fmla="*/ 208 h 245"/>
                <a:gd name="T74" fmla="*/ 23 w 168"/>
                <a:gd name="T75" fmla="*/ 204 h 245"/>
                <a:gd name="T76" fmla="*/ 23 w 168"/>
                <a:gd name="T77" fmla="*/ 204 h 245"/>
                <a:gd name="T78" fmla="*/ 22 w 168"/>
                <a:gd name="T79" fmla="*/ 23 h 245"/>
                <a:gd name="T80" fmla="*/ 22 w 168"/>
                <a:gd name="T81" fmla="*/ 23 h 245"/>
                <a:gd name="T82" fmla="*/ 128 w 168"/>
                <a:gd name="T83" fmla="*/ 23 h 245"/>
                <a:gd name="T84" fmla="*/ 128 w 168"/>
                <a:gd name="T85" fmla="*/ 23 h 245"/>
                <a:gd name="T86" fmla="*/ 132 w 168"/>
                <a:gd name="T87" fmla="*/ 23 h 245"/>
                <a:gd name="T88" fmla="*/ 135 w 168"/>
                <a:gd name="T89" fmla="*/ 24 h 245"/>
                <a:gd name="T90" fmla="*/ 138 w 168"/>
                <a:gd name="T91" fmla="*/ 25 h 245"/>
                <a:gd name="T92" fmla="*/ 141 w 168"/>
                <a:gd name="T93" fmla="*/ 27 h 245"/>
                <a:gd name="T94" fmla="*/ 143 w 168"/>
                <a:gd name="T95" fmla="*/ 30 h 245"/>
                <a:gd name="T96" fmla="*/ 145 w 168"/>
                <a:gd name="T97" fmla="*/ 34 h 245"/>
                <a:gd name="T98" fmla="*/ 146 w 168"/>
                <a:gd name="T99" fmla="*/ 37 h 245"/>
                <a:gd name="T100" fmla="*/ 146 w 168"/>
                <a:gd name="T101" fmla="*/ 40 h 245"/>
                <a:gd name="T102" fmla="*/ 146 w 168"/>
                <a:gd name="T103" fmla="*/ 223 h 245"/>
                <a:gd name="T104" fmla="*/ 146 w 168"/>
                <a:gd name="T105" fmla="*/ 223 h 245"/>
                <a:gd name="T106" fmla="*/ 40 w 168"/>
                <a:gd name="T107" fmla="*/ 223 h 245"/>
                <a:gd name="T108" fmla="*/ 40 w 168"/>
                <a:gd name="T109" fmla="*/ 22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8" h="245">
                  <a:moveTo>
                    <a:pt x="132" y="0"/>
                  </a:moveTo>
                  <a:lnTo>
                    <a:pt x="80" y="0"/>
                  </a:lnTo>
                  <a:lnTo>
                    <a:pt x="0" y="0"/>
                  </a:lnTo>
                  <a:lnTo>
                    <a:pt x="0" y="72"/>
                  </a:lnTo>
                  <a:lnTo>
                    <a:pt x="0" y="208"/>
                  </a:lnTo>
                  <a:lnTo>
                    <a:pt x="0" y="208"/>
                  </a:lnTo>
                  <a:lnTo>
                    <a:pt x="2" y="216"/>
                  </a:lnTo>
                  <a:lnTo>
                    <a:pt x="4" y="224"/>
                  </a:lnTo>
                  <a:lnTo>
                    <a:pt x="7" y="229"/>
                  </a:lnTo>
                  <a:lnTo>
                    <a:pt x="10" y="234"/>
                  </a:lnTo>
                  <a:lnTo>
                    <a:pt x="16" y="239"/>
                  </a:lnTo>
                  <a:lnTo>
                    <a:pt x="22" y="242"/>
                  </a:lnTo>
                  <a:lnTo>
                    <a:pt x="30" y="244"/>
                  </a:lnTo>
                  <a:lnTo>
                    <a:pt x="37" y="245"/>
                  </a:lnTo>
                  <a:lnTo>
                    <a:pt x="92" y="245"/>
                  </a:lnTo>
                  <a:lnTo>
                    <a:pt x="168" y="245"/>
                  </a:lnTo>
                  <a:lnTo>
                    <a:pt x="168" y="173"/>
                  </a:lnTo>
                  <a:lnTo>
                    <a:pt x="168" y="37"/>
                  </a:lnTo>
                  <a:lnTo>
                    <a:pt x="168" y="37"/>
                  </a:lnTo>
                  <a:lnTo>
                    <a:pt x="168" y="29"/>
                  </a:lnTo>
                  <a:lnTo>
                    <a:pt x="165" y="22"/>
                  </a:lnTo>
                  <a:lnTo>
                    <a:pt x="162" y="16"/>
                  </a:lnTo>
                  <a:lnTo>
                    <a:pt x="158" y="11"/>
                  </a:lnTo>
                  <a:lnTo>
                    <a:pt x="152" y="7"/>
                  </a:lnTo>
                  <a:lnTo>
                    <a:pt x="147" y="3"/>
                  </a:lnTo>
                  <a:lnTo>
                    <a:pt x="140" y="1"/>
                  </a:lnTo>
                  <a:lnTo>
                    <a:pt x="132" y="0"/>
                  </a:lnTo>
                  <a:lnTo>
                    <a:pt x="132" y="0"/>
                  </a:lnTo>
                  <a:close/>
                  <a:moveTo>
                    <a:pt x="40" y="223"/>
                  </a:moveTo>
                  <a:lnTo>
                    <a:pt x="40" y="223"/>
                  </a:lnTo>
                  <a:lnTo>
                    <a:pt x="37" y="223"/>
                  </a:lnTo>
                  <a:lnTo>
                    <a:pt x="34" y="221"/>
                  </a:lnTo>
                  <a:lnTo>
                    <a:pt x="31" y="220"/>
                  </a:lnTo>
                  <a:lnTo>
                    <a:pt x="27" y="218"/>
                  </a:lnTo>
                  <a:lnTo>
                    <a:pt x="25" y="215"/>
                  </a:lnTo>
                  <a:lnTo>
                    <a:pt x="24" y="212"/>
                  </a:lnTo>
                  <a:lnTo>
                    <a:pt x="23" y="208"/>
                  </a:lnTo>
                  <a:lnTo>
                    <a:pt x="23" y="204"/>
                  </a:lnTo>
                  <a:lnTo>
                    <a:pt x="23" y="204"/>
                  </a:lnTo>
                  <a:lnTo>
                    <a:pt x="22" y="23"/>
                  </a:lnTo>
                  <a:lnTo>
                    <a:pt x="22" y="23"/>
                  </a:lnTo>
                  <a:lnTo>
                    <a:pt x="128" y="23"/>
                  </a:lnTo>
                  <a:lnTo>
                    <a:pt x="128" y="23"/>
                  </a:lnTo>
                  <a:lnTo>
                    <a:pt x="132" y="23"/>
                  </a:lnTo>
                  <a:lnTo>
                    <a:pt x="135" y="24"/>
                  </a:lnTo>
                  <a:lnTo>
                    <a:pt x="138" y="25"/>
                  </a:lnTo>
                  <a:lnTo>
                    <a:pt x="141" y="27"/>
                  </a:lnTo>
                  <a:lnTo>
                    <a:pt x="143" y="30"/>
                  </a:lnTo>
                  <a:lnTo>
                    <a:pt x="145" y="34"/>
                  </a:lnTo>
                  <a:lnTo>
                    <a:pt x="146" y="37"/>
                  </a:lnTo>
                  <a:lnTo>
                    <a:pt x="146" y="40"/>
                  </a:lnTo>
                  <a:lnTo>
                    <a:pt x="146" y="223"/>
                  </a:lnTo>
                  <a:lnTo>
                    <a:pt x="146" y="223"/>
                  </a:lnTo>
                  <a:lnTo>
                    <a:pt x="40" y="223"/>
                  </a:lnTo>
                  <a:lnTo>
                    <a:pt x="40" y="223"/>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4"/>
          <p:cNvGrpSpPr>
            <a:grpSpLocks noChangeAspect="1"/>
          </p:cNvGrpSpPr>
          <p:nvPr/>
        </p:nvGrpSpPr>
        <p:grpSpPr bwMode="auto">
          <a:xfrm>
            <a:off x="4209369" y="2035753"/>
            <a:ext cx="469819" cy="333348"/>
            <a:chOff x="5290" y="1772"/>
            <a:chExt cx="210" cy="149"/>
          </a:xfrm>
        </p:grpSpPr>
        <p:sp>
          <p:nvSpPr>
            <p:cNvPr id="26" name="Freeform 5"/>
            <p:cNvSpPr>
              <a:spLocks/>
            </p:cNvSpPr>
            <p:nvPr/>
          </p:nvSpPr>
          <p:spPr bwMode="auto">
            <a:xfrm>
              <a:off x="5290" y="1805"/>
              <a:ext cx="210" cy="116"/>
            </a:xfrm>
            <a:custGeom>
              <a:avLst/>
              <a:gdLst>
                <a:gd name="T0" fmla="*/ 392 w 422"/>
                <a:gd name="T1" fmla="*/ 136 h 232"/>
                <a:gd name="T2" fmla="*/ 378 w 422"/>
                <a:gd name="T3" fmla="*/ 131 h 232"/>
                <a:gd name="T4" fmla="*/ 368 w 422"/>
                <a:gd name="T5" fmla="*/ 107 h 232"/>
                <a:gd name="T6" fmla="*/ 348 w 422"/>
                <a:gd name="T7" fmla="*/ 114 h 232"/>
                <a:gd name="T8" fmla="*/ 358 w 422"/>
                <a:gd name="T9" fmla="*/ 143 h 232"/>
                <a:gd name="T10" fmla="*/ 370 w 422"/>
                <a:gd name="T11" fmla="*/ 153 h 232"/>
                <a:gd name="T12" fmla="*/ 378 w 422"/>
                <a:gd name="T13" fmla="*/ 154 h 232"/>
                <a:gd name="T14" fmla="*/ 383 w 422"/>
                <a:gd name="T15" fmla="*/ 155 h 232"/>
                <a:gd name="T16" fmla="*/ 396 w 422"/>
                <a:gd name="T17" fmla="*/ 166 h 232"/>
                <a:gd name="T18" fmla="*/ 400 w 422"/>
                <a:gd name="T19" fmla="*/ 182 h 232"/>
                <a:gd name="T20" fmla="*/ 398 w 422"/>
                <a:gd name="T21" fmla="*/ 194 h 232"/>
                <a:gd name="T22" fmla="*/ 382 w 422"/>
                <a:gd name="T23" fmla="*/ 210 h 232"/>
                <a:gd name="T24" fmla="*/ 77 w 422"/>
                <a:gd name="T25" fmla="*/ 211 h 232"/>
                <a:gd name="T26" fmla="*/ 77 w 422"/>
                <a:gd name="T27" fmla="*/ 211 h 232"/>
                <a:gd name="T28" fmla="*/ 55 w 422"/>
                <a:gd name="T29" fmla="*/ 206 h 232"/>
                <a:gd name="T30" fmla="*/ 35 w 422"/>
                <a:gd name="T31" fmla="*/ 191 h 232"/>
                <a:gd name="T32" fmla="*/ 24 w 422"/>
                <a:gd name="T33" fmla="*/ 171 h 232"/>
                <a:gd name="T34" fmla="*/ 22 w 422"/>
                <a:gd name="T35" fmla="*/ 155 h 232"/>
                <a:gd name="T36" fmla="*/ 26 w 422"/>
                <a:gd name="T37" fmla="*/ 132 h 232"/>
                <a:gd name="T38" fmla="*/ 40 w 422"/>
                <a:gd name="T39" fmla="*/ 113 h 232"/>
                <a:gd name="T40" fmla="*/ 61 w 422"/>
                <a:gd name="T41" fmla="*/ 101 h 232"/>
                <a:gd name="T42" fmla="*/ 77 w 422"/>
                <a:gd name="T43" fmla="*/ 99 h 232"/>
                <a:gd name="T44" fmla="*/ 97 w 422"/>
                <a:gd name="T45" fmla="*/ 91 h 232"/>
                <a:gd name="T46" fmla="*/ 102 w 422"/>
                <a:gd name="T47" fmla="*/ 70 h 232"/>
                <a:gd name="T48" fmla="*/ 115 w 422"/>
                <a:gd name="T49" fmla="*/ 50 h 232"/>
                <a:gd name="T50" fmla="*/ 144 w 422"/>
                <a:gd name="T51" fmla="*/ 29 h 232"/>
                <a:gd name="T52" fmla="*/ 177 w 422"/>
                <a:gd name="T53" fmla="*/ 21 h 232"/>
                <a:gd name="T54" fmla="*/ 193 w 422"/>
                <a:gd name="T55" fmla="*/ 23 h 232"/>
                <a:gd name="T56" fmla="*/ 209 w 422"/>
                <a:gd name="T57" fmla="*/ 28 h 232"/>
                <a:gd name="T58" fmla="*/ 233 w 422"/>
                <a:gd name="T59" fmla="*/ 44 h 232"/>
                <a:gd name="T60" fmla="*/ 226 w 422"/>
                <a:gd name="T61" fmla="*/ 13 h 232"/>
                <a:gd name="T62" fmla="*/ 208 w 422"/>
                <a:gd name="T63" fmla="*/ 4 h 232"/>
                <a:gd name="T64" fmla="*/ 177 w 422"/>
                <a:gd name="T65" fmla="*/ 0 h 232"/>
                <a:gd name="T66" fmla="*/ 148 w 422"/>
                <a:gd name="T67" fmla="*/ 4 h 232"/>
                <a:gd name="T68" fmla="*/ 109 w 422"/>
                <a:gd name="T69" fmla="*/ 25 h 232"/>
                <a:gd name="T70" fmla="*/ 83 w 422"/>
                <a:gd name="T71" fmla="*/ 62 h 232"/>
                <a:gd name="T72" fmla="*/ 77 w 422"/>
                <a:gd name="T73" fmla="*/ 78 h 232"/>
                <a:gd name="T74" fmla="*/ 77 w 422"/>
                <a:gd name="T75" fmla="*/ 78 h 232"/>
                <a:gd name="T76" fmla="*/ 45 w 422"/>
                <a:gd name="T77" fmla="*/ 84 h 232"/>
                <a:gd name="T78" fmla="*/ 19 w 422"/>
                <a:gd name="T79" fmla="*/ 105 h 232"/>
                <a:gd name="T80" fmla="*/ 7 w 422"/>
                <a:gd name="T81" fmla="*/ 124 h 232"/>
                <a:gd name="T82" fmla="*/ 0 w 422"/>
                <a:gd name="T83" fmla="*/ 147 h 232"/>
                <a:gd name="T84" fmla="*/ 0 w 422"/>
                <a:gd name="T85" fmla="*/ 166 h 232"/>
                <a:gd name="T86" fmla="*/ 12 w 422"/>
                <a:gd name="T87" fmla="*/ 197 h 232"/>
                <a:gd name="T88" fmla="*/ 36 w 422"/>
                <a:gd name="T89" fmla="*/ 220 h 232"/>
                <a:gd name="T90" fmla="*/ 54 w 422"/>
                <a:gd name="T91" fmla="*/ 229 h 232"/>
                <a:gd name="T92" fmla="*/ 76 w 422"/>
                <a:gd name="T93" fmla="*/ 232 h 232"/>
                <a:gd name="T94" fmla="*/ 377 w 422"/>
                <a:gd name="T95" fmla="*/ 232 h 232"/>
                <a:gd name="T96" fmla="*/ 389 w 422"/>
                <a:gd name="T97" fmla="*/ 229 h 232"/>
                <a:gd name="T98" fmla="*/ 407 w 422"/>
                <a:gd name="T99" fmla="*/ 218 h 232"/>
                <a:gd name="T100" fmla="*/ 418 w 422"/>
                <a:gd name="T101" fmla="*/ 202 h 232"/>
                <a:gd name="T102" fmla="*/ 422 w 422"/>
                <a:gd name="T103" fmla="*/ 182 h 232"/>
                <a:gd name="T104" fmla="*/ 420 w 422"/>
                <a:gd name="T105" fmla="*/ 168 h 232"/>
                <a:gd name="T106" fmla="*/ 410 w 422"/>
                <a:gd name="T107" fmla="*/ 149 h 232"/>
                <a:gd name="T108" fmla="*/ 392 w 422"/>
                <a:gd name="T109" fmla="*/ 13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2" h="232">
                  <a:moveTo>
                    <a:pt x="392" y="136"/>
                  </a:moveTo>
                  <a:lnTo>
                    <a:pt x="392" y="136"/>
                  </a:lnTo>
                  <a:lnTo>
                    <a:pt x="392" y="136"/>
                  </a:lnTo>
                  <a:lnTo>
                    <a:pt x="392" y="136"/>
                  </a:lnTo>
                  <a:lnTo>
                    <a:pt x="385" y="134"/>
                  </a:lnTo>
                  <a:lnTo>
                    <a:pt x="378" y="131"/>
                  </a:lnTo>
                  <a:lnTo>
                    <a:pt x="378" y="131"/>
                  </a:lnTo>
                  <a:lnTo>
                    <a:pt x="375" y="119"/>
                  </a:lnTo>
                  <a:lnTo>
                    <a:pt x="368" y="107"/>
                  </a:lnTo>
                  <a:lnTo>
                    <a:pt x="341" y="107"/>
                  </a:lnTo>
                  <a:lnTo>
                    <a:pt x="341" y="107"/>
                  </a:lnTo>
                  <a:lnTo>
                    <a:pt x="348" y="114"/>
                  </a:lnTo>
                  <a:lnTo>
                    <a:pt x="353" y="124"/>
                  </a:lnTo>
                  <a:lnTo>
                    <a:pt x="356" y="134"/>
                  </a:lnTo>
                  <a:lnTo>
                    <a:pt x="358" y="143"/>
                  </a:lnTo>
                  <a:lnTo>
                    <a:pt x="360" y="154"/>
                  </a:lnTo>
                  <a:lnTo>
                    <a:pt x="370" y="153"/>
                  </a:lnTo>
                  <a:lnTo>
                    <a:pt x="370" y="153"/>
                  </a:lnTo>
                  <a:lnTo>
                    <a:pt x="372" y="153"/>
                  </a:lnTo>
                  <a:lnTo>
                    <a:pt x="372" y="153"/>
                  </a:lnTo>
                  <a:lnTo>
                    <a:pt x="378" y="154"/>
                  </a:lnTo>
                  <a:lnTo>
                    <a:pt x="383" y="155"/>
                  </a:lnTo>
                  <a:lnTo>
                    <a:pt x="383" y="155"/>
                  </a:lnTo>
                  <a:lnTo>
                    <a:pt x="383" y="155"/>
                  </a:lnTo>
                  <a:lnTo>
                    <a:pt x="387" y="157"/>
                  </a:lnTo>
                  <a:lnTo>
                    <a:pt x="391" y="159"/>
                  </a:lnTo>
                  <a:lnTo>
                    <a:pt x="396" y="166"/>
                  </a:lnTo>
                  <a:lnTo>
                    <a:pt x="399" y="173"/>
                  </a:lnTo>
                  <a:lnTo>
                    <a:pt x="400" y="182"/>
                  </a:lnTo>
                  <a:lnTo>
                    <a:pt x="400" y="182"/>
                  </a:lnTo>
                  <a:lnTo>
                    <a:pt x="400" y="187"/>
                  </a:lnTo>
                  <a:lnTo>
                    <a:pt x="398" y="194"/>
                  </a:lnTo>
                  <a:lnTo>
                    <a:pt x="398" y="194"/>
                  </a:lnTo>
                  <a:lnTo>
                    <a:pt x="394" y="200"/>
                  </a:lnTo>
                  <a:lnTo>
                    <a:pt x="388" y="205"/>
                  </a:lnTo>
                  <a:lnTo>
                    <a:pt x="382" y="210"/>
                  </a:lnTo>
                  <a:lnTo>
                    <a:pt x="376" y="211"/>
                  </a:lnTo>
                  <a:lnTo>
                    <a:pt x="77" y="211"/>
                  </a:lnTo>
                  <a:lnTo>
                    <a:pt x="77" y="211"/>
                  </a:lnTo>
                  <a:lnTo>
                    <a:pt x="77" y="211"/>
                  </a:lnTo>
                  <a:lnTo>
                    <a:pt x="77" y="211"/>
                  </a:lnTo>
                  <a:lnTo>
                    <a:pt x="77" y="211"/>
                  </a:lnTo>
                  <a:lnTo>
                    <a:pt x="66" y="210"/>
                  </a:lnTo>
                  <a:lnTo>
                    <a:pt x="55" y="206"/>
                  </a:lnTo>
                  <a:lnTo>
                    <a:pt x="55" y="206"/>
                  </a:lnTo>
                  <a:lnTo>
                    <a:pt x="47" y="202"/>
                  </a:lnTo>
                  <a:lnTo>
                    <a:pt x="41" y="198"/>
                  </a:lnTo>
                  <a:lnTo>
                    <a:pt x="35" y="191"/>
                  </a:lnTo>
                  <a:lnTo>
                    <a:pt x="30" y="185"/>
                  </a:lnTo>
                  <a:lnTo>
                    <a:pt x="26" y="179"/>
                  </a:lnTo>
                  <a:lnTo>
                    <a:pt x="24" y="171"/>
                  </a:lnTo>
                  <a:lnTo>
                    <a:pt x="22" y="164"/>
                  </a:lnTo>
                  <a:lnTo>
                    <a:pt x="22" y="155"/>
                  </a:lnTo>
                  <a:lnTo>
                    <a:pt x="22" y="155"/>
                  </a:lnTo>
                  <a:lnTo>
                    <a:pt x="23" y="144"/>
                  </a:lnTo>
                  <a:lnTo>
                    <a:pt x="26" y="132"/>
                  </a:lnTo>
                  <a:lnTo>
                    <a:pt x="26" y="132"/>
                  </a:lnTo>
                  <a:lnTo>
                    <a:pt x="30" y="125"/>
                  </a:lnTo>
                  <a:lnTo>
                    <a:pt x="35" y="119"/>
                  </a:lnTo>
                  <a:lnTo>
                    <a:pt x="40" y="113"/>
                  </a:lnTo>
                  <a:lnTo>
                    <a:pt x="46" y="108"/>
                  </a:lnTo>
                  <a:lnTo>
                    <a:pt x="54" y="105"/>
                  </a:lnTo>
                  <a:lnTo>
                    <a:pt x="61" y="101"/>
                  </a:lnTo>
                  <a:lnTo>
                    <a:pt x="69" y="99"/>
                  </a:lnTo>
                  <a:lnTo>
                    <a:pt x="77" y="99"/>
                  </a:lnTo>
                  <a:lnTo>
                    <a:pt x="77" y="99"/>
                  </a:lnTo>
                  <a:lnTo>
                    <a:pt x="85" y="99"/>
                  </a:lnTo>
                  <a:lnTo>
                    <a:pt x="96" y="101"/>
                  </a:lnTo>
                  <a:lnTo>
                    <a:pt x="97" y="91"/>
                  </a:lnTo>
                  <a:lnTo>
                    <a:pt x="97" y="91"/>
                  </a:lnTo>
                  <a:lnTo>
                    <a:pt x="99" y="80"/>
                  </a:lnTo>
                  <a:lnTo>
                    <a:pt x="102" y="70"/>
                  </a:lnTo>
                  <a:lnTo>
                    <a:pt x="102" y="70"/>
                  </a:lnTo>
                  <a:lnTo>
                    <a:pt x="108" y="60"/>
                  </a:lnTo>
                  <a:lnTo>
                    <a:pt x="115" y="50"/>
                  </a:lnTo>
                  <a:lnTo>
                    <a:pt x="123" y="41"/>
                  </a:lnTo>
                  <a:lnTo>
                    <a:pt x="133" y="34"/>
                  </a:lnTo>
                  <a:lnTo>
                    <a:pt x="144" y="29"/>
                  </a:lnTo>
                  <a:lnTo>
                    <a:pt x="154" y="24"/>
                  </a:lnTo>
                  <a:lnTo>
                    <a:pt x="165" y="22"/>
                  </a:lnTo>
                  <a:lnTo>
                    <a:pt x="177" y="21"/>
                  </a:lnTo>
                  <a:lnTo>
                    <a:pt x="177" y="21"/>
                  </a:lnTo>
                  <a:lnTo>
                    <a:pt x="185" y="21"/>
                  </a:lnTo>
                  <a:lnTo>
                    <a:pt x="193" y="23"/>
                  </a:lnTo>
                  <a:lnTo>
                    <a:pt x="201" y="24"/>
                  </a:lnTo>
                  <a:lnTo>
                    <a:pt x="209" y="28"/>
                  </a:lnTo>
                  <a:lnTo>
                    <a:pt x="209" y="28"/>
                  </a:lnTo>
                  <a:lnTo>
                    <a:pt x="216" y="31"/>
                  </a:lnTo>
                  <a:lnTo>
                    <a:pt x="223" y="35"/>
                  </a:lnTo>
                  <a:lnTo>
                    <a:pt x="233" y="44"/>
                  </a:lnTo>
                  <a:lnTo>
                    <a:pt x="233" y="17"/>
                  </a:lnTo>
                  <a:lnTo>
                    <a:pt x="233" y="17"/>
                  </a:lnTo>
                  <a:lnTo>
                    <a:pt x="226" y="13"/>
                  </a:lnTo>
                  <a:lnTo>
                    <a:pt x="217" y="8"/>
                  </a:lnTo>
                  <a:lnTo>
                    <a:pt x="217" y="8"/>
                  </a:lnTo>
                  <a:lnTo>
                    <a:pt x="208" y="4"/>
                  </a:lnTo>
                  <a:lnTo>
                    <a:pt x="197" y="2"/>
                  </a:lnTo>
                  <a:lnTo>
                    <a:pt x="187" y="0"/>
                  </a:lnTo>
                  <a:lnTo>
                    <a:pt x="177" y="0"/>
                  </a:lnTo>
                  <a:lnTo>
                    <a:pt x="177" y="0"/>
                  </a:lnTo>
                  <a:lnTo>
                    <a:pt x="162" y="1"/>
                  </a:lnTo>
                  <a:lnTo>
                    <a:pt x="148" y="4"/>
                  </a:lnTo>
                  <a:lnTo>
                    <a:pt x="134" y="9"/>
                  </a:lnTo>
                  <a:lnTo>
                    <a:pt x="121" y="16"/>
                  </a:lnTo>
                  <a:lnTo>
                    <a:pt x="109" y="25"/>
                  </a:lnTo>
                  <a:lnTo>
                    <a:pt x="99" y="36"/>
                  </a:lnTo>
                  <a:lnTo>
                    <a:pt x="90" y="48"/>
                  </a:lnTo>
                  <a:lnTo>
                    <a:pt x="83" y="62"/>
                  </a:lnTo>
                  <a:lnTo>
                    <a:pt x="83" y="62"/>
                  </a:lnTo>
                  <a:lnTo>
                    <a:pt x="80" y="69"/>
                  </a:lnTo>
                  <a:lnTo>
                    <a:pt x="77" y="78"/>
                  </a:lnTo>
                  <a:lnTo>
                    <a:pt x="77" y="78"/>
                  </a:lnTo>
                  <a:lnTo>
                    <a:pt x="77" y="78"/>
                  </a:lnTo>
                  <a:lnTo>
                    <a:pt x="77" y="78"/>
                  </a:lnTo>
                  <a:lnTo>
                    <a:pt x="67" y="79"/>
                  </a:lnTo>
                  <a:lnTo>
                    <a:pt x="55" y="81"/>
                  </a:lnTo>
                  <a:lnTo>
                    <a:pt x="45" y="84"/>
                  </a:lnTo>
                  <a:lnTo>
                    <a:pt x="36" y="90"/>
                  </a:lnTo>
                  <a:lnTo>
                    <a:pt x="26" y="97"/>
                  </a:lnTo>
                  <a:lnTo>
                    <a:pt x="19" y="105"/>
                  </a:lnTo>
                  <a:lnTo>
                    <a:pt x="12" y="114"/>
                  </a:lnTo>
                  <a:lnTo>
                    <a:pt x="7" y="124"/>
                  </a:lnTo>
                  <a:lnTo>
                    <a:pt x="7" y="124"/>
                  </a:lnTo>
                  <a:lnTo>
                    <a:pt x="4" y="131"/>
                  </a:lnTo>
                  <a:lnTo>
                    <a:pt x="2" y="140"/>
                  </a:lnTo>
                  <a:lnTo>
                    <a:pt x="0" y="147"/>
                  </a:lnTo>
                  <a:lnTo>
                    <a:pt x="0" y="155"/>
                  </a:lnTo>
                  <a:lnTo>
                    <a:pt x="0" y="155"/>
                  </a:lnTo>
                  <a:lnTo>
                    <a:pt x="0" y="166"/>
                  </a:lnTo>
                  <a:lnTo>
                    <a:pt x="4" y="177"/>
                  </a:lnTo>
                  <a:lnTo>
                    <a:pt x="7" y="187"/>
                  </a:lnTo>
                  <a:lnTo>
                    <a:pt x="12" y="197"/>
                  </a:lnTo>
                  <a:lnTo>
                    <a:pt x="19" y="206"/>
                  </a:lnTo>
                  <a:lnTo>
                    <a:pt x="27" y="214"/>
                  </a:lnTo>
                  <a:lnTo>
                    <a:pt x="36" y="220"/>
                  </a:lnTo>
                  <a:lnTo>
                    <a:pt x="46" y="226"/>
                  </a:lnTo>
                  <a:lnTo>
                    <a:pt x="46" y="226"/>
                  </a:lnTo>
                  <a:lnTo>
                    <a:pt x="54" y="229"/>
                  </a:lnTo>
                  <a:lnTo>
                    <a:pt x="61" y="231"/>
                  </a:lnTo>
                  <a:lnTo>
                    <a:pt x="69" y="232"/>
                  </a:lnTo>
                  <a:lnTo>
                    <a:pt x="76" y="232"/>
                  </a:lnTo>
                  <a:lnTo>
                    <a:pt x="76" y="232"/>
                  </a:lnTo>
                  <a:lnTo>
                    <a:pt x="377" y="232"/>
                  </a:lnTo>
                  <a:lnTo>
                    <a:pt x="377" y="232"/>
                  </a:lnTo>
                  <a:lnTo>
                    <a:pt x="377" y="232"/>
                  </a:lnTo>
                  <a:lnTo>
                    <a:pt x="383" y="231"/>
                  </a:lnTo>
                  <a:lnTo>
                    <a:pt x="389" y="229"/>
                  </a:lnTo>
                  <a:lnTo>
                    <a:pt x="396" y="227"/>
                  </a:lnTo>
                  <a:lnTo>
                    <a:pt x="401" y="222"/>
                  </a:lnTo>
                  <a:lnTo>
                    <a:pt x="407" y="218"/>
                  </a:lnTo>
                  <a:lnTo>
                    <a:pt x="411" y="213"/>
                  </a:lnTo>
                  <a:lnTo>
                    <a:pt x="415" y="207"/>
                  </a:lnTo>
                  <a:lnTo>
                    <a:pt x="418" y="202"/>
                  </a:lnTo>
                  <a:lnTo>
                    <a:pt x="418" y="202"/>
                  </a:lnTo>
                  <a:lnTo>
                    <a:pt x="420" y="191"/>
                  </a:lnTo>
                  <a:lnTo>
                    <a:pt x="422" y="182"/>
                  </a:lnTo>
                  <a:lnTo>
                    <a:pt x="422" y="182"/>
                  </a:lnTo>
                  <a:lnTo>
                    <a:pt x="422" y="174"/>
                  </a:lnTo>
                  <a:lnTo>
                    <a:pt x="420" y="168"/>
                  </a:lnTo>
                  <a:lnTo>
                    <a:pt x="417" y="160"/>
                  </a:lnTo>
                  <a:lnTo>
                    <a:pt x="414" y="154"/>
                  </a:lnTo>
                  <a:lnTo>
                    <a:pt x="410" y="149"/>
                  </a:lnTo>
                  <a:lnTo>
                    <a:pt x="404" y="143"/>
                  </a:lnTo>
                  <a:lnTo>
                    <a:pt x="399" y="139"/>
                  </a:lnTo>
                  <a:lnTo>
                    <a:pt x="392" y="136"/>
                  </a:lnTo>
                  <a:lnTo>
                    <a:pt x="392" y="136"/>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
            <p:cNvSpPr>
              <a:spLocks/>
            </p:cNvSpPr>
            <p:nvPr/>
          </p:nvSpPr>
          <p:spPr bwMode="auto">
            <a:xfrm>
              <a:off x="5430" y="1772"/>
              <a:ext cx="36" cy="39"/>
            </a:xfrm>
            <a:custGeom>
              <a:avLst/>
              <a:gdLst>
                <a:gd name="T0" fmla="*/ 37 w 73"/>
                <a:gd name="T1" fmla="*/ 77 h 77"/>
                <a:gd name="T2" fmla="*/ 37 w 73"/>
                <a:gd name="T3" fmla="*/ 77 h 77"/>
                <a:gd name="T4" fmla="*/ 27 w 73"/>
                <a:gd name="T5" fmla="*/ 76 h 77"/>
                <a:gd name="T6" fmla="*/ 20 w 73"/>
                <a:gd name="T7" fmla="*/ 75 h 77"/>
                <a:gd name="T8" fmla="*/ 13 w 73"/>
                <a:gd name="T9" fmla="*/ 72 h 77"/>
                <a:gd name="T10" fmla="*/ 8 w 73"/>
                <a:gd name="T11" fmla="*/ 68 h 77"/>
                <a:gd name="T12" fmla="*/ 5 w 73"/>
                <a:gd name="T13" fmla="*/ 62 h 77"/>
                <a:gd name="T14" fmla="*/ 2 w 73"/>
                <a:gd name="T15" fmla="*/ 56 h 77"/>
                <a:gd name="T16" fmla="*/ 0 w 73"/>
                <a:gd name="T17" fmla="*/ 49 h 77"/>
                <a:gd name="T18" fmla="*/ 0 w 73"/>
                <a:gd name="T19" fmla="*/ 39 h 77"/>
                <a:gd name="T20" fmla="*/ 0 w 73"/>
                <a:gd name="T21" fmla="*/ 39 h 77"/>
                <a:gd name="T22" fmla="*/ 0 w 73"/>
                <a:gd name="T23" fmla="*/ 29 h 77"/>
                <a:gd name="T24" fmla="*/ 2 w 73"/>
                <a:gd name="T25" fmla="*/ 21 h 77"/>
                <a:gd name="T26" fmla="*/ 5 w 73"/>
                <a:gd name="T27" fmla="*/ 14 h 77"/>
                <a:gd name="T28" fmla="*/ 8 w 73"/>
                <a:gd name="T29" fmla="*/ 9 h 77"/>
                <a:gd name="T30" fmla="*/ 13 w 73"/>
                <a:gd name="T31" fmla="*/ 5 h 77"/>
                <a:gd name="T32" fmla="*/ 20 w 73"/>
                <a:gd name="T33" fmla="*/ 2 h 77"/>
                <a:gd name="T34" fmla="*/ 27 w 73"/>
                <a:gd name="T35" fmla="*/ 0 h 77"/>
                <a:gd name="T36" fmla="*/ 37 w 73"/>
                <a:gd name="T37" fmla="*/ 0 h 77"/>
                <a:gd name="T38" fmla="*/ 37 w 73"/>
                <a:gd name="T39" fmla="*/ 0 h 77"/>
                <a:gd name="T40" fmla="*/ 45 w 73"/>
                <a:gd name="T41" fmla="*/ 0 h 77"/>
                <a:gd name="T42" fmla="*/ 53 w 73"/>
                <a:gd name="T43" fmla="*/ 2 h 77"/>
                <a:gd name="T44" fmla="*/ 59 w 73"/>
                <a:gd name="T45" fmla="*/ 5 h 77"/>
                <a:gd name="T46" fmla="*/ 65 w 73"/>
                <a:gd name="T47" fmla="*/ 9 h 77"/>
                <a:gd name="T48" fmla="*/ 68 w 73"/>
                <a:gd name="T49" fmla="*/ 14 h 77"/>
                <a:gd name="T50" fmla="*/ 71 w 73"/>
                <a:gd name="T51" fmla="*/ 21 h 77"/>
                <a:gd name="T52" fmla="*/ 72 w 73"/>
                <a:gd name="T53" fmla="*/ 29 h 77"/>
                <a:gd name="T54" fmla="*/ 73 w 73"/>
                <a:gd name="T55" fmla="*/ 39 h 77"/>
                <a:gd name="T56" fmla="*/ 73 w 73"/>
                <a:gd name="T57" fmla="*/ 39 h 77"/>
                <a:gd name="T58" fmla="*/ 72 w 73"/>
                <a:gd name="T59" fmla="*/ 49 h 77"/>
                <a:gd name="T60" fmla="*/ 71 w 73"/>
                <a:gd name="T61" fmla="*/ 56 h 77"/>
                <a:gd name="T62" fmla="*/ 68 w 73"/>
                <a:gd name="T63" fmla="*/ 62 h 77"/>
                <a:gd name="T64" fmla="*/ 65 w 73"/>
                <a:gd name="T65" fmla="*/ 68 h 77"/>
                <a:gd name="T66" fmla="*/ 59 w 73"/>
                <a:gd name="T67" fmla="*/ 72 h 77"/>
                <a:gd name="T68" fmla="*/ 53 w 73"/>
                <a:gd name="T69" fmla="*/ 75 h 77"/>
                <a:gd name="T70" fmla="*/ 45 w 73"/>
                <a:gd name="T71" fmla="*/ 76 h 77"/>
                <a:gd name="T72" fmla="*/ 37 w 73"/>
                <a:gd name="T7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77">
                  <a:moveTo>
                    <a:pt x="37" y="77"/>
                  </a:moveTo>
                  <a:lnTo>
                    <a:pt x="37" y="77"/>
                  </a:lnTo>
                  <a:lnTo>
                    <a:pt x="27" y="76"/>
                  </a:lnTo>
                  <a:lnTo>
                    <a:pt x="20" y="75"/>
                  </a:lnTo>
                  <a:lnTo>
                    <a:pt x="13" y="72"/>
                  </a:lnTo>
                  <a:lnTo>
                    <a:pt x="8" y="68"/>
                  </a:lnTo>
                  <a:lnTo>
                    <a:pt x="5" y="62"/>
                  </a:lnTo>
                  <a:lnTo>
                    <a:pt x="2" y="56"/>
                  </a:lnTo>
                  <a:lnTo>
                    <a:pt x="0" y="49"/>
                  </a:lnTo>
                  <a:lnTo>
                    <a:pt x="0" y="39"/>
                  </a:lnTo>
                  <a:lnTo>
                    <a:pt x="0" y="39"/>
                  </a:lnTo>
                  <a:lnTo>
                    <a:pt x="0" y="29"/>
                  </a:lnTo>
                  <a:lnTo>
                    <a:pt x="2" y="21"/>
                  </a:lnTo>
                  <a:lnTo>
                    <a:pt x="5" y="14"/>
                  </a:lnTo>
                  <a:lnTo>
                    <a:pt x="8" y="9"/>
                  </a:lnTo>
                  <a:lnTo>
                    <a:pt x="13" y="5"/>
                  </a:lnTo>
                  <a:lnTo>
                    <a:pt x="20" y="2"/>
                  </a:lnTo>
                  <a:lnTo>
                    <a:pt x="27" y="0"/>
                  </a:lnTo>
                  <a:lnTo>
                    <a:pt x="37" y="0"/>
                  </a:lnTo>
                  <a:lnTo>
                    <a:pt x="37" y="0"/>
                  </a:lnTo>
                  <a:lnTo>
                    <a:pt x="45" y="0"/>
                  </a:lnTo>
                  <a:lnTo>
                    <a:pt x="53" y="2"/>
                  </a:lnTo>
                  <a:lnTo>
                    <a:pt x="59" y="5"/>
                  </a:lnTo>
                  <a:lnTo>
                    <a:pt x="65" y="9"/>
                  </a:lnTo>
                  <a:lnTo>
                    <a:pt x="68" y="14"/>
                  </a:lnTo>
                  <a:lnTo>
                    <a:pt x="71" y="21"/>
                  </a:lnTo>
                  <a:lnTo>
                    <a:pt x="72" y="29"/>
                  </a:lnTo>
                  <a:lnTo>
                    <a:pt x="73" y="39"/>
                  </a:lnTo>
                  <a:lnTo>
                    <a:pt x="73" y="39"/>
                  </a:lnTo>
                  <a:lnTo>
                    <a:pt x="72" y="49"/>
                  </a:lnTo>
                  <a:lnTo>
                    <a:pt x="71" y="56"/>
                  </a:lnTo>
                  <a:lnTo>
                    <a:pt x="68" y="62"/>
                  </a:lnTo>
                  <a:lnTo>
                    <a:pt x="65" y="68"/>
                  </a:lnTo>
                  <a:lnTo>
                    <a:pt x="59" y="72"/>
                  </a:lnTo>
                  <a:lnTo>
                    <a:pt x="53" y="75"/>
                  </a:lnTo>
                  <a:lnTo>
                    <a:pt x="45" y="76"/>
                  </a:lnTo>
                  <a:lnTo>
                    <a:pt x="37" y="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 name="Freeform 66"/>
          <p:cNvSpPr>
            <a:spLocks noEditPoints="1"/>
          </p:cNvSpPr>
          <p:nvPr/>
        </p:nvSpPr>
        <p:spPr bwMode="auto">
          <a:xfrm>
            <a:off x="4259368" y="2960085"/>
            <a:ext cx="369819" cy="391788"/>
          </a:xfrm>
          <a:custGeom>
            <a:avLst/>
            <a:gdLst>
              <a:gd name="T0" fmla="*/ 358 w 402"/>
              <a:gd name="T1" fmla="*/ 230 h 426"/>
              <a:gd name="T2" fmla="*/ 387 w 402"/>
              <a:gd name="T3" fmla="*/ 147 h 426"/>
              <a:gd name="T4" fmla="*/ 381 w 402"/>
              <a:gd name="T5" fmla="*/ 75 h 426"/>
              <a:gd name="T6" fmla="*/ 335 w 402"/>
              <a:gd name="T7" fmla="*/ 0 h 426"/>
              <a:gd name="T8" fmla="*/ 347 w 402"/>
              <a:gd name="T9" fmla="*/ 53 h 426"/>
              <a:gd name="T10" fmla="*/ 367 w 402"/>
              <a:gd name="T11" fmla="*/ 129 h 426"/>
              <a:gd name="T12" fmla="*/ 354 w 402"/>
              <a:gd name="T13" fmla="*/ 190 h 426"/>
              <a:gd name="T14" fmla="*/ 319 w 402"/>
              <a:gd name="T15" fmla="*/ 242 h 426"/>
              <a:gd name="T16" fmla="*/ 132 w 402"/>
              <a:gd name="T17" fmla="*/ 185 h 426"/>
              <a:gd name="T18" fmla="*/ 116 w 402"/>
              <a:gd name="T19" fmla="*/ 139 h 426"/>
              <a:gd name="T20" fmla="*/ 123 w 402"/>
              <a:gd name="T21" fmla="*/ 90 h 426"/>
              <a:gd name="T22" fmla="*/ 129 w 402"/>
              <a:gd name="T23" fmla="*/ 41 h 426"/>
              <a:gd name="T24" fmla="*/ 102 w 402"/>
              <a:gd name="T25" fmla="*/ 81 h 426"/>
              <a:gd name="T26" fmla="*/ 94 w 402"/>
              <a:gd name="T27" fmla="*/ 141 h 426"/>
              <a:gd name="T28" fmla="*/ 113 w 402"/>
              <a:gd name="T29" fmla="*/ 197 h 426"/>
              <a:gd name="T30" fmla="*/ 304 w 402"/>
              <a:gd name="T31" fmla="*/ 216 h 426"/>
              <a:gd name="T32" fmla="*/ 334 w 402"/>
              <a:gd name="T33" fmla="*/ 163 h 426"/>
              <a:gd name="T34" fmla="*/ 338 w 402"/>
              <a:gd name="T35" fmla="*/ 105 h 426"/>
              <a:gd name="T36" fmla="*/ 312 w 402"/>
              <a:gd name="T37" fmla="*/ 50 h 426"/>
              <a:gd name="T38" fmla="*/ 301 w 402"/>
              <a:gd name="T39" fmla="*/ 73 h 426"/>
              <a:gd name="T40" fmla="*/ 317 w 402"/>
              <a:gd name="T41" fmla="*/ 119 h 426"/>
              <a:gd name="T42" fmla="*/ 311 w 402"/>
              <a:gd name="T43" fmla="*/ 167 h 426"/>
              <a:gd name="T44" fmla="*/ 304 w 402"/>
              <a:gd name="T45" fmla="*/ 216 h 426"/>
              <a:gd name="T46" fmla="*/ 86 w 402"/>
              <a:gd name="T47" fmla="*/ 204 h 426"/>
              <a:gd name="T48" fmla="*/ 67 w 402"/>
              <a:gd name="T49" fmla="*/ 129 h 426"/>
              <a:gd name="T50" fmla="*/ 78 w 402"/>
              <a:gd name="T51" fmla="*/ 67 h 426"/>
              <a:gd name="T52" fmla="*/ 98 w 402"/>
              <a:gd name="T53" fmla="*/ 0 h 426"/>
              <a:gd name="T54" fmla="*/ 58 w 402"/>
              <a:gd name="T55" fmla="*/ 59 h 426"/>
              <a:gd name="T56" fmla="*/ 45 w 402"/>
              <a:gd name="T57" fmla="*/ 129 h 426"/>
              <a:gd name="T58" fmla="*/ 66 w 402"/>
              <a:gd name="T59" fmla="*/ 214 h 426"/>
              <a:gd name="T60" fmla="*/ 402 w 402"/>
              <a:gd name="T61" fmla="*/ 339 h 426"/>
              <a:gd name="T62" fmla="*/ 238 w 402"/>
              <a:gd name="T63" fmla="*/ 163 h 426"/>
              <a:gd name="T64" fmla="*/ 256 w 402"/>
              <a:gd name="T65" fmla="*/ 141 h 426"/>
              <a:gd name="T66" fmla="*/ 254 w 402"/>
              <a:gd name="T67" fmla="*/ 113 h 426"/>
              <a:gd name="T68" fmla="*/ 225 w 402"/>
              <a:gd name="T69" fmla="*/ 89 h 426"/>
              <a:gd name="T70" fmla="*/ 195 w 402"/>
              <a:gd name="T71" fmla="*/ 94 h 426"/>
              <a:gd name="T72" fmla="*/ 176 w 402"/>
              <a:gd name="T73" fmla="*/ 129 h 426"/>
              <a:gd name="T74" fmla="*/ 184 w 402"/>
              <a:gd name="T75" fmla="*/ 152 h 426"/>
              <a:gd name="T76" fmla="*/ 201 w 402"/>
              <a:gd name="T77" fmla="*/ 310 h 426"/>
              <a:gd name="T78" fmla="*/ 41 w 402"/>
              <a:gd name="T79" fmla="*/ 294 h 426"/>
              <a:gd name="T80" fmla="*/ 14 w 402"/>
              <a:gd name="T81" fmla="*/ 298 h 426"/>
              <a:gd name="T82" fmla="*/ 0 w 402"/>
              <a:gd name="T83" fmla="*/ 324 h 426"/>
              <a:gd name="T84" fmla="*/ 10 w 402"/>
              <a:gd name="T85" fmla="*/ 347 h 426"/>
              <a:gd name="T86" fmla="*/ 31 w 402"/>
              <a:gd name="T87" fmla="*/ 356 h 426"/>
              <a:gd name="T88" fmla="*/ 119 w 402"/>
              <a:gd name="T89" fmla="*/ 339 h 426"/>
              <a:gd name="T90" fmla="*/ 103 w 402"/>
              <a:gd name="T91" fmla="*/ 387 h 426"/>
              <a:gd name="T92" fmla="*/ 107 w 402"/>
              <a:gd name="T93" fmla="*/ 412 h 426"/>
              <a:gd name="T94" fmla="*/ 133 w 402"/>
              <a:gd name="T95" fmla="*/ 426 h 426"/>
              <a:gd name="T96" fmla="*/ 156 w 402"/>
              <a:gd name="T97" fmla="*/ 417 h 426"/>
              <a:gd name="T98" fmla="*/ 164 w 402"/>
              <a:gd name="T99" fmla="*/ 395 h 426"/>
              <a:gd name="T100" fmla="*/ 147 w 402"/>
              <a:gd name="T101" fmla="*/ 339 h 426"/>
              <a:gd name="T102" fmla="*/ 275 w 402"/>
              <a:gd name="T103" fmla="*/ 378 h 426"/>
              <a:gd name="T104" fmla="*/ 273 w 402"/>
              <a:gd name="T105" fmla="*/ 407 h 426"/>
              <a:gd name="T106" fmla="*/ 296 w 402"/>
              <a:gd name="T107" fmla="*/ 425 h 426"/>
              <a:gd name="T108" fmla="*/ 319 w 402"/>
              <a:gd name="T109" fmla="*/ 421 h 426"/>
              <a:gd name="T110" fmla="*/ 333 w 402"/>
              <a:gd name="T111" fmla="*/ 394 h 426"/>
              <a:gd name="T112" fmla="*/ 316 w 402"/>
              <a:gd name="T113" fmla="*/ 366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02" h="426">
                <a:moveTo>
                  <a:pt x="319" y="242"/>
                </a:moveTo>
                <a:lnTo>
                  <a:pt x="335" y="257"/>
                </a:lnTo>
                <a:lnTo>
                  <a:pt x="335" y="257"/>
                </a:lnTo>
                <a:lnTo>
                  <a:pt x="347" y="244"/>
                </a:lnTo>
                <a:lnTo>
                  <a:pt x="358" y="230"/>
                </a:lnTo>
                <a:lnTo>
                  <a:pt x="367" y="214"/>
                </a:lnTo>
                <a:lnTo>
                  <a:pt x="374" y="199"/>
                </a:lnTo>
                <a:lnTo>
                  <a:pt x="381" y="182"/>
                </a:lnTo>
                <a:lnTo>
                  <a:pt x="385" y="164"/>
                </a:lnTo>
                <a:lnTo>
                  <a:pt x="387" y="147"/>
                </a:lnTo>
                <a:lnTo>
                  <a:pt x="388" y="129"/>
                </a:lnTo>
                <a:lnTo>
                  <a:pt x="388" y="129"/>
                </a:lnTo>
                <a:lnTo>
                  <a:pt x="387" y="111"/>
                </a:lnTo>
                <a:lnTo>
                  <a:pt x="385" y="92"/>
                </a:lnTo>
                <a:lnTo>
                  <a:pt x="381" y="75"/>
                </a:lnTo>
                <a:lnTo>
                  <a:pt x="374" y="59"/>
                </a:lnTo>
                <a:lnTo>
                  <a:pt x="367" y="43"/>
                </a:lnTo>
                <a:lnTo>
                  <a:pt x="358" y="28"/>
                </a:lnTo>
                <a:lnTo>
                  <a:pt x="347" y="13"/>
                </a:lnTo>
                <a:lnTo>
                  <a:pt x="335" y="0"/>
                </a:lnTo>
                <a:lnTo>
                  <a:pt x="319" y="16"/>
                </a:lnTo>
                <a:lnTo>
                  <a:pt x="319" y="16"/>
                </a:lnTo>
                <a:lnTo>
                  <a:pt x="330" y="28"/>
                </a:lnTo>
                <a:lnTo>
                  <a:pt x="340" y="39"/>
                </a:lnTo>
                <a:lnTo>
                  <a:pt x="347" y="53"/>
                </a:lnTo>
                <a:lnTo>
                  <a:pt x="354" y="67"/>
                </a:lnTo>
                <a:lnTo>
                  <a:pt x="359" y="81"/>
                </a:lnTo>
                <a:lnTo>
                  <a:pt x="363" y="97"/>
                </a:lnTo>
                <a:lnTo>
                  <a:pt x="365" y="113"/>
                </a:lnTo>
                <a:lnTo>
                  <a:pt x="367" y="129"/>
                </a:lnTo>
                <a:lnTo>
                  <a:pt x="367" y="129"/>
                </a:lnTo>
                <a:lnTo>
                  <a:pt x="365" y="144"/>
                </a:lnTo>
                <a:lnTo>
                  <a:pt x="363" y="160"/>
                </a:lnTo>
                <a:lnTo>
                  <a:pt x="359" y="175"/>
                </a:lnTo>
                <a:lnTo>
                  <a:pt x="354" y="190"/>
                </a:lnTo>
                <a:lnTo>
                  <a:pt x="347" y="204"/>
                </a:lnTo>
                <a:lnTo>
                  <a:pt x="340" y="217"/>
                </a:lnTo>
                <a:lnTo>
                  <a:pt x="330" y="230"/>
                </a:lnTo>
                <a:lnTo>
                  <a:pt x="319" y="242"/>
                </a:lnTo>
                <a:lnTo>
                  <a:pt x="319" y="242"/>
                </a:lnTo>
                <a:close/>
                <a:moveTo>
                  <a:pt x="129" y="216"/>
                </a:moveTo>
                <a:lnTo>
                  <a:pt x="145" y="200"/>
                </a:lnTo>
                <a:lnTo>
                  <a:pt x="145" y="200"/>
                </a:lnTo>
                <a:lnTo>
                  <a:pt x="138" y="193"/>
                </a:lnTo>
                <a:lnTo>
                  <a:pt x="132" y="185"/>
                </a:lnTo>
                <a:lnTo>
                  <a:pt x="127" y="176"/>
                </a:lnTo>
                <a:lnTo>
                  <a:pt x="123" y="167"/>
                </a:lnTo>
                <a:lnTo>
                  <a:pt x="119" y="158"/>
                </a:lnTo>
                <a:lnTo>
                  <a:pt x="117" y="148"/>
                </a:lnTo>
                <a:lnTo>
                  <a:pt x="116" y="139"/>
                </a:lnTo>
                <a:lnTo>
                  <a:pt x="115" y="129"/>
                </a:lnTo>
                <a:lnTo>
                  <a:pt x="116" y="119"/>
                </a:lnTo>
                <a:lnTo>
                  <a:pt x="117" y="110"/>
                </a:lnTo>
                <a:lnTo>
                  <a:pt x="119" y="100"/>
                </a:lnTo>
                <a:lnTo>
                  <a:pt x="123" y="90"/>
                </a:lnTo>
                <a:lnTo>
                  <a:pt x="127" y="81"/>
                </a:lnTo>
                <a:lnTo>
                  <a:pt x="132" y="73"/>
                </a:lnTo>
                <a:lnTo>
                  <a:pt x="138" y="64"/>
                </a:lnTo>
                <a:lnTo>
                  <a:pt x="145" y="57"/>
                </a:lnTo>
                <a:lnTo>
                  <a:pt x="129" y="41"/>
                </a:lnTo>
                <a:lnTo>
                  <a:pt x="129" y="41"/>
                </a:lnTo>
                <a:lnTo>
                  <a:pt x="120" y="50"/>
                </a:lnTo>
                <a:lnTo>
                  <a:pt x="113" y="60"/>
                </a:lnTo>
                <a:lnTo>
                  <a:pt x="107" y="71"/>
                </a:lnTo>
                <a:lnTo>
                  <a:pt x="102" y="81"/>
                </a:lnTo>
                <a:lnTo>
                  <a:pt x="98" y="93"/>
                </a:lnTo>
                <a:lnTo>
                  <a:pt x="96" y="105"/>
                </a:lnTo>
                <a:lnTo>
                  <a:pt x="94" y="117"/>
                </a:lnTo>
                <a:lnTo>
                  <a:pt x="94" y="129"/>
                </a:lnTo>
                <a:lnTo>
                  <a:pt x="94" y="141"/>
                </a:lnTo>
                <a:lnTo>
                  <a:pt x="96" y="153"/>
                </a:lnTo>
                <a:lnTo>
                  <a:pt x="98" y="163"/>
                </a:lnTo>
                <a:lnTo>
                  <a:pt x="102" y="175"/>
                </a:lnTo>
                <a:lnTo>
                  <a:pt x="107" y="186"/>
                </a:lnTo>
                <a:lnTo>
                  <a:pt x="113" y="197"/>
                </a:lnTo>
                <a:lnTo>
                  <a:pt x="120" y="207"/>
                </a:lnTo>
                <a:lnTo>
                  <a:pt x="129" y="216"/>
                </a:lnTo>
                <a:lnTo>
                  <a:pt x="129" y="216"/>
                </a:lnTo>
                <a:close/>
                <a:moveTo>
                  <a:pt x="304" y="216"/>
                </a:moveTo>
                <a:lnTo>
                  <a:pt x="304" y="216"/>
                </a:lnTo>
                <a:lnTo>
                  <a:pt x="312" y="207"/>
                </a:lnTo>
                <a:lnTo>
                  <a:pt x="319" y="197"/>
                </a:lnTo>
                <a:lnTo>
                  <a:pt x="326" y="186"/>
                </a:lnTo>
                <a:lnTo>
                  <a:pt x="331" y="175"/>
                </a:lnTo>
                <a:lnTo>
                  <a:pt x="334" y="163"/>
                </a:lnTo>
                <a:lnTo>
                  <a:pt x="338" y="153"/>
                </a:lnTo>
                <a:lnTo>
                  <a:pt x="340" y="141"/>
                </a:lnTo>
                <a:lnTo>
                  <a:pt x="340" y="129"/>
                </a:lnTo>
                <a:lnTo>
                  <a:pt x="340" y="117"/>
                </a:lnTo>
                <a:lnTo>
                  <a:pt x="338" y="105"/>
                </a:lnTo>
                <a:lnTo>
                  <a:pt x="334" y="93"/>
                </a:lnTo>
                <a:lnTo>
                  <a:pt x="331" y="81"/>
                </a:lnTo>
                <a:lnTo>
                  <a:pt x="326" y="71"/>
                </a:lnTo>
                <a:lnTo>
                  <a:pt x="319" y="60"/>
                </a:lnTo>
                <a:lnTo>
                  <a:pt x="312" y="50"/>
                </a:lnTo>
                <a:lnTo>
                  <a:pt x="304" y="41"/>
                </a:lnTo>
                <a:lnTo>
                  <a:pt x="288" y="57"/>
                </a:lnTo>
                <a:lnTo>
                  <a:pt x="288" y="57"/>
                </a:lnTo>
                <a:lnTo>
                  <a:pt x="296" y="64"/>
                </a:lnTo>
                <a:lnTo>
                  <a:pt x="301" y="73"/>
                </a:lnTo>
                <a:lnTo>
                  <a:pt x="306" y="81"/>
                </a:lnTo>
                <a:lnTo>
                  <a:pt x="311" y="90"/>
                </a:lnTo>
                <a:lnTo>
                  <a:pt x="314" y="100"/>
                </a:lnTo>
                <a:lnTo>
                  <a:pt x="316" y="110"/>
                </a:lnTo>
                <a:lnTo>
                  <a:pt x="317" y="119"/>
                </a:lnTo>
                <a:lnTo>
                  <a:pt x="318" y="129"/>
                </a:lnTo>
                <a:lnTo>
                  <a:pt x="317" y="139"/>
                </a:lnTo>
                <a:lnTo>
                  <a:pt x="316" y="148"/>
                </a:lnTo>
                <a:lnTo>
                  <a:pt x="314" y="158"/>
                </a:lnTo>
                <a:lnTo>
                  <a:pt x="311" y="167"/>
                </a:lnTo>
                <a:lnTo>
                  <a:pt x="306" y="176"/>
                </a:lnTo>
                <a:lnTo>
                  <a:pt x="301" y="185"/>
                </a:lnTo>
                <a:lnTo>
                  <a:pt x="296" y="193"/>
                </a:lnTo>
                <a:lnTo>
                  <a:pt x="288" y="200"/>
                </a:lnTo>
                <a:lnTo>
                  <a:pt x="304" y="216"/>
                </a:lnTo>
                <a:close/>
                <a:moveTo>
                  <a:pt x="114" y="242"/>
                </a:moveTo>
                <a:lnTo>
                  <a:pt x="114" y="242"/>
                </a:lnTo>
                <a:lnTo>
                  <a:pt x="103" y="230"/>
                </a:lnTo>
                <a:lnTo>
                  <a:pt x="94" y="217"/>
                </a:lnTo>
                <a:lnTo>
                  <a:pt x="86" y="204"/>
                </a:lnTo>
                <a:lnTo>
                  <a:pt x="78" y="190"/>
                </a:lnTo>
                <a:lnTo>
                  <a:pt x="73" y="175"/>
                </a:lnTo>
                <a:lnTo>
                  <a:pt x="70" y="160"/>
                </a:lnTo>
                <a:lnTo>
                  <a:pt x="68" y="144"/>
                </a:lnTo>
                <a:lnTo>
                  <a:pt x="67" y="129"/>
                </a:lnTo>
                <a:lnTo>
                  <a:pt x="67" y="129"/>
                </a:lnTo>
                <a:lnTo>
                  <a:pt x="68" y="113"/>
                </a:lnTo>
                <a:lnTo>
                  <a:pt x="70" y="97"/>
                </a:lnTo>
                <a:lnTo>
                  <a:pt x="73" y="81"/>
                </a:lnTo>
                <a:lnTo>
                  <a:pt x="78" y="67"/>
                </a:lnTo>
                <a:lnTo>
                  <a:pt x="86" y="53"/>
                </a:lnTo>
                <a:lnTo>
                  <a:pt x="94" y="39"/>
                </a:lnTo>
                <a:lnTo>
                  <a:pt x="103" y="28"/>
                </a:lnTo>
                <a:lnTo>
                  <a:pt x="114" y="16"/>
                </a:lnTo>
                <a:lnTo>
                  <a:pt x="98" y="0"/>
                </a:lnTo>
                <a:lnTo>
                  <a:pt x="98" y="0"/>
                </a:lnTo>
                <a:lnTo>
                  <a:pt x="86" y="13"/>
                </a:lnTo>
                <a:lnTo>
                  <a:pt x="75" y="28"/>
                </a:lnTo>
                <a:lnTo>
                  <a:pt x="66" y="43"/>
                </a:lnTo>
                <a:lnTo>
                  <a:pt x="58" y="59"/>
                </a:lnTo>
                <a:lnTo>
                  <a:pt x="53" y="75"/>
                </a:lnTo>
                <a:lnTo>
                  <a:pt x="48" y="92"/>
                </a:lnTo>
                <a:lnTo>
                  <a:pt x="45" y="111"/>
                </a:lnTo>
                <a:lnTo>
                  <a:pt x="45" y="129"/>
                </a:lnTo>
                <a:lnTo>
                  <a:pt x="45" y="129"/>
                </a:lnTo>
                <a:lnTo>
                  <a:pt x="45" y="147"/>
                </a:lnTo>
                <a:lnTo>
                  <a:pt x="48" y="164"/>
                </a:lnTo>
                <a:lnTo>
                  <a:pt x="53" y="182"/>
                </a:lnTo>
                <a:lnTo>
                  <a:pt x="58" y="199"/>
                </a:lnTo>
                <a:lnTo>
                  <a:pt x="66" y="214"/>
                </a:lnTo>
                <a:lnTo>
                  <a:pt x="75" y="230"/>
                </a:lnTo>
                <a:lnTo>
                  <a:pt x="86" y="244"/>
                </a:lnTo>
                <a:lnTo>
                  <a:pt x="98" y="257"/>
                </a:lnTo>
                <a:lnTo>
                  <a:pt x="114" y="242"/>
                </a:lnTo>
                <a:close/>
                <a:moveTo>
                  <a:pt x="402" y="339"/>
                </a:moveTo>
                <a:lnTo>
                  <a:pt x="402" y="310"/>
                </a:lnTo>
                <a:lnTo>
                  <a:pt x="232" y="310"/>
                </a:lnTo>
                <a:lnTo>
                  <a:pt x="232" y="166"/>
                </a:lnTo>
                <a:lnTo>
                  <a:pt x="232" y="166"/>
                </a:lnTo>
                <a:lnTo>
                  <a:pt x="238" y="163"/>
                </a:lnTo>
                <a:lnTo>
                  <a:pt x="242" y="160"/>
                </a:lnTo>
                <a:lnTo>
                  <a:pt x="246" y="156"/>
                </a:lnTo>
                <a:lnTo>
                  <a:pt x="250" y="152"/>
                </a:lnTo>
                <a:lnTo>
                  <a:pt x="254" y="146"/>
                </a:lnTo>
                <a:lnTo>
                  <a:pt x="256" y="141"/>
                </a:lnTo>
                <a:lnTo>
                  <a:pt x="257" y="134"/>
                </a:lnTo>
                <a:lnTo>
                  <a:pt x="257" y="129"/>
                </a:lnTo>
                <a:lnTo>
                  <a:pt x="257" y="129"/>
                </a:lnTo>
                <a:lnTo>
                  <a:pt x="257" y="120"/>
                </a:lnTo>
                <a:lnTo>
                  <a:pt x="254" y="113"/>
                </a:lnTo>
                <a:lnTo>
                  <a:pt x="250" y="106"/>
                </a:lnTo>
                <a:lnTo>
                  <a:pt x="245" y="100"/>
                </a:lnTo>
                <a:lnTo>
                  <a:pt x="240" y="94"/>
                </a:lnTo>
                <a:lnTo>
                  <a:pt x="232" y="91"/>
                </a:lnTo>
                <a:lnTo>
                  <a:pt x="225" y="89"/>
                </a:lnTo>
                <a:lnTo>
                  <a:pt x="217" y="88"/>
                </a:lnTo>
                <a:lnTo>
                  <a:pt x="217" y="88"/>
                </a:lnTo>
                <a:lnTo>
                  <a:pt x="209" y="89"/>
                </a:lnTo>
                <a:lnTo>
                  <a:pt x="201" y="91"/>
                </a:lnTo>
                <a:lnTo>
                  <a:pt x="195" y="94"/>
                </a:lnTo>
                <a:lnTo>
                  <a:pt x="188" y="100"/>
                </a:lnTo>
                <a:lnTo>
                  <a:pt x="183" y="106"/>
                </a:lnTo>
                <a:lnTo>
                  <a:pt x="180" y="113"/>
                </a:lnTo>
                <a:lnTo>
                  <a:pt x="177" y="120"/>
                </a:lnTo>
                <a:lnTo>
                  <a:pt x="176" y="129"/>
                </a:lnTo>
                <a:lnTo>
                  <a:pt x="176" y="129"/>
                </a:lnTo>
                <a:lnTo>
                  <a:pt x="176" y="134"/>
                </a:lnTo>
                <a:lnTo>
                  <a:pt x="178" y="141"/>
                </a:lnTo>
                <a:lnTo>
                  <a:pt x="181" y="146"/>
                </a:lnTo>
                <a:lnTo>
                  <a:pt x="184" y="152"/>
                </a:lnTo>
                <a:lnTo>
                  <a:pt x="187" y="156"/>
                </a:lnTo>
                <a:lnTo>
                  <a:pt x="191" y="160"/>
                </a:lnTo>
                <a:lnTo>
                  <a:pt x="196" y="163"/>
                </a:lnTo>
                <a:lnTo>
                  <a:pt x="201" y="166"/>
                </a:lnTo>
                <a:lnTo>
                  <a:pt x="201" y="310"/>
                </a:lnTo>
                <a:lnTo>
                  <a:pt x="59" y="310"/>
                </a:lnTo>
                <a:lnTo>
                  <a:pt x="59" y="310"/>
                </a:lnTo>
                <a:lnTo>
                  <a:pt x="55" y="304"/>
                </a:lnTo>
                <a:lnTo>
                  <a:pt x="48" y="298"/>
                </a:lnTo>
                <a:lnTo>
                  <a:pt x="41" y="294"/>
                </a:lnTo>
                <a:lnTo>
                  <a:pt x="31" y="293"/>
                </a:lnTo>
                <a:lnTo>
                  <a:pt x="31" y="293"/>
                </a:lnTo>
                <a:lnTo>
                  <a:pt x="26" y="294"/>
                </a:lnTo>
                <a:lnTo>
                  <a:pt x="19" y="295"/>
                </a:lnTo>
                <a:lnTo>
                  <a:pt x="14" y="298"/>
                </a:lnTo>
                <a:lnTo>
                  <a:pt x="10" y="302"/>
                </a:lnTo>
                <a:lnTo>
                  <a:pt x="5" y="307"/>
                </a:lnTo>
                <a:lnTo>
                  <a:pt x="2" y="312"/>
                </a:lnTo>
                <a:lnTo>
                  <a:pt x="1" y="319"/>
                </a:lnTo>
                <a:lnTo>
                  <a:pt x="0" y="324"/>
                </a:lnTo>
                <a:lnTo>
                  <a:pt x="0" y="324"/>
                </a:lnTo>
                <a:lnTo>
                  <a:pt x="1" y="330"/>
                </a:lnTo>
                <a:lnTo>
                  <a:pt x="2" y="337"/>
                </a:lnTo>
                <a:lnTo>
                  <a:pt x="5" y="342"/>
                </a:lnTo>
                <a:lnTo>
                  <a:pt x="10" y="347"/>
                </a:lnTo>
                <a:lnTo>
                  <a:pt x="14" y="351"/>
                </a:lnTo>
                <a:lnTo>
                  <a:pt x="19" y="353"/>
                </a:lnTo>
                <a:lnTo>
                  <a:pt x="26" y="355"/>
                </a:lnTo>
                <a:lnTo>
                  <a:pt x="31" y="356"/>
                </a:lnTo>
                <a:lnTo>
                  <a:pt x="31" y="356"/>
                </a:lnTo>
                <a:lnTo>
                  <a:pt x="41" y="355"/>
                </a:lnTo>
                <a:lnTo>
                  <a:pt x="48" y="351"/>
                </a:lnTo>
                <a:lnTo>
                  <a:pt x="55" y="346"/>
                </a:lnTo>
                <a:lnTo>
                  <a:pt x="59" y="339"/>
                </a:lnTo>
                <a:lnTo>
                  <a:pt x="119" y="339"/>
                </a:lnTo>
                <a:lnTo>
                  <a:pt x="119" y="367"/>
                </a:lnTo>
                <a:lnTo>
                  <a:pt x="119" y="367"/>
                </a:lnTo>
                <a:lnTo>
                  <a:pt x="112" y="371"/>
                </a:lnTo>
                <a:lnTo>
                  <a:pt x="106" y="378"/>
                </a:lnTo>
                <a:lnTo>
                  <a:pt x="103" y="387"/>
                </a:lnTo>
                <a:lnTo>
                  <a:pt x="102" y="395"/>
                </a:lnTo>
                <a:lnTo>
                  <a:pt x="102" y="395"/>
                </a:lnTo>
                <a:lnTo>
                  <a:pt x="102" y="402"/>
                </a:lnTo>
                <a:lnTo>
                  <a:pt x="104" y="407"/>
                </a:lnTo>
                <a:lnTo>
                  <a:pt x="107" y="412"/>
                </a:lnTo>
                <a:lnTo>
                  <a:pt x="111" y="417"/>
                </a:lnTo>
                <a:lnTo>
                  <a:pt x="116" y="421"/>
                </a:lnTo>
                <a:lnTo>
                  <a:pt x="121" y="424"/>
                </a:lnTo>
                <a:lnTo>
                  <a:pt x="127" y="425"/>
                </a:lnTo>
                <a:lnTo>
                  <a:pt x="133" y="426"/>
                </a:lnTo>
                <a:lnTo>
                  <a:pt x="133" y="426"/>
                </a:lnTo>
                <a:lnTo>
                  <a:pt x="140" y="425"/>
                </a:lnTo>
                <a:lnTo>
                  <a:pt x="145" y="424"/>
                </a:lnTo>
                <a:lnTo>
                  <a:pt x="150" y="421"/>
                </a:lnTo>
                <a:lnTo>
                  <a:pt x="156" y="417"/>
                </a:lnTo>
                <a:lnTo>
                  <a:pt x="159" y="412"/>
                </a:lnTo>
                <a:lnTo>
                  <a:pt x="162" y="407"/>
                </a:lnTo>
                <a:lnTo>
                  <a:pt x="164" y="402"/>
                </a:lnTo>
                <a:lnTo>
                  <a:pt x="164" y="395"/>
                </a:lnTo>
                <a:lnTo>
                  <a:pt x="164" y="395"/>
                </a:lnTo>
                <a:lnTo>
                  <a:pt x="163" y="387"/>
                </a:lnTo>
                <a:lnTo>
                  <a:pt x="160" y="378"/>
                </a:lnTo>
                <a:lnTo>
                  <a:pt x="155" y="371"/>
                </a:lnTo>
                <a:lnTo>
                  <a:pt x="147" y="367"/>
                </a:lnTo>
                <a:lnTo>
                  <a:pt x="147" y="339"/>
                </a:lnTo>
                <a:lnTo>
                  <a:pt x="287" y="339"/>
                </a:lnTo>
                <a:lnTo>
                  <a:pt x="287" y="366"/>
                </a:lnTo>
                <a:lnTo>
                  <a:pt x="287" y="366"/>
                </a:lnTo>
                <a:lnTo>
                  <a:pt x="281" y="371"/>
                </a:lnTo>
                <a:lnTo>
                  <a:pt x="275" y="378"/>
                </a:lnTo>
                <a:lnTo>
                  <a:pt x="272" y="385"/>
                </a:lnTo>
                <a:lnTo>
                  <a:pt x="270" y="394"/>
                </a:lnTo>
                <a:lnTo>
                  <a:pt x="270" y="394"/>
                </a:lnTo>
                <a:lnTo>
                  <a:pt x="271" y="401"/>
                </a:lnTo>
                <a:lnTo>
                  <a:pt x="273" y="407"/>
                </a:lnTo>
                <a:lnTo>
                  <a:pt x="275" y="412"/>
                </a:lnTo>
                <a:lnTo>
                  <a:pt x="279" y="417"/>
                </a:lnTo>
                <a:lnTo>
                  <a:pt x="284" y="421"/>
                </a:lnTo>
                <a:lnTo>
                  <a:pt x="289" y="423"/>
                </a:lnTo>
                <a:lnTo>
                  <a:pt x="296" y="425"/>
                </a:lnTo>
                <a:lnTo>
                  <a:pt x="302" y="426"/>
                </a:lnTo>
                <a:lnTo>
                  <a:pt x="302" y="426"/>
                </a:lnTo>
                <a:lnTo>
                  <a:pt x="309" y="425"/>
                </a:lnTo>
                <a:lnTo>
                  <a:pt x="314" y="423"/>
                </a:lnTo>
                <a:lnTo>
                  <a:pt x="319" y="421"/>
                </a:lnTo>
                <a:lnTo>
                  <a:pt x="324" y="417"/>
                </a:lnTo>
                <a:lnTo>
                  <a:pt x="328" y="412"/>
                </a:lnTo>
                <a:lnTo>
                  <a:pt x="331" y="407"/>
                </a:lnTo>
                <a:lnTo>
                  <a:pt x="332" y="401"/>
                </a:lnTo>
                <a:lnTo>
                  <a:pt x="333" y="394"/>
                </a:lnTo>
                <a:lnTo>
                  <a:pt x="333" y="394"/>
                </a:lnTo>
                <a:lnTo>
                  <a:pt x="332" y="385"/>
                </a:lnTo>
                <a:lnTo>
                  <a:pt x="329" y="378"/>
                </a:lnTo>
                <a:lnTo>
                  <a:pt x="324" y="371"/>
                </a:lnTo>
                <a:lnTo>
                  <a:pt x="316" y="366"/>
                </a:lnTo>
                <a:lnTo>
                  <a:pt x="316" y="339"/>
                </a:lnTo>
                <a:lnTo>
                  <a:pt x="402" y="339"/>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0"/>
          <p:cNvSpPr>
            <a:spLocks noEditPoints="1"/>
          </p:cNvSpPr>
          <p:nvPr/>
        </p:nvSpPr>
        <p:spPr bwMode="auto">
          <a:xfrm>
            <a:off x="4482970" y="2079478"/>
            <a:ext cx="148141" cy="149539"/>
          </a:xfrm>
          <a:custGeom>
            <a:avLst/>
            <a:gdLst>
              <a:gd name="T0" fmla="*/ 382 w 426"/>
              <a:gd name="T1" fmla="*/ 169 h 426"/>
              <a:gd name="T2" fmla="*/ 374 w 426"/>
              <a:gd name="T3" fmla="*/ 146 h 426"/>
              <a:gd name="T4" fmla="*/ 388 w 426"/>
              <a:gd name="T5" fmla="*/ 87 h 426"/>
              <a:gd name="T6" fmla="*/ 301 w 426"/>
              <a:gd name="T7" fmla="*/ 62 h 426"/>
              <a:gd name="T8" fmla="*/ 270 w 426"/>
              <a:gd name="T9" fmla="*/ 48 h 426"/>
              <a:gd name="T10" fmla="*/ 181 w 426"/>
              <a:gd name="T11" fmla="*/ 0 h 426"/>
              <a:gd name="T12" fmla="*/ 158 w 426"/>
              <a:gd name="T13" fmla="*/ 47 h 426"/>
              <a:gd name="T14" fmla="*/ 126 w 426"/>
              <a:gd name="T15" fmla="*/ 61 h 426"/>
              <a:gd name="T16" fmla="*/ 63 w 426"/>
              <a:gd name="T17" fmla="*/ 125 h 426"/>
              <a:gd name="T18" fmla="*/ 52 w 426"/>
              <a:gd name="T19" fmla="*/ 145 h 426"/>
              <a:gd name="T20" fmla="*/ 0 w 426"/>
              <a:gd name="T21" fmla="*/ 179 h 426"/>
              <a:gd name="T22" fmla="*/ 44 w 426"/>
              <a:gd name="T23" fmla="*/ 257 h 426"/>
              <a:gd name="T24" fmla="*/ 56 w 426"/>
              <a:gd name="T25" fmla="*/ 290 h 426"/>
              <a:gd name="T26" fmla="*/ 85 w 426"/>
              <a:gd name="T27" fmla="*/ 388 h 426"/>
              <a:gd name="T28" fmla="*/ 135 w 426"/>
              <a:gd name="T29" fmla="*/ 369 h 426"/>
              <a:gd name="T30" fmla="*/ 168 w 426"/>
              <a:gd name="T31" fmla="*/ 382 h 426"/>
              <a:gd name="T32" fmla="*/ 257 w 426"/>
              <a:gd name="T33" fmla="*/ 382 h 426"/>
              <a:gd name="T34" fmla="*/ 280 w 426"/>
              <a:gd name="T35" fmla="*/ 375 h 426"/>
              <a:gd name="T36" fmla="*/ 339 w 426"/>
              <a:gd name="T37" fmla="*/ 389 h 426"/>
              <a:gd name="T38" fmla="*/ 364 w 426"/>
              <a:gd name="T39" fmla="*/ 301 h 426"/>
              <a:gd name="T40" fmla="*/ 377 w 426"/>
              <a:gd name="T41" fmla="*/ 270 h 426"/>
              <a:gd name="T42" fmla="*/ 213 w 426"/>
              <a:gd name="T43" fmla="*/ 333 h 426"/>
              <a:gd name="T44" fmla="*/ 188 w 426"/>
              <a:gd name="T45" fmla="*/ 329 h 426"/>
              <a:gd name="T46" fmla="*/ 156 w 426"/>
              <a:gd name="T47" fmla="*/ 318 h 426"/>
              <a:gd name="T48" fmla="*/ 128 w 426"/>
              <a:gd name="T49" fmla="*/ 297 h 426"/>
              <a:gd name="T50" fmla="*/ 108 w 426"/>
              <a:gd name="T51" fmla="*/ 269 h 426"/>
              <a:gd name="T52" fmla="*/ 96 w 426"/>
              <a:gd name="T53" fmla="*/ 237 h 426"/>
              <a:gd name="T54" fmla="*/ 94 w 426"/>
              <a:gd name="T55" fmla="*/ 213 h 426"/>
              <a:gd name="T56" fmla="*/ 99 w 426"/>
              <a:gd name="T57" fmla="*/ 177 h 426"/>
              <a:gd name="T58" fmla="*/ 114 w 426"/>
              <a:gd name="T59" fmla="*/ 146 h 426"/>
              <a:gd name="T60" fmla="*/ 138 w 426"/>
              <a:gd name="T61" fmla="*/ 120 h 426"/>
              <a:gd name="T62" fmla="*/ 167 w 426"/>
              <a:gd name="T63" fmla="*/ 103 h 426"/>
              <a:gd name="T64" fmla="*/ 201 w 426"/>
              <a:gd name="T65" fmla="*/ 94 h 426"/>
              <a:gd name="T66" fmla="*/ 226 w 426"/>
              <a:gd name="T67" fmla="*/ 94 h 426"/>
              <a:gd name="T68" fmla="*/ 260 w 426"/>
              <a:gd name="T69" fmla="*/ 103 h 426"/>
              <a:gd name="T70" fmla="*/ 289 w 426"/>
              <a:gd name="T71" fmla="*/ 121 h 426"/>
              <a:gd name="T72" fmla="*/ 312 w 426"/>
              <a:gd name="T73" fmla="*/ 146 h 426"/>
              <a:gd name="T74" fmla="*/ 327 w 426"/>
              <a:gd name="T75" fmla="*/ 177 h 426"/>
              <a:gd name="T76" fmla="*/ 332 w 426"/>
              <a:gd name="T77" fmla="*/ 213 h 426"/>
              <a:gd name="T78" fmla="*/ 329 w 426"/>
              <a:gd name="T79" fmla="*/ 238 h 426"/>
              <a:gd name="T80" fmla="*/ 317 w 426"/>
              <a:gd name="T81" fmla="*/ 270 h 426"/>
              <a:gd name="T82" fmla="*/ 297 w 426"/>
              <a:gd name="T83" fmla="*/ 298 h 426"/>
              <a:gd name="T84" fmla="*/ 269 w 426"/>
              <a:gd name="T85" fmla="*/ 319 h 426"/>
              <a:gd name="T86" fmla="*/ 237 w 426"/>
              <a:gd name="T87" fmla="*/ 330 h 426"/>
              <a:gd name="T88" fmla="*/ 213 w 426"/>
              <a:gd name="T89" fmla="*/ 3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6" h="426">
                <a:moveTo>
                  <a:pt x="426" y="247"/>
                </a:moveTo>
                <a:lnTo>
                  <a:pt x="426" y="181"/>
                </a:lnTo>
                <a:lnTo>
                  <a:pt x="382" y="169"/>
                </a:lnTo>
                <a:lnTo>
                  <a:pt x="382" y="169"/>
                </a:lnTo>
                <a:lnTo>
                  <a:pt x="379" y="158"/>
                </a:lnTo>
                <a:lnTo>
                  <a:pt x="374" y="146"/>
                </a:lnTo>
                <a:lnTo>
                  <a:pt x="370" y="136"/>
                </a:lnTo>
                <a:lnTo>
                  <a:pt x="365" y="126"/>
                </a:lnTo>
                <a:lnTo>
                  <a:pt x="388" y="87"/>
                </a:lnTo>
                <a:lnTo>
                  <a:pt x="341" y="38"/>
                </a:lnTo>
                <a:lnTo>
                  <a:pt x="301" y="62"/>
                </a:lnTo>
                <a:lnTo>
                  <a:pt x="301" y="62"/>
                </a:lnTo>
                <a:lnTo>
                  <a:pt x="291" y="57"/>
                </a:lnTo>
                <a:lnTo>
                  <a:pt x="281" y="51"/>
                </a:lnTo>
                <a:lnTo>
                  <a:pt x="270" y="48"/>
                </a:lnTo>
                <a:lnTo>
                  <a:pt x="258" y="44"/>
                </a:lnTo>
                <a:lnTo>
                  <a:pt x="247" y="0"/>
                </a:lnTo>
                <a:lnTo>
                  <a:pt x="181" y="0"/>
                </a:lnTo>
                <a:lnTo>
                  <a:pt x="169" y="44"/>
                </a:lnTo>
                <a:lnTo>
                  <a:pt x="169" y="44"/>
                </a:lnTo>
                <a:lnTo>
                  <a:pt x="158" y="47"/>
                </a:lnTo>
                <a:lnTo>
                  <a:pt x="146" y="51"/>
                </a:lnTo>
                <a:lnTo>
                  <a:pt x="137" y="56"/>
                </a:lnTo>
                <a:lnTo>
                  <a:pt x="126" y="61"/>
                </a:lnTo>
                <a:lnTo>
                  <a:pt x="87" y="37"/>
                </a:lnTo>
                <a:lnTo>
                  <a:pt x="39" y="85"/>
                </a:lnTo>
                <a:lnTo>
                  <a:pt x="63" y="125"/>
                </a:lnTo>
                <a:lnTo>
                  <a:pt x="63" y="125"/>
                </a:lnTo>
                <a:lnTo>
                  <a:pt x="57" y="134"/>
                </a:lnTo>
                <a:lnTo>
                  <a:pt x="52" y="145"/>
                </a:lnTo>
                <a:lnTo>
                  <a:pt x="49" y="156"/>
                </a:lnTo>
                <a:lnTo>
                  <a:pt x="44" y="168"/>
                </a:lnTo>
                <a:lnTo>
                  <a:pt x="0" y="179"/>
                </a:lnTo>
                <a:lnTo>
                  <a:pt x="0" y="245"/>
                </a:lnTo>
                <a:lnTo>
                  <a:pt x="44" y="257"/>
                </a:lnTo>
                <a:lnTo>
                  <a:pt x="44" y="257"/>
                </a:lnTo>
                <a:lnTo>
                  <a:pt x="47" y="268"/>
                </a:lnTo>
                <a:lnTo>
                  <a:pt x="52" y="280"/>
                </a:lnTo>
                <a:lnTo>
                  <a:pt x="56" y="290"/>
                </a:lnTo>
                <a:lnTo>
                  <a:pt x="61" y="300"/>
                </a:lnTo>
                <a:lnTo>
                  <a:pt x="38" y="339"/>
                </a:lnTo>
                <a:lnTo>
                  <a:pt x="85" y="388"/>
                </a:lnTo>
                <a:lnTo>
                  <a:pt x="125" y="364"/>
                </a:lnTo>
                <a:lnTo>
                  <a:pt x="125" y="364"/>
                </a:lnTo>
                <a:lnTo>
                  <a:pt x="135" y="369"/>
                </a:lnTo>
                <a:lnTo>
                  <a:pt x="145" y="375"/>
                </a:lnTo>
                <a:lnTo>
                  <a:pt x="156" y="378"/>
                </a:lnTo>
                <a:lnTo>
                  <a:pt x="168" y="382"/>
                </a:lnTo>
                <a:lnTo>
                  <a:pt x="179" y="426"/>
                </a:lnTo>
                <a:lnTo>
                  <a:pt x="245" y="426"/>
                </a:lnTo>
                <a:lnTo>
                  <a:pt x="257" y="382"/>
                </a:lnTo>
                <a:lnTo>
                  <a:pt x="257" y="382"/>
                </a:lnTo>
                <a:lnTo>
                  <a:pt x="268" y="379"/>
                </a:lnTo>
                <a:lnTo>
                  <a:pt x="280" y="375"/>
                </a:lnTo>
                <a:lnTo>
                  <a:pt x="289" y="370"/>
                </a:lnTo>
                <a:lnTo>
                  <a:pt x="300" y="365"/>
                </a:lnTo>
                <a:lnTo>
                  <a:pt x="339" y="389"/>
                </a:lnTo>
                <a:lnTo>
                  <a:pt x="387" y="341"/>
                </a:lnTo>
                <a:lnTo>
                  <a:pt x="364" y="301"/>
                </a:lnTo>
                <a:lnTo>
                  <a:pt x="364" y="301"/>
                </a:lnTo>
                <a:lnTo>
                  <a:pt x="369" y="292"/>
                </a:lnTo>
                <a:lnTo>
                  <a:pt x="374" y="281"/>
                </a:lnTo>
                <a:lnTo>
                  <a:pt x="377" y="270"/>
                </a:lnTo>
                <a:lnTo>
                  <a:pt x="382" y="258"/>
                </a:lnTo>
                <a:lnTo>
                  <a:pt x="426" y="247"/>
                </a:lnTo>
                <a:close/>
                <a:moveTo>
                  <a:pt x="213" y="333"/>
                </a:moveTo>
                <a:lnTo>
                  <a:pt x="213" y="333"/>
                </a:lnTo>
                <a:lnTo>
                  <a:pt x="200" y="332"/>
                </a:lnTo>
                <a:lnTo>
                  <a:pt x="188" y="329"/>
                </a:lnTo>
                <a:lnTo>
                  <a:pt x="178" y="327"/>
                </a:lnTo>
                <a:lnTo>
                  <a:pt x="166" y="323"/>
                </a:lnTo>
                <a:lnTo>
                  <a:pt x="156" y="318"/>
                </a:lnTo>
                <a:lnTo>
                  <a:pt x="146" y="312"/>
                </a:lnTo>
                <a:lnTo>
                  <a:pt x="137" y="305"/>
                </a:lnTo>
                <a:lnTo>
                  <a:pt x="128" y="297"/>
                </a:lnTo>
                <a:lnTo>
                  <a:pt x="121" y="288"/>
                </a:lnTo>
                <a:lnTo>
                  <a:pt x="114" y="280"/>
                </a:lnTo>
                <a:lnTo>
                  <a:pt x="108" y="269"/>
                </a:lnTo>
                <a:lnTo>
                  <a:pt x="103" y="259"/>
                </a:lnTo>
                <a:lnTo>
                  <a:pt x="99" y="247"/>
                </a:lnTo>
                <a:lnTo>
                  <a:pt x="96" y="237"/>
                </a:lnTo>
                <a:lnTo>
                  <a:pt x="95" y="225"/>
                </a:lnTo>
                <a:lnTo>
                  <a:pt x="94" y="213"/>
                </a:lnTo>
                <a:lnTo>
                  <a:pt x="94" y="213"/>
                </a:lnTo>
                <a:lnTo>
                  <a:pt x="95" y="200"/>
                </a:lnTo>
                <a:lnTo>
                  <a:pt x="97" y="188"/>
                </a:lnTo>
                <a:lnTo>
                  <a:pt x="99" y="177"/>
                </a:lnTo>
                <a:lnTo>
                  <a:pt x="103" y="166"/>
                </a:lnTo>
                <a:lnTo>
                  <a:pt x="109" y="156"/>
                </a:lnTo>
                <a:lnTo>
                  <a:pt x="114" y="146"/>
                </a:lnTo>
                <a:lnTo>
                  <a:pt x="122" y="136"/>
                </a:lnTo>
                <a:lnTo>
                  <a:pt x="129" y="128"/>
                </a:lnTo>
                <a:lnTo>
                  <a:pt x="138" y="120"/>
                </a:lnTo>
                <a:lnTo>
                  <a:pt x="146" y="114"/>
                </a:lnTo>
                <a:lnTo>
                  <a:pt x="157" y="107"/>
                </a:lnTo>
                <a:lnTo>
                  <a:pt x="167" y="103"/>
                </a:lnTo>
                <a:lnTo>
                  <a:pt x="179" y="99"/>
                </a:lnTo>
                <a:lnTo>
                  <a:pt x="189" y="96"/>
                </a:lnTo>
                <a:lnTo>
                  <a:pt x="201" y="94"/>
                </a:lnTo>
                <a:lnTo>
                  <a:pt x="213" y="93"/>
                </a:lnTo>
                <a:lnTo>
                  <a:pt x="213" y="93"/>
                </a:lnTo>
                <a:lnTo>
                  <a:pt x="226" y="94"/>
                </a:lnTo>
                <a:lnTo>
                  <a:pt x="238" y="97"/>
                </a:lnTo>
                <a:lnTo>
                  <a:pt x="248" y="99"/>
                </a:lnTo>
                <a:lnTo>
                  <a:pt x="260" y="103"/>
                </a:lnTo>
                <a:lnTo>
                  <a:pt x="270" y="108"/>
                </a:lnTo>
                <a:lnTo>
                  <a:pt x="280" y="114"/>
                </a:lnTo>
                <a:lnTo>
                  <a:pt x="289" y="121"/>
                </a:lnTo>
                <a:lnTo>
                  <a:pt x="298" y="129"/>
                </a:lnTo>
                <a:lnTo>
                  <a:pt x="305" y="138"/>
                </a:lnTo>
                <a:lnTo>
                  <a:pt x="312" y="146"/>
                </a:lnTo>
                <a:lnTo>
                  <a:pt x="318" y="157"/>
                </a:lnTo>
                <a:lnTo>
                  <a:pt x="323" y="167"/>
                </a:lnTo>
                <a:lnTo>
                  <a:pt x="327" y="177"/>
                </a:lnTo>
                <a:lnTo>
                  <a:pt x="330" y="189"/>
                </a:lnTo>
                <a:lnTo>
                  <a:pt x="331" y="201"/>
                </a:lnTo>
                <a:lnTo>
                  <a:pt x="332" y="213"/>
                </a:lnTo>
                <a:lnTo>
                  <a:pt x="332" y="213"/>
                </a:lnTo>
                <a:lnTo>
                  <a:pt x="331" y="226"/>
                </a:lnTo>
                <a:lnTo>
                  <a:pt x="329" y="238"/>
                </a:lnTo>
                <a:lnTo>
                  <a:pt x="327" y="249"/>
                </a:lnTo>
                <a:lnTo>
                  <a:pt x="323" y="260"/>
                </a:lnTo>
                <a:lnTo>
                  <a:pt x="317" y="270"/>
                </a:lnTo>
                <a:lnTo>
                  <a:pt x="312" y="280"/>
                </a:lnTo>
                <a:lnTo>
                  <a:pt x="304" y="290"/>
                </a:lnTo>
                <a:lnTo>
                  <a:pt x="297" y="298"/>
                </a:lnTo>
                <a:lnTo>
                  <a:pt x="288" y="306"/>
                </a:lnTo>
                <a:lnTo>
                  <a:pt x="280" y="312"/>
                </a:lnTo>
                <a:lnTo>
                  <a:pt x="269" y="319"/>
                </a:lnTo>
                <a:lnTo>
                  <a:pt x="259" y="323"/>
                </a:lnTo>
                <a:lnTo>
                  <a:pt x="247" y="327"/>
                </a:lnTo>
                <a:lnTo>
                  <a:pt x="237" y="330"/>
                </a:lnTo>
                <a:lnTo>
                  <a:pt x="225" y="332"/>
                </a:lnTo>
                <a:lnTo>
                  <a:pt x="213" y="333"/>
                </a:lnTo>
                <a:lnTo>
                  <a:pt x="213" y="3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 name="Group 5"/>
          <p:cNvGrpSpPr/>
          <p:nvPr/>
        </p:nvGrpSpPr>
        <p:grpSpPr>
          <a:xfrm>
            <a:off x="4253033" y="1174711"/>
            <a:ext cx="424448" cy="311920"/>
            <a:chOff x="4253033" y="1174711"/>
            <a:chExt cx="424448" cy="311920"/>
          </a:xfrm>
        </p:grpSpPr>
        <p:grpSp>
          <p:nvGrpSpPr>
            <p:cNvPr id="32" name="Group 31"/>
            <p:cNvGrpSpPr/>
            <p:nvPr/>
          </p:nvGrpSpPr>
          <p:grpSpPr>
            <a:xfrm>
              <a:off x="4253033" y="1174711"/>
              <a:ext cx="424448" cy="311920"/>
              <a:chOff x="4872722" y="1983301"/>
              <a:chExt cx="1799499" cy="1322423"/>
            </a:xfrm>
          </p:grpSpPr>
          <p:sp>
            <p:nvSpPr>
              <p:cNvPr id="33" name="Freeform 318"/>
              <p:cNvSpPr>
                <a:spLocks/>
              </p:cNvSpPr>
              <p:nvPr/>
            </p:nvSpPr>
            <p:spPr bwMode="auto">
              <a:xfrm>
                <a:off x="4872722" y="1983301"/>
                <a:ext cx="1506556" cy="1171768"/>
              </a:xfrm>
              <a:custGeom>
                <a:avLst/>
                <a:gdLst>
                  <a:gd name="T0" fmla="*/ 101 w 361"/>
                  <a:gd name="T1" fmla="*/ 264 h 280"/>
                  <a:gd name="T2" fmla="*/ 101 w 361"/>
                  <a:gd name="T3" fmla="*/ 280 h 280"/>
                  <a:gd name="T4" fmla="*/ 188 w 361"/>
                  <a:gd name="T5" fmla="*/ 280 h 280"/>
                  <a:gd name="T6" fmla="*/ 188 w 361"/>
                  <a:gd name="T7" fmla="*/ 216 h 280"/>
                  <a:gd name="T8" fmla="*/ 24 w 361"/>
                  <a:gd name="T9" fmla="*/ 216 h 280"/>
                  <a:gd name="T10" fmla="*/ 24 w 361"/>
                  <a:gd name="T11" fmla="*/ 23 h 280"/>
                  <a:gd name="T12" fmla="*/ 337 w 361"/>
                  <a:gd name="T13" fmla="*/ 23 h 280"/>
                  <a:gd name="T14" fmla="*/ 337 w 361"/>
                  <a:gd name="T15" fmla="*/ 50 h 280"/>
                  <a:gd name="T16" fmla="*/ 361 w 361"/>
                  <a:gd name="T17" fmla="*/ 50 h 280"/>
                  <a:gd name="T18" fmla="*/ 361 w 361"/>
                  <a:gd name="T19" fmla="*/ 23 h 280"/>
                  <a:gd name="T20" fmla="*/ 361 w 361"/>
                  <a:gd name="T21" fmla="*/ 23 h 280"/>
                  <a:gd name="T22" fmla="*/ 361 w 361"/>
                  <a:gd name="T23" fmla="*/ 19 h 280"/>
                  <a:gd name="T24" fmla="*/ 358 w 361"/>
                  <a:gd name="T25" fmla="*/ 15 h 280"/>
                  <a:gd name="T26" fmla="*/ 356 w 361"/>
                  <a:gd name="T27" fmla="*/ 10 h 280"/>
                  <a:gd name="T28" fmla="*/ 353 w 361"/>
                  <a:gd name="T29" fmla="*/ 7 h 280"/>
                  <a:gd name="T30" fmla="*/ 350 w 361"/>
                  <a:gd name="T31" fmla="*/ 4 h 280"/>
                  <a:gd name="T32" fmla="*/ 345 w 361"/>
                  <a:gd name="T33" fmla="*/ 2 h 280"/>
                  <a:gd name="T34" fmla="*/ 341 w 361"/>
                  <a:gd name="T35" fmla="*/ 1 h 280"/>
                  <a:gd name="T36" fmla="*/ 337 w 361"/>
                  <a:gd name="T37" fmla="*/ 0 h 280"/>
                  <a:gd name="T38" fmla="*/ 0 w 361"/>
                  <a:gd name="T39" fmla="*/ 0 h 280"/>
                  <a:gd name="T40" fmla="*/ 0 w 361"/>
                  <a:gd name="T41" fmla="*/ 216 h 280"/>
                  <a:gd name="T42" fmla="*/ 0 w 361"/>
                  <a:gd name="T43" fmla="*/ 216 h 280"/>
                  <a:gd name="T44" fmla="*/ 0 w 361"/>
                  <a:gd name="T45" fmla="*/ 221 h 280"/>
                  <a:gd name="T46" fmla="*/ 3 w 361"/>
                  <a:gd name="T47" fmla="*/ 225 h 280"/>
                  <a:gd name="T48" fmla="*/ 5 w 361"/>
                  <a:gd name="T49" fmla="*/ 229 h 280"/>
                  <a:gd name="T50" fmla="*/ 7 w 361"/>
                  <a:gd name="T51" fmla="*/ 232 h 280"/>
                  <a:gd name="T52" fmla="*/ 11 w 361"/>
                  <a:gd name="T53" fmla="*/ 236 h 280"/>
                  <a:gd name="T54" fmla="*/ 14 w 361"/>
                  <a:gd name="T55" fmla="*/ 238 h 280"/>
                  <a:gd name="T56" fmla="*/ 20 w 361"/>
                  <a:gd name="T57" fmla="*/ 239 h 280"/>
                  <a:gd name="T58" fmla="*/ 24 w 361"/>
                  <a:gd name="T59" fmla="*/ 240 h 280"/>
                  <a:gd name="T60" fmla="*/ 144 w 361"/>
                  <a:gd name="T61" fmla="*/ 240 h 280"/>
                  <a:gd name="T62" fmla="*/ 144 w 361"/>
                  <a:gd name="T63" fmla="*/ 264 h 280"/>
                  <a:gd name="T64" fmla="*/ 101 w 361"/>
                  <a:gd name="T65" fmla="*/ 26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1" h="280">
                    <a:moveTo>
                      <a:pt x="101" y="264"/>
                    </a:moveTo>
                    <a:lnTo>
                      <a:pt x="101" y="280"/>
                    </a:lnTo>
                    <a:lnTo>
                      <a:pt x="188" y="280"/>
                    </a:lnTo>
                    <a:lnTo>
                      <a:pt x="188" y="216"/>
                    </a:lnTo>
                    <a:lnTo>
                      <a:pt x="24" y="216"/>
                    </a:lnTo>
                    <a:lnTo>
                      <a:pt x="24" y="23"/>
                    </a:lnTo>
                    <a:lnTo>
                      <a:pt x="337" y="23"/>
                    </a:lnTo>
                    <a:lnTo>
                      <a:pt x="337" y="50"/>
                    </a:lnTo>
                    <a:lnTo>
                      <a:pt x="361" y="50"/>
                    </a:lnTo>
                    <a:lnTo>
                      <a:pt x="361" y="23"/>
                    </a:lnTo>
                    <a:lnTo>
                      <a:pt x="361" y="23"/>
                    </a:lnTo>
                    <a:lnTo>
                      <a:pt x="361" y="19"/>
                    </a:lnTo>
                    <a:lnTo>
                      <a:pt x="358" y="15"/>
                    </a:lnTo>
                    <a:lnTo>
                      <a:pt x="356" y="10"/>
                    </a:lnTo>
                    <a:lnTo>
                      <a:pt x="353" y="7"/>
                    </a:lnTo>
                    <a:lnTo>
                      <a:pt x="350" y="4"/>
                    </a:lnTo>
                    <a:lnTo>
                      <a:pt x="345" y="2"/>
                    </a:lnTo>
                    <a:lnTo>
                      <a:pt x="341" y="1"/>
                    </a:lnTo>
                    <a:lnTo>
                      <a:pt x="337" y="0"/>
                    </a:lnTo>
                    <a:lnTo>
                      <a:pt x="0" y="0"/>
                    </a:lnTo>
                    <a:lnTo>
                      <a:pt x="0" y="216"/>
                    </a:lnTo>
                    <a:lnTo>
                      <a:pt x="0" y="216"/>
                    </a:lnTo>
                    <a:lnTo>
                      <a:pt x="0" y="221"/>
                    </a:lnTo>
                    <a:lnTo>
                      <a:pt x="3" y="225"/>
                    </a:lnTo>
                    <a:lnTo>
                      <a:pt x="5" y="229"/>
                    </a:lnTo>
                    <a:lnTo>
                      <a:pt x="7" y="232"/>
                    </a:lnTo>
                    <a:lnTo>
                      <a:pt x="11" y="236"/>
                    </a:lnTo>
                    <a:lnTo>
                      <a:pt x="14" y="238"/>
                    </a:lnTo>
                    <a:lnTo>
                      <a:pt x="20" y="239"/>
                    </a:lnTo>
                    <a:lnTo>
                      <a:pt x="24" y="240"/>
                    </a:lnTo>
                    <a:lnTo>
                      <a:pt x="144" y="240"/>
                    </a:lnTo>
                    <a:lnTo>
                      <a:pt x="144" y="264"/>
                    </a:lnTo>
                    <a:lnTo>
                      <a:pt x="101" y="264"/>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9"/>
              <p:cNvSpPr>
                <a:spLocks/>
              </p:cNvSpPr>
              <p:nvPr/>
            </p:nvSpPr>
            <p:spPr bwMode="auto">
              <a:xfrm>
                <a:off x="5734809" y="2887235"/>
                <a:ext cx="937412" cy="418489"/>
              </a:xfrm>
              <a:custGeom>
                <a:avLst/>
                <a:gdLst>
                  <a:gd name="T0" fmla="*/ 37 w 225"/>
                  <a:gd name="T1" fmla="*/ 100 h 100"/>
                  <a:gd name="T2" fmla="*/ 37 w 225"/>
                  <a:gd name="T3" fmla="*/ 100 h 100"/>
                  <a:gd name="T4" fmla="*/ 29 w 225"/>
                  <a:gd name="T5" fmla="*/ 99 h 100"/>
                  <a:gd name="T6" fmla="*/ 23 w 225"/>
                  <a:gd name="T7" fmla="*/ 97 h 100"/>
                  <a:gd name="T8" fmla="*/ 16 w 225"/>
                  <a:gd name="T9" fmla="*/ 94 h 100"/>
                  <a:gd name="T10" fmla="*/ 11 w 225"/>
                  <a:gd name="T11" fmla="*/ 90 h 100"/>
                  <a:gd name="T12" fmla="*/ 7 w 225"/>
                  <a:gd name="T13" fmla="*/ 84 h 100"/>
                  <a:gd name="T14" fmla="*/ 4 w 225"/>
                  <a:gd name="T15" fmla="*/ 79 h 100"/>
                  <a:gd name="T16" fmla="*/ 1 w 225"/>
                  <a:gd name="T17" fmla="*/ 71 h 100"/>
                  <a:gd name="T18" fmla="*/ 0 w 225"/>
                  <a:gd name="T19" fmla="*/ 64 h 100"/>
                  <a:gd name="T20" fmla="*/ 0 w 225"/>
                  <a:gd name="T21" fmla="*/ 0 h 100"/>
                  <a:gd name="T22" fmla="*/ 189 w 225"/>
                  <a:gd name="T23" fmla="*/ 0 h 100"/>
                  <a:gd name="T24" fmla="*/ 189 w 225"/>
                  <a:gd name="T25" fmla="*/ 0 h 100"/>
                  <a:gd name="T26" fmla="*/ 197 w 225"/>
                  <a:gd name="T27" fmla="*/ 0 h 100"/>
                  <a:gd name="T28" fmla="*/ 203 w 225"/>
                  <a:gd name="T29" fmla="*/ 2 h 100"/>
                  <a:gd name="T30" fmla="*/ 209 w 225"/>
                  <a:gd name="T31" fmla="*/ 6 h 100"/>
                  <a:gd name="T32" fmla="*/ 215 w 225"/>
                  <a:gd name="T33" fmla="*/ 10 h 100"/>
                  <a:gd name="T34" fmla="*/ 219 w 225"/>
                  <a:gd name="T35" fmla="*/ 15 h 100"/>
                  <a:gd name="T36" fmla="*/ 222 w 225"/>
                  <a:gd name="T37" fmla="*/ 22 h 100"/>
                  <a:gd name="T38" fmla="*/ 225 w 225"/>
                  <a:gd name="T39" fmla="*/ 28 h 100"/>
                  <a:gd name="T40" fmla="*/ 225 w 225"/>
                  <a:gd name="T41" fmla="*/ 36 h 100"/>
                  <a:gd name="T42" fmla="*/ 225 w 225"/>
                  <a:gd name="T43" fmla="*/ 100 h 100"/>
                  <a:gd name="T44" fmla="*/ 37 w 225"/>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100">
                    <a:moveTo>
                      <a:pt x="37" y="100"/>
                    </a:moveTo>
                    <a:lnTo>
                      <a:pt x="37" y="100"/>
                    </a:lnTo>
                    <a:lnTo>
                      <a:pt x="29" y="99"/>
                    </a:lnTo>
                    <a:lnTo>
                      <a:pt x="23" y="97"/>
                    </a:lnTo>
                    <a:lnTo>
                      <a:pt x="16" y="94"/>
                    </a:lnTo>
                    <a:lnTo>
                      <a:pt x="11" y="90"/>
                    </a:lnTo>
                    <a:lnTo>
                      <a:pt x="7" y="84"/>
                    </a:lnTo>
                    <a:lnTo>
                      <a:pt x="4" y="79"/>
                    </a:lnTo>
                    <a:lnTo>
                      <a:pt x="1" y="71"/>
                    </a:lnTo>
                    <a:lnTo>
                      <a:pt x="0" y="64"/>
                    </a:lnTo>
                    <a:lnTo>
                      <a:pt x="0" y="0"/>
                    </a:lnTo>
                    <a:lnTo>
                      <a:pt x="189" y="0"/>
                    </a:lnTo>
                    <a:lnTo>
                      <a:pt x="189" y="0"/>
                    </a:lnTo>
                    <a:lnTo>
                      <a:pt x="197" y="0"/>
                    </a:lnTo>
                    <a:lnTo>
                      <a:pt x="203" y="2"/>
                    </a:lnTo>
                    <a:lnTo>
                      <a:pt x="209" y="6"/>
                    </a:lnTo>
                    <a:lnTo>
                      <a:pt x="215" y="10"/>
                    </a:lnTo>
                    <a:lnTo>
                      <a:pt x="219" y="15"/>
                    </a:lnTo>
                    <a:lnTo>
                      <a:pt x="222" y="22"/>
                    </a:lnTo>
                    <a:lnTo>
                      <a:pt x="225" y="28"/>
                    </a:lnTo>
                    <a:lnTo>
                      <a:pt x="225" y="36"/>
                    </a:lnTo>
                    <a:lnTo>
                      <a:pt x="225" y="100"/>
                    </a:lnTo>
                    <a:lnTo>
                      <a:pt x="37" y="100"/>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20"/>
              <p:cNvSpPr>
                <a:spLocks/>
              </p:cNvSpPr>
              <p:nvPr/>
            </p:nvSpPr>
            <p:spPr bwMode="auto">
              <a:xfrm>
                <a:off x="5944052" y="2267874"/>
                <a:ext cx="510556" cy="544036"/>
              </a:xfrm>
              <a:custGeom>
                <a:avLst/>
                <a:gdLst>
                  <a:gd name="T0" fmla="*/ 61 w 123"/>
                  <a:gd name="T1" fmla="*/ 129 h 129"/>
                  <a:gd name="T2" fmla="*/ 61 w 123"/>
                  <a:gd name="T3" fmla="*/ 129 h 129"/>
                  <a:gd name="T4" fmla="*/ 77 w 123"/>
                  <a:gd name="T5" fmla="*/ 128 h 129"/>
                  <a:gd name="T6" fmla="*/ 89 w 123"/>
                  <a:gd name="T7" fmla="*/ 126 h 129"/>
                  <a:gd name="T8" fmla="*/ 95 w 123"/>
                  <a:gd name="T9" fmla="*/ 123 h 129"/>
                  <a:gd name="T10" fmla="*/ 100 w 123"/>
                  <a:gd name="T11" fmla="*/ 120 h 129"/>
                  <a:gd name="T12" fmla="*/ 105 w 123"/>
                  <a:gd name="T13" fmla="*/ 117 h 129"/>
                  <a:gd name="T14" fmla="*/ 109 w 123"/>
                  <a:gd name="T15" fmla="*/ 114 h 129"/>
                  <a:gd name="T16" fmla="*/ 112 w 123"/>
                  <a:gd name="T17" fmla="*/ 109 h 129"/>
                  <a:gd name="T18" fmla="*/ 115 w 123"/>
                  <a:gd name="T19" fmla="*/ 105 h 129"/>
                  <a:gd name="T20" fmla="*/ 117 w 123"/>
                  <a:gd name="T21" fmla="*/ 100 h 129"/>
                  <a:gd name="T22" fmla="*/ 120 w 123"/>
                  <a:gd name="T23" fmla="*/ 93 h 129"/>
                  <a:gd name="T24" fmla="*/ 122 w 123"/>
                  <a:gd name="T25" fmla="*/ 80 h 129"/>
                  <a:gd name="T26" fmla="*/ 123 w 123"/>
                  <a:gd name="T27" fmla="*/ 64 h 129"/>
                  <a:gd name="T28" fmla="*/ 123 w 123"/>
                  <a:gd name="T29" fmla="*/ 64 h 129"/>
                  <a:gd name="T30" fmla="*/ 122 w 123"/>
                  <a:gd name="T31" fmla="*/ 48 h 129"/>
                  <a:gd name="T32" fmla="*/ 120 w 123"/>
                  <a:gd name="T33" fmla="*/ 34 h 129"/>
                  <a:gd name="T34" fmla="*/ 117 w 123"/>
                  <a:gd name="T35" fmla="*/ 29 h 129"/>
                  <a:gd name="T36" fmla="*/ 115 w 123"/>
                  <a:gd name="T37" fmla="*/ 23 h 129"/>
                  <a:gd name="T38" fmla="*/ 112 w 123"/>
                  <a:gd name="T39" fmla="*/ 19 h 129"/>
                  <a:gd name="T40" fmla="*/ 109 w 123"/>
                  <a:gd name="T41" fmla="*/ 15 h 129"/>
                  <a:gd name="T42" fmla="*/ 105 w 123"/>
                  <a:gd name="T43" fmla="*/ 10 h 129"/>
                  <a:gd name="T44" fmla="*/ 100 w 123"/>
                  <a:gd name="T45" fmla="*/ 7 h 129"/>
                  <a:gd name="T46" fmla="*/ 95 w 123"/>
                  <a:gd name="T47" fmla="*/ 5 h 129"/>
                  <a:gd name="T48" fmla="*/ 89 w 123"/>
                  <a:gd name="T49" fmla="*/ 3 h 129"/>
                  <a:gd name="T50" fmla="*/ 77 w 123"/>
                  <a:gd name="T51" fmla="*/ 0 h 129"/>
                  <a:gd name="T52" fmla="*/ 61 w 123"/>
                  <a:gd name="T53" fmla="*/ 0 h 129"/>
                  <a:gd name="T54" fmla="*/ 61 w 123"/>
                  <a:gd name="T55" fmla="*/ 0 h 129"/>
                  <a:gd name="T56" fmla="*/ 46 w 123"/>
                  <a:gd name="T57" fmla="*/ 0 h 129"/>
                  <a:gd name="T58" fmla="*/ 33 w 123"/>
                  <a:gd name="T59" fmla="*/ 3 h 129"/>
                  <a:gd name="T60" fmla="*/ 28 w 123"/>
                  <a:gd name="T61" fmla="*/ 5 h 129"/>
                  <a:gd name="T62" fmla="*/ 23 w 123"/>
                  <a:gd name="T63" fmla="*/ 7 h 129"/>
                  <a:gd name="T64" fmla="*/ 18 w 123"/>
                  <a:gd name="T65" fmla="*/ 10 h 129"/>
                  <a:gd name="T66" fmla="*/ 15 w 123"/>
                  <a:gd name="T67" fmla="*/ 15 h 129"/>
                  <a:gd name="T68" fmla="*/ 11 w 123"/>
                  <a:gd name="T69" fmla="*/ 19 h 129"/>
                  <a:gd name="T70" fmla="*/ 9 w 123"/>
                  <a:gd name="T71" fmla="*/ 23 h 129"/>
                  <a:gd name="T72" fmla="*/ 5 w 123"/>
                  <a:gd name="T73" fmla="*/ 29 h 129"/>
                  <a:gd name="T74" fmla="*/ 4 w 123"/>
                  <a:gd name="T75" fmla="*/ 34 h 129"/>
                  <a:gd name="T76" fmla="*/ 1 w 123"/>
                  <a:gd name="T77" fmla="*/ 48 h 129"/>
                  <a:gd name="T78" fmla="*/ 0 w 123"/>
                  <a:gd name="T79" fmla="*/ 64 h 129"/>
                  <a:gd name="T80" fmla="*/ 0 w 123"/>
                  <a:gd name="T81" fmla="*/ 64 h 129"/>
                  <a:gd name="T82" fmla="*/ 1 w 123"/>
                  <a:gd name="T83" fmla="*/ 80 h 129"/>
                  <a:gd name="T84" fmla="*/ 4 w 123"/>
                  <a:gd name="T85" fmla="*/ 93 h 129"/>
                  <a:gd name="T86" fmla="*/ 5 w 123"/>
                  <a:gd name="T87" fmla="*/ 100 h 129"/>
                  <a:gd name="T88" fmla="*/ 9 w 123"/>
                  <a:gd name="T89" fmla="*/ 105 h 129"/>
                  <a:gd name="T90" fmla="*/ 11 w 123"/>
                  <a:gd name="T91" fmla="*/ 109 h 129"/>
                  <a:gd name="T92" fmla="*/ 15 w 123"/>
                  <a:gd name="T93" fmla="*/ 114 h 129"/>
                  <a:gd name="T94" fmla="*/ 18 w 123"/>
                  <a:gd name="T95" fmla="*/ 117 h 129"/>
                  <a:gd name="T96" fmla="*/ 23 w 123"/>
                  <a:gd name="T97" fmla="*/ 120 h 129"/>
                  <a:gd name="T98" fmla="*/ 28 w 123"/>
                  <a:gd name="T99" fmla="*/ 123 h 129"/>
                  <a:gd name="T100" fmla="*/ 33 w 123"/>
                  <a:gd name="T101" fmla="*/ 126 h 129"/>
                  <a:gd name="T102" fmla="*/ 46 w 123"/>
                  <a:gd name="T103" fmla="*/ 128 h 129"/>
                  <a:gd name="T104" fmla="*/ 61 w 123"/>
                  <a:gd name="T105" fmla="*/ 129 h 129"/>
                  <a:gd name="T106" fmla="*/ 61 w 123"/>
                  <a:gd name="T10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 h="129">
                    <a:moveTo>
                      <a:pt x="61" y="129"/>
                    </a:moveTo>
                    <a:lnTo>
                      <a:pt x="61" y="129"/>
                    </a:lnTo>
                    <a:lnTo>
                      <a:pt x="77" y="128"/>
                    </a:lnTo>
                    <a:lnTo>
                      <a:pt x="89" y="126"/>
                    </a:lnTo>
                    <a:lnTo>
                      <a:pt x="95" y="123"/>
                    </a:lnTo>
                    <a:lnTo>
                      <a:pt x="100" y="120"/>
                    </a:lnTo>
                    <a:lnTo>
                      <a:pt x="105" y="117"/>
                    </a:lnTo>
                    <a:lnTo>
                      <a:pt x="109" y="114"/>
                    </a:lnTo>
                    <a:lnTo>
                      <a:pt x="112" y="109"/>
                    </a:lnTo>
                    <a:lnTo>
                      <a:pt x="115" y="105"/>
                    </a:lnTo>
                    <a:lnTo>
                      <a:pt x="117" y="100"/>
                    </a:lnTo>
                    <a:lnTo>
                      <a:pt x="120" y="93"/>
                    </a:lnTo>
                    <a:lnTo>
                      <a:pt x="122" y="80"/>
                    </a:lnTo>
                    <a:lnTo>
                      <a:pt x="123" y="64"/>
                    </a:lnTo>
                    <a:lnTo>
                      <a:pt x="123" y="64"/>
                    </a:lnTo>
                    <a:lnTo>
                      <a:pt x="122" y="48"/>
                    </a:lnTo>
                    <a:lnTo>
                      <a:pt x="120" y="34"/>
                    </a:lnTo>
                    <a:lnTo>
                      <a:pt x="117" y="29"/>
                    </a:lnTo>
                    <a:lnTo>
                      <a:pt x="115" y="23"/>
                    </a:lnTo>
                    <a:lnTo>
                      <a:pt x="112" y="19"/>
                    </a:lnTo>
                    <a:lnTo>
                      <a:pt x="109" y="15"/>
                    </a:lnTo>
                    <a:lnTo>
                      <a:pt x="105" y="10"/>
                    </a:lnTo>
                    <a:lnTo>
                      <a:pt x="100" y="7"/>
                    </a:lnTo>
                    <a:lnTo>
                      <a:pt x="95" y="5"/>
                    </a:lnTo>
                    <a:lnTo>
                      <a:pt x="89" y="3"/>
                    </a:lnTo>
                    <a:lnTo>
                      <a:pt x="77" y="0"/>
                    </a:lnTo>
                    <a:lnTo>
                      <a:pt x="61" y="0"/>
                    </a:lnTo>
                    <a:lnTo>
                      <a:pt x="61" y="0"/>
                    </a:lnTo>
                    <a:lnTo>
                      <a:pt x="46" y="0"/>
                    </a:lnTo>
                    <a:lnTo>
                      <a:pt x="33" y="3"/>
                    </a:lnTo>
                    <a:lnTo>
                      <a:pt x="28" y="5"/>
                    </a:lnTo>
                    <a:lnTo>
                      <a:pt x="23" y="7"/>
                    </a:lnTo>
                    <a:lnTo>
                      <a:pt x="18" y="10"/>
                    </a:lnTo>
                    <a:lnTo>
                      <a:pt x="15" y="15"/>
                    </a:lnTo>
                    <a:lnTo>
                      <a:pt x="11" y="19"/>
                    </a:lnTo>
                    <a:lnTo>
                      <a:pt x="9" y="23"/>
                    </a:lnTo>
                    <a:lnTo>
                      <a:pt x="5" y="29"/>
                    </a:lnTo>
                    <a:lnTo>
                      <a:pt x="4" y="34"/>
                    </a:lnTo>
                    <a:lnTo>
                      <a:pt x="1" y="48"/>
                    </a:lnTo>
                    <a:lnTo>
                      <a:pt x="0" y="64"/>
                    </a:lnTo>
                    <a:lnTo>
                      <a:pt x="0" y="64"/>
                    </a:lnTo>
                    <a:lnTo>
                      <a:pt x="1" y="80"/>
                    </a:lnTo>
                    <a:lnTo>
                      <a:pt x="4" y="93"/>
                    </a:lnTo>
                    <a:lnTo>
                      <a:pt x="5" y="100"/>
                    </a:lnTo>
                    <a:lnTo>
                      <a:pt x="9" y="105"/>
                    </a:lnTo>
                    <a:lnTo>
                      <a:pt x="11" y="109"/>
                    </a:lnTo>
                    <a:lnTo>
                      <a:pt x="15" y="114"/>
                    </a:lnTo>
                    <a:lnTo>
                      <a:pt x="18" y="117"/>
                    </a:lnTo>
                    <a:lnTo>
                      <a:pt x="23" y="120"/>
                    </a:lnTo>
                    <a:lnTo>
                      <a:pt x="28" y="123"/>
                    </a:lnTo>
                    <a:lnTo>
                      <a:pt x="33" y="126"/>
                    </a:lnTo>
                    <a:lnTo>
                      <a:pt x="46" y="128"/>
                    </a:lnTo>
                    <a:lnTo>
                      <a:pt x="61" y="129"/>
                    </a:lnTo>
                    <a:lnTo>
                      <a:pt x="61" y="129"/>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p:nvGrpSpPr>
          <p:grpSpPr>
            <a:xfrm>
              <a:off x="4309621" y="1245866"/>
              <a:ext cx="70708" cy="90837"/>
              <a:chOff x="4451874" y="739720"/>
              <a:chExt cx="274640" cy="352822"/>
            </a:xfrm>
          </p:grpSpPr>
          <p:grpSp>
            <p:nvGrpSpPr>
              <p:cNvPr id="39" name="Group 38"/>
              <p:cNvGrpSpPr/>
              <p:nvPr/>
            </p:nvGrpSpPr>
            <p:grpSpPr>
              <a:xfrm>
                <a:off x="4500716" y="871944"/>
                <a:ext cx="168184" cy="143074"/>
                <a:chOff x="6029360" y="692067"/>
                <a:chExt cx="538648" cy="458229"/>
              </a:xfrm>
            </p:grpSpPr>
            <p:sp>
              <p:nvSpPr>
                <p:cNvPr id="40" name="Freeform 300"/>
                <p:cNvSpPr>
                  <a:spLocks noEditPoints="1"/>
                </p:cNvSpPr>
                <p:nvPr/>
              </p:nvSpPr>
              <p:spPr bwMode="auto">
                <a:xfrm>
                  <a:off x="6029360" y="692067"/>
                  <a:ext cx="336550" cy="339725"/>
                </a:xfrm>
                <a:custGeom>
                  <a:avLst/>
                  <a:gdLst>
                    <a:gd name="T0" fmla="*/ 382 w 426"/>
                    <a:gd name="T1" fmla="*/ 169 h 426"/>
                    <a:gd name="T2" fmla="*/ 374 w 426"/>
                    <a:gd name="T3" fmla="*/ 146 h 426"/>
                    <a:gd name="T4" fmla="*/ 388 w 426"/>
                    <a:gd name="T5" fmla="*/ 87 h 426"/>
                    <a:gd name="T6" fmla="*/ 301 w 426"/>
                    <a:gd name="T7" fmla="*/ 62 h 426"/>
                    <a:gd name="T8" fmla="*/ 270 w 426"/>
                    <a:gd name="T9" fmla="*/ 48 h 426"/>
                    <a:gd name="T10" fmla="*/ 181 w 426"/>
                    <a:gd name="T11" fmla="*/ 0 h 426"/>
                    <a:gd name="T12" fmla="*/ 158 w 426"/>
                    <a:gd name="T13" fmla="*/ 47 h 426"/>
                    <a:gd name="T14" fmla="*/ 126 w 426"/>
                    <a:gd name="T15" fmla="*/ 61 h 426"/>
                    <a:gd name="T16" fmla="*/ 63 w 426"/>
                    <a:gd name="T17" fmla="*/ 125 h 426"/>
                    <a:gd name="T18" fmla="*/ 52 w 426"/>
                    <a:gd name="T19" fmla="*/ 145 h 426"/>
                    <a:gd name="T20" fmla="*/ 0 w 426"/>
                    <a:gd name="T21" fmla="*/ 179 h 426"/>
                    <a:gd name="T22" fmla="*/ 44 w 426"/>
                    <a:gd name="T23" fmla="*/ 257 h 426"/>
                    <a:gd name="T24" fmla="*/ 56 w 426"/>
                    <a:gd name="T25" fmla="*/ 290 h 426"/>
                    <a:gd name="T26" fmla="*/ 85 w 426"/>
                    <a:gd name="T27" fmla="*/ 388 h 426"/>
                    <a:gd name="T28" fmla="*/ 135 w 426"/>
                    <a:gd name="T29" fmla="*/ 369 h 426"/>
                    <a:gd name="T30" fmla="*/ 168 w 426"/>
                    <a:gd name="T31" fmla="*/ 382 h 426"/>
                    <a:gd name="T32" fmla="*/ 257 w 426"/>
                    <a:gd name="T33" fmla="*/ 382 h 426"/>
                    <a:gd name="T34" fmla="*/ 280 w 426"/>
                    <a:gd name="T35" fmla="*/ 375 h 426"/>
                    <a:gd name="T36" fmla="*/ 339 w 426"/>
                    <a:gd name="T37" fmla="*/ 389 h 426"/>
                    <a:gd name="T38" fmla="*/ 364 w 426"/>
                    <a:gd name="T39" fmla="*/ 301 h 426"/>
                    <a:gd name="T40" fmla="*/ 377 w 426"/>
                    <a:gd name="T41" fmla="*/ 270 h 426"/>
                    <a:gd name="T42" fmla="*/ 213 w 426"/>
                    <a:gd name="T43" fmla="*/ 333 h 426"/>
                    <a:gd name="T44" fmla="*/ 188 w 426"/>
                    <a:gd name="T45" fmla="*/ 329 h 426"/>
                    <a:gd name="T46" fmla="*/ 156 w 426"/>
                    <a:gd name="T47" fmla="*/ 318 h 426"/>
                    <a:gd name="T48" fmla="*/ 128 w 426"/>
                    <a:gd name="T49" fmla="*/ 297 h 426"/>
                    <a:gd name="T50" fmla="*/ 108 w 426"/>
                    <a:gd name="T51" fmla="*/ 269 h 426"/>
                    <a:gd name="T52" fmla="*/ 96 w 426"/>
                    <a:gd name="T53" fmla="*/ 237 h 426"/>
                    <a:gd name="T54" fmla="*/ 94 w 426"/>
                    <a:gd name="T55" fmla="*/ 213 h 426"/>
                    <a:gd name="T56" fmla="*/ 99 w 426"/>
                    <a:gd name="T57" fmla="*/ 177 h 426"/>
                    <a:gd name="T58" fmla="*/ 114 w 426"/>
                    <a:gd name="T59" fmla="*/ 146 h 426"/>
                    <a:gd name="T60" fmla="*/ 138 w 426"/>
                    <a:gd name="T61" fmla="*/ 120 h 426"/>
                    <a:gd name="T62" fmla="*/ 167 w 426"/>
                    <a:gd name="T63" fmla="*/ 103 h 426"/>
                    <a:gd name="T64" fmla="*/ 201 w 426"/>
                    <a:gd name="T65" fmla="*/ 94 h 426"/>
                    <a:gd name="T66" fmla="*/ 226 w 426"/>
                    <a:gd name="T67" fmla="*/ 94 h 426"/>
                    <a:gd name="T68" fmla="*/ 260 w 426"/>
                    <a:gd name="T69" fmla="*/ 103 h 426"/>
                    <a:gd name="T70" fmla="*/ 289 w 426"/>
                    <a:gd name="T71" fmla="*/ 121 h 426"/>
                    <a:gd name="T72" fmla="*/ 312 w 426"/>
                    <a:gd name="T73" fmla="*/ 146 h 426"/>
                    <a:gd name="T74" fmla="*/ 327 w 426"/>
                    <a:gd name="T75" fmla="*/ 177 h 426"/>
                    <a:gd name="T76" fmla="*/ 332 w 426"/>
                    <a:gd name="T77" fmla="*/ 213 h 426"/>
                    <a:gd name="T78" fmla="*/ 329 w 426"/>
                    <a:gd name="T79" fmla="*/ 238 h 426"/>
                    <a:gd name="T80" fmla="*/ 317 w 426"/>
                    <a:gd name="T81" fmla="*/ 270 h 426"/>
                    <a:gd name="T82" fmla="*/ 297 w 426"/>
                    <a:gd name="T83" fmla="*/ 298 h 426"/>
                    <a:gd name="T84" fmla="*/ 269 w 426"/>
                    <a:gd name="T85" fmla="*/ 319 h 426"/>
                    <a:gd name="T86" fmla="*/ 237 w 426"/>
                    <a:gd name="T87" fmla="*/ 330 h 426"/>
                    <a:gd name="T88" fmla="*/ 213 w 426"/>
                    <a:gd name="T89" fmla="*/ 3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6" h="426">
                      <a:moveTo>
                        <a:pt x="426" y="247"/>
                      </a:moveTo>
                      <a:lnTo>
                        <a:pt x="426" y="181"/>
                      </a:lnTo>
                      <a:lnTo>
                        <a:pt x="382" y="169"/>
                      </a:lnTo>
                      <a:lnTo>
                        <a:pt x="382" y="169"/>
                      </a:lnTo>
                      <a:lnTo>
                        <a:pt x="379" y="158"/>
                      </a:lnTo>
                      <a:lnTo>
                        <a:pt x="374" y="146"/>
                      </a:lnTo>
                      <a:lnTo>
                        <a:pt x="370" y="136"/>
                      </a:lnTo>
                      <a:lnTo>
                        <a:pt x="365" y="126"/>
                      </a:lnTo>
                      <a:lnTo>
                        <a:pt x="388" y="87"/>
                      </a:lnTo>
                      <a:lnTo>
                        <a:pt x="341" y="38"/>
                      </a:lnTo>
                      <a:lnTo>
                        <a:pt x="301" y="62"/>
                      </a:lnTo>
                      <a:lnTo>
                        <a:pt x="301" y="62"/>
                      </a:lnTo>
                      <a:lnTo>
                        <a:pt x="291" y="57"/>
                      </a:lnTo>
                      <a:lnTo>
                        <a:pt x="281" y="51"/>
                      </a:lnTo>
                      <a:lnTo>
                        <a:pt x="270" y="48"/>
                      </a:lnTo>
                      <a:lnTo>
                        <a:pt x="258" y="44"/>
                      </a:lnTo>
                      <a:lnTo>
                        <a:pt x="247" y="0"/>
                      </a:lnTo>
                      <a:lnTo>
                        <a:pt x="181" y="0"/>
                      </a:lnTo>
                      <a:lnTo>
                        <a:pt x="169" y="44"/>
                      </a:lnTo>
                      <a:lnTo>
                        <a:pt x="169" y="44"/>
                      </a:lnTo>
                      <a:lnTo>
                        <a:pt x="158" y="47"/>
                      </a:lnTo>
                      <a:lnTo>
                        <a:pt x="146" y="51"/>
                      </a:lnTo>
                      <a:lnTo>
                        <a:pt x="137" y="56"/>
                      </a:lnTo>
                      <a:lnTo>
                        <a:pt x="126" y="61"/>
                      </a:lnTo>
                      <a:lnTo>
                        <a:pt x="87" y="37"/>
                      </a:lnTo>
                      <a:lnTo>
                        <a:pt x="39" y="85"/>
                      </a:lnTo>
                      <a:lnTo>
                        <a:pt x="63" y="125"/>
                      </a:lnTo>
                      <a:lnTo>
                        <a:pt x="63" y="125"/>
                      </a:lnTo>
                      <a:lnTo>
                        <a:pt x="57" y="134"/>
                      </a:lnTo>
                      <a:lnTo>
                        <a:pt x="52" y="145"/>
                      </a:lnTo>
                      <a:lnTo>
                        <a:pt x="49" y="156"/>
                      </a:lnTo>
                      <a:lnTo>
                        <a:pt x="44" y="168"/>
                      </a:lnTo>
                      <a:lnTo>
                        <a:pt x="0" y="179"/>
                      </a:lnTo>
                      <a:lnTo>
                        <a:pt x="0" y="245"/>
                      </a:lnTo>
                      <a:lnTo>
                        <a:pt x="44" y="257"/>
                      </a:lnTo>
                      <a:lnTo>
                        <a:pt x="44" y="257"/>
                      </a:lnTo>
                      <a:lnTo>
                        <a:pt x="47" y="268"/>
                      </a:lnTo>
                      <a:lnTo>
                        <a:pt x="52" y="280"/>
                      </a:lnTo>
                      <a:lnTo>
                        <a:pt x="56" y="290"/>
                      </a:lnTo>
                      <a:lnTo>
                        <a:pt x="61" y="300"/>
                      </a:lnTo>
                      <a:lnTo>
                        <a:pt x="38" y="339"/>
                      </a:lnTo>
                      <a:lnTo>
                        <a:pt x="85" y="388"/>
                      </a:lnTo>
                      <a:lnTo>
                        <a:pt x="125" y="364"/>
                      </a:lnTo>
                      <a:lnTo>
                        <a:pt x="125" y="364"/>
                      </a:lnTo>
                      <a:lnTo>
                        <a:pt x="135" y="369"/>
                      </a:lnTo>
                      <a:lnTo>
                        <a:pt x="145" y="375"/>
                      </a:lnTo>
                      <a:lnTo>
                        <a:pt x="156" y="378"/>
                      </a:lnTo>
                      <a:lnTo>
                        <a:pt x="168" y="382"/>
                      </a:lnTo>
                      <a:lnTo>
                        <a:pt x="179" y="426"/>
                      </a:lnTo>
                      <a:lnTo>
                        <a:pt x="245" y="426"/>
                      </a:lnTo>
                      <a:lnTo>
                        <a:pt x="257" y="382"/>
                      </a:lnTo>
                      <a:lnTo>
                        <a:pt x="257" y="382"/>
                      </a:lnTo>
                      <a:lnTo>
                        <a:pt x="268" y="379"/>
                      </a:lnTo>
                      <a:lnTo>
                        <a:pt x="280" y="375"/>
                      </a:lnTo>
                      <a:lnTo>
                        <a:pt x="289" y="370"/>
                      </a:lnTo>
                      <a:lnTo>
                        <a:pt x="300" y="365"/>
                      </a:lnTo>
                      <a:lnTo>
                        <a:pt x="339" y="389"/>
                      </a:lnTo>
                      <a:lnTo>
                        <a:pt x="387" y="341"/>
                      </a:lnTo>
                      <a:lnTo>
                        <a:pt x="364" y="301"/>
                      </a:lnTo>
                      <a:lnTo>
                        <a:pt x="364" y="301"/>
                      </a:lnTo>
                      <a:lnTo>
                        <a:pt x="369" y="292"/>
                      </a:lnTo>
                      <a:lnTo>
                        <a:pt x="374" y="281"/>
                      </a:lnTo>
                      <a:lnTo>
                        <a:pt x="377" y="270"/>
                      </a:lnTo>
                      <a:lnTo>
                        <a:pt x="382" y="258"/>
                      </a:lnTo>
                      <a:lnTo>
                        <a:pt x="426" y="247"/>
                      </a:lnTo>
                      <a:close/>
                      <a:moveTo>
                        <a:pt x="213" y="333"/>
                      </a:moveTo>
                      <a:lnTo>
                        <a:pt x="213" y="333"/>
                      </a:lnTo>
                      <a:lnTo>
                        <a:pt x="200" y="332"/>
                      </a:lnTo>
                      <a:lnTo>
                        <a:pt x="188" y="329"/>
                      </a:lnTo>
                      <a:lnTo>
                        <a:pt x="178" y="327"/>
                      </a:lnTo>
                      <a:lnTo>
                        <a:pt x="166" y="323"/>
                      </a:lnTo>
                      <a:lnTo>
                        <a:pt x="156" y="318"/>
                      </a:lnTo>
                      <a:lnTo>
                        <a:pt x="146" y="312"/>
                      </a:lnTo>
                      <a:lnTo>
                        <a:pt x="137" y="305"/>
                      </a:lnTo>
                      <a:lnTo>
                        <a:pt x="128" y="297"/>
                      </a:lnTo>
                      <a:lnTo>
                        <a:pt x="121" y="288"/>
                      </a:lnTo>
                      <a:lnTo>
                        <a:pt x="114" y="280"/>
                      </a:lnTo>
                      <a:lnTo>
                        <a:pt x="108" y="269"/>
                      </a:lnTo>
                      <a:lnTo>
                        <a:pt x="103" y="259"/>
                      </a:lnTo>
                      <a:lnTo>
                        <a:pt x="99" y="247"/>
                      </a:lnTo>
                      <a:lnTo>
                        <a:pt x="96" y="237"/>
                      </a:lnTo>
                      <a:lnTo>
                        <a:pt x="95" y="225"/>
                      </a:lnTo>
                      <a:lnTo>
                        <a:pt x="94" y="213"/>
                      </a:lnTo>
                      <a:lnTo>
                        <a:pt x="94" y="213"/>
                      </a:lnTo>
                      <a:lnTo>
                        <a:pt x="95" y="200"/>
                      </a:lnTo>
                      <a:lnTo>
                        <a:pt x="97" y="188"/>
                      </a:lnTo>
                      <a:lnTo>
                        <a:pt x="99" y="177"/>
                      </a:lnTo>
                      <a:lnTo>
                        <a:pt x="103" y="166"/>
                      </a:lnTo>
                      <a:lnTo>
                        <a:pt x="109" y="156"/>
                      </a:lnTo>
                      <a:lnTo>
                        <a:pt x="114" y="146"/>
                      </a:lnTo>
                      <a:lnTo>
                        <a:pt x="122" y="136"/>
                      </a:lnTo>
                      <a:lnTo>
                        <a:pt x="129" y="128"/>
                      </a:lnTo>
                      <a:lnTo>
                        <a:pt x="138" y="120"/>
                      </a:lnTo>
                      <a:lnTo>
                        <a:pt x="146" y="114"/>
                      </a:lnTo>
                      <a:lnTo>
                        <a:pt x="157" y="107"/>
                      </a:lnTo>
                      <a:lnTo>
                        <a:pt x="167" y="103"/>
                      </a:lnTo>
                      <a:lnTo>
                        <a:pt x="179" y="99"/>
                      </a:lnTo>
                      <a:lnTo>
                        <a:pt x="189" y="96"/>
                      </a:lnTo>
                      <a:lnTo>
                        <a:pt x="201" y="94"/>
                      </a:lnTo>
                      <a:lnTo>
                        <a:pt x="213" y="93"/>
                      </a:lnTo>
                      <a:lnTo>
                        <a:pt x="213" y="93"/>
                      </a:lnTo>
                      <a:lnTo>
                        <a:pt x="226" y="94"/>
                      </a:lnTo>
                      <a:lnTo>
                        <a:pt x="238" y="97"/>
                      </a:lnTo>
                      <a:lnTo>
                        <a:pt x="248" y="99"/>
                      </a:lnTo>
                      <a:lnTo>
                        <a:pt x="260" y="103"/>
                      </a:lnTo>
                      <a:lnTo>
                        <a:pt x="270" y="108"/>
                      </a:lnTo>
                      <a:lnTo>
                        <a:pt x="280" y="114"/>
                      </a:lnTo>
                      <a:lnTo>
                        <a:pt x="289" y="121"/>
                      </a:lnTo>
                      <a:lnTo>
                        <a:pt x="298" y="129"/>
                      </a:lnTo>
                      <a:lnTo>
                        <a:pt x="305" y="138"/>
                      </a:lnTo>
                      <a:lnTo>
                        <a:pt x="312" y="146"/>
                      </a:lnTo>
                      <a:lnTo>
                        <a:pt x="318" y="157"/>
                      </a:lnTo>
                      <a:lnTo>
                        <a:pt x="323" y="167"/>
                      </a:lnTo>
                      <a:lnTo>
                        <a:pt x="327" y="177"/>
                      </a:lnTo>
                      <a:lnTo>
                        <a:pt x="330" y="189"/>
                      </a:lnTo>
                      <a:lnTo>
                        <a:pt x="331" y="201"/>
                      </a:lnTo>
                      <a:lnTo>
                        <a:pt x="332" y="213"/>
                      </a:lnTo>
                      <a:lnTo>
                        <a:pt x="332" y="213"/>
                      </a:lnTo>
                      <a:lnTo>
                        <a:pt x="331" y="226"/>
                      </a:lnTo>
                      <a:lnTo>
                        <a:pt x="329" y="238"/>
                      </a:lnTo>
                      <a:lnTo>
                        <a:pt x="327" y="249"/>
                      </a:lnTo>
                      <a:lnTo>
                        <a:pt x="323" y="260"/>
                      </a:lnTo>
                      <a:lnTo>
                        <a:pt x="317" y="270"/>
                      </a:lnTo>
                      <a:lnTo>
                        <a:pt x="312" y="280"/>
                      </a:lnTo>
                      <a:lnTo>
                        <a:pt x="304" y="290"/>
                      </a:lnTo>
                      <a:lnTo>
                        <a:pt x="297" y="298"/>
                      </a:lnTo>
                      <a:lnTo>
                        <a:pt x="288" y="306"/>
                      </a:lnTo>
                      <a:lnTo>
                        <a:pt x="280" y="312"/>
                      </a:lnTo>
                      <a:lnTo>
                        <a:pt x="269" y="319"/>
                      </a:lnTo>
                      <a:lnTo>
                        <a:pt x="259" y="323"/>
                      </a:lnTo>
                      <a:lnTo>
                        <a:pt x="247" y="327"/>
                      </a:lnTo>
                      <a:lnTo>
                        <a:pt x="237" y="330"/>
                      </a:lnTo>
                      <a:lnTo>
                        <a:pt x="225" y="332"/>
                      </a:lnTo>
                      <a:lnTo>
                        <a:pt x="213" y="333"/>
                      </a:lnTo>
                      <a:lnTo>
                        <a:pt x="213" y="333"/>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00"/>
                <p:cNvSpPr>
                  <a:spLocks noEditPoints="1"/>
                </p:cNvSpPr>
                <p:nvPr/>
              </p:nvSpPr>
              <p:spPr bwMode="auto">
                <a:xfrm>
                  <a:off x="6322583" y="902556"/>
                  <a:ext cx="245425" cy="247740"/>
                </a:xfrm>
                <a:custGeom>
                  <a:avLst/>
                  <a:gdLst>
                    <a:gd name="T0" fmla="*/ 382 w 426"/>
                    <a:gd name="T1" fmla="*/ 169 h 426"/>
                    <a:gd name="T2" fmla="*/ 374 w 426"/>
                    <a:gd name="T3" fmla="*/ 146 h 426"/>
                    <a:gd name="T4" fmla="*/ 388 w 426"/>
                    <a:gd name="T5" fmla="*/ 87 h 426"/>
                    <a:gd name="T6" fmla="*/ 301 w 426"/>
                    <a:gd name="T7" fmla="*/ 62 h 426"/>
                    <a:gd name="T8" fmla="*/ 270 w 426"/>
                    <a:gd name="T9" fmla="*/ 48 h 426"/>
                    <a:gd name="T10" fmla="*/ 181 w 426"/>
                    <a:gd name="T11" fmla="*/ 0 h 426"/>
                    <a:gd name="T12" fmla="*/ 158 w 426"/>
                    <a:gd name="T13" fmla="*/ 47 h 426"/>
                    <a:gd name="T14" fmla="*/ 126 w 426"/>
                    <a:gd name="T15" fmla="*/ 61 h 426"/>
                    <a:gd name="T16" fmla="*/ 63 w 426"/>
                    <a:gd name="T17" fmla="*/ 125 h 426"/>
                    <a:gd name="T18" fmla="*/ 52 w 426"/>
                    <a:gd name="T19" fmla="*/ 145 h 426"/>
                    <a:gd name="T20" fmla="*/ 0 w 426"/>
                    <a:gd name="T21" fmla="*/ 179 h 426"/>
                    <a:gd name="T22" fmla="*/ 44 w 426"/>
                    <a:gd name="T23" fmla="*/ 257 h 426"/>
                    <a:gd name="T24" fmla="*/ 56 w 426"/>
                    <a:gd name="T25" fmla="*/ 290 h 426"/>
                    <a:gd name="T26" fmla="*/ 85 w 426"/>
                    <a:gd name="T27" fmla="*/ 388 h 426"/>
                    <a:gd name="T28" fmla="*/ 135 w 426"/>
                    <a:gd name="T29" fmla="*/ 369 h 426"/>
                    <a:gd name="T30" fmla="*/ 168 w 426"/>
                    <a:gd name="T31" fmla="*/ 382 h 426"/>
                    <a:gd name="T32" fmla="*/ 257 w 426"/>
                    <a:gd name="T33" fmla="*/ 382 h 426"/>
                    <a:gd name="T34" fmla="*/ 280 w 426"/>
                    <a:gd name="T35" fmla="*/ 375 h 426"/>
                    <a:gd name="T36" fmla="*/ 339 w 426"/>
                    <a:gd name="T37" fmla="*/ 389 h 426"/>
                    <a:gd name="T38" fmla="*/ 364 w 426"/>
                    <a:gd name="T39" fmla="*/ 301 h 426"/>
                    <a:gd name="T40" fmla="*/ 377 w 426"/>
                    <a:gd name="T41" fmla="*/ 270 h 426"/>
                    <a:gd name="T42" fmla="*/ 213 w 426"/>
                    <a:gd name="T43" fmla="*/ 333 h 426"/>
                    <a:gd name="T44" fmla="*/ 188 w 426"/>
                    <a:gd name="T45" fmla="*/ 329 h 426"/>
                    <a:gd name="T46" fmla="*/ 156 w 426"/>
                    <a:gd name="T47" fmla="*/ 318 h 426"/>
                    <a:gd name="T48" fmla="*/ 128 w 426"/>
                    <a:gd name="T49" fmla="*/ 297 h 426"/>
                    <a:gd name="T50" fmla="*/ 108 w 426"/>
                    <a:gd name="T51" fmla="*/ 269 h 426"/>
                    <a:gd name="T52" fmla="*/ 96 w 426"/>
                    <a:gd name="T53" fmla="*/ 237 h 426"/>
                    <a:gd name="T54" fmla="*/ 94 w 426"/>
                    <a:gd name="T55" fmla="*/ 213 h 426"/>
                    <a:gd name="T56" fmla="*/ 99 w 426"/>
                    <a:gd name="T57" fmla="*/ 177 h 426"/>
                    <a:gd name="T58" fmla="*/ 114 w 426"/>
                    <a:gd name="T59" fmla="*/ 146 h 426"/>
                    <a:gd name="T60" fmla="*/ 138 w 426"/>
                    <a:gd name="T61" fmla="*/ 120 h 426"/>
                    <a:gd name="T62" fmla="*/ 167 w 426"/>
                    <a:gd name="T63" fmla="*/ 103 h 426"/>
                    <a:gd name="T64" fmla="*/ 201 w 426"/>
                    <a:gd name="T65" fmla="*/ 94 h 426"/>
                    <a:gd name="T66" fmla="*/ 226 w 426"/>
                    <a:gd name="T67" fmla="*/ 94 h 426"/>
                    <a:gd name="T68" fmla="*/ 260 w 426"/>
                    <a:gd name="T69" fmla="*/ 103 h 426"/>
                    <a:gd name="T70" fmla="*/ 289 w 426"/>
                    <a:gd name="T71" fmla="*/ 121 h 426"/>
                    <a:gd name="T72" fmla="*/ 312 w 426"/>
                    <a:gd name="T73" fmla="*/ 146 h 426"/>
                    <a:gd name="T74" fmla="*/ 327 w 426"/>
                    <a:gd name="T75" fmla="*/ 177 h 426"/>
                    <a:gd name="T76" fmla="*/ 332 w 426"/>
                    <a:gd name="T77" fmla="*/ 213 h 426"/>
                    <a:gd name="T78" fmla="*/ 329 w 426"/>
                    <a:gd name="T79" fmla="*/ 238 h 426"/>
                    <a:gd name="T80" fmla="*/ 317 w 426"/>
                    <a:gd name="T81" fmla="*/ 270 h 426"/>
                    <a:gd name="T82" fmla="*/ 297 w 426"/>
                    <a:gd name="T83" fmla="*/ 298 h 426"/>
                    <a:gd name="T84" fmla="*/ 269 w 426"/>
                    <a:gd name="T85" fmla="*/ 319 h 426"/>
                    <a:gd name="T86" fmla="*/ 237 w 426"/>
                    <a:gd name="T87" fmla="*/ 330 h 426"/>
                    <a:gd name="T88" fmla="*/ 213 w 426"/>
                    <a:gd name="T89" fmla="*/ 3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6" h="426">
                      <a:moveTo>
                        <a:pt x="426" y="247"/>
                      </a:moveTo>
                      <a:lnTo>
                        <a:pt x="426" y="181"/>
                      </a:lnTo>
                      <a:lnTo>
                        <a:pt x="382" y="169"/>
                      </a:lnTo>
                      <a:lnTo>
                        <a:pt x="382" y="169"/>
                      </a:lnTo>
                      <a:lnTo>
                        <a:pt x="379" y="158"/>
                      </a:lnTo>
                      <a:lnTo>
                        <a:pt x="374" y="146"/>
                      </a:lnTo>
                      <a:lnTo>
                        <a:pt x="370" y="136"/>
                      </a:lnTo>
                      <a:lnTo>
                        <a:pt x="365" y="126"/>
                      </a:lnTo>
                      <a:lnTo>
                        <a:pt x="388" y="87"/>
                      </a:lnTo>
                      <a:lnTo>
                        <a:pt x="341" y="38"/>
                      </a:lnTo>
                      <a:lnTo>
                        <a:pt x="301" y="62"/>
                      </a:lnTo>
                      <a:lnTo>
                        <a:pt x="301" y="62"/>
                      </a:lnTo>
                      <a:lnTo>
                        <a:pt x="291" y="57"/>
                      </a:lnTo>
                      <a:lnTo>
                        <a:pt x="281" y="51"/>
                      </a:lnTo>
                      <a:lnTo>
                        <a:pt x="270" y="48"/>
                      </a:lnTo>
                      <a:lnTo>
                        <a:pt x="258" y="44"/>
                      </a:lnTo>
                      <a:lnTo>
                        <a:pt x="247" y="0"/>
                      </a:lnTo>
                      <a:lnTo>
                        <a:pt x="181" y="0"/>
                      </a:lnTo>
                      <a:lnTo>
                        <a:pt x="169" y="44"/>
                      </a:lnTo>
                      <a:lnTo>
                        <a:pt x="169" y="44"/>
                      </a:lnTo>
                      <a:lnTo>
                        <a:pt x="158" y="47"/>
                      </a:lnTo>
                      <a:lnTo>
                        <a:pt x="146" y="51"/>
                      </a:lnTo>
                      <a:lnTo>
                        <a:pt x="137" y="56"/>
                      </a:lnTo>
                      <a:lnTo>
                        <a:pt x="126" y="61"/>
                      </a:lnTo>
                      <a:lnTo>
                        <a:pt x="87" y="37"/>
                      </a:lnTo>
                      <a:lnTo>
                        <a:pt x="39" y="85"/>
                      </a:lnTo>
                      <a:lnTo>
                        <a:pt x="63" y="125"/>
                      </a:lnTo>
                      <a:lnTo>
                        <a:pt x="63" y="125"/>
                      </a:lnTo>
                      <a:lnTo>
                        <a:pt x="57" y="134"/>
                      </a:lnTo>
                      <a:lnTo>
                        <a:pt x="52" y="145"/>
                      </a:lnTo>
                      <a:lnTo>
                        <a:pt x="49" y="156"/>
                      </a:lnTo>
                      <a:lnTo>
                        <a:pt x="44" y="168"/>
                      </a:lnTo>
                      <a:lnTo>
                        <a:pt x="0" y="179"/>
                      </a:lnTo>
                      <a:lnTo>
                        <a:pt x="0" y="245"/>
                      </a:lnTo>
                      <a:lnTo>
                        <a:pt x="44" y="257"/>
                      </a:lnTo>
                      <a:lnTo>
                        <a:pt x="44" y="257"/>
                      </a:lnTo>
                      <a:lnTo>
                        <a:pt x="47" y="268"/>
                      </a:lnTo>
                      <a:lnTo>
                        <a:pt x="52" y="280"/>
                      </a:lnTo>
                      <a:lnTo>
                        <a:pt x="56" y="290"/>
                      </a:lnTo>
                      <a:lnTo>
                        <a:pt x="61" y="300"/>
                      </a:lnTo>
                      <a:lnTo>
                        <a:pt x="38" y="339"/>
                      </a:lnTo>
                      <a:lnTo>
                        <a:pt x="85" y="388"/>
                      </a:lnTo>
                      <a:lnTo>
                        <a:pt x="125" y="364"/>
                      </a:lnTo>
                      <a:lnTo>
                        <a:pt x="125" y="364"/>
                      </a:lnTo>
                      <a:lnTo>
                        <a:pt x="135" y="369"/>
                      </a:lnTo>
                      <a:lnTo>
                        <a:pt x="145" y="375"/>
                      </a:lnTo>
                      <a:lnTo>
                        <a:pt x="156" y="378"/>
                      </a:lnTo>
                      <a:lnTo>
                        <a:pt x="168" y="382"/>
                      </a:lnTo>
                      <a:lnTo>
                        <a:pt x="179" y="426"/>
                      </a:lnTo>
                      <a:lnTo>
                        <a:pt x="245" y="426"/>
                      </a:lnTo>
                      <a:lnTo>
                        <a:pt x="257" y="382"/>
                      </a:lnTo>
                      <a:lnTo>
                        <a:pt x="257" y="382"/>
                      </a:lnTo>
                      <a:lnTo>
                        <a:pt x="268" y="379"/>
                      </a:lnTo>
                      <a:lnTo>
                        <a:pt x="280" y="375"/>
                      </a:lnTo>
                      <a:lnTo>
                        <a:pt x="289" y="370"/>
                      </a:lnTo>
                      <a:lnTo>
                        <a:pt x="300" y="365"/>
                      </a:lnTo>
                      <a:lnTo>
                        <a:pt x="339" y="389"/>
                      </a:lnTo>
                      <a:lnTo>
                        <a:pt x="387" y="341"/>
                      </a:lnTo>
                      <a:lnTo>
                        <a:pt x="364" y="301"/>
                      </a:lnTo>
                      <a:lnTo>
                        <a:pt x="364" y="301"/>
                      </a:lnTo>
                      <a:lnTo>
                        <a:pt x="369" y="292"/>
                      </a:lnTo>
                      <a:lnTo>
                        <a:pt x="374" y="281"/>
                      </a:lnTo>
                      <a:lnTo>
                        <a:pt x="377" y="270"/>
                      </a:lnTo>
                      <a:lnTo>
                        <a:pt x="382" y="258"/>
                      </a:lnTo>
                      <a:lnTo>
                        <a:pt x="426" y="247"/>
                      </a:lnTo>
                      <a:close/>
                      <a:moveTo>
                        <a:pt x="213" y="333"/>
                      </a:moveTo>
                      <a:lnTo>
                        <a:pt x="213" y="333"/>
                      </a:lnTo>
                      <a:lnTo>
                        <a:pt x="200" y="332"/>
                      </a:lnTo>
                      <a:lnTo>
                        <a:pt x="188" y="329"/>
                      </a:lnTo>
                      <a:lnTo>
                        <a:pt x="178" y="327"/>
                      </a:lnTo>
                      <a:lnTo>
                        <a:pt x="166" y="323"/>
                      </a:lnTo>
                      <a:lnTo>
                        <a:pt x="156" y="318"/>
                      </a:lnTo>
                      <a:lnTo>
                        <a:pt x="146" y="312"/>
                      </a:lnTo>
                      <a:lnTo>
                        <a:pt x="137" y="305"/>
                      </a:lnTo>
                      <a:lnTo>
                        <a:pt x="128" y="297"/>
                      </a:lnTo>
                      <a:lnTo>
                        <a:pt x="121" y="288"/>
                      </a:lnTo>
                      <a:lnTo>
                        <a:pt x="114" y="280"/>
                      </a:lnTo>
                      <a:lnTo>
                        <a:pt x="108" y="269"/>
                      </a:lnTo>
                      <a:lnTo>
                        <a:pt x="103" y="259"/>
                      </a:lnTo>
                      <a:lnTo>
                        <a:pt x="99" y="247"/>
                      </a:lnTo>
                      <a:lnTo>
                        <a:pt x="96" y="237"/>
                      </a:lnTo>
                      <a:lnTo>
                        <a:pt x="95" y="225"/>
                      </a:lnTo>
                      <a:lnTo>
                        <a:pt x="94" y="213"/>
                      </a:lnTo>
                      <a:lnTo>
                        <a:pt x="94" y="213"/>
                      </a:lnTo>
                      <a:lnTo>
                        <a:pt x="95" y="200"/>
                      </a:lnTo>
                      <a:lnTo>
                        <a:pt x="97" y="188"/>
                      </a:lnTo>
                      <a:lnTo>
                        <a:pt x="99" y="177"/>
                      </a:lnTo>
                      <a:lnTo>
                        <a:pt x="103" y="166"/>
                      </a:lnTo>
                      <a:lnTo>
                        <a:pt x="109" y="156"/>
                      </a:lnTo>
                      <a:lnTo>
                        <a:pt x="114" y="146"/>
                      </a:lnTo>
                      <a:lnTo>
                        <a:pt x="122" y="136"/>
                      </a:lnTo>
                      <a:lnTo>
                        <a:pt x="129" y="128"/>
                      </a:lnTo>
                      <a:lnTo>
                        <a:pt x="138" y="120"/>
                      </a:lnTo>
                      <a:lnTo>
                        <a:pt x="146" y="114"/>
                      </a:lnTo>
                      <a:lnTo>
                        <a:pt x="157" y="107"/>
                      </a:lnTo>
                      <a:lnTo>
                        <a:pt x="167" y="103"/>
                      </a:lnTo>
                      <a:lnTo>
                        <a:pt x="179" y="99"/>
                      </a:lnTo>
                      <a:lnTo>
                        <a:pt x="189" y="96"/>
                      </a:lnTo>
                      <a:lnTo>
                        <a:pt x="201" y="94"/>
                      </a:lnTo>
                      <a:lnTo>
                        <a:pt x="213" y="93"/>
                      </a:lnTo>
                      <a:lnTo>
                        <a:pt x="213" y="93"/>
                      </a:lnTo>
                      <a:lnTo>
                        <a:pt x="226" y="94"/>
                      </a:lnTo>
                      <a:lnTo>
                        <a:pt x="238" y="97"/>
                      </a:lnTo>
                      <a:lnTo>
                        <a:pt x="248" y="99"/>
                      </a:lnTo>
                      <a:lnTo>
                        <a:pt x="260" y="103"/>
                      </a:lnTo>
                      <a:lnTo>
                        <a:pt x="270" y="108"/>
                      </a:lnTo>
                      <a:lnTo>
                        <a:pt x="280" y="114"/>
                      </a:lnTo>
                      <a:lnTo>
                        <a:pt x="289" y="121"/>
                      </a:lnTo>
                      <a:lnTo>
                        <a:pt x="298" y="129"/>
                      </a:lnTo>
                      <a:lnTo>
                        <a:pt x="305" y="138"/>
                      </a:lnTo>
                      <a:lnTo>
                        <a:pt x="312" y="146"/>
                      </a:lnTo>
                      <a:lnTo>
                        <a:pt x="318" y="157"/>
                      </a:lnTo>
                      <a:lnTo>
                        <a:pt x="323" y="167"/>
                      </a:lnTo>
                      <a:lnTo>
                        <a:pt x="327" y="177"/>
                      </a:lnTo>
                      <a:lnTo>
                        <a:pt x="330" y="189"/>
                      </a:lnTo>
                      <a:lnTo>
                        <a:pt x="331" y="201"/>
                      </a:lnTo>
                      <a:lnTo>
                        <a:pt x="332" y="213"/>
                      </a:lnTo>
                      <a:lnTo>
                        <a:pt x="332" y="213"/>
                      </a:lnTo>
                      <a:lnTo>
                        <a:pt x="331" y="226"/>
                      </a:lnTo>
                      <a:lnTo>
                        <a:pt x="329" y="238"/>
                      </a:lnTo>
                      <a:lnTo>
                        <a:pt x="327" y="249"/>
                      </a:lnTo>
                      <a:lnTo>
                        <a:pt x="323" y="260"/>
                      </a:lnTo>
                      <a:lnTo>
                        <a:pt x="317" y="270"/>
                      </a:lnTo>
                      <a:lnTo>
                        <a:pt x="312" y="280"/>
                      </a:lnTo>
                      <a:lnTo>
                        <a:pt x="304" y="290"/>
                      </a:lnTo>
                      <a:lnTo>
                        <a:pt x="297" y="298"/>
                      </a:lnTo>
                      <a:lnTo>
                        <a:pt x="288" y="306"/>
                      </a:lnTo>
                      <a:lnTo>
                        <a:pt x="280" y="312"/>
                      </a:lnTo>
                      <a:lnTo>
                        <a:pt x="269" y="319"/>
                      </a:lnTo>
                      <a:lnTo>
                        <a:pt x="259" y="323"/>
                      </a:lnTo>
                      <a:lnTo>
                        <a:pt x="247" y="327"/>
                      </a:lnTo>
                      <a:lnTo>
                        <a:pt x="237" y="330"/>
                      </a:lnTo>
                      <a:lnTo>
                        <a:pt x="225" y="332"/>
                      </a:lnTo>
                      <a:lnTo>
                        <a:pt x="213" y="333"/>
                      </a:lnTo>
                      <a:lnTo>
                        <a:pt x="213" y="333"/>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 name="Freeform 251"/>
              <p:cNvSpPr>
                <a:spLocks noEditPoints="1"/>
              </p:cNvSpPr>
              <p:nvPr/>
            </p:nvSpPr>
            <p:spPr bwMode="auto">
              <a:xfrm>
                <a:off x="4451874" y="739720"/>
                <a:ext cx="274640" cy="352822"/>
              </a:xfrm>
              <a:custGeom>
                <a:avLst/>
                <a:gdLst>
                  <a:gd name="T0" fmla="*/ 274 w 411"/>
                  <a:gd name="T1" fmla="*/ 0 h 530"/>
                  <a:gd name="T2" fmla="*/ 251 w 411"/>
                  <a:gd name="T3" fmla="*/ 0 h 530"/>
                  <a:gd name="T4" fmla="*/ 0 w 411"/>
                  <a:gd name="T5" fmla="*/ 0 h 530"/>
                  <a:gd name="T6" fmla="*/ 0 w 411"/>
                  <a:gd name="T7" fmla="*/ 451 h 530"/>
                  <a:gd name="T8" fmla="*/ 0 w 411"/>
                  <a:gd name="T9" fmla="*/ 476 h 530"/>
                  <a:gd name="T10" fmla="*/ 0 w 411"/>
                  <a:gd name="T11" fmla="*/ 496 h 530"/>
                  <a:gd name="T12" fmla="*/ 0 w 411"/>
                  <a:gd name="T13" fmla="*/ 496 h 530"/>
                  <a:gd name="T14" fmla="*/ 1 w 411"/>
                  <a:gd name="T15" fmla="*/ 503 h 530"/>
                  <a:gd name="T16" fmla="*/ 2 w 411"/>
                  <a:gd name="T17" fmla="*/ 509 h 530"/>
                  <a:gd name="T18" fmla="*/ 6 w 411"/>
                  <a:gd name="T19" fmla="*/ 515 h 530"/>
                  <a:gd name="T20" fmla="*/ 10 w 411"/>
                  <a:gd name="T21" fmla="*/ 521 h 530"/>
                  <a:gd name="T22" fmla="*/ 16 w 411"/>
                  <a:gd name="T23" fmla="*/ 525 h 530"/>
                  <a:gd name="T24" fmla="*/ 21 w 411"/>
                  <a:gd name="T25" fmla="*/ 527 h 530"/>
                  <a:gd name="T26" fmla="*/ 28 w 411"/>
                  <a:gd name="T27" fmla="*/ 529 h 530"/>
                  <a:gd name="T28" fmla="*/ 35 w 411"/>
                  <a:gd name="T29" fmla="*/ 530 h 530"/>
                  <a:gd name="T30" fmla="*/ 411 w 411"/>
                  <a:gd name="T31" fmla="*/ 530 h 530"/>
                  <a:gd name="T32" fmla="*/ 411 w 411"/>
                  <a:gd name="T33" fmla="*/ 160 h 530"/>
                  <a:gd name="T34" fmla="*/ 411 w 411"/>
                  <a:gd name="T35" fmla="*/ 137 h 530"/>
                  <a:gd name="T36" fmla="*/ 274 w 411"/>
                  <a:gd name="T37" fmla="*/ 0 h 530"/>
                  <a:gd name="T38" fmla="*/ 274 w 411"/>
                  <a:gd name="T39" fmla="*/ 42 h 530"/>
                  <a:gd name="T40" fmla="*/ 368 w 411"/>
                  <a:gd name="T41" fmla="*/ 137 h 530"/>
                  <a:gd name="T42" fmla="*/ 274 w 411"/>
                  <a:gd name="T43" fmla="*/ 137 h 530"/>
                  <a:gd name="T44" fmla="*/ 274 w 411"/>
                  <a:gd name="T45" fmla="*/ 42 h 530"/>
                  <a:gd name="T46" fmla="*/ 376 w 411"/>
                  <a:gd name="T47" fmla="*/ 496 h 530"/>
                  <a:gd name="T48" fmla="*/ 35 w 411"/>
                  <a:gd name="T49" fmla="*/ 496 h 530"/>
                  <a:gd name="T50" fmla="*/ 35 w 411"/>
                  <a:gd name="T51" fmla="*/ 476 h 530"/>
                  <a:gd name="T52" fmla="*/ 35 w 411"/>
                  <a:gd name="T53" fmla="*/ 451 h 530"/>
                  <a:gd name="T54" fmla="*/ 35 w 411"/>
                  <a:gd name="T55" fmla="*/ 34 h 530"/>
                  <a:gd name="T56" fmla="*/ 251 w 411"/>
                  <a:gd name="T57" fmla="*/ 34 h 530"/>
                  <a:gd name="T58" fmla="*/ 251 w 411"/>
                  <a:gd name="T59" fmla="*/ 137 h 530"/>
                  <a:gd name="T60" fmla="*/ 251 w 411"/>
                  <a:gd name="T61" fmla="*/ 137 h 530"/>
                  <a:gd name="T62" fmla="*/ 251 w 411"/>
                  <a:gd name="T63" fmla="*/ 141 h 530"/>
                  <a:gd name="T64" fmla="*/ 253 w 411"/>
                  <a:gd name="T65" fmla="*/ 145 h 530"/>
                  <a:gd name="T66" fmla="*/ 255 w 411"/>
                  <a:gd name="T67" fmla="*/ 149 h 530"/>
                  <a:gd name="T68" fmla="*/ 258 w 411"/>
                  <a:gd name="T69" fmla="*/ 153 h 530"/>
                  <a:gd name="T70" fmla="*/ 261 w 411"/>
                  <a:gd name="T71" fmla="*/ 156 h 530"/>
                  <a:gd name="T72" fmla="*/ 265 w 411"/>
                  <a:gd name="T73" fmla="*/ 157 h 530"/>
                  <a:gd name="T74" fmla="*/ 269 w 411"/>
                  <a:gd name="T75" fmla="*/ 159 h 530"/>
                  <a:gd name="T76" fmla="*/ 274 w 411"/>
                  <a:gd name="T77" fmla="*/ 160 h 530"/>
                  <a:gd name="T78" fmla="*/ 376 w 411"/>
                  <a:gd name="T79" fmla="*/ 160 h 530"/>
                  <a:gd name="T80" fmla="*/ 376 w 411"/>
                  <a:gd name="T81" fmla="*/ 49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1" h="530">
                    <a:moveTo>
                      <a:pt x="274" y="0"/>
                    </a:moveTo>
                    <a:lnTo>
                      <a:pt x="251" y="0"/>
                    </a:lnTo>
                    <a:lnTo>
                      <a:pt x="0" y="0"/>
                    </a:lnTo>
                    <a:lnTo>
                      <a:pt x="0" y="451"/>
                    </a:lnTo>
                    <a:lnTo>
                      <a:pt x="0" y="476"/>
                    </a:lnTo>
                    <a:lnTo>
                      <a:pt x="0" y="496"/>
                    </a:lnTo>
                    <a:lnTo>
                      <a:pt x="0" y="496"/>
                    </a:lnTo>
                    <a:lnTo>
                      <a:pt x="1" y="503"/>
                    </a:lnTo>
                    <a:lnTo>
                      <a:pt x="2" y="509"/>
                    </a:lnTo>
                    <a:lnTo>
                      <a:pt x="6" y="515"/>
                    </a:lnTo>
                    <a:lnTo>
                      <a:pt x="10" y="521"/>
                    </a:lnTo>
                    <a:lnTo>
                      <a:pt x="16" y="525"/>
                    </a:lnTo>
                    <a:lnTo>
                      <a:pt x="21" y="527"/>
                    </a:lnTo>
                    <a:lnTo>
                      <a:pt x="28" y="529"/>
                    </a:lnTo>
                    <a:lnTo>
                      <a:pt x="35" y="530"/>
                    </a:lnTo>
                    <a:lnTo>
                      <a:pt x="411" y="530"/>
                    </a:lnTo>
                    <a:lnTo>
                      <a:pt x="411" y="160"/>
                    </a:lnTo>
                    <a:lnTo>
                      <a:pt x="411" y="137"/>
                    </a:lnTo>
                    <a:lnTo>
                      <a:pt x="274" y="0"/>
                    </a:lnTo>
                    <a:close/>
                    <a:moveTo>
                      <a:pt x="274" y="42"/>
                    </a:moveTo>
                    <a:lnTo>
                      <a:pt x="368" y="137"/>
                    </a:lnTo>
                    <a:lnTo>
                      <a:pt x="274" y="137"/>
                    </a:lnTo>
                    <a:lnTo>
                      <a:pt x="274" y="42"/>
                    </a:lnTo>
                    <a:close/>
                    <a:moveTo>
                      <a:pt x="376" y="496"/>
                    </a:moveTo>
                    <a:lnTo>
                      <a:pt x="35" y="496"/>
                    </a:lnTo>
                    <a:lnTo>
                      <a:pt x="35" y="476"/>
                    </a:lnTo>
                    <a:lnTo>
                      <a:pt x="35" y="451"/>
                    </a:lnTo>
                    <a:lnTo>
                      <a:pt x="35" y="34"/>
                    </a:lnTo>
                    <a:lnTo>
                      <a:pt x="251" y="34"/>
                    </a:lnTo>
                    <a:lnTo>
                      <a:pt x="251" y="137"/>
                    </a:lnTo>
                    <a:lnTo>
                      <a:pt x="251" y="137"/>
                    </a:lnTo>
                    <a:lnTo>
                      <a:pt x="251" y="141"/>
                    </a:lnTo>
                    <a:lnTo>
                      <a:pt x="253" y="145"/>
                    </a:lnTo>
                    <a:lnTo>
                      <a:pt x="255" y="149"/>
                    </a:lnTo>
                    <a:lnTo>
                      <a:pt x="258" y="153"/>
                    </a:lnTo>
                    <a:lnTo>
                      <a:pt x="261" y="156"/>
                    </a:lnTo>
                    <a:lnTo>
                      <a:pt x="265" y="157"/>
                    </a:lnTo>
                    <a:lnTo>
                      <a:pt x="269" y="159"/>
                    </a:lnTo>
                    <a:lnTo>
                      <a:pt x="274" y="160"/>
                    </a:lnTo>
                    <a:lnTo>
                      <a:pt x="376" y="160"/>
                    </a:lnTo>
                    <a:lnTo>
                      <a:pt x="376" y="496"/>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7" name="Group 46"/>
            <p:cNvGrpSpPr/>
            <p:nvPr/>
          </p:nvGrpSpPr>
          <p:grpSpPr>
            <a:xfrm>
              <a:off x="4398821" y="1245866"/>
              <a:ext cx="70708" cy="90837"/>
              <a:chOff x="4451874" y="739720"/>
              <a:chExt cx="274640" cy="352822"/>
            </a:xfrm>
          </p:grpSpPr>
          <p:grpSp>
            <p:nvGrpSpPr>
              <p:cNvPr id="48" name="Group 47"/>
              <p:cNvGrpSpPr/>
              <p:nvPr/>
            </p:nvGrpSpPr>
            <p:grpSpPr>
              <a:xfrm>
                <a:off x="4500716" y="871944"/>
                <a:ext cx="168184" cy="143074"/>
                <a:chOff x="6029360" y="692067"/>
                <a:chExt cx="538648" cy="458229"/>
              </a:xfrm>
            </p:grpSpPr>
            <p:sp>
              <p:nvSpPr>
                <p:cNvPr id="50" name="Freeform 300"/>
                <p:cNvSpPr>
                  <a:spLocks noEditPoints="1"/>
                </p:cNvSpPr>
                <p:nvPr/>
              </p:nvSpPr>
              <p:spPr bwMode="auto">
                <a:xfrm>
                  <a:off x="6029360" y="692067"/>
                  <a:ext cx="336550" cy="339725"/>
                </a:xfrm>
                <a:custGeom>
                  <a:avLst/>
                  <a:gdLst>
                    <a:gd name="T0" fmla="*/ 382 w 426"/>
                    <a:gd name="T1" fmla="*/ 169 h 426"/>
                    <a:gd name="T2" fmla="*/ 374 w 426"/>
                    <a:gd name="T3" fmla="*/ 146 h 426"/>
                    <a:gd name="T4" fmla="*/ 388 w 426"/>
                    <a:gd name="T5" fmla="*/ 87 h 426"/>
                    <a:gd name="T6" fmla="*/ 301 w 426"/>
                    <a:gd name="T7" fmla="*/ 62 h 426"/>
                    <a:gd name="T8" fmla="*/ 270 w 426"/>
                    <a:gd name="T9" fmla="*/ 48 h 426"/>
                    <a:gd name="T10" fmla="*/ 181 w 426"/>
                    <a:gd name="T11" fmla="*/ 0 h 426"/>
                    <a:gd name="T12" fmla="*/ 158 w 426"/>
                    <a:gd name="T13" fmla="*/ 47 h 426"/>
                    <a:gd name="T14" fmla="*/ 126 w 426"/>
                    <a:gd name="T15" fmla="*/ 61 h 426"/>
                    <a:gd name="T16" fmla="*/ 63 w 426"/>
                    <a:gd name="T17" fmla="*/ 125 h 426"/>
                    <a:gd name="T18" fmla="*/ 52 w 426"/>
                    <a:gd name="T19" fmla="*/ 145 h 426"/>
                    <a:gd name="T20" fmla="*/ 0 w 426"/>
                    <a:gd name="T21" fmla="*/ 179 h 426"/>
                    <a:gd name="T22" fmla="*/ 44 w 426"/>
                    <a:gd name="T23" fmla="*/ 257 h 426"/>
                    <a:gd name="T24" fmla="*/ 56 w 426"/>
                    <a:gd name="T25" fmla="*/ 290 h 426"/>
                    <a:gd name="T26" fmla="*/ 85 w 426"/>
                    <a:gd name="T27" fmla="*/ 388 h 426"/>
                    <a:gd name="T28" fmla="*/ 135 w 426"/>
                    <a:gd name="T29" fmla="*/ 369 h 426"/>
                    <a:gd name="T30" fmla="*/ 168 w 426"/>
                    <a:gd name="T31" fmla="*/ 382 h 426"/>
                    <a:gd name="T32" fmla="*/ 257 w 426"/>
                    <a:gd name="T33" fmla="*/ 382 h 426"/>
                    <a:gd name="T34" fmla="*/ 280 w 426"/>
                    <a:gd name="T35" fmla="*/ 375 h 426"/>
                    <a:gd name="T36" fmla="*/ 339 w 426"/>
                    <a:gd name="T37" fmla="*/ 389 h 426"/>
                    <a:gd name="T38" fmla="*/ 364 w 426"/>
                    <a:gd name="T39" fmla="*/ 301 h 426"/>
                    <a:gd name="T40" fmla="*/ 377 w 426"/>
                    <a:gd name="T41" fmla="*/ 270 h 426"/>
                    <a:gd name="T42" fmla="*/ 213 w 426"/>
                    <a:gd name="T43" fmla="*/ 333 h 426"/>
                    <a:gd name="T44" fmla="*/ 188 w 426"/>
                    <a:gd name="T45" fmla="*/ 329 h 426"/>
                    <a:gd name="T46" fmla="*/ 156 w 426"/>
                    <a:gd name="T47" fmla="*/ 318 h 426"/>
                    <a:gd name="T48" fmla="*/ 128 w 426"/>
                    <a:gd name="T49" fmla="*/ 297 h 426"/>
                    <a:gd name="T50" fmla="*/ 108 w 426"/>
                    <a:gd name="T51" fmla="*/ 269 h 426"/>
                    <a:gd name="T52" fmla="*/ 96 w 426"/>
                    <a:gd name="T53" fmla="*/ 237 h 426"/>
                    <a:gd name="T54" fmla="*/ 94 w 426"/>
                    <a:gd name="T55" fmla="*/ 213 h 426"/>
                    <a:gd name="T56" fmla="*/ 99 w 426"/>
                    <a:gd name="T57" fmla="*/ 177 h 426"/>
                    <a:gd name="T58" fmla="*/ 114 w 426"/>
                    <a:gd name="T59" fmla="*/ 146 h 426"/>
                    <a:gd name="T60" fmla="*/ 138 w 426"/>
                    <a:gd name="T61" fmla="*/ 120 h 426"/>
                    <a:gd name="T62" fmla="*/ 167 w 426"/>
                    <a:gd name="T63" fmla="*/ 103 h 426"/>
                    <a:gd name="T64" fmla="*/ 201 w 426"/>
                    <a:gd name="T65" fmla="*/ 94 h 426"/>
                    <a:gd name="T66" fmla="*/ 226 w 426"/>
                    <a:gd name="T67" fmla="*/ 94 h 426"/>
                    <a:gd name="T68" fmla="*/ 260 w 426"/>
                    <a:gd name="T69" fmla="*/ 103 h 426"/>
                    <a:gd name="T70" fmla="*/ 289 w 426"/>
                    <a:gd name="T71" fmla="*/ 121 h 426"/>
                    <a:gd name="T72" fmla="*/ 312 w 426"/>
                    <a:gd name="T73" fmla="*/ 146 h 426"/>
                    <a:gd name="T74" fmla="*/ 327 w 426"/>
                    <a:gd name="T75" fmla="*/ 177 h 426"/>
                    <a:gd name="T76" fmla="*/ 332 w 426"/>
                    <a:gd name="T77" fmla="*/ 213 h 426"/>
                    <a:gd name="T78" fmla="*/ 329 w 426"/>
                    <a:gd name="T79" fmla="*/ 238 h 426"/>
                    <a:gd name="T80" fmla="*/ 317 w 426"/>
                    <a:gd name="T81" fmla="*/ 270 h 426"/>
                    <a:gd name="T82" fmla="*/ 297 w 426"/>
                    <a:gd name="T83" fmla="*/ 298 h 426"/>
                    <a:gd name="T84" fmla="*/ 269 w 426"/>
                    <a:gd name="T85" fmla="*/ 319 h 426"/>
                    <a:gd name="T86" fmla="*/ 237 w 426"/>
                    <a:gd name="T87" fmla="*/ 330 h 426"/>
                    <a:gd name="T88" fmla="*/ 213 w 426"/>
                    <a:gd name="T89" fmla="*/ 3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6" h="426">
                      <a:moveTo>
                        <a:pt x="426" y="247"/>
                      </a:moveTo>
                      <a:lnTo>
                        <a:pt x="426" y="181"/>
                      </a:lnTo>
                      <a:lnTo>
                        <a:pt x="382" y="169"/>
                      </a:lnTo>
                      <a:lnTo>
                        <a:pt x="382" y="169"/>
                      </a:lnTo>
                      <a:lnTo>
                        <a:pt x="379" y="158"/>
                      </a:lnTo>
                      <a:lnTo>
                        <a:pt x="374" y="146"/>
                      </a:lnTo>
                      <a:lnTo>
                        <a:pt x="370" y="136"/>
                      </a:lnTo>
                      <a:lnTo>
                        <a:pt x="365" y="126"/>
                      </a:lnTo>
                      <a:lnTo>
                        <a:pt x="388" y="87"/>
                      </a:lnTo>
                      <a:lnTo>
                        <a:pt x="341" y="38"/>
                      </a:lnTo>
                      <a:lnTo>
                        <a:pt x="301" y="62"/>
                      </a:lnTo>
                      <a:lnTo>
                        <a:pt x="301" y="62"/>
                      </a:lnTo>
                      <a:lnTo>
                        <a:pt x="291" y="57"/>
                      </a:lnTo>
                      <a:lnTo>
                        <a:pt x="281" y="51"/>
                      </a:lnTo>
                      <a:lnTo>
                        <a:pt x="270" y="48"/>
                      </a:lnTo>
                      <a:lnTo>
                        <a:pt x="258" y="44"/>
                      </a:lnTo>
                      <a:lnTo>
                        <a:pt x="247" y="0"/>
                      </a:lnTo>
                      <a:lnTo>
                        <a:pt x="181" y="0"/>
                      </a:lnTo>
                      <a:lnTo>
                        <a:pt x="169" y="44"/>
                      </a:lnTo>
                      <a:lnTo>
                        <a:pt x="169" y="44"/>
                      </a:lnTo>
                      <a:lnTo>
                        <a:pt x="158" y="47"/>
                      </a:lnTo>
                      <a:lnTo>
                        <a:pt x="146" y="51"/>
                      </a:lnTo>
                      <a:lnTo>
                        <a:pt x="137" y="56"/>
                      </a:lnTo>
                      <a:lnTo>
                        <a:pt x="126" y="61"/>
                      </a:lnTo>
                      <a:lnTo>
                        <a:pt x="87" y="37"/>
                      </a:lnTo>
                      <a:lnTo>
                        <a:pt x="39" y="85"/>
                      </a:lnTo>
                      <a:lnTo>
                        <a:pt x="63" y="125"/>
                      </a:lnTo>
                      <a:lnTo>
                        <a:pt x="63" y="125"/>
                      </a:lnTo>
                      <a:lnTo>
                        <a:pt x="57" y="134"/>
                      </a:lnTo>
                      <a:lnTo>
                        <a:pt x="52" y="145"/>
                      </a:lnTo>
                      <a:lnTo>
                        <a:pt x="49" y="156"/>
                      </a:lnTo>
                      <a:lnTo>
                        <a:pt x="44" y="168"/>
                      </a:lnTo>
                      <a:lnTo>
                        <a:pt x="0" y="179"/>
                      </a:lnTo>
                      <a:lnTo>
                        <a:pt x="0" y="245"/>
                      </a:lnTo>
                      <a:lnTo>
                        <a:pt x="44" y="257"/>
                      </a:lnTo>
                      <a:lnTo>
                        <a:pt x="44" y="257"/>
                      </a:lnTo>
                      <a:lnTo>
                        <a:pt x="47" y="268"/>
                      </a:lnTo>
                      <a:lnTo>
                        <a:pt x="52" y="280"/>
                      </a:lnTo>
                      <a:lnTo>
                        <a:pt x="56" y="290"/>
                      </a:lnTo>
                      <a:lnTo>
                        <a:pt x="61" y="300"/>
                      </a:lnTo>
                      <a:lnTo>
                        <a:pt x="38" y="339"/>
                      </a:lnTo>
                      <a:lnTo>
                        <a:pt x="85" y="388"/>
                      </a:lnTo>
                      <a:lnTo>
                        <a:pt x="125" y="364"/>
                      </a:lnTo>
                      <a:lnTo>
                        <a:pt x="125" y="364"/>
                      </a:lnTo>
                      <a:lnTo>
                        <a:pt x="135" y="369"/>
                      </a:lnTo>
                      <a:lnTo>
                        <a:pt x="145" y="375"/>
                      </a:lnTo>
                      <a:lnTo>
                        <a:pt x="156" y="378"/>
                      </a:lnTo>
                      <a:lnTo>
                        <a:pt x="168" y="382"/>
                      </a:lnTo>
                      <a:lnTo>
                        <a:pt x="179" y="426"/>
                      </a:lnTo>
                      <a:lnTo>
                        <a:pt x="245" y="426"/>
                      </a:lnTo>
                      <a:lnTo>
                        <a:pt x="257" y="382"/>
                      </a:lnTo>
                      <a:lnTo>
                        <a:pt x="257" y="382"/>
                      </a:lnTo>
                      <a:lnTo>
                        <a:pt x="268" y="379"/>
                      </a:lnTo>
                      <a:lnTo>
                        <a:pt x="280" y="375"/>
                      </a:lnTo>
                      <a:lnTo>
                        <a:pt x="289" y="370"/>
                      </a:lnTo>
                      <a:lnTo>
                        <a:pt x="300" y="365"/>
                      </a:lnTo>
                      <a:lnTo>
                        <a:pt x="339" y="389"/>
                      </a:lnTo>
                      <a:lnTo>
                        <a:pt x="387" y="341"/>
                      </a:lnTo>
                      <a:lnTo>
                        <a:pt x="364" y="301"/>
                      </a:lnTo>
                      <a:lnTo>
                        <a:pt x="364" y="301"/>
                      </a:lnTo>
                      <a:lnTo>
                        <a:pt x="369" y="292"/>
                      </a:lnTo>
                      <a:lnTo>
                        <a:pt x="374" y="281"/>
                      </a:lnTo>
                      <a:lnTo>
                        <a:pt x="377" y="270"/>
                      </a:lnTo>
                      <a:lnTo>
                        <a:pt x="382" y="258"/>
                      </a:lnTo>
                      <a:lnTo>
                        <a:pt x="426" y="247"/>
                      </a:lnTo>
                      <a:close/>
                      <a:moveTo>
                        <a:pt x="213" y="333"/>
                      </a:moveTo>
                      <a:lnTo>
                        <a:pt x="213" y="333"/>
                      </a:lnTo>
                      <a:lnTo>
                        <a:pt x="200" y="332"/>
                      </a:lnTo>
                      <a:lnTo>
                        <a:pt x="188" y="329"/>
                      </a:lnTo>
                      <a:lnTo>
                        <a:pt x="178" y="327"/>
                      </a:lnTo>
                      <a:lnTo>
                        <a:pt x="166" y="323"/>
                      </a:lnTo>
                      <a:lnTo>
                        <a:pt x="156" y="318"/>
                      </a:lnTo>
                      <a:lnTo>
                        <a:pt x="146" y="312"/>
                      </a:lnTo>
                      <a:lnTo>
                        <a:pt x="137" y="305"/>
                      </a:lnTo>
                      <a:lnTo>
                        <a:pt x="128" y="297"/>
                      </a:lnTo>
                      <a:lnTo>
                        <a:pt x="121" y="288"/>
                      </a:lnTo>
                      <a:lnTo>
                        <a:pt x="114" y="280"/>
                      </a:lnTo>
                      <a:lnTo>
                        <a:pt x="108" y="269"/>
                      </a:lnTo>
                      <a:lnTo>
                        <a:pt x="103" y="259"/>
                      </a:lnTo>
                      <a:lnTo>
                        <a:pt x="99" y="247"/>
                      </a:lnTo>
                      <a:lnTo>
                        <a:pt x="96" y="237"/>
                      </a:lnTo>
                      <a:lnTo>
                        <a:pt x="95" y="225"/>
                      </a:lnTo>
                      <a:lnTo>
                        <a:pt x="94" y="213"/>
                      </a:lnTo>
                      <a:lnTo>
                        <a:pt x="94" y="213"/>
                      </a:lnTo>
                      <a:lnTo>
                        <a:pt x="95" y="200"/>
                      </a:lnTo>
                      <a:lnTo>
                        <a:pt x="97" y="188"/>
                      </a:lnTo>
                      <a:lnTo>
                        <a:pt x="99" y="177"/>
                      </a:lnTo>
                      <a:lnTo>
                        <a:pt x="103" y="166"/>
                      </a:lnTo>
                      <a:lnTo>
                        <a:pt x="109" y="156"/>
                      </a:lnTo>
                      <a:lnTo>
                        <a:pt x="114" y="146"/>
                      </a:lnTo>
                      <a:lnTo>
                        <a:pt x="122" y="136"/>
                      </a:lnTo>
                      <a:lnTo>
                        <a:pt x="129" y="128"/>
                      </a:lnTo>
                      <a:lnTo>
                        <a:pt x="138" y="120"/>
                      </a:lnTo>
                      <a:lnTo>
                        <a:pt x="146" y="114"/>
                      </a:lnTo>
                      <a:lnTo>
                        <a:pt x="157" y="107"/>
                      </a:lnTo>
                      <a:lnTo>
                        <a:pt x="167" y="103"/>
                      </a:lnTo>
                      <a:lnTo>
                        <a:pt x="179" y="99"/>
                      </a:lnTo>
                      <a:lnTo>
                        <a:pt x="189" y="96"/>
                      </a:lnTo>
                      <a:lnTo>
                        <a:pt x="201" y="94"/>
                      </a:lnTo>
                      <a:lnTo>
                        <a:pt x="213" y="93"/>
                      </a:lnTo>
                      <a:lnTo>
                        <a:pt x="213" y="93"/>
                      </a:lnTo>
                      <a:lnTo>
                        <a:pt x="226" y="94"/>
                      </a:lnTo>
                      <a:lnTo>
                        <a:pt x="238" y="97"/>
                      </a:lnTo>
                      <a:lnTo>
                        <a:pt x="248" y="99"/>
                      </a:lnTo>
                      <a:lnTo>
                        <a:pt x="260" y="103"/>
                      </a:lnTo>
                      <a:lnTo>
                        <a:pt x="270" y="108"/>
                      </a:lnTo>
                      <a:lnTo>
                        <a:pt x="280" y="114"/>
                      </a:lnTo>
                      <a:lnTo>
                        <a:pt x="289" y="121"/>
                      </a:lnTo>
                      <a:lnTo>
                        <a:pt x="298" y="129"/>
                      </a:lnTo>
                      <a:lnTo>
                        <a:pt x="305" y="138"/>
                      </a:lnTo>
                      <a:lnTo>
                        <a:pt x="312" y="146"/>
                      </a:lnTo>
                      <a:lnTo>
                        <a:pt x="318" y="157"/>
                      </a:lnTo>
                      <a:lnTo>
                        <a:pt x="323" y="167"/>
                      </a:lnTo>
                      <a:lnTo>
                        <a:pt x="327" y="177"/>
                      </a:lnTo>
                      <a:lnTo>
                        <a:pt x="330" y="189"/>
                      </a:lnTo>
                      <a:lnTo>
                        <a:pt x="331" y="201"/>
                      </a:lnTo>
                      <a:lnTo>
                        <a:pt x="332" y="213"/>
                      </a:lnTo>
                      <a:lnTo>
                        <a:pt x="332" y="213"/>
                      </a:lnTo>
                      <a:lnTo>
                        <a:pt x="331" y="226"/>
                      </a:lnTo>
                      <a:lnTo>
                        <a:pt x="329" y="238"/>
                      </a:lnTo>
                      <a:lnTo>
                        <a:pt x="327" y="249"/>
                      </a:lnTo>
                      <a:lnTo>
                        <a:pt x="323" y="260"/>
                      </a:lnTo>
                      <a:lnTo>
                        <a:pt x="317" y="270"/>
                      </a:lnTo>
                      <a:lnTo>
                        <a:pt x="312" y="280"/>
                      </a:lnTo>
                      <a:lnTo>
                        <a:pt x="304" y="290"/>
                      </a:lnTo>
                      <a:lnTo>
                        <a:pt x="297" y="298"/>
                      </a:lnTo>
                      <a:lnTo>
                        <a:pt x="288" y="306"/>
                      </a:lnTo>
                      <a:lnTo>
                        <a:pt x="280" y="312"/>
                      </a:lnTo>
                      <a:lnTo>
                        <a:pt x="269" y="319"/>
                      </a:lnTo>
                      <a:lnTo>
                        <a:pt x="259" y="323"/>
                      </a:lnTo>
                      <a:lnTo>
                        <a:pt x="247" y="327"/>
                      </a:lnTo>
                      <a:lnTo>
                        <a:pt x="237" y="330"/>
                      </a:lnTo>
                      <a:lnTo>
                        <a:pt x="225" y="332"/>
                      </a:lnTo>
                      <a:lnTo>
                        <a:pt x="213" y="333"/>
                      </a:lnTo>
                      <a:lnTo>
                        <a:pt x="213" y="333"/>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00"/>
                <p:cNvSpPr>
                  <a:spLocks noEditPoints="1"/>
                </p:cNvSpPr>
                <p:nvPr/>
              </p:nvSpPr>
              <p:spPr bwMode="auto">
                <a:xfrm>
                  <a:off x="6322583" y="902556"/>
                  <a:ext cx="245425" cy="247740"/>
                </a:xfrm>
                <a:custGeom>
                  <a:avLst/>
                  <a:gdLst>
                    <a:gd name="T0" fmla="*/ 382 w 426"/>
                    <a:gd name="T1" fmla="*/ 169 h 426"/>
                    <a:gd name="T2" fmla="*/ 374 w 426"/>
                    <a:gd name="T3" fmla="*/ 146 h 426"/>
                    <a:gd name="T4" fmla="*/ 388 w 426"/>
                    <a:gd name="T5" fmla="*/ 87 h 426"/>
                    <a:gd name="T6" fmla="*/ 301 w 426"/>
                    <a:gd name="T7" fmla="*/ 62 h 426"/>
                    <a:gd name="T8" fmla="*/ 270 w 426"/>
                    <a:gd name="T9" fmla="*/ 48 h 426"/>
                    <a:gd name="T10" fmla="*/ 181 w 426"/>
                    <a:gd name="T11" fmla="*/ 0 h 426"/>
                    <a:gd name="T12" fmla="*/ 158 w 426"/>
                    <a:gd name="T13" fmla="*/ 47 h 426"/>
                    <a:gd name="T14" fmla="*/ 126 w 426"/>
                    <a:gd name="T15" fmla="*/ 61 h 426"/>
                    <a:gd name="T16" fmla="*/ 63 w 426"/>
                    <a:gd name="T17" fmla="*/ 125 h 426"/>
                    <a:gd name="T18" fmla="*/ 52 w 426"/>
                    <a:gd name="T19" fmla="*/ 145 h 426"/>
                    <a:gd name="T20" fmla="*/ 0 w 426"/>
                    <a:gd name="T21" fmla="*/ 179 h 426"/>
                    <a:gd name="T22" fmla="*/ 44 w 426"/>
                    <a:gd name="T23" fmla="*/ 257 h 426"/>
                    <a:gd name="T24" fmla="*/ 56 w 426"/>
                    <a:gd name="T25" fmla="*/ 290 h 426"/>
                    <a:gd name="T26" fmla="*/ 85 w 426"/>
                    <a:gd name="T27" fmla="*/ 388 h 426"/>
                    <a:gd name="T28" fmla="*/ 135 w 426"/>
                    <a:gd name="T29" fmla="*/ 369 h 426"/>
                    <a:gd name="T30" fmla="*/ 168 w 426"/>
                    <a:gd name="T31" fmla="*/ 382 h 426"/>
                    <a:gd name="T32" fmla="*/ 257 w 426"/>
                    <a:gd name="T33" fmla="*/ 382 h 426"/>
                    <a:gd name="T34" fmla="*/ 280 w 426"/>
                    <a:gd name="T35" fmla="*/ 375 h 426"/>
                    <a:gd name="T36" fmla="*/ 339 w 426"/>
                    <a:gd name="T37" fmla="*/ 389 h 426"/>
                    <a:gd name="T38" fmla="*/ 364 w 426"/>
                    <a:gd name="T39" fmla="*/ 301 h 426"/>
                    <a:gd name="T40" fmla="*/ 377 w 426"/>
                    <a:gd name="T41" fmla="*/ 270 h 426"/>
                    <a:gd name="T42" fmla="*/ 213 w 426"/>
                    <a:gd name="T43" fmla="*/ 333 h 426"/>
                    <a:gd name="T44" fmla="*/ 188 w 426"/>
                    <a:gd name="T45" fmla="*/ 329 h 426"/>
                    <a:gd name="T46" fmla="*/ 156 w 426"/>
                    <a:gd name="T47" fmla="*/ 318 h 426"/>
                    <a:gd name="T48" fmla="*/ 128 w 426"/>
                    <a:gd name="T49" fmla="*/ 297 h 426"/>
                    <a:gd name="T50" fmla="*/ 108 w 426"/>
                    <a:gd name="T51" fmla="*/ 269 h 426"/>
                    <a:gd name="T52" fmla="*/ 96 w 426"/>
                    <a:gd name="T53" fmla="*/ 237 h 426"/>
                    <a:gd name="T54" fmla="*/ 94 w 426"/>
                    <a:gd name="T55" fmla="*/ 213 h 426"/>
                    <a:gd name="T56" fmla="*/ 99 w 426"/>
                    <a:gd name="T57" fmla="*/ 177 h 426"/>
                    <a:gd name="T58" fmla="*/ 114 w 426"/>
                    <a:gd name="T59" fmla="*/ 146 h 426"/>
                    <a:gd name="T60" fmla="*/ 138 w 426"/>
                    <a:gd name="T61" fmla="*/ 120 h 426"/>
                    <a:gd name="T62" fmla="*/ 167 w 426"/>
                    <a:gd name="T63" fmla="*/ 103 h 426"/>
                    <a:gd name="T64" fmla="*/ 201 w 426"/>
                    <a:gd name="T65" fmla="*/ 94 h 426"/>
                    <a:gd name="T66" fmla="*/ 226 w 426"/>
                    <a:gd name="T67" fmla="*/ 94 h 426"/>
                    <a:gd name="T68" fmla="*/ 260 w 426"/>
                    <a:gd name="T69" fmla="*/ 103 h 426"/>
                    <a:gd name="T70" fmla="*/ 289 w 426"/>
                    <a:gd name="T71" fmla="*/ 121 h 426"/>
                    <a:gd name="T72" fmla="*/ 312 w 426"/>
                    <a:gd name="T73" fmla="*/ 146 h 426"/>
                    <a:gd name="T74" fmla="*/ 327 w 426"/>
                    <a:gd name="T75" fmla="*/ 177 h 426"/>
                    <a:gd name="T76" fmla="*/ 332 w 426"/>
                    <a:gd name="T77" fmla="*/ 213 h 426"/>
                    <a:gd name="T78" fmla="*/ 329 w 426"/>
                    <a:gd name="T79" fmla="*/ 238 h 426"/>
                    <a:gd name="T80" fmla="*/ 317 w 426"/>
                    <a:gd name="T81" fmla="*/ 270 h 426"/>
                    <a:gd name="T82" fmla="*/ 297 w 426"/>
                    <a:gd name="T83" fmla="*/ 298 h 426"/>
                    <a:gd name="T84" fmla="*/ 269 w 426"/>
                    <a:gd name="T85" fmla="*/ 319 h 426"/>
                    <a:gd name="T86" fmla="*/ 237 w 426"/>
                    <a:gd name="T87" fmla="*/ 330 h 426"/>
                    <a:gd name="T88" fmla="*/ 213 w 426"/>
                    <a:gd name="T89" fmla="*/ 3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6" h="426">
                      <a:moveTo>
                        <a:pt x="426" y="247"/>
                      </a:moveTo>
                      <a:lnTo>
                        <a:pt x="426" y="181"/>
                      </a:lnTo>
                      <a:lnTo>
                        <a:pt x="382" y="169"/>
                      </a:lnTo>
                      <a:lnTo>
                        <a:pt x="382" y="169"/>
                      </a:lnTo>
                      <a:lnTo>
                        <a:pt x="379" y="158"/>
                      </a:lnTo>
                      <a:lnTo>
                        <a:pt x="374" y="146"/>
                      </a:lnTo>
                      <a:lnTo>
                        <a:pt x="370" y="136"/>
                      </a:lnTo>
                      <a:lnTo>
                        <a:pt x="365" y="126"/>
                      </a:lnTo>
                      <a:lnTo>
                        <a:pt x="388" y="87"/>
                      </a:lnTo>
                      <a:lnTo>
                        <a:pt x="341" y="38"/>
                      </a:lnTo>
                      <a:lnTo>
                        <a:pt x="301" y="62"/>
                      </a:lnTo>
                      <a:lnTo>
                        <a:pt x="301" y="62"/>
                      </a:lnTo>
                      <a:lnTo>
                        <a:pt x="291" y="57"/>
                      </a:lnTo>
                      <a:lnTo>
                        <a:pt x="281" y="51"/>
                      </a:lnTo>
                      <a:lnTo>
                        <a:pt x="270" y="48"/>
                      </a:lnTo>
                      <a:lnTo>
                        <a:pt x="258" y="44"/>
                      </a:lnTo>
                      <a:lnTo>
                        <a:pt x="247" y="0"/>
                      </a:lnTo>
                      <a:lnTo>
                        <a:pt x="181" y="0"/>
                      </a:lnTo>
                      <a:lnTo>
                        <a:pt x="169" y="44"/>
                      </a:lnTo>
                      <a:lnTo>
                        <a:pt x="169" y="44"/>
                      </a:lnTo>
                      <a:lnTo>
                        <a:pt x="158" y="47"/>
                      </a:lnTo>
                      <a:lnTo>
                        <a:pt x="146" y="51"/>
                      </a:lnTo>
                      <a:lnTo>
                        <a:pt x="137" y="56"/>
                      </a:lnTo>
                      <a:lnTo>
                        <a:pt x="126" y="61"/>
                      </a:lnTo>
                      <a:lnTo>
                        <a:pt x="87" y="37"/>
                      </a:lnTo>
                      <a:lnTo>
                        <a:pt x="39" y="85"/>
                      </a:lnTo>
                      <a:lnTo>
                        <a:pt x="63" y="125"/>
                      </a:lnTo>
                      <a:lnTo>
                        <a:pt x="63" y="125"/>
                      </a:lnTo>
                      <a:lnTo>
                        <a:pt x="57" y="134"/>
                      </a:lnTo>
                      <a:lnTo>
                        <a:pt x="52" y="145"/>
                      </a:lnTo>
                      <a:lnTo>
                        <a:pt x="49" y="156"/>
                      </a:lnTo>
                      <a:lnTo>
                        <a:pt x="44" y="168"/>
                      </a:lnTo>
                      <a:lnTo>
                        <a:pt x="0" y="179"/>
                      </a:lnTo>
                      <a:lnTo>
                        <a:pt x="0" y="245"/>
                      </a:lnTo>
                      <a:lnTo>
                        <a:pt x="44" y="257"/>
                      </a:lnTo>
                      <a:lnTo>
                        <a:pt x="44" y="257"/>
                      </a:lnTo>
                      <a:lnTo>
                        <a:pt x="47" y="268"/>
                      </a:lnTo>
                      <a:lnTo>
                        <a:pt x="52" y="280"/>
                      </a:lnTo>
                      <a:lnTo>
                        <a:pt x="56" y="290"/>
                      </a:lnTo>
                      <a:lnTo>
                        <a:pt x="61" y="300"/>
                      </a:lnTo>
                      <a:lnTo>
                        <a:pt x="38" y="339"/>
                      </a:lnTo>
                      <a:lnTo>
                        <a:pt x="85" y="388"/>
                      </a:lnTo>
                      <a:lnTo>
                        <a:pt x="125" y="364"/>
                      </a:lnTo>
                      <a:lnTo>
                        <a:pt x="125" y="364"/>
                      </a:lnTo>
                      <a:lnTo>
                        <a:pt x="135" y="369"/>
                      </a:lnTo>
                      <a:lnTo>
                        <a:pt x="145" y="375"/>
                      </a:lnTo>
                      <a:lnTo>
                        <a:pt x="156" y="378"/>
                      </a:lnTo>
                      <a:lnTo>
                        <a:pt x="168" y="382"/>
                      </a:lnTo>
                      <a:lnTo>
                        <a:pt x="179" y="426"/>
                      </a:lnTo>
                      <a:lnTo>
                        <a:pt x="245" y="426"/>
                      </a:lnTo>
                      <a:lnTo>
                        <a:pt x="257" y="382"/>
                      </a:lnTo>
                      <a:lnTo>
                        <a:pt x="257" y="382"/>
                      </a:lnTo>
                      <a:lnTo>
                        <a:pt x="268" y="379"/>
                      </a:lnTo>
                      <a:lnTo>
                        <a:pt x="280" y="375"/>
                      </a:lnTo>
                      <a:lnTo>
                        <a:pt x="289" y="370"/>
                      </a:lnTo>
                      <a:lnTo>
                        <a:pt x="300" y="365"/>
                      </a:lnTo>
                      <a:lnTo>
                        <a:pt x="339" y="389"/>
                      </a:lnTo>
                      <a:lnTo>
                        <a:pt x="387" y="341"/>
                      </a:lnTo>
                      <a:lnTo>
                        <a:pt x="364" y="301"/>
                      </a:lnTo>
                      <a:lnTo>
                        <a:pt x="364" y="301"/>
                      </a:lnTo>
                      <a:lnTo>
                        <a:pt x="369" y="292"/>
                      </a:lnTo>
                      <a:lnTo>
                        <a:pt x="374" y="281"/>
                      </a:lnTo>
                      <a:lnTo>
                        <a:pt x="377" y="270"/>
                      </a:lnTo>
                      <a:lnTo>
                        <a:pt x="382" y="258"/>
                      </a:lnTo>
                      <a:lnTo>
                        <a:pt x="426" y="247"/>
                      </a:lnTo>
                      <a:close/>
                      <a:moveTo>
                        <a:pt x="213" y="333"/>
                      </a:moveTo>
                      <a:lnTo>
                        <a:pt x="213" y="333"/>
                      </a:lnTo>
                      <a:lnTo>
                        <a:pt x="200" y="332"/>
                      </a:lnTo>
                      <a:lnTo>
                        <a:pt x="188" y="329"/>
                      </a:lnTo>
                      <a:lnTo>
                        <a:pt x="178" y="327"/>
                      </a:lnTo>
                      <a:lnTo>
                        <a:pt x="166" y="323"/>
                      </a:lnTo>
                      <a:lnTo>
                        <a:pt x="156" y="318"/>
                      </a:lnTo>
                      <a:lnTo>
                        <a:pt x="146" y="312"/>
                      </a:lnTo>
                      <a:lnTo>
                        <a:pt x="137" y="305"/>
                      </a:lnTo>
                      <a:lnTo>
                        <a:pt x="128" y="297"/>
                      </a:lnTo>
                      <a:lnTo>
                        <a:pt x="121" y="288"/>
                      </a:lnTo>
                      <a:lnTo>
                        <a:pt x="114" y="280"/>
                      </a:lnTo>
                      <a:lnTo>
                        <a:pt x="108" y="269"/>
                      </a:lnTo>
                      <a:lnTo>
                        <a:pt x="103" y="259"/>
                      </a:lnTo>
                      <a:lnTo>
                        <a:pt x="99" y="247"/>
                      </a:lnTo>
                      <a:lnTo>
                        <a:pt x="96" y="237"/>
                      </a:lnTo>
                      <a:lnTo>
                        <a:pt x="95" y="225"/>
                      </a:lnTo>
                      <a:lnTo>
                        <a:pt x="94" y="213"/>
                      </a:lnTo>
                      <a:lnTo>
                        <a:pt x="94" y="213"/>
                      </a:lnTo>
                      <a:lnTo>
                        <a:pt x="95" y="200"/>
                      </a:lnTo>
                      <a:lnTo>
                        <a:pt x="97" y="188"/>
                      </a:lnTo>
                      <a:lnTo>
                        <a:pt x="99" y="177"/>
                      </a:lnTo>
                      <a:lnTo>
                        <a:pt x="103" y="166"/>
                      </a:lnTo>
                      <a:lnTo>
                        <a:pt x="109" y="156"/>
                      </a:lnTo>
                      <a:lnTo>
                        <a:pt x="114" y="146"/>
                      </a:lnTo>
                      <a:lnTo>
                        <a:pt x="122" y="136"/>
                      </a:lnTo>
                      <a:lnTo>
                        <a:pt x="129" y="128"/>
                      </a:lnTo>
                      <a:lnTo>
                        <a:pt x="138" y="120"/>
                      </a:lnTo>
                      <a:lnTo>
                        <a:pt x="146" y="114"/>
                      </a:lnTo>
                      <a:lnTo>
                        <a:pt x="157" y="107"/>
                      </a:lnTo>
                      <a:lnTo>
                        <a:pt x="167" y="103"/>
                      </a:lnTo>
                      <a:lnTo>
                        <a:pt x="179" y="99"/>
                      </a:lnTo>
                      <a:lnTo>
                        <a:pt x="189" y="96"/>
                      </a:lnTo>
                      <a:lnTo>
                        <a:pt x="201" y="94"/>
                      </a:lnTo>
                      <a:lnTo>
                        <a:pt x="213" y="93"/>
                      </a:lnTo>
                      <a:lnTo>
                        <a:pt x="213" y="93"/>
                      </a:lnTo>
                      <a:lnTo>
                        <a:pt x="226" y="94"/>
                      </a:lnTo>
                      <a:lnTo>
                        <a:pt x="238" y="97"/>
                      </a:lnTo>
                      <a:lnTo>
                        <a:pt x="248" y="99"/>
                      </a:lnTo>
                      <a:lnTo>
                        <a:pt x="260" y="103"/>
                      </a:lnTo>
                      <a:lnTo>
                        <a:pt x="270" y="108"/>
                      </a:lnTo>
                      <a:lnTo>
                        <a:pt x="280" y="114"/>
                      </a:lnTo>
                      <a:lnTo>
                        <a:pt x="289" y="121"/>
                      </a:lnTo>
                      <a:lnTo>
                        <a:pt x="298" y="129"/>
                      </a:lnTo>
                      <a:lnTo>
                        <a:pt x="305" y="138"/>
                      </a:lnTo>
                      <a:lnTo>
                        <a:pt x="312" y="146"/>
                      </a:lnTo>
                      <a:lnTo>
                        <a:pt x="318" y="157"/>
                      </a:lnTo>
                      <a:lnTo>
                        <a:pt x="323" y="167"/>
                      </a:lnTo>
                      <a:lnTo>
                        <a:pt x="327" y="177"/>
                      </a:lnTo>
                      <a:lnTo>
                        <a:pt x="330" y="189"/>
                      </a:lnTo>
                      <a:lnTo>
                        <a:pt x="331" y="201"/>
                      </a:lnTo>
                      <a:lnTo>
                        <a:pt x="332" y="213"/>
                      </a:lnTo>
                      <a:lnTo>
                        <a:pt x="332" y="213"/>
                      </a:lnTo>
                      <a:lnTo>
                        <a:pt x="331" y="226"/>
                      </a:lnTo>
                      <a:lnTo>
                        <a:pt x="329" y="238"/>
                      </a:lnTo>
                      <a:lnTo>
                        <a:pt x="327" y="249"/>
                      </a:lnTo>
                      <a:lnTo>
                        <a:pt x="323" y="260"/>
                      </a:lnTo>
                      <a:lnTo>
                        <a:pt x="317" y="270"/>
                      </a:lnTo>
                      <a:lnTo>
                        <a:pt x="312" y="280"/>
                      </a:lnTo>
                      <a:lnTo>
                        <a:pt x="304" y="290"/>
                      </a:lnTo>
                      <a:lnTo>
                        <a:pt x="297" y="298"/>
                      </a:lnTo>
                      <a:lnTo>
                        <a:pt x="288" y="306"/>
                      </a:lnTo>
                      <a:lnTo>
                        <a:pt x="280" y="312"/>
                      </a:lnTo>
                      <a:lnTo>
                        <a:pt x="269" y="319"/>
                      </a:lnTo>
                      <a:lnTo>
                        <a:pt x="259" y="323"/>
                      </a:lnTo>
                      <a:lnTo>
                        <a:pt x="247" y="327"/>
                      </a:lnTo>
                      <a:lnTo>
                        <a:pt x="237" y="330"/>
                      </a:lnTo>
                      <a:lnTo>
                        <a:pt x="225" y="332"/>
                      </a:lnTo>
                      <a:lnTo>
                        <a:pt x="213" y="333"/>
                      </a:lnTo>
                      <a:lnTo>
                        <a:pt x="213" y="333"/>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9" name="Freeform 251"/>
              <p:cNvSpPr>
                <a:spLocks noEditPoints="1"/>
              </p:cNvSpPr>
              <p:nvPr/>
            </p:nvSpPr>
            <p:spPr bwMode="auto">
              <a:xfrm>
                <a:off x="4451874" y="739720"/>
                <a:ext cx="274640" cy="352822"/>
              </a:xfrm>
              <a:custGeom>
                <a:avLst/>
                <a:gdLst>
                  <a:gd name="T0" fmla="*/ 274 w 411"/>
                  <a:gd name="T1" fmla="*/ 0 h 530"/>
                  <a:gd name="T2" fmla="*/ 251 w 411"/>
                  <a:gd name="T3" fmla="*/ 0 h 530"/>
                  <a:gd name="T4" fmla="*/ 0 w 411"/>
                  <a:gd name="T5" fmla="*/ 0 h 530"/>
                  <a:gd name="T6" fmla="*/ 0 w 411"/>
                  <a:gd name="T7" fmla="*/ 451 h 530"/>
                  <a:gd name="T8" fmla="*/ 0 w 411"/>
                  <a:gd name="T9" fmla="*/ 476 h 530"/>
                  <a:gd name="T10" fmla="*/ 0 w 411"/>
                  <a:gd name="T11" fmla="*/ 496 h 530"/>
                  <a:gd name="T12" fmla="*/ 0 w 411"/>
                  <a:gd name="T13" fmla="*/ 496 h 530"/>
                  <a:gd name="T14" fmla="*/ 1 w 411"/>
                  <a:gd name="T15" fmla="*/ 503 h 530"/>
                  <a:gd name="T16" fmla="*/ 2 w 411"/>
                  <a:gd name="T17" fmla="*/ 509 h 530"/>
                  <a:gd name="T18" fmla="*/ 6 w 411"/>
                  <a:gd name="T19" fmla="*/ 515 h 530"/>
                  <a:gd name="T20" fmla="*/ 10 w 411"/>
                  <a:gd name="T21" fmla="*/ 521 h 530"/>
                  <a:gd name="T22" fmla="*/ 16 w 411"/>
                  <a:gd name="T23" fmla="*/ 525 h 530"/>
                  <a:gd name="T24" fmla="*/ 21 w 411"/>
                  <a:gd name="T25" fmla="*/ 527 h 530"/>
                  <a:gd name="T26" fmla="*/ 28 w 411"/>
                  <a:gd name="T27" fmla="*/ 529 h 530"/>
                  <a:gd name="T28" fmla="*/ 35 w 411"/>
                  <a:gd name="T29" fmla="*/ 530 h 530"/>
                  <a:gd name="T30" fmla="*/ 411 w 411"/>
                  <a:gd name="T31" fmla="*/ 530 h 530"/>
                  <a:gd name="T32" fmla="*/ 411 w 411"/>
                  <a:gd name="T33" fmla="*/ 160 h 530"/>
                  <a:gd name="T34" fmla="*/ 411 w 411"/>
                  <a:gd name="T35" fmla="*/ 137 h 530"/>
                  <a:gd name="T36" fmla="*/ 274 w 411"/>
                  <a:gd name="T37" fmla="*/ 0 h 530"/>
                  <a:gd name="T38" fmla="*/ 274 w 411"/>
                  <a:gd name="T39" fmla="*/ 42 h 530"/>
                  <a:gd name="T40" fmla="*/ 368 w 411"/>
                  <a:gd name="T41" fmla="*/ 137 h 530"/>
                  <a:gd name="T42" fmla="*/ 274 w 411"/>
                  <a:gd name="T43" fmla="*/ 137 h 530"/>
                  <a:gd name="T44" fmla="*/ 274 w 411"/>
                  <a:gd name="T45" fmla="*/ 42 h 530"/>
                  <a:gd name="T46" fmla="*/ 376 w 411"/>
                  <a:gd name="T47" fmla="*/ 496 h 530"/>
                  <a:gd name="T48" fmla="*/ 35 w 411"/>
                  <a:gd name="T49" fmla="*/ 496 h 530"/>
                  <a:gd name="T50" fmla="*/ 35 w 411"/>
                  <a:gd name="T51" fmla="*/ 476 h 530"/>
                  <a:gd name="T52" fmla="*/ 35 w 411"/>
                  <a:gd name="T53" fmla="*/ 451 h 530"/>
                  <a:gd name="T54" fmla="*/ 35 w 411"/>
                  <a:gd name="T55" fmla="*/ 34 h 530"/>
                  <a:gd name="T56" fmla="*/ 251 w 411"/>
                  <a:gd name="T57" fmla="*/ 34 h 530"/>
                  <a:gd name="T58" fmla="*/ 251 w 411"/>
                  <a:gd name="T59" fmla="*/ 137 h 530"/>
                  <a:gd name="T60" fmla="*/ 251 w 411"/>
                  <a:gd name="T61" fmla="*/ 137 h 530"/>
                  <a:gd name="T62" fmla="*/ 251 w 411"/>
                  <a:gd name="T63" fmla="*/ 141 h 530"/>
                  <a:gd name="T64" fmla="*/ 253 w 411"/>
                  <a:gd name="T65" fmla="*/ 145 h 530"/>
                  <a:gd name="T66" fmla="*/ 255 w 411"/>
                  <a:gd name="T67" fmla="*/ 149 h 530"/>
                  <a:gd name="T68" fmla="*/ 258 w 411"/>
                  <a:gd name="T69" fmla="*/ 153 h 530"/>
                  <a:gd name="T70" fmla="*/ 261 w 411"/>
                  <a:gd name="T71" fmla="*/ 156 h 530"/>
                  <a:gd name="T72" fmla="*/ 265 w 411"/>
                  <a:gd name="T73" fmla="*/ 157 h 530"/>
                  <a:gd name="T74" fmla="*/ 269 w 411"/>
                  <a:gd name="T75" fmla="*/ 159 h 530"/>
                  <a:gd name="T76" fmla="*/ 274 w 411"/>
                  <a:gd name="T77" fmla="*/ 160 h 530"/>
                  <a:gd name="T78" fmla="*/ 376 w 411"/>
                  <a:gd name="T79" fmla="*/ 160 h 530"/>
                  <a:gd name="T80" fmla="*/ 376 w 411"/>
                  <a:gd name="T81" fmla="*/ 49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1" h="530">
                    <a:moveTo>
                      <a:pt x="274" y="0"/>
                    </a:moveTo>
                    <a:lnTo>
                      <a:pt x="251" y="0"/>
                    </a:lnTo>
                    <a:lnTo>
                      <a:pt x="0" y="0"/>
                    </a:lnTo>
                    <a:lnTo>
                      <a:pt x="0" y="451"/>
                    </a:lnTo>
                    <a:lnTo>
                      <a:pt x="0" y="476"/>
                    </a:lnTo>
                    <a:lnTo>
                      <a:pt x="0" y="496"/>
                    </a:lnTo>
                    <a:lnTo>
                      <a:pt x="0" y="496"/>
                    </a:lnTo>
                    <a:lnTo>
                      <a:pt x="1" y="503"/>
                    </a:lnTo>
                    <a:lnTo>
                      <a:pt x="2" y="509"/>
                    </a:lnTo>
                    <a:lnTo>
                      <a:pt x="6" y="515"/>
                    </a:lnTo>
                    <a:lnTo>
                      <a:pt x="10" y="521"/>
                    </a:lnTo>
                    <a:lnTo>
                      <a:pt x="16" y="525"/>
                    </a:lnTo>
                    <a:lnTo>
                      <a:pt x="21" y="527"/>
                    </a:lnTo>
                    <a:lnTo>
                      <a:pt x="28" y="529"/>
                    </a:lnTo>
                    <a:lnTo>
                      <a:pt x="35" y="530"/>
                    </a:lnTo>
                    <a:lnTo>
                      <a:pt x="411" y="530"/>
                    </a:lnTo>
                    <a:lnTo>
                      <a:pt x="411" y="160"/>
                    </a:lnTo>
                    <a:lnTo>
                      <a:pt x="411" y="137"/>
                    </a:lnTo>
                    <a:lnTo>
                      <a:pt x="274" y="0"/>
                    </a:lnTo>
                    <a:close/>
                    <a:moveTo>
                      <a:pt x="274" y="42"/>
                    </a:moveTo>
                    <a:lnTo>
                      <a:pt x="368" y="137"/>
                    </a:lnTo>
                    <a:lnTo>
                      <a:pt x="274" y="137"/>
                    </a:lnTo>
                    <a:lnTo>
                      <a:pt x="274" y="42"/>
                    </a:lnTo>
                    <a:close/>
                    <a:moveTo>
                      <a:pt x="376" y="496"/>
                    </a:moveTo>
                    <a:lnTo>
                      <a:pt x="35" y="496"/>
                    </a:lnTo>
                    <a:lnTo>
                      <a:pt x="35" y="476"/>
                    </a:lnTo>
                    <a:lnTo>
                      <a:pt x="35" y="451"/>
                    </a:lnTo>
                    <a:lnTo>
                      <a:pt x="35" y="34"/>
                    </a:lnTo>
                    <a:lnTo>
                      <a:pt x="251" y="34"/>
                    </a:lnTo>
                    <a:lnTo>
                      <a:pt x="251" y="137"/>
                    </a:lnTo>
                    <a:lnTo>
                      <a:pt x="251" y="137"/>
                    </a:lnTo>
                    <a:lnTo>
                      <a:pt x="251" y="141"/>
                    </a:lnTo>
                    <a:lnTo>
                      <a:pt x="253" y="145"/>
                    </a:lnTo>
                    <a:lnTo>
                      <a:pt x="255" y="149"/>
                    </a:lnTo>
                    <a:lnTo>
                      <a:pt x="258" y="153"/>
                    </a:lnTo>
                    <a:lnTo>
                      <a:pt x="261" y="156"/>
                    </a:lnTo>
                    <a:lnTo>
                      <a:pt x="265" y="157"/>
                    </a:lnTo>
                    <a:lnTo>
                      <a:pt x="269" y="159"/>
                    </a:lnTo>
                    <a:lnTo>
                      <a:pt x="274" y="160"/>
                    </a:lnTo>
                    <a:lnTo>
                      <a:pt x="376" y="160"/>
                    </a:lnTo>
                    <a:lnTo>
                      <a:pt x="376" y="496"/>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966057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 name="Title 1"/>
          <p:cNvSpPr>
            <a:spLocks noGrp="1"/>
          </p:cNvSpPr>
          <p:nvPr>
            <p:ph type="title"/>
          </p:nvPr>
        </p:nvSpPr>
        <p:spPr/>
        <p:txBody>
          <a:bodyPr/>
          <a:lstStyle/>
          <a:p>
            <a:r>
              <a:rPr lang="en-US" dirty="0" smtClean="0"/>
              <a:t>Analytics  </a:t>
            </a:r>
            <a:endParaRPr lang="en-US" dirty="0"/>
          </a:p>
        </p:txBody>
      </p:sp>
      <p:sp>
        <p:nvSpPr>
          <p:cNvPr id="4" name="Round Diagonal Corner Rectangle 3"/>
          <p:cNvSpPr/>
          <p:nvPr/>
        </p:nvSpPr>
        <p:spPr>
          <a:xfrm>
            <a:off x="331470" y="1070274"/>
            <a:ext cx="3641175" cy="3340284"/>
          </a:xfrm>
          <a:prstGeom prst="round2DiagRect">
            <a:avLst>
              <a:gd name="adj1" fmla="val 0"/>
              <a:gd name="adj2" fmla="val 463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37160" rIns="137160" rtlCol="0" anchor="ctr"/>
          <a:lstStyle/>
          <a:p>
            <a:pPr>
              <a:spcAft>
                <a:spcPct val="15000"/>
              </a:spcAft>
            </a:pPr>
            <a:r>
              <a:rPr lang="en-US" b="1" dirty="0"/>
              <a:t>Data so smart it can tell you what's really important.</a:t>
            </a:r>
          </a:p>
          <a:p>
            <a:pPr>
              <a:spcAft>
                <a:spcPct val="15000"/>
              </a:spcAft>
            </a:pPr>
            <a:r>
              <a:rPr lang="en-US" sz="1600" dirty="0"/>
              <a:t>HP Labs is integrating data sources, transforming business processes, and driving relevant insights at unprecedented scale – so business questions can arise proactively from the data for easy access by business users. </a:t>
            </a:r>
          </a:p>
        </p:txBody>
      </p:sp>
      <p:sp>
        <p:nvSpPr>
          <p:cNvPr id="13" name="Text Box 7"/>
          <p:cNvSpPr txBox="1">
            <a:spLocks noChangeArrowheads="1"/>
          </p:cNvSpPr>
          <p:nvPr/>
        </p:nvSpPr>
        <p:spPr bwMode="auto">
          <a:xfrm flipH="1">
            <a:off x="4764244" y="3234593"/>
            <a:ext cx="3834332" cy="778795"/>
          </a:xfrm>
          <a:prstGeom prst="rect">
            <a:avLst/>
          </a:prstGeom>
          <a:noFill/>
          <a:ln w="19050" algn="ctr">
            <a:noFill/>
            <a:miter lim="800000"/>
            <a:headEnd/>
            <a:tailEnd/>
          </a:ln>
        </p:spPr>
        <p:txBody>
          <a:bodyPr wrap="square" lIns="91440" tIns="45720" rIns="91440" bIns="45720" anchor="ctr">
            <a:noAutofit/>
          </a:bodyPr>
          <a:lstStyle/>
          <a:p>
            <a:r>
              <a:rPr lang="en-US" sz="1400" b="1" dirty="0">
                <a:solidFill>
                  <a:schemeClr val="accent1"/>
                </a:solidFill>
              </a:rPr>
              <a:t>Universal Memory-driven Analytics</a:t>
            </a:r>
          </a:p>
          <a:p>
            <a:r>
              <a:rPr lang="en-US" sz="1200" dirty="0" smtClean="0"/>
              <a:t>Creating transformative </a:t>
            </a:r>
            <a:r>
              <a:rPr lang="en-US" sz="1200" dirty="0"/>
              <a:t>algorithms, architectures, and platforms driven by access to Universal Memory</a:t>
            </a:r>
          </a:p>
        </p:txBody>
      </p:sp>
      <p:sp>
        <p:nvSpPr>
          <p:cNvPr id="14" name="Text Box 7"/>
          <p:cNvSpPr txBox="1">
            <a:spLocks noChangeArrowheads="1"/>
          </p:cNvSpPr>
          <p:nvPr/>
        </p:nvSpPr>
        <p:spPr bwMode="auto">
          <a:xfrm flipH="1">
            <a:off x="4779466" y="1500953"/>
            <a:ext cx="4214408" cy="777240"/>
          </a:xfrm>
          <a:prstGeom prst="rect">
            <a:avLst/>
          </a:prstGeom>
          <a:noFill/>
          <a:ln w="19050" algn="ctr">
            <a:noFill/>
            <a:miter lim="800000"/>
            <a:headEnd/>
            <a:tailEnd/>
          </a:ln>
        </p:spPr>
        <p:txBody>
          <a:bodyPr wrap="square" lIns="91440" tIns="45720" rIns="91440" bIns="45720" anchor="ctr">
            <a:noAutofit/>
          </a:bodyPr>
          <a:lstStyle/>
          <a:p>
            <a:r>
              <a:rPr lang="en-US" sz="1400" b="1" dirty="0" smtClean="0">
                <a:solidFill>
                  <a:schemeClr val="accent1"/>
                </a:solidFill>
              </a:rPr>
              <a:t>Rapid </a:t>
            </a:r>
            <a:r>
              <a:rPr lang="en-US" sz="1400" b="1" dirty="0">
                <a:solidFill>
                  <a:schemeClr val="accent1"/>
                </a:solidFill>
              </a:rPr>
              <a:t>Discovery to </a:t>
            </a:r>
            <a:r>
              <a:rPr lang="en-US" sz="1400" b="1" dirty="0" smtClean="0">
                <a:solidFill>
                  <a:schemeClr val="accent1"/>
                </a:solidFill>
              </a:rPr>
              <a:t>Deployment</a:t>
            </a:r>
          </a:p>
          <a:p>
            <a:r>
              <a:rPr lang="en-US" sz="1200" dirty="0"/>
              <a:t>Simplifying and democratizing the </a:t>
            </a:r>
            <a:r>
              <a:rPr lang="en-US" sz="1200" dirty="0" smtClean="0"/>
              <a:t>information technology </a:t>
            </a:r>
            <a:r>
              <a:rPr lang="en-US" sz="1200" dirty="0"/>
              <a:t>that enables businesses to run using ubiquitous data and analytics</a:t>
            </a:r>
          </a:p>
        </p:txBody>
      </p:sp>
      <p:sp>
        <p:nvSpPr>
          <p:cNvPr id="15" name="Text Box 7"/>
          <p:cNvSpPr txBox="1">
            <a:spLocks noChangeArrowheads="1"/>
          </p:cNvSpPr>
          <p:nvPr/>
        </p:nvSpPr>
        <p:spPr bwMode="auto">
          <a:xfrm flipH="1">
            <a:off x="4779470" y="2445934"/>
            <a:ext cx="3834332" cy="666703"/>
          </a:xfrm>
          <a:prstGeom prst="rect">
            <a:avLst/>
          </a:prstGeom>
          <a:noFill/>
          <a:ln w="19050" algn="ctr">
            <a:noFill/>
            <a:miter lim="800000"/>
            <a:headEnd/>
            <a:tailEnd/>
          </a:ln>
        </p:spPr>
        <p:txBody>
          <a:bodyPr wrap="square" lIns="91440" tIns="45720" rIns="91440" bIns="45720" anchor="ctr">
            <a:noAutofit/>
          </a:bodyPr>
          <a:lstStyle/>
          <a:p>
            <a:r>
              <a:rPr lang="en-US" sz="1400" b="1" dirty="0" smtClean="0">
                <a:solidFill>
                  <a:schemeClr val="accent1"/>
                </a:solidFill>
              </a:rPr>
              <a:t>Distributed Mesh Computing</a:t>
            </a:r>
            <a:endParaRPr lang="en-US" sz="1400" b="1" dirty="0">
              <a:solidFill>
                <a:schemeClr val="accent1"/>
              </a:solidFill>
            </a:endParaRPr>
          </a:p>
          <a:p>
            <a:r>
              <a:rPr lang="en-US" sz="1200" dirty="0"/>
              <a:t>Enabling the collection, management, and analysis of vast amounts of data about the world around us</a:t>
            </a:r>
          </a:p>
        </p:txBody>
      </p:sp>
      <p:cxnSp>
        <p:nvCxnSpPr>
          <p:cNvPr id="16" name="Straight Connector 15"/>
          <p:cNvCxnSpPr/>
          <p:nvPr/>
        </p:nvCxnSpPr>
        <p:spPr>
          <a:xfrm>
            <a:off x="4072538" y="2351829"/>
            <a:ext cx="4541264"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072538" y="3277898"/>
            <a:ext cx="4541264"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18"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4279430" y="3461909"/>
            <a:ext cx="367001" cy="333221"/>
          </a:xfrm>
          <a:prstGeom prst="round2DiagRect">
            <a:avLst>
              <a:gd name="adj1" fmla="val 0"/>
              <a:gd name="adj2" fmla="val 11765"/>
            </a:avLst>
          </a:prstGeom>
          <a:solidFill>
            <a:schemeClr val="accent1"/>
          </a:solidFill>
          <a:ln>
            <a:noFill/>
          </a:ln>
          <a:effectLst/>
          <a:extLst/>
        </p:spPr>
      </p:pic>
      <p:pic>
        <p:nvPicPr>
          <p:cNvPr id="28" name="Picture 2" descr="C:\Users\lewingto\Documents\Brand\HP Icons\Program_analysis_and_reporting_RGB_blue_NT.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4296059" y="1696569"/>
            <a:ext cx="388560" cy="36208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4252807" y="2587626"/>
            <a:ext cx="431811" cy="431811"/>
            <a:chOff x="4252807" y="2587626"/>
            <a:chExt cx="431811" cy="431811"/>
          </a:xfrm>
        </p:grpSpPr>
        <p:sp>
          <p:nvSpPr>
            <p:cNvPr id="2" name="Oval 1"/>
            <p:cNvSpPr/>
            <p:nvPr/>
          </p:nvSpPr>
          <p:spPr>
            <a:xfrm>
              <a:off x="4252807" y="2587626"/>
              <a:ext cx="431811" cy="43181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Freeform 5"/>
            <p:cNvSpPr>
              <a:spLocks noEditPoints="1"/>
            </p:cNvSpPr>
            <p:nvPr/>
          </p:nvSpPr>
          <p:spPr bwMode="auto">
            <a:xfrm>
              <a:off x="4319128" y="2653948"/>
              <a:ext cx="299169" cy="299166"/>
            </a:xfrm>
            <a:custGeom>
              <a:avLst/>
              <a:gdLst>
                <a:gd name="T0" fmla="*/ 142 w 181"/>
                <a:gd name="T1" fmla="*/ 95 h 179"/>
                <a:gd name="T2" fmla="*/ 166 w 181"/>
                <a:gd name="T3" fmla="*/ 111 h 179"/>
                <a:gd name="T4" fmla="*/ 112 w 181"/>
                <a:gd name="T5" fmla="*/ 165 h 179"/>
                <a:gd name="T6" fmla="*/ 128 w 181"/>
                <a:gd name="T7" fmla="*/ 146 h 179"/>
                <a:gd name="T8" fmla="*/ 145 w 181"/>
                <a:gd name="T9" fmla="*/ 147 h 179"/>
                <a:gd name="T10" fmla="*/ 28 w 181"/>
                <a:gd name="T11" fmla="*/ 137 h 179"/>
                <a:gd name="T12" fmla="*/ 59 w 181"/>
                <a:gd name="T13" fmla="*/ 152 h 179"/>
                <a:gd name="T14" fmla="*/ 56 w 181"/>
                <a:gd name="T15" fmla="*/ 161 h 179"/>
                <a:gd name="T16" fmla="*/ 21 w 181"/>
                <a:gd name="T17" fmla="*/ 126 h 179"/>
                <a:gd name="T18" fmla="*/ 13 w 181"/>
                <a:gd name="T19" fmla="*/ 103 h 179"/>
                <a:gd name="T20" fmla="*/ 41 w 181"/>
                <a:gd name="T21" fmla="*/ 111 h 179"/>
                <a:gd name="T22" fmla="*/ 46 w 181"/>
                <a:gd name="T23" fmla="*/ 53 h 179"/>
                <a:gd name="T24" fmla="*/ 12 w 181"/>
                <a:gd name="T25" fmla="*/ 84 h 179"/>
                <a:gd name="T26" fmla="*/ 18 w 181"/>
                <a:gd name="T27" fmla="*/ 60 h 179"/>
                <a:gd name="T28" fmla="*/ 63 w 181"/>
                <a:gd name="T29" fmla="*/ 20 h 179"/>
                <a:gd name="T30" fmla="*/ 28 w 181"/>
                <a:gd name="T31" fmla="*/ 42 h 179"/>
                <a:gd name="T32" fmla="*/ 56 w 181"/>
                <a:gd name="T33" fmla="*/ 18 h 179"/>
                <a:gd name="T34" fmla="*/ 132 w 181"/>
                <a:gd name="T35" fmla="*/ 42 h 179"/>
                <a:gd name="T36" fmla="*/ 112 w 181"/>
                <a:gd name="T37" fmla="*/ 14 h 179"/>
                <a:gd name="T38" fmla="*/ 145 w 181"/>
                <a:gd name="T39" fmla="*/ 32 h 179"/>
                <a:gd name="T40" fmla="*/ 123 w 181"/>
                <a:gd name="T41" fmla="*/ 53 h 179"/>
                <a:gd name="T42" fmla="*/ 96 w 181"/>
                <a:gd name="T43" fmla="*/ 84 h 179"/>
                <a:gd name="T44" fmla="*/ 130 w 181"/>
                <a:gd name="T45" fmla="*/ 95 h 179"/>
                <a:gd name="T46" fmla="*/ 96 w 181"/>
                <a:gd name="T47" fmla="*/ 164 h 179"/>
                <a:gd name="T48" fmla="*/ 115 w 181"/>
                <a:gd name="T49" fmla="*/ 146 h 179"/>
                <a:gd name="T50" fmla="*/ 86 w 181"/>
                <a:gd name="T51" fmla="*/ 137 h 179"/>
                <a:gd name="T52" fmla="*/ 73 w 181"/>
                <a:gd name="T53" fmla="*/ 152 h 179"/>
                <a:gd name="T54" fmla="*/ 86 w 181"/>
                <a:gd name="T55" fmla="*/ 95 h 179"/>
                <a:gd name="T56" fmla="*/ 53 w 181"/>
                <a:gd name="T57" fmla="*/ 111 h 179"/>
                <a:gd name="T58" fmla="*/ 86 w 181"/>
                <a:gd name="T59" fmla="*/ 84 h 179"/>
                <a:gd name="T60" fmla="*/ 58 w 181"/>
                <a:gd name="T61" fmla="*/ 53 h 179"/>
                <a:gd name="T62" fmla="*/ 63 w 181"/>
                <a:gd name="T63" fmla="*/ 42 h 179"/>
                <a:gd name="T64" fmla="*/ 79 w 181"/>
                <a:gd name="T65" fmla="*/ 20 h 179"/>
                <a:gd name="T66" fmla="*/ 96 w 181"/>
                <a:gd name="T67" fmla="*/ 15 h 179"/>
                <a:gd name="T68" fmla="*/ 114 w 181"/>
                <a:gd name="T69" fmla="*/ 33 h 179"/>
                <a:gd name="T70" fmla="*/ 164 w 181"/>
                <a:gd name="T71" fmla="*/ 60 h 179"/>
                <a:gd name="T72" fmla="*/ 142 w 181"/>
                <a:gd name="T73" fmla="*/ 84 h 179"/>
                <a:gd name="T74" fmla="*/ 161 w 181"/>
                <a:gd name="T75" fmla="*/ 53 h 179"/>
                <a:gd name="T76" fmla="*/ 73 w 181"/>
                <a:gd name="T77" fmla="*/ 1 h 179"/>
                <a:gd name="T78" fmla="*/ 40 w 181"/>
                <a:gd name="T79" fmla="*/ 15 h 179"/>
                <a:gd name="T80" fmla="*/ 15 w 181"/>
                <a:gd name="T81" fmla="*/ 39 h 179"/>
                <a:gd name="T82" fmla="*/ 3 w 181"/>
                <a:gd name="T83" fmla="*/ 71 h 179"/>
                <a:gd name="T84" fmla="*/ 0 w 181"/>
                <a:gd name="T85" fmla="*/ 99 h 179"/>
                <a:gd name="T86" fmla="*/ 11 w 181"/>
                <a:gd name="T87" fmla="*/ 133 h 179"/>
                <a:gd name="T88" fmla="*/ 33 w 181"/>
                <a:gd name="T89" fmla="*/ 158 h 179"/>
                <a:gd name="T90" fmla="*/ 64 w 181"/>
                <a:gd name="T91" fmla="*/ 176 h 179"/>
                <a:gd name="T92" fmla="*/ 91 w 181"/>
                <a:gd name="T93" fmla="*/ 179 h 179"/>
                <a:gd name="T94" fmla="*/ 127 w 181"/>
                <a:gd name="T95" fmla="*/ 173 h 179"/>
                <a:gd name="T96" fmla="*/ 155 w 181"/>
                <a:gd name="T97" fmla="*/ 153 h 179"/>
                <a:gd name="T98" fmla="*/ 174 w 181"/>
                <a:gd name="T99" fmla="*/ 124 h 179"/>
                <a:gd name="T100" fmla="*/ 181 w 181"/>
                <a:gd name="T101" fmla="*/ 89 h 179"/>
                <a:gd name="T102" fmla="*/ 177 w 181"/>
                <a:gd name="T103" fmla="*/ 62 h 179"/>
                <a:gd name="T104" fmla="*/ 161 w 181"/>
                <a:gd name="T105" fmla="*/ 32 h 179"/>
                <a:gd name="T106" fmla="*/ 134 w 181"/>
                <a:gd name="T107" fmla="*/ 11 h 179"/>
                <a:gd name="T108" fmla="*/ 100 w 181"/>
                <a:gd name="T10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179">
                  <a:moveTo>
                    <a:pt x="136" y="126"/>
                  </a:moveTo>
                  <a:lnTo>
                    <a:pt x="136" y="126"/>
                  </a:lnTo>
                  <a:lnTo>
                    <a:pt x="139" y="111"/>
                  </a:lnTo>
                  <a:lnTo>
                    <a:pt x="142" y="95"/>
                  </a:lnTo>
                  <a:lnTo>
                    <a:pt x="170" y="95"/>
                  </a:lnTo>
                  <a:lnTo>
                    <a:pt x="170" y="95"/>
                  </a:lnTo>
                  <a:lnTo>
                    <a:pt x="169" y="103"/>
                  </a:lnTo>
                  <a:lnTo>
                    <a:pt x="166" y="111"/>
                  </a:lnTo>
                  <a:lnTo>
                    <a:pt x="164" y="119"/>
                  </a:lnTo>
                  <a:lnTo>
                    <a:pt x="161" y="126"/>
                  </a:lnTo>
                  <a:lnTo>
                    <a:pt x="136" y="126"/>
                  </a:lnTo>
                  <a:close/>
                  <a:moveTo>
                    <a:pt x="112" y="165"/>
                  </a:moveTo>
                  <a:lnTo>
                    <a:pt x="112" y="165"/>
                  </a:lnTo>
                  <a:lnTo>
                    <a:pt x="118" y="158"/>
                  </a:lnTo>
                  <a:lnTo>
                    <a:pt x="123" y="152"/>
                  </a:lnTo>
                  <a:lnTo>
                    <a:pt x="128" y="146"/>
                  </a:lnTo>
                  <a:lnTo>
                    <a:pt x="132" y="137"/>
                  </a:lnTo>
                  <a:lnTo>
                    <a:pt x="153" y="137"/>
                  </a:lnTo>
                  <a:lnTo>
                    <a:pt x="153" y="137"/>
                  </a:lnTo>
                  <a:lnTo>
                    <a:pt x="145" y="147"/>
                  </a:lnTo>
                  <a:lnTo>
                    <a:pt x="135" y="154"/>
                  </a:lnTo>
                  <a:lnTo>
                    <a:pt x="124" y="161"/>
                  </a:lnTo>
                  <a:lnTo>
                    <a:pt x="112" y="165"/>
                  </a:lnTo>
                  <a:close/>
                  <a:moveTo>
                    <a:pt x="28" y="137"/>
                  </a:moveTo>
                  <a:lnTo>
                    <a:pt x="50" y="137"/>
                  </a:lnTo>
                  <a:lnTo>
                    <a:pt x="50" y="137"/>
                  </a:lnTo>
                  <a:lnTo>
                    <a:pt x="53" y="146"/>
                  </a:lnTo>
                  <a:lnTo>
                    <a:pt x="59" y="152"/>
                  </a:lnTo>
                  <a:lnTo>
                    <a:pt x="63" y="158"/>
                  </a:lnTo>
                  <a:lnTo>
                    <a:pt x="68" y="165"/>
                  </a:lnTo>
                  <a:lnTo>
                    <a:pt x="68" y="165"/>
                  </a:lnTo>
                  <a:lnTo>
                    <a:pt x="56" y="161"/>
                  </a:lnTo>
                  <a:lnTo>
                    <a:pt x="46" y="154"/>
                  </a:lnTo>
                  <a:lnTo>
                    <a:pt x="36" y="147"/>
                  </a:lnTo>
                  <a:lnTo>
                    <a:pt x="28" y="137"/>
                  </a:lnTo>
                  <a:close/>
                  <a:moveTo>
                    <a:pt x="21" y="126"/>
                  </a:moveTo>
                  <a:lnTo>
                    <a:pt x="21" y="126"/>
                  </a:lnTo>
                  <a:lnTo>
                    <a:pt x="18" y="119"/>
                  </a:lnTo>
                  <a:lnTo>
                    <a:pt x="14" y="111"/>
                  </a:lnTo>
                  <a:lnTo>
                    <a:pt x="13" y="103"/>
                  </a:lnTo>
                  <a:lnTo>
                    <a:pt x="12" y="95"/>
                  </a:lnTo>
                  <a:lnTo>
                    <a:pt x="40" y="95"/>
                  </a:lnTo>
                  <a:lnTo>
                    <a:pt x="40" y="95"/>
                  </a:lnTo>
                  <a:lnTo>
                    <a:pt x="41" y="111"/>
                  </a:lnTo>
                  <a:lnTo>
                    <a:pt x="46" y="126"/>
                  </a:lnTo>
                  <a:lnTo>
                    <a:pt x="21" y="126"/>
                  </a:lnTo>
                  <a:close/>
                  <a:moveTo>
                    <a:pt x="21" y="53"/>
                  </a:moveTo>
                  <a:lnTo>
                    <a:pt x="46" y="53"/>
                  </a:lnTo>
                  <a:lnTo>
                    <a:pt x="46" y="53"/>
                  </a:lnTo>
                  <a:lnTo>
                    <a:pt x="41" y="68"/>
                  </a:lnTo>
                  <a:lnTo>
                    <a:pt x="40" y="84"/>
                  </a:lnTo>
                  <a:lnTo>
                    <a:pt x="12" y="84"/>
                  </a:lnTo>
                  <a:lnTo>
                    <a:pt x="12" y="84"/>
                  </a:lnTo>
                  <a:lnTo>
                    <a:pt x="13" y="75"/>
                  </a:lnTo>
                  <a:lnTo>
                    <a:pt x="14" y="68"/>
                  </a:lnTo>
                  <a:lnTo>
                    <a:pt x="18" y="60"/>
                  </a:lnTo>
                  <a:lnTo>
                    <a:pt x="21" y="53"/>
                  </a:lnTo>
                  <a:close/>
                  <a:moveTo>
                    <a:pt x="68" y="14"/>
                  </a:moveTo>
                  <a:lnTo>
                    <a:pt x="68" y="14"/>
                  </a:lnTo>
                  <a:lnTo>
                    <a:pt x="63" y="20"/>
                  </a:lnTo>
                  <a:lnTo>
                    <a:pt x="59" y="27"/>
                  </a:lnTo>
                  <a:lnTo>
                    <a:pt x="53" y="34"/>
                  </a:lnTo>
                  <a:lnTo>
                    <a:pt x="50" y="42"/>
                  </a:lnTo>
                  <a:lnTo>
                    <a:pt x="28" y="42"/>
                  </a:lnTo>
                  <a:lnTo>
                    <a:pt x="28" y="42"/>
                  </a:lnTo>
                  <a:lnTo>
                    <a:pt x="36" y="32"/>
                  </a:lnTo>
                  <a:lnTo>
                    <a:pt x="46" y="25"/>
                  </a:lnTo>
                  <a:lnTo>
                    <a:pt x="56" y="18"/>
                  </a:lnTo>
                  <a:lnTo>
                    <a:pt x="68" y="14"/>
                  </a:lnTo>
                  <a:close/>
                  <a:moveTo>
                    <a:pt x="153" y="42"/>
                  </a:moveTo>
                  <a:lnTo>
                    <a:pt x="132" y="42"/>
                  </a:lnTo>
                  <a:lnTo>
                    <a:pt x="132" y="42"/>
                  </a:lnTo>
                  <a:lnTo>
                    <a:pt x="128" y="33"/>
                  </a:lnTo>
                  <a:lnTo>
                    <a:pt x="123" y="27"/>
                  </a:lnTo>
                  <a:lnTo>
                    <a:pt x="118" y="20"/>
                  </a:lnTo>
                  <a:lnTo>
                    <a:pt x="112" y="14"/>
                  </a:lnTo>
                  <a:lnTo>
                    <a:pt x="112" y="14"/>
                  </a:lnTo>
                  <a:lnTo>
                    <a:pt x="124" y="18"/>
                  </a:lnTo>
                  <a:lnTo>
                    <a:pt x="135" y="25"/>
                  </a:lnTo>
                  <a:lnTo>
                    <a:pt x="145" y="32"/>
                  </a:lnTo>
                  <a:lnTo>
                    <a:pt x="153" y="42"/>
                  </a:lnTo>
                  <a:close/>
                  <a:moveTo>
                    <a:pt x="96" y="84"/>
                  </a:moveTo>
                  <a:lnTo>
                    <a:pt x="96" y="53"/>
                  </a:lnTo>
                  <a:lnTo>
                    <a:pt x="123" y="53"/>
                  </a:lnTo>
                  <a:lnTo>
                    <a:pt x="123" y="53"/>
                  </a:lnTo>
                  <a:lnTo>
                    <a:pt x="128" y="68"/>
                  </a:lnTo>
                  <a:lnTo>
                    <a:pt x="130" y="84"/>
                  </a:lnTo>
                  <a:lnTo>
                    <a:pt x="96" y="84"/>
                  </a:lnTo>
                  <a:close/>
                  <a:moveTo>
                    <a:pt x="96" y="126"/>
                  </a:moveTo>
                  <a:lnTo>
                    <a:pt x="96" y="95"/>
                  </a:lnTo>
                  <a:lnTo>
                    <a:pt x="130" y="95"/>
                  </a:lnTo>
                  <a:lnTo>
                    <a:pt x="130" y="95"/>
                  </a:lnTo>
                  <a:lnTo>
                    <a:pt x="128" y="111"/>
                  </a:lnTo>
                  <a:lnTo>
                    <a:pt x="123" y="126"/>
                  </a:lnTo>
                  <a:lnTo>
                    <a:pt x="96" y="126"/>
                  </a:lnTo>
                  <a:close/>
                  <a:moveTo>
                    <a:pt x="96" y="164"/>
                  </a:moveTo>
                  <a:lnTo>
                    <a:pt x="96" y="137"/>
                  </a:lnTo>
                  <a:lnTo>
                    <a:pt x="119" y="137"/>
                  </a:lnTo>
                  <a:lnTo>
                    <a:pt x="119" y="137"/>
                  </a:lnTo>
                  <a:lnTo>
                    <a:pt x="115" y="146"/>
                  </a:lnTo>
                  <a:lnTo>
                    <a:pt x="109" y="152"/>
                  </a:lnTo>
                  <a:lnTo>
                    <a:pt x="103" y="158"/>
                  </a:lnTo>
                  <a:lnTo>
                    <a:pt x="96" y="164"/>
                  </a:lnTo>
                  <a:close/>
                  <a:moveTo>
                    <a:pt x="86" y="137"/>
                  </a:moveTo>
                  <a:lnTo>
                    <a:pt x="86" y="164"/>
                  </a:lnTo>
                  <a:lnTo>
                    <a:pt x="86" y="164"/>
                  </a:lnTo>
                  <a:lnTo>
                    <a:pt x="78" y="158"/>
                  </a:lnTo>
                  <a:lnTo>
                    <a:pt x="73" y="152"/>
                  </a:lnTo>
                  <a:lnTo>
                    <a:pt x="67" y="146"/>
                  </a:lnTo>
                  <a:lnTo>
                    <a:pt x="63" y="137"/>
                  </a:lnTo>
                  <a:lnTo>
                    <a:pt x="86" y="137"/>
                  </a:lnTo>
                  <a:close/>
                  <a:moveTo>
                    <a:pt x="86" y="95"/>
                  </a:moveTo>
                  <a:lnTo>
                    <a:pt x="86" y="126"/>
                  </a:lnTo>
                  <a:lnTo>
                    <a:pt x="58" y="126"/>
                  </a:lnTo>
                  <a:lnTo>
                    <a:pt x="58" y="126"/>
                  </a:lnTo>
                  <a:lnTo>
                    <a:pt x="53" y="111"/>
                  </a:lnTo>
                  <a:lnTo>
                    <a:pt x="51" y="95"/>
                  </a:lnTo>
                  <a:lnTo>
                    <a:pt x="86" y="95"/>
                  </a:lnTo>
                  <a:close/>
                  <a:moveTo>
                    <a:pt x="86" y="53"/>
                  </a:moveTo>
                  <a:lnTo>
                    <a:pt x="86" y="84"/>
                  </a:lnTo>
                  <a:lnTo>
                    <a:pt x="51" y="84"/>
                  </a:lnTo>
                  <a:lnTo>
                    <a:pt x="51" y="84"/>
                  </a:lnTo>
                  <a:lnTo>
                    <a:pt x="53" y="68"/>
                  </a:lnTo>
                  <a:lnTo>
                    <a:pt x="58" y="53"/>
                  </a:lnTo>
                  <a:lnTo>
                    <a:pt x="86" y="53"/>
                  </a:lnTo>
                  <a:close/>
                  <a:moveTo>
                    <a:pt x="86" y="15"/>
                  </a:moveTo>
                  <a:lnTo>
                    <a:pt x="86" y="42"/>
                  </a:lnTo>
                  <a:lnTo>
                    <a:pt x="63" y="42"/>
                  </a:lnTo>
                  <a:lnTo>
                    <a:pt x="63" y="42"/>
                  </a:lnTo>
                  <a:lnTo>
                    <a:pt x="67" y="33"/>
                  </a:lnTo>
                  <a:lnTo>
                    <a:pt x="73" y="27"/>
                  </a:lnTo>
                  <a:lnTo>
                    <a:pt x="79" y="20"/>
                  </a:lnTo>
                  <a:lnTo>
                    <a:pt x="86" y="15"/>
                  </a:lnTo>
                  <a:close/>
                  <a:moveTo>
                    <a:pt x="119" y="42"/>
                  </a:moveTo>
                  <a:lnTo>
                    <a:pt x="96" y="42"/>
                  </a:lnTo>
                  <a:lnTo>
                    <a:pt x="96" y="15"/>
                  </a:lnTo>
                  <a:lnTo>
                    <a:pt x="96" y="15"/>
                  </a:lnTo>
                  <a:lnTo>
                    <a:pt x="103" y="20"/>
                  </a:lnTo>
                  <a:lnTo>
                    <a:pt x="109" y="27"/>
                  </a:lnTo>
                  <a:lnTo>
                    <a:pt x="114" y="33"/>
                  </a:lnTo>
                  <a:lnTo>
                    <a:pt x="119" y="42"/>
                  </a:lnTo>
                  <a:close/>
                  <a:moveTo>
                    <a:pt x="161" y="53"/>
                  </a:moveTo>
                  <a:lnTo>
                    <a:pt x="161" y="53"/>
                  </a:lnTo>
                  <a:lnTo>
                    <a:pt x="164" y="60"/>
                  </a:lnTo>
                  <a:lnTo>
                    <a:pt x="166" y="68"/>
                  </a:lnTo>
                  <a:lnTo>
                    <a:pt x="169" y="75"/>
                  </a:lnTo>
                  <a:lnTo>
                    <a:pt x="170" y="84"/>
                  </a:lnTo>
                  <a:lnTo>
                    <a:pt x="142" y="84"/>
                  </a:lnTo>
                  <a:lnTo>
                    <a:pt x="142" y="84"/>
                  </a:lnTo>
                  <a:lnTo>
                    <a:pt x="139" y="68"/>
                  </a:lnTo>
                  <a:lnTo>
                    <a:pt x="136" y="53"/>
                  </a:lnTo>
                  <a:lnTo>
                    <a:pt x="161" y="53"/>
                  </a:lnTo>
                  <a:close/>
                  <a:moveTo>
                    <a:pt x="91" y="0"/>
                  </a:moveTo>
                  <a:lnTo>
                    <a:pt x="91" y="0"/>
                  </a:lnTo>
                  <a:lnTo>
                    <a:pt x="81" y="0"/>
                  </a:lnTo>
                  <a:lnTo>
                    <a:pt x="73" y="1"/>
                  </a:lnTo>
                  <a:lnTo>
                    <a:pt x="64" y="3"/>
                  </a:lnTo>
                  <a:lnTo>
                    <a:pt x="55" y="6"/>
                  </a:lnTo>
                  <a:lnTo>
                    <a:pt x="48" y="11"/>
                  </a:lnTo>
                  <a:lnTo>
                    <a:pt x="40" y="15"/>
                  </a:lnTo>
                  <a:lnTo>
                    <a:pt x="33" y="20"/>
                  </a:lnTo>
                  <a:lnTo>
                    <a:pt x="26" y="26"/>
                  </a:lnTo>
                  <a:lnTo>
                    <a:pt x="21" y="32"/>
                  </a:lnTo>
                  <a:lnTo>
                    <a:pt x="15" y="39"/>
                  </a:lnTo>
                  <a:lnTo>
                    <a:pt x="11" y="46"/>
                  </a:lnTo>
                  <a:lnTo>
                    <a:pt x="7" y="55"/>
                  </a:lnTo>
                  <a:lnTo>
                    <a:pt x="5" y="62"/>
                  </a:lnTo>
                  <a:lnTo>
                    <a:pt x="3" y="71"/>
                  </a:lnTo>
                  <a:lnTo>
                    <a:pt x="0" y="81"/>
                  </a:lnTo>
                  <a:lnTo>
                    <a:pt x="0" y="89"/>
                  </a:lnTo>
                  <a:lnTo>
                    <a:pt x="0" y="89"/>
                  </a:lnTo>
                  <a:lnTo>
                    <a:pt x="0" y="99"/>
                  </a:lnTo>
                  <a:lnTo>
                    <a:pt x="3" y="108"/>
                  </a:lnTo>
                  <a:lnTo>
                    <a:pt x="5" y="116"/>
                  </a:lnTo>
                  <a:lnTo>
                    <a:pt x="7" y="124"/>
                  </a:lnTo>
                  <a:lnTo>
                    <a:pt x="11" y="133"/>
                  </a:lnTo>
                  <a:lnTo>
                    <a:pt x="15" y="140"/>
                  </a:lnTo>
                  <a:lnTo>
                    <a:pt x="21" y="147"/>
                  </a:lnTo>
                  <a:lnTo>
                    <a:pt x="26" y="153"/>
                  </a:lnTo>
                  <a:lnTo>
                    <a:pt x="33" y="158"/>
                  </a:lnTo>
                  <a:lnTo>
                    <a:pt x="40" y="164"/>
                  </a:lnTo>
                  <a:lnTo>
                    <a:pt x="48" y="168"/>
                  </a:lnTo>
                  <a:lnTo>
                    <a:pt x="55" y="173"/>
                  </a:lnTo>
                  <a:lnTo>
                    <a:pt x="64" y="176"/>
                  </a:lnTo>
                  <a:lnTo>
                    <a:pt x="73" y="178"/>
                  </a:lnTo>
                  <a:lnTo>
                    <a:pt x="81" y="179"/>
                  </a:lnTo>
                  <a:lnTo>
                    <a:pt x="91" y="179"/>
                  </a:lnTo>
                  <a:lnTo>
                    <a:pt x="91" y="179"/>
                  </a:lnTo>
                  <a:lnTo>
                    <a:pt x="100" y="179"/>
                  </a:lnTo>
                  <a:lnTo>
                    <a:pt x="109" y="178"/>
                  </a:lnTo>
                  <a:lnTo>
                    <a:pt x="118" y="176"/>
                  </a:lnTo>
                  <a:lnTo>
                    <a:pt x="127" y="173"/>
                  </a:lnTo>
                  <a:lnTo>
                    <a:pt x="134" y="168"/>
                  </a:lnTo>
                  <a:lnTo>
                    <a:pt x="142" y="164"/>
                  </a:lnTo>
                  <a:lnTo>
                    <a:pt x="148" y="158"/>
                  </a:lnTo>
                  <a:lnTo>
                    <a:pt x="155" y="153"/>
                  </a:lnTo>
                  <a:lnTo>
                    <a:pt x="161" y="147"/>
                  </a:lnTo>
                  <a:lnTo>
                    <a:pt x="166" y="140"/>
                  </a:lnTo>
                  <a:lnTo>
                    <a:pt x="171" y="133"/>
                  </a:lnTo>
                  <a:lnTo>
                    <a:pt x="174" y="124"/>
                  </a:lnTo>
                  <a:lnTo>
                    <a:pt x="177" y="116"/>
                  </a:lnTo>
                  <a:lnTo>
                    <a:pt x="179" y="108"/>
                  </a:lnTo>
                  <a:lnTo>
                    <a:pt x="180" y="99"/>
                  </a:lnTo>
                  <a:lnTo>
                    <a:pt x="181" y="89"/>
                  </a:lnTo>
                  <a:lnTo>
                    <a:pt x="181" y="89"/>
                  </a:lnTo>
                  <a:lnTo>
                    <a:pt x="180" y="81"/>
                  </a:lnTo>
                  <a:lnTo>
                    <a:pt x="179" y="71"/>
                  </a:lnTo>
                  <a:lnTo>
                    <a:pt x="177" y="62"/>
                  </a:lnTo>
                  <a:lnTo>
                    <a:pt x="174" y="55"/>
                  </a:lnTo>
                  <a:lnTo>
                    <a:pt x="171" y="46"/>
                  </a:lnTo>
                  <a:lnTo>
                    <a:pt x="166" y="39"/>
                  </a:lnTo>
                  <a:lnTo>
                    <a:pt x="161" y="32"/>
                  </a:lnTo>
                  <a:lnTo>
                    <a:pt x="155" y="26"/>
                  </a:lnTo>
                  <a:lnTo>
                    <a:pt x="148" y="20"/>
                  </a:lnTo>
                  <a:lnTo>
                    <a:pt x="142" y="15"/>
                  </a:lnTo>
                  <a:lnTo>
                    <a:pt x="134" y="11"/>
                  </a:lnTo>
                  <a:lnTo>
                    <a:pt x="127" y="6"/>
                  </a:lnTo>
                  <a:lnTo>
                    <a:pt x="118" y="3"/>
                  </a:lnTo>
                  <a:lnTo>
                    <a:pt x="109" y="1"/>
                  </a:lnTo>
                  <a:lnTo>
                    <a:pt x="100" y="0"/>
                  </a:lnTo>
                  <a:lnTo>
                    <a:pt x="91"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19473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 name="Title 1"/>
          <p:cNvSpPr>
            <a:spLocks noGrp="1"/>
          </p:cNvSpPr>
          <p:nvPr>
            <p:ph type="title"/>
          </p:nvPr>
        </p:nvSpPr>
        <p:spPr/>
        <p:txBody>
          <a:bodyPr/>
          <a:lstStyle/>
          <a:p>
            <a:r>
              <a:rPr lang="en-US" dirty="0" smtClean="0"/>
              <a:t>Security and Cloud </a:t>
            </a:r>
            <a:endParaRPr lang="en-US" dirty="0"/>
          </a:p>
        </p:txBody>
      </p:sp>
      <p:sp>
        <p:nvSpPr>
          <p:cNvPr id="10" name="Round Diagonal Corner Rectangle 9"/>
          <p:cNvSpPr/>
          <p:nvPr/>
        </p:nvSpPr>
        <p:spPr>
          <a:xfrm>
            <a:off x="331470" y="1070274"/>
            <a:ext cx="3641175" cy="3340284"/>
          </a:xfrm>
          <a:prstGeom prst="round2DiagRect">
            <a:avLst>
              <a:gd name="adj1" fmla="val 0"/>
              <a:gd name="adj2" fmla="val 463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37160" rIns="137160" rtlCol="0" anchor="ctr"/>
          <a:lstStyle/>
          <a:p>
            <a:pPr>
              <a:spcAft>
                <a:spcPct val="15000"/>
              </a:spcAft>
            </a:pPr>
            <a:r>
              <a:rPr lang="en-US" b="1" dirty="0"/>
              <a:t>Protecting your enterprise even when most of it is in the cloud.</a:t>
            </a:r>
          </a:p>
          <a:p>
            <a:pPr>
              <a:spcAft>
                <a:spcPct val="15000"/>
              </a:spcAft>
            </a:pPr>
            <a:r>
              <a:rPr lang="en-US" sz="1600" dirty="0"/>
              <a:t>Against increasingly complex threats, HP Labs is delivering a robust chain of trust across all devices and geographies – to provide assurance, insight and control.  </a:t>
            </a:r>
          </a:p>
        </p:txBody>
      </p:sp>
      <p:sp>
        <p:nvSpPr>
          <p:cNvPr id="11" name="Text Box 7"/>
          <p:cNvSpPr txBox="1">
            <a:spLocks noChangeArrowheads="1"/>
          </p:cNvSpPr>
          <p:nvPr/>
        </p:nvSpPr>
        <p:spPr bwMode="auto">
          <a:xfrm flipH="1">
            <a:off x="4798236" y="2591802"/>
            <a:ext cx="3834332" cy="778795"/>
          </a:xfrm>
          <a:prstGeom prst="rect">
            <a:avLst/>
          </a:prstGeom>
          <a:noFill/>
          <a:ln w="19050" algn="ctr">
            <a:noFill/>
            <a:miter lim="800000"/>
            <a:headEnd/>
            <a:tailEnd/>
          </a:ln>
        </p:spPr>
        <p:txBody>
          <a:bodyPr wrap="square" lIns="91440" tIns="45720" rIns="91440" bIns="45720" anchor="ctr">
            <a:noAutofit/>
          </a:bodyPr>
          <a:lstStyle/>
          <a:p>
            <a:r>
              <a:rPr lang="en-GB" sz="1400" b="1" dirty="0">
                <a:solidFill>
                  <a:schemeClr val="accent1"/>
                </a:solidFill>
              </a:rPr>
              <a:t>Management </a:t>
            </a:r>
            <a:r>
              <a:rPr lang="en-GB" sz="1400" b="1" dirty="0" smtClean="0">
                <a:solidFill>
                  <a:schemeClr val="accent1"/>
                </a:solidFill>
              </a:rPr>
              <a:t>at Scale and Across Boundaries</a:t>
            </a:r>
            <a:endParaRPr lang="en-GB" sz="1400" b="1" dirty="0">
              <a:solidFill>
                <a:schemeClr val="accent1"/>
              </a:solidFill>
            </a:endParaRPr>
          </a:p>
          <a:p>
            <a:r>
              <a:rPr lang="en-US" sz="1200" dirty="0"/>
              <a:t>Orchestrating data and computation to create trusted data-centric clouds </a:t>
            </a:r>
          </a:p>
        </p:txBody>
      </p:sp>
      <p:sp>
        <p:nvSpPr>
          <p:cNvPr id="12" name="Text Box 7"/>
          <p:cNvSpPr txBox="1">
            <a:spLocks noChangeArrowheads="1"/>
          </p:cNvSpPr>
          <p:nvPr/>
        </p:nvSpPr>
        <p:spPr bwMode="auto">
          <a:xfrm flipH="1">
            <a:off x="4779468" y="930400"/>
            <a:ext cx="3834332" cy="777240"/>
          </a:xfrm>
          <a:prstGeom prst="rect">
            <a:avLst/>
          </a:prstGeom>
          <a:noFill/>
          <a:ln w="19050" algn="ctr">
            <a:noFill/>
            <a:miter lim="800000"/>
            <a:headEnd/>
            <a:tailEnd/>
          </a:ln>
        </p:spPr>
        <p:txBody>
          <a:bodyPr wrap="square" lIns="91440" tIns="45720" rIns="91440" bIns="45720" anchor="ctr">
            <a:noAutofit/>
          </a:bodyPr>
          <a:lstStyle/>
          <a:p>
            <a:r>
              <a:rPr lang="en-US" sz="1400" b="1" dirty="0">
                <a:solidFill>
                  <a:schemeClr val="accent1"/>
                </a:solidFill>
              </a:rPr>
              <a:t>Embedded Control Points</a:t>
            </a:r>
          </a:p>
          <a:p>
            <a:r>
              <a:rPr lang="en-US" sz="1200" dirty="0"/>
              <a:t>Building trustworthy foundations in next-gen platforms</a:t>
            </a:r>
          </a:p>
        </p:txBody>
      </p:sp>
      <p:sp>
        <p:nvSpPr>
          <p:cNvPr id="15" name="Text Box 7"/>
          <p:cNvSpPr txBox="1">
            <a:spLocks noChangeArrowheads="1"/>
          </p:cNvSpPr>
          <p:nvPr/>
        </p:nvSpPr>
        <p:spPr bwMode="auto">
          <a:xfrm flipH="1">
            <a:off x="4798236" y="1797586"/>
            <a:ext cx="3834332" cy="666703"/>
          </a:xfrm>
          <a:prstGeom prst="rect">
            <a:avLst/>
          </a:prstGeom>
          <a:noFill/>
          <a:ln w="19050" algn="ctr">
            <a:noFill/>
            <a:miter lim="800000"/>
            <a:headEnd/>
            <a:tailEnd/>
          </a:ln>
        </p:spPr>
        <p:txBody>
          <a:bodyPr wrap="square" lIns="91440" tIns="45720" rIns="91440" bIns="45720" anchor="ctr">
            <a:noAutofit/>
          </a:bodyPr>
          <a:lstStyle/>
          <a:p>
            <a:r>
              <a:rPr lang="en-GB" sz="1400" b="1" dirty="0">
                <a:solidFill>
                  <a:schemeClr val="accent1"/>
                </a:solidFill>
              </a:rPr>
              <a:t>Continual </a:t>
            </a:r>
            <a:r>
              <a:rPr lang="en-GB" sz="1400" b="1" dirty="0" smtClean="0">
                <a:solidFill>
                  <a:schemeClr val="accent1"/>
                </a:solidFill>
              </a:rPr>
              <a:t>Assurance</a:t>
            </a:r>
            <a:endParaRPr lang="en-GB" sz="1400" b="1" dirty="0">
              <a:solidFill>
                <a:schemeClr val="accent1"/>
              </a:solidFill>
            </a:endParaRPr>
          </a:p>
          <a:p>
            <a:r>
              <a:rPr lang="en-GB" sz="1200" dirty="0"/>
              <a:t>From low-level probes to the analysis of big security data</a:t>
            </a:r>
            <a:endParaRPr lang="en-US" sz="1200" dirty="0"/>
          </a:p>
        </p:txBody>
      </p:sp>
      <p:cxnSp>
        <p:nvCxnSpPr>
          <p:cNvPr id="16" name="Straight Connector 15"/>
          <p:cNvCxnSpPr/>
          <p:nvPr/>
        </p:nvCxnSpPr>
        <p:spPr>
          <a:xfrm>
            <a:off x="4072538" y="1781276"/>
            <a:ext cx="4541264"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072538" y="2643845"/>
            <a:ext cx="4541264"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nvGrpSpPr>
          <p:cNvPr id="18" name="Group 4"/>
          <p:cNvGrpSpPr>
            <a:grpSpLocks noChangeAspect="1"/>
          </p:cNvGrpSpPr>
          <p:nvPr/>
        </p:nvGrpSpPr>
        <p:grpSpPr bwMode="auto">
          <a:xfrm>
            <a:off x="4232250" y="2746904"/>
            <a:ext cx="496156" cy="468592"/>
            <a:chOff x="2475" y="2315"/>
            <a:chExt cx="216" cy="204"/>
          </a:xfrm>
        </p:grpSpPr>
        <p:sp>
          <p:nvSpPr>
            <p:cNvPr id="19" name="Freeform 5"/>
            <p:cNvSpPr>
              <a:spLocks/>
            </p:cNvSpPr>
            <p:nvPr/>
          </p:nvSpPr>
          <p:spPr bwMode="auto">
            <a:xfrm>
              <a:off x="2475" y="2384"/>
              <a:ext cx="216" cy="135"/>
            </a:xfrm>
            <a:custGeom>
              <a:avLst/>
              <a:gdLst>
                <a:gd name="T0" fmla="*/ 385 w 432"/>
                <a:gd name="T1" fmla="*/ 191 h 269"/>
                <a:gd name="T2" fmla="*/ 229 w 432"/>
                <a:gd name="T3" fmla="*/ 131 h 269"/>
                <a:gd name="T4" fmla="*/ 320 w 432"/>
                <a:gd name="T5" fmla="*/ 93 h 269"/>
                <a:gd name="T6" fmla="*/ 320 w 432"/>
                <a:gd name="T7" fmla="*/ 34 h 269"/>
                <a:gd name="T8" fmla="*/ 317 w 432"/>
                <a:gd name="T9" fmla="*/ 21 h 269"/>
                <a:gd name="T10" fmla="*/ 310 w 432"/>
                <a:gd name="T11" fmla="*/ 10 h 269"/>
                <a:gd name="T12" fmla="*/ 299 w 432"/>
                <a:gd name="T13" fmla="*/ 3 h 269"/>
                <a:gd name="T14" fmla="*/ 286 w 432"/>
                <a:gd name="T15" fmla="*/ 0 h 269"/>
                <a:gd name="T16" fmla="*/ 112 w 432"/>
                <a:gd name="T17" fmla="*/ 61 h 269"/>
                <a:gd name="T18" fmla="*/ 113 w 432"/>
                <a:gd name="T19" fmla="*/ 67 h 269"/>
                <a:gd name="T20" fmla="*/ 118 w 432"/>
                <a:gd name="T21" fmla="*/ 79 h 269"/>
                <a:gd name="T22" fmla="*/ 127 w 432"/>
                <a:gd name="T23" fmla="*/ 88 h 269"/>
                <a:gd name="T24" fmla="*/ 139 w 432"/>
                <a:gd name="T25" fmla="*/ 93 h 269"/>
                <a:gd name="T26" fmla="*/ 203 w 432"/>
                <a:gd name="T27" fmla="*/ 93 h 269"/>
                <a:gd name="T28" fmla="*/ 47 w 432"/>
                <a:gd name="T29" fmla="*/ 131 h 269"/>
                <a:gd name="T30" fmla="*/ 0 w 432"/>
                <a:gd name="T31" fmla="*/ 191 h 269"/>
                <a:gd name="T32" fmla="*/ 0 w 432"/>
                <a:gd name="T33" fmla="*/ 243 h 269"/>
                <a:gd name="T34" fmla="*/ 2 w 432"/>
                <a:gd name="T35" fmla="*/ 253 h 269"/>
                <a:gd name="T36" fmla="*/ 7 w 432"/>
                <a:gd name="T37" fmla="*/ 262 h 269"/>
                <a:gd name="T38" fmla="*/ 16 w 432"/>
                <a:gd name="T39" fmla="*/ 267 h 269"/>
                <a:gd name="T40" fmla="*/ 26 w 432"/>
                <a:gd name="T41" fmla="*/ 269 h 269"/>
                <a:gd name="T42" fmla="*/ 121 w 432"/>
                <a:gd name="T43" fmla="*/ 217 h 269"/>
                <a:gd name="T44" fmla="*/ 121 w 432"/>
                <a:gd name="T45" fmla="*/ 212 h 269"/>
                <a:gd name="T46" fmla="*/ 117 w 432"/>
                <a:gd name="T47" fmla="*/ 202 h 269"/>
                <a:gd name="T48" fmla="*/ 110 w 432"/>
                <a:gd name="T49" fmla="*/ 196 h 269"/>
                <a:gd name="T50" fmla="*/ 100 w 432"/>
                <a:gd name="T51" fmla="*/ 191 h 269"/>
                <a:gd name="T52" fmla="*/ 73 w 432"/>
                <a:gd name="T53" fmla="*/ 191 h 269"/>
                <a:gd name="T54" fmla="*/ 203 w 432"/>
                <a:gd name="T55" fmla="*/ 157 h 269"/>
                <a:gd name="T56" fmla="*/ 155 w 432"/>
                <a:gd name="T57" fmla="*/ 191 h 269"/>
                <a:gd name="T58" fmla="*/ 155 w 432"/>
                <a:gd name="T59" fmla="*/ 243 h 269"/>
                <a:gd name="T60" fmla="*/ 158 w 432"/>
                <a:gd name="T61" fmla="*/ 253 h 269"/>
                <a:gd name="T62" fmla="*/ 163 w 432"/>
                <a:gd name="T63" fmla="*/ 262 h 269"/>
                <a:gd name="T64" fmla="*/ 172 w 432"/>
                <a:gd name="T65" fmla="*/ 267 h 269"/>
                <a:gd name="T66" fmla="*/ 181 w 432"/>
                <a:gd name="T67" fmla="*/ 269 h 269"/>
                <a:gd name="T68" fmla="*/ 277 w 432"/>
                <a:gd name="T69" fmla="*/ 217 h 269"/>
                <a:gd name="T70" fmla="*/ 275 w 432"/>
                <a:gd name="T71" fmla="*/ 212 h 269"/>
                <a:gd name="T72" fmla="*/ 272 w 432"/>
                <a:gd name="T73" fmla="*/ 202 h 269"/>
                <a:gd name="T74" fmla="*/ 265 w 432"/>
                <a:gd name="T75" fmla="*/ 196 h 269"/>
                <a:gd name="T76" fmla="*/ 256 w 432"/>
                <a:gd name="T77" fmla="*/ 191 h 269"/>
                <a:gd name="T78" fmla="*/ 229 w 432"/>
                <a:gd name="T79" fmla="*/ 191 h 269"/>
                <a:gd name="T80" fmla="*/ 359 w 432"/>
                <a:gd name="T81" fmla="*/ 157 h 269"/>
                <a:gd name="T82" fmla="*/ 311 w 432"/>
                <a:gd name="T83" fmla="*/ 191 h 269"/>
                <a:gd name="T84" fmla="*/ 311 w 432"/>
                <a:gd name="T85" fmla="*/ 243 h 269"/>
                <a:gd name="T86" fmla="*/ 313 w 432"/>
                <a:gd name="T87" fmla="*/ 253 h 269"/>
                <a:gd name="T88" fmla="*/ 319 w 432"/>
                <a:gd name="T89" fmla="*/ 262 h 269"/>
                <a:gd name="T90" fmla="*/ 326 w 432"/>
                <a:gd name="T91" fmla="*/ 267 h 269"/>
                <a:gd name="T92" fmla="*/ 337 w 432"/>
                <a:gd name="T93" fmla="*/ 269 h 269"/>
                <a:gd name="T94" fmla="*/ 432 w 432"/>
                <a:gd name="T95" fmla="*/ 217 h 269"/>
                <a:gd name="T96" fmla="*/ 431 w 432"/>
                <a:gd name="T97" fmla="*/ 212 h 269"/>
                <a:gd name="T98" fmla="*/ 427 w 432"/>
                <a:gd name="T99" fmla="*/ 202 h 269"/>
                <a:gd name="T100" fmla="*/ 420 w 432"/>
                <a:gd name="T101" fmla="*/ 196 h 269"/>
                <a:gd name="T102" fmla="*/ 411 w 432"/>
                <a:gd name="T103" fmla="*/ 19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2" h="269">
                  <a:moveTo>
                    <a:pt x="406" y="191"/>
                  </a:moveTo>
                  <a:lnTo>
                    <a:pt x="385" y="191"/>
                  </a:lnTo>
                  <a:lnTo>
                    <a:pt x="385" y="131"/>
                  </a:lnTo>
                  <a:lnTo>
                    <a:pt x="229" y="131"/>
                  </a:lnTo>
                  <a:lnTo>
                    <a:pt x="229" y="93"/>
                  </a:lnTo>
                  <a:lnTo>
                    <a:pt x="320" y="93"/>
                  </a:lnTo>
                  <a:lnTo>
                    <a:pt x="320" y="34"/>
                  </a:lnTo>
                  <a:lnTo>
                    <a:pt x="320" y="34"/>
                  </a:lnTo>
                  <a:lnTo>
                    <a:pt x="319" y="27"/>
                  </a:lnTo>
                  <a:lnTo>
                    <a:pt x="317" y="21"/>
                  </a:lnTo>
                  <a:lnTo>
                    <a:pt x="314" y="15"/>
                  </a:lnTo>
                  <a:lnTo>
                    <a:pt x="310" y="10"/>
                  </a:lnTo>
                  <a:lnTo>
                    <a:pt x="305" y="7"/>
                  </a:lnTo>
                  <a:lnTo>
                    <a:pt x="299" y="3"/>
                  </a:lnTo>
                  <a:lnTo>
                    <a:pt x="293" y="1"/>
                  </a:lnTo>
                  <a:lnTo>
                    <a:pt x="286" y="0"/>
                  </a:lnTo>
                  <a:lnTo>
                    <a:pt x="112" y="0"/>
                  </a:lnTo>
                  <a:lnTo>
                    <a:pt x="112" y="61"/>
                  </a:lnTo>
                  <a:lnTo>
                    <a:pt x="112" y="61"/>
                  </a:lnTo>
                  <a:lnTo>
                    <a:pt x="113" y="67"/>
                  </a:lnTo>
                  <a:lnTo>
                    <a:pt x="115" y="74"/>
                  </a:lnTo>
                  <a:lnTo>
                    <a:pt x="118" y="79"/>
                  </a:lnTo>
                  <a:lnTo>
                    <a:pt x="122" y="84"/>
                  </a:lnTo>
                  <a:lnTo>
                    <a:pt x="127" y="88"/>
                  </a:lnTo>
                  <a:lnTo>
                    <a:pt x="133" y="91"/>
                  </a:lnTo>
                  <a:lnTo>
                    <a:pt x="139" y="93"/>
                  </a:lnTo>
                  <a:lnTo>
                    <a:pt x="146" y="93"/>
                  </a:lnTo>
                  <a:lnTo>
                    <a:pt x="203" y="93"/>
                  </a:lnTo>
                  <a:lnTo>
                    <a:pt x="203" y="131"/>
                  </a:lnTo>
                  <a:lnTo>
                    <a:pt x="47" y="131"/>
                  </a:lnTo>
                  <a:lnTo>
                    <a:pt x="47" y="191"/>
                  </a:lnTo>
                  <a:lnTo>
                    <a:pt x="0" y="191"/>
                  </a:lnTo>
                  <a:lnTo>
                    <a:pt x="0" y="243"/>
                  </a:lnTo>
                  <a:lnTo>
                    <a:pt x="0" y="243"/>
                  </a:lnTo>
                  <a:lnTo>
                    <a:pt x="1" y="248"/>
                  </a:lnTo>
                  <a:lnTo>
                    <a:pt x="2" y="253"/>
                  </a:lnTo>
                  <a:lnTo>
                    <a:pt x="5" y="257"/>
                  </a:lnTo>
                  <a:lnTo>
                    <a:pt x="7" y="262"/>
                  </a:lnTo>
                  <a:lnTo>
                    <a:pt x="12" y="264"/>
                  </a:lnTo>
                  <a:lnTo>
                    <a:pt x="16" y="267"/>
                  </a:lnTo>
                  <a:lnTo>
                    <a:pt x="21" y="268"/>
                  </a:lnTo>
                  <a:lnTo>
                    <a:pt x="26" y="269"/>
                  </a:lnTo>
                  <a:lnTo>
                    <a:pt x="121" y="269"/>
                  </a:lnTo>
                  <a:lnTo>
                    <a:pt x="121" y="217"/>
                  </a:lnTo>
                  <a:lnTo>
                    <a:pt x="121" y="217"/>
                  </a:lnTo>
                  <a:lnTo>
                    <a:pt x="121" y="212"/>
                  </a:lnTo>
                  <a:lnTo>
                    <a:pt x="119" y="207"/>
                  </a:lnTo>
                  <a:lnTo>
                    <a:pt x="117" y="202"/>
                  </a:lnTo>
                  <a:lnTo>
                    <a:pt x="113" y="199"/>
                  </a:lnTo>
                  <a:lnTo>
                    <a:pt x="110" y="196"/>
                  </a:lnTo>
                  <a:lnTo>
                    <a:pt x="106" y="194"/>
                  </a:lnTo>
                  <a:lnTo>
                    <a:pt x="100" y="191"/>
                  </a:lnTo>
                  <a:lnTo>
                    <a:pt x="95" y="191"/>
                  </a:lnTo>
                  <a:lnTo>
                    <a:pt x="73" y="191"/>
                  </a:lnTo>
                  <a:lnTo>
                    <a:pt x="73" y="157"/>
                  </a:lnTo>
                  <a:lnTo>
                    <a:pt x="203" y="157"/>
                  </a:lnTo>
                  <a:lnTo>
                    <a:pt x="203" y="191"/>
                  </a:lnTo>
                  <a:lnTo>
                    <a:pt x="155" y="191"/>
                  </a:lnTo>
                  <a:lnTo>
                    <a:pt x="155" y="243"/>
                  </a:lnTo>
                  <a:lnTo>
                    <a:pt x="155" y="243"/>
                  </a:lnTo>
                  <a:lnTo>
                    <a:pt x="157" y="248"/>
                  </a:lnTo>
                  <a:lnTo>
                    <a:pt x="158" y="253"/>
                  </a:lnTo>
                  <a:lnTo>
                    <a:pt x="160" y="257"/>
                  </a:lnTo>
                  <a:lnTo>
                    <a:pt x="163" y="262"/>
                  </a:lnTo>
                  <a:lnTo>
                    <a:pt x="167" y="264"/>
                  </a:lnTo>
                  <a:lnTo>
                    <a:pt x="172" y="267"/>
                  </a:lnTo>
                  <a:lnTo>
                    <a:pt x="176" y="268"/>
                  </a:lnTo>
                  <a:lnTo>
                    <a:pt x="181" y="269"/>
                  </a:lnTo>
                  <a:lnTo>
                    <a:pt x="277" y="269"/>
                  </a:lnTo>
                  <a:lnTo>
                    <a:pt x="277" y="217"/>
                  </a:lnTo>
                  <a:lnTo>
                    <a:pt x="277" y="217"/>
                  </a:lnTo>
                  <a:lnTo>
                    <a:pt x="275" y="212"/>
                  </a:lnTo>
                  <a:lnTo>
                    <a:pt x="274" y="207"/>
                  </a:lnTo>
                  <a:lnTo>
                    <a:pt x="272" y="202"/>
                  </a:lnTo>
                  <a:lnTo>
                    <a:pt x="269" y="199"/>
                  </a:lnTo>
                  <a:lnTo>
                    <a:pt x="265" y="196"/>
                  </a:lnTo>
                  <a:lnTo>
                    <a:pt x="260" y="194"/>
                  </a:lnTo>
                  <a:lnTo>
                    <a:pt x="256" y="191"/>
                  </a:lnTo>
                  <a:lnTo>
                    <a:pt x="251" y="191"/>
                  </a:lnTo>
                  <a:lnTo>
                    <a:pt x="229" y="191"/>
                  </a:lnTo>
                  <a:lnTo>
                    <a:pt x="229" y="157"/>
                  </a:lnTo>
                  <a:lnTo>
                    <a:pt x="359" y="157"/>
                  </a:lnTo>
                  <a:lnTo>
                    <a:pt x="359" y="191"/>
                  </a:lnTo>
                  <a:lnTo>
                    <a:pt x="311" y="191"/>
                  </a:lnTo>
                  <a:lnTo>
                    <a:pt x="311" y="243"/>
                  </a:lnTo>
                  <a:lnTo>
                    <a:pt x="311" y="243"/>
                  </a:lnTo>
                  <a:lnTo>
                    <a:pt x="311" y="248"/>
                  </a:lnTo>
                  <a:lnTo>
                    <a:pt x="313" y="253"/>
                  </a:lnTo>
                  <a:lnTo>
                    <a:pt x="315" y="257"/>
                  </a:lnTo>
                  <a:lnTo>
                    <a:pt x="319" y="262"/>
                  </a:lnTo>
                  <a:lnTo>
                    <a:pt x="322" y="264"/>
                  </a:lnTo>
                  <a:lnTo>
                    <a:pt x="326" y="267"/>
                  </a:lnTo>
                  <a:lnTo>
                    <a:pt x="332" y="268"/>
                  </a:lnTo>
                  <a:lnTo>
                    <a:pt x="337" y="269"/>
                  </a:lnTo>
                  <a:lnTo>
                    <a:pt x="432" y="269"/>
                  </a:lnTo>
                  <a:lnTo>
                    <a:pt x="432" y="217"/>
                  </a:lnTo>
                  <a:lnTo>
                    <a:pt x="432" y="217"/>
                  </a:lnTo>
                  <a:lnTo>
                    <a:pt x="431" y="212"/>
                  </a:lnTo>
                  <a:lnTo>
                    <a:pt x="430" y="207"/>
                  </a:lnTo>
                  <a:lnTo>
                    <a:pt x="427" y="202"/>
                  </a:lnTo>
                  <a:lnTo>
                    <a:pt x="425" y="199"/>
                  </a:lnTo>
                  <a:lnTo>
                    <a:pt x="420" y="196"/>
                  </a:lnTo>
                  <a:lnTo>
                    <a:pt x="416" y="194"/>
                  </a:lnTo>
                  <a:lnTo>
                    <a:pt x="411" y="191"/>
                  </a:lnTo>
                  <a:lnTo>
                    <a:pt x="406" y="191"/>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p:cNvSpPr>
              <a:spLocks/>
            </p:cNvSpPr>
            <p:nvPr/>
          </p:nvSpPr>
          <p:spPr bwMode="auto">
            <a:xfrm>
              <a:off x="2475" y="2384"/>
              <a:ext cx="216" cy="135"/>
            </a:xfrm>
            <a:custGeom>
              <a:avLst/>
              <a:gdLst>
                <a:gd name="T0" fmla="*/ 385 w 432"/>
                <a:gd name="T1" fmla="*/ 191 h 269"/>
                <a:gd name="T2" fmla="*/ 229 w 432"/>
                <a:gd name="T3" fmla="*/ 131 h 269"/>
                <a:gd name="T4" fmla="*/ 320 w 432"/>
                <a:gd name="T5" fmla="*/ 93 h 269"/>
                <a:gd name="T6" fmla="*/ 320 w 432"/>
                <a:gd name="T7" fmla="*/ 34 h 269"/>
                <a:gd name="T8" fmla="*/ 317 w 432"/>
                <a:gd name="T9" fmla="*/ 21 h 269"/>
                <a:gd name="T10" fmla="*/ 310 w 432"/>
                <a:gd name="T11" fmla="*/ 10 h 269"/>
                <a:gd name="T12" fmla="*/ 299 w 432"/>
                <a:gd name="T13" fmla="*/ 3 h 269"/>
                <a:gd name="T14" fmla="*/ 286 w 432"/>
                <a:gd name="T15" fmla="*/ 0 h 269"/>
                <a:gd name="T16" fmla="*/ 112 w 432"/>
                <a:gd name="T17" fmla="*/ 61 h 269"/>
                <a:gd name="T18" fmla="*/ 113 w 432"/>
                <a:gd name="T19" fmla="*/ 67 h 269"/>
                <a:gd name="T20" fmla="*/ 118 w 432"/>
                <a:gd name="T21" fmla="*/ 79 h 269"/>
                <a:gd name="T22" fmla="*/ 127 w 432"/>
                <a:gd name="T23" fmla="*/ 88 h 269"/>
                <a:gd name="T24" fmla="*/ 139 w 432"/>
                <a:gd name="T25" fmla="*/ 93 h 269"/>
                <a:gd name="T26" fmla="*/ 203 w 432"/>
                <a:gd name="T27" fmla="*/ 93 h 269"/>
                <a:gd name="T28" fmla="*/ 47 w 432"/>
                <a:gd name="T29" fmla="*/ 131 h 269"/>
                <a:gd name="T30" fmla="*/ 0 w 432"/>
                <a:gd name="T31" fmla="*/ 191 h 269"/>
                <a:gd name="T32" fmla="*/ 0 w 432"/>
                <a:gd name="T33" fmla="*/ 243 h 269"/>
                <a:gd name="T34" fmla="*/ 2 w 432"/>
                <a:gd name="T35" fmla="*/ 253 h 269"/>
                <a:gd name="T36" fmla="*/ 7 w 432"/>
                <a:gd name="T37" fmla="*/ 262 h 269"/>
                <a:gd name="T38" fmla="*/ 16 w 432"/>
                <a:gd name="T39" fmla="*/ 267 h 269"/>
                <a:gd name="T40" fmla="*/ 26 w 432"/>
                <a:gd name="T41" fmla="*/ 269 h 269"/>
                <a:gd name="T42" fmla="*/ 121 w 432"/>
                <a:gd name="T43" fmla="*/ 217 h 269"/>
                <a:gd name="T44" fmla="*/ 121 w 432"/>
                <a:gd name="T45" fmla="*/ 212 h 269"/>
                <a:gd name="T46" fmla="*/ 117 w 432"/>
                <a:gd name="T47" fmla="*/ 202 h 269"/>
                <a:gd name="T48" fmla="*/ 110 w 432"/>
                <a:gd name="T49" fmla="*/ 196 h 269"/>
                <a:gd name="T50" fmla="*/ 100 w 432"/>
                <a:gd name="T51" fmla="*/ 191 h 269"/>
                <a:gd name="T52" fmla="*/ 73 w 432"/>
                <a:gd name="T53" fmla="*/ 191 h 269"/>
                <a:gd name="T54" fmla="*/ 203 w 432"/>
                <a:gd name="T55" fmla="*/ 157 h 269"/>
                <a:gd name="T56" fmla="*/ 155 w 432"/>
                <a:gd name="T57" fmla="*/ 191 h 269"/>
                <a:gd name="T58" fmla="*/ 155 w 432"/>
                <a:gd name="T59" fmla="*/ 243 h 269"/>
                <a:gd name="T60" fmla="*/ 158 w 432"/>
                <a:gd name="T61" fmla="*/ 253 h 269"/>
                <a:gd name="T62" fmla="*/ 163 w 432"/>
                <a:gd name="T63" fmla="*/ 262 h 269"/>
                <a:gd name="T64" fmla="*/ 172 w 432"/>
                <a:gd name="T65" fmla="*/ 267 h 269"/>
                <a:gd name="T66" fmla="*/ 181 w 432"/>
                <a:gd name="T67" fmla="*/ 269 h 269"/>
                <a:gd name="T68" fmla="*/ 277 w 432"/>
                <a:gd name="T69" fmla="*/ 217 h 269"/>
                <a:gd name="T70" fmla="*/ 275 w 432"/>
                <a:gd name="T71" fmla="*/ 212 h 269"/>
                <a:gd name="T72" fmla="*/ 272 w 432"/>
                <a:gd name="T73" fmla="*/ 202 h 269"/>
                <a:gd name="T74" fmla="*/ 265 w 432"/>
                <a:gd name="T75" fmla="*/ 196 h 269"/>
                <a:gd name="T76" fmla="*/ 256 w 432"/>
                <a:gd name="T77" fmla="*/ 191 h 269"/>
                <a:gd name="T78" fmla="*/ 229 w 432"/>
                <a:gd name="T79" fmla="*/ 191 h 269"/>
                <a:gd name="T80" fmla="*/ 359 w 432"/>
                <a:gd name="T81" fmla="*/ 157 h 269"/>
                <a:gd name="T82" fmla="*/ 311 w 432"/>
                <a:gd name="T83" fmla="*/ 191 h 269"/>
                <a:gd name="T84" fmla="*/ 311 w 432"/>
                <a:gd name="T85" fmla="*/ 243 h 269"/>
                <a:gd name="T86" fmla="*/ 313 w 432"/>
                <a:gd name="T87" fmla="*/ 253 h 269"/>
                <a:gd name="T88" fmla="*/ 319 w 432"/>
                <a:gd name="T89" fmla="*/ 262 h 269"/>
                <a:gd name="T90" fmla="*/ 326 w 432"/>
                <a:gd name="T91" fmla="*/ 267 h 269"/>
                <a:gd name="T92" fmla="*/ 337 w 432"/>
                <a:gd name="T93" fmla="*/ 269 h 269"/>
                <a:gd name="T94" fmla="*/ 432 w 432"/>
                <a:gd name="T95" fmla="*/ 217 h 269"/>
                <a:gd name="T96" fmla="*/ 431 w 432"/>
                <a:gd name="T97" fmla="*/ 212 h 269"/>
                <a:gd name="T98" fmla="*/ 427 w 432"/>
                <a:gd name="T99" fmla="*/ 202 h 269"/>
                <a:gd name="T100" fmla="*/ 420 w 432"/>
                <a:gd name="T101" fmla="*/ 196 h 269"/>
                <a:gd name="T102" fmla="*/ 411 w 432"/>
                <a:gd name="T103" fmla="*/ 19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2" h="269">
                  <a:moveTo>
                    <a:pt x="406" y="191"/>
                  </a:moveTo>
                  <a:lnTo>
                    <a:pt x="385" y="191"/>
                  </a:lnTo>
                  <a:lnTo>
                    <a:pt x="385" y="131"/>
                  </a:lnTo>
                  <a:lnTo>
                    <a:pt x="229" y="131"/>
                  </a:lnTo>
                  <a:lnTo>
                    <a:pt x="229" y="93"/>
                  </a:lnTo>
                  <a:lnTo>
                    <a:pt x="320" y="93"/>
                  </a:lnTo>
                  <a:lnTo>
                    <a:pt x="320" y="34"/>
                  </a:lnTo>
                  <a:lnTo>
                    <a:pt x="320" y="34"/>
                  </a:lnTo>
                  <a:lnTo>
                    <a:pt x="319" y="27"/>
                  </a:lnTo>
                  <a:lnTo>
                    <a:pt x="317" y="21"/>
                  </a:lnTo>
                  <a:lnTo>
                    <a:pt x="314" y="15"/>
                  </a:lnTo>
                  <a:lnTo>
                    <a:pt x="310" y="10"/>
                  </a:lnTo>
                  <a:lnTo>
                    <a:pt x="305" y="7"/>
                  </a:lnTo>
                  <a:lnTo>
                    <a:pt x="299" y="3"/>
                  </a:lnTo>
                  <a:lnTo>
                    <a:pt x="293" y="1"/>
                  </a:lnTo>
                  <a:lnTo>
                    <a:pt x="286" y="0"/>
                  </a:lnTo>
                  <a:lnTo>
                    <a:pt x="112" y="0"/>
                  </a:lnTo>
                  <a:lnTo>
                    <a:pt x="112" y="61"/>
                  </a:lnTo>
                  <a:lnTo>
                    <a:pt x="112" y="61"/>
                  </a:lnTo>
                  <a:lnTo>
                    <a:pt x="113" y="67"/>
                  </a:lnTo>
                  <a:lnTo>
                    <a:pt x="115" y="74"/>
                  </a:lnTo>
                  <a:lnTo>
                    <a:pt x="118" y="79"/>
                  </a:lnTo>
                  <a:lnTo>
                    <a:pt x="122" y="84"/>
                  </a:lnTo>
                  <a:lnTo>
                    <a:pt x="127" y="88"/>
                  </a:lnTo>
                  <a:lnTo>
                    <a:pt x="133" y="91"/>
                  </a:lnTo>
                  <a:lnTo>
                    <a:pt x="139" y="93"/>
                  </a:lnTo>
                  <a:lnTo>
                    <a:pt x="146" y="93"/>
                  </a:lnTo>
                  <a:lnTo>
                    <a:pt x="203" y="93"/>
                  </a:lnTo>
                  <a:lnTo>
                    <a:pt x="203" y="131"/>
                  </a:lnTo>
                  <a:lnTo>
                    <a:pt x="47" y="131"/>
                  </a:lnTo>
                  <a:lnTo>
                    <a:pt x="47" y="191"/>
                  </a:lnTo>
                  <a:lnTo>
                    <a:pt x="0" y="191"/>
                  </a:lnTo>
                  <a:lnTo>
                    <a:pt x="0" y="243"/>
                  </a:lnTo>
                  <a:lnTo>
                    <a:pt x="0" y="243"/>
                  </a:lnTo>
                  <a:lnTo>
                    <a:pt x="1" y="248"/>
                  </a:lnTo>
                  <a:lnTo>
                    <a:pt x="2" y="253"/>
                  </a:lnTo>
                  <a:lnTo>
                    <a:pt x="5" y="257"/>
                  </a:lnTo>
                  <a:lnTo>
                    <a:pt x="7" y="262"/>
                  </a:lnTo>
                  <a:lnTo>
                    <a:pt x="12" y="264"/>
                  </a:lnTo>
                  <a:lnTo>
                    <a:pt x="16" y="267"/>
                  </a:lnTo>
                  <a:lnTo>
                    <a:pt x="21" y="268"/>
                  </a:lnTo>
                  <a:lnTo>
                    <a:pt x="26" y="269"/>
                  </a:lnTo>
                  <a:lnTo>
                    <a:pt x="121" y="269"/>
                  </a:lnTo>
                  <a:lnTo>
                    <a:pt x="121" y="217"/>
                  </a:lnTo>
                  <a:lnTo>
                    <a:pt x="121" y="217"/>
                  </a:lnTo>
                  <a:lnTo>
                    <a:pt x="121" y="212"/>
                  </a:lnTo>
                  <a:lnTo>
                    <a:pt x="119" y="207"/>
                  </a:lnTo>
                  <a:lnTo>
                    <a:pt x="117" y="202"/>
                  </a:lnTo>
                  <a:lnTo>
                    <a:pt x="113" y="199"/>
                  </a:lnTo>
                  <a:lnTo>
                    <a:pt x="110" y="196"/>
                  </a:lnTo>
                  <a:lnTo>
                    <a:pt x="106" y="194"/>
                  </a:lnTo>
                  <a:lnTo>
                    <a:pt x="100" y="191"/>
                  </a:lnTo>
                  <a:lnTo>
                    <a:pt x="95" y="191"/>
                  </a:lnTo>
                  <a:lnTo>
                    <a:pt x="73" y="191"/>
                  </a:lnTo>
                  <a:lnTo>
                    <a:pt x="73" y="157"/>
                  </a:lnTo>
                  <a:lnTo>
                    <a:pt x="203" y="157"/>
                  </a:lnTo>
                  <a:lnTo>
                    <a:pt x="203" y="191"/>
                  </a:lnTo>
                  <a:lnTo>
                    <a:pt x="155" y="191"/>
                  </a:lnTo>
                  <a:lnTo>
                    <a:pt x="155" y="243"/>
                  </a:lnTo>
                  <a:lnTo>
                    <a:pt x="155" y="243"/>
                  </a:lnTo>
                  <a:lnTo>
                    <a:pt x="157" y="248"/>
                  </a:lnTo>
                  <a:lnTo>
                    <a:pt x="158" y="253"/>
                  </a:lnTo>
                  <a:lnTo>
                    <a:pt x="160" y="257"/>
                  </a:lnTo>
                  <a:lnTo>
                    <a:pt x="163" y="262"/>
                  </a:lnTo>
                  <a:lnTo>
                    <a:pt x="167" y="264"/>
                  </a:lnTo>
                  <a:lnTo>
                    <a:pt x="172" y="267"/>
                  </a:lnTo>
                  <a:lnTo>
                    <a:pt x="176" y="268"/>
                  </a:lnTo>
                  <a:lnTo>
                    <a:pt x="181" y="269"/>
                  </a:lnTo>
                  <a:lnTo>
                    <a:pt x="277" y="269"/>
                  </a:lnTo>
                  <a:lnTo>
                    <a:pt x="277" y="217"/>
                  </a:lnTo>
                  <a:lnTo>
                    <a:pt x="277" y="217"/>
                  </a:lnTo>
                  <a:lnTo>
                    <a:pt x="275" y="212"/>
                  </a:lnTo>
                  <a:lnTo>
                    <a:pt x="274" y="207"/>
                  </a:lnTo>
                  <a:lnTo>
                    <a:pt x="272" y="202"/>
                  </a:lnTo>
                  <a:lnTo>
                    <a:pt x="269" y="199"/>
                  </a:lnTo>
                  <a:lnTo>
                    <a:pt x="265" y="196"/>
                  </a:lnTo>
                  <a:lnTo>
                    <a:pt x="260" y="194"/>
                  </a:lnTo>
                  <a:lnTo>
                    <a:pt x="256" y="191"/>
                  </a:lnTo>
                  <a:lnTo>
                    <a:pt x="251" y="191"/>
                  </a:lnTo>
                  <a:lnTo>
                    <a:pt x="229" y="191"/>
                  </a:lnTo>
                  <a:lnTo>
                    <a:pt x="229" y="157"/>
                  </a:lnTo>
                  <a:lnTo>
                    <a:pt x="359" y="157"/>
                  </a:lnTo>
                  <a:lnTo>
                    <a:pt x="359" y="191"/>
                  </a:lnTo>
                  <a:lnTo>
                    <a:pt x="311" y="191"/>
                  </a:lnTo>
                  <a:lnTo>
                    <a:pt x="311" y="243"/>
                  </a:lnTo>
                  <a:lnTo>
                    <a:pt x="311" y="243"/>
                  </a:lnTo>
                  <a:lnTo>
                    <a:pt x="311" y="248"/>
                  </a:lnTo>
                  <a:lnTo>
                    <a:pt x="313" y="253"/>
                  </a:lnTo>
                  <a:lnTo>
                    <a:pt x="315" y="257"/>
                  </a:lnTo>
                  <a:lnTo>
                    <a:pt x="319" y="262"/>
                  </a:lnTo>
                  <a:lnTo>
                    <a:pt x="322" y="264"/>
                  </a:lnTo>
                  <a:lnTo>
                    <a:pt x="326" y="267"/>
                  </a:lnTo>
                  <a:lnTo>
                    <a:pt x="332" y="268"/>
                  </a:lnTo>
                  <a:lnTo>
                    <a:pt x="337" y="269"/>
                  </a:lnTo>
                  <a:lnTo>
                    <a:pt x="432" y="269"/>
                  </a:lnTo>
                  <a:lnTo>
                    <a:pt x="432" y="217"/>
                  </a:lnTo>
                  <a:lnTo>
                    <a:pt x="432" y="217"/>
                  </a:lnTo>
                  <a:lnTo>
                    <a:pt x="431" y="212"/>
                  </a:lnTo>
                  <a:lnTo>
                    <a:pt x="430" y="207"/>
                  </a:lnTo>
                  <a:lnTo>
                    <a:pt x="427" y="202"/>
                  </a:lnTo>
                  <a:lnTo>
                    <a:pt x="425" y="199"/>
                  </a:lnTo>
                  <a:lnTo>
                    <a:pt x="420" y="196"/>
                  </a:lnTo>
                  <a:lnTo>
                    <a:pt x="416" y="194"/>
                  </a:lnTo>
                  <a:lnTo>
                    <a:pt x="411" y="191"/>
                  </a:lnTo>
                  <a:lnTo>
                    <a:pt x="406" y="1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p:cNvSpPr>
            <p:nvPr/>
          </p:nvSpPr>
          <p:spPr bwMode="auto">
            <a:xfrm>
              <a:off x="2555" y="2315"/>
              <a:ext cx="56" cy="61"/>
            </a:xfrm>
            <a:custGeom>
              <a:avLst/>
              <a:gdLst>
                <a:gd name="T0" fmla="*/ 56 w 112"/>
                <a:gd name="T1" fmla="*/ 121 h 121"/>
                <a:gd name="T2" fmla="*/ 56 w 112"/>
                <a:gd name="T3" fmla="*/ 121 h 121"/>
                <a:gd name="T4" fmla="*/ 70 w 112"/>
                <a:gd name="T5" fmla="*/ 120 h 121"/>
                <a:gd name="T6" fmla="*/ 82 w 112"/>
                <a:gd name="T7" fmla="*/ 117 h 121"/>
                <a:gd name="T8" fmla="*/ 92 w 112"/>
                <a:gd name="T9" fmla="*/ 112 h 121"/>
                <a:gd name="T10" fmla="*/ 96 w 112"/>
                <a:gd name="T11" fmla="*/ 110 h 121"/>
                <a:gd name="T12" fmla="*/ 99 w 112"/>
                <a:gd name="T13" fmla="*/ 107 h 121"/>
                <a:gd name="T14" fmla="*/ 102 w 112"/>
                <a:gd name="T15" fmla="*/ 102 h 121"/>
                <a:gd name="T16" fmla="*/ 106 w 112"/>
                <a:gd name="T17" fmla="*/ 98 h 121"/>
                <a:gd name="T18" fmla="*/ 110 w 112"/>
                <a:gd name="T19" fmla="*/ 87 h 121"/>
                <a:gd name="T20" fmla="*/ 112 w 112"/>
                <a:gd name="T21" fmla="*/ 75 h 121"/>
                <a:gd name="T22" fmla="*/ 112 w 112"/>
                <a:gd name="T23" fmla="*/ 60 h 121"/>
                <a:gd name="T24" fmla="*/ 112 w 112"/>
                <a:gd name="T25" fmla="*/ 60 h 121"/>
                <a:gd name="T26" fmla="*/ 112 w 112"/>
                <a:gd name="T27" fmla="*/ 45 h 121"/>
                <a:gd name="T28" fmla="*/ 110 w 112"/>
                <a:gd name="T29" fmla="*/ 33 h 121"/>
                <a:gd name="T30" fmla="*/ 106 w 112"/>
                <a:gd name="T31" fmla="*/ 22 h 121"/>
                <a:gd name="T32" fmla="*/ 102 w 112"/>
                <a:gd name="T33" fmla="*/ 18 h 121"/>
                <a:gd name="T34" fmla="*/ 99 w 112"/>
                <a:gd name="T35" fmla="*/ 14 h 121"/>
                <a:gd name="T36" fmla="*/ 96 w 112"/>
                <a:gd name="T37" fmla="*/ 11 h 121"/>
                <a:gd name="T38" fmla="*/ 92 w 112"/>
                <a:gd name="T39" fmla="*/ 8 h 121"/>
                <a:gd name="T40" fmla="*/ 82 w 112"/>
                <a:gd name="T41" fmla="*/ 4 h 121"/>
                <a:gd name="T42" fmla="*/ 70 w 112"/>
                <a:gd name="T43" fmla="*/ 1 h 121"/>
                <a:gd name="T44" fmla="*/ 56 w 112"/>
                <a:gd name="T45" fmla="*/ 0 h 121"/>
                <a:gd name="T46" fmla="*/ 56 w 112"/>
                <a:gd name="T47" fmla="*/ 0 h 121"/>
                <a:gd name="T48" fmla="*/ 42 w 112"/>
                <a:gd name="T49" fmla="*/ 1 h 121"/>
                <a:gd name="T50" fmla="*/ 30 w 112"/>
                <a:gd name="T51" fmla="*/ 4 h 121"/>
                <a:gd name="T52" fmla="*/ 20 w 112"/>
                <a:gd name="T53" fmla="*/ 8 h 121"/>
                <a:gd name="T54" fmla="*/ 16 w 112"/>
                <a:gd name="T55" fmla="*/ 11 h 121"/>
                <a:gd name="T56" fmla="*/ 13 w 112"/>
                <a:gd name="T57" fmla="*/ 14 h 121"/>
                <a:gd name="T58" fmla="*/ 10 w 112"/>
                <a:gd name="T59" fmla="*/ 18 h 121"/>
                <a:gd name="T60" fmla="*/ 6 w 112"/>
                <a:gd name="T61" fmla="*/ 22 h 121"/>
                <a:gd name="T62" fmla="*/ 3 w 112"/>
                <a:gd name="T63" fmla="*/ 33 h 121"/>
                <a:gd name="T64" fmla="*/ 0 w 112"/>
                <a:gd name="T65" fmla="*/ 45 h 121"/>
                <a:gd name="T66" fmla="*/ 0 w 112"/>
                <a:gd name="T67" fmla="*/ 60 h 121"/>
                <a:gd name="T68" fmla="*/ 0 w 112"/>
                <a:gd name="T69" fmla="*/ 60 h 121"/>
                <a:gd name="T70" fmla="*/ 0 w 112"/>
                <a:gd name="T71" fmla="*/ 75 h 121"/>
                <a:gd name="T72" fmla="*/ 3 w 112"/>
                <a:gd name="T73" fmla="*/ 87 h 121"/>
                <a:gd name="T74" fmla="*/ 6 w 112"/>
                <a:gd name="T75" fmla="*/ 98 h 121"/>
                <a:gd name="T76" fmla="*/ 10 w 112"/>
                <a:gd name="T77" fmla="*/ 102 h 121"/>
                <a:gd name="T78" fmla="*/ 13 w 112"/>
                <a:gd name="T79" fmla="*/ 107 h 121"/>
                <a:gd name="T80" fmla="*/ 16 w 112"/>
                <a:gd name="T81" fmla="*/ 110 h 121"/>
                <a:gd name="T82" fmla="*/ 20 w 112"/>
                <a:gd name="T83" fmla="*/ 112 h 121"/>
                <a:gd name="T84" fmla="*/ 30 w 112"/>
                <a:gd name="T85" fmla="*/ 117 h 121"/>
                <a:gd name="T86" fmla="*/ 42 w 112"/>
                <a:gd name="T87" fmla="*/ 120 h 121"/>
                <a:gd name="T88" fmla="*/ 56 w 112"/>
                <a:gd name="T89"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2" h="121">
                  <a:moveTo>
                    <a:pt x="56" y="121"/>
                  </a:moveTo>
                  <a:lnTo>
                    <a:pt x="56" y="121"/>
                  </a:lnTo>
                  <a:lnTo>
                    <a:pt x="70" y="120"/>
                  </a:lnTo>
                  <a:lnTo>
                    <a:pt x="82" y="117"/>
                  </a:lnTo>
                  <a:lnTo>
                    <a:pt x="92" y="112"/>
                  </a:lnTo>
                  <a:lnTo>
                    <a:pt x="96" y="110"/>
                  </a:lnTo>
                  <a:lnTo>
                    <a:pt x="99" y="107"/>
                  </a:lnTo>
                  <a:lnTo>
                    <a:pt x="102" y="102"/>
                  </a:lnTo>
                  <a:lnTo>
                    <a:pt x="106" y="98"/>
                  </a:lnTo>
                  <a:lnTo>
                    <a:pt x="110" y="87"/>
                  </a:lnTo>
                  <a:lnTo>
                    <a:pt x="112" y="75"/>
                  </a:lnTo>
                  <a:lnTo>
                    <a:pt x="112" y="60"/>
                  </a:lnTo>
                  <a:lnTo>
                    <a:pt x="112" y="60"/>
                  </a:lnTo>
                  <a:lnTo>
                    <a:pt x="112" y="45"/>
                  </a:lnTo>
                  <a:lnTo>
                    <a:pt x="110" y="33"/>
                  </a:lnTo>
                  <a:lnTo>
                    <a:pt x="106" y="22"/>
                  </a:lnTo>
                  <a:lnTo>
                    <a:pt x="102" y="18"/>
                  </a:lnTo>
                  <a:lnTo>
                    <a:pt x="99" y="14"/>
                  </a:lnTo>
                  <a:lnTo>
                    <a:pt x="96" y="11"/>
                  </a:lnTo>
                  <a:lnTo>
                    <a:pt x="92" y="8"/>
                  </a:lnTo>
                  <a:lnTo>
                    <a:pt x="82" y="4"/>
                  </a:lnTo>
                  <a:lnTo>
                    <a:pt x="70" y="1"/>
                  </a:lnTo>
                  <a:lnTo>
                    <a:pt x="56" y="0"/>
                  </a:lnTo>
                  <a:lnTo>
                    <a:pt x="56" y="0"/>
                  </a:lnTo>
                  <a:lnTo>
                    <a:pt x="42" y="1"/>
                  </a:lnTo>
                  <a:lnTo>
                    <a:pt x="30" y="4"/>
                  </a:lnTo>
                  <a:lnTo>
                    <a:pt x="20" y="8"/>
                  </a:lnTo>
                  <a:lnTo>
                    <a:pt x="16" y="11"/>
                  </a:lnTo>
                  <a:lnTo>
                    <a:pt x="13" y="14"/>
                  </a:lnTo>
                  <a:lnTo>
                    <a:pt x="10" y="18"/>
                  </a:lnTo>
                  <a:lnTo>
                    <a:pt x="6" y="22"/>
                  </a:lnTo>
                  <a:lnTo>
                    <a:pt x="3" y="33"/>
                  </a:lnTo>
                  <a:lnTo>
                    <a:pt x="0" y="45"/>
                  </a:lnTo>
                  <a:lnTo>
                    <a:pt x="0" y="60"/>
                  </a:lnTo>
                  <a:lnTo>
                    <a:pt x="0" y="60"/>
                  </a:lnTo>
                  <a:lnTo>
                    <a:pt x="0" y="75"/>
                  </a:lnTo>
                  <a:lnTo>
                    <a:pt x="3" y="87"/>
                  </a:lnTo>
                  <a:lnTo>
                    <a:pt x="6" y="98"/>
                  </a:lnTo>
                  <a:lnTo>
                    <a:pt x="10" y="102"/>
                  </a:lnTo>
                  <a:lnTo>
                    <a:pt x="13" y="107"/>
                  </a:lnTo>
                  <a:lnTo>
                    <a:pt x="16" y="110"/>
                  </a:lnTo>
                  <a:lnTo>
                    <a:pt x="20" y="112"/>
                  </a:lnTo>
                  <a:lnTo>
                    <a:pt x="30" y="117"/>
                  </a:lnTo>
                  <a:lnTo>
                    <a:pt x="42" y="120"/>
                  </a:lnTo>
                  <a:lnTo>
                    <a:pt x="56" y="121"/>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p:cNvSpPr>
            <p:nvPr/>
          </p:nvSpPr>
          <p:spPr bwMode="auto">
            <a:xfrm>
              <a:off x="2555" y="2315"/>
              <a:ext cx="56" cy="61"/>
            </a:xfrm>
            <a:custGeom>
              <a:avLst/>
              <a:gdLst>
                <a:gd name="T0" fmla="*/ 56 w 112"/>
                <a:gd name="T1" fmla="*/ 121 h 121"/>
                <a:gd name="T2" fmla="*/ 56 w 112"/>
                <a:gd name="T3" fmla="*/ 121 h 121"/>
                <a:gd name="T4" fmla="*/ 70 w 112"/>
                <a:gd name="T5" fmla="*/ 120 h 121"/>
                <a:gd name="T6" fmla="*/ 82 w 112"/>
                <a:gd name="T7" fmla="*/ 117 h 121"/>
                <a:gd name="T8" fmla="*/ 92 w 112"/>
                <a:gd name="T9" fmla="*/ 112 h 121"/>
                <a:gd name="T10" fmla="*/ 96 w 112"/>
                <a:gd name="T11" fmla="*/ 110 h 121"/>
                <a:gd name="T12" fmla="*/ 99 w 112"/>
                <a:gd name="T13" fmla="*/ 107 h 121"/>
                <a:gd name="T14" fmla="*/ 102 w 112"/>
                <a:gd name="T15" fmla="*/ 102 h 121"/>
                <a:gd name="T16" fmla="*/ 106 w 112"/>
                <a:gd name="T17" fmla="*/ 98 h 121"/>
                <a:gd name="T18" fmla="*/ 110 w 112"/>
                <a:gd name="T19" fmla="*/ 87 h 121"/>
                <a:gd name="T20" fmla="*/ 112 w 112"/>
                <a:gd name="T21" fmla="*/ 75 h 121"/>
                <a:gd name="T22" fmla="*/ 112 w 112"/>
                <a:gd name="T23" fmla="*/ 60 h 121"/>
                <a:gd name="T24" fmla="*/ 112 w 112"/>
                <a:gd name="T25" fmla="*/ 60 h 121"/>
                <a:gd name="T26" fmla="*/ 112 w 112"/>
                <a:gd name="T27" fmla="*/ 45 h 121"/>
                <a:gd name="T28" fmla="*/ 110 w 112"/>
                <a:gd name="T29" fmla="*/ 33 h 121"/>
                <a:gd name="T30" fmla="*/ 106 w 112"/>
                <a:gd name="T31" fmla="*/ 22 h 121"/>
                <a:gd name="T32" fmla="*/ 102 w 112"/>
                <a:gd name="T33" fmla="*/ 18 h 121"/>
                <a:gd name="T34" fmla="*/ 99 w 112"/>
                <a:gd name="T35" fmla="*/ 14 h 121"/>
                <a:gd name="T36" fmla="*/ 96 w 112"/>
                <a:gd name="T37" fmla="*/ 11 h 121"/>
                <a:gd name="T38" fmla="*/ 92 w 112"/>
                <a:gd name="T39" fmla="*/ 8 h 121"/>
                <a:gd name="T40" fmla="*/ 82 w 112"/>
                <a:gd name="T41" fmla="*/ 4 h 121"/>
                <a:gd name="T42" fmla="*/ 70 w 112"/>
                <a:gd name="T43" fmla="*/ 1 h 121"/>
                <a:gd name="T44" fmla="*/ 56 w 112"/>
                <a:gd name="T45" fmla="*/ 0 h 121"/>
                <a:gd name="T46" fmla="*/ 56 w 112"/>
                <a:gd name="T47" fmla="*/ 0 h 121"/>
                <a:gd name="T48" fmla="*/ 42 w 112"/>
                <a:gd name="T49" fmla="*/ 1 h 121"/>
                <a:gd name="T50" fmla="*/ 30 w 112"/>
                <a:gd name="T51" fmla="*/ 4 h 121"/>
                <a:gd name="T52" fmla="*/ 20 w 112"/>
                <a:gd name="T53" fmla="*/ 8 h 121"/>
                <a:gd name="T54" fmla="*/ 16 w 112"/>
                <a:gd name="T55" fmla="*/ 11 h 121"/>
                <a:gd name="T56" fmla="*/ 13 w 112"/>
                <a:gd name="T57" fmla="*/ 14 h 121"/>
                <a:gd name="T58" fmla="*/ 10 w 112"/>
                <a:gd name="T59" fmla="*/ 18 h 121"/>
                <a:gd name="T60" fmla="*/ 6 w 112"/>
                <a:gd name="T61" fmla="*/ 22 h 121"/>
                <a:gd name="T62" fmla="*/ 3 w 112"/>
                <a:gd name="T63" fmla="*/ 33 h 121"/>
                <a:gd name="T64" fmla="*/ 0 w 112"/>
                <a:gd name="T65" fmla="*/ 45 h 121"/>
                <a:gd name="T66" fmla="*/ 0 w 112"/>
                <a:gd name="T67" fmla="*/ 60 h 121"/>
                <a:gd name="T68" fmla="*/ 0 w 112"/>
                <a:gd name="T69" fmla="*/ 60 h 121"/>
                <a:gd name="T70" fmla="*/ 0 w 112"/>
                <a:gd name="T71" fmla="*/ 75 h 121"/>
                <a:gd name="T72" fmla="*/ 3 w 112"/>
                <a:gd name="T73" fmla="*/ 87 h 121"/>
                <a:gd name="T74" fmla="*/ 6 w 112"/>
                <a:gd name="T75" fmla="*/ 98 h 121"/>
                <a:gd name="T76" fmla="*/ 10 w 112"/>
                <a:gd name="T77" fmla="*/ 102 h 121"/>
                <a:gd name="T78" fmla="*/ 13 w 112"/>
                <a:gd name="T79" fmla="*/ 107 h 121"/>
                <a:gd name="T80" fmla="*/ 16 w 112"/>
                <a:gd name="T81" fmla="*/ 110 h 121"/>
                <a:gd name="T82" fmla="*/ 20 w 112"/>
                <a:gd name="T83" fmla="*/ 112 h 121"/>
                <a:gd name="T84" fmla="*/ 30 w 112"/>
                <a:gd name="T85" fmla="*/ 117 h 121"/>
                <a:gd name="T86" fmla="*/ 42 w 112"/>
                <a:gd name="T87" fmla="*/ 120 h 121"/>
                <a:gd name="T88" fmla="*/ 56 w 112"/>
                <a:gd name="T89"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2" h="121">
                  <a:moveTo>
                    <a:pt x="56" y="121"/>
                  </a:moveTo>
                  <a:lnTo>
                    <a:pt x="56" y="121"/>
                  </a:lnTo>
                  <a:lnTo>
                    <a:pt x="70" y="120"/>
                  </a:lnTo>
                  <a:lnTo>
                    <a:pt x="82" y="117"/>
                  </a:lnTo>
                  <a:lnTo>
                    <a:pt x="92" y="112"/>
                  </a:lnTo>
                  <a:lnTo>
                    <a:pt x="96" y="110"/>
                  </a:lnTo>
                  <a:lnTo>
                    <a:pt x="99" y="107"/>
                  </a:lnTo>
                  <a:lnTo>
                    <a:pt x="102" y="102"/>
                  </a:lnTo>
                  <a:lnTo>
                    <a:pt x="106" y="98"/>
                  </a:lnTo>
                  <a:lnTo>
                    <a:pt x="110" y="87"/>
                  </a:lnTo>
                  <a:lnTo>
                    <a:pt x="112" y="75"/>
                  </a:lnTo>
                  <a:lnTo>
                    <a:pt x="112" y="60"/>
                  </a:lnTo>
                  <a:lnTo>
                    <a:pt x="112" y="60"/>
                  </a:lnTo>
                  <a:lnTo>
                    <a:pt x="112" y="45"/>
                  </a:lnTo>
                  <a:lnTo>
                    <a:pt x="110" y="33"/>
                  </a:lnTo>
                  <a:lnTo>
                    <a:pt x="106" y="22"/>
                  </a:lnTo>
                  <a:lnTo>
                    <a:pt x="102" y="18"/>
                  </a:lnTo>
                  <a:lnTo>
                    <a:pt x="99" y="14"/>
                  </a:lnTo>
                  <a:lnTo>
                    <a:pt x="96" y="11"/>
                  </a:lnTo>
                  <a:lnTo>
                    <a:pt x="92" y="8"/>
                  </a:lnTo>
                  <a:lnTo>
                    <a:pt x="82" y="4"/>
                  </a:lnTo>
                  <a:lnTo>
                    <a:pt x="70" y="1"/>
                  </a:lnTo>
                  <a:lnTo>
                    <a:pt x="56" y="0"/>
                  </a:lnTo>
                  <a:lnTo>
                    <a:pt x="56" y="0"/>
                  </a:lnTo>
                  <a:lnTo>
                    <a:pt x="42" y="1"/>
                  </a:lnTo>
                  <a:lnTo>
                    <a:pt x="30" y="4"/>
                  </a:lnTo>
                  <a:lnTo>
                    <a:pt x="20" y="8"/>
                  </a:lnTo>
                  <a:lnTo>
                    <a:pt x="16" y="11"/>
                  </a:lnTo>
                  <a:lnTo>
                    <a:pt x="13" y="14"/>
                  </a:lnTo>
                  <a:lnTo>
                    <a:pt x="10" y="18"/>
                  </a:lnTo>
                  <a:lnTo>
                    <a:pt x="6" y="22"/>
                  </a:lnTo>
                  <a:lnTo>
                    <a:pt x="3" y="33"/>
                  </a:lnTo>
                  <a:lnTo>
                    <a:pt x="0" y="45"/>
                  </a:lnTo>
                  <a:lnTo>
                    <a:pt x="0" y="60"/>
                  </a:lnTo>
                  <a:lnTo>
                    <a:pt x="0" y="60"/>
                  </a:lnTo>
                  <a:lnTo>
                    <a:pt x="0" y="75"/>
                  </a:lnTo>
                  <a:lnTo>
                    <a:pt x="3" y="87"/>
                  </a:lnTo>
                  <a:lnTo>
                    <a:pt x="6" y="98"/>
                  </a:lnTo>
                  <a:lnTo>
                    <a:pt x="10" y="102"/>
                  </a:lnTo>
                  <a:lnTo>
                    <a:pt x="13" y="107"/>
                  </a:lnTo>
                  <a:lnTo>
                    <a:pt x="16" y="110"/>
                  </a:lnTo>
                  <a:lnTo>
                    <a:pt x="20" y="112"/>
                  </a:lnTo>
                  <a:lnTo>
                    <a:pt x="30" y="117"/>
                  </a:lnTo>
                  <a:lnTo>
                    <a:pt x="42" y="120"/>
                  </a:lnTo>
                  <a:lnTo>
                    <a:pt x="56" y="1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Freeform 5"/>
          <p:cNvSpPr>
            <a:spLocks noEditPoints="1"/>
          </p:cNvSpPr>
          <p:nvPr/>
        </p:nvSpPr>
        <p:spPr bwMode="auto">
          <a:xfrm>
            <a:off x="4320339" y="1902600"/>
            <a:ext cx="319974" cy="380412"/>
          </a:xfrm>
          <a:custGeom>
            <a:avLst/>
            <a:gdLst>
              <a:gd name="T0" fmla="*/ 304 w 358"/>
              <a:gd name="T1" fmla="*/ 196 h 428"/>
              <a:gd name="T2" fmla="*/ 304 w 358"/>
              <a:gd name="T3" fmla="*/ 128 h 428"/>
              <a:gd name="T4" fmla="*/ 301 w 358"/>
              <a:gd name="T5" fmla="*/ 102 h 428"/>
              <a:gd name="T6" fmla="*/ 294 w 358"/>
              <a:gd name="T7" fmla="*/ 78 h 428"/>
              <a:gd name="T8" fmla="*/ 282 w 358"/>
              <a:gd name="T9" fmla="*/ 56 h 428"/>
              <a:gd name="T10" fmla="*/ 267 w 358"/>
              <a:gd name="T11" fmla="*/ 38 h 428"/>
              <a:gd name="T12" fmla="*/ 248 w 358"/>
              <a:gd name="T13" fmla="*/ 23 h 428"/>
              <a:gd name="T14" fmla="*/ 227 w 358"/>
              <a:gd name="T15" fmla="*/ 11 h 428"/>
              <a:gd name="T16" fmla="*/ 203 w 358"/>
              <a:gd name="T17" fmla="*/ 3 h 428"/>
              <a:gd name="T18" fmla="*/ 177 w 358"/>
              <a:gd name="T19" fmla="*/ 0 h 428"/>
              <a:gd name="T20" fmla="*/ 164 w 358"/>
              <a:gd name="T21" fmla="*/ 1 h 428"/>
              <a:gd name="T22" fmla="*/ 139 w 358"/>
              <a:gd name="T23" fmla="*/ 6 h 428"/>
              <a:gd name="T24" fmla="*/ 116 w 358"/>
              <a:gd name="T25" fmla="*/ 16 h 428"/>
              <a:gd name="T26" fmla="*/ 96 w 358"/>
              <a:gd name="T27" fmla="*/ 29 h 428"/>
              <a:gd name="T28" fmla="*/ 78 w 358"/>
              <a:gd name="T29" fmla="*/ 46 h 428"/>
              <a:gd name="T30" fmla="*/ 64 w 358"/>
              <a:gd name="T31" fmla="*/ 67 h 428"/>
              <a:gd name="T32" fmla="*/ 55 w 358"/>
              <a:gd name="T33" fmla="*/ 90 h 428"/>
              <a:gd name="T34" fmla="*/ 50 w 358"/>
              <a:gd name="T35" fmla="*/ 115 h 428"/>
              <a:gd name="T36" fmla="*/ 49 w 358"/>
              <a:gd name="T37" fmla="*/ 196 h 428"/>
              <a:gd name="T38" fmla="*/ 0 w 358"/>
              <a:gd name="T39" fmla="*/ 400 h 428"/>
              <a:gd name="T40" fmla="*/ 0 w 358"/>
              <a:gd name="T41" fmla="*/ 406 h 428"/>
              <a:gd name="T42" fmla="*/ 4 w 358"/>
              <a:gd name="T43" fmla="*/ 416 h 428"/>
              <a:gd name="T44" fmla="*/ 11 w 358"/>
              <a:gd name="T45" fmla="*/ 423 h 428"/>
              <a:gd name="T46" fmla="*/ 21 w 358"/>
              <a:gd name="T47" fmla="*/ 427 h 428"/>
              <a:gd name="T48" fmla="*/ 358 w 358"/>
              <a:gd name="T49" fmla="*/ 428 h 428"/>
              <a:gd name="T50" fmla="*/ 358 w 358"/>
              <a:gd name="T51" fmla="*/ 223 h 428"/>
              <a:gd name="T52" fmla="*/ 356 w 358"/>
              <a:gd name="T53" fmla="*/ 213 h 428"/>
              <a:gd name="T54" fmla="*/ 351 w 358"/>
              <a:gd name="T55" fmla="*/ 204 h 428"/>
              <a:gd name="T56" fmla="*/ 342 w 358"/>
              <a:gd name="T57" fmla="*/ 198 h 428"/>
              <a:gd name="T58" fmla="*/ 331 w 358"/>
              <a:gd name="T59" fmla="*/ 196 h 428"/>
              <a:gd name="T60" fmla="*/ 104 w 358"/>
              <a:gd name="T61" fmla="*/ 128 h 428"/>
              <a:gd name="T62" fmla="*/ 104 w 358"/>
              <a:gd name="T63" fmla="*/ 120 h 428"/>
              <a:gd name="T64" fmla="*/ 108 w 358"/>
              <a:gd name="T65" fmla="*/ 106 h 428"/>
              <a:gd name="T66" fmla="*/ 113 w 358"/>
              <a:gd name="T67" fmla="*/ 93 h 428"/>
              <a:gd name="T68" fmla="*/ 121 w 358"/>
              <a:gd name="T69" fmla="*/ 81 h 428"/>
              <a:gd name="T70" fmla="*/ 125 w 358"/>
              <a:gd name="T71" fmla="*/ 77 h 428"/>
              <a:gd name="T72" fmla="*/ 136 w 358"/>
              <a:gd name="T73" fmla="*/ 67 h 428"/>
              <a:gd name="T74" fmla="*/ 149 w 358"/>
              <a:gd name="T75" fmla="*/ 60 h 428"/>
              <a:gd name="T76" fmla="*/ 162 w 358"/>
              <a:gd name="T77" fmla="*/ 56 h 428"/>
              <a:gd name="T78" fmla="*/ 177 w 358"/>
              <a:gd name="T79" fmla="*/ 55 h 428"/>
              <a:gd name="T80" fmla="*/ 184 w 358"/>
              <a:gd name="T81" fmla="*/ 55 h 428"/>
              <a:gd name="T82" fmla="*/ 198 w 358"/>
              <a:gd name="T83" fmla="*/ 58 h 428"/>
              <a:gd name="T84" fmla="*/ 211 w 358"/>
              <a:gd name="T85" fmla="*/ 64 h 428"/>
              <a:gd name="T86" fmla="*/ 223 w 358"/>
              <a:gd name="T87" fmla="*/ 71 h 428"/>
              <a:gd name="T88" fmla="*/ 228 w 358"/>
              <a:gd name="T89" fmla="*/ 77 h 428"/>
              <a:gd name="T90" fmla="*/ 237 w 358"/>
              <a:gd name="T91" fmla="*/ 87 h 428"/>
              <a:gd name="T92" fmla="*/ 244 w 358"/>
              <a:gd name="T93" fmla="*/ 99 h 428"/>
              <a:gd name="T94" fmla="*/ 248 w 358"/>
              <a:gd name="T95" fmla="*/ 113 h 428"/>
              <a:gd name="T96" fmla="*/ 249 w 358"/>
              <a:gd name="T97" fmla="*/ 128 h 428"/>
              <a:gd name="T98" fmla="*/ 104 w 358"/>
              <a:gd name="T99" fmla="*/ 19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8" h="428">
                <a:moveTo>
                  <a:pt x="331" y="196"/>
                </a:moveTo>
                <a:lnTo>
                  <a:pt x="304" y="196"/>
                </a:lnTo>
                <a:lnTo>
                  <a:pt x="304" y="128"/>
                </a:lnTo>
                <a:lnTo>
                  <a:pt x="304" y="128"/>
                </a:lnTo>
                <a:lnTo>
                  <a:pt x="303" y="115"/>
                </a:lnTo>
                <a:lnTo>
                  <a:pt x="301" y="102"/>
                </a:lnTo>
                <a:lnTo>
                  <a:pt x="298" y="90"/>
                </a:lnTo>
                <a:lnTo>
                  <a:pt x="294" y="78"/>
                </a:lnTo>
                <a:lnTo>
                  <a:pt x="288" y="67"/>
                </a:lnTo>
                <a:lnTo>
                  <a:pt x="282" y="56"/>
                </a:lnTo>
                <a:lnTo>
                  <a:pt x="275" y="46"/>
                </a:lnTo>
                <a:lnTo>
                  <a:pt x="267" y="38"/>
                </a:lnTo>
                <a:lnTo>
                  <a:pt x="258" y="29"/>
                </a:lnTo>
                <a:lnTo>
                  <a:pt x="248" y="23"/>
                </a:lnTo>
                <a:lnTo>
                  <a:pt x="237" y="16"/>
                </a:lnTo>
                <a:lnTo>
                  <a:pt x="227" y="11"/>
                </a:lnTo>
                <a:lnTo>
                  <a:pt x="215" y="6"/>
                </a:lnTo>
                <a:lnTo>
                  <a:pt x="203" y="3"/>
                </a:lnTo>
                <a:lnTo>
                  <a:pt x="190" y="1"/>
                </a:lnTo>
                <a:lnTo>
                  <a:pt x="177" y="0"/>
                </a:lnTo>
                <a:lnTo>
                  <a:pt x="177" y="0"/>
                </a:lnTo>
                <a:lnTo>
                  <a:pt x="164" y="1"/>
                </a:lnTo>
                <a:lnTo>
                  <a:pt x="151" y="3"/>
                </a:lnTo>
                <a:lnTo>
                  <a:pt x="139" y="6"/>
                </a:lnTo>
                <a:lnTo>
                  <a:pt x="127" y="11"/>
                </a:lnTo>
                <a:lnTo>
                  <a:pt x="116" y="16"/>
                </a:lnTo>
                <a:lnTo>
                  <a:pt x="105" y="23"/>
                </a:lnTo>
                <a:lnTo>
                  <a:pt x="96" y="29"/>
                </a:lnTo>
                <a:lnTo>
                  <a:pt x="87" y="38"/>
                </a:lnTo>
                <a:lnTo>
                  <a:pt x="78" y="46"/>
                </a:lnTo>
                <a:lnTo>
                  <a:pt x="71" y="56"/>
                </a:lnTo>
                <a:lnTo>
                  <a:pt x="64" y="67"/>
                </a:lnTo>
                <a:lnTo>
                  <a:pt x="59" y="78"/>
                </a:lnTo>
                <a:lnTo>
                  <a:pt x="55" y="90"/>
                </a:lnTo>
                <a:lnTo>
                  <a:pt x="52" y="102"/>
                </a:lnTo>
                <a:lnTo>
                  <a:pt x="50" y="115"/>
                </a:lnTo>
                <a:lnTo>
                  <a:pt x="49" y="128"/>
                </a:lnTo>
                <a:lnTo>
                  <a:pt x="49" y="196"/>
                </a:lnTo>
                <a:lnTo>
                  <a:pt x="0" y="196"/>
                </a:lnTo>
                <a:lnTo>
                  <a:pt x="0" y="400"/>
                </a:lnTo>
                <a:lnTo>
                  <a:pt x="0" y="400"/>
                </a:lnTo>
                <a:lnTo>
                  <a:pt x="0" y="406"/>
                </a:lnTo>
                <a:lnTo>
                  <a:pt x="2" y="411"/>
                </a:lnTo>
                <a:lnTo>
                  <a:pt x="4" y="416"/>
                </a:lnTo>
                <a:lnTo>
                  <a:pt x="7" y="419"/>
                </a:lnTo>
                <a:lnTo>
                  <a:pt x="11" y="423"/>
                </a:lnTo>
                <a:lnTo>
                  <a:pt x="16" y="426"/>
                </a:lnTo>
                <a:lnTo>
                  <a:pt x="21" y="427"/>
                </a:lnTo>
                <a:lnTo>
                  <a:pt x="27" y="428"/>
                </a:lnTo>
                <a:lnTo>
                  <a:pt x="358" y="428"/>
                </a:lnTo>
                <a:lnTo>
                  <a:pt x="358" y="223"/>
                </a:lnTo>
                <a:lnTo>
                  <a:pt x="358" y="223"/>
                </a:lnTo>
                <a:lnTo>
                  <a:pt x="358" y="217"/>
                </a:lnTo>
                <a:lnTo>
                  <a:pt x="356" y="213"/>
                </a:lnTo>
                <a:lnTo>
                  <a:pt x="354" y="208"/>
                </a:lnTo>
                <a:lnTo>
                  <a:pt x="351" y="204"/>
                </a:lnTo>
                <a:lnTo>
                  <a:pt x="347" y="200"/>
                </a:lnTo>
                <a:lnTo>
                  <a:pt x="342" y="198"/>
                </a:lnTo>
                <a:lnTo>
                  <a:pt x="337" y="197"/>
                </a:lnTo>
                <a:lnTo>
                  <a:pt x="331" y="196"/>
                </a:lnTo>
                <a:lnTo>
                  <a:pt x="331" y="196"/>
                </a:lnTo>
                <a:close/>
                <a:moveTo>
                  <a:pt x="104" y="128"/>
                </a:moveTo>
                <a:lnTo>
                  <a:pt x="104" y="128"/>
                </a:lnTo>
                <a:lnTo>
                  <a:pt x="104" y="120"/>
                </a:lnTo>
                <a:lnTo>
                  <a:pt x="105" y="113"/>
                </a:lnTo>
                <a:lnTo>
                  <a:pt x="108" y="106"/>
                </a:lnTo>
                <a:lnTo>
                  <a:pt x="110" y="99"/>
                </a:lnTo>
                <a:lnTo>
                  <a:pt x="113" y="93"/>
                </a:lnTo>
                <a:lnTo>
                  <a:pt x="116" y="87"/>
                </a:lnTo>
                <a:lnTo>
                  <a:pt x="121" y="81"/>
                </a:lnTo>
                <a:lnTo>
                  <a:pt x="125" y="77"/>
                </a:lnTo>
                <a:lnTo>
                  <a:pt x="125" y="77"/>
                </a:lnTo>
                <a:lnTo>
                  <a:pt x="130" y="71"/>
                </a:lnTo>
                <a:lnTo>
                  <a:pt x="136" y="67"/>
                </a:lnTo>
                <a:lnTo>
                  <a:pt x="142" y="64"/>
                </a:lnTo>
                <a:lnTo>
                  <a:pt x="149" y="60"/>
                </a:lnTo>
                <a:lnTo>
                  <a:pt x="155" y="58"/>
                </a:lnTo>
                <a:lnTo>
                  <a:pt x="162" y="56"/>
                </a:lnTo>
                <a:lnTo>
                  <a:pt x="169" y="55"/>
                </a:lnTo>
                <a:lnTo>
                  <a:pt x="177" y="55"/>
                </a:lnTo>
                <a:lnTo>
                  <a:pt x="177" y="55"/>
                </a:lnTo>
                <a:lnTo>
                  <a:pt x="184" y="55"/>
                </a:lnTo>
                <a:lnTo>
                  <a:pt x="191" y="56"/>
                </a:lnTo>
                <a:lnTo>
                  <a:pt x="198" y="58"/>
                </a:lnTo>
                <a:lnTo>
                  <a:pt x="205" y="60"/>
                </a:lnTo>
                <a:lnTo>
                  <a:pt x="211" y="64"/>
                </a:lnTo>
                <a:lnTo>
                  <a:pt x="217" y="67"/>
                </a:lnTo>
                <a:lnTo>
                  <a:pt x="223" y="71"/>
                </a:lnTo>
                <a:lnTo>
                  <a:pt x="228" y="77"/>
                </a:lnTo>
                <a:lnTo>
                  <a:pt x="228" y="77"/>
                </a:lnTo>
                <a:lnTo>
                  <a:pt x="233" y="81"/>
                </a:lnTo>
                <a:lnTo>
                  <a:pt x="237" y="87"/>
                </a:lnTo>
                <a:lnTo>
                  <a:pt x="241" y="93"/>
                </a:lnTo>
                <a:lnTo>
                  <a:pt x="244" y="99"/>
                </a:lnTo>
                <a:lnTo>
                  <a:pt x="246" y="106"/>
                </a:lnTo>
                <a:lnTo>
                  <a:pt x="248" y="113"/>
                </a:lnTo>
                <a:lnTo>
                  <a:pt x="249" y="120"/>
                </a:lnTo>
                <a:lnTo>
                  <a:pt x="249" y="128"/>
                </a:lnTo>
                <a:lnTo>
                  <a:pt x="249" y="196"/>
                </a:lnTo>
                <a:lnTo>
                  <a:pt x="104" y="196"/>
                </a:lnTo>
                <a:lnTo>
                  <a:pt x="104" y="128"/>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4" name="Group 23"/>
          <p:cNvGrpSpPr/>
          <p:nvPr/>
        </p:nvGrpSpPr>
        <p:grpSpPr>
          <a:xfrm>
            <a:off x="4232250" y="1159237"/>
            <a:ext cx="458618" cy="390147"/>
            <a:chOff x="6029360" y="692067"/>
            <a:chExt cx="538648" cy="458229"/>
          </a:xfrm>
        </p:grpSpPr>
        <p:sp>
          <p:nvSpPr>
            <p:cNvPr id="25" name="Freeform 300"/>
            <p:cNvSpPr>
              <a:spLocks noEditPoints="1"/>
            </p:cNvSpPr>
            <p:nvPr/>
          </p:nvSpPr>
          <p:spPr bwMode="auto">
            <a:xfrm>
              <a:off x="6029360" y="692067"/>
              <a:ext cx="336550" cy="339725"/>
            </a:xfrm>
            <a:custGeom>
              <a:avLst/>
              <a:gdLst>
                <a:gd name="T0" fmla="*/ 382 w 426"/>
                <a:gd name="T1" fmla="*/ 169 h 426"/>
                <a:gd name="T2" fmla="*/ 374 w 426"/>
                <a:gd name="T3" fmla="*/ 146 h 426"/>
                <a:gd name="T4" fmla="*/ 388 w 426"/>
                <a:gd name="T5" fmla="*/ 87 h 426"/>
                <a:gd name="T6" fmla="*/ 301 w 426"/>
                <a:gd name="T7" fmla="*/ 62 h 426"/>
                <a:gd name="T8" fmla="*/ 270 w 426"/>
                <a:gd name="T9" fmla="*/ 48 h 426"/>
                <a:gd name="T10" fmla="*/ 181 w 426"/>
                <a:gd name="T11" fmla="*/ 0 h 426"/>
                <a:gd name="T12" fmla="*/ 158 w 426"/>
                <a:gd name="T13" fmla="*/ 47 h 426"/>
                <a:gd name="T14" fmla="*/ 126 w 426"/>
                <a:gd name="T15" fmla="*/ 61 h 426"/>
                <a:gd name="T16" fmla="*/ 63 w 426"/>
                <a:gd name="T17" fmla="*/ 125 h 426"/>
                <a:gd name="T18" fmla="*/ 52 w 426"/>
                <a:gd name="T19" fmla="*/ 145 h 426"/>
                <a:gd name="T20" fmla="*/ 0 w 426"/>
                <a:gd name="T21" fmla="*/ 179 h 426"/>
                <a:gd name="T22" fmla="*/ 44 w 426"/>
                <a:gd name="T23" fmla="*/ 257 h 426"/>
                <a:gd name="T24" fmla="*/ 56 w 426"/>
                <a:gd name="T25" fmla="*/ 290 h 426"/>
                <a:gd name="T26" fmla="*/ 85 w 426"/>
                <a:gd name="T27" fmla="*/ 388 h 426"/>
                <a:gd name="T28" fmla="*/ 135 w 426"/>
                <a:gd name="T29" fmla="*/ 369 h 426"/>
                <a:gd name="T30" fmla="*/ 168 w 426"/>
                <a:gd name="T31" fmla="*/ 382 h 426"/>
                <a:gd name="T32" fmla="*/ 257 w 426"/>
                <a:gd name="T33" fmla="*/ 382 h 426"/>
                <a:gd name="T34" fmla="*/ 280 w 426"/>
                <a:gd name="T35" fmla="*/ 375 h 426"/>
                <a:gd name="T36" fmla="*/ 339 w 426"/>
                <a:gd name="T37" fmla="*/ 389 h 426"/>
                <a:gd name="T38" fmla="*/ 364 w 426"/>
                <a:gd name="T39" fmla="*/ 301 h 426"/>
                <a:gd name="T40" fmla="*/ 377 w 426"/>
                <a:gd name="T41" fmla="*/ 270 h 426"/>
                <a:gd name="T42" fmla="*/ 213 w 426"/>
                <a:gd name="T43" fmla="*/ 333 h 426"/>
                <a:gd name="T44" fmla="*/ 188 w 426"/>
                <a:gd name="T45" fmla="*/ 329 h 426"/>
                <a:gd name="T46" fmla="*/ 156 w 426"/>
                <a:gd name="T47" fmla="*/ 318 h 426"/>
                <a:gd name="T48" fmla="*/ 128 w 426"/>
                <a:gd name="T49" fmla="*/ 297 h 426"/>
                <a:gd name="T50" fmla="*/ 108 w 426"/>
                <a:gd name="T51" fmla="*/ 269 h 426"/>
                <a:gd name="T52" fmla="*/ 96 w 426"/>
                <a:gd name="T53" fmla="*/ 237 h 426"/>
                <a:gd name="T54" fmla="*/ 94 w 426"/>
                <a:gd name="T55" fmla="*/ 213 h 426"/>
                <a:gd name="T56" fmla="*/ 99 w 426"/>
                <a:gd name="T57" fmla="*/ 177 h 426"/>
                <a:gd name="T58" fmla="*/ 114 w 426"/>
                <a:gd name="T59" fmla="*/ 146 h 426"/>
                <a:gd name="T60" fmla="*/ 138 w 426"/>
                <a:gd name="T61" fmla="*/ 120 h 426"/>
                <a:gd name="T62" fmla="*/ 167 w 426"/>
                <a:gd name="T63" fmla="*/ 103 h 426"/>
                <a:gd name="T64" fmla="*/ 201 w 426"/>
                <a:gd name="T65" fmla="*/ 94 h 426"/>
                <a:gd name="T66" fmla="*/ 226 w 426"/>
                <a:gd name="T67" fmla="*/ 94 h 426"/>
                <a:gd name="T68" fmla="*/ 260 w 426"/>
                <a:gd name="T69" fmla="*/ 103 h 426"/>
                <a:gd name="T70" fmla="*/ 289 w 426"/>
                <a:gd name="T71" fmla="*/ 121 h 426"/>
                <a:gd name="T72" fmla="*/ 312 w 426"/>
                <a:gd name="T73" fmla="*/ 146 h 426"/>
                <a:gd name="T74" fmla="*/ 327 w 426"/>
                <a:gd name="T75" fmla="*/ 177 h 426"/>
                <a:gd name="T76" fmla="*/ 332 w 426"/>
                <a:gd name="T77" fmla="*/ 213 h 426"/>
                <a:gd name="T78" fmla="*/ 329 w 426"/>
                <a:gd name="T79" fmla="*/ 238 h 426"/>
                <a:gd name="T80" fmla="*/ 317 w 426"/>
                <a:gd name="T81" fmla="*/ 270 h 426"/>
                <a:gd name="T82" fmla="*/ 297 w 426"/>
                <a:gd name="T83" fmla="*/ 298 h 426"/>
                <a:gd name="T84" fmla="*/ 269 w 426"/>
                <a:gd name="T85" fmla="*/ 319 h 426"/>
                <a:gd name="T86" fmla="*/ 237 w 426"/>
                <a:gd name="T87" fmla="*/ 330 h 426"/>
                <a:gd name="T88" fmla="*/ 213 w 426"/>
                <a:gd name="T89" fmla="*/ 3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6" h="426">
                  <a:moveTo>
                    <a:pt x="426" y="247"/>
                  </a:moveTo>
                  <a:lnTo>
                    <a:pt x="426" y="181"/>
                  </a:lnTo>
                  <a:lnTo>
                    <a:pt x="382" y="169"/>
                  </a:lnTo>
                  <a:lnTo>
                    <a:pt x="382" y="169"/>
                  </a:lnTo>
                  <a:lnTo>
                    <a:pt x="379" y="158"/>
                  </a:lnTo>
                  <a:lnTo>
                    <a:pt x="374" y="146"/>
                  </a:lnTo>
                  <a:lnTo>
                    <a:pt x="370" y="136"/>
                  </a:lnTo>
                  <a:lnTo>
                    <a:pt x="365" y="126"/>
                  </a:lnTo>
                  <a:lnTo>
                    <a:pt x="388" y="87"/>
                  </a:lnTo>
                  <a:lnTo>
                    <a:pt x="341" y="38"/>
                  </a:lnTo>
                  <a:lnTo>
                    <a:pt x="301" y="62"/>
                  </a:lnTo>
                  <a:lnTo>
                    <a:pt x="301" y="62"/>
                  </a:lnTo>
                  <a:lnTo>
                    <a:pt x="291" y="57"/>
                  </a:lnTo>
                  <a:lnTo>
                    <a:pt x="281" y="51"/>
                  </a:lnTo>
                  <a:lnTo>
                    <a:pt x="270" y="48"/>
                  </a:lnTo>
                  <a:lnTo>
                    <a:pt x="258" y="44"/>
                  </a:lnTo>
                  <a:lnTo>
                    <a:pt x="247" y="0"/>
                  </a:lnTo>
                  <a:lnTo>
                    <a:pt x="181" y="0"/>
                  </a:lnTo>
                  <a:lnTo>
                    <a:pt x="169" y="44"/>
                  </a:lnTo>
                  <a:lnTo>
                    <a:pt x="169" y="44"/>
                  </a:lnTo>
                  <a:lnTo>
                    <a:pt x="158" y="47"/>
                  </a:lnTo>
                  <a:lnTo>
                    <a:pt x="146" y="51"/>
                  </a:lnTo>
                  <a:lnTo>
                    <a:pt x="137" y="56"/>
                  </a:lnTo>
                  <a:lnTo>
                    <a:pt x="126" y="61"/>
                  </a:lnTo>
                  <a:lnTo>
                    <a:pt x="87" y="37"/>
                  </a:lnTo>
                  <a:lnTo>
                    <a:pt x="39" y="85"/>
                  </a:lnTo>
                  <a:lnTo>
                    <a:pt x="63" y="125"/>
                  </a:lnTo>
                  <a:lnTo>
                    <a:pt x="63" y="125"/>
                  </a:lnTo>
                  <a:lnTo>
                    <a:pt x="57" y="134"/>
                  </a:lnTo>
                  <a:lnTo>
                    <a:pt x="52" y="145"/>
                  </a:lnTo>
                  <a:lnTo>
                    <a:pt x="49" y="156"/>
                  </a:lnTo>
                  <a:lnTo>
                    <a:pt x="44" y="168"/>
                  </a:lnTo>
                  <a:lnTo>
                    <a:pt x="0" y="179"/>
                  </a:lnTo>
                  <a:lnTo>
                    <a:pt x="0" y="245"/>
                  </a:lnTo>
                  <a:lnTo>
                    <a:pt x="44" y="257"/>
                  </a:lnTo>
                  <a:lnTo>
                    <a:pt x="44" y="257"/>
                  </a:lnTo>
                  <a:lnTo>
                    <a:pt x="47" y="268"/>
                  </a:lnTo>
                  <a:lnTo>
                    <a:pt x="52" y="280"/>
                  </a:lnTo>
                  <a:lnTo>
                    <a:pt x="56" y="290"/>
                  </a:lnTo>
                  <a:lnTo>
                    <a:pt x="61" y="300"/>
                  </a:lnTo>
                  <a:lnTo>
                    <a:pt x="38" y="339"/>
                  </a:lnTo>
                  <a:lnTo>
                    <a:pt x="85" y="388"/>
                  </a:lnTo>
                  <a:lnTo>
                    <a:pt x="125" y="364"/>
                  </a:lnTo>
                  <a:lnTo>
                    <a:pt x="125" y="364"/>
                  </a:lnTo>
                  <a:lnTo>
                    <a:pt x="135" y="369"/>
                  </a:lnTo>
                  <a:lnTo>
                    <a:pt x="145" y="375"/>
                  </a:lnTo>
                  <a:lnTo>
                    <a:pt x="156" y="378"/>
                  </a:lnTo>
                  <a:lnTo>
                    <a:pt x="168" y="382"/>
                  </a:lnTo>
                  <a:lnTo>
                    <a:pt x="179" y="426"/>
                  </a:lnTo>
                  <a:lnTo>
                    <a:pt x="245" y="426"/>
                  </a:lnTo>
                  <a:lnTo>
                    <a:pt x="257" y="382"/>
                  </a:lnTo>
                  <a:lnTo>
                    <a:pt x="257" y="382"/>
                  </a:lnTo>
                  <a:lnTo>
                    <a:pt x="268" y="379"/>
                  </a:lnTo>
                  <a:lnTo>
                    <a:pt x="280" y="375"/>
                  </a:lnTo>
                  <a:lnTo>
                    <a:pt x="289" y="370"/>
                  </a:lnTo>
                  <a:lnTo>
                    <a:pt x="300" y="365"/>
                  </a:lnTo>
                  <a:lnTo>
                    <a:pt x="339" y="389"/>
                  </a:lnTo>
                  <a:lnTo>
                    <a:pt x="387" y="341"/>
                  </a:lnTo>
                  <a:lnTo>
                    <a:pt x="364" y="301"/>
                  </a:lnTo>
                  <a:lnTo>
                    <a:pt x="364" y="301"/>
                  </a:lnTo>
                  <a:lnTo>
                    <a:pt x="369" y="292"/>
                  </a:lnTo>
                  <a:lnTo>
                    <a:pt x="374" y="281"/>
                  </a:lnTo>
                  <a:lnTo>
                    <a:pt x="377" y="270"/>
                  </a:lnTo>
                  <a:lnTo>
                    <a:pt x="382" y="258"/>
                  </a:lnTo>
                  <a:lnTo>
                    <a:pt x="426" y="247"/>
                  </a:lnTo>
                  <a:close/>
                  <a:moveTo>
                    <a:pt x="213" y="333"/>
                  </a:moveTo>
                  <a:lnTo>
                    <a:pt x="213" y="333"/>
                  </a:lnTo>
                  <a:lnTo>
                    <a:pt x="200" y="332"/>
                  </a:lnTo>
                  <a:lnTo>
                    <a:pt x="188" y="329"/>
                  </a:lnTo>
                  <a:lnTo>
                    <a:pt x="178" y="327"/>
                  </a:lnTo>
                  <a:lnTo>
                    <a:pt x="166" y="323"/>
                  </a:lnTo>
                  <a:lnTo>
                    <a:pt x="156" y="318"/>
                  </a:lnTo>
                  <a:lnTo>
                    <a:pt x="146" y="312"/>
                  </a:lnTo>
                  <a:lnTo>
                    <a:pt x="137" y="305"/>
                  </a:lnTo>
                  <a:lnTo>
                    <a:pt x="128" y="297"/>
                  </a:lnTo>
                  <a:lnTo>
                    <a:pt x="121" y="288"/>
                  </a:lnTo>
                  <a:lnTo>
                    <a:pt x="114" y="280"/>
                  </a:lnTo>
                  <a:lnTo>
                    <a:pt x="108" y="269"/>
                  </a:lnTo>
                  <a:lnTo>
                    <a:pt x="103" y="259"/>
                  </a:lnTo>
                  <a:lnTo>
                    <a:pt x="99" y="247"/>
                  </a:lnTo>
                  <a:lnTo>
                    <a:pt x="96" y="237"/>
                  </a:lnTo>
                  <a:lnTo>
                    <a:pt x="95" y="225"/>
                  </a:lnTo>
                  <a:lnTo>
                    <a:pt x="94" y="213"/>
                  </a:lnTo>
                  <a:lnTo>
                    <a:pt x="94" y="213"/>
                  </a:lnTo>
                  <a:lnTo>
                    <a:pt x="95" y="200"/>
                  </a:lnTo>
                  <a:lnTo>
                    <a:pt x="97" y="188"/>
                  </a:lnTo>
                  <a:lnTo>
                    <a:pt x="99" y="177"/>
                  </a:lnTo>
                  <a:lnTo>
                    <a:pt x="103" y="166"/>
                  </a:lnTo>
                  <a:lnTo>
                    <a:pt x="109" y="156"/>
                  </a:lnTo>
                  <a:lnTo>
                    <a:pt x="114" y="146"/>
                  </a:lnTo>
                  <a:lnTo>
                    <a:pt x="122" y="136"/>
                  </a:lnTo>
                  <a:lnTo>
                    <a:pt x="129" y="128"/>
                  </a:lnTo>
                  <a:lnTo>
                    <a:pt x="138" y="120"/>
                  </a:lnTo>
                  <a:lnTo>
                    <a:pt x="146" y="114"/>
                  </a:lnTo>
                  <a:lnTo>
                    <a:pt x="157" y="107"/>
                  </a:lnTo>
                  <a:lnTo>
                    <a:pt x="167" y="103"/>
                  </a:lnTo>
                  <a:lnTo>
                    <a:pt x="179" y="99"/>
                  </a:lnTo>
                  <a:lnTo>
                    <a:pt x="189" y="96"/>
                  </a:lnTo>
                  <a:lnTo>
                    <a:pt x="201" y="94"/>
                  </a:lnTo>
                  <a:lnTo>
                    <a:pt x="213" y="93"/>
                  </a:lnTo>
                  <a:lnTo>
                    <a:pt x="213" y="93"/>
                  </a:lnTo>
                  <a:lnTo>
                    <a:pt x="226" y="94"/>
                  </a:lnTo>
                  <a:lnTo>
                    <a:pt x="238" y="97"/>
                  </a:lnTo>
                  <a:lnTo>
                    <a:pt x="248" y="99"/>
                  </a:lnTo>
                  <a:lnTo>
                    <a:pt x="260" y="103"/>
                  </a:lnTo>
                  <a:lnTo>
                    <a:pt x="270" y="108"/>
                  </a:lnTo>
                  <a:lnTo>
                    <a:pt x="280" y="114"/>
                  </a:lnTo>
                  <a:lnTo>
                    <a:pt x="289" y="121"/>
                  </a:lnTo>
                  <a:lnTo>
                    <a:pt x="298" y="129"/>
                  </a:lnTo>
                  <a:lnTo>
                    <a:pt x="305" y="138"/>
                  </a:lnTo>
                  <a:lnTo>
                    <a:pt x="312" y="146"/>
                  </a:lnTo>
                  <a:lnTo>
                    <a:pt x="318" y="157"/>
                  </a:lnTo>
                  <a:lnTo>
                    <a:pt x="323" y="167"/>
                  </a:lnTo>
                  <a:lnTo>
                    <a:pt x="327" y="177"/>
                  </a:lnTo>
                  <a:lnTo>
                    <a:pt x="330" y="189"/>
                  </a:lnTo>
                  <a:lnTo>
                    <a:pt x="331" y="201"/>
                  </a:lnTo>
                  <a:lnTo>
                    <a:pt x="332" y="213"/>
                  </a:lnTo>
                  <a:lnTo>
                    <a:pt x="332" y="213"/>
                  </a:lnTo>
                  <a:lnTo>
                    <a:pt x="331" y="226"/>
                  </a:lnTo>
                  <a:lnTo>
                    <a:pt x="329" y="238"/>
                  </a:lnTo>
                  <a:lnTo>
                    <a:pt x="327" y="249"/>
                  </a:lnTo>
                  <a:lnTo>
                    <a:pt x="323" y="260"/>
                  </a:lnTo>
                  <a:lnTo>
                    <a:pt x="317" y="270"/>
                  </a:lnTo>
                  <a:lnTo>
                    <a:pt x="312" y="280"/>
                  </a:lnTo>
                  <a:lnTo>
                    <a:pt x="304" y="290"/>
                  </a:lnTo>
                  <a:lnTo>
                    <a:pt x="297" y="298"/>
                  </a:lnTo>
                  <a:lnTo>
                    <a:pt x="288" y="306"/>
                  </a:lnTo>
                  <a:lnTo>
                    <a:pt x="280" y="312"/>
                  </a:lnTo>
                  <a:lnTo>
                    <a:pt x="269" y="319"/>
                  </a:lnTo>
                  <a:lnTo>
                    <a:pt x="259" y="323"/>
                  </a:lnTo>
                  <a:lnTo>
                    <a:pt x="247" y="327"/>
                  </a:lnTo>
                  <a:lnTo>
                    <a:pt x="237" y="330"/>
                  </a:lnTo>
                  <a:lnTo>
                    <a:pt x="225" y="332"/>
                  </a:lnTo>
                  <a:lnTo>
                    <a:pt x="213" y="333"/>
                  </a:lnTo>
                  <a:lnTo>
                    <a:pt x="213" y="333"/>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00"/>
            <p:cNvSpPr>
              <a:spLocks noEditPoints="1"/>
            </p:cNvSpPr>
            <p:nvPr/>
          </p:nvSpPr>
          <p:spPr bwMode="auto">
            <a:xfrm>
              <a:off x="6322583" y="902556"/>
              <a:ext cx="245425" cy="247740"/>
            </a:xfrm>
            <a:custGeom>
              <a:avLst/>
              <a:gdLst>
                <a:gd name="T0" fmla="*/ 382 w 426"/>
                <a:gd name="T1" fmla="*/ 169 h 426"/>
                <a:gd name="T2" fmla="*/ 374 w 426"/>
                <a:gd name="T3" fmla="*/ 146 h 426"/>
                <a:gd name="T4" fmla="*/ 388 w 426"/>
                <a:gd name="T5" fmla="*/ 87 h 426"/>
                <a:gd name="T6" fmla="*/ 301 w 426"/>
                <a:gd name="T7" fmla="*/ 62 h 426"/>
                <a:gd name="T8" fmla="*/ 270 w 426"/>
                <a:gd name="T9" fmla="*/ 48 h 426"/>
                <a:gd name="T10" fmla="*/ 181 w 426"/>
                <a:gd name="T11" fmla="*/ 0 h 426"/>
                <a:gd name="T12" fmla="*/ 158 w 426"/>
                <a:gd name="T13" fmla="*/ 47 h 426"/>
                <a:gd name="T14" fmla="*/ 126 w 426"/>
                <a:gd name="T15" fmla="*/ 61 h 426"/>
                <a:gd name="T16" fmla="*/ 63 w 426"/>
                <a:gd name="T17" fmla="*/ 125 h 426"/>
                <a:gd name="T18" fmla="*/ 52 w 426"/>
                <a:gd name="T19" fmla="*/ 145 h 426"/>
                <a:gd name="T20" fmla="*/ 0 w 426"/>
                <a:gd name="T21" fmla="*/ 179 h 426"/>
                <a:gd name="T22" fmla="*/ 44 w 426"/>
                <a:gd name="T23" fmla="*/ 257 h 426"/>
                <a:gd name="T24" fmla="*/ 56 w 426"/>
                <a:gd name="T25" fmla="*/ 290 h 426"/>
                <a:gd name="T26" fmla="*/ 85 w 426"/>
                <a:gd name="T27" fmla="*/ 388 h 426"/>
                <a:gd name="T28" fmla="*/ 135 w 426"/>
                <a:gd name="T29" fmla="*/ 369 h 426"/>
                <a:gd name="T30" fmla="*/ 168 w 426"/>
                <a:gd name="T31" fmla="*/ 382 h 426"/>
                <a:gd name="T32" fmla="*/ 257 w 426"/>
                <a:gd name="T33" fmla="*/ 382 h 426"/>
                <a:gd name="T34" fmla="*/ 280 w 426"/>
                <a:gd name="T35" fmla="*/ 375 h 426"/>
                <a:gd name="T36" fmla="*/ 339 w 426"/>
                <a:gd name="T37" fmla="*/ 389 h 426"/>
                <a:gd name="T38" fmla="*/ 364 w 426"/>
                <a:gd name="T39" fmla="*/ 301 h 426"/>
                <a:gd name="T40" fmla="*/ 377 w 426"/>
                <a:gd name="T41" fmla="*/ 270 h 426"/>
                <a:gd name="T42" fmla="*/ 213 w 426"/>
                <a:gd name="T43" fmla="*/ 333 h 426"/>
                <a:gd name="T44" fmla="*/ 188 w 426"/>
                <a:gd name="T45" fmla="*/ 329 h 426"/>
                <a:gd name="T46" fmla="*/ 156 w 426"/>
                <a:gd name="T47" fmla="*/ 318 h 426"/>
                <a:gd name="T48" fmla="*/ 128 w 426"/>
                <a:gd name="T49" fmla="*/ 297 h 426"/>
                <a:gd name="T50" fmla="*/ 108 w 426"/>
                <a:gd name="T51" fmla="*/ 269 h 426"/>
                <a:gd name="T52" fmla="*/ 96 w 426"/>
                <a:gd name="T53" fmla="*/ 237 h 426"/>
                <a:gd name="T54" fmla="*/ 94 w 426"/>
                <a:gd name="T55" fmla="*/ 213 h 426"/>
                <a:gd name="T56" fmla="*/ 99 w 426"/>
                <a:gd name="T57" fmla="*/ 177 h 426"/>
                <a:gd name="T58" fmla="*/ 114 w 426"/>
                <a:gd name="T59" fmla="*/ 146 h 426"/>
                <a:gd name="T60" fmla="*/ 138 w 426"/>
                <a:gd name="T61" fmla="*/ 120 h 426"/>
                <a:gd name="T62" fmla="*/ 167 w 426"/>
                <a:gd name="T63" fmla="*/ 103 h 426"/>
                <a:gd name="T64" fmla="*/ 201 w 426"/>
                <a:gd name="T65" fmla="*/ 94 h 426"/>
                <a:gd name="T66" fmla="*/ 226 w 426"/>
                <a:gd name="T67" fmla="*/ 94 h 426"/>
                <a:gd name="T68" fmla="*/ 260 w 426"/>
                <a:gd name="T69" fmla="*/ 103 h 426"/>
                <a:gd name="T70" fmla="*/ 289 w 426"/>
                <a:gd name="T71" fmla="*/ 121 h 426"/>
                <a:gd name="T72" fmla="*/ 312 w 426"/>
                <a:gd name="T73" fmla="*/ 146 h 426"/>
                <a:gd name="T74" fmla="*/ 327 w 426"/>
                <a:gd name="T75" fmla="*/ 177 h 426"/>
                <a:gd name="T76" fmla="*/ 332 w 426"/>
                <a:gd name="T77" fmla="*/ 213 h 426"/>
                <a:gd name="T78" fmla="*/ 329 w 426"/>
                <a:gd name="T79" fmla="*/ 238 h 426"/>
                <a:gd name="T80" fmla="*/ 317 w 426"/>
                <a:gd name="T81" fmla="*/ 270 h 426"/>
                <a:gd name="T82" fmla="*/ 297 w 426"/>
                <a:gd name="T83" fmla="*/ 298 h 426"/>
                <a:gd name="T84" fmla="*/ 269 w 426"/>
                <a:gd name="T85" fmla="*/ 319 h 426"/>
                <a:gd name="T86" fmla="*/ 237 w 426"/>
                <a:gd name="T87" fmla="*/ 330 h 426"/>
                <a:gd name="T88" fmla="*/ 213 w 426"/>
                <a:gd name="T89" fmla="*/ 3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6" h="426">
                  <a:moveTo>
                    <a:pt x="426" y="247"/>
                  </a:moveTo>
                  <a:lnTo>
                    <a:pt x="426" y="181"/>
                  </a:lnTo>
                  <a:lnTo>
                    <a:pt x="382" y="169"/>
                  </a:lnTo>
                  <a:lnTo>
                    <a:pt x="382" y="169"/>
                  </a:lnTo>
                  <a:lnTo>
                    <a:pt x="379" y="158"/>
                  </a:lnTo>
                  <a:lnTo>
                    <a:pt x="374" y="146"/>
                  </a:lnTo>
                  <a:lnTo>
                    <a:pt x="370" y="136"/>
                  </a:lnTo>
                  <a:lnTo>
                    <a:pt x="365" y="126"/>
                  </a:lnTo>
                  <a:lnTo>
                    <a:pt x="388" y="87"/>
                  </a:lnTo>
                  <a:lnTo>
                    <a:pt x="341" y="38"/>
                  </a:lnTo>
                  <a:lnTo>
                    <a:pt x="301" y="62"/>
                  </a:lnTo>
                  <a:lnTo>
                    <a:pt x="301" y="62"/>
                  </a:lnTo>
                  <a:lnTo>
                    <a:pt x="291" y="57"/>
                  </a:lnTo>
                  <a:lnTo>
                    <a:pt x="281" y="51"/>
                  </a:lnTo>
                  <a:lnTo>
                    <a:pt x="270" y="48"/>
                  </a:lnTo>
                  <a:lnTo>
                    <a:pt x="258" y="44"/>
                  </a:lnTo>
                  <a:lnTo>
                    <a:pt x="247" y="0"/>
                  </a:lnTo>
                  <a:lnTo>
                    <a:pt x="181" y="0"/>
                  </a:lnTo>
                  <a:lnTo>
                    <a:pt x="169" y="44"/>
                  </a:lnTo>
                  <a:lnTo>
                    <a:pt x="169" y="44"/>
                  </a:lnTo>
                  <a:lnTo>
                    <a:pt x="158" y="47"/>
                  </a:lnTo>
                  <a:lnTo>
                    <a:pt x="146" y="51"/>
                  </a:lnTo>
                  <a:lnTo>
                    <a:pt x="137" y="56"/>
                  </a:lnTo>
                  <a:lnTo>
                    <a:pt x="126" y="61"/>
                  </a:lnTo>
                  <a:lnTo>
                    <a:pt x="87" y="37"/>
                  </a:lnTo>
                  <a:lnTo>
                    <a:pt x="39" y="85"/>
                  </a:lnTo>
                  <a:lnTo>
                    <a:pt x="63" y="125"/>
                  </a:lnTo>
                  <a:lnTo>
                    <a:pt x="63" y="125"/>
                  </a:lnTo>
                  <a:lnTo>
                    <a:pt x="57" y="134"/>
                  </a:lnTo>
                  <a:lnTo>
                    <a:pt x="52" y="145"/>
                  </a:lnTo>
                  <a:lnTo>
                    <a:pt x="49" y="156"/>
                  </a:lnTo>
                  <a:lnTo>
                    <a:pt x="44" y="168"/>
                  </a:lnTo>
                  <a:lnTo>
                    <a:pt x="0" y="179"/>
                  </a:lnTo>
                  <a:lnTo>
                    <a:pt x="0" y="245"/>
                  </a:lnTo>
                  <a:lnTo>
                    <a:pt x="44" y="257"/>
                  </a:lnTo>
                  <a:lnTo>
                    <a:pt x="44" y="257"/>
                  </a:lnTo>
                  <a:lnTo>
                    <a:pt x="47" y="268"/>
                  </a:lnTo>
                  <a:lnTo>
                    <a:pt x="52" y="280"/>
                  </a:lnTo>
                  <a:lnTo>
                    <a:pt x="56" y="290"/>
                  </a:lnTo>
                  <a:lnTo>
                    <a:pt x="61" y="300"/>
                  </a:lnTo>
                  <a:lnTo>
                    <a:pt x="38" y="339"/>
                  </a:lnTo>
                  <a:lnTo>
                    <a:pt x="85" y="388"/>
                  </a:lnTo>
                  <a:lnTo>
                    <a:pt x="125" y="364"/>
                  </a:lnTo>
                  <a:lnTo>
                    <a:pt x="125" y="364"/>
                  </a:lnTo>
                  <a:lnTo>
                    <a:pt x="135" y="369"/>
                  </a:lnTo>
                  <a:lnTo>
                    <a:pt x="145" y="375"/>
                  </a:lnTo>
                  <a:lnTo>
                    <a:pt x="156" y="378"/>
                  </a:lnTo>
                  <a:lnTo>
                    <a:pt x="168" y="382"/>
                  </a:lnTo>
                  <a:lnTo>
                    <a:pt x="179" y="426"/>
                  </a:lnTo>
                  <a:lnTo>
                    <a:pt x="245" y="426"/>
                  </a:lnTo>
                  <a:lnTo>
                    <a:pt x="257" y="382"/>
                  </a:lnTo>
                  <a:lnTo>
                    <a:pt x="257" y="382"/>
                  </a:lnTo>
                  <a:lnTo>
                    <a:pt x="268" y="379"/>
                  </a:lnTo>
                  <a:lnTo>
                    <a:pt x="280" y="375"/>
                  </a:lnTo>
                  <a:lnTo>
                    <a:pt x="289" y="370"/>
                  </a:lnTo>
                  <a:lnTo>
                    <a:pt x="300" y="365"/>
                  </a:lnTo>
                  <a:lnTo>
                    <a:pt x="339" y="389"/>
                  </a:lnTo>
                  <a:lnTo>
                    <a:pt x="387" y="341"/>
                  </a:lnTo>
                  <a:lnTo>
                    <a:pt x="364" y="301"/>
                  </a:lnTo>
                  <a:lnTo>
                    <a:pt x="364" y="301"/>
                  </a:lnTo>
                  <a:lnTo>
                    <a:pt x="369" y="292"/>
                  </a:lnTo>
                  <a:lnTo>
                    <a:pt x="374" y="281"/>
                  </a:lnTo>
                  <a:lnTo>
                    <a:pt x="377" y="270"/>
                  </a:lnTo>
                  <a:lnTo>
                    <a:pt x="382" y="258"/>
                  </a:lnTo>
                  <a:lnTo>
                    <a:pt x="426" y="247"/>
                  </a:lnTo>
                  <a:close/>
                  <a:moveTo>
                    <a:pt x="213" y="333"/>
                  </a:moveTo>
                  <a:lnTo>
                    <a:pt x="213" y="333"/>
                  </a:lnTo>
                  <a:lnTo>
                    <a:pt x="200" y="332"/>
                  </a:lnTo>
                  <a:lnTo>
                    <a:pt x="188" y="329"/>
                  </a:lnTo>
                  <a:lnTo>
                    <a:pt x="178" y="327"/>
                  </a:lnTo>
                  <a:lnTo>
                    <a:pt x="166" y="323"/>
                  </a:lnTo>
                  <a:lnTo>
                    <a:pt x="156" y="318"/>
                  </a:lnTo>
                  <a:lnTo>
                    <a:pt x="146" y="312"/>
                  </a:lnTo>
                  <a:lnTo>
                    <a:pt x="137" y="305"/>
                  </a:lnTo>
                  <a:lnTo>
                    <a:pt x="128" y="297"/>
                  </a:lnTo>
                  <a:lnTo>
                    <a:pt x="121" y="288"/>
                  </a:lnTo>
                  <a:lnTo>
                    <a:pt x="114" y="280"/>
                  </a:lnTo>
                  <a:lnTo>
                    <a:pt x="108" y="269"/>
                  </a:lnTo>
                  <a:lnTo>
                    <a:pt x="103" y="259"/>
                  </a:lnTo>
                  <a:lnTo>
                    <a:pt x="99" y="247"/>
                  </a:lnTo>
                  <a:lnTo>
                    <a:pt x="96" y="237"/>
                  </a:lnTo>
                  <a:lnTo>
                    <a:pt x="95" y="225"/>
                  </a:lnTo>
                  <a:lnTo>
                    <a:pt x="94" y="213"/>
                  </a:lnTo>
                  <a:lnTo>
                    <a:pt x="94" y="213"/>
                  </a:lnTo>
                  <a:lnTo>
                    <a:pt x="95" y="200"/>
                  </a:lnTo>
                  <a:lnTo>
                    <a:pt x="97" y="188"/>
                  </a:lnTo>
                  <a:lnTo>
                    <a:pt x="99" y="177"/>
                  </a:lnTo>
                  <a:lnTo>
                    <a:pt x="103" y="166"/>
                  </a:lnTo>
                  <a:lnTo>
                    <a:pt x="109" y="156"/>
                  </a:lnTo>
                  <a:lnTo>
                    <a:pt x="114" y="146"/>
                  </a:lnTo>
                  <a:lnTo>
                    <a:pt x="122" y="136"/>
                  </a:lnTo>
                  <a:lnTo>
                    <a:pt x="129" y="128"/>
                  </a:lnTo>
                  <a:lnTo>
                    <a:pt x="138" y="120"/>
                  </a:lnTo>
                  <a:lnTo>
                    <a:pt x="146" y="114"/>
                  </a:lnTo>
                  <a:lnTo>
                    <a:pt x="157" y="107"/>
                  </a:lnTo>
                  <a:lnTo>
                    <a:pt x="167" y="103"/>
                  </a:lnTo>
                  <a:lnTo>
                    <a:pt x="179" y="99"/>
                  </a:lnTo>
                  <a:lnTo>
                    <a:pt x="189" y="96"/>
                  </a:lnTo>
                  <a:lnTo>
                    <a:pt x="201" y="94"/>
                  </a:lnTo>
                  <a:lnTo>
                    <a:pt x="213" y="93"/>
                  </a:lnTo>
                  <a:lnTo>
                    <a:pt x="213" y="93"/>
                  </a:lnTo>
                  <a:lnTo>
                    <a:pt x="226" y="94"/>
                  </a:lnTo>
                  <a:lnTo>
                    <a:pt x="238" y="97"/>
                  </a:lnTo>
                  <a:lnTo>
                    <a:pt x="248" y="99"/>
                  </a:lnTo>
                  <a:lnTo>
                    <a:pt x="260" y="103"/>
                  </a:lnTo>
                  <a:lnTo>
                    <a:pt x="270" y="108"/>
                  </a:lnTo>
                  <a:lnTo>
                    <a:pt x="280" y="114"/>
                  </a:lnTo>
                  <a:lnTo>
                    <a:pt x="289" y="121"/>
                  </a:lnTo>
                  <a:lnTo>
                    <a:pt x="298" y="129"/>
                  </a:lnTo>
                  <a:lnTo>
                    <a:pt x="305" y="138"/>
                  </a:lnTo>
                  <a:lnTo>
                    <a:pt x="312" y="146"/>
                  </a:lnTo>
                  <a:lnTo>
                    <a:pt x="318" y="157"/>
                  </a:lnTo>
                  <a:lnTo>
                    <a:pt x="323" y="167"/>
                  </a:lnTo>
                  <a:lnTo>
                    <a:pt x="327" y="177"/>
                  </a:lnTo>
                  <a:lnTo>
                    <a:pt x="330" y="189"/>
                  </a:lnTo>
                  <a:lnTo>
                    <a:pt x="331" y="201"/>
                  </a:lnTo>
                  <a:lnTo>
                    <a:pt x="332" y="213"/>
                  </a:lnTo>
                  <a:lnTo>
                    <a:pt x="332" y="213"/>
                  </a:lnTo>
                  <a:lnTo>
                    <a:pt x="331" y="226"/>
                  </a:lnTo>
                  <a:lnTo>
                    <a:pt x="329" y="238"/>
                  </a:lnTo>
                  <a:lnTo>
                    <a:pt x="327" y="249"/>
                  </a:lnTo>
                  <a:lnTo>
                    <a:pt x="323" y="260"/>
                  </a:lnTo>
                  <a:lnTo>
                    <a:pt x="317" y="270"/>
                  </a:lnTo>
                  <a:lnTo>
                    <a:pt x="312" y="280"/>
                  </a:lnTo>
                  <a:lnTo>
                    <a:pt x="304" y="290"/>
                  </a:lnTo>
                  <a:lnTo>
                    <a:pt x="297" y="298"/>
                  </a:lnTo>
                  <a:lnTo>
                    <a:pt x="288" y="306"/>
                  </a:lnTo>
                  <a:lnTo>
                    <a:pt x="280" y="312"/>
                  </a:lnTo>
                  <a:lnTo>
                    <a:pt x="269" y="319"/>
                  </a:lnTo>
                  <a:lnTo>
                    <a:pt x="259" y="323"/>
                  </a:lnTo>
                  <a:lnTo>
                    <a:pt x="247" y="327"/>
                  </a:lnTo>
                  <a:lnTo>
                    <a:pt x="237" y="330"/>
                  </a:lnTo>
                  <a:lnTo>
                    <a:pt x="225" y="332"/>
                  </a:lnTo>
                  <a:lnTo>
                    <a:pt x="213" y="333"/>
                  </a:lnTo>
                  <a:lnTo>
                    <a:pt x="213" y="333"/>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7" name="Text Box 7"/>
          <p:cNvSpPr txBox="1">
            <a:spLocks noChangeArrowheads="1"/>
          </p:cNvSpPr>
          <p:nvPr/>
        </p:nvSpPr>
        <p:spPr bwMode="auto">
          <a:xfrm flipH="1">
            <a:off x="4798236" y="3455584"/>
            <a:ext cx="3834332" cy="778795"/>
          </a:xfrm>
          <a:prstGeom prst="rect">
            <a:avLst/>
          </a:prstGeom>
          <a:noFill/>
          <a:ln w="19050" algn="ctr">
            <a:noFill/>
            <a:miter lim="800000"/>
            <a:headEnd/>
            <a:tailEnd/>
          </a:ln>
        </p:spPr>
        <p:txBody>
          <a:bodyPr wrap="square" lIns="91440" tIns="45720" rIns="91440" bIns="45720" anchor="ctr">
            <a:noAutofit/>
          </a:bodyPr>
          <a:lstStyle/>
          <a:p>
            <a:r>
              <a:rPr lang="en-GB" sz="1400" b="1" dirty="0" smtClean="0">
                <a:solidFill>
                  <a:schemeClr val="accent1"/>
                </a:solidFill>
              </a:rPr>
              <a:t>Big Data for Security</a:t>
            </a:r>
            <a:endParaRPr lang="en-GB" sz="1400" b="1" dirty="0">
              <a:solidFill>
                <a:schemeClr val="accent1"/>
              </a:solidFill>
            </a:endParaRPr>
          </a:p>
          <a:p>
            <a:r>
              <a:rPr lang="en-US" sz="1200" dirty="0" smtClean="0"/>
              <a:t>Delivering actionable insight from ever-increasing volumes of security data</a:t>
            </a:r>
            <a:endParaRPr lang="en-US" sz="1200" dirty="0"/>
          </a:p>
        </p:txBody>
      </p:sp>
      <p:cxnSp>
        <p:nvCxnSpPr>
          <p:cNvPr id="28" name="Straight Connector 27"/>
          <p:cNvCxnSpPr/>
          <p:nvPr/>
        </p:nvCxnSpPr>
        <p:spPr>
          <a:xfrm>
            <a:off x="4072538" y="3507627"/>
            <a:ext cx="4541264"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34" name="Picture 2" descr="C:\Users\lewingto\Documents\Brand\HP Icons\Big_data_RGB_blue_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294616" y="3656226"/>
            <a:ext cx="448361" cy="454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07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 name="Title 1"/>
          <p:cNvSpPr>
            <a:spLocks noGrp="1"/>
          </p:cNvSpPr>
          <p:nvPr>
            <p:ph type="title"/>
          </p:nvPr>
        </p:nvSpPr>
        <p:spPr/>
        <p:txBody>
          <a:bodyPr/>
          <a:lstStyle/>
          <a:p>
            <a:r>
              <a:rPr lang="en-US" dirty="0" smtClean="0"/>
              <a:t>Printing and Content</a:t>
            </a:r>
            <a:endParaRPr lang="en-US" dirty="0"/>
          </a:p>
        </p:txBody>
      </p:sp>
      <p:sp>
        <p:nvSpPr>
          <p:cNvPr id="13" name="Round Diagonal Corner Rectangle 12"/>
          <p:cNvSpPr/>
          <p:nvPr/>
        </p:nvSpPr>
        <p:spPr>
          <a:xfrm>
            <a:off x="331470" y="1070274"/>
            <a:ext cx="3641175" cy="3340284"/>
          </a:xfrm>
          <a:prstGeom prst="round2DiagRect">
            <a:avLst>
              <a:gd name="adj1" fmla="val 0"/>
              <a:gd name="adj2" fmla="val 463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37160" rIns="137160" rtlCol="0" anchor="ctr"/>
          <a:lstStyle/>
          <a:p>
            <a:pPr>
              <a:spcAft>
                <a:spcPct val="15000"/>
              </a:spcAft>
            </a:pPr>
            <a:r>
              <a:rPr lang="en-US" b="1" dirty="0"/>
              <a:t>Content access so smooth, you don't even have to think about it. </a:t>
            </a:r>
          </a:p>
          <a:p>
            <a:pPr>
              <a:spcAft>
                <a:spcPct val="15000"/>
              </a:spcAft>
            </a:pPr>
            <a:r>
              <a:rPr lang="en-US" sz="1600" dirty="0">
                <a:latin typeface="HP Simplified" charset="0"/>
                <a:cs typeface="HP Simplified" charset="0"/>
              </a:rPr>
              <a:t>HP Labs is ensuring a secure, seamless flow of information between digital and physical </a:t>
            </a:r>
            <a:r>
              <a:rPr lang="en-US" sz="1600" dirty="0" smtClean="0">
                <a:latin typeface="HP Simplified" charset="0"/>
                <a:cs typeface="HP Simplified" charset="0"/>
              </a:rPr>
              <a:t>formats, and is creating technology innovations in digital printing and materials that enhance commercial printing devices and processes.</a:t>
            </a:r>
            <a:endParaRPr lang="en-US" sz="1600" dirty="0">
              <a:latin typeface="HP Simplified" charset="0"/>
              <a:cs typeface="HP Simplified" charset="0"/>
            </a:endParaRPr>
          </a:p>
        </p:txBody>
      </p:sp>
      <p:sp>
        <p:nvSpPr>
          <p:cNvPr id="14" name="Text Box 7"/>
          <p:cNvSpPr txBox="1">
            <a:spLocks noChangeArrowheads="1"/>
          </p:cNvSpPr>
          <p:nvPr/>
        </p:nvSpPr>
        <p:spPr bwMode="auto">
          <a:xfrm flipH="1">
            <a:off x="4779468" y="2773347"/>
            <a:ext cx="3834332" cy="778795"/>
          </a:xfrm>
          <a:prstGeom prst="rect">
            <a:avLst/>
          </a:prstGeom>
          <a:noFill/>
          <a:ln w="19050" algn="ctr">
            <a:noFill/>
            <a:miter lim="800000"/>
            <a:headEnd/>
            <a:tailEnd/>
          </a:ln>
        </p:spPr>
        <p:txBody>
          <a:bodyPr wrap="square" lIns="91440" tIns="45720" rIns="91440" bIns="45720" anchor="ctr">
            <a:noAutofit/>
          </a:bodyPr>
          <a:lstStyle/>
          <a:p>
            <a:r>
              <a:rPr lang="en-US" sz="1400" b="1" dirty="0">
                <a:solidFill>
                  <a:schemeClr val="accent1"/>
                </a:solidFill>
              </a:rPr>
              <a:t>Enterprise Document Ecosystem</a:t>
            </a:r>
          </a:p>
          <a:p>
            <a:r>
              <a:rPr lang="en-US" sz="1200" dirty="0"/>
              <a:t>Ensuring that information flows smoothly and securely from analog to digital and back again</a:t>
            </a:r>
          </a:p>
        </p:txBody>
      </p:sp>
      <p:sp>
        <p:nvSpPr>
          <p:cNvPr id="15" name="Text Box 7"/>
          <p:cNvSpPr txBox="1">
            <a:spLocks noChangeArrowheads="1"/>
          </p:cNvSpPr>
          <p:nvPr/>
        </p:nvSpPr>
        <p:spPr bwMode="auto">
          <a:xfrm flipH="1">
            <a:off x="4779469" y="1304006"/>
            <a:ext cx="3834332" cy="532859"/>
          </a:xfrm>
          <a:prstGeom prst="rect">
            <a:avLst/>
          </a:prstGeom>
          <a:noFill/>
          <a:ln w="19050" algn="ctr">
            <a:noFill/>
            <a:miter lim="800000"/>
            <a:headEnd/>
            <a:tailEnd/>
          </a:ln>
        </p:spPr>
        <p:txBody>
          <a:bodyPr wrap="square" lIns="91440" tIns="45720" rIns="91440" bIns="45720" anchor="ctr">
            <a:noAutofit/>
          </a:bodyPr>
          <a:lstStyle/>
          <a:p>
            <a:r>
              <a:rPr lang="en-US" sz="1400" b="1" dirty="0">
                <a:solidFill>
                  <a:schemeClr val="accent1"/>
                </a:solidFill>
              </a:rPr>
              <a:t>Digital Commercial Printing </a:t>
            </a:r>
          </a:p>
          <a:p>
            <a:r>
              <a:rPr lang="en-US" sz="1200" dirty="0"/>
              <a:t>Accelerating the analog-to-digital transformation </a:t>
            </a:r>
          </a:p>
        </p:txBody>
      </p:sp>
      <p:sp>
        <p:nvSpPr>
          <p:cNvPr id="16" name="Text Box 7"/>
          <p:cNvSpPr txBox="1">
            <a:spLocks noChangeArrowheads="1"/>
          </p:cNvSpPr>
          <p:nvPr/>
        </p:nvSpPr>
        <p:spPr bwMode="auto">
          <a:xfrm flipH="1">
            <a:off x="4779468" y="1916485"/>
            <a:ext cx="3834332" cy="777240"/>
          </a:xfrm>
          <a:prstGeom prst="rect">
            <a:avLst/>
          </a:prstGeom>
          <a:noFill/>
          <a:ln w="19050" algn="ctr">
            <a:noFill/>
            <a:miter lim="800000"/>
            <a:headEnd/>
            <a:tailEnd/>
          </a:ln>
        </p:spPr>
        <p:txBody>
          <a:bodyPr wrap="square" lIns="91440" tIns="45720" rIns="91440" bIns="45720" anchor="ctr">
            <a:noAutofit/>
          </a:bodyPr>
          <a:lstStyle/>
          <a:p>
            <a:r>
              <a:rPr lang="en-US" sz="1400" b="1" dirty="0">
                <a:solidFill>
                  <a:schemeClr val="accent1"/>
                </a:solidFill>
              </a:rPr>
              <a:t>Personality-customized C</a:t>
            </a:r>
            <a:r>
              <a:rPr lang="en-US" sz="1400" b="1" dirty="0" smtClean="0">
                <a:solidFill>
                  <a:schemeClr val="accent1"/>
                </a:solidFill>
              </a:rPr>
              <a:t>ontent</a:t>
            </a:r>
            <a:endParaRPr lang="en-US" sz="1400" b="1" dirty="0">
              <a:solidFill>
                <a:schemeClr val="accent1"/>
              </a:solidFill>
            </a:endParaRPr>
          </a:p>
          <a:p>
            <a:r>
              <a:rPr lang="en-US" sz="1200" dirty="0"/>
              <a:t>Redefining the print experience to deliver content the way people want it</a:t>
            </a:r>
          </a:p>
        </p:txBody>
      </p:sp>
      <p:sp>
        <p:nvSpPr>
          <p:cNvPr id="17" name="Text Box 7"/>
          <p:cNvSpPr txBox="1">
            <a:spLocks noChangeArrowheads="1"/>
          </p:cNvSpPr>
          <p:nvPr/>
        </p:nvSpPr>
        <p:spPr bwMode="auto">
          <a:xfrm flipH="1">
            <a:off x="4779469" y="3746063"/>
            <a:ext cx="3834332" cy="530352"/>
          </a:xfrm>
          <a:prstGeom prst="rect">
            <a:avLst/>
          </a:prstGeom>
          <a:noFill/>
          <a:ln w="19050" algn="ctr">
            <a:noFill/>
            <a:miter lim="800000"/>
            <a:headEnd/>
            <a:tailEnd/>
          </a:ln>
        </p:spPr>
        <p:txBody>
          <a:bodyPr wrap="square" lIns="91440" tIns="45720" rIns="91440" bIns="45720" anchor="ctr">
            <a:noAutofit/>
          </a:bodyPr>
          <a:lstStyle/>
          <a:p>
            <a:r>
              <a:rPr lang="en-US" sz="1400" b="1" dirty="0">
                <a:solidFill>
                  <a:schemeClr val="accent1"/>
                </a:solidFill>
              </a:rPr>
              <a:t>3D Printing</a:t>
            </a:r>
          </a:p>
          <a:p>
            <a:r>
              <a:rPr lang="en-US" sz="1200" dirty="0" smtClean="0"/>
              <a:t>Enabling future devices and materials that bridge the digital and physical worlds</a:t>
            </a:r>
            <a:endParaRPr lang="en-US" sz="1200" dirty="0"/>
          </a:p>
        </p:txBody>
      </p:sp>
      <p:cxnSp>
        <p:nvCxnSpPr>
          <p:cNvPr id="18" name="Straight Connector 17"/>
          <p:cNvCxnSpPr/>
          <p:nvPr/>
        </p:nvCxnSpPr>
        <p:spPr>
          <a:xfrm>
            <a:off x="4072538" y="1876675"/>
            <a:ext cx="4541264"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4072538" y="2733536"/>
            <a:ext cx="4541264"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4072538" y="3591953"/>
            <a:ext cx="4541264" cy="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4276583" y="3877889"/>
            <a:ext cx="333375" cy="266700"/>
            <a:chOff x="4253531" y="3763589"/>
            <a:chExt cx="333375" cy="266700"/>
          </a:xfrm>
        </p:grpSpPr>
        <p:grpSp>
          <p:nvGrpSpPr>
            <p:cNvPr id="21" name="Group 10"/>
            <p:cNvGrpSpPr>
              <a:grpSpLocks noChangeAspect="1"/>
            </p:cNvGrpSpPr>
            <p:nvPr/>
          </p:nvGrpSpPr>
          <p:grpSpPr bwMode="auto">
            <a:xfrm>
              <a:off x="4356719" y="3919678"/>
              <a:ext cx="132639" cy="69581"/>
              <a:chOff x="3078" y="647"/>
              <a:chExt cx="183" cy="96"/>
            </a:xfrm>
          </p:grpSpPr>
          <p:sp>
            <p:nvSpPr>
              <p:cNvPr id="22" name="Freeform 11"/>
              <p:cNvSpPr>
                <a:spLocks/>
              </p:cNvSpPr>
              <p:nvPr/>
            </p:nvSpPr>
            <p:spPr bwMode="auto">
              <a:xfrm>
                <a:off x="3242" y="661"/>
                <a:ext cx="19" cy="68"/>
              </a:xfrm>
              <a:custGeom>
                <a:avLst/>
                <a:gdLst>
                  <a:gd name="T0" fmla="*/ 36 w 39"/>
                  <a:gd name="T1" fmla="*/ 33 h 136"/>
                  <a:gd name="T2" fmla="*/ 36 w 39"/>
                  <a:gd name="T3" fmla="*/ 33 h 136"/>
                  <a:gd name="T4" fmla="*/ 34 w 39"/>
                  <a:gd name="T5" fmla="*/ 26 h 136"/>
                  <a:gd name="T6" fmla="*/ 32 w 39"/>
                  <a:gd name="T7" fmla="*/ 21 h 136"/>
                  <a:gd name="T8" fmla="*/ 29 w 39"/>
                  <a:gd name="T9" fmla="*/ 15 h 136"/>
                  <a:gd name="T10" fmla="*/ 25 w 39"/>
                  <a:gd name="T11" fmla="*/ 12 h 136"/>
                  <a:gd name="T12" fmla="*/ 25 w 39"/>
                  <a:gd name="T13" fmla="*/ 12 h 136"/>
                  <a:gd name="T14" fmla="*/ 21 w 39"/>
                  <a:gd name="T15" fmla="*/ 8 h 136"/>
                  <a:gd name="T16" fmla="*/ 18 w 39"/>
                  <a:gd name="T17" fmla="*/ 6 h 136"/>
                  <a:gd name="T18" fmla="*/ 12 w 39"/>
                  <a:gd name="T19" fmla="*/ 3 h 136"/>
                  <a:gd name="T20" fmla="*/ 8 w 39"/>
                  <a:gd name="T21" fmla="*/ 1 h 136"/>
                  <a:gd name="T22" fmla="*/ 8 w 39"/>
                  <a:gd name="T23" fmla="*/ 1 h 136"/>
                  <a:gd name="T24" fmla="*/ 0 w 39"/>
                  <a:gd name="T25" fmla="*/ 0 h 136"/>
                  <a:gd name="T26" fmla="*/ 0 w 39"/>
                  <a:gd name="T27" fmla="*/ 0 h 136"/>
                  <a:gd name="T28" fmla="*/ 6 w 39"/>
                  <a:gd name="T29" fmla="*/ 10 h 136"/>
                  <a:gd name="T30" fmla="*/ 9 w 39"/>
                  <a:gd name="T31" fmla="*/ 22 h 136"/>
                  <a:gd name="T32" fmla="*/ 9 w 39"/>
                  <a:gd name="T33" fmla="*/ 22 h 136"/>
                  <a:gd name="T34" fmla="*/ 11 w 39"/>
                  <a:gd name="T35" fmla="*/ 32 h 136"/>
                  <a:gd name="T36" fmla="*/ 13 w 39"/>
                  <a:gd name="T37" fmla="*/ 42 h 136"/>
                  <a:gd name="T38" fmla="*/ 14 w 39"/>
                  <a:gd name="T39" fmla="*/ 55 h 136"/>
                  <a:gd name="T40" fmla="*/ 14 w 39"/>
                  <a:gd name="T41" fmla="*/ 68 h 136"/>
                  <a:gd name="T42" fmla="*/ 14 w 39"/>
                  <a:gd name="T43" fmla="*/ 68 h 136"/>
                  <a:gd name="T44" fmla="*/ 14 w 39"/>
                  <a:gd name="T45" fmla="*/ 82 h 136"/>
                  <a:gd name="T46" fmla="*/ 13 w 39"/>
                  <a:gd name="T47" fmla="*/ 94 h 136"/>
                  <a:gd name="T48" fmla="*/ 11 w 39"/>
                  <a:gd name="T49" fmla="*/ 105 h 136"/>
                  <a:gd name="T50" fmla="*/ 9 w 39"/>
                  <a:gd name="T51" fmla="*/ 114 h 136"/>
                  <a:gd name="T52" fmla="*/ 9 w 39"/>
                  <a:gd name="T53" fmla="*/ 114 h 136"/>
                  <a:gd name="T54" fmla="*/ 6 w 39"/>
                  <a:gd name="T55" fmla="*/ 126 h 136"/>
                  <a:gd name="T56" fmla="*/ 0 w 39"/>
                  <a:gd name="T57" fmla="*/ 136 h 136"/>
                  <a:gd name="T58" fmla="*/ 0 w 39"/>
                  <a:gd name="T59" fmla="*/ 136 h 136"/>
                  <a:gd name="T60" fmla="*/ 8 w 39"/>
                  <a:gd name="T61" fmla="*/ 135 h 136"/>
                  <a:gd name="T62" fmla="*/ 8 w 39"/>
                  <a:gd name="T63" fmla="*/ 135 h 136"/>
                  <a:gd name="T64" fmla="*/ 12 w 39"/>
                  <a:gd name="T65" fmla="*/ 133 h 136"/>
                  <a:gd name="T66" fmla="*/ 18 w 39"/>
                  <a:gd name="T67" fmla="*/ 130 h 136"/>
                  <a:gd name="T68" fmla="*/ 22 w 39"/>
                  <a:gd name="T69" fmla="*/ 127 h 136"/>
                  <a:gd name="T70" fmla="*/ 25 w 39"/>
                  <a:gd name="T71" fmla="*/ 124 h 136"/>
                  <a:gd name="T72" fmla="*/ 25 w 39"/>
                  <a:gd name="T73" fmla="*/ 124 h 136"/>
                  <a:gd name="T74" fmla="*/ 29 w 39"/>
                  <a:gd name="T75" fmla="*/ 120 h 136"/>
                  <a:gd name="T76" fmla="*/ 32 w 39"/>
                  <a:gd name="T77" fmla="*/ 115 h 136"/>
                  <a:gd name="T78" fmla="*/ 34 w 39"/>
                  <a:gd name="T79" fmla="*/ 110 h 136"/>
                  <a:gd name="T80" fmla="*/ 36 w 39"/>
                  <a:gd name="T81" fmla="*/ 104 h 136"/>
                  <a:gd name="T82" fmla="*/ 36 w 39"/>
                  <a:gd name="T83" fmla="*/ 104 h 136"/>
                  <a:gd name="T84" fmla="*/ 38 w 39"/>
                  <a:gd name="T85" fmla="*/ 87 h 136"/>
                  <a:gd name="T86" fmla="*/ 39 w 39"/>
                  <a:gd name="T87" fmla="*/ 68 h 136"/>
                  <a:gd name="T88" fmla="*/ 39 w 39"/>
                  <a:gd name="T89" fmla="*/ 68 h 136"/>
                  <a:gd name="T90" fmla="*/ 38 w 39"/>
                  <a:gd name="T91" fmla="*/ 49 h 136"/>
                  <a:gd name="T92" fmla="*/ 36 w 39"/>
                  <a:gd name="T93" fmla="*/ 33 h 136"/>
                  <a:gd name="T94" fmla="*/ 36 w 39"/>
                  <a:gd name="T95" fmla="*/ 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 h="136">
                    <a:moveTo>
                      <a:pt x="36" y="33"/>
                    </a:moveTo>
                    <a:lnTo>
                      <a:pt x="36" y="33"/>
                    </a:lnTo>
                    <a:lnTo>
                      <a:pt x="34" y="26"/>
                    </a:lnTo>
                    <a:lnTo>
                      <a:pt x="32" y="21"/>
                    </a:lnTo>
                    <a:lnTo>
                      <a:pt x="29" y="15"/>
                    </a:lnTo>
                    <a:lnTo>
                      <a:pt x="25" y="12"/>
                    </a:lnTo>
                    <a:lnTo>
                      <a:pt x="25" y="12"/>
                    </a:lnTo>
                    <a:lnTo>
                      <a:pt x="21" y="8"/>
                    </a:lnTo>
                    <a:lnTo>
                      <a:pt x="18" y="6"/>
                    </a:lnTo>
                    <a:lnTo>
                      <a:pt x="12" y="3"/>
                    </a:lnTo>
                    <a:lnTo>
                      <a:pt x="8" y="1"/>
                    </a:lnTo>
                    <a:lnTo>
                      <a:pt x="8" y="1"/>
                    </a:lnTo>
                    <a:lnTo>
                      <a:pt x="0" y="0"/>
                    </a:lnTo>
                    <a:lnTo>
                      <a:pt x="0" y="0"/>
                    </a:lnTo>
                    <a:lnTo>
                      <a:pt x="6" y="10"/>
                    </a:lnTo>
                    <a:lnTo>
                      <a:pt x="9" y="22"/>
                    </a:lnTo>
                    <a:lnTo>
                      <a:pt x="9" y="22"/>
                    </a:lnTo>
                    <a:lnTo>
                      <a:pt x="11" y="32"/>
                    </a:lnTo>
                    <a:lnTo>
                      <a:pt x="13" y="42"/>
                    </a:lnTo>
                    <a:lnTo>
                      <a:pt x="14" y="55"/>
                    </a:lnTo>
                    <a:lnTo>
                      <a:pt x="14" y="68"/>
                    </a:lnTo>
                    <a:lnTo>
                      <a:pt x="14" y="68"/>
                    </a:lnTo>
                    <a:lnTo>
                      <a:pt x="14" y="82"/>
                    </a:lnTo>
                    <a:lnTo>
                      <a:pt x="13" y="94"/>
                    </a:lnTo>
                    <a:lnTo>
                      <a:pt x="11" y="105"/>
                    </a:lnTo>
                    <a:lnTo>
                      <a:pt x="9" y="114"/>
                    </a:lnTo>
                    <a:lnTo>
                      <a:pt x="9" y="114"/>
                    </a:lnTo>
                    <a:lnTo>
                      <a:pt x="6" y="126"/>
                    </a:lnTo>
                    <a:lnTo>
                      <a:pt x="0" y="136"/>
                    </a:lnTo>
                    <a:lnTo>
                      <a:pt x="0" y="136"/>
                    </a:lnTo>
                    <a:lnTo>
                      <a:pt x="8" y="135"/>
                    </a:lnTo>
                    <a:lnTo>
                      <a:pt x="8" y="135"/>
                    </a:lnTo>
                    <a:lnTo>
                      <a:pt x="12" y="133"/>
                    </a:lnTo>
                    <a:lnTo>
                      <a:pt x="18" y="130"/>
                    </a:lnTo>
                    <a:lnTo>
                      <a:pt x="22" y="127"/>
                    </a:lnTo>
                    <a:lnTo>
                      <a:pt x="25" y="124"/>
                    </a:lnTo>
                    <a:lnTo>
                      <a:pt x="25" y="124"/>
                    </a:lnTo>
                    <a:lnTo>
                      <a:pt x="29" y="120"/>
                    </a:lnTo>
                    <a:lnTo>
                      <a:pt x="32" y="115"/>
                    </a:lnTo>
                    <a:lnTo>
                      <a:pt x="34" y="110"/>
                    </a:lnTo>
                    <a:lnTo>
                      <a:pt x="36" y="104"/>
                    </a:lnTo>
                    <a:lnTo>
                      <a:pt x="36" y="104"/>
                    </a:lnTo>
                    <a:lnTo>
                      <a:pt x="38" y="87"/>
                    </a:lnTo>
                    <a:lnTo>
                      <a:pt x="39" y="68"/>
                    </a:lnTo>
                    <a:lnTo>
                      <a:pt x="39" y="68"/>
                    </a:lnTo>
                    <a:lnTo>
                      <a:pt x="38" y="49"/>
                    </a:lnTo>
                    <a:lnTo>
                      <a:pt x="36" y="33"/>
                    </a:lnTo>
                    <a:lnTo>
                      <a:pt x="36" y="33"/>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p:cNvSpPr>
                <a:spLocks noEditPoints="1"/>
              </p:cNvSpPr>
              <p:nvPr/>
            </p:nvSpPr>
            <p:spPr bwMode="auto">
              <a:xfrm>
                <a:off x="3145" y="647"/>
                <a:ext cx="70" cy="96"/>
              </a:xfrm>
              <a:custGeom>
                <a:avLst/>
                <a:gdLst>
                  <a:gd name="T0" fmla="*/ 94 w 140"/>
                  <a:gd name="T1" fmla="*/ 4 h 193"/>
                  <a:gd name="T2" fmla="*/ 61 w 140"/>
                  <a:gd name="T3" fmla="*/ 0 h 193"/>
                  <a:gd name="T4" fmla="*/ 46 w 140"/>
                  <a:gd name="T5" fmla="*/ 0 h 193"/>
                  <a:gd name="T6" fmla="*/ 32 w 140"/>
                  <a:gd name="T7" fmla="*/ 1 h 193"/>
                  <a:gd name="T8" fmla="*/ 0 w 140"/>
                  <a:gd name="T9" fmla="*/ 7 h 193"/>
                  <a:gd name="T10" fmla="*/ 0 w 140"/>
                  <a:gd name="T11" fmla="*/ 184 h 193"/>
                  <a:gd name="T12" fmla="*/ 3 w 140"/>
                  <a:gd name="T13" fmla="*/ 191 h 193"/>
                  <a:gd name="T14" fmla="*/ 11 w 140"/>
                  <a:gd name="T15" fmla="*/ 193 h 193"/>
                  <a:gd name="T16" fmla="*/ 61 w 140"/>
                  <a:gd name="T17" fmla="*/ 193 h 193"/>
                  <a:gd name="T18" fmla="*/ 94 w 140"/>
                  <a:gd name="T19" fmla="*/ 190 h 193"/>
                  <a:gd name="T20" fmla="*/ 102 w 140"/>
                  <a:gd name="T21" fmla="*/ 187 h 193"/>
                  <a:gd name="T22" fmla="*/ 114 w 140"/>
                  <a:gd name="T23" fmla="*/ 180 h 193"/>
                  <a:gd name="T24" fmla="*/ 119 w 140"/>
                  <a:gd name="T25" fmla="*/ 176 h 193"/>
                  <a:gd name="T26" fmla="*/ 128 w 140"/>
                  <a:gd name="T27" fmla="*/ 163 h 193"/>
                  <a:gd name="T28" fmla="*/ 134 w 140"/>
                  <a:gd name="T29" fmla="*/ 147 h 193"/>
                  <a:gd name="T30" fmla="*/ 136 w 140"/>
                  <a:gd name="T31" fmla="*/ 136 h 193"/>
                  <a:gd name="T32" fmla="*/ 138 w 140"/>
                  <a:gd name="T33" fmla="*/ 112 h 193"/>
                  <a:gd name="T34" fmla="*/ 140 w 140"/>
                  <a:gd name="T35" fmla="*/ 97 h 193"/>
                  <a:gd name="T36" fmla="*/ 137 w 140"/>
                  <a:gd name="T37" fmla="*/ 70 h 193"/>
                  <a:gd name="T38" fmla="*/ 134 w 140"/>
                  <a:gd name="T39" fmla="*/ 48 h 193"/>
                  <a:gd name="T40" fmla="*/ 131 w 140"/>
                  <a:gd name="T41" fmla="*/ 39 h 193"/>
                  <a:gd name="T42" fmla="*/ 123 w 140"/>
                  <a:gd name="T43" fmla="*/ 24 h 193"/>
                  <a:gd name="T44" fmla="*/ 119 w 140"/>
                  <a:gd name="T45" fmla="*/ 19 h 193"/>
                  <a:gd name="T46" fmla="*/ 108 w 140"/>
                  <a:gd name="T47" fmla="*/ 10 h 193"/>
                  <a:gd name="T48" fmla="*/ 94 w 140"/>
                  <a:gd name="T49" fmla="*/ 4 h 193"/>
                  <a:gd name="T50" fmla="*/ 89 w 140"/>
                  <a:gd name="T51" fmla="*/ 128 h 193"/>
                  <a:gd name="T52" fmla="*/ 87 w 140"/>
                  <a:gd name="T53" fmla="*/ 139 h 193"/>
                  <a:gd name="T54" fmla="*/ 84 w 140"/>
                  <a:gd name="T55" fmla="*/ 147 h 193"/>
                  <a:gd name="T56" fmla="*/ 74 w 140"/>
                  <a:gd name="T57" fmla="*/ 155 h 193"/>
                  <a:gd name="T58" fmla="*/ 67 w 140"/>
                  <a:gd name="T59" fmla="*/ 156 h 193"/>
                  <a:gd name="T60" fmla="*/ 48 w 140"/>
                  <a:gd name="T61" fmla="*/ 157 h 193"/>
                  <a:gd name="T62" fmla="*/ 48 w 140"/>
                  <a:gd name="T63" fmla="*/ 37 h 193"/>
                  <a:gd name="T64" fmla="*/ 54 w 140"/>
                  <a:gd name="T65" fmla="*/ 37 h 193"/>
                  <a:gd name="T66" fmla="*/ 62 w 140"/>
                  <a:gd name="T67" fmla="*/ 37 h 193"/>
                  <a:gd name="T68" fmla="*/ 76 w 140"/>
                  <a:gd name="T69" fmla="*/ 39 h 193"/>
                  <a:gd name="T70" fmla="*/ 80 w 140"/>
                  <a:gd name="T71" fmla="*/ 41 h 193"/>
                  <a:gd name="T72" fmla="*/ 85 w 140"/>
                  <a:gd name="T73" fmla="*/ 47 h 193"/>
                  <a:gd name="T74" fmla="*/ 89 w 140"/>
                  <a:gd name="T75" fmla="*/ 65 h 193"/>
                  <a:gd name="T76" fmla="*/ 90 w 140"/>
                  <a:gd name="T77" fmla="*/ 78 h 193"/>
                  <a:gd name="T78" fmla="*/ 90 w 140"/>
                  <a:gd name="T79" fmla="*/ 96 h 193"/>
                  <a:gd name="T80" fmla="*/ 89 w 140"/>
                  <a:gd name="T81" fmla="*/ 12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0" h="193">
                    <a:moveTo>
                      <a:pt x="94" y="4"/>
                    </a:moveTo>
                    <a:lnTo>
                      <a:pt x="94" y="4"/>
                    </a:lnTo>
                    <a:lnTo>
                      <a:pt x="78" y="1"/>
                    </a:lnTo>
                    <a:lnTo>
                      <a:pt x="61" y="0"/>
                    </a:lnTo>
                    <a:lnTo>
                      <a:pt x="61" y="0"/>
                    </a:lnTo>
                    <a:lnTo>
                      <a:pt x="46" y="0"/>
                    </a:lnTo>
                    <a:lnTo>
                      <a:pt x="32" y="1"/>
                    </a:lnTo>
                    <a:lnTo>
                      <a:pt x="32" y="1"/>
                    </a:lnTo>
                    <a:lnTo>
                      <a:pt x="17" y="4"/>
                    </a:lnTo>
                    <a:lnTo>
                      <a:pt x="0" y="7"/>
                    </a:lnTo>
                    <a:lnTo>
                      <a:pt x="0" y="184"/>
                    </a:lnTo>
                    <a:lnTo>
                      <a:pt x="0" y="184"/>
                    </a:lnTo>
                    <a:lnTo>
                      <a:pt x="2" y="187"/>
                    </a:lnTo>
                    <a:lnTo>
                      <a:pt x="3" y="191"/>
                    </a:lnTo>
                    <a:lnTo>
                      <a:pt x="6" y="193"/>
                    </a:lnTo>
                    <a:lnTo>
                      <a:pt x="11" y="193"/>
                    </a:lnTo>
                    <a:lnTo>
                      <a:pt x="61" y="193"/>
                    </a:lnTo>
                    <a:lnTo>
                      <a:pt x="61" y="193"/>
                    </a:lnTo>
                    <a:lnTo>
                      <a:pt x="79" y="193"/>
                    </a:lnTo>
                    <a:lnTo>
                      <a:pt x="94" y="190"/>
                    </a:lnTo>
                    <a:lnTo>
                      <a:pt x="94" y="190"/>
                    </a:lnTo>
                    <a:lnTo>
                      <a:pt x="102" y="187"/>
                    </a:lnTo>
                    <a:lnTo>
                      <a:pt x="108" y="184"/>
                    </a:lnTo>
                    <a:lnTo>
                      <a:pt x="114" y="180"/>
                    </a:lnTo>
                    <a:lnTo>
                      <a:pt x="119" y="176"/>
                    </a:lnTo>
                    <a:lnTo>
                      <a:pt x="119" y="176"/>
                    </a:lnTo>
                    <a:lnTo>
                      <a:pt x="123" y="170"/>
                    </a:lnTo>
                    <a:lnTo>
                      <a:pt x="128" y="163"/>
                    </a:lnTo>
                    <a:lnTo>
                      <a:pt x="131" y="155"/>
                    </a:lnTo>
                    <a:lnTo>
                      <a:pt x="134" y="147"/>
                    </a:lnTo>
                    <a:lnTo>
                      <a:pt x="134" y="147"/>
                    </a:lnTo>
                    <a:lnTo>
                      <a:pt x="136" y="136"/>
                    </a:lnTo>
                    <a:lnTo>
                      <a:pt x="137" y="125"/>
                    </a:lnTo>
                    <a:lnTo>
                      <a:pt x="138" y="112"/>
                    </a:lnTo>
                    <a:lnTo>
                      <a:pt x="140" y="97"/>
                    </a:lnTo>
                    <a:lnTo>
                      <a:pt x="140" y="97"/>
                    </a:lnTo>
                    <a:lnTo>
                      <a:pt x="138" y="83"/>
                    </a:lnTo>
                    <a:lnTo>
                      <a:pt x="137" y="70"/>
                    </a:lnTo>
                    <a:lnTo>
                      <a:pt x="136" y="58"/>
                    </a:lnTo>
                    <a:lnTo>
                      <a:pt x="134" y="48"/>
                    </a:lnTo>
                    <a:lnTo>
                      <a:pt x="134" y="48"/>
                    </a:lnTo>
                    <a:lnTo>
                      <a:pt x="131" y="39"/>
                    </a:lnTo>
                    <a:lnTo>
                      <a:pt x="128" y="32"/>
                    </a:lnTo>
                    <a:lnTo>
                      <a:pt x="123" y="24"/>
                    </a:lnTo>
                    <a:lnTo>
                      <a:pt x="119" y="19"/>
                    </a:lnTo>
                    <a:lnTo>
                      <a:pt x="119" y="19"/>
                    </a:lnTo>
                    <a:lnTo>
                      <a:pt x="114" y="13"/>
                    </a:lnTo>
                    <a:lnTo>
                      <a:pt x="108" y="10"/>
                    </a:lnTo>
                    <a:lnTo>
                      <a:pt x="102" y="7"/>
                    </a:lnTo>
                    <a:lnTo>
                      <a:pt x="94" y="4"/>
                    </a:lnTo>
                    <a:lnTo>
                      <a:pt x="94" y="4"/>
                    </a:lnTo>
                    <a:close/>
                    <a:moveTo>
                      <a:pt x="89" y="128"/>
                    </a:moveTo>
                    <a:lnTo>
                      <a:pt x="89" y="128"/>
                    </a:lnTo>
                    <a:lnTo>
                      <a:pt x="87" y="139"/>
                    </a:lnTo>
                    <a:lnTo>
                      <a:pt x="84" y="147"/>
                    </a:lnTo>
                    <a:lnTo>
                      <a:pt x="84" y="147"/>
                    </a:lnTo>
                    <a:lnTo>
                      <a:pt x="79" y="152"/>
                    </a:lnTo>
                    <a:lnTo>
                      <a:pt x="74" y="155"/>
                    </a:lnTo>
                    <a:lnTo>
                      <a:pt x="74" y="155"/>
                    </a:lnTo>
                    <a:lnTo>
                      <a:pt x="67" y="156"/>
                    </a:lnTo>
                    <a:lnTo>
                      <a:pt x="59" y="157"/>
                    </a:lnTo>
                    <a:lnTo>
                      <a:pt x="48" y="157"/>
                    </a:lnTo>
                    <a:lnTo>
                      <a:pt x="48" y="37"/>
                    </a:lnTo>
                    <a:lnTo>
                      <a:pt x="48" y="37"/>
                    </a:lnTo>
                    <a:lnTo>
                      <a:pt x="54" y="37"/>
                    </a:lnTo>
                    <a:lnTo>
                      <a:pt x="54" y="37"/>
                    </a:lnTo>
                    <a:lnTo>
                      <a:pt x="62" y="37"/>
                    </a:lnTo>
                    <a:lnTo>
                      <a:pt x="62" y="37"/>
                    </a:lnTo>
                    <a:lnTo>
                      <a:pt x="69" y="37"/>
                    </a:lnTo>
                    <a:lnTo>
                      <a:pt x="76" y="39"/>
                    </a:lnTo>
                    <a:lnTo>
                      <a:pt x="76" y="39"/>
                    </a:lnTo>
                    <a:lnTo>
                      <a:pt x="80" y="41"/>
                    </a:lnTo>
                    <a:lnTo>
                      <a:pt x="85" y="47"/>
                    </a:lnTo>
                    <a:lnTo>
                      <a:pt x="85" y="47"/>
                    </a:lnTo>
                    <a:lnTo>
                      <a:pt x="87" y="54"/>
                    </a:lnTo>
                    <a:lnTo>
                      <a:pt x="89" y="65"/>
                    </a:lnTo>
                    <a:lnTo>
                      <a:pt x="89" y="65"/>
                    </a:lnTo>
                    <a:lnTo>
                      <a:pt x="90" y="78"/>
                    </a:lnTo>
                    <a:lnTo>
                      <a:pt x="90" y="96"/>
                    </a:lnTo>
                    <a:lnTo>
                      <a:pt x="90" y="96"/>
                    </a:lnTo>
                    <a:lnTo>
                      <a:pt x="90" y="114"/>
                    </a:lnTo>
                    <a:lnTo>
                      <a:pt x="89" y="128"/>
                    </a:lnTo>
                    <a:lnTo>
                      <a:pt x="89" y="128"/>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3"/>
              <p:cNvSpPr>
                <a:spLocks/>
              </p:cNvSpPr>
              <p:nvPr/>
            </p:nvSpPr>
            <p:spPr bwMode="auto">
              <a:xfrm>
                <a:off x="3214" y="654"/>
                <a:ext cx="26" cy="82"/>
              </a:xfrm>
              <a:custGeom>
                <a:avLst/>
                <a:gdLst>
                  <a:gd name="T0" fmla="*/ 48 w 52"/>
                  <a:gd name="T1" fmla="*/ 40 h 164"/>
                  <a:gd name="T2" fmla="*/ 48 w 52"/>
                  <a:gd name="T3" fmla="*/ 40 h 164"/>
                  <a:gd name="T4" fmla="*/ 46 w 52"/>
                  <a:gd name="T5" fmla="*/ 33 h 164"/>
                  <a:gd name="T6" fmla="*/ 43 w 52"/>
                  <a:gd name="T7" fmla="*/ 26 h 164"/>
                  <a:gd name="T8" fmla="*/ 39 w 52"/>
                  <a:gd name="T9" fmla="*/ 20 h 164"/>
                  <a:gd name="T10" fmla="*/ 35 w 52"/>
                  <a:gd name="T11" fmla="*/ 14 h 164"/>
                  <a:gd name="T12" fmla="*/ 35 w 52"/>
                  <a:gd name="T13" fmla="*/ 14 h 164"/>
                  <a:gd name="T14" fmla="*/ 31 w 52"/>
                  <a:gd name="T15" fmla="*/ 10 h 164"/>
                  <a:gd name="T16" fmla="*/ 25 w 52"/>
                  <a:gd name="T17" fmla="*/ 7 h 164"/>
                  <a:gd name="T18" fmla="*/ 20 w 52"/>
                  <a:gd name="T19" fmla="*/ 5 h 164"/>
                  <a:gd name="T20" fmla="*/ 13 w 52"/>
                  <a:gd name="T21" fmla="*/ 3 h 164"/>
                  <a:gd name="T22" fmla="*/ 13 w 52"/>
                  <a:gd name="T23" fmla="*/ 3 h 164"/>
                  <a:gd name="T24" fmla="*/ 0 w 52"/>
                  <a:gd name="T25" fmla="*/ 0 h 164"/>
                  <a:gd name="T26" fmla="*/ 0 w 52"/>
                  <a:gd name="T27" fmla="*/ 0 h 164"/>
                  <a:gd name="T28" fmla="*/ 4 w 52"/>
                  <a:gd name="T29" fmla="*/ 7 h 164"/>
                  <a:gd name="T30" fmla="*/ 7 w 52"/>
                  <a:gd name="T31" fmla="*/ 13 h 164"/>
                  <a:gd name="T32" fmla="*/ 12 w 52"/>
                  <a:gd name="T33" fmla="*/ 28 h 164"/>
                  <a:gd name="T34" fmla="*/ 12 w 52"/>
                  <a:gd name="T35" fmla="*/ 28 h 164"/>
                  <a:gd name="T36" fmla="*/ 16 w 52"/>
                  <a:gd name="T37" fmla="*/ 40 h 164"/>
                  <a:gd name="T38" fmla="*/ 17 w 52"/>
                  <a:gd name="T39" fmla="*/ 53 h 164"/>
                  <a:gd name="T40" fmla="*/ 18 w 52"/>
                  <a:gd name="T41" fmla="*/ 67 h 164"/>
                  <a:gd name="T42" fmla="*/ 19 w 52"/>
                  <a:gd name="T43" fmla="*/ 82 h 164"/>
                  <a:gd name="T44" fmla="*/ 19 w 52"/>
                  <a:gd name="T45" fmla="*/ 82 h 164"/>
                  <a:gd name="T46" fmla="*/ 18 w 52"/>
                  <a:gd name="T47" fmla="*/ 98 h 164"/>
                  <a:gd name="T48" fmla="*/ 17 w 52"/>
                  <a:gd name="T49" fmla="*/ 112 h 164"/>
                  <a:gd name="T50" fmla="*/ 16 w 52"/>
                  <a:gd name="T51" fmla="*/ 125 h 164"/>
                  <a:gd name="T52" fmla="*/ 12 w 52"/>
                  <a:gd name="T53" fmla="*/ 136 h 164"/>
                  <a:gd name="T54" fmla="*/ 12 w 52"/>
                  <a:gd name="T55" fmla="*/ 136 h 164"/>
                  <a:gd name="T56" fmla="*/ 8 w 52"/>
                  <a:gd name="T57" fmla="*/ 151 h 164"/>
                  <a:gd name="T58" fmla="*/ 5 w 52"/>
                  <a:gd name="T59" fmla="*/ 157 h 164"/>
                  <a:gd name="T60" fmla="*/ 0 w 52"/>
                  <a:gd name="T61" fmla="*/ 164 h 164"/>
                  <a:gd name="T62" fmla="*/ 0 w 52"/>
                  <a:gd name="T63" fmla="*/ 164 h 164"/>
                  <a:gd name="T64" fmla="*/ 15 w 52"/>
                  <a:gd name="T65" fmla="*/ 162 h 164"/>
                  <a:gd name="T66" fmla="*/ 15 w 52"/>
                  <a:gd name="T67" fmla="*/ 162 h 164"/>
                  <a:gd name="T68" fmla="*/ 20 w 52"/>
                  <a:gd name="T69" fmla="*/ 159 h 164"/>
                  <a:gd name="T70" fmla="*/ 25 w 52"/>
                  <a:gd name="T71" fmla="*/ 156 h 164"/>
                  <a:gd name="T72" fmla="*/ 31 w 52"/>
                  <a:gd name="T73" fmla="*/ 153 h 164"/>
                  <a:gd name="T74" fmla="*/ 35 w 52"/>
                  <a:gd name="T75" fmla="*/ 149 h 164"/>
                  <a:gd name="T76" fmla="*/ 35 w 52"/>
                  <a:gd name="T77" fmla="*/ 149 h 164"/>
                  <a:gd name="T78" fmla="*/ 39 w 52"/>
                  <a:gd name="T79" fmla="*/ 144 h 164"/>
                  <a:gd name="T80" fmla="*/ 43 w 52"/>
                  <a:gd name="T81" fmla="*/ 138 h 164"/>
                  <a:gd name="T82" fmla="*/ 46 w 52"/>
                  <a:gd name="T83" fmla="*/ 132 h 164"/>
                  <a:gd name="T84" fmla="*/ 48 w 52"/>
                  <a:gd name="T85" fmla="*/ 124 h 164"/>
                  <a:gd name="T86" fmla="*/ 48 w 52"/>
                  <a:gd name="T87" fmla="*/ 124 h 164"/>
                  <a:gd name="T88" fmla="*/ 50 w 52"/>
                  <a:gd name="T89" fmla="*/ 115 h 164"/>
                  <a:gd name="T90" fmla="*/ 51 w 52"/>
                  <a:gd name="T91" fmla="*/ 106 h 164"/>
                  <a:gd name="T92" fmla="*/ 52 w 52"/>
                  <a:gd name="T93" fmla="*/ 82 h 164"/>
                  <a:gd name="T94" fmla="*/ 52 w 52"/>
                  <a:gd name="T95" fmla="*/ 82 h 164"/>
                  <a:gd name="T96" fmla="*/ 51 w 52"/>
                  <a:gd name="T97" fmla="*/ 58 h 164"/>
                  <a:gd name="T98" fmla="*/ 50 w 52"/>
                  <a:gd name="T99" fmla="*/ 49 h 164"/>
                  <a:gd name="T100" fmla="*/ 48 w 52"/>
                  <a:gd name="T101" fmla="*/ 40 h 164"/>
                  <a:gd name="T102" fmla="*/ 48 w 52"/>
                  <a:gd name="T103" fmla="*/ 4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164">
                    <a:moveTo>
                      <a:pt x="48" y="40"/>
                    </a:moveTo>
                    <a:lnTo>
                      <a:pt x="48" y="40"/>
                    </a:lnTo>
                    <a:lnTo>
                      <a:pt x="46" y="33"/>
                    </a:lnTo>
                    <a:lnTo>
                      <a:pt x="43" y="26"/>
                    </a:lnTo>
                    <a:lnTo>
                      <a:pt x="39" y="20"/>
                    </a:lnTo>
                    <a:lnTo>
                      <a:pt x="35" y="14"/>
                    </a:lnTo>
                    <a:lnTo>
                      <a:pt x="35" y="14"/>
                    </a:lnTo>
                    <a:lnTo>
                      <a:pt x="31" y="10"/>
                    </a:lnTo>
                    <a:lnTo>
                      <a:pt x="25" y="7"/>
                    </a:lnTo>
                    <a:lnTo>
                      <a:pt x="20" y="5"/>
                    </a:lnTo>
                    <a:lnTo>
                      <a:pt x="13" y="3"/>
                    </a:lnTo>
                    <a:lnTo>
                      <a:pt x="13" y="3"/>
                    </a:lnTo>
                    <a:lnTo>
                      <a:pt x="0" y="0"/>
                    </a:lnTo>
                    <a:lnTo>
                      <a:pt x="0" y="0"/>
                    </a:lnTo>
                    <a:lnTo>
                      <a:pt x="4" y="7"/>
                    </a:lnTo>
                    <a:lnTo>
                      <a:pt x="7" y="13"/>
                    </a:lnTo>
                    <a:lnTo>
                      <a:pt x="12" y="28"/>
                    </a:lnTo>
                    <a:lnTo>
                      <a:pt x="12" y="28"/>
                    </a:lnTo>
                    <a:lnTo>
                      <a:pt x="16" y="40"/>
                    </a:lnTo>
                    <a:lnTo>
                      <a:pt x="17" y="53"/>
                    </a:lnTo>
                    <a:lnTo>
                      <a:pt x="18" y="67"/>
                    </a:lnTo>
                    <a:lnTo>
                      <a:pt x="19" y="82"/>
                    </a:lnTo>
                    <a:lnTo>
                      <a:pt x="19" y="82"/>
                    </a:lnTo>
                    <a:lnTo>
                      <a:pt x="18" y="98"/>
                    </a:lnTo>
                    <a:lnTo>
                      <a:pt x="17" y="112"/>
                    </a:lnTo>
                    <a:lnTo>
                      <a:pt x="16" y="125"/>
                    </a:lnTo>
                    <a:lnTo>
                      <a:pt x="12" y="136"/>
                    </a:lnTo>
                    <a:lnTo>
                      <a:pt x="12" y="136"/>
                    </a:lnTo>
                    <a:lnTo>
                      <a:pt x="8" y="151"/>
                    </a:lnTo>
                    <a:lnTo>
                      <a:pt x="5" y="157"/>
                    </a:lnTo>
                    <a:lnTo>
                      <a:pt x="0" y="164"/>
                    </a:lnTo>
                    <a:lnTo>
                      <a:pt x="0" y="164"/>
                    </a:lnTo>
                    <a:lnTo>
                      <a:pt x="15" y="162"/>
                    </a:lnTo>
                    <a:lnTo>
                      <a:pt x="15" y="162"/>
                    </a:lnTo>
                    <a:lnTo>
                      <a:pt x="20" y="159"/>
                    </a:lnTo>
                    <a:lnTo>
                      <a:pt x="25" y="156"/>
                    </a:lnTo>
                    <a:lnTo>
                      <a:pt x="31" y="153"/>
                    </a:lnTo>
                    <a:lnTo>
                      <a:pt x="35" y="149"/>
                    </a:lnTo>
                    <a:lnTo>
                      <a:pt x="35" y="149"/>
                    </a:lnTo>
                    <a:lnTo>
                      <a:pt x="39" y="144"/>
                    </a:lnTo>
                    <a:lnTo>
                      <a:pt x="43" y="138"/>
                    </a:lnTo>
                    <a:lnTo>
                      <a:pt x="46" y="132"/>
                    </a:lnTo>
                    <a:lnTo>
                      <a:pt x="48" y="124"/>
                    </a:lnTo>
                    <a:lnTo>
                      <a:pt x="48" y="124"/>
                    </a:lnTo>
                    <a:lnTo>
                      <a:pt x="50" y="115"/>
                    </a:lnTo>
                    <a:lnTo>
                      <a:pt x="51" y="106"/>
                    </a:lnTo>
                    <a:lnTo>
                      <a:pt x="52" y="82"/>
                    </a:lnTo>
                    <a:lnTo>
                      <a:pt x="52" y="82"/>
                    </a:lnTo>
                    <a:lnTo>
                      <a:pt x="51" y="58"/>
                    </a:lnTo>
                    <a:lnTo>
                      <a:pt x="50" y="49"/>
                    </a:lnTo>
                    <a:lnTo>
                      <a:pt x="48" y="40"/>
                    </a:lnTo>
                    <a:lnTo>
                      <a:pt x="48" y="40"/>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4"/>
              <p:cNvSpPr>
                <a:spLocks/>
              </p:cNvSpPr>
              <p:nvPr/>
            </p:nvSpPr>
            <p:spPr bwMode="auto">
              <a:xfrm>
                <a:off x="3078" y="647"/>
                <a:ext cx="59" cy="96"/>
              </a:xfrm>
              <a:custGeom>
                <a:avLst/>
                <a:gdLst>
                  <a:gd name="T0" fmla="*/ 19 w 117"/>
                  <a:gd name="T1" fmla="*/ 191 h 194"/>
                  <a:gd name="T2" fmla="*/ 52 w 117"/>
                  <a:gd name="T3" fmla="*/ 194 h 194"/>
                  <a:gd name="T4" fmla="*/ 81 w 117"/>
                  <a:gd name="T5" fmla="*/ 190 h 194"/>
                  <a:gd name="T6" fmla="*/ 97 w 117"/>
                  <a:gd name="T7" fmla="*/ 182 h 194"/>
                  <a:gd name="T8" fmla="*/ 109 w 117"/>
                  <a:gd name="T9" fmla="*/ 170 h 194"/>
                  <a:gd name="T10" fmla="*/ 117 w 117"/>
                  <a:gd name="T11" fmla="*/ 137 h 194"/>
                  <a:gd name="T12" fmla="*/ 116 w 117"/>
                  <a:gd name="T13" fmla="*/ 125 h 194"/>
                  <a:gd name="T14" fmla="*/ 111 w 117"/>
                  <a:gd name="T15" fmla="*/ 112 h 194"/>
                  <a:gd name="T16" fmla="*/ 102 w 117"/>
                  <a:gd name="T17" fmla="*/ 101 h 194"/>
                  <a:gd name="T18" fmla="*/ 87 w 117"/>
                  <a:gd name="T19" fmla="*/ 93 h 194"/>
                  <a:gd name="T20" fmla="*/ 104 w 117"/>
                  <a:gd name="T21" fmla="*/ 81 h 194"/>
                  <a:gd name="T22" fmla="*/ 111 w 117"/>
                  <a:gd name="T23" fmla="*/ 70 h 194"/>
                  <a:gd name="T24" fmla="*/ 114 w 117"/>
                  <a:gd name="T25" fmla="*/ 52 h 194"/>
                  <a:gd name="T26" fmla="*/ 111 w 117"/>
                  <a:gd name="T27" fmla="*/ 29 h 194"/>
                  <a:gd name="T28" fmla="*/ 100 w 117"/>
                  <a:gd name="T29" fmla="*/ 13 h 194"/>
                  <a:gd name="T30" fmla="*/ 81 w 117"/>
                  <a:gd name="T31" fmla="*/ 4 h 194"/>
                  <a:gd name="T32" fmla="*/ 53 w 117"/>
                  <a:gd name="T33" fmla="*/ 0 h 194"/>
                  <a:gd name="T34" fmla="*/ 21 w 117"/>
                  <a:gd name="T35" fmla="*/ 4 h 194"/>
                  <a:gd name="T36" fmla="*/ 1 w 117"/>
                  <a:gd name="T37" fmla="*/ 32 h 194"/>
                  <a:gd name="T38" fmla="*/ 4 w 117"/>
                  <a:gd name="T39" fmla="*/ 38 h 194"/>
                  <a:gd name="T40" fmla="*/ 12 w 117"/>
                  <a:gd name="T41" fmla="*/ 41 h 194"/>
                  <a:gd name="T42" fmla="*/ 25 w 117"/>
                  <a:gd name="T43" fmla="*/ 40 h 194"/>
                  <a:gd name="T44" fmla="*/ 54 w 117"/>
                  <a:gd name="T45" fmla="*/ 40 h 194"/>
                  <a:gd name="T46" fmla="*/ 63 w 117"/>
                  <a:gd name="T47" fmla="*/ 43 h 194"/>
                  <a:gd name="T48" fmla="*/ 68 w 117"/>
                  <a:gd name="T49" fmla="*/ 49 h 194"/>
                  <a:gd name="T50" fmla="*/ 70 w 117"/>
                  <a:gd name="T51" fmla="*/ 58 h 194"/>
                  <a:gd name="T52" fmla="*/ 69 w 117"/>
                  <a:gd name="T53" fmla="*/ 65 h 194"/>
                  <a:gd name="T54" fmla="*/ 67 w 117"/>
                  <a:gd name="T55" fmla="*/ 71 h 194"/>
                  <a:gd name="T56" fmla="*/ 59 w 117"/>
                  <a:gd name="T57" fmla="*/ 76 h 194"/>
                  <a:gd name="T58" fmla="*/ 28 w 117"/>
                  <a:gd name="T59" fmla="*/ 77 h 194"/>
                  <a:gd name="T60" fmla="*/ 29 w 117"/>
                  <a:gd name="T61" fmla="*/ 108 h 194"/>
                  <a:gd name="T62" fmla="*/ 39 w 117"/>
                  <a:gd name="T63" fmla="*/ 114 h 194"/>
                  <a:gd name="T64" fmla="*/ 53 w 117"/>
                  <a:gd name="T65" fmla="*/ 114 h 194"/>
                  <a:gd name="T66" fmla="*/ 62 w 117"/>
                  <a:gd name="T67" fmla="*/ 117 h 194"/>
                  <a:gd name="T68" fmla="*/ 68 w 117"/>
                  <a:gd name="T69" fmla="*/ 123 h 194"/>
                  <a:gd name="T70" fmla="*/ 70 w 117"/>
                  <a:gd name="T71" fmla="*/ 135 h 194"/>
                  <a:gd name="T72" fmla="*/ 69 w 117"/>
                  <a:gd name="T73" fmla="*/ 143 h 194"/>
                  <a:gd name="T74" fmla="*/ 63 w 117"/>
                  <a:gd name="T75" fmla="*/ 150 h 194"/>
                  <a:gd name="T76" fmla="*/ 40 w 117"/>
                  <a:gd name="T77" fmla="*/ 154 h 194"/>
                  <a:gd name="T78" fmla="*/ 31 w 117"/>
                  <a:gd name="T79" fmla="*/ 154 h 194"/>
                  <a:gd name="T80" fmla="*/ 10 w 117"/>
                  <a:gd name="T81" fmla="*/ 153 h 194"/>
                  <a:gd name="T82" fmla="*/ 0 w 117"/>
                  <a:gd name="T83" fmla="*/ 176 h 194"/>
                  <a:gd name="T84" fmla="*/ 2 w 117"/>
                  <a:gd name="T85" fmla="*/ 183 h 194"/>
                  <a:gd name="T86" fmla="*/ 10 w 117"/>
                  <a:gd name="T87" fmla="*/ 18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7" h="194">
                    <a:moveTo>
                      <a:pt x="10" y="188"/>
                    </a:moveTo>
                    <a:lnTo>
                      <a:pt x="10" y="188"/>
                    </a:lnTo>
                    <a:lnTo>
                      <a:pt x="19" y="191"/>
                    </a:lnTo>
                    <a:lnTo>
                      <a:pt x="30" y="193"/>
                    </a:lnTo>
                    <a:lnTo>
                      <a:pt x="30" y="193"/>
                    </a:lnTo>
                    <a:lnTo>
                      <a:pt x="52" y="194"/>
                    </a:lnTo>
                    <a:lnTo>
                      <a:pt x="52" y="194"/>
                    </a:lnTo>
                    <a:lnTo>
                      <a:pt x="67" y="193"/>
                    </a:lnTo>
                    <a:lnTo>
                      <a:pt x="81" y="190"/>
                    </a:lnTo>
                    <a:lnTo>
                      <a:pt x="87" y="187"/>
                    </a:lnTo>
                    <a:lnTo>
                      <a:pt x="93" y="185"/>
                    </a:lnTo>
                    <a:lnTo>
                      <a:pt x="97" y="182"/>
                    </a:lnTo>
                    <a:lnTo>
                      <a:pt x="101" y="179"/>
                    </a:lnTo>
                    <a:lnTo>
                      <a:pt x="101" y="179"/>
                    </a:lnTo>
                    <a:lnTo>
                      <a:pt x="109" y="170"/>
                    </a:lnTo>
                    <a:lnTo>
                      <a:pt x="113" y="160"/>
                    </a:lnTo>
                    <a:lnTo>
                      <a:pt x="116" y="150"/>
                    </a:lnTo>
                    <a:lnTo>
                      <a:pt x="117" y="137"/>
                    </a:lnTo>
                    <a:lnTo>
                      <a:pt x="117" y="137"/>
                    </a:lnTo>
                    <a:lnTo>
                      <a:pt x="116" y="125"/>
                    </a:lnTo>
                    <a:lnTo>
                      <a:pt x="116" y="125"/>
                    </a:lnTo>
                    <a:lnTo>
                      <a:pt x="114" y="119"/>
                    </a:lnTo>
                    <a:lnTo>
                      <a:pt x="111" y="112"/>
                    </a:lnTo>
                    <a:lnTo>
                      <a:pt x="111" y="112"/>
                    </a:lnTo>
                    <a:lnTo>
                      <a:pt x="108" y="107"/>
                    </a:lnTo>
                    <a:lnTo>
                      <a:pt x="102" y="101"/>
                    </a:lnTo>
                    <a:lnTo>
                      <a:pt x="102" y="101"/>
                    </a:lnTo>
                    <a:lnTo>
                      <a:pt x="96" y="97"/>
                    </a:lnTo>
                    <a:lnTo>
                      <a:pt x="87" y="93"/>
                    </a:lnTo>
                    <a:lnTo>
                      <a:pt x="87" y="93"/>
                    </a:lnTo>
                    <a:lnTo>
                      <a:pt x="94" y="90"/>
                    </a:lnTo>
                    <a:lnTo>
                      <a:pt x="99" y="85"/>
                    </a:lnTo>
                    <a:lnTo>
                      <a:pt x="104" y="81"/>
                    </a:lnTo>
                    <a:lnTo>
                      <a:pt x="108" y="77"/>
                    </a:lnTo>
                    <a:lnTo>
                      <a:pt x="108" y="77"/>
                    </a:lnTo>
                    <a:lnTo>
                      <a:pt x="111" y="70"/>
                    </a:lnTo>
                    <a:lnTo>
                      <a:pt x="113" y="65"/>
                    </a:lnTo>
                    <a:lnTo>
                      <a:pt x="114" y="58"/>
                    </a:lnTo>
                    <a:lnTo>
                      <a:pt x="114" y="52"/>
                    </a:lnTo>
                    <a:lnTo>
                      <a:pt x="114" y="52"/>
                    </a:lnTo>
                    <a:lnTo>
                      <a:pt x="113" y="40"/>
                    </a:lnTo>
                    <a:lnTo>
                      <a:pt x="111" y="29"/>
                    </a:lnTo>
                    <a:lnTo>
                      <a:pt x="107" y="21"/>
                    </a:lnTo>
                    <a:lnTo>
                      <a:pt x="100" y="13"/>
                    </a:lnTo>
                    <a:lnTo>
                      <a:pt x="100" y="13"/>
                    </a:lnTo>
                    <a:lnTo>
                      <a:pt x="96" y="10"/>
                    </a:lnTo>
                    <a:lnTo>
                      <a:pt x="91" y="8"/>
                    </a:lnTo>
                    <a:lnTo>
                      <a:pt x="81" y="4"/>
                    </a:lnTo>
                    <a:lnTo>
                      <a:pt x="68" y="1"/>
                    </a:lnTo>
                    <a:lnTo>
                      <a:pt x="53" y="0"/>
                    </a:lnTo>
                    <a:lnTo>
                      <a:pt x="53" y="0"/>
                    </a:lnTo>
                    <a:lnTo>
                      <a:pt x="35" y="1"/>
                    </a:lnTo>
                    <a:lnTo>
                      <a:pt x="21" y="4"/>
                    </a:lnTo>
                    <a:lnTo>
                      <a:pt x="21" y="4"/>
                    </a:lnTo>
                    <a:lnTo>
                      <a:pt x="10" y="7"/>
                    </a:lnTo>
                    <a:lnTo>
                      <a:pt x="1" y="10"/>
                    </a:lnTo>
                    <a:lnTo>
                      <a:pt x="1" y="32"/>
                    </a:lnTo>
                    <a:lnTo>
                      <a:pt x="1" y="32"/>
                    </a:lnTo>
                    <a:lnTo>
                      <a:pt x="2" y="36"/>
                    </a:lnTo>
                    <a:lnTo>
                      <a:pt x="4" y="38"/>
                    </a:lnTo>
                    <a:lnTo>
                      <a:pt x="4" y="38"/>
                    </a:lnTo>
                    <a:lnTo>
                      <a:pt x="6" y="40"/>
                    </a:lnTo>
                    <a:lnTo>
                      <a:pt x="12" y="41"/>
                    </a:lnTo>
                    <a:lnTo>
                      <a:pt x="12" y="41"/>
                    </a:lnTo>
                    <a:lnTo>
                      <a:pt x="25" y="40"/>
                    </a:lnTo>
                    <a:lnTo>
                      <a:pt x="25" y="40"/>
                    </a:lnTo>
                    <a:lnTo>
                      <a:pt x="41" y="40"/>
                    </a:lnTo>
                    <a:lnTo>
                      <a:pt x="41" y="40"/>
                    </a:lnTo>
                    <a:lnTo>
                      <a:pt x="54" y="40"/>
                    </a:lnTo>
                    <a:lnTo>
                      <a:pt x="54" y="40"/>
                    </a:lnTo>
                    <a:lnTo>
                      <a:pt x="59" y="41"/>
                    </a:lnTo>
                    <a:lnTo>
                      <a:pt x="63" y="43"/>
                    </a:lnTo>
                    <a:lnTo>
                      <a:pt x="63" y="43"/>
                    </a:lnTo>
                    <a:lnTo>
                      <a:pt x="66" y="45"/>
                    </a:lnTo>
                    <a:lnTo>
                      <a:pt x="68" y="49"/>
                    </a:lnTo>
                    <a:lnTo>
                      <a:pt x="68" y="49"/>
                    </a:lnTo>
                    <a:lnTo>
                      <a:pt x="69" y="53"/>
                    </a:lnTo>
                    <a:lnTo>
                      <a:pt x="70" y="58"/>
                    </a:lnTo>
                    <a:lnTo>
                      <a:pt x="70" y="58"/>
                    </a:lnTo>
                    <a:lnTo>
                      <a:pt x="69" y="65"/>
                    </a:lnTo>
                    <a:lnTo>
                      <a:pt x="69" y="65"/>
                    </a:lnTo>
                    <a:lnTo>
                      <a:pt x="68" y="68"/>
                    </a:lnTo>
                    <a:lnTo>
                      <a:pt x="67" y="71"/>
                    </a:lnTo>
                    <a:lnTo>
                      <a:pt x="67" y="71"/>
                    </a:lnTo>
                    <a:lnTo>
                      <a:pt x="63" y="73"/>
                    </a:lnTo>
                    <a:lnTo>
                      <a:pt x="59" y="76"/>
                    </a:lnTo>
                    <a:lnTo>
                      <a:pt x="59" y="76"/>
                    </a:lnTo>
                    <a:lnTo>
                      <a:pt x="54" y="77"/>
                    </a:lnTo>
                    <a:lnTo>
                      <a:pt x="47" y="77"/>
                    </a:lnTo>
                    <a:lnTo>
                      <a:pt x="28" y="77"/>
                    </a:lnTo>
                    <a:lnTo>
                      <a:pt x="28" y="105"/>
                    </a:lnTo>
                    <a:lnTo>
                      <a:pt x="28" y="105"/>
                    </a:lnTo>
                    <a:lnTo>
                      <a:pt x="29" y="108"/>
                    </a:lnTo>
                    <a:lnTo>
                      <a:pt x="31" y="111"/>
                    </a:lnTo>
                    <a:lnTo>
                      <a:pt x="33" y="113"/>
                    </a:lnTo>
                    <a:lnTo>
                      <a:pt x="39" y="114"/>
                    </a:lnTo>
                    <a:lnTo>
                      <a:pt x="45" y="114"/>
                    </a:lnTo>
                    <a:lnTo>
                      <a:pt x="45" y="114"/>
                    </a:lnTo>
                    <a:lnTo>
                      <a:pt x="53" y="114"/>
                    </a:lnTo>
                    <a:lnTo>
                      <a:pt x="58" y="115"/>
                    </a:lnTo>
                    <a:lnTo>
                      <a:pt x="58" y="115"/>
                    </a:lnTo>
                    <a:lnTo>
                      <a:pt x="62" y="117"/>
                    </a:lnTo>
                    <a:lnTo>
                      <a:pt x="66" y="120"/>
                    </a:lnTo>
                    <a:lnTo>
                      <a:pt x="66" y="120"/>
                    </a:lnTo>
                    <a:lnTo>
                      <a:pt x="68" y="123"/>
                    </a:lnTo>
                    <a:lnTo>
                      <a:pt x="70" y="126"/>
                    </a:lnTo>
                    <a:lnTo>
                      <a:pt x="70" y="126"/>
                    </a:lnTo>
                    <a:lnTo>
                      <a:pt x="70" y="135"/>
                    </a:lnTo>
                    <a:lnTo>
                      <a:pt x="70" y="135"/>
                    </a:lnTo>
                    <a:lnTo>
                      <a:pt x="70" y="139"/>
                    </a:lnTo>
                    <a:lnTo>
                      <a:pt x="69" y="143"/>
                    </a:lnTo>
                    <a:lnTo>
                      <a:pt x="67" y="148"/>
                    </a:lnTo>
                    <a:lnTo>
                      <a:pt x="63" y="150"/>
                    </a:lnTo>
                    <a:lnTo>
                      <a:pt x="63" y="150"/>
                    </a:lnTo>
                    <a:lnTo>
                      <a:pt x="60" y="152"/>
                    </a:lnTo>
                    <a:lnTo>
                      <a:pt x="55" y="153"/>
                    </a:lnTo>
                    <a:lnTo>
                      <a:pt x="40" y="154"/>
                    </a:lnTo>
                    <a:lnTo>
                      <a:pt x="40" y="154"/>
                    </a:lnTo>
                    <a:lnTo>
                      <a:pt x="31" y="154"/>
                    </a:lnTo>
                    <a:lnTo>
                      <a:pt x="31" y="154"/>
                    </a:lnTo>
                    <a:lnTo>
                      <a:pt x="20" y="154"/>
                    </a:lnTo>
                    <a:lnTo>
                      <a:pt x="20" y="154"/>
                    </a:lnTo>
                    <a:lnTo>
                      <a:pt x="10" y="153"/>
                    </a:lnTo>
                    <a:lnTo>
                      <a:pt x="10" y="153"/>
                    </a:lnTo>
                    <a:lnTo>
                      <a:pt x="0" y="152"/>
                    </a:lnTo>
                    <a:lnTo>
                      <a:pt x="0" y="176"/>
                    </a:lnTo>
                    <a:lnTo>
                      <a:pt x="0" y="176"/>
                    </a:lnTo>
                    <a:lnTo>
                      <a:pt x="0" y="180"/>
                    </a:lnTo>
                    <a:lnTo>
                      <a:pt x="2" y="183"/>
                    </a:lnTo>
                    <a:lnTo>
                      <a:pt x="2" y="183"/>
                    </a:lnTo>
                    <a:lnTo>
                      <a:pt x="4" y="185"/>
                    </a:lnTo>
                    <a:lnTo>
                      <a:pt x="10" y="188"/>
                    </a:lnTo>
                    <a:lnTo>
                      <a:pt x="10" y="188"/>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4"/>
            <p:cNvGrpSpPr>
              <a:grpSpLocks noChangeAspect="1"/>
            </p:cNvGrpSpPr>
            <p:nvPr/>
          </p:nvGrpSpPr>
          <p:grpSpPr bwMode="auto">
            <a:xfrm>
              <a:off x="4253531" y="3763589"/>
              <a:ext cx="333375" cy="266700"/>
              <a:chOff x="2572" y="1216"/>
              <a:chExt cx="210" cy="168"/>
            </a:xfrm>
          </p:grpSpPr>
          <p:sp>
            <p:nvSpPr>
              <p:cNvPr id="27" name="Freeform 5"/>
              <p:cNvSpPr>
                <a:spLocks/>
              </p:cNvSpPr>
              <p:nvPr/>
            </p:nvSpPr>
            <p:spPr bwMode="auto">
              <a:xfrm>
                <a:off x="2572" y="1216"/>
                <a:ext cx="210" cy="29"/>
              </a:xfrm>
              <a:custGeom>
                <a:avLst/>
                <a:gdLst>
                  <a:gd name="T0" fmla="*/ 392 w 418"/>
                  <a:gd name="T1" fmla="*/ 0 h 58"/>
                  <a:gd name="T2" fmla="*/ 0 w 418"/>
                  <a:gd name="T3" fmla="*/ 0 h 58"/>
                  <a:gd name="T4" fmla="*/ 0 w 418"/>
                  <a:gd name="T5" fmla="*/ 58 h 58"/>
                  <a:gd name="T6" fmla="*/ 418 w 418"/>
                  <a:gd name="T7" fmla="*/ 58 h 58"/>
                  <a:gd name="T8" fmla="*/ 418 w 418"/>
                  <a:gd name="T9" fmla="*/ 25 h 58"/>
                  <a:gd name="T10" fmla="*/ 418 w 418"/>
                  <a:gd name="T11" fmla="*/ 25 h 58"/>
                  <a:gd name="T12" fmla="*/ 417 w 418"/>
                  <a:gd name="T13" fmla="*/ 20 h 58"/>
                  <a:gd name="T14" fmla="*/ 416 w 418"/>
                  <a:gd name="T15" fmla="*/ 15 h 58"/>
                  <a:gd name="T16" fmla="*/ 414 w 418"/>
                  <a:gd name="T17" fmla="*/ 11 h 58"/>
                  <a:gd name="T18" fmla="*/ 411 w 418"/>
                  <a:gd name="T19" fmla="*/ 8 h 58"/>
                  <a:gd name="T20" fmla="*/ 406 w 418"/>
                  <a:gd name="T21" fmla="*/ 4 h 58"/>
                  <a:gd name="T22" fmla="*/ 402 w 418"/>
                  <a:gd name="T23" fmla="*/ 1 h 58"/>
                  <a:gd name="T24" fmla="*/ 398 w 418"/>
                  <a:gd name="T25" fmla="*/ 0 h 58"/>
                  <a:gd name="T26" fmla="*/ 392 w 418"/>
                  <a:gd name="T27" fmla="*/ 0 h 58"/>
                  <a:gd name="T28" fmla="*/ 392 w 418"/>
                  <a:gd name="T2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8" h="58">
                    <a:moveTo>
                      <a:pt x="392" y="0"/>
                    </a:moveTo>
                    <a:lnTo>
                      <a:pt x="0" y="0"/>
                    </a:lnTo>
                    <a:lnTo>
                      <a:pt x="0" y="58"/>
                    </a:lnTo>
                    <a:lnTo>
                      <a:pt x="418" y="58"/>
                    </a:lnTo>
                    <a:lnTo>
                      <a:pt x="418" y="25"/>
                    </a:lnTo>
                    <a:lnTo>
                      <a:pt x="418" y="25"/>
                    </a:lnTo>
                    <a:lnTo>
                      <a:pt x="417" y="20"/>
                    </a:lnTo>
                    <a:lnTo>
                      <a:pt x="416" y="15"/>
                    </a:lnTo>
                    <a:lnTo>
                      <a:pt x="414" y="11"/>
                    </a:lnTo>
                    <a:lnTo>
                      <a:pt x="411" y="8"/>
                    </a:lnTo>
                    <a:lnTo>
                      <a:pt x="406" y="4"/>
                    </a:lnTo>
                    <a:lnTo>
                      <a:pt x="402" y="1"/>
                    </a:lnTo>
                    <a:lnTo>
                      <a:pt x="398" y="0"/>
                    </a:lnTo>
                    <a:lnTo>
                      <a:pt x="392" y="0"/>
                    </a:lnTo>
                    <a:lnTo>
                      <a:pt x="392" y="0"/>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noEditPoints="1"/>
              </p:cNvSpPr>
              <p:nvPr/>
            </p:nvSpPr>
            <p:spPr bwMode="auto">
              <a:xfrm>
                <a:off x="2572" y="1253"/>
                <a:ext cx="209" cy="131"/>
              </a:xfrm>
              <a:custGeom>
                <a:avLst/>
                <a:gdLst>
                  <a:gd name="T0" fmla="*/ 0 w 417"/>
                  <a:gd name="T1" fmla="*/ 0 h 263"/>
                  <a:gd name="T2" fmla="*/ 0 w 417"/>
                  <a:gd name="T3" fmla="*/ 129 h 263"/>
                  <a:gd name="T4" fmla="*/ 0 w 417"/>
                  <a:gd name="T5" fmla="*/ 129 h 263"/>
                  <a:gd name="T6" fmla="*/ 1 w 417"/>
                  <a:gd name="T7" fmla="*/ 134 h 263"/>
                  <a:gd name="T8" fmla="*/ 2 w 417"/>
                  <a:gd name="T9" fmla="*/ 140 h 263"/>
                  <a:gd name="T10" fmla="*/ 5 w 417"/>
                  <a:gd name="T11" fmla="*/ 145 h 263"/>
                  <a:gd name="T12" fmla="*/ 9 w 417"/>
                  <a:gd name="T13" fmla="*/ 149 h 263"/>
                  <a:gd name="T14" fmla="*/ 13 w 417"/>
                  <a:gd name="T15" fmla="*/ 152 h 263"/>
                  <a:gd name="T16" fmla="*/ 17 w 417"/>
                  <a:gd name="T17" fmla="*/ 155 h 263"/>
                  <a:gd name="T18" fmla="*/ 23 w 417"/>
                  <a:gd name="T19" fmla="*/ 157 h 263"/>
                  <a:gd name="T20" fmla="*/ 29 w 417"/>
                  <a:gd name="T21" fmla="*/ 158 h 263"/>
                  <a:gd name="T22" fmla="*/ 53 w 417"/>
                  <a:gd name="T23" fmla="*/ 158 h 263"/>
                  <a:gd name="T24" fmla="*/ 72 w 417"/>
                  <a:gd name="T25" fmla="*/ 158 h 263"/>
                  <a:gd name="T26" fmla="*/ 72 w 417"/>
                  <a:gd name="T27" fmla="*/ 234 h 263"/>
                  <a:gd name="T28" fmla="*/ 72 w 417"/>
                  <a:gd name="T29" fmla="*/ 234 h 263"/>
                  <a:gd name="T30" fmla="*/ 72 w 417"/>
                  <a:gd name="T31" fmla="*/ 240 h 263"/>
                  <a:gd name="T32" fmla="*/ 74 w 417"/>
                  <a:gd name="T33" fmla="*/ 245 h 263"/>
                  <a:gd name="T34" fmla="*/ 76 w 417"/>
                  <a:gd name="T35" fmla="*/ 251 h 263"/>
                  <a:gd name="T36" fmla="*/ 81 w 417"/>
                  <a:gd name="T37" fmla="*/ 255 h 263"/>
                  <a:gd name="T38" fmla="*/ 85 w 417"/>
                  <a:gd name="T39" fmla="*/ 258 h 263"/>
                  <a:gd name="T40" fmla="*/ 89 w 417"/>
                  <a:gd name="T41" fmla="*/ 260 h 263"/>
                  <a:gd name="T42" fmla="*/ 95 w 417"/>
                  <a:gd name="T43" fmla="*/ 262 h 263"/>
                  <a:gd name="T44" fmla="*/ 101 w 417"/>
                  <a:gd name="T45" fmla="*/ 263 h 263"/>
                  <a:gd name="T46" fmla="*/ 350 w 417"/>
                  <a:gd name="T47" fmla="*/ 263 h 263"/>
                  <a:gd name="T48" fmla="*/ 350 w 417"/>
                  <a:gd name="T49" fmla="*/ 162 h 263"/>
                  <a:gd name="T50" fmla="*/ 350 w 417"/>
                  <a:gd name="T51" fmla="*/ 158 h 263"/>
                  <a:gd name="T52" fmla="*/ 370 w 417"/>
                  <a:gd name="T53" fmla="*/ 158 h 263"/>
                  <a:gd name="T54" fmla="*/ 417 w 417"/>
                  <a:gd name="T55" fmla="*/ 158 h 263"/>
                  <a:gd name="T56" fmla="*/ 417 w 417"/>
                  <a:gd name="T57" fmla="*/ 0 h 263"/>
                  <a:gd name="T58" fmla="*/ 0 w 417"/>
                  <a:gd name="T59" fmla="*/ 0 h 263"/>
                  <a:gd name="T60" fmla="*/ 327 w 417"/>
                  <a:gd name="T61" fmla="*/ 162 h 263"/>
                  <a:gd name="T62" fmla="*/ 327 w 417"/>
                  <a:gd name="T63" fmla="*/ 239 h 263"/>
                  <a:gd name="T64" fmla="*/ 101 w 417"/>
                  <a:gd name="T65" fmla="*/ 239 h 263"/>
                  <a:gd name="T66" fmla="*/ 101 w 417"/>
                  <a:gd name="T67" fmla="*/ 239 h 263"/>
                  <a:gd name="T68" fmla="*/ 99 w 417"/>
                  <a:gd name="T69" fmla="*/ 239 h 263"/>
                  <a:gd name="T70" fmla="*/ 97 w 417"/>
                  <a:gd name="T71" fmla="*/ 238 h 263"/>
                  <a:gd name="T72" fmla="*/ 97 w 417"/>
                  <a:gd name="T73" fmla="*/ 237 h 263"/>
                  <a:gd name="T74" fmla="*/ 96 w 417"/>
                  <a:gd name="T75" fmla="*/ 234 h 263"/>
                  <a:gd name="T76" fmla="*/ 96 w 417"/>
                  <a:gd name="T77" fmla="*/ 95 h 263"/>
                  <a:gd name="T78" fmla="*/ 96 w 417"/>
                  <a:gd name="T79" fmla="*/ 95 h 263"/>
                  <a:gd name="T80" fmla="*/ 327 w 417"/>
                  <a:gd name="T81" fmla="*/ 95 h 263"/>
                  <a:gd name="T82" fmla="*/ 327 w 417"/>
                  <a:gd name="T83" fmla="*/ 16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7" h="263">
                    <a:moveTo>
                      <a:pt x="0" y="0"/>
                    </a:moveTo>
                    <a:lnTo>
                      <a:pt x="0" y="129"/>
                    </a:lnTo>
                    <a:lnTo>
                      <a:pt x="0" y="129"/>
                    </a:lnTo>
                    <a:lnTo>
                      <a:pt x="1" y="134"/>
                    </a:lnTo>
                    <a:lnTo>
                      <a:pt x="2" y="140"/>
                    </a:lnTo>
                    <a:lnTo>
                      <a:pt x="5" y="145"/>
                    </a:lnTo>
                    <a:lnTo>
                      <a:pt x="9" y="149"/>
                    </a:lnTo>
                    <a:lnTo>
                      <a:pt x="13" y="152"/>
                    </a:lnTo>
                    <a:lnTo>
                      <a:pt x="17" y="155"/>
                    </a:lnTo>
                    <a:lnTo>
                      <a:pt x="23" y="157"/>
                    </a:lnTo>
                    <a:lnTo>
                      <a:pt x="29" y="158"/>
                    </a:lnTo>
                    <a:lnTo>
                      <a:pt x="53" y="158"/>
                    </a:lnTo>
                    <a:lnTo>
                      <a:pt x="72" y="158"/>
                    </a:lnTo>
                    <a:lnTo>
                      <a:pt x="72" y="234"/>
                    </a:lnTo>
                    <a:lnTo>
                      <a:pt x="72" y="234"/>
                    </a:lnTo>
                    <a:lnTo>
                      <a:pt x="72" y="240"/>
                    </a:lnTo>
                    <a:lnTo>
                      <a:pt x="74" y="245"/>
                    </a:lnTo>
                    <a:lnTo>
                      <a:pt x="76" y="251"/>
                    </a:lnTo>
                    <a:lnTo>
                      <a:pt x="81" y="255"/>
                    </a:lnTo>
                    <a:lnTo>
                      <a:pt x="85" y="258"/>
                    </a:lnTo>
                    <a:lnTo>
                      <a:pt x="89" y="260"/>
                    </a:lnTo>
                    <a:lnTo>
                      <a:pt x="95" y="262"/>
                    </a:lnTo>
                    <a:lnTo>
                      <a:pt x="101" y="263"/>
                    </a:lnTo>
                    <a:lnTo>
                      <a:pt x="350" y="263"/>
                    </a:lnTo>
                    <a:lnTo>
                      <a:pt x="350" y="162"/>
                    </a:lnTo>
                    <a:lnTo>
                      <a:pt x="350" y="158"/>
                    </a:lnTo>
                    <a:lnTo>
                      <a:pt x="370" y="158"/>
                    </a:lnTo>
                    <a:lnTo>
                      <a:pt x="417" y="158"/>
                    </a:lnTo>
                    <a:lnTo>
                      <a:pt x="417" y="0"/>
                    </a:lnTo>
                    <a:lnTo>
                      <a:pt x="0" y="0"/>
                    </a:lnTo>
                    <a:close/>
                    <a:moveTo>
                      <a:pt x="327" y="162"/>
                    </a:moveTo>
                    <a:lnTo>
                      <a:pt x="327" y="239"/>
                    </a:lnTo>
                    <a:lnTo>
                      <a:pt x="101" y="239"/>
                    </a:lnTo>
                    <a:lnTo>
                      <a:pt x="101" y="239"/>
                    </a:lnTo>
                    <a:lnTo>
                      <a:pt x="99" y="239"/>
                    </a:lnTo>
                    <a:lnTo>
                      <a:pt x="97" y="238"/>
                    </a:lnTo>
                    <a:lnTo>
                      <a:pt x="97" y="237"/>
                    </a:lnTo>
                    <a:lnTo>
                      <a:pt x="96" y="234"/>
                    </a:lnTo>
                    <a:lnTo>
                      <a:pt x="96" y="95"/>
                    </a:lnTo>
                    <a:lnTo>
                      <a:pt x="96" y="95"/>
                    </a:lnTo>
                    <a:lnTo>
                      <a:pt x="327" y="95"/>
                    </a:lnTo>
                    <a:lnTo>
                      <a:pt x="327" y="162"/>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4" name="Group 4"/>
          <p:cNvGrpSpPr>
            <a:grpSpLocks noChangeAspect="1"/>
          </p:cNvGrpSpPr>
          <p:nvPr/>
        </p:nvGrpSpPr>
        <p:grpSpPr bwMode="auto">
          <a:xfrm>
            <a:off x="4271821" y="2138613"/>
            <a:ext cx="336550" cy="327025"/>
            <a:chOff x="3048" y="626"/>
            <a:chExt cx="212" cy="206"/>
          </a:xfrm>
        </p:grpSpPr>
        <p:sp>
          <p:nvSpPr>
            <p:cNvPr id="35" name="Freeform 5"/>
            <p:cNvSpPr>
              <a:spLocks noEditPoints="1"/>
            </p:cNvSpPr>
            <p:nvPr/>
          </p:nvSpPr>
          <p:spPr bwMode="auto">
            <a:xfrm>
              <a:off x="3048" y="676"/>
              <a:ext cx="194" cy="156"/>
            </a:xfrm>
            <a:custGeom>
              <a:avLst/>
              <a:gdLst>
                <a:gd name="T0" fmla="*/ 0 w 387"/>
                <a:gd name="T1" fmla="*/ 0 h 313"/>
                <a:gd name="T2" fmla="*/ 227 w 387"/>
                <a:gd name="T3" fmla="*/ 55 h 313"/>
                <a:gd name="T4" fmla="*/ 222 w 387"/>
                <a:gd name="T5" fmla="*/ 42 h 313"/>
                <a:gd name="T6" fmla="*/ 214 w 387"/>
                <a:gd name="T7" fmla="*/ 14 h 313"/>
                <a:gd name="T8" fmla="*/ 213 w 387"/>
                <a:gd name="T9" fmla="*/ 0 h 313"/>
                <a:gd name="T10" fmla="*/ 271 w 387"/>
                <a:gd name="T11" fmla="*/ 255 h 313"/>
                <a:gd name="T12" fmla="*/ 121 w 387"/>
                <a:gd name="T13" fmla="*/ 237 h 313"/>
                <a:gd name="T14" fmla="*/ 121 w 387"/>
                <a:gd name="T15" fmla="*/ 210 h 313"/>
                <a:gd name="T16" fmla="*/ 271 w 387"/>
                <a:gd name="T17" fmla="*/ 192 h 313"/>
                <a:gd name="T18" fmla="*/ 121 w 387"/>
                <a:gd name="T19" fmla="*/ 210 h 313"/>
                <a:gd name="T20" fmla="*/ 387 w 387"/>
                <a:gd name="T21" fmla="*/ 96 h 313"/>
                <a:gd name="T22" fmla="*/ 359 w 387"/>
                <a:gd name="T23" fmla="*/ 109 h 313"/>
                <a:gd name="T24" fmla="*/ 327 w 387"/>
                <a:gd name="T25" fmla="*/ 113 h 313"/>
                <a:gd name="T26" fmla="*/ 313 w 387"/>
                <a:gd name="T27" fmla="*/ 112 h 313"/>
                <a:gd name="T28" fmla="*/ 287 w 387"/>
                <a:gd name="T29" fmla="*/ 106 h 313"/>
                <a:gd name="T30" fmla="*/ 265 w 387"/>
                <a:gd name="T31" fmla="*/ 94 h 313"/>
                <a:gd name="T32" fmla="*/ 245 w 387"/>
                <a:gd name="T33" fmla="*/ 78 h 313"/>
                <a:gd name="T34" fmla="*/ 0 w 387"/>
                <a:gd name="T35" fmla="*/ 68 h 313"/>
                <a:gd name="T36" fmla="*/ 0 w 387"/>
                <a:gd name="T37" fmla="*/ 188 h 313"/>
                <a:gd name="T38" fmla="*/ 2 w 387"/>
                <a:gd name="T39" fmla="*/ 199 h 313"/>
                <a:gd name="T40" fmla="*/ 8 w 387"/>
                <a:gd name="T41" fmla="*/ 207 h 313"/>
                <a:gd name="T42" fmla="*/ 16 w 387"/>
                <a:gd name="T43" fmla="*/ 213 h 313"/>
                <a:gd name="T44" fmla="*/ 27 w 387"/>
                <a:gd name="T45" fmla="*/ 215 h 313"/>
                <a:gd name="T46" fmla="*/ 67 w 387"/>
                <a:gd name="T47" fmla="*/ 286 h 313"/>
                <a:gd name="T48" fmla="*/ 67 w 387"/>
                <a:gd name="T49" fmla="*/ 291 h 313"/>
                <a:gd name="T50" fmla="*/ 71 w 387"/>
                <a:gd name="T51" fmla="*/ 301 h 313"/>
                <a:gd name="T52" fmla="*/ 79 w 387"/>
                <a:gd name="T53" fmla="*/ 309 h 313"/>
                <a:gd name="T54" fmla="*/ 88 w 387"/>
                <a:gd name="T55" fmla="*/ 313 h 313"/>
                <a:gd name="T56" fmla="*/ 325 w 387"/>
                <a:gd name="T57" fmla="*/ 313 h 313"/>
                <a:gd name="T58" fmla="*/ 387 w 387"/>
                <a:gd name="T59" fmla="*/ 215 h 313"/>
                <a:gd name="T60" fmla="*/ 302 w 387"/>
                <a:gd name="T61" fmla="*/ 290 h 313"/>
                <a:gd name="T62" fmla="*/ 94 w 387"/>
                <a:gd name="T63" fmla="*/ 290 h 313"/>
                <a:gd name="T64" fmla="*/ 91 w 387"/>
                <a:gd name="T65" fmla="*/ 289 h 313"/>
                <a:gd name="T66" fmla="*/ 89 w 387"/>
                <a:gd name="T67" fmla="*/ 286 h 313"/>
                <a:gd name="T68" fmla="*/ 89 w 387"/>
                <a:gd name="T69" fmla="*/ 157 h 313"/>
                <a:gd name="T70" fmla="*/ 302 w 387"/>
                <a:gd name="T71" fmla="*/ 29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13">
                  <a:moveTo>
                    <a:pt x="213" y="0"/>
                  </a:moveTo>
                  <a:lnTo>
                    <a:pt x="0" y="0"/>
                  </a:lnTo>
                  <a:lnTo>
                    <a:pt x="0" y="55"/>
                  </a:lnTo>
                  <a:lnTo>
                    <a:pt x="227" y="55"/>
                  </a:lnTo>
                  <a:lnTo>
                    <a:pt x="227" y="55"/>
                  </a:lnTo>
                  <a:lnTo>
                    <a:pt x="222" y="42"/>
                  </a:lnTo>
                  <a:lnTo>
                    <a:pt x="216" y="28"/>
                  </a:lnTo>
                  <a:lnTo>
                    <a:pt x="214" y="14"/>
                  </a:lnTo>
                  <a:lnTo>
                    <a:pt x="213" y="0"/>
                  </a:lnTo>
                  <a:lnTo>
                    <a:pt x="213" y="0"/>
                  </a:lnTo>
                  <a:close/>
                  <a:moveTo>
                    <a:pt x="121" y="255"/>
                  </a:moveTo>
                  <a:lnTo>
                    <a:pt x="271" y="255"/>
                  </a:lnTo>
                  <a:lnTo>
                    <a:pt x="271" y="237"/>
                  </a:lnTo>
                  <a:lnTo>
                    <a:pt x="121" y="237"/>
                  </a:lnTo>
                  <a:lnTo>
                    <a:pt x="121" y="255"/>
                  </a:lnTo>
                  <a:close/>
                  <a:moveTo>
                    <a:pt x="121" y="210"/>
                  </a:moveTo>
                  <a:lnTo>
                    <a:pt x="271" y="210"/>
                  </a:lnTo>
                  <a:lnTo>
                    <a:pt x="271" y="192"/>
                  </a:lnTo>
                  <a:lnTo>
                    <a:pt x="121" y="192"/>
                  </a:lnTo>
                  <a:lnTo>
                    <a:pt x="121" y="210"/>
                  </a:lnTo>
                  <a:close/>
                  <a:moveTo>
                    <a:pt x="387" y="96"/>
                  </a:moveTo>
                  <a:lnTo>
                    <a:pt x="387" y="96"/>
                  </a:lnTo>
                  <a:lnTo>
                    <a:pt x="373" y="104"/>
                  </a:lnTo>
                  <a:lnTo>
                    <a:pt x="359" y="109"/>
                  </a:lnTo>
                  <a:lnTo>
                    <a:pt x="343" y="112"/>
                  </a:lnTo>
                  <a:lnTo>
                    <a:pt x="327" y="113"/>
                  </a:lnTo>
                  <a:lnTo>
                    <a:pt x="327" y="113"/>
                  </a:lnTo>
                  <a:lnTo>
                    <a:pt x="313" y="112"/>
                  </a:lnTo>
                  <a:lnTo>
                    <a:pt x="300" y="110"/>
                  </a:lnTo>
                  <a:lnTo>
                    <a:pt x="287" y="106"/>
                  </a:lnTo>
                  <a:lnTo>
                    <a:pt x="275" y="101"/>
                  </a:lnTo>
                  <a:lnTo>
                    <a:pt x="265" y="94"/>
                  </a:lnTo>
                  <a:lnTo>
                    <a:pt x="254" y="87"/>
                  </a:lnTo>
                  <a:lnTo>
                    <a:pt x="245" y="78"/>
                  </a:lnTo>
                  <a:lnTo>
                    <a:pt x="237" y="68"/>
                  </a:lnTo>
                  <a:lnTo>
                    <a:pt x="0" y="68"/>
                  </a:lnTo>
                  <a:lnTo>
                    <a:pt x="0" y="188"/>
                  </a:lnTo>
                  <a:lnTo>
                    <a:pt x="0" y="188"/>
                  </a:lnTo>
                  <a:lnTo>
                    <a:pt x="0" y="193"/>
                  </a:lnTo>
                  <a:lnTo>
                    <a:pt x="2" y="199"/>
                  </a:lnTo>
                  <a:lnTo>
                    <a:pt x="5" y="203"/>
                  </a:lnTo>
                  <a:lnTo>
                    <a:pt x="8" y="207"/>
                  </a:lnTo>
                  <a:lnTo>
                    <a:pt x="12" y="210"/>
                  </a:lnTo>
                  <a:lnTo>
                    <a:pt x="16" y="213"/>
                  </a:lnTo>
                  <a:lnTo>
                    <a:pt x="22" y="214"/>
                  </a:lnTo>
                  <a:lnTo>
                    <a:pt x="27" y="215"/>
                  </a:lnTo>
                  <a:lnTo>
                    <a:pt x="67" y="215"/>
                  </a:lnTo>
                  <a:lnTo>
                    <a:pt x="67" y="286"/>
                  </a:lnTo>
                  <a:lnTo>
                    <a:pt x="67" y="286"/>
                  </a:lnTo>
                  <a:lnTo>
                    <a:pt x="67" y="291"/>
                  </a:lnTo>
                  <a:lnTo>
                    <a:pt x="69" y="297"/>
                  </a:lnTo>
                  <a:lnTo>
                    <a:pt x="71" y="301"/>
                  </a:lnTo>
                  <a:lnTo>
                    <a:pt x="74" y="305"/>
                  </a:lnTo>
                  <a:lnTo>
                    <a:pt x="79" y="309"/>
                  </a:lnTo>
                  <a:lnTo>
                    <a:pt x="83" y="311"/>
                  </a:lnTo>
                  <a:lnTo>
                    <a:pt x="88" y="313"/>
                  </a:lnTo>
                  <a:lnTo>
                    <a:pt x="94" y="313"/>
                  </a:lnTo>
                  <a:lnTo>
                    <a:pt x="325" y="313"/>
                  </a:lnTo>
                  <a:lnTo>
                    <a:pt x="325" y="215"/>
                  </a:lnTo>
                  <a:lnTo>
                    <a:pt x="387" y="215"/>
                  </a:lnTo>
                  <a:lnTo>
                    <a:pt x="387" y="96"/>
                  </a:lnTo>
                  <a:close/>
                  <a:moveTo>
                    <a:pt x="302" y="290"/>
                  </a:moveTo>
                  <a:lnTo>
                    <a:pt x="94" y="290"/>
                  </a:lnTo>
                  <a:lnTo>
                    <a:pt x="94" y="290"/>
                  </a:lnTo>
                  <a:lnTo>
                    <a:pt x="92" y="290"/>
                  </a:lnTo>
                  <a:lnTo>
                    <a:pt x="91" y="289"/>
                  </a:lnTo>
                  <a:lnTo>
                    <a:pt x="89" y="288"/>
                  </a:lnTo>
                  <a:lnTo>
                    <a:pt x="89" y="286"/>
                  </a:lnTo>
                  <a:lnTo>
                    <a:pt x="89" y="157"/>
                  </a:lnTo>
                  <a:lnTo>
                    <a:pt x="89" y="157"/>
                  </a:lnTo>
                  <a:lnTo>
                    <a:pt x="302" y="157"/>
                  </a:lnTo>
                  <a:lnTo>
                    <a:pt x="302" y="290"/>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6"/>
            <p:cNvSpPr>
              <a:spLocks noEditPoints="1"/>
            </p:cNvSpPr>
            <p:nvPr/>
          </p:nvSpPr>
          <p:spPr bwMode="auto">
            <a:xfrm>
              <a:off x="3163" y="626"/>
              <a:ext cx="97" cy="98"/>
            </a:xfrm>
            <a:custGeom>
              <a:avLst/>
              <a:gdLst>
                <a:gd name="T0" fmla="*/ 87 w 194"/>
                <a:gd name="T1" fmla="*/ 0 h 195"/>
                <a:gd name="T2" fmla="*/ 59 w 194"/>
                <a:gd name="T3" fmla="*/ 8 h 195"/>
                <a:gd name="T4" fmla="*/ 36 w 194"/>
                <a:gd name="T5" fmla="*/ 23 h 195"/>
                <a:gd name="T6" fmla="*/ 16 w 194"/>
                <a:gd name="T7" fmla="*/ 43 h 195"/>
                <a:gd name="T8" fmla="*/ 5 w 194"/>
                <a:gd name="T9" fmla="*/ 68 h 195"/>
                <a:gd name="T10" fmla="*/ 0 w 194"/>
                <a:gd name="T11" fmla="*/ 97 h 195"/>
                <a:gd name="T12" fmla="*/ 2 w 194"/>
                <a:gd name="T13" fmla="*/ 117 h 195"/>
                <a:gd name="T14" fmla="*/ 12 w 194"/>
                <a:gd name="T15" fmla="*/ 143 h 195"/>
                <a:gd name="T16" fmla="*/ 28 w 194"/>
                <a:gd name="T17" fmla="*/ 166 h 195"/>
                <a:gd name="T18" fmla="*/ 51 w 194"/>
                <a:gd name="T19" fmla="*/ 183 h 195"/>
                <a:gd name="T20" fmla="*/ 78 w 194"/>
                <a:gd name="T21" fmla="*/ 193 h 195"/>
                <a:gd name="T22" fmla="*/ 97 w 194"/>
                <a:gd name="T23" fmla="*/ 195 h 195"/>
                <a:gd name="T24" fmla="*/ 126 w 194"/>
                <a:gd name="T25" fmla="*/ 191 h 195"/>
                <a:gd name="T26" fmla="*/ 152 w 194"/>
                <a:gd name="T27" fmla="*/ 178 h 195"/>
                <a:gd name="T28" fmla="*/ 172 w 194"/>
                <a:gd name="T29" fmla="*/ 160 h 195"/>
                <a:gd name="T30" fmla="*/ 186 w 194"/>
                <a:gd name="T31" fmla="*/ 135 h 195"/>
                <a:gd name="T32" fmla="*/ 194 w 194"/>
                <a:gd name="T33" fmla="*/ 107 h 195"/>
                <a:gd name="T34" fmla="*/ 194 w 194"/>
                <a:gd name="T35" fmla="*/ 87 h 195"/>
                <a:gd name="T36" fmla="*/ 186 w 194"/>
                <a:gd name="T37" fmla="*/ 59 h 195"/>
                <a:gd name="T38" fmla="*/ 172 w 194"/>
                <a:gd name="T39" fmla="*/ 36 h 195"/>
                <a:gd name="T40" fmla="*/ 152 w 194"/>
                <a:gd name="T41" fmla="*/ 16 h 195"/>
                <a:gd name="T42" fmla="*/ 126 w 194"/>
                <a:gd name="T43" fmla="*/ 4 h 195"/>
                <a:gd name="T44" fmla="*/ 97 w 194"/>
                <a:gd name="T45" fmla="*/ 0 h 195"/>
                <a:gd name="T46" fmla="*/ 97 w 194"/>
                <a:gd name="T47" fmla="*/ 178 h 195"/>
                <a:gd name="T48" fmla="*/ 73 w 194"/>
                <a:gd name="T49" fmla="*/ 174 h 195"/>
                <a:gd name="T50" fmla="*/ 53 w 194"/>
                <a:gd name="T51" fmla="*/ 164 h 195"/>
                <a:gd name="T52" fmla="*/ 36 w 194"/>
                <a:gd name="T53" fmla="*/ 149 h 195"/>
                <a:gd name="T54" fmla="*/ 24 w 194"/>
                <a:gd name="T55" fmla="*/ 128 h 195"/>
                <a:gd name="T56" fmla="*/ 17 w 194"/>
                <a:gd name="T57" fmla="*/ 106 h 195"/>
                <a:gd name="T58" fmla="*/ 17 w 194"/>
                <a:gd name="T59" fmla="*/ 90 h 195"/>
                <a:gd name="T60" fmla="*/ 24 w 194"/>
                <a:gd name="T61" fmla="*/ 66 h 195"/>
                <a:gd name="T62" fmla="*/ 36 w 194"/>
                <a:gd name="T63" fmla="*/ 46 h 195"/>
                <a:gd name="T64" fmla="*/ 53 w 194"/>
                <a:gd name="T65" fmla="*/ 31 h 195"/>
                <a:gd name="T66" fmla="*/ 73 w 194"/>
                <a:gd name="T67" fmla="*/ 21 h 195"/>
                <a:gd name="T68" fmla="*/ 97 w 194"/>
                <a:gd name="T69" fmla="*/ 17 h 195"/>
                <a:gd name="T70" fmla="*/ 113 w 194"/>
                <a:gd name="T71" fmla="*/ 18 h 195"/>
                <a:gd name="T72" fmla="*/ 135 w 194"/>
                <a:gd name="T73" fmla="*/ 27 h 195"/>
                <a:gd name="T74" fmla="*/ 154 w 194"/>
                <a:gd name="T75" fmla="*/ 41 h 195"/>
                <a:gd name="T76" fmla="*/ 167 w 194"/>
                <a:gd name="T77" fmla="*/ 59 h 195"/>
                <a:gd name="T78" fmla="*/ 176 w 194"/>
                <a:gd name="T79" fmla="*/ 81 h 195"/>
                <a:gd name="T80" fmla="*/ 177 w 194"/>
                <a:gd name="T81" fmla="*/ 97 h 195"/>
                <a:gd name="T82" fmla="*/ 173 w 194"/>
                <a:gd name="T83" fmla="*/ 121 h 195"/>
                <a:gd name="T84" fmla="*/ 164 w 194"/>
                <a:gd name="T85" fmla="*/ 142 h 195"/>
                <a:gd name="T86" fmla="*/ 148 w 194"/>
                <a:gd name="T87" fmla="*/ 160 h 195"/>
                <a:gd name="T88" fmla="*/ 128 w 194"/>
                <a:gd name="T89" fmla="*/ 172 h 195"/>
                <a:gd name="T90" fmla="*/ 106 w 194"/>
                <a:gd name="T91" fmla="*/ 17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4" h="195">
                  <a:moveTo>
                    <a:pt x="97" y="0"/>
                  </a:moveTo>
                  <a:lnTo>
                    <a:pt x="97" y="0"/>
                  </a:lnTo>
                  <a:lnTo>
                    <a:pt x="87" y="0"/>
                  </a:lnTo>
                  <a:lnTo>
                    <a:pt x="78" y="2"/>
                  </a:lnTo>
                  <a:lnTo>
                    <a:pt x="68" y="4"/>
                  </a:lnTo>
                  <a:lnTo>
                    <a:pt x="59" y="8"/>
                  </a:lnTo>
                  <a:lnTo>
                    <a:pt x="51" y="12"/>
                  </a:lnTo>
                  <a:lnTo>
                    <a:pt x="43" y="16"/>
                  </a:lnTo>
                  <a:lnTo>
                    <a:pt x="36" y="23"/>
                  </a:lnTo>
                  <a:lnTo>
                    <a:pt x="28" y="28"/>
                  </a:lnTo>
                  <a:lnTo>
                    <a:pt x="22" y="36"/>
                  </a:lnTo>
                  <a:lnTo>
                    <a:pt x="16" y="43"/>
                  </a:lnTo>
                  <a:lnTo>
                    <a:pt x="12" y="51"/>
                  </a:lnTo>
                  <a:lnTo>
                    <a:pt x="8" y="59"/>
                  </a:lnTo>
                  <a:lnTo>
                    <a:pt x="5" y="68"/>
                  </a:lnTo>
                  <a:lnTo>
                    <a:pt x="2" y="78"/>
                  </a:lnTo>
                  <a:lnTo>
                    <a:pt x="0" y="87"/>
                  </a:lnTo>
                  <a:lnTo>
                    <a:pt x="0" y="97"/>
                  </a:lnTo>
                  <a:lnTo>
                    <a:pt x="0" y="97"/>
                  </a:lnTo>
                  <a:lnTo>
                    <a:pt x="0" y="107"/>
                  </a:lnTo>
                  <a:lnTo>
                    <a:pt x="2" y="117"/>
                  </a:lnTo>
                  <a:lnTo>
                    <a:pt x="5" y="126"/>
                  </a:lnTo>
                  <a:lnTo>
                    <a:pt x="8" y="135"/>
                  </a:lnTo>
                  <a:lnTo>
                    <a:pt x="12" y="143"/>
                  </a:lnTo>
                  <a:lnTo>
                    <a:pt x="16" y="152"/>
                  </a:lnTo>
                  <a:lnTo>
                    <a:pt x="22" y="160"/>
                  </a:lnTo>
                  <a:lnTo>
                    <a:pt x="28" y="166"/>
                  </a:lnTo>
                  <a:lnTo>
                    <a:pt x="36" y="173"/>
                  </a:lnTo>
                  <a:lnTo>
                    <a:pt x="43" y="178"/>
                  </a:lnTo>
                  <a:lnTo>
                    <a:pt x="51" y="183"/>
                  </a:lnTo>
                  <a:lnTo>
                    <a:pt x="59" y="187"/>
                  </a:lnTo>
                  <a:lnTo>
                    <a:pt x="68" y="191"/>
                  </a:lnTo>
                  <a:lnTo>
                    <a:pt x="78" y="193"/>
                  </a:lnTo>
                  <a:lnTo>
                    <a:pt x="87" y="194"/>
                  </a:lnTo>
                  <a:lnTo>
                    <a:pt x="97" y="195"/>
                  </a:lnTo>
                  <a:lnTo>
                    <a:pt x="97" y="195"/>
                  </a:lnTo>
                  <a:lnTo>
                    <a:pt x="107" y="194"/>
                  </a:lnTo>
                  <a:lnTo>
                    <a:pt x="116" y="193"/>
                  </a:lnTo>
                  <a:lnTo>
                    <a:pt x="126" y="191"/>
                  </a:lnTo>
                  <a:lnTo>
                    <a:pt x="135" y="187"/>
                  </a:lnTo>
                  <a:lnTo>
                    <a:pt x="143" y="183"/>
                  </a:lnTo>
                  <a:lnTo>
                    <a:pt x="152" y="178"/>
                  </a:lnTo>
                  <a:lnTo>
                    <a:pt x="158" y="173"/>
                  </a:lnTo>
                  <a:lnTo>
                    <a:pt x="166" y="166"/>
                  </a:lnTo>
                  <a:lnTo>
                    <a:pt x="172" y="160"/>
                  </a:lnTo>
                  <a:lnTo>
                    <a:pt x="178" y="152"/>
                  </a:lnTo>
                  <a:lnTo>
                    <a:pt x="182" y="143"/>
                  </a:lnTo>
                  <a:lnTo>
                    <a:pt x="186" y="135"/>
                  </a:lnTo>
                  <a:lnTo>
                    <a:pt x="189" y="126"/>
                  </a:lnTo>
                  <a:lnTo>
                    <a:pt x="193" y="117"/>
                  </a:lnTo>
                  <a:lnTo>
                    <a:pt x="194" y="107"/>
                  </a:lnTo>
                  <a:lnTo>
                    <a:pt x="194" y="97"/>
                  </a:lnTo>
                  <a:lnTo>
                    <a:pt x="194" y="97"/>
                  </a:lnTo>
                  <a:lnTo>
                    <a:pt x="194" y="87"/>
                  </a:lnTo>
                  <a:lnTo>
                    <a:pt x="193" y="78"/>
                  </a:lnTo>
                  <a:lnTo>
                    <a:pt x="189" y="68"/>
                  </a:lnTo>
                  <a:lnTo>
                    <a:pt x="186" y="59"/>
                  </a:lnTo>
                  <a:lnTo>
                    <a:pt x="182" y="51"/>
                  </a:lnTo>
                  <a:lnTo>
                    <a:pt x="178" y="43"/>
                  </a:lnTo>
                  <a:lnTo>
                    <a:pt x="172" y="36"/>
                  </a:lnTo>
                  <a:lnTo>
                    <a:pt x="166" y="28"/>
                  </a:lnTo>
                  <a:lnTo>
                    <a:pt x="158" y="23"/>
                  </a:lnTo>
                  <a:lnTo>
                    <a:pt x="152" y="16"/>
                  </a:lnTo>
                  <a:lnTo>
                    <a:pt x="143" y="12"/>
                  </a:lnTo>
                  <a:lnTo>
                    <a:pt x="135" y="8"/>
                  </a:lnTo>
                  <a:lnTo>
                    <a:pt x="126" y="4"/>
                  </a:lnTo>
                  <a:lnTo>
                    <a:pt x="116" y="2"/>
                  </a:lnTo>
                  <a:lnTo>
                    <a:pt x="107" y="0"/>
                  </a:lnTo>
                  <a:lnTo>
                    <a:pt x="97" y="0"/>
                  </a:lnTo>
                  <a:lnTo>
                    <a:pt x="97" y="0"/>
                  </a:lnTo>
                  <a:close/>
                  <a:moveTo>
                    <a:pt x="97" y="178"/>
                  </a:moveTo>
                  <a:lnTo>
                    <a:pt x="97" y="178"/>
                  </a:lnTo>
                  <a:lnTo>
                    <a:pt x="88" y="177"/>
                  </a:lnTo>
                  <a:lnTo>
                    <a:pt x="81" y="176"/>
                  </a:lnTo>
                  <a:lnTo>
                    <a:pt x="73" y="174"/>
                  </a:lnTo>
                  <a:lnTo>
                    <a:pt x="66" y="172"/>
                  </a:lnTo>
                  <a:lnTo>
                    <a:pt x="59" y="168"/>
                  </a:lnTo>
                  <a:lnTo>
                    <a:pt x="53" y="164"/>
                  </a:lnTo>
                  <a:lnTo>
                    <a:pt x="47" y="160"/>
                  </a:lnTo>
                  <a:lnTo>
                    <a:pt x="41" y="154"/>
                  </a:lnTo>
                  <a:lnTo>
                    <a:pt x="36" y="149"/>
                  </a:lnTo>
                  <a:lnTo>
                    <a:pt x="31" y="142"/>
                  </a:lnTo>
                  <a:lnTo>
                    <a:pt x="27" y="136"/>
                  </a:lnTo>
                  <a:lnTo>
                    <a:pt x="24" y="128"/>
                  </a:lnTo>
                  <a:lnTo>
                    <a:pt x="21" y="121"/>
                  </a:lnTo>
                  <a:lnTo>
                    <a:pt x="19" y="113"/>
                  </a:lnTo>
                  <a:lnTo>
                    <a:pt x="17" y="106"/>
                  </a:lnTo>
                  <a:lnTo>
                    <a:pt x="17" y="97"/>
                  </a:lnTo>
                  <a:lnTo>
                    <a:pt x="17" y="97"/>
                  </a:lnTo>
                  <a:lnTo>
                    <a:pt x="17" y="90"/>
                  </a:lnTo>
                  <a:lnTo>
                    <a:pt x="19" y="81"/>
                  </a:lnTo>
                  <a:lnTo>
                    <a:pt x="21" y="73"/>
                  </a:lnTo>
                  <a:lnTo>
                    <a:pt x="24" y="66"/>
                  </a:lnTo>
                  <a:lnTo>
                    <a:pt x="27" y="59"/>
                  </a:lnTo>
                  <a:lnTo>
                    <a:pt x="31" y="53"/>
                  </a:lnTo>
                  <a:lnTo>
                    <a:pt x="36" y="46"/>
                  </a:lnTo>
                  <a:lnTo>
                    <a:pt x="41" y="41"/>
                  </a:lnTo>
                  <a:lnTo>
                    <a:pt x="47" y="36"/>
                  </a:lnTo>
                  <a:lnTo>
                    <a:pt x="53" y="31"/>
                  </a:lnTo>
                  <a:lnTo>
                    <a:pt x="59" y="27"/>
                  </a:lnTo>
                  <a:lnTo>
                    <a:pt x="66" y="24"/>
                  </a:lnTo>
                  <a:lnTo>
                    <a:pt x="73" y="21"/>
                  </a:lnTo>
                  <a:lnTo>
                    <a:pt x="81" y="18"/>
                  </a:lnTo>
                  <a:lnTo>
                    <a:pt x="88" y="17"/>
                  </a:lnTo>
                  <a:lnTo>
                    <a:pt x="97" y="17"/>
                  </a:lnTo>
                  <a:lnTo>
                    <a:pt x="97" y="17"/>
                  </a:lnTo>
                  <a:lnTo>
                    <a:pt x="106" y="17"/>
                  </a:lnTo>
                  <a:lnTo>
                    <a:pt x="113" y="18"/>
                  </a:lnTo>
                  <a:lnTo>
                    <a:pt x="121" y="21"/>
                  </a:lnTo>
                  <a:lnTo>
                    <a:pt x="128" y="24"/>
                  </a:lnTo>
                  <a:lnTo>
                    <a:pt x="135" y="27"/>
                  </a:lnTo>
                  <a:lnTo>
                    <a:pt x="142" y="31"/>
                  </a:lnTo>
                  <a:lnTo>
                    <a:pt x="148" y="36"/>
                  </a:lnTo>
                  <a:lnTo>
                    <a:pt x="154" y="41"/>
                  </a:lnTo>
                  <a:lnTo>
                    <a:pt x="158" y="46"/>
                  </a:lnTo>
                  <a:lnTo>
                    <a:pt x="164" y="53"/>
                  </a:lnTo>
                  <a:lnTo>
                    <a:pt x="167" y="59"/>
                  </a:lnTo>
                  <a:lnTo>
                    <a:pt x="171" y="66"/>
                  </a:lnTo>
                  <a:lnTo>
                    <a:pt x="173" y="73"/>
                  </a:lnTo>
                  <a:lnTo>
                    <a:pt x="176" y="81"/>
                  </a:lnTo>
                  <a:lnTo>
                    <a:pt x="177" y="90"/>
                  </a:lnTo>
                  <a:lnTo>
                    <a:pt x="177" y="97"/>
                  </a:lnTo>
                  <a:lnTo>
                    <a:pt x="177" y="97"/>
                  </a:lnTo>
                  <a:lnTo>
                    <a:pt x="177" y="106"/>
                  </a:lnTo>
                  <a:lnTo>
                    <a:pt x="176" y="113"/>
                  </a:lnTo>
                  <a:lnTo>
                    <a:pt x="173" y="121"/>
                  </a:lnTo>
                  <a:lnTo>
                    <a:pt x="171" y="128"/>
                  </a:lnTo>
                  <a:lnTo>
                    <a:pt x="167" y="136"/>
                  </a:lnTo>
                  <a:lnTo>
                    <a:pt x="164" y="142"/>
                  </a:lnTo>
                  <a:lnTo>
                    <a:pt x="158" y="149"/>
                  </a:lnTo>
                  <a:lnTo>
                    <a:pt x="154" y="154"/>
                  </a:lnTo>
                  <a:lnTo>
                    <a:pt x="148" y="160"/>
                  </a:lnTo>
                  <a:lnTo>
                    <a:pt x="142" y="164"/>
                  </a:lnTo>
                  <a:lnTo>
                    <a:pt x="135" y="168"/>
                  </a:lnTo>
                  <a:lnTo>
                    <a:pt x="128" y="172"/>
                  </a:lnTo>
                  <a:lnTo>
                    <a:pt x="121" y="174"/>
                  </a:lnTo>
                  <a:lnTo>
                    <a:pt x="113" y="176"/>
                  </a:lnTo>
                  <a:lnTo>
                    <a:pt x="106" y="177"/>
                  </a:lnTo>
                  <a:lnTo>
                    <a:pt x="97" y="178"/>
                  </a:lnTo>
                  <a:lnTo>
                    <a:pt x="97" y="178"/>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p:cNvSpPr>
            <p:nvPr/>
          </p:nvSpPr>
          <p:spPr bwMode="auto">
            <a:xfrm>
              <a:off x="3179" y="653"/>
              <a:ext cx="64" cy="49"/>
            </a:xfrm>
            <a:custGeom>
              <a:avLst/>
              <a:gdLst>
                <a:gd name="T0" fmla="*/ 52 w 129"/>
                <a:gd name="T1" fmla="*/ 96 h 97"/>
                <a:gd name="T2" fmla="*/ 2 w 129"/>
                <a:gd name="T3" fmla="*/ 45 h 97"/>
                <a:gd name="T4" fmla="*/ 2 w 129"/>
                <a:gd name="T5" fmla="*/ 45 h 97"/>
                <a:gd name="T6" fmla="*/ 0 w 129"/>
                <a:gd name="T7" fmla="*/ 43 h 97"/>
                <a:gd name="T8" fmla="*/ 2 w 129"/>
                <a:gd name="T9" fmla="*/ 41 h 97"/>
                <a:gd name="T10" fmla="*/ 20 w 129"/>
                <a:gd name="T11" fmla="*/ 23 h 97"/>
                <a:gd name="T12" fmla="*/ 20 w 129"/>
                <a:gd name="T13" fmla="*/ 23 h 97"/>
                <a:gd name="T14" fmla="*/ 22 w 129"/>
                <a:gd name="T15" fmla="*/ 22 h 97"/>
                <a:gd name="T16" fmla="*/ 25 w 129"/>
                <a:gd name="T17" fmla="*/ 23 h 97"/>
                <a:gd name="T18" fmla="*/ 54 w 129"/>
                <a:gd name="T19" fmla="*/ 52 h 97"/>
                <a:gd name="T20" fmla="*/ 106 w 129"/>
                <a:gd name="T21" fmla="*/ 1 h 97"/>
                <a:gd name="T22" fmla="*/ 106 w 129"/>
                <a:gd name="T23" fmla="*/ 1 h 97"/>
                <a:gd name="T24" fmla="*/ 108 w 129"/>
                <a:gd name="T25" fmla="*/ 0 h 97"/>
                <a:gd name="T26" fmla="*/ 110 w 129"/>
                <a:gd name="T27" fmla="*/ 1 h 97"/>
                <a:gd name="T28" fmla="*/ 128 w 129"/>
                <a:gd name="T29" fmla="*/ 18 h 97"/>
                <a:gd name="T30" fmla="*/ 128 w 129"/>
                <a:gd name="T31" fmla="*/ 18 h 97"/>
                <a:gd name="T32" fmla="*/ 129 w 129"/>
                <a:gd name="T33" fmla="*/ 22 h 97"/>
                <a:gd name="T34" fmla="*/ 128 w 129"/>
                <a:gd name="T35" fmla="*/ 24 h 97"/>
                <a:gd name="T36" fmla="*/ 56 w 129"/>
                <a:gd name="T37" fmla="*/ 96 h 97"/>
                <a:gd name="T38" fmla="*/ 56 w 129"/>
                <a:gd name="T39" fmla="*/ 96 h 97"/>
                <a:gd name="T40" fmla="*/ 54 w 129"/>
                <a:gd name="T41" fmla="*/ 97 h 97"/>
                <a:gd name="T42" fmla="*/ 52 w 129"/>
                <a:gd name="T43" fmla="*/ 96 h 97"/>
                <a:gd name="T44" fmla="*/ 52 w 129"/>
                <a:gd name="T45" fmla="*/ 9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97">
                  <a:moveTo>
                    <a:pt x="52" y="96"/>
                  </a:moveTo>
                  <a:lnTo>
                    <a:pt x="2" y="45"/>
                  </a:lnTo>
                  <a:lnTo>
                    <a:pt x="2" y="45"/>
                  </a:lnTo>
                  <a:lnTo>
                    <a:pt x="0" y="43"/>
                  </a:lnTo>
                  <a:lnTo>
                    <a:pt x="2" y="41"/>
                  </a:lnTo>
                  <a:lnTo>
                    <a:pt x="20" y="23"/>
                  </a:lnTo>
                  <a:lnTo>
                    <a:pt x="20" y="23"/>
                  </a:lnTo>
                  <a:lnTo>
                    <a:pt x="22" y="22"/>
                  </a:lnTo>
                  <a:lnTo>
                    <a:pt x="25" y="23"/>
                  </a:lnTo>
                  <a:lnTo>
                    <a:pt x="54" y="52"/>
                  </a:lnTo>
                  <a:lnTo>
                    <a:pt x="106" y="1"/>
                  </a:lnTo>
                  <a:lnTo>
                    <a:pt x="106" y="1"/>
                  </a:lnTo>
                  <a:lnTo>
                    <a:pt x="108" y="0"/>
                  </a:lnTo>
                  <a:lnTo>
                    <a:pt x="110" y="1"/>
                  </a:lnTo>
                  <a:lnTo>
                    <a:pt x="128" y="18"/>
                  </a:lnTo>
                  <a:lnTo>
                    <a:pt x="128" y="18"/>
                  </a:lnTo>
                  <a:lnTo>
                    <a:pt x="129" y="22"/>
                  </a:lnTo>
                  <a:lnTo>
                    <a:pt x="128" y="24"/>
                  </a:lnTo>
                  <a:lnTo>
                    <a:pt x="56" y="96"/>
                  </a:lnTo>
                  <a:lnTo>
                    <a:pt x="56" y="96"/>
                  </a:lnTo>
                  <a:lnTo>
                    <a:pt x="54" y="97"/>
                  </a:lnTo>
                  <a:lnTo>
                    <a:pt x="52" y="96"/>
                  </a:lnTo>
                  <a:lnTo>
                    <a:pt x="52" y="96"/>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 name="Group 250"/>
          <p:cNvGrpSpPr>
            <a:grpSpLocks noChangeAspect="1"/>
          </p:cNvGrpSpPr>
          <p:nvPr/>
        </p:nvGrpSpPr>
        <p:grpSpPr bwMode="auto">
          <a:xfrm>
            <a:off x="4305157" y="2996474"/>
            <a:ext cx="274640" cy="352822"/>
            <a:chOff x="1332" y="1797"/>
            <a:chExt cx="137" cy="176"/>
          </a:xfrm>
        </p:grpSpPr>
        <p:sp>
          <p:nvSpPr>
            <p:cNvPr id="39" name="Freeform 251"/>
            <p:cNvSpPr>
              <a:spLocks noEditPoints="1"/>
            </p:cNvSpPr>
            <p:nvPr/>
          </p:nvSpPr>
          <p:spPr bwMode="auto">
            <a:xfrm>
              <a:off x="1332" y="1797"/>
              <a:ext cx="137" cy="176"/>
            </a:xfrm>
            <a:custGeom>
              <a:avLst/>
              <a:gdLst>
                <a:gd name="T0" fmla="*/ 274 w 411"/>
                <a:gd name="T1" fmla="*/ 0 h 530"/>
                <a:gd name="T2" fmla="*/ 251 w 411"/>
                <a:gd name="T3" fmla="*/ 0 h 530"/>
                <a:gd name="T4" fmla="*/ 0 w 411"/>
                <a:gd name="T5" fmla="*/ 0 h 530"/>
                <a:gd name="T6" fmla="*/ 0 w 411"/>
                <a:gd name="T7" fmla="*/ 451 h 530"/>
                <a:gd name="T8" fmla="*/ 0 w 411"/>
                <a:gd name="T9" fmla="*/ 476 h 530"/>
                <a:gd name="T10" fmla="*/ 0 w 411"/>
                <a:gd name="T11" fmla="*/ 496 h 530"/>
                <a:gd name="T12" fmla="*/ 0 w 411"/>
                <a:gd name="T13" fmla="*/ 496 h 530"/>
                <a:gd name="T14" fmla="*/ 1 w 411"/>
                <a:gd name="T15" fmla="*/ 503 h 530"/>
                <a:gd name="T16" fmla="*/ 2 w 411"/>
                <a:gd name="T17" fmla="*/ 509 h 530"/>
                <a:gd name="T18" fmla="*/ 6 w 411"/>
                <a:gd name="T19" fmla="*/ 515 h 530"/>
                <a:gd name="T20" fmla="*/ 10 w 411"/>
                <a:gd name="T21" fmla="*/ 521 h 530"/>
                <a:gd name="T22" fmla="*/ 16 w 411"/>
                <a:gd name="T23" fmla="*/ 525 h 530"/>
                <a:gd name="T24" fmla="*/ 21 w 411"/>
                <a:gd name="T25" fmla="*/ 527 h 530"/>
                <a:gd name="T26" fmla="*/ 28 w 411"/>
                <a:gd name="T27" fmla="*/ 529 h 530"/>
                <a:gd name="T28" fmla="*/ 35 w 411"/>
                <a:gd name="T29" fmla="*/ 530 h 530"/>
                <a:gd name="T30" fmla="*/ 411 w 411"/>
                <a:gd name="T31" fmla="*/ 530 h 530"/>
                <a:gd name="T32" fmla="*/ 411 w 411"/>
                <a:gd name="T33" fmla="*/ 160 h 530"/>
                <a:gd name="T34" fmla="*/ 411 w 411"/>
                <a:gd name="T35" fmla="*/ 137 h 530"/>
                <a:gd name="T36" fmla="*/ 274 w 411"/>
                <a:gd name="T37" fmla="*/ 0 h 530"/>
                <a:gd name="T38" fmla="*/ 274 w 411"/>
                <a:gd name="T39" fmla="*/ 42 h 530"/>
                <a:gd name="T40" fmla="*/ 368 w 411"/>
                <a:gd name="T41" fmla="*/ 137 h 530"/>
                <a:gd name="T42" fmla="*/ 274 w 411"/>
                <a:gd name="T43" fmla="*/ 137 h 530"/>
                <a:gd name="T44" fmla="*/ 274 w 411"/>
                <a:gd name="T45" fmla="*/ 42 h 530"/>
                <a:gd name="T46" fmla="*/ 376 w 411"/>
                <a:gd name="T47" fmla="*/ 496 h 530"/>
                <a:gd name="T48" fmla="*/ 35 w 411"/>
                <a:gd name="T49" fmla="*/ 496 h 530"/>
                <a:gd name="T50" fmla="*/ 35 w 411"/>
                <a:gd name="T51" fmla="*/ 476 h 530"/>
                <a:gd name="T52" fmla="*/ 35 w 411"/>
                <a:gd name="T53" fmla="*/ 451 h 530"/>
                <a:gd name="T54" fmla="*/ 35 w 411"/>
                <a:gd name="T55" fmla="*/ 34 h 530"/>
                <a:gd name="T56" fmla="*/ 251 w 411"/>
                <a:gd name="T57" fmla="*/ 34 h 530"/>
                <a:gd name="T58" fmla="*/ 251 w 411"/>
                <a:gd name="T59" fmla="*/ 137 h 530"/>
                <a:gd name="T60" fmla="*/ 251 w 411"/>
                <a:gd name="T61" fmla="*/ 137 h 530"/>
                <a:gd name="T62" fmla="*/ 251 w 411"/>
                <a:gd name="T63" fmla="*/ 141 h 530"/>
                <a:gd name="T64" fmla="*/ 253 w 411"/>
                <a:gd name="T65" fmla="*/ 145 h 530"/>
                <a:gd name="T66" fmla="*/ 255 w 411"/>
                <a:gd name="T67" fmla="*/ 149 h 530"/>
                <a:gd name="T68" fmla="*/ 258 w 411"/>
                <a:gd name="T69" fmla="*/ 153 h 530"/>
                <a:gd name="T70" fmla="*/ 261 w 411"/>
                <a:gd name="T71" fmla="*/ 156 h 530"/>
                <a:gd name="T72" fmla="*/ 265 w 411"/>
                <a:gd name="T73" fmla="*/ 157 h 530"/>
                <a:gd name="T74" fmla="*/ 269 w 411"/>
                <a:gd name="T75" fmla="*/ 159 h 530"/>
                <a:gd name="T76" fmla="*/ 274 w 411"/>
                <a:gd name="T77" fmla="*/ 160 h 530"/>
                <a:gd name="T78" fmla="*/ 376 w 411"/>
                <a:gd name="T79" fmla="*/ 160 h 530"/>
                <a:gd name="T80" fmla="*/ 376 w 411"/>
                <a:gd name="T81" fmla="*/ 49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1" h="530">
                  <a:moveTo>
                    <a:pt x="274" y="0"/>
                  </a:moveTo>
                  <a:lnTo>
                    <a:pt x="251" y="0"/>
                  </a:lnTo>
                  <a:lnTo>
                    <a:pt x="0" y="0"/>
                  </a:lnTo>
                  <a:lnTo>
                    <a:pt x="0" y="451"/>
                  </a:lnTo>
                  <a:lnTo>
                    <a:pt x="0" y="476"/>
                  </a:lnTo>
                  <a:lnTo>
                    <a:pt x="0" y="496"/>
                  </a:lnTo>
                  <a:lnTo>
                    <a:pt x="0" y="496"/>
                  </a:lnTo>
                  <a:lnTo>
                    <a:pt x="1" y="503"/>
                  </a:lnTo>
                  <a:lnTo>
                    <a:pt x="2" y="509"/>
                  </a:lnTo>
                  <a:lnTo>
                    <a:pt x="6" y="515"/>
                  </a:lnTo>
                  <a:lnTo>
                    <a:pt x="10" y="521"/>
                  </a:lnTo>
                  <a:lnTo>
                    <a:pt x="16" y="525"/>
                  </a:lnTo>
                  <a:lnTo>
                    <a:pt x="21" y="527"/>
                  </a:lnTo>
                  <a:lnTo>
                    <a:pt x="28" y="529"/>
                  </a:lnTo>
                  <a:lnTo>
                    <a:pt x="35" y="530"/>
                  </a:lnTo>
                  <a:lnTo>
                    <a:pt x="411" y="530"/>
                  </a:lnTo>
                  <a:lnTo>
                    <a:pt x="411" y="160"/>
                  </a:lnTo>
                  <a:lnTo>
                    <a:pt x="411" y="137"/>
                  </a:lnTo>
                  <a:lnTo>
                    <a:pt x="274" y="0"/>
                  </a:lnTo>
                  <a:close/>
                  <a:moveTo>
                    <a:pt x="274" y="42"/>
                  </a:moveTo>
                  <a:lnTo>
                    <a:pt x="368" y="137"/>
                  </a:lnTo>
                  <a:lnTo>
                    <a:pt x="274" y="137"/>
                  </a:lnTo>
                  <a:lnTo>
                    <a:pt x="274" y="42"/>
                  </a:lnTo>
                  <a:close/>
                  <a:moveTo>
                    <a:pt x="376" y="496"/>
                  </a:moveTo>
                  <a:lnTo>
                    <a:pt x="35" y="496"/>
                  </a:lnTo>
                  <a:lnTo>
                    <a:pt x="35" y="476"/>
                  </a:lnTo>
                  <a:lnTo>
                    <a:pt x="35" y="451"/>
                  </a:lnTo>
                  <a:lnTo>
                    <a:pt x="35" y="34"/>
                  </a:lnTo>
                  <a:lnTo>
                    <a:pt x="251" y="34"/>
                  </a:lnTo>
                  <a:lnTo>
                    <a:pt x="251" y="137"/>
                  </a:lnTo>
                  <a:lnTo>
                    <a:pt x="251" y="137"/>
                  </a:lnTo>
                  <a:lnTo>
                    <a:pt x="251" y="141"/>
                  </a:lnTo>
                  <a:lnTo>
                    <a:pt x="253" y="145"/>
                  </a:lnTo>
                  <a:lnTo>
                    <a:pt x="255" y="149"/>
                  </a:lnTo>
                  <a:lnTo>
                    <a:pt x="258" y="153"/>
                  </a:lnTo>
                  <a:lnTo>
                    <a:pt x="261" y="156"/>
                  </a:lnTo>
                  <a:lnTo>
                    <a:pt x="265" y="157"/>
                  </a:lnTo>
                  <a:lnTo>
                    <a:pt x="269" y="159"/>
                  </a:lnTo>
                  <a:lnTo>
                    <a:pt x="274" y="160"/>
                  </a:lnTo>
                  <a:lnTo>
                    <a:pt x="376" y="160"/>
                  </a:lnTo>
                  <a:lnTo>
                    <a:pt x="376" y="496"/>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252"/>
            <p:cNvSpPr>
              <a:spLocks noChangeArrowheads="1"/>
            </p:cNvSpPr>
            <p:nvPr/>
          </p:nvSpPr>
          <p:spPr bwMode="auto">
            <a:xfrm>
              <a:off x="1367" y="1908"/>
              <a:ext cx="69" cy="11"/>
            </a:xfrm>
            <a:prstGeom prst="rect">
              <a:avLst/>
            </a:prstGeom>
            <a:solidFill>
              <a:srgbClr val="0096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253"/>
            <p:cNvSpPr>
              <a:spLocks noChangeArrowheads="1"/>
            </p:cNvSpPr>
            <p:nvPr/>
          </p:nvSpPr>
          <p:spPr bwMode="auto">
            <a:xfrm>
              <a:off x="1367" y="1885"/>
              <a:ext cx="69" cy="11"/>
            </a:xfrm>
            <a:prstGeom prst="rect">
              <a:avLst/>
            </a:prstGeom>
            <a:solidFill>
              <a:srgbClr val="0096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254"/>
            <p:cNvSpPr>
              <a:spLocks noChangeArrowheads="1"/>
            </p:cNvSpPr>
            <p:nvPr/>
          </p:nvSpPr>
          <p:spPr bwMode="auto">
            <a:xfrm>
              <a:off x="1367" y="1931"/>
              <a:ext cx="69" cy="11"/>
            </a:xfrm>
            <a:prstGeom prst="rect">
              <a:avLst/>
            </a:prstGeom>
            <a:solidFill>
              <a:srgbClr val="0096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3" name="Picture 42" descr="C:\Users\truccotr\Documents\HP\HP Standards\2012 Brand Update\ICON_DATABASE\ICON_DATABASE\Enterprise_Icons\Digital_press\Digital_press_RGB\Digital_press_RGB_blue_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9171" y="1427593"/>
            <a:ext cx="426726" cy="291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51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0" name="Straight Arrow Connector 9"/>
          <p:cNvCxnSpPr/>
          <p:nvPr/>
        </p:nvCxnSpPr>
        <p:spPr>
          <a:xfrm>
            <a:off x="3338057" y="3149831"/>
            <a:ext cx="1188720" cy="0"/>
          </a:xfrm>
          <a:prstGeom prst="straightConnector1">
            <a:avLst/>
          </a:prstGeom>
          <a:ln w="28575" cmpd="sng">
            <a:solidFill>
              <a:schemeClr val="accent4"/>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1" name="Title 2"/>
          <p:cNvSpPr>
            <a:spLocks noGrp="1"/>
          </p:cNvSpPr>
          <p:nvPr>
            <p:ph type="title"/>
          </p:nvPr>
        </p:nvSpPr>
        <p:spPr>
          <a:ln>
            <a:noFill/>
          </a:ln>
        </p:spPr>
        <p:txBody>
          <a:bodyPr vert="horz" wrap="square" lIns="0" tIns="0" rIns="0" bIns="0" rtlCol="0" anchor="t" anchorCtr="0">
            <a:noAutofit/>
          </a:bodyPr>
          <a:lstStyle/>
          <a:p>
            <a:r>
              <a:rPr lang="en-US" dirty="0" smtClean="0"/>
              <a:t>HP Labs driving innovation to market </a:t>
            </a:r>
            <a:endParaRPr lang="en-US" dirty="0"/>
          </a:p>
        </p:txBody>
      </p:sp>
      <p:sp>
        <p:nvSpPr>
          <p:cNvPr id="35" name="Rectangle 34"/>
          <p:cNvSpPr/>
          <p:nvPr/>
        </p:nvSpPr>
        <p:spPr>
          <a:xfrm>
            <a:off x="6311421" y="1694984"/>
            <a:ext cx="1465466" cy="276999"/>
          </a:xfrm>
          <a:prstGeom prst="rect">
            <a:avLst/>
          </a:prstGeom>
        </p:spPr>
        <p:txBody>
          <a:bodyPr wrap="none">
            <a:spAutoFit/>
          </a:bodyPr>
          <a:lstStyle/>
          <a:p>
            <a:pPr lvl="0">
              <a:spcAft>
                <a:spcPts val="600"/>
              </a:spcAft>
            </a:pPr>
            <a:r>
              <a:rPr lang="en-US" sz="1200" b="1" dirty="0">
                <a:solidFill>
                  <a:schemeClr val="accent1"/>
                </a:solidFill>
              </a:rPr>
              <a:t>Commercialized via</a:t>
            </a:r>
          </a:p>
        </p:txBody>
      </p:sp>
      <p:grpSp>
        <p:nvGrpSpPr>
          <p:cNvPr id="13" name="Group 12"/>
          <p:cNvGrpSpPr/>
          <p:nvPr/>
        </p:nvGrpSpPr>
        <p:grpSpPr>
          <a:xfrm>
            <a:off x="1419490" y="1268417"/>
            <a:ext cx="957850" cy="333983"/>
            <a:chOff x="1419490" y="1295710"/>
            <a:chExt cx="957850" cy="333983"/>
          </a:xfrm>
        </p:grpSpPr>
        <p:sp>
          <p:nvSpPr>
            <p:cNvPr id="41" name="Text Placeholder 4"/>
            <p:cNvSpPr txBox="1">
              <a:spLocks/>
            </p:cNvSpPr>
            <p:nvPr>
              <p:custDataLst>
                <p:tags r:id="rId4"/>
              </p:custDataLst>
            </p:nvPr>
          </p:nvSpPr>
          <p:spPr bwMode="black">
            <a:xfrm>
              <a:off x="1761389" y="1295710"/>
              <a:ext cx="615951" cy="333983"/>
            </a:xfrm>
            <a:prstGeom prst="rect">
              <a:avLst/>
            </a:prstGeom>
            <a:noFill/>
            <a:effectLst/>
          </p:spPr>
          <p:txBody>
            <a:bodyPr vert="horz" lIns="0" tIns="0" rIns="0" bIns="0" rtlCol="0" anchor="ctr">
              <a:noAutofit/>
            </a:bodyPr>
            <a:lstStyle>
              <a:defPPr>
                <a:defRPr lang="en-US"/>
              </a:defPPr>
              <a:lvl1pPr marR="0" lvl="0" indent="0" algn="ctr" fontAlgn="auto">
                <a:spcBef>
                  <a:spcPts val="0"/>
                </a:spcBef>
                <a:spcAft>
                  <a:spcPts val="140"/>
                </a:spcAft>
                <a:buClrTx/>
                <a:buSzPct val="100000"/>
                <a:buFont typeface="Arial"/>
                <a:buNone/>
                <a:tabLst/>
                <a:defRPr kumimoji="0" sz="2000" b="1" u="none" strike="noStrike" cap="none" spc="0" normalizeH="0" baseline="0">
                  <a:ln>
                    <a:noFill/>
                  </a:ln>
                  <a:solidFill>
                    <a:schemeClr val="accent1"/>
                  </a:solidFill>
                  <a:effectLst/>
                  <a:uLnTx/>
                  <a:uFillTx/>
                  <a:latin typeface="HP Simplified"/>
                  <a:cs typeface="HP Simplified"/>
                </a:defRPr>
              </a:lvl1pPr>
            </a:lstStyle>
            <a:p>
              <a:pPr algn="l"/>
              <a:r>
                <a:rPr lang="en-US" sz="1100" dirty="0">
                  <a:latin typeface="+mn-lt"/>
                </a:rPr>
                <a:t>Security</a:t>
              </a:r>
              <a:endParaRPr lang="en-GB" sz="1100" dirty="0">
                <a:latin typeface="+mn-lt"/>
              </a:endParaRPr>
            </a:p>
          </p:txBody>
        </p:sp>
        <p:pic>
          <p:nvPicPr>
            <p:cNvPr id="42"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9490" y="1305590"/>
              <a:ext cx="327315" cy="314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 name="Group 1"/>
          <p:cNvGrpSpPr/>
          <p:nvPr/>
        </p:nvGrpSpPr>
        <p:grpSpPr>
          <a:xfrm>
            <a:off x="1177423" y="2141017"/>
            <a:ext cx="2014762" cy="2014762"/>
            <a:chOff x="2064661" y="1630238"/>
            <a:chExt cx="2014762" cy="2014762"/>
          </a:xfrm>
        </p:grpSpPr>
        <p:grpSp>
          <p:nvGrpSpPr>
            <p:cNvPr id="44" name="Group 43"/>
            <p:cNvGrpSpPr/>
            <p:nvPr/>
          </p:nvGrpSpPr>
          <p:grpSpPr>
            <a:xfrm>
              <a:off x="2146456" y="1718146"/>
              <a:ext cx="1866054" cy="1862148"/>
              <a:chOff x="2146456" y="1718146"/>
              <a:chExt cx="1866054" cy="1862148"/>
            </a:xfrm>
          </p:grpSpPr>
          <p:sp>
            <p:nvSpPr>
              <p:cNvPr id="45" name="Oval 44"/>
              <p:cNvSpPr/>
              <p:nvPr/>
            </p:nvSpPr>
            <p:spPr>
              <a:xfrm>
                <a:off x="2625365" y="2197686"/>
                <a:ext cx="903067" cy="90306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lIns="0" rIns="0" rtlCol="0" anchor="ctr"/>
              <a:lstStyle/>
              <a:p>
                <a:pPr lvl="0" algn="ctr"/>
                <a:r>
                  <a:rPr lang="en-US" sz="1200" b="1" dirty="0" smtClean="0">
                    <a:solidFill>
                      <a:prstClr val="white"/>
                    </a:solidFill>
                  </a:rPr>
                  <a:t>Software Defined IT</a:t>
                </a:r>
                <a:endParaRPr lang="en-US" sz="1200" b="1" dirty="0">
                  <a:solidFill>
                    <a:prstClr val="white"/>
                  </a:solidFill>
                </a:endParaRPr>
              </a:p>
            </p:txBody>
          </p:sp>
          <p:sp>
            <p:nvSpPr>
              <p:cNvPr id="46" name="Block Arc 45"/>
              <p:cNvSpPr/>
              <p:nvPr/>
            </p:nvSpPr>
            <p:spPr>
              <a:xfrm rot="5400000">
                <a:off x="2146456" y="1718146"/>
                <a:ext cx="1862148" cy="1862148"/>
              </a:xfrm>
              <a:prstGeom prst="blockArc">
                <a:avLst>
                  <a:gd name="adj1" fmla="val 3405289"/>
                  <a:gd name="adj2" fmla="val 10740351"/>
                  <a:gd name="adj3" fmla="val 22373"/>
                </a:avLst>
              </a:prstGeom>
              <a:solidFill>
                <a:schemeClr val="bg1">
                  <a:lumMod val="85000"/>
                </a:schemeClr>
              </a:solidFill>
              <a:ln w="762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dirty="0">
                  <a:solidFill>
                    <a:schemeClr val="tx1"/>
                  </a:solidFill>
                </a:endParaRPr>
              </a:p>
            </p:txBody>
          </p:sp>
          <p:sp>
            <p:nvSpPr>
              <p:cNvPr id="47" name="Block Arc 46"/>
              <p:cNvSpPr/>
              <p:nvPr/>
            </p:nvSpPr>
            <p:spPr>
              <a:xfrm rot="5400000">
                <a:off x="2150362" y="1718146"/>
                <a:ext cx="1862148" cy="1862148"/>
              </a:xfrm>
              <a:prstGeom prst="blockArc">
                <a:avLst>
                  <a:gd name="adj1" fmla="val 10715943"/>
                  <a:gd name="adj2" fmla="val 18886043"/>
                  <a:gd name="adj3" fmla="val 22137"/>
                </a:avLst>
              </a:prstGeom>
              <a:solidFill>
                <a:schemeClr val="bg1">
                  <a:lumMod val="85000"/>
                </a:schemeClr>
              </a:solidFill>
              <a:ln w="762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dirty="0">
                  <a:solidFill>
                    <a:schemeClr val="tx1"/>
                  </a:solidFill>
                </a:endParaRPr>
              </a:p>
            </p:txBody>
          </p:sp>
          <p:sp>
            <p:nvSpPr>
              <p:cNvPr id="48" name="Block Arc 47"/>
              <p:cNvSpPr/>
              <p:nvPr/>
            </p:nvSpPr>
            <p:spPr>
              <a:xfrm rot="5400000">
                <a:off x="2146456" y="1718146"/>
                <a:ext cx="1862148" cy="1862148"/>
              </a:xfrm>
              <a:prstGeom prst="blockArc">
                <a:avLst>
                  <a:gd name="adj1" fmla="val 18262060"/>
                  <a:gd name="adj2" fmla="val 3350333"/>
                  <a:gd name="adj3" fmla="val 22157"/>
                </a:avLst>
              </a:prstGeom>
              <a:solidFill>
                <a:schemeClr val="bg1">
                  <a:lumMod val="85000"/>
                </a:schemeClr>
              </a:solidFill>
              <a:ln w="762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dirty="0">
                  <a:solidFill>
                    <a:schemeClr val="tx1"/>
                  </a:solidFill>
                </a:endParaRPr>
              </a:p>
            </p:txBody>
          </p:sp>
          <p:sp>
            <p:nvSpPr>
              <p:cNvPr id="49" name="TextBox 23"/>
              <p:cNvSpPr txBox="1"/>
              <p:nvPr/>
            </p:nvSpPr>
            <p:spPr>
              <a:xfrm rot="17568112">
                <a:off x="2264230" y="2337049"/>
                <a:ext cx="570852" cy="93740"/>
              </a:xfrm>
              <a:prstGeom prst="rect">
                <a:avLst/>
              </a:prstGeom>
              <a:noFill/>
            </p:spPr>
            <p:txBody>
              <a:bodyPr spcFirstLastPara="1" wrap="none" numCol="1" rtlCol="0">
                <a:prstTxWarp prst="textArchUp">
                  <a:avLst>
                    <a:gd name="adj" fmla="val 11551030"/>
                  </a:avLst>
                </a:prstTxWarp>
                <a:noAutofit/>
              </a:bodyPr>
              <a:lstStyle>
                <a:defPPr>
                  <a:defRPr lang="en-US"/>
                </a:defPPr>
                <a:lvl1pPr algn="l" defTabSz="457200" rtl="0" fontAlgn="base">
                  <a:spcBef>
                    <a:spcPct val="0"/>
                  </a:spcBef>
                  <a:spcAft>
                    <a:spcPct val="0"/>
                  </a:spcAft>
                  <a:defRPr kern="1200">
                    <a:solidFill>
                      <a:schemeClr val="tx1"/>
                    </a:solidFill>
                    <a:latin typeface="HP Simplified" pitchFamily="34" charset="0"/>
                    <a:ea typeface="+mn-ea"/>
                    <a:cs typeface="Arial" charset="0"/>
                  </a:defRPr>
                </a:lvl1pPr>
                <a:lvl2pPr marL="457200" algn="l" defTabSz="457200" rtl="0" fontAlgn="base">
                  <a:spcBef>
                    <a:spcPct val="0"/>
                  </a:spcBef>
                  <a:spcAft>
                    <a:spcPct val="0"/>
                  </a:spcAft>
                  <a:defRPr kern="1200">
                    <a:solidFill>
                      <a:schemeClr val="tx1"/>
                    </a:solidFill>
                    <a:latin typeface="HP Simplified" pitchFamily="34" charset="0"/>
                    <a:ea typeface="+mn-ea"/>
                    <a:cs typeface="Arial" charset="0"/>
                  </a:defRPr>
                </a:lvl2pPr>
                <a:lvl3pPr marL="914400" algn="l" defTabSz="457200" rtl="0" fontAlgn="base">
                  <a:spcBef>
                    <a:spcPct val="0"/>
                  </a:spcBef>
                  <a:spcAft>
                    <a:spcPct val="0"/>
                  </a:spcAft>
                  <a:defRPr kern="1200">
                    <a:solidFill>
                      <a:schemeClr val="tx1"/>
                    </a:solidFill>
                    <a:latin typeface="HP Simplified" pitchFamily="34" charset="0"/>
                    <a:ea typeface="+mn-ea"/>
                    <a:cs typeface="Arial" charset="0"/>
                  </a:defRPr>
                </a:lvl3pPr>
                <a:lvl4pPr marL="1371600" algn="l" defTabSz="457200" rtl="0" fontAlgn="base">
                  <a:spcBef>
                    <a:spcPct val="0"/>
                  </a:spcBef>
                  <a:spcAft>
                    <a:spcPct val="0"/>
                  </a:spcAft>
                  <a:defRPr kern="1200">
                    <a:solidFill>
                      <a:schemeClr val="tx1"/>
                    </a:solidFill>
                    <a:latin typeface="HP Simplified" pitchFamily="34" charset="0"/>
                    <a:ea typeface="+mn-ea"/>
                    <a:cs typeface="Arial" charset="0"/>
                  </a:defRPr>
                </a:lvl4pPr>
                <a:lvl5pPr marL="1828800" algn="l" defTabSz="457200" rtl="0" fontAlgn="base">
                  <a:spcBef>
                    <a:spcPct val="0"/>
                  </a:spcBef>
                  <a:spcAft>
                    <a:spcPct val="0"/>
                  </a:spcAft>
                  <a:defRPr kern="1200">
                    <a:solidFill>
                      <a:schemeClr val="tx1"/>
                    </a:solidFill>
                    <a:latin typeface="HP Simplified" pitchFamily="34" charset="0"/>
                    <a:ea typeface="+mn-ea"/>
                    <a:cs typeface="Arial" charset="0"/>
                  </a:defRPr>
                </a:lvl5pPr>
                <a:lvl6pPr marL="2286000" algn="l" defTabSz="914400" rtl="0" eaLnBrk="1" latinLnBrk="0" hangingPunct="1">
                  <a:defRPr kern="1200">
                    <a:solidFill>
                      <a:schemeClr val="tx1"/>
                    </a:solidFill>
                    <a:latin typeface="HP Simplified" pitchFamily="34" charset="0"/>
                    <a:ea typeface="+mn-ea"/>
                    <a:cs typeface="Arial" charset="0"/>
                  </a:defRPr>
                </a:lvl6pPr>
                <a:lvl7pPr marL="2743200" algn="l" defTabSz="914400" rtl="0" eaLnBrk="1" latinLnBrk="0" hangingPunct="1">
                  <a:defRPr kern="1200">
                    <a:solidFill>
                      <a:schemeClr val="tx1"/>
                    </a:solidFill>
                    <a:latin typeface="HP Simplified" pitchFamily="34" charset="0"/>
                    <a:ea typeface="+mn-ea"/>
                    <a:cs typeface="Arial" charset="0"/>
                  </a:defRPr>
                </a:lvl7pPr>
                <a:lvl8pPr marL="3200400" algn="l" defTabSz="914400" rtl="0" eaLnBrk="1" latinLnBrk="0" hangingPunct="1">
                  <a:defRPr kern="1200">
                    <a:solidFill>
                      <a:schemeClr val="tx1"/>
                    </a:solidFill>
                    <a:latin typeface="HP Simplified" pitchFamily="34" charset="0"/>
                    <a:ea typeface="+mn-ea"/>
                    <a:cs typeface="Arial" charset="0"/>
                  </a:defRPr>
                </a:lvl8pPr>
                <a:lvl9pPr marL="3657600" algn="l" defTabSz="914400" rtl="0" eaLnBrk="1" latinLnBrk="0" hangingPunct="1">
                  <a:defRPr kern="1200">
                    <a:solidFill>
                      <a:schemeClr val="tx1"/>
                    </a:solidFill>
                    <a:latin typeface="HP Simplified" pitchFamily="34" charset="0"/>
                    <a:ea typeface="+mn-ea"/>
                    <a:cs typeface="Arial" charset="0"/>
                  </a:defRPr>
                </a:lvl9pPr>
              </a:lstStyle>
              <a:p>
                <a:pPr algn="ctr"/>
                <a:r>
                  <a:rPr lang="en-US" sz="1400" dirty="0" smtClean="0">
                    <a:latin typeface="+mn-lt"/>
                  </a:rPr>
                  <a:t>Million-node</a:t>
                </a:r>
              </a:p>
              <a:p>
                <a:pPr algn="ctr"/>
                <a:r>
                  <a:rPr lang="en-US" sz="1400" dirty="0" smtClean="0">
                    <a:latin typeface="+mn-lt"/>
                  </a:rPr>
                  <a:t>management</a:t>
                </a:r>
                <a:endParaRPr lang="en-US" sz="1400" dirty="0">
                  <a:latin typeface="+mn-lt"/>
                </a:endParaRPr>
              </a:p>
            </p:txBody>
          </p:sp>
          <p:sp>
            <p:nvSpPr>
              <p:cNvPr id="50" name="TextBox 49"/>
              <p:cNvSpPr txBox="1"/>
              <p:nvPr/>
            </p:nvSpPr>
            <p:spPr>
              <a:xfrm rot="3600000">
                <a:off x="3134700" y="2259330"/>
                <a:ext cx="724246" cy="371480"/>
              </a:xfrm>
              <a:prstGeom prst="rect">
                <a:avLst/>
              </a:prstGeom>
              <a:noFill/>
            </p:spPr>
            <p:txBody>
              <a:bodyPr spcFirstLastPara="1" wrap="none" numCol="1" rtlCol="0">
                <a:prstTxWarp prst="textArchUp">
                  <a:avLst>
                    <a:gd name="adj" fmla="val 12245082"/>
                  </a:avLst>
                </a:prstTxWarp>
                <a:noAutofit/>
              </a:bodyPr>
              <a:lstStyle>
                <a:defPPr>
                  <a:defRPr lang="en-US"/>
                </a:defPPr>
                <a:lvl1pPr algn="l" defTabSz="457200" rtl="0" fontAlgn="base">
                  <a:spcBef>
                    <a:spcPct val="0"/>
                  </a:spcBef>
                  <a:spcAft>
                    <a:spcPct val="0"/>
                  </a:spcAft>
                  <a:defRPr kern="1200">
                    <a:solidFill>
                      <a:schemeClr val="tx1"/>
                    </a:solidFill>
                    <a:latin typeface="HP Simplified" pitchFamily="34" charset="0"/>
                    <a:ea typeface="+mn-ea"/>
                    <a:cs typeface="Arial" charset="0"/>
                  </a:defRPr>
                </a:lvl1pPr>
                <a:lvl2pPr marL="457200" algn="l" defTabSz="457200" rtl="0" fontAlgn="base">
                  <a:spcBef>
                    <a:spcPct val="0"/>
                  </a:spcBef>
                  <a:spcAft>
                    <a:spcPct val="0"/>
                  </a:spcAft>
                  <a:defRPr kern="1200">
                    <a:solidFill>
                      <a:schemeClr val="tx1"/>
                    </a:solidFill>
                    <a:latin typeface="HP Simplified" pitchFamily="34" charset="0"/>
                    <a:ea typeface="+mn-ea"/>
                    <a:cs typeface="Arial" charset="0"/>
                  </a:defRPr>
                </a:lvl2pPr>
                <a:lvl3pPr marL="914400" algn="l" defTabSz="457200" rtl="0" fontAlgn="base">
                  <a:spcBef>
                    <a:spcPct val="0"/>
                  </a:spcBef>
                  <a:spcAft>
                    <a:spcPct val="0"/>
                  </a:spcAft>
                  <a:defRPr kern="1200">
                    <a:solidFill>
                      <a:schemeClr val="tx1"/>
                    </a:solidFill>
                    <a:latin typeface="HP Simplified" pitchFamily="34" charset="0"/>
                    <a:ea typeface="+mn-ea"/>
                    <a:cs typeface="Arial" charset="0"/>
                  </a:defRPr>
                </a:lvl3pPr>
                <a:lvl4pPr marL="1371600" algn="l" defTabSz="457200" rtl="0" fontAlgn="base">
                  <a:spcBef>
                    <a:spcPct val="0"/>
                  </a:spcBef>
                  <a:spcAft>
                    <a:spcPct val="0"/>
                  </a:spcAft>
                  <a:defRPr kern="1200">
                    <a:solidFill>
                      <a:schemeClr val="tx1"/>
                    </a:solidFill>
                    <a:latin typeface="HP Simplified" pitchFamily="34" charset="0"/>
                    <a:ea typeface="+mn-ea"/>
                    <a:cs typeface="Arial" charset="0"/>
                  </a:defRPr>
                </a:lvl4pPr>
                <a:lvl5pPr marL="1828800" algn="l" defTabSz="457200" rtl="0" fontAlgn="base">
                  <a:spcBef>
                    <a:spcPct val="0"/>
                  </a:spcBef>
                  <a:spcAft>
                    <a:spcPct val="0"/>
                  </a:spcAft>
                  <a:defRPr kern="1200">
                    <a:solidFill>
                      <a:schemeClr val="tx1"/>
                    </a:solidFill>
                    <a:latin typeface="HP Simplified" pitchFamily="34" charset="0"/>
                    <a:ea typeface="+mn-ea"/>
                    <a:cs typeface="Arial" charset="0"/>
                  </a:defRPr>
                </a:lvl5pPr>
                <a:lvl6pPr marL="2286000" algn="l" defTabSz="914400" rtl="0" eaLnBrk="1" latinLnBrk="0" hangingPunct="1">
                  <a:defRPr kern="1200">
                    <a:solidFill>
                      <a:schemeClr val="tx1"/>
                    </a:solidFill>
                    <a:latin typeface="HP Simplified" pitchFamily="34" charset="0"/>
                    <a:ea typeface="+mn-ea"/>
                    <a:cs typeface="Arial" charset="0"/>
                  </a:defRPr>
                </a:lvl6pPr>
                <a:lvl7pPr marL="2743200" algn="l" defTabSz="914400" rtl="0" eaLnBrk="1" latinLnBrk="0" hangingPunct="1">
                  <a:defRPr kern="1200">
                    <a:solidFill>
                      <a:schemeClr val="tx1"/>
                    </a:solidFill>
                    <a:latin typeface="HP Simplified" pitchFamily="34" charset="0"/>
                    <a:ea typeface="+mn-ea"/>
                    <a:cs typeface="Arial" charset="0"/>
                  </a:defRPr>
                </a:lvl7pPr>
                <a:lvl8pPr marL="3200400" algn="l" defTabSz="914400" rtl="0" eaLnBrk="1" latinLnBrk="0" hangingPunct="1">
                  <a:defRPr kern="1200">
                    <a:solidFill>
                      <a:schemeClr val="tx1"/>
                    </a:solidFill>
                    <a:latin typeface="HP Simplified" pitchFamily="34" charset="0"/>
                    <a:ea typeface="+mn-ea"/>
                    <a:cs typeface="Arial" charset="0"/>
                  </a:defRPr>
                </a:lvl8pPr>
                <a:lvl9pPr marL="3657600" algn="l" defTabSz="914400" rtl="0" eaLnBrk="1" latinLnBrk="0" hangingPunct="1">
                  <a:defRPr kern="1200">
                    <a:solidFill>
                      <a:schemeClr val="tx1"/>
                    </a:solidFill>
                    <a:latin typeface="HP Simplified" pitchFamily="34" charset="0"/>
                    <a:ea typeface="+mn-ea"/>
                    <a:cs typeface="Arial" charset="0"/>
                  </a:defRPr>
                </a:lvl9pPr>
              </a:lstStyle>
              <a:p>
                <a:pPr algn="ctr"/>
                <a:r>
                  <a:rPr lang="en-US" sz="4000" dirty="0" smtClean="0"/>
                  <a:t>Next-generation</a:t>
                </a:r>
              </a:p>
              <a:p>
                <a:pPr algn="ctr"/>
                <a:r>
                  <a:rPr lang="en-US" sz="4000" dirty="0" smtClean="0"/>
                  <a:t>analytics</a:t>
                </a:r>
                <a:endParaRPr lang="en-US" sz="4000" dirty="0"/>
              </a:p>
            </p:txBody>
          </p:sp>
          <p:sp>
            <p:nvSpPr>
              <p:cNvPr id="51" name="TextBox 35"/>
              <p:cNvSpPr txBox="1"/>
              <p:nvPr/>
            </p:nvSpPr>
            <p:spPr>
              <a:xfrm>
                <a:off x="2557198" y="2673374"/>
                <a:ext cx="1039400" cy="636868"/>
              </a:xfrm>
              <a:prstGeom prst="rect">
                <a:avLst/>
              </a:prstGeom>
              <a:noFill/>
            </p:spPr>
            <p:txBody>
              <a:bodyPr spcFirstLastPara="1" wrap="none" numCol="1" rtlCol="0">
                <a:prstTxWarp prst="textArchDown">
                  <a:avLst>
                    <a:gd name="adj" fmla="val 1816607"/>
                  </a:avLst>
                </a:prstTxWarp>
                <a:noAutofit/>
              </a:bodyPr>
              <a:lstStyle>
                <a:defPPr>
                  <a:defRPr lang="en-US"/>
                </a:defPPr>
                <a:lvl1pPr algn="l" defTabSz="457200" rtl="0" fontAlgn="base">
                  <a:spcBef>
                    <a:spcPct val="0"/>
                  </a:spcBef>
                  <a:spcAft>
                    <a:spcPct val="0"/>
                  </a:spcAft>
                  <a:defRPr kern="1200">
                    <a:solidFill>
                      <a:schemeClr val="tx1"/>
                    </a:solidFill>
                    <a:latin typeface="HP Simplified" pitchFamily="34" charset="0"/>
                    <a:ea typeface="+mn-ea"/>
                    <a:cs typeface="Arial" charset="0"/>
                  </a:defRPr>
                </a:lvl1pPr>
                <a:lvl2pPr marL="457200" algn="l" defTabSz="457200" rtl="0" fontAlgn="base">
                  <a:spcBef>
                    <a:spcPct val="0"/>
                  </a:spcBef>
                  <a:spcAft>
                    <a:spcPct val="0"/>
                  </a:spcAft>
                  <a:defRPr kern="1200">
                    <a:solidFill>
                      <a:schemeClr val="tx1"/>
                    </a:solidFill>
                    <a:latin typeface="HP Simplified" pitchFamily="34" charset="0"/>
                    <a:ea typeface="+mn-ea"/>
                    <a:cs typeface="Arial" charset="0"/>
                  </a:defRPr>
                </a:lvl2pPr>
                <a:lvl3pPr marL="914400" algn="l" defTabSz="457200" rtl="0" fontAlgn="base">
                  <a:spcBef>
                    <a:spcPct val="0"/>
                  </a:spcBef>
                  <a:spcAft>
                    <a:spcPct val="0"/>
                  </a:spcAft>
                  <a:defRPr kern="1200">
                    <a:solidFill>
                      <a:schemeClr val="tx1"/>
                    </a:solidFill>
                    <a:latin typeface="HP Simplified" pitchFamily="34" charset="0"/>
                    <a:ea typeface="+mn-ea"/>
                    <a:cs typeface="Arial" charset="0"/>
                  </a:defRPr>
                </a:lvl3pPr>
                <a:lvl4pPr marL="1371600" algn="l" defTabSz="457200" rtl="0" fontAlgn="base">
                  <a:spcBef>
                    <a:spcPct val="0"/>
                  </a:spcBef>
                  <a:spcAft>
                    <a:spcPct val="0"/>
                  </a:spcAft>
                  <a:defRPr kern="1200">
                    <a:solidFill>
                      <a:schemeClr val="tx1"/>
                    </a:solidFill>
                    <a:latin typeface="HP Simplified" pitchFamily="34" charset="0"/>
                    <a:ea typeface="+mn-ea"/>
                    <a:cs typeface="Arial" charset="0"/>
                  </a:defRPr>
                </a:lvl4pPr>
                <a:lvl5pPr marL="1828800" algn="l" defTabSz="457200" rtl="0" fontAlgn="base">
                  <a:spcBef>
                    <a:spcPct val="0"/>
                  </a:spcBef>
                  <a:spcAft>
                    <a:spcPct val="0"/>
                  </a:spcAft>
                  <a:defRPr kern="1200">
                    <a:solidFill>
                      <a:schemeClr val="tx1"/>
                    </a:solidFill>
                    <a:latin typeface="HP Simplified" pitchFamily="34" charset="0"/>
                    <a:ea typeface="+mn-ea"/>
                    <a:cs typeface="Arial" charset="0"/>
                  </a:defRPr>
                </a:lvl5pPr>
                <a:lvl6pPr marL="2286000" algn="l" defTabSz="914400" rtl="0" eaLnBrk="1" latinLnBrk="0" hangingPunct="1">
                  <a:defRPr kern="1200">
                    <a:solidFill>
                      <a:schemeClr val="tx1"/>
                    </a:solidFill>
                    <a:latin typeface="HP Simplified" pitchFamily="34" charset="0"/>
                    <a:ea typeface="+mn-ea"/>
                    <a:cs typeface="Arial" charset="0"/>
                  </a:defRPr>
                </a:lvl6pPr>
                <a:lvl7pPr marL="2743200" algn="l" defTabSz="914400" rtl="0" eaLnBrk="1" latinLnBrk="0" hangingPunct="1">
                  <a:defRPr kern="1200">
                    <a:solidFill>
                      <a:schemeClr val="tx1"/>
                    </a:solidFill>
                    <a:latin typeface="HP Simplified" pitchFamily="34" charset="0"/>
                    <a:ea typeface="+mn-ea"/>
                    <a:cs typeface="Arial" charset="0"/>
                  </a:defRPr>
                </a:lvl7pPr>
                <a:lvl8pPr marL="3200400" algn="l" defTabSz="914400" rtl="0" eaLnBrk="1" latinLnBrk="0" hangingPunct="1">
                  <a:defRPr kern="1200">
                    <a:solidFill>
                      <a:schemeClr val="tx1"/>
                    </a:solidFill>
                    <a:latin typeface="HP Simplified" pitchFamily="34" charset="0"/>
                    <a:ea typeface="+mn-ea"/>
                    <a:cs typeface="Arial" charset="0"/>
                  </a:defRPr>
                </a:lvl8pPr>
                <a:lvl9pPr marL="3657600" algn="l" defTabSz="914400" rtl="0" eaLnBrk="1" latinLnBrk="0" hangingPunct="1">
                  <a:defRPr kern="1200">
                    <a:solidFill>
                      <a:schemeClr val="tx1"/>
                    </a:solidFill>
                    <a:latin typeface="HP Simplified" pitchFamily="34" charset="0"/>
                    <a:ea typeface="+mn-ea"/>
                    <a:cs typeface="Arial" charset="0"/>
                  </a:defRPr>
                </a:lvl9pPr>
              </a:lstStyle>
              <a:p>
                <a:pPr algn="ctr"/>
                <a:r>
                  <a:rPr lang="en-US" sz="1000" dirty="0" smtClean="0">
                    <a:latin typeface="+mn-lt"/>
                  </a:rPr>
                  <a:t>Foundational hardware</a:t>
                </a:r>
              </a:p>
              <a:p>
                <a:pPr algn="ctr"/>
                <a:r>
                  <a:rPr lang="en-US" sz="1000" dirty="0" smtClean="0">
                    <a:latin typeface="+mn-lt"/>
                  </a:rPr>
                  <a:t>breakthroughs</a:t>
                </a:r>
                <a:endParaRPr lang="en-US" sz="1000" dirty="0">
                  <a:latin typeface="+mn-lt"/>
                </a:endParaRPr>
              </a:p>
            </p:txBody>
          </p:sp>
        </p:grpSp>
        <p:sp>
          <p:nvSpPr>
            <p:cNvPr id="52" name="Oval 51"/>
            <p:cNvSpPr/>
            <p:nvPr/>
          </p:nvSpPr>
          <p:spPr>
            <a:xfrm>
              <a:off x="2064661" y="1630238"/>
              <a:ext cx="2014762" cy="2014762"/>
            </a:xfrm>
            <a:prstGeom prst="ellipse">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4" name="Group 53"/>
            <p:cNvGrpSpPr/>
            <p:nvPr/>
          </p:nvGrpSpPr>
          <p:grpSpPr>
            <a:xfrm>
              <a:off x="2322468" y="1853645"/>
              <a:ext cx="1503355" cy="1555466"/>
              <a:chOff x="2322468" y="1853645"/>
              <a:chExt cx="1503355" cy="1555466"/>
            </a:xfrm>
          </p:grpSpPr>
          <p:sp>
            <p:nvSpPr>
              <p:cNvPr id="65" name="Freeform 269"/>
              <p:cNvSpPr>
                <a:spLocks/>
              </p:cNvSpPr>
              <p:nvPr/>
            </p:nvSpPr>
            <p:spPr bwMode="auto">
              <a:xfrm rot="18693724">
                <a:off x="3719515" y="1865626"/>
                <a:ext cx="106308" cy="82346"/>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6" name="Freeform 269"/>
              <p:cNvSpPr>
                <a:spLocks/>
              </p:cNvSpPr>
              <p:nvPr/>
            </p:nvSpPr>
            <p:spPr bwMode="auto">
              <a:xfrm rot="2641893">
                <a:off x="3719515" y="3326765"/>
                <a:ext cx="106308" cy="82346"/>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7" name="Freeform 269"/>
              <p:cNvSpPr>
                <a:spLocks/>
              </p:cNvSpPr>
              <p:nvPr/>
            </p:nvSpPr>
            <p:spPr bwMode="auto">
              <a:xfrm rot="13500000">
                <a:off x="2322468" y="1865626"/>
                <a:ext cx="106308" cy="82346"/>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8" name="Freeform 269"/>
              <p:cNvSpPr>
                <a:spLocks/>
              </p:cNvSpPr>
              <p:nvPr/>
            </p:nvSpPr>
            <p:spPr bwMode="auto">
              <a:xfrm rot="8248169">
                <a:off x="2322468" y="3326765"/>
                <a:ext cx="106308" cy="82346"/>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grpSp>
      <p:grpSp>
        <p:nvGrpSpPr>
          <p:cNvPr id="14" name="Group 13"/>
          <p:cNvGrpSpPr/>
          <p:nvPr/>
        </p:nvGrpSpPr>
        <p:grpSpPr>
          <a:xfrm>
            <a:off x="365213" y="1226302"/>
            <a:ext cx="906988" cy="418213"/>
            <a:chOff x="365213" y="1253595"/>
            <a:chExt cx="906988" cy="418213"/>
          </a:xfrm>
        </p:grpSpPr>
        <p:sp>
          <p:nvSpPr>
            <p:cNvPr id="22" name="Text Placeholder 4"/>
            <p:cNvSpPr txBox="1">
              <a:spLocks/>
            </p:cNvSpPr>
            <p:nvPr>
              <p:custDataLst>
                <p:tags r:id="rId3"/>
              </p:custDataLst>
            </p:nvPr>
          </p:nvSpPr>
          <p:spPr bwMode="black">
            <a:xfrm>
              <a:off x="770379" y="1253595"/>
              <a:ext cx="501822" cy="418213"/>
            </a:xfrm>
            <a:prstGeom prst="rect">
              <a:avLst/>
            </a:prstGeom>
            <a:noFill/>
            <a:effectLst/>
          </p:spPr>
          <p:txBody>
            <a:bodyPr vert="horz" lIns="0" tIns="0" rIns="0" bIns="0" rtlCol="0" anchor="ctr">
              <a:noAutofit/>
            </a:bodyPr>
            <a:lstStyle>
              <a:defPPr>
                <a:defRPr lang="en-US"/>
              </a:defPPr>
              <a:lvl1pPr marR="0" lvl="0" indent="0" algn="ctr" fontAlgn="auto">
                <a:spcBef>
                  <a:spcPts val="0"/>
                </a:spcBef>
                <a:spcAft>
                  <a:spcPts val="140"/>
                </a:spcAft>
                <a:buClrTx/>
                <a:buSzPct val="100000"/>
                <a:buFont typeface="Arial"/>
                <a:buNone/>
                <a:tabLst/>
                <a:defRPr kumimoji="0" sz="2000" b="1" u="none" strike="noStrike" cap="none" spc="0" normalizeH="0" baseline="0">
                  <a:ln>
                    <a:noFill/>
                  </a:ln>
                  <a:solidFill>
                    <a:schemeClr val="accent1"/>
                  </a:solidFill>
                  <a:effectLst/>
                  <a:uLnTx/>
                  <a:uFillTx/>
                  <a:latin typeface="HP Simplified"/>
                  <a:cs typeface="HP Simplified"/>
                </a:defRPr>
              </a:lvl1pPr>
            </a:lstStyle>
            <a:p>
              <a:pPr algn="l"/>
              <a:r>
                <a:rPr lang="en-US" sz="1100" dirty="0">
                  <a:latin typeface="+mn-lt"/>
                </a:rPr>
                <a:t>Cloud</a:t>
              </a:r>
              <a:endParaRPr lang="en-GB" sz="1100" dirty="0">
                <a:latin typeface="+mn-lt"/>
              </a:endParaRPr>
            </a:p>
          </p:txBody>
        </p:sp>
        <p:sp>
          <p:nvSpPr>
            <p:cNvPr id="69" name="Freeform 9"/>
            <p:cNvSpPr>
              <a:spLocks/>
            </p:cNvSpPr>
            <p:nvPr/>
          </p:nvSpPr>
          <p:spPr bwMode="auto">
            <a:xfrm>
              <a:off x="365213" y="1370626"/>
              <a:ext cx="336550" cy="184150"/>
            </a:xfrm>
            <a:custGeom>
              <a:avLst/>
              <a:gdLst>
                <a:gd name="T0" fmla="*/ 76 w 426"/>
                <a:gd name="T1" fmla="*/ 233 h 233"/>
                <a:gd name="T2" fmla="*/ 70 w 426"/>
                <a:gd name="T3" fmla="*/ 233 h 233"/>
                <a:gd name="T4" fmla="*/ 55 w 426"/>
                <a:gd name="T5" fmla="*/ 229 h 233"/>
                <a:gd name="T6" fmla="*/ 47 w 426"/>
                <a:gd name="T7" fmla="*/ 226 h 233"/>
                <a:gd name="T8" fmla="*/ 37 w 426"/>
                <a:gd name="T9" fmla="*/ 221 h 233"/>
                <a:gd name="T10" fmla="*/ 20 w 426"/>
                <a:gd name="T11" fmla="*/ 206 h 233"/>
                <a:gd name="T12" fmla="*/ 8 w 426"/>
                <a:gd name="T13" fmla="*/ 188 h 233"/>
                <a:gd name="T14" fmla="*/ 1 w 426"/>
                <a:gd name="T15" fmla="*/ 166 h 233"/>
                <a:gd name="T16" fmla="*/ 0 w 426"/>
                <a:gd name="T17" fmla="*/ 156 h 233"/>
                <a:gd name="T18" fmla="*/ 1 w 426"/>
                <a:gd name="T19" fmla="*/ 148 h 233"/>
                <a:gd name="T20" fmla="*/ 5 w 426"/>
                <a:gd name="T21" fmla="*/ 132 h 233"/>
                <a:gd name="T22" fmla="*/ 7 w 426"/>
                <a:gd name="T23" fmla="*/ 125 h 233"/>
                <a:gd name="T24" fmla="*/ 12 w 426"/>
                <a:gd name="T25" fmla="*/ 114 h 233"/>
                <a:gd name="T26" fmla="*/ 27 w 426"/>
                <a:gd name="T27" fmla="*/ 97 h 233"/>
                <a:gd name="T28" fmla="*/ 46 w 426"/>
                <a:gd name="T29" fmla="*/ 85 h 233"/>
                <a:gd name="T30" fmla="*/ 67 w 426"/>
                <a:gd name="T31" fmla="*/ 79 h 233"/>
                <a:gd name="T32" fmla="*/ 78 w 426"/>
                <a:gd name="T33" fmla="*/ 79 h 233"/>
                <a:gd name="T34" fmla="*/ 78 w 426"/>
                <a:gd name="T35" fmla="*/ 79 h 233"/>
                <a:gd name="T36" fmla="*/ 78 w 426"/>
                <a:gd name="T37" fmla="*/ 79 h 233"/>
                <a:gd name="T38" fmla="*/ 85 w 426"/>
                <a:gd name="T39" fmla="*/ 62 h 233"/>
                <a:gd name="T40" fmla="*/ 85 w 426"/>
                <a:gd name="T41" fmla="*/ 62 h 233"/>
                <a:gd name="T42" fmla="*/ 101 w 426"/>
                <a:gd name="T43" fmla="*/ 36 h 233"/>
                <a:gd name="T44" fmla="*/ 123 w 426"/>
                <a:gd name="T45" fmla="*/ 16 h 233"/>
                <a:gd name="T46" fmla="*/ 150 w 426"/>
                <a:gd name="T47" fmla="*/ 4 h 233"/>
                <a:gd name="T48" fmla="*/ 179 w 426"/>
                <a:gd name="T49" fmla="*/ 0 h 233"/>
                <a:gd name="T50" fmla="*/ 179 w 426"/>
                <a:gd name="T51" fmla="*/ 0 h 233"/>
                <a:gd name="T52" fmla="*/ 199 w 426"/>
                <a:gd name="T53" fmla="*/ 2 h 233"/>
                <a:gd name="T54" fmla="*/ 219 w 426"/>
                <a:gd name="T55" fmla="*/ 8 h 233"/>
                <a:gd name="T56" fmla="*/ 219 w 426"/>
                <a:gd name="T57" fmla="*/ 8 h 233"/>
                <a:gd name="T58" fmla="*/ 239 w 426"/>
                <a:gd name="T59" fmla="*/ 19 h 233"/>
                <a:gd name="T60" fmla="*/ 255 w 426"/>
                <a:gd name="T61" fmla="*/ 34 h 233"/>
                <a:gd name="T62" fmla="*/ 268 w 426"/>
                <a:gd name="T63" fmla="*/ 51 h 233"/>
                <a:gd name="T64" fmla="*/ 276 w 426"/>
                <a:gd name="T65" fmla="*/ 70 h 233"/>
                <a:gd name="T66" fmla="*/ 276 w 426"/>
                <a:gd name="T67" fmla="*/ 70 h 233"/>
                <a:gd name="T68" fmla="*/ 300 w 426"/>
                <a:gd name="T69" fmla="*/ 67 h 233"/>
                <a:gd name="T70" fmla="*/ 300 w 426"/>
                <a:gd name="T71" fmla="*/ 67 h 233"/>
                <a:gd name="T72" fmla="*/ 317 w 426"/>
                <a:gd name="T73" fmla="*/ 68 h 233"/>
                <a:gd name="T74" fmla="*/ 333 w 426"/>
                <a:gd name="T75" fmla="*/ 73 h 233"/>
                <a:gd name="T76" fmla="*/ 333 w 426"/>
                <a:gd name="T77" fmla="*/ 73 h 233"/>
                <a:gd name="T78" fmla="*/ 351 w 426"/>
                <a:gd name="T79" fmla="*/ 84 h 233"/>
                <a:gd name="T80" fmla="*/ 365 w 426"/>
                <a:gd name="T81" fmla="*/ 98 h 233"/>
                <a:gd name="T82" fmla="*/ 375 w 426"/>
                <a:gd name="T83" fmla="*/ 114 h 233"/>
                <a:gd name="T84" fmla="*/ 381 w 426"/>
                <a:gd name="T85" fmla="*/ 133 h 233"/>
                <a:gd name="T86" fmla="*/ 381 w 426"/>
                <a:gd name="T87" fmla="*/ 133 h 233"/>
                <a:gd name="T88" fmla="*/ 396 w 426"/>
                <a:gd name="T89" fmla="*/ 136 h 233"/>
                <a:gd name="T90" fmla="*/ 396 w 426"/>
                <a:gd name="T91" fmla="*/ 136 h 233"/>
                <a:gd name="T92" fmla="*/ 396 w 426"/>
                <a:gd name="T93" fmla="*/ 136 h 233"/>
                <a:gd name="T94" fmla="*/ 408 w 426"/>
                <a:gd name="T95" fmla="*/ 144 h 233"/>
                <a:gd name="T96" fmla="*/ 417 w 426"/>
                <a:gd name="T97" fmla="*/ 156 h 233"/>
                <a:gd name="T98" fmla="*/ 424 w 426"/>
                <a:gd name="T99" fmla="*/ 169 h 233"/>
                <a:gd name="T100" fmla="*/ 426 w 426"/>
                <a:gd name="T101" fmla="*/ 182 h 233"/>
                <a:gd name="T102" fmla="*/ 426 w 426"/>
                <a:gd name="T103" fmla="*/ 182 h 233"/>
                <a:gd name="T104" fmla="*/ 421 w 426"/>
                <a:gd name="T105" fmla="*/ 202 h 233"/>
                <a:gd name="T106" fmla="*/ 421 w 426"/>
                <a:gd name="T107" fmla="*/ 202 h 233"/>
                <a:gd name="T108" fmla="*/ 414 w 426"/>
                <a:gd name="T109" fmla="*/ 213 h 233"/>
                <a:gd name="T110" fmla="*/ 404 w 426"/>
                <a:gd name="T111" fmla="*/ 223 h 233"/>
                <a:gd name="T112" fmla="*/ 394 w 426"/>
                <a:gd name="T113" fmla="*/ 229 h 233"/>
                <a:gd name="T114" fmla="*/ 381 w 426"/>
                <a:gd name="T115" fmla="*/ 233 h 233"/>
                <a:gd name="T116" fmla="*/ 380 w 426"/>
                <a:gd name="T117" fmla="*/ 233 h 233"/>
                <a:gd name="T118" fmla="*/ 76 w 426"/>
                <a:gd name="T119"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6" h="233">
                  <a:moveTo>
                    <a:pt x="76" y="233"/>
                  </a:moveTo>
                  <a:lnTo>
                    <a:pt x="76" y="233"/>
                  </a:lnTo>
                  <a:lnTo>
                    <a:pt x="76" y="233"/>
                  </a:lnTo>
                  <a:lnTo>
                    <a:pt x="70" y="233"/>
                  </a:lnTo>
                  <a:lnTo>
                    <a:pt x="62" y="230"/>
                  </a:lnTo>
                  <a:lnTo>
                    <a:pt x="55" y="229"/>
                  </a:lnTo>
                  <a:lnTo>
                    <a:pt x="47" y="226"/>
                  </a:lnTo>
                  <a:lnTo>
                    <a:pt x="47" y="226"/>
                  </a:lnTo>
                  <a:lnTo>
                    <a:pt x="47" y="226"/>
                  </a:lnTo>
                  <a:lnTo>
                    <a:pt x="37" y="221"/>
                  </a:lnTo>
                  <a:lnTo>
                    <a:pt x="28" y="214"/>
                  </a:lnTo>
                  <a:lnTo>
                    <a:pt x="20" y="206"/>
                  </a:lnTo>
                  <a:lnTo>
                    <a:pt x="13" y="197"/>
                  </a:lnTo>
                  <a:lnTo>
                    <a:pt x="8" y="188"/>
                  </a:lnTo>
                  <a:lnTo>
                    <a:pt x="4" y="177"/>
                  </a:lnTo>
                  <a:lnTo>
                    <a:pt x="1" y="166"/>
                  </a:lnTo>
                  <a:lnTo>
                    <a:pt x="0" y="156"/>
                  </a:lnTo>
                  <a:lnTo>
                    <a:pt x="0" y="156"/>
                  </a:lnTo>
                  <a:lnTo>
                    <a:pt x="0" y="156"/>
                  </a:lnTo>
                  <a:lnTo>
                    <a:pt x="1" y="148"/>
                  </a:lnTo>
                  <a:lnTo>
                    <a:pt x="2" y="140"/>
                  </a:lnTo>
                  <a:lnTo>
                    <a:pt x="5" y="132"/>
                  </a:lnTo>
                  <a:lnTo>
                    <a:pt x="7" y="125"/>
                  </a:lnTo>
                  <a:lnTo>
                    <a:pt x="7" y="125"/>
                  </a:lnTo>
                  <a:lnTo>
                    <a:pt x="7" y="125"/>
                  </a:lnTo>
                  <a:lnTo>
                    <a:pt x="12" y="114"/>
                  </a:lnTo>
                  <a:lnTo>
                    <a:pt x="20" y="106"/>
                  </a:lnTo>
                  <a:lnTo>
                    <a:pt x="27" y="97"/>
                  </a:lnTo>
                  <a:lnTo>
                    <a:pt x="36" y="91"/>
                  </a:lnTo>
                  <a:lnTo>
                    <a:pt x="46" y="85"/>
                  </a:lnTo>
                  <a:lnTo>
                    <a:pt x="56" y="82"/>
                  </a:lnTo>
                  <a:lnTo>
                    <a:pt x="67" y="79"/>
                  </a:lnTo>
                  <a:lnTo>
                    <a:pt x="78" y="79"/>
                  </a:lnTo>
                  <a:lnTo>
                    <a:pt x="78" y="79"/>
                  </a:lnTo>
                  <a:lnTo>
                    <a:pt x="78" y="79"/>
                  </a:lnTo>
                  <a:lnTo>
                    <a:pt x="78" y="79"/>
                  </a:lnTo>
                  <a:lnTo>
                    <a:pt x="78" y="79"/>
                  </a:lnTo>
                  <a:lnTo>
                    <a:pt x="78" y="79"/>
                  </a:lnTo>
                  <a:lnTo>
                    <a:pt x="82" y="70"/>
                  </a:lnTo>
                  <a:lnTo>
                    <a:pt x="85" y="62"/>
                  </a:lnTo>
                  <a:lnTo>
                    <a:pt x="85" y="62"/>
                  </a:lnTo>
                  <a:lnTo>
                    <a:pt x="85" y="62"/>
                  </a:lnTo>
                  <a:lnTo>
                    <a:pt x="91" y="48"/>
                  </a:lnTo>
                  <a:lnTo>
                    <a:pt x="101" y="36"/>
                  </a:lnTo>
                  <a:lnTo>
                    <a:pt x="111" y="25"/>
                  </a:lnTo>
                  <a:lnTo>
                    <a:pt x="123" y="16"/>
                  </a:lnTo>
                  <a:lnTo>
                    <a:pt x="136" y="9"/>
                  </a:lnTo>
                  <a:lnTo>
                    <a:pt x="150" y="4"/>
                  </a:lnTo>
                  <a:lnTo>
                    <a:pt x="164" y="1"/>
                  </a:lnTo>
                  <a:lnTo>
                    <a:pt x="179" y="0"/>
                  </a:lnTo>
                  <a:lnTo>
                    <a:pt x="179" y="0"/>
                  </a:lnTo>
                  <a:lnTo>
                    <a:pt x="179" y="0"/>
                  </a:lnTo>
                  <a:lnTo>
                    <a:pt x="189" y="0"/>
                  </a:lnTo>
                  <a:lnTo>
                    <a:pt x="199" y="2"/>
                  </a:lnTo>
                  <a:lnTo>
                    <a:pt x="210" y="4"/>
                  </a:lnTo>
                  <a:lnTo>
                    <a:pt x="219" y="8"/>
                  </a:lnTo>
                  <a:lnTo>
                    <a:pt x="219" y="8"/>
                  </a:lnTo>
                  <a:lnTo>
                    <a:pt x="219" y="8"/>
                  </a:lnTo>
                  <a:lnTo>
                    <a:pt x="230" y="14"/>
                  </a:lnTo>
                  <a:lnTo>
                    <a:pt x="239" y="19"/>
                  </a:lnTo>
                  <a:lnTo>
                    <a:pt x="247" y="26"/>
                  </a:lnTo>
                  <a:lnTo>
                    <a:pt x="255" y="34"/>
                  </a:lnTo>
                  <a:lnTo>
                    <a:pt x="262" y="41"/>
                  </a:lnTo>
                  <a:lnTo>
                    <a:pt x="268" y="51"/>
                  </a:lnTo>
                  <a:lnTo>
                    <a:pt x="273" y="61"/>
                  </a:lnTo>
                  <a:lnTo>
                    <a:pt x="276" y="70"/>
                  </a:lnTo>
                  <a:lnTo>
                    <a:pt x="276" y="70"/>
                  </a:lnTo>
                  <a:lnTo>
                    <a:pt x="276" y="70"/>
                  </a:lnTo>
                  <a:lnTo>
                    <a:pt x="288" y="67"/>
                  </a:lnTo>
                  <a:lnTo>
                    <a:pt x="300" y="67"/>
                  </a:lnTo>
                  <a:lnTo>
                    <a:pt x="300" y="67"/>
                  </a:lnTo>
                  <a:lnTo>
                    <a:pt x="300" y="67"/>
                  </a:lnTo>
                  <a:lnTo>
                    <a:pt x="308" y="67"/>
                  </a:lnTo>
                  <a:lnTo>
                    <a:pt x="317" y="68"/>
                  </a:lnTo>
                  <a:lnTo>
                    <a:pt x="324" y="70"/>
                  </a:lnTo>
                  <a:lnTo>
                    <a:pt x="333" y="73"/>
                  </a:lnTo>
                  <a:lnTo>
                    <a:pt x="333" y="73"/>
                  </a:lnTo>
                  <a:lnTo>
                    <a:pt x="333" y="73"/>
                  </a:lnTo>
                  <a:lnTo>
                    <a:pt x="342" y="78"/>
                  </a:lnTo>
                  <a:lnTo>
                    <a:pt x="351" y="84"/>
                  </a:lnTo>
                  <a:lnTo>
                    <a:pt x="358" y="91"/>
                  </a:lnTo>
                  <a:lnTo>
                    <a:pt x="365" y="98"/>
                  </a:lnTo>
                  <a:lnTo>
                    <a:pt x="370" y="106"/>
                  </a:lnTo>
                  <a:lnTo>
                    <a:pt x="375" y="114"/>
                  </a:lnTo>
                  <a:lnTo>
                    <a:pt x="379" y="124"/>
                  </a:lnTo>
                  <a:lnTo>
                    <a:pt x="381" y="133"/>
                  </a:lnTo>
                  <a:lnTo>
                    <a:pt x="381" y="133"/>
                  </a:lnTo>
                  <a:lnTo>
                    <a:pt x="381" y="133"/>
                  </a:lnTo>
                  <a:lnTo>
                    <a:pt x="388" y="134"/>
                  </a:lnTo>
                  <a:lnTo>
                    <a:pt x="396" y="136"/>
                  </a:lnTo>
                  <a:lnTo>
                    <a:pt x="396" y="136"/>
                  </a:lnTo>
                  <a:lnTo>
                    <a:pt x="396" y="136"/>
                  </a:lnTo>
                  <a:lnTo>
                    <a:pt x="396" y="136"/>
                  </a:lnTo>
                  <a:lnTo>
                    <a:pt x="396" y="136"/>
                  </a:lnTo>
                  <a:lnTo>
                    <a:pt x="402" y="140"/>
                  </a:lnTo>
                  <a:lnTo>
                    <a:pt x="408" y="144"/>
                  </a:lnTo>
                  <a:lnTo>
                    <a:pt x="413" y="149"/>
                  </a:lnTo>
                  <a:lnTo>
                    <a:pt x="417" y="156"/>
                  </a:lnTo>
                  <a:lnTo>
                    <a:pt x="420" y="161"/>
                  </a:lnTo>
                  <a:lnTo>
                    <a:pt x="424" y="169"/>
                  </a:lnTo>
                  <a:lnTo>
                    <a:pt x="425" y="175"/>
                  </a:lnTo>
                  <a:lnTo>
                    <a:pt x="426" y="182"/>
                  </a:lnTo>
                  <a:lnTo>
                    <a:pt x="426" y="182"/>
                  </a:lnTo>
                  <a:lnTo>
                    <a:pt x="426" y="182"/>
                  </a:lnTo>
                  <a:lnTo>
                    <a:pt x="425" y="192"/>
                  </a:lnTo>
                  <a:lnTo>
                    <a:pt x="421" y="202"/>
                  </a:lnTo>
                  <a:lnTo>
                    <a:pt x="421" y="202"/>
                  </a:lnTo>
                  <a:lnTo>
                    <a:pt x="421" y="202"/>
                  </a:lnTo>
                  <a:lnTo>
                    <a:pt x="418" y="208"/>
                  </a:lnTo>
                  <a:lnTo>
                    <a:pt x="414" y="213"/>
                  </a:lnTo>
                  <a:lnTo>
                    <a:pt x="410" y="219"/>
                  </a:lnTo>
                  <a:lnTo>
                    <a:pt x="404" y="223"/>
                  </a:lnTo>
                  <a:lnTo>
                    <a:pt x="399" y="226"/>
                  </a:lnTo>
                  <a:lnTo>
                    <a:pt x="394" y="229"/>
                  </a:lnTo>
                  <a:lnTo>
                    <a:pt x="387" y="232"/>
                  </a:lnTo>
                  <a:lnTo>
                    <a:pt x="381" y="233"/>
                  </a:lnTo>
                  <a:lnTo>
                    <a:pt x="381" y="233"/>
                  </a:lnTo>
                  <a:lnTo>
                    <a:pt x="380" y="233"/>
                  </a:lnTo>
                  <a:lnTo>
                    <a:pt x="76" y="233"/>
                  </a:lnTo>
                  <a:lnTo>
                    <a:pt x="76" y="233"/>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2511817" y="1226302"/>
            <a:ext cx="968955" cy="418213"/>
            <a:chOff x="2511817" y="1253595"/>
            <a:chExt cx="968955" cy="418213"/>
          </a:xfrm>
        </p:grpSpPr>
        <p:sp>
          <p:nvSpPr>
            <p:cNvPr id="27" name="Text Placeholder 4"/>
            <p:cNvSpPr txBox="1">
              <a:spLocks/>
            </p:cNvSpPr>
            <p:nvPr>
              <p:custDataLst>
                <p:tags r:id="rId2"/>
              </p:custDataLst>
            </p:nvPr>
          </p:nvSpPr>
          <p:spPr bwMode="black">
            <a:xfrm>
              <a:off x="2866964" y="1253595"/>
              <a:ext cx="613808" cy="418213"/>
            </a:xfrm>
            <a:prstGeom prst="rect">
              <a:avLst/>
            </a:prstGeom>
            <a:noFill/>
            <a:effectLst/>
          </p:spPr>
          <p:txBody>
            <a:bodyPr vert="horz" lIns="0" tIns="0" rIns="0" bIns="0" rtlCol="0" anchor="ctr">
              <a:noAutofit/>
            </a:bodyPr>
            <a:lstStyle>
              <a:defPPr>
                <a:defRPr lang="en-US"/>
              </a:defPPr>
              <a:lvl1pPr marR="0" lvl="0" indent="0" algn="ctr" fontAlgn="auto">
                <a:spcBef>
                  <a:spcPts val="0"/>
                </a:spcBef>
                <a:spcAft>
                  <a:spcPts val="140"/>
                </a:spcAft>
                <a:buClrTx/>
                <a:buSzPct val="100000"/>
                <a:buFont typeface="Arial"/>
                <a:buNone/>
                <a:tabLst/>
                <a:defRPr kumimoji="0" sz="3600" b="1" u="none" strike="noStrike" cap="none" spc="0" normalizeH="0" baseline="0">
                  <a:ln>
                    <a:noFill/>
                  </a:ln>
                  <a:solidFill>
                    <a:schemeClr val="bg1"/>
                  </a:solidFill>
                  <a:effectLst>
                    <a:glow rad="228600">
                      <a:schemeClr val="tx1">
                        <a:alpha val="40000"/>
                      </a:schemeClr>
                    </a:glow>
                  </a:effectLst>
                  <a:uLnTx/>
                  <a:uFillTx/>
                  <a:latin typeface="HP Simplified"/>
                  <a:cs typeface="HP Simplified"/>
                </a:defRPr>
              </a:lvl1pPr>
            </a:lstStyle>
            <a:p>
              <a:pPr algn="l"/>
              <a:r>
                <a:rPr lang="en-US" sz="1100" dirty="0" smtClean="0">
                  <a:solidFill>
                    <a:schemeClr val="accent1"/>
                  </a:solidFill>
                  <a:effectLst/>
                  <a:latin typeface="+mn-lt"/>
                </a:rPr>
                <a:t>Big Data</a:t>
              </a:r>
              <a:endParaRPr lang="en-GB" sz="1100" dirty="0">
                <a:solidFill>
                  <a:schemeClr val="accent1"/>
                </a:solidFill>
                <a:effectLst/>
                <a:latin typeface="+mn-lt"/>
              </a:endParaRPr>
            </a:p>
          </p:txBody>
        </p:sp>
        <p:grpSp>
          <p:nvGrpSpPr>
            <p:cNvPr id="75" name="Group 12"/>
            <p:cNvGrpSpPr>
              <a:grpSpLocks noChangeAspect="1"/>
            </p:cNvGrpSpPr>
            <p:nvPr/>
          </p:nvGrpSpPr>
          <p:grpSpPr bwMode="auto">
            <a:xfrm>
              <a:off x="2511817" y="1292839"/>
              <a:ext cx="334963" cy="339725"/>
              <a:chOff x="785" y="1184"/>
              <a:chExt cx="211" cy="214"/>
            </a:xfrm>
          </p:grpSpPr>
          <p:sp>
            <p:nvSpPr>
              <p:cNvPr id="76" name="Freeform 13"/>
              <p:cNvSpPr>
                <a:spLocks/>
              </p:cNvSpPr>
              <p:nvPr/>
            </p:nvSpPr>
            <p:spPr bwMode="auto">
              <a:xfrm>
                <a:off x="858" y="1186"/>
                <a:ext cx="85" cy="90"/>
              </a:xfrm>
              <a:custGeom>
                <a:avLst/>
                <a:gdLst>
                  <a:gd name="T0" fmla="*/ 67 w 170"/>
                  <a:gd name="T1" fmla="*/ 1 h 180"/>
                  <a:gd name="T2" fmla="*/ 71 w 170"/>
                  <a:gd name="T3" fmla="*/ 7 h 180"/>
                  <a:gd name="T4" fmla="*/ 71 w 170"/>
                  <a:gd name="T5" fmla="*/ 24 h 180"/>
                  <a:gd name="T6" fmla="*/ 91 w 170"/>
                  <a:gd name="T7" fmla="*/ 26 h 180"/>
                  <a:gd name="T8" fmla="*/ 109 w 170"/>
                  <a:gd name="T9" fmla="*/ 31 h 180"/>
                  <a:gd name="T10" fmla="*/ 125 w 170"/>
                  <a:gd name="T11" fmla="*/ 40 h 180"/>
                  <a:gd name="T12" fmla="*/ 139 w 170"/>
                  <a:gd name="T13" fmla="*/ 50 h 180"/>
                  <a:gd name="T14" fmla="*/ 146 w 170"/>
                  <a:gd name="T15" fmla="*/ 58 h 180"/>
                  <a:gd name="T16" fmla="*/ 158 w 170"/>
                  <a:gd name="T17" fmla="*/ 74 h 180"/>
                  <a:gd name="T18" fmla="*/ 165 w 170"/>
                  <a:gd name="T19" fmla="*/ 93 h 180"/>
                  <a:gd name="T20" fmla="*/ 170 w 170"/>
                  <a:gd name="T21" fmla="*/ 114 h 180"/>
                  <a:gd name="T22" fmla="*/ 170 w 170"/>
                  <a:gd name="T23" fmla="*/ 125 h 180"/>
                  <a:gd name="T24" fmla="*/ 166 w 170"/>
                  <a:gd name="T25" fmla="*/ 152 h 180"/>
                  <a:gd name="T26" fmla="*/ 156 w 170"/>
                  <a:gd name="T27" fmla="*/ 177 h 180"/>
                  <a:gd name="T28" fmla="*/ 154 w 170"/>
                  <a:gd name="T29" fmla="*/ 178 h 180"/>
                  <a:gd name="T30" fmla="*/ 151 w 170"/>
                  <a:gd name="T31" fmla="*/ 180 h 180"/>
                  <a:gd name="T32" fmla="*/ 149 w 170"/>
                  <a:gd name="T33" fmla="*/ 179 h 180"/>
                  <a:gd name="T34" fmla="*/ 146 w 170"/>
                  <a:gd name="T35" fmla="*/ 177 h 180"/>
                  <a:gd name="T36" fmla="*/ 145 w 170"/>
                  <a:gd name="T37" fmla="*/ 172 h 180"/>
                  <a:gd name="T38" fmla="*/ 146 w 170"/>
                  <a:gd name="T39" fmla="*/ 164 h 180"/>
                  <a:gd name="T40" fmla="*/ 146 w 170"/>
                  <a:gd name="T41" fmla="*/ 156 h 180"/>
                  <a:gd name="T42" fmla="*/ 145 w 170"/>
                  <a:gd name="T43" fmla="*/ 138 h 180"/>
                  <a:gd name="T44" fmla="*/ 140 w 170"/>
                  <a:gd name="T45" fmla="*/ 122 h 180"/>
                  <a:gd name="T46" fmla="*/ 134 w 170"/>
                  <a:gd name="T47" fmla="*/ 107 h 180"/>
                  <a:gd name="T48" fmla="*/ 124 w 170"/>
                  <a:gd name="T49" fmla="*/ 95 h 180"/>
                  <a:gd name="T50" fmla="*/ 114 w 170"/>
                  <a:gd name="T51" fmla="*/ 84 h 180"/>
                  <a:gd name="T52" fmla="*/ 101 w 170"/>
                  <a:gd name="T53" fmla="*/ 75 h 180"/>
                  <a:gd name="T54" fmla="*/ 87 w 170"/>
                  <a:gd name="T55" fmla="*/ 70 h 180"/>
                  <a:gd name="T56" fmla="*/ 71 w 170"/>
                  <a:gd name="T57" fmla="*/ 68 h 180"/>
                  <a:gd name="T58" fmla="*/ 71 w 170"/>
                  <a:gd name="T59" fmla="*/ 83 h 180"/>
                  <a:gd name="T60" fmla="*/ 67 w 170"/>
                  <a:gd name="T61" fmla="*/ 89 h 180"/>
                  <a:gd name="T62" fmla="*/ 63 w 170"/>
                  <a:gd name="T63" fmla="*/ 90 h 180"/>
                  <a:gd name="T64" fmla="*/ 5 w 170"/>
                  <a:gd name="T65" fmla="*/ 52 h 180"/>
                  <a:gd name="T66" fmla="*/ 1 w 170"/>
                  <a:gd name="T67" fmla="*/ 49 h 180"/>
                  <a:gd name="T68" fmla="*/ 0 w 170"/>
                  <a:gd name="T69" fmla="*/ 45 h 180"/>
                  <a:gd name="T70" fmla="*/ 5 w 170"/>
                  <a:gd name="T71" fmla="*/ 39 h 180"/>
                  <a:gd name="T72" fmla="*/ 60 w 170"/>
                  <a:gd name="T73" fmla="*/ 1 h 180"/>
                  <a:gd name="T74" fmla="*/ 67 w 170"/>
                  <a:gd name="T75" fmla="*/ 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0" h="180">
                    <a:moveTo>
                      <a:pt x="67" y="1"/>
                    </a:moveTo>
                    <a:lnTo>
                      <a:pt x="67" y="1"/>
                    </a:lnTo>
                    <a:lnTo>
                      <a:pt x="70" y="4"/>
                    </a:lnTo>
                    <a:lnTo>
                      <a:pt x="71" y="7"/>
                    </a:lnTo>
                    <a:lnTo>
                      <a:pt x="71" y="24"/>
                    </a:lnTo>
                    <a:lnTo>
                      <a:pt x="71" y="24"/>
                    </a:lnTo>
                    <a:lnTo>
                      <a:pt x="81" y="24"/>
                    </a:lnTo>
                    <a:lnTo>
                      <a:pt x="91" y="26"/>
                    </a:lnTo>
                    <a:lnTo>
                      <a:pt x="101" y="28"/>
                    </a:lnTo>
                    <a:lnTo>
                      <a:pt x="109" y="31"/>
                    </a:lnTo>
                    <a:lnTo>
                      <a:pt x="118" y="35"/>
                    </a:lnTo>
                    <a:lnTo>
                      <a:pt x="125" y="40"/>
                    </a:lnTo>
                    <a:lnTo>
                      <a:pt x="133" y="45"/>
                    </a:lnTo>
                    <a:lnTo>
                      <a:pt x="139" y="50"/>
                    </a:lnTo>
                    <a:lnTo>
                      <a:pt x="139" y="50"/>
                    </a:lnTo>
                    <a:lnTo>
                      <a:pt x="146" y="58"/>
                    </a:lnTo>
                    <a:lnTo>
                      <a:pt x="152" y="66"/>
                    </a:lnTo>
                    <a:lnTo>
                      <a:pt x="158" y="74"/>
                    </a:lnTo>
                    <a:lnTo>
                      <a:pt x="162" y="83"/>
                    </a:lnTo>
                    <a:lnTo>
                      <a:pt x="165" y="93"/>
                    </a:lnTo>
                    <a:lnTo>
                      <a:pt x="167" y="103"/>
                    </a:lnTo>
                    <a:lnTo>
                      <a:pt x="170" y="114"/>
                    </a:lnTo>
                    <a:lnTo>
                      <a:pt x="170" y="125"/>
                    </a:lnTo>
                    <a:lnTo>
                      <a:pt x="170" y="125"/>
                    </a:lnTo>
                    <a:lnTo>
                      <a:pt x="169" y="139"/>
                    </a:lnTo>
                    <a:lnTo>
                      <a:pt x="166" y="152"/>
                    </a:lnTo>
                    <a:lnTo>
                      <a:pt x="162" y="165"/>
                    </a:lnTo>
                    <a:lnTo>
                      <a:pt x="156" y="177"/>
                    </a:lnTo>
                    <a:lnTo>
                      <a:pt x="156" y="177"/>
                    </a:lnTo>
                    <a:lnTo>
                      <a:pt x="154" y="178"/>
                    </a:lnTo>
                    <a:lnTo>
                      <a:pt x="152" y="179"/>
                    </a:lnTo>
                    <a:lnTo>
                      <a:pt x="151" y="180"/>
                    </a:lnTo>
                    <a:lnTo>
                      <a:pt x="149" y="179"/>
                    </a:lnTo>
                    <a:lnTo>
                      <a:pt x="149" y="179"/>
                    </a:lnTo>
                    <a:lnTo>
                      <a:pt x="147" y="178"/>
                    </a:lnTo>
                    <a:lnTo>
                      <a:pt x="146" y="177"/>
                    </a:lnTo>
                    <a:lnTo>
                      <a:pt x="145" y="174"/>
                    </a:lnTo>
                    <a:lnTo>
                      <a:pt x="145" y="172"/>
                    </a:lnTo>
                    <a:lnTo>
                      <a:pt x="145" y="172"/>
                    </a:lnTo>
                    <a:lnTo>
                      <a:pt x="146" y="164"/>
                    </a:lnTo>
                    <a:lnTo>
                      <a:pt x="146" y="156"/>
                    </a:lnTo>
                    <a:lnTo>
                      <a:pt x="146" y="156"/>
                    </a:lnTo>
                    <a:lnTo>
                      <a:pt x="146" y="146"/>
                    </a:lnTo>
                    <a:lnTo>
                      <a:pt x="145" y="138"/>
                    </a:lnTo>
                    <a:lnTo>
                      <a:pt x="143" y="129"/>
                    </a:lnTo>
                    <a:lnTo>
                      <a:pt x="140" y="122"/>
                    </a:lnTo>
                    <a:lnTo>
                      <a:pt x="137" y="114"/>
                    </a:lnTo>
                    <a:lnTo>
                      <a:pt x="134" y="107"/>
                    </a:lnTo>
                    <a:lnTo>
                      <a:pt x="130" y="100"/>
                    </a:lnTo>
                    <a:lnTo>
                      <a:pt x="124" y="95"/>
                    </a:lnTo>
                    <a:lnTo>
                      <a:pt x="120" y="88"/>
                    </a:lnTo>
                    <a:lnTo>
                      <a:pt x="114" y="84"/>
                    </a:lnTo>
                    <a:lnTo>
                      <a:pt x="108" y="80"/>
                    </a:lnTo>
                    <a:lnTo>
                      <a:pt x="101" y="75"/>
                    </a:lnTo>
                    <a:lnTo>
                      <a:pt x="94" y="73"/>
                    </a:lnTo>
                    <a:lnTo>
                      <a:pt x="87" y="70"/>
                    </a:lnTo>
                    <a:lnTo>
                      <a:pt x="79" y="69"/>
                    </a:lnTo>
                    <a:lnTo>
                      <a:pt x="71" y="68"/>
                    </a:lnTo>
                    <a:lnTo>
                      <a:pt x="71" y="83"/>
                    </a:lnTo>
                    <a:lnTo>
                      <a:pt x="71" y="83"/>
                    </a:lnTo>
                    <a:lnTo>
                      <a:pt x="70" y="87"/>
                    </a:lnTo>
                    <a:lnTo>
                      <a:pt x="67" y="89"/>
                    </a:lnTo>
                    <a:lnTo>
                      <a:pt x="67" y="89"/>
                    </a:lnTo>
                    <a:lnTo>
                      <a:pt x="63" y="90"/>
                    </a:lnTo>
                    <a:lnTo>
                      <a:pt x="60" y="89"/>
                    </a:lnTo>
                    <a:lnTo>
                      <a:pt x="5" y="52"/>
                    </a:lnTo>
                    <a:lnTo>
                      <a:pt x="5" y="52"/>
                    </a:lnTo>
                    <a:lnTo>
                      <a:pt x="1" y="49"/>
                    </a:lnTo>
                    <a:lnTo>
                      <a:pt x="0" y="45"/>
                    </a:lnTo>
                    <a:lnTo>
                      <a:pt x="0" y="45"/>
                    </a:lnTo>
                    <a:lnTo>
                      <a:pt x="1" y="42"/>
                    </a:lnTo>
                    <a:lnTo>
                      <a:pt x="5" y="39"/>
                    </a:lnTo>
                    <a:lnTo>
                      <a:pt x="60" y="1"/>
                    </a:lnTo>
                    <a:lnTo>
                      <a:pt x="60" y="1"/>
                    </a:lnTo>
                    <a:lnTo>
                      <a:pt x="63" y="0"/>
                    </a:lnTo>
                    <a:lnTo>
                      <a:pt x="67" y="1"/>
                    </a:lnTo>
                    <a:lnTo>
                      <a:pt x="67" y="1"/>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4"/>
              <p:cNvSpPr>
                <a:spLocks noEditPoints="1"/>
              </p:cNvSpPr>
              <p:nvPr/>
            </p:nvSpPr>
            <p:spPr bwMode="auto">
              <a:xfrm>
                <a:off x="843" y="1246"/>
                <a:ext cx="153" cy="152"/>
              </a:xfrm>
              <a:custGeom>
                <a:avLst/>
                <a:gdLst>
                  <a:gd name="T0" fmla="*/ 215 w 306"/>
                  <a:gd name="T1" fmla="*/ 29 h 303"/>
                  <a:gd name="T2" fmla="*/ 215 w 306"/>
                  <a:gd name="T3" fmla="*/ 29 h 303"/>
                  <a:gd name="T4" fmla="*/ 213 w 306"/>
                  <a:gd name="T5" fmla="*/ 38 h 303"/>
                  <a:gd name="T6" fmla="*/ 209 w 306"/>
                  <a:gd name="T7" fmla="*/ 47 h 303"/>
                  <a:gd name="T8" fmla="*/ 205 w 306"/>
                  <a:gd name="T9" fmla="*/ 56 h 303"/>
                  <a:gd name="T10" fmla="*/ 201 w 306"/>
                  <a:gd name="T11" fmla="*/ 64 h 303"/>
                  <a:gd name="T12" fmla="*/ 201 w 306"/>
                  <a:gd name="T13" fmla="*/ 64 h 303"/>
                  <a:gd name="T14" fmla="*/ 197 w 306"/>
                  <a:gd name="T15" fmla="*/ 69 h 303"/>
                  <a:gd name="T16" fmla="*/ 192 w 306"/>
                  <a:gd name="T17" fmla="*/ 73 h 303"/>
                  <a:gd name="T18" fmla="*/ 187 w 306"/>
                  <a:gd name="T19" fmla="*/ 75 h 303"/>
                  <a:gd name="T20" fmla="*/ 181 w 306"/>
                  <a:gd name="T21" fmla="*/ 76 h 303"/>
                  <a:gd name="T22" fmla="*/ 181 w 306"/>
                  <a:gd name="T23" fmla="*/ 76 h 303"/>
                  <a:gd name="T24" fmla="*/ 177 w 306"/>
                  <a:gd name="T25" fmla="*/ 75 h 303"/>
                  <a:gd name="T26" fmla="*/ 173 w 306"/>
                  <a:gd name="T27" fmla="*/ 74 h 303"/>
                  <a:gd name="T28" fmla="*/ 173 w 306"/>
                  <a:gd name="T29" fmla="*/ 74 h 303"/>
                  <a:gd name="T30" fmla="*/ 169 w 306"/>
                  <a:gd name="T31" fmla="*/ 73 h 303"/>
                  <a:gd name="T32" fmla="*/ 166 w 306"/>
                  <a:gd name="T33" fmla="*/ 70 h 303"/>
                  <a:gd name="T34" fmla="*/ 163 w 306"/>
                  <a:gd name="T35" fmla="*/ 67 h 303"/>
                  <a:gd name="T36" fmla="*/ 161 w 306"/>
                  <a:gd name="T37" fmla="*/ 64 h 303"/>
                  <a:gd name="T38" fmla="*/ 159 w 306"/>
                  <a:gd name="T39" fmla="*/ 60 h 303"/>
                  <a:gd name="T40" fmla="*/ 158 w 306"/>
                  <a:gd name="T41" fmla="*/ 57 h 303"/>
                  <a:gd name="T42" fmla="*/ 158 w 306"/>
                  <a:gd name="T43" fmla="*/ 52 h 303"/>
                  <a:gd name="T44" fmla="*/ 158 w 306"/>
                  <a:gd name="T45" fmla="*/ 48 h 303"/>
                  <a:gd name="T46" fmla="*/ 158 w 306"/>
                  <a:gd name="T47" fmla="*/ 48 h 303"/>
                  <a:gd name="T48" fmla="*/ 159 w 306"/>
                  <a:gd name="T49" fmla="*/ 35 h 303"/>
                  <a:gd name="T50" fmla="*/ 159 w 306"/>
                  <a:gd name="T51" fmla="*/ 35 h 303"/>
                  <a:gd name="T52" fmla="*/ 159 w 306"/>
                  <a:gd name="T53" fmla="*/ 25 h 303"/>
                  <a:gd name="T54" fmla="*/ 158 w 306"/>
                  <a:gd name="T55" fmla="*/ 16 h 303"/>
                  <a:gd name="T56" fmla="*/ 154 w 306"/>
                  <a:gd name="T57" fmla="*/ 7 h 303"/>
                  <a:gd name="T58" fmla="*/ 151 w 306"/>
                  <a:gd name="T59" fmla="*/ 0 h 303"/>
                  <a:gd name="T60" fmla="*/ 0 w 306"/>
                  <a:gd name="T61" fmla="*/ 75 h 303"/>
                  <a:gd name="T62" fmla="*/ 0 w 306"/>
                  <a:gd name="T63" fmla="*/ 227 h 303"/>
                  <a:gd name="T64" fmla="*/ 152 w 306"/>
                  <a:gd name="T65" fmla="*/ 303 h 303"/>
                  <a:gd name="T66" fmla="*/ 153 w 306"/>
                  <a:gd name="T67" fmla="*/ 303 h 303"/>
                  <a:gd name="T68" fmla="*/ 153 w 306"/>
                  <a:gd name="T69" fmla="*/ 303 h 303"/>
                  <a:gd name="T70" fmla="*/ 306 w 306"/>
                  <a:gd name="T71" fmla="*/ 227 h 303"/>
                  <a:gd name="T72" fmla="*/ 306 w 306"/>
                  <a:gd name="T73" fmla="*/ 75 h 303"/>
                  <a:gd name="T74" fmla="*/ 306 w 306"/>
                  <a:gd name="T75" fmla="*/ 75 h 303"/>
                  <a:gd name="T76" fmla="*/ 215 w 306"/>
                  <a:gd name="T77" fmla="*/ 29 h 303"/>
                  <a:gd name="T78" fmla="*/ 77 w 306"/>
                  <a:gd name="T79" fmla="*/ 236 h 303"/>
                  <a:gd name="T80" fmla="*/ 27 w 306"/>
                  <a:gd name="T81" fmla="*/ 211 h 303"/>
                  <a:gd name="T82" fmla="*/ 27 w 306"/>
                  <a:gd name="T83" fmla="*/ 163 h 303"/>
                  <a:gd name="T84" fmla="*/ 77 w 306"/>
                  <a:gd name="T85" fmla="*/ 187 h 303"/>
                  <a:gd name="T86" fmla="*/ 77 w 306"/>
                  <a:gd name="T87" fmla="*/ 236 h 303"/>
                  <a:gd name="T88" fmla="*/ 77 w 306"/>
                  <a:gd name="T89" fmla="*/ 168 h 303"/>
                  <a:gd name="T90" fmla="*/ 27 w 306"/>
                  <a:gd name="T91" fmla="*/ 144 h 303"/>
                  <a:gd name="T92" fmla="*/ 27 w 306"/>
                  <a:gd name="T93" fmla="*/ 92 h 303"/>
                  <a:gd name="T94" fmla="*/ 77 w 306"/>
                  <a:gd name="T95" fmla="*/ 115 h 303"/>
                  <a:gd name="T96" fmla="*/ 77 w 306"/>
                  <a:gd name="T97" fmla="*/ 168 h 303"/>
                  <a:gd name="T98" fmla="*/ 153 w 306"/>
                  <a:gd name="T99" fmla="*/ 272 h 303"/>
                  <a:gd name="T100" fmla="*/ 152 w 306"/>
                  <a:gd name="T101" fmla="*/ 273 h 303"/>
                  <a:gd name="T102" fmla="*/ 94 w 306"/>
                  <a:gd name="T103" fmla="*/ 244 h 303"/>
                  <a:gd name="T104" fmla="*/ 94 w 306"/>
                  <a:gd name="T105" fmla="*/ 196 h 303"/>
                  <a:gd name="T106" fmla="*/ 153 w 306"/>
                  <a:gd name="T107" fmla="*/ 224 h 303"/>
                  <a:gd name="T108" fmla="*/ 153 w 306"/>
                  <a:gd name="T109" fmla="*/ 272 h 303"/>
                  <a:gd name="T110" fmla="*/ 211 w 306"/>
                  <a:gd name="T111" fmla="*/ 175 h 303"/>
                  <a:gd name="T112" fmla="*/ 152 w 306"/>
                  <a:gd name="T113" fmla="*/ 147 h 303"/>
                  <a:gd name="T114" fmla="*/ 152 w 306"/>
                  <a:gd name="T115" fmla="*/ 93 h 303"/>
                  <a:gd name="T116" fmla="*/ 211 w 306"/>
                  <a:gd name="T117" fmla="*/ 121 h 303"/>
                  <a:gd name="T118" fmla="*/ 211 w 306"/>
                  <a:gd name="T119" fmla="*/ 1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 h="303">
                    <a:moveTo>
                      <a:pt x="215" y="29"/>
                    </a:moveTo>
                    <a:lnTo>
                      <a:pt x="215" y="29"/>
                    </a:lnTo>
                    <a:lnTo>
                      <a:pt x="213" y="38"/>
                    </a:lnTo>
                    <a:lnTo>
                      <a:pt x="209" y="47"/>
                    </a:lnTo>
                    <a:lnTo>
                      <a:pt x="205" y="56"/>
                    </a:lnTo>
                    <a:lnTo>
                      <a:pt x="201" y="64"/>
                    </a:lnTo>
                    <a:lnTo>
                      <a:pt x="201" y="64"/>
                    </a:lnTo>
                    <a:lnTo>
                      <a:pt x="197" y="69"/>
                    </a:lnTo>
                    <a:lnTo>
                      <a:pt x="192" y="73"/>
                    </a:lnTo>
                    <a:lnTo>
                      <a:pt x="187" y="75"/>
                    </a:lnTo>
                    <a:lnTo>
                      <a:pt x="181" y="76"/>
                    </a:lnTo>
                    <a:lnTo>
                      <a:pt x="181" y="76"/>
                    </a:lnTo>
                    <a:lnTo>
                      <a:pt x="177" y="75"/>
                    </a:lnTo>
                    <a:lnTo>
                      <a:pt x="173" y="74"/>
                    </a:lnTo>
                    <a:lnTo>
                      <a:pt x="173" y="74"/>
                    </a:lnTo>
                    <a:lnTo>
                      <a:pt x="169" y="73"/>
                    </a:lnTo>
                    <a:lnTo>
                      <a:pt x="166" y="70"/>
                    </a:lnTo>
                    <a:lnTo>
                      <a:pt x="163" y="67"/>
                    </a:lnTo>
                    <a:lnTo>
                      <a:pt x="161" y="64"/>
                    </a:lnTo>
                    <a:lnTo>
                      <a:pt x="159" y="60"/>
                    </a:lnTo>
                    <a:lnTo>
                      <a:pt x="158" y="57"/>
                    </a:lnTo>
                    <a:lnTo>
                      <a:pt x="158" y="52"/>
                    </a:lnTo>
                    <a:lnTo>
                      <a:pt x="158" y="48"/>
                    </a:lnTo>
                    <a:lnTo>
                      <a:pt x="158" y="48"/>
                    </a:lnTo>
                    <a:lnTo>
                      <a:pt x="159" y="35"/>
                    </a:lnTo>
                    <a:lnTo>
                      <a:pt x="159" y="35"/>
                    </a:lnTo>
                    <a:lnTo>
                      <a:pt x="159" y="25"/>
                    </a:lnTo>
                    <a:lnTo>
                      <a:pt x="158" y="16"/>
                    </a:lnTo>
                    <a:lnTo>
                      <a:pt x="154" y="7"/>
                    </a:lnTo>
                    <a:lnTo>
                      <a:pt x="151" y="0"/>
                    </a:lnTo>
                    <a:lnTo>
                      <a:pt x="0" y="75"/>
                    </a:lnTo>
                    <a:lnTo>
                      <a:pt x="0" y="227"/>
                    </a:lnTo>
                    <a:lnTo>
                      <a:pt x="152" y="303"/>
                    </a:lnTo>
                    <a:lnTo>
                      <a:pt x="153" y="303"/>
                    </a:lnTo>
                    <a:lnTo>
                      <a:pt x="153" y="303"/>
                    </a:lnTo>
                    <a:lnTo>
                      <a:pt x="306" y="227"/>
                    </a:lnTo>
                    <a:lnTo>
                      <a:pt x="306" y="75"/>
                    </a:lnTo>
                    <a:lnTo>
                      <a:pt x="306" y="75"/>
                    </a:lnTo>
                    <a:lnTo>
                      <a:pt x="215" y="29"/>
                    </a:lnTo>
                    <a:close/>
                    <a:moveTo>
                      <a:pt x="77" y="236"/>
                    </a:moveTo>
                    <a:lnTo>
                      <a:pt x="27" y="211"/>
                    </a:lnTo>
                    <a:lnTo>
                      <a:pt x="27" y="163"/>
                    </a:lnTo>
                    <a:lnTo>
                      <a:pt x="77" y="187"/>
                    </a:lnTo>
                    <a:lnTo>
                      <a:pt x="77" y="236"/>
                    </a:lnTo>
                    <a:close/>
                    <a:moveTo>
                      <a:pt x="77" y="168"/>
                    </a:moveTo>
                    <a:lnTo>
                      <a:pt x="27" y="144"/>
                    </a:lnTo>
                    <a:lnTo>
                      <a:pt x="27" y="92"/>
                    </a:lnTo>
                    <a:lnTo>
                      <a:pt x="77" y="115"/>
                    </a:lnTo>
                    <a:lnTo>
                      <a:pt x="77" y="168"/>
                    </a:lnTo>
                    <a:close/>
                    <a:moveTo>
                      <a:pt x="153" y="272"/>
                    </a:moveTo>
                    <a:lnTo>
                      <a:pt x="152" y="273"/>
                    </a:lnTo>
                    <a:lnTo>
                      <a:pt x="94" y="244"/>
                    </a:lnTo>
                    <a:lnTo>
                      <a:pt x="94" y="196"/>
                    </a:lnTo>
                    <a:lnTo>
                      <a:pt x="153" y="224"/>
                    </a:lnTo>
                    <a:lnTo>
                      <a:pt x="153" y="272"/>
                    </a:lnTo>
                    <a:close/>
                    <a:moveTo>
                      <a:pt x="211" y="175"/>
                    </a:moveTo>
                    <a:lnTo>
                      <a:pt x="152" y="147"/>
                    </a:lnTo>
                    <a:lnTo>
                      <a:pt x="152" y="93"/>
                    </a:lnTo>
                    <a:lnTo>
                      <a:pt x="211" y="121"/>
                    </a:lnTo>
                    <a:lnTo>
                      <a:pt x="211" y="175"/>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5"/>
              <p:cNvSpPr>
                <a:spLocks noEditPoints="1"/>
              </p:cNvSpPr>
              <p:nvPr/>
            </p:nvSpPr>
            <p:spPr bwMode="auto">
              <a:xfrm>
                <a:off x="785" y="1184"/>
                <a:ext cx="66" cy="66"/>
              </a:xfrm>
              <a:custGeom>
                <a:avLst/>
                <a:gdLst>
                  <a:gd name="T0" fmla="*/ 67 w 131"/>
                  <a:gd name="T1" fmla="*/ 0 h 132"/>
                  <a:gd name="T2" fmla="*/ 0 w 131"/>
                  <a:gd name="T3" fmla="*/ 33 h 132"/>
                  <a:gd name="T4" fmla="*/ 0 w 131"/>
                  <a:gd name="T5" fmla="*/ 99 h 132"/>
                  <a:gd name="T6" fmla="*/ 65 w 131"/>
                  <a:gd name="T7" fmla="*/ 132 h 132"/>
                  <a:gd name="T8" fmla="*/ 65 w 131"/>
                  <a:gd name="T9" fmla="*/ 132 h 132"/>
                  <a:gd name="T10" fmla="*/ 65 w 131"/>
                  <a:gd name="T11" fmla="*/ 132 h 132"/>
                  <a:gd name="T12" fmla="*/ 131 w 131"/>
                  <a:gd name="T13" fmla="*/ 99 h 132"/>
                  <a:gd name="T14" fmla="*/ 131 w 131"/>
                  <a:gd name="T15" fmla="*/ 33 h 132"/>
                  <a:gd name="T16" fmla="*/ 131 w 131"/>
                  <a:gd name="T17" fmla="*/ 33 h 132"/>
                  <a:gd name="T18" fmla="*/ 67 w 131"/>
                  <a:gd name="T19" fmla="*/ 0 h 132"/>
                  <a:gd name="T20" fmla="*/ 65 w 131"/>
                  <a:gd name="T21" fmla="*/ 65 h 132"/>
                  <a:gd name="T22" fmla="*/ 65 w 131"/>
                  <a:gd name="T23" fmla="*/ 119 h 132"/>
                  <a:gd name="T24" fmla="*/ 65 w 131"/>
                  <a:gd name="T25" fmla="*/ 119 h 132"/>
                  <a:gd name="T26" fmla="*/ 12 w 131"/>
                  <a:gd name="T27" fmla="*/ 91 h 132"/>
                  <a:gd name="T28" fmla="*/ 12 w 131"/>
                  <a:gd name="T29" fmla="*/ 40 h 132"/>
                  <a:gd name="T30" fmla="*/ 65 w 131"/>
                  <a:gd name="T31" fmla="*/ 65 h 132"/>
                  <a:gd name="T32" fmla="*/ 65 w 131"/>
                  <a:gd name="T33" fmla="*/ 6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132">
                    <a:moveTo>
                      <a:pt x="67" y="0"/>
                    </a:moveTo>
                    <a:lnTo>
                      <a:pt x="0" y="33"/>
                    </a:lnTo>
                    <a:lnTo>
                      <a:pt x="0" y="99"/>
                    </a:lnTo>
                    <a:lnTo>
                      <a:pt x="65" y="132"/>
                    </a:lnTo>
                    <a:lnTo>
                      <a:pt x="65" y="132"/>
                    </a:lnTo>
                    <a:lnTo>
                      <a:pt x="65" y="132"/>
                    </a:lnTo>
                    <a:lnTo>
                      <a:pt x="131" y="99"/>
                    </a:lnTo>
                    <a:lnTo>
                      <a:pt x="131" y="33"/>
                    </a:lnTo>
                    <a:lnTo>
                      <a:pt x="131" y="33"/>
                    </a:lnTo>
                    <a:lnTo>
                      <a:pt x="67" y="0"/>
                    </a:lnTo>
                    <a:close/>
                    <a:moveTo>
                      <a:pt x="65" y="65"/>
                    </a:moveTo>
                    <a:lnTo>
                      <a:pt x="65" y="119"/>
                    </a:lnTo>
                    <a:lnTo>
                      <a:pt x="65" y="119"/>
                    </a:lnTo>
                    <a:lnTo>
                      <a:pt x="12" y="91"/>
                    </a:lnTo>
                    <a:lnTo>
                      <a:pt x="12" y="40"/>
                    </a:lnTo>
                    <a:lnTo>
                      <a:pt x="65" y="65"/>
                    </a:lnTo>
                    <a:lnTo>
                      <a:pt x="65" y="65"/>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 name="Group 2"/>
          <p:cNvGrpSpPr/>
          <p:nvPr/>
        </p:nvGrpSpPr>
        <p:grpSpPr>
          <a:xfrm>
            <a:off x="3626823" y="1226302"/>
            <a:ext cx="899954" cy="418213"/>
            <a:chOff x="3563541" y="1253595"/>
            <a:chExt cx="899954" cy="418213"/>
          </a:xfrm>
        </p:grpSpPr>
        <p:sp>
          <p:nvSpPr>
            <p:cNvPr id="38" name="Text Placeholder 4"/>
            <p:cNvSpPr txBox="1">
              <a:spLocks/>
            </p:cNvSpPr>
            <p:nvPr>
              <p:custDataLst>
                <p:tags r:id="rId1"/>
              </p:custDataLst>
            </p:nvPr>
          </p:nvSpPr>
          <p:spPr bwMode="black">
            <a:xfrm>
              <a:off x="3870392" y="1253595"/>
              <a:ext cx="593103" cy="418213"/>
            </a:xfrm>
            <a:prstGeom prst="rect">
              <a:avLst/>
            </a:prstGeom>
            <a:noFill/>
            <a:effectLst/>
          </p:spPr>
          <p:txBody>
            <a:bodyPr vert="horz" lIns="0" tIns="0" rIns="0" bIns="0" rtlCol="0" anchor="ctr">
              <a:noAutofit/>
            </a:bodyPr>
            <a:lstStyle>
              <a:defPPr>
                <a:defRPr lang="en-US"/>
              </a:defPPr>
              <a:lvl1pPr marR="0" lvl="0" indent="0" algn="ctr" fontAlgn="auto">
                <a:spcBef>
                  <a:spcPts val="0"/>
                </a:spcBef>
                <a:spcAft>
                  <a:spcPts val="140"/>
                </a:spcAft>
                <a:buClrTx/>
                <a:buSzPct val="100000"/>
                <a:buFont typeface="Arial"/>
                <a:buNone/>
                <a:tabLst/>
                <a:defRPr kumimoji="0" sz="3600" b="1" u="none" strike="noStrike" cap="none" spc="0" normalizeH="0" baseline="0">
                  <a:ln>
                    <a:noFill/>
                  </a:ln>
                  <a:solidFill>
                    <a:schemeClr val="bg1"/>
                  </a:solidFill>
                  <a:effectLst>
                    <a:glow rad="228600">
                      <a:schemeClr val="tx1">
                        <a:alpha val="40000"/>
                      </a:schemeClr>
                    </a:glow>
                  </a:effectLst>
                  <a:uLnTx/>
                  <a:uFillTx/>
                  <a:latin typeface="HP Simplified"/>
                  <a:cs typeface="HP Simplified"/>
                </a:defRPr>
              </a:lvl1pPr>
            </a:lstStyle>
            <a:p>
              <a:pPr algn="l"/>
              <a:r>
                <a:rPr lang="en-US" sz="1100" dirty="0" smtClean="0">
                  <a:solidFill>
                    <a:schemeClr val="accent1"/>
                  </a:solidFill>
                  <a:effectLst/>
                  <a:latin typeface="+mn-lt"/>
                </a:rPr>
                <a:t>Mobility</a:t>
              </a:r>
              <a:endParaRPr lang="en-GB" sz="1100" dirty="0">
                <a:solidFill>
                  <a:schemeClr val="accent1"/>
                </a:solidFill>
                <a:effectLst/>
                <a:latin typeface="+mn-lt"/>
              </a:endParaRPr>
            </a:p>
          </p:txBody>
        </p:sp>
        <p:grpSp>
          <p:nvGrpSpPr>
            <p:cNvPr id="79" name="Group 4"/>
            <p:cNvGrpSpPr>
              <a:grpSpLocks noChangeAspect="1"/>
            </p:cNvGrpSpPr>
            <p:nvPr/>
          </p:nvGrpSpPr>
          <p:grpSpPr bwMode="auto">
            <a:xfrm>
              <a:off x="3563541" y="1292839"/>
              <a:ext cx="266700" cy="339725"/>
              <a:chOff x="1317" y="1138"/>
              <a:chExt cx="168" cy="214"/>
            </a:xfrm>
          </p:grpSpPr>
          <p:sp>
            <p:nvSpPr>
              <p:cNvPr id="80" name="Freeform 5"/>
              <p:cNvSpPr>
                <a:spLocks/>
              </p:cNvSpPr>
              <p:nvPr/>
            </p:nvSpPr>
            <p:spPr bwMode="auto">
              <a:xfrm>
                <a:off x="1354" y="1246"/>
                <a:ext cx="94" cy="63"/>
              </a:xfrm>
              <a:custGeom>
                <a:avLst/>
                <a:gdLst>
                  <a:gd name="T0" fmla="*/ 164 w 190"/>
                  <a:gd name="T1" fmla="*/ 0 h 125"/>
                  <a:gd name="T2" fmla="*/ 95 w 190"/>
                  <a:gd name="T3" fmla="*/ 0 h 125"/>
                  <a:gd name="T4" fmla="*/ 95 w 190"/>
                  <a:gd name="T5" fmla="*/ 20 h 125"/>
                  <a:gd name="T6" fmla="*/ 95 w 190"/>
                  <a:gd name="T7" fmla="*/ 20 h 125"/>
                  <a:gd name="T8" fmla="*/ 94 w 190"/>
                  <a:gd name="T9" fmla="*/ 26 h 125"/>
                  <a:gd name="T10" fmla="*/ 164 w 190"/>
                  <a:gd name="T11" fmla="*/ 26 h 125"/>
                  <a:gd name="T12" fmla="*/ 164 w 190"/>
                  <a:gd name="T13" fmla="*/ 99 h 125"/>
                  <a:gd name="T14" fmla="*/ 26 w 190"/>
                  <a:gd name="T15" fmla="*/ 99 h 125"/>
                  <a:gd name="T16" fmla="*/ 26 w 190"/>
                  <a:gd name="T17" fmla="*/ 0 h 125"/>
                  <a:gd name="T18" fmla="*/ 0 w 190"/>
                  <a:gd name="T19" fmla="*/ 0 h 125"/>
                  <a:gd name="T20" fmla="*/ 0 w 190"/>
                  <a:gd name="T21" fmla="*/ 99 h 125"/>
                  <a:gd name="T22" fmla="*/ 0 w 190"/>
                  <a:gd name="T23" fmla="*/ 99 h 125"/>
                  <a:gd name="T24" fmla="*/ 0 w 190"/>
                  <a:gd name="T25" fmla="*/ 105 h 125"/>
                  <a:gd name="T26" fmla="*/ 3 w 190"/>
                  <a:gd name="T27" fmla="*/ 109 h 125"/>
                  <a:gd name="T28" fmla="*/ 5 w 190"/>
                  <a:gd name="T29" fmla="*/ 113 h 125"/>
                  <a:gd name="T30" fmla="*/ 8 w 190"/>
                  <a:gd name="T31" fmla="*/ 118 h 125"/>
                  <a:gd name="T32" fmla="*/ 12 w 190"/>
                  <a:gd name="T33" fmla="*/ 121 h 125"/>
                  <a:gd name="T34" fmla="*/ 17 w 190"/>
                  <a:gd name="T35" fmla="*/ 123 h 125"/>
                  <a:gd name="T36" fmla="*/ 21 w 190"/>
                  <a:gd name="T37" fmla="*/ 125 h 125"/>
                  <a:gd name="T38" fmla="*/ 26 w 190"/>
                  <a:gd name="T39" fmla="*/ 125 h 125"/>
                  <a:gd name="T40" fmla="*/ 190 w 190"/>
                  <a:gd name="T41" fmla="*/ 125 h 125"/>
                  <a:gd name="T42" fmla="*/ 190 w 190"/>
                  <a:gd name="T43" fmla="*/ 26 h 125"/>
                  <a:gd name="T44" fmla="*/ 190 w 190"/>
                  <a:gd name="T45" fmla="*/ 26 h 125"/>
                  <a:gd name="T46" fmla="*/ 190 w 190"/>
                  <a:gd name="T47" fmla="*/ 21 h 125"/>
                  <a:gd name="T48" fmla="*/ 187 w 190"/>
                  <a:gd name="T49" fmla="*/ 16 h 125"/>
                  <a:gd name="T50" fmla="*/ 185 w 190"/>
                  <a:gd name="T51" fmla="*/ 12 h 125"/>
                  <a:gd name="T52" fmla="*/ 182 w 190"/>
                  <a:gd name="T53" fmla="*/ 8 h 125"/>
                  <a:gd name="T54" fmla="*/ 178 w 190"/>
                  <a:gd name="T55" fmla="*/ 4 h 125"/>
                  <a:gd name="T56" fmla="*/ 173 w 190"/>
                  <a:gd name="T57" fmla="*/ 2 h 125"/>
                  <a:gd name="T58" fmla="*/ 169 w 190"/>
                  <a:gd name="T59" fmla="*/ 0 h 125"/>
                  <a:gd name="T60" fmla="*/ 164 w 190"/>
                  <a:gd name="T61" fmla="*/ 0 h 125"/>
                  <a:gd name="T62" fmla="*/ 164 w 190"/>
                  <a:gd name="T6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0" h="125">
                    <a:moveTo>
                      <a:pt x="164" y="0"/>
                    </a:moveTo>
                    <a:lnTo>
                      <a:pt x="95" y="0"/>
                    </a:lnTo>
                    <a:lnTo>
                      <a:pt x="95" y="20"/>
                    </a:lnTo>
                    <a:lnTo>
                      <a:pt x="95" y="20"/>
                    </a:lnTo>
                    <a:lnTo>
                      <a:pt x="94" y="26"/>
                    </a:lnTo>
                    <a:lnTo>
                      <a:pt x="164" y="26"/>
                    </a:lnTo>
                    <a:lnTo>
                      <a:pt x="164" y="99"/>
                    </a:lnTo>
                    <a:lnTo>
                      <a:pt x="26" y="99"/>
                    </a:lnTo>
                    <a:lnTo>
                      <a:pt x="26" y="0"/>
                    </a:lnTo>
                    <a:lnTo>
                      <a:pt x="0" y="0"/>
                    </a:lnTo>
                    <a:lnTo>
                      <a:pt x="0" y="99"/>
                    </a:lnTo>
                    <a:lnTo>
                      <a:pt x="0" y="99"/>
                    </a:lnTo>
                    <a:lnTo>
                      <a:pt x="0" y="105"/>
                    </a:lnTo>
                    <a:lnTo>
                      <a:pt x="3" y="109"/>
                    </a:lnTo>
                    <a:lnTo>
                      <a:pt x="5" y="113"/>
                    </a:lnTo>
                    <a:lnTo>
                      <a:pt x="8" y="118"/>
                    </a:lnTo>
                    <a:lnTo>
                      <a:pt x="12" y="121"/>
                    </a:lnTo>
                    <a:lnTo>
                      <a:pt x="17" y="123"/>
                    </a:lnTo>
                    <a:lnTo>
                      <a:pt x="21" y="125"/>
                    </a:lnTo>
                    <a:lnTo>
                      <a:pt x="26" y="125"/>
                    </a:lnTo>
                    <a:lnTo>
                      <a:pt x="190" y="125"/>
                    </a:lnTo>
                    <a:lnTo>
                      <a:pt x="190" y="26"/>
                    </a:lnTo>
                    <a:lnTo>
                      <a:pt x="190" y="26"/>
                    </a:lnTo>
                    <a:lnTo>
                      <a:pt x="190" y="21"/>
                    </a:lnTo>
                    <a:lnTo>
                      <a:pt x="187" y="16"/>
                    </a:lnTo>
                    <a:lnTo>
                      <a:pt x="185" y="12"/>
                    </a:lnTo>
                    <a:lnTo>
                      <a:pt x="182" y="8"/>
                    </a:lnTo>
                    <a:lnTo>
                      <a:pt x="178" y="4"/>
                    </a:lnTo>
                    <a:lnTo>
                      <a:pt x="173" y="2"/>
                    </a:lnTo>
                    <a:lnTo>
                      <a:pt x="169" y="0"/>
                    </a:lnTo>
                    <a:lnTo>
                      <a:pt x="164" y="0"/>
                    </a:lnTo>
                    <a:lnTo>
                      <a:pt x="164" y="0"/>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6"/>
              <p:cNvSpPr>
                <a:spLocks noEditPoints="1"/>
              </p:cNvSpPr>
              <p:nvPr/>
            </p:nvSpPr>
            <p:spPr bwMode="auto">
              <a:xfrm>
                <a:off x="1317" y="1186"/>
                <a:ext cx="168" cy="166"/>
              </a:xfrm>
              <a:custGeom>
                <a:avLst/>
                <a:gdLst>
                  <a:gd name="T0" fmla="*/ 245 w 336"/>
                  <a:gd name="T1" fmla="*/ 87 h 332"/>
                  <a:gd name="T2" fmla="*/ 245 w 336"/>
                  <a:gd name="T3" fmla="*/ 39 h 332"/>
                  <a:gd name="T4" fmla="*/ 242 w 336"/>
                  <a:gd name="T5" fmla="*/ 24 h 332"/>
                  <a:gd name="T6" fmla="*/ 234 w 336"/>
                  <a:gd name="T7" fmla="*/ 12 h 332"/>
                  <a:gd name="T8" fmla="*/ 222 w 336"/>
                  <a:gd name="T9" fmla="*/ 4 h 332"/>
                  <a:gd name="T10" fmla="*/ 207 w 336"/>
                  <a:gd name="T11" fmla="*/ 0 h 332"/>
                  <a:gd name="T12" fmla="*/ 203 w 336"/>
                  <a:gd name="T13" fmla="*/ 0 h 332"/>
                  <a:gd name="T14" fmla="*/ 197 w 336"/>
                  <a:gd name="T15" fmla="*/ 2 h 332"/>
                  <a:gd name="T16" fmla="*/ 192 w 336"/>
                  <a:gd name="T17" fmla="*/ 4 h 332"/>
                  <a:gd name="T18" fmla="*/ 180 w 336"/>
                  <a:gd name="T19" fmla="*/ 11 h 332"/>
                  <a:gd name="T20" fmla="*/ 112 w 336"/>
                  <a:gd name="T21" fmla="*/ 141 h 332"/>
                  <a:gd name="T22" fmla="*/ 112 w 336"/>
                  <a:gd name="T23" fmla="*/ 145 h 332"/>
                  <a:gd name="T24" fmla="*/ 115 w 336"/>
                  <a:gd name="T25" fmla="*/ 152 h 332"/>
                  <a:gd name="T26" fmla="*/ 122 w 336"/>
                  <a:gd name="T27" fmla="*/ 159 h 332"/>
                  <a:gd name="T28" fmla="*/ 129 w 336"/>
                  <a:gd name="T29" fmla="*/ 162 h 332"/>
                  <a:gd name="T30" fmla="*/ 134 w 336"/>
                  <a:gd name="T31" fmla="*/ 162 h 332"/>
                  <a:gd name="T32" fmla="*/ 142 w 336"/>
                  <a:gd name="T33" fmla="*/ 160 h 332"/>
                  <a:gd name="T34" fmla="*/ 149 w 336"/>
                  <a:gd name="T35" fmla="*/ 156 h 332"/>
                  <a:gd name="T36" fmla="*/ 153 w 336"/>
                  <a:gd name="T37" fmla="*/ 149 h 332"/>
                  <a:gd name="T38" fmla="*/ 155 w 336"/>
                  <a:gd name="T39" fmla="*/ 141 h 332"/>
                  <a:gd name="T40" fmla="*/ 168 w 336"/>
                  <a:gd name="T41" fmla="*/ 72 h 332"/>
                  <a:gd name="T42" fmla="*/ 237 w 336"/>
                  <a:gd name="T43" fmla="*/ 108 h 332"/>
                  <a:gd name="T44" fmla="*/ 242 w 336"/>
                  <a:gd name="T45" fmla="*/ 108 h 332"/>
                  <a:gd name="T46" fmla="*/ 253 w 336"/>
                  <a:gd name="T47" fmla="*/ 111 h 332"/>
                  <a:gd name="T48" fmla="*/ 262 w 336"/>
                  <a:gd name="T49" fmla="*/ 117 h 332"/>
                  <a:gd name="T50" fmla="*/ 269 w 336"/>
                  <a:gd name="T51" fmla="*/ 125 h 332"/>
                  <a:gd name="T52" fmla="*/ 314 w 336"/>
                  <a:gd name="T53" fmla="*/ 130 h 332"/>
                  <a:gd name="T54" fmla="*/ 319 w 336"/>
                  <a:gd name="T55" fmla="*/ 130 h 332"/>
                  <a:gd name="T56" fmla="*/ 326 w 336"/>
                  <a:gd name="T57" fmla="*/ 127 h 332"/>
                  <a:gd name="T58" fmla="*/ 332 w 336"/>
                  <a:gd name="T59" fmla="*/ 120 h 332"/>
                  <a:gd name="T60" fmla="*/ 336 w 336"/>
                  <a:gd name="T61" fmla="*/ 113 h 332"/>
                  <a:gd name="T62" fmla="*/ 336 w 336"/>
                  <a:gd name="T63" fmla="*/ 108 h 332"/>
                  <a:gd name="T64" fmla="*/ 334 w 336"/>
                  <a:gd name="T65" fmla="*/ 100 h 332"/>
                  <a:gd name="T66" fmla="*/ 329 w 336"/>
                  <a:gd name="T67" fmla="*/ 93 h 332"/>
                  <a:gd name="T68" fmla="*/ 323 w 336"/>
                  <a:gd name="T69" fmla="*/ 89 h 332"/>
                  <a:gd name="T70" fmla="*/ 314 w 336"/>
                  <a:gd name="T71" fmla="*/ 87 h 332"/>
                  <a:gd name="T72" fmla="*/ 99 w 336"/>
                  <a:gd name="T73" fmla="*/ 259 h 332"/>
                  <a:gd name="T74" fmla="*/ 22 w 336"/>
                  <a:gd name="T75" fmla="*/ 259 h 332"/>
                  <a:gd name="T76" fmla="*/ 13 w 336"/>
                  <a:gd name="T77" fmla="*/ 261 h 332"/>
                  <a:gd name="T78" fmla="*/ 7 w 336"/>
                  <a:gd name="T79" fmla="*/ 266 h 332"/>
                  <a:gd name="T80" fmla="*/ 2 w 336"/>
                  <a:gd name="T81" fmla="*/ 272 h 332"/>
                  <a:gd name="T82" fmla="*/ 0 w 336"/>
                  <a:gd name="T83" fmla="*/ 281 h 332"/>
                  <a:gd name="T84" fmla="*/ 0 w 336"/>
                  <a:gd name="T85" fmla="*/ 285 h 332"/>
                  <a:gd name="T86" fmla="*/ 4 w 336"/>
                  <a:gd name="T87" fmla="*/ 293 h 332"/>
                  <a:gd name="T88" fmla="*/ 10 w 336"/>
                  <a:gd name="T89" fmla="*/ 299 h 332"/>
                  <a:gd name="T90" fmla="*/ 18 w 336"/>
                  <a:gd name="T91" fmla="*/ 302 h 332"/>
                  <a:gd name="T92" fmla="*/ 139 w 336"/>
                  <a:gd name="T93" fmla="*/ 302 h 332"/>
                  <a:gd name="T94" fmla="*/ 99 w 336"/>
                  <a:gd name="T95" fmla="*/ 259 h 332"/>
                  <a:gd name="T96" fmla="*/ 99 w 336"/>
                  <a:gd name="T97" fmla="*/ 259 h 332"/>
                  <a:gd name="T98" fmla="*/ 319 w 336"/>
                  <a:gd name="T99" fmla="*/ 216 h 332"/>
                  <a:gd name="T100" fmla="*/ 276 w 336"/>
                  <a:gd name="T101" fmla="*/ 311 h 332"/>
                  <a:gd name="T102" fmla="*/ 276 w 336"/>
                  <a:gd name="T103" fmla="*/ 315 h 332"/>
                  <a:gd name="T104" fmla="*/ 279 w 336"/>
                  <a:gd name="T105" fmla="*/ 323 h 332"/>
                  <a:gd name="T106" fmla="*/ 285 w 336"/>
                  <a:gd name="T107" fmla="*/ 329 h 332"/>
                  <a:gd name="T108" fmla="*/ 293 w 336"/>
                  <a:gd name="T109" fmla="*/ 332 h 332"/>
                  <a:gd name="T110" fmla="*/ 297 w 336"/>
                  <a:gd name="T111" fmla="*/ 332 h 332"/>
                  <a:gd name="T112" fmla="*/ 306 w 336"/>
                  <a:gd name="T113" fmla="*/ 330 h 332"/>
                  <a:gd name="T114" fmla="*/ 312 w 336"/>
                  <a:gd name="T115" fmla="*/ 326 h 332"/>
                  <a:gd name="T116" fmla="*/ 316 w 336"/>
                  <a:gd name="T117" fmla="*/ 319 h 332"/>
                  <a:gd name="T118" fmla="*/ 319 w 336"/>
                  <a:gd name="T119" fmla="*/ 311 h 332"/>
                  <a:gd name="T120" fmla="*/ 319 w 336"/>
                  <a:gd name="T121" fmla="*/ 21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6" h="332">
                    <a:moveTo>
                      <a:pt x="314" y="87"/>
                    </a:moveTo>
                    <a:lnTo>
                      <a:pt x="245" y="87"/>
                    </a:lnTo>
                    <a:lnTo>
                      <a:pt x="245" y="39"/>
                    </a:lnTo>
                    <a:lnTo>
                      <a:pt x="245" y="39"/>
                    </a:lnTo>
                    <a:lnTo>
                      <a:pt x="244" y="32"/>
                    </a:lnTo>
                    <a:lnTo>
                      <a:pt x="242" y="24"/>
                    </a:lnTo>
                    <a:lnTo>
                      <a:pt x="239" y="18"/>
                    </a:lnTo>
                    <a:lnTo>
                      <a:pt x="234" y="12"/>
                    </a:lnTo>
                    <a:lnTo>
                      <a:pt x="228" y="7"/>
                    </a:lnTo>
                    <a:lnTo>
                      <a:pt x="222" y="4"/>
                    </a:lnTo>
                    <a:lnTo>
                      <a:pt x="214" y="2"/>
                    </a:lnTo>
                    <a:lnTo>
                      <a:pt x="207" y="0"/>
                    </a:lnTo>
                    <a:lnTo>
                      <a:pt x="207" y="0"/>
                    </a:lnTo>
                    <a:lnTo>
                      <a:pt x="203" y="0"/>
                    </a:lnTo>
                    <a:lnTo>
                      <a:pt x="203" y="0"/>
                    </a:lnTo>
                    <a:lnTo>
                      <a:pt x="197" y="2"/>
                    </a:lnTo>
                    <a:lnTo>
                      <a:pt x="192" y="4"/>
                    </a:lnTo>
                    <a:lnTo>
                      <a:pt x="192" y="4"/>
                    </a:lnTo>
                    <a:lnTo>
                      <a:pt x="185" y="7"/>
                    </a:lnTo>
                    <a:lnTo>
                      <a:pt x="180" y="11"/>
                    </a:lnTo>
                    <a:lnTo>
                      <a:pt x="112" y="58"/>
                    </a:lnTo>
                    <a:lnTo>
                      <a:pt x="112" y="141"/>
                    </a:lnTo>
                    <a:lnTo>
                      <a:pt x="112" y="141"/>
                    </a:lnTo>
                    <a:lnTo>
                      <a:pt x="112" y="145"/>
                    </a:lnTo>
                    <a:lnTo>
                      <a:pt x="114" y="149"/>
                    </a:lnTo>
                    <a:lnTo>
                      <a:pt x="115" y="152"/>
                    </a:lnTo>
                    <a:lnTo>
                      <a:pt x="119" y="156"/>
                    </a:lnTo>
                    <a:lnTo>
                      <a:pt x="122" y="159"/>
                    </a:lnTo>
                    <a:lnTo>
                      <a:pt x="125" y="160"/>
                    </a:lnTo>
                    <a:lnTo>
                      <a:pt x="129" y="162"/>
                    </a:lnTo>
                    <a:lnTo>
                      <a:pt x="134" y="162"/>
                    </a:lnTo>
                    <a:lnTo>
                      <a:pt x="134" y="162"/>
                    </a:lnTo>
                    <a:lnTo>
                      <a:pt x="138" y="162"/>
                    </a:lnTo>
                    <a:lnTo>
                      <a:pt x="142" y="160"/>
                    </a:lnTo>
                    <a:lnTo>
                      <a:pt x="145" y="159"/>
                    </a:lnTo>
                    <a:lnTo>
                      <a:pt x="149" y="156"/>
                    </a:lnTo>
                    <a:lnTo>
                      <a:pt x="152" y="152"/>
                    </a:lnTo>
                    <a:lnTo>
                      <a:pt x="153" y="149"/>
                    </a:lnTo>
                    <a:lnTo>
                      <a:pt x="155" y="145"/>
                    </a:lnTo>
                    <a:lnTo>
                      <a:pt x="155" y="141"/>
                    </a:lnTo>
                    <a:lnTo>
                      <a:pt x="155" y="81"/>
                    </a:lnTo>
                    <a:lnTo>
                      <a:pt x="168" y="72"/>
                    </a:lnTo>
                    <a:lnTo>
                      <a:pt x="168" y="108"/>
                    </a:lnTo>
                    <a:lnTo>
                      <a:pt x="237" y="108"/>
                    </a:lnTo>
                    <a:lnTo>
                      <a:pt x="237" y="108"/>
                    </a:lnTo>
                    <a:lnTo>
                      <a:pt x="242" y="108"/>
                    </a:lnTo>
                    <a:lnTo>
                      <a:pt x="248" y="109"/>
                    </a:lnTo>
                    <a:lnTo>
                      <a:pt x="253" y="111"/>
                    </a:lnTo>
                    <a:lnTo>
                      <a:pt x="257" y="115"/>
                    </a:lnTo>
                    <a:lnTo>
                      <a:pt x="262" y="117"/>
                    </a:lnTo>
                    <a:lnTo>
                      <a:pt x="266" y="121"/>
                    </a:lnTo>
                    <a:lnTo>
                      <a:pt x="269" y="125"/>
                    </a:lnTo>
                    <a:lnTo>
                      <a:pt x="271" y="130"/>
                    </a:lnTo>
                    <a:lnTo>
                      <a:pt x="314" y="130"/>
                    </a:lnTo>
                    <a:lnTo>
                      <a:pt x="314" y="130"/>
                    </a:lnTo>
                    <a:lnTo>
                      <a:pt x="319" y="130"/>
                    </a:lnTo>
                    <a:lnTo>
                      <a:pt x="323" y="128"/>
                    </a:lnTo>
                    <a:lnTo>
                      <a:pt x="326" y="127"/>
                    </a:lnTo>
                    <a:lnTo>
                      <a:pt x="329" y="123"/>
                    </a:lnTo>
                    <a:lnTo>
                      <a:pt x="332" y="120"/>
                    </a:lnTo>
                    <a:lnTo>
                      <a:pt x="334" y="117"/>
                    </a:lnTo>
                    <a:lnTo>
                      <a:pt x="336" y="113"/>
                    </a:lnTo>
                    <a:lnTo>
                      <a:pt x="336" y="108"/>
                    </a:lnTo>
                    <a:lnTo>
                      <a:pt x="336" y="108"/>
                    </a:lnTo>
                    <a:lnTo>
                      <a:pt x="336" y="104"/>
                    </a:lnTo>
                    <a:lnTo>
                      <a:pt x="334" y="100"/>
                    </a:lnTo>
                    <a:lnTo>
                      <a:pt x="332" y="96"/>
                    </a:lnTo>
                    <a:lnTo>
                      <a:pt x="329" y="93"/>
                    </a:lnTo>
                    <a:lnTo>
                      <a:pt x="326" y="90"/>
                    </a:lnTo>
                    <a:lnTo>
                      <a:pt x="323" y="89"/>
                    </a:lnTo>
                    <a:lnTo>
                      <a:pt x="319" y="87"/>
                    </a:lnTo>
                    <a:lnTo>
                      <a:pt x="314" y="87"/>
                    </a:lnTo>
                    <a:lnTo>
                      <a:pt x="314" y="87"/>
                    </a:lnTo>
                    <a:close/>
                    <a:moveTo>
                      <a:pt x="99" y="259"/>
                    </a:moveTo>
                    <a:lnTo>
                      <a:pt x="22" y="259"/>
                    </a:lnTo>
                    <a:lnTo>
                      <a:pt x="22" y="259"/>
                    </a:lnTo>
                    <a:lnTo>
                      <a:pt x="18" y="259"/>
                    </a:lnTo>
                    <a:lnTo>
                      <a:pt x="13" y="261"/>
                    </a:lnTo>
                    <a:lnTo>
                      <a:pt x="10" y="262"/>
                    </a:lnTo>
                    <a:lnTo>
                      <a:pt x="7" y="266"/>
                    </a:lnTo>
                    <a:lnTo>
                      <a:pt x="4" y="269"/>
                    </a:lnTo>
                    <a:lnTo>
                      <a:pt x="2" y="272"/>
                    </a:lnTo>
                    <a:lnTo>
                      <a:pt x="0" y="276"/>
                    </a:lnTo>
                    <a:lnTo>
                      <a:pt x="0" y="281"/>
                    </a:lnTo>
                    <a:lnTo>
                      <a:pt x="0" y="281"/>
                    </a:lnTo>
                    <a:lnTo>
                      <a:pt x="0" y="285"/>
                    </a:lnTo>
                    <a:lnTo>
                      <a:pt x="2" y="289"/>
                    </a:lnTo>
                    <a:lnTo>
                      <a:pt x="4" y="293"/>
                    </a:lnTo>
                    <a:lnTo>
                      <a:pt x="7" y="296"/>
                    </a:lnTo>
                    <a:lnTo>
                      <a:pt x="10" y="299"/>
                    </a:lnTo>
                    <a:lnTo>
                      <a:pt x="13" y="300"/>
                    </a:lnTo>
                    <a:lnTo>
                      <a:pt x="18" y="302"/>
                    </a:lnTo>
                    <a:lnTo>
                      <a:pt x="22" y="302"/>
                    </a:lnTo>
                    <a:lnTo>
                      <a:pt x="139" y="302"/>
                    </a:lnTo>
                    <a:lnTo>
                      <a:pt x="177" y="259"/>
                    </a:lnTo>
                    <a:lnTo>
                      <a:pt x="99" y="259"/>
                    </a:lnTo>
                    <a:lnTo>
                      <a:pt x="99" y="259"/>
                    </a:lnTo>
                    <a:lnTo>
                      <a:pt x="99" y="259"/>
                    </a:lnTo>
                    <a:lnTo>
                      <a:pt x="99" y="259"/>
                    </a:lnTo>
                    <a:close/>
                    <a:moveTo>
                      <a:pt x="319" y="216"/>
                    </a:moveTo>
                    <a:lnTo>
                      <a:pt x="276" y="192"/>
                    </a:lnTo>
                    <a:lnTo>
                      <a:pt x="276" y="311"/>
                    </a:lnTo>
                    <a:lnTo>
                      <a:pt x="276" y="311"/>
                    </a:lnTo>
                    <a:lnTo>
                      <a:pt x="276" y="315"/>
                    </a:lnTo>
                    <a:lnTo>
                      <a:pt x="278" y="319"/>
                    </a:lnTo>
                    <a:lnTo>
                      <a:pt x="279" y="323"/>
                    </a:lnTo>
                    <a:lnTo>
                      <a:pt x="282" y="326"/>
                    </a:lnTo>
                    <a:lnTo>
                      <a:pt x="285" y="329"/>
                    </a:lnTo>
                    <a:lnTo>
                      <a:pt x="288" y="330"/>
                    </a:lnTo>
                    <a:lnTo>
                      <a:pt x="293" y="332"/>
                    </a:lnTo>
                    <a:lnTo>
                      <a:pt x="297" y="332"/>
                    </a:lnTo>
                    <a:lnTo>
                      <a:pt x="297" y="332"/>
                    </a:lnTo>
                    <a:lnTo>
                      <a:pt x="301" y="332"/>
                    </a:lnTo>
                    <a:lnTo>
                      <a:pt x="306" y="330"/>
                    </a:lnTo>
                    <a:lnTo>
                      <a:pt x="309" y="329"/>
                    </a:lnTo>
                    <a:lnTo>
                      <a:pt x="312" y="326"/>
                    </a:lnTo>
                    <a:lnTo>
                      <a:pt x="315" y="323"/>
                    </a:lnTo>
                    <a:lnTo>
                      <a:pt x="316" y="319"/>
                    </a:lnTo>
                    <a:lnTo>
                      <a:pt x="319" y="315"/>
                    </a:lnTo>
                    <a:lnTo>
                      <a:pt x="319" y="311"/>
                    </a:lnTo>
                    <a:lnTo>
                      <a:pt x="319" y="311"/>
                    </a:lnTo>
                    <a:lnTo>
                      <a:pt x="319" y="216"/>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
              <p:cNvSpPr>
                <a:spLocks/>
              </p:cNvSpPr>
              <p:nvPr/>
            </p:nvSpPr>
            <p:spPr bwMode="auto">
              <a:xfrm>
                <a:off x="1406" y="1138"/>
                <a:ext cx="38" cy="41"/>
              </a:xfrm>
              <a:custGeom>
                <a:avLst/>
                <a:gdLst>
                  <a:gd name="T0" fmla="*/ 38 w 76"/>
                  <a:gd name="T1" fmla="*/ 81 h 81"/>
                  <a:gd name="T2" fmla="*/ 38 w 76"/>
                  <a:gd name="T3" fmla="*/ 81 h 81"/>
                  <a:gd name="T4" fmla="*/ 29 w 76"/>
                  <a:gd name="T5" fmla="*/ 80 h 81"/>
                  <a:gd name="T6" fmla="*/ 20 w 76"/>
                  <a:gd name="T7" fmla="*/ 79 h 81"/>
                  <a:gd name="T8" fmla="*/ 14 w 76"/>
                  <a:gd name="T9" fmla="*/ 76 h 81"/>
                  <a:gd name="T10" fmla="*/ 8 w 76"/>
                  <a:gd name="T11" fmla="*/ 72 h 81"/>
                  <a:gd name="T12" fmla="*/ 4 w 76"/>
                  <a:gd name="T13" fmla="*/ 66 h 81"/>
                  <a:gd name="T14" fmla="*/ 2 w 76"/>
                  <a:gd name="T15" fmla="*/ 59 h 81"/>
                  <a:gd name="T16" fmla="*/ 0 w 76"/>
                  <a:gd name="T17" fmla="*/ 50 h 81"/>
                  <a:gd name="T18" fmla="*/ 0 w 76"/>
                  <a:gd name="T19" fmla="*/ 41 h 81"/>
                  <a:gd name="T20" fmla="*/ 0 w 76"/>
                  <a:gd name="T21" fmla="*/ 41 h 81"/>
                  <a:gd name="T22" fmla="*/ 0 w 76"/>
                  <a:gd name="T23" fmla="*/ 31 h 81"/>
                  <a:gd name="T24" fmla="*/ 2 w 76"/>
                  <a:gd name="T25" fmla="*/ 22 h 81"/>
                  <a:gd name="T26" fmla="*/ 4 w 76"/>
                  <a:gd name="T27" fmla="*/ 15 h 81"/>
                  <a:gd name="T28" fmla="*/ 8 w 76"/>
                  <a:gd name="T29" fmla="*/ 9 h 81"/>
                  <a:gd name="T30" fmla="*/ 14 w 76"/>
                  <a:gd name="T31" fmla="*/ 5 h 81"/>
                  <a:gd name="T32" fmla="*/ 20 w 76"/>
                  <a:gd name="T33" fmla="*/ 2 h 81"/>
                  <a:gd name="T34" fmla="*/ 29 w 76"/>
                  <a:gd name="T35" fmla="*/ 1 h 81"/>
                  <a:gd name="T36" fmla="*/ 38 w 76"/>
                  <a:gd name="T37" fmla="*/ 0 h 81"/>
                  <a:gd name="T38" fmla="*/ 38 w 76"/>
                  <a:gd name="T39" fmla="*/ 0 h 81"/>
                  <a:gd name="T40" fmla="*/ 47 w 76"/>
                  <a:gd name="T41" fmla="*/ 1 h 81"/>
                  <a:gd name="T42" fmla="*/ 56 w 76"/>
                  <a:gd name="T43" fmla="*/ 2 h 81"/>
                  <a:gd name="T44" fmla="*/ 62 w 76"/>
                  <a:gd name="T45" fmla="*/ 5 h 81"/>
                  <a:gd name="T46" fmla="*/ 67 w 76"/>
                  <a:gd name="T47" fmla="*/ 9 h 81"/>
                  <a:gd name="T48" fmla="*/ 72 w 76"/>
                  <a:gd name="T49" fmla="*/ 15 h 81"/>
                  <a:gd name="T50" fmla="*/ 74 w 76"/>
                  <a:gd name="T51" fmla="*/ 22 h 81"/>
                  <a:gd name="T52" fmla="*/ 76 w 76"/>
                  <a:gd name="T53" fmla="*/ 31 h 81"/>
                  <a:gd name="T54" fmla="*/ 76 w 76"/>
                  <a:gd name="T55" fmla="*/ 41 h 81"/>
                  <a:gd name="T56" fmla="*/ 76 w 76"/>
                  <a:gd name="T57" fmla="*/ 41 h 81"/>
                  <a:gd name="T58" fmla="*/ 76 w 76"/>
                  <a:gd name="T59" fmla="*/ 50 h 81"/>
                  <a:gd name="T60" fmla="*/ 74 w 76"/>
                  <a:gd name="T61" fmla="*/ 59 h 81"/>
                  <a:gd name="T62" fmla="*/ 72 w 76"/>
                  <a:gd name="T63" fmla="*/ 66 h 81"/>
                  <a:gd name="T64" fmla="*/ 67 w 76"/>
                  <a:gd name="T65" fmla="*/ 72 h 81"/>
                  <a:gd name="T66" fmla="*/ 62 w 76"/>
                  <a:gd name="T67" fmla="*/ 76 h 81"/>
                  <a:gd name="T68" fmla="*/ 56 w 76"/>
                  <a:gd name="T69" fmla="*/ 79 h 81"/>
                  <a:gd name="T70" fmla="*/ 47 w 76"/>
                  <a:gd name="T71" fmla="*/ 80 h 81"/>
                  <a:gd name="T72" fmla="*/ 38 w 76"/>
                  <a:gd name="T73"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1">
                    <a:moveTo>
                      <a:pt x="38" y="81"/>
                    </a:moveTo>
                    <a:lnTo>
                      <a:pt x="38" y="81"/>
                    </a:lnTo>
                    <a:lnTo>
                      <a:pt x="29" y="80"/>
                    </a:lnTo>
                    <a:lnTo>
                      <a:pt x="20" y="79"/>
                    </a:lnTo>
                    <a:lnTo>
                      <a:pt x="14" y="76"/>
                    </a:lnTo>
                    <a:lnTo>
                      <a:pt x="8" y="72"/>
                    </a:lnTo>
                    <a:lnTo>
                      <a:pt x="4" y="66"/>
                    </a:lnTo>
                    <a:lnTo>
                      <a:pt x="2" y="59"/>
                    </a:lnTo>
                    <a:lnTo>
                      <a:pt x="0" y="50"/>
                    </a:lnTo>
                    <a:lnTo>
                      <a:pt x="0" y="41"/>
                    </a:lnTo>
                    <a:lnTo>
                      <a:pt x="0" y="41"/>
                    </a:lnTo>
                    <a:lnTo>
                      <a:pt x="0" y="31"/>
                    </a:lnTo>
                    <a:lnTo>
                      <a:pt x="2" y="22"/>
                    </a:lnTo>
                    <a:lnTo>
                      <a:pt x="4" y="15"/>
                    </a:lnTo>
                    <a:lnTo>
                      <a:pt x="8" y="9"/>
                    </a:lnTo>
                    <a:lnTo>
                      <a:pt x="14" y="5"/>
                    </a:lnTo>
                    <a:lnTo>
                      <a:pt x="20" y="2"/>
                    </a:lnTo>
                    <a:lnTo>
                      <a:pt x="29" y="1"/>
                    </a:lnTo>
                    <a:lnTo>
                      <a:pt x="38" y="0"/>
                    </a:lnTo>
                    <a:lnTo>
                      <a:pt x="38" y="0"/>
                    </a:lnTo>
                    <a:lnTo>
                      <a:pt x="47" y="1"/>
                    </a:lnTo>
                    <a:lnTo>
                      <a:pt x="56" y="2"/>
                    </a:lnTo>
                    <a:lnTo>
                      <a:pt x="62" y="5"/>
                    </a:lnTo>
                    <a:lnTo>
                      <a:pt x="67" y="9"/>
                    </a:lnTo>
                    <a:lnTo>
                      <a:pt x="72" y="15"/>
                    </a:lnTo>
                    <a:lnTo>
                      <a:pt x="74" y="22"/>
                    </a:lnTo>
                    <a:lnTo>
                      <a:pt x="76" y="31"/>
                    </a:lnTo>
                    <a:lnTo>
                      <a:pt x="76" y="41"/>
                    </a:lnTo>
                    <a:lnTo>
                      <a:pt x="76" y="41"/>
                    </a:lnTo>
                    <a:lnTo>
                      <a:pt x="76" y="50"/>
                    </a:lnTo>
                    <a:lnTo>
                      <a:pt x="74" y="59"/>
                    </a:lnTo>
                    <a:lnTo>
                      <a:pt x="72" y="66"/>
                    </a:lnTo>
                    <a:lnTo>
                      <a:pt x="67" y="72"/>
                    </a:lnTo>
                    <a:lnTo>
                      <a:pt x="62" y="76"/>
                    </a:lnTo>
                    <a:lnTo>
                      <a:pt x="56" y="79"/>
                    </a:lnTo>
                    <a:lnTo>
                      <a:pt x="47" y="80"/>
                    </a:lnTo>
                    <a:lnTo>
                      <a:pt x="38" y="81"/>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
              <p:cNvSpPr>
                <a:spLocks/>
              </p:cNvSpPr>
              <p:nvPr/>
            </p:nvSpPr>
            <p:spPr bwMode="auto">
              <a:xfrm>
                <a:off x="1406" y="1138"/>
                <a:ext cx="38" cy="41"/>
              </a:xfrm>
              <a:custGeom>
                <a:avLst/>
                <a:gdLst>
                  <a:gd name="T0" fmla="*/ 38 w 76"/>
                  <a:gd name="T1" fmla="*/ 81 h 81"/>
                  <a:gd name="T2" fmla="*/ 38 w 76"/>
                  <a:gd name="T3" fmla="*/ 81 h 81"/>
                  <a:gd name="T4" fmla="*/ 29 w 76"/>
                  <a:gd name="T5" fmla="*/ 80 h 81"/>
                  <a:gd name="T6" fmla="*/ 20 w 76"/>
                  <a:gd name="T7" fmla="*/ 79 h 81"/>
                  <a:gd name="T8" fmla="*/ 14 w 76"/>
                  <a:gd name="T9" fmla="*/ 76 h 81"/>
                  <a:gd name="T10" fmla="*/ 8 w 76"/>
                  <a:gd name="T11" fmla="*/ 72 h 81"/>
                  <a:gd name="T12" fmla="*/ 4 w 76"/>
                  <a:gd name="T13" fmla="*/ 66 h 81"/>
                  <a:gd name="T14" fmla="*/ 2 w 76"/>
                  <a:gd name="T15" fmla="*/ 59 h 81"/>
                  <a:gd name="T16" fmla="*/ 0 w 76"/>
                  <a:gd name="T17" fmla="*/ 50 h 81"/>
                  <a:gd name="T18" fmla="*/ 0 w 76"/>
                  <a:gd name="T19" fmla="*/ 41 h 81"/>
                  <a:gd name="T20" fmla="*/ 0 w 76"/>
                  <a:gd name="T21" fmla="*/ 41 h 81"/>
                  <a:gd name="T22" fmla="*/ 0 w 76"/>
                  <a:gd name="T23" fmla="*/ 31 h 81"/>
                  <a:gd name="T24" fmla="*/ 2 w 76"/>
                  <a:gd name="T25" fmla="*/ 22 h 81"/>
                  <a:gd name="T26" fmla="*/ 4 w 76"/>
                  <a:gd name="T27" fmla="*/ 15 h 81"/>
                  <a:gd name="T28" fmla="*/ 8 w 76"/>
                  <a:gd name="T29" fmla="*/ 9 h 81"/>
                  <a:gd name="T30" fmla="*/ 14 w 76"/>
                  <a:gd name="T31" fmla="*/ 5 h 81"/>
                  <a:gd name="T32" fmla="*/ 20 w 76"/>
                  <a:gd name="T33" fmla="*/ 2 h 81"/>
                  <a:gd name="T34" fmla="*/ 29 w 76"/>
                  <a:gd name="T35" fmla="*/ 1 h 81"/>
                  <a:gd name="T36" fmla="*/ 38 w 76"/>
                  <a:gd name="T37" fmla="*/ 0 h 81"/>
                  <a:gd name="T38" fmla="*/ 38 w 76"/>
                  <a:gd name="T39" fmla="*/ 0 h 81"/>
                  <a:gd name="T40" fmla="*/ 47 w 76"/>
                  <a:gd name="T41" fmla="*/ 1 h 81"/>
                  <a:gd name="T42" fmla="*/ 56 w 76"/>
                  <a:gd name="T43" fmla="*/ 2 h 81"/>
                  <a:gd name="T44" fmla="*/ 62 w 76"/>
                  <a:gd name="T45" fmla="*/ 5 h 81"/>
                  <a:gd name="T46" fmla="*/ 67 w 76"/>
                  <a:gd name="T47" fmla="*/ 9 h 81"/>
                  <a:gd name="T48" fmla="*/ 72 w 76"/>
                  <a:gd name="T49" fmla="*/ 15 h 81"/>
                  <a:gd name="T50" fmla="*/ 74 w 76"/>
                  <a:gd name="T51" fmla="*/ 22 h 81"/>
                  <a:gd name="T52" fmla="*/ 76 w 76"/>
                  <a:gd name="T53" fmla="*/ 31 h 81"/>
                  <a:gd name="T54" fmla="*/ 76 w 76"/>
                  <a:gd name="T55" fmla="*/ 41 h 81"/>
                  <a:gd name="T56" fmla="*/ 76 w 76"/>
                  <a:gd name="T57" fmla="*/ 41 h 81"/>
                  <a:gd name="T58" fmla="*/ 76 w 76"/>
                  <a:gd name="T59" fmla="*/ 50 h 81"/>
                  <a:gd name="T60" fmla="*/ 74 w 76"/>
                  <a:gd name="T61" fmla="*/ 59 h 81"/>
                  <a:gd name="T62" fmla="*/ 72 w 76"/>
                  <a:gd name="T63" fmla="*/ 66 h 81"/>
                  <a:gd name="T64" fmla="*/ 67 w 76"/>
                  <a:gd name="T65" fmla="*/ 72 h 81"/>
                  <a:gd name="T66" fmla="*/ 62 w 76"/>
                  <a:gd name="T67" fmla="*/ 76 h 81"/>
                  <a:gd name="T68" fmla="*/ 56 w 76"/>
                  <a:gd name="T69" fmla="*/ 79 h 81"/>
                  <a:gd name="T70" fmla="*/ 47 w 76"/>
                  <a:gd name="T71" fmla="*/ 80 h 81"/>
                  <a:gd name="T72" fmla="*/ 38 w 76"/>
                  <a:gd name="T73"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1">
                    <a:moveTo>
                      <a:pt x="38" y="81"/>
                    </a:moveTo>
                    <a:lnTo>
                      <a:pt x="38" y="81"/>
                    </a:lnTo>
                    <a:lnTo>
                      <a:pt x="29" y="80"/>
                    </a:lnTo>
                    <a:lnTo>
                      <a:pt x="20" y="79"/>
                    </a:lnTo>
                    <a:lnTo>
                      <a:pt x="14" y="76"/>
                    </a:lnTo>
                    <a:lnTo>
                      <a:pt x="8" y="72"/>
                    </a:lnTo>
                    <a:lnTo>
                      <a:pt x="4" y="66"/>
                    </a:lnTo>
                    <a:lnTo>
                      <a:pt x="2" y="59"/>
                    </a:lnTo>
                    <a:lnTo>
                      <a:pt x="0" y="50"/>
                    </a:lnTo>
                    <a:lnTo>
                      <a:pt x="0" y="41"/>
                    </a:lnTo>
                    <a:lnTo>
                      <a:pt x="0" y="41"/>
                    </a:lnTo>
                    <a:lnTo>
                      <a:pt x="0" y="31"/>
                    </a:lnTo>
                    <a:lnTo>
                      <a:pt x="2" y="22"/>
                    </a:lnTo>
                    <a:lnTo>
                      <a:pt x="4" y="15"/>
                    </a:lnTo>
                    <a:lnTo>
                      <a:pt x="8" y="9"/>
                    </a:lnTo>
                    <a:lnTo>
                      <a:pt x="14" y="5"/>
                    </a:lnTo>
                    <a:lnTo>
                      <a:pt x="20" y="2"/>
                    </a:lnTo>
                    <a:lnTo>
                      <a:pt x="29" y="1"/>
                    </a:lnTo>
                    <a:lnTo>
                      <a:pt x="38" y="0"/>
                    </a:lnTo>
                    <a:lnTo>
                      <a:pt x="38" y="0"/>
                    </a:lnTo>
                    <a:lnTo>
                      <a:pt x="47" y="1"/>
                    </a:lnTo>
                    <a:lnTo>
                      <a:pt x="56" y="2"/>
                    </a:lnTo>
                    <a:lnTo>
                      <a:pt x="62" y="5"/>
                    </a:lnTo>
                    <a:lnTo>
                      <a:pt x="67" y="9"/>
                    </a:lnTo>
                    <a:lnTo>
                      <a:pt x="72" y="15"/>
                    </a:lnTo>
                    <a:lnTo>
                      <a:pt x="74" y="22"/>
                    </a:lnTo>
                    <a:lnTo>
                      <a:pt x="76" y="31"/>
                    </a:lnTo>
                    <a:lnTo>
                      <a:pt x="76" y="41"/>
                    </a:lnTo>
                    <a:lnTo>
                      <a:pt x="76" y="41"/>
                    </a:lnTo>
                    <a:lnTo>
                      <a:pt x="76" y="50"/>
                    </a:lnTo>
                    <a:lnTo>
                      <a:pt x="74" y="59"/>
                    </a:lnTo>
                    <a:lnTo>
                      <a:pt x="72" y="66"/>
                    </a:lnTo>
                    <a:lnTo>
                      <a:pt x="67" y="72"/>
                    </a:lnTo>
                    <a:lnTo>
                      <a:pt x="62" y="76"/>
                    </a:lnTo>
                    <a:lnTo>
                      <a:pt x="56" y="79"/>
                    </a:lnTo>
                    <a:lnTo>
                      <a:pt x="47" y="80"/>
                    </a:lnTo>
                    <a:lnTo>
                      <a:pt x="38" y="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0" name="Group 19"/>
          <p:cNvGrpSpPr/>
          <p:nvPr/>
        </p:nvGrpSpPr>
        <p:grpSpPr>
          <a:xfrm>
            <a:off x="6362961" y="1949421"/>
            <a:ext cx="1799666" cy="336551"/>
            <a:chOff x="6362961" y="2177228"/>
            <a:chExt cx="1799666" cy="336551"/>
          </a:xfrm>
        </p:grpSpPr>
        <p:sp>
          <p:nvSpPr>
            <p:cNvPr id="4" name="Rectangle 3"/>
            <p:cNvSpPr/>
            <p:nvPr/>
          </p:nvSpPr>
          <p:spPr>
            <a:xfrm>
              <a:off x="6362961" y="2236989"/>
              <a:ext cx="1625810" cy="21998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40" rtlCol="0" anchor="ctr"/>
            <a:lstStyle/>
            <a:p>
              <a:pPr lvl="0">
                <a:spcAft>
                  <a:spcPts val="300"/>
                </a:spcAft>
              </a:pPr>
              <a:r>
                <a:rPr lang="en-US" sz="1050" dirty="0">
                  <a:solidFill>
                    <a:prstClr val="black"/>
                  </a:solidFill>
                </a:rPr>
                <a:t>Technology </a:t>
              </a:r>
              <a:r>
                <a:rPr lang="en-US" sz="1050" dirty="0" smtClean="0">
                  <a:solidFill>
                    <a:prstClr val="black"/>
                  </a:solidFill>
                </a:rPr>
                <a:t>Transfer</a:t>
              </a:r>
              <a:endParaRPr lang="en-US" sz="1050" dirty="0">
                <a:solidFill>
                  <a:prstClr val="black"/>
                </a:solidFill>
              </a:endParaRPr>
            </a:p>
          </p:txBody>
        </p:sp>
        <p:sp>
          <p:nvSpPr>
            <p:cNvPr id="84" name="Freeform 269"/>
            <p:cNvSpPr>
              <a:spLocks/>
            </p:cNvSpPr>
            <p:nvPr/>
          </p:nvSpPr>
          <p:spPr bwMode="auto">
            <a:xfrm rot="16200000">
              <a:off x="7864428" y="2215580"/>
              <a:ext cx="336551" cy="259847"/>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sz="1400"/>
            </a:p>
          </p:txBody>
        </p:sp>
      </p:grpSp>
      <p:grpSp>
        <p:nvGrpSpPr>
          <p:cNvPr id="19" name="Group 18"/>
          <p:cNvGrpSpPr/>
          <p:nvPr/>
        </p:nvGrpSpPr>
        <p:grpSpPr>
          <a:xfrm>
            <a:off x="6362961" y="2298608"/>
            <a:ext cx="1799666" cy="336551"/>
            <a:chOff x="6362961" y="2528188"/>
            <a:chExt cx="1799666" cy="336551"/>
          </a:xfrm>
        </p:grpSpPr>
        <p:sp>
          <p:nvSpPr>
            <p:cNvPr id="5" name="Rectangle 4"/>
            <p:cNvSpPr/>
            <p:nvPr/>
          </p:nvSpPr>
          <p:spPr>
            <a:xfrm>
              <a:off x="6362961" y="2586475"/>
              <a:ext cx="1625810" cy="21998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40" rtlCol="0" anchor="ctr"/>
            <a:lstStyle/>
            <a:p>
              <a:pPr lvl="0">
                <a:spcAft>
                  <a:spcPts val="300"/>
                </a:spcAft>
              </a:pPr>
              <a:r>
                <a:rPr lang="en-US" sz="1050" dirty="0">
                  <a:solidFill>
                    <a:prstClr val="black"/>
                  </a:solidFill>
                </a:rPr>
                <a:t>Supply C</a:t>
              </a:r>
              <a:r>
                <a:rPr lang="en-US" sz="1050" dirty="0" smtClean="0">
                  <a:solidFill>
                    <a:prstClr val="black"/>
                  </a:solidFill>
                </a:rPr>
                <a:t>hain</a:t>
              </a:r>
              <a:endParaRPr lang="en-US" sz="1050" dirty="0">
                <a:solidFill>
                  <a:prstClr val="black"/>
                </a:solidFill>
              </a:endParaRPr>
            </a:p>
          </p:txBody>
        </p:sp>
        <p:sp>
          <p:nvSpPr>
            <p:cNvPr id="85" name="Freeform 269"/>
            <p:cNvSpPr>
              <a:spLocks/>
            </p:cNvSpPr>
            <p:nvPr/>
          </p:nvSpPr>
          <p:spPr bwMode="auto">
            <a:xfrm rot="16200000">
              <a:off x="7864428" y="2566540"/>
              <a:ext cx="336551" cy="259847"/>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sz="1400"/>
            </a:p>
          </p:txBody>
        </p:sp>
      </p:grpSp>
      <p:grpSp>
        <p:nvGrpSpPr>
          <p:cNvPr id="15" name="Group 14"/>
          <p:cNvGrpSpPr/>
          <p:nvPr/>
        </p:nvGrpSpPr>
        <p:grpSpPr>
          <a:xfrm>
            <a:off x="6362961" y="3695357"/>
            <a:ext cx="1799666" cy="336551"/>
            <a:chOff x="6362961" y="3923164"/>
            <a:chExt cx="1799666" cy="336551"/>
          </a:xfrm>
        </p:grpSpPr>
        <p:sp>
          <p:nvSpPr>
            <p:cNvPr id="9" name="Rectangle 8"/>
            <p:cNvSpPr/>
            <p:nvPr/>
          </p:nvSpPr>
          <p:spPr>
            <a:xfrm>
              <a:off x="6362961" y="3984421"/>
              <a:ext cx="1625810" cy="21998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40" rtlCol="0" anchor="ctr"/>
            <a:lstStyle/>
            <a:p>
              <a:pPr lvl="0">
                <a:spcAft>
                  <a:spcPts val="300"/>
                </a:spcAft>
              </a:pPr>
              <a:r>
                <a:rPr lang="en-US" sz="1050" dirty="0" smtClean="0">
                  <a:solidFill>
                    <a:prstClr val="black"/>
                  </a:solidFill>
                </a:rPr>
                <a:t>Open Source</a:t>
              </a:r>
              <a:endParaRPr lang="en-US" sz="1050" dirty="0">
                <a:solidFill>
                  <a:srgbClr val="000000"/>
                </a:solidFill>
                <a:latin typeface="HP Simplified" pitchFamily="34" charset="0"/>
                <a:cs typeface="HP Simplified" pitchFamily="34" charset="0"/>
              </a:endParaRPr>
            </a:p>
          </p:txBody>
        </p:sp>
        <p:sp>
          <p:nvSpPr>
            <p:cNvPr id="86" name="Freeform 269"/>
            <p:cNvSpPr>
              <a:spLocks/>
            </p:cNvSpPr>
            <p:nvPr/>
          </p:nvSpPr>
          <p:spPr bwMode="auto">
            <a:xfrm rot="16200000">
              <a:off x="7864428" y="3961516"/>
              <a:ext cx="336551" cy="259847"/>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sz="1400"/>
            </a:p>
          </p:txBody>
        </p:sp>
      </p:grpSp>
      <p:grpSp>
        <p:nvGrpSpPr>
          <p:cNvPr id="17" name="Group 16"/>
          <p:cNvGrpSpPr/>
          <p:nvPr/>
        </p:nvGrpSpPr>
        <p:grpSpPr>
          <a:xfrm>
            <a:off x="6362961" y="2996982"/>
            <a:ext cx="1799666" cy="336551"/>
            <a:chOff x="6362961" y="3230131"/>
            <a:chExt cx="1799666" cy="336551"/>
          </a:xfrm>
        </p:grpSpPr>
        <p:sp>
          <p:nvSpPr>
            <p:cNvPr id="7" name="Rectangle 6"/>
            <p:cNvSpPr/>
            <p:nvPr/>
          </p:nvSpPr>
          <p:spPr>
            <a:xfrm>
              <a:off x="6362961" y="3285447"/>
              <a:ext cx="1625810" cy="21998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40" rtlCol="0" anchor="ctr"/>
            <a:lstStyle/>
            <a:p>
              <a:pPr lvl="0">
                <a:spcAft>
                  <a:spcPts val="300"/>
                </a:spcAft>
              </a:pPr>
              <a:r>
                <a:rPr lang="en-US" sz="1050" dirty="0" smtClean="0">
                  <a:solidFill>
                    <a:prstClr val="black"/>
                  </a:solidFill>
                </a:rPr>
                <a:t>Enterprise Services</a:t>
              </a:r>
              <a:endParaRPr lang="en-US" sz="1050" dirty="0">
                <a:solidFill>
                  <a:prstClr val="black"/>
                </a:solidFill>
              </a:endParaRPr>
            </a:p>
          </p:txBody>
        </p:sp>
        <p:sp>
          <p:nvSpPr>
            <p:cNvPr id="87" name="Freeform 269"/>
            <p:cNvSpPr>
              <a:spLocks/>
            </p:cNvSpPr>
            <p:nvPr/>
          </p:nvSpPr>
          <p:spPr bwMode="auto">
            <a:xfrm rot="16200000">
              <a:off x="7864428" y="3268483"/>
              <a:ext cx="336551" cy="259847"/>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sz="1400"/>
            </a:p>
          </p:txBody>
        </p:sp>
      </p:grpSp>
      <p:grpSp>
        <p:nvGrpSpPr>
          <p:cNvPr id="18" name="Group 17"/>
          <p:cNvGrpSpPr/>
          <p:nvPr/>
        </p:nvGrpSpPr>
        <p:grpSpPr>
          <a:xfrm>
            <a:off x="6362961" y="2647795"/>
            <a:ext cx="1799666" cy="336551"/>
            <a:chOff x="6362961" y="2877674"/>
            <a:chExt cx="1799666" cy="336551"/>
          </a:xfrm>
        </p:grpSpPr>
        <p:sp>
          <p:nvSpPr>
            <p:cNvPr id="6" name="Rectangle 5"/>
            <p:cNvSpPr/>
            <p:nvPr/>
          </p:nvSpPr>
          <p:spPr>
            <a:xfrm>
              <a:off x="6362961" y="2935961"/>
              <a:ext cx="1625810" cy="21998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40" rtlCol="0" anchor="ctr"/>
            <a:lstStyle/>
            <a:p>
              <a:pPr lvl="0">
                <a:spcAft>
                  <a:spcPts val="300"/>
                </a:spcAft>
              </a:pPr>
              <a:r>
                <a:rPr lang="en-US" sz="1050" dirty="0" smtClean="0">
                  <a:solidFill>
                    <a:prstClr val="black"/>
                  </a:solidFill>
                </a:rPr>
                <a:t>Licensing</a:t>
              </a:r>
              <a:endParaRPr lang="en-US" sz="1050" dirty="0">
                <a:solidFill>
                  <a:prstClr val="black"/>
                </a:solidFill>
              </a:endParaRPr>
            </a:p>
          </p:txBody>
        </p:sp>
        <p:sp>
          <p:nvSpPr>
            <p:cNvPr id="88" name="Freeform 269"/>
            <p:cNvSpPr>
              <a:spLocks/>
            </p:cNvSpPr>
            <p:nvPr/>
          </p:nvSpPr>
          <p:spPr bwMode="auto">
            <a:xfrm rot="16200000">
              <a:off x="7864428" y="2916026"/>
              <a:ext cx="336551" cy="259847"/>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sz="1400"/>
            </a:p>
          </p:txBody>
        </p:sp>
      </p:grpSp>
      <p:grpSp>
        <p:nvGrpSpPr>
          <p:cNvPr id="16" name="Group 15"/>
          <p:cNvGrpSpPr/>
          <p:nvPr/>
        </p:nvGrpSpPr>
        <p:grpSpPr>
          <a:xfrm>
            <a:off x="6362961" y="3346169"/>
            <a:ext cx="1799666" cy="336551"/>
            <a:chOff x="6362961" y="3570706"/>
            <a:chExt cx="1799666" cy="336551"/>
          </a:xfrm>
        </p:grpSpPr>
        <p:sp>
          <p:nvSpPr>
            <p:cNvPr id="8" name="Rectangle 7"/>
            <p:cNvSpPr/>
            <p:nvPr/>
          </p:nvSpPr>
          <p:spPr>
            <a:xfrm>
              <a:off x="6362961" y="3634933"/>
              <a:ext cx="1625810" cy="21998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40" rtlCol="0" anchor="ctr"/>
            <a:lstStyle/>
            <a:p>
              <a:pPr lvl="0">
                <a:spcAft>
                  <a:spcPts val="300"/>
                </a:spcAft>
              </a:pPr>
              <a:r>
                <a:rPr lang="en-US" sz="1050" dirty="0">
                  <a:solidFill>
                    <a:prstClr val="black"/>
                  </a:solidFill>
                </a:rPr>
                <a:t>HP </a:t>
              </a:r>
              <a:r>
                <a:rPr lang="en-US" sz="1050" dirty="0" smtClean="0">
                  <a:solidFill>
                    <a:prstClr val="black"/>
                  </a:solidFill>
                </a:rPr>
                <a:t>on HP</a:t>
              </a:r>
              <a:endParaRPr lang="en-US" sz="1050" dirty="0">
                <a:solidFill>
                  <a:prstClr val="black"/>
                </a:solidFill>
              </a:endParaRPr>
            </a:p>
          </p:txBody>
        </p:sp>
        <p:sp>
          <p:nvSpPr>
            <p:cNvPr id="89" name="Freeform 269"/>
            <p:cNvSpPr>
              <a:spLocks/>
            </p:cNvSpPr>
            <p:nvPr/>
          </p:nvSpPr>
          <p:spPr bwMode="auto">
            <a:xfrm rot="16200000">
              <a:off x="7864428" y="3609058"/>
              <a:ext cx="336551" cy="259847"/>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sz="1400"/>
            </a:p>
          </p:txBody>
        </p:sp>
      </p:grpSp>
      <p:sp>
        <p:nvSpPr>
          <p:cNvPr id="90" name="Freeform 5"/>
          <p:cNvSpPr>
            <a:spLocks noEditPoints="1"/>
          </p:cNvSpPr>
          <p:nvPr/>
        </p:nvSpPr>
        <p:spPr bwMode="auto">
          <a:xfrm>
            <a:off x="2104630" y="4023168"/>
            <a:ext cx="184371" cy="219196"/>
          </a:xfrm>
          <a:custGeom>
            <a:avLst/>
            <a:gdLst>
              <a:gd name="T0" fmla="*/ 304 w 358"/>
              <a:gd name="T1" fmla="*/ 196 h 428"/>
              <a:gd name="T2" fmla="*/ 304 w 358"/>
              <a:gd name="T3" fmla="*/ 128 h 428"/>
              <a:gd name="T4" fmla="*/ 301 w 358"/>
              <a:gd name="T5" fmla="*/ 102 h 428"/>
              <a:gd name="T6" fmla="*/ 294 w 358"/>
              <a:gd name="T7" fmla="*/ 78 h 428"/>
              <a:gd name="T8" fmla="*/ 282 w 358"/>
              <a:gd name="T9" fmla="*/ 56 h 428"/>
              <a:gd name="T10" fmla="*/ 267 w 358"/>
              <a:gd name="T11" fmla="*/ 38 h 428"/>
              <a:gd name="T12" fmla="*/ 248 w 358"/>
              <a:gd name="T13" fmla="*/ 23 h 428"/>
              <a:gd name="T14" fmla="*/ 227 w 358"/>
              <a:gd name="T15" fmla="*/ 11 h 428"/>
              <a:gd name="T16" fmla="*/ 203 w 358"/>
              <a:gd name="T17" fmla="*/ 3 h 428"/>
              <a:gd name="T18" fmla="*/ 177 w 358"/>
              <a:gd name="T19" fmla="*/ 0 h 428"/>
              <a:gd name="T20" fmla="*/ 164 w 358"/>
              <a:gd name="T21" fmla="*/ 1 h 428"/>
              <a:gd name="T22" fmla="*/ 139 w 358"/>
              <a:gd name="T23" fmla="*/ 6 h 428"/>
              <a:gd name="T24" fmla="*/ 116 w 358"/>
              <a:gd name="T25" fmla="*/ 16 h 428"/>
              <a:gd name="T26" fmla="*/ 96 w 358"/>
              <a:gd name="T27" fmla="*/ 29 h 428"/>
              <a:gd name="T28" fmla="*/ 78 w 358"/>
              <a:gd name="T29" fmla="*/ 46 h 428"/>
              <a:gd name="T30" fmla="*/ 64 w 358"/>
              <a:gd name="T31" fmla="*/ 67 h 428"/>
              <a:gd name="T32" fmla="*/ 55 w 358"/>
              <a:gd name="T33" fmla="*/ 90 h 428"/>
              <a:gd name="T34" fmla="*/ 50 w 358"/>
              <a:gd name="T35" fmla="*/ 115 h 428"/>
              <a:gd name="T36" fmla="*/ 49 w 358"/>
              <a:gd name="T37" fmla="*/ 196 h 428"/>
              <a:gd name="T38" fmla="*/ 0 w 358"/>
              <a:gd name="T39" fmla="*/ 400 h 428"/>
              <a:gd name="T40" fmla="*/ 0 w 358"/>
              <a:gd name="T41" fmla="*/ 406 h 428"/>
              <a:gd name="T42" fmla="*/ 4 w 358"/>
              <a:gd name="T43" fmla="*/ 416 h 428"/>
              <a:gd name="T44" fmla="*/ 11 w 358"/>
              <a:gd name="T45" fmla="*/ 423 h 428"/>
              <a:gd name="T46" fmla="*/ 21 w 358"/>
              <a:gd name="T47" fmla="*/ 427 h 428"/>
              <a:gd name="T48" fmla="*/ 358 w 358"/>
              <a:gd name="T49" fmla="*/ 428 h 428"/>
              <a:gd name="T50" fmla="*/ 358 w 358"/>
              <a:gd name="T51" fmla="*/ 223 h 428"/>
              <a:gd name="T52" fmla="*/ 356 w 358"/>
              <a:gd name="T53" fmla="*/ 213 h 428"/>
              <a:gd name="T54" fmla="*/ 351 w 358"/>
              <a:gd name="T55" fmla="*/ 204 h 428"/>
              <a:gd name="T56" fmla="*/ 342 w 358"/>
              <a:gd name="T57" fmla="*/ 198 h 428"/>
              <a:gd name="T58" fmla="*/ 331 w 358"/>
              <a:gd name="T59" fmla="*/ 196 h 428"/>
              <a:gd name="T60" fmla="*/ 104 w 358"/>
              <a:gd name="T61" fmla="*/ 128 h 428"/>
              <a:gd name="T62" fmla="*/ 104 w 358"/>
              <a:gd name="T63" fmla="*/ 120 h 428"/>
              <a:gd name="T64" fmla="*/ 108 w 358"/>
              <a:gd name="T65" fmla="*/ 106 h 428"/>
              <a:gd name="T66" fmla="*/ 113 w 358"/>
              <a:gd name="T67" fmla="*/ 93 h 428"/>
              <a:gd name="T68" fmla="*/ 121 w 358"/>
              <a:gd name="T69" fmla="*/ 81 h 428"/>
              <a:gd name="T70" fmla="*/ 125 w 358"/>
              <a:gd name="T71" fmla="*/ 77 h 428"/>
              <a:gd name="T72" fmla="*/ 136 w 358"/>
              <a:gd name="T73" fmla="*/ 67 h 428"/>
              <a:gd name="T74" fmla="*/ 149 w 358"/>
              <a:gd name="T75" fmla="*/ 60 h 428"/>
              <a:gd name="T76" fmla="*/ 162 w 358"/>
              <a:gd name="T77" fmla="*/ 56 h 428"/>
              <a:gd name="T78" fmla="*/ 177 w 358"/>
              <a:gd name="T79" fmla="*/ 55 h 428"/>
              <a:gd name="T80" fmla="*/ 184 w 358"/>
              <a:gd name="T81" fmla="*/ 55 h 428"/>
              <a:gd name="T82" fmla="*/ 198 w 358"/>
              <a:gd name="T83" fmla="*/ 58 h 428"/>
              <a:gd name="T84" fmla="*/ 211 w 358"/>
              <a:gd name="T85" fmla="*/ 64 h 428"/>
              <a:gd name="T86" fmla="*/ 223 w 358"/>
              <a:gd name="T87" fmla="*/ 71 h 428"/>
              <a:gd name="T88" fmla="*/ 228 w 358"/>
              <a:gd name="T89" fmla="*/ 77 h 428"/>
              <a:gd name="T90" fmla="*/ 237 w 358"/>
              <a:gd name="T91" fmla="*/ 87 h 428"/>
              <a:gd name="T92" fmla="*/ 244 w 358"/>
              <a:gd name="T93" fmla="*/ 99 h 428"/>
              <a:gd name="T94" fmla="*/ 248 w 358"/>
              <a:gd name="T95" fmla="*/ 113 h 428"/>
              <a:gd name="T96" fmla="*/ 249 w 358"/>
              <a:gd name="T97" fmla="*/ 128 h 428"/>
              <a:gd name="T98" fmla="*/ 104 w 358"/>
              <a:gd name="T99" fmla="*/ 19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8" h="428">
                <a:moveTo>
                  <a:pt x="331" y="196"/>
                </a:moveTo>
                <a:lnTo>
                  <a:pt x="304" y="196"/>
                </a:lnTo>
                <a:lnTo>
                  <a:pt x="304" y="128"/>
                </a:lnTo>
                <a:lnTo>
                  <a:pt x="304" y="128"/>
                </a:lnTo>
                <a:lnTo>
                  <a:pt x="303" y="115"/>
                </a:lnTo>
                <a:lnTo>
                  <a:pt x="301" y="102"/>
                </a:lnTo>
                <a:lnTo>
                  <a:pt x="298" y="90"/>
                </a:lnTo>
                <a:lnTo>
                  <a:pt x="294" y="78"/>
                </a:lnTo>
                <a:lnTo>
                  <a:pt x="288" y="67"/>
                </a:lnTo>
                <a:lnTo>
                  <a:pt x="282" y="56"/>
                </a:lnTo>
                <a:lnTo>
                  <a:pt x="275" y="46"/>
                </a:lnTo>
                <a:lnTo>
                  <a:pt x="267" y="38"/>
                </a:lnTo>
                <a:lnTo>
                  <a:pt x="258" y="29"/>
                </a:lnTo>
                <a:lnTo>
                  <a:pt x="248" y="23"/>
                </a:lnTo>
                <a:lnTo>
                  <a:pt x="237" y="16"/>
                </a:lnTo>
                <a:lnTo>
                  <a:pt x="227" y="11"/>
                </a:lnTo>
                <a:lnTo>
                  <a:pt x="215" y="6"/>
                </a:lnTo>
                <a:lnTo>
                  <a:pt x="203" y="3"/>
                </a:lnTo>
                <a:lnTo>
                  <a:pt x="190" y="1"/>
                </a:lnTo>
                <a:lnTo>
                  <a:pt x="177" y="0"/>
                </a:lnTo>
                <a:lnTo>
                  <a:pt x="177" y="0"/>
                </a:lnTo>
                <a:lnTo>
                  <a:pt x="164" y="1"/>
                </a:lnTo>
                <a:lnTo>
                  <a:pt x="151" y="3"/>
                </a:lnTo>
                <a:lnTo>
                  <a:pt x="139" y="6"/>
                </a:lnTo>
                <a:lnTo>
                  <a:pt x="127" y="11"/>
                </a:lnTo>
                <a:lnTo>
                  <a:pt x="116" y="16"/>
                </a:lnTo>
                <a:lnTo>
                  <a:pt x="105" y="23"/>
                </a:lnTo>
                <a:lnTo>
                  <a:pt x="96" y="29"/>
                </a:lnTo>
                <a:lnTo>
                  <a:pt x="87" y="38"/>
                </a:lnTo>
                <a:lnTo>
                  <a:pt x="78" y="46"/>
                </a:lnTo>
                <a:lnTo>
                  <a:pt x="71" y="56"/>
                </a:lnTo>
                <a:lnTo>
                  <a:pt x="64" y="67"/>
                </a:lnTo>
                <a:lnTo>
                  <a:pt x="59" y="78"/>
                </a:lnTo>
                <a:lnTo>
                  <a:pt x="55" y="90"/>
                </a:lnTo>
                <a:lnTo>
                  <a:pt x="52" y="102"/>
                </a:lnTo>
                <a:lnTo>
                  <a:pt x="50" y="115"/>
                </a:lnTo>
                <a:lnTo>
                  <a:pt x="49" y="128"/>
                </a:lnTo>
                <a:lnTo>
                  <a:pt x="49" y="196"/>
                </a:lnTo>
                <a:lnTo>
                  <a:pt x="0" y="196"/>
                </a:lnTo>
                <a:lnTo>
                  <a:pt x="0" y="400"/>
                </a:lnTo>
                <a:lnTo>
                  <a:pt x="0" y="400"/>
                </a:lnTo>
                <a:lnTo>
                  <a:pt x="0" y="406"/>
                </a:lnTo>
                <a:lnTo>
                  <a:pt x="2" y="411"/>
                </a:lnTo>
                <a:lnTo>
                  <a:pt x="4" y="416"/>
                </a:lnTo>
                <a:lnTo>
                  <a:pt x="7" y="419"/>
                </a:lnTo>
                <a:lnTo>
                  <a:pt x="11" y="423"/>
                </a:lnTo>
                <a:lnTo>
                  <a:pt x="16" y="426"/>
                </a:lnTo>
                <a:lnTo>
                  <a:pt x="21" y="427"/>
                </a:lnTo>
                <a:lnTo>
                  <a:pt x="27" y="428"/>
                </a:lnTo>
                <a:lnTo>
                  <a:pt x="358" y="428"/>
                </a:lnTo>
                <a:lnTo>
                  <a:pt x="358" y="223"/>
                </a:lnTo>
                <a:lnTo>
                  <a:pt x="358" y="223"/>
                </a:lnTo>
                <a:lnTo>
                  <a:pt x="358" y="217"/>
                </a:lnTo>
                <a:lnTo>
                  <a:pt x="356" y="213"/>
                </a:lnTo>
                <a:lnTo>
                  <a:pt x="354" y="208"/>
                </a:lnTo>
                <a:lnTo>
                  <a:pt x="351" y="204"/>
                </a:lnTo>
                <a:lnTo>
                  <a:pt x="347" y="200"/>
                </a:lnTo>
                <a:lnTo>
                  <a:pt x="342" y="198"/>
                </a:lnTo>
                <a:lnTo>
                  <a:pt x="337" y="197"/>
                </a:lnTo>
                <a:lnTo>
                  <a:pt x="331" y="196"/>
                </a:lnTo>
                <a:lnTo>
                  <a:pt x="331" y="196"/>
                </a:lnTo>
                <a:close/>
                <a:moveTo>
                  <a:pt x="104" y="128"/>
                </a:moveTo>
                <a:lnTo>
                  <a:pt x="104" y="128"/>
                </a:lnTo>
                <a:lnTo>
                  <a:pt x="104" y="120"/>
                </a:lnTo>
                <a:lnTo>
                  <a:pt x="105" y="113"/>
                </a:lnTo>
                <a:lnTo>
                  <a:pt x="108" y="106"/>
                </a:lnTo>
                <a:lnTo>
                  <a:pt x="110" y="99"/>
                </a:lnTo>
                <a:lnTo>
                  <a:pt x="113" y="93"/>
                </a:lnTo>
                <a:lnTo>
                  <a:pt x="116" y="87"/>
                </a:lnTo>
                <a:lnTo>
                  <a:pt x="121" y="81"/>
                </a:lnTo>
                <a:lnTo>
                  <a:pt x="125" y="77"/>
                </a:lnTo>
                <a:lnTo>
                  <a:pt x="125" y="77"/>
                </a:lnTo>
                <a:lnTo>
                  <a:pt x="130" y="71"/>
                </a:lnTo>
                <a:lnTo>
                  <a:pt x="136" y="67"/>
                </a:lnTo>
                <a:lnTo>
                  <a:pt x="142" y="64"/>
                </a:lnTo>
                <a:lnTo>
                  <a:pt x="149" y="60"/>
                </a:lnTo>
                <a:lnTo>
                  <a:pt x="155" y="58"/>
                </a:lnTo>
                <a:lnTo>
                  <a:pt x="162" y="56"/>
                </a:lnTo>
                <a:lnTo>
                  <a:pt x="169" y="55"/>
                </a:lnTo>
                <a:lnTo>
                  <a:pt x="177" y="55"/>
                </a:lnTo>
                <a:lnTo>
                  <a:pt x="177" y="55"/>
                </a:lnTo>
                <a:lnTo>
                  <a:pt x="184" y="55"/>
                </a:lnTo>
                <a:lnTo>
                  <a:pt x="191" y="56"/>
                </a:lnTo>
                <a:lnTo>
                  <a:pt x="198" y="58"/>
                </a:lnTo>
                <a:lnTo>
                  <a:pt x="205" y="60"/>
                </a:lnTo>
                <a:lnTo>
                  <a:pt x="211" y="64"/>
                </a:lnTo>
                <a:lnTo>
                  <a:pt x="217" y="67"/>
                </a:lnTo>
                <a:lnTo>
                  <a:pt x="223" y="71"/>
                </a:lnTo>
                <a:lnTo>
                  <a:pt x="228" y="77"/>
                </a:lnTo>
                <a:lnTo>
                  <a:pt x="228" y="77"/>
                </a:lnTo>
                <a:lnTo>
                  <a:pt x="233" y="81"/>
                </a:lnTo>
                <a:lnTo>
                  <a:pt x="237" y="87"/>
                </a:lnTo>
                <a:lnTo>
                  <a:pt x="241" y="93"/>
                </a:lnTo>
                <a:lnTo>
                  <a:pt x="244" y="99"/>
                </a:lnTo>
                <a:lnTo>
                  <a:pt x="246" y="106"/>
                </a:lnTo>
                <a:lnTo>
                  <a:pt x="248" y="113"/>
                </a:lnTo>
                <a:lnTo>
                  <a:pt x="249" y="120"/>
                </a:lnTo>
                <a:lnTo>
                  <a:pt x="249" y="128"/>
                </a:lnTo>
                <a:lnTo>
                  <a:pt x="249" y="196"/>
                </a:lnTo>
                <a:lnTo>
                  <a:pt x="104" y="196"/>
                </a:lnTo>
                <a:lnTo>
                  <a:pt x="104" y="128"/>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64" name="Group 63"/>
          <p:cNvGrpSpPr/>
          <p:nvPr/>
        </p:nvGrpSpPr>
        <p:grpSpPr>
          <a:xfrm>
            <a:off x="6362961" y="4037854"/>
            <a:ext cx="1799666" cy="336551"/>
            <a:chOff x="6362961" y="3923164"/>
            <a:chExt cx="1799666" cy="336551"/>
          </a:xfrm>
        </p:grpSpPr>
        <p:sp>
          <p:nvSpPr>
            <p:cNvPr id="91" name="Rectangle 90"/>
            <p:cNvSpPr/>
            <p:nvPr/>
          </p:nvSpPr>
          <p:spPr>
            <a:xfrm>
              <a:off x="6362961" y="3984421"/>
              <a:ext cx="1625810" cy="21998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40" rtlCol="0" anchor="ctr"/>
            <a:lstStyle/>
            <a:p>
              <a:pPr lvl="0">
                <a:spcAft>
                  <a:spcPts val="300"/>
                </a:spcAft>
              </a:pPr>
              <a:r>
                <a:rPr lang="en-US" sz="1050" dirty="0" smtClean="0">
                  <a:solidFill>
                    <a:prstClr val="black"/>
                  </a:solidFill>
                </a:rPr>
                <a:t>Incubations and Spin outs</a:t>
              </a:r>
              <a:endParaRPr lang="en-US" sz="1050" dirty="0">
                <a:solidFill>
                  <a:srgbClr val="000000"/>
                </a:solidFill>
                <a:latin typeface="HP Simplified" pitchFamily="34" charset="0"/>
                <a:cs typeface="HP Simplified" pitchFamily="34" charset="0"/>
              </a:endParaRPr>
            </a:p>
          </p:txBody>
        </p:sp>
        <p:sp>
          <p:nvSpPr>
            <p:cNvPr id="92" name="Freeform 269"/>
            <p:cNvSpPr>
              <a:spLocks/>
            </p:cNvSpPr>
            <p:nvPr/>
          </p:nvSpPr>
          <p:spPr bwMode="auto">
            <a:xfrm rot="16200000">
              <a:off x="7864428" y="3961516"/>
              <a:ext cx="336551" cy="259847"/>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sz="1400"/>
            </a:p>
          </p:txBody>
        </p:sp>
      </p:grpSp>
      <p:grpSp>
        <p:nvGrpSpPr>
          <p:cNvPr id="25" name="Group 24"/>
          <p:cNvGrpSpPr/>
          <p:nvPr/>
        </p:nvGrpSpPr>
        <p:grpSpPr>
          <a:xfrm>
            <a:off x="4632015" y="1696953"/>
            <a:ext cx="1596898" cy="2628229"/>
            <a:chOff x="4632015" y="1696953"/>
            <a:chExt cx="1596898" cy="2628229"/>
          </a:xfrm>
        </p:grpSpPr>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32015" y="1696953"/>
              <a:ext cx="1596898" cy="2628229"/>
            </a:xfrm>
            <a:prstGeom prst="rect">
              <a:avLst/>
            </a:prstGeom>
          </p:spPr>
        </p:pic>
        <p:sp>
          <p:nvSpPr>
            <p:cNvPr id="34" name="TextBox 33"/>
            <p:cNvSpPr txBox="1"/>
            <p:nvPr/>
          </p:nvSpPr>
          <p:spPr>
            <a:xfrm>
              <a:off x="4760609" y="2489013"/>
              <a:ext cx="1339710" cy="874102"/>
            </a:xfrm>
            <a:prstGeom prst="rect">
              <a:avLst/>
            </a:prstGeom>
            <a:noFill/>
          </p:spPr>
          <p:txBody>
            <a:bodyPr wrap="square" tIns="9144" bIns="9144" rtlCol="0" anchor="ctr">
              <a:noAutofit/>
            </a:bodyPr>
            <a:lstStyle/>
            <a:p>
              <a:pPr marL="0" algn="ctr" defTabSz="430213">
                <a:spcAft>
                  <a:spcPts val="400"/>
                </a:spcAft>
                <a:buSzPct val="100000"/>
              </a:pPr>
              <a:r>
                <a:rPr lang="en-US" sz="1050" b="1" dirty="0" smtClean="0">
                  <a:solidFill>
                    <a:schemeClr val="accent1"/>
                  </a:solidFill>
                  <a:latin typeface="HP Simplified" pitchFamily="34" charset="0"/>
                  <a:cs typeface="HP Simplified" pitchFamily="34" charset="0"/>
                </a:rPr>
                <a:t>Innovations</a:t>
              </a:r>
              <a:br>
                <a:rPr lang="en-US" sz="1050" b="1" dirty="0" smtClean="0">
                  <a:solidFill>
                    <a:schemeClr val="accent1"/>
                  </a:solidFill>
                  <a:latin typeface="HP Simplified" pitchFamily="34" charset="0"/>
                  <a:cs typeface="HP Simplified" pitchFamily="34" charset="0"/>
                </a:rPr>
              </a:br>
              <a:r>
                <a:rPr lang="en-US" sz="1050" dirty="0" smtClean="0">
                  <a:solidFill>
                    <a:schemeClr val="accent1"/>
                  </a:solidFill>
                  <a:latin typeface="HP Simplified" pitchFamily="34" charset="0"/>
                  <a:cs typeface="HP Simplified" pitchFamily="34" charset="0"/>
                </a:rPr>
                <a:t>across portfolio: technology components,  systems, and solutions</a:t>
              </a:r>
            </a:p>
          </p:txBody>
        </p:sp>
      </p:grpSp>
    </p:spTree>
    <p:extLst>
      <p:ext uri="{BB962C8B-B14F-4D97-AF65-F5344CB8AC3E}">
        <p14:creationId xmlns:p14="http://schemas.microsoft.com/office/powerpoint/2010/main" val="1296217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itle 2"/>
          <p:cNvSpPr>
            <a:spLocks noGrp="1"/>
          </p:cNvSpPr>
          <p:nvPr>
            <p:ph type="title"/>
          </p:nvPr>
        </p:nvSpPr>
        <p:spPr/>
        <p:txBody>
          <a:bodyPr/>
          <a:lstStyle/>
          <a:p>
            <a:r>
              <a:rPr lang="en-US" dirty="0" smtClean="0"/>
              <a:t>Innovation is multidimensional</a:t>
            </a:r>
          </a:p>
        </p:txBody>
      </p:sp>
      <p:sp>
        <p:nvSpPr>
          <p:cNvPr id="14" name="TextBox 13"/>
          <p:cNvSpPr txBox="1"/>
          <p:nvPr/>
        </p:nvSpPr>
        <p:spPr bwMode="auto">
          <a:xfrm>
            <a:off x="6185571" y="1120141"/>
            <a:ext cx="2366002" cy="553998"/>
          </a:xfrm>
          <a:prstGeom prst="rect">
            <a:avLst/>
          </a:prstGeom>
          <a:noFill/>
        </p:spPr>
        <p:txBody>
          <a:bodyPr wrap="square">
            <a:spAutoFit/>
          </a:bodyPr>
          <a:lstStyle/>
          <a:p>
            <a:pPr defTabSz="430213">
              <a:buSzPct val="100000"/>
              <a:defRPr/>
            </a:pPr>
            <a:r>
              <a:rPr lang="en-US" sz="1000" b="1" dirty="0">
                <a:solidFill>
                  <a:schemeClr val="accent1"/>
                </a:solidFill>
                <a:latin typeface="HP Simplified" panose="020B0604020204020204" pitchFamily="34" charset="0"/>
              </a:rPr>
              <a:t>Passion</a:t>
            </a:r>
          </a:p>
          <a:p>
            <a:pPr defTabSz="430213">
              <a:buSzPct val="100000"/>
              <a:defRPr/>
            </a:pPr>
            <a:r>
              <a:rPr lang="en-US" sz="1000" dirty="0" smtClean="0">
                <a:solidFill>
                  <a:prstClr val="black">
                    <a:lumMod val="65000"/>
                    <a:lumOff val="35000"/>
                  </a:prstClr>
                </a:solidFill>
              </a:rPr>
              <a:t>The </a:t>
            </a:r>
            <a:r>
              <a:rPr lang="en-US" sz="1000" dirty="0">
                <a:solidFill>
                  <a:prstClr val="black">
                    <a:lumMod val="65000"/>
                    <a:lumOff val="35000"/>
                  </a:prstClr>
                </a:solidFill>
              </a:rPr>
              <a:t>enthusiasm and optimism we demonstrate in our work and interactions</a:t>
            </a:r>
            <a:endParaRPr lang="en-US" sz="1000" dirty="0">
              <a:solidFill>
                <a:prstClr val="black">
                  <a:lumMod val="65000"/>
                  <a:lumOff val="35000"/>
                </a:prstClr>
              </a:solidFill>
              <a:cs typeface="HP Simplified" pitchFamily="34" charset="0"/>
            </a:endParaRPr>
          </a:p>
        </p:txBody>
      </p:sp>
      <p:sp>
        <p:nvSpPr>
          <p:cNvPr id="15" name="TextBox 14"/>
          <p:cNvSpPr txBox="1"/>
          <p:nvPr/>
        </p:nvSpPr>
        <p:spPr bwMode="auto">
          <a:xfrm>
            <a:off x="6185570" y="2082290"/>
            <a:ext cx="2366002" cy="553998"/>
          </a:xfrm>
          <a:prstGeom prst="rect">
            <a:avLst/>
          </a:prstGeom>
          <a:noFill/>
        </p:spPr>
        <p:txBody>
          <a:bodyPr wrap="square">
            <a:spAutoFit/>
          </a:bodyPr>
          <a:lstStyle/>
          <a:p>
            <a:pPr defTabSz="430213">
              <a:buSzPct val="100000"/>
              <a:defRPr/>
            </a:pPr>
            <a:r>
              <a:rPr lang="en-US" sz="1000" b="1" dirty="0">
                <a:solidFill>
                  <a:schemeClr val="accent1"/>
                </a:solidFill>
                <a:latin typeface="HP Simplified" panose="020B0604020204020204" pitchFamily="34" charset="0"/>
              </a:rPr>
              <a:t>Emotional Intelligence</a:t>
            </a:r>
          </a:p>
          <a:p>
            <a:pPr defTabSz="430213">
              <a:buSzPct val="100000"/>
              <a:defRPr/>
            </a:pPr>
            <a:r>
              <a:rPr lang="en-US" sz="1000" dirty="0" smtClean="0">
                <a:solidFill>
                  <a:prstClr val="black">
                    <a:lumMod val="65000"/>
                    <a:lumOff val="35000"/>
                  </a:prstClr>
                </a:solidFill>
                <a:cs typeface="HP Simplified" pitchFamily="34" charset="0"/>
              </a:rPr>
              <a:t>The </a:t>
            </a:r>
            <a:r>
              <a:rPr lang="en-US" sz="1000" dirty="0">
                <a:solidFill>
                  <a:prstClr val="black">
                    <a:lumMod val="65000"/>
                    <a:lumOff val="35000"/>
                  </a:prstClr>
                </a:solidFill>
                <a:cs typeface="HP Simplified" pitchFamily="34" charset="0"/>
              </a:rPr>
              <a:t>ability to handle criticism, conflict, and risk</a:t>
            </a:r>
          </a:p>
        </p:txBody>
      </p:sp>
      <p:sp>
        <p:nvSpPr>
          <p:cNvPr id="16" name="TextBox 15"/>
          <p:cNvSpPr txBox="1"/>
          <p:nvPr/>
        </p:nvSpPr>
        <p:spPr bwMode="auto">
          <a:xfrm>
            <a:off x="6185571" y="3220772"/>
            <a:ext cx="2403322" cy="707886"/>
          </a:xfrm>
          <a:prstGeom prst="rect">
            <a:avLst/>
          </a:prstGeom>
          <a:noFill/>
        </p:spPr>
        <p:txBody>
          <a:bodyPr wrap="square">
            <a:spAutoFit/>
          </a:bodyPr>
          <a:lstStyle/>
          <a:p>
            <a:pPr defTabSz="430213">
              <a:buSzPct val="100000"/>
              <a:defRPr/>
            </a:pPr>
            <a:r>
              <a:rPr lang="en-US" sz="1000" b="1" dirty="0">
                <a:solidFill>
                  <a:schemeClr val="accent1"/>
                </a:solidFill>
                <a:latin typeface="HP Simplified" panose="020B0604020204020204" pitchFamily="34" charset="0"/>
              </a:rPr>
              <a:t>Leadership</a:t>
            </a:r>
          </a:p>
          <a:p>
            <a:pPr defTabSz="430213">
              <a:buSzPct val="100000"/>
              <a:defRPr/>
            </a:pPr>
            <a:r>
              <a:rPr lang="en-US" sz="1000" dirty="0" smtClean="0">
                <a:solidFill>
                  <a:prstClr val="black">
                    <a:lumMod val="65000"/>
                    <a:lumOff val="35000"/>
                  </a:prstClr>
                </a:solidFill>
                <a:cs typeface="HP Simplified" pitchFamily="34" charset="0"/>
              </a:rPr>
              <a:t>The </a:t>
            </a:r>
            <a:r>
              <a:rPr lang="en-US" sz="1000" dirty="0">
                <a:solidFill>
                  <a:prstClr val="black">
                    <a:lumMod val="65000"/>
                    <a:lumOff val="35000"/>
                  </a:prstClr>
                </a:solidFill>
                <a:cs typeface="HP Simplified" pitchFamily="34" charset="0"/>
              </a:rPr>
              <a:t>ability to create meaningful innovation, strive for continuous improvement and adapt quickly to change</a:t>
            </a:r>
          </a:p>
        </p:txBody>
      </p:sp>
      <p:sp>
        <p:nvSpPr>
          <p:cNvPr id="17" name="TextBox 16"/>
          <p:cNvSpPr txBox="1"/>
          <p:nvPr/>
        </p:nvSpPr>
        <p:spPr bwMode="auto">
          <a:xfrm>
            <a:off x="6185571" y="3998642"/>
            <a:ext cx="2366002" cy="553998"/>
          </a:xfrm>
          <a:prstGeom prst="rect">
            <a:avLst/>
          </a:prstGeom>
          <a:noFill/>
        </p:spPr>
        <p:txBody>
          <a:bodyPr wrap="square">
            <a:spAutoFit/>
          </a:bodyPr>
          <a:lstStyle/>
          <a:p>
            <a:pPr defTabSz="430213">
              <a:buSzPct val="100000"/>
              <a:defRPr/>
            </a:pPr>
            <a:r>
              <a:rPr lang="en-US" sz="1000" b="1" dirty="0">
                <a:solidFill>
                  <a:schemeClr val="accent1"/>
                </a:solidFill>
                <a:latin typeface="HP Simplified" panose="020B0604020204020204" pitchFamily="34" charset="0"/>
              </a:rPr>
              <a:t>Connectivity</a:t>
            </a:r>
          </a:p>
          <a:p>
            <a:pPr defTabSz="430213">
              <a:buSzPct val="100000"/>
              <a:defRPr/>
            </a:pPr>
            <a:r>
              <a:rPr lang="en-US" sz="1000" dirty="0" smtClean="0">
                <a:solidFill>
                  <a:prstClr val="black">
                    <a:lumMod val="65000"/>
                    <a:lumOff val="35000"/>
                  </a:prstClr>
                </a:solidFill>
                <a:cs typeface="HP Simplified" pitchFamily="34" charset="0"/>
              </a:rPr>
              <a:t>The </a:t>
            </a:r>
            <a:r>
              <a:rPr lang="en-US" sz="1000" dirty="0">
                <a:solidFill>
                  <a:prstClr val="black">
                    <a:lumMod val="65000"/>
                    <a:lumOff val="35000"/>
                  </a:prstClr>
                </a:solidFill>
                <a:cs typeface="HP Simplified" pitchFamily="34" charset="0"/>
              </a:rPr>
              <a:t>networks we create to collaboratively build and test new ideas</a:t>
            </a:r>
          </a:p>
        </p:txBody>
      </p:sp>
      <p:sp>
        <p:nvSpPr>
          <p:cNvPr id="18" name="TextBox 17"/>
          <p:cNvSpPr txBox="1"/>
          <p:nvPr/>
        </p:nvSpPr>
        <p:spPr bwMode="auto">
          <a:xfrm>
            <a:off x="513806" y="3220772"/>
            <a:ext cx="2175752" cy="707886"/>
          </a:xfrm>
          <a:prstGeom prst="rect">
            <a:avLst/>
          </a:prstGeom>
          <a:noFill/>
        </p:spPr>
        <p:txBody>
          <a:bodyPr wrap="square">
            <a:spAutoFit/>
          </a:bodyPr>
          <a:lstStyle/>
          <a:p>
            <a:pPr algn="r" defTabSz="430213">
              <a:buSzPct val="100000"/>
              <a:defRPr/>
            </a:pPr>
            <a:r>
              <a:rPr lang="en-US" sz="1000" b="1" dirty="0">
                <a:solidFill>
                  <a:schemeClr val="accent1"/>
                </a:solidFill>
                <a:latin typeface="HP Simplified" panose="020B0604020204020204" pitchFamily="34" charset="0"/>
              </a:rPr>
              <a:t>Influence</a:t>
            </a:r>
          </a:p>
          <a:p>
            <a:pPr algn="r" defTabSz="430213">
              <a:buSzPct val="100000"/>
              <a:defRPr/>
            </a:pPr>
            <a:r>
              <a:rPr lang="en-US" sz="1000" dirty="0" smtClean="0">
                <a:solidFill>
                  <a:prstClr val="black">
                    <a:lumMod val="65000"/>
                    <a:lumOff val="35000"/>
                  </a:prstClr>
                </a:solidFill>
                <a:cs typeface="HP Simplified" pitchFamily="34" charset="0"/>
              </a:rPr>
              <a:t>The </a:t>
            </a:r>
            <a:r>
              <a:rPr lang="en-US" sz="1000" dirty="0">
                <a:solidFill>
                  <a:prstClr val="black">
                    <a:lumMod val="65000"/>
                    <a:lumOff val="35000"/>
                  </a:prstClr>
                </a:solidFill>
                <a:cs typeface="HP Simplified" pitchFamily="34" charset="0"/>
              </a:rPr>
              <a:t>ability to build support for a new idea within teams, across a lab,  or across business unit boundaries</a:t>
            </a:r>
          </a:p>
        </p:txBody>
      </p:sp>
      <p:sp>
        <p:nvSpPr>
          <p:cNvPr id="19" name="TextBox 18"/>
          <p:cNvSpPr txBox="1"/>
          <p:nvPr/>
        </p:nvSpPr>
        <p:spPr bwMode="auto">
          <a:xfrm>
            <a:off x="513806" y="2082290"/>
            <a:ext cx="2175752" cy="861774"/>
          </a:xfrm>
          <a:prstGeom prst="rect">
            <a:avLst/>
          </a:prstGeom>
          <a:noFill/>
        </p:spPr>
        <p:txBody>
          <a:bodyPr wrap="square">
            <a:spAutoFit/>
          </a:bodyPr>
          <a:lstStyle/>
          <a:p>
            <a:pPr algn="r" defTabSz="430213">
              <a:buSzPct val="100000"/>
              <a:defRPr/>
            </a:pPr>
            <a:r>
              <a:rPr lang="en-US" sz="1000" b="1" dirty="0">
                <a:solidFill>
                  <a:schemeClr val="accent1"/>
                </a:solidFill>
                <a:latin typeface="HP Simplified" panose="020B0604020204020204" pitchFamily="34" charset="0"/>
              </a:rPr>
              <a:t>Analytical Skills</a:t>
            </a:r>
          </a:p>
          <a:p>
            <a:pPr algn="r" defTabSz="430213">
              <a:buSzPct val="100000"/>
              <a:defRPr/>
            </a:pPr>
            <a:r>
              <a:rPr lang="en-US" sz="1000" dirty="0" smtClean="0">
                <a:solidFill>
                  <a:prstClr val="black">
                    <a:lumMod val="65000"/>
                    <a:lumOff val="35000"/>
                  </a:prstClr>
                </a:solidFill>
                <a:cs typeface="HP Simplified" pitchFamily="34" charset="0"/>
              </a:rPr>
              <a:t>The </a:t>
            </a:r>
            <a:r>
              <a:rPr lang="en-US" sz="1000" dirty="0">
                <a:solidFill>
                  <a:prstClr val="black">
                    <a:lumMod val="65000"/>
                    <a:lumOff val="35000"/>
                  </a:prstClr>
                </a:solidFill>
                <a:cs typeface="HP Simplified" pitchFamily="34" charset="0"/>
              </a:rPr>
              <a:t>ability to evaluate ideas and opportunities objectively and efficiently; to observe and experiment</a:t>
            </a:r>
          </a:p>
        </p:txBody>
      </p:sp>
      <p:sp>
        <p:nvSpPr>
          <p:cNvPr id="20" name="TextBox 19"/>
          <p:cNvSpPr txBox="1"/>
          <p:nvPr/>
        </p:nvSpPr>
        <p:spPr bwMode="auto">
          <a:xfrm>
            <a:off x="513806" y="1120141"/>
            <a:ext cx="2175752" cy="707886"/>
          </a:xfrm>
          <a:prstGeom prst="rect">
            <a:avLst/>
          </a:prstGeom>
          <a:noFill/>
        </p:spPr>
        <p:txBody>
          <a:bodyPr wrap="square">
            <a:spAutoFit/>
          </a:bodyPr>
          <a:lstStyle/>
          <a:p>
            <a:pPr algn="r" defTabSz="430213">
              <a:buSzPct val="100000"/>
              <a:defRPr/>
            </a:pPr>
            <a:r>
              <a:rPr lang="en-US" sz="1000" b="1" dirty="0" smtClean="0">
                <a:solidFill>
                  <a:schemeClr val="accent1"/>
                </a:solidFill>
                <a:latin typeface="HP Simplified" panose="020B0604020204020204" pitchFamily="34" charset="0"/>
              </a:rPr>
              <a:t>Creativity</a:t>
            </a:r>
            <a:endParaRPr lang="en-US" sz="1000" b="1" dirty="0" smtClean="0">
              <a:solidFill>
                <a:schemeClr val="accent1"/>
              </a:solidFill>
              <a:cs typeface="HP Simplified" pitchFamily="34" charset="0"/>
            </a:endParaRPr>
          </a:p>
          <a:p>
            <a:pPr algn="r" defTabSz="430213">
              <a:buSzPct val="100000"/>
              <a:defRPr/>
            </a:pPr>
            <a:r>
              <a:rPr lang="en-US" sz="1000" dirty="0" smtClean="0">
                <a:solidFill>
                  <a:prstClr val="black">
                    <a:lumMod val="65000"/>
                    <a:lumOff val="35000"/>
                  </a:prstClr>
                </a:solidFill>
                <a:cs typeface="HP Simplified" pitchFamily="34" charset="0"/>
              </a:rPr>
              <a:t>The </a:t>
            </a:r>
            <a:r>
              <a:rPr lang="en-US" sz="1000" dirty="0">
                <a:solidFill>
                  <a:prstClr val="black">
                    <a:lumMod val="65000"/>
                    <a:lumOff val="35000"/>
                  </a:prstClr>
                </a:solidFill>
                <a:cs typeface="HP Simplified" pitchFamily="34" charset="0"/>
              </a:rPr>
              <a:t>new and different approaches to, or reframing of, what we do to generate new ideas or solve problems</a:t>
            </a:r>
          </a:p>
        </p:txBody>
      </p:sp>
      <p:grpSp>
        <p:nvGrpSpPr>
          <p:cNvPr id="24580" name="Group 4"/>
          <p:cNvGrpSpPr>
            <a:grpSpLocks/>
          </p:cNvGrpSpPr>
          <p:nvPr/>
        </p:nvGrpSpPr>
        <p:grpSpPr bwMode="auto">
          <a:xfrm>
            <a:off x="2913346" y="1167930"/>
            <a:ext cx="3000397" cy="2954615"/>
            <a:chOff x="2566838" y="1228057"/>
            <a:chExt cx="3849744" cy="3790949"/>
          </a:xfrm>
        </p:grpSpPr>
        <p:sp>
          <p:nvSpPr>
            <p:cNvPr id="35" name="Freeform 18"/>
            <p:cNvSpPr>
              <a:spLocks/>
            </p:cNvSpPr>
            <p:nvPr/>
          </p:nvSpPr>
          <p:spPr bwMode="auto">
            <a:xfrm>
              <a:off x="2790679" y="2642519"/>
              <a:ext cx="2157443" cy="1809750"/>
            </a:xfrm>
            <a:custGeom>
              <a:avLst/>
              <a:gdLst/>
              <a:ahLst/>
              <a:cxnLst>
                <a:cxn ang="0">
                  <a:pos x="314" y="0"/>
                </a:cxn>
                <a:cxn ang="0">
                  <a:pos x="266" y="15"/>
                </a:cxn>
                <a:cxn ang="0">
                  <a:pos x="265" y="16"/>
                </a:cxn>
                <a:cxn ang="0">
                  <a:pos x="29" y="293"/>
                </a:cxn>
                <a:cxn ang="0">
                  <a:pos x="360" y="151"/>
                </a:cxn>
                <a:cxn ang="0">
                  <a:pos x="362" y="149"/>
                </a:cxn>
                <a:cxn ang="0">
                  <a:pos x="397" y="82"/>
                </a:cxn>
                <a:cxn ang="0">
                  <a:pos x="314" y="0"/>
                </a:cxn>
              </a:cxnLst>
              <a:rect l="0" t="0" r="r" b="b"/>
              <a:pathLst>
                <a:path w="397" h="333">
                  <a:moveTo>
                    <a:pt x="314" y="0"/>
                  </a:moveTo>
                  <a:cubicBezTo>
                    <a:pt x="296" y="0"/>
                    <a:pt x="279" y="6"/>
                    <a:pt x="266" y="15"/>
                  </a:cubicBezTo>
                  <a:cubicBezTo>
                    <a:pt x="265" y="16"/>
                    <a:pt x="265" y="16"/>
                    <a:pt x="265" y="16"/>
                  </a:cubicBezTo>
                  <a:cubicBezTo>
                    <a:pt x="126" y="119"/>
                    <a:pt x="0" y="253"/>
                    <a:pt x="29" y="293"/>
                  </a:cubicBezTo>
                  <a:cubicBezTo>
                    <a:pt x="58" y="333"/>
                    <a:pt x="222" y="252"/>
                    <a:pt x="360" y="151"/>
                  </a:cubicBezTo>
                  <a:cubicBezTo>
                    <a:pt x="361" y="150"/>
                    <a:pt x="362" y="150"/>
                    <a:pt x="362" y="149"/>
                  </a:cubicBezTo>
                  <a:cubicBezTo>
                    <a:pt x="383" y="134"/>
                    <a:pt x="397" y="110"/>
                    <a:pt x="397" y="82"/>
                  </a:cubicBezTo>
                  <a:cubicBezTo>
                    <a:pt x="397" y="37"/>
                    <a:pt x="360" y="0"/>
                    <a:pt x="314" y="0"/>
                  </a:cubicBezTo>
                  <a:close/>
                </a:path>
              </a:pathLst>
            </a:custGeom>
            <a:noFill/>
            <a:ln w="12700" cap="flat" cmpd="sng" algn="ctr">
              <a:solidFill>
                <a:srgbClr val="3D393B">
                  <a:lumMod val="60000"/>
                  <a:lumOff val="40000"/>
                </a:srgbClr>
              </a:solidFill>
              <a:prstDash val="solid"/>
            </a:ln>
            <a:effectLst/>
          </p:spPr>
          <p:txBody>
            <a:bodyPr anchor="ctr"/>
            <a:lstStyle/>
            <a:p>
              <a:pPr algn="ctr" defTabSz="685891">
                <a:lnSpc>
                  <a:spcPct val="85000"/>
                </a:lnSpc>
                <a:spcBef>
                  <a:spcPct val="50000"/>
                </a:spcBef>
                <a:defRPr/>
              </a:pPr>
              <a:endParaRPr lang="en-US" sz="1500" kern="0" dirty="0">
                <a:solidFill>
                  <a:prstClr val="white"/>
                </a:solidFill>
                <a:cs typeface="HP Simplified" charset="0"/>
              </a:endParaRPr>
            </a:p>
          </p:txBody>
        </p:sp>
        <p:sp>
          <p:nvSpPr>
            <p:cNvPr id="36" name="Freeform 19"/>
            <p:cNvSpPr>
              <a:spLocks/>
            </p:cNvSpPr>
            <p:nvPr/>
          </p:nvSpPr>
          <p:spPr bwMode="auto">
            <a:xfrm>
              <a:off x="2566838" y="2315494"/>
              <a:ext cx="2436848" cy="1250950"/>
            </a:xfrm>
            <a:custGeom>
              <a:avLst/>
              <a:gdLst/>
              <a:ahLst/>
              <a:cxnLst>
                <a:cxn ang="0">
                  <a:pos x="420" y="92"/>
                </a:cxn>
                <a:cxn ang="0">
                  <a:pos x="378" y="64"/>
                </a:cxn>
                <a:cxn ang="0">
                  <a:pos x="377" y="64"/>
                </a:cxn>
                <a:cxn ang="0">
                  <a:pos x="14" y="48"/>
                </a:cxn>
                <a:cxn ang="0">
                  <a:pos x="330" y="222"/>
                </a:cxn>
                <a:cxn ang="0">
                  <a:pos x="332" y="223"/>
                </a:cxn>
                <a:cxn ang="0">
                  <a:pos x="406" y="208"/>
                </a:cxn>
                <a:cxn ang="0">
                  <a:pos x="420" y="92"/>
                </a:cxn>
              </a:cxnLst>
              <a:rect l="0" t="0" r="r" b="b"/>
              <a:pathLst>
                <a:path w="448" h="230">
                  <a:moveTo>
                    <a:pt x="420" y="92"/>
                  </a:moveTo>
                  <a:cubicBezTo>
                    <a:pt x="409" y="78"/>
                    <a:pt x="394" y="69"/>
                    <a:pt x="378" y="64"/>
                  </a:cubicBezTo>
                  <a:cubicBezTo>
                    <a:pt x="378" y="64"/>
                    <a:pt x="378" y="64"/>
                    <a:pt x="377" y="64"/>
                  </a:cubicBezTo>
                  <a:cubicBezTo>
                    <a:pt x="211" y="17"/>
                    <a:pt x="28" y="0"/>
                    <a:pt x="14" y="48"/>
                  </a:cubicBezTo>
                  <a:cubicBezTo>
                    <a:pt x="0" y="95"/>
                    <a:pt x="165" y="175"/>
                    <a:pt x="330" y="222"/>
                  </a:cubicBezTo>
                  <a:cubicBezTo>
                    <a:pt x="330" y="222"/>
                    <a:pt x="331" y="222"/>
                    <a:pt x="332" y="223"/>
                  </a:cubicBezTo>
                  <a:cubicBezTo>
                    <a:pt x="356" y="230"/>
                    <a:pt x="384" y="225"/>
                    <a:pt x="406" y="208"/>
                  </a:cubicBezTo>
                  <a:cubicBezTo>
                    <a:pt x="442" y="180"/>
                    <a:pt x="448" y="129"/>
                    <a:pt x="420" y="92"/>
                  </a:cubicBezTo>
                  <a:close/>
                </a:path>
              </a:pathLst>
            </a:custGeom>
            <a:noFill/>
            <a:ln w="12700" cap="flat" cmpd="sng" algn="ctr">
              <a:solidFill>
                <a:srgbClr val="3D393B">
                  <a:lumMod val="60000"/>
                  <a:lumOff val="40000"/>
                </a:srgbClr>
              </a:solidFill>
              <a:prstDash val="solid"/>
            </a:ln>
            <a:effectLst/>
          </p:spPr>
          <p:txBody>
            <a:bodyPr anchor="ctr"/>
            <a:lstStyle/>
            <a:p>
              <a:pPr algn="ctr" defTabSz="685891">
                <a:lnSpc>
                  <a:spcPct val="85000"/>
                </a:lnSpc>
                <a:spcBef>
                  <a:spcPct val="50000"/>
                </a:spcBef>
                <a:defRPr/>
              </a:pPr>
              <a:endParaRPr lang="en-US" sz="1500" kern="0" dirty="0">
                <a:solidFill>
                  <a:prstClr val="white"/>
                </a:solidFill>
                <a:cs typeface="HP Simplified" charset="0"/>
              </a:endParaRPr>
            </a:p>
          </p:txBody>
        </p:sp>
        <p:sp>
          <p:nvSpPr>
            <p:cNvPr id="37" name="Freeform 20"/>
            <p:cNvSpPr>
              <a:spLocks/>
            </p:cNvSpPr>
            <p:nvPr/>
          </p:nvSpPr>
          <p:spPr bwMode="auto">
            <a:xfrm>
              <a:off x="3459026" y="1232819"/>
              <a:ext cx="1495447" cy="2355849"/>
            </a:xfrm>
            <a:custGeom>
              <a:avLst/>
              <a:gdLst/>
              <a:ahLst/>
              <a:cxnLst>
                <a:cxn ang="0">
                  <a:pos x="271" y="360"/>
                </a:cxn>
                <a:cxn ang="0">
                  <a:pos x="266" y="310"/>
                </a:cxn>
                <a:cxn ang="0">
                  <a:pos x="266" y="309"/>
                </a:cxn>
                <a:cxn ang="0">
                  <a:pos x="46" y="19"/>
                </a:cxn>
                <a:cxn ang="0">
                  <a:pos x="114" y="373"/>
                </a:cxn>
                <a:cxn ang="0">
                  <a:pos x="115" y="375"/>
                </a:cxn>
                <a:cxn ang="0">
                  <a:pos x="173" y="423"/>
                </a:cxn>
                <a:cxn ang="0">
                  <a:pos x="271" y="360"/>
                </a:cxn>
              </a:cxnLst>
              <a:rect l="0" t="0" r="r" b="b"/>
              <a:pathLst>
                <a:path w="275" h="433">
                  <a:moveTo>
                    <a:pt x="271" y="360"/>
                  </a:moveTo>
                  <a:cubicBezTo>
                    <a:pt x="275" y="343"/>
                    <a:pt x="273" y="325"/>
                    <a:pt x="266" y="310"/>
                  </a:cubicBezTo>
                  <a:cubicBezTo>
                    <a:pt x="266" y="309"/>
                    <a:pt x="266" y="309"/>
                    <a:pt x="266" y="309"/>
                  </a:cubicBezTo>
                  <a:cubicBezTo>
                    <a:pt x="195" y="151"/>
                    <a:pt x="91" y="0"/>
                    <a:pt x="46" y="19"/>
                  </a:cubicBezTo>
                  <a:cubicBezTo>
                    <a:pt x="0" y="39"/>
                    <a:pt x="44" y="217"/>
                    <a:pt x="114" y="373"/>
                  </a:cubicBezTo>
                  <a:cubicBezTo>
                    <a:pt x="114" y="374"/>
                    <a:pt x="114" y="375"/>
                    <a:pt x="115" y="375"/>
                  </a:cubicBezTo>
                  <a:cubicBezTo>
                    <a:pt x="125" y="399"/>
                    <a:pt x="146" y="417"/>
                    <a:pt x="173" y="423"/>
                  </a:cubicBezTo>
                  <a:cubicBezTo>
                    <a:pt x="217" y="433"/>
                    <a:pt x="261" y="405"/>
                    <a:pt x="271" y="360"/>
                  </a:cubicBezTo>
                  <a:close/>
                </a:path>
              </a:pathLst>
            </a:custGeom>
            <a:noFill/>
            <a:ln w="12700" cap="flat" cmpd="sng" algn="ctr">
              <a:solidFill>
                <a:srgbClr val="3D393B">
                  <a:lumMod val="60000"/>
                  <a:lumOff val="40000"/>
                </a:srgbClr>
              </a:solidFill>
              <a:prstDash val="solid"/>
            </a:ln>
            <a:effectLst/>
          </p:spPr>
          <p:txBody>
            <a:bodyPr anchor="ctr"/>
            <a:lstStyle/>
            <a:p>
              <a:pPr algn="ctr" defTabSz="685891">
                <a:lnSpc>
                  <a:spcPct val="85000"/>
                </a:lnSpc>
                <a:spcBef>
                  <a:spcPct val="50000"/>
                </a:spcBef>
                <a:defRPr/>
              </a:pPr>
              <a:endParaRPr lang="en-US" sz="1500" kern="0" dirty="0">
                <a:solidFill>
                  <a:prstClr val="white"/>
                </a:solidFill>
                <a:cs typeface="HP Simplified" charset="0"/>
              </a:endParaRPr>
            </a:p>
          </p:txBody>
        </p:sp>
        <p:sp>
          <p:nvSpPr>
            <p:cNvPr id="38" name="Freeform 21"/>
            <p:cNvSpPr>
              <a:spLocks/>
            </p:cNvSpPr>
            <p:nvPr/>
          </p:nvSpPr>
          <p:spPr bwMode="auto">
            <a:xfrm>
              <a:off x="4030534" y="1228057"/>
              <a:ext cx="1500210" cy="2381249"/>
            </a:xfrm>
            <a:custGeom>
              <a:avLst/>
              <a:gdLst/>
              <a:ahLst/>
              <a:cxnLst>
                <a:cxn ang="0">
                  <a:pos x="126" y="415"/>
                </a:cxn>
                <a:cxn ang="0">
                  <a:pos x="161" y="378"/>
                </a:cxn>
                <a:cxn ang="0">
                  <a:pos x="161" y="377"/>
                </a:cxn>
                <a:cxn ang="0">
                  <a:pos x="231" y="21"/>
                </a:cxn>
                <a:cxn ang="0">
                  <a:pos x="12" y="306"/>
                </a:cxn>
                <a:cxn ang="0">
                  <a:pos x="11" y="308"/>
                </a:cxn>
                <a:cxn ang="0">
                  <a:pos x="14" y="384"/>
                </a:cxn>
                <a:cxn ang="0">
                  <a:pos x="126" y="415"/>
                </a:cxn>
              </a:cxnLst>
              <a:rect l="0" t="0" r="r" b="b"/>
              <a:pathLst>
                <a:path w="276" h="438">
                  <a:moveTo>
                    <a:pt x="126" y="415"/>
                  </a:moveTo>
                  <a:cubicBezTo>
                    <a:pt x="142" y="407"/>
                    <a:pt x="153" y="394"/>
                    <a:pt x="161" y="378"/>
                  </a:cubicBezTo>
                  <a:cubicBezTo>
                    <a:pt x="161" y="378"/>
                    <a:pt x="161" y="378"/>
                    <a:pt x="161" y="377"/>
                  </a:cubicBezTo>
                  <a:cubicBezTo>
                    <a:pt x="232" y="220"/>
                    <a:pt x="276" y="41"/>
                    <a:pt x="231" y="21"/>
                  </a:cubicBezTo>
                  <a:cubicBezTo>
                    <a:pt x="187" y="0"/>
                    <a:pt x="83" y="151"/>
                    <a:pt x="12" y="306"/>
                  </a:cubicBezTo>
                  <a:cubicBezTo>
                    <a:pt x="11" y="307"/>
                    <a:pt x="11" y="308"/>
                    <a:pt x="11" y="308"/>
                  </a:cubicBezTo>
                  <a:cubicBezTo>
                    <a:pt x="0" y="332"/>
                    <a:pt x="0" y="360"/>
                    <a:pt x="14" y="384"/>
                  </a:cubicBezTo>
                  <a:cubicBezTo>
                    <a:pt x="36" y="423"/>
                    <a:pt x="86" y="438"/>
                    <a:pt x="126" y="415"/>
                  </a:cubicBezTo>
                  <a:close/>
                </a:path>
              </a:pathLst>
            </a:custGeom>
            <a:noFill/>
            <a:ln w="12700" cap="flat" cmpd="sng" algn="ctr">
              <a:solidFill>
                <a:srgbClr val="3D393B">
                  <a:lumMod val="60000"/>
                  <a:lumOff val="40000"/>
                </a:srgbClr>
              </a:solidFill>
              <a:prstDash val="solid"/>
            </a:ln>
            <a:effectLst/>
          </p:spPr>
          <p:txBody>
            <a:bodyPr anchor="ctr"/>
            <a:lstStyle/>
            <a:p>
              <a:pPr algn="ctr" defTabSz="685891">
                <a:lnSpc>
                  <a:spcPct val="85000"/>
                </a:lnSpc>
                <a:spcBef>
                  <a:spcPct val="50000"/>
                </a:spcBef>
                <a:defRPr/>
              </a:pPr>
              <a:endParaRPr lang="en-US" sz="1500" kern="0" dirty="0">
                <a:solidFill>
                  <a:prstClr val="white"/>
                </a:solidFill>
                <a:cs typeface="HP Simplified" charset="0"/>
              </a:endParaRPr>
            </a:p>
          </p:txBody>
        </p:sp>
        <p:sp>
          <p:nvSpPr>
            <p:cNvPr id="39" name="Freeform 22"/>
            <p:cNvSpPr>
              <a:spLocks/>
            </p:cNvSpPr>
            <p:nvPr/>
          </p:nvSpPr>
          <p:spPr bwMode="auto">
            <a:xfrm>
              <a:off x="3986084" y="2293269"/>
              <a:ext cx="2430498" cy="1262063"/>
            </a:xfrm>
            <a:custGeom>
              <a:avLst/>
              <a:gdLst/>
              <a:ahLst/>
              <a:cxnLst>
                <a:cxn ang="0">
                  <a:pos x="65" y="225"/>
                </a:cxn>
                <a:cxn ang="0">
                  <a:pos x="116" y="227"/>
                </a:cxn>
                <a:cxn ang="0">
                  <a:pos x="117" y="227"/>
                </a:cxn>
                <a:cxn ang="0">
                  <a:pos x="433" y="48"/>
                </a:cxn>
                <a:cxn ang="0">
                  <a:pos x="74" y="67"/>
                </a:cxn>
                <a:cxn ang="0">
                  <a:pos x="71" y="68"/>
                </a:cxn>
                <a:cxn ang="0">
                  <a:pos x="16" y="119"/>
                </a:cxn>
                <a:cxn ang="0">
                  <a:pos x="65" y="225"/>
                </a:cxn>
              </a:cxnLst>
              <a:rect l="0" t="0" r="r" b="b"/>
              <a:pathLst>
                <a:path w="447" h="232">
                  <a:moveTo>
                    <a:pt x="65" y="225"/>
                  </a:moveTo>
                  <a:cubicBezTo>
                    <a:pt x="82" y="231"/>
                    <a:pt x="100" y="232"/>
                    <a:pt x="116" y="227"/>
                  </a:cubicBezTo>
                  <a:cubicBezTo>
                    <a:pt x="116" y="227"/>
                    <a:pt x="116" y="227"/>
                    <a:pt x="117" y="227"/>
                  </a:cubicBezTo>
                  <a:cubicBezTo>
                    <a:pt x="283" y="178"/>
                    <a:pt x="447" y="96"/>
                    <a:pt x="433" y="48"/>
                  </a:cubicBezTo>
                  <a:cubicBezTo>
                    <a:pt x="420" y="0"/>
                    <a:pt x="238" y="20"/>
                    <a:pt x="74" y="67"/>
                  </a:cubicBezTo>
                  <a:cubicBezTo>
                    <a:pt x="73" y="68"/>
                    <a:pt x="72" y="68"/>
                    <a:pt x="71" y="68"/>
                  </a:cubicBezTo>
                  <a:cubicBezTo>
                    <a:pt x="47" y="75"/>
                    <a:pt x="26" y="93"/>
                    <a:pt x="16" y="119"/>
                  </a:cubicBezTo>
                  <a:cubicBezTo>
                    <a:pt x="0" y="162"/>
                    <a:pt x="22" y="209"/>
                    <a:pt x="65" y="225"/>
                  </a:cubicBezTo>
                  <a:close/>
                </a:path>
              </a:pathLst>
            </a:custGeom>
            <a:noFill/>
            <a:ln w="12700" cap="flat" cmpd="sng" algn="ctr">
              <a:solidFill>
                <a:srgbClr val="3D393B">
                  <a:lumMod val="60000"/>
                  <a:lumOff val="40000"/>
                </a:srgbClr>
              </a:solidFill>
              <a:prstDash val="solid"/>
            </a:ln>
            <a:effectLst/>
          </p:spPr>
          <p:txBody>
            <a:bodyPr anchor="ctr"/>
            <a:lstStyle/>
            <a:p>
              <a:pPr algn="ctr" defTabSz="685891">
                <a:lnSpc>
                  <a:spcPct val="85000"/>
                </a:lnSpc>
                <a:spcBef>
                  <a:spcPct val="50000"/>
                </a:spcBef>
                <a:defRPr/>
              </a:pPr>
              <a:endParaRPr lang="en-US" sz="1500" kern="0" dirty="0">
                <a:solidFill>
                  <a:prstClr val="white"/>
                </a:solidFill>
                <a:cs typeface="HP Simplified" charset="0"/>
              </a:endParaRPr>
            </a:p>
          </p:txBody>
        </p:sp>
        <p:sp>
          <p:nvSpPr>
            <p:cNvPr id="40" name="Freeform 23"/>
            <p:cNvSpPr>
              <a:spLocks/>
            </p:cNvSpPr>
            <p:nvPr/>
          </p:nvSpPr>
          <p:spPr bwMode="auto">
            <a:xfrm>
              <a:off x="3997197" y="2620294"/>
              <a:ext cx="2217769" cy="1816100"/>
            </a:xfrm>
            <a:custGeom>
              <a:avLst/>
              <a:gdLst/>
              <a:ahLst/>
              <a:cxnLst>
                <a:cxn ang="0">
                  <a:pos x="13" y="112"/>
                </a:cxn>
                <a:cxn ang="0">
                  <a:pos x="43" y="153"/>
                </a:cxn>
                <a:cxn ang="0">
                  <a:pos x="44" y="154"/>
                </a:cxn>
                <a:cxn ang="0">
                  <a:pos x="379" y="295"/>
                </a:cxn>
                <a:cxn ang="0">
                  <a:pos x="143" y="22"/>
                </a:cxn>
                <a:cxn ang="0">
                  <a:pos x="141" y="20"/>
                </a:cxn>
                <a:cxn ang="0">
                  <a:pos x="67" y="8"/>
                </a:cxn>
                <a:cxn ang="0">
                  <a:pos x="13" y="112"/>
                </a:cxn>
              </a:cxnLst>
              <a:rect l="0" t="0" r="r" b="b"/>
              <a:pathLst>
                <a:path w="408" h="334">
                  <a:moveTo>
                    <a:pt x="13" y="112"/>
                  </a:moveTo>
                  <a:cubicBezTo>
                    <a:pt x="19" y="129"/>
                    <a:pt x="29" y="143"/>
                    <a:pt x="43" y="153"/>
                  </a:cubicBezTo>
                  <a:cubicBezTo>
                    <a:pt x="43" y="153"/>
                    <a:pt x="43" y="153"/>
                    <a:pt x="44" y="154"/>
                  </a:cubicBezTo>
                  <a:cubicBezTo>
                    <a:pt x="184" y="255"/>
                    <a:pt x="349" y="334"/>
                    <a:pt x="379" y="295"/>
                  </a:cubicBezTo>
                  <a:cubicBezTo>
                    <a:pt x="408" y="255"/>
                    <a:pt x="281" y="123"/>
                    <a:pt x="143" y="22"/>
                  </a:cubicBezTo>
                  <a:cubicBezTo>
                    <a:pt x="143" y="21"/>
                    <a:pt x="142" y="21"/>
                    <a:pt x="141" y="20"/>
                  </a:cubicBezTo>
                  <a:cubicBezTo>
                    <a:pt x="121" y="5"/>
                    <a:pt x="94" y="0"/>
                    <a:pt x="67" y="8"/>
                  </a:cubicBezTo>
                  <a:cubicBezTo>
                    <a:pt x="24" y="22"/>
                    <a:pt x="0" y="68"/>
                    <a:pt x="13" y="112"/>
                  </a:cubicBezTo>
                  <a:close/>
                </a:path>
              </a:pathLst>
            </a:custGeom>
            <a:noFill/>
            <a:ln w="12700" cap="flat" cmpd="sng" algn="ctr">
              <a:solidFill>
                <a:srgbClr val="3D393B">
                  <a:lumMod val="60000"/>
                  <a:lumOff val="40000"/>
                </a:srgbClr>
              </a:solidFill>
              <a:prstDash val="solid"/>
            </a:ln>
            <a:effectLst/>
          </p:spPr>
          <p:txBody>
            <a:bodyPr anchor="ctr"/>
            <a:lstStyle/>
            <a:p>
              <a:pPr algn="ctr" defTabSz="685891">
                <a:lnSpc>
                  <a:spcPct val="85000"/>
                </a:lnSpc>
                <a:spcBef>
                  <a:spcPct val="50000"/>
                </a:spcBef>
                <a:defRPr/>
              </a:pPr>
              <a:endParaRPr lang="en-US" sz="1500" kern="0" dirty="0">
                <a:solidFill>
                  <a:prstClr val="white"/>
                </a:solidFill>
                <a:cs typeface="HP Simplified" charset="0"/>
              </a:endParaRPr>
            </a:p>
          </p:txBody>
        </p:sp>
        <p:sp>
          <p:nvSpPr>
            <p:cNvPr id="41" name="Freeform 24"/>
            <p:cNvSpPr>
              <a:spLocks/>
            </p:cNvSpPr>
            <p:nvPr/>
          </p:nvSpPr>
          <p:spPr bwMode="auto">
            <a:xfrm>
              <a:off x="4041647" y="2582194"/>
              <a:ext cx="908063" cy="2436812"/>
            </a:xfrm>
            <a:custGeom>
              <a:avLst/>
              <a:gdLst/>
              <a:ahLst/>
              <a:cxnLst>
                <a:cxn ang="0">
                  <a:pos x="16" y="45"/>
                </a:cxn>
                <a:cxn ang="0">
                  <a:pos x="1" y="93"/>
                </a:cxn>
                <a:cxn ang="0">
                  <a:pos x="0" y="95"/>
                </a:cxn>
                <a:cxn ang="0">
                  <a:pos x="88" y="448"/>
                </a:cxn>
                <a:cxn ang="0">
                  <a:pos x="166" y="96"/>
                </a:cxn>
                <a:cxn ang="0">
                  <a:pos x="166" y="93"/>
                </a:cxn>
                <a:cxn ang="0">
                  <a:pos x="131" y="26"/>
                </a:cxn>
                <a:cxn ang="0">
                  <a:pos x="16" y="45"/>
                </a:cxn>
              </a:cxnLst>
              <a:rect l="0" t="0" r="r" b="b"/>
              <a:pathLst>
                <a:path w="167" h="448">
                  <a:moveTo>
                    <a:pt x="16" y="45"/>
                  </a:moveTo>
                  <a:cubicBezTo>
                    <a:pt x="6" y="60"/>
                    <a:pt x="1" y="77"/>
                    <a:pt x="1" y="93"/>
                  </a:cubicBezTo>
                  <a:cubicBezTo>
                    <a:pt x="0" y="94"/>
                    <a:pt x="0" y="94"/>
                    <a:pt x="0" y="95"/>
                  </a:cubicBezTo>
                  <a:cubicBezTo>
                    <a:pt x="3" y="267"/>
                    <a:pt x="38" y="448"/>
                    <a:pt x="88" y="448"/>
                  </a:cubicBezTo>
                  <a:cubicBezTo>
                    <a:pt x="137" y="448"/>
                    <a:pt x="167" y="267"/>
                    <a:pt x="166" y="96"/>
                  </a:cubicBezTo>
                  <a:cubicBezTo>
                    <a:pt x="166" y="95"/>
                    <a:pt x="166" y="94"/>
                    <a:pt x="166" y="93"/>
                  </a:cubicBezTo>
                  <a:cubicBezTo>
                    <a:pt x="166" y="68"/>
                    <a:pt x="154" y="43"/>
                    <a:pt x="131" y="26"/>
                  </a:cubicBezTo>
                  <a:cubicBezTo>
                    <a:pt x="94" y="0"/>
                    <a:pt x="43" y="8"/>
                    <a:pt x="16" y="45"/>
                  </a:cubicBezTo>
                  <a:close/>
                </a:path>
              </a:pathLst>
            </a:custGeom>
            <a:noFill/>
            <a:ln w="12700" cap="flat" cmpd="sng" algn="ctr">
              <a:solidFill>
                <a:srgbClr val="3D393B">
                  <a:lumMod val="60000"/>
                  <a:lumOff val="40000"/>
                </a:srgbClr>
              </a:solidFill>
              <a:prstDash val="solid"/>
            </a:ln>
            <a:effectLst/>
          </p:spPr>
          <p:txBody>
            <a:bodyPr anchor="ctr"/>
            <a:lstStyle/>
            <a:p>
              <a:pPr algn="ctr" defTabSz="685891">
                <a:lnSpc>
                  <a:spcPct val="85000"/>
                </a:lnSpc>
                <a:spcBef>
                  <a:spcPct val="50000"/>
                </a:spcBef>
                <a:defRPr/>
              </a:pPr>
              <a:endParaRPr lang="en-US" sz="1500" kern="0" dirty="0">
                <a:solidFill>
                  <a:prstClr val="white"/>
                </a:solidFill>
                <a:cs typeface="HP Simplified" charset="0"/>
              </a:endParaRPr>
            </a:p>
          </p:txBody>
        </p:sp>
      </p:grpSp>
      <p:sp>
        <p:nvSpPr>
          <p:cNvPr id="47" name="Oval 46"/>
          <p:cNvSpPr/>
          <p:nvPr/>
        </p:nvSpPr>
        <p:spPr>
          <a:xfrm>
            <a:off x="3990814" y="1882862"/>
            <a:ext cx="845560" cy="1362241"/>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8" name="Group 4"/>
          <p:cNvGrpSpPr>
            <a:grpSpLocks noChangeAspect="1"/>
          </p:cNvGrpSpPr>
          <p:nvPr/>
        </p:nvGrpSpPr>
        <p:grpSpPr bwMode="auto">
          <a:xfrm>
            <a:off x="4011709" y="1916482"/>
            <a:ext cx="823689" cy="1366106"/>
            <a:chOff x="1978" y="1685"/>
            <a:chExt cx="123" cy="204"/>
          </a:xfrm>
        </p:grpSpPr>
        <p:sp>
          <p:nvSpPr>
            <p:cNvPr id="49" name="Freeform 5"/>
            <p:cNvSpPr>
              <a:spLocks/>
            </p:cNvSpPr>
            <p:nvPr/>
          </p:nvSpPr>
          <p:spPr bwMode="auto">
            <a:xfrm>
              <a:off x="2033" y="1685"/>
              <a:ext cx="13" cy="31"/>
            </a:xfrm>
            <a:custGeom>
              <a:avLst/>
              <a:gdLst>
                <a:gd name="T0" fmla="*/ 26 w 26"/>
                <a:gd name="T1" fmla="*/ 47 h 60"/>
                <a:gd name="T2" fmla="*/ 26 w 26"/>
                <a:gd name="T3" fmla="*/ 13 h 60"/>
                <a:gd name="T4" fmla="*/ 26 w 26"/>
                <a:gd name="T5" fmla="*/ 13 h 60"/>
                <a:gd name="T6" fmla="*/ 25 w 26"/>
                <a:gd name="T7" fmla="*/ 7 h 60"/>
                <a:gd name="T8" fmla="*/ 22 w 26"/>
                <a:gd name="T9" fmla="*/ 3 h 60"/>
                <a:gd name="T10" fmla="*/ 18 w 26"/>
                <a:gd name="T11" fmla="*/ 0 h 60"/>
                <a:gd name="T12" fmla="*/ 13 w 26"/>
                <a:gd name="T13" fmla="*/ 0 h 60"/>
                <a:gd name="T14" fmla="*/ 13 w 26"/>
                <a:gd name="T15" fmla="*/ 0 h 60"/>
                <a:gd name="T16" fmla="*/ 8 w 26"/>
                <a:gd name="T17" fmla="*/ 0 h 60"/>
                <a:gd name="T18" fmla="*/ 3 w 26"/>
                <a:gd name="T19" fmla="*/ 3 h 60"/>
                <a:gd name="T20" fmla="*/ 1 w 26"/>
                <a:gd name="T21" fmla="*/ 7 h 60"/>
                <a:gd name="T22" fmla="*/ 0 w 26"/>
                <a:gd name="T23" fmla="*/ 13 h 60"/>
                <a:gd name="T24" fmla="*/ 0 w 26"/>
                <a:gd name="T25" fmla="*/ 47 h 60"/>
                <a:gd name="T26" fmla="*/ 0 w 26"/>
                <a:gd name="T27" fmla="*/ 47 h 60"/>
                <a:gd name="T28" fmla="*/ 1 w 26"/>
                <a:gd name="T29" fmla="*/ 52 h 60"/>
                <a:gd name="T30" fmla="*/ 3 w 26"/>
                <a:gd name="T31" fmla="*/ 56 h 60"/>
                <a:gd name="T32" fmla="*/ 8 w 26"/>
                <a:gd name="T33" fmla="*/ 59 h 60"/>
                <a:gd name="T34" fmla="*/ 13 w 26"/>
                <a:gd name="T35" fmla="*/ 60 h 60"/>
                <a:gd name="T36" fmla="*/ 13 w 26"/>
                <a:gd name="T37" fmla="*/ 60 h 60"/>
                <a:gd name="T38" fmla="*/ 18 w 26"/>
                <a:gd name="T39" fmla="*/ 59 h 60"/>
                <a:gd name="T40" fmla="*/ 22 w 26"/>
                <a:gd name="T41" fmla="*/ 56 h 60"/>
                <a:gd name="T42" fmla="*/ 25 w 26"/>
                <a:gd name="T43" fmla="*/ 52 h 60"/>
                <a:gd name="T44" fmla="*/ 26 w 26"/>
                <a:gd name="T45" fmla="*/ 47 h 60"/>
                <a:gd name="T46" fmla="*/ 26 w 26"/>
                <a:gd name="T47" fmla="*/ 4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60">
                  <a:moveTo>
                    <a:pt x="26" y="47"/>
                  </a:moveTo>
                  <a:lnTo>
                    <a:pt x="26" y="13"/>
                  </a:lnTo>
                  <a:lnTo>
                    <a:pt x="26" y="13"/>
                  </a:lnTo>
                  <a:lnTo>
                    <a:pt x="25" y="7"/>
                  </a:lnTo>
                  <a:lnTo>
                    <a:pt x="22" y="3"/>
                  </a:lnTo>
                  <a:lnTo>
                    <a:pt x="18" y="0"/>
                  </a:lnTo>
                  <a:lnTo>
                    <a:pt x="13" y="0"/>
                  </a:lnTo>
                  <a:lnTo>
                    <a:pt x="13" y="0"/>
                  </a:lnTo>
                  <a:lnTo>
                    <a:pt x="8" y="0"/>
                  </a:lnTo>
                  <a:lnTo>
                    <a:pt x="3" y="3"/>
                  </a:lnTo>
                  <a:lnTo>
                    <a:pt x="1" y="7"/>
                  </a:lnTo>
                  <a:lnTo>
                    <a:pt x="0" y="13"/>
                  </a:lnTo>
                  <a:lnTo>
                    <a:pt x="0" y="47"/>
                  </a:lnTo>
                  <a:lnTo>
                    <a:pt x="0" y="47"/>
                  </a:lnTo>
                  <a:lnTo>
                    <a:pt x="1" y="52"/>
                  </a:lnTo>
                  <a:lnTo>
                    <a:pt x="3" y="56"/>
                  </a:lnTo>
                  <a:lnTo>
                    <a:pt x="8" y="59"/>
                  </a:lnTo>
                  <a:lnTo>
                    <a:pt x="13" y="60"/>
                  </a:lnTo>
                  <a:lnTo>
                    <a:pt x="13" y="60"/>
                  </a:lnTo>
                  <a:lnTo>
                    <a:pt x="18" y="59"/>
                  </a:lnTo>
                  <a:lnTo>
                    <a:pt x="22" y="56"/>
                  </a:lnTo>
                  <a:lnTo>
                    <a:pt x="25" y="52"/>
                  </a:lnTo>
                  <a:lnTo>
                    <a:pt x="26" y="47"/>
                  </a:lnTo>
                  <a:lnTo>
                    <a:pt x="26" y="47"/>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p:cNvSpPr>
              <a:spLocks/>
            </p:cNvSpPr>
            <p:nvPr/>
          </p:nvSpPr>
          <p:spPr bwMode="auto">
            <a:xfrm>
              <a:off x="1978" y="1702"/>
              <a:ext cx="25" cy="25"/>
            </a:xfrm>
            <a:custGeom>
              <a:avLst/>
              <a:gdLst>
                <a:gd name="T0" fmla="*/ 22 w 51"/>
                <a:gd name="T1" fmla="*/ 4 h 51"/>
                <a:gd name="T2" fmla="*/ 22 w 51"/>
                <a:gd name="T3" fmla="*/ 4 h 51"/>
                <a:gd name="T4" fmla="*/ 18 w 51"/>
                <a:gd name="T5" fmla="*/ 1 h 51"/>
                <a:gd name="T6" fmla="*/ 13 w 51"/>
                <a:gd name="T7" fmla="*/ 0 h 51"/>
                <a:gd name="T8" fmla="*/ 13 w 51"/>
                <a:gd name="T9" fmla="*/ 0 h 51"/>
                <a:gd name="T10" fmla="*/ 8 w 51"/>
                <a:gd name="T11" fmla="*/ 1 h 51"/>
                <a:gd name="T12" fmla="*/ 4 w 51"/>
                <a:gd name="T13" fmla="*/ 4 h 51"/>
                <a:gd name="T14" fmla="*/ 4 w 51"/>
                <a:gd name="T15" fmla="*/ 4 h 51"/>
                <a:gd name="T16" fmla="*/ 2 w 51"/>
                <a:gd name="T17" fmla="*/ 9 h 51"/>
                <a:gd name="T18" fmla="*/ 0 w 51"/>
                <a:gd name="T19" fmla="*/ 13 h 51"/>
                <a:gd name="T20" fmla="*/ 2 w 51"/>
                <a:gd name="T21" fmla="*/ 18 h 51"/>
                <a:gd name="T22" fmla="*/ 4 w 51"/>
                <a:gd name="T23" fmla="*/ 23 h 51"/>
                <a:gd name="T24" fmla="*/ 28 w 51"/>
                <a:gd name="T25" fmla="*/ 47 h 51"/>
                <a:gd name="T26" fmla="*/ 28 w 51"/>
                <a:gd name="T27" fmla="*/ 47 h 51"/>
                <a:gd name="T28" fmla="*/ 33 w 51"/>
                <a:gd name="T29" fmla="*/ 50 h 51"/>
                <a:gd name="T30" fmla="*/ 38 w 51"/>
                <a:gd name="T31" fmla="*/ 51 h 51"/>
                <a:gd name="T32" fmla="*/ 38 w 51"/>
                <a:gd name="T33" fmla="*/ 51 h 51"/>
                <a:gd name="T34" fmla="*/ 42 w 51"/>
                <a:gd name="T35" fmla="*/ 50 h 51"/>
                <a:gd name="T36" fmla="*/ 47 w 51"/>
                <a:gd name="T37" fmla="*/ 47 h 51"/>
                <a:gd name="T38" fmla="*/ 47 w 51"/>
                <a:gd name="T39" fmla="*/ 47 h 51"/>
                <a:gd name="T40" fmla="*/ 50 w 51"/>
                <a:gd name="T41" fmla="*/ 43 h 51"/>
                <a:gd name="T42" fmla="*/ 51 w 51"/>
                <a:gd name="T43" fmla="*/ 38 h 51"/>
                <a:gd name="T44" fmla="*/ 50 w 51"/>
                <a:gd name="T45" fmla="*/ 34 h 51"/>
                <a:gd name="T46" fmla="*/ 47 w 51"/>
                <a:gd name="T47" fmla="*/ 29 h 51"/>
                <a:gd name="T48" fmla="*/ 22 w 51"/>
                <a:gd name="T49"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51">
                  <a:moveTo>
                    <a:pt x="22" y="4"/>
                  </a:moveTo>
                  <a:lnTo>
                    <a:pt x="22" y="4"/>
                  </a:lnTo>
                  <a:lnTo>
                    <a:pt x="18" y="1"/>
                  </a:lnTo>
                  <a:lnTo>
                    <a:pt x="13" y="0"/>
                  </a:lnTo>
                  <a:lnTo>
                    <a:pt x="13" y="0"/>
                  </a:lnTo>
                  <a:lnTo>
                    <a:pt x="8" y="1"/>
                  </a:lnTo>
                  <a:lnTo>
                    <a:pt x="4" y="4"/>
                  </a:lnTo>
                  <a:lnTo>
                    <a:pt x="4" y="4"/>
                  </a:lnTo>
                  <a:lnTo>
                    <a:pt x="2" y="9"/>
                  </a:lnTo>
                  <a:lnTo>
                    <a:pt x="0" y="13"/>
                  </a:lnTo>
                  <a:lnTo>
                    <a:pt x="2" y="18"/>
                  </a:lnTo>
                  <a:lnTo>
                    <a:pt x="4" y="23"/>
                  </a:lnTo>
                  <a:lnTo>
                    <a:pt x="28" y="47"/>
                  </a:lnTo>
                  <a:lnTo>
                    <a:pt x="28" y="47"/>
                  </a:lnTo>
                  <a:lnTo>
                    <a:pt x="33" y="50"/>
                  </a:lnTo>
                  <a:lnTo>
                    <a:pt x="38" y="51"/>
                  </a:lnTo>
                  <a:lnTo>
                    <a:pt x="38" y="51"/>
                  </a:lnTo>
                  <a:lnTo>
                    <a:pt x="42" y="50"/>
                  </a:lnTo>
                  <a:lnTo>
                    <a:pt x="47" y="47"/>
                  </a:lnTo>
                  <a:lnTo>
                    <a:pt x="47" y="47"/>
                  </a:lnTo>
                  <a:lnTo>
                    <a:pt x="50" y="43"/>
                  </a:lnTo>
                  <a:lnTo>
                    <a:pt x="51" y="38"/>
                  </a:lnTo>
                  <a:lnTo>
                    <a:pt x="50" y="34"/>
                  </a:lnTo>
                  <a:lnTo>
                    <a:pt x="47" y="29"/>
                  </a:lnTo>
                  <a:lnTo>
                    <a:pt x="22" y="4"/>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7"/>
            <p:cNvSpPr>
              <a:spLocks/>
            </p:cNvSpPr>
            <p:nvPr/>
          </p:nvSpPr>
          <p:spPr bwMode="auto">
            <a:xfrm>
              <a:off x="2076" y="1702"/>
              <a:ext cx="25" cy="25"/>
            </a:xfrm>
            <a:custGeom>
              <a:avLst/>
              <a:gdLst>
                <a:gd name="T0" fmla="*/ 28 w 51"/>
                <a:gd name="T1" fmla="*/ 4 h 51"/>
                <a:gd name="T2" fmla="*/ 4 w 51"/>
                <a:gd name="T3" fmla="*/ 29 h 51"/>
                <a:gd name="T4" fmla="*/ 4 w 51"/>
                <a:gd name="T5" fmla="*/ 29 h 51"/>
                <a:gd name="T6" fmla="*/ 1 w 51"/>
                <a:gd name="T7" fmla="*/ 34 h 51"/>
                <a:gd name="T8" fmla="*/ 0 w 51"/>
                <a:gd name="T9" fmla="*/ 38 h 51"/>
                <a:gd name="T10" fmla="*/ 1 w 51"/>
                <a:gd name="T11" fmla="*/ 43 h 51"/>
                <a:gd name="T12" fmla="*/ 4 w 51"/>
                <a:gd name="T13" fmla="*/ 47 h 51"/>
                <a:gd name="T14" fmla="*/ 4 w 51"/>
                <a:gd name="T15" fmla="*/ 47 h 51"/>
                <a:gd name="T16" fmla="*/ 9 w 51"/>
                <a:gd name="T17" fmla="*/ 50 h 51"/>
                <a:gd name="T18" fmla="*/ 13 w 51"/>
                <a:gd name="T19" fmla="*/ 51 h 51"/>
                <a:gd name="T20" fmla="*/ 13 w 51"/>
                <a:gd name="T21" fmla="*/ 51 h 51"/>
                <a:gd name="T22" fmla="*/ 18 w 51"/>
                <a:gd name="T23" fmla="*/ 50 h 51"/>
                <a:gd name="T24" fmla="*/ 23 w 51"/>
                <a:gd name="T25" fmla="*/ 47 h 51"/>
                <a:gd name="T26" fmla="*/ 46 w 51"/>
                <a:gd name="T27" fmla="*/ 23 h 51"/>
                <a:gd name="T28" fmla="*/ 46 w 51"/>
                <a:gd name="T29" fmla="*/ 23 h 51"/>
                <a:gd name="T30" fmla="*/ 50 w 51"/>
                <a:gd name="T31" fmla="*/ 18 h 51"/>
                <a:gd name="T32" fmla="*/ 51 w 51"/>
                <a:gd name="T33" fmla="*/ 13 h 51"/>
                <a:gd name="T34" fmla="*/ 50 w 51"/>
                <a:gd name="T35" fmla="*/ 9 h 51"/>
                <a:gd name="T36" fmla="*/ 46 w 51"/>
                <a:gd name="T37" fmla="*/ 4 h 51"/>
                <a:gd name="T38" fmla="*/ 46 w 51"/>
                <a:gd name="T39" fmla="*/ 4 h 51"/>
                <a:gd name="T40" fmla="*/ 42 w 51"/>
                <a:gd name="T41" fmla="*/ 1 h 51"/>
                <a:gd name="T42" fmla="*/ 38 w 51"/>
                <a:gd name="T43" fmla="*/ 0 h 51"/>
                <a:gd name="T44" fmla="*/ 38 w 51"/>
                <a:gd name="T45" fmla="*/ 0 h 51"/>
                <a:gd name="T46" fmla="*/ 32 w 51"/>
                <a:gd name="T47" fmla="*/ 1 h 51"/>
                <a:gd name="T48" fmla="*/ 28 w 51"/>
                <a:gd name="T49" fmla="*/ 4 h 51"/>
                <a:gd name="T50" fmla="*/ 28 w 51"/>
                <a:gd name="T51"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51">
                  <a:moveTo>
                    <a:pt x="28" y="4"/>
                  </a:moveTo>
                  <a:lnTo>
                    <a:pt x="4" y="29"/>
                  </a:lnTo>
                  <a:lnTo>
                    <a:pt x="4" y="29"/>
                  </a:lnTo>
                  <a:lnTo>
                    <a:pt x="1" y="34"/>
                  </a:lnTo>
                  <a:lnTo>
                    <a:pt x="0" y="38"/>
                  </a:lnTo>
                  <a:lnTo>
                    <a:pt x="1" y="43"/>
                  </a:lnTo>
                  <a:lnTo>
                    <a:pt x="4" y="47"/>
                  </a:lnTo>
                  <a:lnTo>
                    <a:pt x="4" y="47"/>
                  </a:lnTo>
                  <a:lnTo>
                    <a:pt x="9" y="50"/>
                  </a:lnTo>
                  <a:lnTo>
                    <a:pt x="13" y="51"/>
                  </a:lnTo>
                  <a:lnTo>
                    <a:pt x="13" y="51"/>
                  </a:lnTo>
                  <a:lnTo>
                    <a:pt x="18" y="50"/>
                  </a:lnTo>
                  <a:lnTo>
                    <a:pt x="23" y="47"/>
                  </a:lnTo>
                  <a:lnTo>
                    <a:pt x="46" y="23"/>
                  </a:lnTo>
                  <a:lnTo>
                    <a:pt x="46" y="23"/>
                  </a:lnTo>
                  <a:lnTo>
                    <a:pt x="50" y="18"/>
                  </a:lnTo>
                  <a:lnTo>
                    <a:pt x="51" y="13"/>
                  </a:lnTo>
                  <a:lnTo>
                    <a:pt x="50" y="9"/>
                  </a:lnTo>
                  <a:lnTo>
                    <a:pt x="46" y="4"/>
                  </a:lnTo>
                  <a:lnTo>
                    <a:pt x="46" y="4"/>
                  </a:lnTo>
                  <a:lnTo>
                    <a:pt x="42" y="1"/>
                  </a:lnTo>
                  <a:lnTo>
                    <a:pt x="38" y="0"/>
                  </a:lnTo>
                  <a:lnTo>
                    <a:pt x="38" y="0"/>
                  </a:lnTo>
                  <a:lnTo>
                    <a:pt x="32" y="1"/>
                  </a:lnTo>
                  <a:lnTo>
                    <a:pt x="28" y="4"/>
                  </a:lnTo>
                  <a:lnTo>
                    <a:pt x="28" y="4"/>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8"/>
            <p:cNvSpPr>
              <a:spLocks noEditPoints="1"/>
            </p:cNvSpPr>
            <p:nvPr/>
          </p:nvSpPr>
          <p:spPr bwMode="auto">
            <a:xfrm>
              <a:off x="1980" y="1724"/>
              <a:ext cx="115" cy="165"/>
            </a:xfrm>
            <a:custGeom>
              <a:avLst/>
              <a:gdLst>
                <a:gd name="T0" fmla="*/ 230 w 230"/>
                <a:gd name="T1" fmla="*/ 103 h 330"/>
                <a:gd name="T2" fmla="*/ 221 w 230"/>
                <a:gd name="T3" fmla="*/ 70 h 330"/>
                <a:gd name="T4" fmla="*/ 204 w 230"/>
                <a:gd name="T5" fmla="*/ 42 h 330"/>
                <a:gd name="T6" fmla="*/ 179 w 230"/>
                <a:gd name="T7" fmla="*/ 20 h 330"/>
                <a:gd name="T8" fmla="*/ 149 w 230"/>
                <a:gd name="T9" fmla="*/ 6 h 330"/>
                <a:gd name="T10" fmla="*/ 115 w 230"/>
                <a:gd name="T11" fmla="*/ 0 h 330"/>
                <a:gd name="T12" fmla="*/ 92 w 230"/>
                <a:gd name="T13" fmla="*/ 2 h 330"/>
                <a:gd name="T14" fmla="*/ 60 w 230"/>
                <a:gd name="T15" fmla="*/ 14 h 330"/>
                <a:gd name="T16" fmla="*/ 34 w 230"/>
                <a:gd name="T17" fmla="*/ 34 h 330"/>
                <a:gd name="T18" fmla="*/ 14 w 230"/>
                <a:gd name="T19" fmla="*/ 60 h 330"/>
                <a:gd name="T20" fmla="*/ 2 w 230"/>
                <a:gd name="T21" fmla="*/ 92 h 330"/>
                <a:gd name="T22" fmla="*/ 0 w 230"/>
                <a:gd name="T23" fmla="*/ 115 h 330"/>
                <a:gd name="T24" fmla="*/ 6 w 230"/>
                <a:gd name="T25" fmla="*/ 153 h 330"/>
                <a:gd name="T26" fmla="*/ 25 w 230"/>
                <a:gd name="T27" fmla="*/ 185 h 330"/>
                <a:gd name="T28" fmla="*/ 41 w 230"/>
                <a:gd name="T29" fmla="*/ 203 h 330"/>
                <a:gd name="T30" fmla="*/ 54 w 230"/>
                <a:gd name="T31" fmla="*/ 216 h 330"/>
                <a:gd name="T32" fmla="*/ 64 w 230"/>
                <a:gd name="T33" fmla="*/ 240 h 330"/>
                <a:gd name="T34" fmla="*/ 68 w 230"/>
                <a:gd name="T35" fmla="*/ 267 h 330"/>
                <a:gd name="T36" fmla="*/ 68 w 230"/>
                <a:gd name="T37" fmla="*/ 283 h 330"/>
                <a:gd name="T38" fmla="*/ 68 w 230"/>
                <a:gd name="T39" fmla="*/ 293 h 330"/>
                <a:gd name="T40" fmla="*/ 78 w 230"/>
                <a:gd name="T41" fmla="*/ 313 h 330"/>
                <a:gd name="T42" fmla="*/ 101 w 230"/>
                <a:gd name="T43" fmla="*/ 328 h 330"/>
                <a:gd name="T44" fmla="*/ 115 w 230"/>
                <a:gd name="T45" fmla="*/ 330 h 330"/>
                <a:gd name="T46" fmla="*/ 137 w 230"/>
                <a:gd name="T47" fmla="*/ 324 h 330"/>
                <a:gd name="T48" fmla="*/ 158 w 230"/>
                <a:gd name="T49" fmla="*/ 305 h 330"/>
                <a:gd name="T50" fmla="*/ 163 w 230"/>
                <a:gd name="T51" fmla="*/ 288 h 330"/>
                <a:gd name="T52" fmla="*/ 163 w 230"/>
                <a:gd name="T53" fmla="*/ 283 h 330"/>
                <a:gd name="T54" fmla="*/ 163 w 230"/>
                <a:gd name="T55" fmla="*/ 267 h 330"/>
                <a:gd name="T56" fmla="*/ 165 w 230"/>
                <a:gd name="T57" fmla="*/ 240 h 330"/>
                <a:gd name="T58" fmla="*/ 177 w 230"/>
                <a:gd name="T59" fmla="*/ 216 h 330"/>
                <a:gd name="T60" fmla="*/ 189 w 230"/>
                <a:gd name="T61" fmla="*/ 203 h 330"/>
                <a:gd name="T62" fmla="*/ 206 w 230"/>
                <a:gd name="T63" fmla="*/ 185 h 330"/>
                <a:gd name="T64" fmla="*/ 223 w 230"/>
                <a:gd name="T65" fmla="*/ 153 h 330"/>
                <a:gd name="T66" fmla="*/ 230 w 230"/>
                <a:gd name="T67" fmla="*/ 115 h 330"/>
                <a:gd name="T68" fmla="*/ 173 w 230"/>
                <a:gd name="T69" fmla="*/ 183 h 330"/>
                <a:gd name="T70" fmla="*/ 152 w 230"/>
                <a:gd name="T71" fmla="*/ 208 h 330"/>
                <a:gd name="T72" fmla="*/ 140 w 230"/>
                <a:gd name="T73" fmla="*/ 236 h 330"/>
                <a:gd name="T74" fmla="*/ 93 w 230"/>
                <a:gd name="T75" fmla="*/ 257 h 330"/>
                <a:gd name="T76" fmla="*/ 90 w 230"/>
                <a:gd name="T77" fmla="*/ 236 h 330"/>
                <a:gd name="T78" fmla="*/ 78 w 230"/>
                <a:gd name="T79" fmla="*/ 208 h 330"/>
                <a:gd name="T80" fmla="*/ 58 w 230"/>
                <a:gd name="T81" fmla="*/ 183 h 330"/>
                <a:gd name="T82" fmla="*/ 44 w 230"/>
                <a:gd name="T83" fmla="*/ 169 h 330"/>
                <a:gd name="T84" fmla="*/ 31 w 230"/>
                <a:gd name="T85" fmla="*/ 143 h 330"/>
                <a:gd name="T86" fmla="*/ 26 w 230"/>
                <a:gd name="T87" fmla="*/ 115 h 330"/>
                <a:gd name="T88" fmla="*/ 28 w 230"/>
                <a:gd name="T89" fmla="*/ 97 h 330"/>
                <a:gd name="T90" fmla="*/ 36 w 230"/>
                <a:gd name="T91" fmla="*/ 72 h 330"/>
                <a:gd name="T92" fmla="*/ 53 w 230"/>
                <a:gd name="T93" fmla="*/ 52 h 330"/>
                <a:gd name="T94" fmla="*/ 73 w 230"/>
                <a:gd name="T95" fmla="*/ 37 h 330"/>
                <a:gd name="T96" fmla="*/ 98 w 230"/>
                <a:gd name="T97" fmla="*/ 28 h 330"/>
                <a:gd name="T98" fmla="*/ 115 w 230"/>
                <a:gd name="T99" fmla="*/ 26 h 330"/>
                <a:gd name="T100" fmla="*/ 142 w 230"/>
                <a:gd name="T101" fmla="*/ 30 h 330"/>
                <a:gd name="T102" fmla="*/ 165 w 230"/>
                <a:gd name="T103" fmla="*/ 41 h 330"/>
                <a:gd name="T104" fmla="*/ 184 w 230"/>
                <a:gd name="T105" fmla="*/ 58 h 330"/>
                <a:gd name="T106" fmla="*/ 198 w 230"/>
                <a:gd name="T107" fmla="*/ 81 h 330"/>
                <a:gd name="T108" fmla="*/ 204 w 230"/>
                <a:gd name="T109" fmla="*/ 106 h 330"/>
                <a:gd name="T110" fmla="*/ 204 w 230"/>
                <a:gd name="T111" fmla="*/ 125 h 330"/>
                <a:gd name="T112" fmla="*/ 197 w 230"/>
                <a:gd name="T113" fmla="*/ 153 h 330"/>
                <a:gd name="T114" fmla="*/ 179 w 230"/>
                <a:gd name="T115" fmla="*/ 17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0" h="330">
                  <a:moveTo>
                    <a:pt x="230" y="115"/>
                  </a:moveTo>
                  <a:lnTo>
                    <a:pt x="230" y="115"/>
                  </a:lnTo>
                  <a:lnTo>
                    <a:pt x="230" y="103"/>
                  </a:lnTo>
                  <a:lnTo>
                    <a:pt x="228" y="92"/>
                  </a:lnTo>
                  <a:lnTo>
                    <a:pt x="225" y="81"/>
                  </a:lnTo>
                  <a:lnTo>
                    <a:pt x="221" y="70"/>
                  </a:lnTo>
                  <a:lnTo>
                    <a:pt x="216" y="60"/>
                  </a:lnTo>
                  <a:lnTo>
                    <a:pt x="211" y="51"/>
                  </a:lnTo>
                  <a:lnTo>
                    <a:pt x="204" y="42"/>
                  </a:lnTo>
                  <a:lnTo>
                    <a:pt x="197" y="34"/>
                  </a:lnTo>
                  <a:lnTo>
                    <a:pt x="188" y="26"/>
                  </a:lnTo>
                  <a:lnTo>
                    <a:pt x="179" y="20"/>
                  </a:lnTo>
                  <a:lnTo>
                    <a:pt x="170" y="14"/>
                  </a:lnTo>
                  <a:lnTo>
                    <a:pt x="160" y="9"/>
                  </a:lnTo>
                  <a:lnTo>
                    <a:pt x="149" y="6"/>
                  </a:lnTo>
                  <a:lnTo>
                    <a:pt x="139" y="2"/>
                  </a:lnTo>
                  <a:lnTo>
                    <a:pt x="127" y="0"/>
                  </a:lnTo>
                  <a:lnTo>
                    <a:pt x="115" y="0"/>
                  </a:lnTo>
                  <a:lnTo>
                    <a:pt x="115" y="0"/>
                  </a:lnTo>
                  <a:lnTo>
                    <a:pt x="103" y="0"/>
                  </a:lnTo>
                  <a:lnTo>
                    <a:pt x="92" y="2"/>
                  </a:lnTo>
                  <a:lnTo>
                    <a:pt x="80" y="6"/>
                  </a:lnTo>
                  <a:lnTo>
                    <a:pt x="71" y="9"/>
                  </a:lnTo>
                  <a:lnTo>
                    <a:pt x="60" y="14"/>
                  </a:lnTo>
                  <a:lnTo>
                    <a:pt x="50" y="20"/>
                  </a:lnTo>
                  <a:lnTo>
                    <a:pt x="42" y="26"/>
                  </a:lnTo>
                  <a:lnTo>
                    <a:pt x="34" y="34"/>
                  </a:lnTo>
                  <a:lnTo>
                    <a:pt x="27" y="42"/>
                  </a:lnTo>
                  <a:lnTo>
                    <a:pt x="20" y="51"/>
                  </a:lnTo>
                  <a:lnTo>
                    <a:pt x="14" y="60"/>
                  </a:lnTo>
                  <a:lnTo>
                    <a:pt x="10" y="70"/>
                  </a:lnTo>
                  <a:lnTo>
                    <a:pt x="5" y="81"/>
                  </a:lnTo>
                  <a:lnTo>
                    <a:pt x="2" y="92"/>
                  </a:lnTo>
                  <a:lnTo>
                    <a:pt x="1" y="103"/>
                  </a:lnTo>
                  <a:lnTo>
                    <a:pt x="0" y="115"/>
                  </a:lnTo>
                  <a:lnTo>
                    <a:pt x="0" y="115"/>
                  </a:lnTo>
                  <a:lnTo>
                    <a:pt x="1" y="128"/>
                  </a:lnTo>
                  <a:lnTo>
                    <a:pt x="3" y="141"/>
                  </a:lnTo>
                  <a:lnTo>
                    <a:pt x="6" y="153"/>
                  </a:lnTo>
                  <a:lnTo>
                    <a:pt x="12" y="165"/>
                  </a:lnTo>
                  <a:lnTo>
                    <a:pt x="17" y="175"/>
                  </a:lnTo>
                  <a:lnTo>
                    <a:pt x="25" y="185"/>
                  </a:lnTo>
                  <a:lnTo>
                    <a:pt x="32" y="195"/>
                  </a:lnTo>
                  <a:lnTo>
                    <a:pt x="41" y="203"/>
                  </a:lnTo>
                  <a:lnTo>
                    <a:pt x="41" y="203"/>
                  </a:lnTo>
                  <a:lnTo>
                    <a:pt x="41" y="203"/>
                  </a:lnTo>
                  <a:lnTo>
                    <a:pt x="47" y="209"/>
                  </a:lnTo>
                  <a:lnTo>
                    <a:pt x="54" y="216"/>
                  </a:lnTo>
                  <a:lnTo>
                    <a:pt x="58" y="224"/>
                  </a:lnTo>
                  <a:lnTo>
                    <a:pt x="62" y="231"/>
                  </a:lnTo>
                  <a:lnTo>
                    <a:pt x="64" y="240"/>
                  </a:lnTo>
                  <a:lnTo>
                    <a:pt x="66" y="249"/>
                  </a:lnTo>
                  <a:lnTo>
                    <a:pt x="68" y="258"/>
                  </a:lnTo>
                  <a:lnTo>
                    <a:pt x="68" y="267"/>
                  </a:lnTo>
                  <a:lnTo>
                    <a:pt x="68" y="283"/>
                  </a:lnTo>
                  <a:lnTo>
                    <a:pt x="68" y="283"/>
                  </a:lnTo>
                  <a:lnTo>
                    <a:pt x="68" y="283"/>
                  </a:lnTo>
                  <a:lnTo>
                    <a:pt x="68" y="288"/>
                  </a:lnTo>
                  <a:lnTo>
                    <a:pt x="68" y="288"/>
                  </a:lnTo>
                  <a:lnTo>
                    <a:pt x="68" y="293"/>
                  </a:lnTo>
                  <a:lnTo>
                    <a:pt x="69" y="297"/>
                  </a:lnTo>
                  <a:lnTo>
                    <a:pt x="73" y="305"/>
                  </a:lnTo>
                  <a:lnTo>
                    <a:pt x="78" y="313"/>
                  </a:lnTo>
                  <a:lnTo>
                    <a:pt x="86" y="319"/>
                  </a:lnTo>
                  <a:lnTo>
                    <a:pt x="93" y="324"/>
                  </a:lnTo>
                  <a:lnTo>
                    <a:pt x="101" y="328"/>
                  </a:lnTo>
                  <a:lnTo>
                    <a:pt x="108" y="330"/>
                  </a:lnTo>
                  <a:lnTo>
                    <a:pt x="115" y="330"/>
                  </a:lnTo>
                  <a:lnTo>
                    <a:pt x="115" y="330"/>
                  </a:lnTo>
                  <a:lnTo>
                    <a:pt x="121" y="330"/>
                  </a:lnTo>
                  <a:lnTo>
                    <a:pt x="129" y="328"/>
                  </a:lnTo>
                  <a:lnTo>
                    <a:pt x="137" y="324"/>
                  </a:lnTo>
                  <a:lnTo>
                    <a:pt x="145" y="319"/>
                  </a:lnTo>
                  <a:lnTo>
                    <a:pt x="152" y="313"/>
                  </a:lnTo>
                  <a:lnTo>
                    <a:pt x="158" y="305"/>
                  </a:lnTo>
                  <a:lnTo>
                    <a:pt x="162" y="297"/>
                  </a:lnTo>
                  <a:lnTo>
                    <a:pt x="163" y="293"/>
                  </a:lnTo>
                  <a:lnTo>
                    <a:pt x="163" y="288"/>
                  </a:lnTo>
                  <a:lnTo>
                    <a:pt x="163" y="288"/>
                  </a:lnTo>
                  <a:lnTo>
                    <a:pt x="163" y="283"/>
                  </a:lnTo>
                  <a:lnTo>
                    <a:pt x="163" y="283"/>
                  </a:lnTo>
                  <a:lnTo>
                    <a:pt x="163" y="267"/>
                  </a:lnTo>
                  <a:lnTo>
                    <a:pt x="163" y="267"/>
                  </a:lnTo>
                  <a:lnTo>
                    <a:pt x="163" y="267"/>
                  </a:lnTo>
                  <a:lnTo>
                    <a:pt x="163" y="258"/>
                  </a:lnTo>
                  <a:lnTo>
                    <a:pt x="163" y="249"/>
                  </a:lnTo>
                  <a:lnTo>
                    <a:pt x="165" y="240"/>
                  </a:lnTo>
                  <a:lnTo>
                    <a:pt x="169" y="231"/>
                  </a:lnTo>
                  <a:lnTo>
                    <a:pt x="172" y="224"/>
                  </a:lnTo>
                  <a:lnTo>
                    <a:pt x="177" y="216"/>
                  </a:lnTo>
                  <a:lnTo>
                    <a:pt x="183" y="209"/>
                  </a:lnTo>
                  <a:lnTo>
                    <a:pt x="189" y="203"/>
                  </a:lnTo>
                  <a:lnTo>
                    <a:pt x="189" y="203"/>
                  </a:lnTo>
                  <a:lnTo>
                    <a:pt x="189" y="203"/>
                  </a:lnTo>
                  <a:lnTo>
                    <a:pt x="199" y="195"/>
                  </a:lnTo>
                  <a:lnTo>
                    <a:pt x="206" y="185"/>
                  </a:lnTo>
                  <a:lnTo>
                    <a:pt x="213" y="175"/>
                  </a:lnTo>
                  <a:lnTo>
                    <a:pt x="219" y="165"/>
                  </a:lnTo>
                  <a:lnTo>
                    <a:pt x="223" y="153"/>
                  </a:lnTo>
                  <a:lnTo>
                    <a:pt x="228" y="141"/>
                  </a:lnTo>
                  <a:lnTo>
                    <a:pt x="230" y="128"/>
                  </a:lnTo>
                  <a:lnTo>
                    <a:pt x="230" y="115"/>
                  </a:lnTo>
                  <a:lnTo>
                    <a:pt x="230" y="115"/>
                  </a:lnTo>
                  <a:close/>
                  <a:moveTo>
                    <a:pt x="173" y="183"/>
                  </a:moveTo>
                  <a:lnTo>
                    <a:pt x="173" y="183"/>
                  </a:lnTo>
                  <a:lnTo>
                    <a:pt x="165" y="190"/>
                  </a:lnTo>
                  <a:lnTo>
                    <a:pt x="158" y="198"/>
                  </a:lnTo>
                  <a:lnTo>
                    <a:pt x="152" y="208"/>
                  </a:lnTo>
                  <a:lnTo>
                    <a:pt x="147" y="216"/>
                  </a:lnTo>
                  <a:lnTo>
                    <a:pt x="143" y="226"/>
                  </a:lnTo>
                  <a:lnTo>
                    <a:pt x="140" y="236"/>
                  </a:lnTo>
                  <a:lnTo>
                    <a:pt x="137" y="246"/>
                  </a:lnTo>
                  <a:lnTo>
                    <a:pt x="137" y="257"/>
                  </a:lnTo>
                  <a:lnTo>
                    <a:pt x="93" y="257"/>
                  </a:lnTo>
                  <a:lnTo>
                    <a:pt x="93" y="257"/>
                  </a:lnTo>
                  <a:lnTo>
                    <a:pt x="92" y="246"/>
                  </a:lnTo>
                  <a:lnTo>
                    <a:pt x="90" y="236"/>
                  </a:lnTo>
                  <a:lnTo>
                    <a:pt x="87" y="226"/>
                  </a:lnTo>
                  <a:lnTo>
                    <a:pt x="84" y="216"/>
                  </a:lnTo>
                  <a:lnTo>
                    <a:pt x="78" y="208"/>
                  </a:lnTo>
                  <a:lnTo>
                    <a:pt x="72" y="198"/>
                  </a:lnTo>
                  <a:lnTo>
                    <a:pt x="65" y="190"/>
                  </a:lnTo>
                  <a:lnTo>
                    <a:pt x="58" y="183"/>
                  </a:lnTo>
                  <a:lnTo>
                    <a:pt x="58" y="183"/>
                  </a:lnTo>
                  <a:lnTo>
                    <a:pt x="50" y="177"/>
                  </a:lnTo>
                  <a:lnTo>
                    <a:pt x="44" y="169"/>
                  </a:lnTo>
                  <a:lnTo>
                    <a:pt x="39" y="161"/>
                  </a:lnTo>
                  <a:lnTo>
                    <a:pt x="34" y="153"/>
                  </a:lnTo>
                  <a:lnTo>
                    <a:pt x="31" y="143"/>
                  </a:lnTo>
                  <a:lnTo>
                    <a:pt x="28" y="135"/>
                  </a:lnTo>
                  <a:lnTo>
                    <a:pt x="27" y="125"/>
                  </a:lnTo>
                  <a:lnTo>
                    <a:pt x="26" y="115"/>
                  </a:lnTo>
                  <a:lnTo>
                    <a:pt x="26" y="115"/>
                  </a:lnTo>
                  <a:lnTo>
                    <a:pt x="27" y="106"/>
                  </a:lnTo>
                  <a:lnTo>
                    <a:pt x="28" y="97"/>
                  </a:lnTo>
                  <a:lnTo>
                    <a:pt x="30" y="88"/>
                  </a:lnTo>
                  <a:lnTo>
                    <a:pt x="33" y="81"/>
                  </a:lnTo>
                  <a:lnTo>
                    <a:pt x="36" y="72"/>
                  </a:lnTo>
                  <a:lnTo>
                    <a:pt x="41" y="66"/>
                  </a:lnTo>
                  <a:lnTo>
                    <a:pt x="46" y="58"/>
                  </a:lnTo>
                  <a:lnTo>
                    <a:pt x="53" y="52"/>
                  </a:lnTo>
                  <a:lnTo>
                    <a:pt x="59" y="46"/>
                  </a:lnTo>
                  <a:lnTo>
                    <a:pt x="65" y="41"/>
                  </a:lnTo>
                  <a:lnTo>
                    <a:pt x="73" y="37"/>
                  </a:lnTo>
                  <a:lnTo>
                    <a:pt x="80" y="32"/>
                  </a:lnTo>
                  <a:lnTo>
                    <a:pt x="89" y="30"/>
                  </a:lnTo>
                  <a:lnTo>
                    <a:pt x="98" y="28"/>
                  </a:lnTo>
                  <a:lnTo>
                    <a:pt x="106" y="26"/>
                  </a:lnTo>
                  <a:lnTo>
                    <a:pt x="115" y="26"/>
                  </a:lnTo>
                  <a:lnTo>
                    <a:pt x="115" y="26"/>
                  </a:lnTo>
                  <a:lnTo>
                    <a:pt x="125" y="26"/>
                  </a:lnTo>
                  <a:lnTo>
                    <a:pt x="133" y="28"/>
                  </a:lnTo>
                  <a:lnTo>
                    <a:pt x="142" y="30"/>
                  </a:lnTo>
                  <a:lnTo>
                    <a:pt x="150" y="32"/>
                  </a:lnTo>
                  <a:lnTo>
                    <a:pt x="158" y="37"/>
                  </a:lnTo>
                  <a:lnTo>
                    <a:pt x="165" y="41"/>
                  </a:lnTo>
                  <a:lnTo>
                    <a:pt x="172" y="46"/>
                  </a:lnTo>
                  <a:lnTo>
                    <a:pt x="178" y="52"/>
                  </a:lnTo>
                  <a:lnTo>
                    <a:pt x="184" y="58"/>
                  </a:lnTo>
                  <a:lnTo>
                    <a:pt x="189" y="66"/>
                  </a:lnTo>
                  <a:lnTo>
                    <a:pt x="193" y="72"/>
                  </a:lnTo>
                  <a:lnTo>
                    <a:pt x="198" y="81"/>
                  </a:lnTo>
                  <a:lnTo>
                    <a:pt x="201" y="88"/>
                  </a:lnTo>
                  <a:lnTo>
                    <a:pt x="203" y="97"/>
                  </a:lnTo>
                  <a:lnTo>
                    <a:pt x="204" y="106"/>
                  </a:lnTo>
                  <a:lnTo>
                    <a:pt x="204" y="115"/>
                  </a:lnTo>
                  <a:lnTo>
                    <a:pt x="204" y="115"/>
                  </a:lnTo>
                  <a:lnTo>
                    <a:pt x="204" y="125"/>
                  </a:lnTo>
                  <a:lnTo>
                    <a:pt x="202" y="135"/>
                  </a:lnTo>
                  <a:lnTo>
                    <a:pt x="200" y="143"/>
                  </a:lnTo>
                  <a:lnTo>
                    <a:pt x="197" y="153"/>
                  </a:lnTo>
                  <a:lnTo>
                    <a:pt x="191" y="161"/>
                  </a:lnTo>
                  <a:lnTo>
                    <a:pt x="186" y="169"/>
                  </a:lnTo>
                  <a:lnTo>
                    <a:pt x="179" y="177"/>
                  </a:lnTo>
                  <a:lnTo>
                    <a:pt x="173" y="183"/>
                  </a:lnTo>
                  <a:lnTo>
                    <a:pt x="173" y="183"/>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5" name="Straight Arrow Connector 4"/>
          <p:cNvCxnSpPr/>
          <p:nvPr/>
        </p:nvCxnSpPr>
        <p:spPr>
          <a:xfrm>
            <a:off x="5021956" y="1254035"/>
            <a:ext cx="1126295" cy="0"/>
          </a:xfrm>
          <a:prstGeom prst="straightConnector1">
            <a:avLst/>
          </a:prstGeom>
          <a:ln w="12700" cmpd="sng">
            <a:solidFill>
              <a:schemeClr val="accent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5854941" y="2197739"/>
            <a:ext cx="293310" cy="0"/>
          </a:xfrm>
          <a:prstGeom prst="straightConnector1">
            <a:avLst/>
          </a:prstGeom>
          <a:ln w="12700" cmpd="sng">
            <a:solidFill>
              <a:schemeClr val="accent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621518" y="3325740"/>
            <a:ext cx="526733" cy="0"/>
          </a:xfrm>
          <a:prstGeom prst="straightConnector1">
            <a:avLst/>
          </a:prstGeom>
          <a:ln w="12700" cmpd="sng">
            <a:solidFill>
              <a:schemeClr val="accent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4467082" y="4117385"/>
            <a:ext cx="1681169" cy="0"/>
          </a:xfrm>
          <a:prstGeom prst="straightConnector1">
            <a:avLst/>
          </a:prstGeom>
          <a:ln w="12700" cmpd="sng">
            <a:solidFill>
              <a:schemeClr val="accent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2692835" y="1254035"/>
            <a:ext cx="1126295" cy="0"/>
          </a:xfrm>
          <a:prstGeom prst="straightConnector1">
            <a:avLst/>
          </a:prstGeom>
          <a:ln w="12700" cmpd="sng">
            <a:solidFill>
              <a:schemeClr val="accent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2692835" y="2197739"/>
            <a:ext cx="293310" cy="0"/>
          </a:xfrm>
          <a:prstGeom prst="straightConnector1">
            <a:avLst/>
          </a:prstGeom>
          <a:ln w="12700" cmpd="sng">
            <a:solidFill>
              <a:schemeClr val="accent1"/>
            </a:solidFill>
            <a:tailEnd type="oval"/>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H="1">
            <a:off x="2692835" y="3325740"/>
            <a:ext cx="526733" cy="0"/>
          </a:xfrm>
          <a:prstGeom prst="straightConnector1">
            <a:avLst/>
          </a:prstGeom>
          <a:ln w="12700" cmpd="sng">
            <a:solidFill>
              <a:schemeClr val="accent1"/>
            </a:solidFill>
            <a:tailEnd type="ova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441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descr="billanddave.jpg"/>
          <p:cNvPicPr>
            <a:picLocks noChangeAspect="1"/>
          </p:cNvPicPr>
          <p:nvPr>
            <p:custDataLst>
              <p:tags r:id="rId1"/>
            </p:custDataLst>
          </p:nvPr>
        </p:nvPicPr>
        <p:blipFill>
          <a:blip r:embed="rId60" cstate="print"/>
          <a:srcRect l="4143" r="538" b="3402"/>
          <a:stretch>
            <a:fillRect/>
          </a:stretch>
        </p:blipFill>
        <p:spPr>
          <a:xfrm>
            <a:off x="250969" y="1719979"/>
            <a:ext cx="2077566" cy="1582816"/>
          </a:xfrm>
          <a:prstGeom prst="rect">
            <a:avLst/>
          </a:prstGeom>
        </p:spPr>
      </p:pic>
      <p:sp>
        <p:nvSpPr>
          <p:cNvPr id="4" name="Title 2"/>
          <p:cNvSpPr>
            <a:spLocks noGrp="1"/>
          </p:cNvSpPr>
          <p:nvPr>
            <p:ph type="title"/>
            <p:custDataLst>
              <p:tags r:id="rId2"/>
            </p:custDataLst>
          </p:nvPr>
        </p:nvSpPr>
        <p:spPr>
          <a:xfrm>
            <a:off x="331470" y="235064"/>
            <a:ext cx="5182244" cy="430887"/>
          </a:xfrm>
        </p:spPr>
        <p:txBody>
          <a:bodyPr/>
          <a:lstStyle/>
          <a:p>
            <a:r>
              <a:rPr lang="en-US" dirty="0" smtClean="0"/>
              <a:t>HP Labs: engine of innovation </a:t>
            </a:r>
            <a:endParaRPr lang="en-US" dirty="0"/>
          </a:p>
        </p:txBody>
      </p:sp>
      <p:grpSp>
        <p:nvGrpSpPr>
          <p:cNvPr id="97" name="Group 96"/>
          <p:cNvGrpSpPr/>
          <p:nvPr/>
        </p:nvGrpSpPr>
        <p:grpSpPr>
          <a:xfrm>
            <a:off x="2463219" y="2551026"/>
            <a:ext cx="5984623" cy="1914679"/>
            <a:chOff x="2463219" y="2551026"/>
            <a:chExt cx="5984623" cy="1914679"/>
          </a:xfrm>
        </p:grpSpPr>
        <p:sp>
          <p:nvSpPr>
            <p:cNvPr id="34" name="TextBox 33"/>
            <p:cNvSpPr txBox="1"/>
            <p:nvPr>
              <p:custDataLst>
                <p:tags r:id="rId40"/>
              </p:custDataLst>
            </p:nvPr>
          </p:nvSpPr>
          <p:spPr>
            <a:xfrm>
              <a:off x="3479226" y="2749954"/>
              <a:ext cx="914509" cy="523220"/>
            </a:xfrm>
            <a:prstGeom prst="rect">
              <a:avLst/>
            </a:prstGeom>
            <a:noFill/>
            <a:ln>
              <a:noFill/>
            </a:ln>
          </p:spPr>
          <p:txBody>
            <a:bodyPr vert="horz" wrap="square" lIns="45720" tIns="0" rIns="45720" bIns="0" rtlCol="0">
              <a:spAutoFit/>
            </a:bodyPr>
            <a:lstStyle/>
            <a:p>
              <a:r>
                <a:rPr lang="en-US" sz="1200" b="1" dirty="0">
                  <a:solidFill>
                    <a:schemeClr val="accent1"/>
                  </a:solidFill>
                </a:rPr>
                <a:t>1975</a:t>
              </a:r>
            </a:p>
            <a:p>
              <a:r>
                <a:rPr lang="en-US" sz="1100" dirty="0" smtClean="0">
                  <a:solidFill>
                    <a:schemeClr val="tx1">
                      <a:lumMod val="65000"/>
                      <a:lumOff val="35000"/>
                    </a:schemeClr>
                  </a:solidFill>
                </a:rPr>
                <a:t>Standard for Interface Bus </a:t>
              </a:r>
            </a:p>
          </p:txBody>
        </p:sp>
        <p:sp>
          <p:nvSpPr>
            <p:cNvPr id="55" name="TextBox 54"/>
            <p:cNvSpPr txBox="1"/>
            <p:nvPr>
              <p:custDataLst>
                <p:tags r:id="rId41"/>
              </p:custDataLst>
            </p:nvPr>
          </p:nvSpPr>
          <p:spPr>
            <a:xfrm>
              <a:off x="2472104" y="3942485"/>
              <a:ext cx="968315" cy="523220"/>
            </a:xfrm>
            <a:prstGeom prst="rect">
              <a:avLst/>
            </a:prstGeom>
            <a:noFill/>
            <a:ln>
              <a:noFill/>
            </a:ln>
          </p:spPr>
          <p:txBody>
            <a:bodyPr vert="horz" wrap="square" lIns="45720" tIns="0" rIns="45720" bIns="0" rtlCol="0">
              <a:spAutoFit/>
            </a:bodyPr>
            <a:lstStyle/>
            <a:p>
              <a:r>
                <a:rPr lang="en-US" sz="1200" b="1" dirty="0">
                  <a:solidFill>
                    <a:schemeClr val="accent1"/>
                  </a:solidFill>
                </a:rPr>
                <a:t>1966</a:t>
              </a:r>
            </a:p>
            <a:p>
              <a:r>
                <a:rPr lang="en-US" sz="1100" dirty="0">
                  <a:solidFill>
                    <a:schemeClr val="tx1">
                      <a:lumMod val="65000"/>
                      <a:lumOff val="35000"/>
                    </a:schemeClr>
                  </a:solidFill>
                </a:rPr>
                <a:t>Light Emitting Diode (LED) </a:t>
              </a:r>
            </a:p>
          </p:txBody>
        </p:sp>
        <p:cxnSp>
          <p:nvCxnSpPr>
            <p:cNvPr id="54" name="Straight Connector 53"/>
            <p:cNvCxnSpPr/>
            <p:nvPr>
              <p:custDataLst>
                <p:tags r:id="rId42"/>
              </p:custDataLst>
            </p:nvPr>
          </p:nvCxnSpPr>
          <p:spPr>
            <a:xfrm>
              <a:off x="2463219" y="2551026"/>
              <a:ext cx="0" cy="1468376"/>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custDataLst>
                <p:tags r:id="rId43"/>
              </p:custDataLst>
            </p:nvPr>
          </p:nvCxnSpPr>
          <p:spPr>
            <a:xfrm>
              <a:off x="2962787" y="2551026"/>
              <a:ext cx="0" cy="873249"/>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61" name="TextBox 60"/>
            <p:cNvSpPr txBox="1"/>
            <p:nvPr>
              <p:custDataLst>
                <p:tags r:id="rId44"/>
              </p:custDataLst>
            </p:nvPr>
          </p:nvSpPr>
          <p:spPr>
            <a:xfrm>
              <a:off x="2971141" y="3338003"/>
              <a:ext cx="1252389" cy="523220"/>
            </a:xfrm>
            <a:prstGeom prst="rect">
              <a:avLst/>
            </a:prstGeom>
            <a:noFill/>
            <a:ln>
              <a:noFill/>
            </a:ln>
          </p:spPr>
          <p:txBody>
            <a:bodyPr vert="horz" wrap="square" lIns="45720" tIns="0" rIns="45720" bIns="0" rtlCol="0">
              <a:spAutoFit/>
            </a:bodyPr>
            <a:lstStyle/>
            <a:p>
              <a:r>
                <a:rPr lang="en-US" sz="1200" b="1" dirty="0">
                  <a:solidFill>
                    <a:schemeClr val="accent1"/>
                  </a:solidFill>
                </a:rPr>
                <a:t>1968</a:t>
              </a:r>
            </a:p>
            <a:p>
              <a:r>
                <a:rPr lang="en-US" sz="1100" dirty="0">
                  <a:solidFill>
                    <a:schemeClr val="tx1">
                      <a:lumMod val="65000"/>
                      <a:lumOff val="35000"/>
                    </a:schemeClr>
                  </a:solidFill>
                </a:rPr>
                <a:t>Programmable Desktop Calculator </a:t>
              </a:r>
            </a:p>
          </p:txBody>
        </p:sp>
        <p:cxnSp>
          <p:nvCxnSpPr>
            <p:cNvPr id="65" name="Straight Connector 64"/>
            <p:cNvCxnSpPr/>
            <p:nvPr>
              <p:custDataLst>
                <p:tags r:id="rId45"/>
              </p:custDataLst>
            </p:nvPr>
          </p:nvCxnSpPr>
          <p:spPr>
            <a:xfrm>
              <a:off x="3440419" y="2551026"/>
              <a:ext cx="0" cy="291710"/>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69" name="TextBox 68"/>
            <p:cNvSpPr txBox="1"/>
            <p:nvPr>
              <p:custDataLst>
                <p:tags r:id="rId46"/>
              </p:custDataLst>
            </p:nvPr>
          </p:nvSpPr>
          <p:spPr>
            <a:xfrm>
              <a:off x="5374934" y="2749954"/>
              <a:ext cx="914509" cy="523220"/>
            </a:xfrm>
            <a:prstGeom prst="rect">
              <a:avLst/>
            </a:prstGeom>
            <a:noFill/>
            <a:ln>
              <a:noFill/>
            </a:ln>
          </p:spPr>
          <p:txBody>
            <a:bodyPr vert="horz" wrap="square" lIns="45720" tIns="0" rIns="45720" bIns="0" rtlCol="0">
              <a:spAutoFit/>
            </a:bodyPr>
            <a:lstStyle/>
            <a:p>
              <a:r>
                <a:rPr lang="en-US" sz="1200" b="1" dirty="0">
                  <a:solidFill>
                    <a:schemeClr val="accent1"/>
                  </a:solidFill>
                </a:rPr>
                <a:t>1989 </a:t>
              </a:r>
            </a:p>
            <a:p>
              <a:r>
                <a:rPr lang="en-US" sz="1100" dirty="0">
                  <a:solidFill>
                    <a:schemeClr val="tx1">
                      <a:lumMod val="65000"/>
                      <a:lumOff val="35000"/>
                    </a:schemeClr>
                  </a:solidFill>
                </a:rPr>
                <a:t>Digital Data Storage Drive </a:t>
              </a:r>
            </a:p>
          </p:txBody>
        </p:sp>
        <p:sp>
          <p:nvSpPr>
            <p:cNvPr id="70" name="TextBox 69"/>
            <p:cNvSpPr txBox="1"/>
            <p:nvPr>
              <p:custDataLst>
                <p:tags r:id="rId47"/>
              </p:custDataLst>
            </p:nvPr>
          </p:nvSpPr>
          <p:spPr>
            <a:xfrm>
              <a:off x="4556889" y="3942485"/>
              <a:ext cx="968315" cy="523220"/>
            </a:xfrm>
            <a:prstGeom prst="rect">
              <a:avLst/>
            </a:prstGeom>
            <a:noFill/>
            <a:ln>
              <a:noFill/>
            </a:ln>
          </p:spPr>
          <p:txBody>
            <a:bodyPr vert="horz" wrap="square" lIns="45720" tIns="0" rIns="45720" bIns="0" rtlCol="0">
              <a:spAutoFit/>
            </a:bodyPr>
            <a:lstStyle/>
            <a:p>
              <a:r>
                <a:rPr lang="en-US" sz="1200" b="1" dirty="0">
                  <a:solidFill>
                    <a:schemeClr val="accent1"/>
                  </a:solidFill>
                </a:rPr>
                <a:t>1980 </a:t>
              </a:r>
            </a:p>
            <a:p>
              <a:r>
                <a:rPr lang="en-US" sz="1100" dirty="0">
                  <a:solidFill>
                    <a:schemeClr val="tx1">
                      <a:lumMod val="65000"/>
                      <a:lumOff val="35000"/>
                    </a:schemeClr>
                  </a:solidFill>
                </a:rPr>
                <a:t>64-channel Ultrasound </a:t>
              </a:r>
            </a:p>
          </p:txBody>
        </p:sp>
        <p:cxnSp>
          <p:nvCxnSpPr>
            <p:cNvPr id="71" name="Straight Connector 70"/>
            <p:cNvCxnSpPr/>
            <p:nvPr>
              <p:custDataLst>
                <p:tags r:id="rId48"/>
              </p:custDataLst>
            </p:nvPr>
          </p:nvCxnSpPr>
          <p:spPr>
            <a:xfrm>
              <a:off x="4548004" y="2551026"/>
              <a:ext cx="0" cy="1468376"/>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custDataLst>
                <p:tags r:id="rId49"/>
              </p:custDataLst>
            </p:nvPr>
          </p:nvCxnSpPr>
          <p:spPr>
            <a:xfrm>
              <a:off x="5139666" y="2551026"/>
              <a:ext cx="0" cy="873249"/>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73" name="TextBox 72"/>
            <p:cNvSpPr txBox="1"/>
            <p:nvPr>
              <p:custDataLst>
                <p:tags r:id="rId50"/>
              </p:custDataLst>
            </p:nvPr>
          </p:nvSpPr>
          <p:spPr>
            <a:xfrm>
              <a:off x="5148020" y="3338003"/>
              <a:ext cx="1252389" cy="523220"/>
            </a:xfrm>
            <a:prstGeom prst="rect">
              <a:avLst/>
            </a:prstGeom>
            <a:noFill/>
            <a:ln>
              <a:noFill/>
            </a:ln>
          </p:spPr>
          <p:txBody>
            <a:bodyPr vert="horz" wrap="square" lIns="45720" tIns="0" rIns="45720" bIns="0" rtlCol="0">
              <a:spAutoFit/>
            </a:bodyPr>
            <a:lstStyle/>
            <a:p>
              <a:r>
                <a:rPr lang="en-US" sz="1200" b="1" dirty="0">
                  <a:solidFill>
                    <a:schemeClr val="accent1"/>
                  </a:solidFill>
                </a:rPr>
                <a:t>1986 </a:t>
              </a:r>
            </a:p>
            <a:p>
              <a:r>
                <a:rPr lang="en-US" sz="1100" dirty="0">
                  <a:solidFill>
                    <a:schemeClr val="tx1">
                      <a:lumMod val="65000"/>
                      <a:lumOff val="35000"/>
                    </a:schemeClr>
                  </a:solidFill>
                </a:rPr>
                <a:t>Commercialized RISC chips </a:t>
              </a:r>
            </a:p>
          </p:txBody>
        </p:sp>
        <p:cxnSp>
          <p:nvCxnSpPr>
            <p:cNvPr id="74" name="Straight Connector 73"/>
            <p:cNvCxnSpPr/>
            <p:nvPr>
              <p:custDataLst>
                <p:tags r:id="rId51"/>
              </p:custDataLst>
            </p:nvPr>
          </p:nvCxnSpPr>
          <p:spPr>
            <a:xfrm>
              <a:off x="5336127" y="2551026"/>
              <a:ext cx="0" cy="291710"/>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75" name="TextBox 74"/>
            <p:cNvSpPr txBox="1"/>
            <p:nvPr>
              <p:custDataLst>
                <p:tags r:id="rId52"/>
              </p:custDataLst>
            </p:nvPr>
          </p:nvSpPr>
          <p:spPr>
            <a:xfrm>
              <a:off x="7533333" y="2749954"/>
              <a:ext cx="914509" cy="353943"/>
            </a:xfrm>
            <a:prstGeom prst="rect">
              <a:avLst/>
            </a:prstGeom>
            <a:noFill/>
            <a:ln>
              <a:noFill/>
            </a:ln>
          </p:spPr>
          <p:txBody>
            <a:bodyPr vert="horz" wrap="square" lIns="45720" tIns="0" rIns="45720" bIns="0" rtlCol="0">
              <a:spAutoFit/>
            </a:bodyPr>
            <a:lstStyle/>
            <a:p>
              <a:r>
                <a:rPr lang="en-US" sz="1200" b="1" dirty="0">
                  <a:solidFill>
                    <a:schemeClr val="accent1"/>
                  </a:solidFill>
                </a:rPr>
                <a:t>2005 </a:t>
              </a:r>
            </a:p>
            <a:p>
              <a:r>
                <a:rPr lang="en-US" sz="1100" dirty="0">
                  <a:solidFill>
                    <a:schemeClr val="tx1">
                      <a:lumMod val="65000"/>
                      <a:lumOff val="35000"/>
                    </a:schemeClr>
                  </a:solidFill>
                </a:rPr>
                <a:t>Virus Throttle</a:t>
              </a:r>
            </a:p>
          </p:txBody>
        </p:sp>
        <p:sp>
          <p:nvSpPr>
            <p:cNvPr id="76" name="TextBox 75"/>
            <p:cNvSpPr txBox="1"/>
            <p:nvPr>
              <p:custDataLst>
                <p:tags r:id="rId53"/>
              </p:custDataLst>
            </p:nvPr>
          </p:nvSpPr>
          <p:spPr>
            <a:xfrm>
              <a:off x="6526211" y="3942485"/>
              <a:ext cx="968315" cy="523220"/>
            </a:xfrm>
            <a:prstGeom prst="rect">
              <a:avLst/>
            </a:prstGeom>
            <a:noFill/>
            <a:ln>
              <a:noFill/>
            </a:ln>
          </p:spPr>
          <p:txBody>
            <a:bodyPr vert="horz" wrap="square" lIns="45720" tIns="0" rIns="45720" bIns="0" rtlCol="0">
              <a:spAutoFit/>
            </a:bodyPr>
            <a:lstStyle/>
            <a:p>
              <a:r>
                <a:rPr lang="en-US" sz="1200" b="1" dirty="0">
                  <a:solidFill>
                    <a:schemeClr val="accent1"/>
                  </a:solidFill>
                </a:rPr>
                <a:t>1999 </a:t>
              </a:r>
            </a:p>
            <a:p>
              <a:r>
                <a:rPr lang="en-US" sz="1100" dirty="0">
                  <a:solidFill>
                    <a:schemeClr val="tx1">
                      <a:lumMod val="65000"/>
                      <a:lumOff val="35000"/>
                    </a:schemeClr>
                  </a:solidFill>
                </a:rPr>
                <a:t>Molecular Logic Gate </a:t>
              </a:r>
            </a:p>
          </p:txBody>
        </p:sp>
        <p:cxnSp>
          <p:nvCxnSpPr>
            <p:cNvPr id="77" name="Straight Connector 76"/>
            <p:cNvCxnSpPr/>
            <p:nvPr>
              <p:custDataLst>
                <p:tags r:id="rId54"/>
              </p:custDataLst>
            </p:nvPr>
          </p:nvCxnSpPr>
          <p:spPr>
            <a:xfrm>
              <a:off x="6517326" y="2551026"/>
              <a:ext cx="0" cy="1468376"/>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custDataLst>
                <p:tags r:id="rId55"/>
              </p:custDataLst>
            </p:nvPr>
          </p:nvCxnSpPr>
          <p:spPr>
            <a:xfrm>
              <a:off x="7016894" y="2551026"/>
              <a:ext cx="0" cy="873249"/>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79" name="TextBox 78"/>
            <p:cNvSpPr txBox="1"/>
            <p:nvPr>
              <p:custDataLst>
                <p:tags r:id="rId56"/>
              </p:custDataLst>
            </p:nvPr>
          </p:nvSpPr>
          <p:spPr>
            <a:xfrm>
              <a:off x="7025248" y="3338003"/>
              <a:ext cx="1252389" cy="353943"/>
            </a:xfrm>
            <a:prstGeom prst="rect">
              <a:avLst/>
            </a:prstGeom>
            <a:noFill/>
            <a:ln>
              <a:noFill/>
            </a:ln>
          </p:spPr>
          <p:txBody>
            <a:bodyPr vert="horz" wrap="square" lIns="45720" tIns="0" rIns="45720" bIns="0" rtlCol="0">
              <a:spAutoFit/>
            </a:bodyPr>
            <a:lstStyle/>
            <a:p>
              <a:r>
                <a:rPr lang="en-US" sz="1200" b="1" dirty="0">
                  <a:solidFill>
                    <a:schemeClr val="accent1"/>
                  </a:solidFill>
                </a:rPr>
                <a:t>2003 </a:t>
              </a:r>
            </a:p>
            <a:p>
              <a:r>
                <a:rPr lang="en-US" sz="1100" dirty="0">
                  <a:solidFill>
                    <a:schemeClr val="tx1">
                      <a:lumMod val="65000"/>
                      <a:lumOff val="35000"/>
                    </a:schemeClr>
                  </a:solidFill>
                </a:rPr>
                <a:t>Smart Cooling </a:t>
              </a:r>
            </a:p>
          </p:txBody>
        </p:sp>
        <p:cxnSp>
          <p:nvCxnSpPr>
            <p:cNvPr id="80" name="Straight Connector 79"/>
            <p:cNvCxnSpPr/>
            <p:nvPr>
              <p:custDataLst>
                <p:tags r:id="rId57"/>
              </p:custDataLst>
            </p:nvPr>
          </p:nvCxnSpPr>
          <p:spPr>
            <a:xfrm>
              <a:off x="7494526" y="2551026"/>
              <a:ext cx="0" cy="291710"/>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2653169" y="889754"/>
            <a:ext cx="6441404" cy="1554326"/>
            <a:chOff x="2653169" y="889754"/>
            <a:chExt cx="6441404" cy="1554326"/>
          </a:xfrm>
        </p:grpSpPr>
        <p:sp>
          <p:nvSpPr>
            <p:cNvPr id="32" name="TextBox 31"/>
            <p:cNvSpPr txBox="1"/>
            <p:nvPr>
              <p:custDataLst>
                <p:tags r:id="rId22"/>
              </p:custDataLst>
            </p:nvPr>
          </p:nvSpPr>
          <p:spPr>
            <a:xfrm>
              <a:off x="5170168" y="1308720"/>
              <a:ext cx="1089972" cy="523220"/>
            </a:xfrm>
            <a:prstGeom prst="rect">
              <a:avLst/>
            </a:prstGeom>
            <a:noFill/>
            <a:ln>
              <a:noFill/>
            </a:ln>
          </p:spPr>
          <p:txBody>
            <a:bodyPr vert="horz" wrap="square" lIns="45720" tIns="0" rIns="45720" bIns="0" rtlCol="0">
              <a:spAutoFit/>
            </a:bodyPr>
            <a:lstStyle/>
            <a:p>
              <a:r>
                <a:rPr lang="en-US" sz="1200" b="1" dirty="0">
                  <a:solidFill>
                    <a:schemeClr val="accent1"/>
                  </a:solidFill>
                </a:rPr>
                <a:t>1986 </a:t>
              </a:r>
            </a:p>
            <a:p>
              <a:r>
                <a:rPr lang="en-US" sz="1100" dirty="0" smtClean="0">
                  <a:solidFill>
                    <a:schemeClr val="tx1">
                      <a:lumMod val="65000"/>
                      <a:lumOff val="35000"/>
                    </a:schemeClr>
                  </a:solidFill>
                </a:rPr>
                <a:t>3D graphics workstations </a:t>
              </a:r>
            </a:p>
          </p:txBody>
        </p:sp>
        <p:sp>
          <p:nvSpPr>
            <p:cNvPr id="33" name="TextBox 32"/>
            <p:cNvSpPr txBox="1"/>
            <p:nvPr>
              <p:custDataLst>
                <p:tags r:id="rId23"/>
              </p:custDataLst>
            </p:nvPr>
          </p:nvSpPr>
          <p:spPr>
            <a:xfrm>
              <a:off x="3167935" y="1308720"/>
              <a:ext cx="1089636" cy="523220"/>
            </a:xfrm>
            <a:prstGeom prst="rect">
              <a:avLst/>
            </a:prstGeom>
            <a:noFill/>
            <a:ln>
              <a:noFill/>
            </a:ln>
          </p:spPr>
          <p:txBody>
            <a:bodyPr vert="horz" wrap="square" lIns="45720" tIns="0" rIns="45720" bIns="0" rtlCol="0">
              <a:spAutoFit/>
            </a:bodyPr>
            <a:lstStyle/>
            <a:p>
              <a:r>
                <a:rPr lang="en-US" sz="1200" b="1" dirty="0">
                  <a:solidFill>
                    <a:schemeClr val="accent1"/>
                  </a:solidFill>
                </a:rPr>
                <a:t>1972 </a:t>
              </a:r>
            </a:p>
            <a:p>
              <a:r>
                <a:rPr lang="en-US" sz="1100" dirty="0" smtClean="0">
                  <a:solidFill>
                    <a:schemeClr val="tx1">
                      <a:lumMod val="65000"/>
                      <a:lumOff val="35000"/>
                    </a:schemeClr>
                  </a:solidFill>
                </a:rPr>
                <a:t>Pocket Scientific Calculator</a:t>
              </a:r>
            </a:p>
          </p:txBody>
        </p:sp>
        <p:sp>
          <p:nvSpPr>
            <p:cNvPr id="37" name="TextBox 36"/>
            <p:cNvSpPr txBox="1"/>
            <p:nvPr>
              <p:custDataLst>
                <p:tags r:id="rId24"/>
              </p:custDataLst>
            </p:nvPr>
          </p:nvSpPr>
          <p:spPr>
            <a:xfrm>
              <a:off x="4834453" y="889754"/>
              <a:ext cx="1200280" cy="353943"/>
            </a:xfrm>
            <a:prstGeom prst="rect">
              <a:avLst/>
            </a:prstGeom>
            <a:noFill/>
            <a:ln>
              <a:noFill/>
            </a:ln>
          </p:spPr>
          <p:txBody>
            <a:bodyPr vert="horz" wrap="square" lIns="45720" tIns="0" rIns="45720" bIns="0" rtlCol="0">
              <a:spAutoFit/>
            </a:bodyPr>
            <a:lstStyle/>
            <a:p>
              <a:r>
                <a:rPr lang="en-US" sz="1200" b="1" dirty="0">
                  <a:solidFill>
                    <a:schemeClr val="accent1"/>
                  </a:solidFill>
                </a:rPr>
                <a:t>1984 </a:t>
              </a:r>
            </a:p>
            <a:p>
              <a:r>
                <a:rPr lang="en-US" sz="1100" dirty="0" smtClean="0">
                  <a:solidFill>
                    <a:schemeClr val="tx1">
                      <a:lumMod val="65000"/>
                      <a:lumOff val="35000"/>
                    </a:schemeClr>
                  </a:solidFill>
                </a:rPr>
                <a:t>Inkjet Printer </a:t>
              </a:r>
            </a:p>
          </p:txBody>
        </p:sp>
        <p:sp>
          <p:nvSpPr>
            <p:cNvPr id="38" name="TextBox 37"/>
            <p:cNvSpPr txBox="1"/>
            <p:nvPr>
              <p:custDataLst>
                <p:tags r:id="rId25"/>
              </p:custDataLst>
            </p:nvPr>
          </p:nvSpPr>
          <p:spPr>
            <a:xfrm>
              <a:off x="3551658" y="1889489"/>
              <a:ext cx="1259396" cy="353943"/>
            </a:xfrm>
            <a:prstGeom prst="rect">
              <a:avLst/>
            </a:prstGeom>
            <a:noFill/>
            <a:ln>
              <a:noFill/>
            </a:ln>
          </p:spPr>
          <p:txBody>
            <a:bodyPr vert="horz" wrap="square" lIns="45720" tIns="0" rIns="45720" bIns="0" rtlCol="0">
              <a:spAutoFit/>
            </a:bodyPr>
            <a:lstStyle/>
            <a:p>
              <a:r>
                <a:rPr lang="en-US" sz="1200" b="1" dirty="0">
                  <a:solidFill>
                    <a:schemeClr val="accent1"/>
                  </a:solidFill>
                </a:rPr>
                <a:t>1980 </a:t>
              </a:r>
            </a:p>
            <a:p>
              <a:r>
                <a:rPr lang="en-US" sz="1100" dirty="0" smtClean="0">
                  <a:solidFill>
                    <a:schemeClr val="tx1">
                      <a:lumMod val="65000"/>
                      <a:lumOff val="35000"/>
                    </a:schemeClr>
                  </a:solidFill>
                </a:rPr>
                <a:t>Office Laser Printer </a:t>
              </a:r>
            </a:p>
          </p:txBody>
        </p:sp>
        <p:sp>
          <p:nvSpPr>
            <p:cNvPr id="40" name="TextBox 39"/>
            <p:cNvSpPr txBox="1"/>
            <p:nvPr>
              <p:custDataLst>
                <p:tags r:id="rId26"/>
              </p:custDataLst>
            </p:nvPr>
          </p:nvSpPr>
          <p:spPr>
            <a:xfrm>
              <a:off x="2666231" y="889754"/>
              <a:ext cx="1727503" cy="353943"/>
            </a:xfrm>
            <a:prstGeom prst="rect">
              <a:avLst/>
            </a:prstGeom>
            <a:noFill/>
            <a:ln>
              <a:noFill/>
            </a:ln>
          </p:spPr>
          <p:txBody>
            <a:bodyPr vert="horz" wrap="square" lIns="45720" tIns="0" rIns="45720" bIns="0" rtlCol="0">
              <a:spAutoFit/>
            </a:bodyPr>
            <a:lstStyle/>
            <a:p>
              <a:r>
                <a:rPr lang="en-US" sz="1200" b="1" dirty="0" smtClean="0">
                  <a:solidFill>
                    <a:schemeClr val="accent1"/>
                  </a:solidFill>
                </a:rPr>
                <a:t>1967</a:t>
              </a:r>
            </a:p>
            <a:p>
              <a:r>
                <a:rPr lang="en-US" sz="1100" dirty="0" smtClean="0">
                  <a:solidFill>
                    <a:schemeClr val="tx1">
                      <a:lumMod val="65000"/>
                      <a:lumOff val="35000"/>
                    </a:schemeClr>
                  </a:solidFill>
                </a:rPr>
                <a:t>Cesium-beam atomic clock </a:t>
              </a:r>
            </a:p>
          </p:txBody>
        </p:sp>
        <p:sp>
          <p:nvSpPr>
            <p:cNvPr id="42" name="TextBox 41"/>
            <p:cNvSpPr txBox="1"/>
            <p:nvPr>
              <p:custDataLst>
                <p:tags r:id="rId27"/>
              </p:custDataLst>
            </p:nvPr>
          </p:nvSpPr>
          <p:spPr>
            <a:xfrm>
              <a:off x="5562022" y="1889489"/>
              <a:ext cx="1244587" cy="353943"/>
            </a:xfrm>
            <a:prstGeom prst="rect">
              <a:avLst/>
            </a:prstGeom>
            <a:noFill/>
            <a:ln>
              <a:noFill/>
            </a:ln>
          </p:spPr>
          <p:txBody>
            <a:bodyPr vert="horz" wrap="square" lIns="45720" tIns="0" rIns="45720" bIns="0" rtlCol="0">
              <a:spAutoFit/>
            </a:bodyPr>
            <a:lstStyle/>
            <a:p>
              <a:r>
                <a:rPr lang="en-US" sz="1200" b="1" dirty="0">
                  <a:solidFill>
                    <a:schemeClr val="accent1"/>
                  </a:solidFill>
                </a:rPr>
                <a:t>1994 </a:t>
              </a:r>
            </a:p>
            <a:p>
              <a:r>
                <a:rPr lang="en-US" sz="1100" dirty="0" smtClean="0">
                  <a:solidFill>
                    <a:schemeClr val="tx1">
                      <a:lumMod val="65000"/>
                      <a:lumOff val="35000"/>
                    </a:schemeClr>
                  </a:solidFill>
                </a:rPr>
                <a:t>64-bit architecture </a:t>
              </a:r>
            </a:p>
          </p:txBody>
        </p:sp>
        <p:sp>
          <p:nvSpPr>
            <p:cNvPr id="43" name="TextBox 42"/>
            <p:cNvSpPr txBox="1"/>
            <p:nvPr>
              <p:custDataLst>
                <p:tags r:id="rId28"/>
              </p:custDataLst>
            </p:nvPr>
          </p:nvSpPr>
          <p:spPr>
            <a:xfrm>
              <a:off x="6823262" y="889754"/>
              <a:ext cx="1454375" cy="353943"/>
            </a:xfrm>
            <a:prstGeom prst="rect">
              <a:avLst/>
            </a:prstGeom>
            <a:noFill/>
            <a:ln>
              <a:noFill/>
            </a:ln>
          </p:spPr>
          <p:txBody>
            <a:bodyPr vert="horz" wrap="square" lIns="45720" tIns="0" rIns="45720" bIns="0" rtlCol="0">
              <a:spAutoFit/>
            </a:bodyPr>
            <a:lstStyle/>
            <a:p>
              <a:r>
                <a:rPr lang="en-US" sz="1200" b="1" dirty="0">
                  <a:solidFill>
                    <a:schemeClr val="accent1"/>
                  </a:solidFill>
                </a:rPr>
                <a:t>2001 </a:t>
              </a:r>
            </a:p>
            <a:p>
              <a:r>
                <a:rPr lang="en-US" sz="1100" dirty="0" smtClean="0">
                  <a:solidFill>
                    <a:schemeClr val="tx1">
                      <a:lumMod val="65000"/>
                      <a:lumOff val="35000"/>
                    </a:schemeClr>
                  </a:solidFill>
                </a:rPr>
                <a:t>Utility Data Center</a:t>
              </a:r>
            </a:p>
          </p:txBody>
        </p:sp>
        <p:sp>
          <p:nvSpPr>
            <p:cNvPr id="46" name="TextBox 45"/>
            <p:cNvSpPr txBox="1"/>
            <p:nvPr>
              <p:custDataLst>
                <p:tags r:id="rId29"/>
              </p:custDataLst>
            </p:nvPr>
          </p:nvSpPr>
          <p:spPr>
            <a:xfrm>
              <a:off x="7228053" y="1308720"/>
              <a:ext cx="1257397" cy="523220"/>
            </a:xfrm>
            <a:prstGeom prst="rect">
              <a:avLst/>
            </a:prstGeom>
            <a:noFill/>
            <a:ln>
              <a:noFill/>
            </a:ln>
          </p:spPr>
          <p:txBody>
            <a:bodyPr vert="horz" wrap="square" lIns="45720" tIns="0" rIns="45720" bIns="0" rtlCol="0">
              <a:spAutoFit/>
            </a:bodyPr>
            <a:lstStyle/>
            <a:p>
              <a:r>
                <a:rPr lang="en-US" sz="1200" b="1" dirty="0">
                  <a:solidFill>
                    <a:schemeClr val="accent1"/>
                  </a:solidFill>
                </a:rPr>
                <a:t>2002 </a:t>
              </a:r>
            </a:p>
            <a:p>
              <a:r>
                <a:rPr lang="en-US" sz="1100" dirty="0" smtClean="0">
                  <a:solidFill>
                    <a:schemeClr val="tx1">
                      <a:lumMod val="65000"/>
                      <a:lumOff val="35000"/>
                    </a:schemeClr>
                  </a:solidFill>
                </a:rPr>
                <a:t>Rewritable DVD for standard players </a:t>
              </a:r>
            </a:p>
          </p:txBody>
        </p:sp>
        <p:sp>
          <p:nvSpPr>
            <p:cNvPr id="52" name="TextBox 51"/>
            <p:cNvSpPr txBox="1"/>
            <p:nvPr>
              <p:custDataLst>
                <p:tags r:id="rId30"/>
              </p:custDataLst>
            </p:nvPr>
          </p:nvSpPr>
          <p:spPr>
            <a:xfrm>
              <a:off x="7724621" y="1889489"/>
              <a:ext cx="1369952" cy="353943"/>
            </a:xfrm>
            <a:prstGeom prst="rect">
              <a:avLst/>
            </a:prstGeom>
            <a:noFill/>
            <a:ln>
              <a:noFill/>
            </a:ln>
          </p:spPr>
          <p:txBody>
            <a:bodyPr vert="horz" wrap="square" lIns="45720" tIns="0" rIns="45720" bIns="0" rtlCol="0">
              <a:spAutoFit/>
            </a:bodyPr>
            <a:lstStyle/>
            <a:p>
              <a:r>
                <a:rPr lang="en-US" sz="1200" b="1" dirty="0" smtClean="0">
                  <a:solidFill>
                    <a:schemeClr val="accent1"/>
                  </a:solidFill>
                </a:rPr>
                <a:t>2008 </a:t>
              </a:r>
              <a:endParaRPr lang="en-US" sz="1200" b="1" dirty="0">
                <a:solidFill>
                  <a:schemeClr val="accent1"/>
                </a:solidFill>
              </a:endParaRPr>
            </a:p>
            <a:p>
              <a:r>
                <a:rPr lang="en-US" sz="1100" dirty="0" err="1" smtClean="0">
                  <a:solidFill>
                    <a:schemeClr val="tx1">
                      <a:lumMod val="65000"/>
                      <a:lumOff val="35000"/>
                    </a:schemeClr>
                  </a:solidFill>
                </a:rPr>
                <a:t>Memristor</a:t>
              </a:r>
              <a:r>
                <a:rPr lang="en-US" sz="1100" dirty="0" smtClean="0">
                  <a:solidFill>
                    <a:schemeClr val="tx1">
                      <a:lumMod val="65000"/>
                      <a:lumOff val="35000"/>
                    </a:schemeClr>
                  </a:solidFill>
                </a:rPr>
                <a:t> discovered</a:t>
              </a:r>
            </a:p>
          </p:txBody>
        </p:sp>
        <p:cxnSp>
          <p:nvCxnSpPr>
            <p:cNvPr id="81" name="Straight Connector 80"/>
            <p:cNvCxnSpPr/>
            <p:nvPr>
              <p:custDataLst>
                <p:tags r:id="rId31"/>
              </p:custDataLst>
            </p:nvPr>
          </p:nvCxnSpPr>
          <p:spPr>
            <a:xfrm rot="10800000" flipH="1">
              <a:off x="2653169" y="975703"/>
              <a:ext cx="0" cy="1468376"/>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custDataLst>
                <p:tags r:id="rId32"/>
              </p:custDataLst>
            </p:nvPr>
          </p:nvCxnSpPr>
          <p:spPr>
            <a:xfrm rot="10800000" flipH="1">
              <a:off x="4791742" y="975703"/>
              <a:ext cx="0" cy="1468376"/>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custDataLst>
                <p:tags r:id="rId33"/>
              </p:custDataLst>
            </p:nvPr>
          </p:nvCxnSpPr>
          <p:spPr>
            <a:xfrm rot="10800000" flipH="1">
              <a:off x="6791660" y="975703"/>
              <a:ext cx="0" cy="1468376"/>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custDataLst>
                <p:tags r:id="rId34"/>
              </p:custDataLst>
            </p:nvPr>
          </p:nvCxnSpPr>
          <p:spPr>
            <a:xfrm rot="10800000" flipH="1">
              <a:off x="3135472" y="1385560"/>
              <a:ext cx="0" cy="1058520"/>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custDataLst>
                <p:tags r:id="rId35"/>
              </p:custDataLst>
            </p:nvPr>
          </p:nvCxnSpPr>
          <p:spPr>
            <a:xfrm rot="10800000" flipH="1">
              <a:off x="5148020" y="1385560"/>
              <a:ext cx="0" cy="1058520"/>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custDataLst>
                <p:tags r:id="rId36"/>
              </p:custDataLst>
            </p:nvPr>
          </p:nvCxnSpPr>
          <p:spPr>
            <a:xfrm rot="10800000" flipH="1">
              <a:off x="7206844" y="1385560"/>
              <a:ext cx="0" cy="1058520"/>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custDataLst>
                <p:tags r:id="rId37"/>
              </p:custDataLst>
            </p:nvPr>
          </p:nvCxnSpPr>
          <p:spPr>
            <a:xfrm rot="10800000" flipH="1">
              <a:off x="3547110" y="1973801"/>
              <a:ext cx="0" cy="470277"/>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custDataLst>
                <p:tags r:id="rId38"/>
              </p:custDataLst>
            </p:nvPr>
          </p:nvCxnSpPr>
          <p:spPr>
            <a:xfrm rot="10800000" flipH="1">
              <a:off x="5526077" y="1973801"/>
              <a:ext cx="0" cy="470277"/>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custDataLst>
                <p:tags r:id="rId39"/>
              </p:custDataLst>
            </p:nvPr>
          </p:nvCxnSpPr>
          <p:spPr>
            <a:xfrm rot="10800000" flipH="1">
              <a:off x="7684476" y="1973801"/>
              <a:ext cx="0" cy="470277"/>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grpSp>
      <p:sp>
        <p:nvSpPr>
          <p:cNvPr id="49" name="Rectangle 48"/>
          <p:cNvSpPr/>
          <p:nvPr>
            <p:custDataLst>
              <p:tags r:id="rId3"/>
            </p:custDataLst>
          </p:nvPr>
        </p:nvSpPr>
        <p:spPr>
          <a:xfrm>
            <a:off x="232780" y="2931694"/>
            <a:ext cx="677430" cy="369332"/>
          </a:xfrm>
          <a:prstGeom prst="rect">
            <a:avLst/>
          </a:prstGeom>
        </p:spPr>
        <p:txBody>
          <a:bodyPr wrap="none">
            <a:spAutoFit/>
          </a:bodyPr>
          <a:lstStyle/>
          <a:p>
            <a:r>
              <a:rPr lang="en-US" b="1" dirty="0" smtClean="0">
                <a:solidFill>
                  <a:schemeClr val="bg1"/>
                </a:solidFill>
              </a:rPr>
              <a:t>1966</a:t>
            </a:r>
            <a:endParaRPr lang="en-US" b="1" dirty="0">
              <a:solidFill>
                <a:schemeClr val="bg1"/>
              </a:solidFill>
            </a:endParaRPr>
          </a:p>
        </p:txBody>
      </p:sp>
      <p:grpSp>
        <p:nvGrpSpPr>
          <p:cNvPr id="44" name="Group 43"/>
          <p:cNvGrpSpPr/>
          <p:nvPr/>
        </p:nvGrpSpPr>
        <p:grpSpPr>
          <a:xfrm>
            <a:off x="5400979" y="921019"/>
            <a:ext cx="3618018" cy="3367785"/>
            <a:chOff x="5400979" y="921019"/>
            <a:chExt cx="3618018" cy="3367785"/>
          </a:xfrm>
        </p:grpSpPr>
        <p:cxnSp>
          <p:nvCxnSpPr>
            <p:cNvPr id="45" name="Straight Connector 44"/>
            <p:cNvCxnSpPr/>
            <p:nvPr>
              <p:custDataLst>
                <p:tags r:id="rId5"/>
              </p:custDataLst>
            </p:nvPr>
          </p:nvCxnSpPr>
          <p:spPr>
            <a:xfrm rot="16200000" flipV="1">
              <a:off x="4670127" y="1729215"/>
              <a:ext cx="1463040" cy="1336"/>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custDataLst>
                <p:tags r:id="rId6"/>
              </p:custDataLst>
            </p:nvPr>
          </p:nvCxnSpPr>
          <p:spPr>
            <a:xfrm rot="5400000">
              <a:off x="5363991" y="2840145"/>
              <a:ext cx="731520" cy="1336"/>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custDataLst>
                <p:tags r:id="rId7"/>
              </p:custDataLst>
            </p:nvPr>
          </p:nvCxnSpPr>
          <p:spPr>
            <a:xfrm flipV="1">
              <a:off x="6051302" y="1409897"/>
              <a:ext cx="0" cy="1118053"/>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custDataLst>
                <p:tags r:id="rId8"/>
              </p:custDataLst>
            </p:nvPr>
          </p:nvCxnSpPr>
          <p:spPr>
            <a:xfrm rot="5400000">
              <a:off x="6883564" y="2758700"/>
              <a:ext cx="457200" cy="1336"/>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56" name="TextBox 55"/>
            <p:cNvSpPr txBox="1"/>
            <p:nvPr>
              <p:custDataLst>
                <p:tags r:id="rId9"/>
              </p:custDataLst>
            </p:nvPr>
          </p:nvSpPr>
          <p:spPr>
            <a:xfrm>
              <a:off x="5736821" y="3092909"/>
              <a:ext cx="1313778" cy="353943"/>
            </a:xfrm>
            <a:prstGeom prst="rect">
              <a:avLst/>
            </a:prstGeom>
            <a:noFill/>
            <a:ln>
              <a:noFill/>
            </a:ln>
          </p:spPr>
          <p:txBody>
            <a:bodyPr vert="horz" wrap="square" lIns="45720" tIns="0" rIns="45720" bIns="0" rtlCol="0">
              <a:spAutoFit/>
            </a:bodyPr>
            <a:lstStyle/>
            <a:p>
              <a:r>
                <a:rPr lang="en-US" sz="1200" b="1" dirty="0" smtClean="0">
                  <a:solidFill>
                    <a:schemeClr val="accent1"/>
                  </a:solidFill>
                </a:rPr>
                <a:t>2011</a:t>
              </a:r>
              <a:endParaRPr lang="en-US" sz="1200" b="1" dirty="0">
                <a:solidFill>
                  <a:schemeClr val="accent1"/>
                </a:solidFill>
              </a:endParaRPr>
            </a:p>
            <a:p>
              <a:r>
                <a:rPr lang="en-US" sz="1100" dirty="0" err="1" smtClean="0">
                  <a:solidFill>
                    <a:schemeClr val="tx1">
                      <a:lumMod val="65000"/>
                      <a:lumOff val="35000"/>
                    </a:schemeClr>
                  </a:solidFill>
                </a:rPr>
                <a:t>MagCloud</a:t>
              </a:r>
              <a:endParaRPr lang="en-US" sz="1100" dirty="0" smtClean="0">
                <a:solidFill>
                  <a:schemeClr val="tx1">
                    <a:lumMod val="65000"/>
                    <a:lumOff val="35000"/>
                  </a:schemeClr>
                </a:solidFill>
              </a:endParaRPr>
            </a:p>
          </p:txBody>
        </p:sp>
        <p:sp>
          <p:nvSpPr>
            <p:cNvPr id="57" name="TextBox 56"/>
            <p:cNvSpPr txBox="1"/>
            <p:nvPr>
              <p:custDataLst>
                <p:tags r:id="rId10"/>
              </p:custDataLst>
            </p:nvPr>
          </p:nvSpPr>
          <p:spPr>
            <a:xfrm>
              <a:off x="6077295" y="1330437"/>
              <a:ext cx="1250101" cy="692497"/>
            </a:xfrm>
            <a:prstGeom prst="rect">
              <a:avLst/>
            </a:prstGeom>
            <a:noFill/>
            <a:ln>
              <a:noFill/>
            </a:ln>
          </p:spPr>
          <p:txBody>
            <a:bodyPr vert="horz" wrap="square" lIns="45720" tIns="0" rIns="45720" bIns="0" rtlCol="0">
              <a:spAutoFit/>
            </a:bodyPr>
            <a:lstStyle/>
            <a:p>
              <a:r>
                <a:rPr lang="en-US" sz="1200" b="1" dirty="0" smtClean="0">
                  <a:solidFill>
                    <a:schemeClr val="accent1"/>
                  </a:solidFill>
                </a:rPr>
                <a:t>2012</a:t>
              </a:r>
              <a:endParaRPr lang="en-US" sz="1200" b="1" dirty="0">
                <a:solidFill>
                  <a:schemeClr val="accent1"/>
                </a:solidFill>
              </a:endParaRPr>
            </a:p>
            <a:p>
              <a:r>
                <a:rPr lang="en-US" sz="1100" dirty="0" err="1" smtClean="0">
                  <a:solidFill>
                    <a:schemeClr val="tx1">
                      <a:lumMod val="65000"/>
                      <a:lumOff val="35000"/>
                    </a:schemeClr>
                  </a:solidFill>
                </a:rPr>
                <a:t>StoreAll</a:t>
              </a:r>
              <a:endParaRPr lang="en-US" sz="1100" dirty="0" smtClean="0">
                <a:solidFill>
                  <a:schemeClr val="tx1">
                    <a:lumMod val="65000"/>
                    <a:lumOff val="35000"/>
                  </a:schemeClr>
                </a:solidFill>
              </a:endParaRPr>
            </a:p>
            <a:p>
              <a:endParaRPr lang="en-US" sz="1100" dirty="0">
                <a:solidFill>
                  <a:schemeClr val="tx1">
                    <a:lumMod val="65000"/>
                    <a:lumOff val="35000"/>
                  </a:schemeClr>
                </a:solidFill>
              </a:endParaRPr>
            </a:p>
            <a:p>
              <a:r>
                <a:rPr lang="en-US" sz="1100" dirty="0" err="1" smtClean="0">
                  <a:solidFill>
                    <a:schemeClr val="tx1">
                      <a:lumMod val="65000"/>
                      <a:lumOff val="35000"/>
                    </a:schemeClr>
                  </a:solidFill>
                </a:rPr>
                <a:t>OpenFlow</a:t>
              </a:r>
              <a:r>
                <a:rPr lang="en-US" sz="1100" dirty="0" smtClean="0">
                  <a:solidFill>
                    <a:schemeClr val="tx1">
                      <a:lumMod val="65000"/>
                      <a:lumOff val="35000"/>
                    </a:schemeClr>
                  </a:solidFill>
                </a:rPr>
                <a:t> switches</a:t>
              </a:r>
            </a:p>
          </p:txBody>
        </p:sp>
        <p:sp>
          <p:nvSpPr>
            <p:cNvPr id="58" name="TextBox 57"/>
            <p:cNvSpPr txBox="1"/>
            <p:nvPr>
              <p:custDataLst>
                <p:tags r:id="rId11"/>
              </p:custDataLst>
            </p:nvPr>
          </p:nvSpPr>
          <p:spPr>
            <a:xfrm>
              <a:off x="7109968" y="2901055"/>
              <a:ext cx="1248539" cy="353943"/>
            </a:xfrm>
            <a:prstGeom prst="rect">
              <a:avLst/>
            </a:prstGeom>
            <a:noFill/>
            <a:ln>
              <a:noFill/>
            </a:ln>
          </p:spPr>
          <p:txBody>
            <a:bodyPr vert="horz" wrap="square" lIns="45720" tIns="0" rIns="45720" bIns="0" rtlCol="0">
              <a:spAutoFit/>
            </a:bodyPr>
            <a:lstStyle/>
            <a:p>
              <a:r>
                <a:rPr lang="en-US" sz="1200" b="1" dirty="0" smtClean="0">
                  <a:solidFill>
                    <a:schemeClr val="accent1"/>
                  </a:solidFill>
                </a:rPr>
                <a:t>2013</a:t>
              </a:r>
              <a:endParaRPr lang="en-US" sz="1200" b="1" dirty="0">
                <a:solidFill>
                  <a:schemeClr val="accent1"/>
                </a:solidFill>
              </a:endParaRPr>
            </a:p>
            <a:p>
              <a:r>
                <a:rPr lang="en-US" sz="1100" dirty="0">
                  <a:solidFill>
                    <a:schemeClr val="tx1">
                      <a:lumMod val="65000"/>
                      <a:lumOff val="35000"/>
                    </a:schemeClr>
                  </a:solidFill>
                </a:rPr>
                <a:t>Moonshot</a:t>
              </a:r>
            </a:p>
          </p:txBody>
        </p:sp>
        <p:sp>
          <p:nvSpPr>
            <p:cNvPr id="59" name="TextBox 58"/>
            <p:cNvSpPr txBox="1"/>
            <p:nvPr>
              <p:custDataLst>
                <p:tags r:id="rId12"/>
              </p:custDataLst>
            </p:nvPr>
          </p:nvSpPr>
          <p:spPr>
            <a:xfrm>
              <a:off x="5408776" y="921019"/>
              <a:ext cx="1117624" cy="353943"/>
            </a:xfrm>
            <a:prstGeom prst="rect">
              <a:avLst/>
            </a:prstGeom>
            <a:noFill/>
            <a:ln>
              <a:noFill/>
            </a:ln>
          </p:spPr>
          <p:txBody>
            <a:bodyPr vert="horz" wrap="square" lIns="45720" tIns="0" rIns="45720" bIns="0" rtlCol="0">
              <a:spAutoFit/>
            </a:bodyPr>
            <a:lstStyle/>
            <a:p>
              <a:r>
                <a:rPr lang="en-US" sz="1200" b="1" dirty="0" smtClean="0">
                  <a:solidFill>
                    <a:schemeClr val="accent1"/>
                  </a:solidFill>
                </a:rPr>
                <a:t>2010</a:t>
              </a:r>
            </a:p>
            <a:p>
              <a:r>
                <a:rPr lang="en-US" sz="1100" dirty="0" err="1">
                  <a:solidFill>
                    <a:schemeClr val="tx1">
                      <a:lumMod val="65000"/>
                      <a:lumOff val="35000"/>
                    </a:schemeClr>
                  </a:solidFill>
                </a:rPr>
                <a:t>ePrint</a:t>
              </a:r>
              <a:endParaRPr lang="en-US" sz="1100" dirty="0">
                <a:solidFill>
                  <a:schemeClr val="tx1">
                    <a:lumMod val="65000"/>
                    <a:lumOff val="35000"/>
                  </a:schemeClr>
                </a:solidFill>
              </a:endParaRPr>
            </a:p>
          </p:txBody>
        </p:sp>
        <p:sp>
          <p:nvSpPr>
            <p:cNvPr id="62" name="TextBox 61"/>
            <p:cNvSpPr txBox="1"/>
            <p:nvPr>
              <p:custDataLst>
                <p:tags r:id="rId13"/>
              </p:custDataLst>
            </p:nvPr>
          </p:nvSpPr>
          <p:spPr>
            <a:xfrm>
              <a:off x="5746346" y="4119527"/>
              <a:ext cx="1014176" cy="169277"/>
            </a:xfrm>
            <a:prstGeom prst="rect">
              <a:avLst/>
            </a:prstGeom>
            <a:noFill/>
            <a:ln>
              <a:noFill/>
            </a:ln>
          </p:spPr>
          <p:txBody>
            <a:bodyPr vert="horz" wrap="square" lIns="45720" tIns="0" rIns="45720" bIns="0" rtlCol="0">
              <a:spAutoFit/>
            </a:bodyPr>
            <a:lstStyle/>
            <a:p>
              <a:r>
                <a:rPr lang="en-US" sz="1100" dirty="0" err="1">
                  <a:solidFill>
                    <a:schemeClr val="tx1">
                      <a:lumMod val="65000"/>
                      <a:lumOff val="35000"/>
                    </a:schemeClr>
                  </a:solidFill>
                </a:rPr>
                <a:t>StoreOnce</a:t>
              </a:r>
              <a:endParaRPr lang="en-US" sz="1100" dirty="0">
                <a:solidFill>
                  <a:schemeClr val="tx1">
                    <a:lumMod val="65000"/>
                    <a:lumOff val="35000"/>
                  </a:schemeClr>
                </a:solidFill>
              </a:endParaRPr>
            </a:p>
          </p:txBody>
        </p:sp>
        <p:sp>
          <p:nvSpPr>
            <p:cNvPr id="63" name="TextBox 62"/>
            <p:cNvSpPr txBox="1"/>
            <p:nvPr>
              <p:custDataLst>
                <p:tags r:id="rId14"/>
              </p:custDataLst>
            </p:nvPr>
          </p:nvSpPr>
          <p:spPr>
            <a:xfrm>
              <a:off x="5736821" y="3654937"/>
              <a:ext cx="899876" cy="338554"/>
            </a:xfrm>
            <a:prstGeom prst="rect">
              <a:avLst/>
            </a:prstGeom>
            <a:noFill/>
            <a:ln>
              <a:noFill/>
            </a:ln>
          </p:spPr>
          <p:txBody>
            <a:bodyPr vert="horz" wrap="square" lIns="45720" tIns="0" rIns="45720" bIns="0" rtlCol="0">
              <a:spAutoFit/>
            </a:bodyPr>
            <a:lstStyle/>
            <a:p>
              <a:r>
                <a:rPr lang="en-US" sz="1100" dirty="0">
                  <a:solidFill>
                    <a:schemeClr val="tx1">
                      <a:lumMod val="65000"/>
                      <a:lumOff val="35000"/>
                    </a:schemeClr>
                  </a:solidFill>
                </a:rPr>
                <a:t>3D Photon</a:t>
              </a:r>
            </a:p>
            <a:p>
              <a:r>
                <a:rPr lang="en-US" sz="1100" dirty="0">
                  <a:solidFill>
                    <a:schemeClr val="tx1">
                      <a:lumMod val="65000"/>
                      <a:lumOff val="35000"/>
                    </a:schemeClr>
                  </a:solidFill>
                </a:rPr>
                <a:t>Engine </a:t>
              </a:r>
            </a:p>
          </p:txBody>
        </p:sp>
        <p:cxnSp>
          <p:nvCxnSpPr>
            <p:cNvPr id="64" name="Straight Connector 63"/>
            <p:cNvCxnSpPr/>
            <p:nvPr>
              <p:custDataLst>
                <p:tags r:id="rId15"/>
              </p:custDataLst>
            </p:nvPr>
          </p:nvCxnSpPr>
          <p:spPr>
            <a:xfrm rot="5400000">
              <a:off x="6883564" y="3167485"/>
              <a:ext cx="457200" cy="1336"/>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66" name="TextBox 65"/>
            <p:cNvSpPr txBox="1"/>
            <p:nvPr>
              <p:custDataLst>
                <p:tags r:id="rId16"/>
              </p:custDataLst>
            </p:nvPr>
          </p:nvSpPr>
          <p:spPr>
            <a:xfrm>
              <a:off x="7109968" y="3336883"/>
              <a:ext cx="1248539" cy="169277"/>
            </a:xfrm>
            <a:prstGeom prst="rect">
              <a:avLst/>
            </a:prstGeom>
            <a:noFill/>
            <a:ln>
              <a:noFill/>
            </a:ln>
          </p:spPr>
          <p:txBody>
            <a:bodyPr vert="horz" wrap="square" lIns="45720" tIns="0" rIns="45720" bIns="0" rtlCol="0">
              <a:spAutoFit/>
            </a:bodyPr>
            <a:lstStyle/>
            <a:p>
              <a:r>
                <a:rPr lang="en-US" sz="1100" dirty="0" smtClean="0">
                  <a:solidFill>
                    <a:schemeClr val="tx1">
                      <a:lumMod val="65000"/>
                      <a:lumOff val="35000"/>
                    </a:schemeClr>
                  </a:solidFill>
                </a:rPr>
                <a:t>Threat Central</a:t>
              </a:r>
              <a:endParaRPr lang="en-US" sz="1100" dirty="0">
                <a:solidFill>
                  <a:schemeClr val="tx1">
                    <a:lumMod val="65000"/>
                    <a:lumOff val="35000"/>
                  </a:schemeClr>
                </a:solidFill>
              </a:endParaRPr>
            </a:p>
          </p:txBody>
        </p:sp>
        <p:grpSp>
          <p:nvGrpSpPr>
            <p:cNvPr id="67" name="Group 66"/>
            <p:cNvGrpSpPr/>
            <p:nvPr/>
          </p:nvGrpSpPr>
          <p:grpSpPr>
            <a:xfrm>
              <a:off x="7526091" y="1075765"/>
              <a:ext cx="1492906" cy="1380773"/>
              <a:chOff x="7526091" y="816789"/>
              <a:chExt cx="1492906" cy="1639749"/>
            </a:xfrm>
          </p:grpSpPr>
          <p:cxnSp>
            <p:nvCxnSpPr>
              <p:cNvPr id="93" name="Straight Connector 92"/>
              <p:cNvCxnSpPr/>
              <p:nvPr>
                <p:custDataLst>
                  <p:tags r:id="rId20"/>
                </p:custDataLst>
              </p:nvPr>
            </p:nvCxnSpPr>
            <p:spPr>
              <a:xfrm flipH="1" flipV="1">
                <a:off x="7526091" y="902058"/>
                <a:ext cx="0" cy="1554480"/>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94" name="TextBox 93"/>
              <p:cNvSpPr txBox="1"/>
              <p:nvPr>
                <p:custDataLst>
                  <p:tags r:id="rId21"/>
                </p:custDataLst>
              </p:nvPr>
            </p:nvSpPr>
            <p:spPr>
              <a:xfrm>
                <a:off x="7564622" y="816789"/>
                <a:ext cx="1454375" cy="353943"/>
              </a:xfrm>
              <a:prstGeom prst="rect">
                <a:avLst/>
              </a:prstGeom>
              <a:noFill/>
              <a:ln>
                <a:noFill/>
              </a:ln>
            </p:spPr>
            <p:txBody>
              <a:bodyPr vert="horz" wrap="square" lIns="45720" tIns="0" rIns="45720" bIns="0" rtlCol="0">
                <a:spAutoFit/>
              </a:bodyPr>
              <a:lstStyle/>
              <a:p>
                <a:r>
                  <a:rPr lang="en-US" sz="1200" b="1" dirty="0" smtClean="0">
                    <a:solidFill>
                      <a:schemeClr val="accent1"/>
                    </a:solidFill>
                  </a:rPr>
                  <a:t>2014</a:t>
                </a:r>
                <a:endParaRPr lang="en-US" sz="1200" b="1" dirty="0">
                  <a:solidFill>
                    <a:schemeClr val="accent1"/>
                  </a:solidFill>
                </a:endParaRPr>
              </a:p>
              <a:p>
                <a:r>
                  <a:rPr lang="en-US" sz="1100" dirty="0" smtClean="0">
                    <a:solidFill>
                      <a:schemeClr val="tx1">
                        <a:lumMod val="65000"/>
                        <a:lumOff val="35000"/>
                      </a:schemeClr>
                    </a:solidFill>
                  </a:rPr>
                  <a:t>Location Aware</a:t>
                </a:r>
              </a:p>
            </p:txBody>
          </p:sp>
        </p:grpSp>
        <p:cxnSp>
          <p:nvCxnSpPr>
            <p:cNvPr id="68" name="Straight Connector 67"/>
            <p:cNvCxnSpPr/>
            <p:nvPr>
              <p:custDataLst>
                <p:tags r:id="rId17"/>
              </p:custDataLst>
            </p:nvPr>
          </p:nvCxnSpPr>
          <p:spPr>
            <a:xfrm flipV="1">
              <a:off x="6051302" y="1910709"/>
              <a:ext cx="0" cy="617242"/>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custDataLst>
                <p:tags r:id="rId18"/>
              </p:custDataLst>
            </p:nvPr>
          </p:nvCxnSpPr>
          <p:spPr>
            <a:xfrm rot="5400000">
              <a:off x="5363991" y="3411696"/>
              <a:ext cx="731520" cy="1336"/>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custDataLst>
                <p:tags r:id="rId19"/>
              </p:custDataLst>
            </p:nvPr>
          </p:nvCxnSpPr>
          <p:spPr>
            <a:xfrm rot="5400000">
              <a:off x="5363991" y="3852394"/>
              <a:ext cx="731520" cy="1336"/>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7070779" y="3488347"/>
              <a:ext cx="742511" cy="261610"/>
            </a:xfrm>
            <a:prstGeom prst="rect">
              <a:avLst/>
            </a:prstGeom>
          </p:spPr>
          <p:txBody>
            <a:bodyPr wrap="none">
              <a:spAutoFit/>
            </a:bodyPr>
            <a:lstStyle/>
            <a:p>
              <a:r>
                <a:rPr lang="en-US" sz="1100" dirty="0" err="1">
                  <a:solidFill>
                    <a:prstClr val="black">
                      <a:lumMod val="65000"/>
                      <a:lumOff val="35000"/>
                    </a:prstClr>
                  </a:solidFill>
                </a:rPr>
                <a:t>SureStart</a:t>
              </a:r>
              <a:endParaRPr lang="en-US" dirty="0"/>
            </a:p>
          </p:txBody>
        </p:sp>
      </p:grpSp>
      <p:sp>
        <p:nvSpPr>
          <p:cNvPr id="47" name="Rectangle 46"/>
          <p:cNvSpPr/>
          <p:nvPr>
            <p:custDataLst>
              <p:tags r:id="rId4"/>
            </p:custDataLst>
          </p:nvPr>
        </p:nvSpPr>
        <p:spPr>
          <a:xfrm>
            <a:off x="2319617" y="2408643"/>
            <a:ext cx="6824383" cy="168088"/>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r"/>
            <a:r>
              <a:rPr lang="en-US" sz="800" dirty="0" smtClean="0">
                <a:solidFill>
                  <a:schemeClr val="tx1">
                    <a:lumMod val="50000"/>
                    <a:lumOff val="50000"/>
                  </a:schemeClr>
                </a:solidFill>
                <a:latin typeface="Futura Hv" pitchFamily="34" charset="0"/>
              </a:rPr>
              <a:t>				</a:t>
            </a:r>
          </a:p>
        </p:txBody>
      </p:sp>
    </p:spTree>
    <p:extLst>
      <p:ext uri="{BB962C8B-B14F-4D97-AF65-F5344CB8AC3E}">
        <p14:creationId xmlns:p14="http://schemas.microsoft.com/office/powerpoint/2010/main" val="87196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96"/>
                                        </p:tgtEl>
                                      </p:cBhvr>
                                      <p:by x="40000" y="40000"/>
                                    </p:animScale>
                                  </p:childTnLst>
                                </p:cTn>
                              </p:par>
                              <p:par>
                                <p:cTn id="7" presetID="42" presetClass="path" presetSubtype="0" fill="hold" nodeType="withEffect">
                                  <p:stCondLst>
                                    <p:cond delay="0"/>
                                  </p:stCondLst>
                                  <p:childTnLst>
                                    <p:animMotion origin="layout" path="M -1.11111E-6 -4.07407E-6 L -0.22847 0.09877 " pathEditMode="relative" rAng="0" ptsTypes="AA">
                                      <p:cBhvr>
                                        <p:cTn id="8" dur="2000" fill="hold"/>
                                        <p:tgtEl>
                                          <p:spTgt spid="96"/>
                                        </p:tgtEl>
                                        <p:attrNameLst>
                                          <p:attrName>ppt_x</p:attrName>
                                          <p:attrName>ppt_y</p:attrName>
                                        </p:attrNameLst>
                                      </p:cBhvr>
                                      <p:rCtr x="-11424" y="4938"/>
                                    </p:animMotion>
                                  </p:childTnLst>
                                </p:cTn>
                              </p:par>
                              <p:par>
                                <p:cTn id="9" presetID="6" presetClass="emph" presetSubtype="0" fill="hold" nodeType="withEffect">
                                  <p:stCondLst>
                                    <p:cond delay="0"/>
                                  </p:stCondLst>
                                  <p:childTnLst>
                                    <p:animScale>
                                      <p:cBhvr>
                                        <p:cTn id="10" dur="2000" fill="hold"/>
                                        <p:tgtEl>
                                          <p:spTgt spid="97"/>
                                        </p:tgtEl>
                                      </p:cBhvr>
                                      <p:by x="40000" y="40000"/>
                                    </p:animScale>
                                  </p:childTnLst>
                                </p:cTn>
                              </p:par>
                              <p:par>
                                <p:cTn id="11" presetID="42" presetClass="path" presetSubtype="0" fill="hold" nodeType="withEffect">
                                  <p:stCondLst>
                                    <p:cond delay="0"/>
                                  </p:stCondLst>
                                  <p:childTnLst>
                                    <p:animMotion origin="layout" path="M 2.22222E-6 1.23457E-6 L -0.19792 -0.11204 " pathEditMode="relative" rAng="0" ptsTypes="AA">
                                      <p:cBhvr>
                                        <p:cTn id="12" dur="2000" fill="hold"/>
                                        <p:tgtEl>
                                          <p:spTgt spid="97"/>
                                        </p:tgtEl>
                                        <p:attrNameLst>
                                          <p:attrName>ppt_x</p:attrName>
                                          <p:attrName>ppt_y</p:attrName>
                                        </p:attrNameLst>
                                      </p:cBhvr>
                                      <p:rCtr x="-9896" y="-5617"/>
                                    </p:animMotion>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1830086"/>
            <a:ext cx="6858000" cy="1206484"/>
          </a:xfrm>
        </p:spPr>
        <p:txBody>
          <a:bodyPr/>
          <a:lstStyle/>
          <a:p>
            <a:r>
              <a:rPr lang="en-US" dirty="0" smtClean="0"/>
              <a:t>The Machine: </a:t>
            </a:r>
            <a:br>
              <a:rPr lang="en-US" dirty="0" smtClean="0"/>
            </a:br>
            <a:r>
              <a:rPr lang="en-US" dirty="0" smtClean="0"/>
              <a:t>The </a:t>
            </a:r>
            <a:r>
              <a:rPr lang="en-US" dirty="0"/>
              <a:t>future of </a:t>
            </a:r>
            <a:r>
              <a:rPr lang="en-US" dirty="0" smtClean="0"/>
              <a:t>technology</a:t>
            </a:r>
            <a:endParaRPr lang="en-US" dirty="0"/>
          </a:p>
        </p:txBody>
      </p:sp>
      <p:sp>
        <p:nvSpPr>
          <p:cNvPr id="3" name="Subtitle 2"/>
          <p:cNvSpPr>
            <a:spLocks noGrp="1"/>
          </p:cNvSpPr>
          <p:nvPr>
            <p:ph type="subTitle" idx="1"/>
          </p:nvPr>
        </p:nvSpPr>
        <p:spPr/>
        <p:txBody>
          <a:bodyPr/>
          <a:lstStyle/>
          <a:p>
            <a:r>
              <a:rPr lang="en-US" sz="1600" b="0" dirty="0" smtClean="0"/>
              <a:t>HP Labs</a:t>
            </a:r>
          </a:p>
          <a:p>
            <a:r>
              <a:rPr lang="en-US" sz="1600" b="0" dirty="0" smtClean="0"/>
              <a:t>June 19, 2014</a:t>
            </a:r>
          </a:p>
        </p:txBody>
      </p:sp>
    </p:spTree>
    <p:extLst>
      <p:ext uri="{BB962C8B-B14F-4D97-AF65-F5344CB8AC3E}">
        <p14:creationId xmlns:p14="http://schemas.microsoft.com/office/powerpoint/2010/main" val="429428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questions you can’t ask today?</a:t>
            </a:r>
            <a:endParaRPr lang="en-US" dirty="0"/>
          </a:p>
        </p:txBody>
      </p:sp>
      <p:grpSp>
        <p:nvGrpSpPr>
          <p:cNvPr id="50" name="Group 49"/>
          <p:cNvGrpSpPr/>
          <p:nvPr/>
        </p:nvGrpSpPr>
        <p:grpSpPr>
          <a:xfrm>
            <a:off x="433799" y="793513"/>
            <a:ext cx="4569396" cy="479767"/>
            <a:chOff x="433799" y="793513"/>
            <a:chExt cx="4569396" cy="479767"/>
          </a:xfrm>
        </p:grpSpPr>
        <p:sp>
          <p:nvSpPr>
            <p:cNvPr id="64" name="TextBox 63"/>
            <p:cNvSpPr txBox="1"/>
            <p:nvPr/>
          </p:nvSpPr>
          <p:spPr>
            <a:xfrm>
              <a:off x="433799" y="903948"/>
              <a:ext cx="3878392" cy="369332"/>
            </a:xfrm>
            <a:prstGeom prst="rect">
              <a:avLst/>
            </a:prstGeom>
            <a:noFill/>
          </p:spPr>
          <p:txBody>
            <a:bodyPr wrap="square" rtlCol="0">
              <a:spAutoFit/>
            </a:bodyPr>
            <a:lstStyle/>
            <a:p>
              <a:pPr marL="0" algn="r" defTabSz="430213">
                <a:spcAft>
                  <a:spcPts val="400"/>
                </a:spcAft>
                <a:buSzPct val="100000"/>
              </a:pPr>
              <a:r>
                <a:rPr lang="en-US" b="1" dirty="0" smtClean="0">
                  <a:solidFill>
                    <a:schemeClr val="accent1"/>
                  </a:solidFill>
                  <a:latin typeface="HP Simplified" pitchFamily="34" charset="0"/>
                  <a:cs typeface="HP Simplified" pitchFamily="34" charset="0"/>
                </a:rPr>
                <a:t>Magnitude of the data</a:t>
              </a:r>
            </a:p>
          </p:txBody>
        </p:sp>
        <p:pic>
          <p:nvPicPr>
            <p:cNvPr id="54" name="Picture 5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321704" y="793513"/>
              <a:ext cx="681491" cy="479767"/>
            </a:xfrm>
            <a:prstGeom prst="rect">
              <a:avLst/>
            </a:prstGeom>
          </p:spPr>
        </p:pic>
      </p:grpSp>
      <p:grpSp>
        <p:nvGrpSpPr>
          <p:cNvPr id="79" name="Group 78"/>
          <p:cNvGrpSpPr/>
          <p:nvPr/>
        </p:nvGrpSpPr>
        <p:grpSpPr>
          <a:xfrm>
            <a:off x="6419444" y="1666121"/>
            <a:ext cx="2050804" cy="2326788"/>
            <a:chOff x="6657281" y="2029954"/>
            <a:chExt cx="1654834" cy="1877531"/>
          </a:xfrm>
        </p:grpSpPr>
        <p:grpSp>
          <p:nvGrpSpPr>
            <p:cNvPr id="26" name="Group 25"/>
            <p:cNvGrpSpPr/>
            <p:nvPr/>
          </p:nvGrpSpPr>
          <p:grpSpPr>
            <a:xfrm>
              <a:off x="6774188" y="2076102"/>
              <a:ext cx="1341452" cy="1494616"/>
              <a:chOff x="4664989" y="2502977"/>
              <a:chExt cx="2991174" cy="2138766"/>
            </a:xfrm>
          </p:grpSpPr>
          <p:sp>
            <p:nvSpPr>
              <p:cNvPr id="18" name="Freeform 17"/>
              <p:cNvSpPr/>
              <p:nvPr/>
            </p:nvSpPr>
            <p:spPr>
              <a:xfrm>
                <a:off x="4664990" y="3599049"/>
                <a:ext cx="2991173" cy="1034944"/>
              </a:xfrm>
              <a:custGeom>
                <a:avLst/>
                <a:gdLst>
                  <a:gd name="connsiteX0" fmla="*/ 0 w 3184902"/>
                  <a:gd name="connsiteY0" fmla="*/ 1034944 h 1034944"/>
                  <a:gd name="connsiteX1" fmla="*/ 712922 w 3184902"/>
                  <a:gd name="connsiteY1" fmla="*/ 329771 h 1034944"/>
                  <a:gd name="connsiteX2" fmla="*/ 1518834 w 3184902"/>
                  <a:gd name="connsiteY2" fmla="*/ 19805 h 1034944"/>
                  <a:gd name="connsiteX3" fmla="*/ 2611464 w 3184902"/>
                  <a:gd name="connsiteY3" fmla="*/ 112795 h 1034944"/>
                  <a:gd name="connsiteX4" fmla="*/ 3184902 w 3184902"/>
                  <a:gd name="connsiteY4" fmla="*/ 771473 h 103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4902" h="1034944">
                    <a:moveTo>
                      <a:pt x="0" y="1034944"/>
                    </a:moveTo>
                    <a:cubicBezTo>
                      <a:pt x="229891" y="766952"/>
                      <a:pt x="459783" y="498961"/>
                      <a:pt x="712922" y="329771"/>
                    </a:cubicBezTo>
                    <a:cubicBezTo>
                      <a:pt x="966061" y="160581"/>
                      <a:pt x="1202410" y="55968"/>
                      <a:pt x="1518834" y="19805"/>
                    </a:cubicBezTo>
                    <a:cubicBezTo>
                      <a:pt x="1835258" y="-16358"/>
                      <a:pt x="2333786" y="-12483"/>
                      <a:pt x="2611464" y="112795"/>
                    </a:cubicBezTo>
                    <a:cubicBezTo>
                      <a:pt x="2889142" y="238073"/>
                      <a:pt x="3037022" y="504773"/>
                      <a:pt x="3184902" y="771473"/>
                    </a:cubicBezTo>
                  </a:path>
                </a:pathLst>
              </a:custGeom>
              <a:noFill/>
              <a:ln w="57150">
                <a:solidFill>
                  <a:schemeClr val="accent4"/>
                </a:solidFill>
                <a:prstDash val="sysDash"/>
                <a:headEnd type="none" w="med" len="med"/>
                <a:tailEnd type="triangl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Freeform 16"/>
              <p:cNvSpPr/>
              <p:nvPr/>
            </p:nvSpPr>
            <p:spPr>
              <a:xfrm>
                <a:off x="4664989" y="2502977"/>
                <a:ext cx="2991174" cy="2138766"/>
              </a:xfrm>
              <a:custGeom>
                <a:avLst/>
                <a:gdLst>
                  <a:gd name="connsiteX0" fmla="*/ 0 w 2991173"/>
                  <a:gd name="connsiteY0" fmla="*/ 2131017 h 2131017"/>
                  <a:gd name="connsiteX1" fmla="*/ 658678 w 2991173"/>
                  <a:gd name="connsiteY1" fmla="*/ 1464590 h 2131017"/>
                  <a:gd name="connsiteX2" fmla="*/ 1534332 w 2991173"/>
                  <a:gd name="connsiteY2" fmla="*/ 1108129 h 2131017"/>
                  <a:gd name="connsiteX3" fmla="*/ 2533973 w 2991173"/>
                  <a:gd name="connsiteY3" fmla="*/ 720671 h 2131017"/>
                  <a:gd name="connsiteX4" fmla="*/ 2991173 w 2991173"/>
                  <a:gd name="connsiteY4" fmla="*/ 0 h 2131017"/>
                  <a:gd name="connsiteX0" fmla="*/ 0 w 2991173"/>
                  <a:gd name="connsiteY0" fmla="*/ 2131017 h 2131017"/>
                  <a:gd name="connsiteX1" fmla="*/ 658678 w 2991173"/>
                  <a:gd name="connsiteY1" fmla="*/ 1464590 h 2131017"/>
                  <a:gd name="connsiteX2" fmla="*/ 1534332 w 2991173"/>
                  <a:gd name="connsiteY2" fmla="*/ 1108129 h 2131017"/>
                  <a:gd name="connsiteX3" fmla="*/ 2533973 w 2991173"/>
                  <a:gd name="connsiteY3" fmla="*/ 720671 h 2131017"/>
                  <a:gd name="connsiteX4" fmla="*/ 2991173 w 2991173"/>
                  <a:gd name="connsiteY4" fmla="*/ 0 h 2131017"/>
                  <a:gd name="connsiteX0" fmla="*/ 0 w 2991173"/>
                  <a:gd name="connsiteY0" fmla="*/ 2131017 h 2131017"/>
                  <a:gd name="connsiteX1" fmla="*/ 658678 w 2991173"/>
                  <a:gd name="connsiteY1" fmla="*/ 1464590 h 2131017"/>
                  <a:gd name="connsiteX2" fmla="*/ 1534332 w 2991173"/>
                  <a:gd name="connsiteY2" fmla="*/ 1108129 h 2131017"/>
                  <a:gd name="connsiteX3" fmla="*/ 2533973 w 2991173"/>
                  <a:gd name="connsiteY3" fmla="*/ 720671 h 2131017"/>
                  <a:gd name="connsiteX4" fmla="*/ 2991173 w 2991173"/>
                  <a:gd name="connsiteY4" fmla="*/ 0 h 2131017"/>
                  <a:gd name="connsiteX0" fmla="*/ 0 w 2991173"/>
                  <a:gd name="connsiteY0" fmla="*/ 2131017 h 2131017"/>
                  <a:gd name="connsiteX1" fmla="*/ 643179 w 2991173"/>
                  <a:gd name="connsiteY1" fmla="*/ 1441342 h 2131017"/>
                  <a:gd name="connsiteX2" fmla="*/ 1534332 w 2991173"/>
                  <a:gd name="connsiteY2" fmla="*/ 1108129 h 2131017"/>
                  <a:gd name="connsiteX3" fmla="*/ 2533973 w 2991173"/>
                  <a:gd name="connsiteY3" fmla="*/ 720671 h 2131017"/>
                  <a:gd name="connsiteX4" fmla="*/ 2991173 w 2991173"/>
                  <a:gd name="connsiteY4" fmla="*/ 0 h 2131017"/>
                  <a:gd name="connsiteX0" fmla="*/ 0 w 2991173"/>
                  <a:gd name="connsiteY0" fmla="*/ 2131017 h 2131017"/>
                  <a:gd name="connsiteX1" fmla="*/ 643179 w 2991173"/>
                  <a:gd name="connsiteY1" fmla="*/ 1441342 h 2131017"/>
                  <a:gd name="connsiteX2" fmla="*/ 1534332 w 2991173"/>
                  <a:gd name="connsiteY2" fmla="*/ 1108129 h 2131017"/>
                  <a:gd name="connsiteX3" fmla="*/ 2533973 w 2991173"/>
                  <a:gd name="connsiteY3" fmla="*/ 720671 h 2131017"/>
                  <a:gd name="connsiteX4" fmla="*/ 2991173 w 2991173"/>
                  <a:gd name="connsiteY4" fmla="*/ 0 h 2131017"/>
                  <a:gd name="connsiteX0" fmla="*/ 0 w 2991173"/>
                  <a:gd name="connsiteY0" fmla="*/ 2131017 h 2131017"/>
                  <a:gd name="connsiteX1" fmla="*/ 643179 w 2991173"/>
                  <a:gd name="connsiteY1" fmla="*/ 1441342 h 2131017"/>
                  <a:gd name="connsiteX2" fmla="*/ 1534332 w 2991173"/>
                  <a:gd name="connsiteY2" fmla="*/ 1108129 h 2131017"/>
                  <a:gd name="connsiteX3" fmla="*/ 2533973 w 2991173"/>
                  <a:gd name="connsiteY3" fmla="*/ 720671 h 2131017"/>
                  <a:gd name="connsiteX4" fmla="*/ 2991173 w 2991173"/>
                  <a:gd name="connsiteY4" fmla="*/ 0 h 2131017"/>
                  <a:gd name="connsiteX0" fmla="*/ 0 w 2960177"/>
                  <a:gd name="connsiteY0" fmla="*/ 2131017 h 2131017"/>
                  <a:gd name="connsiteX1" fmla="*/ 612183 w 2960177"/>
                  <a:gd name="connsiteY1" fmla="*/ 1441342 h 2131017"/>
                  <a:gd name="connsiteX2" fmla="*/ 1503336 w 2960177"/>
                  <a:gd name="connsiteY2" fmla="*/ 1108129 h 2131017"/>
                  <a:gd name="connsiteX3" fmla="*/ 2502977 w 2960177"/>
                  <a:gd name="connsiteY3" fmla="*/ 720671 h 2131017"/>
                  <a:gd name="connsiteX4" fmla="*/ 2960177 w 2960177"/>
                  <a:gd name="connsiteY4" fmla="*/ 0 h 2131017"/>
                  <a:gd name="connsiteX0" fmla="*/ 0 w 2991174"/>
                  <a:gd name="connsiteY0" fmla="*/ 2138766 h 2138766"/>
                  <a:gd name="connsiteX1" fmla="*/ 643180 w 2991174"/>
                  <a:gd name="connsiteY1" fmla="*/ 1441342 h 2138766"/>
                  <a:gd name="connsiteX2" fmla="*/ 1534333 w 2991174"/>
                  <a:gd name="connsiteY2" fmla="*/ 1108129 h 2138766"/>
                  <a:gd name="connsiteX3" fmla="*/ 2533974 w 2991174"/>
                  <a:gd name="connsiteY3" fmla="*/ 720671 h 2138766"/>
                  <a:gd name="connsiteX4" fmla="*/ 2991174 w 2991174"/>
                  <a:gd name="connsiteY4" fmla="*/ 0 h 2138766"/>
                  <a:gd name="connsiteX0" fmla="*/ 0 w 2991174"/>
                  <a:gd name="connsiteY0" fmla="*/ 2138766 h 2138766"/>
                  <a:gd name="connsiteX1" fmla="*/ 643180 w 2991174"/>
                  <a:gd name="connsiteY1" fmla="*/ 1441342 h 2138766"/>
                  <a:gd name="connsiteX2" fmla="*/ 1534333 w 2991174"/>
                  <a:gd name="connsiteY2" fmla="*/ 1108129 h 2138766"/>
                  <a:gd name="connsiteX3" fmla="*/ 2533974 w 2991174"/>
                  <a:gd name="connsiteY3" fmla="*/ 720671 h 2138766"/>
                  <a:gd name="connsiteX4" fmla="*/ 2991174 w 2991174"/>
                  <a:gd name="connsiteY4" fmla="*/ 0 h 2138766"/>
                  <a:gd name="connsiteX0" fmla="*/ 0 w 2991174"/>
                  <a:gd name="connsiteY0" fmla="*/ 2138766 h 2138766"/>
                  <a:gd name="connsiteX1" fmla="*/ 643180 w 2991174"/>
                  <a:gd name="connsiteY1" fmla="*/ 1441342 h 2138766"/>
                  <a:gd name="connsiteX2" fmla="*/ 1542082 w 2991174"/>
                  <a:gd name="connsiteY2" fmla="*/ 1092631 h 2138766"/>
                  <a:gd name="connsiteX3" fmla="*/ 2533974 w 2991174"/>
                  <a:gd name="connsiteY3" fmla="*/ 720671 h 2138766"/>
                  <a:gd name="connsiteX4" fmla="*/ 2991174 w 2991174"/>
                  <a:gd name="connsiteY4" fmla="*/ 0 h 2138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1174" h="2138766">
                    <a:moveTo>
                      <a:pt x="0" y="2138766"/>
                    </a:moveTo>
                    <a:cubicBezTo>
                      <a:pt x="201478" y="1890793"/>
                      <a:pt x="386166" y="1615698"/>
                      <a:pt x="643180" y="1441342"/>
                    </a:cubicBezTo>
                    <a:cubicBezTo>
                      <a:pt x="900194" y="1266986"/>
                      <a:pt x="1087466" y="1181747"/>
                      <a:pt x="1542082" y="1092631"/>
                    </a:cubicBezTo>
                    <a:cubicBezTo>
                      <a:pt x="1873030" y="1027757"/>
                      <a:pt x="2292459" y="902776"/>
                      <a:pt x="2533974" y="720671"/>
                    </a:cubicBezTo>
                    <a:cubicBezTo>
                      <a:pt x="2775489" y="538566"/>
                      <a:pt x="2991174" y="0"/>
                      <a:pt x="2991174" y="0"/>
                    </a:cubicBezTo>
                  </a:path>
                </a:pathLst>
              </a:custGeom>
              <a:noFill/>
              <a:ln w="76200">
                <a:solidFill>
                  <a:schemeClr val="tx2"/>
                </a:solidFill>
                <a:headEnd type="none" w="med" len="med"/>
                <a:tailEnd type="triangl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45" name="Straight Arrow Connector 44"/>
            <p:cNvCxnSpPr/>
            <p:nvPr/>
          </p:nvCxnSpPr>
          <p:spPr>
            <a:xfrm flipV="1">
              <a:off x="6657281" y="2029954"/>
              <a:ext cx="0" cy="1587258"/>
            </a:xfrm>
            <a:prstGeom prst="straightConnector1">
              <a:avLst/>
            </a:prstGeom>
            <a:ln w="12700"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6657281" y="3617212"/>
              <a:ext cx="1654834" cy="0"/>
            </a:xfrm>
            <a:prstGeom prst="straightConnector1">
              <a:avLst/>
            </a:prstGeom>
            <a:ln w="12700"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pic>
          <p:nvPicPr>
            <p:cNvPr id="8198" name="Picture 6" descr="C:\Users\lewingto\Documents\Brand\HP Icons\Calendar_RGB_gray_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9650" y="3686131"/>
              <a:ext cx="239319" cy="221354"/>
            </a:xfrm>
            <a:prstGeom prst="rect">
              <a:avLst/>
            </a:prstGeom>
            <a:noFill/>
            <a:extLst>
              <a:ext uri="{909E8E84-426E-40DD-AFC4-6F175D3DCCD1}">
                <a14:hiddenFill xmlns:a14="http://schemas.microsoft.com/office/drawing/2010/main">
                  <a:solidFill>
                    <a:srgbClr val="FFFFFF"/>
                  </a:solidFill>
                </a14:hiddenFill>
              </a:ext>
            </a:extLst>
          </p:spPr>
        </p:pic>
        <p:sp>
          <p:nvSpPr>
            <p:cNvPr id="48" name="Oval 47"/>
            <p:cNvSpPr/>
            <p:nvPr/>
          </p:nvSpPr>
          <p:spPr>
            <a:xfrm>
              <a:off x="7437165" y="2734781"/>
              <a:ext cx="185980" cy="185980"/>
            </a:xfrm>
            <a:prstGeom prst="ellipse">
              <a:avLst/>
            </a:prstGeom>
            <a:solidFill>
              <a:schemeClr val="accent2"/>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8" name="Group 77"/>
          <p:cNvGrpSpPr/>
          <p:nvPr/>
        </p:nvGrpSpPr>
        <p:grpSpPr>
          <a:xfrm>
            <a:off x="5231027" y="825464"/>
            <a:ext cx="1277243" cy="3946564"/>
            <a:chOff x="5231027" y="825464"/>
            <a:chExt cx="1277243" cy="3946564"/>
          </a:xfrm>
        </p:grpSpPr>
        <p:sp>
          <p:nvSpPr>
            <p:cNvPr id="27" name="TextBox 26"/>
            <p:cNvSpPr txBox="1"/>
            <p:nvPr/>
          </p:nvSpPr>
          <p:spPr>
            <a:xfrm>
              <a:off x="5717989" y="2334624"/>
              <a:ext cx="790281" cy="995388"/>
            </a:xfrm>
            <a:prstGeom prst="rect">
              <a:avLst/>
            </a:prstGeom>
            <a:noFill/>
          </p:spPr>
          <p:txBody>
            <a:bodyPr wrap="none" lIns="0" tIns="0" rIns="0" bIns="0" rtlCol="0">
              <a:noAutofit/>
            </a:bodyPr>
            <a:lstStyle/>
            <a:p>
              <a:pPr marL="0" defTabSz="430213">
                <a:buSzPct val="100000"/>
              </a:pPr>
              <a:r>
                <a:rPr lang="en-US" sz="6600" dirty="0" smtClean="0">
                  <a:solidFill>
                    <a:schemeClr val="accent4"/>
                  </a:solidFill>
                  <a:latin typeface="HP Simplified" pitchFamily="34" charset="0"/>
                  <a:cs typeface="HP Simplified" pitchFamily="34" charset="0"/>
                </a:rPr>
                <a:t>=</a:t>
              </a:r>
            </a:p>
          </p:txBody>
        </p:sp>
        <p:sp>
          <p:nvSpPr>
            <p:cNvPr id="47" name="Left Brace 46"/>
            <p:cNvSpPr/>
            <p:nvPr/>
          </p:nvSpPr>
          <p:spPr>
            <a:xfrm flipH="1">
              <a:off x="5231027" y="825464"/>
              <a:ext cx="255202" cy="3946564"/>
            </a:xfrm>
            <a:prstGeom prst="leftBrace">
              <a:avLst>
                <a:gd name="adj1" fmla="val 27701"/>
                <a:gd name="adj2" fmla="val 50000"/>
              </a:avLst>
            </a:prstGeom>
            <a:ln w="3810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52" name="Group 51"/>
          <p:cNvGrpSpPr/>
          <p:nvPr/>
        </p:nvGrpSpPr>
        <p:grpSpPr>
          <a:xfrm>
            <a:off x="427904" y="1226763"/>
            <a:ext cx="4400091" cy="634985"/>
            <a:chOff x="427904" y="1226763"/>
            <a:chExt cx="4400091" cy="634985"/>
          </a:xfrm>
        </p:grpSpPr>
        <p:sp>
          <p:nvSpPr>
            <p:cNvPr id="19" name="TextBox 18"/>
            <p:cNvSpPr txBox="1"/>
            <p:nvPr/>
          </p:nvSpPr>
          <p:spPr>
            <a:xfrm>
              <a:off x="427904" y="1474063"/>
              <a:ext cx="3884287" cy="369332"/>
            </a:xfrm>
            <a:prstGeom prst="rect">
              <a:avLst/>
            </a:prstGeom>
            <a:noFill/>
          </p:spPr>
          <p:txBody>
            <a:bodyPr wrap="square" rtlCol="0">
              <a:spAutoFit/>
            </a:bodyPr>
            <a:lstStyle/>
            <a:p>
              <a:pPr marL="0" algn="r" defTabSz="430213">
                <a:spcAft>
                  <a:spcPts val="400"/>
                </a:spcAft>
                <a:buSzPct val="100000"/>
              </a:pPr>
              <a:r>
                <a:rPr lang="en-US" b="1" dirty="0" smtClean="0">
                  <a:solidFill>
                    <a:schemeClr val="accent1"/>
                  </a:solidFill>
                  <a:latin typeface="HP Simplified" pitchFamily="34" charset="0"/>
                  <a:cs typeface="HP Simplified" pitchFamily="34" charset="0"/>
                </a:rPr>
                <a:t>Flash flooding of legacy data bases</a:t>
              </a:r>
            </a:p>
          </p:txBody>
        </p:sp>
        <p:grpSp>
          <p:nvGrpSpPr>
            <p:cNvPr id="28" name="Group 27"/>
            <p:cNvGrpSpPr/>
            <p:nvPr/>
          </p:nvGrpSpPr>
          <p:grpSpPr>
            <a:xfrm>
              <a:off x="4368807" y="1474063"/>
              <a:ext cx="459188" cy="387685"/>
              <a:chOff x="2546904" y="1296818"/>
              <a:chExt cx="865672" cy="730872"/>
            </a:xfrm>
          </p:grpSpPr>
          <p:sp>
            <p:nvSpPr>
              <p:cNvPr id="29" name="Freeform 714"/>
              <p:cNvSpPr>
                <a:spLocks noEditPoints="1"/>
              </p:cNvSpPr>
              <p:nvPr/>
            </p:nvSpPr>
            <p:spPr bwMode="auto">
              <a:xfrm>
                <a:off x="2546904" y="1296818"/>
                <a:ext cx="865672" cy="730872"/>
              </a:xfrm>
              <a:custGeom>
                <a:avLst/>
                <a:gdLst/>
                <a:ahLst/>
                <a:cxnLst>
                  <a:cxn ang="0">
                    <a:pos x="642" y="694"/>
                  </a:cxn>
                  <a:cxn ang="0">
                    <a:pos x="622" y="690"/>
                  </a:cxn>
                  <a:cxn ang="0">
                    <a:pos x="600" y="672"/>
                  </a:cxn>
                  <a:cxn ang="0">
                    <a:pos x="592" y="644"/>
                  </a:cxn>
                  <a:cxn ang="0">
                    <a:pos x="682" y="480"/>
                  </a:cxn>
                  <a:cxn ang="0">
                    <a:pos x="478" y="546"/>
                  </a:cxn>
                  <a:cxn ang="0">
                    <a:pos x="496" y="550"/>
                  </a:cxn>
                  <a:cxn ang="0">
                    <a:pos x="518" y="568"/>
                  </a:cxn>
                  <a:cxn ang="0">
                    <a:pos x="526" y="594"/>
                  </a:cxn>
                  <a:cxn ang="0">
                    <a:pos x="346" y="694"/>
                  </a:cxn>
                  <a:cxn ang="0">
                    <a:pos x="318" y="686"/>
                  </a:cxn>
                  <a:cxn ang="0">
                    <a:pos x="300" y="664"/>
                  </a:cxn>
                  <a:cxn ang="0">
                    <a:pos x="296" y="546"/>
                  </a:cxn>
                  <a:cxn ang="0">
                    <a:pos x="140" y="480"/>
                  </a:cxn>
                  <a:cxn ang="0">
                    <a:pos x="182" y="546"/>
                  </a:cxn>
                  <a:cxn ang="0">
                    <a:pos x="208" y="554"/>
                  </a:cxn>
                  <a:cxn ang="0">
                    <a:pos x="226" y="576"/>
                  </a:cxn>
                  <a:cxn ang="0">
                    <a:pos x="230" y="694"/>
                  </a:cxn>
                  <a:cxn ang="0">
                    <a:pos x="40" y="692"/>
                  </a:cxn>
                  <a:cxn ang="0">
                    <a:pos x="14" y="680"/>
                  </a:cxn>
                  <a:cxn ang="0">
                    <a:pos x="2" y="654"/>
                  </a:cxn>
                  <a:cxn ang="0">
                    <a:pos x="90" y="546"/>
                  </a:cxn>
                  <a:cxn ang="0">
                    <a:pos x="386" y="364"/>
                  </a:cxn>
                  <a:cxn ang="0">
                    <a:pos x="186" y="362"/>
                  </a:cxn>
                  <a:cxn ang="0">
                    <a:pos x="162" y="350"/>
                  </a:cxn>
                  <a:cxn ang="0">
                    <a:pos x="150" y="326"/>
                  </a:cxn>
                  <a:cxn ang="0">
                    <a:pos x="408" y="54"/>
                  </a:cxn>
                  <a:cxn ang="0">
                    <a:pos x="598" y="0"/>
                  </a:cxn>
                  <a:cxn ang="0">
                    <a:pos x="626" y="4"/>
                  </a:cxn>
                  <a:cxn ang="0">
                    <a:pos x="652" y="24"/>
                  </a:cxn>
                  <a:cxn ang="0">
                    <a:pos x="660" y="62"/>
                  </a:cxn>
                  <a:cxn ang="0">
                    <a:pos x="436" y="430"/>
                  </a:cxn>
                  <a:cxn ang="0">
                    <a:pos x="774" y="546"/>
                  </a:cxn>
                  <a:cxn ang="0">
                    <a:pos x="792" y="550"/>
                  </a:cxn>
                  <a:cxn ang="0">
                    <a:pos x="814" y="568"/>
                  </a:cxn>
                  <a:cxn ang="0">
                    <a:pos x="822" y="594"/>
                  </a:cxn>
                  <a:cxn ang="0">
                    <a:pos x="180" y="292"/>
                  </a:cxn>
                  <a:cxn ang="0">
                    <a:pos x="230" y="122"/>
                  </a:cxn>
                  <a:cxn ang="0">
                    <a:pos x="242" y="116"/>
                  </a:cxn>
                  <a:cxn ang="0">
                    <a:pos x="628" y="62"/>
                  </a:cxn>
                  <a:cxn ang="0">
                    <a:pos x="622" y="36"/>
                  </a:cxn>
                  <a:cxn ang="0">
                    <a:pos x="598" y="30"/>
                  </a:cxn>
                  <a:cxn ang="0">
                    <a:pos x="180" y="86"/>
                  </a:cxn>
                  <a:cxn ang="0">
                    <a:pos x="254" y="146"/>
                  </a:cxn>
                </a:cxnLst>
                <a:rect l="0" t="0" r="r" b="b"/>
                <a:pathLst>
                  <a:path w="822" h="694">
                    <a:moveTo>
                      <a:pt x="822" y="594"/>
                    </a:moveTo>
                    <a:lnTo>
                      <a:pt x="822" y="694"/>
                    </a:lnTo>
                    <a:lnTo>
                      <a:pt x="642" y="694"/>
                    </a:lnTo>
                    <a:lnTo>
                      <a:pt x="642" y="694"/>
                    </a:lnTo>
                    <a:lnTo>
                      <a:pt x="632" y="692"/>
                    </a:lnTo>
                    <a:lnTo>
                      <a:pt x="622" y="690"/>
                    </a:lnTo>
                    <a:lnTo>
                      <a:pt x="614" y="686"/>
                    </a:lnTo>
                    <a:lnTo>
                      <a:pt x="608" y="680"/>
                    </a:lnTo>
                    <a:lnTo>
                      <a:pt x="600" y="672"/>
                    </a:lnTo>
                    <a:lnTo>
                      <a:pt x="596" y="664"/>
                    </a:lnTo>
                    <a:lnTo>
                      <a:pt x="594" y="654"/>
                    </a:lnTo>
                    <a:lnTo>
                      <a:pt x="592" y="644"/>
                    </a:lnTo>
                    <a:lnTo>
                      <a:pt x="592" y="546"/>
                    </a:lnTo>
                    <a:lnTo>
                      <a:pt x="682" y="546"/>
                    </a:lnTo>
                    <a:lnTo>
                      <a:pt x="682" y="480"/>
                    </a:lnTo>
                    <a:lnTo>
                      <a:pt x="436" y="480"/>
                    </a:lnTo>
                    <a:lnTo>
                      <a:pt x="436" y="546"/>
                    </a:lnTo>
                    <a:lnTo>
                      <a:pt x="478" y="546"/>
                    </a:lnTo>
                    <a:lnTo>
                      <a:pt x="478" y="546"/>
                    </a:lnTo>
                    <a:lnTo>
                      <a:pt x="488" y="546"/>
                    </a:lnTo>
                    <a:lnTo>
                      <a:pt x="496" y="550"/>
                    </a:lnTo>
                    <a:lnTo>
                      <a:pt x="506" y="554"/>
                    </a:lnTo>
                    <a:lnTo>
                      <a:pt x="512" y="560"/>
                    </a:lnTo>
                    <a:lnTo>
                      <a:pt x="518" y="568"/>
                    </a:lnTo>
                    <a:lnTo>
                      <a:pt x="522" y="576"/>
                    </a:lnTo>
                    <a:lnTo>
                      <a:pt x="526" y="586"/>
                    </a:lnTo>
                    <a:lnTo>
                      <a:pt x="526" y="594"/>
                    </a:lnTo>
                    <a:lnTo>
                      <a:pt x="526" y="694"/>
                    </a:lnTo>
                    <a:lnTo>
                      <a:pt x="346" y="694"/>
                    </a:lnTo>
                    <a:lnTo>
                      <a:pt x="346" y="694"/>
                    </a:lnTo>
                    <a:lnTo>
                      <a:pt x="336" y="692"/>
                    </a:lnTo>
                    <a:lnTo>
                      <a:pt x="326" y="690"/>
                    </a:lnTo>
                    <a:lnTo>
                      <a:pt x="318" y="686"/>
                    </a:lnTo>
                    <a:lnTo>
                      <a:pt x="310" y="680"/>
                    </a:lnTo>
                    <a:lnTo>
                      <a:pt x="304" y="672"/>
                    </a:lnTo>
                    <a:lnTo>
                      <a:pt x="300" y="664"/>
                    </a:lnTo>
                    <a:lnTo>
                      <a:pt x="298" y="654"/>
                    </a:lnTo>
                    <a:lnTo>
                      <a:pt x="296" y="644"/>
                    </a:lnTo>
                    <a:lnTo>
                      <a:pt x="296" y="546"/>
                    </a:lnTo>
                    <a:lnTo>
                      <a:pt x="386" y="546"/>
                    </a:lnTo>
                    <a:lnTo>
                      <a:pt x="386" y="480"/>
                    </a:lnTo>
                    <a:lnTo>
                      <a:pt x="140" y="480"/>
                    </a:lnTo>
                    <a:lnTo>
                      <a:pt x="140" y="546"/>
                    </a:lnTo>
                    <a:lnTo>
                      <a:pt x="182" y="546"/>
                    </a:lnTo>
                    <a:lnTo>
                      <a:pt x="182" y="546"/>
                    </a:lnTo>
                    <a:lnTo>
                      <a:pt x="192" y="546"/>
                    </a:lnTo>
                    <a:lnTo>
                      <a:pt x="200" y="550"/>
                    </a:lnTo>
                    <a:lnTo>
                      <a:pt x="208" y="554"/>
                    </a:lnTo>
                    <a:lnTo>
                      <a:pt x="216" y="560"/>
                    </a:lnTo>
                    <a:lnTo>
                      <a:pt x="222" y="568"/>
                    </a:lnTo>
                    <a:lnTo>
                      <a:pt x="226" y="576"/>
                    </a:lnTo>
                    <a:lnTo>
                      <a:pt x="230" y="586"/>
                    </a:lnTo>
                    <a:lnTo>
                      <a:pt x="230" y="594"/>
                    </a:lnTo>
                    <a:lnTo>
                      <a:pt x="230" y="694"/>
                    </a:lnTo>
                    <a:lnTo>
                      <a:pt x="50" y="694"/>
                    </a:lnTo>
                    <a:lnTo>
                      <a:pt x="50" y="694"/>
                    </a:lnTo>
                    <a:lnTo>
                      <a:pt x="40" y="692"/>
                    </a:lnTo>
                    <a:lnTo>
                      <a:pt x="30" y="690"/>
                    </a:lnTo>
                    <a:lnTo>
                      <a:pt x="22" y="686"/>
                    </a:lnTo>
                    <a:lnTo>
                      <a:pt x="14" y="680"/>
                    </a:lnTo>
                    <a:lnTo>
                      <a:pt x="8" y="672"/>
                    </a:lnTo>
                    <a:lnTo>
                      <a:pt x="4" y="664"/>
                    </a:lnTo>
                    <a:lnTo>
                      <a:pt x="2" y="654"/>
                    </a:lnTo>
                    <a:lnTo>
                      <a:pt x="0" y="644"/>
                    </a:lnTo>
                    <a:lnTo>
                      <a:pt x="0" y="546"/>
                    </a:lnTo>
                    <a:lnTo>
                      <a:pt x="90" y="546"/>
                    </a:lnTo>
                    <a:lnTo>
                      <a:pt x="90" y="430"/>
                    </a:lnTo>
                    <a:lnTo>
                      <a:pt x="386" y="430"/>
                    </a:lnTo>
                    <a:lnTo>
                      <a:pt x="386" y="364"/>
                    </a:lnTo>
                    <a:lnTo>
                      <a:pt x="196" y="364"/>
                    </a:lnTo>
                    <a:lnTo>
                      <a:pt x="196" y="364"/>
                    </a:lnTo>
                    <a:lnTo>
                      <a:pt x="186" y="362"/>
                    </a:lnTo>
                    <a:lnTo>
                      <a:pt x="178" y="360"/>
                    </a:lnTo>
                    <a:lnTo>
                      <a:pt x="170" y="356"/>
                    </a:lnTo>
                    <a:lnTo>
                      <a:pt x="162" y="350"/>
                    </a:lnTo>
                    <a:lnTo>
                      <a:pt x="158" y="344"/>
                    </a:lnTo>
                    <a:lnTo>
                      <a:pt x="152" y="336"/>
                    </a:lnTo>
                    <a:lnTo>
                      <a:pt x="150" y="326"/>
                    </a:lnTo>
                    <a:lnTo>
                      <a:pt x="150" y="318"/>
                    </a:lnTo>
                    <a:lnTo>
                      <a:pt x="150" y="54"/>
                    </a:lnTo>
                    <a:lnTo>
                      <a:pt x="408" y="54"/>
                    </a:lnTo>
                    <a:lnTo>
                      <a:pt x="452" y="10"/>
                    </a:lnTo>
                    <a:lnTo>
                      <a:pt x="462" y="0"/>
                    </a:lnTo>
                    <a:lnTo>
                      <a:pt x="598" y="0"/>
                    </a:lnTo>
                    <a:lnTo>
                      <a:pt x="598" y="0"/>
                    </a:lnTo>
                    <a:lnTo>
                      <a:pt x="612" y="0"/>
                    </a:lnTo>
                    <a:lnTo>
                      <a:pt x="626" y="4"/>
                    </a:lnTo>
                    <a:lnTo>
                      <a:pt x="636" y="8"/>
                    </a:lnTo>
                    <a:lnTo>
                      <a:pt x="644" y="14"/>
                    </a:lnTo>
                    <a:lnTo>
                      <a:pt x="652" y="24"/>
                    </a:lnTo>
                    <a:lnTo>
                      <a:pt x="656" y="34"/>
                    </a:lnTo>
                    <a:lnTo>
                      <a:pt x="658" y="46"/>
                    </a:lnTo>
                    <a:lnTo>
                      <a:pt x="660" y="62"/>
                    </a:lnTo>
                    <a:lnTo>
                      <a:pt x="660" y="364"/>
                    </a:lnTo>
                    <a:lnTo>
                      <a:pt x="436" y="364"/>
                    </a:lnTo>
                    <a:lnTo>
                      <a:pt x="436" y="430"/>
                    </a:lnTo>
                    <a:lnTo>
                      <a:pt x="732" y="430"/>
                    </a:lnTo>
                    <a:lnTo>
                      <a:pt x="732" y="546"/>
                    </a:lnTo>
                    <a:lnTo>
                      <a:pt x="774" y="546"/>
                    </a:lnTo>
                    <a:lnTo>
                      <a:pt x="774" y="546"/>
                    </a:lnTo>
                    <a:lnTo>
                      <a:pt x="784" y="546"/>
                    </a:lnTo>
                    <a:lnTo>
                      <a:pt x="792" y="550"/>
                    </a:lnTo>
                    <a:lnTo>
                      <a:pt x="802" y="554"/>
                    </a:lnTo>
                    <a:lnTo>
                      <a:pt x="808" y="560"/>
                    </a:lnTo>
                    <a:lnTo>
                      <a:pt x="814" y="568"/>
                    </a:lnTo>
                    <a:lnTo>
                      <a:pt x="818" y="576"/>
                    </a:lnTo>
                    <a:lnTo>
                      <a:pt x="822" y="586"/>
                    </a:lnTo>
                    <a:lnTo>
                      <a:pt x="822" y="594"/>
                    </a:lnTo>
                    <a:lnTo>
                      <a:pt x="822" y="594"/>
                    </a:lnTo>
                    <a:close/>
                    <a:moveTo>
                      <a:pt x="180" y="86"/>
                    </a:moveTo>
                    <a:lnTo>
                      <a:pt x="180" y="292"/>
                    </a:lnTo>
                    <a:lnTo>
                      <a:pt x="228" y="128"/>
                    </a:lnTo>
                    <a:lnTo>
                      <a:pt x="228" y="128"/>
                    </a:lnTo>
                    <a:lnTo>
                      <a:pt x="230" y="122"/>
                    </a:lnTo>
                    <a:lnTo>
                      <a:pt x="232" y="120"/>
                    </a:lnTo>
                    <a:lnTo>
                      <a:pt x="238" y="116"/>
                    </a:lnTo>
                    <a:lnTo>
                      <a:pt x="242" y="116"/>
                    </a:lnTo>
                    <a:lnTo>
                      <a:pt x="628" y="116"/>
                    </a:lnTo>
                    <a:lnTo>
                      <a:pt x="628" y="62"/>
                    </a:lnTo>
                    <a:lnTo>
                      <a:pt x="628" y="62"/>
                    </a:lnTo>
                    <a:lnTo>
                      <a:pt x="628" y="46"/>
                    </a:lnTo>
                    <a:lnTo>
                      <a:pt x="626" y="40"/>
                    </a:lnTo>
                    <a:lnTo>
                      <a:pt x="622" y="36"/>
                    </a:lnTo>
                    <a:lnTo>
                      <a:pt x="618" y="34"/>
                    </a:lnTo>
                    <a:lnTo>
                      <a:pt x="614" y="32"/>
                    </a:lnTo>
                    <a:lnTo>
                      <a:pt x="598" y="30"/>
                    </a:lnTo>
                    <a:lnTo>
                      <a:pt x="474" y="30"/>
                    </a:lnTo>
                    <a:lnTo>
                      <a:pt x="420" y="86"/>
                    </a:lnTo>
                    <a:lnTo>
                      <a:pt x="180" y="86"/>
                    </a:lnTo>
                    <a:close/>
                    <a:moveTo>
                      <a:pt x="628" y="332"/>
                    </a:moveTo>
                    <a:lnTo>
                      <a:pt x="628" y="146"/>
                    </a:lnTo>
                    <a:lnTo>
                      <a:pt x="254" y="146"/>
                    </a:lnTo>
                    <a:lnTo>
                      <a:pt x="200" y="332"/>
                    </a:lnTo>
                    <a:lnTo>
                      <a:pt x="628" y="33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16" name="Rectangle 15"/>
              <p:cNvSpPr/>
              <p:nvPr/>
            </p:nvSpPr>
            <p:spPr>
              <a:xfrm rot="4200000">
                <a:off x="2736022" y="1737054"/>
                <a:ext cx="137160" cy="73375"/>
              </a:xfrm>
              <a:prstGeom prst="rect">
                <a:avLst/>
              </a:prstGeom>
              <a:solidFill>
                <a:schemeClr val="bg1"/>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rot="4200000">
                <a:off x="3058149" y="1737054"/>
                <a:ext cx="137160" cy="73375"/>
              </a:xfrm>
              <a:prstGeom prst="rect">
                <a:avLst/>
              </a:prstGeom>
              <a:solidFill>
                <a:schemeClr val="bg1"/>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7" name="TextBox 66"/>
            <p:cNvSpPr txBox="1"/>
            <p:nvPr/>
          </p:nvSpPr>
          <p:spPr>
            <a:xfrm>
              <a:off x="3951174" y="1226763"/>
              <a:ext cx="417633" cy="363140"/>
            </a:xfrm>
            <a:prstGeom prst="rect">
              <a:avLst/>
            </a:prstGeom>
            <a:noFill/>
          </p:spPr>
          <p:txBody>
            <a:bodyPr wrap="none" lIns="0" tIns="0" rIns="0" bIns="0" rtlCol="0">
              <a:noAutofit/>
            </a:bodyPr>
            <a:lstStyle/>
            <a:p>
              <a:pPr marL="0" defTabSz="430213">
                <a:lnSpc>
                  <a:spcPct val="80000"/>
                </a:lnSpc>
                <a:buSzPct val="100000"/>
              </a:pPr>
              <a:r>
                <a:rPr lang="en-US" sz="3600" dirty="0" smtClean="0">
                  <a:solidFill>
                    <a:schemeClr val="bg1">
                      <a:lumMod val="65000"/>
                    </a:schemeClr>
                  </a:solidFill>
                  <a:latin typeface="HP Simplified" pitchFamily="34" charset="0"/>
                  <a:cs typeface="HP Simplified" pitchFamily="34" charset="0"/>
                </a:rPr>
                <a:t>+</a:t>
              </a:r>
            </a:p>
          </p:txBody>
        </p:sp>
      </p:grpSp>
      <p:grpSp>
        <p:nvGrpSpPr>
          <p:cNvPr id="55" name="Group 54"/>
          <p:cNvGrpSpPr/>
          <p:nvPr/>
        </p:nvGrpSpPr>
        <p:grpSpPr>
          <a:xfrm>
            <a:off x="427902" y="1801184"/>
            <a:ext cx="4370158" cy="633587"/>
            <a:chOff x="427902" y="1801184"/>
            <a:chExt cx="4370158" cy="633587"/>
          </a:xfrm>
        </p:grpSpPr>
        <p:sp>
          <p:nvSpPr>
            <p:cNvPr id="7" name="TextBox 6"/>
            <p:cNvSpPr txBox="1"/>
            <p:nvPr/>
          </p:nvSpPr>
          <p:spPr>
            <a:xfrm>
              <a:off x="427902" y="2044178"/>
              <a:ext cx="3884289" cy="369332"/>
            </a:xfrm>
            <a:prstGeom prst="rect">
              <a:avLst/>
            </a:prstGeom>
            <a:noFill/>
          </p:spPr>
          <p:txBody>
            <a:bodyPr wrap="square" rtlCol="0">
              <a:spAutoFit/>
            </a:bodyPr>
            <a:lstStyle/>
            <a:p>
              <a:pPr marL="0" algn="r" defTabSz="430213">
                <a:spcAft>
                  <a:spcPts val="400"/>
                </a:spcAft>
                <a:buSzPct val="100000"/>
              </a:pPr>
              <a:r>
                <a:rPr lang="en-US" b="1" dirty="0" smtClean="0">
                  <a:solidFill>
                    <a:schemeClr val="accent1"/>
                  </a:solidFill>
                  <a:latin typeface="HP Simplified" pitchFamily="34" charset="0"/>
                  <a:cs typeface="HP Simplified" pitchFamily="34" charset="0"/>
                </a:rPr>
                <a:t>Unable to secure</a:t>
              </a:r>
            </a:p>
          </p:txBody>
        </p:sp>
        <p:grpSp>
          <p:nvGrpSpPr>
            <p:cNvPr id="6" name="Group 5"/>
            <p:cNvGrpSpPr/>
            <p:nvPr/>
          </p:nvGrpSpPr>
          <p:grpSpPr>
            <a:xfrm>
              <a:off x="4458693" y="2029954"/>
              <a:ext cx="339367" cy="404817"/>
              <a:chOff x="3156160" y="1930039"/>
              <a:chExt cx="714922" cy="852800"/>
            </a:xfrm>
          </p:grpSpPr>
          <p:sp>
            <p:nvSpPr>
              <p:cNvPr id="36" name="Freeform 886"/>
              <p:cNvSpPr>
                <a:spLocks noEditPoints="1"/>
              </p:cNvSpPr>
              <p:nvPr/>
            </p:nvSpPr>
            <p:spPr bwMode="auto">
              <a:xfrm>
                <a:off x="3156160" y="1930039"/>
                <a:ext cx="714922" cy="852800"/>
              </a:xfrm>
              <a:custGeom>
                <a:avLst/>
                <a:gdLst/>
                <a:ahLst/>
                <a:cxnLst>
                  <a:cxn ang="0">
                    <a:pos x="476" y="306"/>
                  </a:cxn>
                  <a:cxn ang="0">
                    <a:pos x="476" y="198"/>
                  </a:cxn>
                  <a:cxn ang="0">
                    <a:pos x="472" y="158"/>
                  </a:cxn>
                  <a:cxn ang="0">
                    <a:pos x="460" y="122"/>
                  </a:cxn>
                  <a:cxn ang="0">
                    <a:pos x="442" y="88"/>
                  </a:cxn>
                  <a:cxn ang="0">
                    <a:pos x="416" y="58"/>
                  </a:cxn>
                  <a:cxn ang="0">
                    <a:pos x="388" y="34"/>
                  </a:cxn>
                  <a:cxn ang="0">
                    <a:pos x="354" y="16"/>
                  </a:cxn>
                  <a:cxn ang="0">
                    <a:pos x="316" y="4"/>
                  </a:cxn>
                  <a:cxn ang="0">
                    <a:pos x="276" y="0"/>
                  </a:cxn>
                  <a:cxn ang="0">
                    <a:pos x="256" y="2"/>
                  </a:cxn>
                  <a:cxn ang="0">
                    <a:pos x="218" y="8"/>
                  </a:cxn>
                  <a:cxn ang="0">
                    <a:pos x="182" y="24"/>
                  </a:cxn>
                  <a:cxn ang="0">
                    <a:pos x="150" y="46"/>
                  </a:cxn>
                  <a:cxn ang="0">
                    <a:pos x="122" y="72"/>
                  </a:cxn>
                  <a:cxn ang="0">
                    <a:pos x="102" y="104"/>
                  </a:cxn>
                  <a:cxn ang="0">
                    <a:pos x="86" y="140"/>
                  </a:cxn>
                  <a:cxn ang="0">
                    <a:pos x="78" y="178"/>
                  </a:cxn>
                  <a:cxn ang="0">
                    <a:pos x="78" y="306"/>
                  </a:cxn>
                  <a:cxn ang="0">
                    <a:pos x="0" y="624"/>
                  </a:cxn>
                  <a:cxn ang="0">
                    <a:pos x="0" y="634"/>
                  </a:cxn>
                  <a:cxn ang="0">
                    <a:pos x="6" y="648"/>
                  </a:cxn>
                  <a:cxn ang="0">
                    <a:pos x="18" y="660"/>
                  </a:cxn>
                  <a:cxn ang="0">
                    <a:pos x="34" y="666"/>
                  </a:cxn>
                  <a:cxn ang="0">
                    <a:pos x="560" y="668"/>
                  </a:cxn>
                  <a:cxn ang="0">
                    <a:pos x="560" y="348"/>
                  </a:cxn>
                  <a:cxn ang="0">
                    <a:pos x="558" y="332"/>
                  </a:cxn>
                  <a:cxn ang="0">
                    <a:pos x="548" y="318"/>
                  </a:cxn>
                  <a:cxn ang="0">
                    <a:pos x="534" y="308"/>
                  </a:cxn>
                  <a:cxn ang="0">
                    <a:pos x="518" y="306"/>
                  </a:cxn>
                  <a:cxn ang="0">
                    <a:pos x="162" y="198"/>
                  </a:cxn>
                  <a:cxn ang="0">
                    <a:pos x="172" y="154"/>
                  </a:cxn>
                  <a:cxn ang="0">
                    <a:pos x="196" y="118"/>
                  </a:cxn>
                  <a:cxn ang="0">
                    <a:pos x="232" y="94"/>
                  </a:cxn>
                  <a:cxn ang="0">
                    <a:pos x="276" y="86"/>
                  </a:cxn>
                  <a:cxn ang="0">
                    <a:pos x="300" y="88"/>
                  </a:cxn>
                  <a:cxn ang="0">
                    <a:pos x="340" y="104"/>
                  </a:cxn>
                  <a:cxn ang="0">
                    <a:pos x="370" y="136"/>
                  </a:cxn>
                  <a:cxn ang="0">
                    <a:pos x="388" y="176"/>
                  </a:cxn>
                  <a:cxn ang="0">
                    <a:pos x="390" y="306"/>
                  </a:cxn>
                  <a:cxn ang="0">
                    <a:pos x="162" y="198"/>
                  </a:cxn>
                </a:cxnLst>
                <a:rect l="0" t="0" r="r" b="b"/>
                <a:pathLst>
                  <a:path w="560" h="668">
                    <a:moveTo>
                      <a:pt x="518" y="306"/>
                    </a:moveTo>
                    <a:lnTo>
                      <a:pt x="476" y="306"/>
                    </a:lnTo>
                    <a:lnTo>
                      <a:pt x="476" y="198"/>
                    </a:lnTo>
                    <a:lnTo>
                      <a:pt x="476" y="198"/>
                    </a:lnTo>
                    <a:lnTo>
                      <a:pt x="474" y="178"/>
                    </a:lnTo>
                    <a:lnTo>
                      <a:pt x="472" y="158"/>
                    </a:lnTo>
                    <a:lnTo>
                      <a:pt x="466" y="140"/>
                    </a:lnTo>
                    <a:lnTo>
                      <a:pt x="460" y="122"/>
                    </a:lnTo>
                    <a:lnTo>
                      <a:pt x="452" y="104"/>
                    </a:lnTo>
                    <a:lnTo>
                      <a:pt x="442" y="88"/>
                    </a:lnTo>
                    <a:lnTo>
                      <a:pt x="430" y="72"/>
                    </a:lnTo>
                    <a:lnTo>
                      <a:pt x="416" y="58"/>
                    </a:lnTo>
                    <a:lnTo>
                      <a:pt x="402" y="46"/>
                    </a:lnTo>
                    <a:lnTo>
                      <a:pt x="388" y="34"/>
                    </a:lnTo>
                    <a:lnTo>
                      <a:pt x="372" y="24"/>
                    </a:lnTo>
                    <a:lnTo>
                      <a:pt x="354" y="16"/>
                    </a:lnTo>
                    <a:lnTo>
                      <a:pt x="336" y="8"/>
                    </a:lnTo>
                    <a:lnTo>
                      <a:pt x="316" y="4"/>
                    </a:lnTo>
                    <a:lnTo>
                      <a:pt x="296" y="2"/>
                    </a:lnTo>
                    <a:lnTo>
                      <a:pt x="276" y="0"/>
                    </a:lnTo>
                    <a:lnTo>
                      <a:pt x="276" y="0"/>
                    </a:lnTo>
                    <a:lnTo>
                      <a:pt x="256" y="2"/>
                    </a:lnTo>
                    <a:lnTo>
                      <a:pt x="236" y="4"/>
                    </a:lnTo>
                    <a:lnTo>
                      <a:pt x="218" y="8"/>
                    </a:lnTo>
                    <a:lnTo>
                      <a:pt x="200" y="16"/>
                    </a:lnTo>
                    <a:lnTo>
                      <a:pt x="182" y="24"/>
                    </a:lnTo>
                    <a:lnTo>
                      <a:pt x="166" y="34"/>
                    </a:lnTo>
                    <a:lnTo>
                      <a:pt x="150" y="46"/>
                    </a:lnTo>
                    <a:lnTo>
                      <a:pt x="136" y="58"/>
                    </a:lnTo>
                    <a:lnTo>
                      <a:pt x="122" y="72"/>
                    </a:lnTo>
                    <a:lnTo>
                      <a:pt x="112" y="88"/>
                    </a:lnTo>
                    <a:lnTo>
                      <a:pt x="102" y="104"/>
                    </a:lnTo>
                    <a:lnTo>
                      <a:pt x="94" y="122"/>
                    </a:lnTo>
                    <a:lnTo>
                      <a:pt x="86" y="140"/>
                    </a:lnTo>
                    <a:lnTo>
                      <a:pt x="82" y="158"/>
                    </a:lnTo>
                    <a:lnTo>
                      <a:pt x="78" y="178"/>
                    </a:lnTo>
                    <a:lnTo>
                      <a:pt x="78" y="198"/>
                    </a:lnTo>
                    <a:lnTo>
                      <a:pt x="78" y="306"/>
                    </a:lnTo>
                    <a:lnTo>
                      <a:pt x="0" y="306"/>
                    </a:lnTo>
                    <a:lnTo>
                      <a:pt x="0" y="624"/>
                    </a:lnTo>
                    <a:lnTo>
                      <a:pt x="0" y="624"/>
                    </a:lnTo>
                    <a:lnTo>
                      <a:pt x="0" y="634"/>
                    </a:lnTo>
                    <a:lnTo>
                      <a:pt x="2" y="642"/>
                    </a:lnTo>
                    <a:lnTo>
                      <a:pt x="6" y="648"/>
                    </a:lnTo>
                    <a:lnTo>
                      <a:pt x="12" y="656"/>
                    </a:lnTo>
                    <a:lnTo>
                      <a:pt x="18" y="660"/>
                    </a:lnTo>
                    <a:lnTo>
                      <a:pt x="26" y="664"/>
                    </a:lnTo>
                    <a:lnTo>
                      <a:pt x="34" y="666"/>
                    </a:lnTo>
                    <a:lnTo>
                      <a:pt x="42" y="668"/>
                    </a:lnTo>
                    <a:lnTo>
                      <a:pt x="560" y="668"/>
                    </a:lnTo>
                    <a:lnTo>
                      <a:pt x="560" y="348"/>
                    </a:lnTo>
                    <a:lnTo>
                      <a:pt x="560" y="348"/>
                    </a:lnTo>
                    <a:lnTo>
                      <a:pt x="560" y="340"/>
                    </a:lnTo>
                    <a:lnTo>
                      <a:pt x="558" y="332"/>
                    </a:lnTo>
                    <a:lnTo>
                      <a:pt x="554" y="324"/>
                    </a:lnTo>
                    <a:lnTo>
                      <a:pt x="548" y="318"/>
                    </a:lnTo>
                    <a:lnTo>
                      <a:pt x="542" y="312"/>
                    </a:lnTo>
                    <a:lnTo>
                      <a:pt x="534" y="308"/>
                    </a:lnTo>
                    <a:lnTo>
                      <a:pt x="526" y="306"/>
                    </a:lnTo>
                    <a:lnTo>
                      <a:pt x="518" y="306"/>
                    </a:lnTo>
                    <a:close/>
                    <a:moveTo>
                      <a:pt x="162" y="198"/>
                    </a:moveTo>
                    <a:lnTo>
                      <a:pt x="162" y="198"/>
                    </a:lnTo>
                    <a:lnTo>
                      <a:pt x="166" y="176"/>
                    </a:lnTo>
                    <a:lnTo>
                      <a:pt x="172" y="154"/>
                    </a:lnTo>
                    <a:lnTo>
                      <a:pt x="182" y="136"/>
                    </a:lnTo>
                    <a:lnTo>
                      <a:pt x="196" y="118"/>
                    </a:lnTo>
                    <a:lnTo>
                      <a:pt x="212" y="104"/>
                    </a:lnTo>
                    <a:lnTo>
                      <a:pt x="232" y="94"/>
                    </a:lnTo>
                    <a:lnTo>
                      <a:pt x="254" y="88"/>
                    </a:lnTo>
                    <a:lnTo>
                      <a:pt x="276" y="86"/>
                    </a:lnTo>
                    <a:lnTo>
                      <a:pt x="276" y="86"/>
                    </a:lnTo>
                    <a:lnTo>
                      <a:pt x="300" y="88"/>
                    </a:lnTo>
                    <a:lnTo>
                      <a:pt x="320" y="94"/>
                    </a:lnTo>
                    <a:lnTo>
                      <a:pt x="340" y="104"/>
                    </a:lnTo>
                    <a:lnTo>
                      <a:pt x="356" y="118"/>
                    </a:lnTo>
                    <a:lnTo>
                      <a:pt x="370" y="136"/>
                    </a:lnTo>
                    <a:lnTo>
                      <a:pt x="382" y="154"/>
                    </a:lnTo>
                    <a:lnTo>
                      <a:pt x="388" y="176"/>
                    </a:lnTo>
                    <a:lnTo>
                      <a:pt x="390" y="198"/>
                    </a:lnTo>
                    <a:lnTo>
                      <a:pt x="390" y="306"/>
                    </a:lnTo>
                    <a:lnTo>
                      <a:pt x="162" y="306"/>
                    </a:lnTo>
                    <a:lnTo>
                      <a:pt x="162" y="19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5" name="Rectangle 4"/>
              <p:cNvSpPr/>
              <p:nvPr/>
            </p:nvSpPr>
            <p:spPr>
              <a:xfrm>
                <a:off x="3560984" y="2173490"/>
                <a:ext cx="251552" cy="1504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9" name="TextBox 68"/>
            <p:cNvSpPr txBox="1"/>
            <p:nvPr/>
          </p:nvSpPr>
          <p:spPr>
            <a:xfrm>
              <a:off x="3951174" y="1801184"/>
              <a:ext cx="417633" cy="363140"/>
            </a:xfrm>
            <a:prstGeom prst="rect">
              <a:avLst/>
            </a:prstGeom>
            <a:noFill/>
          </p:spPr>
          <p:txBody>
            <a:bodyPr wrap="none" lIns="0" tIns="0" rIns="0" bIns="0" rtlCol="0">
              <a:noAutofit/>
            </a:bodyPr>
            <a:lstStyle/>
            <a:p>
              <a:pPr marL="0" defTabSz="430213">
                <a:lnSpc>
                  <a:spcPct val="80000"/>
                </a:lnSpc>
                <a:buSzPct val="100000"/>
              </a:pPr>
              <a:r>
                <a:rPr lang="en-US" sz="3600" dirty="0" smtClean="0">
                  <a:solidFill>
                    <a:schemeClr val="bg1">
                      <a:lumMod val="65000"/>
                    </a:schemeClr>
                  </a:solidFill>
                  <a:latin typeface="HP Simplified" pitchFamily="34" charset="0"/>
                  <a:cs typeface="HP Simplified" pitchFamily="34" charset="0"/>
                </a:rPr>
                <a:t>+</a:t>
              </a:r>
            </a:p>
          </p:txBody>
        </p:sp>
      </p:grpSp>
      <p:grpSp>
        <p:nvGrpSpPr>
          <p:cNvPr id="74" name="Group 73"/>
          <p:cNvGrpSpPr/>
          <p:nvPr/>
        </p:nvGrpSpPr>
        <p:grpSpPr>
          <a:xfrm>
            <a:off x="427902" y="2379292"/>
            <a:ext cx="4354805" cy="622947"/>
            <a:chOff x="427902" y="2379292"/>
            <a:chExt cx="4354805" cy="622947"/>
          </a:xfrm>
        </p:grpSpPr>
        <p:grpSp>
          <p:nvGrpSpPr>
            <p:cNvPr id="4" name="Group 3"/>
            <p:cNvGrpSpPr/>
            <p:nvPr/>
          </p:nvGrpSpPr>
          <p:grpSpPr>
            <a:xfrm>
              <a:off x="4414094" y="2595678"/>
              <a:ext cx="368613" cy="406561"/>
              <a:chOff x="5173123" y="1852713"/>
              <a:chExt cx="900113" cy="992779"/>
            </a:xfrm>
          </p:grpSpPr>
          <p:sp>
            <p:nvSpPr>
              <p:cNvPr id="20" name="AutoShape 7"/>
              <p:cNvSpPr>
                <a:spLocks noChangeAspect="1" noChangeArrowheads="1" noTextEdit="1"/>
              </p:cNvSpPr>
              <p:nvPr/>
            </p:nvSpPr>
            <p:spPr bwMode="auto">
              <a:xfrm>
                <a:off x="5173123" y="1852713"/>
                <a:ext cx="900113" cy="992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p:nvSpPr>
            <p:spPr bwMode="auto">
              <a:xfrm>
                <a:off x="5222580" y="1852713"/>
                <a:ext cx="842963" cy="992779"/>
              </a:xfrm>
              <a:custGeom>
                <a:avLst/>
                <a:gdLst>
                  <a:gd name="T0" fmla="*/ 1911 w 2301"/>
                  <a:gd name="T1" fmla="*/ 2817 h 2868"/>
                  <a:gd name="T2" fmla="*/ 1891 w 2301"/>
                  <a:gd name="T3" fmla="*/ 2849 h 2868"/>
                  <a:gd name="T4" fmla="*/ 1856 w 2301"/>
                  <a:gd name="T5" fmla="*/ 2867 h 2868"/>
                  <a:gd name="T6" fmla="*/ 582 w 2301"/>
                  <a:gd name="T7" fmla="*/ 2868 h 2868"/>
                  <a:gd name="T8" fmla="*/ 89 w 2301"/>
                  <a:gd name="T9" fmla="*/ 2807 h 2868"/>
                  <a:gd name="T10" fmla="*/ 10 w 2301"/>
                  <a:gd name="T11" fmla="*/ 2748 h 2868"/>
                  <a:gd name="T12" fmla="*/ 4 w 2301"/>
                  <a:gd name="T13" fmla="*/ 2687 h 2868"/>
                  <a:gd name="T14" fmla="*/ 42 w 2301"/>
                  <a:gd name="T15" fmla="*/ 2633 h 2868"/>
                  <a:gd name="T16" fmla="*/ 94 w 2301"/>
                  <a:gd name="T17" fmla="*/ 2591 h 2868"/>
                  <a:gd name="T18" fmla="*/ 128 w 2301"/>
                  <a:gd name="T19" fmla="*/ 2569 h 2868"/>
                  <a:gd name="T20" fmla="*/ 276 w 2301"/>
                  <a:gd name="T21" fmla="*/ 2545 h 2868"/>
                  <a:gd name="T22" fmla="*/ 302 w 2301"/>
                  <a:gd name="T23" fmla="*/ 2520 h 2868"/>
                  <a:gd name="T24" fmla="*/ 329 w 2301"/>
                  <a:gd name="T25" fmla="*/ 2503 h 2868"/>
                  <a:gd name="T26" fmla="*/ 359 w 2301"/>
                  <a:gd name="T27" fmla="*/ 2498 h 2868"/>
                  <a:gd name="T28" fmla="*/ 332 w 2301"/>
                  <a:gd name="T29" fmla="*/ 1485 h 2868"/>
                  <a:gd name="T30" fmla="*/ 305 w 2301"/>
                  <a:gd name="T31" fmla="*/ 1469 h 2868"/>
                  <a:gd name="T32" fmla="*/ 289 w 2301"/>
                  <a:gd name="T33" fmla="*/ 1441 h 2868"/>
                  <a:gd name="T34" fmla="*/ 292 w 2301"/>
                  <a:gd name="T35" fmla="*/ 1408 h 2868"/>
                  <a:gd name="T36" fmla="*/ 312 w 2301"/>
                  <a:gd name="T37" fmla="*/ 1383 h 2868"/>
                  <a:gd name="T38" fmla="*/ 344 w 2301"/>
                  <a:gd name="T39" fmla="*/ 1373 h 2868"/>
                  <a:gd name="T40" fmla="*/ 344 w 2301"/>
                  <a:gd name="T41" fmla="*/ 380 h 2868"/>
                  <a:gd name="T42" fmla="*/ 312 w 2301"/>
                  <a:gd name="T43" fmla="*/ 370 h 2868"/>
                  <a:gd name="T44" fmla="*/ 292 w 2301"/>
                  <a:gd name="T45" fmla="*/ 345 h 2868"/>
                  <a:gd name="T46" fmla="*/ 287 w 2301"/>
                  <a:gd name="T47" fmla="*/ 316 h 2868"/>
                  <a:gd name="T48" fmla="*/ 293 w 2301"/>
                  <a:gd name="T49" fmla="*/ 297 h 2868"/>
                  <a:gd name="T50" fmla="*/ 267 w 2301"/>
                  <a:gd name="T51" fmla="*/ 296 h 2868"/>
                  <a:gd name="T52" fmla="*/ 238 w 2301"/>
                  <a:gd name="T53" fmla="*/ 292 h 2868"/>
                  <a:gd name="T54" fmla="*/ 212 w 2301"/>
                  <a:gd name="T55" fmla="*/ 282 h 2868"/>
                  <a:gd name="T56" fmla="*/ 156 w 2301"/>
                  <a:gd name="T57" fmla="*/ 149 h 2868"/>
                  <a:gd name="T58" fmla="*/ 198 w 2301"/>
                  <a:gd name="T59" fmla="*/ 69 h 2868"/>
                  <a:gd name="T60" fmla="*/ 540 w 2301"/>
                  <a:gd name="T61" fmla="*/ 52 h 2868"/>
                  <a:gd name="T62" fmla="*/ 1856 w 2301"/>
                  <a:gd name="T63" fmla="*/ 1 h 2868"/>
                  <a:gd name="T64" fmla="*/ 1891 w 2301"/>
                  <a:gd name="T65" fmla="*/ 17 h 2868"/>
                  <a:gd name="T66" fmla="*/ 1911 w 2301"/>
                  <a:gd name="T67" fmla="*/ 49 h 2868"/>
                  <a:gd name="T68" fmla="*/ 2181 w 2301"/>
                  <a:gd name="T69" fmla="*/ 65 h 2868"/>
                  <a:gd name="T70" fmla="*/ 2256 w 2301"/>
                  <a:gd name="T71" fmla="*/ 97 h 2868"/>
                  <a:gd name="T72" fmla="*/ 2296 w 2301"/>
                  <a:gd name="T73" fmla="*/ 157 h 2868"/>
                  <a:gd name="T74" fmla="*/ 2288 w 2301"/>
                  <a:gd name="T75" fmla="*/ 227 h 2868"/>
                  <a:gd name="T76" fmla="*/ 2234 w 2301"/>
                  <a:gd name="T77" fmla="*/ 277 h 2868"/>
                  <a:gd name="T78" fmla="*/ 2151 w 2301"/>
                  <a:gd name="T79" fmla="*/ 297 h 2868"/>
                  <a:gd name="T80" fmla="*/ 2155 w 2301"/>
                  <a:gd name="T81" fmla="*/ 310 h 2868"/>
                  <a:gd name="T82" fmla="*/ 2155 w 2301"/>
                  <a:gd name="T83" fmla="*/ 335 h 2868"/>
                  <a:gd name="T84" fmla="*/ 2139 w 2301"/>
                  <a:gd name="T85" fmla="*/ 362 h 2868"/>
                  <a:gd name="T86" fmla="*/ 2112 w 2301"/>
                  <a:gd name="T87" fmla="*/ 378 h 2868"/>
                  <a:gd name="T88" fmla="*/ 2090 w 2301"/>
                  <a:gd name="T89" fmla="*/ 1373 h 2868"/>
                  <a:gd name="T90" fmla="*/ 2122 w 2301"/>
                  <a:gd name="T91" fmla="*/ 1378 h 2868"/>
                  <a:gd name="T92" fmla="*/ 2146 w 2301"/>
                  <a:gd name="T93" fmla="*/ 1398 h 2868"/>
                  <a:gd name="T94" fmla="*/ 2156 w 2301"/>
                  <a:gd name="T95" fmla="*/ 1430 h 2868"/>
                  <a:gd name="T96" fmla="*/ 2146 w 2301"/>
                  <a:gd name="T97" fmla="*/ 1461 h 2868"/>
                  <a:gd name="T98" fmla="*/ 2122 w 2301"/>
                  <a:gd name="T99" fmla="*/ 1482 h 2868"/>
                  <a:gd name="T100" fmla="*/ 2090 w 2301"/>
                  <a:gd name="T101" fmla="*/ 1486 h 2868"/>
                  <a:gd name="T102" fmla="*/ 2112 w 2301"/>
                  <a:gd name="T103" fmla="*/ 2500 h 2868"/>
                  <a:gd name="T104" fmla="*/ 2139 w 2301"/>
                  <a:gd name="T105" fmla="*/ 2516 h 2868"/>
                  <a:gd name="T106" fmla="*/ 2155 w 2301"/>
                  <a:gd name="T107" fmla="*/ 2543 h 2868"/>
                  <a:gd name="T108" fmla="*/ 2155 w 2301"/>
                  <a:gd name="T109" fmla="*/ 2562 h 2868"/>
                  <a:gd name="T110" fmla="*/ 2181 w 2301"/>
                  <a:gd name="T111" fmla="*/ 2572 h 2868"/>
                  <a:gd name="T112" fmla="*/ 2253 w 2301"/>
                  <a:gd name="T113" fmla="*/ 2601 h 2868"/>
                  <a:gd name="T114" fmla="*/ 2294 w 2301"/>
                  <a:gd name="T115" fmla="*/ 2656 h 2868"/>
                  <a:gd name="T116" fmla="*/ 2299 w 2301"/>
                  <a:gd name="T117" fmla="*/ 2711 h 2868"/>
                  <a:gd name="T118" fmla="*/ 2278 w 2301"/>
                  <a:gd name="T119" fmla="*/ 2750 h 2868"/>
                  <a:gd name="T120" fmla="*/ 2234 w 2301"/>
                  <a:gd name="T121" fmla="*/ 2776 h 2868"/>
                  <a:gd name="T122" fmla="*/ 2179 w 2301"/>
                  <a:gd name="T123" fmla="*/ 2793 h 2868"/>
                  <a:gd name="T124" fmla="*/ 2123 w 2301"/>
                  <a:gd name="T125" fmla="*/ 2802 h 2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01" h="2868">
                    <a:moveTo>
                      <a:pt x="2088" y="2804"/>
                    </a:moveTo>
                    <a:lnTo>
                      <a:pt x="1914" y="2804"/>
                    </a:lnTo>
                    <a:lnTo>
                      <a:pt x="1911" y="2817"/>
                    </a:lnTo>
                    <a:lnTo>
                      <a:pt x="1906" y="2829"/>
                    </a:lnTo>
                    <a:lnTo>
                      <a:pt x="1899" y="2841"/>
                    </a:lnTo>
                    <a:lnTo>
                      <a:pt x="1891" y="2849"/>
                    </a:lnTo>
                    <a:lnTo>
                      <a:pt x="1880" y="2858"/>
                    </a:lnTo>
                    <a:lnTo>
                      <a:pt x="1869" y="2864"/>
                    </a:lnTo>
                    <a:lnTo>
                      <a:pt x="1856" y="2867"/>
                    </a:lnTo>
                    <a:lnTo>
                      <a:pt x="1843" y="2868"/>
                    </a:lnTo>
                    <a:lnTo>
                      <a:pt x="793" y="2868"/>
                    </a:lnTo>
                    <a:lnTo>
                      <a:pt x="582" y="2868"/>
                    </a:lnTo>
                    <a:lnTo>
                      <a:pt x="440" y="2868"/>
                    </a:lnTo>
                    <a:lnTo>
                      <a:pt x="371" y="2807"/>
                    </a:lnTo>
                    <a:lnTo>
                      <a:pt x="89" y="2807"/>
                    </a:lnTo>
                    <a:lnTo>
                      <a:pt x="53" y="2789"/>
                    </a:lnTo>
                    <a:lnTo>
                      <a:pt x="26" y="2768"/>
                    </a:lnTo>
                    <a:lnTo>
                      <a:pt x="10" y="2748"/>
                    </a:lnTo>
                    <a:lnTo>
                      <a:pt x="1" y="2728"/>
                    </a:lnTo>
                    <a:lnTo>
                      <a:pt x="0" y="2708"/>
                    </a:lnTo>
                    <a:lnTo>
                      <a:pt x="4" y="2687"/>
                    </a:lnTo>
                    <a:lnTo>
                      <a:pt x="13" y="2669"/>
                    </a:lnTo>
                    <a:lnTo>
                      <a:pt x="26" y="2650"/>
                    </a:lnTo>
                    <a:lnTo>
                      <a:pt x="42" y="2633"/>
                    </a:lnTo>
                    <a:lnTo>
                      <a:pt x="59" y="2617"/>
                    </a:lnTo>
                    <a:lnTo>
                      <a:pt x="76" y="2604"/>
                    </a:lnTo>
                    <a:lnTo>
                      <a:pt x="94" y="2591"/>
                    </a:lnTo>
                    <a:lnTo>
                      <a:pt x="108" y="2581"/>
                    </a:lnTo>
                    <a:lnTo>
                      <a:pt x="120" y="2573"/>
                    </a:lnTo>
                    <a:lnTo>
                      <a:pt x="128" y="2569"/>
                    </a:lnTo>
                    <a:lnTo>
                      <a:pt x="131" y="2568"/>
                    </a:lnTo>
                    <a:lnTo>
                      <a:pt x="300" y="2568"/>
                    </a:lnTo>
                    <a:lnTo>
                      <a:pt x="276" y="2545"/>
                    </a:lnTo>
                    <a:lnTo>
                      <a:pt x="284" y="2536"/>
                    </a:lnTo>
                    <a:lnTo>
                      <a:pt x="293" y="2529"/>
                    </a:lnTo>
                    <a:lnTo>
                      <a:pt x="302" y="2520"/>
                    </a:lnTo>
                    <a:lnTo>
                      <a:pt x="312" y="2513"/>
                    </a:lnTo>
                    <a:lnTo>
                      <a:pt x="320" y="2507"/>
                    </a:lnTo>
                    <a:lnTo>
                      <a:pt x="329" y="2503"/>
                    </a:lnTo>
                    <a:lnTo>
                      <a:pt x="336" y="2500"/>
                    </a:lnTo>
                    <a:lnTo>
                      <a:pt x="344" y="2498"/>
                    </a:lnTo>
                    <a:lnTo>
                      <a:pt x="359" y="2498"/>
                    </a:lnTo>
                    <a:lnTo>
                      <a:pt x="359" y="1486"/>
                    </a:lnTo>
                    <a:lnTo>
                      <a:pt x="344" y="1486"/>
                    </a:lnTo>
                    <a:lnTo>
                      <a:pt x="332" y="1485"/>
                    </a:lnTo>
                    <a:lnTo>
                      <a:pt x="322" y="1482"/>
                    </a:lnTo>
                    <a:lnTo>
                      <a:pt x="312" y="1476"/>
                    </a:lnTo>
                    <a:lnTo>
                      <a:pt x="305" y="1469"/>
                    </a:lnTo>
                    <a:lnTo>
                      <a:pt x="297" y="1461"/>
                    </a:lnTo>
                    <a:lnTo>
                      <a:pt x="292" y="1451"/>
                    </a:lnTo>
                    <a:lnTo>
                      <a:pt x="289" y="1441"/>
                    </a:lnTo>
                    <a:lnTo>
                      <a:pt x="287" y="1430"/>
                    </a:lnTo>
                    <a:lnTo>
                      <a:pt x="289" y="1418"/>
                    </a:lnTo>
                    <a:lnTo>
                      <a:pt x="292" y="1408"/>
                    </a:lnTo>
                    <a:lnTo>
                      <a:pt x="297" y="1398"/>
                    </a:lnTo>
                    <a:lnTo>
                      <a:pt x="305" y="1389"/>
                    </a:lnTo>
                    <a:lnTo>
                      <a:pt x="312" y="1383"/>
                    </a:lnTo>
                    <a:lnTo>
                      <a:pt x="322" y="1378"/>
                    </a:lnTo>
                    <a:lnTo>
                      <a:pt x="332" y="1375"/>
                    </a:lnTo>
                    <a:lnTo>
                      <a:pt x="344" y="1373"/>
                    </a:lnTo>
                    <a:lnTo>
                      <a:pt x="359" y="1373"/>
                    </a:lnTo>
                    <a:lnTo>
                      <a:pt x="359" y="380"/>
                    </a:lnTo>
                    <a:lnTo>
                      <a:pt x="344" y="380"/>
                    </a:lnTo>
                    <a:lnTo>
                      <a:pt x="332" y="378"/>
                    </a:lnTo>
                    <a:lnTo>
                      <a:pt x="322" y="375"/>
                    </a:lnTo>
                    <a:lnTo>
                      <a:pt x="312" y="370"/>
                    </a:lnTo>
                    <a:lnTo>
                      <a:pt x="305" y="362"/>
                    </a:lnTo>
                    <a:lnTo>
                      <a:pt x="297" y="355"/>
                    </a:lnTo>
                    <a:lnTo>
                      <a:pt x="292" y="345"/>
                    </a:lnTo>
                    <a:lnTo>
                      <a:pt x="289" y="335"/>
                    </a:lnTo>
                    <a:lnTo>
                      <a:pt x="287" y="323"/>
                    </a:lnTo>
                    <a:lnTo>
                      <a:pt x="287" y="316"/>
                    </a:lnTo>
                    <a:lnTo>
                      <a:pt x="289" y="310"/>
                    </a:lnTo>
                    <a:lnTo>
                      <a:pt x="292" y="303"/>
                    </a:lnTo>
                    <a:lnTo>
                      <a:pt x="293" y="297"/>
                    </a:lnTo>
                    <a:lnTo>
                      <a:pt x="287" y="297"/>
                    </a:lnTo>
                    <a:lnTo>
                      <a:pt x="277" y="297"/>
                    </a:lnTo>
                    <a:lnTo>
                      <a:pt x="267" y="296"/>
                    </a:lnTo>
                    <a:lnTo>
                      <a:pt x="257" y="295"/>
                    </a:lnTo>
                    <a:lnTo>
                      <a:pt x="248" y="293"/>
                    </a:lnTo>
                    <a:lnTo>
                      <a:pt x="238" y="292"/>
                    </a:lnTo>
                    <a:lnTo>
                      <a:pt x="229" y="289"/>
                    </a:lnTo>
                    <a:lnTo>
                      <a:pt x="221" y="284"/>
                    </a:lnTo>
                    <a:lnTo>
                      <a:pt x="212" y="282"/>
                    </a:lnTo>
                    <a:lnTo>
                      <a:pt x="175" y="233"/>
                    </a:lnTo>
                    <a:lnTo>
                      <a:pt x="159" y="188"/>
                    </a:lnTo>
                    <a:lnTo>
                      <a:pt x="156" y="149"/>
                    </a:lnTo>
                    <a:lnTo>
                      <a:pt x="166" y="116"/>
                    </a:lnTo>
                    <a:lnTo>
                      <a:pt x="180" y="90"/>
                    </a:lnTo>
                    <a:lnTo>
                      <a:pt x="198" y="69"/>
                    </a:lnTo>
                    <a:lnTo>
                      <a:pt x="211" y="56"/>
                    </a:lnTo>
                    <a:lnTo>
                      <a:pt x="216" y="52"/>
                    </a:lnTo>
                    <a:lnTo>
                      <a:pt x="540" y="52"/>
                    </a:lnTo>
                    <a:lnTo>
                      <a:pt x="609" y="0"/>
                    </a:lnTo>
                    <a:lnTo>
                      <a:pt x="1843" y="0"/>
                    </a:lnTo>
                    <a:lnTo>
                      <a:pt x="1856" y="1"/>
                    </a:lnTo>
                    <a:lnTo>
                      <a:pt x="1869" y="4"/>
                    </a:lnTo>
                    <a:lnTo>
                      <a:pt x="1880" y="10"/>
                    </a:lnTo>
                    <a:lnTo>
                      <a:pt x="1891" y="17"/>
                    </a:lnTo>
                    <a:lnTo>
                      <a:pt x="1899" y="27"/>
                    </a:lnTo>
                    <a:lnTo>
                      <a:pt x="1906" y="38"/>
                    </a:lnTo>
                    <a:lnTo>
                      <a:pt x="1911" y="49"/>
                    </a:lnTo>
                    <a:lnTo>
                      <a:pt x="1914" y="62"/>
                    </a:lnTo>
                    <a:lnTo>
                      <a:pt x="2151" y="62"/>
                    </a:lnTo>
                    <a:lnTo>
                      <a:pt x="2181" y="65"/>
                    </a:lnTo>
                    <a:lnTo>
                      <a:pt x="2208" y="71"/>
                    </a:lnTo>
                    <a:lnTo>
                      <a:pt x="2234" y="82"/>
                    </a:lnTo>
                    <a:lnTo>
                      <a:pt x="2256" y="97"/>
                    </a:lnTo>
                    <a:lnTo>
                      <a:pt x="2273" y="114"/>
                    </a:lnTo>
                    <a:lnTo>
                      <a:pt x="2288" y="134"/>
                    </a:lnTo>
                    <a:lnTo>
                      <a:pt x="2296" y="157"/>
                    </a:lnTo>
                    <a:lnTo>
                      <a:pt x="2299" y="181"/>
                    </a:lnTo>
                    <a:lnTo>
                      <a:pt x="2296" y="204"/>
                    </a:lnTo>
                    <a:lnTo>
                      <a:pt x="2288" y="227"/>
                    </a:lnTo>
                    <a:lnTo>
                      <a:pt x="2273" y="245"/>
                    </a:lnTo>
                    <a:lnTo>
                      <a:pt x="2256" y="263"/>
                    </a:lnTo>
                    <a:lnTo>
                      <a:pt x="2234" y="277"/>
                    </a:lnTo>
                    <a:lnTo>
                      <a:pt x="2208" y="289"/>
                    </a:lnTo>
                    <a:lnTo>
                      <a:pt x="2181" y="295"/>
                    </a:lnTo>
                    <a:lnTo>
                      <a:pt x="2151" y="297"/>
                    </a:lnTo>
                    <a:lnTo>
                      <a:pt x="2151" y="297"/>
                    </a:lnTo>
                    <a:lnTo>
                      <a:pt x="2152" y="303"/>
                    </a:lnTo>
                    <a:lnTo>
                      <a:pt x="2155" y="310"/>
                    </a:lnTo>
                    <a:lnTo>
                      <a:pt x="2156" y="316"/>
                    </a:lnTo>
                    <a:lnTo>
                      <a:pt x="2156" y="323"/>
                    </a:lnTo>
                    <a:lnTo>
                      <a:pt x="2155" y="335"/>
                    </a:lnTo>
                    <a:lnTo>
                      <a:pt x="2152" y="345"/>
                    </a:lnTo>
                    <a:lnTo>
                      <a:pt x="2146" y="355"/>
                    </a:lnTo>
                    <a:lnTo>
                      <a:pt x="2139" y="362"/>
                    </a:lnTo>
                    <a:lnTo>
                      <a:pt x="2132" y="370"/>
                    </a:lnTo>
                    <a:lnTo>
                      <a:pt x="2122" y="375"/>
                    </a:lnTo>
                    <a:lnTo>
                      <a:pt x="2112" y="378"/>
                    </a:lnTo>
                    <a:lnTo>
                      <a:pt x="2100" y="380"/>
                    </a:lnTo>
                    <a:lnTo>
                      <a:pt x="2090" y="380"/>
                    </a:lnTo>
                    <a:lnTo>
                      <a:pt x="2090" y="1373"/>
                    </a:lnTo>
                    <a:lnTo>
                      <a:pt x="2100" y="1373"/>
                    </a:lnTo>
                    <a:lnTo>
                      <a:pt x="2112" y="1375"/>
                    </a:lnTo>
                    <a:lnTo>
                      <a:pt x="2122" y="1378"/>
                    </a:lnTo>
                    <a:lnTo>
                      <a:pt x="2132" y="1383"/>
                    </a:lnTo>
                    <a:lnTo>
                      <a:pt x="2139" y="1389"/>
                    </a:lnTo>
                    <a:lnTo>
                      <a:pt x="2146" y="1398"/>
                    </a:lnTo>
                    <a:lnTo>
                      <a:pt x="2152" y="1408"/>
                    </a:lnTo>
                    <a:lnTo>
                      <a:pt x="2155" y="1418"/>
                    </a:lnTo>
                    <a:lnTo>
                      <a:pt x="2156" y="1430"/>
                    </a:lnTo>
                    <a:lnTo>
                      <a:pt x="2155" y="1441"/>
                    </a:lnTo>
                    <a:lnTo>
                      <a:pt x="2152" y="1451"/>
                    </a:lnTo>
                    <a:lnTo>
                      <a:pt x="2146" y="1461"/>
                    </a:lnTo>
                    <a:lnTo>
                      <a:pt x="2139" y="1469"/>
                    </a:lnTo>
                    <a:lnTo>
                      <a:pt x="2132" y="1476"/>
                    </a:lnTo>
                    <a:lnTo>
                      <a:pt x="2122" y="1482"/>
                    </a:lnTo>
                    <a:lnTo>
                      <a:pt x="2112" y="1485"/>
                    </a:lnTo>
                    <a:lnTo>
                      <a:pt x="2100" y="1486"/>
                    </a:lnTo>
                    <a:lnTo>
                      <a:pt x="2090" y="1486"/>
                    </a:lnTo>
                    <a:lnTo>
                      <a:pt x="2090" y="2498"/>
                    </a:lnTo>
                    <a:lnTo>
                      <a:pt x="2100" y="2498"/>
                    </a:lnTo>
                    <a:lnTo>
                      <a:pt x="2112" y="2500"/>
                    </a:lnTo>
                    <a:lnTo>
                      <a:pt x="2122" y="2503"/>
                    </a:lnTo>
                    <a:lnTo>
                      <a:pt x="2132" y="2508"/>
                    </a:lnTo>
                    <a:lnTo>
                      <a:pt x="2139" y="2516"/>
                    </a:lnTo>
                    <a:lnTo>
                      <a:pt x="2146" y="2523"/>
                    </a:lnTo>
                    <a:lnTo>
                      <a:pt x="2152" y="2533"/>
                    </a:lnTo>
                    <a:lnTo>
                      <a:pt x="2155" y="2543"/>
                    </a:lnTo>
                    <a:lnTo>
                      <a:pt x="2156" y="2555"/>
                    </a:lnTo>
                    <a:lnTo>
                      <a:pt x="2156" y="2559"/>
                    </a:lnTo>
                    <a:lnTo>
                      <a:pt x="2155" y="2562"/>
                    </a:lnTo>
                    <a:lnTo>
                      <a:pt x="2155" y="2566"/>
                    </a:lnTo>
                    <a:lnTo>
                      <a:pt x="2153" y="2569"/>
                    </a:lnTo>
                    <a:lnTo>
                      <a:pt x="2181" y="2572"/>
                    </a:lnTo>
                    <a:lnTo>
                      <a:pt x="2207" y="2578"/>
                    </a:lnTo>
                    <a:lnTo>
                      <a:pt x="2231" y="2588"/>
                    </a:lnTo>
                    <a:lnTo>
                      <a:pt x="2253" y="2601"/>
                    </a:lnTo>
                    <a:lnTo>
                      <a:pt x="2270" y="2618"/>
                    </a:lnTo>
                    <a:lnTo>
                      <a:pt x="2285" y="2635"/>
                    </a:lnTo>
                    <a:lnTo>
                      <a:pt x="2294" y="2656"/>
                    </a:lnTo>
                    <a:lnTo>
                      <a:pt x="2299" y="2677"/>
                    </a:lnTo>
                    <a:lnTo>
                      <a:pt x="2301" y="2695"/>
                    </a:lnTo>
                    <a:lnTo>
                      <a:pt x="2299" y="2711"/>
                    </a:lnTo>
                    <a:lnTo>
                      <a:pt x="2295" y="2725"/>
                    </a:lnTo>
                    <a:lnTo>
                      <a:pt x="2288" y="2738"/>
                    </a:lnTo>
                    <a:lnTo>
                      <a:pt x="2278" y="2750"/>
                    </a:lnTo>
                    <a:lnTo>
                      <a:pt x="2265" y="2760"/>
                    </a:lnTo>
                    <a:lnTo>
                      <a:pt x="2250" y="2768"/>
                    </a:lnTo>
                    <a:lnTo>
                      <a:pt x="2234" y="2776"/>
                    </a:lnTo>
                    <a:lnTo>
                      <a:pt x="2217" y="2783"/>
                    </a:lnTo>
                    <a:lnTo>
                      <a:pt x="2198" y="2789"/>
                    </a:lnTo>
                    <a:lnTo>
                      <a:pt x="2179" y="2793"/>
                    </a:lnTo>
                    <a:lnTo>
                      <a:pt x="2161" y="2797"/>
                    </a:lnTo>
                    <a:lnTo>
                      <a:pt x="2142" y="2800"/>
                    </a:lnTo>
                    <a:lnTo>
                      <a:pt x="2123" y="2802"/>
                    </a:lnTo>
                    <a:lnTo>
                      <a:pt x="2106" y="2803"/>
                    </a:lnTo>
                    <a:lnTo>
                      <a:pt x="2088" y="280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p:nvSpPr>
            <p:spPr bwMode="auto">
              <a:xfrm>
                <a:off x="5532509" y="2409334"/>
                <a:ext cx="263769" cy="330234"/>
              </a:xfrm>
              <a:custGeom>
                <a:avLst/>
                <a:gdLst>
                  <a:gd name="T0" fmla="*/ 699 w 720"/>
                  <a:gd name="T1" fmla="*/ 470 h 955"/>
                  <a:gd name="T2" fmla="*/ 681 w 720"/>
                  <a:gd name="T3" fmla="*/ 419 h 955"/>
                  <a:gd name="T4" fmla="*/ 657 w 720"/>
                  <a:gd name="T5" fmla="*/ 371 h 955"/>
                  <a:gd name="T6" fmla="*/ 633 w 720"/>
                  <a:gd name="T7" fmla="*/ 325 h 955"/>
                  <a:gd name="T8" fmla="*/ 607 w 720"/>
                  <a:gd name="T9" fmla="*/ 282 h 955"/>
                  <a:gd name="T10" fmla="*/ 579 w 720"/>
                  <a:gd name="T11" fmla="*/ 240 h 955"/>
                  <a:gd name="T12" fmla="*/ 551 w 720"/>
                  <a:gd name="T13" fmla="*/ 202 h 955"/>
                  <a:gd name="T14" fmla="*/ 523 w 720"/>
                  <a:gd name="T15" fmla="*/ 166 h 955"/>
                  <a:gd name="T16" fmla="*/ 496 w 720"/>
                  <a:gd name="T17" fmla="*/ 133 h 955"/>
                  <a:gd name="T18" fmla="*/ 468 w 720"/>
                  <a:gd name="T19" fmla="*/ 103 h 955"/>
                  <a:gd name="T20" fmla="*/ 444 w 720"/>
                  <a:gd name="T21" fmla="*/ 77 h 955"/>
                  <a:gd name="T22" fmla="*/ 421 w 720"/>
                  <a:gd name="T23" fmla="*/ 55 h 955"/>
                  <a:gd name="T24" fmla="*/ 400 w 720"/>
                  <a:gd name="T25" fmla="*/ 35 h 955"/>
                  <a:gd name="T26" fmla="*/ 384 w 720"/>
                  <a:gd name="T27" fmla="*/ 21 h 955"/>
                  <a:gd name="T28" fmla="*/ 371 w 720"/>
                  <a:gd name="T29" fmla="*/ 9 h 955"/>
                  <a:gd name="T30" fmla="*/ 364 w 720"/>
                  <a:gd name="T31" fmla="*/ 3 h 955"/>
                  <a:gd name="T32" fmla="*/ 361 w 720"/>
                  <a:gd name="T33" fmla="*/ 0 h 955"/>
                  <a:gd name="T34" fmla="*/ 358 w 720"/>
                  <a:gd name="T35" fmla="*/ 3 h 955"/>
                  <a:gd name="T36" fmla="*/ 353 w 720"/>
                  <a:gd name="T37" fmla="*/ 9 h 955"/>
                  <a:gd name="T38" fmla="*/ 341 w 720"/>
                  <a:gd name="T39" fmla="*/ 21 h 955"/>
                  <a:gd name="T40" fmla="*/ 328 w 720"/>
                  <a:gd name="T41" fmla="*/ 35 h 955"/>
                  <a:gd name="T42" fmla="*/ 311 w 720"/>
                  <a:gd name="T43" fmla="*/ 54 h 955"/>
                  <a:gd name="T44" fmla="*/ 291 w 720"/>
                  <a:gd name="T45" fmla="*/ 75 h 955"/>
                  <a:gd name="T46" fmla="*/ 269 w 720"/>
                  <a:gd name="T47" fmla="*/ 100 h 955"/>
                  <a:gd name="T48" fmla="*/ 244 w 720"/>
                  <a:gd name="T49" fmla="*/ 129 h 955"/>
                  <a:gd name="T50" fmla="*/ 220 w 720"/>
                  <a:gd name="T51" fmla="*/ 159 h 955"/>
                  <a:gd name="T52" fmla="*/ 194 w 720"/>
                  <a:gd name="T53" fmla="*/ 192 h 955"/>
                  <a:gd name="T54" fmla="*/ 168 w 720"/>
                  <a:gd name="T55" fmla="*/ 228 h 955"/>
                  <a:gd name="T56" fmla="*/ 140 w 720"/>
                  <a:gd name="T57" fmla="*/ 266 h 955"/>
                  <a:gd name="T58" fmla="*/ 114 w 720"/>
                  <a:gd name="T59" fmla="*/ 305 h 955"/>
                  <a:gd name="T60" fmla="*/ 90 w 720"/>
                  <a:gd name="T61" fmla="*/ 347 h 955"/>
                  <a:gd name="T62" fmla="*/ 65 w 720"/>
                  <a:gd name="T63" fmla="*/ 389 h 955"/>
                  <a:gd name="T64" fmla="*/ 44 w 720"/>
                  <a:gd name="T65" fmla="*/ 432 h 955"/>
                  <a:gd name="T66" fmla="*/ 18 w 720"/>
                  <a:gd name="T67" fmla="*/ 509 h 955"/>
                  <a:gd name="T68" fmla="*/ 3 w 720"/>
                  <a:gd name="T69" fmla="*/ 594 h 955"/>
                  <a:gd name="T70" fmla="*/ 0 w 720"/>
                  <a:gd name="T71" fmla="*/ 680 h 955"/>
                  <a:gd name="T72" fmla="*/ 5 w 720"/>
                  <a:gd name="T73" fmla="*/ 764 h 955"/>
                  <a:gd name="T74" fmla="*/ 13 w 720"/>
                  <a:gd name="T75" fmla="*/ 839 h 955"/>
                  <a:gd name="T76" fmla="*/ 23 w 720"/>
                  <a:gd name="T77" fmla="*/ 900 h 955"/>
                  <a:gd name="T78" fmla="*/ 32 w 720"/>
                  <a:gd name="T79" fmla="*/ 940 h 955"/>
                  <a:gd name="T80" fmla="*/ 35 w 720"/>
                  <a:gd name="T81" fmla="*/ 955 h 955"/>
                  <a:gd name="T82" fmla="*/ 699 w 720"/>
                  <a:gd name="T83" fmla="*/ 955 h 955"/>
                  <a:gd name="T84" fmla="*/ 701 w 720"/>
                  <a:gd name="T85" fmla="*/ 939 h 955"/>
                  <a:gd name="T86" fmla="*/ 705 w 720"/>
                  <a:gd name="T87" fmla="*/ 897 h 955"/>
                  <a:gd name="T88" fmla="*/ 711 w 720"/>
                  <a:gd name="T89" fmla="*/ 836 h 955"/>
                  <a:gd name="T90" fmla="*/ 717 w 720"/>
                  <a:gd name="T91" fmla="*/ 761 h 955"/>
                  <a:gd name="T92" fmla="*/ 720 w 720"/>
                  <a:gd name="T93" fmla="*/ 680 h 955"/>
                  <a:gd name="T94" fmla="*/ 718 w 720"/>
                  <a:gd name="T95" fmla="*/ 601 h 955"/>
                  <a:gd name="T96" fmla="*/ 712 w 720"/>
                  <a:gd name="T97" fmla="*/ 529 h 955"/>
                  <a:gd name="T98" fmla="*/ 699 w 720"/>
                  <a:gd name="T99" fmla="*/ 47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0" h="955">
                    <a:moveTo>
                      <a:pt x="699" y="470"/>
                    </a:moveTo>
                    <a:lnTo>
                      <a:pt x="681" y="419"/>
                    </a:lnTo>
                    <a:lnTo>
                      <a:pt x="657" y="371"/>
                    </a:lnTo>
                    <a:lnTo>
                      <a:pt x="633" y="325"/>
                    </a:lnTo>
                    <a:lnTo>
                      <a:pt x="607" y="282"/>
                    </a:lnTo>
                    <a:lnTo>
                      <a:pt x="579" y="240"/>
                    </a:lnTo>
                    <a:lnTo>
                      <a:pt x="551" y="202"/>
                    </a:lnTo>
                    <a:lnTo>
                      <a:pt x="523" y="166"/>
                    </a:lnTo>
                    <a:lnTo>
                      <a:pt x="496" y="133"/>
                    </a:lnTo>
                    <a:lnTo>
                      <a:pt x="468" y="103"/>
                    </a:lnTo>
                    <a:lnTo>
                      <a:pt x="444" y="77"/>
                    </a:lnTo>
                    <a:lnTo>
                      <a:pt x="421" y="55"/>
                    </a:lnTo>
                    <a:lnTo>
                      <a:pt x="400" y="35"/>
                    </a:lnTo>
                    <a:lnTo>
                      <a:pt x="384" y="21"/>
                    </a:lnTo>
                    <a:lnTo>
                      <a:pt x="371" y="9"/>
                    </a:lnTo>
                    <a:lnTo>
                      <a:pt x="364" y="3"/>
                    </a:lnTo>
                    <a:lnTo>
                      <a:pt x="361" y="0"/>
                    </a:lnTo>
                    <a:lnTo>
                      <a:pt x="358" y="3"/>
                    </a:lnTo>
                    <a:lnTo>
                      <a:pt x="353" y="9"/>
                    </a:lnTo>
                    <a:lnTo>
                      <a:pt x="341" y="21"/>
                    </a:lnTo>
                    <a:lnTo>
                      <a:pt x="328" y="35"/>
                    </a:lnTo>
                    <a:lnTo>
                      <a:pt x="311" y="54"/>
                    </a:lnTo>
                    <a:lnTo>
                      <a:pt x="291" y="75"/>
                    </a:lnTo>
                    <a:lnTo>
                      <a:pt x="269" y="100"/>
                    </a:lnTo>
                    <a:lnTo>
                      <a:pt x="244" y="129"/>
                    </a:lnTo>
                    <a:lnTo>
                      <a:pt x="220" y="159"/>
                    </a:lnTo>
                    <a:lnTo>
                      <a:pt x="194" y="192"/>
                    </a:lnTo>
                    <a:lnTo>
                      <a:pt x="168" y="228"/>
                    </a:lnTo>
                    <a:lnTo>
                      <a:pt x="140" y="266"/>
                    </a:lnTo>
                    <a:lnTo>
                      <a:pt x="114" y="305"/>
                    </a:lnTo>
                    <a:lnTo>
                      <a:pt x="90" y="347"/>
                    </a:lnTo>
                    <a:lnTo>
                      <a:pt x="65" y="389"/>
                    </a:lnTo>
                    <a:lnTo>
                      <a:pt x="44" y="432"/>
                    </a:lnTo>
                    <a:lnTo>
                      <a:pt x="18" y="509"/>
                    </a:lnTo>
                    <a:lnTo>
                      <a:pt x="3" y="594"/>
                    </a:lnTo>
                    <a:lnTo>
                      <a:pt x="0" y="680"/>
                    </a:lnTo>
                    <a:lnTo>
                      <a:pt x="5" y="764"/>
                    </a:lnTo>
                    <a:lnTo>
                      <a:pt x="13" y="839"/>
                    </a:lnTo>
                    <a:lnTo>
                      <a:pt x="23" y="900"/>
                    </a:lnTo>
                    <a:lnTo>
                      <a:pt x="32" y="940"/>
                    </a:lnTo>
                    <a:lnTo>
                      <a:pt x="35" y="955"/>
                    </a:lnTo>
                    <a:lnTo>
                      <a:pt x="699" y="955"/>
                    </a:lnTo>
                    <a:lnTo>
                      <a:pt x="701" y="939"/>
                    </a:lnTo>
                    <a:lnTo>
                      <a:pt x="705" y="897"/>
                    </a:lnTo>
                    <a:lnTo>
                      <a:pt x="711" y="836"/>
                    </a:lnTo>
                    <a:lnTo>
                      <a:pt x="717" y="761"/>
                    </a:lnTo>
                    <a:lnTo>
                      <a:pt x="720" y="680"/>
                    </a:lnTo>
                    <a:lnTo>
                      <a:pt x="718" y="601"/>
                    </a:lnTo>
                    <a:lnTo>
                      <a:pt x="712" y="529"/>
                    </a:lnTo>
                    <a:lnTo>
                      <a:pt x="699" y="47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p:nvSpPr>
            <p:spPr bwMode="auto">
              <a:xfrm>
                <a:off x="5407219" y="1955522"/>
                <a:ext cx="189035" cy="786123"/>
              </a:xfrm>
              <a:custGeom>
                <a:avLst/>
                <a:gdLst>
                  <a:gd name="T0" fmla="*/ 61 w 516"/>
                  <a:gd name="T1" fmla="*/ 2269 h 2272"/>
                  <a:gd name="T2" fmla="*/ 63 w 516"/>
                  <a:gd name="T3" fmla="*/ 2262 h 2272"/>
                  <a:gd name="T4" fmla="*/ 61 w 516"/>
                  <a:gd name="T5" fmla="*/ 2246 h 2272"/>
                  <a:gd name="T6" fmla="*/ 52 w 516"/>
                  <a:gd name="T7" fmla="*/ 2226 h 2272"/>
                  <a:gd name="T8" fmla="*/ 38 w 516"/>
                  <a:gd name="T9" fmla="*/ 2211 h 2272"/>
                  <a:gd name="T10" fmla="*/ 18 w 516"/>
                  <a:gd name="T11" fmla="*/ 2203 h 2272"/>
                  <a:gd name="T12" fmla="*/ 0 w 516"/>
                  <a:gd name="T13" fmla="*/ 2201 h 2272"/>
                  <a:gd name="T14" fmla="*/ 6 w 516"/>
                  <a:gd name="T15" fmla="*/ 1189 h 2272"/>
                  <a:gd name="T16" fmla="*/ 28 w 516"/>
                  <a:gd name="T17" fmla="*/ 1185 h 2272"/>
                  <a:gd name="T18" fmla="*/ 45 w 516"/>
                  <a:gd name="T19" fmla="*/ 1172 h 2272"/>
                  <a:gd name="T20" fmla="*/ 58 w 516"/>
                  <a:gd name="T21" fmla="*/ 1154 h 2272"/>
                  <a:gd name="T22" fmla="*/ 63 w 516"/>
                  <a:gd name="T23" fmla="*/ 1133 h 2272"/>
                  <a:gd name="T24" fmla="*/ 58 w 516"/>
                  <a:gd name="T25" fmla="*/ 1111 h 2272"/>
                  <a:gd name="T26" fmla="*/ 45 w 516"/>
                  <a:gd name="T27" fmla="*/ 1092 h 2272"/>
                  <a:gd name="T28" fmla="*/ 28 w 516"/>
                  <a:gd name="T29" fmla="*/ 1081 h 2272"/>
                  <a:gd name="T30" fmla="*/ 6 w 516"/>
                  <a:gd name="T31" fmla="*/ 1076 h 2272"/>
                  <a:gd name="T32" fmla="*/ 0 w 516"/>
                  <a:gd name="T33" fmla="*/ 83 h 2272"/>
                  <a:gd name="T34" fmla="*/ 18 w 516"/>
                  <a:gd name="T35" fmla="*/ 81 h 2272"/>
                  <a:gd name="T36" fmla="*/ 38 w 516"/>
                  <a:gd name="T37" fmla="*/ 73 h 2272"/>
                  <a:gd name="T38" fmla="*/ 52 w 516"/>
                  <a:gd name="T39" fmla="*/ 58 h 2272"/>
                  <a:gd name="T40" fmla="*/ 61 w 516"/>
                  <a:gd name="T41" fmla="*/ 38 h 2272"/>
                  <a:gd name="T42" fmla="*/ 63 w 516"/>
                  <a:gd name="T43" fmla="*/ 19 h 2272"/>
                  <a:gd name="T44" fmla="*/ 58 w 516"/>
                  <a:gd name="T45" fmla="*/ 6 h 2272"/>
                  <a:gd name="T46" fmla="*/ 184 w 516"/>
                  <a:gd name="T47" fmla="*/ 0 h 2272"/>
                  <a:gd name="T48" fmla="*/ 169 w 516"/>
                  <a:gd name="T49" fmla="*/ 70 h 2272"/>
                  <a:gd name="T50" fmla="*/ 154 w 516"/>
                  <a:gd name="T51" fmla="*/ 148 h 2272"/>
                  <a:gd name="T52" fmla="*/ 141 w 516"/>
                  <a:gd name="T53" fmla="*/ 232 h 2272"/>
                  <a:gd name="T54" fmla="*/ 138 w 516"/>
                  <a:gd name="T55" fmla="*/ 323 h 2272"/>
                  <a:gd name="T56" fmla="*/ 149 w 516"/>
                  <a:gd name="T57" fmla="*/ 419 h 2272"/>
                  <a:gd name="T58" fmla="*/ 181 w 516"/>
                  <a:gd name="T59" fmla="*/ 520 h 2272"/>
                  <a:gd name="T60" fmla="*/ 240 w 516"/>
                  <a:gd name="T61" fmla="*/ 627 h 2272"/>
                  <a:gd name="T62" fmla="*/ 331 w 516"/>
                  <a:gd name="T63" fmla="*/ 738 h 2272"/>
                  <a:gd name="T64" fmla="*/ 393 w 516"/>
                  <a:gd name="T65" fmla="*/ 808 h 2272"/>
                  <a:gd name="T66" fmla="*/ 447 w 516"/>
                  <a:gd name="T67" fmla="*/ 881 h 2272"/>
                  <a:gd name="T68" fmla="*/ 489 w 516"/>
                  <a:gd name="T69" fmla="*/ 962 h 2272"/>
                  <a:gd name="T70" fmla="*/ 513 w 516"/>
                  <a:gd name="T71" fmla="*/ 1050 h 2272"/>
                  <a:gd name="T72" fmla="*/ 513 w 516"/>
                  <a:gd name="T73" fmla="*/ 1147 h 2272"/>
                  <a:gd name="T74" fmla="*/ 487 w 516"/>
                  <a:gd name="T75" fmla="*/ 1251 h 2272"/>
                  <a:gd name="T76" fmla="*/ 428 w 516"/>
                  <a:gd name="T77" fmla="*/ 1365 h 2272"/>
                  <a:gd name="T78" fmla="*/ 330 w 516"/>
                  <a:gd name="T79" fmla="*/ 1489 h 2272"/>
                  <a:gd name="T80" fmla="*/ 252 w 516"/>
                  <a:gd name="T81" fmla="*/ 1592 h 2272"/>
                  <a:gd name="T82" fmla="*/ 200 w 516"/>
                  <a:gd name="T83" fmla="*/ 1699 h 2272"/>
                  <a:gd name="T84" fmla="*/ 169 w 516"/>
                  <a:gd name="T85" fmla="*/ 1807 h 2272"/>
                  <a:gd name="T86" fmla="*/ 155 w 516"/>
                  <a:gd name="T87" fmla="*/ 1912 h 2272"/>
                  <a:gd name="T88" fmla="*/ 154 w 516"/>
                  <a:gd name="T89" fmla="*/ 2015 h 2272"/>
                  <a:gd name="T90" fmla="*/ 161 w 516"/>
                  <a:gd name="T91" fmla="*/ 2112 h 2272"/>
                  <a:gd name="T92" fmla="*/ 172 w 516"/>
                  <a:gd name="T93" fmla="*/ 2197 h 2272"/>
                  <a:gd name="T94" fmla="*/ 184 w 516"/>
                  <a:gd name="T95"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6" h="2272">
                    <a:moveTo>
                      <a:pt x="60" y="2272"/>
                    </a:moveTo>
                    <a:lnTo>
                      <a:pt x="61" y="2269"/>
                    </a:lnTo>
                    <a:lnTo>
                      <a:pt x="61" y="2265"/>
                    </a:lnTo>
                    <a:lnTo>
                      <a:pt x="63" y="2262"/>
                    </a:lnTo>
                    <a:lnTo>
                      <a:pt x="63" y="2258"/>
                    </a:lnTo>
                    <a:lnTo>
                      <a:pt x="61" y="2246"/>
                    </a:lnTo>
                    <a:lnTo>
                      <a:pt x="58" y="2236"/>
                    </a:lnTo>
                    <a:lnTo>
                      <a:pt x="52" y="2226"/>
                    </a:lnTo>
                    <a:lnTo>
                      <a:pt x="45" y="2219"/>
                    </a:lnTo>
                    <a:lnTo>
                      <a:pt x="38" y="2211"/>
                    </a:lnTo>
                    <a:lnTo>
                      <a:pt x="28" y="2206"/>
                    </a:lnTo>
                    <a:lnTo>
                      <a:pt x="18" y="2203"/>
                    </a:lnTo>
                    <a:lnTo>
                      <a:pt x="6" y="2201"/>
                    </a:lnTo>
                    <a:lnTo>
                      <a:pt x="0" y="2201"/>
                    </a:lnTo>
                    <a:lnTo>
                      <a:pt x="0" y="1189"/>
                    </a:lnTo>
                    <a:lnTo>
                      <a:pt x="6" y="1189"/>
                    </a:lnTo>
                    <a:lnTo>
                      <a:pt x="18" y="1188"/>
                    </a:lnTo>
                    <a:lnTo>
                      <a:pt x="28" y="1185"/>
                    </a:lnTo>
                    <a:lnTo>
                      <a:pt x="38" y="1179"/>
                    </a:lnTo>
                    <a:lnTo>
                      <a:pt x="45" y="1172"/>
                    </a:lnTo>
                    <a:lnTo>
                      <a:pt x="52" y="1164"/>
                    </a:lnTo>
                    <a:lnTo>
                      <a:pt x="58" y="1154"/>
                    </a:lnTo>
                    <a:lnTo>
                      <a:pt x="61" y="1144"/>
                    </a:lnTo>
                    <a:lnTo>
                      <a:pt x="63" y="1133"/>
                    </a:lnTo>
                    <a:lnTo>
                      <a:pt x="61" y="1121"/>
                    </a:lnTo>
                    <a:lnTo>
                      <a:pt x="58" y="1111"/>
                    </a:lnTo>
                    <a:lnTo>
                      <a:pt x="52" y="1101"/>
                    </a:lnTo>
                    <a:lnTo>
                      <a:pt x="45" y="1092"/>
                    </a:lnTo>
                    <a:lnTo>
                      <a:pt x="38" y="1086"/>
                    </a:lnTo>
                    <a:lnTo>
                      <a:pt x="28" y="1081"/>
                    </a:lnTo>
                    <a:lnTo>
                      <a:pt x="18" y="1078"/>
                    </a:lnTo>
                    <a:lnTo>
                      <a:pt x="6" y="1076"/>
                    </a:lnTo>
                    <a:lnTo>
                      <a:pt x="0" y="1076"/>
                    </a:lnTo>
                    <a:lnTo>
                      <a:pt x="0" y="83"/>
                    </a:lnTo>
                    <a:lnTo>
                      <a:pt x="6" y="83"/>
                    </a:lnTo>
                    <a:lnTo>
                      <a:pt x="18" y="81"/>
                    </a:lnTo>
                    <a:lnTo>
                      <a:pt x="28" y="78"/>
                    </a:lnTo>
                    <a:lnTo>
                      <a:pt x="38" y="73"/>
                    </a:lnTo>
                    <a:lnTo>
                      <a:pt x="45" y="65"/>
                    </a:lnTo>
                    <a:lnTo>
                      <a:pt x="52" y="58"/>
                    </a:lnTo>
                    <a:lnTo>
                      <a:pt x="58" y="48"/>
                    </a:lnTo>
                    <a:lnTo>
                      <a:pt x="61" y="38"/>
                    </a:lnTo>
                    <a:lnTo>
                      <a:pt x="63" y="26"/>
                    </a:lnTo>
                    <a:lnTo>
                      <a:pt x="63" y="19"/>
                    </a:lnTo>
                    <a:lnTo>
                      <a:pt x="61" y="13"/>
                    </a:lnTo>
                    <a:lnTo>
                      <a:pt x="58" y="6"/>
                    </a:lnTo>
                    <a:lnTo>
                      <a:pt x="55" y="0"/>
                    </a:lnTo>
                    <a:lnTo>
                      <a:pt x="184" y="0"/>
                    </a:lnTo>
                    <a:lnTo>
                      <a:pt x="178" y="35"/>
                    </a:lnTo>
                    <a:lnTo>
                      <a:pt x="169" y="70"/>
                    </a:lnTo>
                    <a:lnTo>
                      <a:pt x="162" y="109"/>
                    </a:lnTo>
                    <a:lnTo>
                      <a:pt x="154" y="148"/>
                    </a:lnTo>
                    <a:lnTo>
                      <a:pt x="146" y="188"/>
                    </a:lnTo>
                    <a:lnTo>
                      <a:pt x="141" y="232"/>
                    </a:lnTo>
                    <a:lnTo>
                      <a:pt x="138" y="276"/>
                    </a:lnTo>
                    <a:lnTo>
                      <a:pt x="138" y="323"/>
                    </a:lnTo>
                    <a:lnTo>
                      <a:pt x="142" y="370"/>
                    </a:lnTo>
                    <a:lnTo>
                      <a:pt x="149" y="419"/>
                    </a:lnTo>
                    <a:lnTo>
                      <a:pt x="162" y="468"/>
                    </a:lnTo>
                    <a:lnTo>
                      <a:pt x="181" y="520"/>
                    </a:lnTo>
                    <a:lnTo>
                      <a:pt x="207" y="574"/>
                    </a:lnTo>
                    <a:lnTo>
                      <a:pt x="240" y="627"/>
                    </a:lnTo>
                    <a:lnTo>
                      <a:pt x="282" y="682"/>
                    </a:lnTo>
                    <a:lnTo>
                      <a:pt x="331" y="738"/>
                    </a:lnTo>
                    <a:lnTo>
                      <a:pt x="363" y="772"/>
                    </a:lnTo>
                    <a:lnTo>
                      <a:pt x="393" y="808"/>
                    </a:lnTo>
                    <a:lnTo>
                      <a:pt x="421" y="844"/>
                    </a:lnTo>
                    <a:lnTo>
                      <a:pt x="447" y="881"/>
                    </a:lnTo>
                    <a:lnTo>
                      <a:pt x="470" y="922"/>
                    </a:lnTo>
                    <a:lnTo>
                      <a:pt x="489" y="962"/>
                    </a:lnTo>
                    <a:lnTo>
                      <a:pt x="503" y="1006"/>
                    </a:lnTo>
                    <a:lnTo>
                      <a:pt x="513" y="1050"/>
                    </a:lnTo>
                    <a:lnTo>
                      <a:pt x="516" y="1098"/>
                    </a:lnTo>
                    <a:lnTo>
                      <a:pt x="513" y="1147"/>
                    </a:lnTo>
                    <a:lnTo>
                      <a:pt x="505" y="1199"/>
                    </a:lnTo>
                    <a:lnTo>
                      <a:pt x="487" y="1251"/>
                    </a:lnTo>
                    <a:lnTo>
                      <a:pt x="461" y="1307"/>
                    </a:lnTo>
                    <a:lnTo>
                      <a:pt x="428" y="1365"/>
                    </a:lnTo>
                    <a:lnTo>
                      <a:pt x="383" y="1426"/>
                    </a:lnTo>
                    <a:lnTo>
                      <a:pt x="330" y="1489"/>
                    </a:lnTo>
                    <a:lnTo>
                      <a:pt x="288" y="1540"/>
                    </a:lnTo>
                    <a:lnTo>
                      <a:pt x="252" y="1592"/>
                    </a:lnTo>
                    <a:lnTo>
                      <a:pt x="223" y="1645"/>
                    </a:lnTo>
                    <a:lnTo>
                      <a:pt x="200" y="1699"/>
                    </a:lnTo>
                    <a:lnTo>
                      <a:pt x="182" y="1754"/>
                    </a:lnTo>
                    <a:lnTo>
                      <a:pt x="169" y="1807"/>
                    </a:lnTo>
                    <a:lnTo>
                      <a:pt x="161" y="1860"/>
                    </a:lnTo>
                    <a:lnTo>
                      <a:pt x="155" y="1912"/>
                    </a:lnTo>
                    <a:lnTo>
                      <a:pt x="154" y="1964"/>
                    </a:lnTo>
                    <a:lnTo>
                      <a:pt x="154" y="2015"/>
                    </a:lnTo>
                    <a:lnTo>
                      <a:pt x="156" y="2064"/>
                    </a:lnTo>
                    <a:lnTo>
                      <a:pt x="161" y="2112"/>
                    </a:lnTo>
                    <a:lnTo>
                      <a:pt x="167" y="2155"/>
                    </a:lnTo>
                    <a:lnTo>
                      <a:pt x="172" y="2197"/>
                    </a:lnTo>
                    <a:lnTo>
                      <a:pt x="178" y="2236"/>
                    </a:lnTo>
                    <a:lnTo>
                      <a:pt x="184" y="2272"/>
                    </a:lnTo>
                    <a:lnTo>
                      <a:pt x="60" y="22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p:nvSpPr>
            <p:spPr bwMode="auto">
              <a:xfrm>
                <a:off x="5739128" y="1955522"/>
                <a:ext cx="193431" cy="786123"/>
              </a:xfrm>
              <a:custGeom>
                <a:avLst/>
                <a:gdLst>
                  <a:gd name="T0" fmla="*/ 527 w 529"/>
                  <a:gd name="T1" fmla="*/ 1076 h 2272"/>
                  <a:gd name="T2" fmla="*/ 506 w 529"/>
                  <a:gd name="T3" fmla="*/ 1081 h 2272"/>
                  <a:gd name="T4" fmla="*/ 488 w 529"/>
                  <a:gd name="T5" fmla="*/ 1092 h 2272"/>
                  <a:gd name="T6" fmla="*/ 475 w 529"/>
                  <a:gd name="T7" fmla="*/ 1111 h 2272"/>
                  <a:gd name="T8" fmla="*/ 471 w 529"/>
                  <a:gd name="T9" fmla="*/ 1133 h 2272"/>
                  <a:gd name="T10" fmla="*/ 475 w 529"/>
                  <a:gd name="T11" fmla="*/ 1154 h 2272"/>
                  <a:gd name="T12" fmla="*/ 488 w 529"/>
                  <a:gd name="T13" fmla="*/ 1172 h 2272"/>
                  <a:gd name="T14" fmla="*/ 506 w 529"/>
                  <a:gd name="T15" fmla="*/ 1185 h 2272"/>
                  <a:gd name="T16" fmla="*/ 527 w 529"/>
                  <a:gd name="T17" fmla="*/ 1189 h 2272"/>
                  <a:gd name="T18" fmla="*/ 529 w 529"/>
                  <a:gd name="T19" fmla="*/ 2201 h 2272"/>
                  <a:gd name="T20" fmla="*/ 516 w 529"/>
                  <a:gd name="T21" fmla="*/ 2203 h 2272"/>
                  <a:gd name="T22" fmla="*/ 496 w 529"/>
                  <a:gd name="T23" fmla="*/ 2211 h 2272"/>
                  <a:gd name="T24" fmla="*/ 481 w 529"/>
                  <a:gd name="T25" fmla="*/ 2226 h 2272"/>
                  <a:gd name="T26" fmla="*/ 472 w 529"/>
                  <a:gd name="T27" fmla="*/ 2246 h 2272"/>
                  <a:gd name="T28" fmla="*/ 471 w 529"/>
                  <a:gd name="T29" fmla="*/ 2262 h 2272"/>
                  <a:gd name="T30" fmla="*/ 472 w 529"/>
                  <a:gd name="T31" fmla="*/ 2269 h 2272"/>
                  <a:gd name="T32" fmla="*/ 334 w 529"/>
                  <a:gd name="T33" fmla="*/ 2272 h 2272"/>
                  <a:gd name="T34" fmla="*/ 344 w 529"/>
                  <a:gd name="T35" fmla="*/ 2197 h 2272"/>
                  <a:gd name="T36" fmla="*/ 355 w 529"/>
                  <a:gd name="T37" fmla="*/ 2112 h 2272"/>
                  <a:gd name="T38" fmla="*/ 363 w 529"/>
                  <a:gd name="T39" fmla="*/ 2015 h 2272"/>
                  <a:gd name="T40" fmla="*/ 361 w 529"/>
                  <a:gd name="T41" fmla="*/ 1912 h 2272"/>
                  <a:gd name="T42" fmla="*/ 347 w 529"/>
                  <a:gd name="T43" fmla="*/ 1807 h 2272"/>
                  <a:gd name="T44" fmla="*/ 316 w 529"/>
                  <a:gd name="T45" fmla="*/ 1699 h 2272"/>
                  <a:gd name="T46" fmla="*/ 264 w 529"/>
                  <a:gd name="T47" fmla="*/ 1592 h 2272"/>
                  <a:gd name="T48" fmla="*/ 186 w 529"/>
                  <a:gd name="T49" fmla="*/ 1489 h 2272"/>
                  <a:gd name="T50" fmla="*/ 90 w 529"/>
                  <a:gd name="T51" fmla="*/ 1365 h 2272"/>
                  <a:gd name="T52" fmla="*/ 29 w 529"/>
                  <a:gd name="T53" fmla="*/ 1251 h 2272"/>
                  <a:gd name="T54" fmla="*/ 3 w 529"/>
                  <a:gd name="T55" fmla="*/ 1147 h 2272"/>
                  <a:gd name="T56" fmla="*/ 4 w 529"/>
                  <a:gd name="T57" fmla="*/ 1050 h 2272"/>
                  <a:gd name="T58" fmla="*/ 29 w 529"/>
                  <a:gd name="T59" fmla="*/ 962 h 2272"/>
                  <a:gd name="T60" fmla="*/ 71 w 529"/>
                  <a:gd name="T61" fmla="*/ 881 h 2272"/>
                  <a:gd name="T62" fmla="*/ 124 w 529"/>
                  <a:gd name="T63" fmla="*/ 808 h 2272"/>
                  <a:gd name="T64" fmla="*/ 186 w 529"/>
                  <a:gd name="T65" fmla="*/ 738 h 2272"/>
                  <a:gd name="T66" fmla="*/ 277 w 529"/>
                  <a:gd name="T67" fmla="*/ 627 h 2272"/>
                  <a:gd name="T68" fmla="*/ 335 w 529"/>
                  <a:gd name="T69" fmla="*/ 520 h 2272"/>
                  <a:gd name="T70" fmla="*/ 367 w 529"/>
                  <a:gd name="T71" fmla="*/ 419 h 2272"/>
                  <a:gd name="T72" fmla="*/ 380 w 529"/>
                  <a:gd name="T73" fmla="*/ 323 h 2272"/>
                  <a:gd name="T74" fmla="*/ 376 w 529"/>
                  <a:gd name="T75" fmla="*/ 232 h 2272"/>
                  <a:gd name="T76" fmla="*/ 364 w 529"/>
                  <a:gd name="T77" fmla="*/ 148 h 2272"/>
                  <a:gd name="T78" fmla="*/ 348 w 529"/>
                  <a:gd name="T79" fmla="*/ 70 h 2272"/>
                  <a:gd name="T80" fmla="*/ 334 w 529"/>
                  <a:gd name="T81" fmla="*/ 0 h 2272"/>
                  <a:gd name="T82" fmla="*/ 475 w 529"/>
                  <a:gd name="T83" fmla="*/ 6 h 2272"/>
                  <a:gd name="T84" fmla="*/ 471 w 529"/>
                  <a:gd name="T85" fmla="*/ 19 h 2272"/>
                  <a:gd name="T86" fmla="*/ 472 w 529"/>
                  <a:gd name="T87" fmla="*/ 38 h 2272"/>
                  <a:gd name="T88" fmla="*/ 481 w 529"/>
                  <a:gd name="T89" fmla="*/ 58 h 2272"/>
                  <a:gd name="T90" fmla="*/ 496 w 529"/>
                  <a:gd name="T91" fmla="*/ 73 h 2272"/>
                  <a:gd name="T92" fmla="*/ 516 w 529"/>
                  <a:gd name="T93" fmla="*/ 81 h 2272"/>
                  <a:gd name="T94" fmla="*/ 529 w 529"/>
                  <a:gd name="T95" fmla="*/ 83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29" h="2272">
                    <a:moveTo>
                      <a:pt x="529" y="1076"/>
                    </a:moveTo>
                    <a:lnTo>
                      <a:pt x="527" y="1076"/>
                    </a:lnTo>
                    <a:lnTo>
                      <a:pt x="516" y="1078"/>
                    </a:lnTo>
                    <a:lnTo>
                      <a:pt x="506" y="1081"/>
                    </a:lnTo>
                    <a:lnTo>
                      <a:pt x="496" y="1086"/>
                    </a:lnTo>
                    <a:lnTo>
                      <a:pt x="488" y="1092"/>
                    </a:lnTo>
                    <a:lnTo>
                      <a:pt x="481" y="1101"/>
                    </a:lnTo>
                    <a:lnTo>
                      <a:pt x="475" y="1111"/>
                    </a:lnTo>
                    <a:lnTo>
                      <a:pt x="472" y="1121"/>
                    </a:lnTo>
                    <a:lnTo>
                      <a:pt x="471" y="1133"/>
                    </a:lnTo>
                    <a:lnTo>
                      <a:pt x="472" y="1144"/>
                    </a:lnTo>
                    <a:lnTo>
                      <a:pt x="475" y="1154"/>
                    </a:lnTo>
                    <a:lnTo>
                      <a:pt x="481" y="1164"/>
                    </a:lnTo>
                    <a:lnTo>
                      <a:pt x="488" y="1172"/>
                    </a:lnTo>
                    <a:lnTo>
                      <a:pt x="496" y="1179"/>
                    </a:lnTo>
                    <a:lnTo>
                      <a:pt x="506" y="1185"/>
                    </a:lnTo>
                    <a:lnTo>
                      <a:pt x="516" y="1188"/>
                    </a:lnTo>
                    <a:lnTo>
                      <a:pt x="527" y="1189"/>
                    </a:lnTo>
                    <a:lnTo>
                      <a:pt x="529" y="1189"/>
                    </a:lnTo>
                    <a:lnTo>
                      <a:pt x="529" y="2201"/>
                    </a:lnTo>
                    <a:lnTo>
                      <a:pt x="527" y="2201"/>
                    </a:lnTo>
                    <a:lnTo>
                      <a:pt x="516" y="2203"/>
                    </a:lnTo>
                    <a:lnTo>
                      <a:pt x="506" y="2206"/>
                    </a:lnTo>
                    <a:lnTo>
                      <a:pt x="496" y="2211"/>
                    </a:lnTo>
                    <a:lnTo>
                      <a:pt x="488" y="2219"/>
                    </a:lnTo>
                    <a:lnTo>
                      <a:pt x="481" y="2226"/>
                    </a:lnTo>
                    <a:lnTo>
                      <a:pt x="475" y="2236"/>
                    </a:lnTo>
                    <a:lnTo>
                      <a:pt x="472" y="2246"/>
                    </a:lnTo>
                    <a:lnTo>
                      <a:pt x="471" y="2258"/>
                    </a:lnTo>
                    <a:lnTo>
                      <a:pt x="471" y="2262"/>
                    </a:lnTo>
                    <a:lnTo>
                      <a:pt x="472" y="2265"/>
                    </a:lnTo>
                    <a:lnTo>
                      <a:pt x="472" y="2269"/>
                    </a:lnTo>
                    <a:lnTo>
                      <a:pt x="474" y="2272"/>
                    </a:lnTo>
                    <a:lnTo>
                      <a:pt x="334" y="2272"/>
                    </a:lnTo>
                    <a:lnTo>
                      <a:pt x="340" y="2236"/>
                    </a:lnTo>
                    <a:lnTo>
                      <a:pt x="344" y="2197"/>
                    </a:lnTo>
                    <a:lnTo>
                      <a:pt x="350" y="2155"/>
                    </a:lnTo>
                    <a:lnTo>
                      <a:pt x="355" y="2112"/>
                    </a:lnTo>
                    <a:lnTo>
                      <a:pt x="360" y="2064"/>
                    </a:lnTo>
                    <a:lnTo>
                      <a:pt x="363" y="2015"/>
                    </a:lnTo>
                    <a:lnTo>
                      <a:pt x="363" y="1964"/>
                    </a:lnTo>
                    <a:lnTo>
                      <a:pt x="361" y="1912"/>
                    </a:lnTo>
                    <a:lnTo>
                      <a:pt x="357" y="1860"/>
                    </a:lnTo>
                    <a:lnTo>
                      <a:pt x="347" y="1807"/>
                    </a:lnTo>
                    <a:lnTo>
                      <a:pt x="334" y="1754"/>
                    </a:lnTo>
                    <a:lnTo>
                      <a:pt x="316" y="1699"/>
                    </a:lnTo>
                    <a:lnTo>
                      <a:pt x="293" y="1645"/>
                    </a:lnTo>
                    <a:lnTo>
                      <a:pt x="264" y="1592"/>
                    </a:lnTo>
                    <a:lnTo>
                      <a:pt x="228" y="1540"/>
                    </a:lnTo>
                    <a:lnTo>
                      <a:pt x="186" y="1489"/>
                    </a:lnTo>
                    <a:lnTo>
                      <a:pt x="133" y="1426"/>
                    </a:lnTo>
                    <a:lnTo>
                      <a:pt x="90" y="1365"/>
                    </a:lnTo>
                    <a:lnTo>
                      <a:pt x="55" y="1307"/>
                    </a:lnTo>
                    <a:lnTo>
                      <a:pt x="29" y="1251"/>
                    </a:lnTo>
                    <a:lnTo>
                      <a:pt x="13" y="1199"/>
                    </a:lnTo>
                    <a:lnTo>
                      <a:pt x="3" y="1147"/>
                    </a:lnTo>
                    <a:lnTo>
                      <a:pt x="0" y="1098"/>
                    </a:lnTo>
                    <a:lnTo>
                      <a:pt x="4" y="1050"/>
                    </a:lnTo>
                    <a:lnTo>
                      <a:pt x="15" y="1006"/>
                    </a:lnTo>
                    <a:lnTo>
                      <a:pt x="29" y="962"/>
                    </a:lnTo>
                    <a:lnTo>
                      <a:pt x="48" y="922"/>
                    </a:lnTo>
                    <a:lnTo>
                      <a:pt x="71" y="881"/>
                    </a:lnTo>
                    <a:lnTo>
                      <a:pt x="97" y="844"/>
                    </a:lnTo>
                    <a:lnTo>
                      <a:pt x="124" y="808"/>
                    </a:lnTo>
                    <a:lnTo>
                      <a:pt x="155" y="772"/>
                    </a:lnTo>
                    <a:lnTo>
                      <a:pt x="186" y="738"/>
                    </a:lnTo>
                    <a:lnTo>
                      <a:pt x="236" y="682"/>
                    </a:lnTo>
                    <a:lnTo>
                      <a:pt x="277" y="627"/>
                    </a:lnTo>
                    <a:lnTo>
                      <a:pt x="309" y="574"/>
                    </a:lnTo>
                    <a:lnTo>
                      <a:pt x="335" y="520"/>
                    </a:lnTo>
                    <a:lnTo>
                      <a:pt x="354" y="468"/>
                    </a:lnTo>
                    <a:lnTo>
                      <a:pt x="367" y="419"/>
                    </a:lnTo>
                    <a:lnTo>
                      <a:pt x="376" y="370"/>
                    </a:lnTo>
                    <a:lnTo>
                      <a:pt x="380" y="323"/>
                    </a:lnTo>
                    <a:lnTo>
                      <a:pt x="379" y="276"/>
                    </a:lnTo>
                    <a:lnTo>
                      <a:pt x="376" y="232"/>
                    </a:lnTo>
                    <a:lnTo>
                      <a:pt x="370" y="188"/>
                    </a:lnTo>
                    <a:lnTo>
                      <a:pt x="364" y="148"/>
                    </a:lnTo>
                    <a:lnTo>
                      <a:pt x="355" y="109"/>
                    </a:lnTo>
                    <a:lnTo>
                      <a:pt x="348" y="70"/>
                    </a:lnTo>
                    <a:lnTo>
                      <a:pt x="340" y="35"/>
                    </a:lnTo>
                    <a:lnTo>
                      <a:pt x="334" y="0"/>
                    </a:lnTo>
                    <a:lnTo>
                      <a:pt x="477" y="0"/>
                    </a:lnTo>
                    <a:lnTo>
                      <a:pt x="475" y="6"/>
                    </a:lnTo>
                    <a:lnTo>
                      <a:pt x="472" y="13"/>
                    </a:lnTo>
                    <a:lnTo>
                      <a:pt x="471" y="19"/>
                    </a:lnTo>
                    <a:lnTo>
                      <a:pt x="471" y="26"/>
                    </a:lnTo>
                    <a:lnTo>
                      <a:pt x="472" y="38"/>
                    </a:lnTo>
                    <a:lnTo>
                      <a:pt x="475" y="48"/>
                    </a:lnTo>
                    <a:lnTo>
                      <a:pt x="481" y="58"/>
                    </a:lnTo>
                    <a:lnTo>
                      <a:pt x="488" y="65"/>
                    </a:lnTo>
                    <a:lnTo>
                      <a:pt x="496" y="73"/>
                    </a:lnTo>
                    <a:lnTo>
                      <a:pt x="506" y="78"/>
                    </a:lnTo>
                    <a:lnTo>
                      <a:pt x="516" y="81"/>
                    </a:lnTo>
                    <a:lnTo>
                      <a:pt x="527" y="83"/>
                    </a:lnTo>
                    <a:lnTo>
                      <a:pt x="529" y="83"/>
                    </a:lnTo>
                    <a:lnTo>
                      <a:pt x="529" y="10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p:nvSpPr>
            <p:spPr bwMode="auto">
              <a:xfrm>
                <a:off x="5608342" y="2212024"/>
                <a:ext cx="119796" cy="94501"/>
              </a:xfrm>
              <a:custGeom>
                <a:avLst/>
                <a:gdLst>
                  <a:gd name="T0" fmla="*/ 156 w 328"/>
                  <a:gd name="T1" fmla="*/ 273 h 273"/>
                  <a:gd name="T2" fmla="*/ 161 w 328"/>
                  <a:gd name="T3" fmla="*/ 266 h 273"/>
                  <a:gd name="T4" fmla="*/ 171 w 328"/>
                  <a:gd name="T5" fmla="*/ 245 h 273"/>
                  <a:gd name="T6" fmla="*/ 188 w 328"/>
                  <a:gd name="T7" fmla="*/ 216 h 273"/>
                  <a:gd name="T8" fmla="*/ 210 w 328"/>
                  <a:gd name="T9" fmla="*/ 177 h 273"/>
                  <a:gd name="T10" fmla="*/ 236 w 328"/>
                  <a:gd name="T11" fmla="*/ 136 h 273"/>
                  <a:gd name="T12" fmla="*/ 265 w 328"/>
                  <a:gd name="T13" fmla="*/ 89 h 273"/>
                  <a:gd name="T14" fmla="*/ 295 w 328"/>
                  <a:gd name="T15" fmla="*/ 43 h 273"/>
                  <a:gd name="T16" fmla="*/ 328 w 328"/>
                  <a:gd name="T17" fmla="*/ 0 h 273"/>
                  <a:gd name="T18" fmla="*/ 0 w 328"/>
                  <a:gd name="T19" fmla="*/ 0 h 273"/>
                  <a:gd name="T20" fmla="*/ 31 w 328"/>
                  <a:gd name="T21" fmla="*/ 43 h 273"/>
                  <a:gd name="T22" fmla="*/ 60 w 328"/>
                  <a:gd name="T23" fmla="*/ 88 h 273"/>
                  <a:gd name="T24" fmla="*/ 87 w 328"/>
                  <a:gd name="T25" fmla="*/ 134 h 273"/>
                  <a:gd name="T26" fmla="*/ 110 w 328"/>
                  <a:gd name="T27" fmla="*/ 177 h 273"/>
                  <a:gd name="T28" fmla="*/ 129 w 328"/>
                  <a:gd name="T29" fmla="*/ 215 h 273"/>
                  <a:gd name="T30" fmla="*/ 143 w 328"/>
                  <a:gd name="T31" fmla="*/ 245 h 273"/>
                  <a:gd name="T32" fmla="*/ 153 w 328"/>
                  <a:gd name="T33" fmla="*/ 266 h 273"/>
                  <a:gd name="T34" fmla="*/ 156 w 328"/>
                  <a:gd name="T3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8" h="273">
                    <a:moveTo>
                      <a:pt x="156" y="273"/>
                    </a:moveTo>
                    <a:lnTo>
                      <a:pt x="161" y="266"/>
                    </a:lnTo>
                    <a:lnTo>
                      <a:pt x="171" y="245"/>
                    </a:lnTo>
                    <a:lnTo>
                      <a:pt x="188" y="216"/>
                    </a:lnTo>
                    <a:lnTo>
                      <a:pt x="210" y="177"/>
                    </a:lnTo>
                    <a:lnTo>
                      <a:pt x="236" y="136"/>
                    </a:lnTo>
                    <a:lnTo>
                      <a:pt x="265" y="89"/>
                    </a:lnTo>
                    <a:lnTo>
                      <a:pt x="295" y="43"/>
                    </a:lnTo>
                    <a:lnTo>
                      <a:pt x="328" y="0"/>
                    </a:lnTo>
                    <a:lnTo>
                      <a:pt x="0" y="0"/>
                    </a:lnTo>
                    <a:lnTo>
                      <a:pt x="31" y="43"/>
                    </a:lnTo>
                    <a:lnTo>
                      <a:pt x="60" y="88"/>
                    </a:lnTo>
                    <a:lnTo>
                      <a:pt x="87" y="134"/>
                    </a:lnTo>
                    <a:lnTo>
                      <a:pt x="110" y="177"/>
                    </a:lnTo>
                    <a:lnTo>
                      <a:pt x="129" y="215"/>
                    </a:lnTo>
                    <a:lnTo>
                      <a:pt x="143" y="245"/>
                    </a:lnTo>
                    <a:lnTo>
                      <a:pt x="153" y="266"/>
                    </a:lnTo>
                    <a:lnTo>
                      <a:pt x="156" y="27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30" name="TextBox 29"/>
            <p:cNvSpPr txBox="1"/>
            <p:nvPr/>
          </p:nvSpPr>
          <p:spPr>
            <a:xfrm>
              <a:off x="427902" y="2614293"/>
              <a:ext cx="3884289" cy="369332"/>
            </a:xfrm>
            <a:prstGeom prst="rect">
              <a:avLst/>
            </a:prstGeom>
            <a:noFill/>
          </p:spPr>
          <p:txBody>
            <a:bodyPr wrap="square" rtlCol="0">
              <a:spAutoFit/>
            </a:bodyPr>
            <a:lstStyle/>
            <a:p>
              <a:pPr marL="0" algn="r" defTabSz="430213">
                <a:spcAft>
                  <a:spcPts val="400"/>
                </a:spcAft>
                <a:buSzPct val="100000"/>
              </a:pPr>
              <a:r>
                <a:rPr lang="en-US" b="1" dirty="0" smtClean="0">
                  <a:solidFill>
                    <a:schemeClr val="accent1"/>
                  </a:solidFill>
                  <a:latin typeface="HP Simplified" pitchFamily="34" charset="0"/>
                  <a:cs typeface="HP Simplified" pitchFamily="34" charset="0"/>
                </a:rPr>
                <a:t>Time consuming </a:t>
              </a:r>
              <a:r>
                <a:rPr lang="en-US" b="1" dirty="0">
                  <a:solidFill>
                    <a:schemeClr val="accent1"/>
                  </a:solidFill>
                  <a:latin typeface="HP Simplified" pitchFamily="34" charset="0"/>
                  <a:cs typeface="HP Simplified" pitchFamily="34" charset="0"/>
                </a:rPr>
                <a:t>d</a:t>
              </a:r>
              <a:r>
                <a:rPr lang="en-US" b="1" dirty="0" smtClean="0">
                  <a:solidFill>
                    <a:schemeClr val="accent1"/>
                  </a:solidFill>
                  <a:latin typeface="HP Simplified" pitchFamily="34" charset="0"/>
                  <a:cs typeface="HP Simplified" pitchFamily="34" charset="0"/>
                </a:rPr>
                <a:t>ata integration</a:t>
              </a:r>
            </a:p>
          </p:txBody>
        </p:sp>
        <p:sp>
          <p:nvSpPr>
            <p:cNvPr id="70" name="TextBox 69"/>
            <p:cNvSpPr txBox="1"/>
            <p:nvPr/>
          </p:nvSpPr>
          <p:spPr>
            <a:xfrm>
              <a:off x="3951174" y="2379292"/>
              <a:ext cx="417633" cy="363140"/>
            </a:xfrm>
            <a:prstGeom prst="rect">
              <a:avLst/>
            </a:prstGeom>
            <a:noFill/>
          </p:spPr>
          <p:txBody>
            <a:bodyPr wrap="none" lIns="0" tIns="0" rIns="0" bIns="0" rtlCol="0">
              <a:noAutofit/>
            </a:bodyPr>
            <a:lstStyle/>
            <a:p>
              <a:pPr marL="0" defTabSz="430213">
                <a:lnSpc>
                  <a:spcPct val="80000"/>
                </a:lnSpc>
                <a:buSzPct val="100000"/>
              </a:pPr>
              <a:r>
                <a:rPr lang="en-US" sz="3600" dirty="0" smtClean="0">
                  <a:solidFill>
                    <a:schemeClr val="bg1">
                      <a:lumMod val="65000"/>
                    </a:schemeClr>
                  </a:solidFill>
                  <a:latin typeface="HP Simplified" pitchFamily="34" charset="0"/>
                  <a:cs typeface="HP Simplified" pitchFamily="34" charset="0"/>
                </a:rPr>
                <a:t>+</a:t>
              </a:r>
            </a:p>
          </p:txBody>
        </p:sp>
      </p:grpSp>
      <p:grpSp>
        <p:nvGrpSpPr>
          <p:cNvPr id="75" name="Group 74"/>
          <p:cNvGrpSpPr/>
          <p:nvPr/>
        </p:nvGrpSpPr>
        <p:grpSpPr>
          <a:xfrm>
            <a:off x="427902" y="2953713"/>
            <a:ext cx="4377244" cy="628560"/>
            <a:chOff x="427902" y="2953713"/>
            <a:chExt cx="4377244" cy="628560"/>
          </a:xfrm>
        </p:grpSpPr>
        <p:sp>
          <p:nvSpPr>
            <p:cNvPr id="14" name="TextBox 13"/>
            <p:cNvSpPr txBox="1"/>
            <p:nvPr/>
          </p:nvSpPr>
          <p:spPr>
            <a:xfrm>
              <a:off x="427902" y="3184408"/>
              <a:ext cx="3884289" cy="369332"/>
            </a:xfrm>
            <a:prstGeom prst="rect">
              <a:avLst/>
            </a:prstGeom>
            <a:noFill/>
          </p:spPr>
          <p:txBody>
            <a:bodyPr wrap="square" rtlCol="0">
              <a:spAutoFit/>
            </a:bodyPr>
            <a:lstStyle/>
            <a:p>
              <a:pPr marL="0" algn="r" defTabSz="430213">
                <a:spcAft>
                  <a:spcPts val="400"/>
                </a:spcAft>
                <a:buSzPct val="100000"/>
              </a:pPr>
              <a:r>
                <a:rPr lang="en-US" b="1" dirty="0" smtClean="0">
                  <a:solidFill>
                    <a:schemeClr val="accent1"/>
                  </a:solidFill>
                  <a:latin typeface="HP Simplified" pitchFamily="34" charset="0"/>
                  <a:cs typeface="HP Simplified" pitchFamily="34" charset="0"/>
                </a:rPr>
                <a:t>Real-time insight needed</a:t>
              </a:r>
            </a:p>
          </p:txBody>
        </p:sp>
        <p:grpSp>
          <p:nvGrpSpPr>
            <p:cNvPr id="31" name="Group 30"/>
            <p:cNvGrpSpPr/>
            <p:nvPr/>
          </p:nvGrpSpPr>
          <p:grpSpPr>
            <a:xfrm>
              <a:off x="4454664" y="3155874"/>
              <a:ext cx="350482" cy="426399"/>
              <a:chOff x="4406164" y="1927528"/>
              <a:chExt cx="738055" cy="897924"/>
            </a:xfrm>
            <a:solidFill>
              <a:schemeClr val="accent1"/>
            </a:solidFill>
          </p:grpSpPr>
          <p:sp>
            <p:nvSpPr>
              <p:cNvPr id="32" name="Freeform 555"/>
              <p:cNvSpPr>
                <a:spLocks noEditPoints="1"/>
              </p:cNvSpPr>
              <p:nvPr/>
            </p:nvSpPr>
            <p:spPr bwMode="auto">
              <a:xfrm>
                <a:off x="4406164" y="1927528"/>
                <a:ext cx="738055" cy="897924"/>
              </a:xfrm>
              <a:custGeom>
                <a:avLst/>
                <a:gdLst/>
                <a:ahLst/>
                <a:cxnLst>
                  <a:cxn ang="0">
                    <a:pos x="520" y="208"/>
                  </a:cxn>
                  <a:cxn ang="0">
                    <a:pos x="462" y="150"/>
                  </a:cxn>
                  <a:cxn ang="0">
                    <a:pos x="460" y="186"/>
                  </a:cxn>
                  <a:cxn ang="0">
                    <a:pos x="408" y="152"/>
                  </a:cxn>
                  <a:cxn ang="0">
                    <a:pos x="352" y="128"/>
                  </a:cxn>
                  <a:cxn ang="0">
                    <a:pos x="310" y="82"/>
                  </a:cxn>
                  <a:cxn ang="0">
                    <a:pos x="358" y="42"/>
                  </a:cxn>
                  <a:cxn ang="0">
                    <a:pos x="350" y="18"/>
                  </a:cxn>
                  <a:cxn ang="0">
                    <a:pos x="328" y="4"/>
                  </a:cxn>
                  <a:cxn ang="0">
                    <a:pos x="194" y="0"/>
                  </a:cxn>
                  <a:cxn ang="0">
                    <a:pos x="196" y="50"/>
                  </a:cxn>
                  <a:cxn ang="0">
                    <a:pos x="210" y="70"/>
                  </a:cxn>
                  <a:cxn ang="0">
                    <a:pos x="234" y="82"/>
                  </a:cxn>
                  <a:cxn ang="0">
                    <a:pos x="244" y="120"/>
                  </a:cxn>
                  <a:cxn ang="0">
                    <a:pos x="170" y="140"/>
                  </a:cxn>
                  <a:cxn ang="0">
                    <a:pos x="106" y="178"/>
                  </a:cxn>
                  <a:cxn ang="0">
                    <a:pos x="54" y="230"/>
                  </a:cxn>
                  <a:cxn ang="0">
                    <a:pos x="18" y="296"/>
                  </a:cxn>
                  <a:cxn ang="0">
                    <a:pos x="0" y="370"/>
                  </a:cxn>
                  <a:cxn ang="0">
                    <a:pos x="0" y="424"/>
                  </a:cxn>
                  <a:cxn ang="0">
                    <a:pos x="22" y="504"/>
                  </a:cxn>
                  <a:cxn ang="0">
                    <a:pos x="62" y="572"/>
                  </a:cxn>
                  <a:cxn ang="0">
                    <a:pos x="122" y="626"/>
                  </a:cxn>
                  <a:cxn ang="0">
                    <a:pos x="194" y="662"/>
                  </a:cxn>
                  <a:cxn ang="0">
                    <a:pos x="278" y="674"/>
                  </a:cxn>
                  <a:cxn ang="0">
                    <a:pos x="334" y="668"/>
                  </a:cxn>
                  <a:cxn ang="0">
                    <a:pos x="410" y="640"/>
                  </a:cxn>
                  <a:cxn ang="0">
                    <a:pos x="474" y="592"/>
                  </a:cxn>
                  <a:cxn ang="0">
                    <a:pos x="522" y="528"/>
                  </a:cxn>
                  <a:cxn ang="0">
                    <a:pos x="550" y="452"/>
                  </a:cxn>
                  <a:cxn ang="0">
                    <a:pos x="554" y="396"/>
                  </a:cxn>
                  <a:cxn ang="0">
                    <a:pos x="544" y="318"/>
                  </a:cxn>
                  <a:cxn ang="0">
                    <a:pos x="512" y="250"/>
                  </a:cxn>
                  <a:cxn ang="0">
                    <a:pos x="278" y="616"/>
                  </a:cxn>
                  <a:cxn ang="0">
                    <a:pos x="232" y="612"/>
                  </a:cxn>
                  <a:cxn ang="0">
                    <a:pos x="172" y="590"/>
                  </a:cxn>
                  <a:cxn ang="0">
                    <a:pos x="120" y="552"/>
                  </a:cxn>
                  <a:cxn ang="0">
                    <a:pos x="82" y="502"/>
                  </a:cxn>
                  <a:cxn ang="0">
                    <a:pos x="60" y="440"/>
                  </a:cxn>
                  <a:cxn ang="0">
                    <a:pos x="56" y="396"/>
                  </a:cxn>
                  <a:cxn ang="0">
                    <a:pos x="66" y="330"/>
                  </a:cxn>
                  <a:cxn ang="0">
                    <a:pos x="94" y="272"/>
                  </a:cxn>
                  <a:cxn ang="0">
                    <a:pos x="136" y="226"/>
                  </a:cxn>
                  <a:cxn ang="0">
                    <a:pos x="192" y="192"/>
                  </a:cxn>
                  <a:cxn ang="0">
                    <a:pos x="254" y="176"/>
                  </a:cxn>
                  <a:cxn ang="0">
                    <a:pos x="300" y="176"/>
                  </a:cxn>
                  <a:cxn ang="0">
                    <a:pos x="362" y="192"/>
                  </a:cxn>
                  <a:cxn ang="0">
                    <a:pos x="418" y="226"/>
                  </a:cxn>
                  <a:cxn ang="0">
                    <a:pos x="460" y="272"/>
                  </a:cxn>
                  <a:cxn ang="0">
                    <a:pos x="488" y="330"/>
                  </a:cxn>
                  <a:cxn ang="0">
                    <a:pos x="498" y="396"/>
                  </a:cxn>
                  <a:cxn ang="0">
                    <a:pos x="494" y="440"/>
                  </a:cxn>
                  <a:cxn ang="0">
                    <a:pos x="472" y="502"/>
                  </a:cxn>
                  <a:cxn ang="0">
                    <a:pos x="434" y="552"/>
                  </a:cxn>
                  <a:cxn ang="0">
                    <a:pos x="382" y="590"/>
                  </a:cxn>
                  <a:cxn ang="0">
                    <a:pos x="322" y="612"/>
                  </a:cxn>
                </a:cxnLst>
                <a:rect l="0" t="0" r="r" b="b"/>
                <a:pathLst>
                  <a:path w="554" h="674">
                    <a:moveTo>
                      <a:pt x="482" y="210"/>
                    </a:moveTo>
                    <a:lnTo>
                      <a:pt x="502" y="190"/>
                    </a:lnTo>
                    <a:lnTo>
                      <a:pt x="520" y="208"/>
                    </a:lnTo>
                    <a:lnTo>
                      <a:pt x="554" y="172"/>
                    </a:lnTo>
                    <a:lnTo>
                      <a:pt x="496" y="114"/>
                    </a:lnTo>
                    <a:lnTo>
                      <a:pt x="462" y="150"/>
                    </a:lnTo>
                    <a:lnTo>
                      <a:pt x="480" y="166"/>
                    </a:lnTo>
                    <a:lnTo>
                      <a:pt x="460" y="186"/>
                    </a:lnTo>
                    <a:lnTo>
                      <a:pt x="460" y="186"/>
                    </a:lnTo>
                    <a:lnTo>
                      <a:pt x="444" y="174"/>
                    </a:lnTo>
                    <a:lnTo>
                      <a:pt x="426" y="162"/>
                    </a:lnTo>
                    <a:lnTo>
                      <a:pt x="408" y="152"/>
                    </a:lnTo>
                    <a:lnTo>
                      <a:pt x="390" y="142"/>
                    </a:lnTo>
                    <a:lnTo>
                      <a:pt x="372" y="134"/>
                    </a:lnTo>
                    <a:lnTo>
                      <a:pt x="352" y="128"/>
                    </a:lnTo>
                    <a:lnTo>
                      <a:pt x="330" y="124"/>
                    </a:lnTo>
                    <a:lnTo>
                      <a:pt x="310" y="120"/>
                    </a:lnTo>
                    <a:lnTo>
                      <a:pt x="310" y="82"/>
                    </a:lnTo>
                    <a:lnTo>
                      <a:pt x="358" y="82"/>
                    </a:lnTo>
                    <a:lnTo>
                      <a:pt x="358" y="42"/>
                    </a:lnTo>
                    <a:lnTo>
                      <a:pt x="358" y="42"/>
                    </a:lnTo>
                    <a:lnTo>
                      <a:pt x="358" y="32"/>
                    </a:lnTo>
                    <a:lnTo>
                      <a:pt x="354" y="26"/>
                    </a:lnTo>
                    <a:lnTo>
                      <a:pt x="350" y="18"/>
                    </a:lnTo>
                    <a:lnTo>
                      <a:pt x="344" y="12"/>
                    </a:lnTo>
                    <a:lnTo>
                      <a:pt x="336" y="8"/>
                    </a:lnTo>
                    <a:lnTo>
                      <a:pt x="328" y="4"/>
                    </a:lnTo>
                    <a:lnTo>
                      <a:pt x="320" y="2"/>
                    </a:lnTo>
                    <a:lnTo>
                      <a:pt x="310" y="0"/>
                    </a:lnTo>
                    <a:lnTo>
                      <a:pt x="194" y="0"/>
                    </a:lnTo>
                    <a:lnTo>
                      <a:pt x="194" y="42"/>
                    </a:lnTo>
                    <a:lnTo>
                      <a:pt x="194" y="42"/>
                    </a:lnTo>
                    <a:lnTo>
                      <a:pt x="196" y="50"/>
                    </a:lnTo>
                    <a:lnTo>
                      <a:pt x="198" y="58"/>
                    </a:lnTo>
                    <a:lnTo>
                      <a:pt x="204" y="64"/>
                    </a:lnTo>
                    <a:lnTo>
                      <a:pt x="210" y="70"/>
                    </a:lnTo>
                    <a:lnTo>
                      <a:pt x="216" y="76"/>
                    </a:lnTo>
                    <a:lnTo>
                      <a:pt x="224" y="78"/>
                    </a:lnTo>
                    <a:lnTo>
                      <a:pt x="234" y="82"/>
                    </a:lnTo>
                    <a:lnTo>
                      <a:pt x="244" y="82"/>
                    </a:lnTo>
                    <a:lnTo>
                      <a:pt x="244" y="120"/>
                    </a:lnTo>
                    <a:lnTo>
                      <a:pt x="244" y="120"/>
                    </a:lnTo>
                    <a:lnTo>
                      <a:pt x="218" y="124"/>
                    </a:lnTo>
                    <a:lnTo>
                      <a:pt x="194" y="130"/>
                    </a:lnTo>
                    <a:lnTo>
                      <a:pt x="170" y="140"/>
                    </a:lnTo>
                    <a:lnTo>
                      <a:pt x="148" y="150"/>
                    </a:lnTo>
                    <a:lnTo>
                      <a:pt x="126" y="162"/>
                    </a:lnTo>
                    <a:lnTo>
                      <a:pt x="106" y="178"/>
                    </a:lnTo>
                    <a:lnTo>
                      <a:pt x="88" y="194"/>
                    </a:lnTo>
                    <a:lnTo>
                      <a:pt x="70" y="210"/>
                    </a:lnTo>
                    <a:lnTo>
                      <a:pt x="54" y="230"/>
                    </a:lnTo>
                    <a:lnTo>
                      <a:pt x="40" y="250"/>
                    </a:lnTo>
                    <a:lnTo>
                      <a:pt x="28" y="272"/>
                    </a:lnTo>
                    <a:lnTo>
                      <a:pt x="18" y="296"/>
                    </a:lnTo>
                    <a:lnTo>
                      <a:pt x="10" y="320"/>
                    </a:lnTo>
                    <a:lnTo>
                      <a:pt x="4" y="344"/>
                    </a:lnTo>
                    <a:lnTo>
                      <a:pt x="0" y="370"/>
                    </a:lnTo>
                    <a:lnTo>
                      <a:pt x="0" y="396"/>
                    </a:lnTo>
                    <a:lnTo>
                      <a:pt x="0" y="396"/>
                    </a:lnTo>
                    <a:lnTo>
                      <a:pt x="0" y="424"/>
                    </a:lnTo>
                    <a:lnTo>
                      <a:pt x="4" y="452"/>
                    </a:lnTo>
                    <a:lnTo>
                      <a:pt x="12" y="478"/>
                    </a:lnTo>
                    <a:lnTo>
                      <a:pt x="22" y="504"/>
                    </a:lnTo>
                    <a:lnTo>
                      <a:pt x="32" y="528"/>
                    </a:lnTo>
                    <a:lnTo>
                      <a:pt x="46" y="552"/>
                    </a:lnTo>
                    <a:lnTo>
                      <a:pt x="62" y="572"/>
                    </a:lnTo>
                    <a:lnTo>
                      <a:pt x="80" y="592"/>
                    </a:lnTo>
                    <a:lnTo>
                      <a:pt x="100" y="610"/>
                    </a:lnTo>
                    <a:lnTo>
                      <a:pt x="122" y="626"/>
                    </a:lnTo>
                    <a:lnTo>
                      <a:pt x="144" y="640"/>
                    </a:lnTo>
                    <a:lnTo>
                      <a:pt x="168" y="652"/>
                    </a:lnTo>
                    <a:lnTo>
                      <a:pt x="194" y="662"/>
                    </a:lnTo>
                    <a:lnTo>
                      <a:pt x="222" y="668"/>
                    </a:lnTo>
                    <a:lnTo>
                      <a:pt x="248" y="672"/>
                    </a:lnTo>
                    <a:lnTo>
                      <a:pt x="278" y="674"/>
                    </a:lnTo>
                    <a:lnTo>
                      <a:pt x="278" y="674"/>
                    </a:lnTo>
                    <a:lnTo>
                      <a:pt x="306" y="672"/>
                    </a:lnTo>
                    <a:lnTo>
                      <a:pt x="334" y="668"/>
                    </a:lnTo>
                    <a:lnTo>
                      <a:pt x="360" y="662"/>
                    </a:lnTo>
                    <a:lnTo>
                      <a:pt x="386" y="652"/>
                    </a:lnTo>
                    <a:lnTo>
                      <a:pt x="410" y="640"/>
                    </a:lnTo>
                    <a:lnTo>
                      <a:pt x="432" y="626"/>
                    </a:lnTo>
                    <a:lnTo>
                      <a:pt x="454" y="610"/>
                    </a:lnTo>
                    <a:lnTo>
                      <a:pt x="474" y="592"/>
                    </a:lnTo>
                    <a:lnTo>
                      <a:pt x="492" y="572"/>
                    </a:lnTo>
                    <a:lnTo>
                      <a:pt x="508" y="552"/>
                    </a:lnTo>
                    <a:lnTo>
                      <a:pt x="522" y="528"/>
                    </a:lnTo>
                    <a:lnTo>
                      <a:pt x="534" y="504"/>
                    </a:lnTo>
                    <a:lnTo>
                      <a:pt x="542" y="478"/>
                    </a:lnTo>
                    <a:lnTo>
                      <a:pt x="550" y="452"/>
                    </a:lnTo>
                    <a:lnTo>
                      <a:pt x="554" y="424"/>
                    </a:lnTo>
                    <a:lnTo>
                      <a:pt x="554" y="396"/>
                    </a:lnTo>
                    <a:lnTo>
                      <a:pt x="554" y="396"/>
                    </a:lnTo>
                    <a:lnTo>
                      <a:pt x="554" y="370"/>
                    </a:lnTo>
                    <a:lnTo>
                      <a:pt x="550" y="344"/>
                    </a:lnTo>
                    <a:lnTo>
                      <a:pt x="544" y="318"/>
                    </a:lnTo>
                    <a:lnTo>
                      <a:pt x="536" y="294"/>
                    </a:lnTo>
                    <a:lnTo>
                      <a:pt x="526" y="272"/>
                    </a:lnTo>
                    <a:lnTo>
                      <a:pt x="512" y="250"/>
                    </a:lnTo>
                    <a:lnTo>
                      <a:pt x="498" y="228"/>
                    </a:lnTo>
                    <a:lnTo>
                      <a:pt x="482" y="210"/>
                    </a:lnTo>
                    <a:close/>
                    <a:moveTo>
                      <a:pt x="278" y="616"/>
                    </a:moveTo>
                    <a:lnTo>
                      <a:pt x="278" y="616"/>
                    </a:lnTo>
                    <a:lnTo>
                      <a:pt x="254" y="616"/>
                    </a:lnTo>
                    <a:lnTo>
                      <a:pt x="232" y="612"/>
                    </a:lnTo>
                    <a:lnTo>
                      <a:pt x="212" y="606"/>
                    </a:lnTo>
                    <a:lnTo>
                      <a:pt x="192" y="600"/>
                    </a:lnTo>
                    <a:lnTo>
                      <a:pt x="172" y="590"/>
                    </a:lnTo>
                    <a:lnTo>
                      <a:pt x="154" y="578"/>
                    </a:lnTo>
                    <a:lnTo>
                      <a:pt x="136" y="566"/>
                    </a:lnTo>
                    <a:lnTo>
                      <a:pt x="120" y="552"/>
                    </a:lnTo>
                    <a:lnTo>
                      <a:pt x="106" y="536"/>
                    </a:lnTo>
                    <a:lnTo>
                      <a:pt x="94" y="520"/>
                    </a:lnTo>
                    <a:lnTo>
                      <a:pt x="82" y="502"/>
                    </a:lnTo>
                    <a:lnTo>
                      <a:pt x="74" y="482"/>
                    </a:lnTo>
                    <a:lnTo>
                      <a:pt x="66" y="462"/>
                    </a:lnTo>
                    <a:lnTo>
                      <a:pt x="60" y="440"/>
                    </a:lnTo>
                    <a:lnTo>
                      <a:pt x="58" y="418"/>
                    </a:lnTo>
                    <a:lnTo>
                      <a:pt x="56" y="396"/>
                    </a:lnTo>
                    <a:lnTo>
                      <a:pt x="56" y="396"/>
                    </a:lnTo>
                    <a:lnTo>
                      <a:pt x="58" y="374"/>
                    </a:lnTo>
                    <a:lnTo>
                      <a:pt x="60" y="352"/>
                    </a:lnTo>
                    <a:lnTo>
                      <a:pt x="66" y="330"/>
                    </a:lnTo>
                    <a:lnTo>
                      <a:pt x="74" y="310"/>
                    </a:lnTo>
                    <a:lnTo>
                      <a:pt x="82" y="290"/>
                    </a:lnTo>
                    <a:lnTo>
                      <a:pt x="94" y="272"/>
                    </a:lnTo>
                    <a:lnTo>
                      <a:pt x="106" y="256"/>
                    </a:lnTo>
                    <a:lnTo>
                      <a:pt x="120" y="240"/>
                    </a:lnTo>
                    <a:lnTo>
                      <a:pt x="136" y="226"/>
                    </a:lnTo>
                    <a:lnTo>
                      <a:pt x="154" y="212"/>
                    </a:lnTo>
                    <a:lnTo>
                      <a:pt x="172" y="202"/>
                    </a:lnTo>
                    <a:lnTo>
                      <a:pt x="192" y="192"/>
                    </a:lnTo>
                    <a:lnTo>
                      <a:pt x="212" y="184"/>
                    </a:lnTo>
                    <a:lnTo>
                      <a:pt x="232" y="180"/>
                    </a:lnTo>
                    <a:lnTo>
                      <a:pt x="254" y="176"/>
                    </a:lnTo>
                    <a:lnTo>
                      <a:pt x="278" y="176"/>
                    </a:lnTo>
                    <a:lnTo>
                      <a:pt x="278" y="176"/>
                    </a:lnTo>
                    <a:lnTo>
                      <a:pt x="300" y="176"/>
                    </a:lnTo>
                    <a:lnTo>
                      <a:pt x="322" y="180"/>
                    </a:lnTo>
                    <a:lnTo>
                      <a:pt x="342" y="184"/>
                    </a:lnTo>
                    <a:lnTo>
                      <a:pt x="362" y="192"/>
                    </a:lnTo>
                    <a:lnTo>
                      <a:pt x="382" y="202"/>
                    </a:lnTo>
                    <a:lnTo>
                      <a:pt x="400" y="212"/>
                    </a:lnTo>
                    <a:lnTo>
                      <a:pt x="418" y="226"/>
                    </a:lnTo>
                    <a:lnTo>
                      <a:pt x="434" y="240"/>
                    </a:lnTo>
                    <a:lnTo>
                      <a:pt x="448" y="256"/>
                    </a:lnTo>
                    <a:lnTo>
                      <a:pt x="460" y="272"/>
                    </a:lnTo>
                    <a:lnTo>
                      <a:pt x="472" y="290"/>
                    </a:lnTo>
                    <a:lnTo>
                      <a:pt x="480" y="310"/>
                    </a:lnTo>
                    <a:lnTo>
                      <a:pt x="488" y="330"/>
                    </a:lnTo>
                    <a:lnTo>
                      <a:pt x="494" y="352"/>
                    </a:lnTo>
                    <a:lnTo>
                      <a:pt x="496" y="374"/>
                    </a:lnTo>
                    <a:lnTo>
                      <a:pt x="498" y="396"/>
                    </a:lnTo>
                    <a:lnTo>
                      <a:pt x="498" y="396"/>
                    </a:lnTo>
                    <a:lnTo>
                      <a:pt x="496" y="418"/>
                    </a:lnTo>
                    <a:lnTo>
                      <a:pt x="494" y="440"/>
                    </a:lnTo>
                    <a:lnTo>
                      <a:pt x="488" y="462"/>
                    </a:lnTo>
                    <a:lnTo>
                      <a:pt x="480" y="482"/>
                    </a:lnTo>
                    <a:lnTo>
                      <a:pt x="472" y="502"/>
                    </a:lnTo>
                    <a:lnTo>
                      <a:pt x="460" y="520"/>
                    </a:lnTo>
                    <a:lnTo>
                      <a:pt x="448" y="536"/>
                    </a:lnTo>
                    <a:lnTo>
                      <a:pt x="434" y="552"/>
                    </a:lnTo>
                    <a:lnTo>
                      <a:pt x="418" y="566"/>
                    </a:lnTo>
                    <a:lnTo>
                      <a:pt x="400" y="578"/>
                    </a:lnTo>
                    <a:lnTo>
                      <a:pt x="382" y="590"/>
                    </a:lnTo>
                    <a:lnTo>
                      <a:pt x="362" y="600"/>
                    </a:lnTo>
                    <a:lnTo>
                      <a:pt x="342" y="606"/>
                    </a:lnTo>
                    <a:lnTo>
                      <a:pt x="322" y="612"/>
                    </a:lnTo>
                    <a:lnTo>
                      <a:pt x="300" y="616"/>
                    </a:lnTo>
                    <a:lnTo>
                      <a:pt x="278" y="6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33" name="Rectangle 558"/>
              <p:cNvSpPr>
                <a:spLocks noChangeArrowheads="1"/>
              </p:cNvSpPr>
              <p:nvPr/>
            </p:nvSpPr>
            <p:spPr bwMode="auto">
              <a:xfrm>
                <a:off x="4941880" y="2438402"/>
                <a:ext cx="142876" cy="50799"/>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050"/>
              </a:p>
            </p:txBody>
          </p:sp>
          <p:sp>
            <p:nvSpPr>
              <p:cNvPr id="34" name="Freeform 559"/>
              <p:cNvSpPr>
                <a:spLocks/>
              </p:cNvSpPr>
              <p:nvPr/>
            </p:nvSpPr>
            <p:spPr bwMode="auto">
              <a:xfrm>
                <a:off x="4697399" y="2390780"/>
                <a:ext cx="155575" cy="155575"/>
              </a:xfrm>
              <a:custGeom>
                <a:avLst/>
                <a:gdLst/>
                <a:ahLst/>
                <a:cxnLst>
                  <a:cxn ang="0">
                    <a:pos x="50" y="0"/>
                  </a:cxn>
                  <a:cxn ang="0">
                    <a:pos x="50" y="0"/>
                  </a:cxn>
                  <a:cxn ang="0">
                    <a:pos x="40" y="2"/>
                  </a:cxn>
                  <a:cxn ang="0">
                    <a:pos x="30" y="4"/>
                  </a:cxn>
                  <a:cxn ang="0">
                    <a:pos x="22" y="10"/>
                  </a:cxn>
                  <a:cxn ang="0">
                    <a:pos x="14" y="16"/>
                  </a:cxn>
                  <a:cxn ang="0">
                    <a:pos x="8" y="22"/>
                  </a:cxn>
                  <a:cxn ang="0">
                    <a:pos x="4" y="30"/>
                  </a:cxn>
                  <a:cxn ang="0">
                    <a:pos x="0" y="40"/>
                  </a:cxn>
                  <a:cxn ang="0">
                    <a:pos x="0" y="50"/>
                  </a:cxn>
                  <a:cxn ang="0">
                    <a:pos x="0" y="50"/>
                  </a:cxn>
                  <a:cxn ang="0">
                    <a:pos x="0" y="60"/>
                  </a:cxn>
                  <a:cxn ang="0">
                    <a:pos x="4" y="68"/>
                  </a:cxn>
                  <a:cxn ang="0">
                    <a:pos x="8" y="78"/>
                  </a:cxn>
                  <a:cxn ang="0">
                    <a:pos x="14" y="84"/>
                  </a:cxn>
                  <a:cxn ang="0">
                    <a:pos x="22" y="90"/>
                  </a:cxn>
                  <a:cxn ang="0">
                    <a:pos x="30" y="96"/>
                  </a:cxn>
                  <a:cxn ang="0">
                    <a:pos x="40" y="98"/>
                  </a:cxn>
                  <a:cxn ang="0">
                    <a:pos x="50" y="98"/>
                  </a:cxn>
                  <a:cxn ang="0">
                    <a:pos x="50" y="98"/>
                  </a:cxn>
                  <a:cxn ang="0">
                    <a:pos x="58" y="98"/>
                  </a:cxn>
                  <a:cxn ang="0">
                    <a:pos x="68" y="96"/>
                  </a:cxn>
                  <a:cxn ang="0">
                    <a:pos x="76" y="90"/>
                  </a:cxn>
                  <a:cxn ang="0">
                    <a:pos x="84" y="84"/>
                  </a:cxn>
                  <a:cxn ang="0">
                    <a:pos x="90" y="78"/>
                  </a:cxn>
                  <a:cxn ang="0">
                    <a:pos x="94" y="68"/>
                  </a:cxn>
                  <a:cxn ang="0">
                    <a:pos x="98" y="60"/>
                  </a:cxn>
                  <a:cxn ang="0">
                    <a:pos x="98" y="50"/>
                  </a:cxn>
                  <a:cxn ang="0">
                    <a:pos x="98" y="50"/>
                  </a:cxn>
                  <a:cxn ang="0">
                    <a:pos x="98" y="40"/>
                  </a:cxn>
                  <a:cxn ang="0">
                    <a:pos x="94" y="30"/>
                  </a:cxn>
                  <a:cxn ang="0">
                    <a:pos x="90" y="22"/>
                  </a:cxn>
                  <a:cxn ang="0">
                    <a:pos x="84" y="16"/>
                  </a:cxn>
                  <a:cxn ang="0">
                    <a:pos x="76" y="10"/>
                  </a:cxn>
                  <a:cxn ang="0">
                    <a:pos x="68" y="4"/>
                  </a:cxn>
                  <a:cxn ang="0">
                    <a:pos x="58" y="2"/>
                  </a:cxn>
                  <a:cxn ang="0">
                    <a:pos x="50" y="0"/>
                  </a:cxn>
                </a:cxnLst>
                <a:rect l="0" t="0" r="r" b="b"/>
                <a:pathLst>
                  <a:path w="98" h="98">
                    <a:moveTo>
                      <a:pt x="50" y="0"/>
                    </a:moveTo>
                    <a:lnTo>
                      <a:pt x="50" y="0"/>
                    </a:lnTo>
                    <a:lnTo>
                      <a:pt x="40" y="2"/>
                    </a:lnTo>
                    <a:lnTo>
                      <a:pt x="30" y="4"/>
                    </a:lnTo>
                    <a:lnTo>
                      <a:pt x="22" y="10"/>
                    </a:lnTo>
                    <a:lnTo>
                      <a:pt x="14" y="16"/>
                    </a:lnTo>
                    <a:lnTo>
                      <a:pt x="8" y="22"/>
                    </a:lnTo>
                    <a:lnTo>
                      <a:pt x="4" y="30"/>
                    </a:lnTo>
                    <a:lnTo>
                      <a:pt x="0" y="40"/>
                    </a:lnTo>
                    <a:lnTo>
                      <a:pt x="0" y="50"/>
                    </a:lnTo>
                    <a:lnTo>
                      <a:pt x="0" y="50"/>
                    </a:lnTo>
                    <a:lnTo>
                      <a:pt x="0" y="60"/>
                    </a:lnTo>
                    <a:lnTo>
                      <a:pt x="4" y="68"/>
                    </a:lnTo>
                    <a:lnTo>
                      <a:pt x="8" y="78"/>
                    </a:lnTo>
                    <a:lnTo>
                      <a:pt x="14" y="84"/>
                    </a:lnTo>
                    <a:lnTo>
                      <a:pt x="22" y="90"/>
                    </a:lnTo>
                    <a:lnTo>
                      <a:pt x="30" y="96"/>
                    </a:lnTo>
                    <a:lnTo>
                      <a:pt x="40" y="98"/>
                    </a:lnTo>
                    <a:lnTo>
                      <a:pt x="50" y="98"/>
                    </a:lnTo>
                    <a:lnTo>
                      <a:pt x="50" y="98"/>
                    </a:lnTo>
                    <a:lnTo>
                      <a:pt x="58" y="98"/>
                    </a:lnTo>
                    <a:lnTo>
                      <a:pt x="68" y="96"/>
                    </a:lnTo>
                    <a:lnTo>
                      <a:pt x="76" y="90"/>
                    </a:lnTo>
                    <a:lnTo>
                      <a:pt x="84" y="84"/>
                    </a:lnTo>
                    <a:lnTo>
                      <a:pt x="90" y="78"/>
                    </a:lnTo>
                    <a:lnTo>
                      <a:pt x="94" y="68"/>
                    </a:lnTo>
                    <a:lnTo>
                      <a:pt x="98" y="60"/>
                    </a:lnTo>
                    <a:lnTo>
                      <a:pt x="98" y="50"/>
                    </a:lnTo>
                    <a:lnTo>
                      <a:pt x="98" y="50"/>
                    </a:lnTo>
                    <a:lnTo>
                      <a:pt x="98" y="40"/>
                    </a:lnTo>
                    <a:lnTo>
                      <a:pt x="94" y="30"/>
                    </a:lnTo>
                    <a:lnTo>
                      <a:pt x="90" y="22"/>
                    </a:lnTo>
                    <a:lnTo>
                      <a:pt x="84" y="16"/>
                    </a:lnTo>
                    <a:lnTo>
                      <a:pt x="76" y="10"/>
                    </a:lnTo>
                    <a:lnTo>
                      <a:pt x="68" y="4"/>
                    </a:lnTo>
                    <a:lnTo>
                      <a:pt x="58" y="2"/>
                    </a:lnTo>
                    <a:lnTo>
                      <a:pt x="5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35" name="Rectangle 561"/>
              <p:cNvSpPr>
                <a:spLocks noChangeArrowheads="1"/>
              </p:cNvSpPr>
              <p:nvPr/>
            </p:nvSpPr>
            <p:spPr bwMode="auto">
              <a:xfrm>
                <a:off x="4748212" y="2152650"/>
                <a:ext cx="53974" cy="14605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050"/>
              </a:p>
            </p:txBody>
          </p:sp>
        </p:grpSp>
        <p:sp>
          <p:nvSpPr>
            <p:cNvPr id="71" name="TextBox 70"/>
            <p:cNvSpPr txBox="1"/>
            <p:nvPr/>
          </p:nvSpPr>
          <p:spPr>
            <a:xfrm>
              <a:off x="3951174" y="2953713"/>
              <a:ext cx="417633" cy="363140"/>
            </a:xfrm>
            <a:prstGeom prst="rect">
              <a:avLst/>
            </a:prstGeom>
            <a:noFill/>
          </p:spPr>
          <p:txBody>
            <a:bodyPr wrap="none" lIns="0" tIns="0" rIns="0" bIns="0" rtlCol="0">
              <a:noAutofit/>
            </a:bodyPr>
            <a:lstStyle/>
            <a:p>
              <a:pPr marL="0" defTabSz="430213">
                <a:lnSpc>
                  <a:spcPct val="80000"/>
                </a:lnSpc>
                <a:buSzPct val="100000"/>
              </a:pPr>
              <a:r>
                <a:rPr lang="en-US" sz="3600" dirty="0" smtClean="0">
                  <a:solidFill>
                    <a:schemeClr val="bg1">
                      <a:lumMod val="65000"/>
                    </a:schemeClr>
                  </a:solidFill>
                  <a:latin typeface="HP Simplified" pitchFamily="34" charset="0"/>
                  <a:cs typeface="HP Simplified" pitchFamily="34" charset="0"/>
                </a:rPr>
                <a:t>+</a:t>
              </a:r>
            </a:p>
          </p:txBody>
        </p:sp>
      </p:grpSp>
      <p:grpSp>
        <p:nvGrpSpPr>
          <p:cNvPr id="76" name="Group 75"/>
          <p:cNvGrpSpPr/>
          <p:nvPr/>
        </p:nvGrpSpPr>
        <p:grpSpPr>
          <a:xfrm>
            <a:off x="427902" y="3504977"/>
            <a:ext cx="4342366" cy="668432"/>
            <a:chOff x="427902" y="3504977"/>
            <a:chExt cx="4342366" cy="668432"/>
          </a:xfrm>
        </p:grpSpPr>
        <p:sp>
          <p:nvSpPr>
            <p:cNvPr id="37" name="TextBox 36"/>
            <p:cNvSpPr txBox="1"/>
            <p:nvPr/>
          </p:nvSpPr>
          <p:spPr>
            <a:xfrm>
              <a:off x="427902" y="3754523"/>
              <a:ext cx="3884289" cy="369332"/>
            </a:xfrm>
            <a:prstGeom prst="rect">
              <a:avLst/>
            </a:prstGeom>
            <a:noFill/>
          </p:spPr>
          <p:txBody>
            <a:bodyPr wrap="square" rtlCol="0">
              <a:spAutoFit/>
            </a:bodyPr>
            <a:lstStyle/>
            <a:p>
              <a:pPr marL="0" algn="r" defTabSz="430213">
                <a:spcAft>
                  <a:spcPts val="400"/>
                </a:spcAft>
                <a:buSzPct val="100000"/>
              </a:pPr>
              <a:r>
                <a:rPr lang="en-US" b="1" dirty="0" smtClean="0">
                  <a:solidFill>
                    <a:schemeClr val="accent1"/>
                  </a:solidFill>
                  <a:latin typeface="HP Simplified" pitchFamily="34" charset="0"/>
                  <a:cs typeface="HP Simplified" pitchFamily="34" charset="0"/>
                </a:rPr>
                <a:t>Insufficient resources</a:t>
              </a:r>
            </a:p>
          </p:txBody>
        </p:sp>
        <p:pic>
          <p:nvPicPr>
            <p:cNvPr id="8194" name="Picture 2" descr="C:\Users\lewingto\Documents\Brand\HP Icons\Power_and_cooling_RGB_blue_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8641" y="3685343"/>
              <a:ext cx="301627" cy="488066"/>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p:cNvSpPr txBox="1"/>
            <p:nvPr/>
          </p:nvSpPr>
          <p:spPr>
            <a:xfrm>
              <a:off x="3951174" y="3504977"/>
              <a:ext cx="417633" cy="363140"/>
            </a:xfrm>
            <a:prstGeom prst="rect">
              <a:avLst/>
            </a:prstGeom>
            <a:noFill/>
          </p:spPr>
          <p:txBody>
            <a:bodyPr wrap="none" lIns="0" tIns="0" rIns="0" bIns="0" rtlCol="0">
              <a:noAutofit/>
            </a:bodyPr>
            <a:lstStyle/>
            <a:p>
              <a:pPr marL="0" defTabSz="430213">
                <a:lnSpc>
                  <a:spcPct val="80000"/>
                </a:lnSpc>
                <a:buSzPct val="100000"/>
              </a:pPr>
              <a:r>
                <a:rPr lang="en-US" sz="3600" dirty="0" smtClean="0">
                  <a:solidFill>
                    <a:schemeClr val="bg1">
                      <a:lumMod val="65000"/>
                    </a:schemeClr>
                  </a:solidFill>
                  <a:latin typeface="HP Simplified" pitchFamily="34" charset="0"/>
                  <a:cs typeface="HP Simplified" pitchFamily="34" charset="0"/>
                </a:rPr>
                <a:t>+</a:t>
              </a:r>
            </a:p>
          </p:txBody>
        </p:sp>
      </p:grpSp>
      <p:grpSp>
        <p:nvGrpSpPr>
          <p:cNvPr id="77" name="Group 76"/>
          <p:cNvGrpSpPr/>
          <p:nvPr/>
        </p:nvGrpSpPr>
        <p:grpSpPr>
          <a:xfrm>
            <a:off x="427902" y="4079398"/>
            <a:ext cx="4490085" cy="660679"/>
            <a:chOff x="427902" y="4079398"/>
            <a:chExt cx="4490085" cy="660679"/>
          </a:xfrm>
        </p:grpSpPr>
        <p:grpSp>
          <p:nvGrpSpPr>
            <p:cNvPr id="38" name="Group 37"/>
            <p:cNvGrpSpPr/>
            <p:nvPr/>
          </p:nvGrpSpPr>
          <p:grpSpPr>
            <a:xfrm>
              <a:off x="4378103" y="4248803"/>
              <a:ext cx="539884" cy="491274"/>
              <a:chOff x="5047824" y="372273"/>
              <a:chExt cx="970628" cy="883236"/>
            </a:xfrm>
          </p:grpSpPr>
          <p:pic>
            <p:nvPicPr>
              <p:cNvPr id="39" name="Picture 3" descr="C:\Users\lewingto\Documents\Brand\HP Icons\CPU_RGB_blue_NT.png"/>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613845" y="786972"/>
                <a:ext cx="404607" cy="40460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0" name="Picture 6" descr="C:\Users\lewingto\Pictures\NPN_Transistor_Symbol.svg.png"/>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5047824" y="372273"/>
                <a:ext cx="450635" cy="54864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5286085" y="425506"/>
                <a:ext cx="533738" cy="830003"/>
              </a:xfrm>
              <a:prstGeom prst="rect">
                <a:avLst/>
              </a:prstGeom>
              <a:noFill/>
              <a:ln>
                <a:noFill/>
              </a:ln>
            </p:spPr>
            <p:txBody>
              <a:bodyPr wrap="none" rtlCol="0">
                <a:spAutoFit/>
              </a:bodyPr>
              <a:lstStyle/>
              <a:p>
                <a:pPr marL="0" defTabSz="430213">
                  <a:spcAft>
                    <a:spcPts val="400"/>
                  </a:spcAft>
                  <a:buSzPct val="100000"/>
                </a:pPr>
                <a:r>
                  <a:rPr lang="en-US" sz="2400" dirty="0" smtClean="0">
                    <a:solidFill>
                      <a:schemeClr val="accent1"/>
                    </a:solidFill>
                    <a:latin typeface="HP Simplified" pitchFamily="34" charset="0"/>
                    <a:cs typeface="HP Simplified" pitchFamily="34" charset="0"/>
                  </a:rPr>
                  <a:t>/</a:t>
                </a:r>
                <a:endParaRPr lang="en-US" sz="5400" dirty="0" smtClean="0">
                  <a:solidFill>
                    <a:schemeClr val="accent1"/>
                  </a:solidFill>
                  <a:latin typeface="HP Simplified" pitchFamily="34" charset="0"/>
                  <a:cs typeface="HP Simplified" pitchFamily="34" charset="0"/>
                </a:endParaRPr>
              </a:p>
            </p:txBody>
          </p:sp>
        </p:grpSp>
        <p:sp>
          <p:nvSpPr>
            <p:cNvPr id="43" name="TextBox 42"/>
            <p:cNvSpPr txBox="1"/>
            <p:nvPr/>
          </p:nvSpPr>
          <p:spPr>
            <a:xfrm>
              <a:off x="427902" y="4324640"/>
              <a:ext cx="3884289" cy="369332"/>
            </a:xfrm>
            <a:prstGeom prst="rect">
              <a:avLst/>
            </a:prstGeom>
            <a:noFill/>
          </p:spPr>
          <p:txBody>
            <a:bodyPr wrap="square" rtlCol="0">
              <a:spAutoFit/>
            </a:bodyPr>
            <a:lstStyle/>
            <a:p>
              <a:pPr marL="0" algn="r" defTabSz="430213">
                <a:spcAft>
                  <a:spcPts val="400"/>
                </a:spcAft>
                <a:buSzPct val="100000"/>
              </a:pPr>
              <a:r>
                <a:rPr lang="en-US" b="1" dirty="0" smtClean="0">
                  <a:solidFill>
                    <a:schemeClr val="accent1"/>
                  </a:solidFill>
                  <a:latin typeface="HP Simplified" pitchFamily="34" charset="0"/>
                  <a:cs typeface="HP Simplified" pitchFamily="34" charset="0"/>
                </a:rPr>
                <a:t>The end of cheap hardware</a:t>
              </a:r>
            </a:p>
          </p:txBody>
        </p:sp>
        <p:sp>
          <p:nvSpPr>
            <p:cNvPr id="73" name="TextBox 72"/>
            <p:cNvSpPr txBox="1"/>
            <p:nvPr/>
          </p:nvSpPr>
          <p:spPr>
            <a:xfrm>
              <a:off x="3951174" y="4079398"/>
              <a:ext cx="417633" cy="363140"/>
            </a:xfrm>
            <a:prstGeom prst="rect">
              <a:avLst/>
            </a:prstGeom>
            <a:noFill/>
          </p:spPr>
          <p:txBody>
            <a:bodyPr wrap="none" lIns="0" tIns="0" rIns="0" bIns="0" rtlCol="0">
              <a:noAutofit/>
            </a:bodyPr>
            <a:lstStyle/>
            <a:p>
              <a:pPr marL="0" defTabSz="430213">
                <a:lnSpc>
                  <a:spcPct val="80000"/>
                </a:lnSpc>
                <a:buSzPct val="100000"/>
              </a:pPr>
              <a:r>
                <a:rPr lang="en-US" sz="3600" dirty="0" smtClean="0">
                  <a:solidFill>
                    <a:schemeClr val="bg1">
                      <a:lumMod val="65000"/>
                    </a:schemeClr>
                  </a:solidFill>
                  <a:latin typeface="HP Simplified" pitchFamily="34" charset="0"/>
                  <a:cs typeface="HP Simplified" pitchFamily="34" charset="0"/>
                </a:rPr>
                <a:t>+</a:t>
              </a:r>
            </a:p>
          </p:txBody>
        </p:sp>
      </p:gr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56300" y="1812936"/>
            <a:ext cx="274320" cy="274320"/>
          </a:xfrm>
          <a:prstGeom prst="rect">
            <a:avLst/>
          </a:prstGeom>
        </p:spPr>
      </p:pic>
    </p:spTree>
    <p:extLst>
      <p:ext uri="{BB962C8B-B14F-4D97-AF65-F5344CB8AC3E}">
        <p14:creationId xmlns:p14="http://schemas.microsoft.com/office/powerpoint/2010/main" val="136048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60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10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1000"/>
                                        <p:tgtEl>
                                          <p:spTgt spid="55"/>
                                        </p:tgtEl>
                                      </p:cBhvr>
                                    </p:animEffect>
                                    <p:anim calcmode="lin" valueType="num">
                                      <p:cBhvr>
                                        <p:cTn id="18" dur="1000" fill="hold"/>
                                        <p:tgtEl>
                                          <p:spTgt spid="55"/>
                                        </p:tgtEl>
                                        <p:attrNameLst>
                                          <p:attrName>ppt_x</p:attrName>
                                        </p:attrNameLst>
                                      </p:cBhvr>
                                      <p:tavLst>
                                        <p:tav tm="0">
                                          <p:val>
                                            <p:strVal val="#ppt_x"/>
                                          </p:val>
                                        </p:tav>
                                        <p:tav tm="100000">
                                          <p:val>
                                            <p:strVal val="#ppt_x"/>
                                          </p:val>
                                        </p:tav>
                                      </p:tavLst>
                                    </p:anim>
                                    <p:anim calcmode="lin" valueType="num">
                                      <p:cBhvr>
                                        <p:cTn id="19" dur="1000" fill="hold"/>
                                        <p:tgtEl>
                                          <p:spTgt spid="5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700"/>
                                  </p:stCondLst>
                                  <p:childTnLst>
                                    <p:set>
                                      <p:cBhvr>
                                        <p:cTn id="21" dur="1" fill="hold">
                                          <p:stCondLst>
                                            <p:cond delay="0"/>
                                          </p:stCondLst>
                                        </p:cTn>
                                        <p:tgtEl>
                                          <p:spTgt spid="74"/>
                                        </p:tgtEl>
                                        <p:attrNameLst>
                                          <p:attrName>style.visibility</p:attrName>
                                        </p:attrNameLst>
                                      </p:cBhvr>
                                      <p:to>
                                        <p:strVal val="visible"/>
                                      </p:to>
                                    </p:set>
                                    <p:animEffect transition="in" filter="fade">
                                      <p:cBhvr>
                                        <p:cTn id="22" dur="1000"/>
                                        <p:tgtEl>
                                          <p:spTgt spid="74"/>
                                        </p:tgtEl>
                                      </p:cBhvr>
                                    </p:animEffect>
                                    <p:anim calcmode="lin" valueType="num">
                                      <p:cBhvr>
                                        <p:cTn id="23" dur="1000" fill="hold"/>
                                        <p:tgtEl>
                                          <p:spTgt spid="74"/>
                                        </p:tgtEl>
                                        <p:attrNameLst>
                                          <p:attrName>ppt_x</p:attrName>
                                        </p:attrNameLst>
                                      </p:cBhvr>
                                      <p:tavLst>
                                        <p:tav tm="0">
                                          <p:val>
                                            <p:strVal val="#ppt_x"/>
                                          </p:val>
                                        </p:tav>
                                        <p:tav tm="100000">
                                          <p:val>
                                            <p:strVal val="#ppt_x"/>
                                          </p:val>
                                        </p:tav>
                                      </p:tavLst>
                                    </p:anim>
                                    <p:anim calcmode="lin" valueType="num">
                                      <p:cBhvr>
                                        <p:cTn id="24" dur="1000" fill="hold"/>
                                        <p:tgtEl>
                                          <p:spTgt spid="7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220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1000"/>
                                        <p:tgtEl>
                                          <p:spTgt spid="75"/>
                                        </p:tgtEl>
                                      </p:cBhvr>
                                    </p:animEffec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2600"/>
                                  </p:stCondLst>
                                  <p:childTnLst>
                                    <p:set>
                                      <p:cBhvr>
                                        <p:cTn id="31" dur="1" fill="hold">
                                          <p:stCondLst>
                                            <p:cond delay="0"/>
                                          </p:stCondLst>
                                        </p:cTn>
                                        <p:tgtEl>
                                          <p:spTgt spid="76"/>
                                        </p:tgtEl>
                                        <p:attrNameLst>
                                          <p:attrName>style.visibility</p:attrName>
                                        </p:attrNameLst>
                                      </p:cBhvr>
                                      <p:to>
                                        <p:strVal val="visible"/>
                                      </p:to>
                                    </p:set>
                                    <p:animEffect transition="in" filter="fade">
                                      <p:cBhvr>
                                        <p:cTn id="32" dur="1000"/>
                                        <p:tgtEl>
                                          <p:spTgt spid="76"/>
                                        </p:tgtEl>
                                      </p:cBhvr>
                                    </p:animEffect>
                                    <p:anim calcmode="lin" valueType="num">
                                      <p:cBhvr>
                                        <p:cTn id="33" dur="1000" fill="hold"/>
                                        <p:tgtEl>
                                          <p:spTgt spid="76"/>
                                        </p:tgtEl>
                                        <p:attrNameLst>
                                          <p:attrName>ppt_x</p:attrName>
                                        </p:attrNameLst>
                                      </p:cBhvr>
                                      <p:tavLst>
                                        <p:tav tm="0">
                                          <p:val>
                                            <p:strVal val="#ppt_x"/>
                                          </p:val>
                                        </p:tav>
                                        <p:tav tm="100000">
                                          <p:val>
                                            <p:strVal val="#ppt_x"/>
                                          </p:val>
                                        </p:tav>
                                      </p:tavLst>
                                    </p:anim>
                                    <p:anim calcmode="lin" valueType="num">
                                      <p:cBhvr>
                                        <p:cTn id="34" dur="1000" fill="hold"/>
                                        <p:tgtEl>
                                          <p:spTgt spid="76"/>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3000"/>
                                  </p:stCondLst>
                                  <p:childTnLst>
                                    <p:set>
                                      <p:cBhvr>
                                        <p:cTn id="36" dur="1" fill="hold">
                                          <p:stCondLst>
                                            <p:cond delay="0"/>
                                          </p:stCondLst>
                                        </p:cTn>
                                        <p:tgtEl>
                                          <p:spTgt spid="77"/>
                                        </p:tgtEl>
                                        <p:attrNameLst>
                                          <p:attrName>style.visibility</p:attrName>
                                        </p:attrNameLst>
                                      </p:cBhvr>
                                      <p:to>
                                        <p:strVal val="visible"/>
                                      </p:to>
                                    </p:set>
                                    <p:animEffect transition="in" filter="fade">
                                      <p:cBhvr>
                                        <p:cTn id="37" dur="1000"/>
                                        <p:tgtEl>
                                          <p:spTgt spid="77"/>
                                        </p:tgtEl>
                                      </p:cBhvr>
                                    </p:animEffect>
                                    <p:anim calcmode="lin" valueType="num">
                                      <p:cBhvr>
                                        <p:cTn id="38" dur="1000" fill="hold"/>
                                        <p:tgtEl>
                                          <p:spTgt spid="77"/>
                                        </p:tgtEl>
                                        <p:attrNameLst>
                                          <p:attrName>ppt_x</p:attrName>
                                        </p:attrNameLst>
                                      </p:cBhvr>
                                      <p:tavLst>
                                        <p:tav tm="0">
                                          <p:val>
                                            <p:strVal val="#ppt_x"/>
                                          </p:val>
                                        </p:tav>
                                        <p:tav tm="100000">
                                          <p:val>
                                            <p:strVal val="#ppt_x"/>
                                          </p:val>
                                        </p:tav>
                                      </p:tavLst>
                                    </p:anim>
                                    <p:anim calcmode="lin" valueType="num">
                                      <p:cBhvr>
                                        <p:cTn id="39" dur="1000" fill="hold"/>
                                        <p:tgtEl>
                                          <p:spTgt spid="77"/>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22" presetClass="entr" presetSubtype="8" fill="hold" nodeType="after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wipe(left)">
                                      <p:cBhvr>
                                        <p:cTn id="43" dur="500"/>
                                        <p:tgtEl>
                                          <p:spTgt spid="78"/>
                                        </p:tgtEl>
                                      </p:cBhvr>
                                    </p:animEffect>
                                  </p:childTnLst>
                                </p:cTn>
                              </p:par>
                            </p:childTnLst>
                          </p:cTn>
                        </p:par>
                        <p:par>
                          <p:cTn id="44" fill="hold">
                            <p:stCondLst>
                              <p:cond delay="4500"/>
                            </p:stCondLst>
                            <p:childTnLst>
                              <p:par>
                                <p:cTn id="45" presetID="53" presetClass="entr" presetSubtype="16" fill="hold" nodeType="afterEffect">
                                  <p:stCondLst>
                                    <p:cond delay="0"/>
                                  </p:stCondLst>
                                  <p:childTnLst>
                                    <p:set>
                                      <p:cBhvr>
                                        <p:cTn id="46" dur="1" fill="hold">
                                          <p:stCondLst>
                                            <p:cond delay="0"/>
                                          </p:stCondLst>
                                        </p:cTn>
                                        <p:tgtEl>
                                          <p:spTgt spid="79"/>
                                        </p:tgtEl>
                                        <p:attrNameLst>
                                          <p:attrName>style.visibility</p:attrName>
                                        </p:attrNameLst>
                                      </p:cBhvr>
                                      <p:to>
                                        <p:strVal val="visible"/>
                                      </p:to>
                                    </p:set>
                                    <p:anim calcmode="lin" valueType="num">
                                      <p:cBhvr>
                                        <p:cTn id="47" dur="500" fill="hold"/>
                                        <p:tgtEl>
                                          <p:spTgt spid="79"/>
                                        </p:tgtEl>
                                        <p:attrNameLst>
                                          <p:attrName>ppt_w</p:attrName>
                                        </p:attrNameLst>
                                      </p:cBhvr>
                                      <p:tavLst>
                                        <p:tav tm="0">
                                          <p:val>
                                            <p:fltVal val="0"/>
                                          </p:val>
                                        </p:tav>
                                        <p:tav tm="100000">
                                          <p:val>
                                            <p:strVal val="#ppt_w"/>
                                          </p:val>
                                        </p:tav>
                                      </p:tavLst>
                                    </p:anim>
                                    <p:anim calcmode="lin" valueType="num">
                                      <p:cBhvr>
                                        <p:cTn id="48" dur="500" fill="hold"/>
                                        <p:tgtEl>
                                          <p:spTgt spid="79"/>
                                        </p:tgtEl>
                                        <p:attrNameLst>
                                          <p:attrName>ppt_h</p:attrName>
                                        </p:attrNameLst>
                                      </p:cBhvr>
                                      <p:tavLst>
                                        <p:tav tm="0">
                                          <p:val>
                                            <p:fltVal val="0"/>
                                          </p:val>
                                        </p:tav>
                                        <p:tav tm="100000">
                                          <p:val>
                                            <p:strVal val="#ppt_h"/>
                                          </p:val>
                                        </p:tav>
                                      </p:tavLst>
                                    </p:anim>
                                    <p:animEffect transition="in" filter="fade">
                                      <p:cBhvr>
                                        <p:cTn id="4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0"/>
            <a:ext cx="9144000" cy="5143500"/>
            <a:chOff x="0" y="0"/>
            <a:chExt cx="9144000" cy="5143500"/>
          </a:xfrm>
        </p:grpSpPr>
        <p:sp>
          <p:nvSpPr>
            <p:cNvPr id="4" name="Rectangle 3"/>
            <p:cNvSpPr/>
            <p:nvPr/>
          </p:nvSpPr>
          <p:spPr>
            <a:xfrm>
              <a:off x="0" y="0"/>
              <a:ext cx="9144000" cy="5143500"/>
            </a:xfrm>
            <a:prstGeom prst="rect">
              <a:avLst/>
            </a:prstGeom>
            <a:solidFill>
              <a:srgbClr val="0BA1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64794" y="45267"/>
              <a:ext cx="9005010" cy="5050296"/>
              <a:chOff x="64794" y="45267"/>
              <a:chExt cx="9005010" cy="5050296"/>
            </a:xfrm>
          </p:grpSpPr>
          <p:grpSp>
            <p:nvGrpSpPr>
              <p:cNvPr id="8" name="Group 7"/>
              <p:cNvGrpSpPr/>
              <p:nvPr/>
            </p:nvGrpSpPr>
            <p:grpSpPr>
              <a:xfrm>
                <a:off x="64794" y="45267"/>
                <a:ext cx="9005010" cy="338226"/>
                <a:chOff x="64794" y="45267"/>
                <a:chExt cx="9005010" cy="338226"/>
              </a:xfrm>
            </p:grpSpPr>
            <p:pic>
              <p:nvPicPr>
                <p:cNvPr id="22"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64794" y="45267"/>
                  <a:ext cx="484128" cy="338226"/>
                </a:xfrm>
                <a:prstGeom prst="rect">
                  <a:avLst/>
                </a:prstGeom>
                <a:solidFill>
                  <a:schemeClr val="accent2"/>
                </a:solidFill>
                <a:ln>
                  <a:noFill/>
                </a:ln>
                <a:extLst/>
              </p:spPr>
            </p:pic>
            <p:pic>
              <p:nvPicPr>
                <p:cNvPr id="185"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20246" y="45267"/>
                  <a:ext cx="484128" cy="338226"/>
                </a:xfrm>
                <a:prstGeom prst="rect">
                  <a:avLst/>
                </a:prstGeom>
                <a:solidFill>
                  <a:schemeClr val="accent2"/>
                </a:solidFill>
                <a:ln>
                  <a:noFill/>
                </a:ln>
                <a:extLst/>
              </p:spPr>
            </p:pic>
            <p:pic>
              <p:nvPicPr>
                <p:cNvPr id="186"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1375698" y="45267"/>
                  <a:ext cx="484128" cy="338226"/>
                </a:xfrm>
                <a:prstGeom prst="rect">
                  <a:avLst/>
                </a:prstGeom>
                <a:solidFill>
                  <a:schemeClr val="accent2"/>
                </a:solidFill>
                <a:ln>
                  <a:noFill/>
                </a:ln>
                <a:extLst/>
              </p:spPr>
            </p:pic>
            <p:pic>
              <p:nvPicPr>
                <p:cNvPr id="187"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2031150" y="45267"/>
                  <a:ext cx="484128" cy="338226"/>
                </a:xfrm>
                <a:prstGeom prst="rect">
                  <a:avLst/>
                </a:prstGeom>
                <a:solidFill>
                  <a:schemeClr val="accent2"/>
                </a:solidFill>
                <a:ln>
                  <a:noFill/>
                </a:ln>
                <a:extLst/>
              </p:spPr>
            </p:pic>
            <p:pic>
              <p:nvPicPr>
                <p:cNvPr id="188"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8585676" y="45267"/>
                  <a:ext cx="484128" cy="338226"/>
                </a:xfrm>
                <a:prstGeom prst="rect">
                  <a:avLst/>
                </a:prstGeom>
                <a:solidFill>
                  <a:schemeClr val="accent2"/>
                </a:solidFill>
                <a:ln>
                  <a:noFill/>
                </a:ln>
                <a:extLst/>
              </p:spPr>
            </p:pic>
            <p:pic>
              <p:nvPicPr>
                <p:cNvPr id="189"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930218" y="45267"/>
                  <a:ext cx="484128" cy="338226"/>
                </a:xfrm>
                <a:prstGeom prst="rect">
                  <a:avLst/>
                </a:prstGeom>
                <a:solidFill>
                  <a:schemeClr val="accent2"/>
                </a:solidFill>
                <a:ln>
                  <a:noFill/>
                </a:ln>
                <a:extLst/>
              </p:spPr>
            </p:pic>
            <p:pic>
              <p:nvPicPr>
                <p:cNvPr id="190"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274766" y="45267"/>
                  <a:ext cx="484128" cy="338226"/>
                </a:xfrm>
                <a:prstGeom prst="rect">
                  <a:avLst/>
                </a:prstGeom>
                <a:solidFill>
                  <a:schemeClr val="accent2"/>
                </a:solidFill>
                <a:ln>
                  <a:noFill/>
                </a:ln>
                <a:extLst/>
              </p:spPr>
            </p:pic>
            <p:pic>
              <p:nvPicPr>
                <p:cNvPr id="191"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6619314" y="45267"/>
                  <a:ext cx="484128" cy="338226"/>
                </a:xfrm>
                <a:prstGeom prst="rect">
                  <a:avLst/>
                </a:prstGeom>
                <a:solidFill>
                  <a:schemeClr val="accent2"/>
                </a:solidFill>
                <a:ln>
                  <a:noFill/>
                </a:ln>
                <a:extLst/>
              </p:spPr>
            </p:pic>
            <p:pic>
              <p:nvPicPr>
                <p:cNvPr id="192"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5963862" y="45267"/>
                  <a:ext cx="484128" cy="338226"/>
                </a:xfrm>
                <a:prstGeom prst="rect">
                  <a:avLst/>
                </a:prstGeom>
                <a:solidFill>
                  <a:schemeClr val="accent2"/>
                </a:solidFill>
                <a:ln>
                  <a:noFill/>
                </a:ln>
                <a:extLst/>
              </p:spPr>
            </p:pic>
            <p:pic>
              <p:nvPicPr>
                <p:cNvPr id="193"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5308410" y="45267"/>
                  <a:ext cx="484128" cy="338226"/>
                </a:xfrm>
                <a:prstGeom prst="rect">
                  <a:avLst/>
                </a:prstGeom>
                <a:solidFill>
                  <a:schemeClr val="accent2"/>
                </a:solidFill>
                <a:ln>
                  <a:noFill/>
                </a:ln>
                <a:extLst/>
              </p:spPr>
            </p:pic>
            <p:pic>
              <p:nvPicPr>
                <p:cNvPr id="194"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4652958" y="45267"/>
                  <a:ext cx="484128" cy="338226"/>
                </a:xfrm>
                <a:prstGeom prst="rect">
                  <a:avLst/>
                </a:prstGeom>
                <a:solidFill>
                  <a:schemeClr val="accent2"/>
                </a:solidFill>
                <a:ln>
                  <a:noFill/>
                </a:ln>
                <a:extLst/>
              </p:spPr>
            </p:pic>
            <p:pic>
              <p:nvPicPr>
                <p:cNvPr id="195"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3997506" y="45267"/>
                  <a:ext cx="484128" cy="338226"/>
                </a:xfrm>
                <a:prstGeom prst="rect">
                  <a:avLst/>
                </a:prstGeom>
                <a:solidFill>
                  <a:schemeClr val="accent2"/>
                </a:solidFill>
                <a:ln>
                  <a:noFill/>
                </a:ln>
                <a:extLst/>
              </p:spPr>
            </p:pic>
            <p:pic>
              <p:nvPicPr>
                <p:cNvPr id="196"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2686602" y="45267"/>
                  <a:ext cx="484128" cy="338226"/>
                </a:xfrm>
                <a:prstGeom prst="rect">
                  <a:avLst/>
                </a:prstGeom>
                <a:solidFill>
                  <a:schemeClr val="accent2"/>
                </a:solidFill>
                <a:ln>
                  <a:noFill/>
                </a:ln>
                <a:extLst/>
              </p:spPr>
            </p:pic>
            <p:pic>
              <p:nvPicPr>
                <p:cNvPr id="197"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3342054" y="45267"/>
                  <a:ext cx="484128" cy="338226"/>
                </a:xfrm>
                <a:prstGeom prst="rect">
                  <a:avLst/>
                </a:prstGeom>
                <a:solidFill>
                  <a:schemeClr val="accent2"/>
                </a:solidFill>
                <a:ln>
                  <a:noFill/>
                </a:ln>
                <a:extLst/>
              </p:spPr>
            </p:pic>
          </p:grpSp>
          <p:grpSp>
            <p:nvGrpSpPr>
              <p:cNvPr id="213" name="Group 212"/>
              <p:cNvGrpSpPr/>
              <p:nvPr/>
            </p:nvGrpSpPr>
            <p:grpSpPr>
              <a:xfrm>
                <a:off x="64794" y="4757337"/>
                <a:ext cx="9005010" cy="338226"/>
                <a:chOff x="64794" y="45267"/>
                <a:chExt cx="9005010" cy="338226"/>
              </a:xfrm>
            </p:grpSpPr>
            <p:pic>
              <p:nvPicPr>
                <p:cNvPr id="214"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64794" y="45267"/>
                  <a:ext cx="484128" cy="338226"/>
                </a:xfrm>
                <a:prstGeom prst="rect">
                  <a:avLst/>
                </a:prstGeom>
                <a:solidFill>
                  <a:schemeClr val="accent2"/>
                </a:solidFill>
                <a:ln>
                  <a:noFill/>
                </a:ln>
                <a:extLst/>
              </p:spPr>
            </p:pic>
            <p:pic>
              <p:nvPicPr>
                <p:cNvPr id="215"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20246" y="45267"/>
                  <a:ext cx="484128" cy="338226"/>
                </a:xfrm>
                <a:prstGeom prst="rect">
                  <a:avLst/>
                </a:prstGeom>
                <a:solidFill>
                  <a:schemeClr val="accent2"/>
                </a:solidFill>
                <a:ln>
                  <a:noFill/>
                </a:ln>
                <a:extLst/>
              </p:spPr>
            </p:pic>
            <p:pic>
              <p:nvPicPr>
                <p:cNvPr id="216"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1375698" y="45267"/>
                  <a:ext cx="484128" cy="338226"/>
                </a:xfrm>
                <a:prstGeom prst="rect">
                  <a:avLst/>
                </a:prstGeom>
                <a:solidFill>
                  <a:schemeClr val="accent2"/>
                </a:solidFill>
                <a:ln>
                  <a:noFill/>
                </a:ln>
                <a:extLst/>
              </p:spPr>
            </p:pic>
            <p:pic>
              <p:nvPicPr>
                <p:cNvPr id="217"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2031150" y="45267"/>
                  <a:ext cx="484128" cy="338226"/>
                </a:xfrm>
                <a:prstGeom prst="rect">
                  <a:avLst/>
                </a:prstGeom>
                <a:solidFill>
                  <a:schemeClr val="accent2"/>
                </a:solidFill>
                <a:ln>
                  <a:noFill/>
                </a:ln>
                <a:extLst/>
              </p:spPr>
            </p:pic>
            <p:pic>
              <p:nvPicPr>
                <p:cNvPr id="218"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8585676" y="45267"/>
                  <a:ext cx="484128" cy="338226"/>
                </a:xfrm>
                <a:prstGeom prst="rect">
                  <a:avLst/>
                </a:prstGeom>
                <a:solidFill>
                  <a:schemeClr val="accent2"/>
                </a:solidFill>
                <a:ln>
                  <a:noFill/>
                </a:ln>
                <a:extLst/>
              </p:spPr>
            </p:pic>
            <p:pic>
              <p:nvPicPr>
                <p:cNvPr id="219"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930218" y="45267"/>
                  <a:ext cx="484128" cy="338226"/>
                </a:xfrm>
                <a:prstGeom prst="rect">
                  <a:avLst/>
                </a:prstGeom>
                <a:solidFill>
                  <a:schemeClr val="accent2"/>
                </a:solidFill>
                <a:ln>
                  <a:noFill/>
                </a:ln>
                <a:extLst/>
              </p:spPr>
            </p:pic>
            <p:pic>
              <p:nvPicPr>
                <p:cNvPr id="220"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274766" y="45267"/>
                  <a:ext cx="484128" cy="338226"/>
                </a:xfrm>
                <a:prstGeom prst="rect">
                  <a:avLst/>
                </a:prstGeom>
                <a:solidFill>
                  <a:schemeClr val="accent2"/>
                </a:solidFill>
                <a:ln>
                  <a:noFill/>
                </a:ln>
                <a:extLst/>
              </p:spPr>
            </p:pic>
            <p:pic>
              <p:nvPicPr>
                <p:cNvPr id="221"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6619314" y="45267"/>
                  <a:ext cx="484128" cy="338226"/>
                </a:xfrm>
                <a:prstGeom prst="rect">
                  <a:avLst/>
                </a:prstGeom>
                <a:solidFill>
                  <a:schemeClr val="accent2"/>
                </a:solidFill>
                <a:ln>
                  <a:noFill/>
                </a:ln>
                <a:extLst/>
              </p:spPr>
            </p:pic>
            <p:pic>
              <p:nvPicPr>
                <p:cNvPr id="222"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5963862" y="45267"/>
                  <a:ext cx="484128" cy="338226"/>
                </a:xfrm>
                <a:prstGeom prst="rect">
                  <a:avLst/>
                </a:prstGeom>
                <a:solidFill>
                  <a:schemeClr val="accent2"/>
                </a:solidFill>
                <a:ln>
                  <a:noFill/>
                </a:ln>
                <a:extLst/>
              </p:spPr>
            </p:pic>
            <p:pic>
              <p:nvPicPr>
                <p:cNvPr id="223"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5308410" y="45267"/>
                  <a:ext cx="484128" cy="338226"/>
                </a:xfrm>
                <a:prstGeom prst="rect">
                  <a:avLst/>
                </a:prstGeom>
                <a:solidFill>
                  <a:schemeClr val="accent2"/>
                </a:solidFill>
                <a:ln>
                  <a:noFill/>
                </a:ln>
                <a:extLst/>
              </p:spPr>
            </p:pic>
            <p:pic>
              <p:nvPicPr>
                <p:cNvPr id="224"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4652958" y="45267"/>
                  <a:ext cx="484128" cy="338226"/>
                </a:xfrm>
                <a:prstGeom prst="rect">
                  <a:avLst/>
                </a:prstGeom>
                <a:solidFill>
                  <a:schemeClr val="accent2"/>
                </a:solidFill>
                <a:ln>
                  <a:noFill/>
                </a:ln>
                <a:extLst/>
              </p:spPr>
            </p:pic>
            <p:pic>
              <p:nvPicPr>
                <p:cNvPr id="225"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3997506" y="45267"/>
                  <a:ext cx="484128" cy="338226"/>
                </a:xfrm>
                <a:prstGeom prst="rect">
                  <a:avLst/>
                </a:prstGeom>
                <a:solidFill>
                  <a:schemeClr val="accent2"/>
                </a:solidFill>
                <a:ln>
                  <a:noFill/>
                </a:ln>
                <a:extLst/>
              </p:spPr>
            </p:pic>
            <p:pic>
              <p:nvPicPr>
                <p:cNvPr id="226"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2686602" y="45267"/>
                  <a:ext cx="484128" cy="338226"/>
                </a:xfrm>
                <a:prstGeom prst="rect">
                  <a:avLst/>
                </a:prstGeom>
                <a:solidFill>
                  <a:schemeClr val="accent2"/>
                </a:solidFill>
                <a:ln>
                  <a:noFill/>
                </a:ln>
                <a:extLst/>
              </p:spPr>
            </p:pic>
            <p:pic>
              <p:nvPicPr>
                <p:cNvPr id="227"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3342054" y="45267"/>
                  <a:ext cx="484128" cy="338226"/>
                </a:xfrm>
                <a:prstGeom prst="rect">
                  <a:avLst/>
                </a:prstGeom>
                <a:solidFill>
                  <a:schemeClr val="accent2"/>
                </a:solidFill>
                <a:ln>
                  <a:noFill/>
                </a:ln>
                <a:extLst/>
              </p:spPr>
            </p:pic>
          </p:grpSp>
          <p:grpSp>
            <p:nvGrpSpPr>
              <p:cNvPr id="228" name="Group 227"/>
              <p:cNvGrpSpPr/>
              <p:nvPr/>
            </p:nvGrpSpPr>
            <p:grpSpPr>
              <a:xfrm>
                <a:off x="64794" y="4286130"/>
                <a:ext cx="9005010" cy="338226"/>
                <a:chOff x="64794" y="45267"/>
                <a:chExt cx="9005010" cy="338226"/>
              </a:xfrm>
            </p:grpSpPr>
            <p:pic>
              <p:nvPicPr>
                <p:cNvPr id="229"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64794" y="45267"/>
                  <a:ext cx="484128" cy="338226"/>
                </a:xfrm>
                <a:prstGeom prst="rect">
                  <a:avLst/>
                </a:prstGeom>
                <a:solidFill>
                  <a:schemeClr val="accent2"/>
                </a:solidFill>
                <a:ln>
                  <a:noFill/>
                </a:ln>
                <a:extLst/>
              </p:spPr>
            </p:pic>
            <p:pic>
              <p:nvPicPr>
                <p:cNvPr id="230"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20246" y="45267"/>
                  <a:ext cx="484128" cy="338226"/>
                </a:xfrm>
                <a:prstGeom prst="rect">
                  <a:avLst/>
                </a:prstGeom>
                <a:solidFill>
                  <a:schemeClr val="accent2"/>
                </a:solidFill>
                <a:ln>
                  <a:noFill/>
                </a:ln>
                <a:extLst/>
              </p:spPr>
            </p:pic>
            <p:pic>
              <p:nvPicPr>
                <p:cNvPr id="231"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1375698" y="45267"/>
                  <a:ext cx="484128" cy="338226"/>
                </a:xfrm>
                <a:prstGeom prst="rect">
                  <a:avLst/>
                </a:prstGeom>
                <a:solidFill>
                  <a:schemeClr val="accent2"/>
                </a:solidFill>
                <a:ln>
                  <a:noFill/>
                </a:ln>
                <a:extLst/>
              </p:spPr>
            </p:pic>
            <p:pic>
              <p:nvPicPr>
                <p:cNvPr id="232"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2031150" y="45267"/>
                  <a:ext cx="484128" cy="338226"/>
                </a:xfrm>
                <a:prstGeom prst="rect">
                  <a:avLst/>
                </a:prstGeom>
                <a:solidFill>
                  <a:schemeClr val="accent2"/>
                </a:solidFill>
                <a:ln>
                  <a:noFill/>
                </a:ln>
                <a:extLst/>
              </p:spPr>
            </p:pic>
            <p:pic>
              <p:nvPicPr>
                <p:cNvPr id="233"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8585676" y="45267"/>
                  <a:ext cx="484128" cy="338226"/>
                </a:xfrm>
                <a:prstGeom prst="rect">
                  <a:avLst/>
                </a:prstGeom>
                <a:solidFill>
                  <a:schemeClr val="accent2"/>
                </a:solidFill>
                <a:ln>
                  <a:noFill/>
                </a:ln>
                <a:extLst/>
              </p:spPr>
            </p:pic>
            <p:pic>
              <p:nvPicPr>
                <p:cNvPr id="234"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930218" y="45267"/>
                  <a:ext cx="484128" cy="338226"/>
                </a:xfrm>
                <a:prstGeom prst="rect">
                  <a:avLst/>
                </a:prstGeom>
                <a:solidFill>
                  <a:schemeClr val="accent2"/>
                </a:solidFill>
                <a:ln>
                  <a:noFill/>
                </a:ln>
                <a:extLst/>
              </p:spPr>
            </p:pic>
            <p:pic>
              <p:nvPicPr>
                <p:cNvPr id="235"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274766" y="45267"/>
                  <a:ext cx="484128" cy="338226"/>
                </a:xfrm>
                <a:prstGeom prst="rect">
                  <a:avLst/>
                </a:prstGeom>
                <a:solidFill>
                  <a:schemeClr val="accent2"/>
                </a:solidFill>
                <a:ln>
                  <a:noFill/>
                </a:ln>
                <a:extLst/>
              </p:spPr>
            </p:pic>
            <p:pic>
              <p:nvPicPr>
                <p:cNvPr id="236"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6619314" y="45267"/>
                  <a:ext cx="484128" cy="338226"/>
                </a:xfrm>
                <a:prstGeom prst="rect">
                  <a:avLst/>
                </a:prstGeom>
                <a:solidFill>
                  <a:schemeClr val="accent2"/>
                </a:solidFill>
                <a:ln>
                  <a:noFill/>
                </a:ln>
                <a:extLst/>
              </p:spPr>
            </p:pic>
            <p:pic>
              <p:nvPicPr>
                <p:cNvPr id="237"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5963862" y="45267"/>
                  <a:ext cx="484128" cy="338226"/>
                </a:xfrm>
                <a:prstGeom prst="rect">
                  <a:avLst/>
                </a:prstGeom>
                <a:solidFill>
                  <a:schemeClr val="accent2"/>
                </a:solidFill>
                <a:ln>
                  <a:noFill/>
                </a:ln>
                <a:extLst/>
              </p:spPr>
            </p:pic>
            <p:pic>
              <p:nvPicPr>
                <p:cNvPr id="238"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5308410" y="45267"/>
                  <a:ext cx="484128" cy="338226"/>
                </a:xfrm>
                <a:prstGeom prst="rect">
                  <a:avLst/>
                </a:prstGeom>
                <a:solidFill>
                  <a:schemeClr val="accent2"/>
                </a:solidFill>
                <a:ln>
                  <a:noFill/>
                </a:ln>
                <a:extLst/>
              </p:spPr>
            </p:pic>
            <p:pic>
              <p:nvPicPr>
                <p:cNvPr id="239"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4652958" y="45267"/>
                  <a:ext cx="484128" cy="338226"/>
                </a:xfrm>
                <a:prstGeom prst="rect">
                  <a:avLst/>
                </a:prstGeom>
                <a:solidFill>
                  <a:schemeClr val="accent2"/>
                </a:solidFill>
                <a:ln>
                  <a:noFill/>
                </a:ln>
                <a:extLst/>
              </p:spPr>
            </p:pic>
            <p:pic>
              <p:nvPicPr>
                <p:cNvPr id="240"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3997506" y="45267"/>
                  <a:ext cx="484128" cy="338226"/>
                </a:xfrm>
                <a:prstGeom prst="rect">
                  <a:avLst/>
                </a:prstGeom>
                <a:solidFill>
                  <a:schemeClr val="accent2"/>
                </a:solidFill>
                <a:ln>
                  <a:noFill/>
                </a:ln>
                <a:extLst/>
              </p:spPr>
            </p:pic>
            <p:pic>
              <p:nvPicPr>
                <p:cNvPr id="241"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2686602" y="45267"/>
                  <a:ext cx="484128" cy="338226"/>
                </a:xfrm>
                <a:prstGeom prst="rect">
                  <a:avLst/>
                </a:prstGeom>
                <a:solidFill>
                  <a:schemeClr val="accent2"/>
                </a:solidFill>
                <a:ln>
                  <a:noFill/>
                </a:ln>
                <a:extLst/>
              </p:spPr>
            </p:pic>
            <p:pic>
              <p:nvPicPr>
                <p:cNvPr id="242"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3342054" y="45267"/>
                  <a:ext cx="484128" cy="338226"/>
                </a:xfrm>
                <a:prstGeom prst="rect">
                  <a:avLst/>
                </a:prstGeom>
                <a:solidFill>
                  <a:schemeClr val="accent2"/>
                </a:solidFill>
                <a:ln>
                  <a:noFill/>
                </a:ln>
                <a:extLst/>
              </p:spPr>
            </p:pic>
          </p:grpSp>
          <p:grpSp>
            <p:nvGrpSpPr>
              <p:cNvPr id="243" name="Group 242"/>
              <p:cNvGrpSpPr/>
              <p:nvPr/>
            </p:nvGrpSpPr>
            <p:grpSpPr>
              <a:xfrm>
                <a:off x="64794" y="3814923"/>
                <a:ext cx="9005010" cy="338226"/>
                <a:chOff x="64794" y="45267"/>
                <a:chExt cx="9005010" cy="338226"/>
              </a:xfrm>
            </p:grpSpPr>
            <p:pic>
              <p:nvPicPr>
                <p:cNvPr id="244"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64794" y="45267"/>
                  <a:ext cx="484128" cy="338226"/>
                </a:xfrm>
                <a:prstGeom prst="rect">
                  <a:avLst/>
                </a:prstGeom>
                <a:solidFill>
                  <a:schemeClr val="accent2"/>
                </a:solidFill>
                <a:ln>
                  <a:noFill/>
                </a:ln>
                <a:extLst/>
              </p:spPr>
            </p:pic>
            <p:pic>
              <p:nvPicPr>
                <p:cNvPr id="245"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20246" y="45267"/>
                  <a:ext cx="484128" cy="338226"/>
                </a:xfrm>
                <a:prstGeom prst="rect">
                  <a:avLst/>
                </a:prstGeom>
                <a:solidFill>
                  <a:schemeClr val="accent2"/>
                </a:solidFill>
                <a:ln>
                  <a:noFill/>
                </a:ln>
                <a:extLst/>
              </p:spPr>
            </p:pic>
            <p:pic>
              <p:nvPicPr>
                <p:cNvPr id="246"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1375698" y="45267"/>
                  <a:ext cx="484128" cy="338226"/>
                </a:xfrm>
                <a:prstGeom prst="rect">
                  <a:avLst/>
                </a:prstGeom>
                <a:solidFill>
                  <a:schemeClr val="accent2"/>
                </a:solidFill>
                <a:ln>
                  <a:noFill/>
                </a:ln>
                <a:extLst/>
              </p:spPr>
            </p:pic>
            <p:pic>
              <p:nvPicPr>
                <p:cNvPr id="247"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2031150" y="45267"/>
                  <a:ext cx="484128" cy="338226"/>
                </a:xfrm>
                <a:prstGeom prst="rect">
                  <a:avLst/>
                </a:prstGeom>
                <a:solidFill>
                  <a:schemeClr val="accent2"/>
                </a:solidFill>
                <a:ln>
                  <a:noFill/>
                </a:ln>
                <a:extLst/>
              </p:spPr>
            </p:pic>
            <p:pic>
              <p:nvPicPr>
                <p:cNvPr id="248"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8585676" y="45267"/>
                  <a:ext cx="484128" cy="338226"/>
                </a:xfrm>
                <a:prstGeom prst="rect">
                  <a:avLst/>
                </a:prstGeom>
                <a:solidFill>
                  <a:schemeClr val="accent2"/>
                </a:solidFill>
                <a:ln>
                  <a:noFill/>
                </a:ln>
                <a:extLst/>
              </p:spPr>
            </p:pic>
            <p:pic>
              <p:nvPicPr>
                <p:cNvPr id="249"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930218" y="45267"/>
                  <a:ext cx="484128" cy="338226"/>
                </a:xfrm>
                <a:prstGeom prst="rect">
                  <a:avLst/>
                </a:prstGeom>
                <a:solidFill>
                  <a:schemeClr val="accent2"/>
                </a:solidFill>
                <a:ln>
                  <a:noFill/>
                </a:ln>
                <a:extLst/>
              </p:spPr>
            </p:pic>
            <p:pic>
              <p:nvPicPr>
                <p:cNvPr id="250"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274766" y="45267"/>
                  <a:ext cx="484128" cy="338226"/>
                </a:xfrm>
                <a:prstGeom prst="rect">
                  <a:avLst/>
                </a:prstGeom>
                <a:solidFill>
                  <a:schemeClr val="accent2"/>
                </a:solidFill>
                <a:ln>
                  <a:noFill/>
                </a:ln>
                <a:extLst/>
              </p:spPr>
            </p:pic>
            <p:pic>
              <p:nvPicPr>
                <p:cNvPr id="251"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6619314" y="45267"/>
                  <a:ext cx="484128" cy="338226"/>
                </a:xfrm>
                <a:prstGeom prst="rect">
                  <a:avLst/>
                </a:prstGeom>
                <a:solidFill>
                  <a:schemeClr val="accent2"/>
                </a:solidFill>
                <a:ln>
                  <a:noFill/>
                </a:ln>
                <a:extLst/>
              </p:spPr>
            </p:pic>
            <p:pic>
              <p:nvPicPr>
                <p:cNvPr id="252"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5963862" y="45267"/>
                  <a:ext cx="484128" cy="338226"/>
                </a:xfrm>
                <a:prstGeom prst="rect">
                  <a:avLst/>
                </a:prstGeom>
                <a:solidFill>
                  <a:schemeClr val="accent2"/>
                </a:solidFill>
                <a:ln>
                  <a:noFill/>
                </a:ln>
                <a:extLst/>
              </p:spPr>
            </p:pic>
            <p:pic>
              <p:nvPicPr>
                <p:cNvPr id="253"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5308410" y="45267"/>
                  <a:ext cx="484128" cy="338226"/>
                </a:xfrm>
                <a:prstGeom prst="rect">
                  <a:avLst/>
                </a:prstGeom>
                <a:solidFill>
                  <a:schemeClr val="accent2"/>
                </a:solidFill>
                <a:ln>
                  <a:noFill/>
                </a:ln>
                <a:extLst/>
              </p:spPr>
            </p:pic>
            <p:pic>
              <p:nvPicPr>
                <p:cNvPr id="254"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4652958" y="45267"/>
                  <a:ext cx="484128" cy="338226"/>
                </a:xfrm>
                <a:prstGeom prst="rect">
                  <a:avLst/>
                </a:prstGeom>
                <a:solidFill>
                  <a:schemeClr val="accent2"/>
                </a:solidFill>
                <a:ln>
                  <a:noFill/>
                </a:ln>
                <a:extLst/>
              </p:spPr>
            </p:pic>
            <p:pic>
              <p:nvPicPr>
                <p:cNvPr id="255"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3997506" y="45267"/>
                  <a:ext cx="484128" cy="338226"/>
                </a:xfrm>
                <a:prstGeom prst="rect">
                  <a:avLst/>
                </a:prstGeom>
                <a:solidFill>
                  <a:schemeClr val="accent2"/>
                </a:solidFill>
                <a:ln>
                  <a:noFill/>
                </a:ln>
                <a:extLst/>
              </p:spPr>
            </p:pic>
            <p:pic>
              <p:nvPicPr>
                <p:cNvPr id="256"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2686602" y="45267"/>
                  <a:ext cx="484128" cy="338226"/>
                </a:xfrm>
                <a:prstGeom prst="rect">
                  <a:avLst/>
                </a:prstGeom>
                <a:solidFill>
                  <a:schemeClr val="accent2"/>
                </a:solidFill>
                <a:ln>
                  <a:noFill/>
                </a:ln>
                <a:extLst/>
              </p:spPr>
            </p:pic>
            <p:pic>
              <p:nvPicPr>
                <p:cNvPr id="257"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3342054" y="45267"/>
                  <a:ext cx="484128" cy="338226"/>
                </a:xfrm>
                <a:prstGeom prst="rect">
                  <a:avLst/>
                </a:prstGeom>
                <a:solidFill>
                  <a:schemeClr val="accent2"/>
                </a:solidFill>
                <a:ln>
                  <a:noFill/>
                </a:ln>
                <a:extLst/>
              </p:spPr>
            </p:pic>
          </p:grpSp>
          <p:grpSp>
            <p:nvGrpSpPr>
              <p:cNvPr id="258" name="Group 257"/>
              <p:cNvGrpSpPr/>
              <p:nvPr/>
            </p:nvGrpSpPr>
            <p:grpSpPr>
              <a:xfrm>
                <a:off x="64794" y="3343716"/>
                <a:ext cx="9005010" cy="338226"/>
                <a:chOff x="64794" y="45267"/>
                <a:chExt cx="9005010" cy="338226"/>
              </a:xfrm>
            </p:grpSpPr>
            <p:pic>
              <p:nvPicPr>
                <p:cNvPr id="259"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64794" y="45267"/>
                  <a:ext cx="484128" cy="338226"/>
                </a:xfrm>
                <a:prstGeom prst="rect">
                  <a:avLst/>
                </a:prstGeom>
                <a:solidFill>
                  <a:schemeClr val="accent2"/>
                </a:solidFill>
                <a:ln>
                  <a:noFill/>
                </a:ln>
                <a:extLst/>
              </p:spPr>
            </p:pic>
            <p:pic>
              <p:nvPicPr>
                <p:cNvPr id="260"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20246" y="45267"/>
                  <a:ext cx="484128" cy="338226"/>
                </a:xfrm>
                <a:prstGeom prst="rect">
                  <a:avLst/>
                </a:prstGeom>
                <a:solidFill>
                  <a:schemeClr val="accent2"/>
                </a:solidFill>
                <a:ln>
                  <a:noFill/>
                </a:ln>
                <a:extLst/>
              </p:spPr>
            </p:pic>
            <p:pic>
              <p:nvPicPr>
                <p:cNvPr id="261"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1375698" y="45267"/>
                  <a:ext cx="484128" cy="338226"/>
                </a:xfrm>
                <a:prstGeom prst="rect">
                  <a:avLst/>
                </a:prstGeom>
                <a:solidFill>
                  <a:schemeClr val="accent2"/>
                </a:solidFill>
                <a:ln>
                  <a:noFill/>
                </a:ln>
                <a:extLst/>
              </p:spPr>
            </p:pic>
            <p:pic>
              <p:nvPicPr>
                <p:cNvPr id="262"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2031150" y="45267"/>
                  <a:ext cx="484128" cy="338226"/>
                </a:xfrm>
                <a:prstGeom prst="rect">
                  <a:avLst/>
                </a:prstGeom>
                <a:solidFill>
                  <a:schemeClr val="accent2"/>
                </a:solidFill>
                <a:ln>
                  <a:noFill/>
                </a:ln>
                <a:extLst/>
              </p:spPr>
            </p:pic>
            <p:pic>
              <p:nvPicPr>
                <p:cNvPr id="263"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8585676" y="45267"/>
                  <a:ext cx="484128" cy="338226"/>
                </a:xfrm>
                <a:prstGeom prst="rect">
                  <a:avLst/>
                </a:prstGeom>
                <a:solidFill>
                  <a:schemeClr val="accent2"/>
                </a:solidFill>
                <a:ln>
                  <a:noFill/>
                </a:ln>
                <a:extLst/>
              </p:spPr>
            </p:pic>
            <p:pic>
              <p:nvPicPr>
                <p:cNvPr id="264"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930218" y="45267"/>
                  <a:ext cx="484128" cy="338226"/>
                </a:xfrm>
                <a:prstGeom prst="rect">
                  <a:avLst/>
                </a:prstGeom>
                <a:solidFill>
                  <a:schemeClr val="accent2"/>
                </a:solidFill>
                <a:ln>
                  <a:noFill/>
                </a:ln>
                <a:extLst/>
              </p:spPr>
            </p:pic>
            <p:pic>
              <p:nvPicPr>
                <p:cNvPr id="265"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274766" y="45267"/>
                  <a:ext cx="484128" cy="338226"/>
                </a:xfrm>
                <a:prstGeom prst="rect">
                  <a:avLst/>
                </a:prstGeom>
                <a:solidFill>
                  <a:schemeClr val="accent2"/>
                </a:solidFill>
                <a:ln>
                  <a:noFill/>
                </a:ln>
                <a:extLst/>
              </p:spPr>
            </p:pic>
            <p:pic>
              <p:nvPicPr>
                <p:cNvPr id="266"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6619314" y="45267"/>
                  <a:ext cx="484128" cy="338226"/>
                </a:xfrm>
                <a:prstGeom prst="rect">
                  <a:avLst/>
                </a:prstGeom>
                <a:solidFill>
                  <a:schemeClr val="accent2"/>
                </a:solidFill>
                <a:ln>
                  <a:noFill/>
                </a:ln>
                <a:extLst/>
              </p:spPr>
            </p:pic>
            <p:pic>
              <p:nvPicPr>
                <p:cNvPr id="267"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5963862" y="45267"/>
                  <a:ext cx="484128" cy="338226"/>
                </a:xfrm>
                <a:prstGeom prst="rect">
                  <a:avLst/>
                </a:prstGeom>
                <a:solidFill>
                  <a:schemeClr val="accent2"/>
                </a:solidFill>
                <a:ln>
                  <a:noFill/>
                </a:ln>
                <a:extLst/>
              </p:spPr>
            </p:pic>
            <p:pic>
              <p:nvPicPr>
                <p:cNvPr id="268"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5308410" y="45267"/>
                  <a:ext cx="484128" cy="338226"/>
                </a:xfrm>
                <a:prstGeom prst="rect">
                  <a:avLst/>
                </a:prstGeom>
                <a:solidFill>
                  <a:schemeClr val="accent2"/>
                </a:solidFill>
                <a:ln>
                  <a:noFill/>
                </a:ln>
                <a:extLst/>
              </p:spPr>
            </p:pic>
            <p:pic>
              <p:nvPicPr>
                <p:cNvPr id="269"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4652958" y="45267"/>
                  <a:ext cx="484128" cy="338226"/>
                </a:xfrm>
                <a:prstGeom prst="rect">
                  <a:avLst/>
                </a:prstGeom>
                <a:solidFill>
                  <a:schemeClr val="accent2"/>
                </a:solidFill>
                <a:ln>
                  <a:noFill/>
                </a:ln>
                <a:extLst/>
              </p:spPr>
            </p:pic>
            <p:pic>
              <p:nvPicPr>
                <p:cNvPr id="270"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3997506" y="45267"/>
                  <a:ext cx="484128" cy="338226"/>
                </a:xfrm>
                <a:prstGeom prst="rect">
                  <a:avLst/>
                </a:prstGeom>
                <a:solidFill>
                  <a:schemeClr val="accent2"/>
                </a:solidFill>
                <a:ln>
                  <a:noFill/>
                </a:ln>
                <a:extLst/>
              </p:spPr>
            </p:pic>
            <p:pic>
              <p:nvPicPr>
                <p:cNvPr id="271"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2686602" y="45267"/>
                  <a:ext cx="484128" cy="338226"/>
                </a:xfrm>
                <a:prstGeom prst="rect">
                  <a:avLst/>
                </a:prstGeom>
                <a:solidFill>
                  <a:schemeClr val="accent2"/>
                </a:solidFill>
                <a:ln>
                  <a:noFill/>
                </a:ln>
                <a:extLst/>
              </p:spPr>
            </p:pic>
            <p:pic>
              <p:nvPicPr>
                <p:cNvPr id="272"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3342054" y="45267"/>
                  <a:ext cx="484128" cy="338226"/>
                </a:xfrm>
                <a:prstGeom prst="rect">
                  <a:avLst/>
                </a:prstGeom>
                <a:solidFill>
                  <a:schemeClr val="accent2"/>
                </a:solidFill>
                <a:ln>
                  <a:noFill/>
                </a:ln>
                <a:extLst/>
              </p:spPr>
            </p:pic>
          </p:grpSp>
          <p:grpSp>
            <p:nvGrpSpPr>
              <p:cNvPr id="273" name="Group 272"/>
              <p:cNvGrpSpPr/>
              <p:nvPr/>
            </p:nvGrpSpPr>
            <p:grpSpPr>
              <a:xfrm>
                <a:off x="64794" y="2872509"/>
                <a:ext cx="9005010" cy="338226"/>
                <a:chOff x="64794" y="45267"/>
                <a:chExt cx="9005010" cy="338226"/>
              </a:xfrm>
            </p:grpSpPr>
            <p:pic>
              <p:nvPicPr>
                <p:cNvPr id="274"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64794" y="45267"/>
                  <a:ext cx="484128" cy="338226"/>
                </a:xfrm>
                <a:prstGeom prst="rect">
                  <a:avLst/>
                </a:prstGeom>
                <a:solidFill>
                  <a:schemeClr val="accent2"/>
                </a:solidFill>
                <a:ln>
                  <a:noFill/>
                </a:ln>
                <a:extLst/>
              </p:spPr>
            </p:pic>
            <p:pic>
              <p:nvPicPr>
                <p:cNvPr id="275"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20246" y="45267"/>
                  <a:ext cx="484128" cy="338226"/>
                </a:xfrm>
                <a:prstGeom prst="rect">
                  <a:avLst/>
                </a:prstGeom>
                <a:solidFill>
                  <a:schemeClr val="accent2"/>
                </a:solidFill>
                <a:ln>
                  <a:noFill/>
                </a:ln>
                <a:extLst/>
              </p:spPr>
            </p:pic>
            <p:pic>
              <p:nvPicPr>
                <p:cNvPr id="276"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1375698" y="45267"/>
                  <a:ext cx="484128" cy="338226"/>
                </a:xfrm>
                <a:prstGeom prst="rect">
                  <a:avLst/>
                </a:prstGeom>
                <a:solidFill>
                  <a:schemeClr val="accent2"/>
                </a:solidFill>
                <a:ln>
                  <a:noFill/>
                </a:ln>
                <a:extLst/>
              </p:spPr>
            </p:pic>
            <p:pic>
              <p:nvPicPr>
                <p:cNvPr id="277"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2031150" y="45267"/>
                  <a:ext cx="484128" cy="338226"/>
                </a:xfrm>
                <a:prstGeom prst="rect">
                  <a:avLst/>
                </a:prstGeom>
                <a:solidFill>
                  <a:schemeClr val="accent2"/>
                </a:solidFill>
                <a:ln>
                  <a:noFill/>
                </a:ln>
                <a:extLst/>
              </p:spPr>
            </p:pic>
            <p:pic>
              <p:nvPicPr>
                <p:cNvPr id="278"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8585676" y="45267"/>
                  <a:ext cx="484128" cy="338226"/>
                </a:xfrm>
                <a:prstGeom prst="rect">
                  <a:avLst/>
                </a:prstGeom>
                <a:solidFill>
                  <a:schemeClr val="accent2"/>
                </a:solidFill>
                <a:ln>
                  <a:noFill/>
                </a:ln>
                <a:extLst/>
              </p:spPr>
            </p:pic>
            <p:pic>
              <p:nvPicPr>
                <p:cNvPr id="279"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930218" y="45267"/>
                  <a:ext cx="484128" cy="338226"/>
                </a:xfrm>
                <a:prstGeom prst="rect">
                  <a:avLst/>
                </a:prstGeom>
                <a:solidFill>
                  <a:schemeClr val="accent2"/>
                </a:solidFill>
                <a:ln>
                  <a:noFill/>
                </a:ln>
                <a:extLst/>
              </p:spPr>
            </p:pic>
            <p:pic>
              <p:nvPicPr>
                <p:cNvPr id="280"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274766" y="45267"/>
                  <a:ext cx="484128" cy="338226"/>
                </a:xfrm>
                <a:prstGeom prst="rect">
                  <a:avLst/>
                </a:prstGeom>
                <a:solidFill>
                  <a:schemeClr val="accent2"/>
                </a:solidFill>
                <a:ln>
                  <a:noFill/>
                </a:ln>
                <a:extLst/>
              </p:spPr>
            </p:pic>
            <p:pic>
              <p:nvPicPr>
                <p:cNvPr id="281"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6619314" y="45267"/>
                  <a:ext cx="484128" cy="338226"/>
                </a:xfrm>
                <a:prstGeom prst="rect">
                  <a:avLst/>
                </a:prstGeom>
                <a:solidFill>
                  <a:schemeClr val="accent2"/>
                </a:solidFill>
                <a:ln>
                  <a:noFill/>
                </a:ln>
                <a:extLst/>
              </p:spPr>
            </p:pic>
            <p:pic>
              <p:nvPicPr>
                <p:cNvPr id="282"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5963862" y="45267"/>
                  <a:ext cx="484128" cy="338226"/>
                </a:xfrm>
                <a:prstGeom prst="rect">
                  <a:avLst/>
                </a:prstGeom>
                <a:solidFill>
                  <a:schemeClr val="accent2"/>
                </a:solidFill>
                <a:ln>
                  <a:noFill/>
                </a:ln>
                <a:extLst/>
              </p:spPr>
            </p:pic>
            <p:pic>
              <p:nvPicPr>
                <p:cNvPr id="283"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5308410" y="45267"/>
                  <a:ext cx="484128" cy="338226"/>
                </a:xfrm>
                <a:prstGeom prst="rect">
                  <a:avLst/>
                </a:prstGeom>
                <a:solidFill>
                  <a:schemeClr val="accent2"/>
                </a:solidFill>
                <a:ln>
                  <a:noFill/>
                </a:ln>
                <a:extLst/>
              </p:spPr>
            </p:pic>
            <p:pic>
              <p:nvPicPr>
                <p:cNvPr id="284"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4652958" y="45267"/>
                  <a:ext cx="484128" cy="338226"/>
                </a:xfrm>
                <a:prstGeom prst="rect">
                  <a:avLst/>
                </a:prstGeom>
                <a:solidFill>
                  <a:schemeClr val="accent2"/>
                </a:solidFill>
                <a:ln>
                  <a:noFill/>
                </a:ln>
                <a:extLst/>
              </p:spPr>
            </p:pic>
            <p:pic>
              <p:nvPicPr>
                <p:cNvPr id="285"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3997506" y="45267"/>
                  <a:ext cx="484128" cy="338226"/>
                </a:xfrm>
                <a:prstGeom prst="rect">
                  <a:avLst/>
                </a:prstGeom>
                <a:solidFill>
                  <a:schemeClr val="accent2"/>
                </a:solidFill>
                <a:ln>
                  <a:noFill/>
                </a:ln>
                <a:extLst/>
              </p:spPr>
            </p:pic>
            <p:pic>
              <p:nvPicPr>
                <p:cNvPr id="286"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2686602" y="45267"/>
                  <a:ext cx="484128" cy="338226"/>
                </a:xfrm>
                <a:prstGeom prst="rect">
                  <a:avLst/>
                </a:prstGeom>
                <a:solidFill>
                  <a:schemeClr val="accent2"/>
                </a:solidFill>
                <a:ln>
                  <a:noFill/>
                </a:ln>
                <a:extLst/>
              </p:spPr>
            </p:pic>
            <p:pic>
              <p:nvPicPr>
                <p:cNvPr id="287"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3342054" y="45267"/>
                  <a:ext cx="484128" cy="338226"/>
                </a:xfrm>
                <a:prstGeom prst="rect">
                  <a:avLst/>
                </a:prstGeom>
                <a:solidFill>
                  <a:schemeClr val="accent2"/>
                </a:solidFill>
                <a:ln>
                  <a:noFill/>
                </a:ln>
                <a:extLst/>
              </p:spPr>
            </p:pic>
          </p:grpSp>
          <p:grpSp>
            <p:nvGrpSpPr>
              <p:cNvPr id="288" name="Group 287"/>
              <p:cNvGrpSpPr/>
              <p:nvPr/>
            </p:nvGrpSpPr>
            <p:grpSpPr>
              <a:xfrm>
                <a:off x="64794" y="2401302"/>
                <a:ext cx="9005010" cy="338226"/>
                <a:chOff x="64794" y="45267"/>
                <a:chExt cx="9005010" cy="338226"/>
              </a:xfrm>
            </p:grpSpPr>
            <p:pic>
              <p:nvPicPr>
                <p:cNvPr id="289"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64794" y="45267"/>
                  <a:ext cx="484128" cy="338226"/>
                </a:xfrm>
                <a:prstGeom prst="rect">
                  <a:avLst/>
                </a:prstGeom>
                <a:solidFill>
                  <a:schemeClr val="accent2"/>
                </a:solidFill>
                <a:ln>
                  <a:noFill/>
                </a:ln>
                <a:extLst/>
              </p:spPr>
            </p:pic>
            <p:pic>
              <p:nvPicPr>
                <p:cNvPr id="290"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20246" y="45267"/>
                  <a:ext cx="484128" cy="338226"/>
                </a:xfrm>
                <a:prstGeom prst="rect">
                  <a:avLst/>
                </a:prstGeom>
                <a:solidFill>
                  <a:schemeClr val="accent2"/>
                </a:solidFill>
                <a:ln>
                  <a:noFill/>
                </a:ln>
                <a:extLst/>
              </p:spPr>
            </p:pic>
            <p:pic>
              <p:nvPicPr>
                <p:cNvPr id="291"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1375698" y="45267"/>
                  <a:ext cx="484128" cy="338226"/>
                </a:xfrm>
                <a:prstGeom prst="rect">
                  <a:avLst/>
                </a:prstGeom>
                <a:solidFill>
                  <a:schemeClr val="accent2"/>
                </a:solidFill>
                <a:ln>
                  <a:noFill/>
                </a:ln>
                <a:extLst/>
              </p:spPr>
            </p:pic>
            <p:pic>
              <p:nvPicPr>
                <p:cNvPr id="292"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2031150" y="45267"/>
                  <a:ext cx="484128" cy="338226"/>
                </a:xfrm>
                <a:prstGeom prst="rect">
                  <a:avLst/>
                </a:prstGeom>
                <a:solidFill>
                  <a:schemeClr val="accent2"/>
                </a:solidFill>
                <a:ln>
                  <a:noFill/>
                </a:ln>
                <a:extLst/>
              </p:spPr>
            </p:pic>
            <p:pic>
              <p:nvPicPr>
                <p:cNvPr id="293"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8585676" y="45267"/>
                  <a:ext cx="484128" cy="338226"/>
                </a:xfrm>
                <a:prstGeom prst="rect">
                  <a:avLst/>
                </a:prstGeom>
                <a:solidFill>
                  <a:schemeClr val="accent2"/>
                </a:solidFill>
                <a:ln>
                  <a:noFill/>
                </a:ln>
                <a:extLst/>
              </p:spPr>
            </p:pic>
            <p:pic>
              <p:nvPicPr>
                <p:cNvPr id="294"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930218" y="45267"/>
                  <a:ext cx="484128" cy="338226"/>
                </a:xfrm>
                <a:prstGeom prst="rect">
                  <a:avLst/>
                </a:prstGeom>
                <a:solidFill>
                  <a:schemeClr val="accent2"/>
                </a:solidFill>
                <a:ln>
                  <a:noFill/>
                </a:ln>
                <a:extLst/>
              </p:spPr>
            </p:pic>
            <p:pic>
              <p:nvPicPr>
                <p:cNvPr id="295"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274766" y="45267"/>
                  <a:ext cx="484128" cy="338226"/>
                </a:xfrm>
                <a:prstGeom prst="rect">
                  <a:avLst/>
                </a:prstGeom>
                <a:solidFill>
                  <a:schemeClr val="accent2"/>
                </a:solidFill>
                <a:ln>
                  <a:noFill/>
                </a:ln>
                <a:extLst/>
              </p:spPr>
            </p:pic>
            <p:pic>
              <p:nvPicPr>
                <p:cNvPr id="296"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6619314" y="45267"/>
                  <a:ext cx="484128" cy="338226"/>
                </a:xfrm>
                <a:prstGeom prst="rect">
                  <a:avLst/>
                </a:prstGeom>
                <a:solidFill>
                  <a:schemeClr val="accent2"/>
                </a:solidFill>
                <a:ln>
                  <a:noFill/>
                </a:ln>
                <a:extLst/>
              </p:spPr>
            </p:pic>
            <p:pic>
              <p:nvPicPr>
                <p:cNvPr id="297"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5963862" y="45267"/>
                  <a:ext cx="484128" cy="338226"/>
                </a:xfrm>
                <a:prstGeom prst="rect">
                  <a:avLst/>
                </a:prstGeom>
                <a:solidFill>
                  <a:schemeClr val="accent2"/>
                </a:solidFill>
                <a:ln>
                  <a:noFill/>
                </a:ln>
                <a:extLst/>
              </p:spPr>
            </p:pic>
            <p:pic>
              <p:nvPicPr>
                <p:cNvPr id="298"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5308410" y="45267"/>
                  <a:ext cx="484128" cy="338226"/>
                </a:xfrm>
                <a:prstGeom prst="rect">
                  <a:avLst/>
                </a:prstGeom>
                <a:solidFill>
                  <a:schemeClr val="accent2"/>
                </a:solidFill>
                <a:ln>
                  <a:noFill/>
                </a:ln>
                <a:extLst/>
              </p:spPr>
            </p:pic>
            <p:pic>
              <p:nvPicPr>
                <p:cNvPr id="299"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4652958" y="45267"/>
                  <a:ext cx="484128" cy="338226"/>
                </a:xfrm>
                <a:prstGeom prst="rect">
                  <a:avLst/>
                </a:prstGeom>
                <a:solidFill>
                  <a:schemeClr val="accent2"/>
                </a:solidFill>
                <a:ln>
                  <a:noFill/>
                </a:ln>
                <a:extLst/>
              </p:spPr>
            </p:pic>
            <p:pic>
              <p:nvPicPr>
                <p:cNvPr id="300"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3997506" y="45267"/>
                  <a:ext cx="484128" cy="338226"/>
                </a:xfrm>
                <a:prstGeom prst="rect">
                  <a:avLst/>
                </a:prstGeom>
                <a:solidFill>
                  <a:schemeClr val="accent2"/>
                </a:solidFill>
                <a:ln>
                  <a:noFill/>
                </a:ln>
                <a:extLst/>
              </p:spPr>
            </p:pic>
            <p:pic>
              <p:nvPicPr>
                <p:cNvPr id="301"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2686602" y="45267"/>
                  <a:ext cx="484128" cy="338226"/>
                </a:xfrm>
                <a:prstGeom prst="rect">
                  <a:avLst/>
                </a:prstGeom>
                <a:solidFill>
                  <a:schemeClr val="accent2"/>
                </a:solidFill>
                <a:ln>
                  <a:noFill/>
                </a:ln>
                <a:extLst/>
              </p:spPr>
            </p:pic>
            <p:pic>
              <p:nvPicPr>
                <p:cNvPr id="302"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3342054" y="45267"/>
                  <a:ext cx="484128" cy="338226"/>
                </a:xfrm>
                <a:prstGeom prst="rect">
                  <a:avLst/>
                </a:prstGeom>
                <a:solidFill>
                  <a:schemeClr val="accent2"/>
                </a:solidFill>
                <a:ln>
                  <a:noFill/>
                </a:ln>
                <a:extLst/>
              </p:spPr>
            </p:pic>
          </p:grpSp>
          <p:grpSp>
            <p:nvGrpSpPr>
              <p:cNvPr id="303" name="Group 302"/>
              <p:cNvGrpSpPr/>
              <p:nvPr/>
            </p:nvGrpSpPr>
            <p:grpSpPr>
              <a:xfrm>
                <a:off x="64794" y="1930095"/>
                <a:ext cx="9005010" cy="338226"/>
                <a:chOff x="64794" y="45267"/>
                <a:chExt cx="9005010" cy="338226"/>
              </a:xfrm>
            </p:grpSpPr>
            <p:pic>
              <p:nvPicPr>
                <p:cNvPr id="304"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64794" y="45267"/>
                  <a:ext cx="484128" cy="338226"/>
                </a:xfrm>
                <a:prstGeom prst="rect">
                  <a:avLst/>
                </a:prstGeom>
                <a:solidFill>
                  <a:schemeClr val="accent2"/>
                </a:solidFill>
                <a:ln>
                  <a:noFill/>
                </a:ln>
                <a:extLst/>
              </p:spPr>
            </p:pic>
            <p:pic>
              <p:nvPicPr>
                <p:cNvPr id="305"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20246" y="45267"/>
                  <a:ext cx="484128" cy="338226"/>
                </a:xfrm>
                <a:prstGeom prst="rect">
                  <a:avLst/>
                </a:prstGeom>
                <a:solidFill>
                  <a:schemeClr val="accent2"/>
                </a:solidFill>
                <a:ln>
                  <a:noFill/>
                </a:ln>
                <a:extLst/>
              </p:spPr>
            </p:pic>
            <p:pic>
              <p:nvPicPr>
                <p:cNvPr id="306"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1375698" y="45267"/>
                  <a:ext cx="484128" cy="338226"/>
                </a:xfrm>
                <a:prstGeom prst="rect">
                  <a:avLst/>
                </a:prstGeom>
                <a:solidFill>
                  <a:schemeClr val="accent2"/>
                </a:solidFill>
                <a:ln>
                  <a:noFill/>
                </a:ln>
                <a:extLst/>
              </p:spPr>
            </p:pic>
            <p:pic>
              <p:nvPicPr>
                <p:cNvPr id="307"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2031150" y="45267"/>
                  <a:ext cx="484128" cy="338226"/>
                </a:xfrm>
                <a:prstGeom prst="rect">
                  <a:avLst/>
                </a:prstGeom>
                <a:solidFill>
                  <a:schemeClr val="accent2"/>
                </a:solidFill>
                <a:ln>
                  <a:noFill/>
                </a:ln>
                <a:extLst/>
              </p:spPr>
            </p:pic>
            <p:pic>
              <p:nvPicPr>
                <p:cNvPr id="308"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8585676" y="45267"/>
                  <a:ext cx="484128" cy="338226"/>
                </a:xfrm>
                <a:prstGeom prst="rect">
                  <a:avLst/>
                </a:prstGeom>
                <a:solidFill>
                  <a:schemeClr val="accent2"/>
                </a:solidFill>
                <a:ln>
                  <a:noFill/>
                </a:ln>
                <a:extLst/>
              </p:spPr>
            </p:pic>
            <p:pic>
              <p:nvPicPr>
                <p:cNvPr id="309"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930218" y="45267"/>
                  <a:ext cx="484128" cy="338226"/>
                </a:xfrm>
                <a:prstGeom prst="rect">
                  <a:avLst/>
                </a:prstGeom>
                <a:solidFill>
                  <a:schemeClr val="accent2"/>
                </a:solidFill>
                <a:ln>
                  <a:noFill/>
                </a:ln>
                <a:extLst/>
              </p:spPr>
            </p:pic>
            <p:pic>
              <p:nvPicPr>
                <p:cNvPr id="310"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274766" y="45267"/>
                  <a:ext cx="484128" cy="338226"/>
                </a:xfrm>
                <a:prstGeom prst="rect">
                  <a:avLst/>
                </a:prstGeom>
                <a:solidFill>
                  <a:schemeClr val="accent2"/>
                </a:solidFill>
                <a:ln>
                  <a:noFill/>
                </a:ln>
                <a:extLst/>
              </p:spPr>
            </p:pic>
            <p:pic>
              <p:nvPicPr>
                <p:cNvPr id="311"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6619314" y="45267"/>
                  <a:ext cx="484128" cy="338226"/>
                </a:xfrm>
                <a:prstGeom prst="rect">
                  <a:avLst/>
                </a:prstGeom>
                <a:solidFill>
                  <a:schemeClr val="accent2"/>
                </a:solidFill>
                <a:ln>
                  <a:noFill/>
                </a:ln>
                <a:extLst/>
              </p:spPr>
            </p:pic>
            <p:pic>
              <p:nvPicPr>
                <p:cNvPr id="312"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5963862" y="45267"/>
                  <a:ext cx="484128" cy="338226"/>
                </a:xfrm>
                <a:prstGeom prst="rect">
                  <a:avLst/>
                </a:prstGeom>
                <a:solidFill>
                  <a:schemeClr val="accent2"/>
                </a:solidFill>
                <a:ln>
                  <a:noFill/>
                </a:ln>
                <a:extLst/>
              </p:spPr>
            </p:pic>
            <p:pic>
              <p:nvPicPr>
                <p:cNvPr id="313"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5308410" y="45267"/>
                  <a:ext cx="484128" cy="338226"/>
                </a:xfrm>
                <a:prstGeom prst="rect">
                  <a:avLst/>
                </a:prstGeom>
                <a:solidFill>
                  <a:schemeClr val="accent2"/>
                </a:solidFill>
                <a:ln>
                  <a:noFill/>
                </a:ln>
                <a:extLst/>
              </p:spPr>
            </p:pic>
            <p:pic>
              <p:nvPicPr>
                <p:cNvPr id="314"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4652958" y="45267"/>
                  <a:ext cx="484128" cy="338226"/>
                </a:xfrm>
                <a:prstGeom prst="rect">
                  <a:avLst/>
                </a:prstGeom>
                <a:solidFill>
                  <a:schemeClr val="accent2"/>
                </a:solidFill>
                <a:ln>
                  <a:noFill/>
                </a:ln>
                <a:extLst/>
              </p:spPr>
            </p:pic>
            <p:pic>
              <p:nvPicPr>
                <p:cNvPr id="315"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3997506" y="45267"/>
                  <a:ext cx="484128" cy="338226"/>
                </a:xfrm>
                <a:prstGeom prst="rect">
                  <a:avLst/>
                </a:prstGeom>
                <a:solidFill>
                  <a:schemeClr val="accent2"/>
                </a:solidFill>
                <a:ln>
                  <a:noFill/>
                </a:ln>
                <a:extLst/>
              </p:spPr>
            </p:pic>
            <p:pic>
              <p:nvPicPr>
                <p:cNvPr id="316"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2686602" y="45267"/>
                  <a:ext cx="484128" cy="338226"/>
                </a:xfrm>
                <a:prstGeom prst="rect">
                  <a:avLst/>
                </a:prstGeom>
                <a:solidFill>
                  <a:schemeClr val="accent2"/>
                </a:solidFill>
                <a:ln>
                  <a:noFill/>
                </a:ln>
                <a:extLst/>
              </p:spPr>
            </p:pic>
            <p:pic>
              <p:nvPicPr>
                <p:cNvPr id="317"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3342054" y="45267"/>
                  <a:ext cx="484128" cy="338226"/>
                </a:xfrm>
                <a:prstGeom prst="rect">
                  <a:avLst/>
                </a:prstGeom>
                <a:solidFill>
                  <a:schemeClr val="accent2"/>
                </a:solidFill>
                <a:ln>
                  <a:noFill/>
                </a:ln>
                <a:extLst/>
              </p:spPr>
            </p:pic>
          </p:grpSp>
          <p:grpSp>
            <p:nvGrpSpPr>
              <p:cNvPr id="318" name="Group 317"/>
              <p:cNvGrpSpPr/>
              <p:nvPr/>
            </p:nvGrpSpPr>
            <p:grpSpPr>
              <a:xfrm>
                <a:off x="64794" y="1458888"/>
                <a:ext cx="9005010" cy="338226"/>
                <a:chOff x="64794" y="45267"/>
                <a:chExt cx="9005010" cy="338226"/>
              </a:xfrm>
            </p:grpSpPr>
            <p:pic>
              <p:nvPicPr>
                <p:cNvPr id="319"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64794" y="45267"/>
                  <a:ext cx="484128" cy="338226"/>
                </a:xfrm>
                <a:prstGeom prst="rect">
                  <a:avLst/>
                </a:prstGeom>
                <a:solidFill>
                  <a:schemeClr val="accent2"/>
                </a:solidFill>
                <a:ln>
                  <a:noFill/>
                </a:ln>
                <a:extLst/>
              </p:spPr>
            </p:pic>
            <p:pic>
              <p:nvPicPr>
                <p:cNvPr id="320"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20246" y="45267"/>
                  <a:ext cx="484128" cy="338226"/>
                </a:xfrm>
                <a:prstGeom prst="rect">
                  <a:avLst/>
                </a:prstGeom>
                <a:solidFill>
                  <a:schemeClr val="accent2"/>
                </a:solidFill>
                <a:ln>
                  <a:noFill/>
                </a:ln>
                <a:extLst/>
              </p:spPr>
            </p:pic>
            <p:pic>
              <p:nvPicPr>
                <p:cNvPr id="321"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1375698" y="45267"/>
                  <a:ext cx="484128" cy="338226"/>
                </a:xfrm>
                <a:prstGeom prst="rect">
                  <a:avLst/>
                </a:prstGeom>
                <a:solidFill>
                  <a:schemeClr val="accent2"/>
                </a:solidFill>
                <a:ln>
                  <a:noFill/>
                </a:ln>
                <a:extLst/>
              </p:spPr>
            </p:pic>
            <p:pic>
              <p:nvPicPr>
                <p:cNvPr id="322"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2031150" y="45267"/>
                  <a:ext cx="484128" cy="338226"/>
                </a:xfrm>
                <a:prstGeom prst="rect">
                  <a:avLst/>
                </a:prstGeom>
                <a:solidFill>
                  <a:schemeClr val="accent2"/>
                </a:solidFill>
                <a:ln>
                  <a:noFill/>
                </a:ln>
                <a:extLst/>
              </p:spPr>
            </p:pic>
            <p:pic>
              <p:nvPicPr>
                <p:cNvPr id="323"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8585676" y="45267"/>
                  <a:ext cx="484128" cy="338226"/>
                </a:xfrm>
                <a:prstGeom prst="rect">
                  <a:avLst/>
                </a:prstGeom>
                <a:solidFill>
                  <a:schemeClr val="accent2"/>
                </a:solidFill>
                <a:ln>
                  <a:noFill/>
                </a:ln>
                <a:extLst/>
              </p:spPr>
            </p:pic>
            <p:pic>
              <p:nvPicPr>
                <p:cNvPr id="324"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930218" y="45267"/>
                  <a:ext cx="484128" cy="338226"/>
                </a:xfrm>
                <a:prstGeom prst="rect">
                  <a:avLst/>
                </a:prstGeom>
                <a:solidFill>
                  <a:schemeClr val="accent2"/>
                </a:solidFill>
                <a:ln>
                  <a:noFill/>
                </a:ln>
                <a:extLst/>
              </p:spPr>
            </p:pic>
            <p:pic>
              <p:nvPicPr>
                <p:cNvPr id="325"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274766" y="45267"/>
                  <a:ext cx="484128" cy="338226"/>
                </a:xfrm>
                <a:prstGeom prst="rect">
                  <a:avLst/>
                </a:prstGeom>
                <a:solidFill>
                  <a:schemeClr val="accent2"/>
                </a:solidFill>
                <a:ln>
                  <a:noFill/>
                </a:ln>
                <a:extLst/>
              </p:spPr>
            </p:pic>
            <p:pic>
              <p:nvPicPr>
                <p:cNvPr id="326"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6619314" y="45267"/>
                  <a:ext cx="484128" cy="338226"/>
                </a:xfrm>
                <a:prstGeom prst="rect">
                  <a:avLst/>
                </a:prstGeom>
                <a:solidFill>
                  <a:schemeClr val="accent2"/>
                </a:solidFill>
                <a:ln>
                  <a:noFill/>
                </a:ln>
                <a:extLst/>
              </p:spPr>
            </p:pic>
            <p:pic>
              <p:nvPicPr>
                <p:cNvPr id="327"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5963862" y="45267"/>
                  <a:ext cx="484128" cy="338226"/>
                </a:xfrm>
                <a:prstGeom prst="rect">
                  <a:avLst/>
                </a:prstGeom>
                <a:solidFill>
                  <a:schemeClr val="accent2"/>
                </a:solidFill>
                <a:ln>
                  <a:noFill/>
                </a:ln>
                <a:extLst/>
              </p:spPr>
            </p:pic>
            <p:pic>
              <p:nvPicPr>
                <p:cNvPr id="328"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5308410" y="45267"/>
                  <a:ext cx="484128" cy="338226"/>
                </a:xfrm>
                <a:prstGeom prst="rect">
                  <a:avLst/>
                </a:prstGeom>
                <a:solidFill>
                  <a:schemeClr val="accent2"/>
                </a:solidFill>
                <a:ln>
                  <a:noFill/>
                </a:ln>
                <a:extLst/>
              </p:spPr>
            </p:pic>
            <p:pic>
              <p:nvPicPr>
                <p:cNvPr id="329"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4652958" y="45267"/>
                  <a:ext cx="484128" cy="338226"/>
                </a:xfrm>
                <a:prstGeom prst="rect">
                  <a:avLst/>
                </a:prstGeom>
                <a:solidFill>
                  <a:schemeClr val="accent2"/>
                </a:solidFill>
                <a:ln>
                  <a:noFill/>
                </a:ln>
                <a:extLst/>
              </p:spPr>
            </p:pic>
            <p:pic>
              <p:nvPicPr>
                <p:cNvPr id="330"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3997506" y="45267"/>
                  <a:ext cx="484128" cy="338226"/>
                </a:xfrm>
                <a:prstGeom prst="rect">
                  <a:avLst/>
                </a:prstGeom>
                <a:solidFill>
                  <a:schemeClr val="accent2"/>
                </a:solidFill>
                <a:ln>
                  <a:noFill/>
                </a:ln>
                <a:extLst/>
              </p:spPr>
            </p:pic>
            <p:pic>
              <p:nvPicPr>
                <p:cNvPr id="331"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2686602" y="45267"/>
                  <a:ext cx="484128" cy="338226"/>
                </a:xfrm>
                <a:prstGeom prst="rect">
                  <a:avLst/>
                </a:prstGeom>
                <a:solidFill>
                  <a:schemeClr val="accent2"/>
                </a:solidFill>
                <a:ln>
                  <a:noFill/>
                </a:ln>
                <a:extLst/>
              </p:spPr>
            </p:pic>
            <p:pic>
              <p:nvPicPr>
                <p:cNvPr id="332"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3342054" y="45267"/>
                  <a:ext cx="484128" cy="338226"/>
                </a:xfrm>
                <a:prstGeom prst="rect">
                  <a:avLst/>
                </a:prstGeom>
                <a:solidFill>
                  <a:schemeClr val="accent2"/>
                </a:solidFill>
                <a:ln>
                  <a:noFill/>
                </a:ln>
                <a:extLst/>
              </p:spPr>
            </p:pic>
          </p:grpSp>
          <p:grpSp>
            <p:nvGrpSpPr>
              <p:cNvPr id="333" name="Group 332"/>
              <p:cNvGrpSpPr/>
              <p:nvPr/>
            </p:nvGrpSpPr>
            <p:grpSpPr>
              <a:xfrm>
                <a:off x="64794" y="987681"/>
                <a:ext cx="9005010" cy="338226"/>
                <a:chOff x="64794" y="45267"/>
                <a:chExt cx="9005010" cy="338226"/>
              </a:xfrm>
            </p:grpSpPr>
            <p:pic>
              <p:nvPicPr>
                <p:cNvPr id="334"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64794" y="45267"/>
                  <a:ext cx="484128" cy="338226"/>
                </a:xfrm>
                <a:prstGeom prst="rect">
                  <a:avLst/>
                </a:prstGeom>
                <a:solidFill>
                  <a:schemeClr val="accent2"/>
                </a:solidFill>
                <a:ln>
                  <a:noFill/>
                </a:ln>
                <a:extLst/>
              </p:spPr>
            </p:pic>
            <p:pic>
              <p:nvPicPr>
                <p:cNvPr id="335"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20246" y="45267"/>
                  <a:ext cx="484128" cy="338226"/>
                </a:xfrm>
                <a:prstGeom prst="rect">
                  <a:avLst/>
                </a:prstGeom>
                <a:solidFill>
                  <a:schemeClr val="accent2"/>
                </a:solidFill>
                <a:ln>
                  <a:noFill/>
                </a:ln>
                <a:extLst/>
              </p:spPr>
            </p:pic>
            <p:pic>
              <p:nvPicPr>
                <p:cNvPr id="336"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1375698" y="45267"/>
                  <a:ext cx="484128" cy="338226"/>
                </a:xfrm>
                <a:prstGeom prst="rect">
                  <a:avLst/>
                </a:prstGeom>
                <a:solidFill>
                  <a:schemeClr val="accent2"/>
                </a:solidFill>
                <a:ln>
                  <a:noFill/>
                </a:ln>
                <a:extLst/>
              </p:spPr>
            </p:pic>
            <p:pic>
              <p:nvPicPr>
                <p:cNvPr id="337"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2031150" y="45267"/>
                  <a:ext cx="484128" cy="338226"/>
                </a:xfrm>
                <a:prstGeom prst="rect">
                  <a:avLst/>
                </a:prstGeom>
                <a:solidFill>
                  <a:schemeClr val="accent2"/>
                </a:solidFill>
                <a:ln>
                  <a:noFill/>
                </a:ln>
                <a:extLst/>
              </p:spPr>
            </p:pic>
            <p:pic>
              <p:nvPicPr>
                <p:cNvPr id="338"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8585676" y="45267"/>
                  <a:ext cx="484128" cy="338226"/>
                </a:xfrm>
                <a:prstGeom prst="rect">
                  <a:avLst/>
                </a:prstGeom>
                <a:solidFill>
                  <a:schemeClr val="accent2"/>
                </a:solidFill>
                <a:ln>
                  <a:noFill/>
                </a:ln>
                <a:extLst/>
              </p:spPr>
            </p:pic>
            <p:pic>
              <p:nvPicPr>
                <p:cNvPr id="339"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930218" y="45267"/>
                  <a:ext cx="484128" cy="338226"/>
                </a:xfrm>
                <a:prstGeom prst="rect">
                  <a:avLst/>
                </a:prstGeom>
                <a:solidFill>
                  <a:schemeClr val="accent2"/>
                </a:solidFill>
                <a:ln>
                  <a:noFill/>
                </a:ln>
                <a:extLst/>
              </p:spPr>
            </p:pic>
            <p:pic>
              <p:nvPicPr>
                <p:cNvPr id="340"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274766" y="45267"/>
                  <a:ext cx="484128" cy="338226"/>
                </a:xfrm>
                <a:prstGeom prst="rect">
                  <a:avLst/>
                </a:prstGeom>
                <a:solidFill>
                  <a:schemeClr val="accent2"/>
                </a:solidFill>
                <a:ln>
                  <a:noFill/>
                </a:ln>
                <a:extLst/>
              </p:spPr>
            </p:pic>
            <p:pic>
              <p:nvPicPr>
                <p:cNvPr id="341"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6619314" y="45267"/>
                  <a:ext cx="484128" cy="338226"/>
                </a:xfrm>
                <a:prstGeom prst="rect">
                  <a:avLst/>
                </a:prstGeom>
                <a:solidFill>
                  <a:schemeClr val="accent2"/>
                </a:solidFill>
                <a:ln>
                  <a:noFill/>
                </a:ln>
                <a:extLst/>
              </p:spPr>
            </p:pic>
            <p:pic>
              <p:nvPicPr>
                <p:cNvPr id="342"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5963862" y="45267"/>
                  <a:ext cx="484128" cy="338226"/>
                </a:xfrm>
                <a:prstGeom prst="rect">
                  <a:avLst/>
                </a:prstGeom>
                <a:solidFill>
                  <a:schemeClr val="accent2"/>
                </a:solidFill>
                <a:ln>
                  <a:noFill/>
                </a:ln>
                <a:extLst/>
              </p:spPr>
            </p:pic>
            <p:pic>
              <p:nvPicPr>
                <p:cNvPr id="343"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5308410" y="45267"/>
                  <a:ext cx="484128" cy="338226"/>
                </a:xfrm>
                <a:prstGeom prst="rect">
                  <a:avLst/>
                </a:prstGeom>
                <a:solidFill>
                  <a:schemeClr val="accent2"/>
                </a:solidFill>
                <a:ln>
                  <a:noFill/>
                </a:ln>
                <a:extLst/>
              </p:spPr>
            </p:pic>
            <p:pic>
              <p:nvPicPr>
                <p:cNvPr id="344"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4652958" y="45267"/>
                  <a:ext cx="484128" cy="338226"/>
                </a:xfrm>
                <a:prstGeom prst="rect">
                  <a:avLst/>
                </a:prstGeom>
                <a:solidFill>
                  <a:schemeClr val="accent2"/>
                </a:solidFill>
                <a:ln>
                  <a:noFill/>
                </a:ln>
                <a:extLst/>
              </p:spPr>
            </p:pic>
            <p:pic>
              <p:nvPicPr>
                <p:cNvPr id="345"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3997506" y="45267"/>
                  <a:ext cx="484128" cy="338226"/>
                </a:xfrm>
                <a:prstGeom prst="rect">
                  <a:avLst/>
                </a:prstGeom>
                <a:solidFill>
                  <a:schemeClr val="accent2"/>
                </a:solidFill>
                <a:ln>
                  <a:noFill/>
                </a:ln>
                <a:extLst/>
              </p:spPr>
            </p:pic>
            <p:pic>
              <p:nvPicPr>
                <p:cNvPr id="346"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2686602" y="45267"/>
                  <a:ext cx="484128" cy="338226"/>
                </a:xfrm>
                <a:prstGeom prst="rect">
                  <a:avLst/>
                </a:prstGeom>
                <a:solidFill>
                  <a:schemeClr val="accent2"/>
                </a:solidFill>
                <a:ln>
                  <a:noFill/>
                </a:ln>
                <a:extLst/>
              </p:spPr>
            </p:pic>
            <p:pic>
              <p:nvPicPr>
                <p:cNvPr id="347"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3342054" y="45267"/>
                  <a:ext cx="484128" cy="338226"/>
                </a:xfrm>
                <a:prstGeom prst="rect">
                  <a:avLst/>
                </a:prstGeom>
                <a:solidFill>
                  <a:schemeClr val="accent2"/>
                </a:solidFill>
                <a:ln>
                  <a:noFill/>
                </a:ln>
                <a:extLst/>
              </p:spPr>
            </p:pic>
          </p:grpSp>
          <p:grpSp>
            <p:nvGrpSpPr>
              <p:cNvPr id="348" name="Group 347"/>
              <p:cNvGrpSpPr/>
              <p:nvPr/>
            </p:nvGrpSpPr>
            <p:grpSpPr>
              <a:xfrm>
                <a:off x="64794" y="516474"/>
                <a:ext cx="9005010" cy="338226"/>
                <a:chOff x="64794" y="45267"/>
                <a:chExt cx="9005010" cy="338226"/>
              </a:xfrm>
            </p:grpSpPr>
            <p:pic>
              <p:nvPicPr>
                <p:cNvPr id="349"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64794" y="45267"/>
                  <a:ext cx="484128" cy="338226"/>
                </a:xfrm>
                <a:prstGeom prst="rect">
                  <a:avLst/>
                </a:prstGeom>
                <a:solidFill>
                  <a:schemeClr val="accent2"/>
                </a:solidFill>
                <a:ln>
                  <a:noFill/>
                </a:ln>
                <a:extLst/>
              </p:spPr>
            </p:pic>
            <p:pic>
              <p:nvPicPr>
                <p:cNvPr id="350"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20246" y="45267"/>
                  <a:ext cx="484128" cy="338226"/>
                </a:xfrm>
                <a:prstGeom prst="rect">
                  <a:avLst/>
                </a:prstGeom>
                <a:solidFill>
                  <a:schemeClr val="accent2"/>
                </a:solidFill>
                <a:ln>
                  <a:noFill/>
                </a:ln>
                <a:extLst/>
              </p:spPr>
            </p:pic>
            <p:pic>
              <p:nvPicPr>
                <p:cNvPr id="351"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1375698" y="45267"/>
                  <a:ext cx="484128" cy="338226"/>
                </a:xfrm>
                <a:prstGeom prst="rect">
                  <a:avLst/>
                </a:prstGeom>
                <a:solidFill>
                  <a:schemeClr val="accent2"/>
                </a:solidFill>
                <a:ln>
                  <a:noFill/>
                </a:ln>
                <a:extLst/>
              </p:spPr>
            </p:pic>
            <p:pic>
              <p:nvPicPr>
                <p:cNvPr id="352"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2031150" y="45267"/>
                  <a:ext cx="484128" cy="338226"/>
                </a:xfrm>
                <a:prstGeom prst="rect">
                  <a:avLst/>
                </a:prstGeom>
                <a:solidFill>
                  <a:schemeClr val="accent2"/>
                </a:solidFill>
                <a:ln>
                  <a:noFill/>
                </a:ln>
                <a:extLst/>
              </p:spPr>
            </p:pic>
            <p:pic>
              <p:nvPicPr>
                <p:cNvPr id="353"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8585676" y="45267"/>
                  <a:ext cx="484128" cy="338226"/>
                </a:xfrm>
                <a:prstGeom prst="rect">
                  <a:avLst/>
                </a:prstGeom>
                <a:solidFill>
                  <a:schemeClr val="accent2"/>
                </a:solidFill>
                <a:ln>
                  <a:noFill/>
                </a:ln>
                <a:extLst/>
              </p:spPr>
            </p:pic>
            <p:pic>
              <p:nvPicPr>
                <p:cNvPr id="354"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930218" y="45267"/>
                  <a:ext cx="484128" cy="338226"/>
                </a:xfrm>
                <a:prstGeom prst="rect">
                  <a:avLst/>
                </a:prstGeom>
                <a:solidFill>
                  <a:schemeClr val="accent2"/>
                </a:solidFill>
                <a:ln>
                  <a:noFill/>
                </a:ln>
                <a:extLst/>
              </p:spPr>
            </p:pic>
            <p:pic>
              <p:nvPicPr>
                <p:cNvPr id="355"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7274766" y="45267"/>
                  <a:ext cx="484128" cy="338226"/>
                </a:xfrm>
                <a:prstGeom prst="rect">
                  <a:avLst/>
                </a:prstGeom>
                <a:solidFill>
                  <a:schemeClr val="accent2"/>
                </a:solidFill>
                <a:ln>
                  <a:noFill/>
                </a:ln>
                <a:extLst/>
              </p:spPr>
            </p:pic>
            <p:pic>
              <p:nvPicPr>
                <p:cNvPr id="356"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6619314" y="45267"/>
                  <a:ext cx="484128" cy="338226"/>
                </a:xfrm>
                <a:prstGeom prst="rect">
                  <a:avLst/>
                </a:prstGeom>
                <a:solidFill>
                  <a:schemeClr val="accent2"/>
                </a:solidFill>
                <a:ln>
                  <a:noFill/>
                </a:ln>
                <a:extLst/>
              </p:spPr>
            </p:pic>
            <p:pic>
              <p:nvPicPr>
                <p:cNvPr id="357"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5963862" y="45267"/>
                  <a:ext cx="484128" cy="338226"/>
                </a:xfrm>
                <a:prstGeom prst="rect">
                  <a:avLst/>
                </a:prstGeom>
                <a:solidFill>
                  <a:schemeClr val="accent2"/>
                </a:solidFill>
                <a:ln>
                  <a:noFill/>
                </a:ln>
                <a:extLst/>
              </p:spPr>
            </p:pic>
            <p:pic>
              <p:nvPicPr>
                <p:cNvPr id="358"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5308410" y="45267"/>
                  <a:ext cx="484128" cy="338226"/>
                </a:xfrm>
                <a:prstGeom prst="rect">
                  <a:avLst/>
                </a:prstGeom>
                <a:solidFill>
                  <a:schemeClr val="accent2"/>
                </a:solidFill>
                <a:ln>
                  <a:noFill/>
                </a:ln>
                <a:extLst/>
              </p:spPr>
            </p:pic>
            <p:pic>
              <p:nvPicPr>
                <p:cNvPr id="359"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4652958" y="45267"/>
                  <a:ext cx="484128" cy="338226"/>
                </a:xfrm>
                <a:prstGeom prst="rect">
                  <a:avLst/>
                </a:prstGeom>
                <a:solidFill>
                  <a:schemeClr val="accent2"/>
                </a:solidFill>
                <a:ln>
                  <a:noFill/>
                </a:ln>
                <a:extLst/>
              </p:spPr>
            </p:pic>
            <p:pic>
              <p:nvPicPr>
                <p:cNvPr id="360"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3997506" y="45267"/>
                  <a:ext cx="484128" cy="338226"/>
                </a:xfrm>
                <a:prstGeom prst="rect">
                  <a:avLst/>
                </a:prstGeom>
                <a:solidFill>
                  <a:schemeClr val="accent2"/>
                </a:solidFill>
                <a:ln>
                  <a:noFill/>
                </a:ln>
                <a:extLst/>
              </p:spPr>
            </p:pic>
            <p:pic>
              <p:nvPicPr>
                <p:cNvPr id="361"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2686602" y="45267"/>
                  <a:ext cx="484128" cy="338226"/>
                </a:xfrm>
                <a:prstGeom prst="rect">
                  <a:avLst/>
                </a:prstGeom>
                <a:solidFill>
                  <a:schemeClr val="accent2"/>
                </a:solidFill>
                <a:ln>
                  <a:noFill/>
                </a:ln>
                <a:extLst/>
              </p:spPr>
            </p:pic>
            <p:pic>
              <p:nvPicPr>
                <p:cNvPr id="362" name="Picture 8" descr="C:\Users\lewingto\Pictures\vlcsnap-2013-07-23-15h55m23s201.png"/>
                <p:cNvPicPr>
                  <a:picLocks noChangeAspect="1" noChangeArrowheads="1"/>
                </p:cNvPicPr>
                <p:nvPr/>
              </p:nvPicPr>
              <p:blipFill rotWithShape="1">
                <a:blip r:embed="rId3">
                  <a:extLst>
                    <a:ext uri="{28A0092B-C50C-407E-A947-70E740481C1C}">
                      <a14:useLocalDpi xmlns:a14="http://schemas.microsoft.com/office/drawing/2010/main" val="0"/>
                    </a:ext>
                  </a:extLst>
                </a:blip>
                <a:srcRect l="10558" t="10558" r="10558" b="10558"/>
                <a:stretch/>
              </p:blipFill>
              <p:spPr bwMode="auto">
                <a:xfrm>
                  <a:off x="3342054" y="45267"/>
                  <a:ext cx="484128" cy="338226"/>
                </a:xfrm>
                <a:prstGeom prst="rect">
                  <a:avLst/>
                </a:prstGeom>
                <a:solidFill>
                  <a:schemeClr val="accent2"/>
                </a:solidFill>
                <a:ln>
                  <a:noFill/>
                </a:ln>
                <a:extLst/>
              </p:spPr>
            </p:pic>
          </p:grpSp>
        </p:grpSp>
        <p:sp>
          <p:nvSpPr>
            <p:cNvPr id="363" name="Rectangle 362"/>
            <p:cNvSpPr/>
            <p:nvPr/>
          </p:nvSpPr>
          <p:spPr>
            <a:xfrm>
              <a:off x="0" y="0"/>
              <a:ext cx="9144000" cy="5143500"/>
            </a:xfrm>
            <a:prstGeom prst="rect">
              <a:avLst/>
            </a:prstGeom>
            <a:solidFill>
              <a:srgbClr val="0BA1C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29" name="Picture 5" descr="C:\Users\lewingto\Pictures\vlcsnap-2013-07-23-15h51m18s77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2529564" y="742892"/>
            <a:ext cx="4116676" cy="231563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119390" y="99667"/>
            <a:ext cx="2908935" cy="1280160"/>
            <a:chOff x="192924" y="91716"/>
            <a:chExt cx="2908935" cy="128016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924" y="91716"/>
              <a:ext cx="2908935" cy="1280160"/>
            </a:xfrm>
            <a:prstGeom prst="round2DiagRect">
              <a:avLst>
                <a:gd name="adj1" fmla="val 0"/>
                <a:gd name="adj2" fmla="val 13768"/>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7" name="Group 176"/>
            <p:cNvGrpSpPr/>
            <p:nvPr/>
          </p:nvGrpSpPr>
          <p:grpSpPr>
            <a:xfrm>
              <a:off x="2461689" y="134108"/>
              <a:ext cx="551129" cy="555066"/>
              <a:chOff x="8539196" y="92569"/>
              <a:chExt cx="513364" cy="517031"/>
            </a:xfrm>
          </p:grpSpPr>
          <p:sp>
            <p:nvSpPr>
              <p:cNvPr id="178" name="Round Diagonal Corner Rectangle 177"/>
              <p:cNvSpPr/>
              <p:nvPr/>
            </p:nvSpPr>
            <p:spPr>
              <a:xfrm flipH="1">
                <a:off x="8539196" y="123317"/>
                <a:ext cx="513364" cy="486283"/>
              </a:xfrm>
              <a:prstGeom prst="round2DiagRect">
                <a:avLst>
                  <a:gd name="adj1" fmla="val 8682"/>
                  <a:gd name="adj2" fmla="val 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179" name="Group 178"/>
              <p:cNvGrpSpPr/>
              <p:nvPr/>
            </p:nvGrpSpPr>
            <p:grpSpPr>
              <a:xfrm>
                <a:off x="8670311" y="92569"/>
                <a:ext cx="248824" cy="69521"/>
                <a:chOff x="8285276" y="2713849"/>
                <a:chExt cx="333990" cy="100012"/>
              </a:xfrm>
            </p:grpSpPr>
            <p:sp>
              <p:nvSpPr>
                <p:cNvPr id="181" name="Rounded Rectangle 180"/>
                <p:cNvSpPr/>
                <p:nvPr/>
              </p:nvSpPr>
              <p:spPr>
                <a:xfrm>
                  <a:off x="8285276"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82" name="Rounded Rectangle 181"/>
                <p:cNvSpPr/>
                <p:nvPr/>
              </p:nvSpPr>
              <p:spPr>
                <a:xfrm>
                  <a:off x="8344759"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83" name="Rounded Rectangle 182"/>
                <p:cNvSpPr/>
                <p:nvPr/>
              </p:nvSpPr>
              <p:spPr>
                <a:xfrm>
                  <a:off x="8404242"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84" name="Rounded Rectangle 183"/>
                <p:cNvSpPr/>
                <p:nvPr/>
              </p:nvSpPr>
              <p:spPr>
                <a:xfrm>
                  <a:off x="8463725"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8" name="Rounded Rectangle 197"/>
                <p:cNvSpPr/>
                <p:nvPr/>
              </p:nvSpPr>
              <p:spPr>
                <a:xfrm>
                  <a:off x="8523208"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9" name="Rounded Rectangle 198"/>
                <p:cNvSpPr/>
                <p:nvPr/>
              </p:nvSpPr>
              <p:spPr>
                <a:xfrm>
                  <a:off x="8582690"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sp>
            <p:nvSpPr>
              <p:cNvPr id="180" name="Rectangle 179"/>
              <p:cNvSpPr/>
              <p:nvPr/>
            </p:nvSpPr>
            <p:spPr>
              <a:xfrm>
                <a:off x="8592479" y="213945"/>
                <a:ext cx="402708" cy="2615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smtClean="0">
                    <a:solidFill>
                      <a:schemeClr val="accent1"/>
                    </a:solidFill>
                  </a:rPr>
                  <a:t>1950s</a:t>
                </a:r>
                <a:endParaRPr lang="en-US" sz="1200" b="1" dirty="0">
                  <a:solidFill>
                    <a:schemeClr val="accent1"/>
                  </a:solidFill>
                </a:endParaRPr>
              </a:p>
            </p:txBody>
          </p:sp>
        </p:grpSp>
      </p:grpSp>
      <p:grpSp>
        <p:nvGrpSpPr>
          <p:cNvPr id="14" name="Group 13"/>
          <p:cNvGrpSpPr/>
          <p:nvPr/>
        </p:nvGrpSpPr>
        <p:grpSpPr>
          <a:xfrm>
            <a:off x="120875" y="1545998"/>
            <a:ext cx="2905964" cy="1280160"/>
            <a:chOff x="153169" y="3701362"/>
            <a:chExt cx="2905964" cy="1280160"/>
          </a:xfrm>
        </p:grpSpPr>
        <p:sp>
          <p:nvSpPr>
            <p:cNvPr id="506" name="Round Diagonal Corner Rectangle 505"/>
            <p:cNvSpPr>
              <a:spLocks noChangeAspect="1"/>
            </p:cNvSpPr>
            <p:nvPr/>
          </p:nvSpPr>
          <p:spPr>
            <a:xfrm>
              <a:off x="153169" y="3701362"/>
              <a:ext cx="2905964" cy="1280160"/>
            </a:xfrm>
            <a:prstGeom prst="round2DiagRect">
              <a:avLst>
                <a:gd name="adj1" fmla="val 0"/>
                <a:gd name="adj2" fmla="val 12174"/>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30" name="Picture 6" descr="http://www.columbia.edu/cu/computinghistory/1620.jpg"/>
            <p:cNvPicPr>
              <a:picLocks noChangeAspect="1" noChangeArrowheads="1"/>
            </p:cNvPicPr>
            <p:nvPr/>
          </p:nvPicPr>
          <p:blipFill rotWithShape="1">
            <a:blip r:embed="rId6">
              <a:extLst>
                <a:ext uri="{28A0092B-C50C-407E-A947-70E740481C1C}">
                  <a14:useLocalDpi xmlns:a14="http://schemas.microsoft.com/office/drawing/2010/main" val="0"/>
                </a:ext>
              </a:extLst>
            </a:blip>
            <a:srcRect l="3061"/>
            <a:stretch/>
          </p:blipFill>
          <p:spPr bwMode="auto">
            <a:xfrm>
              <a:off x="423325" y="3719276"/>
              <a:ext cx="2295831" cy="1249457"/>
            </a:xfrm>
            <a:prstGeom prst="round2DiagRect">
              <a:avLst>
                <a:gd name="adj1" fmla="val 0"/>
                <a:gd name="adj2" fmla="val 13043"/>
              </a:avLst>
            </a:prstGeom>
            <a:noFill/>
            <a:extLst>
              <a:ext uri="{909E8E84-426E-40DD-AFC4-6F175D3DCCD1}">
                <a14:hiddenFill xmlns:a14="http://schemas.microsoft.com/office/drawing/2010/main">
                  <a:solidFill>
                    <a:srgbClr val="FFFFFF"/>
                  </a:solidFill>
                </a14:hiddenFill>
              </a:ext>
            </a:extLst>
          </p:spPr>
        </p:pic>
        <p:grpSp>
          <p:nvGrpSpPr>
            <p:cNvPr id="508" name="Group 507"/>
            <p:cNvGrpSpPr/>
            <p:nvPr/>
          </p:nvGrpSpPr>
          <p:grpSpPr>
            <a:xfrm>
              <a:off x="2416122" y="3733941"/>
              <a:ext cx="551129" cy="555066"/>
              <a:chOff x="8539196" y="92569"/>
              <a:chExt cx="513364" cy="517031"/>
            </a:xfrm>
          </p:grpSpPr>
          <p:sp>
            <p:nvSpPr>
              <p:cNvPr id="509" name="Round Diagonal Corner Rectangle 508"/>
              <p:cNvSpPr/>
              <p:nvPr/>
            </p:nvSpPr>
            <p:spPr>
              <a:xfrm flipH="1">
                <a:off x="8539196" y="123317"/>
                <a:ext cx="513364" cy="486283"/>
              </a:xfrm>
              <a:prstGeom prst="round2DiagRect">
                <a:avLst>
                  <a:gd name="adj1" fmla="val 8682"/>
                  <a:gd name="adj2" fmla="val 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510" name="Group 509"/>
              <p:cNvGrpSpPr/>
              <p:nvPr/>
            </p:nvGrpSpPr>
            <p:grpSpPr>
              <a:xfrm>
                <a:off x="8670311" y="92569"/>
                <a:ext cx="248824" cy="69521"/>
                <a:chOff x="8285276" y="2713849"/>
                <a:chExt cx="333990" cy="100012"/>
              </a:xfrm>
            </p:grpSpPr>
            <p:sp>
              <p:nvSpPr>
                <p:cNvPr id="512" name="Rounded Rectangle 511"/>
                <p:cNvSpPr/>
                <p:nvPr/>
              </p:nvSpPr>
              <p:spPr>
                <a:xfrm>
                  <a:off x="8285276"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513" name="Rounded Rectangle 512"/>
                <p:cNvSpPr/>
                <p:nvPr/>
              </p:nvSpPr>
              <p:spPr>
                <a:xfrm>
                  <a:off x="8344759"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514" name="Rounded Rectangle 513"/>
                <p:cNvSpPr/>
                <p:nvPr/>
              </p:nvSpPr>
              <p:spPr>
                <a:xfrm>
                  <a:off x="8404242"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515" name="Rounded Rectangle 514"/>
                <p:cNvSpPr/>
                <p:nvPr/>
              </p:nvSpPr>
              <p:spPr>
                <a:xfrm>
                  <a:off x="8463725"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516" name="Rounded Rectangle 515"/>
                <p:cNvSpPr/>
                <p:nvPr/>
              </p:nvSpPr>
              <p:spPr>
                <a:xfrm>
                  <a:off x="8523208"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517" name="Rounded Rectangle 516"/>
                <p:cNvSpPr/>
                <p:nvPr/>
              </p:nvSpPr>
              <p:spPr>
                <a:xfrm>
                  <a:off x="8582690"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sp>
            <p:nvSpPr>
              <p:cNvPr id="511" name="Rectangle 510"/>
              <p:cNvSpPr/>
              <p:nvPr/>
            </p:nvSpPr>
            <p:spPr>
              <a:xfrm>
                <a:off x="8592479" y="213945"/>
                <a:ext cx="402708" cy="2615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smtClean="0">
                    <a:solidFill>
                      <a:schemeClr val="accent1"/>
                    </a:solidFill>
                  </a:rPr>
                  <a:t>1960s</a:t>
                </a:r>
                <a:endParaRPr lang="en-US" sz="1200" b="1" dirty="0">
                  <a:solidFill>
                    <a:schemeClr val="accent1"/>
                  </a:solidFill>
                </a:endParaRPr>
              </a:p>
            </p:txBody>
          </p:sp>
        </p:grpSp>
      </p:grpSp>
      <p:grpSp>
        <p:nvGrpSpPr>
          <p:cNvPr id="13" name="Group 12"/>
          <p:cNvGrpSpPr/>
          <p:nvPr/>
        </p:nvGrpSpPr>
        <p:grpSpPr>
          <a:xfrm>
            <a:off x="120875" y="2979351"/>
            <a:ext cx="2905964" cy="1280160"/>
            <a:chOff x="131561" y="3720834"/>
            <a:chExt cx="2905964" cy="1280160"/>
          </a:xfrm>
        </p:grpSpPr>
        <p:sp>
          <p:nvSpPr>
            <p:cNvPr id="493" name="Round Diagonal Corner Rectangle 492"/>
            <p:cNvSpPr>
              <a:spLocks noChangeAspect="1"/>
            </p:cNvSpPr>
            <p:nvPr/>
          </p:nvSpPr>
          <p:spPr>
            <a:xfrm>
              <a:off x="131561" y="3720834"/>
              <a:ext cx="2905964" cy="1280160"/>
            </a:xfrm>
            <a:prstGeom prst="round2DiagRect">
              <a:avLst>
                <a:gd name="adj1" fmla="val 0"/>
                <a:gd name="adj2" fmla="val 12174"/>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24" y="3737745"/>
              <a:ext cx="2111288" cy="1231841"/>
            </a:xfrm>
            <a:prstGeom prst="round2DiagRect">
              <a:avLst>
                <a:gd name="adj1" fmla="val 0"/>
                <a:gd name="adj2" fmla="val 1304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95" name="Group 494"/>
            <p:cNvGrpSpPr/>
            <p:nvPr/>
          </p:nvGrpSpPr>
          <p:grpSpPr>
            <a:xfrm>
              <a:off x="2394514" y="3753413"/>
              <a:ext cx="551129" cy="555066"/>
              <a:chOff x="8539196" y="92569"/>
              <a:chExt cx="513364" cy="517031"/>
            </a:xfrm>
          </p:grpSpPr>
          <p:sp>
            <p:nvSpPr>
              <p:cNvPr id="496" name="Round Diagonal Corner Rectangle 495"/>
              <p:cNvSpPr/>
              <p:nvPr/>
            </p:nvSpPr>
            <p:spPr>
              <a:xfrm flipH="1">
                <a:off x="8539196" y="123317"/>
                <a:ext cx="513364" cy="486283"/>
              </a:xfrm>
              <a:prstGeom prst="round2DiagRect">
                <a:avLst>
                  <a:gd name="adj1" fmla="val 8682"/>
                  <a:gd name="adj2" fmla="val 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497" name="Group 496"/>
              <p:cNvGrpSpPr/>
              <p:nvPr/>
            </p:nvGrpSpPr>
            <p:grpSpPr>
              <a:xfrm>
                <a:off x="8670311" y="92569"/>
                <a:ext cx="248824" cy="69521"/>
                <a:chOff x="8285276" y="2713849"/>
                <a:chExt cx="333990" cy="100012"/>
              </a:xfrm>
            </p:grpSpPr>
            <p:sp>
              <p:nvSpPr>
                <p:cNvPr id="499" name="Rounded Rectangle 498"/>
                <p:cNvSpPr/>
                <p:nvPr/>
              </p:nvSpPr>
              <p:spPr>
                <a:xfrm>
                  <a:off x="8285276"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500" name="Rounded Rectangle 499"/>
                <p:cNvSpPr/>
                <p:nvPr/>
              </p:nvSpPr>
              <p:spPr>
                <a:xfrm>
                  <a:off x="8344759"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501" name="Rounded Rectangle 500"/>
                <p:cNvSpPr/>
                <p:nvPr/>
              </p:nvSpPr>
              <p:spPr>
                <a:xfrm>
                  <a:off x="8404242"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502" name="Rounded Rectangle 501"/>
                <p:cNvSpPr/>
                <p:nvPr/>
              </p:nvSpPr>
              <p:spPr>
                <a:xfrm>
                  <a:off x="8463725"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503" name="Rounded Rectangle 502"/>
                <p:cNvSpPr/>
                <p:nvPr/>
              </p:nvSpPr>
              <p:spPr>
                <a:xfrm>
                  <a:off x="8523208"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504" name="Rounded Rectangle 503"/>
                <p:cNvSpPr/>
                <p:nvPr/>
              </p:nvSpPr>
              <p:spPr>
                <a:xfrm>
                  <a:off x="8582690"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sp>
            <p:nvSpPr>
              <p:cNvPr id="498" name="Rectangle 497"/>
              <p:cNvSpPr/>
              <p:nvPr/>
            </p:nvSpPr>
            <p:spPr>
              <a:xfrm>
                <a:off x="8592479" y="213945"/>
                <a:ext cx="402708" cy="2615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smtClean="0">
                    <a:solidFill>
                      <a:schemeClr val="accent1"/>
                    </a:solidFill>
                  </a:rPr>
                  <a:t>1970s</a:t>
                </a:r>
                <a:endParaRPr lang="en-US" sz="1200" b="1" dirty="0">
                  <a:solidFill>
                    <a:schemeClr val="accent1"/>
                  </a:solidFill>
                </a:endParaRPr>
              </a:p>
            </p:txBody>
          </p:sp>
        </p:grpSp>
      </p:grpSp>
      <p:grpSp>
        <p:nvGrpSpPr>
          <p:cNvPr id="12" name="Group 11"/>
          <p:cNvGrpSpPr/>
          <p:nvPr/>
        </p:nvGrpSpPr>
        <p:grpSpPr>
          <a:xfrm>
            <a:off x="3119805" y="3752495"/>
            <a:ext cx="2905964" cy="1280160"/>
            <a:chOff x="447203" y="3603855"/>
            <a:chExt cx="2905964" cy="1280160"/>
          </a:xfrm>
        </p:grpSpPr>
        <p:sp>
          <p:nvSpPr>
            <p:cNvPr id="480" name="Round Diagonal Corner Rectangle 479"/>
            <p:cNvSpPr>
              <a:spLocks noChangeAspect="1"/>
            </p:cNvSpPr>
            <p:nvPr/>
          </p:nvSpPr>
          <p:spPr>
            <a:xfrm>
              <a:off x="447203" y="3603855"/>
              <a:ext cx="2905964" cy="1280160"/>
            </a:xfrm>
            <a:prstGeom prst="round2DiagRect">
              <a:avLst>
                <a:gd name="adj1" fmla="val 0"/>
                <a:gd name="adj2" fmla="val 12174"/>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34" name="Picture 10" descr="http://oldcomputers.net/pics/osborne1.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9693" y="3646032"/>
              <a:ext cx="1896778" cy="1186349"/>
            </a:xfrm>
            <a:prstGeom prst="round2DiagRect">
              <a:avLst>
                <a:gd name="adj1" fmla="val 0"/>
                <a:gd name="adj2" fmla="val 8696"/>
              </a:avLst>
            </a:prstGeom>
            <a:noFill/>
            <a:extLst>
              <a:ext uri="{909E8E84-426E-40DD-AFC4-6F175D3DCCD1}">
                <a14:hiddenFill xmlns:a14="http://schemas.microsoft.com/office/drawing/2010/main">
                  <a:solidFill>
                    <a:srgbClr val="FFFFFF"/>
                  </a:solidFill>
                </a14:hiddenFill>
              </a:ext>
            </a:extLst>
          </p:spPr>
        </p:pic>
        <p:grpSp>
          <p:nvGrpSpPr>
            <p:cNvPr id="481" name="Group 480"/>
            <p:cNvGrpSpPr/>
            <p:nvPr/>
          </p:nvGrpSpPr>
          <p:grpSpPr>
            <a:xfrm>
              <a:off x="2710156" y="3636434"/>
              <a:ext cx="551129" cy="555066"/>
              <a:chOff x="8539196" y="92569"/>
              <a:chExt cx="513364" cy="517031"/>
            </a:xfrm>
          </p:grpSpPr>
          <p:sp>
            <p:nvSpPr>
              <p:cNvPr id="483" name="Round Diagonal Corner Rectangle 482"/>
              <p:cNvSpPr/>
              <p:nvPr/>
            </p:nvSpPr>
            <p:spPr>
              <a:xfrm flipH="1">
                <a:off x="8539196" y="123317"/>
                <a:ext cx="513364" cy="486283"/>
              </a:xfrm>
              <a:prstGeom prst="round2DiagRect">
                <a:avLst>
                  <a:gd name="adj1" fmla="val 8682"/>
                  <a:gd name="adj2" fmla="val 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484" name="Group 483"/>
              <p:cNvGrpSpPr/>
              <p:nvPr/>
            </p:nvGrpSpPr>
            <p:grpSpPr>
              <a:xfrm>
                <a:off x="8670311" y="92569"/>
                <a:ext cx="248824" cy="69521"/>
                <a:chOff x="8285276" y="2713849"/>
                <a:chExt cx="333990" cy="100012"/>
              </a:xfrm>
            </p:grpSpPr>
            <p:sp>
              <p:nvSpPr>
                <p:cNvPr id="486" name="Rounded Rectangle 485"/>
                <p:cNvSpPr/>
                <p:nvPr/>
              </p:nvSpPr>
              <p:spPr>
                <a:xfrm>
                  <a:off x="8285276"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487" name="Rounded Rectangle 486"/>
                <p:cNvSpPr/>
                <p:nvPr/>
              </p:nvSpPr>
              <p:spPr>
                <a:xfrm>
                  <a:off x="8344759"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488" name="Rounded Rectangle 487"/>
                <p:cNvSpPr/>
                <p:nvPr/>
              </p:nvSpPr>
              <p:spPr>
                <a:xfrm>
                  <a:off x="8404242"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489" name="Rounded Rectangle 488"/>
                <p:cNvSpPr/>
                <p:nvPr/>
              </p:nvSpPr>
              <p:spPr>
                <a:xfrm>
                  <a:off x="8463725"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490" name="Rounded Rectangle 489"/>
                <p:cNvSpPr/>
                <p:nvPr/>
              </p:nvSpPr>
              <p:spPr>
                <a:xfrm>
                  <a:off x="8523208"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491" name="Rounded Rectangle 490"/>
                <p:cNvSpPr/>
                <p:nvPr/>
              </p:nvSpPr>
              <p:spPr>
                <a:xfrm>
                  <a:off x="8582690"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sp>
            <p:nvSpPr>
              <p:cNvPr id="485" name="Rectangle 484"/>
              <p:cNvSpPr/>
              <p:nvPr/>
            </p:nvSpPr>
            <p:spPr>
              <a:xfrm>
                <a:off x="8592479" y="213945"/>
                <a:ext cx="402708" cy="2615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smtClean="0">
                    <a:solidFill>
                      <a:schemeClr val="accent1"/>
                    </a:solidFill>
                  </a:rPr>
                  <a:t>1980s</a:t>
                </a:r>
                <a:endParaRPr lang="en-US" sz="1200" b="1" dirty="0">
                  <a:solidFill>
                    <a:schemeClr val="accent1"/>
                  </a:solidFill>
                </a:endParaRPr>
              </a:p>
            </p:txBody>
          </p:sp>
        </p:grpSp>
      </p:grpSp>
      <p:grpSp>
        <p:nvGrpSpPr>
          <p:cNvPr id="11" name="Group 10"/>
          <p:cNvGrpSpPr/>
          <p:nvPr/>
        </p:nvGrpSpPr>
        <p:grpSpPr>
          <a:xfrm>
            <a:off x="6124444" y="2979351"/>
            <a:ext cx="2905964" cy="1280160"/>
            <a:chOff x="3299962" y="2630502"/>
            <a:chExt cx="2905964" cy="1280160"/>
          </a:xfrm>
        </p:grpSpPr>
        <p:sp>
          <p:nvSpPr>
            <p:cNvPr id="467" name="Round Diagonal Corner Rectangle 466"/>
            <p:cNvSpPr>
              <a:spLocks noChangeAspect="1"/>
            </p:cNvSpPr>
            <p:nvPr/>
          </p:nvSpPr>
          <p:spPr>
            <a:xfrm>
              <a:off x="3299962" y="2630502"/>
              <a:ext cx="2905964" cy="1280160"/>
            </a:xfrm>
            <a:prstGeom prst="round2DiagRect">
              <a:avLst>
                <a:gd name="adj1" fmla="val 0"/>
                <a:gd name="adj2" fmla="val 12174"/>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69" name="Group 468"/>
            <p:cNvGrpSpPr/>
            <p:nvPr/>
          </p:nvGrpSpPr>
          <p:grpSpPr>
            <a:xfrm>
              <a:off x="5562915" y="2663081"/>
              <a:ext cx="551129" cy="555066"/>
              <a:chOff x="8539196" y="92569"/>
              <a:chExt cx="513364" cy="517031"/>
            </a:xfrm>
          </p:grpSpPr>
          <p:sp>
            <p:nvSpPr>
              <p:cNvPr id="470" name="Round Diagonal Corner Rectangle 469"/>
              <p:cNvSpPr/>
              <p:nvPr/>
            </p:nvSpPr>
            <p:spPr>
              <a:xfrm flipH="1">
                <a:off x="8539196" y="123317"/>
                <a:ext cx="513364" cy="486283"/>
              </a:xfrm>
              <a:prstGeom prst="round2DiagRect">
                <a:avLst>
                  <a:gd name="adj1" fmla="val 8682"/>
                  <a:gd name="adj2" fmla="val 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471" name="Group 470"/>
              <p:cNvGrpSpPr/>
              <p:nvPr/>
            </p:nvGrpSpPr>
            <p:grpSpPr>
              <a:xfrm>
                <a:off x="8670311" y="92569"/>
                <a:ext cx="248824" cy="69521"/>
                <a:chOff x="8285276" y="2713849"/>
                <a:chExt cx="333990" cy="100012"/>
              </a:xfrm>
            </p:grpSpPr>
            <p:sp>
              <p:nvSpPr>
                <p:cNvPr id="473" name="Rounded Rectangle 472"/>
                <p:cNvSpPr/>
                <p:nvPr/>
              </p:nvSpPr>
              <p:spPr>
                <a:xfrm>
                  <a:off x="8285276"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474" name="Rounded Rectangle 473"/>
                <p:cNvSpPr/>
                <p:nvPr/>
              </p:nvSpPr>
              <p:spPr>
                <a:xfrm>
                  <a:off x="8344759"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475" name="Rounded Rectangle 474"/>
                <p:cNvSpPr/>
                <p:nvPr/>
              </p:nvSpPr>
              <p:spPr>
                <a:xfrm>
                  <a:off x="8404242"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476" name="Rounded Rectangle 475"/>
                <p:cNvSpPr/>
                <p:nvPr/>
              </p:nvSpPr>
              <p:spPr>
                <a:xfrm>
                  <a:off x="8463725"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477" name="Rounded Rectangle 476"/>
                <p:cNvSpPr/>
                <p:nvPr/>
              </p:nvSpPr>
              <p:spPr>
                <a:xfrm>
                  <a:off x="8523208"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478" name="Rounded Rectangle 477"/>
                <p:cNvSpPr/>
                <p:nvPr/>
              </p:nvSpPr>
              <p:spPr>
                <a:xfrm>
                  <a:off x="8582690"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sp>
            <p:nvSpPr>
              <p:cNvPr id="472" name="Rectangle 471"/>
              <p:cNvSpPr/>
              <p:nvPr/>
            </p:nvSpPr>
            <p:spPr>
              <a:xfrm>
                <a:off x="8592479" y="213945"/>
                <a:ext cx="402708" cy="2615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smtClean="0">
                    <a:solidFill>
                      <a:schemeClr val="accent1"/>
                    </a:solidFill>
                  </a:rPr>
                  <a:t>1990s</a:t>
                </a:r>
                <a:endParaRPr lang="en-US" sz="1200" b="1" dirty="0">
                  <a:solidFill>
                    <a:schemeClr val="accent1"/>
                  </a:solidFill>
                </a:endParaRPr>
              </a:p>
            </p:txBody>
          </p:sp>
        </p:grpSp>
        <p:pic>
          <p:nvPicPr>
            <p:cNvPr id="1036" name="Picture 12" descr="Apple Inc."/>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7505" y="2673815"/>
              <a:ext cx="1366855" cy="1229818"/>
            </a:xfrm>
            <a:prstGeom prst="round2DiagRect">
              <a:avLst>
                <a:gd name="adj1" fmla="val 1015"/>
                <a:gd name="adj2" fmla="val 9565"/>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6124444" y="99667"/>
            <a:ext cx="2905964" cy="1280160"/>
            <a:chOff x="5308408" y="1797114"/>
            <a:chExt cx="2905964" cy="1280160"/>
          </a:xfrm>
        </p:grpSpPr>
        <p:sp>
          <p:nvSpPr>
            <p:cNvPr id="6" name="Round Diagonal Corner Rectangle 5"/>
            <p:cNvSpPr>
              <a:spLocks noChangeAspect="1"/>
            </p:cNvSpPr>
            <p:nvPr/>
          </p:nvSpPr>
          <p:spPr>
            <a:xfrm>
              <a:off x="5308408" y="1797114"/>
              <a:ext cx="2905964" cy="1280160"/>
            </a:xfrm>
            <a:prstGeom prst="round2DiagRect">
              <a:avLst>
                <a:gd name="adj1" fmla="val 0"/>
                <a:gd name="adj2" fmla="val 12174"/>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8" name="Picture 4" descr="http://www.www8-hp.com/us/en/images/hero-elitebook-revolve_tcm_245_1352687.jpg"/>
            <p:cNvPicPr>
              <a:picLocks noChangeAspect="1" noChangeArrowheads="1"/>
            </p:cNvPicPr>
            <p:nvPr/>
          </p:nvPicPr>
          <p:blipFill rotWithShape="1">
            <a:blip r:embed="rId10">
              <a:extLst>
                <a:ext uri="{28A0092B-C50C-407E-A947-70E740481C1C}">
                  <a14:useLocalDpi xmlns:a14="http://schemas.microsoft.com/office/drawing/2010/main" val="0"/>
                </a:ext>
              </a:extLst>
            </a:blip>
            <a:srcRect l="-826" r="11400"/>
            <a:stretch/>
          </p:blipFill>
          <p:spPr bwMode="auto">
            <a:xfrm>
              <a:off x="5580374" y="1901086"/>
              <a:ext cx="1877950" cy="1127944"/>
            </a:xfrm>
            <a:prstGeom prst="round2DiagRect">
              <a:avLst>
                <a:gd name="adj1" fmla="val 0"/>
                <a:gd name="adj2" fmla="val 12318"/>
              </a:avLst>
            </a:prstGeom>
            <a:noFill/>
            <a:extLst>
              <a:ext uri="{909E8E84-426E-40DD-AFC4-6F175D3DCCD1}">
                <a14:hiddenFill xmlns:a14="http://schemas.microsoft.com/office/drawing/2010/main">
                  <a:solidFill>
                    <a:srgbClr val="FFFFFF"/>
                  </a:solidFill>
                </a14:hiddenFill>
              </a:ext>
            </a:extLst>
          </p:spPr>
        </p:pic>
        <p:grpSp>
          <p:nvGrpSpPr>
            <p:cNvPr id="456" name="Group 455"/>
            <p:cNvGrpSpPr/>
            <p:nvPr/>
          </p:nvGrpSpPr>
          <p:grpSpPr>
            <a:xfrm>
              <a:off x="7571361" y="1829693"/>
              <a:ext cx="551129" cy="555066"/>
              <a:chOff x="8539196" y="92569"/>
              <a:chExt cx="513364" cy="517031"/>
            </a:xfrm>
          </p:grpSpPr>
          <p:sp>
            <p:nvSpPr>
              <p:cNvPr id="457" name="Round Diagonal Corner Rectangle 456"/>
              <p:cNvSpPr/>
              <p:nvPr/>
            </p:nvSpPr>
            <p:spPr>
              <a:xfrm flipH="1">
                <a:off x="8539196" y="123317"/>
                <a:ext cx="513364" cy="486283"/>
              </a:xfrm>
              <a:prstGeom prst="round2DiagRect">
                <a:avLst>
                  <a:gd name="adj1" fmla="val 8682"/>
                  <a:gd name="adj2" fmla="val 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458" name="Group 457"/>
              <p:cNvGrpSpPr/>
              <p:nvPr/>
            </p:nvGrpSpPr>
            <p:grpSpPr>
              <a:xfrm>
                <a:off x="8670311" y="92569"/>
                <a:ext cx="248824" cy="69521"/>
                <a:chOff x="8285276" y="2713849"/>
                <a:chExt cx="333990" cy="100012"/>
              </a:xfrm>
            </p:grpSpPr>
            <p:sp>
              <p:nvSpPr>
                <p:cNvPr id="460" name="Rounded Rectangle 459"/>
                <p:cNvSpPr/>
                <p:nvPr/>
              </p:nvSpPr>
              <p:spPr>
                <a:xfrm>
                  <a:off x="8285276"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461" name="Rounded Rectangle 460"/>
                <p:cNvSpPr/>
                <p:nvPr/>
              </p:nvSpPr>
              <p:spPr>
                <a:xfrm>
                  <a:off x="8344759"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462" name="Rounded Rectangle 461"/>
                <p:cNvSpPr/>
                <p:nvPr/>
              </p:nvSpPr>
              <p:spPr>
                <a:xfrm>
                  <a:off x="8404242"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463" name="Rounded Rectangle 462"/>
                <p:cNvSpPr/>
                <p:nvPr/>
              </p:nvSpPr>
              <p:spPr>
                <a:xfrm>
                  <a:off x="8463725"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464" name="Rounded Rectangle 463"/>
                <p:cNvSpPr/>
                <p:nvPr/>
              </p:nvSpPr>
              <p:spPr>
                <a:xfrm>
                  <a:off x="8523208"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465" name="Rounded Rectangle 464"/>
                <p:cNvSpPr/>
                <p:nvPr/>
              </p:nvSpPr>
              <p:spPr>
                <a:xfrm>
                  <a:off x="8582690"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sp>
            <p:nvSpPr>
              <p:cNvPr id="459" name="Rectangle 458"/>
              <p:cNvSpPr/>
              <p:nvPr/>
            </p:nvSpPr>
            <p:spPr>
              <a:xfrm>
                <a:off x="8592479" y="213945"/>
                <a:ext cx="402708" cy="2615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smtClean="0">
                    <a:solidFill>
                      <a:schemeClr val="accent1"/>
                    </a:solidFill>
                  </a:rPr>
                  <a:t>today</a:t>
                </a:r>
                <a:endParaRPr lang="en-US" sz="1200" b="1" dirty="0">
                  <a:solidFill>
                    <a:schemeClr val="accent1"/>
                  </a:solidFill>
                </a:endParaRPr>
              </a:p>
            </p:txBody>
          </p:sp>
        </p:grpSp>
      </p:grpSp>
      <p:grpSp>
        <p:nvGrpSpPr>
          <p:cNvPr id="16" name="Group 15"/>
          <p:cNvGrpSpPr/>
          <p:nvPr/>
        </p:nvGrpSpPr>
        <p:grpSpPr>
          <a:xfrm>
            <a:off x="6123530" y="1539892"/>
            <a:ext cx="2907792" cy="1292372"/>
            <a:chOff x="6163840" y="1881568"/>
            <a:chExt cx="2907792" cy="1292372"/>
          </a:xfrm>
        </p:grpSpPr>
        <p:pic>
          <p:nvPicPr>
            <p:cNvPr id="2050" name="Picture 2"/>
            <p:cNvPicPr>
              <a:picLocks noChangeAspect="1" noChangeArrowheads="1"/>
            </p:cNvPicPr>
            <p:nvPr/>
          </p:nvPicPr>
          <p:blipFill rotWithShape="1">
            <a:blip r:embed="rId11">
              <a:extLst>
                <a:ext uri="{28A0092B-C50C-407E-A947-70E740481C1C}">
                  <a14:useLocalDpi xmlns:a14="http://schemas.microsoft.com/office/drawing/2010/main" val="0"/>
                </a:ext>
              </a:extLst>
            </a:blip>
            <a:srcRect l="7864"/>
            <a:stretch/>
          </p:blipFill>
          <p:spPr bwMode="auto">
            <a:xfrm>
              <a:off x="6163840" y="1881568"/>
              <a:ext cx="2907792" cy="1292372"/>
            </a:xfrm>
            <a:prstGeom prst="round2DiagRect">
              <a:avLst>
                <a:gd name="adj1" fmla="val 0"/>
                <a:gd name="adj2" fmla="val 13043"/>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32" name="Group 431"/>
            <p:cNvGrpSpPr/>
            <p:nvPr/>
          </p:nvGrpSpPr>
          <p:grpSpPr>
            <a:xfrm>
              <a:off x="8384004" y="1930095"/>
              <a:ext cx="551129" cy="555066"/>
              <a:chOff x="8539196" y="92569"/>
              <a:chExt cx="513364" cy="517031"/>
            </a:xfrm>
          </p:grpSpPr>
          <p:sp>
            <p:nvSpPr>
              <p:cNvPr id="433" name="Round Diagonal Corner Rectangle 432"/>
              <p:cNvSpPr/>
              <p:nvPr/>
            </p:nvSpPr>
            <p:spPr>
              <a:xfrm flipH="1">
                <a:off x="8539196" y="123317"/>
                <a:ext cx="513364" cy="486283"/>
              </a:xfrm>
              <a:prstGeom prst="round2DiagRect">
                <a:avLst>
                  <a:gd name="adj1" fmla="val 8682"/>
                  <a:gd name="adj2" fmla="val 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434" name="Group 433"/>
              <p:cNvGrpSpPr/>
              <p:nvPr/>
            </p:nvGrpSpPr>
            <p:grpSpPr>
              <a:xfrm>
                <a:off x="8670311" y="92569"/>
                <a:ext cx="248824" cy="69521"/>
                <a:chOff x="8285276" y="2713849"/>
                <a:chExt cx="333990" cy="100012"/>
              </a:xfrm>
            </p:grpSpPr>
            <p:sp>
              <p:nvSpPr>
                <p:cNvPr id="436" name="Rounded Rectangle 435"/>
                <p:cNvSpPr/>
                <p:nvPr/>
              </p:nvSpPr>
              <p:spPr>
                <a:xfrm>
                  <a:off x="8285276"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437" name="Rounded Rectangle 436"/>
                <p:cNvSpPr/>
                <p:nvPr/>
              </p:nvSpPr>
              <p:spPr>
                <a:xfrm>
                  <a:off x="8344759"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438" name="Rounded Rectangle 437"/>
                <p:cNvSpPr/>
                <p:nvPr/>
              </p:nvSpPr>
              <p:spPr>
                <a:xfrm>
                  <a:off x="8404242"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439" name="Rounded Rectangle 438"/>
                <p:cNvSpPr/>
                <p:nvPr/>
              </p:nvSpPr>
              <p:spPr>
                <a:xfrm>
                  <a:off x="8463725"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440" name="Rounded Rectangle 439"/>
                <p:cNvSpPr/>
                <p:nvPr/>
              </p:nvSpPr>
              <p:spPr>
                <a:xfrm>
                  <a:off x="8523208"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441" name="Rounded Rectangle 440"/>
                <p:cNvSpPr/>
                <p:nvPr/>
              </p:nvSpPr>
              <p:spPr>
                <a:xfrm>
                  <a:off x="8582690" y="2713849"/>
                  <a:ext cx="36576" cy="100012"/>
                </a:xfrm>
                <a:prstGeom prst="roundRect">
                  <a:avLst>
                    <a:gd name="adj" fmla="val 50000"/>
                  </a:avLst>
                </a:prstGeom>
                <a:solidFill>
                  <a:schemeClr val="bg1"/>
                </a:solidFill>
                <a:ln w="63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sp>
            <p:nvSpPr>
              <p:cNvPr id="435" name="Rectangle 434"/>
              <p:cNvSpPr/>
              <p:nvPr/>
            </p:nvSpPr>
            <p:spPr>
              <a:xfrm>
                <a:off x="8592479" y="213945"/>
                <a:ext cx="402708" cy="2615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smtClean="0">
                    <a:solidFill>
                      <a:schemeClr val="accent1"/>
                    </a:solidFill>
                  </a:rPr>
                  <a:t>2000s</a:t>
                </a:r>
                <a:endParaRPr lang="en-US" sz="1200" b="1" dirty="0">
                  <a:solidFill>
                    <a:schemeClr val="accent1"/>
                  </a:solidFill>
                </a:endParaRPr>
              </a:p>
            </p:txBody>
          </p:sp>
        </p:grpSp>
      </p:grpSp>
    </p:spTree>
    <p:extLst>
      <p:ext uri="{BB962C8B-B14F-4D97-AF65-F5344CB8AC3E}">
        <p14:creationId xmlns:p14="http://schemas.microsoft.com/office/powerpoint/2010/main" val="194941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6" name="Straight Connector 55"/>
          <p:cNvCxnSpPr/>
          <p:nvPr>
            <p:custDataLst>
              <p:tags r:id="rId1"/>
            </p:custDataLst>
          </p:nvPr>
        </p:nvCxnSpPr>
        <p:spPr>
          <a:xfrm>
            <a:off x="5540149" y="2426576"/>
            <a:ext cx="0" cy="231382"/>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custDataLst>
              <p:tags r:id="rId2"/>
            </p:custDataLst>
          </p:nvPr>
        </p:nvCxnSpPr>
        <p:spPr>
          <a:xfrm rot="16200000" flipV="1">
            <a:off x="6212365" y="2189105"/>
            <a:ext cx="457200" cy="1305"/>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4" name="Title 2"/>
          <p:cNvSpPr>
            <a:spLocks noGrp="1"/>
          </p:cNvSpPr>
          <p:nvPr>
            <p:ph type="title"/>
            <p:custDataLst>
              <p:tags r:id="rId3"/>
            </p:custDataLst>
          </p:nvPr>
        </p:nvSpPr>
        <p:spPr>
          <a:xfrm>
            <a:off x="331470" y="235064"/>
            <a:ext cx="5182244" cy="430887"/>
          </a:xfrm>
        </p:spPr>
        <p:txBody>
          <a:bodyPr/>
          <a:lstStyle/>
          <a:p>
            <a:r>
              <a:rPr lang="en-US" dirty="0" smtClean="0"/>
              <a:t>HP Labs: engine of innovation </a:t>
            </a:r>
            <a:endParaRPr lang="en-US" dirty="0"/>
          </a:p>
        </p:txBody>
      </p:sp>
      <p:cxnSp>
        <p:nvCxnSpPr>
          <p:cNvPr id="5" name="Straight Connector 4"/>
          <p:cNvCxnSpPr/>
          <p:nvPr>
            <p:custDataLst>
              <p:tags r:id="rId4"/>
            </p:custDataLst>
          </p:nvPr>
        </p:nvCxnSpPr>
        <p:spPr>
          <a:xfrm flipH="1" flipV="1">
            <a:off x="6300269" y="1082565"/>
            <a:ext cx="1306" cy="1341889"/>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custDataLst>
              <p:tags r:id="rId5"/>
            </p:custDataLst>
          </p:nvPr>
        </p:nvCxnSpPr>
        <p:spPr>
          <a:xfrm>
            <a:off x="6081441" y="2502780"/>
            <a:ext cx="15912" cy="1285395"/>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custDataLst>
              <p:tags r:id="rId6"/>
            </p:custDataLst>
          </p:nvPr>
        </p:nvSpPr>
        <p:spPr>
          <a:xfrm>
            <a:off x="5879546" y="1402576"/>
            <a:ext cx="555842" cy="353943"/>
          </a:xfrm>
          <a:prstGeom prst="rect">
            <a:avLst/>
          </a:prstGeom>
          <a:noFill/>
          <a:ln>
            <a:noFill/>
          </a:ln>
        </p:spPr>
        <p:txBody>
          <a:bodyPr vert="horz" wrap="square" lIns="45720" tIns="0" rIns="45720" bIns="0" rtlCol="0">
            <a:spAutoFit/>
          </a:bodyPr>
          <a:lstStyle/>
          <a:p>
            <a:r>
              <a:rPr lang="en-US" sz="1200" b="1" dirty="0">
                <a:solidFill>
                  <a:schemeClr val="accent1"/>
                </a:solidFill>
              </a:rPr>
              <a:t>2010</a:t>
            </a:r>
            <a:r>
              <a:rPr lang="en-US" sz="1200" b="1" dirty="0" smtClean="0"/>
              <a:t> </a:t>
            </a:r>
          </a:p>
          <a:p>
            <a:r>
              <a:rPr lang="en-US" sz="1100" dirty="0">
                <a:solidFill>
                  <a:schemeClr val="tx1">
                    <a:lumMod val="65000"/>
                    <a:lumOff val="35000"/>
                  </a:schemeClr>
                </a:solidFill>
              </a:rPr>
              <a:t>ePrint</a:t>
            </a:r>
            <a:r>
              <a:rPr lang="en-US" sz="1100" dirty="0" smtClean="0"/>
              <a:t> </a:t>
            </a:r>
          </a:p>
        </p:txBody>
      </p:sp>
      <p:sp>
        <p:nvSpPr>
          <p:cNvPr id="8" name="TextBox 7"/>
          <p:cNvSpPr txBox="1"/>
          <p:nvPr>
            <p:custDataLst>
              <p:tags r:id="rId7"/>
            </p:custDataLst>
          </p:nvPr>
        </p:nvSpPr>
        <p:spPr>
          <a:xfrm>
            <a:off x="6091765" y="2657958"/>
            <a:ext cx="852251" cy="353943"/>
          </a:xfrm>
          <a:prstGeom prst="rect">
            <a:avLst/>
          </a:prstGeom>
          <a:noFill/>
          <a:ln>
            <a:noFill/>
          </a:ln>
        </p:spPr>
        <p:txBody>
          <a:bodyPr vert="horz" wrap="square" lIns="45720" tIns="0" rIns="45720" bIns="0" rtlCol="0">
            <a:spAutoFit/>
          </a:bodyPr>
          <a:lstStyle/>
          <a:p>
            <a:r>
              <a:rPr lang="en-US" sz="1200" b="1" dirty="0">
                <a:solidFill>
                  <a:schemeClr val="accent1"/>
                </a:solidFill>
              </a:rPr>
              <a:t>2011</a:t>
            </a:r>
            <a:r>
              <a:rPr lang="en-US" sz="1100" b="1" dirty="0" smtClean="0"/>
              <a:t> </a:t>
            </a:r>
          </a:p>
          <a:p>
            <a:r>
              <a:rPr lang="en-US" sz="1100" dirty="0">
                <a:solidFill>
                  <a:schemeClr val="tx1">
                    <a:lumMod val="65000"/>
                    <a:lumOff val="35000"/>
                  </a:schemeClr>
                </a:solidFill>
              </a:rPr>
              <a:t>MagCloud</a:t>
            </a:r>
          </a:p>
        </p:txBody>
      </p:sp>
      <p:sp>
        <p:nvSpPr>
          <p:cNvPr id="9" name="TextBox 8"/>
          <p:cNvSpPr txBox="1"/>
          <p:nvPr>
            <p:custDataLst>
              <p:tags r:id="rId8"/>
            </p:custDataLst>
          </p:nvPr>
        </p:nvSpPr>
        <p:spPr>
          <a:xfrm>
            <a:off x="6101291" y="3704736"/>
            <a:ext cx="1014176" cy="353943"/>
          </a:xfrm>
          <a:prstGeom prst="rect">
            <a:avLst/>
          </a:prstGeom>
          <a:noFill/>
          <a:ln>
            <a:noFill/>
          </a:ln>
        </p:spPr>
        <p:txBody>
          <a:bodyPr vert="horz" wrap="square" lIns="45720" tIns="0" rIns="45720" bIns="0" rtlCol="0">
            <a:spAutoFit/>
          </a:bodyPr>
          <a:lstStyle>
            <a:defPPr>
              <a:defRPr lang="en-US"/>
            </a:defPPr>
            <a:lvl1pPr>
              <a:defRPr sz="1200" b="1">
                <a:solidFill>
                  <a:schemeClr val="accent1"/>
                </a:solidFill>
              </a:defRPr>
            </a:lvl1pPr>
          </a:lstStyle>
          <a:p>
            <a:r>
              <a:rPr lang="en-US" dirty="0"/>
              <a:t>2011</a:t>
            </a:r>
          </a:p>
          <a:p>
            <a:r>
              <a:rPr lang="en-US" sz="1100" b="0" dirty="0">
                <a:solidFill>
                  <a:schemeClr val="tx1">
                    <a:lumMod val="65000"/>
                    <a:lumOff val="35000"/>
                  </a:schemeClr>
                </a:solidFill>
              </a:rPr>
              <a:t>StoreOnce</a:t>
            </a:r>
          </a:p>
        </p:txBody>
      </p:sp>
      <p:sp>
        <p:nvSpPr>
          <p:cNvPr id="10" name="TextBox 9"/>
          <p:cNvSpPr txBox="1"/>
          <p:nvPr>
            <p:custDataLst>
              <p:tags r:id="rId9"/>
            </p:custDataLst>
          </p:nvPr>
        </p:nvSpPr>
        <p:spPr>
          <a:xfrm>
            <a:off x="6309436" y="999204"/>
            <a:ext cx="828675" cy="353943"/>
          </a:xfrm>
          <a:prstGeom prst="rect">
            <a:avLst/>
          </a:prstGeom>
          <a:noFill/>
          <a:ln>
            <a:noFill/>
          </a:ln>
        </p:spPr>
        <p:txBody>
          <a:bodyPr vert="horz" wrap="square" lIns="45720" tIns="0" rIns="45720" bIns="0" rtlCol="0">
            <a:spAutoFit/>
          </a:bodyPr>
          <a:lstStyle/>
          <a:p>
            <a:r>
              <a:rPr lang="en-US" sz="1200" b="1" dirty="0">
                <a:solidFill>
                  <a:schemeClr val="accent1"/>
                </a:solidFill>
              </a:rPr>
              <a:t>2012</a:t>
            </a:r>
          </a:p>
          <a:p>
            <a:r>
              <a:rPr lang="en-US" sz="1100" dirty="0" smtClean="0">
                <a:solidFill>
                  <a:schemeClr val="accent4">
                    <a:lumMod val="75000"/>
                  </a:schemeClr>
                </a:solidFill>
              </a:rPr>
              <a:t>StoreAll</a:t>
            </a:r>
          </a:p>
        </p:txBody>
      </p:sp>
      <p:sp>
        <p:nvSpPr>
          <p:cNvPr id="11" name="TextBox 10"/>
          <p:cNvSpPr txBox="1"/>
          <p:nvPr>
            <p:custDataLst>
              <p:tags r:id="rId10"/>
            </p:custDataLst>
          </p:nvPr>
        </p:nvSpPr>
        <p:spPr>
          <a:xfrm>
            <a:off x="6091766" y="3084240"/>
            <a:ext cx="899876" cy="523220"/>
          </a:xfrm>
          <a:prstGeom prst="rect">
            <a:avLst/>
          </a:prstGeom>
          <a:noFill/>
          <a:ln>
            <a:noFill/>
          </a:ln>
        </p:spPr>
        <p:txBody>
          <a:bodyPr vert="horz" wrap="square" lIns="45720" tIns="0" rIns="45720" bIns="0" rtlCol="0">
            <a:spAutoFit/>
          </a:bodyPr>
          <a:lstStyle/>
          <a:p>
            <a:r>
              <a:rPr lang="en-US" sz="1200" b="1" dirty="0">
                <a:solidFill>
                  <a:schemeClr val="accent1"/>
                </a:solidFill>
              </a:rPr>
              <a:t>2011</a:t>
            </a:r>
          </a:p>
          <a:p>
            <a:r>
              <a:rPr lang="en-US" sz="1100" dirty="0" smtClean="0">
                <a:solidFill>
                  <a:schemeClr val="accent4">
                    <a:lumMod val="75000"/>
                  </a:schemeClr>
                </a:solidFill>
              </a:rPr>
              <a:t>3D Photon</a:t>
            </a:r>
          </a:p>
          <a:p>
            <a:r>
              <a:rPr lang="en-US" sz="1100" dirty="0" smtClean="0">
                <a:solidFill>
                  <a:schemeClr val="accent4">
                    <a:lumMod val="75000"/>
                  </a:schemeClr>
                </a:solidFill>
              </a:rPr>
              <a:t>Engine </a:t>
            </a:r>
          </a:p>
        </p:txBody>
      </p:sp>
      <p:cxnSp>
        <p:nvCxnSpPr>
          <p:cNvPr id="12" name="Straight Connector 11"/>
          <p:cNvCxnSpPr/>
          <p:nvPr>
            <p:custDataLst>
              <p:tags r:id="rId11"/>
            </p:custDataLst>
          </p:nvPr>
        </p:nvCxnSpPr>
        <p:spPr>
          <a:xfrm rot="16200000" flipV="1">
            <a:off x="5382408" y="1966601"/>
            <a:ext cx="914400" cy="1305"/>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custDataLst>
              <p:tags r:id="rId12"/>
            </p:custDataLst>
          </p:nvPr>
        </p:nvCxnSpPr>
        <p:spPr>
          <a:xfrm rot="16200000" flipV="1">
            <a:off x="3517981" y="2055448"/>
            <a:ext cx="731520" cy="0"/>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custDataLst>
              <p:tags r:id="rId13"/>
            </p:custDataLst>
          </p:nvPr>
        </p:nvCxnSpPr>
        <p:spPr>
          <a:xfrm rot="16200000" flipV="1">
            <a:off x="2402624" y="2076017"/>
            <a:ext cx="731520" cy="0"/>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custDataLst>
              <p:tags r:id="rId14"/>
            </p:custDataLst>
          </p:nvPr>
        </p:nvCxnSpPr>
        <p:spPr>
          <a:xfrm rot="5400000">
            <a:off x="2174692" y="3026994"/>
            <a:ext cx="1188720" cy="1336"/>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custDataLst>
              <p:tags r:id="rId15"/>
            </p:custDataLst>
          </p:nvPr>
        </p:nvCxnSpPr>
        <p:spPr>
          <a:xfrm rot="5400000">
            <a:off x="-490696" y="3301312"/>
            <a:ext cx="1737360" cy="1336"/>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custDataLst>
              <p:tags r:id="rId16"/>
            </p:custDataLst>
          </p:nvPr>
        </p:nvCxnSpPr>
        <p:spPr>
          <a:xfrm rot="16200000" flipV="1">
            <a:off x="-249332" y="1678815"/>
            <a:ext cx="1463040" cy="1336"/>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17"/>
            </p:custDataLst>
          </p:nvPr>
        </p:nvCxnSpPr>
        <p:spPr>
          <a:xfrm rot="5400000">
            <a:off x="-42560" y="3006826"/>
            <a:ext cx="1188720" cy="1336"/>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custDataLst>
              <p:tags r:id="rId18"/>
            </p:custDataLst>
          </p:nvPr>
        </p:nvCxnSpPr>
        <p:spPr>
          <a:xfrm rot="16200000" flipV="1">
            <a:off x="574465" y="1970644"/>
            <a:ext cx="914400" cy="1336"/>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custDataLst>
              <p:tags r:id="rId19"/>
            </p:custDataLst>
          </p:nvPr>
        </p:nvCxnSpPr>
        <p:spPr>
          <a:xfrm rot="5400000">
            <a:off x="1001478" y="2751325"/>
            <a:ext cx="731520" cy="1336"/>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custDataLst>
              <p:tags r:id="rId20"/>
            </p:custDataLst>
          </p:nvPr>
        </p:nvCxnSpPr>
        <p:spPr>
          <a:xfrm rot="16200000" flipV="1">
            <a:off x="1172107" y="1641169"/>
            <a:ext cx="1645920" cy="1336"/>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custDataLst>
              <p:tags r:id="rId21"/>
            </p:custDataLst>
          </p:nvPr>
        </p:nvCxnSpPr>
        <p:spPr>
          <a:xfrm flipV="1">
            <a:off x="2450800" y="1224001"/>
            <a:ext cx="0" cy="1188720"/>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custDataLst>
              <p:tags r:id="rId22"/>
            </p:custDataLst>
          </p:nvPr>
        </p:nvCxnSpPr>
        <p:spPr>
          <a:xfrm rot="5400000">
            <a:off x="3008324" y="2708300"/>
            <a:ext cx="457200" cy="1336"/>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custDataLst>
              <p:tags r:id="rId23"/>
            </p:custDataLst>
          </p:nvPr>
        </p:nvCxnSpPr>
        <p:spPr>
          <a:xfrm>
            <a:off x="4423629" y="2433301"/>
            <a:ext cx="0" cy="1722745"/>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custDataLst>
              <p:tags r:id="rId24"/>
            </p:custDataLst>
          </p:nvPr>
        </p:nvCxnSpPr>
        <p:spPr>
          <a:xfrm flipH="1" flipV="1">
            <a:off x="4692700" y="851658"/>
            <a:ext cx="0" cy="1554480"/>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custDataLst>
              <p:tags r:id="rId25"/>
            </p:custDataLst>
          </p:nvPr>
        </p:nvCxnSpPr>
        <p:spPr>
          <a:xfrm>
            <a:off x="4863202" y="2442826"/>
            <a:ext cx="0" cy="1381122"/>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custDataLst>
              <p:tags r:id="rId26"/>
            </p:custDataLst>
          </p:nvPr>
        </p:nvCxnSpPr>
        <p:spPr>
          <a:xfrm flipH="1" flipV="1">
            <a:off x="4819132" y="1321749"/>
            <a:ext cx="0" cy="1097280"/>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custDataLst>
              <p:tags r:id="rId27"/>
            </p:custDataLst>
          </p:nvPr>
        </p:nvCxnSpPr>
        <p:spPr>
          <a:xfrm>
            <a:off x="5109667" y="2426576"/>
            <a:ext cx="0" cy="947299"/>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custDataLst>
              <p:tags r:id="rId28"/>
            </p:custDataLst>
          </p:nvPr>
        </p:nvCxnSpPr>
        <p:spPr>
          <a:xfrm rot="5400000">
            <a:off x="1857907" y="2558265"/>
            <a:ext cx="274320" cy="1336"/>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30" name="TextBox 29"/>
          <p:cNvSpPr txBox="1"/>
          <p:nvPr>
            <p:custDataLst>
              <p:tags r:id="rId29"/>
            </p:custDataLst>
          </p:nvPr>
        </p:nvSpPr>
        <p:spPr>
          <a:xfrm>
            <a:off x="560190" y="3516414"/>
            <a:ext cx="1900191" cy="523220"/>
          </a:xfrm>
          <a:prstGeom prst="rect">
            <a:avLst/>
          </a:prstGeom>
          <a:noFill/>
          <a:ln>
            <a:noFill/>
          </a:ln>
        </p:spPr>
        <p:txBody>
          <a:bodyPr vert="horz" wrap="square" lIns="45720" tIns="0" rIns="45720" bIns="0" rtlCol="0">
            <a:spAutoFit/>
          </a:bodyPr>
          <a:lstStyle/>
          <a:p>
            <a:r>
              <a:rPr lang="en-US" sz="1200" b="1" dirty="0">
                <a:solidFill>
                  <a:schemeClr val="accent1"/>
                </a:solidFill>
              </a:rPr>
              <a:t>1968</a:t>
            </a:r>
          </a:p>
          <a:p>
            <a:r>
              <a:rPr lang="en-US" sz="1100" dirty="0" smtClean="0">
                <a:solidFill>
                  <a:schemeClr val="tx1">
                    <a:lumMod val="65000"/>
                    <a:lumOff val="35000"/>
                  </a:schemeClr>
                </a:solidFill>
              </a:rPr>
              <a:t>Programmable Desktop Calculator </a:t>
            </a:r>
          </a:p>
        </p:txBody>
      </p:sp>
      <p:sp>
        <p:nvSpPr>
          <p:cNvPr id="31" name="TextBox 30"/>
          <p:cNvSpPr txBox="1"/>
          <p:nvPr>
            <p:custDataLst>
              <p:tags r:id="rId30"/>
            </p:custDataLst>
          </p:nvPr>
        </p:nvSpPr>
        <p:spPr>
          <a:xfrm>
            <a:off x="5110933" y="3343052"/>
            <a:ext cx="946116" cy="353943"/>
          </a:xfrm>
          <a:prstGeom prst="rect">
            <a:avLst/>
          </a:prstGeom>
          <a:noFill/>
          <a:ln>
            <a:noFill/>
          </a:ln>
        </p:spPr>
        <p:txBody>
          <a:bodyPr vert="horz" wrap="square" lIns="45720" tIns="0" rIns="45720" bIns="0" rtlCol="0">
            <a:spAutoFit/>
          </a:bodyPr>
          <a:lstStyle/>
          <a:p>
            <a:r>
              <a:rPr lang="en-US" sz="1200" b="1" dirty="0">
                <a:solidFill>
                  <a:schemeClr val="accent1"/>
                </a:solidFill>
              </a:rPr>
              <a:t>2005 </a:t>
            </a:r>
          </a:p>
          <a:p>
            <a:r>
              <a:rPr lang="en-US" sz="1100" dirty="0" smtClean="0">
                <a:solidFill>
                  <a:schemeClr val="tx1">
                    <a:lumMod val="65000"/>
                    <a:lumOff val="35000"/>
                  </a:schemeClr>
                </a:solidFill>
              </a:rPr>
              <a:t>Virus Throttle</a:t>
            </a:r>
          </a:p>
        </p:txBody>
      </p:sp>
      <p:sp>
        <p:nvSpPr>
          <p:cNvPr id="32" name="TextBox 31"/>
          <p:cNvSpPr txBox="1"/>
          <p:nvPr>
            <p:custDataLst>
              <p:tags r:id="rId31"/>
            </p:custDataLst>
          </p:nvPr>
        </p:nvSpPr>
        <p:spPr>
          <a:xfrm>
            <a:off x="2774282" y="1690701"/>
            <a:ext cx="1089972" cy="523220"/>
          </a:xfrm>
          <a:prstGeom prst="rect">
            <a:avLst/>
          </a:prstGeom>
          <a:noFill/>
          <a:ln>
            <a:noFill/>
          </a:ln>
        </p:spPr>
        <p:txBody>
          <a:bodyPr vert="horz" wrap="square" lIns="45720" tIns="0" rIns="45720" bIns="0" rtlCol="0">
            <a:spAutoFit/>
          </a:bodyPr>
          <a:lstStyle/>
          <a:p>
            <a:r>
              <a:rPr lang="en-US" sz="1200" b="1" dirty="0">
                <a:solidFill>
                  <a:schemeClr val="accent1"/>
                </a:solidFill>
              </a:rPr>
              <a:t>1986 </a:t>
            </a:r>
          </a:p>
          <a:p>
            <a:r>
              <a:rPr lang="en-US" sz="1100" dirty="0" smtClean="0">
                <a:solidFill>
                  <a:schemeClr val="tx1">
                    <a:lumMod val="65000"/>
                    <a:lumOff val="35000"/>
                  </a:schemeClr>
                </a:solidFill>
              </a:rPr>
              <a:t>3D graphics workstations </a:t>
            </a:r>
          </a:p>
        </p:txBody>
      </p:sp>
      <p:sp>
        <p:nvSpPr>
          <p:cNvPr id="33" name="TextBox 32"/>
          <p:cNvSpPr txBox="1"/>
          <p:nvPr>
            <p:custDataLst>
              <p:tags r:id="rId32"/>
            </p:custDataLst>
          </p:nvPr>
        </p:nvSpPr>
        <p:spPr>
          <a:xfrm>
            <a:off x="1037683" y="1438357"/>
            <a:ext cx="1113411" cy="523220"/>
          </a:xfrm>
          <a:prstGeom prst="rect">
            <a:avLst/>
          </a:prstGeom>
          <a:noFill/>
          <a:ln>
            <a:noFill/>
          </a:ln>
        </p:spPr>
        <p:txBody>
          <a:bodyPr vert="horz" wrap="square" lIns="45720" tIns="0" rIns="45720" bIns="0" rtlCol="0">
            <a:spAutoFit/>
          </a:bodyPr>
          <a:lstStyle/>
          <a:p>
            <a:r>
              <a:rPr lang="en-US" sz="1200" b="1" dirty="0">
                <a:solidFill>
                  <a:schemeClr val="accent1"/>
                </a:solidFill>
              </a:rPr>
              <a:t>1972 </a:t>
            </a:r>
          </a:p>
          <a:p>
            <a:r>
              <a:rPr lang="en-US" sz="1100" dirty="0" smtClean="0">
                <a:solidFill>
                  <a:schemeClr val="tx1">
                    <a:lumMod val="65000"/>
                    <a:lumOff val="35000"/>
                  </a:schemeClr>
                </a:solidFill>
              </a:rPr>
              <a:t>Pocket Scientific Calculator</a:t>
            </a:r>
          </a:p>
        </p:txBody>
      </p:sp>
      <p:sp>
        <p:nvSpPr>
          <p:cNvPr id="34" name="TextBox 33"/>
          <p:cNvSpPr txBox="1"/>
          <p:nvPr>
            <p:custDataLst>
              <p:tags r:id="rId33"/>
            </p:custDataLst>
          </p:nvPr>
        </p:nvSpPr>
        <p:spPr>
          <a:xfrm>
            <a:off x="1374308" y="3042509"/>
            <a:ext cx="1313778" cy="523220"/>
          </a:xfrm>
          <a:prstGeom prst="rect">
            <a:avLst/>
          </a:prstGeom>
          <a:noFill/>
          <a:ln>
            <a:noFill/>
          </a:ln>
        </p:spPr>
        <p:txBody>
          <a:bodyPr vert="horz" wrap="square" lIns="45720" tIns="0" rIns="45720" bIns="0" rtlCol="0">
            <a:spAutoFit/>
          </a:bodyPr>
          <a:lstStyle/>
          <a:p>
            <a:r>
              <a:rPr lang="en-US" sz="1200" b="1" dirty="0">
                <a:solidFill>
                  <a:schemeClr val="accent1"/>
                </a:solidFill>
              </a:rPr>
              <a:t>1975</a:t>
            </a:r>
          </a:p>
          <a:p>
            <a:r>
              <a:rPr lang="en-US" sz="1100" dirty="0" smtClean="0">
                <a:solidFill>
                  <a:schemeClr val="tx1">
                    <a:lumMod val="65000"/>
                    <a:lumOff val="35000"/>
                  </a:schemeClr>
                </a:solidFill>
              </a:rPr>
              <a:t>Standard for Interface Bus </a:t>
            </a:r>
          </a:p>
        </p:txBody>
      </p:sp>
      <p:sp>
        <p:nvSpPr>
          <p:cNvPr id="35" name="TextBox 34"/>
          <p:cNvSpPr txBox="1"/>
          <p:nvPr>
            <p:custDataLst>
              <p:tags r:id="rId34"/>
            </p:custDataLst>
          </p:nvPr>
        </p:nvSpPr>
        <p:spPr>
          <a:xfrm>
            <a:off x="2004621" y="2617369"/>
            <a:ext cx="797594" cy="523220"/>
          </a:xfrm>
          <a:prstGeom prst="rect">
            <a:avLst/>
          </a:prstGeom>
          <a:noFill/>
          <a:ln>
            <a:noFill/>
          </a:ln>
        </p:spPr>
        <p:txBody>
          <a:bodyPr vert="horz" wrap="square" lIns="45720" tIns="0" rIns="45720" bIns="0" rtlCol="0">
            <a:spAutoFit/>
          </a:bodyPr>
          <a:lstStyle/>
          <a:p>
            <a:r>
              <a:rPr lang="en-US" sz="1200" b="1" dirty="0">
                <a:solidFill>
                  <a:schemeClr val="accent1"/>
                </a:solidFill>
              </a:rPr>
              <a:t>1980 </a:t>
            </a:r>
          </a:p>
          <a:p>
            <a:r>
              <a:rPr lang="en-US" sz="1100" dirty="0" smtClean="0">
                <a:solidFill>
                  <a:schemeClr val="tx1">
                    <a:lumMod val="65000"/>
                    <a:lumOff val="35000"/>
                  </a:schemeClr>
                </a:solidFill>
              </a:rPr>
              <a:t>64-channel Ultrasound </a:t>
            </a:r>
          </a:p>
        </p:txBody>
      </p:sp>
      <p:sp>
        <p:nvSpPr>
          <p:cNvPr id="36" name="TextBox 35"/>
          <p:cNvSpPr txBox="1"/>
          <p:nvPr>
            <p:custDataLst>
              <p:tags r:id="rId35"/>
            </p:custDataLst>
          </p:nvPr>
        </p:nvSpPr>
        <p:spPr>
          <a:xfrm>
            <a:off x="2778737" y="3562338"/>
            <a:ext cx="1345118" cy="523220"/>
          </a:xfrm>
          <a:prstGeom prst="rect">
            <a:avLst/>
          </a:prstGeom>
          <a:noFill/>
          <a:ln>
            <a:noFill/>
          </a:ln>
        </p:spPr>
        <p:txBody>
          <a:bodyPr vert="horz" wrap="square" lIns="45720" tIns="0" rIns="45720" bIns="0" rtlCol="0">
            <a:spAutoFit/>
          </a:bodyPr>
          <a:lstStyle/>
          <a:p>
            <a:r>
              <a:rPr lang="en-US" sz="1200" b="1" dirty="0">
                <a:solidFill>
                  <a:schemeClr val="accent1"/>
                </a:solidFill>
              </a:rPr>
              <a:t>1986 </a:t>
            </a:r>
          </a:p>
          <a:p>
            <a:r>
              <a:rPr lang="en-US" sz="1100" dirty="0" smtClean="0">
                <a:solidFill>
                  <a:schemeClr val="tx1">
                    <a:lumMod val="65000"/>
                    <a:lumOff val="35000"/>
                  </a:schemeClr>
                </a:solidFill>
              </a:rPr>
              <a:t>Commercialized RISC chips </a:t>
            </a:r>
          </a:p>
        </p:txBody>
      </p:sp>
      <p:sp>
        <p:nvSpPr>
          <p:cNvPr id="37" name="TextBox 36"/>
          <p:cNvSpPr txBox="1"/>
          <p:nvPr>
            <p:custDataLst>
              <p:tags r:id="rId36"/>
            </p:custDataLst>
          </p:nvPr>
        </p:nvSpPr>
        <p:spPr>
          <a:xfrm>
            <a:off x="2462493" y="1155170"/>
            <a:ext cx="841803" cy="523220"/>
          </a:xfrm>
          <a:prstGeom prst="rect">
            <a:avLst/>
          </a:prstGeom>
          <a:noFill/>
          <a:ln>
            <a:noFill/>
          </a:ln>
        </p:spPr>
        <p:txBody>
          <a:bodyPr vert="horz" wrap="square" lIns="45720" tIns="0" rIns="45720" bIns="0" rtlCol="0">
            <a:spAutoFit/>
          </a:bodyPr>
          <a:lstStyle/>
          <a:p>
            <a:r>
              <a:rPr lang="en-US" sz="1200" b="1" dirty="0">
                <a:solidFill>
                  <a:schemeClr val="accent1"/>
                </a:solidFill>
              </a:rPr>
              <a:t>1984 </a:t>
            </a:r>
          </a:p>
          <a:p>
            <a:r>
              <a:rPr lang="en-US" sz="1100" dirty="0" smtClean="0">
                <a:solidFill>
                  <a:schemeClr val="tx1">
                    <a:lumMod val="65000"/>
                    <a:lumOff val="35000"/>
                  </a:schemeClr>
                </a:solidFill>
              </a:rPr>
              <a:t>Inkjet Printer </a:t>
            </a:r>
          </a:p>
        </p:txBody>
      </p:sp>
      <p:sp>
        <p:nvSpPr>
          <p:cNvPr id="38" name="TextBox 37"/>
          <p:cNvSpPr txBox="1"/>
          <p:nvPr>
            <p:custDataLst>
              <p:tags r:id="rId37"/>
            </p:custDataLst>
          </p:nvPr>
        </p:nvSpPr>
        <p:spPr>
          <a:xfrm>
            <a:off x="2002955" y="728622"/>
            <a:ext cx="1522612" cy="353943"/>
          </a:xfrm>
          <a:prstGeom prst="rect">
            <a:avLst/>
          </a:prstGeom>
          <a:noFill/>
          <a:ln>
            <a:noFill/>
          </a:ln>
        </p:spPr>
        <p:txBody>
          <a:bodyPr vert="horz" wrap="square" lIns="45720" tIns="0" rIns="45720" bIns="0" rtlCol="0">
            <a:spAutoFit/>
          </a:bodyPr>
          <a:lstStyle/>
          <a:p>
            <a:r>
              <a:rPr lang="en-US" sz="1200" b="1" dirty="0">
                <a:solidFill>
                  <a:schemeClr val="accent1"/>
                </a:solidFill>
              </a:rPr>
              <a:t>1980 </a:t>
            </a:r>
          </a:p>
          <a:p>
            <a:r>
              <a:rPr lang="en-US" sz="1100" dirty="0" smtClean="0">
                <a:solidFill>
                  <a:schemeClr val="tx1">
                    <a:lumMod val="65000"/>
                    <a:lumOff val="35000"/>
                  </a:schemeClr>
                </a:solidFill>
              </a:rPr>
              <a:t>Office Laser Printer </a:t>
            </a:r>
          </a:p>
        </p:txBody>
      </p:sp>
      <p:sp>
        <p:nvSpPr>
          <p:cNvPr id="39" name="TextBox 38"/>
          <p:cNvSpPr txBox="1"/>
          <p:nvPr>
            <p:custDataLst>
              <p:tags r:id="rId38"/>
            </p:custDataLst>
          </p:nvPr>
        </p:nvSpPr>
        <p:spPr>
          <a:xfrm>
            <a:off x="3234728" y="2850655"/>
            <a:ext cx="1248539" cy="523220"/>
          </a:xfrm>
          <a:prstGeom prst="rect">
            <a:avLst/>
          </a:prstGeom>
          <a:noFill/>
          <a:ln>
            <a:noFill/>
          </a:ln>
        </p:spPr>
        <p:txBody>
          <a:bodyPr vert="horz" wrap="square" lIns="45720" tIns="0" rIns="45720" bIns="0" rtlCol="0">
            <a:spAutoFit/>
          </a:bodyPr>
          <a:lstStyle/>
          <a:p>
            <a:r>
              <a:rPr lang="en-US" sz="1200" b="1" dirty="0">
                <a:solidFill>
                  <a:schemeClr val="accent1"/>
                </a:solidFill>
              </a:rPr>
              <a:t>1989 </a:t>
            </a:r>
          </a:p>
          <a:p>
            <a:r>
              <a:rPr lang="en-US" sz="1100" dirty="0" smtClean="0">
                <a:solidFill>
                  <a:schemeClr val="tx1">
                    <a:lumMod val="65000"/>
                    <a:lumOff val="35000"/>
                  </a:schemeClr>
                </a:solidFill>
              </a:rPr>
              <a:t>Digital Data Storage Drive </a:t>
            </a:r>
          </a:p>
        </p:txBody>
      </p:sp>
      <p:sp>
        <p:nvSpPr>
          <p:cNvPr id="40" name="TextBox 39"/>
          <p:cNvSpPr txBox="1"/>
          <p:nvPr>
            <p:custDataLst>
              <p:tags r:id="rId39"/>
            </p:custDataLst>
          </p:nvPr>
        </p:nvSpPr>
        <p:spPr>
          <a:xfrm>
            <a:off x="489317" y="870619"/>
            <a:ext cx="1117624" cy="523220"/>
          </a:xfrm>
          <a:prstGeom prst="rect">
            <a:avLst/>
          </a:prstGeom>
          <a:noFill/>
          <a:ln>
            <a:noFill/>
          </a:ln>
        </p:spPr>
        <p:txBody>
          <a:bodyPr vert="horz" wrap="square" lIns="45720" tIns="0" rIns="45720" bIns="0" rtlCol="0">
            <a:spAutoFit/>
          </a:bodyPr>
          <a:lstStyle/>
          <a:p>
            <a:r>
              <a:rPr lang="en-US" sz="1200" b="1" dirty="0" smtClean="0">
                <a:solidFill>
                  <a:schemeClr val="accent1"/>
                </a:solidFill>
              </a:rPr>
              <a:t>1967</a:t>
            </a:r>
          </a:p>
          <a:p>
            <a:r>
              <a:rPr lang="en-US" sz="1100" dirty="0" smtClean="0">
                <a:solidFill>
                  <a:schemeClr val="tx1">
                    <a:lumMod val="65000"/>
                    <a:lumOff val="35000"/>
                  </a:schemeClr>
                </a:solidFill>
              </a:rPr>
              <a:t>Cesium-beam atomic clock </a:t>
            </a:r>
          </a:p>
        </p:txBody>
      </p:sp>
      <p:sp>
        <p:nvSpPr>
          <p:cNvPr id="41" name="TextBox 40"/>
          <p:cNvSpPr txBox="1"/>
          <p:nvPr>
            <p:custDataLst>
              <p:tags r:id="rId40"/>
            </p:custDataLst>
          </p:nvPr>
        </p:nvSpPr>
        <p:spPr>
          <a:xfrm>
            <a:off x="4428556" y="4156046"/>
            <a:ext cx="1367889" cy="353943"/>
          </a:xfrm>
          <a:prstGeom prst="rect">
            <a:avLst/>
          </a:prstGeom>
          <a:noFill/>
          <a:ln>
            <a:noFill/>
          </a:ln>
        </p:spPr>
        <p:txBody>
          <a:bodyPr vert="horz" wrap="square" lIns="45720" tIns="0" rIns="45720" bIns="0" rtlCol="0">
            <a:spAutoFit/>
          </a:bodyPr>
          <a:lstStyle/>
          <a:p>
            <a:r>
              <a:rPr lang="en-US" sz="1200" b="1" dirty="0">
                <a:solidFill>
                  <a:schemeClr val="accent1"/>
                </a:solidFill>
              </a:rPr>
              <a:t>1999 </a:t>
            </a:r>
          </a:p>
          <a:p>
            <a:r>
              <a:rPr lang="en-US" sz="1100" dirty="0" smtClean="0">
                <a:solidFill>
                  <a:schemeClr val="tx1">
                    <a:lumMod val="65000"/>
                    <a:lumOff val="35000"/>
                  </a:schemeClr>
                </a:solidFill>
              </a:rPr>
              <a:t>Molecular Logic Gate </a:t>
            </a:r>
          </a:p>
        </p:txBody>
      </p:sp>
      <p:sp>
        <p:nvSpPr>
          <p:cNvPr id="42" name="TextBox 41"/>
          <p:cNvSpPr txBox="1"/>
          <p:nvPr>
            <p:custDataLst>
              <p:tags r:id="rId41"/>
            </p:custDataLst>
          </p:nvPr>
        </p:nvSpPr>
        <p:spPr>
          <a:xfrm>
            <a:off x="3889161" y="1595165"/>
            <a:ext cx="917371" cy="523220"/>
          </a:xfrm>
          <a:prstGeom prst="rect">
            <a:avLst/>
          </a:prstGeom>
          <a:noFill/>
          <a:ln>
            <a:noFill/>
          </a:ln>
        </p:spPr>
        <p:txBody>
          <a:bodyPr vert="horz" wrap="square" lIns="45720" tIns="0" rIns="45720" bIns="0" rtlCol="0">
            <a:spAutoFit/>
          </a:bodyPr>
          <a:lstStyle/>
          <a:p>
            <a:r>
              <a:rPr lang="en-US" sz="1200" b="1" dirty="0">
                <a:solidFill>
                  <a:schemeClr val="accent1"/>
                </a:solidFill>
              </a:rPr>
              <a:t>1994 </a:t>
            </a:r>
          </a:p>
          <a:p>
            <a:r>
              <a:rPr lang="en-US" sz="1100" dirty="0" smtClean="0">
                <a:solidFill>
                  <a:schemeClr val="tx1">
                    <a:lumMod val="65000"/>
                    <a:lumOff val="35000"/>
                  </a:schemeClr>
                </a:solidFill>
              </a:rPr>
              <a:t>64-bit architecture </a:t>
            </a:r>
          </a:p>
        </p:txBody>
      </p:sp>
      <p:sp>
        <p:nvSpPr>
          <p:cNvPr id="43" name="TextBox 42"/>
          <p:cNvSpPr txBox="1"/>
          <p:nvPr>
            <p:custDataLst>
              <p:tags r:id="rId42"/>
            </p:custDataLst>
          </p:nvPr>
        </p:nvSpPr>
        <p:spPr>
          <a:xfrm>
            <a:off x="4700495" y="766389"/>
            <a:ext cx="1454375" cy="353943"/>
          </a:xfrm>
          <a:prstGeom prst="rect">
            <a:avLst/>
          </a:prstGeom>
          <a:noFill/>
          <a:ln>
            <a:noFill/>
          </a:ln>
        </p:spPr>
        <p:txBody>
          <a:bodyPr vert="horz" wrap="square" lIns="45720" tIns="0" rIns="45720" bIns="0" rtlCol="0">
            <a:spAutoFit/>
          </a:bodyPr>
          <a:lstStyle/>
          <a:p>
            <a:r>
              <a:rPr lang="en-US" sz="1200" b="1" dirty="0">
                <a:solidFill>
                  <a:schemeClr val="accent1"/>
                </a:solidFill>
              </a:rPr>
              <a:t>2001 </a:t>
            </a:r>
          </a:p>
          <a:p>
            <a:r>
              <a:rPr lang="en-US" sz="1100" dirty="0" smtClean="0">
                <a:solidFill>
                  <a:schemeClr val="tx1">
                    <a:lumMod val="65000"/>
                    <a:lumOff val="35000"/>
                  </a:schemeClr>
                </a:solidFill>
              </a:rPr>
              <a:t>Utility Data Center</a:t>
            </a:r>
          </a:p>
        </p:txBody>
      </p:sp>
      <p:sp>
        <p:nvSpPr>
          <p:cNvPr id="44" name="TextBox 43"/>
          <p:cNvSpPr txBox="1"/>
          <p:nvPr>
            <p:custDataLst>
              <p:tags r:id="rId43"/>
            </p:custDataLst>
          </p:nvPr>
        </p:nvSpPr>
        <p:spPr>
          <a:xfrm>
            <a:off x="4873382" y="3805172"/>
            <a:ext cx="1009931" cy="353943"/>
          </a:xfrm>
          <a:prstGeom prst="rect">
            <a:avLst/>
          </a:prstGeom>
          <a:noFill/>
          <a:ln>
            <a:noFill/>
          </a:ln>
        </p:spPr>
        <p:txBody>
          <a:bodyPr vert="horz" wrap="square" lIns="45720" tIns="0" rIns="45720" bIns="0" rtlCol="0">
            <a:spAutoFit/>
          </a:bodyPr>
          <a:lstStyle/>
          <a:p>
            <a:r>
              <a:rPr lang="en-US" sz="1200" b="1" dirty="0">
                <a:solidFill>
                  <a:schemeClr val="accent1"/>
                </a:solidFill>
              </a:rPr>
              <a:t>2003 </a:t>
            </a:r>
          </a:p>
          <a:p>
            <a:r>
              <a:rPr lang="en-US" sz="1100" dirty="0" smtClean="0">
                <a:solidFill>
                  <a:schemeClr val="tx1">
                    <a:lumMod val="65000"/>
                    <a:lumOff val="35000"/>
                  </a:schemeClr>
                </a:solidFill>
              </a:rPr>
              <a:t>Smart Cooling </a:t>
            </a:r>
          </a:p>
        </p:txBody>
      </p:sp>
      <p:sp>
        <p:nvSpPr>
          <p:cNvPr id="45" name="TextBox 44"/>
          <p:cNvSpPr txBox="1"/>
          <p:nvPr>
            <p:custDataLst>
              <p:tags r:id="rId44"/>
            </p:custDataLst>
          </p:nvPr>
        </p:nvSpPr>
        <p:spPr>
          <a:xfrm>
            <a:off x="387093" y="4097082"/>
            <a:ext cx="1829604" cy="353943"/>
          </a:xfrm>
          <a:prstGeom prst="rect">
            <a:avLst/>
          </a:prstGeom>
          <a:noFill/>
          <a:ln>
            <a:noFill/>
          </a:ln>
        </p:spPr>
        <p:txBody>
          <a:bodyPr vert="horz" wrap="square" lIns="45720" tIns="0" rIns="45720" bIns="0" rtlCol="0">
            <a:spAutoFit/>
          </a:bodyPr>
          <a:lstStyle/>
          <a:p>
            <a:r>
              <a:rPr lang="en-US" sz="1200" b="1" dirty="0">
                <a:solidFill>
                  <a:schemeClr val="accent1"/>
                </a:solidFill>
              </a:rPr>
              <a:t>1966</a:t>
            </a:r>
          </a:p>
          <a:p>
            <a:r>
              <a:rPr lang="en-US" sz="1100" dirty="0" smtClean="0">
                <a:solidFill>
                  <a:schemeClr val="tx1">
                    <a:lumMod val="65000"/>
                    <a:lumOff val="35000"/>
                  </a:schemeClr>
                </a:solidFill>
              </a:rPr>
              <a:t>Light Emitting Diode (LED) </a:t>
            </a:r>
          </a:p>
        </p:txBody>
      </p:sp>
      <p:sp>
        <p:nvSpPr>
          <p:cNvPr id="46" name="TextBox 45"/>
          <p:cNvSpPr txBox="1"/>
          <p:nvPr>
            <p:custDataLst>
              <p:tags r:id="rId45"/>
            </p:custDataLst>
          </p:nvPr>
        </p:nvSpPr>
        <p:spPr>
          <a:xfrm>
            <a:off x="4823708" y="1233314"/>
            <a:ext cx="723529" cy="861774"/>
          </a:xfrm>
          <a:prstGeom prst="rect">
            <a:avLst/>
          </a:prstGeom>
          <a:noFill/>
          <a:ln>
            <a:noFill/>
          </a:ln>
        </p:spPr>
        <p:txBody>
          <a:bodyPr vert="horz" wrap="square" lIns="45720" tIns="0" rIns="45720" bIns="0" rtlCol="0">
            <a:spAutoFit/>
          </a:bodyPr>
          <a:lstStyle/>
          <a:p>
            <a:r>
              <a:rPr lang="en-US" sz="1200" b="1" dirty="0">
                <a:solidFill>
                  <a:schemeClr val="accent1"/>
                </a:solidFill>
              </a:rPr>
              <a:t>2002 </a:t>
            </a:r>
          </a:p>
          <a:p>
            <a:r>
              <a:rPr lang="en-US" sz="1100" dirty="0" smtClean="0">
                <a:solidFill>
                  <a:schemeClr val="tx1">
                    <a:lumMod val="65000"/>
                    <a:lumOff val="35000"/>
                  </a:schemeClr>
                </a:solidFill>
              </a:rPr>
              <a:t>Rewritable DVD for standard players </a:t>
            </a:r>
          </a:p>
        </p:txBody>
      </p:sp>
      <p:sp>
        <p:nvSpPr>
          <p:cNvPr id="47" name="Rectangle 46"/>
          <p:cNvSpPr/>
          <p:nvPr>
            <p:custDataLst>
              <p:tags r:id="rId46"/>
            </p:custDataLst>
          </p:nvPr>
        </p:nvSpPr>
        <p:spPr>
          <a:xfrm>
            <a:off x="331470" y="2358242"/>
            <a:ext cx="7378783" cy="181743"/>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r"/>
            <a:r>
              <a:rPr lang="en-US" sz="800" dirty="0" smtClean="0">
                <a:solidFill>
                  <a:schemeClr val="tx1">
                    <a:lumMod val="50000"/>
                    <a:lumOff val="50000"/>
                  </a:schemeClr>
                </a:solidFill>
                <a:latin typeface="Futura Hv" pitchFamily="34" charset="0"/>
              </a:rPr>
              <a:t>				</a:t>
            </a:r>
          </a:p>
        </p:txBody>
      </p:sp>
      <p:sp>
        <p:nvSpPr>
          <p:cNvPr id="50" name="TextBox 49"/>
          <p:cNvSpPr txBox="1"/>
          <p:nvPr>
            <p:custDataLst>
              <p:tags r:id="rId47"/>
            </p:custDataLst>
          </p:nvPr>
        </p:nvSpPr>
        <p:spPr>
          <a:xfrm>
            <a:off x="6473863" y="1944084"/>
            <a:ext cx="828675" cy="353943"/>
          </a:xfrm>
          <a:prstGeom prst="rect">
            <a:avLst/>
          </a:prstGeom>
          <a:noFill/>
          <a:ln>
            <a:noFill/>
          </a:ln>
        </p:spPr>
        <p:txBody>
          <a:bodyPr vert="horz" wrap="square" lIns="45720" tIns="0" rIns="45720" bIns="0" rtlCol="0">
            <a:spAutoFit/>
          </a:bodyPr>
          <a:lstStyle/>
          <a:p>
            <a:r>
              <a:rPr lang="en-US" sz="1200" b="1" dirty="0">
                <a:solidFill>
                  <a:schemeClr val="accent1"/>
                </a:solidFill>
              </a:rPr>
              <a:t>2013</a:t>
            </a:r>
          </a:p>
          <a:p>
            <a:r>
              <a:rPr lang="en-US" sz="1100" dirty="0">
                <a:solidFill>
                  <a:schemeClr val="tx1">
                    <a:lumMod val="65000"/>
                    <a:lumOff val="35000"/>
                  </a:schemeClr>
                </a:solidFill>
              </a:rPr>
              <a:t>Moonshot</a:t>
            </a:r>
          </a:p>
        </p:txBody>
      </p:sp>
      <p:sp>
        <p:nvSpPr>
          <p:cNvPr id="58" name="TextBox 57"/>
          <p:cNvSpPr txBox="1"/>
          <p:nvPr>
            <p:custDataLst>
              <p:tags r:id="rId48"/>
            </p:custDataLst>
          </p:nvPr>
        </p:nvSpPr>
        <p:spPr>
          <a:xfrm>
            <a:off x="5330475" y="2708804"/>
            <a:ext cx="946116" cy="523220"/>
          </a:xfrm>
          <a:prstGeom prst="rect">
            <a:avLst/>
          </a:prstGeom>
          <a:noFill/>
          <a:ln>
            <a:noFill/>
          </a:ln>
        </p:spPr>
        <p:txBody>
          <a:bodyPr vert="horz" wrap="square" lIns="45720" tIns="0" rIns="45720" bIns="0" rtlCol="0">
            <a:spAutoFit/>
          </a:bodyPr>
          <a:lstStyle/>
          <a:p>
            <a:r>
              <a:rPr lang="en-US" sz="1200" b="1" dirty="0" smtClean="0">
                <a:solidFill>
                  <a:schemeClr val="accent1"/>
                </a:solidFill>
              </a:rPr>
              <a:t>2008 </a:t>
            </a:r>
            <a:endParaRPr lang="en-US" sz="1200" b="1" dirty="0">
              <a:solidFill>
                <a:schemeClr val="accent1"/>
              </a:solidFill>
            </a:endParaRPr>
          </a:p>
          <a:p>
            <a:r>
              <a:rPr lang="en-US" sz="1100" dirty="0" smtClean="0">
                <a:solidFill>
                  <a:schemeClr val="tx1">
                    <a:lumMod val="65000"/>
                    <a:lumOff val="35000"/>
                  </a:schemeClr>
                </a:solidFill>
              </a:rPr>
              <a:t>Memristor</a:t>
            </a:r>
          </a:p>
          <a:p>
            <a:r>
              <a:rPr lang="en-US" sz="1100" dirty="0" smtClean="0">
                <a:solidFill>
                  <a:schemeClr val="tx1">
                    <a:lumMod val="65000"/>
                    <a:lumOff val="35000"/>
                  </a:schemeClr>
                </a:solidFill>
              </a:rPr>
              <a:t>Discovered</a:t>
            </a:r>
          </a:p>
        </p:txBody>
      </p:sp>
      <p:sp>
        <p:nvSpPr>
          <p:cNvPr id="52" name="TextBox 51"/>
          <p:cNvSpPr txBox="1"/>
          <p:nvPr>
            <p:custDataLst>
              <p:tags r:id="rId49"/>
            </p:custDataLst>
          </p:nvPr>
        </p:nvSpPr>
        <p:spPr>
          <a:xfrm>
            <a:off x="1805049" y="3149792"/>
            <a:ext cx="2318806" cy="1354217"/>
          </a:xfrm>
          <a:prstGeom prst="rect">
            <a:avLst/>
          </a:prstGeom>
          <a:solidFill>
            <a:schemeClr val="bg1"/>
          </a:solidFill>
          <a:ln>
            <a:noFill/>
          </a:ln>
        </p:spPr>
        <p:txBody>
          <a:bodyPr vert="horz" wrap="square" lIns="182880" tIns="91440" rIns="182880" bIns="91440" rtlCol="0">
            <a:spAutoFit/>
          </a:bodyPr>
          <a:lstStyle/>
          <a:p>
            <a:r>
              <a:rPr lang="en-US" sz="4000" b="1" dirty="0">
                <a:solidFill>
                  <a:schemeClr val="accent1"/>
                </a:solidFill>
              </a:rPr>
              <a:t>1986 </a:t>
            </a:r>
          </a:p>
          <a:p>
            <a:r>
              <a:rPr lang="en-US" sz="3600" dirty="0" smtClean="0">
                <a:solidFill>
                  <a:schemeClr val="tx1">
                    <a:lumMod val="65000"/>
                    <a:lumOff val="35000"/>
                  </a:schemeClr>
                </a:solidFill>
              </a:rPr>
              <a:t>RISC chips </a:t>
            </a:r>
          </a:p>
        </p:txBody>
      </p:sp>
      <p:grpSp>
        <p:nvGrpSpPr>
          <p:cNvPr id="55" name="Group 54"/>
          <p:cNvGrpSpPr/>
          <p:nvPr/>
        </p:nvGrpSpPr>
        <p:grpSpPr>
          <a:xfrm>
            <a:off x="7123339" y="491372"/>
            <a:ext cx="2020662" cy="1866871"/>
            <a:chOff x="7123339" y="491372"/>
            <a:chExt cx="2020662" cy="1866871"/>
          </a:xfrm>
        </p:grpSpPr>
        <p:cxnSp>
          <p:nvCxnSpPr>
            <p:cNvPr id="53" name="Straight Connector 52"/>
            <p:cNvCxnSpPr/>
            <p:nvPr>
              <p:custDataLst>
                <p:tags r:id="rId50"/>
              </p:custDataLst>
            </p:nvPr>
          </p:nvCxnSpPr>
          <p:spPr>
            <a:xfrm flipV="1">
              <a:off x="7123339" y="818876"/>
              <a:ext cx="0" cy="1539367"/>
            </a:xfrm>
            <a:prstGeom prst="line">
              <a:avLst/>
            </a:prstGeom>
            <a:ln w="9525">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54" name="TextBox 53"/>
            <p:cNvSpPr txBox="1"/>
            <p:nvPr>
              <p:custDataLst>
                <p:tags r:id="rId51"/>
              </p:custDataLst>
            </p:nvPr>
          </p:nvSpPr>
          <p:spPr>
            <a:xfrm>
              <a:off x="7197959" y="491372"/>
              <a:ext cx="1946042" cy="1723549"/>
            </a:xfrm>
            <a:prstGeom prst="rect">
              <a:avLst/>
            </a:prstGeom>
            <a:solidFill>
              <a:schemeClr val="bg1"/>
            </a:solidFill>
            <a:ln>
              <a:noFill/>
            </a:ln>
          </p:spPr>
          <p:txBody>
            <a:bodyPr vert="horz" wrap="square" lIns="45720" tIns="0" rIns="45720" bIns="0" rtlCol="0">
              <a:spAutoFit/>
            </a:bodyPr>
            <a:lstStyle>
              <a:defPPr>
                <a:defRPr lang="en-US"/>
              </a:defPPr>
              <a:lvl1pPr>
                <a:defRPr sz="4000" b="1">
                  <a:solidFill>
                    <a:schemeClr val="accent1"/>
                  </a:solidFill>
                </a:defRPr>
              </a:lvl1pPr>
            </a:lstStyle>
            <a:p>
              <a:r>
                <a:rPr lang="en-US" dirty="0" smtClean="0"/>
                <a:t>2014 </a:t>
              </a:r>
              <a:r>
                <a:rPr lang="en-US" dirty="0">
                  <a:sym typeface="Wingdings" panose="05000000000000000000" pitchFamily="2" charset="2"/>
                </a:rPr>
                <a:t></a:t>
              </a:r>
              <a:endParaRPr lang="en-US" dirty="0" smtClean="0"/>
            </a:p>
            <a:p>
              <a:r>
                <a:rPr lang="en-US" sz="3600" b="0" dirty="0" smtClean="0">
                  <a:solidFill>
                    <a:schemeClr val="tx1">
                      <a:lumMod val="65000"/>
                      <a:lumOff val="35000"/>
                    </a:schemeClr>
                  </a:solidFill>
                </a:rPr>
                <a:t>The Machine</a:t>
              </a:r>
              <a:endParaRPr lang="en-US" sz="3600" b="0" dirty="0">
                <a:solidFill>
                  <a:schemeClr val="tx1">
                    <a:lumMod val="65000"/>
                    <a:lumOff val="35000"/>
                  </a:schemeClr>
                </a:solidFill>
              </a:endParaRPr>
            </a:p>
          </p:txBody>
        </p:sp>
      </p:grpSp>
    </p:spTree>
    <p:extLst>
      <p:ext uri="{BB962C8B-B14F-4D97-AF65-F5344CB8AC3E}">
        <p14:creationId xmlns:p14="http://schemas.microsoft.com/office/powerpoint/2010/main" val="17563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3718" y="3458716"/>
            <a:ext cx="2255746" cy="369332"/>
          </a:xfrm>
          <a:prstGeom prst="rect">
            <a:avLst/>
          </a:prstGeom>
        </p:spPr>
        <p:txBody>
          <a:bodyPr wrap="none">
            <a:spAutoFit/>
          </a:bodyPr>
          <a:lstStyle/>
          <a:p>
            <a:r>
              <a:rPr kumimoji="1" lang="en-US" altLang="ja-JP" dirty="0" smtClean="0">
                <a:solidFill>
                  <a:prstClr val="black"/>
                </a:solidFill>
              </a:rPr>
              <a:t>Special purpose cores</a:t>
            </a:r>
            <a:endParaRPr lang="en-US" dirty="0">
              <a:solidFill>
                <a:prstClr val="black"/>
              </a:solidFill>
            </a:endParaRPr>
          </a:p>
        </p:txBody>
      </p:sp>
      <p:cxnSp>
        <p:nvCxnSpPr>
          <p:cNvPr id="5" name="Straight Connector 4"/>
          <p:cNvCxnSpPr/>
          <p:nvPr/>
        </p:nvCxnSpPr>
        <p:spPr>
          <a:xfrm>
            <a:off x="2531418" y="2106987"/>
            <a:ext cx="4358586" cy="0"/>
          </a:xfrm>
          <a:prstGeom prst="line">
            <a:avLst/>
          </a:prstGeom>
          <a:ln w="76200" cmpd="sng">
            <a:solidFill>
              <a:schemeClr val="tx2"/>
            </a:solidFill>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5541125" y="799171"/>
            <a:ext cx="2834258" cy="2615631"/>
            <a:chOff x="823262" y="2395110"/>
            <a:chExt cx="1914328" cy="2002986"/>
          </a:xfrm>
        </p:grpSpPr>
        <p:sp>
          <p:nvSpPr>
            <p:cNvPr id="6" name="Round Diagonal Corner Rectangle 5"/>
            <p:cNvSpPr/>
            <p:nvPr/>
          </p:nvSpPr>
          <p:spPr>
            <a:xfrm>
              <a:off x="823262" y="2395110"/>
              <a:ext cx="1914328" cy="2002986"/>
            </a:xfrm>
            <a:prstGeom prst="round2DiagRect">
              <a:avLst>
                <a:gd name="adj1" fmla="val 0"/>
                <a:gd name="adj2" fmla="val 8146"/>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b="1" dirty="0" smtClean="0">
                <a:solidFill>
                  <a:prstClr val="white"/>
                </a:solidFill>
                <a:sym typeface="Webdings"/>
              </a:endParaRPr>
            </a:p>
          </p:txBody>
        </p:sp>
        <p:grpSp>
          <p:nvGrpSpPr>
            <p:cNvPr id="7" name="Group 6"/>
            <p:cNvGrpSpPr/>
            <p:nvPr/>
          </p:nvGrpSpPr>
          <p:grpSpPr>
            <a:xfrm>
              <a:off x="904258" y="2491861"/>
              <a:ext cx="1752336" cy="1809484"/>
              <a:chOff x="884969" y="2458561"/>
              <a:chExt cx="1752336" cy="1809484"/>
            </a:xfrm>
          </p:grpSpPr>
          <p:grpSp>
            <p:nvGrpSpPr>
              <p:cNvPr id="8" name="Group 7"/>
              <p:cNvGrpSpPr/>
              <p:nvPr/>
            </p:nvGrpSpPr>
            <p:grpSpPr>
              <a:xfrm>
                <a:off x="884969" y="2458561"/>
                <a:ext cx="405980" cy="417921"/>
                <a:chOff x="1042044" y="2489534"/>
                <a:chExt cx="584512" cy="601704"/>
              </a:xfrm>
            </p:grpSpPr>
            <p:pic>
              <p:nvPicPr>
                <p:cNvPr id="54" name="Picture 3"/>
                <p:cNvPicPr>
                  <a:picLocks noChangeAspect="1" noChangeArrowheads="1"/>
                </p:cNvPicPr>
                <p:nvPr/>
              </p:nvPicPr>
              <p:blipFill rotWithShape="1">
                <a:blip r:embed="rId3" cstate="print">
                  <a:biLevel thresh="25000"/>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55"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 name="Group 8"/>
              <p:cNvGrpSpPr/>
              <p:nvPr/>
            </p:nvGrpSpPr>
            <p:grpSpPr>
              <a:xfrm>
                <a:off x="1333755" y="2458561"/>
                <a:ext cx="405980" cy="417921"/>
                <a:chOff x="1042044" y="2489534"/>
                <a:chExt cx="584512" cy="601704"/>
              </a:xfrm>
            </p:grpSpPr>
            <p:pic>
              <p:nvPicPr>
                <p:cNvPr id="52" name="Picture 3"/>
                <p:cNvPicPr>
                  <a:picLocks noChangeAspect="1" noChangeArrowheads="1"/>
                </p:cNvPicPr>
                <p:nvPr/>
              </p:nvPicPr>
              <p:blipFill rotWithShape="1">
                <a:blip r:embed="rId3" cstate="print">
                  <a:biLevel thresh="25000"/>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53"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 name="Group 9"/>
              <p:cNvGrpSpPr/>
              <p:nvPr/>
            </p:nvGrpSpPr>
            <p:grpSpPr>
              <a:xfrm>
                <a:off x="1782540" y="2458561"/>
                <a:ext cx="405980" cy="417921"/>
                <a:chOff x="1042044" y="2489534"/>
                <a:chExt cx="584512" cy="601704"/>
              </a:xfrm>
            </p:grpSpPr>
            <p:pic>
              <p:nvPicPr>
                <p:cNvPr id="50" name="Picture 3"/>
                <p:cNvPicPr>
                  <a:picLocks noChangeAspect="1" noChangeArrowheads="1"/>
                </p:cNvPicPr>
                <p:nvPr/>
              </p:nvPicPr>
              <p:blipFill rotWithShape="1">
                <a:blip r:embed="rId3" cstate="print">
                  <a:biLevel thresh="25000"/>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51"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 name="Group 10"/>
              <p:cNvGrpSpPr/>
              <p:nvPr/>
            </p:nvGrpSpPr>
            <p:grpSpPr>
              <a:xfrm>
                <a:off x="2231325" y="2458561"/>
                <a:ext cx="405980" cy="417921"/>
                <a:chOff x="1042044" y="2489534"/>
                <a:chExt cx="584512" cy="601704"/>
              </a:xfrm>
            </p:grpSpPr>
            <p:pic>
              <p:nvPicPr>
                <p:cNvPr id="48" name="Picture 3"/>
                <p:cNvPicPr>
                  <a:picLocks noChangeAspect="1" noChangeArrowheads="1"/>
                </p:cNvPicPr>
                <p:nvPr/>
              </p:nvPicPr>
              <p:blipFill rotWithShape="1">
                <a:blip r:embed="rId3" cstate="print">
                  <a:biLevel thresh="25000"/>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49"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2" name="Group 11"/>
              <p:cNvGrpSpPr/>
              <p:nvPr/>
            </p:nvGrpSpPr>
            <p:grpSpPr>
              <a:xfrm>
                <a:off x="884969" y="2921299"/>
                <a:ext cx="405980" cy="417921"/>
                <a:chOff x="1042044" y="2489534"/>
                <a:chExt cx="584512" cy="601704"/>
              </a:xfrm>
            </p:grpSpPr>
            <p:pic>
              <p:nvPicPr>
                <p:cNvPr id="46" name="Picture 3"/>
                <p:cNvPicPr>
                  <a:picLocks noChangeAspect="1" noChangeArrowheads="1"/>
                </p:cNvPicPr>
                <p:nvPr/>
              </p:nvPicPr>
              <p:blipFill rotWithShape="1">
                <a:blip r:embed="rId3" cstate="print">
                  <a:biLevel thresh="25000"/>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47"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3" name="Group 12"/>
              <p:cNvGrpSpPr/>
              <p:nvPr/>
            </p:nvGrpSpPr>
            <p:grpSpPr>
              <a:xfrm>
                <a:off x="1333755" y="2921299"/>
                <a:ext cx="405980" cy="417921"/>
                <a:chOff x="1042044" y="2489534"/>
                <a:chExt cx="584512" cy="601704"/>
              </a:xfrm>
            </p:grpSpPr>
            <p:pic>
              <p:nvPicPr>
                <p:cNvPr id="44" name="Picture 3"/>
                <p:cNvPicPr>
                  <a:picLocks noChangeAspect="1" noChangeArrowheads="1"/>
                </p:cNvPicPr>
                <p:nvPr/>
              </p:nvPicPr>
              <p:blipFill rotWithShape="1">
                <a:blip r:embed="rId3" cstate="print">
                  <a:biLevel thresh="25000"/>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45"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 name="Group 13"/>
              <p:cNvGrpSpPr/>
              <p:nvPr/>
            </p:nvGrpSpPr>
            <p:grpSpPr>
              <a:xfrm>
                <a:off x="1782540" y="2921299"/>
                <a:ext cx="405980" cy="417921"/>
                <a:chOff x="1042044" y="2489534"/>
                <a:chExt cx="584512" cy="601704"/>
              </a:xfrm>
            </p:grpSpPr>
            <p:pic>
              <p:nvPicPr>
                <p:cNvPr id="42" name="Picture 3"/>
                <p:cNvPicPr>
                  <a:picLocks noChangeAspect="1" noChangeArrowheads="1"/>
                </p:cNvPicPr>
                <p:nvPr/>
              </p:nvPicPr>
              <p:blipFill rotWithShape="1">
                <a:blip r:embed="rId3" cstate="print">
                  <a:biLevel thresh="25000"/>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43"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 name="Group 14"/>
              <p:cNvGrpSpPr/>
              <p:nvPr/>
            </p:nvGrpSpPr>
            <p:grpSpPr>
              <a:xfrm>
                <a:off x="2231325" y="2921299"/>
                <a:ext cx="405980" cy="417921"/>
                <a:chOff x="1042044" y="2489534"/>
                <a:chExt cx="584512" cy="601704"/>
              </a:xfrm>
            </p:grpSpPr>
            <p:pic>
              <p:nvPicPr>
                <p:cNvPr id="40" name="Picture 3"/>
                <p:cNvPicPr>
                  <a:picLocks noChangeAspect="1" noChangeArrowheads="1"/>
                </p:cNvPicPr>
                <p:nvPr/>
              </p:nvPicPr>
              <p:blipFill rotWithShape="1">
                <a:blip r:embed="rId3" cstate="print">
                  <a:biLevel thresh="25000"/>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41"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 name="Group 15"/>
              <p:cNvGrpSpPr/>
              <p:nvPr/>
            </p:nvGrpSpPr>
            <p:grpSpPr>
              <a:xfrm>
                <a:off x="884969" y="3389820"/>
                <a:ext cx="405980" cy="417921"/>
                <a:chOff x="1042044" y="2489534"/>
                <a:chExt cx="584512" cy="601704"/>
              </a:xfrm>
            </p:grpSpPr>
            <p:pic>
              <p:nvPicPr>
                <p:cNvPr id="38" name="Picture 3"/>
                <p:cNvPicPr>
                  <a:picLocks noChangeAspect="1" noChangeArrowheads="1"/>
                </p:cNvPicPr>
                <p:nvPr/>
              </p:nvPicPr>
              <p:blipFill rotWithShape="1">
                <a:blip r:embed="rId3" cstate="print">
                  <a:biLevel thresh="25000"/>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39"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7" name="Group 16"/>
              <p:cNvGrpSpPr/>
              <p:nvPr/>
            </p:nvGrpSpPr>
            <p:grpSpPr>
              <a:xfrm>
                <a:off x="1333755" y="3389820"/>
                <a:ext cx="405980" cy="417921"/>
                <a:chOff x="1042044" y="2489534"/>
                <a:chExt cx="584512" cy="601704"/>
              </a:xfrm>
            </p:grpSpPr>
            <p:pic>
              <p:nvPicPr>
                <p:cNvPr id="36" name="Picture 3"/>
                <p:cNvPicPr>
                  <a:picLocks noChangeAspect="1" noChangeArrowheads="1"/>
                </p:cNvPicPr>
                <p:nvPr/>
              </p:nvPicPr>
              <p:blipFill rotWithShape="1">
                <a:blip r:embed="rId3" cstate="print">
                  <a:biLevel thresh="25000"/>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37"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782540" y="3389820"/>
                <a:ext cx="405980" cy="417921"/>
                <a:chOff x="1042044" y="2489534"/>
                <a:chExt cx="584512" cy="601704"/>
              </a:xfrm>
            </p:grpSpPr>
            <p:pic>
              <p:nvPicPr>
                <p:cNvPr id="34" name="Picture 3"/>
                <p:cNvPicPr>
                  <a:picLocks noChangeAspect="1" noChangeArrowheads="1"/>
                </p:cNvPicPr>
                <p:nvPr/>
              </p:nvPicPr>
              <p:blipFill rotWithShape="1">
                <a:blip r:embed="rId3" cstate="print">
                  <a:biLevel thresh="25000"/>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35"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9" name="Group 18"/>
              <p:cNvGrpSpPr/>
              <p:nvPr/>
            </p:nvGrpSpPr>
            <p:grpSpPr>
              <a:xfrm>
                <a:off x="2231325" y="3389820"/>
                <a:ext cx="405980" cy="417921"/>
                <a:chOff x="1042044" y="2489534"/>
                <a:chExt cx="584512" cy="601704"/>
              </a:xfrm>
            </p:grpSpPr>
            <p:pic>
              <p:nvPicPr>
                <p:cNvPr id="32" name="Picture 3"/>
                <p:cNvPicPr>
                  <a:picLocks noChangeAspect="1" noChangeArrowheads="1"/>
                </p:cNvPicPr>
                <p:nvPr/>
              </p:nvPicPr>
              <p:blipFill rotWithShape="1">
                <a:blip r:embed="rId3" cstate="print">
                  <a:biLevel thresh="25000"/>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33"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 name="Group 19"/>
              <p:cNvGrpSpPr/>
              <p:nvPr/>
            </p:nvGrpSpPr>
            <p:grpSpPr>
              <a:xfrm>
                <a:off x="884969" y="3850124"/>
                <a:ext cx="405980" cy="417921"/>
                <a:chOff x="1042044" y="2489534"/>
                <a:chExt cx="584512" cy="601704"/>
              </a:xfrm>
            </p:grpSpPr>
            <p:pic>
              <p:nvPicPr>
                <p:cNvPr id="30" name="Picture 3"/>
                <p:cNvPicPr>
                  <a:picLocks noChangeAspect="1" noChangeArrowheads="1"/>
                </p:cNvPicPr>
                <p:nvPr/>
              </p:nvPicPr>
              <p:blipFill rotWithShape="1">
                <a:blip r:embed="rId3" cstate="print">
                  <a:biLevel thresh="25000"/>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31"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 name="Group 20"/>
              <p:cNvGrpSpPr/>
              <p:nvPr/>
            </p:nvGrpSpPr>
            <p:grpSpPr>
              <a:xfrm>
                <a:off x="1333755" y="3850124"/>
                <a:ext cx="405980" cy="417921"/>
                <a:chOff x="1042044" y="2489534"/>
                <a:chExt cx="584512" cy="601704"/>
              </a:xfrm>
            </p:grpSpPr>
            <p:pic>
              <p:nvPicPr>
                <p:cNvPr id="28" name="Picture 3"/>
                <p:cNvPicPr>
                  <a:picLocks noChangeAspect="1" noChangeArrowheads="1"/>
                </p:cNvPicPr>
                <p:nvPr/>
              </p:nvPicPr>
              <p:blipFill rotWithShape="1">
                <a:blip r:embed="rId3" cstate="print">
                  <a:biLevel thresh="25000"/>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29"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2" name="Group 21"/>
              <p:cNvGrpSpPr/>
              <p:nvPr/>
            </p:nvGrpSpPr>
            <p:grpSpPr>
              <a:xfrm>
                <a:off x="1782540" y="3850124"/>
                <a:ext cx="405980" cy="417921"/>
                <a:chOff x="1042044" y="2489534"/>
                <a:chExt cx="584512" cy="601704"/>
              </a:xfrm>
            </p:grpSpPr>
            <p:pic>
              <p:nvPicPr>
                <p:cNvPr id="26" name="Picture 3"/>
                <p:cNvPicPr>
                  <a:picLocks noChangeAspect="1" noChangeArrowheads="1"/>
                </p:cNvPicPr>
                <p:nvPr/>
              </p:nvPicPr>
              <p:blipFill rotWithShape="1">
                <a:blip r:embed="rId3" cstate="print">
                  <a:biLevel thresh="25000"/>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27"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 name="Group 22"/>
              <p:cNvGrpSpPr/>
              <p:nvPr/>
            </p:nvGrpSpPr>
            <p:grpSpPr>
              <a:xfrm>
                <a:off x="2231325" y="3850124"/>
                <a:ext cx="405980" cy="417921"/>
                <a:chOff x="1042044" y="2489534"/>
                <a:chExt cx="584512" cy="601704"/>
              </a:xfrm>
            </p:grpSpPr>
            <p:pic>
              <p:nvPicPr>
                <p:cNvPr id="24" name="Picture 3"/>
                <p:cNvPicPr>
                  <a:picLocks noChangeAspect="1" noChangeArrowheads="1"/>
                </p:cNvPicPr>
                <p:nvPr/>
              </p:nvPicPr>
              <p:blipFill rotWithShape="1">
                <a:blip r:embed="rId3" cstate="print">
                  <a:biLevel thresh="25000"/>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25"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grpSp>
        <p:nvGrpSpPr>
          <p:cNvPr id="56" name="Group 55"/>
          <p:cNvGrpSpPr/>
          <p:nvPr/>
        </p:nvGrpSpPr>
        <p:grpSpPr>
          <a:xfrm>
            <a:off x="760153" y="799171"/>
            <a:ext cx="2834258" cy="2615631"/>
            <a:chOff x="1495490" y="1832272"/>
            <a:chExt cx="1914328" cy="2002986"/>
          </a:xfrm>
        </p:grpSpPr>
        <p:sp>
          <p:nvSpPr>
            <p:cNvPr id="57" name="Round Diagonal Corner Rectangle 56"/>
            <p:cNvSpPr/>
            <p:nvPr/>
          </p:nvSpPr>
          <p:spPr>
            <a:xfrm>
              <a:off x="1495490" y="1832272"/>
              <a:ext cx="1914328" cy="2002986"/>
            </a:xfrm>
            <a:prstGeom prst="round2DiagRect">
              <a:avLst>
                <a:gd name="adj1" fmla="val 0"/>
                <a:gd name="adj2" fmla="val 8146"/>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b="1" dirty="0" smtClean="0">
                <a:solidFill>
                  <a:prstClr val="white"/>
                </a:solidFill>
                <a:sym typeface="Webdings"/>
              </a:endParaRPr>
            </a:p>
          </p:txBody>
        </p:sp>
        <p:grpSp>
          <p:nvGrpSpPr>
            <p:cNvPr id="58" name="Group 57"/>
            <p:cNvGrpSpPr/>
            <p:nvPr/>
          </p:nvGrpSpPr>
          <p:grpSpPr>
            <a:xfrm>
              <a:off x="1571547" y="1947128"/>
              <a:ext cx="1762214" cy="1773274"/>
              <a:chOff x="1576486" y="1934992"/>
              <a:chExt cx="1762214" cy="1773274"/>
            </a:xfrm>
          </p:grpSpPr>
          <p:grpSp>
            <p:nvGrpSpPr>
              <p:cNvPr id="59" name="Group 58"/>
              <p:cNvGrpSpPr/>
              <p:nvPr/>
            </p:nvGrpSpPr>
            <p:grpSpPr>
              <a:xfrm>
                <a:off x="1576486" y="1934992"/>
                <a:ext cx="1762214" cy="405980"/>
                <a:chOff x="1576486" y="1934992"/>
                <a:chExt cx="1762214" cy="405980"/>
              </a:xfrm>
            </p:grpSpPr>
            <p:pic>
              <p:nvPicPr>
                <p:cNvPr id="75" name="Picture 3"/>
                <p:cNvPicPr>
                  <a:picLocks noChangeAspect="1" noChangeArrowheads="1"/>
                </p:cNvPicPr>
                <p:nvPr/>
              </p:nvPicPr>
              <p:blipFill>
                <a:blip r:embed="rId5">
                  <a:extLst>
                    <a:ext uri="{28A0092B-C50C-407E-A947-70E740481C1C}">
                      <a14:useLocalDpi xmlns:a14="http://schemas.microsoft.com/office/drawing/2010/main"/>
                    </a:ext>
                  </a:extLst>
                </a:blip>
                <a:stretch>
                  <a:fillRect/>
                </a:stretch>
              </p:blipFill>
              <p:spPr bwMode="auto">
                <a:xfrm>
                  <a:off x="1576486"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3"/>
                <p:cNvPicPr>
                  <a:picLocks noChangeAspect="1" noChangeArrowheads="1"/>
                </p:cNvPicPr>
                <p:nvPr/>
              </p:nvPicPr>
              <p:blipFill>
                <a:blip r:embed="rId5">
                  <a:extLst>
                    <a:ext uri="{28A0092B-C50C-407E-A947-70E740481C1C}">
                      <a14:useLocalDpi xmlns:a14="http://schemas.microsoft.com/office/drawing/2010/main"/>
                    </a:ext>
                  </a:extLst>
                </a:blip>
                <a:stretch>
                  <a:fillRect/>
                </a:stretch>
              </p:blipFill>
              <p:spPr bwMode="auto">
                <a:xfrm>
                  <a:off x="2028564"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3"/>
                <p:cNvPicPr>
                  <a:picLocks noChangeAspect="1" noChangeArrowheads="1"/>
                </p:cNvPicPr>
                <p:nvPr/>
              </p:nvPicPr>
              <p:blipFill>
                <a:blip r:embed="rId5">
                  <a:extLst>
                    <a:ext uri="{28A0092B-C50C-407E-A947-70E740481C1C}">
                      <a14:useLocalDpi xmlns:a14="http://schemas.microsoft.com/office/drawing/2010/main"/>
                    </a:ext>
                  </a:extLst>
                </a:blip>
                <a:stretch>
                  <a:fillRect/>
                </a:stretch>
              </p:blipFill>
              <p:spPr bwMode="auto">
                <a:xfrm>
                  <a:off x="2480642"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3"/>
                <p:cNvPicPr>
                  <a:picLocks noChangeAspect="1" noChangeArrowheads="1"/>
                </p:cNvPicPr>
                <p:nvPr/>
              </p:nvPicPr>
              <p:blipFill>
                <a:blip r:embed="rId5">
                  <a:extLst>
                    <a:ext uri="{28A0092B-C50C-407E-A947-70E740481C1C}">
                      <a14:useLocalDpi xmlns:a14="http://schemas.microsoft.com/office/drawing/2010/main"/>
                    </a:ext>
                  </a:extLst>
                </a:blip>
                <a:stretch>
                  <a:fillRect/>
                </a:stretch>
              </p:blipFill>
              <p:spPr bwMode="auto">
                <a:xfrm>
                  <a:off x="2932720"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0" name="Group 59"/>
              <p:cNvGrpSpPr/>
              <p:nvPr/>
            </p:nvGrpSpPr>
            <p:grpSpPr>
              <a:xfrm>
                <a:off x="1576486" y="2390757"/>
                <a:ext cx="1762214" cy="405980"/>
                <a:chOff x="1576486" y="1934992"/>
                <a:chExt cx="1762214" cy="405980"/>
              </a:xfrm>
            </p:grpSpPr>
            <p:pic>
              <p:nvPicPr>
                <p:cNvPr id="71" name="Picture 3"/>
                <p:cNvPicPr>
                  <a:picLocks noChangeAspect="1" noChangeArrowheads="1"/>
                </p:cNvPicPr>
                <p:nvPr/>
              </p:nvPicPr>
              <p:blipFill>
                <a:blip r:embed="rId5">
                  <a:extLst>
                    <a:ext uri="{28A0092B-C50C-407E-A947-70E740481C1C}">
                      <a14:useLocalDpi xmlns:a14="http://schemas.microsoft.com/office/drawing/2010/main"/>
                    </a:ext>
                  </a:extLst>
                </a:blip>
                <a:stretch>
                  <a:fillRect/>
                </a:stretch>
              </p:blipFill>
              <p:spPr bwMode="auto">
                <a:xfrm>
                  <a:off x="1576486"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3"/>
                <p:cNvPicPr>
                  <a:picLocks noChangeAspect="1" noChangeArrowheads="1"/>
                </p:cNvPicPr>
                <p:nvPr/>
              </p:nvPicPr>
              <p:blipFill>
                <a:blip r:embed="rId5">
                  <a:extLst>
                    <a:ext uri="{28A0092B-C50C-407E-A947-70E740481C1C}">
                      <a14:useLocalDpi xmlns:a14="http://schemas.microsoft.com/office/drawing/2010/main"/>
                    </a:ext>
                  </a:extLst>
                </a:blip>
                <a:stretch>
                  <a:fillRect/>
                </a:stretch>
              </p:blipFill>
              <p:spPr bwMode="auto">
                <a:xfrm>
                  <a:off x="2028564"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3"/>
                <p:cNvPicPr>
                  <a:picLocks noChangeAspect="1" noChangeArrowheads="1"/>
                </p:cNvPicPr>
                <p:nvPr/>
              </p:nvPicPr>
              <p:blipFill>
                <a:blip r:embed="rId5">
                  <a:extLst>
                    <a:ext uri="{28A0092B-C50C-407E-A947-70E740481C1C}">
                      <a14:useLocalDpi xmlns:a14="http://schemas.microsoft.com/office/drawing/2010/main"/>
                    </a:ext>
                  </a:extLst>
                </a:blip>
                <a:stretch>
                  <a:fillRect/>
                </a:stretch>
              </p:blipFill>
              <p:spPr bwMode="auto">
                <a:xfrm>
                  <a:off x="2480642"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3"/>
                <p:cNvPicPr>
                  <a:picLocks noChangeAspect="1" noChangeArrowheads="1"/>
                </p:cNvPicPr>
                <p:nvPr/>
              </p:nvPicPr>
              <p:blipFill>
                <a:blip r:embed="rId5">
                  <a:extLst>
                    <a:ext uri="{28A0092B-C50C-407E-A947-70E740481C1C}">
                      <a14:useLocalDpi xmlns:a14="http://schemas.microsoft.com/office/drawing/2010/main"/>
                    </a:ext>
                  </a:extLst>
                </a:blip>
                <a:stretch>
                  <a:fillRect/>
                </a:stretch>
              </p:blipFill>
              <p:spPr bwMode="auto">
                <a:xfrm>
                  <a:off x="2932720"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1" name="Group 60"/>
              <p:cNvGrpSpPr/>
              <p:nvPr/>
            </p:nvGrpSpPr>
            <p:grpSpPr>
              <a:xfrm>
                <a:off x="1576486" y="2846522"/>
                <a:ext cx="1762214" cy="405980"/>
                <a:chOff x="1576486" y="1934992"/>
                <a:chExt cx="1762214" cy="405980"/>
              </a:xfrm>
            </p:grpSpPr>
            <p:pic>
              <p:nvPicPr>
                <p:cNvPr id="67" name="Picture 3"/>
                <p:cNvPicPr>
                  <a:picLocks noChangeAspect="1" noChangeArrowheads="1"/>
                </p:cNvPicPr>
                <p:nvPr/>
              </p:nvPicPr>
              <p:blipFill>
                <a:blip r:embed="rId5">
                  <a:extLst>
                    <a:ext uri="{28A0092B-C50C-407E-A947-70E740481C1C}">
                      <a14:useLocalDpi xmlns:a14="http://schemas.microsoft.com/office/drawing/2010/main"/>
                    </a:ext>
                  </a:extLst>
                </a:blip>
                <a:stretch>
                  <a:fillRect/>
                </a:stretch>
              </p:blipFill>
              <p:spPr bwMode="auto">
                <a:xfrm>
                  <a:off x="1576486"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3"/>
                <p:cNvPicPr>
                  <a:picLocks noChangeAspect="1" noChangeArrowheads="1"/>
                </p:cNvPicPr>
                <p:nvPr/>
              </p:nvPicPr>
              <p:blipFill>
                <a:blip r:embed="rId5">
                  <a:extLst>
                    <a:ext uri="{28A0092B-C50C-407E-A947-70E740481C1C}">
                      <a14:useLocalDpi xmlns:a14="http://schemas.microsoft.com/office/drawing/2010/main"/>
                    </a:ext>
                  </a:extLst>
                </a:blip>
                <a:stretch>
                  <a:fillRect/>
                </a:stretch>
              </p:blipFill>
              <p:spPr bwMode="auto">
                <a:xfrm>
                  <a:off x="2028564"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3"/>
                <p:cNvPicPr>
                  <a:picLocks noChangeAspect="1" noChangeArrowheads="1"/>
                </p:cNvPicPr>
                <p:nvPr/>
              </p:nvPicPr>
              <p:blipFill>
                <a:blip r:embed="rId5">
                  <a:extLst>
                    <a:ext uri="{28A0092B-C50C-407E-A947-70E740481C1C}">
                      <a14:useLocalDpi xmlns:a14="http://schemas.microsoft.com/office/drawing/2010/main"/>
                    </a:ext>
                  </a:extLst>
                </a:blip>
                <a:stretch>
                  <a:fillRect/>
                </a:stretch>
              </p:blipFill>
              <p:spPr bwMode="auto">
                <a:xfrm>
                  <a:off x="2480642"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3"/>
                <p:cNvPicPr>
                  <a:picLocks noChangeAspect="1" noChangeArrowheads="1"/>
                </p:cNvPicPr>
                <p:nvPr/>
              </p:nvPicPr>
              <p:blipFill>
                <a:blip r:embed="rId5">
                  <a:extLst>
                    <a:ext uri="{28A0092B-C50C-407E-A947-70E740481C1C}">
                      <a14:useLocalDpi xmlns:a14="http://schemas.microsoft.com/office/drawing/2010/main"/>
                    </a:ext>
                  </a:extLst>
                </a:blip>
                <a:stretch>
                  <a:fillRect/>
                </a:stretch>
              </p:blipFill>
              <p:spPr bwMode="auto">
                <a:xfrm>
                  <a:off x="2932720"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2" name="Group 61"/>
              <p:cNvGrpSpPr/>
              <p:nvPr/>
            </p:nvGrpSpPr>
            <p:grpSpPr>
              <a:xfrm>
                <a:off x="1576486" y="3302286"/>
                <a:ext cx="1762214" cy="405980"/>
                <a:chOff x="1576486" y="1934992"/>
                <a:chExt cx="1762214" cy="405980"/>
              </a:xfrm>
            </p:grpSpPr>
            <p:pic>
              <p:nvPicPr>
                <p:cNvPr id="63" name="Picture 3"/>
                <p:cNvPicPr>
                  <a:picLocks noChangeAspect="1" noChangeArrowheads="1"/>
                </p:cNvPicPr>
                <p:nvPr/>
              </p:nvPicPr>
              <p:blipFill>
                <a:blip r:embed="rId5">
                  <a:extLst>
                    <a:ext uri="{28A0092B-C50C-407E-A947-70E740481C1C}">
                      <a14:useLocalDpi xmlns:a14="http://schemas.microsoft.com/office/drawing/2010/main"/>
                    </a:ext>
                  </a:extLst>
                </a:blip>
                <a:stretch>
                  <a:fillRect/>
                </a:stretch>
              </p:blipFill>
              <p:spPr bwMode="auto">
                <a:xfrm>
                  <a:off x="1576486"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3"/>
                <p:cNvPicPr>
                  <a:picLocks noChangeAspect="1" noChangeArrowheads="1"/>
                </p:cNvPicPr>
                <p:nvPr/>
              </p:nvPicPr>
              <p:blipFill>
                <a:blip r:embed="rId5">
                  <a:extLst>
                    <a:ext uri="{28A0092B-C50C-407E-A947-70E740481C1C}">
                      <a14:useLocalDpi xmlns:a14="http://schemas.microsoft.com/office/drawing/2010/main"/>
                    </a:ext>
                  </a:extLst>
                </a:blip>
                <a:stretch>
                  <a:fillRect/>
                </a:stretch>
              </p:blipFill>
              <p:spPr bwMode="auto">
                <a:xfrm>
                  <a:off x="2028564"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5">
                  <a:extLst>
                    <a:ext uri="{28A0092B-C50C-407E-A947-70E740481C1C}">
                      <a14:useLocalDpi xmlns:a14="http://schemas.microsoft.com/office/drawing/2010/main"/>
                    </a:ext>
                  </a:extLst>
                </a:blip>
                <a:stretch>
                  <a:fillRect/>
                </a:stretch>
              </p:blipFill>
              <p:spPr bwMode="auto">
                <a:xfrm>
                  <a:off x="2480642"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3"/>
                <p:cNvPicPr>
                  <a:picLocks noChangeAspect="1" noChangeArrowheads="1"/>
                </p:cNvPicPr>
                <p:nvPr/>
              </p:nvPicPr>
              <p:blipFill>
                <a:blip r:embed="rId5">
                  <a:extLst>
                    <a:ext uri="{28A0092B-C50C-407E-A947-70E740481C1C}">
                      <a14:useLocalDpi xmlns:a14="http://schemas.microsoft.com/office/drawing/2010/main"/>
                    </a:ext>
                  </a:extLst>
                </a:blip>
                <a:stretch>
                  <a:fillRect/>
                </a:stretch>
              </p:blipFill>
              <p:spPr bwMode="auto">
                <a:xfrm>
                  <a:off x="2932720"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cxnSp>
        <p:nvCxnSpPr>
          <p:cNvPr id="3" name="Straight Connector 2"/>
          <p:cNvCxnSpPr/>
          <p:nvPr/>
        </p:nvCxnSpPr>
        <p:spPr>
          <a:xfrm>
            <a:off x="3594411" y="2106987"/>
            <a:ext cx="390227" cy="0"/>
          </a:xfrm>
          <a:prstGeom prst="line">
            <a:avLst/>
          </a:prstGeom>
          <a:ln w="571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19284" y="2106987"/>
            <a:ext cx="421841" cy="0"/>
          </a:xfrm>
          <a:prstGeom prst="line">
            <a:avLst/>
          </a:prstGeom>
          <a:ln w="57150"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nvGrpSpPr>
          <p:cNvPr id="82" name="Group 81"/>
          <p:cNvGrpSpPr/>
          <p:nvPr/>
        </p:nvGrpSpPr>
        <p:grpSpPr>
          <a:xfrm>
            <a:off x="3984638" y="1583425"/>
            <a:ext cx="1134646" cy="1047122"/>
            <a:chOff x="3984638" y="1583425"/>
            <a:chExt cx="1134646" cy="1047122"/>
          </a:xfrm>
        </p:grpSpPr>
        <p:sp>
          <p:nvSpPr>
            <p:cNvPr id="79" name="Round Diagonal Corner Rectangle 78"/>
            <p:cNvSpPr/>
            <p:nvPr/>
          </p:nvSpPr>
          <p:spPr>
            <a:xfrm>
              <a:off x="3984638" y="1583425"/>
              <a:ext cx="1134646" cy="1047122"/>
            </a:xfrm>
            <a:prstGeom prst="round2DiagRect">
              <a:avLst>
                <a:gd name="adj1" fmla="val 0"/>
                <a:gd name="adj2" fmla="val 8146"/>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b="1" dirty="0" smtClean="0">
                <a:solidFill>
                  <a:prstClr val="white"/>
                </a:solidFill>
                <a:sym typeface="Webdings"/>
              </a:endParaRPr>
            </a:p>
          </p:txBody>
        </p:sp>
        <p:sp>
          <p:nvSpPr>
            <p:cNvPr id="130" name="Freeform 129"/>
            <p:cNvSpPr/>
            <p:nvPr/>
          </p:nvSpPr>
          <p:spPr>
            <a:xfrm>
              <a:off x="4108954" y="1693740"/>
              <a:ext cx="875235" cy="826492"/>
            </a:xfrm>
            <a:custGeom>
              <a:avLst/>
              <a:gdLst>
                <a:gd name="connsiteX0" fmla="*/ 437712 w 875235"/>
                <a:gd name="connsiteY0" fmla="*/ 753602 h 826492"/>
                <a:gd name="connsiteX1" fmla="*/ 414852 w 875235"/>
                <a:gd name="connsiteY1" fmla="*/ 776462 h 826492"/>
                <a:gd name="connsiteX2" fmla="*/ 437712 w 875235"/>
                <a:gd name="connsiteY2" fmla="*/ 799322 h 826492"/>
                <a:gd name="connsiteX3" fmla="*/ 460572 w 875235"/>
                <a:gd name="connsiteY3" fmla="*/ 776462 h 826492"/>
                <a:gd name="connsiteX4" fmla="*/ 437712 w 875235"/>
                <a:gd name="connsiteY4" fmla="*/ 753602 h 826492"/>
                <a:gd name="connsiteX5" fmla="*/ 488486 w 875235"/>
                <a:gd name="connsiteY5" fmla="*/ 726187 h 826492"/>
                <a:gd name="connsiteX6" fmla="*/ 465626 w 875235"/>
                <a:gd name="connsiteY6" fmla="*/ 749047 h 826492"/>
                <a:gd name="connsiteX7" fmla="*/ 488486 w 875235"/>
                <a:gd name="connsiteY7" fmla="*/ 771907 h 826492"/>
                <a:gd name="connsiteX8" fmla="*/ 511346 w 875235"/>
                <a:gd name="connsiteY8" fmla="*/ 749047 h 826492"/>
                <a:gd name="connsiteX9" fmla="*/ 488486 w 875235"/>
                <a:gd name="connsiteY9" fmla="*/ 726187 h 826492"/>
                <a:gd name="connsiteX10" fmla="*/ 386938 w 875235"/>
                <a:gd name="connsiteY10" fmla="*/ 726187 h 826492"/>
                <a:gd name="connsiteX11" fmla="*/ 364078 w 875235"/>
                <a:gd name="connsiteY11" fmla="*/ 749047 h 826492"/>
                <a:gd name="connsiteX12" fmla="*/ 386938 w 875235"/>
                <a:gd name="connsiteY12" fmla="*/ 771907 h 826492"/>
                <a:gd name="connsiteX13" fmla="*/ 409798 w 875235"/>
                <a:gd name="connsiteY13" fmla="*/ 749047 h 826492"/>
                <a:gd name="connsiteX14" fmla="*/ 386938 w 875235"/>
                <a:gd name="connsiteY14" fmla="*/ 726187 h 826492"/>
                <a:gd name="connsiteX15" fmla="*/ 437712 w 875235"/>
                <a:gd name="connsiteY15" fmla="*/ 696400 h 826492"/>
                <a:gd name="connsiteX16" fmla="*/ 414852 w 875235"/>
                <a:gd name="connsiteY16" fmla="*/ 719260 h 826492"/>
                <a:gd name="connsiteX17" fmla="*/ 437712 w 875235"/>
                <a:gd name="connsiteY17" fmla="*/ 742120 h 826492"/>
                <a:gd name="connsiteX18" fmla="*/ 460572 w 875235"/>
                <a:gd name="connsiteY18" fmla="*/ 719260 h 826492"/>
                <a:gd name="connsiteX19" fmla="*/ 437712 w 875235"/>
                <a:gd name="connsiteY19" fmla="*/ 696400 h 826492"/>
                <a:gd name="connsiteX20" fmla="*/ 488486 w 875235"/>
                <a:gd name="connsiteY20" fmla="*/ 665784 h 826492"/>
                <a:gd name="connsiteX21" fmla="*/ 465626 w 875235"/>
                <a:gd name="connsiteY21" fmla="*/ 688644 h 826492"/>
                <a:gd name="connsiteX22" fmla="*/ 488486 w 875235"/>
                <a:gd name="connsiteY22" fmla="*/ 711504 h 826492"/>
                <a:gd name="connsiteX23" fmla="*/ 511346 w 875235"/>
                <a:gd name="connsiteY23" fmla="*/ 688644 h 826492"/>
                <a:gd name="connsiteX24" fmla="*/ 488486 w 875235"/>
                <a:gd name="connsiteY24" fmla="*/ 665784 h 826492"/>
                <a:gd name="connsiteX25" fmla="*/ 386938 w 875235"/>
                <a:gd name="connsiteY25" fmla="*/ 665784 h 826492"/>
                <a:gd name="connsiteX26" fmla="*/ 364078 w 875235"/>
                <a:gd name="connsiteY26" fmla="*/ 688644 h 826492"/>
                <a:gd name="connsiteX27" fmla="*/ 386938 w 875235"/>
                <a:gd name="connsiteY27" fmla="*/ 711504 h 826492"/>
                <a:gd name="connsiteX28" fmla="*/ 409798 w 875235"/>
                <a:gd name="connsiteY28" fmla="*/ 688644 h 826492"/>
                <a:gd name="connsiteX29" fmla="*/ 386938 w 875235"/>
                <a:gd name="connsiteY29" fmla="*/ 665784 h 826492"/>
                <a:gd name="connsiteX30" fmla="*/ 437712 w 875235"/>
                <a:gd name="connsiteY30" fmla="*/ 639199 h 826492"/>
                <a:gd name="connsiteX31" fmla="*/ 414852 w 875235"/>
                <a:gd name="connsiteY31" fmla="*/ 662059 h 826492"/>
                <a:gd name="connsiteX32" fmla="*/ 437712 w 875235"/>
                <a:gd name="connsiteY32" fmla="*/ 684919 h 826492"/>
                <a:gd name="connsiteX33" fmla="*/ 460572 w 875235"/>
                <a:gd name="connsiteY33" fmla="*/ 662059 h 826492"/>
                <a:gd name="connsiteX34" fmla="*/ 437712 w 875235"/>
                <a:gd name="connsiteY34" fmla="*/ 639199 h 826492"/>
                <a:gd name="connsiteX35" fmla="*/ 765165 w 875235"/>
                <a:gd name="connsiteY35" fmla="*/ 449417 h 826492"/>
                <a:gd name="connsiteX36" fmla="*/ 742305 w 875235"/>
                <a:gd name="connsiteY36" fmla="*/ 472277 h 826492"/>
                <a:gd name="connsiteX37" fmla="*/ 765165 w 875235"/>
                <a:gd name="connsiteY37" fmla="*/ 495137 h 826492"/>
                <a:gd name="connsiteX38" fmla="*/ 788025 w 875235"/>
                <a:gd name="connsiteY38" fmla="*/ 472277 h 826492"/>
                <a:gd name="connsiteX39" fmla="*/ 765165 w 875235"/>
                <a:gd name="connsiteY39" fmla="*/ 449417 h 826492"/>
                <a:gd name="connsiteX40" fmla="*/ 437712 w 875235"/>
                <a:gd name="connsiteY40" fmla="*/ 449417 h 826492"/>
                <a:gd name="connsiteX41" fmla="*/ 414852 w 875235"/>
                <a:gd name="connsiteY41" fmla="*/ 472277 h 826492"/>
                <a:gd name="connsiteX42" fmla="*/ 437712 w 875235"/>
                <a:gd name="connsiteY42" fmla="*/ 495137 h 826492"/>
                <a:gd name="connsiteX43" fmla="*/ 460572 w 875235"/>
                <a:gd name="connsiteY43" fmla="*/ 472277 h 826492"/>
                <a:gd name="connsiteX44" fmla="*/ 437712 w 875235"/>
                <a:gd name="connsiteY44" fmla="*/ 449417 h 826492"/>
                <a:gd name="connsiteX45" fmla="*/ 104693 w 875235"/>
                <a:gd name="connsiteY45" fmla="*/ 449417 h 826492"/>
                <a:gd name="connsiteX46" fmla="*/ 81833 w 875235"/>
                <a:gd name="connsiteY46" fmla="*/ 472277 h 826492"/>
                <a:gd name="connsiteX47" fmla="*/ 104693 w 875235"/>
                <a:gd name="connsiteY47" fmla="*/ 495137 h 826492"/>
                <a:gd name="connsiteX48" fmla="*/ 127553 w 875235"/>
                <a:gd name="connsiteY48" fmla="*/ 472277 h 826492"/>
                <a:gd name="connsiteX49" fmla="*/ 104693 w 875235"/>
                <a:gd name="connsiteY49" fmla="*/ 449417 h 826492"/>
                <a:gd name="connsiteX50" fmla="*/ 815266 w 875235"/>
                <a:gd name="connsiteY50" fmla="*/ 425491 h 826492"/>
                <a:gd name="connsiteX51" fmla="*/ 792406 w 875235"/>
                <a:gd name="connsiteY51" fmla="*/ 448351 h 826492"/>
                <a:gd name="connsiteX52" fmla="*/ 815266 w 875235"/>
                <a:gd name="connsiteY52" fmla="*/ 471211 h 826492"/>
                <a:gd name="connsiteX53" fmla="*/ 838126 w 875235"/>
                <a:gd name="connsiteY53" fmla="*/ 448351 h 826492"/>
                <a:gd name="connsiteX54" fmla="*/ 815266 w 875235"/>
                <a:gd name="connsiteY54" fmla="*/ 425491 h 826492"/>
                <a:gd name="connsiteX55" fmla="*/ 713718 w 875235"/>
                <a:gd name="connsiteY55" fmla="*/ 425491 h 826492"/>
                <a:gd name="connsiteX56" fmla="*/ 690858 w 875235"/>
                <a:gd name="connsiteY56" fmla="*/ 448351 h 826492"/>
                <a:gd name="connsiteX57" fmla="*/ 713718 w 875235"/>
                <a:gd name="connsiteY57" fmla="*/ 471211 h 826492"/>
                <a:gd name="connsiteX58" fmla="*/ 736578 w 875235"/>
                <a:gd name="connsiteY58" fmla="*/ 448351 h 826492"/>
                <a:gd name="connsiteX59" fmla="*/ 713718 w 875235"/>
                <a:gd name="connsiteY59" fmla="*/ 425491 h 826492"/>
                <a:gd name="connsiteX60" fmla="*/ 488486 w 875235"/>
                <a:gd name="connsiteY60" fmla="*/ 425491 h 826492"/>
                <a:gd name="connsiteX61" fmla="*/ 465626 w 875235"/>
                <a:gd name="connsiteY61" fmla="*/ 448351 h 826492"/>
                <a:gd name="connsiteX62" fmla="*/ 488486 w 875235"/>
                <a:gd name="connsiteY62" fmla="*/ 471211 h 826492"/>
                <a:gd name="connsiteX63" fmla="*/ 511346 w 875235"/>
                <a:gd name="connsiteY63" fmla="*/ 448351 h 826492"/>
                <a:gd name="connsiteX64" fmla="*/ 488486 w 875235"/>
                <a:gd name="connsiteY64" fmla="*/ 425491 h 826492"/>
                <a:gd name="connsiteX65" fmla="*/ 386938 w 875235"/>
                <a:gd name="connsiteY65" fmla="*/ 425491 h 826492"/>
                <a:gd name="connsiteX66" fmla="*/ 364078 w 875235"/>
                <a:gd name="connsiteY66" fmla="*/ 448351 h 826492"/>
                <a:gd name="connsiteX67" fmla="*/ 386938 w 875235"/>
                <a:gd name="connsiteY67" fmla="*/ 471211 h 826492"/>
                <a:gd name="connsiteX68" fmla="*/ 409798 w 875235"/>
                <a:gd name="connsiteY68" fmla="*/ 448351 h 826492"/>
                <a:gd name="connsiteX69" fmla="*/ 386938 w 875235"/>
                <a:gd name="connsiteY69" fmla="*/ 425491 h 826492"/>
                <a:gd name="connsiteX70" fmla="*/ 160771 w 875235"/>
                <a:gd name="connsiteY70" fmla="*/ 425491 h 826492"/>
                <a:gd name="connsiteX71" fmla="*/ 137911 w 875235"/>
                <a:gd name="connsiteY71" fmla="*/ 448351 h 826492"/>
                <a:gd name="connsiteX72" fmla="*/ 160771 w 875235"/>
                <a:gd name="connsiteY72" fmla="*/ 471211 h 826492"/>
                <a:gd name="connsiteX73" fmla="*/ 183631 w 875235"/>
                <a:gd name="connsiteY73" fmla="*/ 448351 h 826492"/>
                <a:gd name="connsiteX74" fmla="*/ 160771 w 875235"/>
                <a:gd name="connsiteY74" fmla="*/ 425491 h 826492"/>
                <a:gd name="connsiteX75" fmla="*/ 59223 w 875235"/>
                <a:gd name="connsiteY75" fmla="*/ 425491 h 826492"/>
                <a:gd name="connsiteX76" fmla="*/ 36363 w 875235"/>
                <a:gd name="connsiteY76" fmla="*/ 448351 h 826492"/>
                <a:gd name="connsiteX77" fmla="*/ 59223 w 875235"/>
                <a:gd name="connsiteY77" fmla="*/ 471211 h 826492"/>
                <a:gd name="connsiteX78" fmla="*/ 82083 w 875235"/>
                <a:gd name="connsiteY78" fmla="*/ 448351 h 826492"/>
                <a:gd name="connsiteX79" fmla="*/ 59223 w 875235"/>
                <a:gd name="connsiteY79" fmla="*/ 425491 h 826492"/>
                <a:gd name="connsiteX80" fmla="*/ 763819 w 875235"/>
                <a:gd name="connsiteY80" fmla="*/ 393660 h 826492"/>
                <a:gd name="connsiteX81" fmla="*/ 740959 w 875235"/>
                <a:gd name="connsiteY81" fmla="*/ 416520 h 826492"/>
                <a:gd name="connsiteX82" fmla="*/ 763819 w 875235"/>
                <a:gd name="connsiteY82" fmla="*/ 439380 h 826492"/>
                <a:gd name="connsiteX83" fmla="*/ 786679 w 875235"/>
                <a:gd name="connsiteY83" fmla="*/ 416520 h 826492"/>
                <a:gd name="connsiteX84" fmla="*/ 763819 w 875235"/>
                <a:gd name="connsiteY84" fmla="*/ 393660 h 826492"/>
                <a:gd name="connsiteX85" fmla="*/ 437712 w 875235"/>
                <a:gd name="connsiteY85" fmla="*/ 393660 h 826492"/>
                <a:gd name="connsiteX86" fmla="*/ 414852 w 875235"/>
                <a:gd name="connsiteY86" fmla="*/ 416520 h 826492"/>
                <a:gd name="connsiteX87" fmla="*/ 437712 w 875235"/>
                <a:gd name="connsiteY87" fmla="*/ 439380 h 826492"/>
                <a:gd name="connsiteX88" fmla="*/ 460572 w 875235"/>
                <a:gd name="connsiteY88" fmla="*/ 416520 h 826492"/>
                <a:gd name="connsiteX89" fmla="*/ 437712 w 875235"/>
                <a:gd name="connsiteY89" fmla="*/ 393660 h 826492"/>
                <a:gd name="connsiteX90" fmla="*/ 104266 w 875235"/>
                <a:gd name="connsiteY90" fmla="*/ 393660 h 826492"/>
                <a:gd name="connsiteX91" fmla="*/ 81406 w 875235"/>
                <a:gd name="connsiteY91" fmla="*/ 416520 h 826492"/>
                <a:gd name="connsiteX92" fmla="*/ 104266 w 875235"/>
                <a:gd name="connsiteY92" fmla="*/ 439380 h 826492"/>
                <a:gd name="connsiteX93" fmla="*/ 127126 w 875235"/>
                <a:gd name="connsiteY93" fmla="*/ 416520 h 826492"/>
                <a:gd name="connsiteX94" fmla="*/ 104266 w 875235"/>
                <a:gd name="connsiteY94" fmla="*/ 393660 h 826492"/>
                <a:gd name="connsiteX95" fmla="*/ 815266 w 875235"/>
                <a:gd name="connsiteY95" fmla="*/ 365088 h 826492"/>
                <a:gd name="connsiteX96" fmla="*/ 792406 w 875235"/>
                <a:gd name="connsiteY96" fmla="*/ 387948 h 826492"/>
                <a:gd name="connsiteX97" fmla="*/ 815266 w 875235"/>
                <a:gd name="connsiteY97" fmla="*/ 410808 h 826492"/>
                <a:gd name="connsiteX98" fmla="*/ 838126 w 875235"/>
                <a:gd name="connsiteY98" fmla="*/ 387948 h 826492"/>
                <a:gd name="connsiteX99" fmla="*/ 815266 w 875235"/>
                <a:gd name="connsiteY99" fmla="*/ 365088 h 826492"/>
                <a:gd name="connsiteX100" fmla="*/ 713718 w 875235"/>
                <a:gd name="connsiteY100" fmla="*/ 365088 h 826492"/>
                <a:gd name="connsiteX101" fmla="*/ 690858 w 875235"/>
                <a:gd name="connsiteY101" fmla="*/ 387948 h 826492"/>
                <a:gd name="connsiteX102" fmla="*/ 713718 w 875235"/>
                <a:gd name="connsiteY102" fmla="*/ 410808 h 826492"/>
                <a:gd name="connsiteX103" fmla="*/ 736578 w 875235"/>
                <a:gd name="connsiteY103" fmla="*/ 387948 h 826492"/>
                <a:gd name="connsiteX104" fmla="*/ 713718 w 875235"/>
                <a:gd name="connsiteY104" fmla="*/ 365088 h 826492"/>
                <a:gd name="connsiteX105" fmla="*/ 488486 w 875235"/>
                <a:gd name="connsiteY105" fmla="*/ 365088 h 826492"/>
                <a:gd name="connsiteX106" fmla="*/ 465626 w 875235"/>
                <a:gd name="connsiteY106" fmla="*/ 387948 h 826492"/>
                <a:gd name="connsiteX107" fmla="*/ 488486 w 875235"/>
                <a:gd name="connsiteY107" fmla="*/ 410808 h 826492"/>
                <a:gd name="connsiteX108" fmla="*/ 511346 w 875235"/>
                <a:gd name="connsiteY108" fmla="*/ 387948 h 826492"/>
                <a:gd name="connsiteX109" fmla="*/ 488486 w 875235"/>
                <a:gd name="connsiteY109" fmla="*/ 365088 h 826492"/>
                <a:gd name="connsiteX110" fmla="*/ 386938 w 875235"/>
                <a:gd name="connsiteY110" fmla="*/ 365088 h 826492"/>
                <a:gd name="connsiteX111" fmla="*/ 364078 w 875235"/>
                <a:gd name="connsiteY111" fmla="*/ 387948 h 826492"/>
                <a:gd name="connsiteX112" fmla="*/ 386938 w 875235"/>
                <a:gd name="connsiteY112" fmla="*/ 410808 h 826492"/>
                <a:gd name="connsiteX113" fmla="*/ 409798 w 875235"/>
                <a:gd name="connsiteY113" fmla="*/ 387948 h 826492"/>
                <a:gd name="connsiteX114" fmla="*/ 386938 w 875235"/>
                <a:gd name="connsiteY114" fmla="*/ 365088 h 826492"/>
                <a:gd name="connsiteX115" fmla="*/ 160771 w 875235"/>
                <a:gd name="connsiteY115" fmla="*/ 365088 h 826492"/>
                <a:gd name="connsiteX116" fmla="*/ 137911 w 875235"/>
                <a:gd name="connsiteY116" fmla="*/ 387948 h 826492"/>
                <a:gd name="connsiteX117" fmla="*/ 160771 w 875235"/>
                <a:gd name="connsiteY117" fmla="*/ 410808 h 826492"/>
                <a:gd name="connsiteX118" fmla="*/ 183631 w 875235"/>
                <a:gd name="connsiteY118" fmla="*/ 387948 h 826492"/>
                <a:gd name="connsiteX119" fmla="*/ 160771 w 875235"/>
                <a:gd name="connsiteY119" fmla="*/ 365088 h 826492"/>
                <a:gd name="connsiteX120" fmla="*/ 59223 w 875235"/>
                <a:gd name="connsiteY120" fmla="*/ 365088 h 826492"/>
                <a:gd name="connsiteX121" fmla="*/ 36363 w 875235"/>
                <a:gd name="connsiteY121" fmla="*/ 387948 h 826492"/>
                <a:gd name="connsiteX122" fmla="*/ 59223 w 875235"/>
                <a:gd name="connsiteY122" fmla="*/ 410808 h 826492"/>
                <a:gd name="connsiteX123" fmla="*/ 82083 w 875235"/>
                <a:gd name="connsiteY123" fmla="*/ 387948 h 826492"/>
                <a:gd name="connsiteX124" fmla="*/ 59223 w 875235"/>
                <a:gd name="connsiteY124" fmla="*/ 365088 h 826492"/>
                <a:gd name="connsiteX125" fmla="*/ 765165 w 875235"/>
                <a:gd name="connsiteY125" fmla="*/ 335014 h 826492"/>
                <a:gd name="connsiteX126" fmla="*/ 742305 w 875235"/>
                <a:gd name="connsiteY126" fmla="*/ 357874 h 826492"/>
                <a:gd name="connsiteX127" fmla="*/ 765165 w 875235"/>
                <a:gd name="connsiteY127" fmla="*/ 380734 h 826492"/>
                <a:gd name="connsiteX128" fmla="*/ 788025 w 875235"/>
                <a:gd name="connsiteY128" fmla="*/ 357874 h 826492"/>
                <a:gd name="connsiteX129" fmla="*/ 765165 w 875235"/>
                <a:gd name="connsiteY129" fmla="*/ 335014 h 826492"/>
                <a:gd name="connsiteX130" fmla="*/ 437712 w 875235"/>
                <a:gd name="connsiteY130" fmla="*/ 335014 h 826492"/>
                <a:gd name="connsiteX131" fmla="*/ 414852 w 875235"/>
                <a:gd name="connsiteY131" fmla="*/ 357874 h 826492"/>
                <a:gd name="connsiteX132" fmla="*/ 437712 w 875235"/>
                <a:gd name="connsiteY132" fmla="*/ 380734 h 826492"/>
                <a:gd name="connsiteX133" fmla="*/ 460572 w 875235"/>
                <a:gd name="connsiteY133" fmla="*/ 357874 h 826492"/>
                <a:gd name="connsiteX134" fmla="*/ 437712 w 875235"/>
                <a:gd name="connsiteY134" fmla="*/ 335014 h 826492"/>
                <a:gd name="connsiteX135" fmla="*/ 104693 w 875235"/>
                <a:gd name="connsiteY135" fmla="*/ 335014 h 826492"/>
                <a:gd name="connsiteX136" fmla="*/ 81833 w 875235"/>
                <a:gd name="connsiteY136" fmla="*/ 357874 h 826492"/>
                <a:gd name="connsiteX137" fmla="*/ 104693 w 875235"/>
                <a:gd name="connsiteY137" fmla="*/ 380734 h 826492"/>
                <a:gd name="connsiteX138" fmla="*/ 127553 w 875235"/>
                <a:gd name="connsiteY138" fmla="*/ 357874 h 826492"/>
                <a:gd name="connsiteX139" fmla="*/ 104693 w 875235"/>
                <a:gd name="connsiteY139" fmla="*/ 335014 h 826492"/>
                <a:gd name="connsiteX140" fmla="*/ 437712 w 875235"/>
                <a:gd name="connsiteY140" fmla="*/ 138633 h 826492"/>
                <a:gd name="connsiteX141" fmla="*/ 414852 w 875235"/>
                <a:gd name="connsiteY141" fmla="*/ 161493 h 826492"/>
                <a:gd name="connsiteX142" fmla="*/ 437712 w 875235"/>
                <a:gd name="connsiteY142" fmla="*/ 184353 h 826492"/>
                <a:gd name="connsiteX143" fmla="*/ 460572 w 875235"/>
                <a:gd name="connsiteY143" fmla="*/ 161493 h 826492"/>
                <a:gd name="connsiteX144" fmla="*/ 437712 w 875235"/>
                <a:gd name="connsiteY144" fmla="*/ 138633 h 826492"/>
                <a:gd name="connsiteX145" fmla="*/ 488486 w 875235"/>
                <a:gd name="connsiteY145" fmla="*/ 113932 h 826492"/>
                <a:gd name="connsiteX146" fmla="*/ 465626 w 875235"/>
                <a:gd name="connsiteY146" fmla="*/ 136792 h 826492"/>
                <a:gd name="connsiteX147" fmla="*/ 488486 w 875235"/>
                <a:gd name="connsiteY147" fmla="*/ 159652 h 826492"/>
                <a:gd name="connsiteX148" fmla="*/ 511346 w 875235"/>
                <a:gd name="connsiteY148" fmla="*/ 136792 h 826492"/>
                <a:gd name="connsiteX149" fmla="*/ 488486 w 875235"/>
                <a:gd name="connsiteY149" fmla="*/ 113932 h 826492"/>
                <a:gd name="connsiteX150" fmla="*/ 386938 w 875235"/>
                <a:gd name="connsiteY150" fmla="*/ 113932 h 826492"/>
                <a:gd name="connsiteX151" fmla="*/ 364078 w 875235"/>
                <a:gd name="connsiteY151" fmla="*/ 136792 h 826492"/>
                <a:gd name="connsiteX152" fmla="*/ 386938 w 875235"/>
                <a:gd name="connsiteY152" fmla="*/ 159652 h 826492"/>
                <a:gd name="connsiteX153" fmla="*/ 409798 w 875235"/>
                <a:gd name="connsiteY153" fmla="*/ 136792 h 826492"/>
                <a:gd name="connsiteX154" fmla="*/ 386938 w 875235"/>
                <a:gd name="connsiteY154" fmla="*/ 113932 h 826492"/>
                <a:gd name="connsiteX155" fmla="*/ 437712 w 875235"/>
                <a:gd name="connsiteY155" fmla="*/ 81407 h 826492"/>
                <a:gd name="connsiteX156" fmla="*/ 414852 w 875235"/>
                <a:gd name="connsiteY156" fmla="*/ 104267 h 826492"/>
                <a:gd name="connsiteX157" fmla="*/ 437712 w 875235"/>
                <a:gd name="connsiteY157" fmla="*/ 127127 h 826492"/>
                <a:gd name="connsiteX158" fmla="*/ 460572 w 875235"/>
                <a:gd name="connsiteY158" fmla="*/ 104267 h 826492"/>
                <a:gd name="connsiteX159" fmla="*/ 437712 w 875235"/>
                <a:gd name="connsiteY159" fmla="*/ 81407 h 826492"/>
                <a:gd name="connsiteX160" fmla="*/ 488486 w 875235"/>
                <a:gd name="connsiteY160" fmla="*/ 53529 h 826492"/>
                <a:gd name="connsiteX161" fmla="*/ 465626 w 875235"/>
                <a:gd name="connsiteY161" fmla="*/ 76389 h 826492"/>
                <a:gd name="connsiteX162" fmla="*/ 488486 w 875235"/>
                <a:gd name="connsiteY162" fmla="*/ 99249 h 826492"/>
                <a:gd name="connsiteX163" fmla="*/ 511346 w 875235"/>
                <a:gd name="connsiteY163" fmla="*/ 76389 h 826492"/>
                <a:gd name="connsiteX164" fmla="*/ 488486 w 875235"/>
                <a:gd name="connsiteY164" fmla="*/ 53529 h 826492"/>
                <a:gd name="connsiteX165" fmla="*/ 386938 w 875235"/>
                <a:gd name="connsiteY165" fmla="*/ 53529 h 826492"/>
                <a:gd name="connsiteX166" fmla="*/ 364078 w 875235"/>
                <a:gd name="connsiteY166" fmla="*/ 76389 h 826492"/>
                <a:gd name="connsiteX167" fmla="*/ 386938 w 875235"/>
                <a:gd name="connsiteY167" fmla="*/ 99249 h 826492"/>
                <a:gd name="connsiteX168" fmla="*/ 409798 w 875235"/>
                <a:gd name="connsiteY168" fmla="*/ 76389 h 826492"/>
                <a:gd name="connsiteX169" fmla="*/ 386938 w 875235"/>
                <a:gd name="connsiteY169" fmla="*/ 53529 h 826492"/>
                <a:gd name="connsiteX170" fmla="*/ 437712 w 875235"/>
                <a:gd name="connsiteY170" fmla="*/ 24230 h 826492"/>
                <a:gd name="connsiteX171" fmla="*/ 414852 w 875235"/>
                <a:gd name="connsiteY171" fmla="*/ 47090 h 826492"/>
                <a:gd name="connsiteX172" fmla="*/ 437712 w 875235"/>
                <a:gd name="connsiteY172" fmla="*/ 69950 h 826492"/>
                <a:gd name="connsiteX173" fmla="*/ 460572 w 875235"/>
                <a:gd name="connsiteY173" fmla="*/ 47090 h 826492"/>
                <a:gd name="connsiteX174" fmla="*/ 437712 w 875235"/>
                <a:gd name="connsiteY174" fmla="*/ 24230 h 826492"/>
                <a:gd name="connsiteX175" fmla="*/ 437617 w 875235"/>
                <a:gd name="connsiteY175" fmla="*/ 0 h 826492"/>
                <a:gd name="connsiteX176" fmla="*/ 545922 w 875235"/>
                <a:gd name="connsiteY176" fmla="*/ 108305 h 826492"/>
                <a:gd name="connsiteX177" fmla="*/ 479774 w 875235"/>
                <a:gd name="connsiteY177" fmla="*/ 208099 h 826492"/>
                <a:gd name="connsiteX178" fmla="*/ 477170 w 875235"/>
                <a:gd name="connsiteY178" fmla="*/ 208624 h 826492"/>
                <a:gd name="connsiteX179" fmla="*/ 477170 w 875235"/>
                <a:gd name="connsiteY179" fmla="*/ 312925 h 826492"/>
                <a:gd name="connsiteX180" fmla="*/ 479774 w 875235"/>
                <a:gd name="connsiteY180" fmla="*/ 313451 h 826492"/>
                <a:gd name="connsiteX181" fmla="*/ 537411 w 875235"/>
                <a:gd name="connsiteY181" fmla="*/ 371087 h 826492"/>
                <a:gd name="connsiteX182" fmla="*/ 537655 w 875235"/>
                <a:gd name="connsiteY182" fmla="*/ 372297 h 826492"/>
                <a:gd name="connsiteX183" fmla="*/ 666891 w 875235"/>
                <a:gd name="connsiteY183" fmla="*/ 372297 h 826492"/>
                <a:gd name="connsiteX184" fmla="*/ 667135 w 875235"/>
                <a:gd name="connsiteY184" fmla="*/ 371088 h 826492"/>
                <a:gd name="connsiteX185" fmla="*/ 766930 w 875235"/>
                <a:gd name="connsiteY185" fmla="*/ 304940 h 826492"/>
                <a:gd name="connsiteX186" fmla="*/ 875235 w 875235"/>
                <a:gd name="connsiteY186" fmla="*/ 413246 h 826492"/>
                <a:gd name="connsiteX187" fmla="*/ 766930 w 875235"/>
                <a:gd name="connsiteY187" fmla="*/ 521551 h 826492"/>
                <a:gd name="connsiteX188" fmla="*/ 667135 w 875235"/>
                <a:gd name="connsiteY188" fmla="*/ 455403 h 826492"/>
                <a:gd name="connsiteX189" fmla="*/ 666328 w 875235"/>
                <a:gd name="connsiteY189" fmla="*/ 451404 h 826492"/>
                <a:gd name="connsiteX190" fmla="*/ 538218 w 875235"/>
                <a:gd name="connsiteY190" fmla="*/ 451404 h 826492"/>
                <a:gd name="connsiteX191" fmla="*/ 537411 w 875235"/>
                <a:gd name="connsiteY191" fmla="*/ 455402 h 826492"/>
                <a:gd name="connsiteX192" fmla="*/ 479774 w 875235"/>
                <a:gd name="connsiteY192" fmla="*/ 513039 h 826492"/>
                <a:gd name="connsiteX193" fmla="*/ 477170 w 875235"/>
                <a:gd name="connsiteY193" fmla="*/ 513565 h 826492"/>
                <a:gd name="connsiteX194" fmla="*/ 477170 w 875235"/>
                <a:gd name="connsiteY194" fmla="*/ 617868 h 826492"/>
                <a:gd name="connsiteX195" fmla="*/ 479774 w 875235"/>
                <a:gd name="connsiteY195" fmla="*/ 618393 h 826492"/>
                <a:gd name="connsiteX196" fmla="*/ 545922 w 875235"/>
                <a:gd name="connsiteY196" fmla="*/ 718187 h 826492"/>
                <a:gd name="connsiteX197" fmla="*/ 437617 w 875235"/>
                <a:gd name="connsiteY197" fmla="*/ 826492 h 826492"/>
                <a:gd name="connsiteX198" fmla="*/ 329312 w 875235"/>
                <a:gd name="connsiteY198" fmla="*/ 718187 h 826492"/>
                <a:gd name="connsiteX199" fmla="*/ 395460 w 875235"/>
                <a:gd name="connsiteY199" fmla="*/ 618393 h 826492"/>
                <a:gd name="connsiteX200" fmla="*/ 398064 w 875235"/>
                <a:gd name="connsiteY200" fmla="*/ 617868 h 826492"/>
                <a:gd name="connsiteX201" fmla="*/ 398064 w 875235"/>
                <a:gd name="connsiteY201" fmla="*/ 513565 h 826492"/>
                <a:gd name="connsiteX202" fmla="*/ 395460 w 875235"/>
                <a:gd name="connsiteY202" fmla="*/ 513039 h 826492"/>
                <a:gd name="connsiteX203" fmla="*/ 337823 w 875235"/>
                <a:gd name="connsiteY203" fmla="*/ 455402 h 826492"/>
                <a:gd name="connsiteX204" fmla="*/ 337016 w 875235"/>
                <a:gd name="connsiteY204" fmla="*/ 451404 h 826492"/>
                <a:gd name="connsiteX205" fmla="*/ 208906 w 875235"/>
                <a:gd name="connsiteY205" fmla="*/ 451404 h 826492"/>
                <a:gd name="connsiteX206" fmla="*/ 208099 w 875235"/>
                <a:gd name="connsiteY206" fmla="*/ 455403 h 826492"/>
                <a:gd name="connsiteX207" fmla="*/ 108305 w 875235"/>
                <a:gd name="connsiteY207" fmla="*/ 521551 h 826492"/>
                <a:gd name="connsiteX208" fmla="*/ 0 w 875235"/>
                <a:gd name="connsiteY208" fmla="*/ 413246 h 826492"/>
                <a:gd name="connsiteX209" fmla="*/ 108305 w 875235"/>
                <a:gd name="connsiteY209" fmla="*/ 304940 h 826492"/>
                <a:gd name="connsiteX210" fmla="*/ 208099 w 875235"/>
                <a:gd name="connsiteY210" fmla="*/ 371088 h 826492"/>
                <a:gd name="connsiteX211" fmla="*/ 208343 w 875235"/>
                <a:gd name="connsiteY211" fmla="*/ 372297 h 826492"/>
                <a:gd name="connsiteX212" fmla="*/ 337579 w 875235"/>
                <a:gd name="connsiteY212" fmla="*/ 372297 h 826492"/>
                <a:gd name="connsiteX213" fmla="*/ 337823 w 875235"/>
                <a:gd name="connsiteY213" fmla="*/ 371087 h 826492"/>
                <a:gd name="connsiteX214" fmla="*/ 395460 w 875235"/>
                <a:gd name="connsiteY214" fmla="*/ 313451 h 826492"/>
                <a:gd name="connsiteX215" fmla="*/ 398064 w 875235"/>
                <a:gd name="connsiteY215" fmla="*/ 312925 h 826492"/>
                <a:gd name="connsiteX216" fmla="*/ 398064 w 875235"/>
                <a:gd name="connsiteY216" fmla="*/ 208624 h 826492"/>
                <a:gd name="connsiteX217" fmla="*/ 395460 w 875235"/>
                <a:gd name="connsiteY217" fmla="*/ 208099 h 826492"/>
                <a:gd name="connsiteX218" fmla="*/ 329312 w 875235"/>
                <a:gd name="connsiteY218" fmla="*/ 108305 h 826492"/>
                <a:gd name="connsiteX219" fmla="*/ 437617 w 875235"/>
                <a:gd name="connsiteY219" fmla="*/ 0 h 82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Lst>
              <a:rect l="l" t="t" r="r" b="b"/>
              <a:pathLst>
                <a:path w="875235" h="826492">
                  <a:moveTo>
                    <a:pt x="437712" y="753602"/>
                  </a:moveTo>
                  <a:cubicBezTo>
                    <a:pt x="425087" y="753602"/>
                    <a:pt x="414852" y="763837"/>
                    <a:pt x="414852" y="776462"/>
                  </a:cubicBezTo>
                  <a:cubicBezTo>
                    <a:pt x="414852" y="789087"/>
                    <a:pt x="425087" y="799322"/>
                    <a:pt x="437712" y="799322"/>
                  </a:cubicBezTo>
                  <a:cubicBezTo>
                    <a:pt x="450337" y="799322"/>
                    <a:pt x="460572" y="789087"/>
                    <a:pt x="460572" y="776462"/>
                  </a:cubicBezTo>
                  <a:cubicBezTo>
                    <a:pt x="460572" y="763837"/>
                    <a:pt x="450337" y="753602"/>
                    <a:pt x="437712" y="753602"/>
                  </a:cubicBezTo>
                  <a:close/>
                  <a:moveTo>
                    <a:pt x="488486" y="726187"/>
                  </a:moveTo>
                  <a:cubicBezTo>
                    <a:pt x="475861" y="726187"/>
                    <a:pt x="465626" y="736422"/>
                    <a:pt x="465626" y="749047"/>
                  </a:cubicBezTo>
                  <a:cubicBezTo>
                    <a:pt x="465626" y="761672"/>
                    <a:pt x="475861" y="771907"/>
                    <a:pt x="488486" y="771907"/>
                  </a:cubicBezTo>
                  <a:cubicBezTo>
                    <a:pt x="501111" y="771907"/>
                    <a:pt x="511346" y="761672"/>
                    <a:pt x="511346" y="749047"/>
                  </a:cubicBezTo>
                  <a:cubicBezTo>
                    <a:pt x="511346" y="736422"/>
                    <a:pt x="501111" y="726187"/>
                    <a:pt x="488486" y="726187"/>
                  </a:cubicBezTo>
                  <a:close/>
                  <a:moveTo>
                    <a:pt x="386938" y="726187"/>
                  </a:moveTo>
                  <a:cubicBezTo>
                    <a:pt x="374313" y="726187"/>
                    <a:pt x="364078" y="736422"/>
                    <a:pt x="364078" y="749047"/>
                  </a:cubicBezTo>
                  <a:cubicBezTo>
                    <a:pt x="364078" y="761672"/>
                    <a:pt x="374313" y="771907"/>
                    <a:pt x="386938" y="771907"/>
                  </a:cubicBezTo>
                  <a:cubicBezTo>
                    <a:pt x="399563" y="771907"/>
                    <a:pt x="409798" y="761672"/>
                    <a:pt x="409798" y="749047"/>
                  </a:cubicBezTo>
                  <a:cubicBezTo>
                    <a:pt x="409798" y="736422"/>
                    <a:pt x="399563" y="726187"/>
                    <a:pt x="386938" y="726187"/>
                  </a:cubicBezTo>
                  <a:close/>
                  <a:moveTo>
                    <a:pt x="437712" y="696400"/>
                  </a:moveTo>
                  <a:cubicBezTo>
                    <a:pt x="425087" y="696400"/>
                    <a:pt x="414852" y="706635"/>
                    <a:pt x="414852" y="719260"/>
                  </a:cubicBezTo>
                  <a:cubicBezTo>
                    <a:pt x="414852" y="731885"/>
                    <a:pt x="425087" y="742120"/>
                    <a:pt x="437712" y="742120"/>
                  </a:cubicBezTo>
                  <a:cubicBezTo>
                    <a:pt x="450337" y="742120"/>
                    <a:pt x="460572" y="731885"/>
                    <a:pt x="460572" y="719260"/>
                  </a:cubicBezTo>
                  <a:cubicBezTo>
                    <a:pt x="460572" y="706635"/>
                    <a:pt x="450337" y="696400"/>
                    <a:pt x="437712" y="696400"/>
                  </a:cubicBezTo>
                  <a:close/>
                  <a:moveTo>
                    <a:pt x="488486" y="665784"/>
                  </a:moveTo>
                  <a:cubicBezTo>
                    <a:pt x="475861" y="665784"/>
                    <a:pt x="465626" y="676019"/>
                    <a:pt x="465626" y="688644"/>
                  </a:cubicBezTo>
                  <a:cubicBezTo>
                    <a:pt x="465626" y="701269"/>
                    <a:pt x="475861" y="711504"/>
                    <a:pt x="488486" y="711504"/>
                  </a:cubicBezTo>
                  <a:cubicBezTo>
                    <a:pt x="501111" y="711504"/>
                    <a:pt x="511346" y="701269"/>
                    <a:pt x="511346" y="688644"/>
                  </a:cubicBezTo>
                  <a:cubicBezTo>
                    <a:pt x="511346" y="676019"/>
                    <a:pt x="501111" y="665784"/>
                    <a:pt x="488486" y="665784"/>
                  </a:cubicBezTo>
                  <a:close/>
                  <a:moveTo>
                    <a:pt x="386938" y="665784"/>
                  </a:moveTo>
                  <a:cubicBezTo>
                    <a:pt x="374313" y="665784"/>
                    <a:pt x="364078" y="676019"/>
                    <a:pt x="364078" y="688644"/>
                  </a:cubicBezTo>
                  <a:cubicBezTo>
                    <a:pt x="364078" y="701269"/>
                    <a:pt x="374313" y="711504"/>
                    <a:pt x="386938" y="711504"/>
                  </a:cubicBezTo>
                  <a:cubicBezTo>
                    <a:pt x="399563" y="711504"/>
                    <a:pt x="409798" y="701269"/>
                    <a:pt x="409798" y="688644"/>
                  </a:cubicBezTo>
                  <a:cubicBezTo>
                    <a:pt x="409798" y="676019"/>
                    <a:pt x="399563" y="665784"/>
                    <a:pt x="386938" y="665784"/>
                  </a:cubicBezTo>
                  <a:close/>
                  <a:moveTo>
                    <a:pt x="437712" y="639199"/>
                  </a:moveTo>
                  <a:cubicBezTo>
                    <a:pt x="425087" y="639199"/>
                    <a:pt x="414852" y="649434"/>
                    <a:pt x="414852" y="662059"/>
                  </a:cubicBezTo>
                  <a:cubicBezTo>
                    <a:pt x="414852" y="674684"/>
                    <a:pt x="425087" y="684919"/>
                    <a:pt x="437712" y="684919"/>
                  </a:cubicBezTo>
                  <a:cubicBezTo>
                    <a:pt x="450337" y="684919"/>
                    <a:pt x="460572" y="674684"/>
                    <a:pt x="460572" y="662059"/>
                  </a:cubicBezTo>
                  <a:cubicBezTo>
                    <a:pt x="460572" y="649434"/>
                    <a:pt x="450337" y="639199"/>
                    <a:pt x="437712" y="639199"/>
                  </a:cubicBezTo>
                  <a:close/>
                  <a:moveTo>
                    <a:pt x="765165" y="449417"/>
                  </a:moveTo>
                  <a:cubicBezTo>
                    <a:pt x="752540" y="449417"/>
                    <a:pt x="742305" y="459652"/>
                    <a:pt x="742305" y="472277"/>
                  </a:cubicBezTo>
                  <a:cubicBezTo>
                    <a:pt x="742305" y="484902"/>
                    <a:pt x="752540" y="495137"/>
                    <a:pt x="765165" y="495137"/>
                  </a:cubicBezTo>
                  <a:cubicBezTo>
                    <a:pt x="777790" y="495137"/>
                    <a:pt x="788025" y="484902"/>
                    <a:pt x="788025" y="472277"/>
                  </a:cubicBezTo>
                  <a:cubicBezTo>
                    <a:pt x="788025" y="459652"/>
                    <a:pt x="777790" y="449417"/>
                    <a:pt x="765165" y="449417"/>
                  </a:cubicBezTo>
                  <a:close/>
                  <a:moveTo>
                    <a:pt x="437712" y="449417"/>
                  </a:moveTo>
                  <a:cubicBezTo>
                    <a:pt x="425087" y="449417"/>
                    <a:pt x="414852" y="459652"/>
                    <a:pt x="414852" y="472277"/>
                  </a:cubicBezTo>
                  <a:cubicBezTo>
                    <a:pt x="414852" y="484902"/>
                    <a:pt x="425087" y="495137"/>
                    <a:pt x="437712" y="495137"/>
                  </a:cubicBezTo>
                  <a:cubicBezTo>
                    <a:pt x="450337" y="495137"/>
                    <a:pt x="460572" y="484902"/>
                    <a:pt x="460572" y="472277"/>
                  </a:cubicBezTo>
                  <a:cubicBezTo>
                    <a:pt x="460572" y="459652"/>
                    <a:pt x="450337" y="449417"/>
                    <a:pt x="437712" y="449417"/>
                  </a:cubicBezTo>
                  <a:close/>
                  <a:moveTo>
                    <a:pt x="104693" y="449417"/>
                  </a:moveTo>
                  <a:cubicBezTo>
                    <a:pt x="92068" y="449417"/>
                    <a:pt x="81833" y="459652"/>
                    <a:pt x="81833" y="472277"/>
                  </a:cubicBezTo>
                  <a:cubicBezTo>
                    <a:pt x="81833" y="484902"/>
                    <a:pt x="92068" y="495137"/>
                    <a:pt x="104693" y="495137"/>
                  </a:cubicBezTo>
                  <a:cubicBezTo>
                    <a:pt x="117318" y="495137"/>
                    <a:pt x="127553" y="484902"/>
                    <a:pt x="127553" y="472277"/>
                  </a:cubicBezTo>
                  <a:cubicBezTo>
                    <a:pt x="127553" y="459652"/>
                    <a:pt x="117318" y="449417"/>
                    <a:pt x="104693" y="449417"/>
                  </a:cubicBezTo>
                  <a:close/>
                  <a:moveTo>
                    <a:pt x="815266" y="425491"/>
                  </a:moveTo>
                  <a:cubicBezTo>
                    <a:pt x="802641" y="425491"/>
                    <a:pt x="792406" y="435726"/>
                    <a:pt x="792406" y="448351"/>
                  </a:cubicBezTo>
                  <a:cubicBezTo>
                    <a:pt x="792406" y="460976"/>
                    <a:pt x="802641" y="471211"/>
                    <a:pt x="815266" y="471211"/>
                  </a:cubicBezTo>
                  <a:cubicBezTo>
                    <a:pt x="827891" y="471211"/>
                    <a:pt x="838126" y="460976"/>
                    <a:pt x="838126" y="448351"/>
                  </a:cubicBezTo>
                  <a:cubicBezTo>
                    <a:pt x="838126" y="435726"/>
                    <a:pt x="827891" y="425491"/>
                    <a:pt x="815266" y="425491"/>
                  </a:cubicBezTo>
                  <a:close/>
                  <a:moveTo>
                    <a:pt x="713718" y="425491"/>
                  </a:moveTo>
                  <a:cubicBezTo>
                    <a:pt x="701093" y="425491"/>
                    <a:pt x="690858" y="435726"/>
                    <a:pt x="690858" y="448351"/>
                  </a:cubicBezTo>
                  <a:cubicBezTo>
                    <a:pt x="690858" y="460976"/>
                    <a:pt x="701093" y="471211"/>
                    <a:pt x="713718" y="471211"/>
                  </a:cubicBezTo>
                  <a:cubicBezTo>
                    <a:pt x="726343" y="471211"/>
                    <a:pt x="736578" y="460976"/>
                    <a:pt x="736578" y="448351"/>
                  </a:cubicBezTo>
                  <a:cubicBezTo>
                    <a:pt x="736578" y="435726"/>
                    <a:pt x="726343" y="425491"/>
                    <a:pt x="713718" y="425491"/>
                  </a:cubicBezTo>
                  <a:close/>
                  <a:moveTo>
                    <a:pt x="488486" y="425491"/>
                  </a:moveTo>
                  <a:cubicBezTo>
                    <a:pt x="475861" y="425491"/>
                    <a:pt x="465626" y="435726"/>
                    <a:pt x="465626" y="448351"/>
                  </a:cubicBezTo>
                  <a:cubicBezTo>
                    <a:pt x="465626" y="460976"/>
                    <a:pt x="475861" y="471211"/>
                    <a:pt x="488486" y="471211"/>
                  </a:cubicBezTo>
                  <a:cubicBezTo>
                    <a:pt x="501111" y="471211"/>
                    <a:pt x="511346" y="460976"/>
                    <a:pt x="511346" y="448351"/>
                  </a:cubicBezTo>
                  <a:cubicBezTo>
                    <a:pt x="511346" y="435726"/>
                    <a:pt x="501111" y="425491"/>
                    <a:pt x="488486" y="425491"/>
                  </a:cubicBezTo>
                  <a:close/>
                  <a:moveTo>
                    <a:pt x="386938" y="425491"/>
                  </a:moveTo>
                  <a:cubicBezTo>
                    <a:pt x="374313" y="425491"/>
                    <a:pt x="364078" y="435726"/>
                    <a:pt x="364078" y="448351"/>
                  </a:cubicBezTo>
                  <a:cubicBezTo>
                    <a:pt x="364078" y="460976"/>
                    <a:pt x="374313" y="471211"/>
                    <a:pt x="386938" y="471211"/>
                  </a:cubicBezTo>
                  <a:cubicBezTo>
                    <a:pt x="399563" y="471211"/>
                    <a:pt x="409798" y="460976"/>
                    <a:pt x="409798" y="448351"/>
                  </a:cubicBezTo>
                  <a:cubicBezTo>
                    <a:pt x="409798" y="435726"/>
                    <a:pt x="399563" y="425491"/>
                    <a:pt x="386938" y="425491"/>
                  </a:cubicBezTo>
                  <a:close/>
                  <a:moveTo>
                    <a:pt x="160771" y="425491"/>
                  </a:moveTo>
                  <a:cubicBezTo>
                    <a:pt x="148146" y="425491"/>
                    <a:pt x="137911" y="435726"/>
                    <a:pt x="137911" y="448351"/>
                  </a:cubicBezTo>
                  <a:cubicBezTo>
                    <a:pt x="137911" y="460976"/>
                    <a:pt x="148146" y="471211"/>
                    <a:pt x="160771" y="471211"/>
                  </a:cubicBezTo>
                  <a:cubicBezTo>
                    <a:pt x="173396" y="471211"/>
                    <a:pt x="183631" y="460976"/>
                    <a:pt x="183631" y="448351"/>
                  </a:cubicBezTo>
                  <a:cubicBezTo>
                    <a:pt x="183631" y="435726"/>
                    <a:pt x="173396" y="425491"/>
                    <a:pt x="160771" y="425491"/>
                  </a:cubicBezTo>
                  <a:close/>
                  <a:moveTo>
                    <a:pt x="59223" y="425491"/>
                  </a:moveTo>
                  <a:cubicBezTo>
                    <a:pt x="46598" y="425491"/>
                    <a:pt x="36363" y="435726"/>
                    <a:pt x="36363" y="448351"/>
                  </a:cubicBezTo>
                  <a:cubicBezTo>
                    <a:pt x="36363" y="460976"/>
                    <a:pt x="46598" y="471211"/>
                    <a:pt x="59223" y="471211"/>
                  </a:cubicBezTo>
                  <a:cubicBezTo>
                    <a:pt x="71848" y="471211"/>
                    <a:pt x="82083" y="460976"/>
                    <a:pt x="82083" y="448351"/>
                  </a:cubicBezTo>
                  <a:cubicBezTo>
                    <a:pt x="82083" y="435726"/>
                    <a:pt x="71848" y="425491"/>
                    <a:pt x="59223" y="425491"/>
                  </a:cubicBezTo>
                  <a:close/>
                  <a:moveTo>
                    <a:pt x="763819" y="393660"/>
                  </a:moveTo>
                  <a:cubicBezTo>
                    <a:pt x="751194" y="393660"/>
                    <a:pt x="740959" y="403895"/>
                    <a:pt x="740959" y="416520"/>
                  </a:cubicBezTo>
                  <a:cubicBezTo>
                    <a:pt x="740959" y="429145"/>
                    <a:pt x="751194" y="439380"/>
                    <a:pt x="763819" y="439380"/>
                  </a:cubicBezTo>
                  <a:cubicBezTo>
                    <a:pt x="776444" y="439380"/>
                    <a:pt x="786679" y="429145"/>
                    <a:pt x="786679" y="416520"/>
                  </a:cubicBezTo>
                  <a:cubicBezTo>
                    <a:pt x="786679" y="403895"/>
                    <a:pt x="776444" y="393660"/>
                    <a:pt x="763819" y="393660"/>
                  </a:cubicBezTo>
                  <a:close/>
                  <a:moveTo>
                    <a:pt x="437712" y="393660"/>
                  </a:moveTo>
                  <a:cubicBezTo>
                    <a:pt x="425087" y="393660"/>
                    <a:pt x="414852" y="403895"/>
                    <a:pt x="414852" y="416520"/>
                  </a:cubicBezTo>
                  <a:cubicBezTo>
                    <a:pt x="414852" y="429145"/>
                    <a:pt x="425087" y="439380"/>
                    <a:pt x="437712" y="439380"/>
                  </a:cubicBezTo>
                  <a:cubicBezTo>
                    <a:pt x="450337" y="439380"/>
                    <a:pt x="460572" y="429145"/>
                    <a:pt x="460572" y="416520"/>
                  </a:cubicBezTo>
                  <a:cubicBezTo>
                    <a:pt x="460572" y="403895"/>
                    <a:pt x="450337" y="393660"/>
                    <a:pt x="437712" y="393660"/>
                  </a:cubicBezTo>
                  <a:close/>
                  <a:moveTo>
                    <a:pt x="104266" y="393660"/>
                  </a:moveTo>
                  <a:cubicBezTo>
                    <a:pt x="91641" y="393660"/>
                    <a:pt x="81406" y="403895"/>
                    <a:pt x="81406" y="416520"/>
                  </a:cubicBezTo>
                  <a:cubicBezTo>
                    <a:pt x="81406" y="429145"/>
                    <a:pt x="91641" y="439380"/>
                    <a:pt x="104266" y="439380"/>
                  </a:cubicBezTo>
                  <a:cubicBezTo>
                    <a:pt x="116891" y="439380"/>
                    <a:pt x="127126" y="429145"/>
                    <a:pt x="127126" y="416520"/>
                  </a:cubicBezTo>
                  <a:cubicBezTo>
                    <a:pt x="127126" y="403895"/>
                    <a:pt x="116891" y="393660"/>
                    <a:pt x="104266" y="393660"/>
                  </a:cubicBezTo>
                  <a:close/>
                  <a:moveTo>
                    <a:pt x="815266" y="365088"/>
                  </a:moveTo>
                  <a:cubicBezTo>
                    <a:pt x="802641" y="365088"/>
                    <a:pt x="792406" y="375323"/>
                    <a:pt x="792406" y="387948"/>
                  </a:cubicBezTo>
                  <a:cubicBezTo>
                    <a:pt x="792406" y="400573"/>
                    <a:pt x="802641" y="410808"/>
                    <a:pt x="815266" y="410808"/>
                  </a:cubicBezTo>
                  <a:cubicBezTo>
                    <a:pt x="827891" y="410808"/>
                    <a:pt x="838126" y="400573"/>
                    <a:pt x="838126" y="387948"/>
                  </a:cubicBezTo>
                  <a:cubicBezTo>
                    <a:pt x="838126" y="375323"/>
                    <a:pt x="827891" y="365088"/>
                    <a:pt x="815266" y="365088"/>
                  </a:cubicBezTo>
                  <a:close/>
                  <a:moveTo>
                    <a:pt x="713718" y="365088"/>
                  </a:moveTo>
                  <a:cubicBezTo>
                    <a:pt x="701093" y="365088"/>
                    <a:pt x="690858" y="375323"/>
                    <a:pt x="690858" y="387948"/>
                  </a:cubicBezTo>
                  <a:cubicBezTo>
                    <a:pt x="690858" y="400573"/>
                    <a:pt x="701093" y="410808"/>
                    <a:pt x="713718" y="410808"/>
                  </a:cubicBezTo>
                  <a:cubicBezTo>
                    <a:pt x="726343" y="410808"/>
                    <a:pt x="736578" y="400573"/>
                    <a:pt x="736578" y="387948"/>
                  </a:cubicBezTo>
                  <a:cubicBezTo>
                    <a:pt x="736578" y="375323"/>
                    <a:pt x="726343" y="365088"/>
                    <a:pt x="713718" y="365088"/>
                  </a:cubicBezTo>
                  <a:close/>
                  <a:moveTo>
                    <a:pt x="488486" y="365088"/>
                  </a:moveTo>
                  <a:cubicBezTo>
                    <a:pt x="475861" y="365088"/>
                    <a:pt x="465626" y="375323"/>
                    <a:pt x="465626" y="387948"/>
                  </a:cubicBezTo>
                  <a:cubicBezTo>
                    <a:pt x="465626" y="400573"/>
                    <a:pt x="475861" y="410808"/>
                    <a:pt x="488486" y="410808"/>
                  </a:cubicBezTo>
                  <a:cubicBezTo>
                    <a:pt x="501111" y="410808"/>
                    <a:pt x="511346" y="400573"/>
                    <a:pt x="511346" y="387948"/>
                  </a:cubicBezTo>
                  <a:cubicBezTo>
                    <a:pt x="511346" y="375323"/>
                    <a:pt x="501111" y="365088"/>
                    <a:pt x="488486" y="365088"/>
                  </a:cubicBezTo>
                  <a:close/>
                  <a:moveTo>
                    <a:pt x="386938" y="365088"/>
                  </a:moveTo>
                  <a:cubicBezTo>
                    <a:pt x="374313" y="365088"/>
                    <a:pt x="364078" y="375323"/>
                    <a:pt x="364078" y="387948"/>
                  </a:cubicBezTo>
                  <a:cubicBezTo>
                    <a:pt x="364078" y="400573"/>
                    <a:pt x="374313" y="410808"/>
                    <a:pt x="386938" y="410808"/>
                  </a:cubicBezTo>
                  <a:cubicBezTo>
                    <a:pt x="399563" y="410808"/>
                    <a:pt x="409798" y="400573"/>
                    <a:pt x="409798" y="387948"/>
                  </a:cubicBezTo>
                  <a:cubicBezTo>
                    <a:pt x="409798" y="375323"/>
                    <a:pt x="399563" y="365088"/>
                    <a:pt x="386938" y="365088"/>
                  </a:cubicBezTo>
                  <a:close/>
                  <a:moveTo>
                    <a:pt x="160771" y="365088"/>
                  </a:moveTo>
                  <a:cubicBezTo>
                    <a:pt x="148146" y="365088"/>
                    <a:pt x="137911" y="375323"/>
                    <a:pt x="137911" y="387948"/>
                  </a:cubicBezTo>
                  <a:cubicBezTo>
                    <a:pt x="137911" y="400573"/>
                    <a:pt x="148146" y="410808"/>
                    <a:pt x="160771" y="410808"/>
                  </a:cubicBezTo>
                  <a:cubicBezTo>
                    <a:pt x="173396" y="410808"/>
                    <a:pt x="183631" y="400573"/>
                    <a:pt x="183631" y="387948"/>
                  </a:cubicBezTo>
                  <a:cubicBezTo>
                    <a:pt x="183631" y="375323"/>
                    <a:pt x="173396" y="365088"/>
                    <a:pt x="160771" y="365088"/>
                  </a:cubicBezTo>
                  <a:close/>
                  <a:moveTo>
                    <a:pt x="59223" y="365088"/>
                  </a:moveTo>
                  <a:cubicBezTo>
                    <a:pt x="46598" y="365088"/>
                    <a:pt x="36363" y="375323"/>
                    <a:pt x="36363" y="387948"/>
                  </a:cubicBezTo>
                  <a:cubicBezTo>
                    <a:pt x="36363" y="400573"/>
                    <a:pt x="46598" y="410808"/>
                    <a:pt x="59223" y="410808"/>
                  </a:cubicBezTo>
                  <a:cubicBezTo>
                    <a:pt x="71848" y="410808"/>
                    <a:pt x="82083" y="400573"/>
                    <a:pt x="82083" y="387948"/>
                  </a:cubicBezTo>
                  <a:cubicBezTo>
                    <a:pt x="82083" y="375323"/>
                    <a:pt x="71848" y="365088"/>
                    <a:pt x="59223" y="365088"/>
                  </a:cubicBezTo>
                  <a:close/>
                  <a:moveTo>
                    <a:pt x="765165" y="335014"/>
                  </a:moveTo>
                  <a:cubicBezTo>
                    <a:pt x="752540" y="335014"/>
                    <a:pt x="742305" y="345249"/>
                    <a:pt x="742305" y="357874"/>
                  </a:cubicBezTo>
                  <a:cubicBezTo>
                    <a:pt x="742305" y="370499"/>
                    <a:pt x="752540" y="380734"/>
                    <a:pt x="765165" y="380734"/>
                  </a:cubicBezTo>
                  <a:cubicBezTo>
                    <a:pt x="777790" y="380734"/>
                    <a:pt x="788025" y="370499"/>
                    <a:pt x="788025" y="357874"/>
                  </a:cubicBezTo>
                  <a:cubicBezTo>
                    <a:pt x="788025" y="345249"/>
                    <a:pt x="777790" y="335014"/>
                    <a:pt x="765165" y="335014"/>
                  </a:cubicBezTo>
                  <a:close/>
                  <a:moveTo>
                    <a:pt x="437712" y="335014"/>
                  </a:moveTo>
                  <a:cubicBezTo>
                    <a:pt x="425087" y="335014"/>
                    <a:pt x="414852" y="345249"/>
                    <a:pt x="414852" y="357874"/>
                  </a:cubicBezTo>
                  <a:cubicBezTo>
                    <a:pt x="414852" y="370499"/>
                    <a:pt x="425087" y="380734"/>
                    <a:pt x="437712" y="380734"/>
                  </a:cubicBezTo>
                  <a:cubicBezTo>
                    <a:pt x="450337" y="380734"/>
                    <a:pt x="460572" y="370499"/>
                    <a:pt x="460572" y="357874"/>
                  </a:cubicBezTo>
                  <a:cubicBezTo>
                    <a:pt x="460572" y="345249"/>
                    <a:pt x="450337" y="335014"/>
                    <a:pt x="437712" y="335014"/>
                  </a:cubicBezTo>
                  <a:close/>
                  <a:moveTo>
                    <a:pt x="104693" y="335014"/>
                  </a:moveTo>
                  <a:cubicBezTo>
                    <a:pt x="92068" y="335014"/>
                    <a:pt x="81833" y="345249"/>
                    <a:pt x="81833" y="357874"/>
                  </a:cubicBezTo>
                  <a:cubicBezTo>
                    <a:pt x="81833" y="370499"/>
                    <a:pt x="92068" y="380734"/>
                    <a:pt x="104693" y="380734"/>
                  </a:cubicBezTo>
                  <a:cubicBezTo>
                    <a:pt x="117318" y="380734"/>
                    <a:pt x="127553" y="370499"/>
                    <a:pt x="127553" y="357874"/>
                  </a:cubicBezTo>
                  <a:cubicBezTo>
                    <a:pt x="127553" y="345249"/>
                    <a:pt x="117318" y="335014"/>
                    <a:pt x="104693" y="335014"/>
                  </a:cubicBezTo>
                  <a:close/>
                  <a:moveTo>
                    <a:pt x="437712" y="138633"/>
                  </a:moveTo>
                  <a:cubicBezTo>
                    <a:pt x="425087" y="138633"/>
                    <a:pt x="414852" y="148868"/>
                    <a:pt x="414852" y="161493"/>
                  </a:cubicBezTo>
                  <a:cubicBezTo>
                    <a:pt x="414852" y="174118"/>
                    <a:pt x="425087" y="184353"/>
                    <a:pt x="437712" y="184353"/>
                  </a:cubicBezTo>
                  <a:cubicBezTo>
                    <a:pt x="450337" y="184353"/>
                    <a:pt x="460572" y="174118"/>
                    <a:pt x="460572" y="161493"/>
                  </a:cubicBezTo>
                  <a:cubicBezTo>
                    <a:pt x="460572" y="148868"/>
                    <a:pt x="450337" y="138633"/>
                    <a:pt x="437712" y="138633"/>
                  </a:cubicBezTo>
                  <a:close/>
                  <a:moveTo>
                    <a:pt x="488486" y="113932"/>
                  </a:moveTo>
                  <a:cubicBezTo>
                    <a:pt x="475861" y="113932"/>
                    <a:pt x="465626" y="124167"/>
                    <a:pt x="465626" y="136792"/>
                  </a:cubicBezTo>
                  <a:cubicBezTo>
                    <a:pt x="465626" y="149417"/>
                    <a:pt x="475861" y="159652"/>
                    <a:pt x="488486" y="159652"/>
                  </a:cubicBezTo>
                  <a:cubicBezTo>
                    <a:pt x="501111" y="159652"/>
                    <a:pt x="511346" y="149417"/>
                    <a:pt x="511346" y="136792"/>
                  </a:cubicBezTo>
                  <a:cubicBezTo>
                    <a:pt x="511346" y="124167"/>
                    <a:pt x="501111" y="113932"/>
                    <a:pt x="488486" y="113932"/>
                  </a:cubicBezTo>
                  <a:close/>
                  <a:moveTo>
                    <a:pt x="386938" y="113932"/>
                  </a:moveTo>
                  <a:cubicBezTo>
                    <a:pt x="374313" y="113932"/>
                    <a:pt x="364078" y="124167"/>
                    <a:pt x="364078" y="136792"/>
                  </a:cubicBezTo>
                  <a:cubicBezTo>
                    <a:pt x="364078" y="149417"/>
                    <a:pt x="374313" y="159652"/>
                    <a:pt x="386938" y="159652"/>
                  </a:cubicBezTo>
                  <a:cubicBezTo>
                    <a:pt x="399563" y="159652"/>
                    <a:pt x="409798" y="149417"/>
                    <a:pt x="409798" y="136792"/>
                  </a:cubicBezTo>
                  <a:cubicBezTo>
                    <a:pt x="409798" y="124167"/>
                    <a:pt x="399563" y="113932"/>
                    <a:pt x="386938" y="113932"/>
                  </a:cubicBezTo>
                  <a:close/>
                  <a:moveTo>
                    <a:pt x="437712" y="81407"/>
                  </a:moveTo>
                  <a:cubicBezTo>
                    <a:pt x="425087" y="81407"/>
                    <a:pt x="414852" y="91642"/>
                    <a:pt x="414852" y="104267"/>
                  </a:cubicBezTo>
                  <a:cubicBezTo>
                    <a:pt x="414852" y="116892"/>
                    <a:pt x="425087" y="127127"/>
                    <a:pt x="437712" y="127127"/>
                  </a:cubicBezTo>
                  <a:cubicBezTo>
                    <a:pt x="450337" y="127127"/>
                    <a:pt x="460572" y="116892"/>
                    <a:pt x="460572" y="104267"/>
                  </a:cubicBezTo>
                  <a:cubicBezTo>
                    <a:pt x="460572" y="91642"/>
                    <a:pt x="450337" y="81407"/>
                    <a:pt x="437712" y="81407"/>
                  </a:cubicBezTo>
                  <a:close/>
                  <a:moveTo>
                    <a:pt x="488486" y="53529"/>
                  </a:moveTo>
                  <a:cubicBezTo>
                    <a:pt x="475861" y="53529"/>
                    <a:pt x="465626" y="63764"/>
                    <a:pt x="465626" y="76389"/>
                  </a:cubicBezTo>
                  <a:cubicBezTo>
                    <a:pt x="465626" y="89014"/>
                    <a:pt x="475861" y="99249"/>
                    <a:pt x="488486" y="99249"/>
                  </a:cubicBezTo>
                  <a:cubicBezTo>
                    <a:pt x="501111" y="99249"/>
                    <a:pt x="511346" y="89014"/>
                    <a:pt x="511346" y="76389"/>
                  </a:cubicBezTo>
                  <a:cubicBezTo>
                    <a:pt x="511346" y="63764"/>
                    <a:pt x="501111" y="53529"/>
                    <a:pt x="488486" y="53529"/>
                  </a:cubicBezTo>
                  <a:close/>
                  <a:moveTo>
                    <a:pt x="386938" y="53529"/>
                  </a:moveTo>
                  <a:cubicBezTo>
                    <a:pt x="374313" y="53529"/>
                    <a:pt x="364078" y="63764"/>
                    <a:pt x="364078" y="76389"/>
                  </a:cubicBezTo>
                  <a:cubicBezTo>
                    <a:pt x="364078" y="89014"/>
                    <a:pt x="374313" y="99249"/>
                    <a:pt x="386938" y="99249"/>
                  </a:cubicBezTo>
                  <a:cubicBezTo>
                    <a:pt x="399563" y="99249"/>
                    <a:pt x="409798" y="89014"/>
                    <a:pt x="409798" y="76389"/>
                  </a:cubicBezTo>
                  <a:cubicBezTo>
                    <a:pt x="409798" y="63764"/>
                    <a:pt x="399563" y="53529"/>
                    <a:pt x="386938" y="53529"/>
                  </a:cubicBezTo>
                  <a:close/>
                  <a:moveTo>
                    <a:pt x="437712" y="24230"/>
                  </a:moveTo>
                  <a:cubicBezTo>
                    <a:pt x="425087" y="24230"/>
                    <a:pt x="414852" y="34465"/>
                    <a:pt x="414852" y="47090"/>
                  </a:cubicBezTo>
                  <a:cubicBezTo>
                    <a:pt x="414852" y="59715"/>
                    <a:pt x="425087" y="69950"/>
                    <a:pt x="437712" y="69950"/>
                  </a:cubicBezTo>
                  <a:cubicBezTo>
                    <a:pt x="450337" y="69950"/>
                    <a:pt x="460572" y="59715"/>
                    <a:pt x="460572" y="47090"/>
                  </a:cubicBezTo>
                  <a:cubicBezTo>
                    <a:pt x="460572" y="34465"/>
                    <a:pt x="450337" y="24230"/>
                    <a:pt x="437712" y="24230"/>
                  </a:cubicBezTo>
                  <a:close/>
                  <a:moveTo>
                    <a:pt x="437617" y="0"/>
                  </a:moveTo>
                  <a:cubicBezTo>
                    <a:pt x="497432" y="0"/>
                    <a:pt x="545922" y="48490"/>
                    <a:pt x="545922" y="108305"/>
                  </a:cubicBezTo>
                  <a:cubicBezTo>
                    <a:pt x="545922" y="153166"/>
                    <a:pt x="518647" y="191657"/>
                    <a:pt x="479774" y="208099"/>
                  </a:cubicBezTo>
                  <a:lnTo>
                    <a:pt x="477170" y="208624"/>
                  </a:lnTo>
                  <a:lnTo>
                    <a:pt x="477170" y="312925"/>
                  </a:lnTo>
                  <a:lnTo>
                    <a:pt x="479774" y="313451"/>
                  </a:lnTo>
                  <a:cubicBezTo>
                    <a:pt x="505689" y="324412"/>
                    <a:pt x="526449" y="345172"/>
                    <a:pt x="537411" y="371087"/>
                  </a:cubicBezTo>
                  <a:lnTo>
                    <a:pt x="537655" y="372297"/>
                  </a:lnTo>
                  <a:lnTo>
                    <a:pt x="666891" y="372297"/>
                  </a:lnTo>
                  <a:lnTo>
                    <a:pt x="667135" y="371088"/>
                  </a:lnTo>
                  <a:cubicBezTo>
                    <a:pt x="683577" y="332216"/>
                    <a:pt x="722068" y="304940"/>
                    <a:pt x="766930" y="304940"/>
                  </a:cubicBezTo>
                  <a:cubicBezTo>
                    <a:pt x="826745" y="304940"/>
                    <a:pt x="875235" y="353430"/>
                    <a:pt x="875235" y="413246"/>
                  </a:cubicBezTo>
                  <a:cubicBezTo>
                    <a:pt x="875235" y="473061"/>
                    <a:pt x="826745" y="521551"/>
                    <a:pt x="766930" y="521551"/>
                  </a:cubicBezTo>
                  <a:cubicBezTo>
                    <a:pt x="722068" y="521551"/>
                    <a:pt x="683577" y="494276"/>
                    <a:pt x="667135" y="455403"/>
                  </a:cubicBezTo>
                  <a:lnTo>
                    <a:pt x="666328" y="451404"/>
                  </a:lnTo>
                  <a:lnTo>
                    <a:pt x="538218" y="451404"/>
                  </a:lnTo>
                  <a:lnTo>
                    <a:pt x="537411" y="455402"/>
                  </a:lnTo>
                  <a:cubicBezTo>
                    <a:pt x="526449" y="481317"/>
                    <a:pt x="505689" y="502078"/>
                    <a:pt x="479774" y="513039"/>
                  </a:cubicBezTo>
                  <a:lnTo>
                    <a:pt x="477170" y="513565"/>
                  </a:lnTo>
                  <a:lnTo>
                    <a:pt x="477170" y="617868"/>
                  </a:lnTo>
                  <a:lnTo>
                    <a:pt x="479774" y="618393"/>
                  </a:lnTo>
                  <a:cubicBezTo>
                    <a:pt x="518647" y="634835"/>
                    <a:pt x="545922" y="673326"/>
                    <a:pt x="545922" y="718187"/>
                  </a:cubicBezTo>
                  <a:cubicBezTo>
                    <a:pt x="545922" y="778002"/>
                    <a:pt x="497432" y="826492"/>
                    <a:pt x="437617" y="826492"/>
                  </a:cubicBezTo>
                  <a:cubicBezTo>
                    <a:pt x="377802" y="826492"/>
                    <a:pt x="329312" y="778002"/>
                    <a:pt x="329312" y="718187"/>
                  </a:cubicBezTo>
                  <a:cubicBezTo>
                    <a:pt x="329312" y="673326"/>
                    <a:pt x="356588" y="634835"/>
                    <a:pt x="395460" y="618393"/>
                  </a:cubicBezTo>
                  <a:lnTo>
                    <a:pt x="398064" y="617868"/>
                  </a:lnTo>
                  <a:lnTo>
                    <a:pt x="398064" y="513565"/>
                  </a:lnTo>
                  <a:lnTo>
                    <a:pt x="395460" y="513039"/>
                  </a:lnTo>
                  <a:cubicBezTo>
                    <a:pt x="369545" y="502078"/>
                    <a:pt x="348784" y="481317"/>
                    <a:pt x="337823" y="455402"/>
                  </a:cubicBezTo>
                  <a:lnTo>
                    <a:pt x="337016" y="451404"/>
                  </a:lnTo>
                  <a:lnTo>
                    <a:pt x="208906" y="451404"/>
                  </a:lnTo>
                  <a:lnTo>
                    <a:pt x="208099" y="455403"/>
                  </a:lnTo>
                  <a:cubicBezTo>
                    <a:pt x="191657" y="494276"/>
                    <a:pt x="153167" y="521551"/>
                    <a:pt x="108305" y="521551"/>
                  </a:cubicBezTo>
                  <a:cubicBezTo>
                    <a:pt x="48490" y="521551"/>
                    <a:pt x="0" y="473061"/>
                    <a:pt x="0" y="413246"/>
                  </a:cubicBezTo>
                  <a:cubicBezTo>
                    <a:pt x="0" y="353430"/>
                    <a:pt x="48490" y="304940"/>
                    <a:pt x="108305" y="304940"/>
                  </a:cubicBezTo>
                  <a:cubicBezTo>
                    <a:pt x="153167" y="304940"/>
                    <a:pt x="191657" y="332216"/>
                    <a:pt x="208099" y="371088"/>
                  </a:cubicBezTo>
                  <a:lnTo>
                    <a:pt x="208343" y="372297"/>
                  </a:lnTo>
                  <a:lnTo>
                    <a:pt x="337579" y="372297"/>
                  </a:lnTo>
                  <a:lnTo>
                    <a:pt x="337823" y="371087"/>
                  </a:lnTo>
                  <a:cubicBezTo>
                    <a:pt x="348784" y="345172"/>
                    <a:pt x="369545" y="324412"/>
                    <a:pt x="395460" y="313451"/>
                  </a:cubicBezTo>
                  <a:lnTo>
                    <a:pt x="398064" y="312925"/>
                  </a:lnTo>
                  <a:lnTo>
                    <a:pt x="398064" y="208624"/>
                  </a:lnTo>
                  <a:lnTo>
                    <a:pt x="395460" y="208099"/>
                  </a:lnTo>
                  <a:cubicBezTo>
                    <a:pt x="356588" y="191657"/>
                    <a:pt x="329312" y="153166"/>
                    <a:pt x="329312" y="108305"/>
                  </a:cubicBezTo>
                  <a:cubicBezTo>
                    <a:pt x="329312" y="48490"/>
                    <a:pt x="377802" y="0"/>
                    <a:pt x="437617"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80" name="Rectangle 79"/>
          <p:cNvSpPr/>
          <p:nvPr/>
        </p:nvSpPr>
        <p:spPr>
          <a:xfrm>
            <a:off x="3985359" y="2653343"/>
            <a:ext cx="1128835" cy="369332"/>
          </a:xfrm>
          <a:prstGeom prst="rect">
            <a:avLst/>
          </a:prstGeom>
        </p:spPr>
        <p:txBody>
          <a:bodyPr wrap="none">
            <a:spAutoFit/>
          </a:bodyPr>
          <a:lstStyle/>
          <a:p>
            <a:r>
              <a:rPr kumimoji="1" lang="en-US" altLang="ja-JP" dirty="0" smtClean="0">
                <a:solidFill>
                  <a:prstClr val="black"/>
                </a:solidFill>
              </a:rPr>
              <a:t>Photonics</a:t>
            </a:r>
            <a:endParaRPr lang="en-US" dirty="0">
              <a:solidFill>
                <a:prstClr val="black"/>
              </a:solidFill>
            </a:endParaRPr>
          </a:p>
        </p:txBody>
      </p:sp>
      <p:sp>
        <p:nvSpPr>
          <p:cNvPr id="83" name="Rectangle 82"/>
          <p:cNvSpPr/>
          <p:nvPr/>
        </p:nvSpPr>
        <p:spPr>
          <a:xfrm>
            <a:off x="5846841" y="3458716"/>
            <a:ext cx="2286203" cy="369332"/>
          </a:xfrm>
          <a:prstGeom prst="rect">
            <a:avLst/>
          </a:prstGeom>
        </p:spPr>
        <p:txBody>
          <a:bodyPr wrap="none">
            <a:spAutoFit/>
          </a:bodyPr>
          <a:lstStyle/>
          <a:p>
            <a:r>
              <a:rPr kumimoji="1" lang="en-US" altLang="ja-JP" dirty="0" smtClean="0">
                <a:solidFill>
                  <a:prstClr val="black"/>
                </a:solidFill>
              </a:rPr>
              <a:t>Massive memory </a:t>
            </a:r>
            <a:r>
              <a:rPr kumimoji="1" lang="en-US" altLang="ja-JP" dirty="0">
                <a:solidFill>
                  <a:prstClr val="black"/>
                </a:solidFill>
              </a:rPr>
              <a:t>pool</a:t>
            </a:r>
            <a:endParaRPr lang="en-US" dirty="0">
              <a:solidFill>
                <a:prstClr val="black"/>
              </a:solidFill>
            </a:endParaRPr>
          </a:p>
        </p:txBody>
      </p:sp>
      <p:sp>
        <p:nvSpPr>
          <p:cNvPr id="84" name="Title 1"/>
          <p:cNvSpPr txBox="1">
            <a:spLocks/>
          </p:cNvSpPr>
          <p:nvPr/>
        </p:nvSpPr>
        <p:spPr bwMode="black">
          <a:xfrm>
            <a:off x="466642" y="3938363"/>
            <a:ext cx="8117206" cy="430887"/>
          </a:xfrm>
          <a:prstGeom prst="rect">
            <a:avLst/>
          </a:prstGeom>
          <a:ln>
            <a:noFill/>
          </a:ln>
        </p:spPr>
        <p:txBody>
          <a:bodyPr vert="horz" wrap="square" lIns="0" tIns="0" rIns="0" bIns="0" rtlCol="0" anchor="t"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pPr algn="ctr"/>
            <a:r>
              <a:rPr kumimoji="1" lang="en-US" altLang="ja-JP" sz="3600" dirty="0" smtClean="0">
                <a:solidFill>
                  <a:srgbClr val="0096D6"/>
                </a:solidFill>
              </a:rPr>
              <a:t>The Machine</a:t>
            </a:r>
            <a:endParaRPr kumimoji="1" lang="ja-JP" altLang="en-US" sz="3600" dirty="0">
              <a:solidFill>
                <a:srgbClr val="0096D6"/>
              </a:solidFill>
            </a:endParaRPr>
          </a:p>
        </p:txBody>
      </p:sp>
    </p:spTree>
    <p:extLst>
      <p:ext uri="{BB962C8B-B14F-4D97-AF65-F5344CB8AC3E}">
        <p14:creationId xmlns:p14="http://schemas.microsoft.com/office/powerpoint/2010/main" val="292843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334660" y="2086218"/>
            <a:ext cx="2438400" cy="1133855"/>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944260" y="3651119"/>
            <a:ext cx="1219201" cy="5669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944260" y="3327323"/>
            <a:ext cx="1219201" cy="56692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944260" y="3043859"/>
            <a:ext cx="1219201" cy="56692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944260" y="2760395"/>
            <a:ext cx="1219201" cy="56692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944260" y="2476931"/>
            <a:ext cx="1219201" cy="56692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944260" y="2174325"/>
            <a:ext cx="1219201" cy="56692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944260" y="1890861"/>
            <a:ext cx="1219201" cy="566928"/>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944260" y="1607397"/>
            <a:ext cx="1219201" cy="566928"/>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944260" y="1323933"/>
            <a:ext cx="1219201" cy="566928"/>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944260" y="1040469"/>
            <a:ext cx="1219201" cy="566928"/>
          </a:xfrm>
          <a:prstGeom prst="rect">
            <a:avLst/>
          </a:prstGeom>
        </p:spPr>
      </p:pic>
      <p:pic>
        <p:nvPicPr>
          <p:cNvPr id="193" name="Picture 19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5394" y="898368"/>
            <a:ext cx="365760" cy="950976"/>
          </a:xfrm>
          <a:prstGeom prst="rect">
            <a:avLst/>
          </a:prstGeom>
        </p:spPr>
      </p:pic>
      <p:pic>
        <p:nvPicPr>
          <p:cNvPr id="194" name="Picture 19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6605" y="898368"/>
            <a:ext cx="365760" cy="950976"/>
          </a:xfrm>
          <a:prstGeom prst="rect">
            <a:avLst/>
          </a:prstGeom>
        </p:spPr>
      </p:pic>
      <p:pic>
        <p:nvPicPr>
          <p:cNvPr id="195" name="Picture 19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7818" y="898368"/>
            <a:ext cx="365760" cy="950976"/>
          </a:xfrm>
          <a:prstGeom prst="rect">
            <a:avLst/>
          </a:prstGeom>
        </p:spPr>
      </p:pic>
      <p:pic>
        <p:nvPicPr>
          <p:cNvPr id="196" name="Picture 19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9031" y="898368"/>
            <a:ext cx="365760" cy="950976"/>
          </a:xfrm>
          <a:prstGeom prst="rect">
            <a:avLst/>
          </a:prstGeom>
        </p:spPr>
      </p:pic>
      <p:pic>
        <p:nvPicPr>
          <p:cNvPr id="197" name="Picture 1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0244" y="898368"/>
            <a:ext cx="365760" cy="950976"/>
          </a:xfrm>
          <a:prstGeom prst="rect">
            <a:avLst/>
          </a:prstGeom>
        </p:spPr>
      </p:pic>
      <p:pic>
        <p:nvPicPr>
          <p:cNvPr id="198" name="Picture 19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1457" y="898368"/>
            <a:ext cx="365760" cy="950976"/>
          </a:xfrm>
          <a:prstGeom prst="rect">
            <a:avLst/>
          </a:prstGeom>
        </p:spPr>
      </p:pic>
      <p:pic>
        <p:nvPicPr>
          <p:cNvPr id="199" name="Picture 19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2670" y="898368"/>
            <a:ext cx="365760" cy="950976"/>
          </a:xfrm>
          <a:prstGeom prst="rect">
            <a:avLst/>
          </a:prstGeom>
        </p:spPr>
      </p:pic>
      <p:pic>
        <p:nvPicPr>
          <p:cNvPr id="200" name="Picture 19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3883" y="898368"/>
            <a:ext cx="365760" cy="950976"/>
          </a:xfrm>
          <a:prstGeom prst="rect">
            <a:avLst/>
          </a:prstGeom>
        </p:spPr>
      </p:pic>
      <p:pic>
        <p:nvPicPr>
          <p:cNvPr id="201" name="Picture 2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096" y="898368"/>
            <a:ext cx="365760" cy="950976"/>
          </a:xfrm>
          <a:prstGeom prst="rect">
            <a:avLst/>
          </a:prstGeom>
        </p:spPr>
      </p:pic>
      <p:pic>
        <p:nvPicPr>
          <p:cNvPr id="202" name="Picture 20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870" y="898368"/>
            <a:ext cx="365760" cy="950976"/>
          </a:xfrm>
          <a:prstGeom prst="rect">
            <a:avLst/>
          </a:prstGeom>
        </p:spPr>
      </p:pic>
      <p:pic>
        <p:nvPicPr>
          <p:cNvPr id="149" name="Picture 1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3528" y="1174835"/>
            <a:ext cx="365760" cy="950976"/>
          </a:xfrm>
          <a:prstGeom prst="rect">
            <a:avLst/>
          </a:prstGeom>
        </p:spPr>
      </p:pic>
      <p:pic>
        <p:nvPicPr>
          <p:cNvPr id="150" name="Picture 1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739" y="1174835"/>
            <a:ext cx="365760" cy="950976"/>
          </a:xfrm>
          <a:prstGeom prst="rect">
            <a:avLst/>
          </a:prstGeom>
        </p:spPr>
      </p:pic>
      <p:pic>
        <p:nvPicPr>
          <p:cNvPr id="151" name="Picture 1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5952" y="1174835"/>
            <a:ext cx="365760" cy="950976"/>
          </a:xfrm>
          <a:prstGeom prst="rect">
            <a:avLst/>
          </a:prstGeom>
        </p:spPr>
      </p:pic>
      <p:pic>
        <p:nvPicPr>
          <p:cNvPr id="152" name="Picture 1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7165" y="1174835"/>
            <a:ext cx="365760" cy="950976"/>
          </a:xfrm>
          <a:prstGeom prst="rect">
            <a:avLst/>
          </a:prstGeom>
        </p:spPr>
      </p:pic>
      <p:pic>
        <p:nvPicPr>
          <p:cNvPr id="153" name="Picture 1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8378" y="1174835"/>
            <a:ext cx="365760" cy="950976"/>
          </a:xfrm>
          <a:prstGeom prst="rect">
            <a:avLst/>
          </a:prstGeom>
        </p:spPr>
      </p:pic>
      <p:pic>
        <p:nvPicPr>
          <p:cNvPr id="154" name="Picture 1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591" y="1174835"/>
            <a:ext cx="365760" cy="950976"/>
          </a:xfrm>
          <a:prstGeom prst="rect">
            <a:avLst/>
          </a:prstGeom>
        </p:spPr>
      </p:pic>
      <p:pic>
        <p:nvPicPr>
          <p:cNvPr id="155" name="Picture 15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0804" y="1174835"/>
            <a:ext cx="365760" cy="950976"/>
          </a:xfrm>
          <a:prstGeom prst="rect">
            <a:avLst/>
          </a:prstGeom>
        </p:spPr>
      </p:pic>
      <p:pic>
        <p:nvPicPr>
          <p:cNvPr id="156" name="Picture 1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017" y="1174835"/>
            <a:ext cx="365760" cy="950976"/>
          </a:xfrm>
          <a:prstGeom prst="rect">
            <a:avLst/>
          </a:prstGeom>
        </p:spPr>
      </p:pic>
      <p:pic>
        <p:nvPicPr>
          <p:cNvPr id="157" name="Picture 1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230" y="1174835"/>
            <a:ext cx="365760" cy="950976"/>
          </a:xfrm>
          <a:prstGeom prst="rect">
            <a:avLst/>
          </a:prstGeom>
        </p:spPr>
      </p:pic>
      <p:pic>
        <p:nvPicPr>
          <p:cNvPr id="158" name="Picture 1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004" y="1174835"/>
            <a:ext cx="365760" cy="950976"/>
          </a:xfrm>
          <a:prstGeom prst="rect">
            <a:avLst/>
          </a:prstGeom>
        </p:spPr>
      </p:pic>
      <p:pic>
        <p:nvPicPr>
          <p:cNvPr id="160" name="Picture 15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9572" y="1457809"/>
            <a:ext cx="365760" cy="950976"/>
          </a:xfrm>
          <a:prstGeom prst="rect">
            <a:avLst/>
          </a:prstGeom>
        </p:spPr>
      </p:pic>
      <p:pic>
        <p:nvPicPr>
          <p:cNvPr id="161" name="Picture 1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0783" y="1457809"/>
            <a:ext cx="365760" cy="950976"/>
          </a:xfrm>
          <a:prstGeom prst="rect">
            <a:avLst/>
          </a:prstGeom>
        </p:spPr>
      </p:pic>
      <p:pic>
        <p:nvPicPr>
          <p:cNvPr id="162" name="Picture 1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1996" y="1457809"/>
            <a:ext cx="365760" cy="950976"/>
          </a:xfrm>
          <a:prstGeom prst="rect">
            <a:avLst/>
          </a:prstGeom>
        </p:spPr>
      </p:pic>
      <p:pic>
        <p:nvPicPr>
          <p:cNvPr id="163" name="Picture 16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3209" y="1457809"/>
            <a:ext cx="365760" cy="950976"/>
          </a:xfrm>
          <a:prstGeom prst="rect">
            <a:avLst/>
          </a:prstGeom>
        </p:spPr>
      </p:pic>
      <p:pic>
        <p:nvPicPr>
          <p:cNvPr id="164" name="Picture 1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4422" y="1457809"/>
            <a:ext cx="365760" cy="950976"/>
          </a:xfrm>
          <a:prstGeom prst="rect">
            <a:avLst/>
          </a:prstGeom>
        </p:spPr>
      </p:pic>
      <p:pic>
        <p:nvPicPr>
          <p:cNvPr id="165" name="Picture 1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5635" y="1457809"/>
            <a:ext cx="365760" cy="950976"/>
          </a:xfrm>
          <a:prstGeom prst="rect">
            <a:avLst/>
          </a:prstGeom>
        </p:spPr>
      </p:pic>
      <p:pic>
        <p:nvPicPr>
          <p:cNvPr id="166" name="Picture 1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6848" y="1457809"/>
            <a:ext cx="365760" cy="950976"/>
          </a:xfrm>
          <a:prstGeom prst="rect">
            <a:avLst/>
          </a:prstGeom>
        </p:spPr>
      </p:pic>
      <p:pic>
        <p:nvPicPr>
          <p:cNvPr id="167" name="Picture 16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061" y="1457809"/>
            <a:ext cx="365760" cy="950976"/>
          </a:xfrm>
          <a:prstGeom prst="rect">
            <a:avLst/>
          </a:prstGeom>
        </p:spPr>
      </p:pic>
      <p:pic>
        <p:nvPicPr>
          <p:cNvPr id="168" name="Picture 1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9274" y="1457809"/>
            <a:ext cx="365760" cy="950976"/>
          </a:xfrm>
          <a:prstGeom prst="rect">
            <a:avLst/>
          </a:prstGeom>
        </p:spPr>
      </p:pic>
      <p:pic>
        <p:nvPicPr>
          <p:cNvPr id="169" name="Picture 1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048" y="1457809"/>
            <a:ext cx="365760" cy="950976"/>
          </a:xfrm>
          <a:prstGeom prst="rect">
            <a:avLst/>
          </a:prstGeom>
        </p:spPr>
      </p:pic>
      <p:pic>
        <p:nvPicPr>
          <p:cNvPr id="171" name="Picture 17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0084" y="1742929"/>
            <a:ext cx="365760" cy="950976"/>
          </a:xfrm>
          <a:prstGeom prst="rect">
            <a:avLst/>
          </a:prstGeom>
        </p:spPr>
      </p:pic>
      <p:pic>
        <p:nvPicPr>
          <p:cNvPr id="172" name="Picture 1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1295" y="1742929"/>
            <a:ext cx="365760" cy="950976"/>
          </a:xfrm>
          <a:prstGeom prst="rect">
            <a:avLst/>
          </a:prstGeom>
        </p:spPr>
      </p:pic>
      <p:pic>
        <p:nvPicPr>
          <p:cNvPr id="173" name="Picture 1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2508" y="1742929"/>
            <a:ext cx="365760" cy="950976"/>
          </a:xfrm>
          <a:prstGeom prst="rect">
            <a:avLst/>
          </a:prstGeom>
        </p:spPr>
      </p:pic>
      <p:pic>
        <p:nvPicPr>
          <p:cNvPr id="174" name="Picture 17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3721" y="1742929"/>
            <a:ext cx="365760" cy="950976"/>
          </a:xfrm>
          <a:prstGeom prst="rect">
            <a:avLst/>
          </a:prstGeom>
        </p:spPr>
      </p:pic>
      <p:pic>
        <p:nvPicPr>
          <p:cNvPr id="175" name="Picture 1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4934" y="1742929"/>
            <a:ext cx="365760" cy="950976"/>
          </a:xfrm>
          <a:prstGeom prst="rect">
            <a:avLst/>
          </a:prstGeom>
        </p:spPr>
      </p:pic>
      <p:pic>
        <p:nvPicPr>
          <p:cNvPr id="176" name="Picture 17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6147" y="1742929"/>
            <a:ext cx="365760" cy="950976"/>
          </a:xfrm>
          <a:prstGeom prst="rect">
            <a:avLst/>
          </a:prstGeom>
        </p:spPr>
      </p:pic>
      <p:pic>
        <p:nvPicPr>
          <p:cNvPr id="177" name="Picture 1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7360" y="1742929"/>
            <a:ext cx="365760" cy="950976"/>
          </a:xfrm>
          <a:prstGeom prst="rect">
            <a:avLst/>
          </a:prstGeom>
        </p:spPr>
      </p:pic>
      <p:pic>
        <p:nvPicPr>
          <p:cNvPr id="178" name="Picture 17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8573" y="1742929"/>
            <a:ext cx="365760" cy="950976"/>
          </a:xfrm>
          <a:prstGeom prst="rect">
            <a:avLst/>
          </a:prstGeom>
        </p:spPr>
      </p:pic>
      <p:pic>
        <p:nvPicPr>
          <p:cNvPr id="179" name="Picture 1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9786" y="1742929"/>
            <a:ext cx="365760" cy="950976"/>
          </a:xfrm>
          <a:prstGeom prst="rect">
            <a:avLst/>
          </a:prstGeom>
        </p:spPr>
      </p:pic>
      <p:pic>
        <p:nvPicPr>
          <p:cNvPr id="180" name="Picture 17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560" y="1742929"/>
            <a:ext cx="365760" cy="950976"/>
          </a:xfrm>
          <a:prstGeom prst="rect">
            <a:avLst/>
          </a:prstGeom>
        </p:spPr>
      </p:pic>
      <p:pic>
        <p:nvPicPr>
          <p:cNvPr id="182" name="Picture 1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6128" y="2020879"/>
            <a:ext cx="365760" cy="950976"/>
          </a:xfrm>
          <a:prstGeom prst="rect">
            <a:avLst/>
          </a:prstGeom>
        </p:spPr>
      </p:pic>
      <p:pic>
        <p:nvPicPr>
          <p:cNvPr id="183" name="Picture 18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7339" y="2020879"/>
            <a:ext cx="365760" cy="950976"/>
          </a:xfrm>
          <a:prstGeom prst="rect">
            <a:avLst/>
          </a:prstGeom>
        </p:spPr>
      </p:pic>
      <p:pic>
        <p:nvPicPr>
          <p:cNvPr id="184" name="Picture 1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8552" y="2020879"/>
            <a:ext cx="365760" cy="950976"/>
          </a:xfrm>
          <a:prstGeom prst="rect">
            <a:avLst/>
          </a:prstGeom>
        </p:spPr>
      </p:pic>
      <p:pic>
        <p:nvPicPr>
          <p:cNvPr id="185" name="Picture 1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765" y="2020879"/>
            <a:ext cx="365760" cy="950976"/>
          </a:xfrm>
          <a:prstGeom prst="rect">
            <a:avLst/>
          </a:prstGeom>
        </p:spPr>
      </p:pic>
      <p:pic>
        <p:nvPicPr>
          <p:cNvPr id="186" name="Picture 1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0978" y="2020879"/>
            <a:ext cx="365760" cy="950976"/>
          </a:xfrm>
          <a:prstGeom prst="rect">
            <a:avLst/>
          </a:prstGeom>
        </p:spPr>
      </p:pic>
      <p:pic>
        <p:nvPicPr>
          <p:cNvPr id="187" name="Picture 18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2191" y="2020879"/>
            <a:ext cx="365760" cy="950976"/>
          </a:xfrm>
          <a:prstGeom prst="rect">
            <a:avLst/>
          </a:prstGeom>
        </p:spPr>
      </p:pic>
      <p:pic>
        <p:nvPicPr>
          <p:cNvPr id="188" name="Picture 18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3404" y="2020879"/>
            <a:ext cx="365760" cy="950976"/>
          </a:xfrm>
          <a:prstGeom prst="rect">
            <a:avLst/>
          </a:prstGeom>
        </p:spPr>
      </p:pic>
      <p:pic>
        <p:nvPicPr>
          <p:cNvPr id="189" name="Picture 18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4617" y="2020879"/>
            <a:ext cx="365760" cy="950976"/>
          </a:xfrm>
          <a:prstGeom prst="rect">
            <a:avLst/>
          </a:prstGeom>
        </p:spPr>
      </p:pic>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830" y="2020879"/>
            <a:ext cx="365760" cy="950976"/>
          </a:xfrm>
          <a:prstGeom prst="rect">
            <a:avLst/>
          </a:prstGeom>
        </p:spPr>
      </p:pic>
      <p:pic>
        <p:nvPicPr>
          <p:cNvPr id="191" name="Picture 19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604" y="2020879"/>
            <a:ext cx="365760" cy="950976"/>
          </a:xfrm>
          <a:prstGeom prst="rect">
            <a:avLst/>
          </a:prstGeom>
        </p:spPr>
      </p:pic>
      <p:pic>
        <p:nvPicPr>
          <p:cNvPr id="83" name="Picture 8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3817" y="2297815"/>
            <a:ext cx="365760" cy="950976"/>
          </a:xfrm>
          <a:prstGeom prst="rect">
            <a:avLst/>
          </a:prstGeom>
        </p:spPr>
      </p:pic>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5028" y="2297815"/>
            <a:ext cx="365760" cy="950976"/>
          </a:xfrm>
          <a:prstGeom prst="rect">
            <a:avLst/>
          </a:prstGeom>
        </p:spPr>
      </p:pic>
      <p:pic>
        <p:nvPicPr>
          <p:cNvPr id="85" name="Picture 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6241" y="2297815"/>
            <a:ext cx="365760" cy="950976"/>
          </a:xfrm>
          <a:prstGeom prst="rect">
            <a:avLst/>
          </a:prstGeom>
        </p:spPr>
      </p:pic>
      <p:pic>
        <p:nvPicPr>
          <p:cNvPr id="86" name="Picture 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7454" y="2297815"/>
            <a:ext cx="365760" cy="950976"/>
          </a:xfrm>
          <a:prstGeom prst="rect">
            <a:avLst/>
          </a:prstGeom>
        </p:spPr>
      </p:pic>
      <p:pic>
        <p:nvPicPr>
          <p:cNvPr id="87" name="Picture 8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8667" y="2297815"/>
            <a:ext cx="365760" cy="950976"/>
          </a:xfrm>
          <a:prstGeom prst="rect">
            <a:avLst/>
          </a:prstGeom>
        </p:spPr>
      </p:pic>
      <p:pic>
        <p:nvPicPr>
          <p:cNvPr id="88" name="Picture 8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9880" y="2297815"/>
            <a:ext cx="365760" cy="950976"/>
          </a:xfrm>
          <a:prstGeom prst="rect">
            <a:avLst/>
          </a:prstGeom>
        </p:spPr>
      </p:pic>
      <p:pic>
        <p:nvPicPr>
          <p:cNvPr id="89" name="Picture 8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1093" y="2297815"/>
            <a:ext cx="365760" cy="950976"/>
          </a:xfrm>
          <a:prstGeom prst="rect">
            <a:avLst/>
          </a:prstGeom>
        </p:spPr>
      </p:pic>
      <p:pic>
        <p:nvPicPr>
          <p:cNvPr id="90" name="Picture 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2306" y="2297815"/>
            <a:ext cx="365760" cy="950976"/>
          </a:xfrm>
          <a:prstGeom prst="rect">
            <a:avLst/>
          </a:prstGeom>
        </p:spPr>
      </p:pic>
      <p:pic>
        <p:nvPicPr>
          <p:cNvPr id="91" name="Picture 9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3519" y="2297815"/>
            <a:ext cx="365760" cy="950976"/>
          </a:xfrm>
          <a:prstGeom prst="rect">
            <a:avLst/>
          </a:prstGeom>
        </p:spPr>
      </p:pic>
      <p:pic>
        <p:nvPicPr>
          <p:cNvPr id="92" name="Picture 9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1293" y="2297815"/>
            <a:ext cx="365760" cy="950976"/>
          </a:xfrm>
          <a:prstGeom prst="rect">
            <a:avLst/>
          </a:prstGeom>
        </p:spPr>
      </p:pic>
      <p:pic>
        <p:nvPicPr>
          <p:cNvPr id="94" name="Picture 9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9861" y="2580789"/>
            <a:ext cx="365760" cy="950976"/>
          </a:xfrm>
          <a:prstGeom prst="rect">
            <a:avLst/>
          </a:prstGeom>
        </p:spPr>
      </p:pic>
      <p:pic>
        <p:nvPicPr>
          <p:cNvPr id="95" name="Picture 9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1072" y="2580789"/>
            <a:ext cx="365760" cy="950976"/>
          </a:xfrm>
          <a:prstGeom prst="rect">
            <a:avLst/>
          </a:prstGeom>
        </p:spPr>
      </p:pic>
      <p:pic>
        <p:nvPicPr>
          <p:cNvPr id="96" name="Picture 9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2285" y="2580789"/>
            <a:ext cx="365760" cy="950976"/>
          </a:xfrm>
          <a:prstGeom prst="rect">
            <a:avLst/>
          </a:prstGeom>
        </p:spPr>
      </p:pic>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3498" y="2580789"/>
            <a:ext cx="365760" cy="950976"/>
          </a:xfrm>
          <a:prstGeom prst="rect">
            <a:avLst/>
          </a:prstGeom>
        </p:spPr>
      </p:pic>
      <p:pic>
        <p:nvPicPr>
          <p:cNvPr id="98" name="Picture 9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4711" y="2580789"/>
            <a:ext cx="365760" cy="950976"/>
          </a:xfrm>
          <a:prstGeom prst="rect">
            <a:avLst/>
          </a:prstGeom>
        </p:spPr>
      </p:pic>
      <p:pic>
        <p:nvPicPr>
          <p:cNvPr id="99" name="Picture 9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5924" y="2580789"/>
            <a:ext cx="365760" cy="950976"/>
          </a:xfrm>
          <a:prstGeom prst="rect">
            <a:avLst/>
          </a:prstGeom>
        </p:spPr>
      </p:pic>
      <p:pic>
        <p:nvPicPr>
          <p:cNvPr id="100" name="Picture 9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7137" y="2580789"/>
            <a:ext cx="365760" cy="950976"/>
          </a:xfrm>
          <a:prstGeom prst="rect">
            <a:avLst/>
          </a:prstGeom>
        </p:spPr>
      </p:pic>
      <p:pic>
        <p:nvPicPr>
          <p:cNvPr id="101" name="Picture 1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8350" y="2580789"/>
            <a:ext cx="365760" cy="950976"/>
          </a:xfrm>
          <a:prstGeom prst="rect">
            <a:avLst/>
          </a:prstGeom>
        </p:spPr>
      </p:pic>
      <p:pic>
        <p:nvPicPr>
          <p:cNvPr id="102" name="Picture 10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9563" y="2580789"/>
            <a:ext cx="365760" cy="950976"/>
          </a:xfrm>
          <a:prstGeom prst="rect">
            <a:avLst/>
          </a:prstGeom>
        </p:spPr>
      </p:pic>
      <p:pic>
        <p:nvPicPr>
          <p:cNvPr id="103" name="Picture 10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7337" y="2580789"/>
            <a:ext cx="365760" cy="950976"/>
          </a:xfrm>
          <a:prstGeom prst="rect">
            <a:avLst/>
          </a:prstGeom>
        </p:spPr>
      </p:pic>
      <p:pic>
        <p:nvPicPr>
          <p:cNvPr id="72" name="Picture 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0373" y="2865909"/>
            <a:ext cx="365760" cy="950976"/>
          </a:xfrm>
          <a:prstGeom prst="rect">
            <a:avLst/>
          </a:prstGeom>
        </p:spPr>
      </p:pic>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584" y="2865909"/>
            <a:ext cx="365760" cy="950976"/>
          </a:xfrm>
          <a:prstGeom prst="rect">
            <a:avLst/>
          </a:prstGeom>
        </p:spPr>
      </p:pic>
      <p:pic>
        <p:nvPicPr>
          <p:cNvPr id="74" name="Picture 7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2797" y="2865909"/>
            <a:ext cx="365760" cy="950976"/>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4010" y="2865909"/>
            <a:ext cx="365760" cy="950976"/>
          </a:xfrm>
          <a:prstGeom prst="rect">
            <a:avLst/>
          </a:prstGeom>
        </p:spPr>
      </p:pic>
      <p:pic>
        <p:nvPicPr>
          <p:cNvPr id="76" name="Picture 7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5223" y="2865909"/>
            <a:ext cx="365760" cy="950976"/>
          </a:xfrm>
          <a:prstGeom prst="rect">
            <a:avLst/>
          </a:prstGeom>
        </p:spPr>
      </p:pic>
      <p:pic>
        <p:nvPicPr>
          <p:cNvPr id="77" name="Picture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6436" y="2865909"/>
            <a:ext cx="365760" cy="950976"/>
          </a:xfrm>
          <a:prstGeom prst="rect">
            <a:avLst/>
          </a:prstGeom>
        </p:spPr>
      </p:pic>
      <p:pic>
        <p:nvPicPr>
          <p:cNvPr id="78" name="Picture 7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649" y="2865909"/>
            <a:ext cx="365760" cy="950976"/>
          </a:xfrm>
          <a:prstGeom prst="rect">
            <a:avLst/>
          </a:prstGeom>
        </p:spPr>
      </p:pic>
      <p:pic>
        <p:nvPicPr>
          <p:cNvPr id="79" name="Picture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8862" y="2865909"/>
            <a:ext cx="365760" cy="950976"/>
          </a:xfrm>
          <a:prstGeom prst="rect">
            <a:avLst/>
          </a:prstGeom>
        </p:spPr>
      </p:pic>
      <p:pic>
        <p:nvPicPr>
          <p:cNvPr id="80" name="Picture 7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075" y="2865909"/>
            <a:ext cx="365760" cy="950976"/>
          </a:xfrm>
          <a:prstGeom prst="rect">
            <a:avLst/>
          </a:prstGeom>
        </p:spPr>
      </p:pic>
      <p:pic>
        <p:nvPicPr>
          <p:cNvPr id="81" name="Picture 8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7849" y="2865909"/>
            <a:ext cx="365760" cy="950976"/>
          </a:xfrm>
          <a:prstGeom prst="rect">
            <a:avLst/>
          </a:prstGeom>
        </p:spPr>
      </p:pic>
      <p:pic>
        <p:nvPicPr>
          <p:cNvPr id="59" name="Picture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6417" y="3143859"/>
            <a:ext cx="365760" cy="950976"/>
          </a:xfrm>
          <a:prstGeom prst="rect">
            <a:avLst/>
          </a:prstGeom>
        </p:spPr>
      </p:pic>
      <p:pic>
        <p:nvPicPr>
          <p:cNvPr id="60" name="Picture 5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628" y="3143859"/>
            <a:ext cx="365760" cy="950976"/>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8841" y="3143859"/>
            <a:ext cx="365760" cy="950976"/>
          </a:xfrm>
          <a:prstGeom prst="rect">
            <a:avLst/>
          </a:prstGeom>
        </p:spPr>
      </p:pic>
      <p:pic>
        <p:nvPicPr>
          <p:cNvPr id="62" name="Picture 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0054" y="3143859"/>
            <a:ext cx="365760" cy="950976"/>
          </a:xfrm>
          <a:prstGeom prst="rect">
            <a:avLst/>
          </a:prstGeom>
        </p:spPr>
      </p:pic>
      <p:pic>
        <p:nvPicPr>
          <p:cNvPr id="63" name="Picture 6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1267" y="3143859"/>
            <a:ext cx="365760" cy="950976"/>
          </a:xfrm>
          <a:prstGeom prst="rect">
            <a:avLst/>
          </a:prstGeom>
        </p:spPr>
      </p:pic>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2480" y="3143859"/>
            <a:ext cx="365760" cy="950976"/>
          </a:xfrm>
          <a:prstGeom prst="rect">
            <a:avLst/>
          </a:prstGeom>
        </p:spPr>
      </p:pic>
      <p:pic>
        <p:nvPicPr>
          <p:cNvPr id="65" name="Picture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3693" y="3143859"/>
            <a:ext cx="365760" cy="950976"/>
          </a:xfrm>
          <a:prstGeom prst="rect">
            <a:avLst/>
          </a:prstGeom>
        </p:spPr>
      </p:pic>
      <p:pic>
        <p:nvPicPr>
          <p:cNvPr id="66" name="Picture 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4906" y="3143859"/>
            <a:ext cx="365760" cy="950976"/>
          </a:xfrm>
          <a:prstGeom prst="rect">
            <a:avLst/>
          </a:prstGeom>
        </p:spPr>
      </p:pic>
      <p:pic>
        <p:nvPicPr>
          <p:cNvPr id="67" name="Picture 6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6119" y="3143859"/>
            <a:ext cx="365760" cy="950976"/>
          </a:xfrm>
          <a:prstGeom prst="rect">
            <a:avLst/>
          </a:prstGeom>
        </p:spPr>
      </p:pic>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3893" y="3143859"/>
            <a:ext cx="365760" cy="950976"/>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2700" y="3419767"/>
            <a:ext cx="365760" cy="950976"/>
          </a:xfrm>
          <a:prstGeom prst="rect">
            <a:avLst/>
          </a:prstGeom>
        </p:spPr>
      </p:pic>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3911" y="3419767"/>
            <a:ext cx="365760" cy="950976"/>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5124" y="3419767"/>
            <a:ext cx="365760" cy="950976"/>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6337" y="3419767"/>
            <a:ext cx="365760" cy="950976"/>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7550" y="3419767"/>
            <a:ext cx="365760" cy="950976"/>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8763" y="3419767"/>
            <a:ext cx="365760" cy="950976"/>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9976" y="3419767"/>
            <a:ext cx="365760" cy="950976"/>
          </a:xfrm>
          <a:prstGeom prst="rect">
            <a:avLst/>
          </a:prstGeom>
        </p:spPr>
      </p:pic>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1189" y="3419767"/>
            <a:ext cx="365760" cy="950976"/>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2402" y="3419767"/>
            <a:ext cx="365760" cy="950976"/>
          </a:xfrm>
          <a:prstGeom prst="rect">
            <a:avLst/>
          </a:prstGeom>
        </p:spPr>
      </p:pic>
      <p:pic>
        <p:nvPicPr>
          <p:cNvPr id="204" name="Picture 20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2097" y="898368"/>
            <a:ext cx="365760" cy="950976"/>
          </a:xfrm>
          <a:prstGeom prst="rect">
            <a:avLst/>
          </a:prstGeom>
        </p:spPr>
      </p:pic>
      <p:pic>
        <p:nvPicPr>
          <p:cNvPr id="205" name="Picture 20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3308" y="898368"/>
            <a:ext cx="365760" cy="950976"/>
          </a:xfrm>
          <a:prstGeom prst="rect">
            <a:avLst/>
          </a:prstGeom>
        </p:spPr>
      </p:pic>
      <p:pic>
        <p:nvPicPr>
          <p:cNvPr id="206" name="Picture 20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4521" y="898368"/>
            <a:ext cx="365760" cy="950976"/>
          </a:xfrm>
          <a:prstGeom prst="rect">
            <a:avLst/>
          </a:prstGeom>
        </p:spPr>
      </p:pic>
      <p:pic>
        <p:nvPicPr>
          <p:cNvPr id="207" name="Picture 2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5734" y="898368"/>
            <a:ext cx="365760" cy="950976"/>
          </a:xfrm>
          <a:prstGeom prst="rect">
            <a:avLst/>
          </a:prstGeom>
        </p:spPr>
      </p:pic>
      <p:pic>
        <p:nvPicPr>
          <p:cNvPr id="208" name="Picture 20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6947" y="898368"/>
            <a:ext cx="365760" cy="950976"/>
          </a:xfrm>
          <a:prstGeom prst="rect">
            <a:avLst/>
          </a:prstGeom>
        </p:spPr>
      </p:pic>
      <p:pic>
        <p:nvPicPr>
          <p:cNvPr id="209" name="Picture 20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8160" y="898368"/>
            <a:ext cx="365760" cy="950976"/>
          </a:xfrm>
          <a:prstGeom prst="rect">
            <a:avLst/>
          </a:prstGeom>
        </p:spPr>
      </p:pic>
      <p:pic>
        <p:nvPicPr>
          <p:cNvPr id="210" name="Picture 20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9373" y="898368"/>
            <a:ext cx="365760" cy="950976"/>
          </a:xfrm>
          <a:prstGeom prst="rect">
            <a:avLst/>
          </a:prstGeom>
        </p:spPr>
      </p:pic>
      <p:pic>
        <p:nvPicPr>
          <p:cNvPr id="211" name="Picture 2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0586" y="898368"/>
            <a:ext cx="365760" cy="950976"/>
          </a:xfrm>
          <a:prstGeom prst="rect">
            <a:avLst/>
          </a:prstGeom>
        </p:spPr>
      </p:pic>
      <p:pic>
        <p:nvPicPr>
          <p:cNvPr id="212" name="Picture 2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1799" y="898368"/>
            <a:ext cx="365760" cy="950976"/>
          </a:xfrm>
          <a:prstGeom prst="rect">
            <a:avLst/>
          </a:prstGeom>
        </p:spPr>
      </p:pic>
      <p:pic>
        <p:nvPicPr>
          <p:cNvPr id="213" name="Picture 2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9573" y="898368"/>
            <a:ext cx="365760" cy="950976"/>
          </a:xfrm>
          <a:prstGeom prst="rect">
            <a:avLst/>
          </a:prstGeom>
        </p:spPr>
      </p:pic>
      <p:pic>
        <p:nvPicPr>
          <p:cNvPr id="215" name="Picture 2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0231" y="1174835"/>
            <a:ext cx="365760" cy="950976"/>
          </a:xfrm>
          <a:prstGeom prst="rect">
            <a:avLst/>
          </a:prstGeom>
        </p:spPr>
      </p:pic>
      <p:pic>
        <p:nvPicPr>
          <p:cNvPr id="216" name="Picture 2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1442" y="1174835"/>
            <a:ext cx="365760" cy="950976"/>
          </a:xfrm>
          <a:prstGeom prst="rect">
            <a:avLst/>
          </a:prstGeom>
        </p:spPr>
      </p:pic>
      <p:pic>
        <p:nvPicPr>
          <p:cNvPr id="217" name="Picture 2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2655" y="1174835"/>
            <a:ext cx="365760" cy="950976"/>
          </a:xfrm>
          <a:prstGeom prst="rect">
            <a:avLst/>
          </a:prstGeom>
        </p:spPr>
      </p:pic>
      <p:pic>
        <p:nvPicPr>
          <p:cNvPr id="218" name="Picture 2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3868" y="1174835"/>
            <a:ext cx="365760" cy="950976"/>
          </a:xfrm>
          <a:prstGeom prst="rect">
            <a:avLst/>
          </a:prstGeom>
        </p:spPr>
      </p:pic>
      <p:pic>
        <p:nvPicPr>
          <p:cNvPr id="219" name="Picture 2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5081" y="1174835"/>
            <a:ext cx="365760" cy="950976"/>
          </a:xfrm>
          <a:prstGeom prst="rect">
            <a:avLst/>
          </a:prstGeom>
        </p:spPr>
      </p:pic>
      <p:pic>
        <p:nvPicPr>
          <p:cNvPr id="220" name="Picture 2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294" y="1174835"/>
            <a:ext cx="365760" cy="950976"/>
          </a:xfrm>
          <a:prstGeom prst="rect">
            <a:avLst/>
          </a:prstGeom>
        </p:spPr>
      </p:pic>
      <p:pic>
        <p:nvPicPr>
          <p:cNvPr id="221" name="Picture 2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7507" y="1174835"/>
            <a:ext cx="365760" cy="950976"/>
          </a:xfrm>
          <a:prstGeom prst="rect">
            <a:avLst/>
          </a:prstGeom>
        </p:spPr>
      </p:pic>
      <p:pic>
        <p:nvPicPr>
          <p:cNvPr id="222" name="Picture 2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8720" y="1174835"/>
            <a:ext cx="365760" cy="950976"/>
          </a:xfrm>
          <a:prstGeom prst="rect">
            <a:avLst/>
          </a:prstGeom>
        </p:spPr>
      </p:pic>
      <p:pic>
        <p:nvPicPr>
          <p:cNvPr id="223" name="Picture 2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933" y="1174835"/>
            <a:ext cx="365760" cy="950976"/>
          </a:xfrm>
          <a:prstGeom prst="rect">
            <a:avLst/>
          </a:prstGeom>
        </p:spPr>
      </p:pic>
      <p:pic>
        <p:nvPicPr>
          <p:cNvPr id="224" name="Picture 2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7707" y="1174835"/>
            <a:ext cx="365760" cy="950976"/>
          </a:xfrm>
          <a:prstGeom prst="rect">
            <a:avLst/>
          </a:prstGeom>
        </p:spPr>
      </p:pic>
      <p:pic>
        <p:nvPicPr>
          <p:cNvPr id="226" name="Picture 2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6275" y="1457809"/>
            <a:ext cx="365760" cy="950976"/>
          </a:xfrm>
          <a:prstGeom prst="rect">
            <a:avLst/>
          </a:prstGeom>
        </p:spPr>
      </p:pic>
      <p:pic>
        <p:nvPicPr>
          <p:cNvPr id="227" name="Picture 2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7486" y="1457809"/>
            <a:ext cx="365760" cy="950976"/>
          </a:xfrm>
          <a:prstGeom prst="rect">
            <a:avLst/>
          </a:prstGeom>
        </p:spPr>
      </p:pic>
      <p:pic>
        <p:nvPicPr>
          <p:cNvPr id="228" name="Picture 2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8699" y="1457809"/>
            <a:ext cx="365760" cy="950976"/>
          </a:xfrm>
          <a:prstGeom prst="rect">
            <a:avLst/>
          </a:prstGeom>
        </p:spPr>
      </p:pic>
      <p:pic>
        <p:nvPicPr>
          <p:cNvPr id="229" name="Picture 2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9912" y="1457809"/>
            <a:ext cx="365760" cy="950976"/>
          </a:xfrm>
          <a:prstGeom prst="rect">
            <a:avLst/>
          </a:prstGeom>
        </p:spPr>
      </p:pic>
      <p:pic>
        <p:nvPicPr>
          <p:cNvPr id="230" name="Picture 2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125" y="1457809"/>
            <a:ext cx="365760" cy="950976"/>
          </a:xfrm>
          <a:prstGeom prst="rect">
            <a:avLst/>
          </a:prstGeom>
        </p:spPr>
      </p:pic>
      <p:pic>
        <p:nvPicPr>
          <p:cNvPr id="231" name="Picture 2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2338" y="1457809"/>
            <a:ext cx="365760" cy="950976"/>
          </a:xfrm>
          <a:prstGeom prst="rect">
            <a:avLst/>
          </a:prstGeom>
        </p:spPr>
      </p:pic>
      <p:pic>
        <p:nvPicPr>
          <p:cNvPr id="232" name="Picture 2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3551" y="1457809"/>
            <a:ext cx="365760" cy="950976"/>
          </a:xfrm>
          <a:prstGeom prst="rect">
            <a:avLst/>
          </a:prstGeom>
        </p:spPr>
      </p:pic>
      <p:pic>
        <p:nvPicPr>
          <p:cNvPr id="233" name="Picture 2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4764" y="1457809"/>
            <a:ext cx="365760" cy="950976"/>
          </a:xfrm>
          <a:prstGeom prst="rect">
            <a:avLst/>
          </a:prstGeom>
        </p:spPr>
      </p:pic>
      <p:pic>
        <p:nvPicPr>
          <p:cNvPr id="234" name="Picture 2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5977" y="1457809"/>
            <a:ext cx="365760" cy="950976"/>
          </a:xfrm>
          <a:prstGeom prst="rect">
            <a:avLst/>
          </a:prstGeom>
        </p:spPr>
      </p:pic>
      <p:pic>
        <p:nvPicPr>
          <p:cNvPr id="235" name="Picture 2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3751" y="1457809"/>
            <a:ext cx="365760" cy="950976"/>
          </a:xfrm>
          <a:prstGeom prst="rect">
            <a:avLst/>
          </a:prstGeom>
        </p:spPr>
      </p:pic>
      <p:pic>
        <p:nvPicPr>
          <p:cNvPr id="237" name="Picture 2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6787" y="1742929"/>
            <a:ext cx="365760" cy="950976"/>
          </a:xfrm>
          <a:prstGeom prst="rect">
            <a:avLst/>
          </a:prstGeom>
        </p:spPr>
      </p:pic>
      <p:pic>
        <p:nvPicPr>
          <p:cNvPr id="238" name="Picture 2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998" y="1742929"/>
            <a:ext cx="365760" cy="950976"/>
          </a:xfrm>
          <a:prstGeom prst="rect">
            <a:avLst/>
          </a:prstGeom>
        </p:spPr>
      </p:pic>
      <p:pic>
        <p:nvPicPr>
          <p:cNvPr id="239" name="Picture 2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9211" y="1742929"/>
            <a:ext cx="365760" cy="950976"/>
          </a:xfrm>
          <a:prstGeom prst="rect">
            <a:avLst/>
          </a:prstGeom>
        </p:spPr>
      </p:pic>
      <p:pic>
        <p:nvPicPr>
          <p:cNvPr id="240" name="Picture 2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424" y="1742929"/>
            <a:ext cx="365760" cy="950976"/>
          </a:xfrm>
          <a:prstGeom prst="rect">
            <a:avLst/>
          </a:prstGeom>
        </p:spPr>
      </p:pic>
      <p:pic>
        <p:nvPicPr>
          <p:cNvPr id="241" name="Picture 2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637" y="1742929"/>
            <a:ext cx="365760" cy="950976"/>
          </a:xfrm>
          <a:prstGeom prst="rect">
            <a:avLst/>
          </a:prstGeom>
        </p:spPr>
      </p:pic>
      <p:pic>
        <p:nvPicPr>
          <p:cNvPr id="242" name="Picture 2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2850" y="1742929"/>
            <a:ext cx="365760" cy="950976"/>
          </a:xfrm>
          <a:prstGeom prst="rect">
            <a:avLst/>
          </a:prstGeom>
        </p:spPr>
      </p:pic>
      <p:pic>
        <p:nvPicPr>
          <p:cNvPr id="243" name="Picture 2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4063" y="1742929"/>
            <a:ext cx="365760" cy="950976"/>
          </a:xfrm>
          <a:prstGeom prst="rect">
            <a:avLst/>
          </a:prstGeom>
        </p:spPr>
      </p:pic>
      <p:pic>
        <p:nvPicPr>
          <p:cNvPr id="244" name="Picture 2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276" y="1742929"/>
            <a:ext cx="365760" cy="950976"/>
          </a:xfrm>
          <a:prstGeom prst="rect">
            <a:avLst/>
          </a:prstGeom>
        </p:spPr>
      </p:pic>
      <p:pic>
        <p:nvPicPr>
          <p:cNvPr id="245" name="Picture 2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489" y="1742929"/>
            <a:ext cx="365760" cy="950976"/>
          </a:xfrm>
          <a:prstGeom prst="rect">
            <a:avLst/>
          </a:prstGeom>
        </p:spPr>
      </p:pic>
      <p:pic>
        <p:nvPicPr>
          <p:cNvPr id="246" name="Picture 2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4263" y="1742929"/>
            <a:ext cx="365760" cy="950976"/>
          </a:xfrm>
          <a:prstGeom prst="rect">
            <a:avLst/>
          </a:prstGeom>
        </p:spPr>
      </p:pic>
      <p:pic>
        <p:nvPicPr>
          <p:cNvPr id="248" name="Picture 2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2831" y="2020879"/>
            <a:ext cx="365760" cy="950976"/>
          </a:xfrm>
          <a:prstGeom prst="rect">
            <a:avLst/>
          </a:prstGeom>
        </p:spPr>
      </p:pic>
      <p:pic>
        <p:nvPicPr>
          <p:cNvPr id="249" name="Picture 2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4042" y="2020879"/>
            <a:ext cx="365760" cy="950976"/>
          </a:xfrm>
          <a:prstGeom prst="rect">
            <a:avLst/>
          </a:prstGeom>
        </p:spPr>
      </p:pic>
      <p:pic>
        <p:nvPicPr>
          <p:cNvPr id="250" name="Picture 2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5255" y="2020879"/>
            <a:ext cx="365760" cy="950976"/>
          </a:xfrm>
          <a:prstGeom prst="rect">
            <a:avLst/>
          </a:prstGeom>
        </p:spPr>
      </p:pic>
      <p:pic>
        <p:nvPicPr>
          <p:cNvPr id="251" name="Picture 2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6468" y="2020879"/>
            <a:ext cx="365760" cy="950976"/>
          </a:xfrm>
          <a:prstGeom prst="rect">
            <a:avLst/>
          </a:prstGeom>
        </p:spPr>
      </p:pic>
      <p:pic>
        <p:nvPicPr>
          <p:cNvPr id="252" name="Picture 2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681" y="2020879"/>
            <a:ext cx="365760" cy="950976"/>
          </a:xfrm>
          <a:prstGeom prst="rect">
            <a:avLst/>
          </a:prstGeom>
        </p:spPr>
      </p:pic>
      <p:pic>
        <p:nvPicPr>
          <p:cNvPr id="253" name="Picture 2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8894" y="2020879"/>
            <a:ext cx="365760" cy="950976"/>
          </a:xfrm>
          <a:prstGeom prst="rect">
            <a:avLst/>
          </a:prstGeom>
        </p:spPr>
      </p:pic>
      <p:pic>
        <p:nvPicPr>
          <p:cNvPr id="254" name="Picture 2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0107" y="2020879"/>
            <a:ext cx="365760" cy="950976"/>
          </a:xfrm>
          <a:prstGeom prst="rect">
            <a:avLst/>
          </a:prstGeom>
        </p:spPr>
      </p:pic>
      <p:pic>
        <p:nvPicPr>
          <p:cNvPr id="255" name="Picture 25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1320" y="2020879"/>
            <a:ext cx="365760" cy="950976"/>
          </a:xfrm>
          <a:prstGeom prst="rect">
            <a:avLst/>
          </a:prstGeom>
        </p:spPr>
      </p:pic>
      <p:pic>
        <p:nvPicPr>
          <p:cNvPr id="256" name="Picture 2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2533" y="2020879"/>
            <a:ext cx="365760" cy="950976"/>
          </a:xfrm>
          <a:prstGeom prst="rect">
            <a:avLst/>
          </a:prstGeom>
        </p:spPr>
      </p:pic>
      <p:pic>
        <p:nvPicPr>
          <p:cNvPr id="257" name="Picture 2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0307" y="2020879"/>
            <a:ext cx="365760" cy="950976"/>
          </a:xfrm>
          <a:prstGeom prst="rect">
            <a:avLst/>
          </a:prstGeom>
        </p:spPr>
      </p:pic>
      <p:pic>
        <p:nvPicPr>
          <p:cNvPr id="259" name="Picture 2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0520" y="2297815"/>
            <a:ext cx="365760" cy="950976"/>
          </a:xfrm>
          <a:prstGeom prst="rect">
            <a:avLst/>
          </a:prstGeom>
        </p:spPr>
      </p:pic>
      <p:pic>
        <p:nvPicPr>
          <p:cNvPr id="260" name="Picture 25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1731" y="2297815"/>
            <a:ext cx="365760" cy="950976"/>
          </a:xfrm>
          <a:prstGeom prst="rect">
            <a:avLst/>
          </a:prstGeom>
        </p:spPr>
      </p:pic>
      <p:pic>
        <p:nvPicPr>
          <p:cNvPr id="261" name="Picture 2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2944" y="2297815"/>
            <a:ext cx="365760" cy="950976"/>
          </a:xfrm>
          <a:prstGeom prst="rect">
            <a:avLst/>
          </a:prstGeom>
        </p:spPr>
      </p:pic>
      <p:pic>
        <p:nvPicPr>
          <p:cNvPr id="262" name="Picture 2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4157" y="2297815"/>
            <a:ext cx="365760" cy="950976"/>
          </a:xfrm>
          <a:prstGeom prst="rect">
            <a:avLst/>
          </a:prstGeom>
        </p:spPr>
      </p:pic>
      <p:pic>
        <p:nvPicPr>
          <p:cNvPr id="263" name="Picture 26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5370" y="2297815"/>
            <a:ext cx="365760" cy="950976"/>
          </a:xfrm>
          <a:prstGeom prst="rect">
            <a:avLst/>
          </a:prstGeom>
        </p:spPr>
      </p:pic>
      <p:pic>
        <p:nvPicPr>
          <p:cNvPr id="264" name="Picture 2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6583" y="2297815"/>
            <a:ext cx="365760" cy="950976"/>
          </a:xfrm>
          <a:prstGeom prst="rect">
            <a:avLst/>
          </a:prstGeom>
        </p:spPr>
      </p:pic>
      <p:pic>
        <p:nvPicPr>
          <p:cNvPr id="265" name="Picture 2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796" y="2297815"/>
            <a:ext cx="365760" cy="950976"/>
          </a:xfrm>
          <a:prstGeom prst="rect">
            <a:avLst/>
          </a:prstGeom>
        </p:spPr>
      </p:pic>
      <p:pic>
        <p:nvPicPr>
          <p:cNvPr id="266" name="Picture 2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9009" y="2297815"/>
            <a:ext cx="365760" cy="950976"/>
          </a:xfrm>
          <a:prstGeom prst="rect">
            <a:avLst/>
          </a:prstGeom>
        </p:spPr>
      </p:pic>
      <p:pic>
        <p:nvPicPr>
          <p:cNvPr id="267" name="Picture 26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0222" y="2297815"/>
            <a:ext cx="365760" cy="950976"/>
          </a:xfrm>
          <a:prstGeom prst="rect">
            <a:avLst/>
          </a:prstGeom>
        </p:spPr>
      </p:pic>
      <p:pic>
        <p:nvPicPr>
          <p:cNvPr id="268" name="Picture 2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7996" y="2297815"/>
            <a:ext cx="365760" cy="950976"/>
          </a:xfrm>
          <a:prstGeom prst="rect">
            <a:avLst/>
          </a:prstGeom>
        </p:spPr>
      </p:pic>
      <p:pic>
        <p:nvPicPr>
          <p:cNvPr id="270" name="Picture 26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6564" y="2580789"/>
            <a:ext cx="365760" cy="950976"/>
          </a:xfrm>
          <a:prstGeom prst="rect">
            <a:avLst/>
          </a:prstGeom>
        </p:spPr>
      </p:pic>
      <p:pic>
        <p:nvPicPr>
          <p:cNvPr id="271" name="Picture 27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7775" y="2580789"/>
            <a:ext cx="365760" cy="950976"/>
          </a:xfrm>
          <a:prstGeom prst="rect">
            <a:avLst/>
          </a:prstGeom>
        </p:spPr>
      </p:pic>
      <p:pic>
        <p:nvPicPr>
          <p:cNvPr id="272" name="Picture 2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8988" y="2580789"/>
            <a:ext cx="365760" cy="950976"/>
          </a:xfrm>
          <a:prstGeom prst="rect">
            <a:avLst/>
          </a:prstGeom>
        </p:spPr>
      </p:pic>
      <p:pic>
        <p:nvPicPr>
          <p:cNvPr id="273" name="Picture 2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0201" y="2580789"/>
            <a:ext cx="365760" cy="950976"/>
          </a:xfrm>
          <a:prstGeom prst="rect">
            <a:avLst/>
          </a:prstGeom>
        </p:spPr>
      </p:pic>
      <p:pic>
        <p:nvPicPr>
          <p:cNvPr id="274" name="Picture 27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1414" y="2580789"/>
            <a:ext cx="365760" cy="950976"/>
          </a:xfrm>
          <a:prstGeom prst="rect">
            <a:avLst/>
          </a:prstGeom>
        </p:spPr>
      </p:pic>
      <p:pic>
        <p:nvPicPr>
          <p:cNvPr id="275" name="Picture 2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2627" y="2580789"/>
            <a:ext cx="365760" cy="950976"/>
          </a:xfrm>
          <a:prstGeom prst="rect">
            <a:avLst/>
          </a:prstGeom>
        </p:spPr>
      </p:pic>
      <p:pic>
        <p:nvPicPr>
          <p:cNvPr id="276" name="Picture 27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3840" y="2580789"/>
            <a:ext cx="365760" cy="950976"/>
          </a:xfrm>
          <a:prstGeom prst="rect">
            <a:avLst/>
          </a:prstGeom>
        </p:spPr>
      </p:pic>
      <p:pic>
        <p:nvPicPr>
          <p:cNvPr id="277" name="Picture 2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5053" y="2580789"/>
            <a:ext cx="365760" cy="950976"/>
          </a:xfrm>
          <a:prstGeom prst="rect">
            <a:avLst/>
          </a:prstGeom>
        </p:spPr>
      </p:pic>
      <p:pic>
        <p:nvPicPr>
          <p:cNvPr id="278" name="Picture 27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6266" y="2580789"/>
            <a:ext cx="365760" cy="950976"/>
          </a:xfrm>
          <a:prstGeom prst="rect">
            <a:avLst/>
          </a:prstGeom>
        </p:spPr>
      </p:pic>
      <p:pic>
        <p:nvPicPr>
          <p:cNvPr id="279" name="Picture 2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040" y="2580789"/>
            <a:ext cx="365760" cy="950976"/>
          </a:xfrm>
          <a:prstGeom prst="rect">
            <a:avLst/>
          </a:prstGeom>
        </p:spPr>
      </p:pic>
      <p:pic>
        <p:nvPicPr>
          <p:cNvPr id="281" name="Picture 28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7076" y="2865909"/>
            <a:ext cx="365760" cy="950976"/>
          </a:xfrm>
          <a:prstGeom prst="rect">
            <a:avLst/>
          </a:prstGeom>
        </p:spPr>
      </p:pic>
      <p:pic>
        <p:nvPicPr>
          <p:cNvPr id="282" name="Picture 2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8287" y="2865909"/>
            <a:ext cx="365760" cy="950976"/>
          </a:xfrm>
          <a:prstGeom prst="rect">
            <a:avLst/>
          </a:prstGeom>
        </p:spPr>
      </p:pic>
      <p:pic>
        <p:nvPicPr>
          <p:cNvPr id="283" name="Picture 28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9500" y="2865909"/>
            <a:ext cx="365760" cy="950976"/>
          </a:xfrm>
          <a:prstGeom prst="rect">
            <a:avLst/>
          </a:prstGeom>
        </p:spPr>
      </p:pic>
      <p:pic>
        <p:nvPicPr>
          <p:cNvPr id="284" name="Picture 2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0713" y="2865909"/>
            <a:ext cx="365760" cy="950976"/>
          </a:xfrm>
          <a:prstGeom prst="rect">
            <a:avLst/>
          </a:prstGeom>
        </p:spPr>
      </p:pic>
      <p:pic>
        <p:nvPicPr>
          <p:cNvPr id="285" name="Picture 2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1926" y="2865909"/>
            <a:ext cx="365760" cy="950976"/>
          </a:xfrm>
          <a:prstGeom prst="rect">
            <a:avLst/>
          </a:prstGeom>
        </p:spPr>
      </p:pic>
      <p:pic>
        <p:nvPicPr>
          <p:cNvPr id="286" name="Picture 2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3139" y="2865909"/>
            <a:ext cx="365760" cy="950976"/>
          </a:xfrm>
          <a:prstGeom prst="rect">
            <a:avLst/>
          </a:prstGeom>
        </p:spPr>
      </p:pic>
      <p:pic>
        <p:nvPicPr>
          <p:cNvPr id="287" name="Picture 28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4352" y="2865909"/>
            <a:ext cx="365760" cy="950976"/>
          </a:xfrm>
          <a:prstGeom prst="rect">
            <a:avLst/>
          </a:prstGeom>
        </p:spPr>
      </p:pic>
      <p:pic>
        <p:nvPicPr>
          <p:cNvPr id="288" name="Picture 28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5565" y="2865909"/>
            <a:ext cx="365760" cy="950976"/>
          </a:xfrm>
          <a:prstGeom prst="rect">
            <a:avLst/>
          </a:prstGeom>
        </p:spPr>
      </p:pic>
      <p:pic>
        <p:nvPicPr>
          <p:cNvPr id="289" name="Picture 28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6778" y="2865909"/>
            <a:ext cx="365760" cy="950976"/>
          </a:xfrm>
          <a:prstGeom prst="rect">
            <a:avLst/>
          </a:prstGeom>
        </p:spPr>
      </p:pic>
      <p:pic>
        <p:nvPicPr>
          <p:cNvPr id="290" name="Picture 2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552" y="2865909"/>
            <a:ext cx="365760" cy="950976"/>
          </a:xfrm>
          <a:prstGeom prst="rect">
            <a:avLst/>
          </a:prstGeom>
        </p:spPr>
      </p:pic>
      <p:pic>
        <p:nvPicPr>
          <p:cNvPr id="292" name="Picture 29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3120" y="3143859"/>
            <a:ext cx="365760" cy="950976"/>
          </a:xfrm>
          <a:prstGeom prst="rect">
            <a:avLst/>
          </a:prstGeom>
        </p:spPr>
      </p:pic>
      <p:pic>
        <p:nvPicPr>
          <p:cNvPr id="293" name="Picture 29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4331" y="3143859"/>
            <a:ext cx="365760" cy="950976"/>
          </a:xfrm>
          <a:prstGeom prst="rect">
            <a:avLst/>
          </a:prstGeom>
        </p:spPr>
      </p:pic>
      <p:pic>
        <p:nvPicPr>
          <p:cNvPr id="294" name="Picture 29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5544" y="3143859"/>
            <a:ext cx="365760" cy="950976"/>
          </a:xfrm>
          <a:prstGeom prst="rect">
            <a:avLst/>
          </a:prstGeom>
        </p:spPr>
      </p:pic>
      <p:pic>
        <p:nvPicPr>
          <p:cNvPr id="295" name="Picture 29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6757" y="3143859"/>
            <a:ext cx="365760" cy="950976"/>
          </a:xfrm>
          <a:prstGeom prst="rect">
            <a:avLst/>
          </a:prstGeom>
        </p:spPr>
      </p:pic>
      <p:pic>
        <p:nvPicPr>
          <p:cNvPr id="296" name="Picture 29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7970" y="3143859"/>
            <a:ext cx="365760" cy="950976"/>
          </a:xfrm>
          <a:prstGeom prst="rect">
            <a:avLst/>
          </a:prstGeom>
        </p:spPr>
      </p:pic>
      <p:pic>
        <p:nvPicPr>
          <p:cNvPr id="297" name="Picture 2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9183" y="3143859"/>
            <a:ext cx="365760" cy="950976"/>
          </a:xfrm>
          <a:prstGeom prst="rect">
            <a:avLst/>
          </a:prstGeom>
        </p:spPr>
      </p:pic>
      <p:pic>
        <p:nvPicPr>
          <p:cNvPr id="298" name="Picture 29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396" y="3143859"/>
            <a:ext cx="365760" cy="950976"/>
          </a:xfrm>
          <a:prstGeom prst="rect">
            <a:avLst/>
          </a:prstGeom>
        </p:spPr>
      </p:pic>
      <p:pic>
        <p:nvPicPr>
          <p:cNvPr id="299" name="Picture 29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1609" y="3143859"/>
            <a:ext cx="365760" cy="950976"/>
          </a:xfrm>
          <a:prstGeom prst="rect">
            <a:avLst/>
          </a:prstGeom>
        </p:spPr>
      </p:pic>
      <p:pic>
        <p:nvPicPr>
          <p:cNvPr id="300" name="Picture 29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2822" y="3143859"/>
            <a:ext cx="365760" cy="950976"/>
          </a:xfrm>
          <a:prstGeom prst="rect">
            <a:avLst/>
          </a:prstGeom>
        </p:spPr>
      </p:pic>
      <p:pic>
        <p:nvPicPr>
          <p:cNvPr id="301" name="Picture 3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0596" y="3143859"/>
            <a:ext cx="365760" cy="950976"/>
          </a:xfrm>
          <a:prstGeom prst="rect">
            <a:avLst/>
          </a:prstGeom>
        </p:spPr>
      </p:pic>
      <p:pic>
        <p:nvPicPr>
          <p:cNvPr id="303" name="Picture 30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3048" y="3419767"/>
            <a:ext cx="365760" cy="950976"/>
          </a:xfrm>
          <a:prstGeom prst="rect">
            <a:avLst/>
          </a:prstGeom>
        </p:spPr>
      </p:pic>
      <p:pic>
        <p:nvPicPr>
          <p:cNvPr id="304" name="Picture 30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4259" y="3419767"/>
            <a:ext cx="365760" cy="950976"/>
          </a:xfrm>
          <a:prstGeom prst="rect">
            <a:avLst/>
          </a:prstGeom>
        </p:spPr>
      </p:pic>
      <p:pic>
        <p:nvPicPr>
          <p:cNvPr id="305" name="Picture 30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5472" y="3419767"/>
            <a:ext cx="365760" cy="950976"/>
          </a:xfrm>
          <a:prstGeom prst="rect">
            <a:avLst/>
          </a:prstGeom>
        </p:spPr>
      </p:pic>
      <p:pic>
        <p:nvPicPr>
          <p:cNvPr id="306" name="Picture 30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6685" y="3419767"/>
            <a:ext cx="365760" cy="950976"/>
          </a:xfrm>
          <a:prstGeom prst="rect">
            <a:avLst/>
          </a:prstGeom>
        </p:spPr>
      </p:pic>
      <p:pic>
        <p:nvPicPr>
          <p:cNvPr id="307" name="Picture 3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7898" y="3419767"/>
            <a:ext cx="365760" cy="950976"/>
          </a:xfrm>
          <a:prstGeom prst="rect">
            <a:avLst/>
          </a:prstGeom>
        </p:spPr>
      </p:pic>
      <p:pic>
        <p:nvPicPr>
          <p:cNvPr id="308" name="Picture 30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9111" y="3419767"/>
            <a:ext cx="365760" cy="950976"/>
          </a:xfrm>
          <a:prstGeom prst="rect">
            <a:avLst/>
          </a:prstGeom>
        </p:spPr>
      </p:pic>
      <p:pic>
        <p:nvPicPr>
          <p:cNvPr id="309" name="Picture 30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0324" y="3419767"/>
            <a:ext cx="365760" cy="950976"/>
          </a:xfrm>
          <a:prstGeom prst="rect">
            <a:avLst/>
          </a:prstGeom>
        </p:spPr>
      </p:pic>
      <p:pic>
        <p:nvPicPr>
          <p:cNvPr id="310" name="Picture 30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1537" y="3419767"/>
            <a:ext cx="365760" cy="950976"/>
          </a:xfrm>
          <a:prstGeom prst="rect">
            <a:avLst/>
          </a:prstGeom>
        </p:spPr>
      </p:pic>
      <p:pic>
        <p:nvPicPr>
          <p:cNvPr id="311" name="Picture 3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2750" y="3419767"/>
            <a:ext cx="365760" cy="950976"/>
          </a:xfrm>
          <a:prstGeom prst="rect">
            <a:avLst/>
          </a:prstGeom>
        </p:spPr>
      </p:pic>
      <p:pic>
        <p:nvPicPr>
          <p:cNvPr id="312" name="Picture 3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0524" y="3419767"/>
            <a:ext cx="365760" cy="950976"/>
          </a:xfrm>
          <a:prstGeom prst="rect">
            <a:avLst/>
          </a:prstGeom>
        </p:spPr>
      </p:pic>
      <p:grpSp>
        <p:nvGrpSpPr>
          <p:cNvPr id="1012" name="Group 1011"/>
          <p:cNvGrpSpPr/>
          <p:nvPr/>
        </p:nvGrpSpPr>
        <p:grpSpPr>
          <a:xfrm>
            <a:off x="617470" y="799268"/>
            <a:ext cx="7939307" cy="3507952"/>
            <a:chOff x="617470" y="799268"/>
            <a:chExt cx="7939307" cy="3507952"/>
          </a:xfrm>
        </p:grpSpPr>
        <p:grpSp>
          <p:nvGrpSpPr>
            <p:cNvPr id="631" name="Group 630"/>
            <p:cNvGrpSpPr/>
            <p:nvPr/>
          </p:nvGrpSpPr>
          <p:grpSpPr>
            <a:xfrm>
              <a:off x="617470" y="1001301"/>
              <a:ext cx="1257039" cy="3305919"/>
              <a:chOff x="661720" y="1001301"/>
              <a:chExt cx="1257039" cy="3305919"/>
            </a:xfrm>
          </p:grpSpPr>
          <p:grpSp>
            <p:nvGrpSpPr>
              <p:cNvPr id="396" name="Group 395"/>
              <p:cNvGrpSpPr/>
              <p:nvPr/>
            </p:nvGrpSpPr>
            <p:grpSpPr>
              <a:xfrm>
                <a:off x="1770543" y="3233752"/>
                <a:ext cx="18288" cy="786384"/>
                <a:chOff x="1765211" y="3233752"/>
                <a:chExt cx="33461" cy="786384"/>
              </a:xfrm>
            </p:grpSpPr>
            <p:cxnSp>
              <p:nvCxnSpPr>
                <p:cNvPr id="386" name="Elbow Connector 385"/>
                <p:cNvCxnSpPr/>
                <p:nvPr/>
              </p:nvCxnSpPr>
              <p:spPr>
                <a:xfrm rot="10800000" flipV="1">
                  <a:off x="1765211" y="393251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7" name="Elbow Connector 386"/>
                <p:cNvCxnSpPr/>
                <p:nvPr/>
              </p:nvCxnSpPr>
              <p:spPr>
                <a:xfrm rot="10800000" flipV="1">
                  <a:off x="1765211" y="3844889"/>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8" name="Elbow Connector 387"/>
                <p:cNvCxnSpPr/>
                <p:nvPr/>
              </p:nvCxnSpPr>
              <p:spPr>
                <a:xfrm rot="10800000" flipV="1">
                  <a:off x="1765211" y="3759851"/>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89" name="Elbow Connector 388"/>
                <p:cNvCxnSpPr/>
                <p:nvPr/>
              </p:nvCxnSpPr>
              <p:spPr>
                <a:xfrm rot="10800000" flipV="1">
                  <a:off x="1765211" y="3672227"/>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0" name="Elbow Connector 389"/>
                <p:cNvCxnSpPr/>
                <p:nvPr/>
              </p:nvCxnSpPr>
              <p:spPr>
                <a:xfrm rot="10800000" flipV="1">
                  <a:off x="1765211" y="3584994"/>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1" name="Elbow Connector 390"/>
                <p:cNvCxnSpPr/>
                <p:nvPr/>
              </p:nvCxnSpPr>
              <p:spPr>
                <a:xfrm rot="10800000" flipV="1">
                  <a:off x="1765211" y="3497370"/>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2" name="Elbow Connector 391"/>
                <p:cNvCxnSpPr/>
                <p:nvPr/>
              </p:nvCxnSpPr>
              <p:spPr>
                <a:xfrm rot="10800000" flipV="1">
                  <a:off x="1765211" y="3408187"/>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3" name="Elbow Connector 392"/>
                <p:cNvCxnSpPr/>
                <p:nvPr/>
              </p:nvCxnSpPr>
              <p:spPr>
                <a:xfrm rot="10800000" flipV="1">
                  <a:off x="1765211" y="3321258"/>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4" name="Elbow Connector 393"/>
                <p:cNvCxnSpPr/>
                <p:nvPr/>
              </p:nvCxnSpPr>
              <p:spPr>
                <a:xfrm rot="10800000" flipV="1">
                  <a:off x="1765211" y="323375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5" name="Elbow Connector 394"/>
                <p:cNvCxnSpPr/>
                <p:nvPr/>
              </p:nvCxnSpPr>
              <p:spPr>
                <a:xfrm rot="10800000">
                  <a:off x="1765211" y="393251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1631270" y="2964310"/>
                <a:ext cx="18288" cy="786384"/>
                <a:chOff x="1765211" y="3233752"/>
                <a:chExt cx="33461" cy="786384"/>
              </a:xfrm>
            </p:grpSpPr>
            <p:cxnSp>
              <p:nvCxnSpPr>
                <p:cNvPr id="398" name="Elbow Connector 397"/>
                <p:cNvCxnSpPr/>
                <p:nvPr/>
              </p:nvCxnSpPr>
              <p:spPr>
                <a:xfrm rot="10800000" flipV="1">
                  <a:off x="1765211" y="393251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99" name="Elbow Connector 398"/>
                <p:cNvCxnSpPr/>
                <p:nvPr/>
              </p:nvCxnSpPr>
              <p:spPr>
                <a:xfrm rot="10800000" flipV="1">
                  <a:off x="1765211" y="3844889"/>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0" name="Elbow Connector 399"/>
                <p:cNvCxnSpPr/>
                <p:nvPr/>
              </p:nvCxnSpPr>
              <p:spPr>
                <a:xfrm rot="10800000" flipV="1">
                  <a:off x="1765211" y="3759851"/>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1" name="Elbow Connector 400"/>
                <p:cNvCxnSpPr/>
                <p:nvPr/>
              </p:nvCxnSpPr>
              <p:spPr>
                <a:xfrm rot="10800000" flipV="1">
                  <a:off x="1765211" y="3672227"/>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2" name="Elbow Connector 401"/>
                <p:cNvCxnSpPr/>
                <p:nvPr/>
              </p:nvCxnSpPr>
              <p:spPr>
                <a:xfrm rot="10800000" flipV="1">
                  <a:off x="1765211" y="3584994"/>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3" name="Elbow Connector 402"/>
                <p:cNvCxnSpPr/>
                <p:nvPr/>
              </p:nvCxnSpPr>
              <p:spPr>
                <a:xfrm rot="10800000" flipV="1">
                  <a:off x="1765211" y="3497370"/>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4" name="Elbow Connector 403"/>
                <p:cNvCxnSpPr/>
                <p:nvPr/>
              </p:nvCxnSpPr>
              <p:spPr>
                <a:xfrm rot="10800000" flipV="1">
                  <a:off x="1765211" y="3408187"/>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5" name="Elbow Connector 404"/>
                <p:cNvCxnSpPr/>
                <p:nvPr/>
              </p:nvCxnSpPr>
              <p:spPr>
                <a:xfrm rot="10800000" flipV="1">
                  <a:off x="1765211" y="3321258"/>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6" name="Elbow Connector 405"/>
                <p:cNvCxnSpPr/>
                <p:nvPr/>
              </p:nvCxnSpPr>
              <p:spPr>
                <a:xfrm rot="10800000" flipV="1">
                  <a:off x="1765211" y="323375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7" name="Elbow Connector 406"/>
                <p:cNvCxnSpPr/>
                <p:nvPr/>
              </p:nvCxnSpPr>
              <p:spPr>
                <a:xfrm rot="10800000">
                  <a:off x="1765211" y="393251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497250" y="2672397"/>
                <a:ext cx="18288" cy="786384"/>
                <a:chOff x="1765211" y="3233752"/>
                <a:chExt cx="33461" cy="786384"/>
              </a:xfrm>
            </p:grpSpPr>
            <p:cxnSp>
              <p:nvCxnSpPr>
                <p:cNvPr id="409" name="Elbow Connector 408"/>
                <p:cNvCxnSpPr/>
                <p:nvPr/>
              </p:nvCxnSpPr>
              <p:spPr>
                <a:xfrm rot="10800000" flipV="1">
                  <a:off x="1765211" y="393251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0" name="Elbow Connector 409"/>
                <p:cNvCxnSpPr/>
                <p:nvPr/>
              </p:nvCxnSpPr>
              <p:spPr>
                <a:xfrm rot="10800000" flipV="1">
                  <a:off x="1765211" y="3844889"/>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1" name="Elbow Connector 410"/>
                <p:cNvCxnSpPr/>
                <p:nvPr/>
              </p:nvCxnSpPr>
              <p:spPr>
                <a:xfrm rot="10800000" flipV="1">
                  <a:off x="1765211" y="3759851"/>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2" name="Elbow Connector 411"/>
                <p:cNvCxnSpPr/>
                <p:nvPr/>
              </p:nvCxnSpPr>
              <p:spPr>
                <a:xfrm rot="10800000" flipV="1">
                  <a:off x="1765211" y="3672227"/>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3" name="Elbow Connector 412"/>
                <p:cNvCxnSpPr/>
                <p:nvPr/>
              </p:nvCxnSpPr>
              <p:spPr>
                <a:xfrm rot="10800000" flipV="1">
                  <a:off x="1765211" y="3584994"/>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4" name="Elbow Connector 413"/>
                <p:cNvCxnSpPr/>
                <p:nvPr/>
              </p:nvCxnSpPr>
              <p:spPr>
                <a:xfrm rot="10800000" flipV="1">
                  <a:off x="1765211" y="3497370"/>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5" name="Elbow Connector 414"/>
                <p:cNvCxnSpPr/>
                <p:nvPr/>
              </p:nvCxnSpPr>
              <p:spPr>
                <a:xfrm rot="10800000" flipV="1">
                  <a:off x="1765211" y="3408187"/>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6" name="Elbow Connector 415"/>
                <p:cNvCxnSpPr/>
                <p:nvPr/>
              </p:nvCxnSpPr>
              <p:spPr>
                <a:xfrm rot="10800000" flipV="1">
                  <a:off x="1765211" y="3321258"/>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0800000" flipV="1">
                  <a:off x="1765211" y="323375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8" name="Elbow Connector 417"/>
                <p:cNvCxnSpPr/>
                <p:nvPr/>
              </p:nvCxnSpPr>
              <p:spPr>
                <a:xfrm rot="10800000">
                  <a:off x="1765211" y="393251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1357977" y="2402955"/>
                <a:ext cx="18288" cy="786384"/>
                <a:chOff x="1765211" y="3233752"/>
                <a:chExt cx="33461" cy="786384"/>
              </a:xfrm>
            </p:grpSpPr>
            <p:cxnSp>
              <p:nvCxnSpPr>
                <p:cNvPr id="420" name="Elbow Connector 419"/>
                <p:cNvCxnSpPr/>
                <p:nvPr/>
              </p:nvCxnSpPr>
              <p:spPr>
                <a:xfrm rot="10800000" flipV="1">
                  <a:off x="1765211" y="393251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1" name="Elbow Connector 420"/>
                <p:cNvCxnSpPr/>
                <p:nvPr/>
              </p:nvCxnSpPr>
              <p:spPr>
                <a:xfrm rot="10800000" flipV="1">
                  <a:off x="1765211" y="3844889"/>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2" name="Elbow Connector 421"/>
                <p:cNvCxnSpPr/>
                <p:nvPr/>
              </p:nvCxnSpPr>
              <p:spPr>
                <a:xfrm rot="10800000" flipV="1">
                  <a:off x="1765211" y="3759851"/>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3" name="Elbow Connector 422"/>
                <p:cNvCxnSpPr/>
                <p:nvPr/>
              </p:nvCxnSpPr>
              <p:spPr>
                <a:xfrm rot="10800000" flipV="1">
                  <a:off x="1765211" y="3672227"/>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4" name="Elbow Connector 423"/>
                <p:cNvCxnSpPr/>
                <p:nvPr/>
              </p:nvCxnSpPr>
              <p:spPr>
                <a:xfrm rot="10800000" flipV="1">
                  <a:off x="1765211" y="3584994"/>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5" name="Elbow Connector 424"/>
                <p:cNvCxnSpPr/>
                <p:nvPr/>
              </p:nvCxnSpPr>
              <p:spPr>
                <a:xfrm rot="10800000" flipV="1">
                  <a:off x="1765211" y="3497370"/>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6" name="Elbow Connector 425"/>
                <p:cNvCxnSpPr/>
                <p:nvPr/>
              </p:nvCxnSpPr>
              <p:spPr>
                <a:xfrm rot="10800000" flipV="1">
                  <a:off x="1765211" y="3408187"/>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7" name="Elbow Connector 426"/>
                <p:cNvCxnSpPr/>
                <p:nvPr/>
              </p:nvCxnSpPr>
              <p:spPr>
                <a:xfrm rot="10800000" flipV="1">
                  <a:off x="1765211" y="3321258"/>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8" name="Elbow Connector 427"/>
                <p:cNvCxnSpPr/>
                <p:nvPr/>
              </p:nvCxnSpPr>
              <p:spPr>
                <a:xfrm rot="10800000" flipV="1">
                  <a:off x="1765211" y="323375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9" name="Elbow Connector 428"/>
                <p:cNvCxnSpPr/>
                <p:nvPr/>
              </p:nvCxnSpPr>
              <p:spPr>
                <a:xfrm rot="10800000">
                  <a:off x="1765211" y="393251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1211365" y="2120479"/>
                <a:ext cx="18288" cy="786384"/>
                <a:chOff x="1765211" y="3233752"/>
                <a:chExt cx="33461" cy="786384"/>
              </a:xfrm>
            </p:grpSpPr>
            <p:cxnSp>
              <p:nvCxnSpPr>
                <p:cNvPr id="431" name="Elbow Connector 430"/>
                <p:cNvCxnSpPr/>
                <p:nvPr/>
              </p:nvCxnSpPr>
              <p:spPr>
                <a:xfrm rot="10800000" flipV="1">
                  <a:off x="1765211" y="393251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2" name="Elbow Connector 431"/>
                <p:cNvCxnSpPr/>
                <p:nvPr/>
              </p:nvCxnSpPr>
              <p:spPr>
                <a:xfrm rot="10800000" flipV="1">
                  <a:off x="1765211" y="3844889"/>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3" name="Elbow Connector 432"/>
                <p:cNvCxnSpPr/>
                <p:nvPr/>
              </p:nvCxnSpPr>
              <p:spPr>
                <a:xfrm rot="10800000" flipV="1">
                  <a:off x="1765211" y="3759851"/>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4" name="Elbow Connector 433"/>
                <p:cNvCxnSpPr/>
                <p:nvPr/>
              </p:nvCxnSpPr>
              <p:spPr>
                <a:xfrm rot="10800000" flipV="1">
                  <a:off x="1765211" y="3672227"/>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5" name="Elbow Connector 434"/>
                <p:cNvCxnSpPr/>
                <p:nvPr/>
              </p:nvCxnSpPr>
              <p:spPr>
                <a:xfrm rot="10800000" flipV="1">
                  <a:off x="1765211" y="3584994"/>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6" name="Elbow Connector 435"/>
                <p:cNvCxnSpPr/>
                <p:nvPr/>
              </p:nvCxnSpPr>
              <p:spPr>
                <a:xfrm rot="10800000" flipV="1">
                  <a:off x="1765211" y="3497370"/>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7" name="Elbow Connector 436"/>
                <p:cNvCxnSpPr/>
                <p:nvPr/>
              </p:nvCxnSpPr>
              <p:spPr>
                <a:xfrm rot="10800000" flipV="1">
                  <a:off x="1765211" y="3408187"/>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8" name="Elbow Connector 437"/>
                <p:cNvCxnSpPr/>
                <p:nvPr/>
              </p:nvCxnSpPr>
              <p:spPr>
                <a:xfrm rot="10800000" flipV="1">
                  <a:off x="1765211" y="3321258"/>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9" name="Elbow Connector 438"/>
                <p:cNvCxnSpPr/>
                <p:nvPr/>
              </p:nvCxnSpPr>
              <p:spPr>
                <a:xfrm rot="10800000" flipV="1">
                  <a:off x="1765211" y="323375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0" name="Elbow Connector 439"/>
                <p:cNvCxnSpPr/>
                <p:nvPr/>
              </p:nvCxnSpPr>
              <p:spPr>
                <a:xfrm rot="10800000">
                  <a:off x="1765211" y="393251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41" name="Group 440"/>
              <p:cNvGrpSpPr/>
              <p:nvPr/>
            </p:nvGrpSpPr>
            <p:grpSpPr>
              <a:xfrm>
                <a:off x="1077345" y="1828566"/>
                <a:ext cx="18288" cy="786384"/>
                <a:chOff x="1765211" y="3233752"/>
                <a:chExt cx="33461" cy="786384"/>
              </a:xfrm>
            </p:grpSpPr>
            <p:cxnSp>
              <p:nvCxnSpPr>
                <p:cNvPr id="442" name="Elbow Connector 441"/>
                <p:cNvCxnSpPr/>
                <p:nvPr/>
              </p:nvCxnSpPr>
              <p:spPr>
                <a:xfrm rot="10800000" flipV="1">
                  <a:off x="1765211" y="393251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3" name="Elbow Connector 442"/>
                <p:cNvCxnSpPr/>
                <p:nvPr/>
              </p:nvCxnSpPr>
              <p:spPr>
                <a:xfrm rot="10800000" flipV="1">
                  <a:off x="1765211" y="3844889"/>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4" name="Elbow Connector 443"/>
                <p:cNvCxnSpPr/>
                <p:nvPr/>
              </p:nvCxnSpPr>
              <p:spPr>
                <a:xfrm rot="10800000" flipV="1">
                  <a:off x="1765211" y="3759851"/>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5" name="Elbow Connector 444"/>
                <p:cNvCxnSpPr/>
                <p:nvPr/>
              </p:nvCxnSpPr>
              <p:spPr>
                <a:xfrm rot="10800000" flipV="1">
                  <a:off x="1765211" y="3672227"/>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6" name="Elbow Connector 445"/>
                <p:cNvCxnSpPr/>
                <p:nvPr/>
              </p:nvCxnSpPr>
              <p:spPr>
                <a:xfrm rot="10800000" flipV="1">
                  <a:off x="1765211" y="3584994"/>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7" name="Elbow Connector 446"/>
                <p:cNvCxnSpPr/>
                <p:nvPr/>
              </p:nvCxnSpPr>
              <p:spPr>
                <a:xfrm rot="10800000" flipV="1">
                  <a:off x="1765211" y="3497370"/>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8" name="Elbow Connector 447"/>
                <p:cNvCxnSpPr/>
                <p:nvPr/>
              </p:nvCxnSpPr>
              <p:spPr>
                <a:xfrm rot="10800000" flipV="1">
                  <a:off x="1765211" y="3408187"/>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9" name="Elbow Connector 448"/>
                <p:cNvCxnSpPr/>
                <p:nvPr/>
              </p:nvCxnSpPr>
              <p:spPr>
                <a:xfrm rot="10800000" flipV="1">
                  <a:off x="1765211" y="3321258"/>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0" name="Elbow Connector 449"/>
                <p:cNvCxnSpPr/>
                <p:nvPr/>
              </p:nvCxnSpPr>
              <p:spPr>
                <a:xfrm rot="10800000" flipV="1">
                  <a:off x="1765211" y="323375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1" name="Elbow Connector 450"/>
                <p:cNvCxnSpPr/>
                <p:nvPr/>
              </p:nvCxnSpPr>
              <p:spPr>
                <a:xfrm rot="10800000">
                  <a:off x="1765211" y="393251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938072" y="1559124"/>
                <a:ext cx="18288" cy="786384"/>
                <a:chOff x="1765211" y="3233752"/>
                <a:chExt cx="33461" cy="786384"/>
              </a:xfrm>
            </p:grpSpPr>
            <p:cxnSp>
              <p:nvCxnSpPr>
                <p:cNvPr id="453" name="Elbow Connector 452"/>
                <p:cNvCxnSpPr/>
                <p:nvPr/>
              </p:nvCxnSpPr>
              <p:spPr>
                <a:xfrm rot="10800000" flipV="1">
                  <a:off x="1765211" y="393251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4" name="Elbow Connector 453"/>
                <p:cNvCxnSpPr/>
                <p:nvPr/>
              </p:nvCxnSpPr>
              <p:spPr>
                <a:xfrm rot="10800000" flipV="1">
                  <a:off x="1765211" y="3844889"/>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5" name="Elbow Connector 454"/>
                <p:cNvCxnSpPr/>
                <p:nvPr/>
              </p:nvCxnSpPr>
              <p:spPr>
                <a:xfrm rot="10800000" flipV="1">
                  <a:off x="1765211" y="3759851"/>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6" name="Elbow Connector 455"/>
                <p:cNvCxnSpPr/>
                <p:nvPr/>
              </p:nvCxnSpPr>
              <p:spPr>
                <a:xfrm rot="10800000" flipV="1">
                  <a:off x="1765211" y="3672227"/>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7" name="Elbow Connector 456"/>
                <p:cNvCxnSpPr/>
                <p:nvPr/>
              </p:nvCxnSpPr>
              <p:spPr>
                <a:xfrm rot="10800000" flipV="1">
                  <a:off x="1765211" y="3584994"/>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8" name="Elbow Connector 457"/>
                <p:cNvCxnSpPr/>
                <p:nvPr/>
              </p:nvCxnSpPr>
              <p:spPr>
                <a:xfrm rot="10800000" flipV="1">
                  <a:off x="1765211" y="3497370"/>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9" name="Elbow Connector 458"/>
                <p:cNvCxnSpPr/>
                <p:nvPr/>
              </p:nvCxnSpPr>
              <p:spPr>
                <a:xfrm rot="10800000" flipV="1">
                  <a:off x="1765211" y="3408187"/>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0" name="Elbow Connector 459"/>
                <p:cNvCxnSpPr/>
                <p:nvPr/>
              </p:nvCxnSpPr>
              <p:spPr>
                <a:xfrm rot="10800000" flipV="1">
                  <a:off x="1765211" y="3321258"/>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1" name="Elbow Connector 460"/>
                <p:cNvCxnSpPr/>
                <p:nvPr/>
              </p:nvCxnSpPr>
              <p:spPr>
                <a:xfrm rot="10800000" flipV="1">
                  <a:off x="1765211" y="323375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2" name="Elbow Connector 461"/>
                <p:cNvCxnSpPr/>
                <p:nvPr/>
              </p:nvCxnSpPr>
              <p:spPr>
                <a:xfrm rot="10800000">
                  <a:off x="1765211" y="393251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63" name="Group 462"/>
              <p:cNvGrpSpPr/>
              <p:nvPr/>
            </p:nvGrpSpPr>
            <p:grpSpPr>
              <a:xfrm>
                <a:off x="800993" y="1270743"/>
                <a:ext cx="18288" cy="786384"/>
                <a:chOff x="1765211" y="3233752"/>
                <a:chExt cx="33461" cy="786384"/>
              </a:xfrm>
            </p:grpSpPr>
            <p:cxnSp>
              <p:nvCxnSpPr>
                <p:cNvPr id="464" name="Elbow Connector 463"/>
                <p:cNvCxnSpPr/>
                <p:nvPr/>
              </p:nvCxnSpPr>
              <p:spPr>
                <a:xfrm rot="10800000" flipV="1">
                  <a:off x="1765211" y="393251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5" name="Elbow Connector 464"/>
                <p:cNvCxnSpPr/>
                <p:nvPr/>
              </p:nvCxnSpPr>
              <p:spPr>
                <a:xfrm rot="10800000" flipV="1">
                  <a:off x="1765211" y="3844889"/>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6" name="Elbow Connector 465"/>
                <p:cNvCxnSpPr/>
                <p:nvPr/>
              </p:nvCxnSpPr>
              <p:spPr>
                <a:xfrm rot="10800000" flipV="1">
                  <a:off x="1765211" y="3759851"/>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7" name="Elbow Connector 466"/>
                <p:cNvCxnSpPr/>
                <p:nvPr/>
              </p:nvCxnSpPr>
              <p:spPr>
                <a:xfrm rot="10800000" flipV="1">
                  <a:off x="1765211" y="3672227"/>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8" name="Elbow Connector 467"/>
                <p:cNvCxnSpPr/>
                <p:nvPr/>
              </p:nvCxnSpPr>
              <p:spPr>
                <a:xfrm rot="10800000" flipV="1">
                  <a:off x="1765211" y="3584994"/>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69" name="Elbow Connector 468"/>
                <p:cNvCxnSpPr/>
                <p:nvPr/>
              </p:nvCxnSpPr>
              <p:spPr>
                <a:xfrm rot="10800000" flipV="1">
                  <a:off x="1765211" y="3497370"/>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0" name="Elbow Connector 469"/>
                <p:cNvCxnSpPr/>
                <p:nvPr/>
              </p:nvCxnSpPr>
              <p:spPr>
                <a:xfrm rot="10800000" flipV="1">
                  <a:off x="1765211" y="3408187"/>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1" name="Elbow Connector 470"/>
                <p:cNvCxnSpPr/>
                <p:nvPr/>
              </p:nvCxnSpPr>
              <p:spPr>
                <a:xfrm rot="10800000" flipV="1">
                  <a:off x="1765211" y="3321258"/>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2" name="Elbow Connector 471"/>
                <p:cNvCxnSpPr/>
                <p:nvPr/>
              </p:nvCxnSpPr>
              <p:spPr>
                <a:xfrm rot="10800000" flipV="1">
                  <a:off x="1765211" y="323375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3" name="Elbow Connector 472"/>
                <p:cNvCxnSpPr/>
                <p:nvPr/>
              </p:nvCxnSpPr>
              <p:spPr>
                <a:xfrm rot="10800000">
                  <a:off x="1765211" y="393251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74" name="Group 473"/>
              <p:cNvGrpSpPr/>
              <p:nvPr/>
            </p:nvGrpSpPr>
            <p:grpSpPr>
              <a:xfrm>
                <a:off x="661720" y="1001301"/>
                <a:ext cx="18288" cy="786384"/>
                <a:chOff x="1765211" y="3233752"/>
                <a:chExt cx="33461" cy="786384"/>
              </a:xfrm>
            </p:grpSpPr>
            <p:cxnSp>
              <p:nvCxnSpPr>
                <p:cNvPr id="475" name="Elbow Connector 474"/>
                <p:cNvCxnSpPr/>
                <p:nvPr/>
              </p:nvCxnSpPr>
              <p:spPr>
                <a:xfrm rot="10800000" flipV="1">
                  <a:off x="1765211" y="393251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6" name="Elbow Connector 475"/>
                <p:cNvCxnSpPr/>
                <p:nvPr/>
              </p:nvCxnSpPr>
              <p:spPr>
                <a:xfrm rot="10800000" flipV="1">
                  <a:off x="1765211" y="3844889"/>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7" name="Elbow Connector 476"/>
                <p:cNvCxnSpPr/>
                <p:nvPr/>
              </p:nvCxnSpPr>
              <p:spPr>
                <a:xfrm rot="10800000" flipV="1">
                  <a:off x="1765211" y="3759851"/>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8" name="Elbow Connector 477"/>
                <p:cNvCxnSpPr/>
                <p:nvPr/>
              </p:nvCxnSpPr>
              <p:spPr>
                <a:xfrm rot="10800000" flipV="1">
                  <a:off x="1765211" y="3672227"/>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9" name="Elbow Connector 478"/>
                <p:cNvCxnSpPr/>
                <p:nvPr/>
              </p:nvCxnSpPr>
              <p:spPr>
                <a:xfrm rot="10800000" flipV="1">
                  <a:off x="1765211" y="3584994"/>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0" name="Elbow Connector 479"/>
                <p:cNvCxnSpPr/>
                <p:nvPr/>
              </p:nvCxnSpPr>
              <p:spPr>
                <a:xfrm rot="10800000" flipV="1">
                  <a:off x="1765211" y="3497370"/>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1" name="Elbow Connector 480"/>
                <p:cNvCxnSpPr/>
                <p:nvPr/>
              </p:nvCxnSpPr>
              <p:spPr>
                <a:xfrm rot="10800000" flipV="1">
                  <a:off x="1765211" y="3408187"/>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2" name="Elbow Connector 481"/>
                <p:cNvCxnSpPr/>
                <p:nvPr/>
              </p:nvCxnSpPr>
              <p:spPr>
                <a:xfrm rot="10800000" flipV="1">
                  <a:off x="1765211" y="3321258"/>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3" name="Elbow Connector 482"/>
                <p:cNvCxnSpPr/>
                <p:nvPr/>
              </p:nvCxnSpPr>
              <p:spPr>
                <a:xfrm rot="10800000" flipV="1">
                  <a:off x="1765211" y="323375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4" name="Elbow Connector 483"/>
                <p:cNvCxnSpPr/>
                <p:nvPr/>
              </p:nvCxnSpPr>
              <p:spPr>
                <a:xfrm rot="10800000">
                  <a:off x="1765211" y="393251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607" name="Group 606"/>
              <p:cNvGrpSpPr/>
              <p:nvPr/>
            </p:nvGrpSpPr>
            <p:grpSpPr>
              <a:xfrm>
                <a:off x="1900471" y="3520836"/>
                <a:ext cx="18288" cy="786384"/>
                <a:chOff x="1765211" y="3233752"/>
                <a:chExt cx="33461" cy="786384"/>
              </a:xfrm>
            </p:grpSpPr>
            <p:cxnSp>
              <p:nvCxnSpPr>
                <p:cNvPr id="608" name="Elbow Connector 607"/>
                <p:cNvCxnSpPr/>
                <p:nvPr/>
              </p:nvCxnSpPr>
              <p:spPr>
                <a:xfrm rot="10800000" flipV="1">
                  <a:off x="1765211" y="393251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9" name="Elbow Connector 608"/>
                <p:cNvCxnSpPr/>
                <p:nvPr/>
              </p:nvCxnSpPr>
              <p:spPr>
                <a:xfrm rot="10800000" flipV="1">
                  <a:off x="1765211" y="3844889"/>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0" name="Elbow Connector 609"/>
                <p:cNvCxnSpPr/>
                <p:nvPr/>
              </p:nvCxnSpPr>
              <p:spPr>
                <a:xfrm rot="10800000" flipV="1">
                  <a:off x="1765211" y="3759851"/>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1" name="Elbow Connector 610"/>
                <p:cNvCxnSpPr/>
                <p:nvPr/>
              </p:nvCxnSpPr>
              <p:spPr>
                <a:xfrm rot="10800000" flipV="1">
                  <a:off x="1765211" y="3672227"/>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2" name="Elbow Connector 611"/>
                <p:cNvCxnSpPr/>
                <p:nvPr/>
              </p:nvCxnSpPr>
              <p:spPr>
                <a:xfrm rot="10800000" flipV="1">
                  <a:off x="1765211" y="3584994"/>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3" name="Elbow Connector 612"/>
                <p:cNvCxnSpPr/>
                <p:nvPr/>
              </p:nvCxnSpPr>
              <p:spPr>
                <a:xfrm rot="10800000" flipV="1">
                  <a:off x="1765211" y="3497370"/>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4" name="Elbow Connector 613"/>
                <p:cNvCxnSpPr/>
                <p:nvPr/>
              </p:nvCxnSpPr>
              <p:spPr>
                <a:xfrm rot="10800000" flipV="1">
                  <a:off x="1765211" y="3408187"/>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5" name="Elbow Connector 614"/>
                <p:cNvCxnSpPr/>
                <p:nvPr/>
              </p:nvCxnSpPr>
              <p:spPr>
                <a:xfrm rot="10800000" flipV="1">
                  <a:off x="1765211" y="3321258"/>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6" name="Elbow Connector 615"/>
                <p:cNvCxnSpPr/>
                <p:nvPr/>
              </p:nvCxnSpPr>
              <p:spPr>
                <a:xfrm rot="10800000" flipV="1">
                  <a:off x="1765211" y="323375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7" name="Elbow Connector 616"/>
                <p:cNvCxnSpPr/>
                <p:nvPr/>
              </p:nvCxnSpPr>
              <p:spPr>
                <a:xfrm rot="10800000">
                  <a:off x="1765211" y="3932512"/>
                  <a:ext cx="33461" cy="87624"/>
                </a:xfrm>
                <a:prstGeom prst="bentConnector3">
                  <a:avLst>
                    <a:gd name="adj1" fmla="val 445157"/>
                  </a:avLst>
                </a:prstGeom>
                <a:ln w="190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grpSp>
          <p:nvGrpSpPr>
            <p:cNvPr id="756" name="Group 755"/>
            <p:cNvGrpSpPr/>
            <p:nvPr/>
          </p:nvGrpSpPr>
          <p:grpSpPr>
            <a:xfrm>
              <a:off x="746546" y="799268"/>
              <a:ext cx="4046476" cy="2645263"/>
              <a:chOff x="746546" y="799268"/>
              <a:chExt cx="4046476" cy="2645263"/>
            </a:xfrm>
          </p:grpSpPr>
          <p:grpSp>
            <p:nvGrpSpPr>
              <p:cNvPr id="541" name="Group 540"/>
              <p:cNvGrpSpPr/>
              <p:nvPr/>
            </p:nvGrpSpPr>
            <p:grpSpPr>
              <a:xfrm>
                <a:off x="1296946" y="2021163"/>
                <a:ext cx="2788920" cy="12700"/>
                <a:chOff x="747158" y="891718"/>
                <a:chExt cx="2788920" cy="12700"/>
              </a:xfrm>
            </p:grpSpPr>
            <p:cxnSp>
              <p:nvCxnSpPr>
                <p:cNvPr id="542" name="Elbow Connector 541"/>
                <p:cNvCxnSpPr/>
                <p:nvPr/>
              </p:nvCxnSpPr>
              <p:spPr>
                <a:xfrm rot="5400000" flipH="1" flipV="1">
                  <a:off x="895511"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3" name="Elbow Connector 542"/>
                <p:cNvCxnSpPr/>
                <p:nvPr/>
              </p:nvCxnSpPr>
              <p:spPr>
                <a:xfrm rot="5400000" flipH="1" flipV="1">
                  <a:off x="120491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4" name="Elbow Connector 543"/>
                <p:cNvCxnSpPr/>
                <p:nvPr/>
              </p:nvCxnSpPr>
              <p:spPr>
                <a:xfrm rot="5400000" flipH="1" flipV="1">
                  <a:off x="1514324"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5" name="Elbow Connector 544"/>
                <p:cNvCxnSpPr/>
                <p:nvPr/>
              </p:nvCxnSpPr>
              <p:spPr>
                <a:xfrm rot="5400000" flipH="1" flipV="1">
                  <a:off x="182372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6" name="Elbow Connector 545"/>
                <p:cNvCxnSpPr/>
                <p:nvPr/>
              </p:nvCxnSpPr>
              <p:spPr>
                <a:xfrm rot="5400000" flipH="1" flipV="1">
                  <a:off x="2136160"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7" name="Elbow Connector 546"/>
                <p:cNvCxnSpPr/>
                <p:nvPr/>
              </p:nvCxnSpPr>
              <p:spPr>
                <a:xfrm rot="5400000" flipH="1" flipV="1">
                  <a:off x="244556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8" name="Elbow Connector 547"/>
                <p:cNvCxnSpPr/>
                <p:nvPr/>
              </p:nvCxnSpPr>
              <p:spPr>
                <a:xfrm rot="5400000" flipH="1" flipV="1">
                  <a:off x="2754973"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9" name="Elbow Connector 548"/>
                <p:cNvCxnSpPr/>
                <p:nvPr/>
              </p:nvCxnSpPr>
              <p:spPr>
                <a:xfrm rot="5400000" flipH="1" flipV="1">
                  <a:off x="306437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0" name="Elbow Connector 549"/>
                <p:cNvCxnSpPr/>
                <p:nvPr/>
              </p:nvCxnSpPr>
              <p:spPr>
                <a:xfrm rot="5400000" flipH="1"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1" name="Elbow Connector 550"/>
                <p:cNvCxnSpPr/>
                <p:nvPr/>
              </p:nvCxnSpPr>
              <p:spPr>
                <a:xfrm rot="16200000"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55" name="Group 754"/>
              <p:cNvGrpSpPr/>
              <p:nvPr/>
            </p:nvGrpSpPr>
            <p:grpSpPr>
              <a:xfrm>
                <a:off x="746546" y="799268"/>
                <a:ext cx="4046476" cy="2645263"/>
                <a:chOff x="746546" y="799268"/>
                <a:chExt cx="4046476" cy="2645263"/>
              </a:xfrm>
            </p:grpSpPr>
            <p:grpSp>
              <p:nvGrpSpPr>
                <p:cNvPr id="507" name="Group 506"/>
                <p:cNvGrpSpPr/>
                <p:nvPr/>
              </p:nvGrpSpPr>
              <p:grpSpPr>
                <a:xfrm>
                  <a:off x="747158" y="891718"/>
                  <a:ext cx="2788920" cy="12700"/>
                  <a:chOff x="747158" y="891718"/>
                  <a:chExt cx="2788920" cy="12700"/>
                </a:xfrm>
              </p:grpSpPr>
              <p:cxnSp>
                <p:nvCxnSpPr>
                  <p:cNvPr id="486" name="Elbow Connector 485"/>
                  <p:cNvCxnSpPr/>
                  <p:nvPr/>
                </p:nvCxnSpPr>
                <p:spPr>
                  <a:xfrm rot="5400000" flipH="1" flipV="1">
                    <a:off x="895511"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7" name="Elbow Connector 486"/>
                  <p:cNvCxnSpPr/>
                  <p:nvPr/>
                </p:nvCxnSpPr>
                <p:spPr>
                  <a:xfrm rot="5400000" flipH="1" flipV="1">
                    <a:off x="120491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8" name="Elbow Connector 487"/>
                  <p:cNvCxnSpPr/>
                  <p:nvPr/>
                </p:nvCxnSpPr>
                <p:spPr>
                  <a:xfrm rot="5400000" flipH="1" flipV="1">
                    <a:off x="1514324"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9" name="Elbow Connector 488"/>
                  <p:cNvCxnSpPr/>
                  <p:nvPr/>
                </p:nvCxnSpPr>
                <p:spPr>
                  <a:xfrm rot="5400000" flipH="1" flipV="1">
                    <a:off x="182372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90" name="Elbow Connector 489"/>
                  <p:cNvCxnSpPr/>
                  <p:nvPr/>
                </p:nvCxnSpPr>
                <p:spPr>
                  <a:xfrm rot="5400000" flipH="1" flipV="1">
                    <a:off x="2136160"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91" name="Elbow Connector 490"/>
                  <p:cNvCxnSpPr/>
                  <p:nvPr/>
                </p:nvCxnSpPr>
                <p:spPr>
                  <a:xfrm rot="5400000" flipH="1" flipV="1">
                    <a:off x="244556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92" name="Elbow Connector 491"/>
                  <p:cNvCxnSpPr/>
                  <p:nvPr/>
                </p:nvCxnSpPr>
                <p:spPr>
                  <a:xfrm rot="5400000" flipH="1" flipV="1">
                    <a:off x="2754973"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93" name="Elbow Connector 492"/>
                  <p:cNvCxnSpPr/>
                  <p:nvPr/>
                </p:nvCxnSpPr>
                <p:spPr>
                  <a:xfrm rot="5400000" flipH="1" flipV="1">
                    <a:off x="306437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94" name="Elbow Connector 493"/>
                  <p:cNvCxnSpPr/>
                  <p:nvPr/>
                </p:nvCxnSpPr>
                <p:spPr>
                  <a:xfrm rot="5400000" flipH="1"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06" name="Elbow Connector 505"/>
                  <p:cNvCxnSpPr/>
                  <p:nvPr/>
                </p:nvCxnSpPr>
                <p:spPr>
                  <a:xfrm rot="16200000"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870338" y="1181042"/>
                  <a:ext cx="2788920" cy="12700"/>
                  <a:chOff x="747158" y="891718"/>
                  <a:chExt cx="2788920" cy="12700"/>
                </a:xfrm>
              </p:grpSpPr>
              <p:cxnSp>
                <p:nvCxnSpPr>
                  <p:cNvPr id="509" name="Elbow Connector 508"/>
                  <p:cNvCxnSpPr/>
                  <p:nvPr/>
                </p:nvCxnSpPr>
                <p:spPr>
                  <a:xfrm rot="5400000" flipH="1" flipV="1">
                    <a:off x="895511"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0" name="Elbow Connector 509"/>
                  <p:cNvCxnSpPr/>
                  <p:nvPr/>
                </p:nvCxnSpPr>
                <p:spPr>
                  <a:xfrm rot="5400000" flipH="1" flipV="1">
                    <a:off x="120491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1" name="Elbow Connector 510"/>
                  <p:cNvCxnSpPr/>
                  <p:nvPr/>
                </p:nvCxnSpPr>
                <p:spPr>
                  <a:xfrm rot="5400000" flipH="1" flipV="1">
                    <a:off x="1514324"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2" name="Elbow Connector 511"/>
                  <p:cNvCxnSpPr/>
                  <p:nvPr/>
                </p:nvCxnSpPr>
                <p:spPr>
                  <a:xfrm rot="5400000" flipH="1" flipV="1">
                    <a:off x="182372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3" name="Elbow Connector 512"/>
                  <p:cNvCxnSpPr/>
                  <p:nvPr/>
                </p:nvCxnSpPr>
                <p:spPr>
                  <a:xfrm rot="5400000" flipH="1" flipV="1">
                    <a:off x="2136160"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4" name="Elbow Connector 513"/>
                  <p:cNvCxnSpPr/>
                  <p:nvPr/>
                </p:nvCxnSpPr>
                <p:spPr>
                  <a:xfrm rot="5400000" flipH="1" flipV="1">
                    <a:off x="244556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5" name="Elbow Connector 514"/>
                  <p:cNvCxnSpPr/>
                  <p:nvPr/>
                </p:nvCxnSpPr>
                <p:spPr>
                  <a:xfrm rot="5400000" flipH="1" flipV="1">
                    <a:off x="2754973"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6" name="Elbow Connector 515"/>
                  <p:cNvCxnSpPr/>
                  <p:nvPr/>
                </p:nvCxnSpPr>
                <p:spPr>
                  <a:xfrm rot="5400000" flipH="1" flipV="1">
                    <a:off x="306437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7" name="Elbow Connector 516"/>
                  <p:cNvCxnSpPr/>
                  <p:nvPr/>
                </p:nvCxnSpPr>
                <p:spPr>
                  <a:xfrm rot="5400000" flipH="1"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8" name="Elbow Connector 517"/>
                  <p:cNvCxnSpPr/>
                  <p:nvPr/>
                </p:nvCxnSpPr>
                <p:spPr>
                  <a:xfrm rot="16200000"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519" name="Group 518"/>
                <p:cNvGrpSpPr/>
                <p:nvPr/>
              </p:nvGrpSpPr>
              <p:grpSpPr>
                <a:xfrm>
                  <a:off x="1031664" y="1458044"/>
                  <a:ext cx="2788920" cy="12700"/>
                  <a:chOff x="747158" y="891718"/>
                  <a:chExt cx="2788920" cy="12700"/>
                </a:xfrm>
              </p:grpSpPr>
              <p:cxnSp>
                <p:nvCxnSpPr>
                  <p:cNvPr id="520" name="Elbow Connector 519"/>
                  <p:cNvCxnSpPr/>
                  <p:nvPr/>
                </p:nvCxnSpPr>
                <p:spPr>
                  <a:xfrm rot="5400000" flipH="1" flipV="1">
                    <a:off x="895511"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1" name="Elbow Connector 520"/>
                  <p:cNvCxnSpPr/>
                  <p:nvPr/>
                </p:nvCxnSpPr>
                <p:spPr>
                  <a:xfrm rot="5400000" flipH="1" flipV="1">
                    <a:off x="120491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2" name="Elbow Connector 521"/>
                  <p:cNvCxnSpPr/>
                  <p:nvPr/>
                </p:nvCxnSpPr>
                <p:spPr>
                  <a:xfrm rot="5400000" flipH="1" flipV="1">
                    <a:off x="1514324"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3" name="Elbow Connector 522"/>
                  <p:cNvCxnSpPr/>
                  <p:nvPr/>
                </p:nvCxnSpPr>
                <p:spPr>
                  <a:xfrm rot="5400000" flipH="1" flipV="1">
                    <a:off x="182372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4" name="Elbow Connector 523"/>
                  <p:cNvCxnSpPr/>
                  <p:nvPr/>
                </p:nvCxnSpPr>
                <p:spPr>
                  <a:xfrm rot="5400000" flipH="1" flipV="1">
                    <a:off x="2136160"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5" name="Elbow Connector 524"/>
                  <p:cNvCxnSpPr/>
                  <p:nvPr/>
                </p:nvCxnSpPr>
                <p:spPr>
                  <a:xfrm rot="5400000" flipH="1" flipV="1">
                    <a:off x="244556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6" name="Elbow Connector 525"/>
                  <p:cNvCxnSpPr/>
                  <p:nvPr/>
                </p:nvCxnSpPr>
                <p:spPr>
                  <a:xfrm rot="5400000" flipH="1" flipV="1">
                    <a:off x="2754973"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7" name="Elbow Connector 526"/>
                  <p:cNvCxnSpPr/>
                  <p:nvPr/>
                </p:nvCxnSpPr>
                <p:spPr>
                  <a:xfrm rot="5400000" flipH="1" flipV="1">
                    <a:off x="306437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8" name="Elbow Connector 527"/>
                  <p:cNvCxnSpPr/>
                  <p:nvPr/>
                </p:nvCxnSpPr>
                <p:spPr>
                  <a:xfrm rot="5400000" flipH="1"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9" name="Elbow Connector 528"/>
                  <p:cNvCxnSpPr/>
                  <p:nvPr/>
                </p:nvCxnSpPr>
                <p:spPr>
                  <a:xfrm rot="16200000"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530" name="Group 529"/>
                <p:cNvGrpSpPr/>
                <p:nvPr/>
              </p:nvGrpSpPr>
              <p:grpSpPr>
                <a:xfrm>
                  <a:off x="1154844" y="1747368"/>
                  <a:ext cx="2788920" cy="12700"/>
                  <a:chOff x="747158" y="891718"/>
                  <a:chExt cx="2788920" cy="12700"/>
                </a:xfrm>
              </p:grpSpPr>
              <p:cxnSp>
                <p:nvCxnSpPr>
                  <p:cNvPr id="531" name="Elbow Connector 530"/>
                  <p:cNvCxnSpPr/>
                  <p:nvPr/>
                </p:nvCxnSpPr>
                <p:spPr>
                  <a:xfrm rot="5400000" flipH="1" flipV="1">
                    <a:off x="895511"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2" name="Elbow Connector 531"/>
                  <p:cNvCxnSpPr/>
                  <p:nvPr/>
                </p:nvCxnSpPr>
                <p:spPr>
                  <a:xfrm rot="5400000" flipH="1" flipV="1">
                    <a:off x="120491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3" name="Elbow Connector 532"/>
                  <p:cNvCxnSpPr/>
                  <p:nvPr/>
                </p:nvCxnSpPr>
                <p:spPr>
                  <a:xfrm rot="5400000" flipH="1" flipV="1">
                    <a:off x="1514324"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4" name="Elbow Connector 533"/>
                  <p:cNvCxnSpPr/>
                  <p:nvPr/>
                </p:nvCxnSpPr>
                <p:spPr>
                  <a:xfrm rot="5400000" flipH="1" flipV="1">
                    <a:off x="182372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5" name="Elbow Connector 534"/>
                  <p:cNvCxnSpPr/>
                  <p:nvPr/>
                </p:nvCxnSpPr>
                <p:spPr>
                  <a:xfrm rot="5400000" flipH="1" flipV="1">
                    <a:off x="2136160"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6" name="Elbow Connector 535"/>
                  <p:cNvCxnSpPr/>
                  <p:nvPr/>
                </p:nvCxnSpPr>
                <p:spPr>
                  <a:xfrm rot="5400000" flipH="1" flipV="1">
                    <a:off x="244556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7" name="Elbow Connector 536"/>
                  <p:cNvCxnSpPr/>
                  <p:nvPr/>
                </p:nvCxnSpPr>
                <p:spPr>
                  <a:xfrm rot="5400000" flipH="1" flipV="1">
                    <a:off x="2754973"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8" name="Elbow Connector 537"/>
                  <p:cNvCxnSpPr/>
                  <p:nvPr/>
                </p:nvCxnSpPr>
                <p:spPr>
                  <a:xfrm rot="5400000" flipH="1" flipV="1">
                    <a:off x="306437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9" name="Elbow Connector 538"/>
                  <p:cNvCxnSpPr/>
                  <p:nvPr/>
                </p:nvCxnSpPr>
                <p:spPr>
                  <a:xfrm rot="5400000" flipH="1"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0" name="Elbow Connector 539"/>
                  <p:cNvCxnSpPr/>
                  <p:nvPr/>
                </p:nvCxnSpPr>
                <p:spPr>
                  <a:xfrm rot="16200000"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1436104" y="2298165"/>
                  <a:ext cx="2788920" cy="12700"/>
                  <a:chOff x="747158" y="891718"/>
                  <a:chExt cx="2788920" cy="12700"/>
                </a:xfrm>
              </p:grpSpPr>
              <p:cxnSp>
                <p:nvCxnSpPr>
                  <p:cNvPr id="553" name="Elbow Connector 552"/>
                  <p:cNvCxnSpPr/>
                  <p:nvPr/>
                </p:nvCxnSpPr>
                <p:spPr>
                  <a:xfrm rot="5400000" flipH="1" flipV="1">
                    <a:off x="895511"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4" name="Elbow Connector 553"/>
                  <p:cNvCxnSpPr/>
                  <p:nvPr/>
                </p:nvCxnSpPr>
                <p:spPr>
                  <a:xfrm rot="5400000" flipH="1" flipV="1">
                    <a:off x="120491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5" name="Elbow Connector 554"/>
                  <p:cNvCxnSpPr/>
                  <p:nvPr/>
                </p:nvCxnSpPr>
                <p:spPr>
                  <a:xfrm rot="5400000" flipH="1" flipV="1">
                    <a:off x="1514324"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6" name="Elbow Connector 555"/>
                  <p:cNvCxnSpPr/>
                  <p:nvPr/>
                </p:nvCxnSpPr>
                <p:spPr>
                  <a:xfrm rot="5400000" flipH="1" flipV="1">
                    <a:off x="182372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7" name="Elbow Connector 556"/>
                  <p:cNvCxnSpPr/>
                  <p:nvPr/>
                </p:nvCxnSpPr>
                <p:spPr>
                  <a:xfrm rot="5400000" flipH="1" flipV="1">
                    <a:off x="2136160"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8" name="Elbow Connector 557"/>
                  <p:cNvCxnSpPr/>
                  <p:nvPr/>
                </p:nvCxnSpPr>
                <p:spPr>
                  <a:xfrm rot="5400000" flipH="1" flipV="1">
                    <a:off x="244556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9" name="Elbow Connector 558"/>
                  <p:cNvCxnSpPr/>
                  <p:nvPr/>
                </p:nvCxnSpPr>
                <p:spPr>
                  <a:xfrm rot="5400000" flipH="1" flipV="1">
                    <a:off x="2754973"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0" name="Elbow Connector 559"/>
                  <p:cNvCxnSpPr/>
                  <p:nvPr/>
                </p:nvCxnSpPr>
                <p:spPr>
                  <a:xfrm rot="5400000" flipH="1" flipV="1">
                    <a:off x="306437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1" name="Elbow Connector 560"/>
                  <p:cNvCxnSpPr/>
                  <p:nvPr/>
                </p:nvCxnSpPr>
                <p:spPr>
                  <a:xfrm rot="5400000" flipH="1"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2" name="Elbow Connector 561"/>
                  <p:cNvCxnSpPr/>
                  <p:nvPr/>
                </p:nvCxnSpPr>
                <p:spPr>
                  <a:xfrm rot="16200000"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563" name="Group 562"/>
                <p:cNvGrpSpPr/>
                <p:nvPr/>
              </p:nvGrpSpPr>
              <p:grpSpPr>
                <a:xfrm>
                  <a:off x="1559284" y="2587489"/>
                  <a:ext cx="2788920" cy="12700"/>
                  <a:chOff x="747158" y="891718"/>
                  <a:chExt cx="2788920" cy="12700"/>
                </a:xfrm>
              </p:grpSpPr>
              <p:cxnSp>
                <p:nvCxnSpPr>
                  <p:cNvPr id="564" name="Elbow Connector 563"/>
                  <p:cNvCxnSpPr/>
                  <p:nvPr/>
                </p:nvCxnSpPr>
                <p:spPr>
                  <a:xfrm rot="5400000" flipH="1" flipV="1">
                    <a:off x="895511"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5" name="Elbow Connector 564"/>
                  <p:cNvCxnSpPr/>
                  <p:nvPr/>
                </p:nvCxnSpPr>
                <p:spPr>
                  <a:xfrm rot="5400000" flipH="1" flipV="1">
                    <a:off x="120491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6" name="Elbow Connector 565"/>
                  <p:cNvCxnSpPr/>
                  <p:nvPr/>
                </p:nvCxnSpPr>
                <p:spPr>
                  <a:xfrm rot="5400000" flipH="1" flipV="1">
                    <a:off x="1514324"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7" name="Elbow Connector 566"/>
                  <p:cNvCxnSpPr/>
                  <p:nvPr/>
                </p:nvCxnSpPr>
                <p:spPr>
                  <a:xfrm rot="5400000" flipH="1" flipV="1">
                    <a:off x="182372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8" name="Elbow Connector 567"/>
                  <p:cNvCxnSpPr/>
                  <p:nvPr/>
                </p:nvCxnSpPr>
                <p:spPr>
                  <a:xfrm rot="5400000" flipH="1" flipV="1">
                    <a:off x="2136160"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9" name="Elbow Connector 568"/>
                  <p:cNvCxnSpPr/>
                  <p:nvPr/>
                </p:nvCxnSpPr>
                <p:spPr>
                  <a:xfrm rot="5400000" flipH="1" flipV="1">
                    <a:off x="244556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0" name="Elbow Connector 569"/>
                  <p:cNvCxnSpPr/>
                  <p:nvPr/>
                </p:nvCxnSpPr>
                <p:spPr>
                  <a:xfrm rot="5400000" flipH="1" flipV="1">
                    <a:off x="2754973"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1" name="Elbow Connector 570"/>
                  <p:cNvCxnSpPr/>
                  <p:nvPr/>
                </p:nvCxnSpPr>
                <p:spPr>
                  <a:xfrm rot="5400000" flipH="1" flipV="1">
                    <a:off x="306437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2" name="Elbow Connector 571"/>
                  <p:cNvCxnSpPr/>
                  <p:nvPr/>
                </p:nvCxnSpPr>
                <p:spPr>
                  <a:xfrm rot="5400000" flipH="1"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3" name="Elbow Connector 572"/>
                  <p:cNvCxnSpPr/>
                  <p:nvPr/>
                </p:nvCxnSpPr>
                <p:spPr>
                  <a:xfrm rot="16200000"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1712557" y="2865505"/>
                  <a:ext cx="2788920" cy="12700"/>
                  <a:chOff x="747158" y="891718"/>
                  <a:chExt cx="2788920" cy="12700"/>
                </a:xfrm>
              </p:grpSpPr>
              <p:cxnSp>
                <p:nvCxnSpPr>
                  <p:cNvPr id="575" name="Elbow Connector 574"/>
                  <p:cNvCxnSpPr/>
                  <p:nvPr/>
                </p:nvCxnSpPr>
                <p:spPr>
                  <a:xfrm rot="5400000" flipH="1" flipV="1">
                    <a:off x="895511"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6" name="Elbow Connector 575"/>
                  <p:cNvCxnSpPr/>
                  <p:nvPr/>
                </p:nvCxnSpPr>
                <p:spPr>
                  <a:xfrm rot="5400000" flipH="1" flipV="1">
                    <a:off x="120491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7" name="Elbow Connector 576"/>
                  <p:cNvCxnSpPr/>
                  <p:nvPr/>
                </p:nvCxnSpPr>
                <p:spPr>
                  <a:xfrm rot="5400000" flipH="1" flipV="1">
                    <a:off x="1514324"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8" name="Elbow Connector 577"/>
                  <p:cNvCxnSpPr/>
                  <p:nvPr/>
                </p:nvCxnSpPr>
                <p:spPr>
                  <a:xfrm rot="5400000" flipH="1" flipV="1">
                    <a:off x="182372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9" name="Elbow Connector 578"/>
                  <p:cNvCxnSpPr/>
                  <p:nvPr/>
                </p:nvCxnSpPr>
                <p:spPr>
                  <a:xfrm rot="5400000" flipH="1" flipV="1">
                    <a:off x="2136160"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0" name="Elbow Connector 579"/>
                  <p:cNvCxnSpPr/>
                  <p:nvPr/>
                </p:nvCxnSpPr>
                <p:spPr>
                  <a:xfrm rot="5400000" flipH="1" flipV="1">
                    <a:off x="244556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1" name="Elbow Connector 580"/>
                  <p:cNvCxnSpPr/>
                  <p:nvPr/>
                </p:nvCxnSpPr>
                <p:spPr>
                  <a:xfrm rot="5400000" flipH="1" flipV="1">
                    <a:off x="2754973"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2" name="Elbow Connector 581"/>
                  <p:cNvCxnSpPr/>
                  <p:nvPr/>
                </p:nvCxnSpPr>
                <p:spPr>
                  <a:xfrm rot="5400000" flipH="1" flipV="1">
                    <a:off x="306437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3" name="Elbow Connector 582"/>
                  <p:cNvCxnSpPr/>
                  <p:nvPr/>
                </p:nvCxnSpPr>
                <p:spPr>
                  <a:xfrm rot="5400000" flipH="1"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4" name="Elbow Connector 583"/>
                  <p:cNvCxnSpPr/>
                  <p:nvPr/>
                </p:nvCxnSpPr>
                <p:spPr>
                  <a:xfrm rot="16200000"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873883" y="3142507"/>
                  <a:ext cx="2788920" cy="12700"/>
                  <a:chOff x="747158" y="891718"/>
                  <a:chExt cx="2788920" cy="12700"/>
                </a:xfrm>
              </p:grpSpPr>
              <p:cxnSp>
                <p:nvCxnSpPr>
                  <p:cNvPr id="586" name="Elbow Connector 585"/>
                  <p:cNvCxnSpPr/>
                  <p:nvPr/>
                </p:nvCxnSpPr>
                <p:spPr>
                  <a:xfrm rot="5400000" flipH="1" flipV="1">
                    <a:off x="895511"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7" name="Elbow Connector 586"/>
                  <p:cNvCxnSpPr/>
                  <p:nvPr/>
                </p:nvCxnSpPr>
                <p:spPr>
                  <a:xfrm rot="5400000" flipH="1" flipV="1">
                    <a:off x="120491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8" name="Elbow Connector 587"/>
                  <p:cNvCxnSpPr/>
                  <p:nvPr/>
                </p:nvCxnSpPr>
                <p:spPr>
                  <a:xfrm rot="5400000" flipH="1" flipV="1">
                    <a:off x="1514324"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9" name="Elbow Connector 588"/>
                  <p:cNvCxnSpPr/>
                  <p:nvPr/>
                </p:nvCxnSpPr>
                <p:spPr>
                  <a:xfrm rot="5400000" flipH="1" flipV="1">
                    <a:off x="182372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0" name="Elbow Connector 589"/>
                  <p:cNvCxnSpPr/>
                  <p:nvPr/>
                </p:nvCxnSpPr>
                <p:spPr>
                  <a:xfrm rot="5400000" flipH="1" flipV="1">
                    <a:off x="2136160"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1" name="Elbow Connector 590"/>
                  <p:cNvCxnSpPr/>
                  <p:nvPr/>
                </p:nvCxnSpPr>
                <p:spPr>
                  <a:xfrm rot="5400000" flipH="1" flipV="1">
                    <a:off x="244556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2" name="Elbow Connector 591"/>
                  <p:cNvCxnSpPr/>
                  <p:nvPr/>
                </p:nvCxnSpPr>
                <p:spPr>
                  <a:xfrm rot="5400000" flipH="1" flipV="1">
                    <a:off x="2754973"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3" name="Elbow Connector 592"/>
                  <p:cNvCxnSpPr/>
                  <p:nvPr/>
                </p:nvCxnSpPr>
                <p:spPr>
                  <a:xfrm rot="5400000" flipH="1" flipV="1">
                    <a:off x="306437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4" name="Elbow Connector 593"/>
                  <p:cNvCxnSpPr/>
                  <p:nvPr/>
                </p:nvCxnSpPr>
                <p:spPr>
                  <a:xfrm rot="5400000" flipH="1"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5" name="Elbow Connector 594"/>
                  <p:cNvCxnSpPr/>
                  <p:nvPr/>
                </p:nvCxnSpPr>
                <p:spPr>
                  <a:xfrm rot="16200000"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596" name="Group 595"/>
                <p:cNvGrpSpPr/>
                <p:nvPr/>
              </p:nvGrpSpPr>
              <p:grpSpPr>
                <a:xfrm>
                  <a:off x="1997063" y="3431831"/>
                  <a:ext cx="2788920" cy="12700"/>
                  <a:chOff x="747158" y="891718"/>
                  <a:chExt cx="2788920" cy="12700"/>
                </a:xfrm>
              </p:grpSpPr>
              <p:cxnSp>
                <p:nvCxnSpPr>
                  <p:cNvPr id="597" name="Elbow Connector 596"/>
                  <p:cNvCxnSpPr/>
                  <p:nvPr/>
                </p:nvCxnSpPr>
                <p:spPr>
                  <a:xfrm rot="5400000" flipH="1" flipV="1">
                    <a:off x="895511"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8" name="Elbow Connector 597"/>
                  <p:cNvCxnSpPr/>
                  <p:nvPr/>
                </p:nvCxnSpPr>
                <p:spPr>
                  <a:xfrm rot="5400000" flipH="1" flipV="1">
                    <a:off x="120491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9" name="Elbow Connector 598"/>
                  <p:cNvCxnSpPr/>
                  <p:nvPr/>
                </p:nvCxnSpPr>
                <p:spPr>
                  <a:xfrm rot="5400000" flipH="1" flipV="1">
                    <a:off x="1514324"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0" name="Elbow Connector 599"/>
                  <p:cNvCxnSpPr/>
                  <p:nvPr/>
                </p:nvCxnSpPr>
                <p:spPr>
                  <a:xfrm rot="5400000" flipH="1" flipV="1">
                    <a:off x="182372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1" name="Elbow Connector 600"/>
                  <p:cNvCxnSpPr/>
                  <p:nvPr/>
                </p:nvCxnSpPr>
                <p:spPr>
                  <a:xfrm rot="5400000" flipH="1" flipV="1">
                    <a:off x="2136160"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2" name="Elbow Connector 601"/>
                  <p:cNvCxnSpPr/>
                  <p:nvPr/>
                </p:nvCxnSpPr>
                <p:spPr>
                  <a:xfrm rot="5400000" flipH="1" flipV="1">
                    <a:off x="244556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3" name="Elbow Connector 602"/>
                  <p:cNvCxnSpPr/>
                  <p:nvPr/>
                </p:nvCxnSpPr>
                <p:spPr>
                  <a:xfrm rot="5400000" flipH="1" flipV="1">
                    <a:off x="2754973"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4" name="Elbow Connector 603"/>
                  <p:cNvCxnSpPr/>
                  <p:nvPr/>
                </p:nvCxnSpPr>
                <p:spPr>
                  <a:xfrm rot="5400000" flipH="1" flipV="1">
                    <a:off x="306437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5" name="Elbow Connector 604"/>
                  <p:cNvCxnSpPr/>
                  <p:nvPr/>
                </p:nvCxnSpPr>
                <p:spPr>
                  <a:xfrm rot="5400000" flipH="1"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6" name="Elbow Connector 605"/>
                  <p:cNvCxnSpPr/>
                  <p:nvPr/>
                </p:nvCxnSpPr>
                <p:spPr>
                  <a:xfrm rot="16200000"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746546" y="799268"/>
                  <a:ext cx="1260023" cy="254568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1061268" y="799268"/>
                  <a:ext cx="1260023" cy="254568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1360181" y="799268"/>
                  <a:ext cx="1260023" cy="254568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3" name="Straight Connector 622"/>
                <p:cNvCxnSpPr/>
                <p:nvPr/>
              </p:nvCxnSpPr>
              <p:spPr>
                <a:xfrm>
                  <a:off x="1663819" y="799268"/>
                  <a:ext cx="1260023" cy="254568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4" name="Straight Connector 623"/>
                <p:cNvCxnSpPr/>
                <p:nvPr/>
              </p:nvCxnSpPr>
              <p:spPr>
                <a:xfrm>
                  <a:off x="1992466" y="799268"/>
                  <a:ext cx="1260023" cy="254568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2291379" y="799268"/>
                  <a:ext cx="1260023" cy="254568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2595017" y="799268"/>
                  <a:ext cx="1260023" cy="254568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2930448" y="799268"/>
                  <a:ext cx="1260023" cy="254568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229361" y="799268"/>
                  <a:ext cx="1260023" cy="254568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532999" y="799268"/>
                  <a:ext cx="1260023" cy="254568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grpSp>
          <p:nvGrpSpPr>
            <p:cNvPr id="879" name="Group 878"/>
            <p:cNvGrpSpPr/>
            <p:nvPr/>
          </p:nvGrpSpPr>
          <p:grpSpPr>
            <a:xfrm>
              <a:off x="4510301" y="799268"/>
              <a:ext cx="4046476" cy="2645263"/>
              <a:chOff x="746546" y="799268"/>
              <a:chExt cx="4046476" cy="2645263"/>
            </a:xfrm>
          </p:grpSpPr>
          <p:grpSp>
            <p:nvGrpSpPr>
              <p:cNvPr id="880" name="Group 879"/>
              <p:cNvGrpSpPr/>
              <p:nvPr/>
            </p:nvGrpSpPr>
            <p:grpSpPr>
              <a:xfrm>
                <a:off x="1296946" y="2021163"/>
                <a:ext cx="2788920" cy="12700"/>
                <a:chOff x="747158" y="891718"/>
                <a:chExt cx="2788920" cy="12700"/>
              </a:xfrm>
            </p:grpSpPr>
            <p:cxnSp>
              <p:nvCxnSpPr>
                <p:cNvPr id="991" name="Elbow Connector 990"/>
                <p:cNvCxnSpPr/>
                <p:nvPr/>
              </p:nvCxnSpPr>
              <p:spPr>
                <a:xfrm rot="5400000" flipH="1" flipV="1">
                  <a:off x="895511"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92" name="Elbow Connector 991"/>
                <p:cNvCxnSpPr/>
                <p:nvPr/>
              </p:nvCxnSpPr>
              <p:spPr>
                <a:xfrm rot="5400000" flipH="1" flipV="1">
                  <a:off x="120491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93" name="Elbow Connector 992"/>
                <p:cNvCxnSpPr/>
                <p:nvPr/>
              </p:nvCxnSpPr>
              <p:spPr>
                <a:xfrm rot="5400000" flipH="1" flipV="1">
                  <a:off x="1514324"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94" name="Elbow Connector 993"/>
                <p:cNvCxnSpPr/>
                <p:nvPr/>
              </p:nvCxnSpPr>
              <p:spPr>
                <a:xfrm rot="5400000" flipH="1" flipV="1">
                  <a:off x="182372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95" name="Elbow Connector 994"/>
                <p:cNvCxnSpPr/>
                <p:nvPr/>
              </p:nvCxnSpPr>
              <p:spPr>
                <a:xfrm rot="5400000" flipH="1" flipV="1">
                  <a:off x="2136160"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96" name="Elbow Connector 995"/>
                <p:cNvCxnSpPr/>
                <p:nvPr/>
              </p:nvCxnSpPr>
              <p:spPr>
                <a:xfrm rot="5400000" flipH="1" flipV="1">
                  <a:off x="244556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97" name="Elbow Connector 996"/>
                <p:cNvCxnSpPr/>
                <p:nvPr/>
              </p:nvCxnSpPr>
              <p:spPr>
                <a:xfrm rot="5400000" flipH="1" flipV="1">
                  <a:off x="2754973"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98" name="Elbow Connector 997"/>
                <p:cNvCxnSpPr/>
                <p:nvPr/>
              </p:nvCxnSpPr>
              <p:spPr>
                <a:xfrm rot="5400000" flipH="1" flipV="1">
                  <a:off x="306437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99" name="Elbow Connector 998"/>
                <p:cNvCxnSpPr/>
                <p:nvPr/>
              </p:nvCxnSpPr>
              <p:spPr>
                <a:xfrm rot="5400000" flipH="1"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00" name="Elbow Connector 999"/>
                <p:cNvCxnSpPr/>
                <p:nvPr/>
              </p:nvCxnSpPr>
              <p:spPr>
                <a:xfrm rot="16200000"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881" name="Group 880"/>
              <p:cNvGrpSpPr/>
              <p:nvPr/>
            </p:nvGrpSpPr>
            <p:grpSpPr>
              <a:xfrm>
                <a:off x="746546" y="799268"/>
                <a:ext cx="4046476" cy="2645263"/>
                <a:chOff x="746546" y="799268"/>
                <a:chExt cx="4046476" cy="2645263"/>
              </a:xfrm>
            </p:grpSpPr>
            <p:grpSp>
              <p:nvGrpSpPr>
                <p:cNvPr id="882" name="Group 881"/>
                <p:cNvGrpSpPr/>
                <p:nvPr/>
              </p:nvGrpSpPr>
              <p:grpSpPr>
                <a:xfrm>
                  <a:off x="747158" y="891718"/>
                  <a:ext cx="2788920" cy="12700"/>
                  <a:chOff x="747158" y="891718"/>
                  <a:chExt cx="2788920" cy="12700"/>
                </a:xfrm>
              </p:grpSpPr>
              <p:cxnSp>
                <p:nvCxnSpPr>
                  <p:cNvPr id="981" name="Elbow Connector 980"/>
                  <p:cNvCxnSpPr/>
                  <p:nvPr/>
                </p:nvCxnSpPr>
                <p:spPr>
                  <a:xfrm rot="5400000" flipH="1" flipV="1">
                    <a:off x="895511"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82" name="Elbow Connector 981"/>
                  <p:cNvCxnSpPr/>
                  <p:nvPr/>
                </p:nvCxnSpPr>
                <p:spPr>
                  <a:xfrm rot="5400000" flipH="1" flipV="1">
                    <a:off x="120491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83" name="Elbow Connector 982"/>
                  <p:cNvCxnSpPr/>
                  <p:nvPr/>
                </p:nvCxnSpPr>
                <p:spPr>
                  <a:xfrm rot="5400000" flipH="1" flipV="1">
                    <a:off x="1514324"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84" name="Elbow Connector 983"/>
                  <p:cNvCxnSpPr/>
                  <p:nvPr/>
                </p:nvCxnSpPr>
                <p:spPr>
                  <a:xfrm rot="5400000" flipH="1" flipV="1">
                    <a:off x="182372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85" name="Elbow Connector 984"/>
                  <p:cNvCxnSpPr/>
                  <p:nvPr/>
                </p:nvCxnSpPr>
                <p:spPr>
                  <a:xfrm rot="5400000" flipH="1" flipV="1">
                    <a:off x="2136160"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86" name="Elbow Connector 985"/>
                  <p:cNvCxnSpPr/>
                  <p:nvPr/>
                </p:nvCxnSpPr>
                <p:spPr>
                  <a:xfrm rot="5400000" flipH="1" flipV="1">
                    <a:off x="244556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87" name="Elbow Connector 986"/>
                  <p:cNvCxnSpPr/>
                  <p:nvPr/>
                </p:nvCxnSpPr>
                <p:spPr>
                  <a:xfrm rot="5400000" flipH="1" flipV="1">
                    <a:off x="2754973"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88" name="Elbow Connector 987"/>
                  <p:cNvCxnSpPr/>
                  <p:nvPr/>
                </p:nvCxnSpPr>
                <p:spPr>
                  <a:xfrm rot="5400000" flipH="1" flipV="1">
                    <a:off x="306437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89" name="Elbow Connector 988"/>
                  <p:cNvCxnSpPr/>
                  <p:nvPr/>
                </p:nvCxnSpPr>
                <p:spPr>
                  <a:xfrm rot="5400000" flipH="1"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90" name="Elbow Connector 989"/>
                  <p:cNvCxnSpPr/>
                  <p:nvPr/>
                </p:nvCxnSpPr>
                <p:spPr>
                  <a:xfrm rot="16200000"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883" name="Group 882"/>
                <p:cNvGrpSpPr/>
                <p:nvPr/>
              </p:nvGrpSpPr>
              <p:grpSpPr>
                <a:xfrm>
                  <a:off x="870338" y="1181042"/>
                  <a:ext cx="2788920" cy="12700"/>
                  <a:chOff x="747158" y="891718"/>
                  <a:chExt cx="2788920" cy="12700"/>
                </a:xfrm>
              </p:grpSpPr>
              <p:cxnSp>
                <p:nvCxnSpPr>
                  <p:cNvPr id="971" name="Elbow Connector 970"/>
                  <p:cNvCxnSpPr/>
                  <p:nvPr/>
                </p:nvCxnSpPr>
                <p:spPr>
                  <a:xfrm rot="5400000" flipH="1" flipV="1">
                    <a:off x="895511"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72" name="Elbow Connector 971"/>
                  <p:cNvCxnSpPr/>
                  <p:nvPr/>
                </p:nvCxnSpPr>
                <p:spPr>
                  <a:xfrm rot="5400000" flipH="1" flipV="1">
                    <a:off x="120491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73" name="Elbow Connector 972"/>
                  <p:cNvCxnSpPr/>
                  <p:nvPr/>
                </p:nvCxnSpPr>
                <p:spPr>
                  <a:xfrm rot="5400000" flipH="1" flipV="1">
                    <a:off x="1514324"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74" name="Elbow Connector 973"/>
                  <p:cNvCxnSpPr/>
                  <p:nvPr/>
                </p:nvCxnSpPr>
                <p:spPr>
                  <a:xfrm rot="5400000" flipH="1" flipV="1">
                    <a:off x="182372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75" name="Elbow Connector 974"/>
                  <p:cNvCxnSpPr/>
                  <p:nvPr/>
                </p:nvCxnSpPr>
                <p:spPr>
                  <a:xfrm rot="5400000" flipH="1" flipV="1">
                    <a:off x="2136160"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76" name="Elbow Connector 975"/>
                  <p:cNvCxnSpPr/>
                  <p:nvPr/>
                </p:nvCxnSpPr>
                <p:spPr>
                  <a:xfrm rot="5400000" flipH="1" flipV="1">
                    <a:off x="244556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77" name="Elbow Connector 976"/>
                  <p:cNvCxnSpPr/>
                  <p:nvPr/>
                </p:nvCxnSpPr>
                <p:spPr>
                  <a:xfrm rot="5400000" flipH="1" flipV="1">
                    <a:off x="2754973"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78" name="Elbow Connector 977"/>
                  <p:cNvCxnSpPr/>
                  <p:nvPr/>
                </p:nvCxnSpPr>
                <p:spPr>
                  <a:xfrm rot="5400000" flipH="1" flipV="1">
                    <a:off x="306437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79" name="Elbow Connector 978"/>
                  <p:cNvCxnSpPr/>
                  <p:nvPr/>
                </p:nvCxnSpPr>
                <p:spPr>
                  <a:xfrm rot="5400000" flipH="1"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80" name="Elbow Connector 979"/>
                  <p:cNvCxnSpPr/>
                  <p:nvPr/>
                </p:nvCxnSpPr>
                <p:spPr>
                  <a:xfrm rot="16200000"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884" name="Group 883"/>
                <p:cNvGrpSpPr/>
                <p:nvPr/>
              </p:nvGrpSpPr>
              <p:grpSpPr>
                <a:xfrm>
                  <a:off x="1031664" y="1458044"/>
                  <a:ext cx="2788920" cy="12700"/>
                  <a:chOff x="747158" y="891718"/>
                  <a:chExt cx="2788920" cy="12700"/>
                </a:xfrm>
              </p:grpSpPr>
              <p:cxnSp>
                <p:nvCxnSpPr>
                  <p:cNvPr id="961" name="Elbow Connector 960"/>
                  <p:cNvCxnSpPr/>
                  <p:nvPr/>
                </p:nvCxnSpPr>
                <p:spPr>
                  <a:xfrm rot="5400000" flipH="1" flipV="1">
                    <a:off x="895511"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62" name="Elbow Connector 961"/>
                  <p:cNvCxnSpPr/>
                  <p:nvPr/>
                </p:nvCxnSpPr>
                <p:spPr>
                  <a:xfrm rot="5400000" flipH="1" flipV="1">
                    <a:off x="120491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63" name="Elbow Connector 962"/>
                  <p:cNvCxnSpPr/>
                  <p:nvPr/>
                </p:nvCxnSpPr>
                <p:spPr>
                  <a:xfrm rot="5400000" flipH="1" flipV="1">
                    <a:off x="1514324"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64" name="Elbow Connector 963"/>
                  <p:cNvCxnSpPr/>
                  <p:nvPr/>
                </p:nvCxnSpPr>
                <p:spPr>
                  <a:xfrm rot="5400000" flipH="1" flipV="1">
                    <a:off x="182372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65" name="Elbow Connector 964"/>
                  <p:cNvCxnSpPr/>
                  <p:nvPr/>
                </p:nvCxnSpPr>
                <p:spPr>
                  <a:xfrm rot="5400000" flipH="1" flipV="1">
                    <a:off x="2136160"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66" name="Elbow Connector 965"/>
                  <p:cNvCxnSpPr/>
                  <p:nvPr/>
                </p:nvCxnSpPr>
                <p:spPr>
                  <a:xfrm rot="5400000" flipH="1" flipV="1">
                    <a:off x="244556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67" name="Elbow Connector 966"/>
                  <p:cNvCxnSpPr/>
                  <p:nvPr/>
                </p:nvCxnSpPr>
                <p:spPr>
                  <a:xfrm rot="5400000" flipH="1" flipV="1">
                    <a:off x="2754973"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68" name="Elbow Connector 967"/>
                  <p:cNvCxnSpPr/>
                  <p:nvPr/>
                </p:nvCxnSpPr>
                <p:spPr>
                  <a:xfrm rot="5400000" flipH="1" flipV="1">
                    <a:off x="306437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69" name="Elbow Connector 968"/>
                  <p:cNvCxnSpPr/>
                  <p:nvPr/>
                </p:nvCxnSpPr>
                <p:spPr>
                  <a:xfrm rot="5400000" flipH="1"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70" name="Elbow Connector 969"/>
                  <p:cNvCxnSpPr/>
                  <p:nvPr/>
                </p:nvCxnSpPr>
                <p:spPr>
                  <a:xfrm rot="16200000"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885" name="Group 884"/>
                <p:cNvGrpSpPr/>
                <p:nvPr/>
              </p:nvGrpSpPr>
              <p:grpSpPr>
                <a:xfrm>
                  <a:off x="1154844" y="1747368"/>
                  <a:ext cx="2788920" cy="12700"/>
                  <a:chOff x="747158" y="891718"/>
                  <a:chExt cx="2788920" cy="12700"/>
                </a:xfrm>
              </p:grpSpPr>
              <p:cxnSp>
                <p:nvCxnSpPr>
                  <p:cNvPr id="951" name="Elbow Connector 950"/>
                  <p:cNvCxnSpPr/>
                  <p:nvPr/>
                </p:nvCxnSpPr>
                <p:spPr>
                  <a:xfrm rot="5400000" flipH="1" flipV="1">
                    <a:off x="895511"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52" name="Elbow Connector 951"/>
                  <p:cNvCxnSpPr/>
                  <p:nvPr/>
                </p:nvCxnSpPr>
                <p:spPr>
                  <a:xfrm rot="5400000" flipH="1" flipV="1">
                    <a:off x="120491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53" name="Elbow Connector 952"/>
                  <p:cNvCxnSpPr/>
                  <p:nvPr/>
                </p:nvCxnSpPr>
                <p:spPr>
                  <a:xfrm rot="5400000" flipH="1" flipV="1">
                    <a:off x="1514324"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54" name="Elbow Connector 953"/>
                  <p:cNvCxnSpPr/>
                  <p:nvPr/>
                </p:nvCxnSpPr>
                <p:spPr>
                  <a:xfrm rot="5400000" flipH="1" flipV="1">
                    <a:off x="182372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55" name="Elbow Connector 954"/>
                  <p:cNvCxnSpPr/>
                  <p:nvPr/>
                </p:nvCxnSpPr>
                <p:spPr>
                  <a:xfrm rot="5400000" flipH="1" flipV="1">
                    <a:off x="2136160"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56" name="Elbow Connector 955"/>
                  <p:cNvCxnSpPr/>
                  <p:nvPr/>
                </p:nvCxnSpPr>
                <p:spPr>
                  <a:xfrm rot="5400000" flipH="1" flipV="1">
                    <a:off x="244556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57" name="Elbow Connector 956"/>
                  <p:cNvCxnSpPr/>
                  <p:nvPr/>
                </p:nvCxnSpPr>
                <p:spPr>
                  <a:xfrm rot="5400000" flipH="1" flipV="1">
                    <a:off x="2754973"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58" name="Elbow Connector 957"/>
                  <p:cNvCxnSpPr/>
                  <p:nvPr/>
                </p:nvCxnSpPr>
                <p:spPr>
                  <a:xfrm rot="5400000" flipH="1" flipV="1">
                    <a:off x="306437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59" name="Elbow Connector 958"/>
                  <p:cNvCxnSpPr/>
                  <p:nvPr/>
                </p:nvCxnSpPr>
                <p:spPr>
                  <a:xfrm rot="5400000" flipH="1"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60" name="Elbow Connector 959"/>
                  <p:cNvCxnSpPr/>
                  <p:nvPr/>
                </p:nvCxnSpPr>
                <p:spPr>
                  <a:xfrm rot="16200000"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886" name="Group 885"/>
                <p:cNvGrpSpPr/>
                <p:nvPr/>
              </p:nvGrpSpPr>
              <p:grpSpPr>
                <a:xfrm>
                  <a:off x="1436104" y="2298165"/>
                  <a:ext cx="2788920" cy="12700"/>
                  <a:chOff x="747158" y="891718"/>
                  <a:chExt cx="2788920" cy="12700"/>
                </a:xfrm>
              </p:grpSpPr>
              <p:cxnSp>
                <p:nvCxnSpPr>
                  <p:cNvPr id="941" name="Elbow Connector 940"/>
                  <p:cNvCxnSpPr/>
                  <p:nvPr/>
                </p:nvCxnSpPr>
                <p:spPr>
                  <a:xfrm rot="5400000" flipH="1" flipV="1">
                    <a:off x="895511"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42" name="Elbow Connector 941"/>
                  <p:cNvCxnSpPr/>
                  <p:nvPr/>
                </p:nvCxnSpPr>
                <p:spPr>
                  <a:xfrm rot="5400000" flipH="1" flipV="1">
                    <a:off x="120491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43" name="Elbow Connector 942"/>
                  <p:cNvCxnSpPr/>
                  <p:nvPr/>
                </p:nvCxnSpPr>
                <p:spPr>
                  <a:xfrm rot="5400000" flipH="1" flipV="1">
                    <a:off x="1514324"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44" name="Elbow Connector 943"/>
                  <p:cNvCxnSpPr/>
                  <p:nvPr/>
                </p:nvCxnSpPr>
                <p:spPr>
                  <a:xfrm rot="5400000" flipH="1" flipV="1">
                    <a:off x="182372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45" name="Elbow Connector 944"/>
                  <p:cNvCxnSpPr/>
                  <p:nvPr/>
                </p:nvCxnSpPr>
                <p:spPr>
                  <a:xfrm rot="5400000" flipH="1" flipV="1">
                    <a:off x="2136160"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46" name="Elbow Connector 945"/>
                  <p:cNvCxnSpPr/>
                  <p:nvPr/>
                </p:nvCxnSpPr>
                <p:spPr>
                  <a:xfrm rot="5400000" flipH="1" flipV="1">
                    <a:off x="244556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47" name="Elbow Connector 946"/>
                  <p:cNvCxnSpPr/>
                  <p:nvPr/>
                </p:nvCxnSpPr>
                <p:spPr>
                  <a:xfrm rot="5400000" flipH="1" flipV="1">
                    <a:off x="2754973"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48" name="Elbow Connector 947"/>
                  <p:cNvCxnSpPr/>
                  <p:nvPr/>
                </p:nvCxnSpPr>
                <p:spPr>
                  <a:xfrm rot="5400000" flipH="1" flipV="1">
                    <a:off x="306437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49" name="Elbow Connector 948"/>
                  <p:cNvCxnSpPr/>
                  <p:nvPr/>
                </p:nvCxnSpPr>
                <p:spPr>
                  <a:xfrm rot="5400000" flipH="1"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50" name="Elbow Connector 949"/>
                  <p:cNvCxnSpPr/>
                  <p:nvPr/>
                </p:nvCxnSpPr>
                <p:spPr>
                  <a:xfrm rot="16200000"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887" name="Group 886"/>
                <p:cNvGrpSpPr/>
                <p:nvPr/>
              </p:nvGrpSpPr>
              <p:grpSpPr>
                <a:xfrm>
                  <a:off x="1559284" y="2587489"/>
                  <a:ext cx="2788920" cy="12700"/>
                  <a:chOff x="747158" y="891718"/>
                  <a:chExt cx="2788920" cy="12700"/>
                </a:xfrm>
              </p:grpSpPr>
              <p:cxnSp>
                <p:nvCxnSpPr>
                  <p:cNvPr id="931" name="Elbow Connector 930"/>
                  <p:cNvCxnSpPr/>
                  <p:nvPr/>
                </p:nvCxnSpPr>
                <p:spPr>
                  <a:xfrm rot="5400000" flipH="1" flipV="1">
                    <a:off x="895511"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2" name="Elbow Connector 931"/>
                  <p:cNvCxnSpPr/>
                  <p:nvPr/>
                </p:nvCxnSpPr>
                <p:spPr>
                  <a:xfrm rot="5400000" flipH="1" flipV="1">
                    <a:off x="120491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3" name="Elbow Connector 932"/>
                  <p:cNvCxnSpPr/>
                  <p:nvPr/>
                </p:nvCxnSpPr>
                <p:spPr>
                  <a:xfrm rot="5400000" flipH="1" flipV="1">
                    <a:off x="1514324"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4" name="Elbow Connector 933"/>
                  <p:cNvCxnSpPr/>
                  <p:nvPr/>
                </p:nvCxnSpPr>
                <p:spPr>
                  <a:xfrm rot="5400000" flipH="1" flipV="1">
                    <a:off x="182372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5" name="Elbow Connector 934"/>
                  <p:cNvCxnSpPr/>
                  <p:nvPr/>
                </p:nvCxnSpPr>
                <p:spPr>
                  <a:xfrm rot="5400000" flipH="1" flipV="1">
                    <a:off x="2136160"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6" name="Elbow Connector 935"/>
                  <p:cNvCxnSpPr/>
                  <p:nvPr/>
                </p:nvCxnSpPr>
                <p:spPr>
                  <a:xfrm rot="5400000" flipH="1" flipV="1">
                    <a:off x="244556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7" name="Elbow Connector 936"/>
                  <p:cNvCxnSpPr/>
                  <p:nvPr/>
                </p:nvCxnSpPr>
                <p:spPr>
                  <a:xfrm rot="5400000" flipH="1" flipV="1">
                    <a:off x="2754973"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8" name="Elbow Connector 937"/>
                  <p:cNvCxnSpPr/>
                  <p:nvPr/>
                </p:nvCxnSpPr>
                <p:spPr>
                  <a:xfrm rot="5400000" flipH="1" flipV="1">
                    <a:off x="306437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9" name="Elbow Connector 938"/>
                  <p:cNvCxnSpPr/>
                  <p:nvPr/>
                </p:nvCxnSpPr>
                <p:spPr>
                  <a:xfrm rot="5400000" flipH="1"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40" name="Elbow Connector 939"/>
                  <p:cNvCxnSpPr/>
                  <p:nvPr/>
                </p:nvCxnSpPr>
                <p:spPr>
                  <a:xfrm rot="16200000"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888" name="Group 887"/>
                <p:cNvGrpSpPr/>
                <p:nvPr/>
              </p:nvGrpSpPr>
              <p:grpSpPr>
                <a:xfrm>
                  <a:off x="1712557" y="2865505"/>
                  <a:ext cx="2788920" cy="12700"/>
                  <a:chOff x="747158" y="891718"/>
                  <a:chExt cx="2788920" cy="12700"/>
                </a:xfrm>
              </p:grpSpPr>
              <p:cxnSp>
                <p:nvCxnSpPr>
                  <p:cNvPr id="921" name="Elbow Connector 920"/>
                  <p:cNvCxnSpPr/>
                  <p:nvPr/>
                </p:nvCxnSpPr>
                <p:spPr>
                  <a:xfrm rot="5400000" flipH="1" flipV="1">
                    <a:off x="895511"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2" name="Elbow Connector 921"/>
                  <p:cNvCxnSpPr/>
                  <p:nvPr/>
                </p:nvCxnSpPr>
                <p:spPr>
                  <a:xfrm rot="5400000" flipH="1" flipV="1">
                    <a:off x="120491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3" name="Elbow Connector 922"/>
                  <p:cNvCxnSpPr/>
                  <p:nvPr/>
                </p:nvCxnSpPr>
                <p:spPr>
                  <a:xfrm rot="5400000" flipH="1" flipV="1">
                    <a:off x="1514324"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4" name="Elbow Connector 923"/>
                  <p:cNvCxnSpPr/>
                  <p:nvPr/>
                </p:nvCxnSpPr>
                <p:spPr>
                  <a:xfrm rot="5400000" flipH="1" flipV="1">
                    <a:off x="182372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5" name="Elbow Connector 924"/>
                  <p:cNvCxnSpPr/>
                  <p:nvPr/>
                </p:nvCxnSpPr>
                <p:spPr>
                  <a:xfrm rot="5400000" flipH="1" flipV="1">
                    <a:off x="2136160"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6" name="Elbow Connector 925"/>
                  <p:cNvCxnSpPr/>
                  <p:nvPr/>
                </p:nvCxnSpPr>
                <p:spPr>
                  <a:xfrm rot="5400000" flipH="1" flipV="1">
                    <a:off x="244556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7" name="Elbow Connector 926"/>
                  <p:cNvCxnSpPr/>
                  <p:nvPr/>
                </p:nvCxnSpPr>
                <p:spPr>
                  <a:xfrm rot="5400000" flipH="1" flipV="1">
                    <a:off x="2754973"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8" name="Elbow Connector 927"/>
                  <p:cNvCxnSpPr/>
                  <p:nvPr/>
                </p:nvCxnSpPr>
                <p:spPr>
                  <a:xfrm rot="5400000" flipH="1" flipV="1">
                    <a:off x="306437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9" name="Elbow Connector 928"/>
                  <p:cNvCxnSpPr/>
                  <p:nvPr/>
                </p:nvCxnSpPr>
                <p:spPr>
                  <a:xfrm rot="5400000" flipH="1"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30" name="Elbow Connector 929"/>
                  <p:cNvCxnSpPr/>
                  <p:nvPr/>
                </p:nvCxnSpPr>
                <p:spPr>
                  <a:xfrm rot="16200000"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889" name="Group 888"/>
                <p:cNvGrpSpPr/>
                <p:nvPr/>
              </p:nvGrpSpPr>
              <p:grpSpPr>
                <a:xfrm>
                  <a:off x="1873883" y="3142507"/>
                  <a:ext cx="2788920" cy="12700"/>
                  <a:chOff x="747158" y="891718"/>
                  <a:chExt cx="2788920" cy="12700"/>
                </a:xfrm>
              </p:grpSpPr>
              <p:cxnSp>
                <p:nvCxnSpPr>
                  <p:cNvPr id="911" name="Elbow Connector 910"/>
                  <p:cNvCxnSpPr/>
                  <p:nvPr/>
                </p:nvCxnSpPr>
                <p:spPr>
                  <a:xfrm rot="5400000" flipH="1" flipV="1">
                    <a:off x="895511"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2" name="Elbow Connector 911"/>
                  <p:cNvCxnSpPr/>
                  <p:nvPr/>
                </p:nvCxnSpPr>
                <p:spPr>
                  <a:xfrm rot="5400000" flipH="1" flipV="1">
                    <a:off x="120491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3" name="Elbow Connector 912"/>
                  <p:cNvCxnSpPr/>
                  <p:nvPr/>
                </p:nvCxnSpPr>
                <p:spPr>
                  <a:xfrm rot="5400000" flipH="1" flipV="1">
                    <a:off x="1514324"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4" name="Elbow Connector 913"/>
                  <p:cNvCxnSpPr/>
                  <p:nvPr/>
                </p:nvCxnSpPr>
                <p:spPr>
                  <a:xfrm rot="5400000" flipH="1" flipV="1">
                    <a:off x="182372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5" name="Elbow Connector 914"/>
                  <p:cNvCxnSpPr/>
                  <p:nvPr/>
                </p:nvCxnSpPr>
                <p:spPr>
                  <a:xfrm rot="5400000" flipH="1" flipV="1">
                    <a:off x="2136160"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6" name="Elbow Connector 915"/>
                  <p:cNvCxnSpPr/>
                  <p:nvPr/>
                </p:nvCxnSpPr>
                <p:spPr>
                  <a:xfrm rot="5400000" flipH="1" flipV="1">
                    <a:off x="244556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7" name="Elbow Connector 916"/>
                  <p:cNvCxnSpPr/>
                  <p:nvPr/>
                </p:nvCxnSpPr>
                <p:spPr>
                  <a:xfrm rot="5400000" flipH="1" flipV="1">
                    <a:off x="2754973"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8" name="Elbow Connector 917"/>
                  <p:cNvCxnSpPr/>
                  <p:nvPr/>
                </p:nvCxnSpPr>
                <p:spPr>
                  <a:xfrm rot="5400000" flipH="1" flipV="1">
                    <a:off x="306437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9" name="Elbow Connector 918"/>
                  <p:cNvCxnSpPr/>
                  <p:nvPr/>
                </p:nvCxnSpPr>
                <p:spPr>
                  <a:xfrm rot="5400000" flipH="1"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20" name="Elbow Connector 919"/>
                  <p:cNvCxnSpPr/>
                  <p:nvPr/>
                </p:nvCxnSpPr>
                <p:spPr>
                  <a:xfrm rot="16200000"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890" name="Group 889"/>
                <p:cNvGrpSpPr/>
                <p:nvPr/>
              </p:nvGrpSpPr>
              <p:grpSpPr>
                <a:xfrm>
                  <a:off x="1997063" y="3431831"/>
                  <a:ext cx="2788920" cy="12700"/>
                  <a:chOff x="747158" y="891718"/>
                  <a:chExt cx="2788920" cy="12700"/>
                </a:xfrm>
              </p:grpSpPr>
              <p:cxnSp>
                <p:nvCxnSpPr>
                  <p:cNvPr id="901" name="Elbow Connector 900"/>
                  <p:cNvCxnSpPr/>
                  <p:nvPr/>
                </p:nvCxnSpPr>
                <p:spPr>
                  <a:xfrm rot="5400000" flipH="1" flipV="1">
                    <a:off x="895511"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2" name="Elbow Connector 901"/>
                  <p:cNvCxnSpPr/>
                  <p:nvPr/>
                </p:nvCxnSpPr>
                <p:spPr>
                  <a:xfrm rot="5400000" flipH="1" flipV="1">
                    <a:off x="120491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3" name="Elbow Connector 902"/>
                  <p:cNvCxnSpPr/>
                  <p:nvPr/>
                </p:nvCxnSpPr>
                <p:spPr>
                  <a:xfrm rot="5400000" flipH="1" flipV="1">
                    <a:off x="1514324"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4" name="Elbow Connector 903"/>
                  <p:cNvCxnSpPr/>
                  <p:nvPr/>
                </p:nvCxnSpPr>
                <p:spPr>
                  <a:xfrm rot="5400000" flipH="1" flipV="1">
                    <a:off x="182372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5" name="Elbow Connector 904"/>
                  <p:cNvCxnSpPr/>
                  <p:nvPr/>
                </p:nvCxnSpPr>
                <p:spPr>
                  <a:xfrm rot="5400000" flipH="1" flipV="1">
                    <a:off x="2136160"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6" name="Elbow Connector 905"/>
                  <p:cNvCxnSpPr/>
                  <p:nvPr/>
                </p:nvCxnSpPr>
                <p:spPr>
                  <a:xfrm rot="5400000" flipH="1" flipV="1">
                    <a:off x="2445566"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7" name="Elbow Connector 906"/>
                  <p:cNvCxnSpPr/>
                  <p:nvPr/>
                </p:nvCxnSpPr>
                <p:spPr>
                  <a:xfrm rot="5400000" flipH="1" flipV="1">
                    <a:off x="2754973" y="743365"/>
                    <a:ext cx="12700" cy="309406"/>
                  </a:xfrm>
                  <a:prstGeom prst="bentConnector3">
                    <a:avLst>
                      <a:gd name="adj1" fmla="val 785898"/>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8" name="Elbow Connector 907"/>
                  <p:cNvCxnSpPr/>
                  <p:nvPr/>
                </p:nvCxnSpPr>
                <p:spPr>
                  <a:xfrm rot="5400000" flipH="1" flipV="1">
                    <a:off x="3064379"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9" name="Elbow Connector 908"/>
                  <p:cNvCxnSpPr/>
                  <p:nvPr/>
                </p:nvCxnSpPr>
                <p:spPr>
                  <a:xfrm rot="5400000" flipH="1"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10" name="Elbow Connector 909"/>
                  <p:cNvCxnSpPr/>
                  <p:nvPr/>
                </p:nvCxnSpPr>
                <p:spPr>
                  <a:xfrm rot="16200000" flipV="1">
                    <a:off x="3375025" y="743365"/>
                    <a:ext cx="12700" cy="309406"/>
                  </a:xfrm>
                  <a:prstGeom prst="bentConnector3">
                    <a:avLst>
                      <a:gd name="adj1" fmla="val 785906"/>
                    </a:avLst>
                  </a:prstGeom>
                  <a:ln w="285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891" name="Straight Connector 890"/>
                <p:cNvCxnSpPr/>
                <p:nvPr/>
              </p:nvCxnSpPr>
              <p:spPr>
                <a:xfrm>
                  <a:off x="746546" y="799268"/>
                  <a:ext cx="1260023" cy="254568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92" name="Straight Connector 891"/>
                <p:cNvCxnSpPr/>
                <p:nvPr/>
              </p:nvCxnSpPr>
              <p:spPr>
                <a:xfrm>
                  <a:off x="1061268" y="799268"/>
                  <a:ext cx="1260023" cy="254568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93" name="Straight Connector 892"/>
                <p:cNvCxnSpPr/>
                <p:nvPr/>
              </p:nvCxnSpPr>
              <p:spPr>
                <a:xfrm>
                  <a:off x="1360181" y="799268"/>
                  <a:ext cx="1260023" cy="254568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94" name="Straight Connector 893"/>
                <p:cNvCxnSpPr/>
                <p:nvPr/>
              </p:nvCxnSpPr>
              <p:spPr>
                <a:xfrm>
                  <a:off x="1663819" y="799268"/>
                  <a:ext cx="1260023" cy="254568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95" name="Straight Connector 894"/>
                <p:cNvCxnSpPr/>
                <p:nvPr/>
              </p:nvCxnSpPr>
              <p:spPr>
                <a:xfrm>
                  <a:off x="1992466" y="799268"/>
                  <a:ext cx="1260023" cy="254568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96" name="Straight Connector 895"/>
                <p:cNvCxnSpPr/>
                <p:nvPr/>
              </p:nvCxnSpPr>
              <p:spPr>
                <a:xfrm>
                  <a:off x="2291379" y="799268"/>
                  <a:ext cx="1260023" cy="254568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97" name="Straight Connector 896"/>
                <p:cNvCxnSpPr/>
                <p:nvPr/>
              </p:nvCxnSpPr>
              <p:spPr>
                <a:xfrm>
                  <a:off x="2595017" y="799268"/>
                  <a:ext cx="1260023" cy="254568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98" name="Straight Connector 897"/>
                <p:cNvCxnSpPr/>
                <p:nvPr/>
              </p:nvCxnSpPr>
              <p:spPr>
                <a:xfrm>
                  <a:off x="2930448" y="799268"/>
                  <a:ext cx="1260023" cy="254568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99" name="Straight Connector 898"/>
                <p:cNvCxnSpPr/>
                <p:nvPr/>
              </p:nvCxnSpPr>
              <p:spPr>
                <a:xfrm>
                  <a:off x="3229361" y="799268"/>
                  <a:ext cx="1260023" cy="254568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900" name="Straight Connector 899"/>
                <p:cNvCxnSpPr/>
                <p:nvPr/>
              </p:nvCxnSpPr>
              <p:spPr>
                <a:xfrm>
                  <a:off x="3532999" y="799268"/>
                  <a:ext cx="1260023" cy="254568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grpSp>
          <p:nvGrpSpPr>
            <p:cNvPr id="1011" name="Group 1010"/>
            <p:cNvGrpSpPr/>
            <p:nvPr/>
          </p:nvGrpSpPr>
          <p:grpSpPr>
            <a:xfrm>
              <a:off x="3516565" y="805092"/>
              <a:ext cx="2286839" cy="2536764"/>
              <a:chOff x="3516565" y="805092"/>
              <a:chExt cx="2286839" cy="2536764"/>
            </a:xfrm>
          </p:grpSpPr>
          <p:cxnSp>
            <p:nvCxnSpPr>
              <p:cNvPr id="505" name="Straight Connector 504"/>
              <p:cNvCxnSpPr/>
              <p:nvPr/>
            </p:nvCxnSpPr>
            <p:spPr>
              <a:xfrm>
                <a:off x="3516565" y="805092"/>
                <a:ext cx="1025888"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02" name="Straight Connector 1001"/>
              <p:cNvCxnSpPr/>
              <p:nvPr/>
            </p:nvCxnSpPr>
            <p:spPr>
              <a:xfrm>
                <a:off x="3665881" y="1097543"/>
                <a:ext cx="1025888"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03" name="Straight Connector 1002"/>
              <p:cNvCxnSpPr/>
              <p:nvPr/>
            </p:nvCxnSpPr>
            <p:spPr>
              <a:xfrm>
                <a:off x="3828298" y="1376449"/>
                <a:ext cx="1025888"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04" name="Straight Connector 1003"/>
              <p:cNvCxnSpPr/>
              <p:nvPr/>
            </p:nvCxnSpPr>
            <p:spPr>
              <a:xfrm>
                <a:off x="3938951" y="1664986"/>
                <a:ext cx="1025888"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05" name="Straight Connector 1004"/>
              <p:cNvCxnSpPr/>
              <p:nvPr/>
            </p:nvCxnSpPr>
            <p:spPr>
              <a:xfrm>
                <a:off x="4088267" y="1936713"/>
                <a:ext cx="1025888"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06" name="Straight Connector 1005"/>
              <p:cNvCxnSpPr/>
              <p:nvPr/>
            </p:nvCxnSpPr>
            <p:spPr>
              <a:xfrm>
                <a:off x="4187628" y="2212707"/>
                <a:ext cx="1025888"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07" name="Straight Connector 1006"/>
              <p:cNvCxnSpPr/>
              <p:nvPr/>
            </p:nvCxnSpPr>
            <p:spPr>
              <a:xfrm>
                <a:off x="4323370" y="2503885"/>
                <a:ext cx="1025888"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08" name="Straight Connector 1007"/>
              <p:cNvCxnSpPr/>
              <p:nvPr/>
            </p:nvCxnSpPr>
            <p:spPr>
              <a:xfrm>
                <a:off x="4483975" y="2775724"/>
                <a:ext cx="1025888"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09" name="Straight Connector 1008"/>
              <p:cNvCxnSpPr/>
              <p:nvPr/>
            </p:nvCxnSpPr>
            <p:spPr>
              <a:xfrm>
                <a:off x="4619717" y="3058166"/>
                <a:ext cx="1025888"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10" name="Straight Connector 1009"/>
              <p:cNvCxnSpPr/>
              <p:nvPr/>
            </p:nvCxnSpPr>
            <p:spPr>
              <a:xfrm>
                <a:off x="4777516" y="3341856"/>
                <a:ext cx="1025888"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4155" y="1040469"/>
            <a:ext cx="1219306" cy="3170195"/>
          </a:xfrm>
          <a:prstGeom prst="rect">
            <a:avLst/>
          </a:prstGeom>
        </p:spPr>
      </p:pic>
      <p:sp>
        <p:nvSpPr>
          <p:cNvPr id="2" name="Rectangle 1"/>
          <p:cNvSpPr/>
          <p:nvPr/>
        </p:nvSpPr>
        <p:spPr>
          <a:xfrm>
            <a:off x="729226" y="774445"/>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6" name="Rectangle 635"/>
          <p:cNvSpPr/>
          <p:nvPr/>
        </p:nvSpPr>
        <p:spPr>
          <a:xfrm>
            <a:off x="2112519" y="1072382"/>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7" name="Rectangle 636"/>
          <p:cNvSpPr/>
          <p:nvPr/>
        </p:nvSpPr>
        <p:spPr>
          <a:xfrm>
            <a:off x="3495812" y="1370319"/>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8" name="Rectangle 637"/>
          <p:cNvSpPr/>
          <p:nvPr/>
        </p:nvSpPr>
        <p:spPr>
          <a:xfrm>
            <a:off x="1461959" y="1657966"/>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9" name="Rectangle 638"/>
          <p:cNvSpPr/>
          <p:nvPr/>
        </p:nvSpPr>
        <p:spPr>
          <a:xfrm>
            <a:off x="1569092" y="2475582"/>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0" name="Rectangle 639"/>
          <p:cNvSpPr/>
          <p:nvPr/>
        </p:nvSpPr>
        <p:spPr>
          <a:xfrm>
            <a:off x="2952385" y="2773519"/>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1" name="Rectangle 640"/>
          <p:cNvSpPr/>
          <p:nvPr/>
        </p:nvSpPr>
        <p:spPr>
          <a:xfrm>
            <a:off x="4335678" y="3071456"/>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2" name="Rectangle 641"/>
          <p:cNvSpPr/>
          <p:nvPr/>
        </p:nvSpPr>
        <p:spPr>
          <a:xfrm>
            <a:off x="2292404" y="3334152"/>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3" name="Rectangle 642"/>
          <p:cNvSpPr/>
          <p:nvPr/>
        </p:nvSpPr>
        <p:spPr>
          <a:xfrm>
            <a:off x="3123882" y="1904303"/>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4" name="Rectangle 643"/>
          <p:cNvSpPr/>
          <p:nvPr/>
        </p:nvSpPr>
        <p:spPr>
          <a:xfrm>
            <a:off x="3747758" y="2469585"/>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5" name="Rectangle 644"/>
          <p:cNvSpPr/>
          <p:nvPr/>
        </p:nvSpPr>
        <p:spPr>
          <a:xfrm>
            <a:off x="2354314" y="2193615"/>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6" name="Rectangle 645"/>
          <p:cNvSpPr/>
          <p:nvPr/>
        </p:nvSpPr>
        <p:spPr>
          <a:xfrm>
            <a:off x="2884169" y="781132"/>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7" name="Rectangle 646"/>
          <p:cNvSpPr/>
          <p:nvPr/>
        </p:nvSpPr>
        <p:spPr>
          <a:xfrm>
            <a:off x="5109787" y="1370319"/>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8" name="Rectangle 647"/>
          <p:cNvSpPr/>
          <p:nvPr/>
        </p:nvSpPr>
        <p:spPr>
          <a:xfrm>
            <a:off x="4498144" y="781132"/>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9" name="Rectangle 648"/>
          <p:cNvSpPr/>
          <p:nvPr/>
        </p:nvSpPr>
        <p:spPr>
          <a:xfrm>
            <a:off x="5336477" y="2474124"/>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0" name="Rectangle 649"/>
          <p:cNvSpPr/>
          <p:nvPr/>
        </p:nvSpPr>
        <p:spPr>
          <a:xfrm>
            <a:off x="6769023" y="1657072"/>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1" name="Rectangle 650"/>
          <p:cNvSpPr/>
          <p:nvPr/>
        </p:nvSpPr>
        <p:spPr>
          <a:xfrm>
            <a:off x="7996058" y="2193615"/>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2" name="Rectangle 651"/>
          <p:cNvSpPr/>
          <p:nvPr/>
        </p:nvSpPr>
        <p:spPr>
          <a:xfrm>
            <a:off x="6895872" y="2503690"/>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3" name="Rectangle 652"/>
          <p:cNvSpPr/>
          <p:nvPr/>
        </p:nvSpPr>
        <p:spPr>
          <a:xfrm>
            <a:off x="7003005" y="3321306"/>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4" name="Rectangle 653"/>
          <p:cNvSpPr/>
          <p:nvPr/>
        </p:nvSpPr>
        <p:spPr>
          <a:xfrm>
            <a:off x="7788227" y="3039339"/>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5" name="Rectangle 654"/>
          <p:cNvSpPr/>
          <p:nvPr/>
        </p:nvSpPr>
        <p:spPr>
          <a:xfrm>
            <a:off x="5827550" y="1633775"/>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6" name="Rectangle 655"/>
          <p:cNvSpPr/>
          <p:nvPr/>
        </p:nvSpPr>
        <p:spPr>
          <a:xfrm>
            <a:off x="7432143" y="1095242"/>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7" name="Rectangle 656"/>
          <p:cNvSpPr/>
          <p:nvPr/>
        </p:nvSpPr>
        <p:spPr>
          <a:xfrm>
            <a:off x="6347668" y="786055"/>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8" name="Rectangle 657"/>
          <p:cNvSpPr/>
          <p:nvPr/>
        </p:nvSpPr>
        <p:spPr>
          <a:xfrm>
            <a:off x="5912645" y="3024705"/>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8" name="Rectangle 617"/>
          <p:cNvSpPr/>
          <p:nvPr/>
        </p:nvSpPr>
        <p:spPr>
          <a:xfrm>
            <a:off x="1612831" y="1352543"/>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0" name="Rectangle 619"/>
          <p:cNvSpPr/>
          <p:nvPr/>
        </p:nvSpPr>
        <p:spPr>
          <a:xfrm>
            <a:off x="2996124" y="1650480"/>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0" name="Rectangle 629"/>
          <p:cNvSpPr/>
          <p:nvPr/>
        </p:nvSpPr>
        <p:spPr>
          <a:xfrm>
            <a:off x="664416" y="1247883"/>
            <a:ext cx="45720" cy="45720"/>
          </a:xfrm>
          <a:prstGeom prst="rect">
            <a:avLst/>
          </a:prstGeom>
          <a:solidFill>
            <a:schemeClr val="accent1">
              <a:lumMod val="40000"/>
              <a:lumOff val="60000"/>
            </a:schemeClr>
          </a:solidFill>
          <a:ln>
            <a:noFill/>
          </a:ln>
          <a:effectLst>
            <a:glow rad="1016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2407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4"/>
                                        </p:tgtEl>
                                      </p:cBhvr>
                                      <p:by x="50000" y="50000"/>
                                    </p:animScale>
                                  </p:childTnLst>
                                </p:cTn>
                              </p:par>
                              <p:par>
                                <p:cTn id="12" presetID="42" presetClass="path" presetSubtype="0" accel="50000" decel="50000" fill="hold" nodeType="withEffect">
                                  <p:stCondLst>
                                    <p:cond delay="0"/>
                                  </p:stCondLst>
                                  <p:childTnLst>
                                    <p:animMotion origin="layout" path="M 0 0 L 0 0.25 E" pathEditMode="relative" ptsTypes="">
                                      <p:cBhvr>
                                        <p:cTn id="13" dur="2000" fill="hold"/>
                                        <p:tgtEl>
                                          <p:spTgt spid="4"/>
                                        </p:tgtEl>
                                        <p:attrNameLst>
                                          <p:attrName>ppt_x</p:attrName>
                                          <p:attrName>ppt_y</p:attrName>
                                        </p:attrNameLst>
                                      </p:cBhvr>
                                    </p:animMotion>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300"/>
                                        <p:tgtEl>
                                          <p:spTgt spid="5"/>
                                        </p:tgtEl>
                                      </p:cBhvr>
                                    </p:animEffect>
                                  </p:childTnLst>
                                </p:cTn>
                              </p:par>
                            </p:childTnLst>
                          </p:cTn>
                        </p:par>
                        <p:par>
                          <p:cTn id="18" fill="hold">
                            <p:stCondLst>
                              <p:cond delay="2300"/>
                            </p:stCondLst>
                            <p:childTnLst>
                              <p:par>
                                <p:cTn id="19" presetID="10"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300"/>
                                        <p:tgtEl>
                                          <p:spTgt spid="8"/>
                                        </p:tgtEl>
                                      </p:cBhvr>
                                    </p:animEffect>
                                  </p:childTnLst>
                                </p:cTn>
                              </p:par>
                            </p:childTnLst>
                          </p:cTn>
                        </p:par>
                        <p:par>
                          <p:cTn id="22" fill="hold">
                            <p:stCondLst>
                              <p:cond delay="2600"/>
                            </p:stCondLst>
                            <p:childTnLst>
                              <p:par>
                                <p:cTn id="23" presetID="10"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300"/>
                                        <p:tgtEl>
                                          <p:spTgt spid="9"/>
                                        </p:tgtEl>
                                      </p:cBhvr>
                                    </p:animEffect>
                                  </p:childTnLst>
                                </p:cTn>
                              </p:par>
                            </p:childTnLst>
                          </p:cTn>
                        </p:par>
                        <p:par>
                          <p:cTn id="26" fill="hold">
                            <p:stCondLst>
                              <p:cond delay="2900"/>
                            </p:stCondLst>
                            <p:childTnLst>
                              <p:par>
                                <p:cTn id="27" presetID="10"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300"/>
                                        <p:tgtEl>
                                          <p:spTgt spid="10"/>
                                        </p:tgtEl>
                                      </p:cBhvr>
                                    </p:animEffect>
                                  </p:childTnLst>
                                </p:cTn>
                              </p:par>
                            </p:childTnLst>
                          </p:cTn>
                        </p:par>
                        <p:par>
                          <p:cTn id="30" fill="hold">
                            <p:stCondLst>
                              <p:cond delay="3200"/>
                            </p:stCondLst>
                            <p:childTnLst>
                              <p:par>
                                <p:cTn id="31" presetID="10"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300"/>
                                        <p:tgtEl>
                                          <p:spTgt spid="11"/>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300"/>
                                        <p:tgtEl>
                                          <p:spTgt spid="12"/>
                                        </p:tgtEl>
                                      </p:cBhvr>
                                    </p:animEffect>
                                  </p:childTnLst>
                                </p:cTn>
                              </p:par>
                            </p:childTnLst>
                          </p:cTn>
                        </p:par>
                        <p:par>
                          <p:cTn id="38" fill="hold">
                            <p:stCondLst>
                              <p:cond delay="3800"/>
                            </p:stCondLst>
                            <p:childTnLst>
                              <p:par>
                                <p:cTn id="39" presetID="10" presetClass="entr" presetSubtype="0"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300"/>
                                        <p:tgtEl>
                                          <p:spTgt spid="13"/>
                                        </p:tgtEl>
                                      </p:cBhvr>
                                    </p:animEffect>
                                  </p:childTnLst>
                                </p:cTn>
                              </p:par>
                            </p:childTnLst>
                          </p:cTn>
                        </p:par>
                        <p:par>
                          <p:cTn id="42" fill="hold">
                            <p:stCondLst>
                              <p:cond delay="4100"/>
                            </p:stCondLst>
                            <p:childTnLst>
                              <p:par>
                                <p:cTn id="43" presetID="10" presetClass="entr" presetSubtype="0"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300"/>
                                        <p:tgtEl>
                                          <p:spTgt spid="14"/>
                                        </p:tgtEl>
                                      </p:cBhvr>
                                    </p:animEffect>
                                  </p:childTnLst>
                                </p:cTn>
                              </p:par>
                            </p:childTnLst>
                          </p:cTn>
                        </p:par>
                        <p:par>
                          <p:cTn id="46" fill="hold">
                            <p:stCondLst>
                              <p:cond delay="4400"/>
                            </p:stCondLst>
                            <p:childTnLst>
                              <p:par>
                                <p:cTn id="47" presetID="10" presetClass="entr" presetSubtype="0" fill="hold"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300"/>
                                        <p:tgtEl>
                                          <p:spTgt spid="15"/>
                                        </p:tgtEl>
                                      </p:cBhvr>
                                    </p:animEffect>
                                  </p:childTnLst>
                                </p:cTn>
                              </p:par>
                            </p:childTnLst>
                          </p:cTn>
                        </p:par>
                        <p:par>
                          <p:cTn id="50" fill="hold">
                            <p:stCondLst>
                              <p:cond delay="4700"/>
                            </p:stCondLst>
                            <p:childTnLst>
                              <p:par>
                                <p:cTn id="51" presetID="1" presetClass="entr" presetSubtype="0"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4"/>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5"/>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8"/>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9"/>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0"/>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2"/>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13"/>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14"/>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15"/>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6" presetClass="emph" presetSubtype="0" fill="hold" nodeType="clickEffect">
                                  <p:stCondLst>
                                    <p:cond delay="0"/>
                                  </p:stCondLst>
                                  <p:childTnLst>
                                    <p:animScale>
                                      <p:cBhvr>
                                        <p:cTn id="80" dur="2000" fill="hold"/>
                                        <p:tgtEl>
                                          <p:spTgt spid="20"/>
                                        </p:tgtEl>
                                      </p:cBhvr>
                                      <p:by x="30000" y="30000"/>
                                    </p:animScale>
                                  </p:childTnLst>
                                </p:cTn>
                              </p:par>
                              <p:par>
                                <p:cTn id="81" presetID="42" presetClass="path" presetSubtype="0" accel="50000" decel="50000" fill="hold" nodeType="withEffect">
                                  <p:stCondLst>
                                    <p:cond delay="0"/>
                                  </p:stCondLst>
                                  <p:childTnLst>
                                    <p:animMotion origin="layout" path="M -2.77778E-7 4.81481E-6 L -0.27552 0.24691 " pathEditMode="relative" rAng="0" ptsTypes="AA">
                                      <p:cBhvr>
                                        <p:cTn id="82" dur="2000" fill="hold"/>
                                        <p:tgtEl>
                                          <p:spTgt spid="20"/>
                                        </p:tgtEl>
                                        <p:attrNameLst>
                                          <p:attrName>ppt_x</p:attrName>
                                          <p:attrName>ppt_y</p:attrName>
                                        </p:attrNameLst>
                                      </p:cBhvr>
                                      <p:rCtr x="-13785" y="12346"/>
                                    </p:animMotion>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312"/>
                                        </p:tgtEl>
                                        <p:attrNameLst>
                                          <p:attrName>style.visibility</p:attrName>
                                        </p:attrNameLst>
                                      </p:cBhvr>
                                      <p:to>
                                        <p:strVal val="visible"/>
                                      </p:to>
                                    </p:set>
                                    <p:animEffect transition="in" filter="fade">
                                      <p:cBhvr>
                                        <p:cTn id="86" dur="200"/>
                                        <p:tgtEl>
                                          <p:spTgt spid="312"/>
                                        </p:tgtEl>
                                      </p:cBhvr>
                                    </p:animEffect>
                                  </p:childTnLst>
                                </p:cTn>
                              </p:par>
                              <p:par>
                                <p:cTn id="87" presetID="10" presetClass="entr" presetSubtype="0" fill="hold" nodeType="withEffect">
                                  <p:stCondLst>
                                    <p:cond delay="0"/>
                                  </p:stCondLst>
                                  <p:childTnLst>
                                    <p:set>
                                      <p:cBhvr>
                                        <p:cTn id="88" dur="1" fill="hold">
                                          <p:stCondLst>
                                            <p:cond delay="0"/>
                                          </p:stCondLst>
                                        </p:cTn>
                                        <p:tgtEl>
                                          <p:spTgt spid="311"/>
                                        </p:tgtEl>
                                        <p:attrNameLst>
                                          <p:attrName>style.visibility</p:attrName>
                                        </p:attrNameLst>
                                      </p:cBhvr>
                                      <p:to>
                                        <p:strVal val="visible"/>
                                      </p:to>
                                    </p:set>
                                    <p:animEffect transition="in" filter="fade">
                                      <p:cBhvr>
                                        <p:cTn id="89" dur="200"/>
                                        <p:tgtEl>
                                          <p:spTgt spid="311"/>
                                        </p:tgtEl>
                                      </p:cBhvr>
                                    </p:animEffect>
                                  </p:childTnLst>
                                </p:cTn>
                              </p:par>
                              <p:par>
                                <p:cTn id="90" presetID="10" presetClass="entr" presetSubtype="0" fill="hold" nodeType="withEffect">
                                  <p:stCondLst>
                                    <p:cond delay="0"/>
                                  </p:stCondLst>
                                  <p:childTnLst>
                                    <p:set>
                                      <p:cBhvr>
                                        <p:cTn id="91" dur="1" fill="hold">
                                          <p:stCondLst>
                                            <p:cond delay="0"/>
                                          </p:stCondLst>
                                        </p:cTn>
                                        <p:tgtEl>
                                          <p:spTgt spid="301"/>
                                        </p:tgtEl>
                                        <p:attrNameLst>
                                          <p:attrName>style.visibility</p:attrName>
                                        </p:attrNameLst>
                                      </p:cBhvr>
                                      <p:to>
                                        <p:strVal val="visible"/>
                                      </p:to>
                                    </p:set>
                                    <p:animEffect transition="in" filter="fade">
                                      <p:cBhvr>
                                        <p:cTn id="92" dur="200"/>
                                        <p:tgtEl>
                                          <p:spTgt spid="301"/>
                                        </p:tgtEl>
                                      </p:cBhvr>
                                    </p:animEffect>
                                  </p:childTnLst>
                                </p:cTn>
                              </p:par>
                              <p:par>
                                <p:cTn id="93" presetID="10"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200"/>
                                        <p:tgtEl>
                                          <p:spTgt spid="69"/>
                                        </p:tgtEl>
                                      </p:cBhvr>
                                    </p:animEffect>
                                  </p:childTnLst>
                                </p:cTn>
                              </p:par>
                              <p:par>
                                <p:cTn id="96" presetID="10" presetClass="entr" presetSubtype="0" fill="hold" nodeType="with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fade">
                                      <p:cBhvr>
                                        <p:cTn id="98" dur="200"/>
                                        <p:tgtEl>
                                          <p:spTgt spid="25"/>
                                        </p:tgtEl>
                                      </p:cBhvr>
                                    </p:animEffect>
                                  </p:childTnLst>
                                </p:cTn>
                              </p:par>
                            </p:childTnLst>
                          </p:cTn>
                        </p:par>
                        <p:par>
                          <p:cTn id="99" fill="hold">
                            <p:stCondLst>
                              <p:cond delay="2200"/>
                            </p:stCondLst>
                            <p:childTnLst>
                              <p:par>
                                <p:cTn id="100" presetID="10" presetClass="entr" presetSubtype="0" fill="hold" nodeType="afterEffect">
                                  <p:stCondLst>
                                    <p:cond delay="0"/>
                                  </p:stCondLst>
                                  <p:childTnLst>
                                    <p:set>
                                      <p:cBhvr>
                                        <p:cTn id="101" dur="1" fill="hold">
                                          <p:stCondLst>
                                            <p:cond delay="0"/>
                                          </p:stCondLst>
                                        </p:cTn>
                                        <p:tgtEl>
                                          <p:spTgt spid="310"/>
                                        </p:tgtEl>
                                        <p:attrNameLst>
                                          <p:attrName>style.visibility</p:attrName>
                                        </p:attrNameLst>
                                      </p:cBhvr>
                                      <p:to>
                                        <p:strVal val="visible"/>
                                      </p:to>
                                    </p:set>
                                    <p:animEffect transition="in" filter="fade">
                                      <p:cBhvr>
                                        <p:cTn id="102" dur="200"/>
                                        <p:tgtEl>
                                          <p:spTgt spid="310"/>
                                        </p:tgtEl>
                                      </p:cBhvr>
                                    </p:animEffect>
                                  </p:childTnLst>
                                </p:cTn>
                              </p:par>
                              <p:par>
                                <p:cTn id="103" presetID="10" presetClass="entr" presetSubtype="0" fill="hold" nodeType="withEffect">
                                  <p:stCondLst>
                                    <p:cond delay="0"/>
                                  </p:stCondLst>
                                  <p:childTnLst>
                                    <p:set>
                                      <p:cBhvr>
                                        <p:cTn id="104" dur="1" fill="hold">
                                          <p:stCondLst>
                                            <p:cond delay="0"/>
                                          </p:stCondLst>
                                        </p:cTn>
                                        <p:tgtEl>
                                          <p:spTgt spid="300"/>
                                        </p:tgtEl>
                                        <p:attrNameLst>
                                          <p:attrName>style.visibility</p:attrName>
                                        </p:attrNameLst>
                                      </p:cBhvr>
                                      <p:to>
                                        <p:strVal val="visible"/>
                                      </p:to>
                                    </p:set>
                                    <p:animEffect transition="in" filter="fade">
                                      <p:cBhvr>
                                        <p:cTn id="105" dur="200"/>
                                        <p:tgtEl>
                                          <p:spTgt spid="300"/>
                                        </p:tgtEl>
                                      </p:cBhvr>
                                    </p:animEffect>
                                  </p:childTnLst>
                                </p:cTn>
                              </p:par>
                              <p:par>
                                <p:cTn id="106" presetID="10" presetClass="entr" presetSubtype="0" fill="hold" nodeType="withEffect">
                                  <p:stCondLst>
                                    <p:cond delay="0"/>
                                  </p:stCondLst>
                                  <p:childTnLst>
                                    <p:set>
                                      <p:cBhvr>
                                        <p:cTn id="107" dur="1" fill="hold">
                                          <p:stCondLst>
                                            <p:cond delay="0"/>
                                          </p:stCondLst>
                                        </p:cTn>
                                        <p:tgtEl>
                                          <p:spTgt spid="290"/>
                                        </p:tgtEl>
                                        <p:attrNameLst>
                                          <p:attrName>style.visibility</p:attrName>
                                        </p:attrNameLst>
                                      </p:cBhvr>
                                      <p:to>
                                        <p:strVal val="visible"/>
                                      </p:to>
                                    </p:set>
                                    <p:animEffect transition="in" filter="fade">
                                      <p:cBhvr>
                                        <p:cTn id="108" dur="200"/>
                                        <p:tgtEl>
                                          <p:spTgt spid="290"/>
                                        </p:tgtEl>
                                      </p:cBhvr>
                                    </p:animEffect>
                                  </p:childTnLst>
                                </p:cTn>
                              </p:par>
                              <p:par>
                                <p:cTn id="109" presetID="10" presetClass="entr" presetSubtype="0" fill="hold"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200"/>
                                        <p:tgtEl>
                                          <p:spTgt spid="29"/>
                                        </p:tgtEl>
                                      </p:cBhvr>
                                    </p:animEffect>
                                  </p:childTnLst>
                                </p:cTn>
                              </p:par>
                              <p:par>
                                <p:cTn id="112" presetID="10" presetClass="entr" presetSubtype="0" fill="hold" nodeType="with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fade">
                                      <p:cBhvr>
                                        <p:cTn id="114" dur="200"/>
                                        <p:tgtEl>
                                          <p:spTgt spid="67"/>
                                        </p:tgtEl>
                                      </p:cBhvr>
                                    </p:animEffect>
                                  </p:childTnLst>
                                </p:cTn>
                              </p:par>
                              <p:par>
                                <p:cTn id="115" presetID="10" presetClass="entr" presetSubtype="0" fill="hold" nodeType="withEffect">
                                  <p:stCondLst>
                                    <p:cond delay="0"/>
                                  </p:stCondLst>
                                  <p:childTnLst>
                                    <p:set>
                                      <p:cBhvr>
                                        <p:cTn id="116" dur="1" fill="hold">
                                          <p:stCondLst>
                                            <p:cond delay="0"/>
                                          </p:stCondLst>
                                        </p:cTn>
                                        <p:tgtEl>
                                          <p:spTgt spid="81"/>
                                        </p:tgtEl>
                                        <p:attrNameLst>
                                          <p:attrName>style.visibility</p:attrName>
                                        </p:attrNameLst>
                                      </p:cBhvr>
                                      <p:to>
                                        <p:strVal val="visible"/>
                                      </p:to>
                                    </p:set>
                                    <p:animEffect transition="in" filter="fade">
                                      <p:cBhvr>
                                        <p:cTn id="117" dur="200"/>
                                        <p:tgtEl>
                                          <p:spTgt spid="81"/>
                                        </p:tgtEl>
                                      </p:cBhvr>
                                    </p:animEffect>
                                  </p:childTnLst>
                                </p:cTn>
                              </p:par>
                            </p:childTnLst>
                          </p:cTn>
                        </p:par>
                        <p:par>
                          <p:cTn id="118" fill="hold">
                            <p:stCondLst>
                              <p:cond delay="2400"/>
                            </p:stCondLst>
                            <p:childTnLst>
                              <p:par>
                                <p:cTn id="119" presetID="10" presetClass="entr" presetSubtype="0" fill="hold" nodeType="afterEffect">
                                  <p:stCondLst>
                                    <p:cond delay="0"/>
                                  </p:stCondLst>
                                  <p:childTnLst>
                                    <p:set>
                                      <p:cBhvr>
                                        <p:cTn id="120" dur="1" fill="hold">
                                          <p:stCondLst>
                                            <p:cond delay="0"/>
                                          </p:stCondLst>
                                        </p:cTn>
                                        <p:tgtEl>
                                          <p:spTgt spid="309"/>
                                        </p:tgtEl>
                                        <p:attrNameLst>
                                          <p:attrName>style.visibility</p:attrName>
                                        </p:attrNameLst>
                                      </p:cBhvr>
                                      <p:to>
                                        <p:strVal val="visible"/>
                                      </p:to>
                                    </p:set>
                                    <p:animEffect transition="in" filter="fade">
                                      <p:cBhvr>
                                        <p:cTn id="121" dur="200"/>
                                        <p:tgtEl>
                                          <p:spTgt spid="309"/>
                                        </p:tgtEl>
                                      </p:cBhvr>
                                    </p:animEffect>
                                  </p:childTnLst>
                                </p:cTn>
                              </p:par>
                              <p:par>
                                <p:cTn id="122" presetID="10" presetClass="entr" presetSubtype="0" fill="hold" nodeType="withEffect">
                                  <p:stCondLst>
                                    <p:cond delay="0"/>
                                  </p:stCondLst>
                                  <p:childTnLst>
                                    <p:set>
                                      <p:cBhvr>
                                        <p:cTn id="123" dur="1" fill="hold">
                                          <p:stCondLst>
                                            <p:cond delay="0"/>
                                          </p:stCondLst>
                                        </p:cTn>
                                        <p:tgtEl>
                                          <p:spTgt spid="299"/>
                                        </p:tgtEl>
                                        <p:attrNameLst>
                                          <p:attrName>style.visibility</p:attrName>
                                        </p:attrNameLst>
                                      </p:cBhvr>
                                      <p:to>
                                        <p:strVal val="visible"/>
                                      </p:to>
                                    </p:set>
                                    <p:animEffect transition="in" filter="fade">
                                      <p:cBhvr>
                                        <p:cTn id="124" dur="200"/>
                                        <p:tgtEl>
                                          <p:spTgt spid="299"/>
                                        </p:tgtEl>
                                      </p:cBhvr>
                                    </p:animEffect>
                                  </p:childTnLst>
                                </p:cTn>
                              </p:par>
                              <p:par>
                                <p:cTn id="125" presetID="10" presetClass="entr" presetSubtype="0" fill="hold" nodeType="withEffect">
                                  <p:stCondLst>
                                    <p:cond delay="0"/>
                                  </p:stCondLst>
                                  <p:childTnLst>
                                    <p:set>
                                      <p:cBhvr>
                                        <p:cTn id="126" dur="1" fill="hold">
                                          <p:stCondLst>
                                            <p:cond delay="0"/>
                                          </p:stCondLst>
                                        </p:cTn>
                                        <p:tgtEl>
                                          <p:spTgt spid="289"/>
                                        </p:tgtEl>
                                        <p:attrNameLst>
                                          <p:attrName>style.visibility</p:attrName>
                                        </p:attrNameLst>
                                      </p:cBhvr>
                                      <p:to>
                                        <p:strVal val="visible"/>
                                      </p:to>
                                    </p:set>
                                    <p:animEffect transition="in" filter="fade">
                                      <p:cBhvr>
                                        <p:cTn id="127" dur="200"/>
                                        <p:tgtEl>
                                          <p:spTgt spid="289"/>
                                        </p:tgtEl>
                                      </p:cBhvr>
                                    </p:animEffect>
                                  </p:childTnLst>
                                </p:cTn>
                              </p:par>
                              <p:par>
                                <p:cTn id="128" presetID="10" presetClass="entr" presetSubtype="0" fill="hold" nodeType="withEffect">
                                  <p:stCondLst>
                                    <p:cond delay="0"/>
                                  </p:stCondLst>
                                  <p:childTnLst>
                                    <p:set>
                                      <p:cBhvr>
                                        <p:cTn id="129" dur="1" fill="hold">
                                          <p:stCondLst>
                                            <p:cond delay="0"/>
                                          </p:stCondLst>
                                        </p:cTn>
                                        <p:tgtEl>
                                          <p:spTgt spid="279"/>
                                        </p:tgtEl>
                                        <p:attrNameLst>
                                          <p:attrName>style.visibility</p:attrName>
                                        </p:attrNameLst>
                                      </p:cBhvr>
                                      <p:to>
                                        <p:strVal val="visible"/>
                                      </p:to>
                                    </p:set>
                                    <p:animEffect transition="in" filter="fade">
                                      <p:cBhvr>
                                        <p:cTn id="130" dur="200"/>
                                        <p:tgtEl>
                                          <p:spTgt spid="279"/>
                                        </p:tgtEl>
                                      </p:cBhvr>
                                    </p:animEffect>
                                  </p:childTnLst>
                                </p:cTn>
                              </p:par>
                              <p:par>
                                <p:cTn id="131" presetID="10" presetClass="entr" presetSubtype="0" fill="hold" nodeType="withEffect">
                                  <p:stCondLst>
                                    <p:cond delay="0"/>
                                  </p:stCondLst>
                                  <p:childTnLst>
                                    <p:set>
                                      <p:cBhvr>
                                        <p:cTn id="132" dur="1" fill="hold">
                                          <p:stCondLst>
                                            <p:cond delay="0"/>
                                          </p:stCondLst>
                                        </p:cTn>
                                        <p:tgtEl>
                                          <p:spTgt spid="31"/>
                                        </p:tgtEl>
                                        <p:attrNameLst>
                                          <p:attrName>style.visibility</p:attrName>
                                        </p:attrNameLst>
                                      </p:cBhvr>
                                      <p:to>
                                        <p:strVal val="visible"/>
                                      </p:to>
                                    </p:set>
                                    <p:animEffect transition="in" filter="fade">
                                      <p:cBhvr>
                                        <p:cTn id="133" dur="200"/>
                                        <p:tgtEl>
                                          <p:spTgt spid="31"/>
                                        </p:tgtEl>
                                      </p:cBhvr>
                                    </p:animEffect>
                                  </p:childTnLst>
                                </p:cTn>
                              </p:par>
                              <p:par>
                                <p:cTn id="134" presetID="10" presetClass="entr" presetSubtype="0" fill="hold" nodeType="withEffect">
                                  <p:stCondLst>
                                    <p:cond delay="0"/>
                                  </p:stCondLst>
                                  <p:childTnLst>
                                    <p:set>
                                      <p:cBhvr>
                                        <p:cTn id="135" dur="1" fill="hold">
                                          <p:stCondLst>
                                            <p:cond delay="0"/>
                                          </p:stCondLst>
                                        </p:cTn>
                                        <p:tgtEl>
                                          <p:spTgt spid="66"/>
                                        </p:tgtEl>
                                        <p:attrNameLst>
                                          <p:attrName>style.visibility</p:attrName>
                                        </p:attrNameLst>
                                      </p:cBhvr>
                                      <p:to>
                                        <p:strVal val="visible"/>
                                      </p:to>
                                    </p:set>
                                    <p:animEffect transition="in" filter="fade">
                                      <p:cBhvr>
                                        <p:cTn id="136" dur="200"/>
                                        <p:tgtEl>
                                          <p:spTgt spid="66"/>
                                        </p:tgtEl>
                                      </p:cBhvr>
                                    </p:animEffect>
                                  </p:childTnLst>
                                </p:cTn>
                              </p:par>
                              <p:par>
                                <p:cTn id="137" presetID="10" presetClass="entr" presetSubtype="0" fill="hold" nodeType="withEffect">
                                  <p:stCondLst>
                                    <p:cond delay="0"/>
                                  </p:stCondLst>
                                  <p:childTnLst>
                                    <p:set>
                                      <p:cBhvr>
                                        <p:cTn id="138" dur="1" fill="hold">
                                          <p:stCondLst>
                                            <p:cond delay="0"/>
                                          </p:stCondLst>
                                        </p:cTn>
                                        <p:tgtEl>
                                          <p:spTgt spid="80"/>
                                        </p:tgtEl>
                                        <p:attrNameLst>
                                          <p:attrName>style.visibility</p:attrName>
                                        </p:attrNameLst>
                                      </p:cBhvr>
                                      <p:to>
                                        <p:strVal val="visible"/>
                                      </p:to>
                                    </p:set>
                                    <p:animEffect transition="in" filter="fade">
                                      <p:cBhvr>
                                        <p:cTn id="139" dur="200"/>
                                        <p:tgtEl>
                                          <p:spTgt spid="80"/>
                                        </p:tgtEl>
                                      </p:cBhvr>
                                    </p:animEffect>
                                  </p:childTnLst>
                                </p:cTn>
                              </p:par>
                              <p:par>
                                <p:cTn id="140" presetID="10" presetClass="entr" presetSubtype="0" fill="hold" nodeType="withEffect">
                                  <p:stCondLst>
                                    <p:cond delay="0"/>
                                  </p:stCondLst>
                                  <p:childTnLst>
                                    <p:set>
                                      <p:cBhvr>
                                        <p:cTn id="141" dur="1" fill="hold">
                                          <p:stCondLst>
                                            <p:cond delay="0"/>
                                          </p:stCondLst>
                                        </p:cTn>
                                        <p:tgtEl>
                                          <p:spTgt spid="103"/>
                                        </p:tgtEl>
                                        <p:attrNameLst>
                                          <p:attrName>style.visibility</p:attrName>
                                        </p:attrNameLst>
                                      </p:cBhvr>
                                      <p:to>
                                        <p:strVal val="visible"/>
                                      </p:to>
                                    </p:set>
                                    <p:animEffect transition="in" filter="fade">
                                      <p:cBhvr>
                                        <p:cTn id="142" dur="200"/>
                                        <p:tgtEl>
                                          <p:spTgt spid="103"/>
                                        </p:tgtEl>
                                      </p:cBhvr>
                                    </p:animEffect>
                                  </p:childTnLst>
                                </p:cTn>
                              </p:par>
                            </p:childTnLst>
                          </p:cTn>
                        </p:par>
                        <p:par>
                          <p:cTn id="143" fill="hold">
                            <p:stCondLst>
                              <p:cond delay="2600"/>
                            </p:stCondLst>
                            <p:childTnLst>
                              <p:par>
                                <p:cTn id="144" presetID="10" presetClass="entr" presetSubtype="0" fill="hold" nodeType="afterEffect">
                                  <p:stCondLst>
                                    <p:cond delay="0"/>
                                  </p:stCondLst>
                                  <p:childTnLst>
                                    <p:set>
                                      <p:cBhvr>
                                        <p:cTn id="145" dur="1" fill="hold">
                                          <p:stCondLst>
                                            <p:cond delay="0"/>
                                          </p:stCondLst>
                                        </p:cTn>
                                        <p:tgtEl>
                                          <p:spTgt spid="308"/>
                                        </p:tgtEl>
                                        <p:attrNameLst>
                                          <p:attrName>style.visibility</p:attrName>
                                        </p:attrNameLst>
                                      </p:cBhvr>
                                      <p:to>
                                        <p:strVal val="visible"/>
                                      </p:to>
                                    </p:set>
                                    <p:animEffect transition="in" filter="fade">
                                      <p:cBhvr>
                                        <p:cTn id="146" dur="200"/>
                                        <p:tgtEl>
                                          <p:spTgt spid="308"/>
                                        </p:tgtEl>
                                      </p:cBhvr>
                                    </p:animEffect>
                                  </p:childTnLst>
                                </p:cTn>
                              </p:par>
                              <p:par>
                                <p:cTn id="147" presetID="10" presetClass="entr" presetSubtype="0" fill="hold" nodeType="withEffect">
                                  <p:stCondLst>
                                    <p:cond delay="0"/>
                                  </p:stCondLst>
                                  <p:childTnLst>
                                    <p:set>
                                      <p:cBhvr>
                                        <p:cTn id="148" dur="1" fill="hold">
                                          <p:stCondLst>
                                            <p:cond delay="0"/>
                                          </p:stCondLst>
                                        </p:cTn>
                                        <p:tgtEl>
                                          <p:spTgt spid="298"/>
                                        </p:tgtEl>
                                        <p:attrNameLst>
                                          <p:attrName>style.visibility</p:attrName>
                                        </p:attrNameLst>
                                      </p:cBhvr>
                                      <p:to>
                                        <p:strVal val="visible"/>
                                      </p:to>
                                    </p:set>
                                    <p:animEffect transition="in" filter="fade">
                                      <p:cBhvr>
                                        <p:cTn id="149" dur="200"/>
                                        <p:tgtEl>
                                          <p:spTgt spid="298"/>
                                        </p:tgtEl>
                                      </p:cBhvr>
                                    </p:animEffect>
                                  </p:childTnLst>
                                </p:cTn>
                              </p:par>
                              <p:par>
                                <p:cTn id="150" presetID="10" presetClass="entr" presetSubtype="0" fill="hold" nodeType="withEffect">
                                  <p:stCondLst>
                                    <p:cond delay="0"/>
                                  </p:stCondLst>
                                  <p:childTnLst>
                                    <p:set>
                                      <p:cBhvr>
                                        <p:cTn id="151" dur="1" fill="hold">
                                          <p:stCondLst>
                                            <p:cond delay="0"/>
                                          </p:stCondLst>
                                        </p:cTn>
                                        <p:tgtEl>
                                          <p:spTgt spid="288"/>
                                        </p:tgtEl>
                                        <p:attrNameLst>
                                          <p:attrName>style.visibility</p:attrName>
                                        </p:attrNameLst>
                                      </p:cBhvr>
                                      <p:to>
                                        <p:strVal val="visible"/>
                                      </p:to>
                                    </p:set>
                                    <p:animEffect transition="in" filter="fade">
                                      <p:cBhvr>
                                        <p:cTn id="152" dur="200"/>
                                        <p:tgtEl>
                                          <p:spTgt spid="288"/>
                                        </p:tgtEl>
                                      </p:cBhvr>
                                    </p:animEffect>
                                  </p:childTnLst>
                                </p:cTn>
                              </p:par>
                              <p:par>
                                <p:cTn id="153" presetID="10" presetClass="entr" presetSubtype="0" fill="hold" nodeType="withEffect">
                                  <p:stCondLst>
                                    <p:cond delay="0"/>
                                  </p:stCondLst>
                                  <p:childTnLst>
                                    <p:set>
                                      <p:cBhvr>
                                        <p:cTn id="154" dur="1" fill="hold">
                                          <p:stCondLst>
                                            <p:cond delay="0"/>
                                          </p:stCondLst>
                                        </p:cTn>
                                        <p:tgtEl>
                                          <p:spTgt spid="278"/>
                                        </p:tgtEl>
                                        <p:attrNameLst>
                                          <p:attrName>style.visibility</p:attrName>
                                        </p:attrNameLst>
                                      </p:cBhvr>
                                      <p:to>
                                        <p:strVal val="visible"/>
                                      </p:to>
                                    </p:set>
                                    <p:animEffect transition="in" filter="fade">
                                      <p:cBhvr>
                                        <p:cTn id="155" dur="200"/>
                                        <p:tgtEl>
                                          <p:spTgt spid="278"/>
                                        </p:tgtEl>
                                      </p:cBhvr>
                                    </p:animEffect>
                                  </p:childTnLst>
                                </p:cTn>
                              </p:par>
                              <p:par>
                                <p:cTn id="156" presetID="10" presetClass="entr" presetSubtype="0" fill="hold" nodeType="withEffect">
                                  <p:stCondLst>
                                    <p:cond delay="0"/>
                                  </p:stCondLst>
                                  <p:childTnLst>
                                    <p:set>
                                      <p:cBhvr>
                                        <p:cTn id="157" dur="1" fill="hold">
                                          <p:stCondLst>
                                            <p:cond delay="0"/>
                                          </p:stCondLst>
                                        </p:cTn>
                                        <p:tgtEl>
                                          <p:spTgt spid="268"/>
                                        </p:tgtEl>
                                        <p:attrNameLst>
                                          <p:attrName>style.visibility</p:attrName>
                                        </p:attrNameLst>
                                      </p:cBhvr>
                                      <p:to>
                                        <p:strVal val="visible"/>
                                      </p:to>
                                    </p:set>
                                    <p:animEffect transition="in" filter="fade">
                                      <p:cBhvr>
                                        <p:cTn id="158" dur="200"/>
                                        <p:tgtEl>
                                          <p:spTgt spid="268"/>
                                        </p:tgtEl>
                                      </p:cBhvr>
                                    </p:animEffect>
                                  </p:childTnLst>
                                </p:cTn>
                              </p:par>
                              <p:par>
                                <p:cTn id="159" presetID="10" presetClass="entr" presetSubtype="0" fill="hold" nodeType="withEffect">
                                  <p:stCondLst>
                                    <p:cond delay="0"/>
                                  </p:stCondLst>
                                  <p:childTnLst>
                                    <p:set>
                                      <p:cBhvr>
                                        <p:cTn id="160" dur="1" fill="hold">
                                          <p:stCondLst>
                                            <p:cond delay="0"/>
                                          </p:stCondLst>
                                        </p:cTn>
                                        <p:tgtEl>
                                          <p:spTgt spid="30"/>
                                        </p:tgtEl>
                                        <p:attrNameLst>
                                          <p:attrName>style.visibility</p:attrName>
                                        </p:attrNameLst>
                                      </p:cBhvr>
                                      <p:to>
                                        <p:strVal val="visible"/>
                                      </p:to>
                                    </p:set>
                                    <p:animEffect transition="in" filter="fade">
                                      <p:cBhvr>
                                        <p:cTn id="161" dur="200"/>
                                        <p:tgtEl>
                                          <p:spTgt spid="30"/>
                                        </p:tgtEl>
                                      </p:cBhvr>
                                    </p:animEffect>
                                  </p:childTnLst>
                                </p:cTn>
                              </p:par>
                              <p:par>
                                <p:cTn id="162" presetID="10" presetClass="entr" presetSubtype="0" fill="hold" nodeType="withEffect">
                                  <p:stCondLst>
                                    <p:cond delay="0"/>
                                  </p:stCondLst>
                                  <p:childTnLst>
                                    <p:set>
                                      <p:cBhvr>
                                        <p:cTn id="163" dur="1" fill="hold">
                                          <p:stCondLst>
                                            <p:cond delay="0"/>
                                          </p:stCondLst>
                                        </p:cTn>
                                        <p:tgtEl>
                                          <p:spTgt spid="65"/>
                                        </p:tgtEl>
                                        <p:attrNameLst>
                                          <p:attrName>style.visibility</p:attrName>
                                        </p:attrNameLst>
                                      </p:cBhvr>
                                      <p:to>
                                        <p:strVal val="visible"/>
                                      </p:to>
                                    </p:set>
                                    <p:animEffect transition="in" filter="fade">
                                      <p:cBhvr>
                                        <p:cTn id="164" dur="200"/>
                                        <p:tgtEl>
                                          <p:spTgt spid="65"/>
                                        </p:tgtEl>
                                      </p:cBhvr>
                                    </p:animEffect>
                                  </p:childTnLst>
                                </p:cTn>
                              </p:par>
                              <p:par>
                                <p:cTn id="165" presetID="10" presetClass="entr" presetSubtype="0" fill="hold" nodeType="withEffect">
                                  <p:stCondLst>
                                    <p:cond delay="0"/>
                                  </p:stCondLst>
                                  <p:childTnLst>
                                    <p:set>
                                      <p:cBhvr>
                                        <p:cTn id="166" dur="1" fill="hold">
                                          <p:stCondLst>
                                            <p:cond delay="0"/>
                                          </p:stCondLst>
                                        </p:cTn>
                                        <p:tgtEl>
                                          <p:spTgt spid="79"/>
                                        </p:tgtEl>
                                        <p:attrNameLst>
                                          <p:attrName>style.visibility</p:attrName>
                                        </p:attrNameLst>
                                      </p:cBhvr>
                                      <p:to>
                                        <p:strVal val="visible"/>
                                      </p:to>
                                    </p:set>
                                    <p:animEffect transition="in" filter="fade">
                                      <p:cBhvr>
                                        <p:cTn id="167" dur="200"/>
                                        <p:tgtEl>
                                          <p:spTgt spid="79"/>
                                        </p:tgtEl>
                                      </p:cBhvr>
                                    </p:animEffect>
                                  </p:childTnLst>
                                </p:cTn>
                              </p:par>
                              <p:par>
                                <p:cTn id="168" presetID="10" presetClass="entr" presetSubtype="0" fill="hold" nodeType="withEffect">
                                  <p:stCondLst>
                                    <p:cond delay="0"/>
                                  </p:stCondLst>
                                  <p:childTnLst>
                                    <p:set>
                                      <p:cBhvr>
                                        <p:cTn id="169" dur="1" fill="hold">
                                          <p:stCondLst>
                                            <p:cond delay="0"/>
                                          </p:stCondLst>
                                        </p:cTn>
                                        <p:tgtEl>
                                          <p:spTgt spid="102"/>
                                        </p:tgtEl>
                                        <p:attrNameLst>
                                          <p:attrName>style.visibility</p:attrName>
                                        </p:attrNameLst>
                                      </p:cBhvr>
                                      <p:to>
                                        <p:strVal val="visible"/>
                                      </p:to>
                                    </p:set>
                                    <p:animEffect transition="in" filter="fade">
                                      <p:cBhvr>
                                        <p:cTn id="170" dur="200"/>
                                        <p:tgtEl>
                                          <p:spTgt spid="102"/>
                                        </p:tgtEl>
                                      </p:cBhvr>
                                    </p:animEffect>
                                  </p:childTnLst>
                                </p:cTn>
                              </p:par>
                              <p:par>
                                <p:cTn id="171" presetID="10" presetClass="entr" presetSubtype="0" fill="hold" nodeType="withEffect">
                                  <p:stCondLst>
                                    <p:cond delay="0"/>
                                  </p:stCondLst>
                                  <p:childTnLst>
                                    <p:set>
                                      <p:cBhvr>
                                        <p:cTn id="172" dur="1" fill="hold">
                                          <p:stCondLst>
                                            <p:cond delay="0"/>
                                          </p:stCondLst>
                                        </p:cTn>
                                        <p:tgtEl>
                                          <p:spTgt spid="92"/>
                                        </p:tgtEl>
                                        <p:attrNameLst>
                                          <p:attrName>style.visibility</p:attrName>
                                        </p:attrNameLst>
                                      </p:cBhvr>
                                      <p:to>
                                        <p:strVal val="visible"/>
                                      </p:to>
                                    </p:set>
                                    <p:animEffect transition="in" filter="fade">
                                      <p:cBhvr>
                                        <p:cTn id="173" dur="200"/>
                                        <p:tgtEl>
                                          <p:spTgt spid="92"/>
                                        </p:tgtEl>
                                      </p:cBhvr>
                                    </p:animEffect>
                                  </p:childTnLst>
                                </p:cTn>
                              </p:par>
                            </p:childTnLst>
                          </p:cTn>
                        </p:par>
                        <p:par>
                          <p:cTn id="174" fill="hold">
                            <p:stCondLst>
                              <p:cond delay="2800"/>
                            </p:stCondLst>
                            <p:childTnLst>
                              <p:par>
                                <p:cTn id="175" presetID="10" presetClass="entr" presetSubtype="0" fill="hold" nodeType="afterEffect">
                                  <p:stCondLst>
                                    <p:cond delay="0"/>
                                  </p:stCondLst>
                                  <p:childTnLst>
                                    <p:set>
                                      <p:cBhvr>
                                        <p:cTn id="176" dur="1" fill="hold">
                                          <p:stCondLst>
                                            <p:cond delay="0"/>
                                          </p:stCondLst>
                                        </p:cTn>
                                        <p:tgtEl>
                                          <p:spTgt spid="307"/>
                                        </p:tgtEl>
                                        <p:attrNameLst>
                                          <p:attrName>style.visibility</p:attrName>
                                        </p:attrNameLst>
                                      </p:cBhvr>
                                      <p:to>
                                        <p:strVal val="visible"/>
                                      </p:to>
                                    </p:set>
                                    <p:animEffect transition="in" filter="fade">
                                      <p:cBhvr>
                                        <p:cTn id="177" dur="200"/>
                                        <p:tgtEl>
                                          <p:spTgt spid="307"/>
                                        </p:tgtEl>
                                      </p:cBhvr>
                                    </p:animEffect>
                                  </p:childTnLst>
                                </p:cTn>
                              </p:par>
                              <p:par>
                                <p:cTn id="178" presetID="10" presetClass="entr" presetSubtype="0" fill="hold" nodeType="withEffect">
                                  <p:stCondLst>
                                    <p:cond delay="0"/>
                                  </p:stCondLst>
                                  <p:childTnLst>
                                    <p:set>
                                      <p:cBhvr>
                                        <p:cTn id="179" dur="1" fill="hold">
                                          <p:stCondLst>
                                            <p:cond delay="0"/>
                                          </p:stCondLst>
                                        </p:cTn>
                                        <p:tgtEl>
                                          <p:spTgt spid="297"/>
                                        </p:tgtEl>
                                        <p:attrNameLst>
                                          <p:attrName>style.visibility</p:attrName>
                                        </p:attrNameLst>
                                      </p:cBhvr>
                                      <p:to>
                                        <p:strVal val="visible"/>
                                      </p:to>
                                    </p:set>
                                    <p:animEffect transition="in" filter="fade">
                                      <p:cBhvr>
                                        <p:cTn id="180" dur="200"/>
                                        <p:tgtEl>
                                          <p:spTgt spid="297"/>
                                        </p:tgtEl>
                                      </p:cBhvr>
                                    </p:animEffect>
                                  </p:childTnLst>
                                </p:cTn>
                              </p:par>
                              <p:par>
                                <p:cTn id="181" presetID="10" presetClass="entr" presetSubtype="0" fill="hold" nodeType="withEffect">
                                  <p:stCondLst>
                                    <p:cond delay="0"/>
                                  </p:stCondLst>
                                  <p:childTnLst>
                                    <p:set>
                                      <p:cBhvr>
                                        <p:cTn id="182" dur="1" fill="hold">
                                          <p:stCondLst>
                                            <p:cond delay="0"/>
                                          </p:stCondLst>
                                        </p:cTn>
                                        <p:tgtEl>
                                          <p:spTgt spid="287"/>
                                        </p:tgtEl>
                                        <p:attrNameLst>
                                          <p:attrName>style.visibility</p:attrName>
                                        </p:attrNameLst>
                                      </p:cBhvr>
                                      <p:to>
                                        <p:strVal val="visible"/>
                                      </p:to>
                                    </p:set>
                                    <p:animEffect transition="in" filter="fade">
                                      <p:cBhvr>
                                        <p:cTn id="183" dur="200"/>
                                        <p:tgtEl>
                                          <p:spTgt spid="287"/>
                                        </p:tgtEl>
                                      </p:cBhvr>
                                    </p:animEffect>
                                  </p:childTnLst>
                                </p:cTn>
                              </p:par>
                              <p:par>
                                <p:cTn id="184" presetID="10" presetClass="entr" presetSubtype="0" fill="hold" nodeType="withEffect">
                                  <p:stCondLst>
                                    <p:cond delay="0"/>
                                  </p:stCondLst>
                                  <p:childTnLst>
                                    <p:set>
                                      <p:cBhvr>
                                        <p:cTn id="185" dur="1" fill="hold">
                                          <p:stCondLst>
                                            <p:cond delay="0"/>
                                          </p:stCondLst>
                                        </p:cTn>
                                        <p:tgtEl>
                                          <p:spTgt spid="277"/>
                                        </p:tgtEl>
                                        <p:attrNameLst>
                                          <p:attrName>style.visibility</p:attrName>
                                        </p:attrNameLst>
                                      </p:cBhvr>
                                      <p:to>
                                        <p:strVal val="visible"/>
                                      </p:to>
                                    </p:set>
                                    <p:animEffect transition="in" filter="fade">
                                      <p:cBhvr>
                                        <p:cTn id="186" dur="200"/>
                                        <p:tgtEl>
                                          <p:spTgt spid="277"/>
                                        </p:tgtEl>
                                      </p:cBhvr>
                                    </p:animEffect>
                                  </p:childTnLst>
                                </p:cTn>
                              </p:par>
                              <p:par>
                                <p:cTn id="187" presetID="10" presetClass="entr" presetSubtype="0" fill="hold" nodeType="withEffect">
                                  <p:stCondLst>
                                    <p:cond delay="0"/>
                                  </p:stCondLst>
                                  <p:childTnLst>
                                    <p:set>
                                      <p:cBhvr>
                                        <p:cTn id="188" dur="1" fill="hold">
                                          <p:stCondLst>
                                            <p:cond delay="0"/>
                                          </p:stCondLst>
                                        </p:cTn>
                                        <p:tgtEl>
                                          <p:spTgt spid="267"/>
                                        </p:tgtEl>
                                        <p:attrNameLst>
                                          <p:attrName>style.visibility</p:attrName>
                                        </p:attrNameLst>
                                      </p:cBhvr>
                                      <p:to>
                                        <p:strVal val="visible"/>
                                      </p:to>
                                    </p:set>
                                    <p:animEffect transition="in" filter="fade">
                                      <p:cBhvr>
                                        <p:cTn id="189" dur="200"/>
                                        <p:tgtEl>
                                          <p:spTgt spid="267"/>
                                        </p:tgtEl>
                                      </p:cBhvr>
                                    </p:animEffect>
                                  </p:childTnLst>
                                </p:cTn>
                              </p:par>
                              <p:par>
                                <p:cTn id="190" presetID="10" presetClass="entr" presetSubtype="0" fill="hold" nodeType="withEffect">
                                  <p:stCondLst>
                                    <p:cond delay="0"/>
                                  </p:stCondLst>
                                  <p:childTnLst>
                                    <p:set>
                                      <p:cBhvr>
                                        <p:cTn id="191" dur="1" fill="hold">
                                          <p:stCondLst>
                                            <p:cond delay="0"/>
                                          </p:stCondLst>
                                        </p:cTn>
                                        <p:tgtEl>
                                          <p:spTgt spid="257"/>
                                        </p:tgtEl>
                                        <p:attrNameLst>
                                          <p:attrName>style.visibility</p:attrName>
                                        </p:attrNameLst>
                                      </p:cBhvr>
                                      <p:to>
                                        <p:strVal val="visible"/>
                                      </p:to>
                                    </p:set>
                                    <p:animEffect transition="in" filter="fade">
                                      <p:cBhvr>
                                        <p:cTn id="192" dur="200"/>
                                        <p:tgtEl>
                                          <p:spTgt spid="257"/>
                                        </p:tgtEl>
                                      </p:cBhvr>
                                    </p:animEffect>
                                  </p:childTnLst>
                                </p:cTn>
                              </p:par>
                              <p:par>
                                <p:cTn id="193" presetID="10" presetClass="entr" presetSubtype="0" fill="hold" nodeType="withEffect">
                                  <p:stCondLst>
                                    <p:cond delay="0"/>
                                  </p:stCondLst>
                                  <p:childTnLst>
                                    <p:set>
                                      <p:cBhvr>
                                        <p:cTn id="194" dur="1" fill="hold">
                                          <p:stCondLst>
                                            <p:cond delay="0"/>
                                          </p:stCondLst>
                                        </p:cTn>
                                        <p:tgtEl>
                                          <p:spTgt spid="33"/>
                                        </p:tgtEl>
                                        <p:attrNameLst>
                                          <p:attrName>style.visibility</p:attrName>
                                        </p:attrNameLst>
                                      </p:cBhvr>
                                      <p:to>
                                        <p:strVal val="visible"/>
                                      </p:to>
                                    </p:set>
                                    <p:animEffect transition="in" filter="fade">
                                      <p:cBhvr>
                                        <p:cTn id="195" dur="200"/>
                                        <p:tgtEl>
                                          <p:spTgt spid="33"/>
                                        </p:tgtEl>
                                      </p:cBhvr>
                                    </p:animEffect>
                                  </p:childTnLst>
                                </p:cTn>
                              </p:par>
                              <p:par>
                                <p:cTn id="196" presetID="10" presetClass="entr" presetSubtype="0" fill="hold" nodeType="withEffect">
                                  <p:stCondLst>
                                    <p:cond delay="0"/>
                                  </p:stCondLst>
                                  <p:childTnLst>
                                    <p:set>
                                      <p:cBhvr>
                                        <p:cTn id="197" dur="1" fill="hold">
                                          <p:stCondLst>
                                            <p:cond delay="0"/>
                                          </p:stCondLst>
                                        </p:cTn>
                                        <p:tgtEl>
                                          <p:spTgt spid="64"/>
                                        </p:tgtEl>
                                        <p:attrNameLst>
                                          <p:attrName>style.visibility</p:attrName>
                                        </p:attrNameLst>
                                      </p:cBhvr>
                                      <p:to>
                                        <p:strVal val="visible"/>
                                      </p:to>
                                    </p:set>
                                    <p:animEffect transition="in" filter="fade">
                                      <p:cBhvr>
                                        <p:cTn id="198" dur="200"/>
                                        <p:tgtEl>
                                          <p:spTgt spid="64"/>
                                        </p:tgtEl>
                                      </p:cBhvr>
                                    </p:animEffect>
                                  </p:childTnLst>
                                </p:cTn>
                              </p:par>
                              <p:par>
                                <p:cTn id="199" presetID="10" presetClass="entr" presetSubtype="0" fill="hold" nodeType="withEffect">
                                  <p:stCondLst>
                                    <p:cond delay="0"/>
                                  </p:stCondLst>
                                  <p:childTnLst>
                                    <p:set>
                                      <p:cBhvr>
                                        <p:cTn id="200" dur="1" fill="hold">
                                          <p:stCondLst>
                                            <p:cond delay="0"/>
                                          </p:stCondLst>
                                        </p:cTn>
                                        <p:tgtEl>
                                          <p:spTgt spid="78"/>
                                        </p:tgtEl>
                                        <p:attrNameLst>
                                          <p:attrName>style.visibility</p:attrName>
                                        </p:attrNameLst>
                                      </p:cBhvr>
                                      <p:to>
                                        <p:strVal val="visible"/>
                                      </p:to>
                                    </p:set>
                                    <p:animEffect transition="in" filter="fade">
                                      <p:cBhvr>
                                        <p:cTn id="201" dur="200"/>
                                        <p:tgtEl>
                                          <p:spTgt spid="78"/>
                                        </p:tgtEl>
                                      </p:cBhvr>
                                    </p:animEffect>
                                  </p:childTnLst>
                                </p:cTn>
                              </p:par>
                              <p:par>
                                <p:cTn id="202" presetID="10" presetClass="entr" presetSubtype="0" fill="hold" nodeType="withEffect">
                                  <p:stCondLst>
                                    <p:cond delay="0"/>
                                  </p:stCondLst>
                                  <p:childTnLst>
                                    <p:set>
                                      <p:cBhvr>
                                        <p:cTn id="203" dur="1" fill="hold">
                                          <p:stCondLst>
                                            <p:cond delay="0"/>
                                          </p:stCondLst>
                                        </p:cTn>
                                        <p:tgtEl>
                                          <p:spTgt spid="101"/>
                                        </p:tgtEl>
                                        <p:attrNameLst>
                                          <p:attrName>style.visibility</p:attrName>
                                        </p:attrNameLst>
                                      </p:cBhvr>
                                      <p:to>
                                        <p:strVal val="visible"/>
                                      </p:to>
                                    </p:set>
                                    <p:animEffect transition="in" filter="fade">
                                      <p:cBhvr>
                                        <p:cTn id="204" dur="200"/>
                                        <p:tgtEl>
                                          <p:spTgt spid="101"/>
                                        </p:tgtEl>
                                      </p:cBhvr>
                                    </p:animEffect>
                                  </p:childTnLst>
                                </p:cTn>
                              </p:par>
                              <p:par>
                                <p:cTn id="205" presetID="10" presetClass="entr" presetSubtype="0" fill="hold" nodeType="with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fade">
                                      <p:cBhvr>
                                        <p:cTn id="207" dur="200"/>
                                        <p:tgtEl>
                                          <p:spTgt spid="91"/>
                                        </p:tgtEl>
                                      </p:cBhvr>
                                    </p:animEffect>
                                  </p:childTnLst>
                                </p:cTn>
                              </p:par>
                              <p:par>
                                <p:cTn id="208" presetID="10" presetClass="entr" presetSubtype="0" fill="hold" nodeType="withEffect">
                                  <p:stCondLst>
                                    <p:cond delay="0"/>
                                  </p:stCondLst>
                                  <p:childTnLst>
                                    <p:set>
                                      <p:cBhvr>
                                        <p:cTn id="209" dur="1" fill="hold">
                                          <p:stCondLst>
                                            <p:cond delay="0"/>
                                          </p:stCondLst>
                                        </p:cTn>
                                        <p:tgtEl>
                                          <p:spTgt spid="191"/>
                                        </p:tgtEl>
                                        <p:attrNameLst>
                                          <p:attrName>style.visibility</p:attrName>
                                        </p:attrNameLst>
                                      </p:cBhvr>
                                      <p:to>
                                        <p:strVal val="visible"/>
                                      </p:to>
                                    </p:set>
                                    <p:animEffect transition="in" filter="fade">
                                      <p:cBhvr>
                                        <p:cTn id="210" dur="200"/>
                                        <p:tgtEl>
                                          <p:spTgt spid="191"/>
                                        </p:tgtEl>
                                      </p:cBhvr>
                                    </p:animEffect>
                                  </p:childTnLst>
                                </p:cTn>
                              </p:par>
                            </p:childTnLst>
                          </p:cTn>
                        </p:par>
                        <p:par>
                          <p:cTn id="211" fill="hold">
                            <p:stCondLst>
                              <p:cond delay="3000"/>
                            </p:stCondLst>
                            <p:childTnLst>
                              <p:par>
                                <p:cTn id="212" presetID="10" presetClass="entr" presetSubtype="0" fill="hold" nodeType="afterEffect">
                                  <p:stCondLst>
                                    <p:cond delay="0"/>
                                  </p:stCondLst>
                                  <p:childTnLst>
                                    <p:set>
                                      <p:cBhvr>
                                        <p:cTn id="213" dur="1" fill="hold">
                                          <p:stCondLst>
                                            <p:cond delay="0"/>
                                          </p:stCondLst>
                                        </p:cTn>
                                        <p:tgtEl>
                                          <p:spTgt spid="32"/>
                                        </p:tgtEl>
                                        <p:attrNameLst>
                                          <p:attrName>style.visibility</p:attrName>
                                        </p:attrNameLst>
                                      </p:cBhvr>
                                      <p:to>
                                        <p:strVal val="visible"/>
                                      </p:to>
                                    </p:set>
                                    <p:animEffect transition="in" filter="fade">
                                      <p:cBhvr>
                                        <p:cTn id="214" dur="200"/>
                                        <p:tgtEl>
                                          <p:spTgt spid="32"/>
                                        </p:tgtEl>
                                      </p:cBhvr>
                                    </p:animEffect>
                                  </p:childTnLst>
                                </p:cTn>
                              </p:par>
                              <p:par>
                                <p:cTn id="215" presetID="10" presetClass="entr" presetSubtype="0" fill="hold" nodeType="withEffect">
                                  <p:stCondLst>
                                    <p:cond delay="0"/>
                                  </p:stCondLst>
                                  <p:childTnLst>
                                    <p:set>
                                      <p:cBhvr>
                                        <p:cTn id="216" dur="1" fill="hold">
                                          <p:stCondLst>
                                            <p:cond delay="0"/>
                                          </p:stCondLst>
                                        </p:cTn>
                                        <p:tgtEl>
                                          <p:spTgt spid="63"/>
                                        </p:tgtEl>
                                        <p:attrNameLst>
                                          <p:attrName>style.visibility</p:attrName>
                                        </p:attrNameLst>
                                      </p:cBhvr>
                                      <p:to>
                                        <p:strVal val="visible"/>
                                      </p:to>
                                    </p:set>
                                    <p:animEffect transition="in" filter="fade">
                                      <p:cBhvr>
                                        <p:cTn id="217" dur="200"/>
                                        <p:tgtEl>
                                          <p:spTgt spid="63"/>
                                        </p:tgtEl>
                                      </p:cBhvr>
                                    </p:animEffect>
                                  </p:childTnLst>
                                </p:cTn>
                              </p:par>
                              <p:par>
                                <p:cTn id="218" presetID="10" presetClass="entr" presetSubtype="0" fill="hold" nodeType="withEffect">
                                  <p:stCondLst>
                                    <p:cond delay="0"/>
                                  </p:stCondLst>
                                  <p:childTnLst>
                                    <p:set>
                                      <p:cBhvr>
                                        <p:cTn id="219" dur="1" fill="hold">
                                          <p:stCondLst>
                                            <p:cond delay="0"/>
                                          </p:stCondLst>
                                        </p:cTn>
                                        <p:tgtEl>
                                          <p:spTgt spid="77"/>
                                        </p:tgtEl>
                                        <p:attrNameLst>
                                          <p:attrName>style.visibility</p:attrName>
                                        </p:attrNameLst>
                                      </p:cBhvr>
                                      <p:to>
                                        <p:strVal val="visible"/>
                                      </p:to>
                                    </p:set>
                                    <p:animEffect transition="in" filter="fade">
                                      <p:cBhvr>
                                        <p:cTn id="220" dur="200"/>
                                        <p:tgtEl>
                                          <p:spTgt spid="77"/>
                                        </p:tgtEl>
                                      </p:cBhvr>
                                    </p:animEffect>
                                  </p:childTnLst>
                                </p:cTn>
                              </p:par>
                              <p:par>
                                <p:cTn id="221" presetID="10" presetClass="entr" presetSubtype="0" fill="hold" nodeType="withEffect">
                                  <p:stCondLst>
                                    <p:cond delay="0"/>
                                  </p:stCondLst>
                                  <p:childTnLst>
                                    <p:set>
                                      <p:cBhvr>
                                        <p:cTn id="222" dur="1" fill="hold">
                                          <p:stCondLst>
                                            <p:cond delay="0"/>
                                          </p:stCondLst>
                                        </p:cTn>
                                        <p:tgtEl>
                                          <p:spTgt spid="100"/>
                                        </p:tgtEl>
                                        <p:attrNameLst>
                                          <p:attrName>style.visibility</p:attrName>
                                        </p:attrNameLst>
                                      </p:cBhvr>
                                      <p:to>
                                        <p:strVal val="visible"/>
                                      </p:to>
                                    </p:set>
                                    <p:animEffect transition="in" filter="fade">
                                      <p:cBhvr>
                                        <p:cTn id="223" dur="200"/>
                                        <p:tgtEl>
                                          <p:spTgt spid="100"/>
                                        </p:tgtEl>
                                      </p:cBhvr>
                                    </p:animEffect>
                                  </p:childTnLst>
                                </p:cTn>
                              </p:par>
                              <p:par>
                                <p:cTn id="224" presetID="10" presetClass="entr" presetSubtype="0" fill="hold" nodeType="withEffect">
                                  <p:stCondLst>
                                    <p:cond delay="0"/>
                                  </p:stCondLst>
                                  <p:childTnLst>
                                    <p:set>
                                      <p:cBhvr>
                                        <p:cTn id="225" dur="1" fill="hold">
                                          <p:stCondLst>
                                            <p:cond delay="0"/>
                                          </p:stCondLst>
                                        </p:cTn>
                                        <p:tgtEl>
                                          <p:spTgt spid="90"/>
                                        </p:tgtEl>
                                        <p:attrNameLst>
                                          <p:attrName>style.visibility</p:attrName>
                                        </p:attrNameLst>
                                      </p:cBhvr>
                                      <p:to>
                                        <p:strVal val="visible"/>
                                      </p:to>
                                    </p:set>
                                    <p:animEffect transition="in" filter="fade">
                                      <p:cBhvr>
                                        <p:cTn id="226" dur="200"/>
                                        <p:tgtEl>
                                          <p:spTgt spid="90"/>
                                        </p:tgtEl>
                                      </p:cBhvr>
                                    </p:animEffect>
                                  </p:childTnLst>
                                </p:cTn>
                              </p:par>
                              <p:par>
                                <p:cTn id="227" presetID="10" presetClass="entr" presetSubtype="0" fill="hold" nodeType="withEffect">
                                  <p:stCondLst>
                                    <p:cond delay="0"/>
                                  </p:stCondLst>
                                  <p:childTnLst>
                                    <p:set>
                                      <p:cBhvr>
                                        <p:cTn id="228" dur="1" fill="hold">
                                          <p:stCondLst>
                                            <p:cond delay="0"/>
                                          </p:stCondLst>
                                        </p:cTn>
                                        <p:tgtEl>
                                          <p:spTgt spid="190"/>
                                        </p:tgtEl>
                                        <p:attrNameLst>
                                          <p:attrName>style.visibility</p:attrName>
                                        </p:attrNameLst>
                                      </p:cBhvr>
                                      <p:to>
                                        <p:strVal val="visible"/>
                                      </p:to>
                                    </p:set>
                                    <p:animEffect transition="in" filter="fade">
                                      <p:cBhvr>
                                        <p:cTn id="229" dur="200"/>
                                        <p:tgtEl>
                                          <p:spTgt spid="190"/>
                                        </p:tgtEl>
                                      </p:cBhvr>
                                    </p:animEffect>
                                  </p:childTnLst>
                                </p:cTn>
                              </p:par>
                              <p:par>
                                <p:cTn id="230" presetID="10" presetClass="entr" presetSubtype="0" fill="hold" nodeType="withEffect">
                                  <p:stCondLst>
                                    <p:cond delay="0"/>
                                  </p:stCondLst>
                                  <p:childTnLst>
                                    <p:set>
                                      <p:cBhvr>
                                        <p:cTn id="231" dur="1" fill="hold">
                                          <p:stCondLst>
                                            <p:cond delay="0"/>
                                          </p:stCondLst>
                                        </p:cTn>
                                        <p:tgtEl>
                                          <p:spTgt spid="180"/>
                                        </p:tgtEl>
                                        <p:attrNameLst>
                                          <p:attrName>style.visibility</p:attrName>
                                        </p:attrNameLst>
                                      </p:cBhvr>
                                      <p:to>
                                        <p:strVal val="visible"/>
                                      </p:to>
                                    </p:set>
                                    <p:animEffect transition="in" filter="fade">
                                      <p:cBhvr>
                                        <p:cTn id="232" dur="200"/>
                                        <p:tgtEl>
                                          <p:spTgt spid="180"/>
                                        </p:tgtEl>
                                      </p:cBhvr>
                                    </p:animEffect>
                                  </p:childTnLst>
                                </p:cTn>
                              </p:par>
                              <p:par>
                                <p:cTn id="233" presetID="10" presetClass="entr" presetSubtype="0" fill="hold" nodeType="withEffect">
                                  <p:stCondLst>
                                    <p:cond delay="0"/>
                                  </p:stCondLst>
                                  <p:childTnLst>
                                    <p:set>
                                      <p:cBhvr>
                                        <p:cTn id="234" dur="1" fill="hold">
                                          <p:stCondLst>
                                            <p:cond delay="0"/>
                                          </p:stCondLst>
                                        </p:cTn>
                                        <p:tgtEl>
                                          <p:spTgt spid="306"/>
                                        </p:tgtEl>
                                        <p:attrNameLst>
                                          <p:attrName>style.visibility</p:attrName>
                                        </p:attrNameLst>
                                      </p:cBhvr>
                                      <p:to>
                                        <p:strVal val="visible"/>
                                      </p:to>
                                    </p:set>
                                    <p:animEffect transition="in" filter="fade">
                                      <p:cBhvr>
                                        <p:cTn id="235" dur="200"/>
                                        <p:tgtEl>
                                          <p:spTgt spid="306"/>
                                        </p:tgtEl>
                                      </p:cBhvr>
                                    </p:animEffect>
                                  </p:childTnLst>
                                </p:cTn>
                              </p:par>
                              <p:par>
                                <p:cTn id="236" presetID="10" presetClass="entr" presetSubtype="0" fill="hold" nodeType="withEffect">
                                  <p:stCondLst>
                                    <p:cond delay="0"/>
                                  </p:stCondLst>
                                  <p:childTnLst>
                                    <p:set>
                                      <p:cBhvr>
                                        <p:cTn id="237" dur="1" fill="hold">
                                          <p:stCondLst>
                                            <p:cond delay="0"/>
                                          </p:stCondLst>
                                        </p:cTn>
                                        <p:tgtEl>
                                          <p:spTgt spid="296"/>
                                        </p:tgtEl>
                                        <p:attrNameLst>
                                          <p:attrName>style.visibility</p:attrName>
                                        </p:attrNameLst>
                                      </p:cBhvr>
                                      <p:to>
                                        <p:strVal val="visible"/>
                                      </p:to>
                                    </p:set>
                                    <p:animEffect transition="in" filter="fade">
                                      <p:cBhvr>
                                        <p:cTn id="238" dur="200"/>
                                        <p:tgtEl>
                                          <p:spTgt spid="296"/>
                                        </p:tgtEl>
                                      </p:cBhvr>
                                    </p:animEffect>
                                  </p:childTnLst>
                                </p:cTn>
                              </p:par>
                              <p:par>
                                <p:cTn id="239" presetID="10" presetClass="entr" presetSubtype="0" fill="hold" nodeType="withEffect">
                                  <p:stCondLst>
                                    <p:cond delay="0"/>
                                  </p:stCondLst>
                                  <p:childTnLst>
                                    <p:set>
                                      <p:cBhvr>
                                        <p:cTn id="240" dur="1" fill="hold">
                                          <p:stCondLst>
                                            <p:cond delay="0"/>
                                          </p:stCondLst>
                                        </p:cTn>
                                        <p:tgtEl>
                                          <p:spTgt spid="286"/>
                                        </p:tgtEl>
                                        <p:attrNameLst>
                                          <p:attrName>style.visibility</p:attrName>
                                        </p:attrNameLst>
                                      </p:cBhvr>
                                      <p:to>
                                        <p:strVal val="visible"/>
                                      </p:to>
                                    </p:set>
                                    <p:animEffect transition="in" filter="fade">
                                      <p:cBhvr>
                                        <p:cTn id="241" dur="200"/>
                                        <p:tgtEl>
                                          <p:spTgt spid="286"/>
                                        </p:tgtEl>
                                      </p:cBhvr>
                                    </p:animEffect>
                                  </p:childTnLst>
                                </p:cTn>
                              </p:par>
                              <p:par>
                                <p:cTn id="242" presetID="10" presetClass="entr" presetSubtype="0" fill="hold" nodeType="withEffect">
                                  <p:stCondLst>
                                    <p:cond delay="0"/>
                                  </p:stCondLst>
                                  <p:childTnLst>
                                    <p:set>
                                      <p:cBhvr>
                                        <p:cTn id="243" dur="1" fill="hold">
                                          <p:stCondLst>
                                            <p:cond delay="0"/>
                                          </p:stCondLst>
                                        </p:cTn>
                                        <p:tgtEl>
                                          <p:spTgt spid="276"/>
                                        </p:tgtEl>
                                        <p:attrNameLst>
                                          <p:attrName>style.visibility</p:attrName>
                                        </p:attrNameLst>
                                      </p:cBhvr>
                                      <p:to>
                                        <p:strVal val="visible"/>
                                      </p:to>
                                    </p:set>
                                    <p:animEffect transition="in" filter="fade">
                                      <p:cBhvr>
                                        <p:cTn id="244" dur="200"/>
                                        <p:tgtEl>
                                          <p:spTgt spid="276"/>
                                        </p:tgtEl>
                                      </p:cBhvr>
                                    </p:animEffect>
                                  </p:childTnLst>
                                </p:cTn>
                              </p:par>
                              <p:par>
                                <p:cTn id="245" presetID="10" presetClass="entr" presetSubtype="0" fill="hold" nodeType="withEffect">
                                  <p:stCondLst>
                                    <p:cond delay="0"/>
                                  </p:stCondLst>
                                  <p:childTnLst>
                                    <p:set>
                                      <p:cBhvr>
                                        <p:cTn id="246" dur="1" fill="hold">
                                          <p:stCondLst>
                                            <p:cond delay="0"/>
                                          </p:stCondLst>
                                        </p:cTn>
                                        <p:tgtEl>
                                          <p:spTgt spid="266"/>
                                        </p:tgtEl>
                                        <p:attrNameLst>
                                          <p:attrName>style.visibility</p:attrName>
                                        </p:attrNameLst>
                                      </p:cBhvr>
                                      <p:to>
                                        <p:strVal val="visible"/>
                                      </p:to>
                                    </p:set>
                                    <p:animEffect transition="in" filter="fade">
                                      <p:cBhvr>
                                        <p:cTn id="247" dur="200"/>
                                        <p:tgtEl>
                                          <p:spTgt spid="266"/>
                                        </p:tgtEl>
                                      </p:cBhvr>
                                    </p:animEffect>
                                  </p:childTnLst>
                                </p:cTn>
                              </p:par>
                              <p:par>
                                <p:cTn id="248" presetID="10" presetClass="entr" presetSubtype="0" fill="hold" nodeType="withEffect">
                                  <p:stCondLst>
                                    <p:cond delay="0"/>
                                  </p:stCondLst>
                                  <p:childTnLst>
                                    <p:set>
                                      <p:cBhvr>
                                        <p:cTn id="249" dur="1" fill="hold">
                                          <p:stCondLst>
                                            <p:cond delay="0"/>
                                          </p:stCondLst>
                                        </p:cTn>
                                        <p:tgtEl>
                                          <p:spTgt spid="256"/>
                                        </p:tgtEl>
                                        <p:attrNameLst>
                                          <p:attrName>style.visibility</p:attrName>
                                        </p:attrNameLst>
                                      </p:cBhvr>
                                      <p:to>
                                        <p:strVal val="visible"/>
                                      </p:to>
                                    </p:set>
                                    <p:animEffect transition="in" filter="fade">
                                      <p:cBhvr>
                                        <p:cTn id="250" dur="200"/>
                                        <p:tgtEl>
                                          <p:spTgt spid="256"/>
                                        </p:tgtEl>
                                      </p:cBhvr>
                                    </p:animEffect>
                                  </p:childTnLst>
                                </p:cTn>
                              </p:par>
                              <p:par>
                                <p:cTn id="251" presetID="10" presetClass="entr" presetSubtype="0" fill="hold" nodeType="withEffect">
                                  <p:stCondLst>
                                    <p:cond delay="0"/>
                                  </p:stCondLst>
                                  <p:childTnLst>
                                    <p:set>
                                      <p:cBhvr>
                                        <p:cTn id="252" dur="1" fill="hold">
                                          <p:stCondLst>
                                            <p:cond delay="0"/>
                                          </p:stCondLst>
                                        </p:cTn>
                                        <p:tgtEl>
                                          <p:spTgt spid="246"/>
                                        </p:tgtEl>
                                        <p:attrNameLst>
                                          <p:attrName>style.visibility</p:attrName>
                                        </p:attrNameLst>
                                      </p:cBhvr>
                                      <p:to>
                                        <p:strVal val="visible"/>
                                      </p:to>
                                    </p:set>
                                    <p:animEffect transition="in" filter="fade">
                                      <p:cBhvr>
                                        <p:cTn id="253" dur="200"/>
                                        <p:tgtEl>
                                          <p:spTgt spid="246"/>
                                        </p:tgtEl>
                                      </p:cBhvr>
                                    </p:animEffect>
                                  </p:childTnLst>
                                </p:cTn>
                              </p:par>
                            </p:childTnLst>
                          </p:cTn>
                        </p:par>
                        <p:par>
                          <p:cTn id="254" fill="hold">
                            <p:stCondLst>
                              <p:cond delay="3200"/>
                            </p:stCondLst>
                            <p:childTnLst>
                              <p:par>
                                <p:cTn id="255" presetID="10" presetClass="entr" presetSubtype="0" fill="hold" nodeType="afterEffect">
                                  <p:stCondLst>
                                    <p:cond delay="0"/>
                                  </p:stCondLst>
                                  <p:childTnLst>
                                    <p:set>
                                      <p:cBhvr>
                                        <p:cTn id="256" dur="1" fill="hold">
                                          <p:stCondLst>
                                            <p:cond delay="0"/>
                                          </p:stCondLst>
                                        </p:cTn>
                                        <p:tgtEl>
                                          <p:spTgt spid="305"/>
                                        </p:tgtEl>
                                        <p:attrNameLst>
                                          <p:attrName>style.visibility</p:attrName>
                                        </p:attrNameLst>
                                      </p:cBhvr>
                                      <p:to>
                                        <p:strVal val="visible"/>
                                      </p:to>
                                    </p:set>
                                    <p:animEffect transition="in" filter="fade">
                                      <p:cBhvr>
                                        <p:cTn id="257" dur="200"/>
                                        <p:tgtEl>
                                          <p:spTgt spid="305"/>
                                        </p:tgtEl>
                                      </p:cBhvr>
                                    </p:animEffect>
                                  </p:childTnLst>
                                </p:cTn>
                              </p:par>
                              <p:par>
                                <p:cTn id="258" presetID="10" presetClass="entr" presetSubtype="0" fill="hold" nodeType="withEffect">
                                  <p:stCondLst>
                                    <p:cond delay="0"/>
                                  </p:stCondLst>
                                  <p:childTnLst>
                                    <p:set>
                                      <p:cBhvr>
                                        <p:cTn id="259" dur="1" fill="hold">
                                          <p:stCondLst>
                                            <p:cond delay="0"/>
                                          </p:stCondLst>
                                        </p:cTn>
                                        <p:tgtEl>
                                          <p:spTgt spid="295"/>
                                        </p:tgtEl>
                                        <p:attrNameLst>
                                          <p:attrName>style.visibility</p:attrName>
                                        </p:attrNameLst>
                                      </p:cBhvr>
                                      <p:to>
                                        <p:strVal val="visible"/>
                                      </p:to>
                                    </p:set>
                                    <p:animEffect transition="in" filter="fade">
                                      <p:cBhvr>
                                        <p:cTn id="260" dur="200"/>
                                        <p:tgtEl>
                                          <p:spTgt spid="295"/>
                                        </p:tgtEl>
                                      </p:cBhvr>
                                    </p:animEffect>
                                  </p:childTnLst>
                                </p:cTn>
                              </p:par>
                              <p:par>
                                <p:cTn id="261" presetID="10" presetClass="entr" presetSubtype="0" fill="hold" nodeType="withEffect">
                                  <p:stCondLst>
                                    <p:cond delay="0"/>
                                  </p:stCondLst>
                                  <p:childTnLst>
                                    <p:set>
                                      <p:cBhvr>
                                        <p:cTn id="262" dur="1" fill="hold">
                                          <p:stCondLst>
                                            <p:cond delay="0"/>
                                          </p:stCondLst>
                                        </p:cTn>
                                        <p:tgtEl>
                                          <p:spTgt spid="285"/>
                                        </p:tgtEl>
                                        <p:attrNameLst>
                                          <p:attrName>style.visibility</p:attrName>
                                        </p:attrNameLst>
                                      </p:cBhvr>
                                      <p:to>
                                        <p:strVal val="visible"/>
                                      </p:to>
                                    </p:set>
                                    <p:animEffect transition="in" filter="fade">
                                      <p:cBhvr>
                                        <p:cTn id="263" dur="200"/>
                                        <p:tgtEl>
                                          <p:spTgt spid="285"/>
                                        </p:tgtEl>
                                      </p:cBhvr>
                                    </p:animEffect>
                                  </p:childTnLst>
                                </p:cTn>
                              </p:par>
                              <p:par>
                                <p:cTn id="264" presetID="10" presetClass="entr" presetSubtype="0" fill="hold" nodeType="withEffect">
                                  <p:stCondLst>
                                    <p:cond delay="0"/>
                                  </p:stCondLst>
                                  <p:childTnLst>
                                    <p:set>
                                      <p:cBhvr>
                                        <p:cTn id="265" dur="1" fill="hold">
                                          <p:stCondLst>
                                            <p:cond delay="0"/>
                                          </p:stCondLst>
                                        </p:cTn>
                                        <p:tgtEl>
                                          <p:spTgt spid="275"/>
                                        </p:tgtEl>
                                        <p:attrNameLst>
                                          <p:attrName>style.visibility</p:attrName>
                                        </p:attrNameLst>
                                      </p:cBhvr>
                                      <p:to>
                                        <p:strVal val="visible"/>
                                      </p:to>
                                    </p:set>
                                    <p:animEffect transition="in" filter="fade">
                                      <p:cBhvr>
                                        <p:cTn id="266" dur="200"/>
                                        <p:tgtEl>
                                          <p:spTgt spid="275"/>
                                        </p:tgtEl>
                                      </p:cBhvr>
                                    </p:animEffect>
                                  </p:childTnLst>
                                </p:cTn>
                              </p:par>
                              <p:par>
                                <p:cTn id="267" presetID="10" presetClass="entr" presetSubtype="0" fill="hold" nodeType="withEffect">
                                  <p:stCondLst>
                                    <p:cond delay="0"/>
                                  </p:stCondLst>
                                  <p:childTnLst>
                                    <p:set>
                                      <p:cBhvr>
                                        <p:cTn id="268" dur="1" fill="hold">
                                          <p:stCondLst>
                                            <p:cond delay="0"/>
                                          </p:stCondLst>
                                        </p:cTn>
                                        <p:tgtEl>
                                          <p:spTgt spid="265"/>
                                        </p:tgtEl>
                                        <p:attrNameLst>
                                          <p:attrName>style.visibility</p:attrName>
                                        </p:attrNameLst>
                                      </p:cBhvr>
                                      <p:to>
                                        <p:strVal val="visible"/>
                                      </p:to>
                                    </p:set>
                                    <p:animEffect transition="in" filter="fade">
                                      <p:cBhvr>
                                        <p:cTn id="269" dur="200"/>
                                        <p:tgtEl>
                                          <p:spTgt spid="265"/>
                                        </p:tgtEl>
                                      </p:cBhvr>
                                    </p:animEffect>
                                  </p:childTnLst>
                                </p:cTn>
                              </p:par>
                              <p:par>
                                <p:cTn id="270" presetID="10" presetClass="entr" presetSubtype="0" fill="hold" nodeType="withEffect">
                                  <p:stCondLst>
                                    <p:cond delay="0"/>
                                  </p:stCondLst>
                                  <p:childTnLst>
                                    <p:set>
                                      <p:cBhvr>
                                        <p:cTn id="271" dur="1" fill="hold">
                                          <p:stCondLst>
                                            <p:cond delay="0"/>
                                          </p:stCondLst>
                                        </p:cTn>
                                        <p:tgtEl>
                                          <p:spTgt spid="255"/>
                                        </p:tgtEl>
                                        <p:attrNameLst>
                                          <p:attrName>style.visibility</p:attrName>
                                        </p:attrNameLst>
                                      </p:cBhvr>
                                      <p:to>
                                        <p:strVal val="visible"/>
                                      </p:to>
                                    </p:set>
                                    <p:animEffect transition="in" filter="fade">
                                      <p:cBhvr>
                                        <p:cTn id="272" dur="200"/>
                                        <p:tgtEl>
                                          <p:spTgt spid="255"/>
                                        </p:tgtEl>
                                      </p:cBhvr>
                                    </p:animEffect>
                                  </p:childTnLst>
                                </p:cTn>
                              </p:par>
                              <p:par>
                                <p:cTn id="273" presetID="10" presetClass="entr" presetSubtype="0" fill="hold" nodeType="withEffect">
                                  <p:stCondLst>
                                    <p:cond delay="0"/>
                                  </p:stCondLst>
                                  <p:childTnLst>
                                    <p:set>
                                      <p:cBhvr>
                                        <p:cTn id="274" dur="1" fill="hold">
                                          <p:stCondLst>
                                            <p:cond delay="0"/>
                                          </p:stCondLst>
                                        </p:cTn>
                                        <p:tgtEl>
                                          <p:spTgt spid="245"/>
                                        </p:tgtEl>
                                        <p:attrNameLst>
                                          <p:attrName>style.visibility</p:attrName>
                                        </p:attrNameLst>
                                      </p:cBhvr>
                                      <p:to>
                                        <p:strVal val="visible"/>
                                      </p:to>
                                    </p:set>
                                    <p:animEffect transition="in" filter="fade">
                                      <p:cBhvr>
                                        <p:cTn id="275" dur="200"/>
                                        <p:tgtEl>
                                          <p:spTgt spid="245"/>
                                        </p:tgtEl>
                                      </p:cBhvr>
                                    </p:animEffect>
                                  </p:childTnLst>
                                </p:cTn>
                              </p:par>
                              <p:par>
                                <p:cTn id="276" presetID="10" presetClass="entr" presetSubtype="0" fill="hold" nodeType="withEffect">
                                  <p:stCondLst>
                                    <p:cond delay="0"/>
                                  </p:stCondLst>
                                  <p:childTnLst>
                                    <p:set>
                                      <p:cBhvr>
                                        <p:cTn id="277" dur="1" fill="hold">
                                          <p:stCondLst>
                                            <p:cond delay="0"/>
                                          </p:stCondLst>
                                        </p:cTn>
                                        <p:tgtEl>
                                          <p:spTgt spid="235"/>
                                        </p:tgtEl>
                                        <p:attrNameLst>
                                          <p:attrName>style.visibility</p:attrName>
                                        </p:attrNameLst>
                                      </p:cBhvr>
                                      <p:to>
                                        <p:strVal val="visible"/>
                                      </p:to>
                                    </p:set>
                                    <p:animEffect transition="in" filter="fade">
                                      <p:cBhvr>
                                        <p:cTn id="278" dur="200"/>
                                        <p:tgtEl>
                                          <p:spTgt spid="235"/>
                                        </p:tgtEl>
                                      </p:cBhvr>
                                    </p:animEffect>
                                  </p:childTnLst>
                                </p:cTn>
                              </p:par>
                              <p:par>
                                <p:cTn id="279" presetID="10" presetClass="entr" presetSubtype="0" fill="hold" nodeType="withEffect">
                                  <p:stCondLst>
                                    <p:cond delay="0"/>
                                  </p:stCondLst>
                                  <p:childTnLst>
                                    <p:set>
                                      <p:cBhvr>
                                        <p:cTn id="280" dur="1" fill="hold">
                                          <p:stCondLst>
                                            <p:cond delay="0"/>
                                          </p:stCondLst>
                                        </p:cTn>
                                        <p:tgtEl>
                                          <p:spTgt spid="35"/>
                                        </p:tgtEl>
                                        <p:attrNameLst>
                                          <p:attrName>style.visibility</p:attrName>
                                        </p:attrNameLst>
                                      </p:cBhvr>
                                      <p:to>
                                        <p:strVal val="visible"/>
                                      </p:to>
                                    </p:set>
                                    <p:animEffect transition="in" filter="fade">
                                      <p:cBhvr>
                                        <p:cTn id="281" dur="200"/>
                                        <p:tgtEl>
                                          <p:spTgt spid="35"/>
                                        </p:tgtEl>
                                      </p:cBhvr>
                                    </p:animEffect>
                                  </p:childTnLst>
                                </p:cTn>
                              </p:par>
                              <p:par>
                                <p:cTn id="282" presetID="10" presetClass="entr" presetSubtype="0" fill="hold" nodeType="withEffect">
                                  <p:stCondLst>
                                    <p:cond delay="0"/>
                                  </p:stCondLst>
                                  <p:childTnLst>
                                    <p:set>
                                      <p:cBhvr>
                                        <p:cTn id="283" dur="1" fill="hold">
                                          <p:stCondLst>
                                            <p:cond delay="0"/>
                                          </p:stCondLst>
                                        </p:cTn>
                                        <p:tgtEl>
                                          <p:spTgt spid="169"/>
                                        </p:tgtEl>
                                        <p:attrNameLst>
                                          <p:attrName>style.visibility</p:attrName>
                                        </p:attrNameLst>
                                      </p:cBhvr>
                                      <p:to>
                                        <p:strVal val="visible"/>
                                      </p:to>
                                    </p:set>
                                    <p:animEffect transition="in" filter="fade">
                                      <p:cBhvr>
                                        <p:cTn id="284" dur="200"/>
                                        <p:tgtEl>
                                          <p:spTgt spid="169"/>
                                        </p:tgtEl>
                                      </p:cBhvr>
                                    </p:animEffect>
                                  </p:childTnLst>
                                </p:cTn>
                              </p:par>
                              <p:par>
                                <p:cTn id="285" presetID="10" presetClass="entr" presetSubtype="0" fill="hold" nodeType="withEffect">
                                  <p:stCondLst>
                                    <p:cond delay="0"/>
                                  </p:stCondLst>
                                  <p:childTnLst>
                                    <p:set>
                                      <p:cBhvr>
                                        <p:cTn id="286" dur="1" fill="hold">
                                          <p:stCondLst>
                                            <p:cond delay="0"/>
                                          </p:stCondLst>
                                        </p:cTn>
                                        <p:tgtEl>
                                          <p:spTgt spid="179"/>
                                        </p:tgtEl>
                                        <p:attrNameLst>
                                          <p:attrName>style.visibility</p:attrName>
                                        </p:attrNameLst>
                                      </p:cBhvr>
                                      <p:to>
                                        <p:strVal val="visible"/>
                                      </p:to>
                                    </p:set>
                                    <p:animEffect transition="in" filter="fade">
                                      <p:cBhvr>
                                        <p:cTn id="287" dur="200"/>
                                        <p:tgtEl>
                                          <p:spTgt spid="179"/>
                                        </p:tgtEl>
                                      </p:cBhvr>
                                    </p:animEffect>
                                  </p:childTnLst>
                                </p:cTn>
                              </p:par>
                              <p:par>
                                <p:cTn id="288" presetID="10" presetClass="entr" presetSubtype="0" fill="hold" nodeType="withEffect">
                                  <p:stCondLst>
                                    <p:cond delay="0"/>
                                  </p:stCondLst>
                                  <p:childTnLst>
                                    <p:set>
                                      <p:cBhvr>
                                        <p:cTn id="289" dur="1" fill="hold">
                                          <p:stCondLst>
                                            <p:cond delay="0"/>
                                          </p:stCondLst>
                                        </p:cTn>
                                        <p:tgtEl>
                                          <p:spTgt spid="189"/>
                                        </p:tgtEl>
                                        <p:attrNameLst>
                                          <p:attrName>style.visibility</p:attrName>
                                        </p:attrNameLst>
                                      </p:cBhvr>
                                      <p:to>
                                        <p:strVal val="visible"/>
                                      </p:to>
                                    </p:set>
                                    <p:animEffect transition="in" filter="fade">
                                      <p:cBhvr>
                                        <p:cTn id="290" dur="200"/>
                                        <p:tgtEl>
                                          <p:spTgt spid="189"/>
                                        </p:tgtEl>
                                      </p:cBhvr>
                                    </p:animEffect>
                                  </p:childTnLst>
                                </p:cTn>
                              </p:par>
                              <p:par>
                                <p:cTn id="291" presetID="10" presetClass="entr" presetSubtype="0" fill="hold" nodeType="withEffect">
                                  <p:stCondLst>
                                    <p:cond delay="0"/>
                                  </p:stCondLst>
                                  <p:childTnLst>
                                    <p:set>
                                      <p:cBhvr>
                                        <p:cTn id="292" dur="1" fill="hold">
                                          <p:stCondLst>
                                            <p:cond delay="0"/>
                                          </p:stCondLst>
                                        </p:cTn>
                                        <p:tgtEl>
                                          <p:spTgt spid="89"/>
                                        </p:tgtEl>
                                        <p:attrNameLst>
                                          <p:attrName>style.visibility</p:attrName>
                                        </p:attrNameLst>
                                      </p:cBhvr>
                                      <p:to>
                                        <p:strVal val="visible"/>
                                      </p:to>
                                    </p:set>
                                    <p:animEffect transition="in" filter="fade">
                                      <p:cBhvr>
                                        <p:cTn id="293" dur="200"/>
                                        <p:tgtEl>
                                          <p:spTgt spid="89"/>
                                        </p:tgtEl>
                                      </p:cBhvr>
                                    </p:animEffect>
                                  </p:childTnLst>
                                </p:cTn>
                              </p:par>
                              <p:par>
                                <p:cTn id="294" presetID="10" presetClass="entr" presetSubtype="0" fill="hold" nodeType="withEffect">
                                  <p:stCondLst>
                                    <p:cond delay="0"/>
                                  </p:stCondLst>
                                  <p:childTnLst>
                                    <p:set>
                                      <p:cBhvr>
                                        <p:cTn id="295" dur="1" fill="hold">
                                          <p:stCondLst>
                                            <p:cond delay="0"/>
                                          </p:stCondLst>
                                        </p:cTn>
                                        <p:tgtEl>
                                          <p:spTgt spid="99"/>
                                        </p:tgtEl>
                                        <p:attrNameLst>
                                          <p:attrName>style.visibility</p:attrName>
                                        </p:attrNameLst>
                                      </p:cBhvr>
                                      <p:to>
                                        <p:strVal val="visible"/>
                                      </p:to>
                                    </p:set>
                                    <p:animEffect transition="in" filter="fade">
                                      <p:cBhvr>
                                        <p:cTn id="296" dur="200"/>
                                        <p:tgtEl>
                                          <p:spTgt spid="99"/>
                                        </p:tgtEl>
                                      </p:cBhvr>
                                    </p:animEffect>
                                  </p:childTnLst>
                                </p:cTn>
                              </p:par>
                              <p:par>
                                <p:cTn id="297" presetID="10" presetClass="entr" presetSubtype="0" fill="hold" nodeType="withEffect">
                                  <p:stCondLst>
                                    <p:cond delay="0"/>
                                  </p:stCondLst>
                                  <p:childTnLst>
                                    <p:set>
                                      <p:cBhvr>
                                        <p:cTn id="298" dur="1" fill="hold">
                                          <p:stCondLst>
                                            <p:cond delay="0"/>
                                          </p:stCondLst>
                                        </p:cTn>
                                        <p:tgtEl>
                                          <p:spTgt spid="76"/>
                                        </p:tgtEl>
                                        <p:attrNameLst>
                                          <p:attrName>style.visibility</p:attrName>
                                        </p:attrNameLst>
                                      </p:cBhvr>
                                      <p:to>
                                        <p:strVal val="visible"/>
                                      </p:to>
                                    </p:set>
                                    <p:animEffect transition="in" filter="fade">
                                      <p:cBhvr>
                                        <p:cTn id="299" dur="200"/>
                                        <p:tgtEl>
                                          <p:spTgt spid="76"/>
                                        </p:tgtEl>
                                      </p:cBhvr>
                                    </p:animEffect>
                                  </p:childTnLst>
                                </p:cTn>
                              </p:par>
                              <p:par>
                                <p:cTn id="300" presetID="10" presetClass="entr" presetSubtype="0" fill="hold" nodeType="withEffect">
                                  <p:stCondLst>
                                    <p:cond delay="0"/>
                                  </p:stCondLst>
                                  <p:childTnLst>
                                    <p:set>
                                      <p:cBhvr>
                                        <p:cTn id="301" dur="1" fill="hold">
                                          <p:stCondLst>
                                            <p:cond delay="0"/>
                                          </p:stCondLst>
                                        </p:cTn>
                                        <p:tgtEl>
                                          <p:spTgt spid="62"/>
                                        </p:tgtEl>
                                        <p:attrNameLst>
                                          <p:attrName>style.visibility</p:attrName>
                                        </p:attrNameLst>
                                      </p:cBhvr>
                                      <p:to>
                                        <p:strVal val="visible"/>
                                      </p:to>
                                    </p:set>
                                    <p:animEffect transition="in" filter="fade">
                                      <p:cBhvr>
                                        <p:cTn id="302" dur="200"/>
                                        <p:tgtEl>
                                          <p:spTgt spid="62"/>
                                        </p:tgtEl>
                                      </p:cBhvr>
                                    </p:animEffect>
                                  </p:childTnLst>
                                </p:cTn>
                              </p:par>
                            </p:childTnLst>
                          </p:cTn>
                        </p:par>
                        <p:par>
                          <p:cTn id="303" fill="hold">
                            <p:stCondLst>
                              <p:cond delay="3400"/>
                            </p:stCondLst>
                            <p:childTnLst>
                              <p:par>
                                <p:cTn id="304" presetID="10" presetClass="entr" presetSubtype="0" fill="hold" nodeType="afterEffect">
                                  <p:stCondLst>
                                    <p:cond delay="0"/>
                                  </p:stCondLst>
                                  <p:childTnLst>
                                    <p:set>
                                      <p:cBhvr>
                                        <p:cTn id="305" dur="1" fill="hold">
                                          <p:stCondLst>
                                            <p:cond delay="0"/>
                                          </p:stCondLst>
                                        </p:cTn>
                                        <p:tgtEl>
                                          <p:spTgt spid="304"/>
                                        </p:tgtEl>
                                        <p:attrNameLst>
                                          <p:attrName>style.visibility</p:attrName>
                                        </p:attrNameLst>
                                      </p:cBhvr>
                                      <p:to>
                                        <p:strVal val="visible"/>
                                      </p:to>
                                    </p:set>
                                    <p:animEffect transition="in" filter="fade">
                                      <p:cBhvr>
                                        <p:cTn id="306" dur="200"/>
                                        <p:tgtEl>
                                          <p:spTgt spid="304"/>
                                        </p:tgtEl>
                                      </p:cBhvr>
                                    </p:animEffect>
                                  </p:childTnLst>
                                </p:cTn>
                              </p:par>
                              <p:par>
                                <p:cTn id="307" presetID="10" presetClass="entr" presetSubtype="0" fill="hold" nodeType="withEffect">
                                  <p:stCondLst>
                                    <p:cond delay="0"/>
                                  </p:stCondLst>
                                  <p:childTnLst>
                                    <p:set>
                                      <p:cBhvr>
                                        <p:cTn id="308" dur="1" fill="hold">
                                          <p:stCondLst>
                                            <p:cond delay="0"/>
                                          </p:stCondLst>
                                        </p:cTn>
                                        <p:tgtEl>
                                          <p:spTgt spid="294"/>
                                        </p:tgtEl>
                                        <p:attrNameLst>
                                          <p:attrName>style.visibility</p:attrName>
                                        </p:attrNameLst>
                                      </p:cBhvr>
                                      <p:to>
                                        <p:strVal val="visible"/>
                                      </p:to>
                                    </p:set>
                                    <p:animEffect transition="in" filter="fade">
                                      <p:cBhvr>
                                        <p:cTn id="309" dur="200"/>
                                        <p:tgtEl>
                                          <p:spTgt spid="294"/>
                                        </p:tgtEl>
                                      </p:cBhvr>
                                    </p:animEffect>
                                  </p:childTnLst>
                                </p:cTn>
                              </p:par>
                              <p:par>
                                <p:cTn id="310" presetID="10" presetClass="entr" presetSubtype="0" fill="hold" nodeType="withEffect">
                                  <p:stCondLst>
                                    <p:cond delay="0"/>
                                  </p:stCondLst>
                                  <p:childTnLst>
                                    <p:set>
                                      <p:cBhvr>
                                        <p:cTn id="311" dur="1" fill="hold">
                                          <p:stCondLst>
                                            <p:cond delay="0"/>
                                          </p:stCondLst>
                                        </p:cTn>
                                        <p:tgtEl>
                                          <p:spTgt spid="284"/>
                                        </p:tgtEl>
                                        <p:attrNameLst>
                                          <p:attrName>style.visibility</p:attrName>
                                        </p:attrNameLst>
                                      </p:cBhvr>
                                      <p:to>
                                        <p:strVal val="visible"/>
                                      </p:to>
                                    </p:set>
                                    <p:animEffect transition="in" filter="fade">
                                      <p:cBhvr>
                                        <p:cTn id="312" dur="200"/>
                                        <p:tgtEl>
                                          <p:spTgt spid="284"/>
                                        </p:tgtEl>
                                      </p:cBhvr>
                                    </p:animEffect>
                                  </p:childTnLst>
                                </p:cTn>
                              </p:par>
                              <p:par>
                                <p:cTn id="313" presetID="10" presetClass="entr" presetSubtype="0" fill="hold" nodeType="withEffect">
                                  <p:stCondLst>
                                    <p:cond delay="0"/>
                                  </p:stCondLst>
                                  <p:childTnLst>
                                    <p:set>
                                      <p:cBhvr>
                                        <p:cTn id="314" dur="1" fill="hold">
                                          <p:stCondLst>
                                            <p:cond delay="0"/>
                                          </p:stCondLst>
                                        </p:cTn>
                                        <p:tgtEl>
                                          <p:spTgt spid="274"/>
                                        </p:tgtEl>
                                        <p:attrNameLst>
                                          <p:attrName>style.visibility</p:attrName>
                                        </p:attrNameLst>
                                      </p:cBhvr>
                                      <p:to>
                                        <p:strVal val="visible"/>
                                      </p:to>
                                    </p:set>
                                    <p:animEffect transition="in" filter="fade">
                                      <p:cBhvr>
                                        <p:cTn id="315" dur="200"/>
                                        <p:tgtEl>
                                          <p:spTgt spid="274"/>
                                        </p:tgtEl>
                                      </p:cBhvr>
                                    </p:animEffect>
                                  </p:childTnLst>
                                </p:cTn>
                              </p:par>
                              <p:par>
                                <p:cTn id="316" presetID="10" presetClass="entr" presetSubtype="0" fill="hold" nodeType="withEffect">
                                  <p:stCondLst>
                                    <p:cond delay="0"/>
                                  </p:stCondLst>
                                  <p:childTnLst>
                                    <p:set>
                                      <p:cBhvr>
                                        <p:cTn id="317" dur="1" fill="hold">
                                          <p:stCondLst>
                                            <p:cond delay="0"/>
                                          </p:stCondLst>
                                        </p:cTn>
                                        <p:tgtEl>
                                          <p:spTgt spid="264"/>
                                        </p:tgtEl>
                                        <p:attrNameLst>
                                          <p:attrName>style.visibility</p:attrName>
                                        </p:attrNameLst>
                                      </p:cBhvr>
                                      <p:to>
                                        <p:strVal val="visible"/>
                                      </p:to>
                                    </p:set>
                                    <p:animEffect transition="in" filter="fade">
                                      <p:cBhvr>
                                        <p:cTn id="318" dur="200"/>
                                        <p:tgtEl>
                                          <p:spTgt spid="264"/>
                                        </p:tgtEl>
                                      </p:cBhvr>
                                    </p:animEffect>
                                  </p:childTnLst>
                                </p:cTn>
                              </p:par>
                              <p:par>
                                <p:cTn id="319" presetID="10" presetClass="entr" presetSubtype="0" fill="hold" nodeType="withEffect">
                                  <p:stCondLst>
                                    <p:cond delay="0"/>
                                  </p:stCondLst>
                                  <p:childTnLst>
                                    <p:set>
                                      <p:cBhvr>
                                        <p:cTn id="320" dur="1" fill="hold">
                                          <p:stCondLst>
                                            <p:cond delay="0"/>
                                          </p:stCondLst>
                                        </p:cTn>
                                        <p:tgtEl>
                                          <p:spTgt spid="254"/>
                                        </p:tgtEl>
                                        <p:attrNameLst>
                                          <p:attrName>style.visibility</p:attrName>
                                        </p:attrNameLst>
                                      </p:cBhvr>
                                      <p:to>
                                        <p:strVal val="visible"/>
                                      </p:to>
                                    </p:set>
                                    <p:animEffect transition="in" filter="fade">
                                      <p:cBhvr>
                                        <p:cTn id="321" dur="200"/>
                                        <p:tgtEl>
                                          <p:spTgt spid="254"/>
                                        </p:tgtEl>
                                      </p:cBhvr>
                                    </p:animEffect>
                                  </p:childTnLst>
                                </p:cTn>
                              </p:par>
                              <p:par>
                                <p:cTn id="322" presetID="10" presetClass="entr" presetSubtype="0" fill="hold" nodeType="withEffect">
                                  <p:stCondLst>
                                    <p:cond delay="0"/>
                                  </p:stCondLst>
                                  <p:childTnLst>
                                    <p:set>
                                      <p:cBhvr>
                                        <p:cTn id="323" dur="1" fill="hold">
                                          <p:stCondLst>
                                            <p:cond delay="0"/>
                                          </p:stCondLst>
                                        </p:cTn>
                                        <p:tgtEl>
                                          <p:spTgt spid="244"/>
                                        </p:tgtEl>
                                        <p:attrNameLst>
                                          <p:attrName>style.visibility</p:attrName>
                                        </p:attrNameLst>
                                      </p:cBhvr>
                                      <p:to>
                                        <p:strVal val="visible"/>
                                      </p:to>
                                    </p:set>
                                    <p:animEffect transition="in" filter="fade">
                                      <p:cBhvr>
                                        <p:cTn id="324" dur="200"/>
                                        <p:tgtEl>
                                          <p:spTgt spid="244"/>
                                        </p:tgtEl>
                                      </p:cBhvr>
                                    </p:animEffect>
                                  </p:childTnLst>
                                </p:cTn>
                              </p:par>
                              <p:par>
                                <p:cTn id="325" presetID="10" presetClass="entr" presetSubtype="0" fill="hold" nodeType="withEffect">
                                  <p:stCondLst>
                                    <p:cond delay="0"/>
                                  </p:stCondLst>
                                  <p:childTnLst>
                                    <p:set>
                                      <p:cBhvr>
                                        <p:cTn id="326" dur="1" fill="hold">
                                          <p:stCondLst>
                                            <p:cond delay="0"/>
                                          </p:stCondLst>
                                        </p:cTn>
                                        <p:tgtEl>
                                          <p:spTgt spid="234"/>
                                        </p:tgtEl>
                                        <p:attrNameLst>
                                          <p:attrName>style.visibility</p:attrName>
                                        </p:attrNameLst>
                                      </p:cBhvr>
                                      <p:to>
                                        <p:strVal val="visible"/>
                                      </p:to>
                                    </p:set>
                                    <p:animEffect transition="in" filter="fade">
                                      <p:cBhvr>
                                        <p:cTn id="327" dur="200"/>
                                        <p:tgtEl>
                                          <p:spTgt spid="234"/>
                                        </p:tgtEl>
                                      </p:cBhvr>
                                    </p:animEffect>
                                  </p:childTnLst>
                                </p:cTn>
                              </p:par>
                              <p:par>
                                <p:cTn id="328" presetID="10" presetClass="entr" presetSubtype="0" fill="hold" nodeType="withEffect">
                                  <p:stCondLst>
                                    <p:cond delay="0"/>
                                  </p:stCondLst>
                                  <p:childTnLst>
                                    <p:set>
                                      <p:cBhvr>
                                        <p:cTn id="329" dur="1" fill="hold">
                                          <p:stCondLst>
                                            <p:cond delay="0"/>
                                          </p:stCondLst>
                                        </p:cTn>
                                        <p:tgtEl>
                                          <p:spTgt spid="224"/>
                                        </p:tgtEl>
                                        <p:attrNameLst>
                                          <p:attrName>style.visibility</p:attrName>
                                        </p:attrNameLst>
                                      </p:cBhvr>
                                      <p:to>
                                        <p:strVal val="visible"/>
                                      </p:to>
                                    </p:set>
                                    <p:animEffect transition="in" filter="fade">
                                      <p:cBhvr>
                                        <p:cTn id="330" dur="200"/>
                                        <p:tgtEl>
                                          <p:spTgt spid="224"/>
                                        </p:tgtEl>
                                      </p:cBhvr>
                                    </p:animEffect>
                                  </p:childTnLst>
                                </p:cTn>
                              </p:par>
                              <p:par>
                                <p:cTn id="331" presetID="10" presetClass="entr" presetSubtype="0" fill="hold" nodeType="withEffect">
                                  <p:stCondLst>
                                    <p:cond delay="0"/>
                                  </p:stCondLst>
                                  <p:childTnLst>
                                    <p:set>
                                      <p:cBhvr>
                                        <p:cTn id="332" dur="1" fill="hold">
                                          <p:stCondLst>
                                            <p:cond delay="0"/>
                                          </p:stCondLst>
                                        </p:cTn>
                                        <p:tgtEl>
                                          <p:spTgt spid="34"/>
                                        </p:tgtEl>
                                        <p:attrNameLst>
                                          <p:attrName>style.visibility</p:attrName>
                                        </p:attrNameLst>
                                      </p:cBhvr>
                                      <p:to>
                                        <p:strVal val="visible"/>
                                      </p:to>
                                    </p:set>
                                    <p:animEffect transition="in" filter="fade">
                                      <p:cBhvr>
                                        <p:cTn id="333" dur="200"/>
                                        <p:tgtEl>
                                          <p:spTgt spid="34"/>
                                        </p:tgtEl>
                                      </p:cBhvr>
                                    </p:animEffect>
                                  </p:childTnLst>
                                </p:cTn>
                              </p:par>
                              <p:par>
                                <p:cTn id="334" presetID="10" presetClass="entr" presetSubtype="0" fill="hold" nodeType="withEffect">
                                  <p:stCondLst>
                                    <p:cond delay="0"/>
                                  </p:stCondLst>
                                  <p:childTnLst>
                                    <p:set>
                                      <p:cBhvr>
                                        <p:cTn id="335" dur="1" fill="hold">
                                          <p:stCondLst>
                                            <p:cond delay="0"/>
                                          </p:stCondLst>
                                        </p:cTn>
                                        <p:tgtEl>
                                          <p:spTgt spid="61"/>
                                        </p:tgtEl>
                                        <p:attrNameLst>
                                          <p:attrName>style.visibility</p:attrName>
                                        </p:attrNameLst>
                                      </p:cBhvr>
                                      <p:to>
                                        <p:strVal val="visible"/>
                                      </p:to>
                                    </p:set>
                                    <p:animEffect transition="in" filter="fade">
                                      <p:cBhvr>
                                        <p:cTn id="336" dur="200"/>
                                        <p:tgtEl>
                                          <p:spTgt spid="61"/>
                                        </p:tgtEl>
                                      </p:cBhvr>
                                    </p:animEffect>
                                  </p:childTnLst>
                                </p:cTn>
                              </p:par>
                              <p:par>
                                <p:cTn id="337" presetID="10" presetClass="entr" presetSubtype="0" fill="hold" nodeType="withEffect">
                                  <p:stCondLst>
                                    <p:cond delay="0"/>
                                  </p:stCondLst>
                                  <p:childTnLst>
                                    <p:set>
                                      <p:cBhvr>
                                        <p:cTn id="338" dur="1" fill="hold">
                                          <p:stCondLst>
                                            <p:cond delay="0"/>
                                          </p:stCondLst>
                                        </p:cTn>
                                        <p:tgtEl>
                                          <p:spTgt spid="75"/>
                                        </p:tgtEl>
                                        <p:attrNameLst>
                                          <p:attrName>style.visibility</p:attrName>
                                        </p:attrNameLst>
                                      </p:cBhvr>
                                      <p:to>
                                        <p:strVal val="visible"/>
                                      </p:to>
                                    </p:set>
                                    <p:animEffect transition="in" filter="fade">
                                      <p:cBhvr>
                                        <p:cTn id="339" dur="200"/>
                                        <p:tgtEl>
                                          <p:spTgt spid="75"/>
                                        </p:tgtEl>
                                      </p:cBhvr>
                                    </p:animEffect>
                                  </p:childTnLst>
                                </p:cTn>
                              </p:par>
                              <p:par>
                                <p:cTn id="340" presetID="10" presetClass="entr" presetSubtype="0" fill="hold" nodeType="withEffect">
                                  <p:stCondLst>
                                    <p:cond delay="0"/>
                                  </p:stCondLst>
                                  <p:childTnLst>
                                    <p:set>
                                      <p:cBhvr>
                                        <p:cTn id="341" dur="1" fill="hold">
                                          <p:stCondLst>
                                            <p:cond delay="0"/>
                                          </p:stCondLst>
                                        </p:cTn>
                                        <p:tgtEl>
                                          <p:spTgt spid="98"/>
                                        </p:tgtEl>
                                        <p:attrNameLst>
                                          <p:attrName>style.visibility</p:attrName>
                                        </p:attrNameLst>
                                      </p:cBhvr>
                                      <p:to>
                                        <p:strVal val="visible"/>
                                      </p:to>
                                    </p:set>
                                    <p:animEffect transition="in" filter="fade">
                                      <p:cBhvr>
                                        <p:cTn id="342" dur="200"/>
                                        <p:tgtEl>
                                          <p:spTgt spid="98"/>
                                        </p:tgtEl>
                                      </p:cBhvr>
                                    </p:animEffect>
                                  </p:childTnLst>
                                </p:cTn>
                              </p:par>
                              <p:par>
                                <p:cTn id="343" presetID="10" presetClass="entr" presetSubtype="0" fill="hold" nodeType="withEffect">
                                  <p:stCondLst>
                                    <p:cond delay="0"/>
                                  </p:stCondLst>
                                  <p:childTnLst>
                                    <p:set>
                                      <p:cBhvr>
                                        <p:cTn id="344" dur="1" fill="hold">
                                          <p:stCondLst>
                                            <p:cond delay="0"/>
                                          </p:stCondLst>
                                        </p:cTn>
                                        <p:tgtEl>
                                          <p:spTgt spid="88"/>
                                        </p:tgtEl>
                                        <p:attrNameLst>
                                          <p:attrName>style.visibility</p:attrName>
                                        </p:attrNameLst>
                                      </p:cBhvr>
                                      <p:to>
                                        <p:strVal val="visible"/>
                                      </p:to>
                                    </p:set>
                                    <p:animEffect transition="in" filter="fade">
                                      <p:cBhvr>
                                        <p:cTn id="345" dur="200"/>
                                        <p:tgtEl>
                                          <p:spTgt spid="88"/>
                                        </p:tgtEl>
                                      </p:cBhvr>
                                    </p:animEffect>
                                  </p:childTnLst>
                                </p:cTn>
                              </p:par>
                              <p:par>
                                <p:cTn id="346" presetID="10" presetClass="entr" presetSubtype="0" fill="hold" nodeType="withEffect">
                                  <p:stCondLst>
                                    <p:cond delay="0"/>
                                  </p:stCondLst>
                                  <p:childTnLst>
                                    <p:set>
                                      <p:cBhvr>
                                        <p:cTn id="347" dur="1" fill="hold">
                                          <p:stCondLst>
                                            <p:cond delay="0"/>
                                          </p:stCondLst>
                                        </p:cTn>
                                        <p:tgtEl>
                                          <p:spTgt spid="188"/>
                                        </p:tgtEl>
                                        <p:attrNameLst>
                                          <p:attrName>style.visibility</p:attrName>
                                        </p:attrNameLst>
                                      </p:cBhvr>
                                      <p:to>
                                        <p:strVal val="visible"/>
                                      </p:to>
                                    </p:set>
                                    <p:animEffect transition="in" filter="fade">
                                      <p:cBhvr>
                                        <p:cTn id="348" dur="200"/>
                                        <p:tgtEl>
                                          <p:spTgt spid="188"/>
                                        </p:tgtEl>
                                      </p:cBhvr>
                                    </p:animEffect>
                                  </p:childTnLst>
                                </p:cTn>
                              </p:par>
                              <p:par>
                                <p:cTn id="349" presetID="10" presetClass="entr" presetSubtype="0" fill="hold" nodeType="withEffect">
                                  <p:stCondLst>
                                    <p:cond delay="0"/>
                                  </p:stCondLst>
                                  <p:childTnLst>
                                    <p:set>
                                      <p:cBhvr>
                                        <p:cTn id="350" dur="1" fill="hold">
                                          <p:stCondLst>
                                            <p:cond delay="0"/>
                                          </p:stCondLst>
                                        </p:cTn>
                                        <p:tgtEl>
                                          <p:spTgt spid="178"/>
                                        </p:tgtEl>
                                        <p:attrNameLst>
                                          <p:attrName>style.visibility</p:attrName>
                                        </p:attrNameLst>
                                      </p:cBhvr>
                                      <p:to>
                                        <p:strVal val="visible"/>
                                      </p:to>
                                    </p:set>
                                    <p:animEffect transition="in" filter="fade">
                                      <p:cBhvr>
                                        <p:cTn id="351" dur="200"/>
                                        <p:tgtEl>
                                          <p:spTgt spid="178"/>
                                        </p:tgtEl>
                                      </p:cBhvr>
                                    </p:animEffect>
                                  </p:childTnLst>
                                </p:cTn>
                              </p:par>
                              <p:par>
                                <p:cTn id="352" presetID="10" presetClass="entr" presetSubtype="0" fill="hold" nodeType="withEffect">
                                  <p:stCondLst>
                                    <p:cond delay="0"/>
                                  </p:stCondLst>
                                  <p:childTnLst>
                                    <p:set>
                                      <p:cBhvr>
                                        <p:cTn id="353" dur="1" fill="hold">
                                          <p:stCondLst>
                                            <p:cond delay="0"/>
                                          </p:stCondLst>
                                        </p:cTn>
                                        <p:tgtEl>
                                          <p:spTgt spid="168"/>
                                        </p:tgtEl>
                                        <p:attrNameLst>
                                          <p:attrName>style.visibility</p:attrName>
                                        </p:attrNameLst>
                                      </p:cBhvr>
                                      <p:to>
                                        <p:strVal val="visible"/>
                                      </p:to>
                                    </p:set>
                                    <p:animEffect transition="in" filter="fade">
                                      <p:cBhvr>
                                        <p:cTn id="354" dur="200"/>
                                        <p:tgtEl>
                                          <p:spTgt spid="168"/>
                                        </p:tgtEl>
                                      </p:cBhvr>
                                    </p:animEffect>
                                  </p:childTnLst>
                                </p:cTn>
                              </p:par>
                              <p:par>
                                <p:cTn id="355" presetID="10" presetClass="entr" presetSubtype="0" fill="hold" nodeType="withEffect">
                                  <p:stCondLst>
                                    <p:cond delay="0"/>
                                  </p:stCondLst>
                                  <p:childTnLst>
                                    <p:set>
                                      <p:cBhvr>
                                        <p:cTn id="356" dur="1" fill="hold">
                                          <p:stCondLst>
                                            <p:cond delay="0"/>
                                          </p:stCondLst>
                                        </p:cTn>
                                        <p:tgtEl>
                                          <p:spTgt spid="158"/>
                                        </p:tgtEl>
                                        <p:attrNameLst>
                                          <p:attrName>style.visibility</p:attrName>
                                        </p:attrNameLst>
                                      </p:cBhvr>
                                      <p:to>
                                        <p:strVal val="visible"/>
                                      </p:to>
                                    </p:set>
                                    <p:animEffect transition="in" filter="fade">
                                      <p:cBhvr>
                                        <p:cTn id="357" dur="200"/>
                                        <p:tgtEl>
                                          <p:spTgt spid="158"/>
                                        </p:tgtEl>
                                      </p:cBhvr>
                                    </p:animEffect>
                                  </p:childTnLst>
                                </p:cTn>
                              </p:par>
                            </p:childTnLst>
                          </p:cTn>
                        </p:par>
                        <p:par>
                          <p:cTn id="358" fill="hold">
                            <p:stCondLst>
                              <p:cond delay="3600"/>
                            </p:stCondLst>
                            <p:childTnLst>
                              <p:par>
                                <p:cTn id="359" presetID="10" presetClass="entr" presetSubtype="0" fill="hold" nodeType="afterEffect">
                                  <p:stCondLst>
                                    <p:cond delay="0"/>
                                  </p:stCondLst>
                                  <p:childTnLst>
                                    <p:set>
                                      <p:cBhvr>
                                        <p:cTn id="360" dur="1" fill="hold">
                                          <p:stCondLst>
                                            <p:cond delay="0"/>
                                          </p:stCondLst>
                                        </p:cTn>
                                        <p:tgtEl>
                                          <p:spTgt spid="303"/>
                                        </p:tgtEl>
                                        <p:attrNameLst>
                                          <p:attrName>style.visibility</p:attrName>
                                        </p:attrNameLst>
                                      </p:cBhvr>
                                      <p:to>
                                        <p:strVal val="visible"/>
                                      </p:to>
                                    </p:set>
                                    <p:animEffect transition="in" filter="fade">
                                      <p:cBhvr>
                                        <p:cTn id="361" dur="200"/>
                                        <p:tgtEl>
                                          <p:spTgt spid="303"/>
                                        </p:tgtEl>
                                      </p:cBhvr>
                                    </p:animEffect>
                                  </p:childTnLst>
                                </p:cTn>
                              </p:par>
                              <p:par>
                                <p:cTn id="362" presetID="10" presetClass="entr" presetSubtype="0" fill="hold" nodeType="withEffect">
                                  <p:stCondLst>
                                    <p:cond delay="0"/>
                                  </p:stCondLst>
                                  <p:childTnLst>
                                    <p:set>
                                      <p:cBhvr>
                                        <p:cTn id="363" dur="1" fill="hold">
                                          <p:stCondLst>
                                            <p:cond delay="0"/>
                                          </p:stCondLst>
                                        </p:cTn>
                                        <p:tgtEl>
                                          <p:spTgt spid="293"/>
                                        </p:tgtEl>
                                        <p:attrNameLst>
                                          <p:attrName>style.visibility</p:attrName>
                                        </p:attrNameLst>
                                      </p:cBhvr>
                                      <p:to>
                                        <p:strVal val="visible"/>
                                      </p:to>
                                    </p:set>
                                    <p:animEffect transition="in" filter="fade">
                                      <p:cBhvr>
                                        <p:cTn id="364" dur="200"/>
                                        <p:tgtEl>
                                          <p:spTgt spid="293"/>
                                        </p:tgtEl>
                                      </p:cBhvr>
                                    </p:animEffect>
                                  </p:childTnLst>
                                </p:cTn>
                              </p:par>
                              <p:par>
                                <p:cTn id="365" presetID="10" presetClass="entr" presetSubtype="0" fill="hold" nodeType="withEffect">
                                  <p:stCondLst>
                                    <p:cond delay="0"/>
                                  </p:stCondLst>
                                  <p:childTnLst>
                                    <p:set>
                                      <p:cBhvr>
                                        <p:cTn id="366" dur="1" fill="hold">
                                          <p:stCondLst>
                                            <p:cond delay="0"/>
                                          </p:stCondLst>
                                        </p:cTn>
                                        <p:tgtEl>
                                          <p:spTgt spid="283"/>
                                        </p:tgtEl>
                                        <p:attrNameLst>
                                          <p:attrName>style.visibility</p:attrName>
                                        </p:attrNameLst>
                                      </p:cBhvr>
                                      <p:to>
                                        <p:strVal val="visible"/>
                                      </p:to>
                                    </p:set>
                                    <p:animEffect transition="in" filter="fade">
                                      <p:cBhvr>
                                        <p:cTn id="367" dur="200"/>
                                        <p:tgtEl>
                                          <p:spTgt spid="283"/>
                                        </p:tgtEl>
                                      </p:cBhvr>
                                    </p:animEffect>
                                  </p:childTnLst>
                                </p:cTn>
                              </p:par>
                              <p:par>
                                <p:cTn id="368" presetID="10" presetClass="entr" presetSubtype="0" fill="hold" nodeType="withEffect">
                                  <p:stCondLst>
                                    <p:cond delay="0"/>
                                  </p:stCondLst>
                                  <p:childTnLst>
                                    <p:set>
                                      <p:cBhvr>
                                        <p:cTn id="369" dur="1" fill="hold">
                                          <p:stCondLst>
                                            <p:cond delay="0"/>
                                          </p:stCondLst>
                                        </p:cTn>
                                        <p:tgtEl>
                                          <p:spTgt spid="273"/>
                                        </p:tgtEl>
                                        <p:attrNameLst>
                                          <p:attrName>style.visibility</p:attrName>
                                        </p:attrNameLst>
                                      </p:cBhvr>
                                      <p:to>
                                        <p:strVal val="visible"/>
                                      </p:to>
                                    </p:set>
                                    <p:animEffect transition="in" filter="fade">
                                      <p:cBhvr>
                                        <p:cTn id="370" dur="200"/>
                                        <p:tgtEl>
                                          <p:spTgt spid="273"/>
                                        </p:tgtEl>
                                      </p:cBhvr>
                                    </p:animEffect>
                                  </p:childTnLst>
                                </p:cTn>
                              </p:par>
                              <p:par>
                                <p:cTn id="371" presetID="10" presetClass="entr" presetSubtype="0" fill="hold" nodeType="withEffect">
                                  <p:stCondLst>
                                    <p:cond delay="0"/>
                                  </p:stCondLst>
                                  <p:childTnLst>
                                    <p:set>
                                      <p:cBhvr>
                                        <p:cTn id="372" dur="1" fill="hold">
                                          <p:stCondLst>
                                            <p:cond delay="0"/>
                                          </p:stCondLst>
                                        </p:cTn>
                                        <p:tgtEl>
                                          <p:spTgt spid="263"/>
                                        </p:tgtEl>
                                        <p:attrNameLst>
                                          <p:attrName>style.visibility</p:attrName>
                                        </p:attrNameLst>
                                      </p:cBhvr>
                                      <p:to>
                                        <p:strVal val="visible"/>
                                      </p:to>
                                    </p:set>
                                    <p:animEffect transition="in" filter="fade">
                                      <p:cBhvr>
                                        <p:cTn id="373" dur="200"/>
                                        <p:tgtEl>
                                          <p:spTgt spid="263"/>
                                        </p:tgtEl>
                                      </p:cBhvr>
                                    </p:animEffect>
                                  </p:childTnLst>
                                </p:cTn>
                              </p:par>
                              <p:par>
                                <p:cTn id="374" presetID="10" presetClass="entr" presetSubtype="0" fill="hold" nodeType="withEffect">
                                  <p:stCondLst>
                                    <p:cond delay="0"/>
                                  </p:stCondLst>
                                  <p:childTnLst>
                                    <p:set>
                                      <p:cBhvr>
                                        <p:cTn id="375" dur="1" fill="hold">
                                          <p:stCondLst>
                                            <p:cond delay="0"/>
                                          </p:stCondLst>
                                        </p:cTn>
                                        <p:tgtEl>
                                          <p:spTgt spid="253"/>
                                        </p:tgtEl>
                                        <p:attrNameLst>
                                          <p:attrName>style.visibility</p:attrName>
                                        </p:attrNameLst>
                                      </p:cBhvr>
                                      <p:to>
                                        <p:strVal val="visible"/>
                                      </p:to>
                                    </p:set>
                                    <p:animEffect transition="in" filter="fade">
                                      <p:cBhvr>
                                        <p:cTn id="376" dur="200"/>
                                        <p:tgtEl>
                                          <p:spTgt spid="253"/>
                                        </p:tgtEl>
                                      </p:cBhvr>
                                    </p:animEffect>
                                  </p:childTnLst>
                                </p:cTn>
                              </p:par>
                              <p:par>
                                <p:cTn id="377" presetID="10" presetClass="entr" presetSubtype="0" fill="hold" nodeType="withEffect">
                                  <p:stCondLst>
                                    <p:cond delay="0"/>
                                  </p:stCondLst>
                                  <p:childTnLst>
                                    <p:set>
                                      <p:cBhvr>
                                        <p:cTn id="378" dur="1" fill="hold">
                                          <p:stCondLst>
                                            <p:cond delay="0"/>
                                          </p:stCondLst>
                                        </p:cTn>
                                        <p:tgtEl>
                                          <p:spTgt spid="243"/>
                                        </p:tgtEl>
                                        <p:attrNameLst>
                                          <p:attrName>style.visibility</p:attrName>
                                        </p:attrNameLst>
                                      </p:cBhvr>
                                      <p:to>
                                        <p:strVal val="visible"/>
                                      </p:to>
                                    </p:set>
                                    <p:animEffect transition="in" filter="fade">
                                      <p:cBhvr>
                                        <p:cTn id="379" dur="200"/>
                                        <p:tgtEl>
                                          <p:spTgt spid="243"/>
                                        </p:tgtEl>
                                      </p:cBhvr>
                                    </p:animEffect>
                                  </p:childTnLst>
                                </p:cTn>
                              </p:par>
                              <p:par>
                                <p:cTn id="380" presetID="10" presetClass="entr" presetSubtype="0" fill="hold" nodeType="withEffect">
                                  <p:stCondLst>
                                    <p:cond delay="0"/>
                                  </p:stCondLst>
                                  <p:childTnLst>
                                    <p:set>
                                      <p:cBhvr>
                                        <p:cTn id="381" dur="1" fill="hold">
                                          <p:stCondLst>
                                            <p:cond delay="0"/>
                                          </p:stCondLst>
                                        </p:cTn>
                                        <p:tgtEl>
                                          <p:spTgt spid="233"/>
                                        </p:tgtEl>
                                        <p:attrNameLst>
                                          <p:attrName>style.visibility</p:attrName>
                                        </p:attrNameLst>
                                      </p:cBhvr>
                                      <p:to>
                                        <p:strVal val="visible"/>
                                      </p:to>
                                    </p:set>
                                    <p:animEffect transition="in" filter="fade">
                                      <p:cBhvr>
                                        <p:cTn id="382" dur="200"/>
                                        <p:tgtEl>
                                          <p:spTgt spid="233"/>
                                        </p:tgtEl>
                                      </p:cBhvr>
                                    </p:animEffect>
                                  </p:childTnLst>
                                </p:cTn>
                              </p:par>
                              <p:par>
                                <p:cTn id="383" presetID="10" presetClass="entr" presetSubtype="0" fill="hold" nodeType="withEffect">
                                  <p:stCondLst>
                                    <p:cond delay="0"/>
                                  </p:stCondLst>
                                  <p:childTnLst>
                                    <p:set>
                                      <p:cBhvr>
                                        <p:cTn id="384" dur="1" fill="hold">
                                          <p:stCondLst>
                                            <p:cond delay="0"/>
                                          </p:stCondLst>
                                        </p:cTn>
                                        <p:tgtEl>
                                          <p:spTgt spid="223"/>
                                        </p:tgtEl>
                                        <p:attrNameLst>
                                          <p:attrName>style.visibility</p:attrName>
                                        </p:attrNameLst>
                                      </p:cBhvr>
                                      <p:to>
                                        <p:strVal val="visible"/>
                                      </p:to>
                                    </p:set>
                                    <p:animEffect transition="in" filter="fade">
                                      <p:cBhvr>
                                        <p:cTn id="385" dur="200"/>
                                        <p:tgtEl>
                                          <p:spTgt spid="223"/>
                                        </p:tgtEl>
                                      </p:cBhvr>
                                    </p:animEffect>
                                  </p:childTnLst>
                                </p:cTn>
                              </p:par>
                              <p:par>
                                <p:cTn id="386" presetID="10" presetClass="entr" presetSubtype="0" fill="hold" nodeType="withEffect">
                                  <p:stCondLst>
                                    <p:cond delay="0"/>
                                  </p:stCondLst>
                                  <p:childTnLst>
                                    <p:set>
                                      <p:cBhvr>
                                        <p:cTn id="387" dur="1" fill="hold">
                                          <p:stCondLst>
                                            <p:cond delay="0"/>
                                          </p:stCondLst>
                                        </p:cTn>
                                        <p:tgtEl>
                                          <p:spTgt spid="213"/>
                                        </p:tgtEl>
                                        <p:attrNameLst>
                                          <p:attrName>style.visibility</p:attrName>
                                        </p:attrNameLst>
                                      </p:cBhvr>
                                      <p:to>
                                        <p:strVal val="visible"/>
                                      </p:to>
                                    </p:set>
                                    <p:animEffect transition="in" filter="fade">
                                      <p:cBhvr>
                                        <p:cTn id="388" dur="200"/>
                                        <p:tgtEl>
                                          <p:spTgt spid="213"/>
                                        </p:tgtEl>
                                      </p:cBhvr>
                                    </p:animEffect>
                                  </p:childTnLst>
                                </p:cTn>
                              </p:par>
                              <p:par>
                                <p:cTn id="389" presetID="10" presetClass="entr" presetSubtype="0" fill="hold" nodeType="withEffect">
                                  <p:stCondLst>
                                    <p:cond delay="0"/>
                                  </p:stCondLst>
                                  <p:childTnLst>
                                    <p:set>
                                      <p:cBhvr>
                                        <p:cTn id="390" dur="1" fill="hold">
                                          <p:stCondLst>
                                            <p:cond delay="0"/>
                                          </p:stCondLst>
                                        </p:cTn>
                                        <p:tgtEl>
                                          <p:spTgt spid="36"/>
                                        </p:tgtEl>
                                        <p:attrNameLst>
                                          <p:attrName>style.visibility</p:attrName>
                                        </p:attrNameLst>
                                      </p:cBhvr>
                                      <p:to>
                                        <p:strVal val="visible"/>
                                      </p:to>
                                    </p:set>
                                    <p:animEffect transition="in" filter="fade">
                                      <p:cBhvr>
                                        <p:cTn id="391" dur="200"/>
                                        <p:tgtEl>
                                          <p:spTgt spid="36"/>
                                        </p:tgtEl>
                                      </p:cBhvr>
                                    </p:animEffect>
                                  </p:childTnLst>
                                </p:cTn>
                              </p:par>
                              <p:par>
                                <p:cTn id="392" presetID="10" presetClass="entr" presetSubtype="0" fill="hold" nodeType="withEffect">
                                  <p:stCondLst>
                                    <p:cond delay="0"/>
                                  </p:stCondLst>
                                  <p:childTnLst>
                                    <p:set>
                                      <p:cBhvr>
                                        <p:cTn id="393" dur="1" fill="hold">
                                          <p:stCondLst>
                                            <p:cond delay="0"/>
                                          </p:stCondLst>
                                        </p:cTn>
                                        <p:tgtEl>
                                          <p:spTgt spid="60"/>
                                        </p:tgtEl>
                                        <p:attrNameLst>
                                          <p:attrName>style.visibility</p:attrName>
                                        </p:attrNameLst>
                                      </p:cBhvr>
                                      <p:to>
                                        <p:strVal val="visible"/>
                                      </p:to>
                                    </p:set>
                                    <p:animEffect transition="in" filter="fade">
                                      <p:cBhvr>
                                        <p:cTn id="394" dur="200"/>
                                        <p:tgtEl>
                                          <p:spTgt spid="60"/>
                                        </p:tgtEl>
                                      </p:cBhvr>
                                    </p:animEffect>
                                  </p:childTnLst>
                                </p:cTn>
                              </p:par>
                              <p:par>
                                <p:cTn id="395" presetID="10" presetClass="entr" presetSubtype="0" fill="hold" nodeType="withEffect">
                                  <p:stCondLst>
                                    <p:cond delay="0"/>
                                  </p:stCondLst>
                                  <p:childTnLst>
                                    <p:set>
                                      <p:cBhvr>
                                        <p:cTn id="396" dur="1" fill="hold">
                                          <p:stCondLst>
                                            <p:cond delay="0"/>
                                          </p:stCondLst>
                                        </p:cTn>
                                        <p:tgtEl>
                                          <p:spTgt spid="74"/>
                                        </p:tgtEl>
                                        <p:attrNameLst>
                                          <p:attrName>style.visibility</p:attrName>
                                        </p:attrNameLst>
                                      </p:cBhvr>
                                      <p:to>
                                        <p:strVal val="visible"/>
                                      </p:to>
                                    </p:set>
                                    <p:animEffect transition="in" filter="fade">
                                      <p:cBhvr>
                                        <p:cTn id="397" dur="200"/>
                                        <p:tgtEl>
                                          <p:spTgt spid="74"/>
                                        </p:tgtEl>
                                      </p:cBhvr>
                                    </p:animEffect>
                                  </p:childTnLst>
                                </p:cTn>
                              </p:par>
                              <p:par>
                                <p:cTn id="398" presetID="10" presetClass="entr" presetSubtype="0" fill="hold" nodeType="withEffect">
                                  <p:stCondLst>
                                    <p:cond delay="0"/>
                                  </p:stCondLst>
                                  <p:childTnLst>
                                    <p:set>
                                      <p:cBhvr>
                                        <p:cTn id="399" dur="1" fill="hold">
                                          <p:stCondLst>
                                            <p:cond delay="0"/>
                                          </p:stCondLst>
                                        </p:cTn>
                                        <p:tgtEl>
                                          <p:spTgt spid="97"/>
                                        </p:tgtEl>
                                        <p:attrNameLst>
                                          <p:attrName>style.visibility</p:attrName>
                                        </p:attrNameLst>
                                      </p:cBhvr>
                                      <p:to>
                                        <p:strVal val="visible"/>
                                      </p:to>
                                    </p:set>
                                    <p:animEffect transition="in" filter="fade">
                                      <p:cBhvr>
                                        <p:cTn id="400" dur="200"/>
                                        <p:tgtEl>
                                          <p:spTgt spid="97"/>
                                        </p:tgtEl>
                                      </p:cBhvr>
                                    </p:animEffect>
                                  </p:childTnLst>
                                </p:cTn>
                              </p:par>
                              <p:par>
                                <p:cTn id="401" presetID="10" presetClass="entr" presetSubtype="0" fill="hold" nodeType="withEffect">
                                  <p:stCondLst>
                                    <p:cond delay="0"/>
                                  </p:stCondLst>
                                  <p:childTnLst>
                                    <p:set>
                                      <p:cBhvr>
                                        <p:cTn id="402" dur="1" fill="hold">
                                          <p:stCondLst>
                                            <p:cond delay="0"/>
                                          </p:stCondLst>
                                        </p:cTn>
                                        <p:tgtEl>
                                          <p:spTgt spid="87"/>
                                        </p:tgtEl>
                                        <p:attrNameLst>
                                          <p:attrName>style.visibility</p:attrName>
                                        </p:attrNameLst>
                                      </p:cBhvr>
                                      <p:to>
                                        <p:strVal val="visible"/>
                                      </p:to>
                                    </p:set>
                                    <p:animEffect transition="in" filter="fade">
                                      <p:cBhvr>
                                        <p:cTn id="403" dur="200"/>
                                        <p:tgtEl>
                                          <p:spTgt spid="87"/>
                                        </p:tgtEl>
                                      </p:cBhvr>
                                    </p:animEffect>
                                  </p:childTnLst>
                                </p:cTn>
                              </p:par>
                              <p:par>
                                <p:cTn id="404" presetID="10" presetClass="entr" presetSubtype="0" fill="hold" nodeType="withEffect">
                                  <p:stCondLst>
                                    <p:cond delay="0"/>
                                  </p:stCondLst>
                                  <p:childTnLst>
                                    <p:set>
                                      <p:cBhvr>
                                        <p:cTn id="405" dur="1" fill="hold">
                                          <p:stCondLst>
                                            <p:cond delay="0"/>
                                          </p:stCondLst>
                                        </p:cTn>
                                        <p:tgtEl>
                                          <p:spTgt spid="187"/>
                                        </p:tgtEl>
                                        <p:attrNameLst>
                                          <p:attrName>style.visibility</p:attrName>
                                        </p:attrNameLst>
                                      </p:cBhvr>
                                      <p:to>
                                        <p:strVal val="visible"/>
                                      </p:to>
                                    </p:set>
                                    <p:animEffect transition="in" filter="fade">
                                      <p:cBhvr>
                                        <p:cTn id="406" dur="200"/>
                                        <p:tgtEl>
                                          <p:spTgt spid="187"/>
                                        </p:tgtEl>
                                      </p:cBhvr>
                                    </p:animEffect>
                                  </p:childTnLst>
                                </p:cTn>
                              </p:par>
                              <p:par>
                                <p:cTn id="407" presetID="10" presetClass="entr" presetSubtype="0" fill="hold" nodeType="withEffect">
                                  <p:stCondLst>
                                    <p:cond delay="0"/>
                                  </p:stCondLst>
                                  <p:childTnLst>
                                    <p:set>
                                      <p:cBhvr>
                                        <p:cTn id="408" dur="1" fill="hold">
                                          <p:stCondLst>
                                            <p:cond delay="0"/>
                                          </p:stCondLst>
                                        </p:cTn>
                                        <p:tgtEl>
                                          <p:spTgt spid="177"/>
                                        </p:tgtEl>
                                        <p:attrNameLst>
                                          <p:attrName>style.visibility</p:attrName>
                                        </p:attrNameLst>
                                      </p:cBhvr>
                                      <p:to>
                                        <p:strVal val="visible"/>
                                      </p:to>
                                    </p:set>
                                    <p:animEffect transition="in" filter="fade">
                                      <p:cBhvr>
                                        <p:cTn id="409" dur="200"/>
                                        <p:tgtEl>
                                          <p:spTgt spid="177"/>
                                        </p:tgtEl>
                                      </p:cBhvr>
                                    </p:animEffect>
                                  </p:childTnLst>
                                </p:cTn>
                              </p:par>
                              <p:par>
                                <p:cTn id="410" presetID="10" presetClass="entr" presetSubtype="0" fill="hold" nodeType="withEffect">
                                  <p:stCondLst>
                                    <p:cond delay="0"/>
                                  </p:stCondLst>
                                  <p:childTnLst>
                                    <p:set>
                                      <p:cBhvr>
                                        <p:cTn id="411" dur="1" fill="hold">
                                          <p:stCondLst>
                                            <p:cond delay="0"/>
                                          </p:stCondLst>
                                        </p:cTn>
                                        <p:tgtEl>
                                          <p:spTgt spid="167"/>
                                        </p:tgtEl>
                                        <p:attrNameLst>
                                          <p:attrName>style.visibility</p:attrName>
                                        </p:attrNameLst>
                                      </p:cBhvr>
                                      <p:to>
                                        <p:strVal val="visible"/>
                                      </p:to>
                                    </p:set>
                                    <p:animEffect transition="in" filter="fade">
                                      <p:cBhvr>
                                        <p:cTn id="412" dur="200"/>
                                        <p:tgtEl>
                                          <p:spTgt spid="167"/>
                                        </p:tgtEl>
                                      </p:cBhvr>
                                    </p:animEffect>
                                  </p:childTnLst>
                                </p:cTn>
                              </p:par>
                              <p:par>
                                <p:cTn id="413" presetID="10" presetClass="entr" presetSubtype="0" fill="hold" nodeType="withEffect">
                                  <p:stCondLst>
                                    <p:cond delay="0"/>
                                  </p:stCondLst>
                                  <p:childTnLst>
                                    <p:set>
                                      <p:cBhvr>
                                        <p:cTn id="414" dur="1" fill="hold">
                                          <p:stCondLst>
                                            <p:cond delay="0"/>
                                          </p:stCondLst>
                                        </p:cTn>
                                        <p:tgtEl>
                                          <p:spTgt spid="157"/>
                                        </p:tgtEl>
                                        <p:attrNameLst>
                                          <p:attrName>style.visibility</p:attrName>
                                        </p:attrNameLst>
                                      </p:cBhvr>
                                      <p:to>
                                        <p:strVal val="visible"/>
                                      </p:to>
                                    </p:set>
                                    <p:animEffect transition="in" filter="fade">
                                      <p:cBhvr>
                                        <p:cTn id="415" dur="200"/>
                                        <p:tgtEl>
                                          <p:spTgt spid="157"/>
                                        </p:tgtEl>
                                      </p:cBhvr>
                                    </p:animEffect>
                                  </p:childTnLst>
                                </p:cTn>
                              </p:par>
                              <p:par>
                                <p:cTn id="416" presetID="10" presetClass="entr" presetSubtype="0" fill="hold" nodeType="withEffect">
                                  <p:stCondLst>
                                    <p:cond delay="0"/>
                                  </p:stCondLst>
                                  <p:childTnLst>
                                    <p:set>
                                      <p:cBhvr>
                                        <p:cTn id="417" dur="1" fill="hold">
                                          <p:stCondLst>
                                            <p:cond delay="0"/>
                                          </p:stCondLst>
                                        </p:cTn>
                                        <p:tgtEl>
                                          <p:spTgt spid="202"/>
                                        </p:tgtEl>
                                        <p:attrNameLst>
                                          <p:attrName>style.visibility</p:attrName>
                                        </p:attrNameLst>
                                      </p:cBhvr>
                                      <p:to>
                                        <p:strVal val="visible"/>
                                      </p:to>
                                    </p:set>
                                    <p:animEffect transition="in" filter="fade">
                                      <p:cBhvr>
                                        <p:cTn id="418" dur="200"/>
                                        <p:tgtEl>
                                          <p:spTgt spid="202"/>
                                        </p:tgtEl>
                                      </p:cBhvr>
                                    </p:animEffect>
                                  </p:childTnLst>
                                </p:cTn>
                              </p:par>
                            </p:childTnLst>
                          </p:cTn>
                        </p:par>
                        <p:par>
                          <p:cTn id="419" fill="hold">
                            <p:stCondLst>
                              <p:cond delay="3800"/>
                            </p:stCondLst>
                            <p:childTnLst>
                              <p:par>
                                <p:cTn id="420" presetID="10" presetClass="entr" presetSubtype="0" fill="hold" nodeType="afterEffect">
                                  <p:stCondLst>
                                    <p:cond delay="0"/>
                                  </p:stCondLst>
                                  <p:childTnLst>
                                    <p:set>
                                      <p:cBhvr>
                                        <p:cTn id="421" dur="1" fill="hold">
                                          <p:stCondLst>
                                            <p:cond delay="0"/>
                                          </p:stCondLst>
                                        </p:cTn>
                                        <p:tgtEl>
                                          <p:spTgt spid="292"/>
                                        </p:tgtEl>
                                        <p:attrNameLst>
                                          <p:attrName>style.visibility</p:attrName>
                                        </p:attrNameLst>
                                      </p:cBhvr>
                                      <p:to>
                                        <p:strVal val="visible"/>
                                      </p:to>
                                    </p:set>
                                    <p:animEffect transition="in" filter="fade">
                                      <p:cBhvr>
                                        <p:cTn id="422" dur="200"/>
                                        <p:tgtEl>
                                          <p:spTgt spid="292"/>
                                        </p:tgtEl>
                                      </p:cBhvr>
                                    </p:animEffect>
                                  </p:childTnLst>
                                </p:cTn>
                              </p:par>
                              <p:par>
                                <p:cTn id="423" presetID="10" presetClass="entr" presetSubtype="0" fill="hold" nodeType="withEffect">
                                  <p:stCondLst>
                                    <p:cond delay="0"/>
                                  </p:stCondLst>
                                  <p:childTnLst>
                                    <p:set>
                                      <p:cBhvr>
                                        <p:cTn id="424" dur="1" fill="hold">
                                          <p:stCondLst>
                                            <p:cond delay="0"/>
                                          </p:stCondLst>
                                        </p:cTn>
                                        <p:tgtEl>
                                          <p:spTgt spid="282"/>
                                        </p:tgtEl>
                                        <p:attrNameLst>
                                          <p:attrName>style.visibility</p:attrName>
                                        </p:attrNameLst>
                                      </p:cBhvr>
                                      <p:to>
                                        <p:strVal val="visible"/>
                                      </p:to>
                                    </p:set>
                                    <p:animEffect transition="in" filter="fade">
                                      <p:cBhvr>
                                        <p:cTn id="425" dur="200"/>
                                        <p:tgtEl>
                                          <p:spTgt spid="282"/>
                                        </p:tgtEl>
                                      </p:cBhvr>
                                    </p:animEffect>
                                  </p:childTnLst>
                                </p:cTn>
                              </p:par>
                              <p:par>
                                <p:cTn id="426" presetID="10" presetClass="entr" presetSubtype="0" fill="hold" nodeType="withEffect">
                                  <p:stCondLst>
                                    <p:cond delay="0"/>
                                  </p:stCondLst>
                                  <p:childTnLst>
                                    <p:set>
                                      <p:cBhvr>
                                        <p:cTn id="427" dur="1" fill="hold">
                                          <p:stCondLst>
                                            <p:cond delay="0"/>
                                          </p:stCondLst>
                                        </p:cTn>
                                        <p:tgtEl>
                                          <p:spTgt spid="272"/>
                                        </p:tgtEl>
                                        <p:attrNameLst>
                                          <p:attrName>style.visibility</p:attrName>
                                        </p:attrNameLst>
                                      </p:cBhvr>
                                      <p:to>
                                        <p:strVal val="visible"/>
                                      </p:to>
                                    </p:set>
                                    <p:animEffect transition="in" filter="fade">
                                      <p:cBhvr>
                                        <p:cTn id="428" dur="200"/>
                                        <p:tgtEl>
                                          <p:spTgt spid="272"/>
                                        </p:tgtEl>
                                      </p:cBhvr>
                                    </p:animEffect>
                                  </p:childTnLst>
                                </p:cTn>
                              </p:par>
                              <p:par>
                                <p:cTn id="429" presetID="10" presetClass="entr" presetSubtype="0" fill="hold" nodeType="withEffect">
                                  <p:stCondLst>
                                    <p:cond delay="0"/>
                                  </p:stCondLst>
                                  <p:childTnLst>
                                    <p:set>
                                      <p:cBhvr>
                                        <p:cTn id="430" dur="1" fill="hold">
                                          <p:stCondLst>
                                            <p:cond delay="0"/>
                                          </p:stCondLst>
                                        </p:cTn>
                                        <p:tgtEl>
                                          <p:spTgt spid="262"/>
                                        </p:tgtEl>
                                        <p:attrNameLst>
                                          <p:attrName>style.visibility</p:attrName>
                                        </p:attrNameLst>
                                      </p:cBhvr>
                                      <p:to>
                                        <p:strVal val="visible"/>
                                      </p:to>
                                    </p:set>
                                    <p:animEffect transition="in" filter="fade">
                                      <p:cBhvr>
                                        <p:cTn id="431" dur="200"/>
                                        <p:tgtEl>
                                          <p:spTgt spid="262"/>
                                        </p:tgtEl>
                                      </p:cBhvr>
                                    </p:animEffect>
                                  </p:childTnLst>
                                </p:cTn>
                              </p:par>
                              <p:par>
                                <p:cTn id="432" presetID="10" presetClass="entr" presetSubtype="0" fill="hold" nodeType="withEffect">
                                  <p:stCondLst>
                                    <p:cond delay="0"/>
                                  </p:stCondLst>
                                  <p:childTnLst>
                                    <p:set>
                                      <p:cBhvr>
                                        <p:cTn id="433" dur="1" fill="hold">
                                          <p:stCondLst>
                                            <p:cond delay="0"/>
                                          </p:stCondLst>
                                        </p:cTn>
                                        <p:tgtEl>
                                          <p:spTgt spid="252"/>
                                        </p:tgtEl>
                                        <p:attrNameLst>
                                          <p:attrName>style.visibility</p:attrName>
                                        </p:attrNameLst>
                                      </p:cBhvr>
                                      <p:to>
                                        <p:strVal val="visible"/>
                                      </p:to>
                                    </p:set>
                                    <p:animEffect transition="in" filter="fade">
                                      <p:cBhvr>
                                        <p:cTn id="434" dur="200"/>
                                        <p:tgtEl>
                                          <p:spTgt spid="252"/>
                                        </p:tgtEl>
                                      </p:cBhvr>
                                    </p:animEffect>
                                  </p:childTnLst>
                                </p:cTn>
                              </p:par>
                              <p:par>
                                <p:cTn id="435" presetID="10" presetClass="entr" presetSubtype="0" fill="hold" nodeType="withEffect">
                                  <p:stCondLst>
                                    <p:cond delay="0"/>
                                  </p:stCondLst>
                                  <p:childTnLst>
                                    <p:set>
                                      <p:cBhvr>
                                        <p:cTn id="436" dur="1" fill="hold">
                                          <p:stCondLst>
                                            <p:cond delay="0"/>
                                          </p:stCondLst>
                                        </p:cTn>
                                        <p:tgtEl>
                                          <p:spTgt spid="242"/>
                                        </p:tgtEl>
                                        <p:attrNameLst>
                                          <p:attrName>style.visibility</p:attrName>
                                        </p:attrNameLst>
                                      </p:cBhvr>
                                      <p:to>
                                        <p:strVal val="visible"/>
                                      </p:to>
                                    </p:set>
                                    <p:animEffect transition="in" filter="fade">
                                      <p:cBhvr>
                                        <p:cTn id="437" dur="200"/>
                                        <p:tgtEl>
                                          <p:spTgt spid="242"/>
                                        </p:tgtEl>
                                      </p:cBhvr>
                                    </p:animEffect>
                                  </p:childTnLst>
                                </p:cTn>
                              </p:par>
                              <p:par>
                                <p:cTn id="438" presetID="10" presetClass="entr" presetSubtype="0" fill="hold" nodeType="withEffect">
                                  <p:stCondLst>
                                    <p:cond delay="0"/>
                                  </p:stCondLst>
                                  <p:childTnLst>
                                    <p:set>
                                      <p:cBhvr>
                                        <p:cTn id="439" dur="1" fill="hold">
                                          <p:stCondLst>
                                            <p:cond delay="0"/>
                                          </p:stCondLst>
                                        </p:cTn>
                                        <p:tgtEl>
                                          <p:spTgt spid="232"/>
                                        </p:tgtEl>
                                        <p:attrNameLst>
                                          <p:attrName>style.visibility</p:attrName>
                                        </p:attrNameLst>
                                      </p:cBhvr>
                                      <p:to>
                                        <p:strVal val="visible"/>
                                      </p:to>
                                    </p:set>
                                    <p:animEffect transition="in" filter="fade">
                                      <p:cBhvr>
                                        <p:cTn id="440" dur="200"/>
                                        <p:tgtEl>
                                          <p:spTgt spid="232"/>
                                        </p:tgtEl>
                                      </p:cBhvr>
                                    </p:animEffect>
                                  </p:childTnLst>
                                </p:cTn>
                              </p:par>
                              <p:par>
                                <p:cTn id="441" presetID="10" presetClass="entr" presetSubtype="0" fill="hold" nodeType="withEffect">
                                  <p:stCondLst>
                                    <p:cond delay="0"/>
                                  </p:stCondLst>
                                  <p:childTnLst>
                                    <p:set>
                                      <p:cBhvr>
                                        <p:cTn id="442" dur="1" fill="hold">
                                          <p:stCondLst>
                                            <p:cond delay="0"/>
                                          </p:stCondLst>
                                        </p:cTn>
                                        <p:tgtEl>
                                          <p:spTgt spid="222"/>
                                        </p:tgtEl>
                                        <p:attrNameLst>
                                          <p:attrName>style.visibility</p:attrName>
                                        </p:attrNameLst>
                                      </p:cBhvr>
                                      <p:to>
                                        <p:strVal val="visible"/>
                                      </p:to>
                                    </p:set>
                                    <p:animEffect transition="in" filter="fade">
                                      <p:cBhvr>
                                        <p:cTn id="443" dur="200"/>
                                        <p:tgtEl>
                                          <p:spTgt spid="222"/>
                                        </p:tgtEl>
                                      </p:cBhvr>
                                    </p:animEffect>
                                  </p:childTnLst>
                                </p:cTn>
                              </p:par>
                              <p:par>
                                <p:cTn id="444" presetID="10" presetClass="entr" presetSubtype="0" fill="hold" nodeType="withEffect">
                                  <p:stCondLst>
                                    <p:cond delay="0"/>
                                  </p:stCondLst>
                                  <p:childTnLst>
                                    <p:set>
                                      <p:cBhvr>
                                        <p:cTn id="445" dur="1" fill="hold">
                                          <p:stCondLst>
                                            <p:cond delay="0"/>
                                          </p:stCondLst>
                                        </p:cTn>
                                        <p:tgtEl>
                                          <p:spTgt spid="212"/>
                                        </p:tgtEl>
                                        <p:attrNameLst>
                                          <p:attrName>style.visibility</p:attrName>
                                        </p:attrNameLst>
                                      </p:cBhvr>
                                      <p:to>
                                        <p:strVal val="visible"/>
                                      </p:to>
                                    </p:set>
                                    <p:animEffect transition="in" filter="fade">
                                      <p:cBhvr>
                                        <p:cTn id="446" dur="200"/>
                                        <p:tgtEl>
                                          <p:spTgt spid="212"/>
                                        </p:tgtEl>
                                      </p:cBhvr>
                                    </p:animEffect>
                                  </p:childTnLst>
                                </p:cTn>
                              </p:par>
                              <p:par>
                                <p:cTn id="447" presetID="10" presetClass="entr" presetSubtype="0" fill="hold" nodeType="withEffect">
                                  <p:stCondLst>
                                    <p:cond delay="0"/>
                                  </p:stCondLst>
                                  <p:childTnLst>
                                    <p:set>
                                      <p:cBhvr>
                                        <p:cTn id="448" dur="1" fill="hold">
                                          <p:stCondLst>
                                            <p:cond delay="0"/>
                                          </p:stCondLst>
                                        </p:cTn>
                                        <p:tgtEl>
                                          <p:spTgt spid="59"/>
                                        </p:tgtEl>
                                        <p:attrNameLst>
                                          <p:attrName>style.visibility</p:attrName>
                                        </p:attrNameLst>
                                      </p:cBhvr>
                                      <p:to>
                                        <p:strVal val="visible"/>
                                      </p:to>
                                    </p:set>
                                    <p:animEffect transition="in" filter="fade">
                                      <p:cBhvr>
                                        <p:cTn id="449" dur="200"/>
                                        <p:tgtEl>
                                          <p:spTgt spid="59"/>
                                        </p:tgtEl>
                                      </p:cBhvr>
                                    </p:animEffect>
                                  </p:childTnLst>
                                </p:cTn>
                              </p:par>
                              <p:par>
                                <p:cTn id="450" presetID="10" presetClass="entr" presetSubtype="0" fill="hold" nodeType="withEffect">
                                  <p:stCondLst>
                                    <p:cond delay="0"/>
                                  </p:stCondLst>
                                  <p:childTnLst>
                                    <p:set>
                                      <p:cBhvr>
                                        <p:cTn id="451" dur="1" fill="hold">
                                          <p:stCondLst>
                                            <p:cond delay="0"/>
                                          </p:stCondLst>
                                        </p:cTn>
                                        <p:tgtEl>
                                          <p:spTgt spid="73"/>
                                        </p:tgtEl>
                                        <p:attrNameLst>
                                          <p:attrName>style.visibility</p:attrName>
                                        </p:attrNameLst>
                                      </p:cBhvr>
                                      <p:to>
                                        <p:strVal val="visible"/>
                                      </p:to>
                                    </p:set>
                                    <p:animEffect transition="in" filter="fade">
                                      <p:cBhvr>
                                        <p:cTn id="452" dur="200"/>
                                        <p:tgtEl>
                                          <p:spTgt spid="73"/>
                                        </p:tgtEl>
                                      </p:cBhvr>
                                    </p:animEffect>
                                  </p:childTnLst>
                                </p:cTn>
                              </p:par>
                              <p:par>
                                <p:cTn id="453" presetID="10" presetClass="entr" presetSubtype="0" fill="hold" nodeType="withEffect">
                                  <p:stCondLst>
                                    <p:cond delay="0"/>
                                  </p:stCondLst>
                                  <p:childTnLst>
                                    <p:set>
                                      <p:cBhvr>
                                        <p:cTn id="454" dur="1" fill="hold">
                                          <p:stCondLst>
                                            <p:cond delay="0"/>
                                          </p:stCondLst>
                                        </p:cTn>
                                        <p:tgtEl>
                                          <p:spTgt spid="96"/>
                                        </p:tgtEl>
                                        <p:attrNameLst>
                                          <p:attrName>style.visibility</p:attrName>
                                        </p:attrNameLst>
                                      </p:cBhvr>
                                      <p:to>
                                        <p:strVal val="visible"/>
                                      </p:to>
                                    </p:set>
                                    <p:animEffect transition="in" filter="fade">
                                      <p:cBhvr>
                                        <p:cTn id="455" dur="200"/>
                                        <p:tgtEl>
                                          <p:spTgt spid="96"/>
                                        </p:tgtEl>
                                      </p:cBhvr>
                                    </p:animEffect>
                                  </p:childTnLst>
                                </p:cTn>
                              </p:par>
                              <p:par>
                                <p:cTn id="456" presetID="10" presetClass="entr" presetSubtype="0" fill="hold" nodeType="withEffect">
                                  <p:stCondLst>
                                    <p:cond delay="0"/>
                                  </p:stCondLst>
                                  <p:childTnLst>
                                    <p:set>
                                      <p:cBhvr>
                                        <p:cTn id="457" dur="1" fill="hold">
                                          <p:stCondLst>
                                            <p:cond delay="0"/>
                                          </p:stCondLst>
                                        </p:cTn>
                                        <p:tgtEl>
                                          <p:spTgt spid="86"/>
                                        </p:tgtEl>
                                        <p:attrNameLst>
                                          <p:attrName>style.visibility</p:attrName>
                                        </p:attrNameLst>
                                      </p:cBhvr>
                                      <p:to>
                                        <p:strVal val="visible"/>
                                      </p:to>
                                    </p:set>
                                    <p:animEffect transition="in" filter="fade">
                                      <p:cBhvr>
                                        <p:cTn id="458" dur="200"/>
                                        <p:tgtEl>
                                          <p:spTgt spid="86"/>
                                        </p:tgtEl>
                                      </p:cBhvr>
                                    </p:animEffect>
                                  </p:childTnLst>
                                </p:cTn>
                              </p:par>
                              <p:par>
                                <p:cTn id="459" presetID="10" presetClass="entr" presetSubtype="0" fill="hold" nodeType="withEffect">
                                  <p:stCondLst>
                                    <p:cond delay="0"/>
                                  </p:stCondLst>
                                  <p:childTnLst>
                                    <p:set>
                                      <p:cBhvr>
                                        <p:cTn id="460" dur="1" fill="hold">
                                          <p:stCondLst>
                                            <p:cond delay="0"/>
                                          </p:stCondLst>
                                        </p:cTn>
                                        <p:tgtEl>
                                          <p:spTgt spid="186"/>
                                        </p:tgtEl>
                                        <p:attrNameLst>
                                          <p:attrName>style.visibility</p:attrName>
                                        </p:attrNameLst>
                                      </p:cBhvr>
                                      <p:to>
                                        <p:strVal val="visible"/>
                                      </p:to>
                                    </p:set>
                                    <p:animEffect transition="in" filter="fade">
                                      <p:cBhvr>
                                        <p:cTn id="461" dur="200"/>
                                        <p:tgtEl>
                                          <p:spTgt spid="186"/>
                                        </p:tgtEl>
                                      </p:cBhvr>
                                    </p:animEffect>
                                  </p:childTnLst>
                                </p:cTn>
                              </p:par>
                              <p:par>
                                <p:cTn id="462" presetID="10" presetClass="entr" presetSubtype="0" fill="hold" nodeType="withEffect">
                                  <p:stCondLst>
                                    <p:cond delay="0"/>
                                  </p:stCondLst>
                                  <p:childTnLst>
                                    <p:set>
                                      <p:cBhvr>
                                        <p:cTn id="463" dur="1" fill="hold">
                                          <p:stCondLst>
                                            <p:cond delay="0"/>
                                          </p:stCondLst>
                                        </p:cTn>
                                        <p:tgtEl>
                                          <p:spTgt spid="176"/>
                                        </p:tgtEl>
                                        <p:attrNameLst>
                                          <p:attrName>style.visibility</p:attrName>
                                        </p:attrNameLst>
                                      </p:cBhvr>
                                      <p:to>
                                        <p:strVal val="visible"/>
                                      </p:to>
                                    </p:set>
                                    <p:animEffect transition="in" filter="fade">
                                      <p:cBhvr>
                                        <p:cTn id="464" dur="200"/>
                                        <p:tgtEl>
                                          <p:spTgt spid="176"/>
                                        </p:tgtEl>
                                      </p:cBhvr>
                                    </p:animEffect>
                                  </p:childTnLst>
                                </p:cTn>
                              </p:par>
                              <p:par>
                                <p:cTn id="465" presetID="10" presetClass="entr" presetSubtype="0" fill="hold" nodeType="withEffect">
                                  <p:stCondLst>
                                    <p:cond delay="0"/>
                                  </p:stCondLst>
                                  <p:childTnLst>
                                    <p:set>
                                      <p:cBhvr>
                                        <p:cTn id="466" dur="1" fill="hold">
                                          <p:stCondLst>
                                            <p:cond delay="0"/>
                                          </p:stCondLst>
                                        </p:cTn>
                                        <p:tgtEl>
                                          <p:spTgt spid="166"/>
                                        </p:tgtEl>
                                        <p:attrNameLst>
                                          <p:attrName>style.visibility</p:attrName>
                                        </p:attrNameLst>
                                      </p:cBhvr>
                                      <p:to>
                                        <p:strVal val="visible"/>
                                      </p:to>
                                    </p:set>
                                    <p:animEffect transition="in" filter="fade">
                                      <p:cBhvr>
                                        <p:cTn id="467" dur="200"/>
                                        <p:tgtEl>
                                          <p:spTgt spid="166"/>
                                        </p:tgtEl>
                                      </p:cBhvr>
                                    </p:animEffect>
                                  </p:childTnLst>
                                </p:cTn>
                              </p:par>
                              <p:par>
                                <p:cTn id="468" presetID="10" presetClass="entr" presetSubtype="0" fill="hold" nodeType="withEffect">
                                  <p:stCondLst>
                                    <p:cond delay="0"/>
                                  </p:stCondLst>
                                  <p:childTnLst>
                                    <p:set>
                                      <p:cBhvr>
                                        <p:cTn id="469" dur="1" fill="hold">
                                          <p:stCondLst>
                                            <p:cond delay="0"/>
                                          </p:stCondLst>
                                        </p:cTn>
                                        <p:tgtEl>
                                          <p:spTgt spid="156"/>
                                        </p:tgtEl>
                                        <p:attrNameLst>
                                          <p:attrName>style.visibility</p:attrName>
                                        </p:attrNameLst>
                                      </p:cBhvr>
                                      <p:to>
                                        <p:strVal val="visible"/>
                                      </p:to>
                                    </p:set>
                                    <p:animEffect transition="in" filter="fade">
                                      <p:cBhvr>
                                        <p:cTn id="470" dur="200"/>
                                        <p:tgtEl>
                                          <p:spTgt spid="156"/>
                                        </p:tgtEl>
                                      </p:cBhvr>
                                    </p:animEffect>
                                  </p:childTnLst>
                                </p:cTn>
                              </p:par>
                              <p:par>
                                <p:cTn id="471" presetID="10" presetClass="entr" presetSubtype="0" fill="hold" nodeType="withEffect">
                                  <p:stCondLst>
                                    <p:cond delay="0"/>
                                  </p:stCondLst>
                                  <p:childTnLst>
                                    <p:set>
                                      <p:cBhvr>
                                        <p:cTn id="472" dur="1" fill="hold">
                                          <p:stCondLst>
                                            <p:cond delay="0"/>
                                          </p:stCondLst>
                                        </p:cTn>
                                        <p:tgtEl>
                                          <p:spTgt spid="201"/>
                                        </p:tgtEl>
                                        <p:attrNameLst>
                                          <p:attrName>style.visibility</p:attrName>
                                        </p:attrNameLst>
                                      </p:cBhvr>
                                      <p:to>
                                        <p:strVal val="visible"/>
                                      </p:to>
                                    </p:set>
                                    <p:animEffect transition="in" filter="fade">
                                      <p:cBhvr>
                                        <p:cTn id="473" dur="200"/>
                                        <p:tgtEl>
                                          <p:spTgt spid="201"/>
                                        </p:tgtEl>
                                      </p:cBhvr>
                                    </p:animEffect>
                                  </p:childTnLst>
                                </p:cTn>
                              </p:par>
                            </p:childTnLst>
                          </p:cTn>
                        </p:par>
                        <p:par>
                          <p:cTn id="474" fill="hold">
                            <p:stCondLst>
                              <p:cond delay="4000"/>
                            </p:stCondLst>
                            <p:childTnLst>
                              <p:par>
                                <p:cTn id="475" presetID="10" presetClass="entr" presetSubtype="0" fill="hold" nodeType="afterEffect">
                                  <p:stCondLst>
                                    <p:cond delay="0"/>
                                  </p:stCondLst>
                                  <p:childTnLst>
                                    <p:set>
                                      <p:cBhvr>
                                        <p:cTn id="476" dur="1" fill="hold">
                                          <p:stCondLst>
                                            <p:cond delay="0"/>
                                          </p:stCondLst>
                                        </p:cTn>
                                        <p:tgtEl>
                                          <p:spTgt spid="281"/>
                                        </p:tgtEl>
                                        <p:attrNameLst>
                                          <p:attrName>style.visibility</p:attrName>
                                        </p:attrNameLst>
                                      </p:cBhvr>
                                      <p:to>
                                        <p:strVal val="visible"/>
                                      </p:to>
                                    </p:set>
                                    <p:animEffect transition="in" filter="fade">
                                      <p:cBhvr>
                                        <p:cTn id="477" dur="200"/>
                                        <p:tgtEl>
                                          <p:spTgt spid="281"/>
                                        </p:tgtEl>
                                      </p:cBhvr>
                                    </p:animEffect>
                                  </p:childTnLst>
                                </p:cTn>
                              </p:par>
                              <p:par>
                                <p:cTn id="478" presetID="10" presetClass="entr" presetSubtype="0" fill="hold" nodeType="withEffect">
                                  <p:stCondLst>
                                    <p:cond delay="0"/>
                                  </p:stCondLst>
                                  <p:childTnLst>
                                    <p:set>
                                      <p:cBhvr>
                                        <p:cTn id="479" dur="1" fill="hold">
                                          <p:stCondLst>
                                            <p:cond delay="0"/>
                                          </p:stCondLst>
                                        </p:cTn>
                                        <p:tgtEl>
                                          <p:spTgt spid="271"/>
                                        </p:tgtEl>
                                        <p:attrNameLst>
                                          <p:attrName>style.visibility</p:attrName>
                                        </p:attrNameLst>
                                      </p:cBhvr>
                                      <p:to>
                                        <p:strVal val="visible"/>
                                      </p:to>
                                    </p:set>
                                    <p:animEffect transition="in" filter="fade">
                                      <p:cBhvr>
                                        <p:cTn id="480" dur="200"/>
                                        <p:tgtEl>
                                          <p:spTgt spid="271"/>
                                        </p:tgtEl>
                                      </p:cBhvr>
                                    </p:animEffect>
                                  </p:childTnLst>
                                </p:cTn>
                              </p:par>
                              <p:par>
                                <p:cTn id="481" presetID="10" presetClass="entr" presetSubtype="0" fill="hold" nodeType="withEffect">
                                  <p:stCondLst>
                                    <p:cond delay="0"/>
                                  </p:stCondLst>
                                  <p:childTnLst>
                                    <p:set>
                                      <p:cBhvr>
                                        <p:cTn id="482" dur="1" fill="hold">
                                          <p:stCondLst>
                                            <p:cond delay="0"/>
                                          </p:stCondLst>
                                        </p:cTn>
                                        <p:tgtEl>
                                          <p:spTgt spid="261"/>
                                        </p:tgtEl>
                                        <p:attrNameLst>
                                          <p:attrName>style.visibility</p:attrName>
                                        </p:attrNameLst>
                                      </p:cBhvr>
                                      <p:to>
                                        <p:strVal val="visible"/>
                                      </p:to>
                                    </p:set>
                                    <p:animEffect transition="in" filter="fade">
                                      <p:cBhvr>
                                        <p:cTn id="483" dur="200"/>
                                        <p:tgtEl>
                                          <p:spTgt spid="261"/>
                                        </p:tgtEl>
                                      </p:cBhvr>
                                    </p:animEffect>
                                  </p:childTnLst>
                                </p:cTn>
                              </p:par>
                              <p:par>
                                <p:cTn id="484" presetID="10" presetClass="entr" presetSubtype="0" fill="hold" nodeType="withEffect">
                                  <p:stCondLst>
                                    <p:cond delay="0"/>
                                  </p:stCondLst>
                                  <p:childTnLst>
                                    <p:set>
                                      <p:cBhvr>
                                        <p:cTn id="485" dur="1" fill="hold">
                                          <p:stCondLst>
                                            <p:cond delay="0"/>
                                          </p:stCondLst>
                                        </p:cTn>
                                        <p:tgtEl>
                                          <p:spTgt spid="251"/>
                                        </p:tgtEl>
                                        <p:attrNameLst>
                                          <p:attrName>style.visibility</p:attrName>
                                        </p:attrNameLst>
                                      </p:cBhvr>
                                      <p:to>
                                        <p:strVal val="visible"/>
                                      </p:to>
                                    </p:set>
                                    <p:animEffect transition="in" filter="fade">
                                      <p:cBhvr>
                                        <p:cTn id="486" dur="200"/>
                                        <p:tgtEl>
                                          <p:spTgt spid="251"/>
                                        </p:tgtEl>
                                      </p:cBhvr>
                                    </p:animEffect>
                                  </p:childTnLst>
                                </p:cTn>
                              </p:par>
                              <p:par>
                                <p:cTn id="487" presetID="10" presetClass="entr" presetSubtype="0" fill="hold" nodeType="withEffect">
                                  <p:stCondLst>
                                    <p:cond delay="0"/>
                                  </p:stCondLst>
                                  <p:childTnLst>
                                    <p:set>
                                      <p:cBhvr>
                                        <p:cTn id="488" dur="1" fill="hold">
                                          <p:stCondLst>
                                            <p:cond delay="0"/>
                                          </p:stCondLst>
                                        </p:cTn>
                                        <p:tgtEl>
                                          <p:spTgt spid="241"/>
                                        </p:tgtEl>
                                        <p:attrNameLst>
                                          <p:attrName>style.visibility</p:attrName>
                                        </p:attrNameLst>
                                      </p:cBhvr>
                                      <p:to>
                                        <p:strVal val="visible"/>
                                      </p:to>
                                    </p:set>
                                    <p:animEffect transition="in" filter="fade">
                                      <p:cBhvr>
                                        <p:cTn id="489" dur="200"/>
                                        <p:tgtEl>
                                          <p:spTgt spid="241"/>
                                        </p:tgtEl>
                                      </p:cBhvr>
                                    </p:animEffect>
                                  </p:childTnLst>
                                </p:cTn>
                              </p:par>
                              <p:par>
                                <p:cTn id="490" presetID="10" presetClass="entr" presetSubtype="0" fill="hold" nodeType="withEffect">
                                  <p:stCondLst>
                                    <p:cond delay="0"/>
                                  </p:stCondLst>
                                  <p:childTnLst>
                                    <p:set>
                                      <p:cBhvr>
                                        <p:cTn id="491" dur="1" fill="hold">
                                          <p:stCondLst>
                                            <p:cond delay="0"/>
                                          </p:stCondLst>
                                        </p:cTn>
                                        <p:tgtEl>
                                          <p:spTgt spid="231"/>
                                        </p:tgtEl>
                                        <p:attrNameLst>
                                          <p:attrName>style.visibility</p:attrName>
                                        </p:attrNameLst>
                                      </p:cBhvr>
                                      <p:to>
                                        <p:strVal val="visible"/>
                                      </p:to>
                                    </p:set>
                                    <p:animEffect transition="in" filter="fade">
                                      <p:cBhvr>
                                        <p:cTn id="492" dur="200"/>
                                        <p:tgtEl>
                                          <p:spTgt spid="231"/>
                                        </p:tgtEl>
                                      </p:cBhvr>
                                    </p:animEffect>
                                  </p:childTnLst>
                                </p:cTn>
                              </p:par>
                              <p:par>
                                <p:cTn id="493" presetID="10" presetClass="entr" presetSubtype="0" fill="hold" nodeType="withEffect">
                                  <p:stCondLst>
                                    <p:cond delay="0"/>
                                  </p:stCondLst>
                                  <p:childTnLst>
                                    <p:set>
                                      <p:cBhvr>
                                        <p:cTn id="494" dur="1" fill="hold">
                                          <p:stCondLst>
                                            <p:cond delay="0"/>
                                          </p:stCondLst>
                                        </p:cTn>
                                        <p:tgtEl>
                                          <p:spTgt spid="221"/>
                                        </p:tgtEl>
                                        <p:attrNameLst>
                                          <p:attrName>style.visibility</p:attrName>
                                        </p:attrNameLst>
                                      </p:cBhvr>
                                      <p:to>
                                        <p:strVal val="visible"/>
                                      </p:to>
                                    </p:set>
                                    <p:animEffect transition="in" filter="fade">
                                      <p:cBhvr>
                                        <p:cTn id="495" dur="200"/>
                                        <p:tgtEl>
                                          <p:spTgt spid="221"/>
                                        </p:tgtEl>
                                      </p:cBhvr>
                                    </p:animEffect>
                                  </p:childTnLst>
                                </p:cTn>
                              </p:par>
                              <p:par>
                                <p:cTn id="496" presetID="10" presetClass="entr" presetSubtype="0" fill="hold" nodeType="withEffect">
                                  <p:stCondLst>
                                    <p:cond delay="0"/>
                                  </p:stCondLst>
                                  <p:childTnLst>
                                    <p:set>
                                      <p:cBhvr>
                                        <p:cTn id="497" dur="1" fill="hold">
                                          <p:stCondLst>
                                            <p:cond delay="0"/>
                                          </p:stCondLst>
                                        </p:cTn>
                                        <p:tgtEl>
                                          <p:spTgt spid="211"/>
                                        </p:tgtEl>
                                        <p:attrNameLst>
                                          <p:attrName>style.visibility</p:attrName>
                                        </p:attrNameLst>
                                      </p:cBhvr>
                                      <p:to>
                                        <p:strVal val="visible"/>
                                      </p:to>
                                    </p:set>
                                    <p:animEffect transition="in" filter="fade">
                                      <p:cBhvr>
                                        <p:cTn id="498" dur="200"/>
                                        <p:tgtEl>
                                          <p:spTgt spid="211"/>
                                        </p:tgtEl>
                                      </p:cBhvr>
                                    </p:animEffect>
                                  </p:childTnLst>
                                </p:cTn>
                              </p:par>
                              <p:par>
                                <p:cTn id="499" presetID="10" presetClass="entr" presetSubtype="0" fill="hold" nodeType="withEffect">
                                  <p:stCondLst>
                                    <p:cond delay="0"/>
                                  </p:stCondLst>
                                  <p:childTnLst>
                                    <p:set>
                                      <p:cBhvr>
                                        <p:cTn id="500" dur="1" fill="hold">
                                          <p:stCondLst>
                                            <p:cond delay="0"/>
                                          </p:stCondLst>
                                        </p:cTn>
                                        <p:tgtEl>
                                          <p:spTgt spid="72"/>
                                        </p:tgtEl>
                                        <p:attrNameLst>
                                          <p:attrName>style.visibility</p:attrName>
                                        </p:attrNameLst>
                                      </p:cBhvr>
                                      <p:to>
                                        <p:strVal val="visible"/>
                                      </p:to>
                                    </p:set>
                                    <p:animEffect transition="in" filter="fade">
                                      <p:cBhvr>
                                        <p:cTn id="501" dur="200"/>
                                        <p:tgtEl>
                                          <p:spTgt spid="72"/>
                                        </p:tgtEl>
                                      </p:cBhvr>
                                    </p:animEffect>
                                  </p:childTnLst>
                                </p:cTn>
                              </p:par>
                              <p:par>
                                <p:cTn id="502" presetID="10" presetClass="entr" presetSubtype="0" fill="hold" nodeType="withEffect">
                                  <p:stCondLst>
                                    <p:cond delay="0"/>
                                  </p:stCondLst>
                                  <p:childTnLst>
                                    <p:set>
                                      <p:cBhvr>
                                        <p:cTn id="503" dur="1" fill="hold">
                                          <p:stCondLst>
                                            <p:cond delay="0"/>
                                          </p:stCondLst>
                                        </p:cTn>
                                        <p:tgtEl>
                                          <p:spTgt spid="95"/>
                                        </p:tgtEl>
                                        <p:attrNameLst>
                                          <p:attrName>style.visibility</p:attrName>
                                        </p:attrNameLst>
                                      </p:cBhvr>
                                      <p:to>
                                        <p:strVal val="visible"/>
                                      </p:to>
                                    </p:set>
                                    <p:animEffect transition="in" filter="fade">
                                      <p:cBhvr>
                                        <p:cTn id="504" dur="200"/>
                                        <p:tgtEl>
                                          <p:spTgt spid="95"/>
                                        </p:tgtEl>
                                      </p:cBhvr>
                                    </p:animEffect>
                                  </p:childTnLst>
                                </p:cTn>
                              </p:par>
                              <p:par>
                                <p:cTn id="505" presetID="10" presetClass="entr" presetSubtype="0" fill="hold" nodeType="withEffect">
                                  <p:stCondLst>
                                    <p:cond delay="0"/>
                                  </p:stCondLst>
                                  <p:childTnLst>
                                    <p:set>
                                      <p:cBhvr>
                                        <p:cTn id="506" dur="1" fill="hold">
                                          <p:stCondLst>
                                            <p:cond delay="0"/>
                                          </p:stCondLst>
                                        </p:cTn>
                                        <p:tgtEl>
                                          <p:spTgt spid="85"/>
                                        </p:tgtEl>
                                        <p:attrNameLst>
                                          <p:attrName>style.visibility</p:attrName>
                                        </p:attrNameLst>
                                      </p:cBhvr>
                                      <p:to>
                                        <p:strVal val="visible"/>
                                      </p:to>
                                    </p:set>
                                    <p:animEffect transition="in" filter="fade">
                                      <p:cBhvr>
                                        <p:cTn id="507" dur="200"/>
                                        <p:tgtEl>
                                          <p:spTgt spid="85"/>
                                        </p:tgtEl>
                                      </p:cBhvr>
                                    </p:animEffect>
                                  </p:childTnLst>
                                </p:cTn>
                              </p:par>
                              <p:par>
                                <p:cTn id="508" presetID="10" presetClass="entr" presetSubtype="0" fill="hold" nodeType="withEffect">
                                  <p:stCondLst>
                                    <p:cond delay="0"/>
                                  </p:stCondLst>
                                  <p:childTnLst>
                                    <p:set>
                                      <p:cBhvr>
                                        <p:cTn id="509" dur="1" fill="hold">
                                          <p:stCondLst>
                                            <p:cond delay="0"/>
                                          </p:stCondLst>
                                        </p:cTn>
                                        <p:tgtEl>
                                          <p:spTgt spid="185"/>
                                        </p:tgtEl>
                                        <p:attrNameLst>
                                          <p:attrName>style.visibility</p:attrName>
                                        </p:attrNameLst>
                                      </p:cBhvr>
                                      <p:to>
                                        <p:strVal val="visible"/>
                                      </p:to>
                                    </p:set>
                                    <p:animEffect transition="in" filter="fade">
                                      <p:cBhvr>
                                        <p:cTn id="510" dur="200"/>
                                        <p:tgtEl>
                                          <p:spTgt spid="185"/>
                                        </p:tgtEl>
                                      </p:cBhvr>
                                    </p:animEffect>
                                  </p:childTnLst>
                                </p:cTn>
                              </p:par>
                              <p:par>
                                <p:cTn id="511" presetID="10" presetClass="entr" presetSubtype="0" fill="hold" nodeType="withEffect">
                                  <p:stCondLst>
                                    <p:cond delay="0"/>
                                  </p:stCondLst>
                                  <p:childTnLst>
                                    <p:set>
                                      <p:cBhvr>
                                        <p:cTn id="512" dur="1" fill="hold">
                                          <p:stCondLst>
                                            <p:cond delay="0"/>
                                          </p:stCondLst>
                                        </p:cTn>
                                        <p:tgtEl>
                                          <p:spTgt spid="175"/>
                                        </p:tgtEl>
                                        <p:attrNameLst>
                                          <p:attrName>style.visibility</p:attrName>
                                        </p:attrNameLst>
                                      </p:cBhvr>
                                      <p:to>
                                        <p:strVal val="visible"/>
                                      </p:to>
                                    </p:set>
                                    <p:animEffect transition="in" filter="fade">
                                      <p:cBhvr>
                                        <p:cTn id="513" dur="200"/>
                                        <p:tgtEl>
                                          <p:spTgt spid="175"/>
                                        </p:tgtEl>
                                      </p:cBhvr>
                                    </p:animEffect>
                                  </p:childTnLst>
                                </p:cTn>
                              </p:par>
                              <p:par>
                                <p:cTn id="514" presetID="10" presetClass="entr" presetSubtype="0" fill="hold" nodeType="withEffect">
                                  <p:stCondLst>
                                    <p:cond delay="0"/>
                                  </p:stCondLst>
                                  <p:childTnLst>
                                    <p:set>
                                      <p:cBhvr>
                                        <p:cTn id="515" dur="1" fill="hold">
                                          <p:stCondLst>
                                            <p:cond delay="0"/>
                                          </p:stCondLst>
                                        </p:cTn>
                                        <p:tgtEl>
                                          <p:spTgt spid="165"/>
                                        </p:tgtEl>
                                        <p:attrNameLst>
                                          <p:attrName>style.visibility</p:attrName>
                                        </p:attrNameLst>
                                      </p:cBhvr>
                                      <p:to>
                                        <p:strVal val="visible"/>
                                      </p:to>
                                    </p:set>
                                    <p:animEffect transition="in" filter="fade">
                                      <p:cBhvr>
                                        <p:cTn id="516" dur="200"/>
                                        <p:tgtEl>
                                          <p:spTgt spid="165"/>
                                        </p:tgtEl>
                                      </p:cBhvr>
                                    </p:animEffect>
                                  </p:childTnLst>
                                </p:cTn>
                              </p:par>
                              <p:par>
                                <p:cTn id="517" presetID="10" presetClass="entr" presetSubtype="0" fill="hold" nodeType="withEffect">
                                  <p:stCondLst>
                                    <p:cond delay="0"/>
                                  </p:stCondLst>
                                  <p:childTnLst>
                                    <p:set>
                                      <p:cBhvr>
                                        <p:cTn id="518" dur="1" fill="hold">
                                          <p:stCondLst>
                                            <p:cond delay="0"/>
                                          </p:stCondLst>
                                        </p:cTn>
                                        <p:tgtEl>
                                          <p:spTgt spid="155"/>
                                        </p:tgtEl>
                                        <p:attrNameLst>
                                          <p:attrName>style.visibility</p:attrName>
                                        </p:attrNameLst>
                                      </p:cBhvr>
                                      <p:to>
                                        <p:strVal val="visible"/>
                                      </p:to>
                                    </p:set>
                                    <p:animEffect transition="in" filter="fade">
                                      <p:cBhvr>
                                        <p:cTn id="519" dur="200"/>
                                        <p:tgtEl>
                                          <p:spTgt spid="155"/>
                                        </p:tgtEl>
                                      </p:cBhvr>
                                    </p:animEffect>
                                  </p:childTnLst>
                                </p:cTn>
                              </p:par>
                              <p:par>
                                <p:cTn id="520" presetID="10" presetClass="entr" presetSubtype="0" fill="hold" nodeType="withEffect">
                                  <p:stCondLst>
                                    <p:cond delay="0"/>
                                  </p:stCondLst>
                                  <p:childTnLst>
                                    <p:set>
                                      <p:cBhvr>
                                        <p:cTn id="521" dur="1" fill="hold">
                                          <p:stCondLst>
                                            <p:cond delay="0"/>
                                          </p:stCondLst>
                                        </p:cTn>
                                        <p:tgtEl>
                                          <p:spTgt spid="200"/>
                                        </p:tgtEl>
                                        <p:attrNameLst>
                                          <p:attrName>style.visibility</p:attrName>
                                        </p:attrNameLst>
                                      </p:cBhvr>
                                      <p:to>
                                        <p:strVal val="visible"/>
                                      </p:to>
                                    </p:set>
                                    <p:animEffect transition="in" filter="fade">
                                      <p:cBhvr>
                                        <p:cTn id="522" dur="200"/>
                                        <p:tgtEl>
                                          <p:spTgt spid="200"/>
                                        </p:tgtEl>
                                      </p:cBhvr>
                                    </p:animEffect>
                                  </p:childTnLst>
                                </p:cTn>
                              </p:par>
                            </p:childTnLst>
                          </p:cTn>
                        </p:par>
                        <p:par>
                          <p:cTn id="523" fill="hold">
                            <p:stCondLst>
                              <p:cond delay="4200"/>
                            </p:stCondLst>
                            <p:childTnLst>
                              <p:par>
                                <p:cTn id="524" presetID="10" presetClass="entr" presetSubtype="0" fill="hold" nodeType="afterEffect">
                                  <p:stCondLst>
                                    <p:cond delay="0"/>
                                  </p:stCondLst>
                                  <p:childTnLst>
                                    <p:set>
                                      <p:cBhvr>
                                        <p:cTn id="525" dur="1" fill="hold">
                                          <p:stCondLst>
                                            <p:cond delay="0"/>
                                          </p:stCondLst>
                                        </p:cTn>
                                        <p:tgtEl>
                                          <p:spTgt spid="270"/>
                                        </p:tgtEl>
                                        <p:attrNameLst>
                                          <p:attrName>style.visibility</p:attrName>
                                        </p:attrNameLst>
                                      </p:cBhvr>
                                      <p:to>
                                        <p:strVal val="visible"/>
                                      </p:to>
                                    </p:set>
                                    <p:animEffect transition="in" filter="fade">
                                      <p:cBhvr>
                                        <p:cTn id="526" dur="200"/>
                                        <p:tgtEl>
                                          <p:spTgt spid="270"/>
                                        </p:tgtEl>
                                      </p:cBhvr>
                                    </p:animEffect>
                                  </p:childTnLst>
                                </p:cTn>
                              </p:par>
                              <p:par>
                                <p:cTn id="527" presetID="10" presetClass="entr" presetSubtype="0" fill="hold" nodeType="withEffect">
                                  <p:stCondLst>
                                    <p:cond delay="0"/>
                                  </p:stCondLst>
                                  <p:childTnLst>
                                    <p:set>
                                      <p:cBhvr>
                                        <p:cTn id="528" dur="1" fill="hold">
                                          <p:stCondLst>
                                            <p:cond delay="0"/>
                                          </p:stCondLst>
                                        </p:cTn>
                                        <p:tgtEl>
                                          <p:spTgt spid="260"/>
                                        </p:tgtEl>
                                        <p:attrNameLst>
                                          <p:attrName>style.visibility</p:attrName>
                                        </p:attrNameLst>
                                      </p:cBhvr>
                                      <p:to>
                                        <p:strVal val="visible"/>
                                      </p:to>
                                    </p:set>
                                    <p:animEffect transition="in" filter="fade">
                                      <p:cBhvr>
                                        <p:cTn id="529" dur="200"/>
                                        <p:tgtEl>
                                          <p:spTgt spid="260"/>
                                        </p:tgtEl>
                                      </p:cBhvr>
                                    </p:animEffect>
                                  </p:childTnLst>
                                </p:cTn>
                              </p:par>
                              <p:par>
                                <p:cTn id="530" presetID="10" presetClass="entr" presetSubtype="0" fill="hold" nodeType="withEffect">
                                  <p:stCondLst>
                                    <p:cond delay="0"/>
                                  </p:stCondLst>
                                  <p:childTnLst>
                                    <p:set>
                                      <p:cBhvr>
                                        <p:cTn id="531" dur="1" fill="hold">
                                          <p:stCondLst>
                                            <p:cond delay="0"/>
                                          </p:stCondLst>
                                        </p:cTn>
                                        <p:tgtEl>
                                          <p:spTgt spid="250"/>
                                        </p:tgtEl>
                                        <p:attrNameLst>
                                          <p:attrName>style.visibility</p:attrName>
                                        </p:attrNameLst>
                                      </p:cBhvr>
                                      <p:to>
                                        <p:strVal val="visible"/>
                                      </p:to>
                                    </p:set>
                                    <p:animEffect transition="in" filter="fade">
                                      <p:cBhvr>
                                        <p:cTn id="532" dur="200"/>
                                        <p:tgtEl>
                                          <p:spTgt spid="250"/>
                                        </p:tgtEl>
                                      </p:cBhvr>
                                    </p:animEffect>
                                  </p:childTnLst>
                                </p:cTn>
                              </p:par>
                              <p:par>
                                <p:cTn id="533" presetID="10" presetClass="entr" presetSubtype="0" fill="hold" nodeType="withEffect">
                                  <p:stCondLst>
                                    <p:cond delay="0"/>
                                  </p:stCondLst>
                                  <p:childTnLst>
                                    <p:set>
                                      <p:cBhvr>
                                        <p:cTn id="534" dur="1" fill="hold">
                                          <p:stCondLst>
                                            <p:cond delay="0"/>
                                          </p:stCondLst>
                                        </p:cTn>
                                        <p:tgtEl>
                                          <p:spTgt spid="240"/>
                                        </p:tgtEl>
                                        <p:attrNameLst>
                                          <p:attrName>style.visibility</p:attrName>
                                        </p:attrNameLst>
                                      </p:cBhvr>
                                      <p:to>
                                        <p:strVal val="visible"/>
                                      </p:to>
                                    </p:set>
                                    <p:animEffect transition="in" filter="fade">
                                      <p:cBhvr>
                                        <p:cTn id="535" dur="200"/>
                                        <p:tgtEl>
                                          <p:spTgt spid="240"/>
                                        </p:tgtEl>
                                      </p:cBhvr>
                                    </p:animEffect>
                                  </p:childTnLst>
                                </p:cTn>
                              </p:par>
                              <p:par>
                                <p:cTn id="536" presetID="10" presetClass="entr" presetSubtype="0" fill="hold" nodeType="withEffect">
                                  <p:stCondLst>
                                    <p:cond delay="0"/>
                                  </p:stCondLst>
                                  <p:childTnLst>
                                    <p:set>
                                      <p:cBhvr>
                                        <p:cTn id="537" dur="1" fill="hold">
                                          <p:stCondLst>
                                            <p:cond delay="0"/>
                                          </p:stCondLst>
                                        </p:cTn>
                                        <p:tgtEl>
                                          <p:spTgt spid="230"/>
                                        </p:tgtEl>
                                        <p:attrNameLst>
                                          <p:attrName>style.visibility</p:attrName>
                                        </p:attrNameLst>
                                      </p:cBhvr>
                                      <p:to>
                                        <p:strVal val="visible"/>
                                      </p:to>
                                    </p:set>
                                    <p:animEffect transition="in" filter="fade">
                                      <p:cBhvr>
                                        <p:cTn id="538" dur="200"/>
                                        <p:tgtEl>
                                          <p:spTgt spid="230"/>
                                        </p:tgtEl>
                                      </p:cBhvr>
                                    </p:animEffect>
                                  </p:childTnLst>
                                </p:cTn>
                              </p:par>
                              <p:par>
                                <p:cTn id="539" presetID="10" presetClass="entr" presetSubtype="0" fill="hold" nodeType="withEffect">
                                  <p:stCondLst>
                                    <p:cond delay="0"/>
                                  </p:stCondLst>
                                  <p:childTnLst>
                                    <p:set>
                                      <p:cBhvr>
                                        <p:cTn id="540" dur="1" fill="hold">
                                          <p:stCondLst>
                                            <p:cond delay="0"/>
                                          </p:stCondLst>
                                        </p:cTn>
                                        <p:tgtEl>
                                          <p:spTgt spid="220"/>
                                        </p:tgtEl>
                                        <p:attrNameLst>
                                          <p:attrName>style.visibility</p:attrName>
                                        </p:attrNameLst>
                                      </p:cBhvr>
                                      <p:to>
                                        <p:strVal val="visible"/>
                                      </p:to>
                                    </p:set>
                                    <p:animEffect transition="in" filter="fade">
                                      <p:cBhvr>
                                        <p:cTn id="541" dur="200"/>
                                        <p:tgtEl>
                                          <p:spTgt spid="220"/>
                                        </p:tgtEl>
                                      </p:cBhvr>
                                    </p:animEffect>
                                  </p:childTnLst>
                                </p:cTn>
                              </p:par>
                              <p:par>
                                <p:cTn id="542" presetID="10" presetClass="entr" presetSubtype="0" fill="hold" nodeType="withEffect">
                                  <p:stCondLst>
                                    <p:cond delay="0"/>
                                  </p:stCondLst>
                                  <p:childTnLst>
                                    <p:set>
                                      <p:cBhvr>
                                        <p:cTn id="543" dur="1" fill="hold">
                                          <p:stCondLst>
                                            <p:cond delay="0"/>
                                          </p:stCondLst>
                                        </p:cTn>
                                        <p:tgtEl>
                                          <p:spTgt spid="210"/>
                                        </p:tgtEl>
                                        <p:attrNameLst>
                                          <p:attrName>style.visibility</p:attrName>
                                        </p:attrNameLst>
                                      </p:cBhvr>
                                      <p:to>
                                        <p:strVal val="visible"/>
                                      </p:to>
                                    </p:set>
                                    <p:animEffect transition="in" filter="fade">
                                      <p:cBhvr>
                                        <p:cTn id="544" dur="200"/>
                                        <p:tgtEl>
                                          <p:spTgt spid="210"/>
                                        </p:tgtEl>
                                      </p:cBhvr>
                                    </p:animEffect>
                                  </p:childTnLst>
                                </p:cTn>
                              </p:par>
                              <p:par>
                                <p:cTn id="545" presetID="10" presetClass="entr" presetSubtype="0" fill="hold" nodeType="withEffect">
                                  <p:stCondLst>
                                    <p:cond delay="0"/>
                                  </p:stCondLst>
                                  <p:childTnLst>
                                    <p:set>
                                      <p:cBhvr>
                                        <p:cTn id="546" dur="1" fill="hold">
                                          <p:stCondLst>
                                            <p:cond delay="0"/>
                                          </p:stCondLst>
                                        </p:cTn>
                                        <p:tgtEl>
                                          <p:spTgt spid="199"/>
                                        </p:tgtEl>
                                        <p:attrNameLst>
                                          <p:attrName>style.visibility</p:attrName>
                                        </p:attrNameLst>
                                      </p:cBhvr>
                                      <p:to>
                                        <p:strVal val="visible"/>
                                      </p:to>
                                    </p:set>
                                    <p:animEffect transition="in" filter="fade">
                                      <p:cBhvr>
                                        <p:cTn id="547" dur="200"/>
                                        <p:tgtEl>
                                          <p:spTgt spid="199"/>
                                        </p:tgtEl>
                                      </p:cBhvr>
                                    </p:animEffect>
                                  </p:childTnLst>
                                </p:cTn>
                              </p:par>
                              <p:par>
                                <p:cTn id="548" presetID="10" presetClass="entr" presetSubtype="0" fill="hold" nodeType="withEffect">
                                  <p:stCondLst>
                                    <p:cond delay="0"/>
                                  </p:stCondLst>
                                  <p:childTnLst>
                                    <p:set>
                                      <p:cBhvr>
                                        <p:cTn id="549" dur="1" fill="hold">
                                          <p:stCondLst>
                                            <p:cond delay="0"/>
                                          </p:stCondLst>
                                        </p:cTn>
                                        <p:tgtEl>
                                          <p:spTgt spid="154"/>
                                        </p:tgtEl>
                                        <p:attrNameLst>
                                          <p:attrName>style.visibility</p:attrName>
                                        </p:attrNameLst>
                                      </p:cBhvr>
                                      <p:to>
                                        <p:strVal val="visible"/>
                                      </p:to>
                                    </p:set>
                                    <p:animEffect transition="in" filter="fade">
                                      <p:cBhvr>
                                        <p:cTn id="550" dur="200"/>
                                        <p:tgtEl>
                                          <p:spTgt spid="154"/>
                                        </p:tgtEl>
                                      </p:cBhvr>
                                    </p:animEffect>
                                  </p:childTnLst>
                                </p:cTn>
                              </p:par>
                              <p:par>
                                <p:cTn id="551" presetID="10" presetClass="entr" presetSubtype="0" fill="hold" nodeType="withEffect">
                                  <p:stCondLst>
                                    <p:cond delay="0"/>
                                  </p:stCondLst>
                                  <p:childTnLst>
                                    <p:set>
                                      <p:cBhvr>
                                        <p:cTn id="552" dur="1" fill="hold">
                                          <p:stCondLst>
                                            <p:cond delay="0"/>
                                          </p:stCondLst>
                                        </p:cTn>
                                        <p:tgtEl>
                                          <p:spTgt spid="164"/>
                                        </p:tgtEl>
                                        <p:attrNameLst>
                                          <p:attrName>style.visibility</p:attrName>
                                        </p:attrNameLst>
                                      </p:cBhvr>
                                      <p:to>
                                        <p:strVal val="visible"/>
                                      </p:to>
                                    </p:set>
                                    <p:animEffect transition="in" filter="fade">
                                      <p:cBhvr>
                                        <p:cTn id="553" dur="200"/>
                                        <p:tgtEl>
                                          <p:spTgt spid="164"/>
                                        </p:tgtEl>
                                      </p:cBhvr>
                                    </p:animEffect>
                                  </p:childTnLst>
                                </p:cTn>
                              </p:par>
                              <p:par>
                                <p:cTn id="554" presetID="10" presetClass="entr" presetSubtype="0" fill="hold" nodeType="withEffect">
                                  <p:stCondLst>
                                    <p:cond delay="0"/>
                                  </p:stCondLst>
                                  <p:childTnLst>
                                    <p:set>
                                      <p:cBhvr>
                                        <p:cTn id="555" dur="1" fill="hold">
                                          <p:stCondLst>
                                            <p:cond delay="0"/>
                                          </p:stCondLst>
                                        </p:cTn>
                                        <p:tgtEl>
                                          <p:spTgt spid="174"/>
                                        </p:tgtEl>
                                        <p:attrNameLst>
                                          <p:attrName>style.visibility</p:attrName>
                                        </p:attrNameLst>
                                      </p:cBhvr>
                                      <p:to>
                                        <p:strVal val="visible"/>
                                      </p:to>
                                    </p:set>
                                    <p:animEffect transition="in" filter="fade">
                                      <p:cBhvr>
                                        <p:cTn id="556" dur="200"/>
                                        <p:tgtEl>
                                          <p:spTgt spid="174"/>
                                        </p:tgtEl>
                                      </p:cBhvr>
                                    </p:animEffect>
                                  </p:childTnLst>
                                </p:cTn>
                              </p:par>
                              <p:par>
                                <p:cTn id="557" presetID="10" presetClass="entr" presetSubtype="0" fill="hold" nodeType="withEffect">
                                  <p:stCondLst>
                                    <p:cond delay="0"/>
                                  </p:stCondLst>
                                  <p:childTnLst>
                                    <p:set>
                                      <p:cBhvr>
                                        <p:cTn id="558" dur="1" fill="hold">
                                          <p:stCondLst>
                                            <p:cond delay="0"/>
                                          </p:stCondLst>
                                        </p:cTn>
                                        <p:tgtEl>
                                          <p:spTgt spid="184"/>
                                        </p:tgtEl>
                                        <p:attrNameLst>
                                          <p:attrName>style.visibility</p:attrName>
                                        </p:attrNameLst>
                                      </p:cBhvr>
                                      <p:to>
                                        <p:strVal val="visible"/>
                                      </p:to>
                                    </p:set>
                                    <p:animEffect transition="in" filter="fade">
                                      <p:cBhvr>
                                        <p:cTn id="559" dur="200"/>
                                        <p:tgtEl>
                                          <p:spTgt spid="184"/>
                                        </p:tgtEl>
                                      </p:cBhvr>
                                    </p:animEffect>
                                  </p:childTnLst>
                                </p:cTn>
                              </p:par>
                              <p:par>
                                <p:cTn id="560" presetID="10" presetClass="entr" presetSubtype="0" fill="hold" nodeType="withEffect">
                                  <p:stCondLst>
                                    <p:cond delay="0"/>
                                  </p:stCondLst>
                                  <p:childTnLst>
                                    <p:set>
                                      <p:cBhvr>
                                        <p:cTn id="561" dur="1" fill="hold">
                                          <p:stCondLst>
                                            <p:cond delay="0"/>
                                          </p:stCondLst>
                                        </p:cTn>
                                        <p:tgtEl>
                                          <p:spTgt spid="84"/>
                                        </p:tgtEl>
                                        <p:attrNameLst>
                                          <p:attrName>style.visibility</p:attrName>
                                        </p:attrNameLst>
                                      </p:cBhvr>
                                      <p:to>
                                        <p:strVal val="visible"/>
                                      </p:to>
                                    </p:set>
                                    <p:animEffect transition="in" filter="fade">
                                      <p:cBhvr>
                                        <p:cTn id="562" dur="200"/>
                                        <p:tgtEl>
                                          <p:spTgt spid="84"/>
                                        </p:tgtEl>
                                      </p:cBhvr>
                                    </p:animEffect>
                                  </p:childTnLst>
                                </p:cTn>
                              </p:par>
                              <p:par>
                                <p:cTn id="563" presetID="10" presetClass="entr" presetSubtype="0" fill="hold" nodeType="withEffect">
                                  <p:stCondLst>
                                    <p:cond delay="0"/>
                                  </p:stCondLst>
                                  <p:childTnLst>
                                    <p:set>
                                      <p:cBhvr>
                                        <p:cTn id="564" dur="1" fill="hold">
                                          <p:stCondLst>
                                            <p:cond delay="0"/>
                                          </p:stCondLst>
                                        </p:cTn>
                                        <p:tgtEl>
                                          <p:spTgt spid="94"/>
                                        </p:tgtEl>
                                        <p:attrNameLst>
                                          <p:attrName>style.visibility</p:attrName>
                                        </p:attrNameLst>
                                      </p:cBhvr>
                                      <p:to>
                                        <p:strVal val="visible"/>
                                      </p:to>
                                    </p:set>
                                    <p:animEffect transition="in" filter="fade">
                                      <p:cBhvr>
                                        <p:cTn id="565" dur="200"/>
                                        <p:tgtEl>
                                          <p:spTgt spid="94"/>
                                        </p:tgtEl>
                                      </p:cBhvr>
                                    </p:animEffect>
                                  </p:childTnLst>
                                </p:cTn>
                              </p:par>
                            </p:childTnLst>
                          </p:cTn>
                        </p:par>
                        <p:par>
                          <p:cTn id="566" fill="hold">
                            <p:stCondLst>
                              <p:cond delay="4400"/>
                            </p:stCondLst>
                            <p:childTnLst>
                              <p:par>
                                <p:cTn id="567" presetID="10" presetClass="entr" presetSubtype="0" fill="hold" nodeType="afterEffect">
                                  <p:stCondLst>
                                    <p:cond delay="0"/>
                                  </p:stCondLst>
                                  <p:childTnLst>
                                    <p:set>
                                      <p:cBhvr>
                                        <p:cTn id="568" dur="1" fill="hold">
                                          <p:stCondLst>
                                            <p:cond delay="0"/>
                                          </p:stCondLst>
                                        </p:cTn>
                                        <p:tgtEl>
                                          <p:spTgt spid="259"/>
                                        </p:tgtEl>
                                        <p:attrNameLst>
                                          <p:attrName>style.visibility</p:attrName>
                                        </p:attrNameLst>
                                      </p:cBhvr>
                                      <p:to>
                                        <p:strVal val="visible"/>
                                      </p:to>
                                    </p:set>
                                    <p:animEffect transition="in" filter="fade">
                                      <p:cBhvr>
                                        <p:cTn id="569" dur="200"/>
                                        <p:tgtEl>
                                          <p:spTgt spid="259"/>
                                        </p:tgtEl>
                                      </p:cBhvr>
                                    </p:animEffect>
                                  </p:childTnLst>
                                </p:cTn>
                              </p:par>
                              <p:par>
                                <p:cTn id="570" presetID="10" presetClass="entr" presetSubtype="0" fill="hold" nodeType="withEffect">
                                  <p:stCondLst>
                                    <p:cond delay="0"/>
                                  </p:stCondLst>
                                  <p:childTnLst>
                                    <p:set>
                                      <p:cBhvr>
                                        <p:cTn id="571" dur="1" fill="hold">
                                          <p:stCondLst>
                                            <p:cond delay="0"/>
                                          </p:stCondLst>
                                        </p:cTn>
                                        <p:tgtEl>
                                          <p:spTgt spid="249"/>
                                        </p:tgtEl>
                                        <p:attrNameLst>
                                          <p:attrName>style.visibility</p:attrName>
                                        </p:attrNameLst>
                                      </p:cBhvr>
                                      <p:to>
                                        <p:strVal val="visible"/>
                                      </p:to>
                                    </p:set>
                                    <p:animEffect transition="in" filter="fade">
                                      <p:cBhvr>
                                        <p:cTn id="572" dur="200"/>
                                        <p:tgtEl>
                                          <p:spTgt spid="249"/>
                                        </p:tgtEl>
                                      </p:cBhvr>
                                    </p:animEffect>
                                  </p:childTnLst>
                                </p:cTn>
                              </p:par>
                              <p:par>
                                <p:cTn id="573" presetID="10" presetClass="entr" presetSubtype="0" fill="hold" nodeType="withEffect">
                                  <p:stCondLst>
                                    <p:cond delay="0"/>
                                  </p:stCondLst>
                                  <p:childTnLst>
                                    <p:set>
                                      <p:cBhvr>
                                        <p:cTn id="574" dur="1" fill="hold">
                                          <p:stCondLst>
                                            <p:cond delay="0"/>
                                          </p:stCondLst>
                                        </p:cTn>
                                        <p:tgtEl>
                                          <p:spTgt spid="239"/>
                                        </p:tgtEl>
                                        <p:attrNameLst>
                                          <p:attrName>style.visibility</p:attrName>
                                        </p:attrNameLst>
                                      </p:cBhvr>
                                      <p:to>
                                        <p:strVal val="visible"/>
                                      </p:to>
                                    </p:set>
                                    <p:animEffect transition="in" filter="fade">
                                      <p:cBhvr>
                                        <p:cTn id="575" dur="200"/>
                                        <p:tgtEl>
                                          <p:spTgt spid="239"/>
                                        </p:tgtEl>
                                      </p:cBhvr>
                                    </p:animEffect>
                                  </p:childTnLst>
                                </p:cTn>
                              </p:par>
                              <p:par>
                                <p:cTn id="576" presetID="10" presetClass="entr" presetSubtype="0" fill="hold" nodeType="withEffect">
                                  <p:stCondLst>
                                    <p:cond delay="0"/>
                                  </p:stCondLst>
                                  <p:childTnLst>
                                    <p:set>
                                      <p:cBhvr>
                                        <p:cTn id="577" dur="1" fill="hold">
                                          <p:stCondLst>
                                            <p:cond delay="0"/>
                                          </p:stCondLst>
                                        </p:cTn>
                                        <p:tgtEl>
                                          <p:spTgt spid="229"/>
                                        </p:tgtEl>
                                        <p:attrNameLst>
                                          <p:attrName>style.visibility</p:attrName>
                                        </p:attrNameLst>
                                      </p:cBhvr>
                                      <p:to>
                                        <p:strVal val="visible"/>
                                      </p:to>
                                    </p:set>
                                    <p:animEffect transition="in" filter="fade">
                                      <p:cBhvr>
                                        <p:cTn id="578" dur="200"/>
                                        <p:tgtEl>
                                          <p:spTgt spid="229"/>
                                        </p:tgtEl>
                                      </p:cBhvr>
                                    </p:animEffect>
                                  </p:childTnLst>
                                </p:cTn>
                              </p:par>
                              <p:par>
                                <p:cTn id="579" presetID="10" presetClass="entr" presetSubtype="0" fill="hold" nodeType="withEffect">
                                  <p:stCondLst>
                                    <p:cond delay="0"/>
                                  </p:stCondLst>
                                  <p:childTnLst>
                                    <p:set>
                                      <p:cBhvr>
                                        <p:cTn id="580" dur="1" fill="hold">
                                          <p:stCondLst>
                                            <p:cond delay="0"/>
                                          </p:stCondLst>
                                        </p:cTn>
                                        <p:tgtEl>
                                          <p:spTgt spid="219"/>
                                        </p:tgtEl>
                                        <p:attrNameLst>
                                          <p:attrName>style.visibility</p:attrName>
                                        </p:attrNameLst>
                                      </p:cBhvr>
                                      <p:to>
                                        <p:strVal val="visible"/>
                                      </p:to>
                                    </p:set>
                                    <p:animEffect transition="in" filter="fade">
                                      <p:cBhvr>
                                        <p:cTn id="581" dur="200"/>
                                        <p:tgtEl>
                                          <p:spTgt spid="219"/>
                                        </p:tgtEl>
                                      </p:cBhvr>
                                    </p:animEffect>
                                  </p:childTnLst>
                                </p:cTn>
                              </p:par>
                              <p:par>
                                <p:cTn id="582" presetID="10" presetClass="entr" presetSubtype="0" fill="hold" nodeType="withEffect">
                                  <p:stCondLst>
                                    <p:cond delay="0"/>
                                  </p:stCondLst>
                                  <p:childTnLst>
                                    <p:set>
                                      <p:cBhvr>
                                        <p:cTn id="583" dur="1" fill="hold">
                                          <p:stCondLst>
                                            <p:cond delay="0"/>
                                          </p:stCondLst>
                                        </p:cTn>
                                        <p:tgtEl>
                                          <p:spTgt spid="209"/>
                                        </p:tgtEl>
                                        <p:attrNameLst>
                                          <p:attrName>style.visibility</p:attrName>
                                        </p:attrNameLst>
                                      </p:cBhvr>
                                      <p:to>
                                        <p:strVal val="visible"/>
                                      </p:to>
                                    </p:set>
                                    <p:animEffect transition="in" filter="fade">
                                      <p:cBhvr>
                                        <p:cTn id="584" dur="200"/>
                                        <p:tgtEl>
                                          <p:spTgt spid="209"/>
                                        </p:tgtEl>
                                      </p:cBhvr>
                                    </p:animEffect>
                                  </p:childTnLst>
                                </p:cTn>
                              </p:par>
                              <p:par>
                                <p:cTn id="585" presetID="10" presetClass="entr" presetSubtype="0" fill="hold" nodeType="withEffect">
                                  <p:stCondLst>
                                    <p:cond delay="0"/>
                                  </p:stCondLst>
                                  <p:childTnLst>
                                    <p:set>
                                      <p:cBhvr>
                                        <p:cTn id="586" dur="1" fill="hold">
                                          <p:stCondLst>
                                            <p:cond delay="0"/>
                                          </p:stCondLst>
                                        </p:cTn>
                                        <p:tgtEl>
                                          <p:spTgt spid="198"/>
                                        </p:tgtEl>
                                        <p:attrNameLst>
                                          <p:attrName>style.visibility</p:attrName>
                                        </p:attrNameLst>
                                      </p:cBhvr>
                                      <p:to>
                                        <p:strVal val="visible"/>
                                      </p:to>
                                    </p:set>
                                    <p:animEffect transition="in" filter="fade">
                                      <p:cBhvr>
                                        <p:cTn id="587" dur="200"/>
                                        <p:tgtEl>
                                          <p:spTgt spid="198"/>
                                        </p:tgtEl>
                                      </p:cBhvr>
                                    </p:animEffect>
                                  </p:childTnLst>
                                </p:cTn>
                              </p:par>
                              <p:par>
                                <p:cTn id="588" presetID="10" presetClass="entr" presetSubtype="0" fill="hold" nodeType="withEffect">
                                  <p:stCondLst>
                                    <p:cond delay="0"/>
                                  </p:stCondLst>
                                  <p:childTnLst>
                                    <p:set>
                                      <p:cBhvr>
                                        <p:cTn id="589" dur="1" fill="hold">
                                          <p:stCondLst>
                                            <p:cond delay="0"/>
                                          </p:stCondLst>
                                        </p:cTn>
                                        <p:tgtEl>
                                          <p:spTgt spid="153"/>
                                        </p:tgtEl>
                                        <p:attrNameLst>
                                          <p:attrName>style.visibility</p:attrName>
                                        </p:attrNameLst>
                                      </p:cBhvr>
                                      <p:to>
                                        <p:strVal val="visible"/>
                                      </p:to>
                                    </p:set>
                                    <p:animEffect transition="in" filter="fade">
                                      <p:cBhvr>
                                        <p:cTn id="590" dur="200"/>
                                        <p:tgtEl>
                                          <p:spTgt spid="153"/>
                                        </p:tgtEl>
                                      </p:cBhvr>
                                    </p:animEffect>
                                  </p:childTnLst>
                                </p:cTn>
                              </p:par>
                              <p:par>
                                <p:cTn id="591" presetID="10" presetClass="entr" presetSubtype="0" fill="hold" nodeType="withEffect">
                                  <p:stCondLst>
                                    <p:cond delay="0"/>
                                  </p:stCondLst>
                                  <p:childTnLst>
                                    <p:set>
                                      <p:cBhvr>
                                        <p:cTn id="592" dur="1" fill="hold">
                                          <p:stCondLst>
                                            <p:cond delay="0"/>
                                          </p:stCondLst>
                                        </p:cTn>
                                        <p:tgtEl>
                                          <p:spTgt spid="163"/>
                                        </p:tgtEl>
                                        <p:attrNameLst>
                                          <p:attrName>style.visibility</p:attrName>
                                        </p:attrNameLst>
                                      </p:cBhvr>
                                      <p:to>
                                        <p:strVal val="visible"/>
                                      </p:to>
                                    </p:set>
                                    <p:animEffect transition="in" filter="fade">
                                      <p:cBhvr>
                                        <p:cTn id="593" dur="200"/>
                                        <p:tgtEl>
                                          <p:spTgt spid="163"/>
                                        </p:tgtEl>
                                      </p:cBhvr>
                                    </p:animEffect>
                                  </p:childTnLst>
                                </p:cTn>
                              </p:par>
                              <p:par>
                                <p:cTn id="594" presetID="10" presetClass="entr" presetSubtype="0" fill="hold" nodeType="withEffect">
                                  <p:stCondLst>
                                    <p:cond delay="0"/>
                                  </p:stCondLst>
                                  <p:childTnLst>
                                    <p:set>
                                      <p:cBhvr>
                                        <p:cTn id="595" dur="1" fill="hold">
                                          <p:stCondLst>
                                            <p:cond delay="0"/>
                                          </p:stCondLst>
                                        </p:cTn>
                                        <p:tgtEl>
                                          <p:spTgt spid="173"/>
                                        </p:tgtEl>
                                        <p:attrNameLst>
                                          <p:attrName>style.visibility</p:attrName>
                                        </p:attrNameLst>
                                      </p:cBhvr>
                                      <p:to>
                                        <p:strVal val="visible"/>
                                      </p:to>
                                    </p:set>
                                    <p:animEffect transition="in" filter="fade">
                                      <p:cBhvr>
                                        <p:cTn id="596" dur="200"/>
                                        <p:tgtEl>
                                          <p:spTgt spid="173"/>
                                        </p:tgtEl>
                                      </p:cBhvr>
                                    </p:animEffect>
                                  </p:childTnLst>
                                </p:cTn>
                              </p:par>
                              <p:par>
                                <p:cTn id="597" presetID="10" presetClass="entr" presetSubtype="0" fill="hold" nodeType="withEffect">
                                  <p:stCondLst>
                                    <p:cond delay="0"/>
                                  </p:stCondLst>
                                  <p:childTnLst>
                                    <p:set>
                                      <p:cBhvr>
                                        <p:cTn id="598" dur="1" fill="hold">
                                          <p:stCondLst>
                                            <p:cond delay="0"/>
                                          </p:stCondLst>
                                        </p:cTn>
                                        <p:tgtEl>
                                          <p:spTgt spid="183"/>
                                        </p:tgtEl>
                                        <p:attrNameLst>
                                          <p:attrName>style.visibility</p:attrName>
                                        </p:attrNameLst>
                                      </p:cBhvr>
                                      <p:to>
                                        <p:strVal val="visible"/>
                                      </p:to>
                                    </p:set>
                                    <p:animEffect transition="in" filter="fade">
                                      <p:cBhvr>
                                        <p:cTn id="599" dur="200"/>
                                        <p:tgtEl>
                                          <p:spTgt spid="183"/>
                                        </p:tgtEl>
                                      </p:cBhvr>
                                    </p:animEffect>
                                  </p:childTnLst>
                                </p:cTn>
                              </p:par>
                              <p:par>
                                <p:cTn id="600" presetID="10" presetClass="entr" presetSubtype="0" fill="hold" nodeType="withEffect">
                                  <p:stCondLst>
                                    <p:cond delay="0"/>
                                  </p:stCondLst>
                                  <p:childTnLst>
                                    <p:set>
                                      <p:cBhvr>
                                        <p:cTn id="601" dur="1" fill="hold">
                                          <p:stCondLst>
                                            <p:cond delay="0"/>
                                          </p:stCondLst>
                                        </p:cTn>
                                        <p:tgtEl>
                                          <p:spTgt spid="83"/>
                                        </p:tgtEl>
                                        <p:attrNameLst>
                                          <p:attrName>style.visibility</p:attrName>
                                        </p:attrNameLst>
                                      </p:cBhvr>
                                      <p:to>
                                        <p:strVal val="visible"/>
                                      </p:to>
                                    </p:set>
                                    <p:animEffect transition="in" filter="fade">
                                      <p:cBhvr>
                                        <p:cTn id="602" dur="200"/>
                                        <p:tgtEl>
                                          <p:spTgt spid="83"/>
                                        </p:tgtEl>
                                      </p:cBhvr>
                                    </p:animEffect>
                                  </p:childTnLst>
                                </p:cTn>
                              </p:par>
                            </p:childTnLst>
                          </p:cTn>
                        </p:par>
                        <p:par>
                          <p:cTn id="603" fill="hold">
                            <p:stCondLst>
                              <p:cond delay="4600"/>
                            </p:stCondLst>
                            <p:childTnLst>
                              <p:par>
                                <p:cTn id="604" presetID="10" presetClass="entr" presetSubtype="0" fill="hold" nodeType="afterEffect">
                                  <p:stCondLst>
                                    <p:cond delay="0"/>
                                  </p:stCondLst>
                                  <p:childTnLst>
                                    <p:set>
                                      <p:cBhvr>
                                        <p:cTn id="605" dur="1" fill="hold">
                                          <p:stCondLst>
                                            <p:cond delay="0"/>
                                          </p:stCondLst>
                                        </p:cTn>
                                        <p:tgtEl>
                                          <p:spTgt spid="248"/>
                                        </p:tgtEl>
                                        <p:attrNameLst>
                                          <p:attrName>style.visibility</p:attrName>
                                        </p:attrNameLst>
                                      </p:cBhvr>
                                      <p:to>
                                        <p:strVal val="visible"/>
                                      </p:to>
                                    </p:set>
                                    <p:animEffect transition="in" filter="fade">
                                      <p:cBhvr>
                                        <p:cTn id="606" dur="200"/>
                                        <p:tgtEl>
                                          <p:spTgt spid="248"/>
                                        </p:tgtEl>
                                      </p:cBhvr>
                                    </p:animEffect>
                                  </p:childTnLst>
                                </p:cTn>
                              </p:par>
                              <p:par>
                                <p:cTn id="607" presetID="10" presetClass="entr" presetSubtype="0" fill="hold" nodeType="withEffect">
                                  <p:stCondLst>
                                    <p:cond delay="0"/>
                                  </p:stCondLst>
                                  <p:childTnLst>
                                    <p:set>
                                      <p:cBhvr>
                                        <p:cTn id="608" dur="1" fill="hold">
                                          <p:stCondLst>
                                            <p:cond delay="0"/>
                                          </p:stCondLst>
                                        </p:cTn>
                                        <p:tgtEl>
                                          <p:spTgt spid="238"/>
                                        </p:tgtEl>
                                        <p:attrNameLst>
                                          <p:attrName>style.visibility</p:attrName>
                                        </p:attrNameLst>
                                      </p:cBhvr>
                                      <p:to>
                                        <p:strVal val="visible"/>
                                      </p:to>
                                    </p:set>
                                    <p:animEffect transition="in" filter="fade">
                                      <p:cBhvr>
                                        <p:cTn id="609" dur="200"/>
                                        <p:tgtEl>
                                          <p:spTgt spid="238"/>
                                        </p:tgtEl>
                                      </p:cBhvr>
                                    </p:animEffect>
                                  </p:childTnLst>
                                </p:cTn>
                              </p:par>
                              <p:par>
                                <p:cTn id="610" presetID="10" presetClass="entr" presetSubtype="0" fill="hold" nodeType="withEffect">
                                  <p:stCondLst>
                                    <p:cond delay="0"/>
                                  </p:stCondLst>
                                  <p:childTnLst>
                                    <p:set>
                                      <p:cBhvr>
                                        <p:cTn id="611" dur="1" fill="hold">
                                          <p:stCondLst>
                                            <p:cond delay="0"/>
                                          </p:stCondLst>
                                        </p:cTn>
                                        <p:tgtEl>
                                          <p:spTgt spid="228"/>
                                        </p:tgtEl>
                                        <p:attrNameLst>
                                          <p:attrName>style.visibility</p:attrName>
                                        </p:attrNameLst>
                                      </p:cBhvr>
                                      <p:to>
                                        <p:strVal val="visible"/>
                                      </p:to>
                                    </p:set>
                                    <p:animEffect transition="in" filter="fade">
                                      <p:cBhvr>
                                        <p:cTn id="612" dur="200"/>
                                        <p:tgtEl>
                                          <p:spTgt spid="228"/>
                                        </p:tgtEl>
                                      </p:cBhvr>
                                    </p:animEffect>
                                  </p:childTnLst>
                                </p:cTn>
                              </p:par>
                              <p:par>
                                <p:cTn id="613" presetID="10" presetClass="entr" presetSubtype="0" fill="hold" nodeType="withEffect">
                                  <p:stCondLst>
                                    <p:cond delay="0"/>
                                  </p:stCondLst>
                                  <p:childTnLst>
                                    <p:set>
                                      <p:cBhvr>
                                        <p:cTn id="614" dur="1" fill="hold">
                                          <p:stCondLst>
                                            <p:cond delay="0"/>
                                          </p:stCondLst>
                                        </p:cTn>
                                        <p:tgtEl>
                                          <p:spTgt spid="218"/>
                                        </p:tgtEl>
                                        <p:attrNameLst>
                                          <p:attrName>style.visibility</p:attrName>
                                        </p:attrNameLst>
                                      </p:cBhvr>
                                      <p:to>
                                        <p:strVal val="visible"/>
                                      </p:to>
                                    </p:set>
                                    <p:animEffect transition="in" filter="fade">
                                      <p:cBhvr>
                                        <p:cTn id="615" dur="200"/>
                                        <p:tgtEl>
                                          <p:spTgt spid="218"/>
                                        </p:tgtEl>
                                      </p:cBhvr>
                                    </p:animEffect>
                                  </p:childTnLst>
                                </p:cTn>
                              </p:par>
                              <p:par>
                                <p:cTn id="616" presetID="10" presetClass="entr" presetSubtype="0" fill="hold" nodeType="withEffect">
                                  <p:stCondLst>
                                    <p:cond delay="0"/>
                                  </p:stCondLst>
                                  <p:childTnLst>
                                    <p:set>
                                      <p:cBhvr>
                                        <p:cTn id="617" dur="1" fill="hold">
                                          <p:stCondLst>
                                            <p:cond delay="0"/>
                                          </p:stCondLst>
                                        </p:cTn>
                                        <p:tgtEl>
                                          <p:spTgt spid="208"/>
                                        </p:tgtEl>
                                        <p:attrNameLst>
                                          <p:attrName>style.visibility</p:attrName>
                                        </p:attrNameLst>
                                      </p:cBhvr>
                                      <p:to>
                                        <p:strVal val="visible"/>
                                      </p:to>
                                    </p:set>
                                    <p:animEffect transition="in" filter="fade">
                                      <p:cBhvr>
                                        <p:cTn id="618" dur="200"/>
                                        <p:tgtEl>
                                          <p:spTgt spid="208"/>
                                        </p:tgtEl>
                                      </p:cBhvr>
                                    </p:animEffect>
                                  </p:childTnLst>
                                </p:cTn>
                              </p:par>
                              <p:par>
                                <p:cTn id="619" presetID="10" presetClass="entr" presetSubtype="0" fill="hold" nodeType="withEffect">
                                  <p:stCondLst>
                                    <p:cond delay="0"/>
                                  </p:stCondLst>
                                  <p:childTnLst>
                                    <p:set>
                                      <p:cBhvr>
                                        <p:cTn id="620" dur="1" fill="hold">
                                          <p:stCondLst>
                                            <p:cond delay="0"/>
                                          </p:stCondLst>
                                        </p:cTn>
                                        <p:tgtEl>
                                          <p:spTgt spid="197"/>
                                        </p:tgtEl>
                                        <p:attrNameLst>
                                          <p:attrName>style.visibility</p:attrName>
                                        </p:attrNameLst>
                                      </p:cBhvr>
                                      <p:to>
                                        <p:strVal val="visible"/>
                                      </p:to>
                                    </p:set>
                                    <p:animEffect transition="in" filter="fade">
                                      <p:cBhvr>
                                        <p:cTn id="621" dur="200"/>
                                        <p:tgtEl>
                                          <p:spTgt spid="197"/>
                                        </p:tgtEl>
                                      </p:cBhvr>
                                    </p:animEffect>
                                  </p:childTnLst>
                                </p:cTn>
                              </p:par>
                              <p:par>
                                <p:cTn id="622" presetID="10" presetClass="entr" presetSubtype="0" fill="hold" nodeType="withEffect">
                                  <p:stCondLst>
                                    <p:cond delay="0"/>
                                  </p:stCondLst>
                                  <p:childTnLst>
                                    <p:set>
                                      <p:cBhvr>
                                        <p:cTn id="623" dur="1" fill="hold">
                                          <p:stCondLst>
                                            <p:cond delay="0"/>
                                          </p:stCondLst>
                                        </p:cTn>
                                        <p:tgtEl>
                                          <p:spTgt spid="152"/>
                                        </p:tgtEl>
                                        <p:attrNameLst>
                                          <p:attrName>style.visibility</p:attrName>
                                        </p:attrNameLst>
                                      </p:cBhvr>
                                      <p:to>
                                        <p:strVal val="visible"/>
                                      </p:to>
                                    </p:set>
                                    <p:animEffect transition="in" filter="fade">
                                      <p:cBhvr>
                                        <p:cTn id="624" dur="200"/>
                                        <p:tgtEl>
                                          <p:spTgt spid="152"/>
                                        </p:tgtEl>
                                      </p:cBhvr>
                                    </p:animEffect>
                                  </p:childTnLst>
                                </p:cTn>
                              </p:par>
                              <p:par>
                                <p:cTn id="625" presetID="10" presetClass="entr" presetSubtype="0" fill="hold" nodeType="withEffect">
                                  <p:stCondLst>
                                    <p:cond delay="0"/>
                                  </p:stCondLst>
                                  <p:childTnLst>
                                    <p:set>
                                      <p:cBhvr>
                                        <p:cTn id="626" dur="1" fill="hold">
                                          <p:stCondLst>
                                            <p:cond delay="0"/>
                                          </p:stCondLst>
                                        </p:cTn>
                                        <p:tgtEl>
                                          <p:spTgt spid="162"/>
                                        </p:tgtEl>
                                        <p:attrNameLst>
                                          <p:attrName>style.visibility</p:attrName>
                                        </p:attrNameLst>
                                      </p:cBhvr>
                                      <p:to>
                                        <p:strVal val="visible"/>
                                      </p:to>
                                    </p:set>
                                    <p:animEffect transition="in" filter="fade">
                                      <p:cBhvr>
                                        <p:cTn id="627" dur="200"/>
                                        <p:tgtEl>
                                          <p:spTgt spid="162"/>
                                        </p:tgtEl>
                                      </p:cBhvr>
                                    </p:animEffect>
                                  </p:childTnLst>
                                </p:cTn>
                              </p:par>
                              <p:par>
                                <p:cTn id="628" presetID="10" presetClass="entr" presetSubtype="0" fill="hold" nodeType="withEffect">
                                  <p:stCondLst>
                                    <p:cond delay="0"/>
                                  </p:stCondLst>
                                  <p:childTnLst>
                                    <p:set>
                                      <p:cBhvr>
                                        <p:cTn id="629" dur="1" fill="hold">
                                          <p:stCondLst>
                                            <p:cond delay="0"/>
                                          </p:stCondLst>
                                        </p:cTn>
                                        <p:tgtEl>
                                          <p:spTgt spid="172"/>
                                        </p:tgtEl>
                                        <p:attrNameLst>
                                          <p:attrName>style.visibility</p:attrName>
                                        </p:attrNameLst>
                                      </p:cBhvr>
                                      <p:to>
                                        <p:strVal val="visible"/>
                                      </p:to>
                                    </p:set>
                                    <p:animEffect transition="in" filter="fade">
                                      <p:cBhvr>
                                        <p:cTn id="630" dur="200"/>
                                        <p:tgtEl>
                                          <p:spTgt spid="172"/>
                                        </p:tgtEl>
                                      </p:cBhvr>
                                    </p:animEffect>
                                  </p:childTnLst>
                                </p:cTn>
                              </p:par>
                              <p:par>
                                <p:cTn id="631" presetID="10" presetClass="entr" presetSubtype="0" fill="hold" nodeType="withEffect">
                                  <p:stCondLst>
                                    <p:cond delay="0"/>
                                  </p:stCondLst>
                                  <p:childTnLst>
                                    <p:set>
                                      <p:cBhvr>
                                        <p:cTn id="632" dur="1" fill="hold">
                                          <p:stCondLst>
                                            <p:cond delay="0"/>
                                          </p:stCondLst>
                                        </p:cTn>
                                        <p:tgtEl>
                                          <p:spTgt spid="182"/>
                                        </p:tgtEl>
                                        <p:attrNameLst>
                                          <p:attrName>style.visibility</p:attrName>
                                        </p:attrNameLst>
                                      </p:cBhvr>
                                      <p:to>
                                        <p:strVal val="visible"/>
                                      </p:to>
                                    </p:set>
                                    <p:animEffect transition="in" filter="fade">
                                      <p:cBhvr>
                                        <p:cTn id="633" dur="200"/>
                                        <p:tgtEl>
                                          <p:spTgt spid="182"/>
                                        </p:tgtEl>
                                      </p:cBhvr>
                                    </p:animEffect>
                                  </p:childTnLst>
                                </p:cTn>
                              </p:par>
                            </p:childTnLst>
                          </p:cTn>
                        </p:par>
                        <p:par>
                          <p:cTn id="634" fill="hold">
                            <p:stCondLst>
                              <p:cond delay="4800"/>
                            </p:stCondLst>
                            <p:childTnLst>
                              <p:par>
                                <p:cTn id="635" presetID="10" presetClass="entr" presetSubtype="0" fill="hold" nodeType="afterEffect">
                                  <p:stCondLst>
                                    <p:cond delay="0"/>
                                  </p:stCondLst>
                                  <p:childTnLst>
                                    <p:set>
                                      <p:cBhvr>
                                        <p:cTn id="636" dur="1" fill="hold">
                                          <p:stCondLst>
                                            <p:cond delay="0"/>
                                          </p:stCondLst>
                                        </p:cTn>
                                        <p:tgtEl>
                                          <p:spTgt spid="237"/>
                                        </p:tgtEl>
                                        <p:attrNameLst>
                                          <p:attrName>style.visibility</p:attrName>
                                        </p:attrNameLst>
                                      </p:cBhvr>
                                      <p:to>
                                        <p:strVal val="visible"/>
                                      </p:to>
                                    </p:set>
                                    <p:animEffect transition="in" filter="fade">
                                      <p:cBhvr>
                                        <p:cTn id="637" dur="200"/>
                                        <p:tgtEl>
                                          <p:spTgt spid="237"/>
                                        </p:tgtEl>
                                      </p:cBhvr>
                                    </p:animEffect>
                                  </p:childTnLst>
                                </p:cTn>
                              </p:par>
                              <p:par>
                                <p:cTn id="638" presetID="10" presetClass="entr" presetSubtype="0" fill="hold" nodeType="withEffect">
                                  <p:stCondLst>
                                    <p:cond delay="0"/>
                                  </p:stCondLst>
                                  <p:childTnLst>
                                    <p:set>
                                      <p:cBhvr>
                                        <p:cTn id="639" dur="1" fill="hold">
                                          <p:stCondLst>
                                            <p:cond delay="0"/>
                                          </p:stCondLst>
                                        </p:cTn>
                                        <p:tgtEl>
                                          <p:spTgt spid="227"/>
                                        </p:tgtEl>
                                        <p:attrNameLst>
                                          <p:attrName>style.visibility</p:attrName>
                                        </p:attrNameLst>
                                      </p:cBhvr>
                                      <p:to>
                                        <p:strVal val="visible"/>
                                      </p:to>
                                    </p:set>
                                    <p:animEffect transition="in" filter="fade">
                                      <p:cBhvr>
                                        <p:cTn id="640" dur="200"/>
                                        <p:tgtEl>
                                          <p:spTgt spid="227"/>
                                        </p:tgtEl>
                                      </p:cBhvr>
                                    </p:animEffect>
                                  </p:childTnLst>
                                </p:cTn>
                              </p:par>
                              <p:par>
                                <p:cTn id="641" presetID="10" presetClass="entr" presetSubtype="0" fill="hold" nodeType="withEffect">
                                  <p:stCondLst>
                                    <p:cond delay="0"/>
                                  </p:stCondLst>
                                  <p:childTnLst>
                                    <p:set>
                                      <p:cBhvr>
                                        <p:cTn id="642" dur="1" fill="hold">
                                          <p:stCondLst>
                                            <p:cond delay="0"/>
                                          </p:stCondLst>
                                        </p:cTn>
                                        <p:tgtEl>
                                          <p:spTgt spid="217"/>
                                        </p:tgtEl>
                                        <p:attrNameLst>
                                          <p:attrName>style.visibility</p:attrName>
                                        </p:attrNameLst>
                                      </p:cBhvr>
                                      <p:to>
                                        <p:strVal val="visible"/>
                                      </p:to>
                                    </p:set>
                                    <p:animEffect transition="in" filter="fade">
                                      <p:cBhvr>
                                        <p:cTn id="643" dur="200"/>
                                        <p:tgtEl>
                                          <p:spTgt spid="217"/>
                                        </p:tgtEl>
                                      </p:cBhvr>
                                    </p:animEffect>
                                  </p:childTnLst>
                                </p:cTn>
                              </p:par>
                              <p:par>
                                <p:cTn id="644" presetID="10" presetClass="entr" presetSubtype="0" fill="hold" nodeType="withEffect">
                                  <p:stCondLst>
                                    <p:cond delay="0"/>
                                  </p:stCondLst>
                                  <p:childTnLst>
                                    <p:set>
                                      <p:cBhvr>
                                        <p:cTn id="645" dur="1" fill="hold">
                                          <p:stCondLst>
                                            <p:cond delay="0"/>
                                          </p:stCondLst>
                                        </p:cTn>
                                        <p:tgtEl>
                                          <p:spTgt spid="207"/>
                                        </p:tgtEl>
                                        <p:attrNameLst>
                                          <p:attrName>style.visibility</p:attrName>
                                        </p:attrNameLst>
                                      </p:cBhvr>
                                      <p:to>
                                        <p:strVal val="visible"/>
                                      </p:to>
                                    </p:set>
                                    <p:animEffect transition="in" filter="fade">
                                      <p:cBhvr>
                                        <p:cTn id="646" dur="200"/>
                                        <p:tgtEl>
                                          <p:spTgt spid="207"/>
                                        </p:tgtEl>
                                      </p:cBhvr>
                                    </p:animEffect>
                                  </p:childTnLst>
                                </p:cTn>
                              </p:par>
                              <p:par>
                                <p:cTn id="647" presetID="10" presetClass="entr" presetSubtype="0" fill="hold" nodeType="withEffect">
                                  <p:stCondLst>
                                    <p:cond delay="0"/>
                                  </p:stCondLst>
                                  <p:childTnLst>
                                    <p:set>
                                      <p:cBhvr>
                                        <p:cTn id="648" dur="1" fill="hold">
                                          <p:stCondLst>
                                            <p:cond delay="0"/>
                                          </p:stCondLst>
                                        </p:cTn>
                                        <p:tgtEl>
                                          <p:spTgt spid="196"/>
                                        </p:tgtEl>
                                        <p:attrNameLst>
                                          <p:attrName>style.visibility</p:attrName>
                                        </p:attrNameLst>
                                      </p:cBhvr>
                                      <p:to>
                                        <p:strVal val="visible"/>
                                      </p:to>
                                    </p:set>
                                    <p:animEffect transition="in" filter="fade">
                                      <p:cBhvr>
                                        <p:cTn id="649" dur="200"/>
                                        <p:tgtEl>
                                          <p:spTgt spid="196"/>
                                        </p:tgtEl>
                                      </p:cBhvr>
                                    </p:animEffect>
                                  </p:childTnLst>
                                </p:cTn>
                              </p:par>
                              <p:par>
                                <p:cTn id="650" presetID="10" presetClass="entr" presetSubtype="0" fill="hold" nodeType="withEffect">
                                  <p:stCondLst>
                                    <p:cond delay="0"/>
                                  </p:stCondLst>
                                  <p:childTnLst>
                                    <p:set>
                                      <p:cBhvr>
                                        <p:cTn id="651" dur="1" fill="hold">
                                          <p:stCondLst>
                                            <p:cond delay="0"/>
                                          </p:stCondLst>
                                        </p:cTn>
                                        <p:tgtEl>
                                          <p:spTgt spid="151"/>
                                        </p:tgtEl>
                                        <p:attrNameLst>
                                          <p:attrName>style.visibility</p:attrName>
                                        </p:attrNameLst>
                                      </p:cBhvr>
                                      <p:to>
                                        <p:strVal val="visible"/>
                                      </p:to>
                                    </p:set>
                                    <p:animEffect transition="in" filter="fade">
                                      <p:cBhvr>
                                        <p:cTn id="652" dur="200"/>
                                        <p:tgtEl>
                                          <p:spTgt spid="151"/>
                                        </p:tgtEl>
                                      </p:cBhvr>
                                    </p:animEffect>
                                  </p:childTnLst>
                                </p:cTn>
                              </p:par>
                              <p:par>
                                <p:cTn id="653" presetID="10" presetClass="entr" presetSubtype="0" fill="hold" nodeType="withEffect">
                                  <p:stCondLst>
                                    <p:cond delay="0"/>
                                  </p:stCondLst>
                                  <p:childTnLst>
                                    <p:set>
                                      <p:cBhvr>
                                        <p:cTn id="654" dur="1" fill="hold">
                                          <p:stCondLst>
                                            <p:cond delay="0"/>
                                          </p:stCondLst>
                                        </p:cTn>
                                        <p:tgtEl>
                                          <p:spTgt spid="161"/>
                                        </p:tgtEl>
                                        <p:attrNameLst>
                                          <p:attrName>style.visibility</p:attrName>
                                        </p:attrNameLst>
                                      </p:cBhvr>
                                      <p:to>
                                        <p:strVal val="visible"/>
                                      </p:to>
                                    </p:set>
                                    <p:animEffect transition="in" filter="fade">
                                      <p:cBhvr>
                                        <p:cTn id="655" dur="200"/>
                                        <p:tgtEl>
                                          <p:spTgt spid="161"/>
                                        </p:tgtEl>
                                      </p:cBhvr>
                                    </p:animEffect>
                                  </p:childTnLst>
                                </p:cTn>
                              </p:par>
                              <p:par>
                                <p:cTn id="656" presetID="10" presetClass="entr" presetSubtype="0" fill="hold" nodeType="withEffect">
                                  <p:stCondLst>
                                    <p:cond delay="0"/>
                                  </p:stCondLst>
                                  <p:childTnLst>
                                    <p:set>
                                      <p:cBhvr>
                                        <p:cTn id="657" dur="1" fill="hold">
                                          <p:stCondLst>
                                            <p:cond delay="0"/>
                                          </p:stCondLst>
                                        </p:cTn>
                                        <p:tgtEl>
                                          <p:spTgt spid="171"/>
                                        </p:tgtEl>
                                        <p:attrNameLst>
                                          <p:attrName>style.visibility</p:attrName>
                                        </p:attrNameLst>
                                      </p:cBhvr>
                                      <p:to>
                                        <p:strVal val="visible"/>
                                      </p:to>
                                    </p:set>
                                    <p:animEffect transition="in" filter="fade">
                                      <p:cBhvr>
                                        <p:cTn id="658" dur="200"/>
                                        <p:tgtEl>
                                          <p:spTgt spid="171"/>
                                        </p:tgtEl>
                                      </p:cBhvr>
                                    </p:animEffect>
                                  </p:childTnLst>
                                </p:cTn>
                              </p:par>
                            </p:childTnLst>
                          </p:cTn>
                        </p:par>
                        <p:par>
                          <p:cTn id="659" fill="hold">
                            <p:stCondLst>
                              <p:cond delay="5000"/>
                            </p:stCondLst>
                            <p:childTnLst>
                              <p:par>
                                <p:cTn id="660" presetID="10" presetClass="entr" presetSubtype="0" fill="hold" nodeType="afterEffect">
                                  <p:stCondLst>
                                    <p:cond delay="0"/>
                                  </p:stCondLst>
                                  <p:childTnLst>
                                    <p:set>
                                      <p:cBhvr>
                                        <p:cTn id="661" dur="1" fill="hold">
                                          <p:stCondLst>
                                            <p:cond delay="0"/>
                                          </p:stCondLst>
                                        </p:cTn>
                                        <p:tgtEl>
                                          <p:spTgt spid="226"/>
                                        </p:tgtEl>
                                        <p:attrNameLst>
                                          <p:attrName>style.visibility</p:attrName>
                                        </p:attrNameLst>
                                      </p:cBhvr>
                                      <p:to>
                                        <p:strVal val="visible"/>
                                      </p:to>
                                    </p:set>
                                    <p:animEffect transition="in" filter="fade">
                                      <p:cBhvr>
                                        <p:cTn id="662" dur="200"/>
                                        <p:tgtEl>
                                          <p:spTgt spid="226"/>
                                        </p:tgtEl>
                                      </p:cBhvr>
                                    </p:animEffect>
                                  </p:childTnLst>
                                </p:cTn>
                              </p:par>
                              <p:par>
                                <p:cTn id="663" presetID="10" presetClass="entr" presetSubtype="0" fill="hold" nodeType="withEffect">
                                  <p:stCondLst>
                                    <p:cond delay="0"/>
                                  </p:stCondLst>
                                  <p:childTnLst>
                                    <p:set>
                                      <p:cBhvr>
                                        <p:cTn id="664" dur="1" fill="hold">
                                          <p:stCondLst>
                                            <p:cond delay="0"/>
                                          </p:stCondLst>
                                        </p:cTn>
                                        <p:tgtEl>
                                          <p:spTgt spid="216"/>
                                        </p:tgtEl>
                                        <p:attrNameLst>
                                          <p:attrName>style.visibility</p:attrName>
                                        </p:attrNameLst>
                                      </p:cBhvr>
                                      <p:to>
                                        <p:strVal val="visible"/>
                                      </p:to>
                                    </p:set>
                                    <p:animEffect transition="in" filter="fade">
                                      <p:cBhvr>
                                        <p:cTn id="665" dur="200"/>
                                        <p:tgtEl>
                                          <p:spTgt spid="216"/>
                                        </p:tgtEl>
                                      </p:cBhvr>
                                    </p:animEffect>
                                  </p:childTnLst>
                                </p:cTn>
                              </p:par>
                              <p:par>
                                <p:cTn id="666" presetID="10" presetClass="entr" presetSubtype="0" fill="hold" nodeType="withEffect">
                                  <p:stCondLst>
                                    <p:cond delay="0"/>
                                  </p:stCondLst>
                                  <p:childTnLst>
                                    <p:set>
                                      <p:cBhvr>
                                        <p:cTn id="667" dur="1" fill="hold">
                                          <p:stCondLst>
                                            <p:cond delay="0"/>
                                          </p:stCondLst>
                                        </p:cTn>
                                        <p:tgtEl>
                                          <p:spTgt spid="206"/>
                                        </p:tgtEl>
                                        <p:attrNameLst>
                                          <p:attrName>style.visibility</p:attrName>
                                        </p:attrNameLst>
                                      </p:cBhvr>
                                      <p:to>
                                        <p:strVal val="visible"/>
                                      </p:to>
                                    </p:set>
                                    <p:animEffect transition="in" filter="fade">
                                      <p:cBhvr>
                                        <p:cTn id="668" dur="200"/>
                                        <p:tgtEl>
                                          <p:spTgt spid="206"/>
                                        </p:tgtEl>
                                      </p:cBhvr>
                                    </p:animEffect>
                                  </p:childTnLst>
                                </p:cTn>
                              </p:par>
                              <p:par>
                                <p:cTn id="669" presetID="10" presetClass="entr" presetSubtype="0" fill="hold" nodeType="withEffect">
                                  <p:stCondLst>
                                    <p:cond delay="0"/>
                                  </p:stCondLst>
                                  <p:childTnLst>
                                    <p:set>
                                      <p:cBhvr>
                                        <p:cTn id="670" dur="1" fill="hold">
                                          <p:stCondLst>
                                            <p:cond delay="0"/>
                                          </p:stCondLst>
                                        </p:cTn>
                                        <p:tgtEl>
                                          <p:spTgt spid="195"/>
                                        </p:tgtEl>
                                        <p:attrNameLst>
                                          <p:attrName>style.visibility</p:attrName>
                                        </p:attrNameLst>
                                      </p:cBhvr>
                                      <p:to>
                                        <p:strVal val="visible"/>
                                      </p:to>
                                    </p:set>
                                    <p:animEffect transition="in" filter="fade">
                                      <p:cBhvr>
                                        <p:cTn id="671" dur="200"/>
                                        <p:tgtEl>
                                          <p:spTgt spid="195"/>
                                        </p:tgtEl>
                                      </p:cBhvr>
                                    </p:animEffect>
                                  </p:childTnLst>
                                </p:cTn>
                              </p:par>
                              <p:par>
                                <p:cTn id="672" presetID="10" presetClass="entr" presetSubtype="0" fill="hold" nodeType="withEffect">
                                  <p:stCondLst>
                                    <p:cond delay="0"/>
                                  </p:stCondLst>
                                  <p:childTnLst>
                                    <p:set>
                                      <p:cBhvr>
                                        <p:cTn id="673" dur="1" fill="hold">
                                          <p:stCondLst>
                                            <p:cond delay="0"/>
                                          </p:stCondLst>
                                        </p:cTn>
                                        <p:tgtEl>
                                          <p:spTgt spid="150"/>
                                        </p:tgtEl>
                                        <p:attrNameLst>
                                          <p:attrName>style.visibility</p:attrName>
                                        </p:attrNameLst>
                                      </p:cBhvr>
                                      <p:to>
                                        <p:strVal val="visible"/>
                                      </p:to>
                                    </p:set>
                                    <p:animEffect transition="in" filter="fade">
                                      <p:cBhvr>
                                        <p:cTn id="674" dur="200"/>
                                        <p:tgtEl>
                                          <p:spTgt spid="150"/>
                                        </p:tgtEl>
                                      </p:cBhvr>
                                    </p:animEffect>
                                  </p:childTnLst>
                                </p:cTn>
                              </p:par>
                              <p:par>
                                <p:cTn id="675" presetID="10" presetClass="entr" presetSubtype="0" fill="hold" nodeType="withEffect">
                                  <p:stCondLst>
                                    <p:cond delay="0"/>
                                  </p:stCondLst>
                                  <p:childTnLst>
                                    <p:set>
                                      <p:cBhvr>
                                        <p:cTn id="676" dur="1" fill="hold">
                                          <p:stCondLst>
                                            <p:cond delay="0"/>
                                          </p:stCondLst>
                                        </p:cTn>
                                        <p:tgtEl>
                                          <p:spTgt spid="160"/>
                                        </p:tgtEl>
                                        <p:attrNameLst>
                                          <p:attrName>style.visibility</p:attrName>
                                        </p:attrNameLst>
                                      </p:cBhvr>
                                      <p:to>
                                        <p:strVal val="visible"/>
                                      </p:to>
                                    </p:set>
                                    <p:animEffect transition="in" filter="fade">
                                      <p:cBhvr>
                                        <p:cTn id="677" dur="200"/>
                                        <p:tgtEl>
                                          <p:spTgt spid="160"/>
                                        </p:tgtEl>
                                      </p:cBhvr>
                                    </p:animEffect>
                                  </p:childTnLst>
                                </p:cTn>
                              </p:par>
                            </p:childTnLst>
                          </p:cTn>
                        </p:par>
                        <p:par>
                          <p:cTn id="678" fill="hold">
                            <p:stCondLst>
                              <p:cond delay="5200"/>
                            </p:stCondLst>
                            <p:childTnLst>
                              <p:par>
                                <p:cTn id="679" presetID="10" presetClass="entr" presetSubtype="0" fill="hold" nodeType="afterEffect">
                                  <p:stCondLst>
                                    <p:cond delay="0"/>
                                  </p:stCondLst>
                                  <p:childTnLst>
                                    <p:set>
                                      <p:cBhvr>
                                        <p:cTn id="680" dur="1" fill="hold">
                                          <p:stCondLst>
                                            <p:cond delay="0"/>
                                          </p:stCondLst>
                                        </p:cTn>
                                        <p:tgtEl>
                                          <p:spTgt spid="215"/>
                                        </p:tgtEl>
                                        <p:attrNameLst>
                                          <p:attrName>style.visibility</p:attrName>
                                        </p:attrNameLst>
                                      </p:cBhvr>
                                      <p:to>
                                        <p:strVal val="visible"/>
                                      </p:to>
                                    </p:set>
                                    <p:animEffect transition="in" filter="fade">
                                      <p:cBhvr>
                                        <p:cTn id="681" dur="200"/>
                                        <p:tgtEl>
                                          <p:spTgt spid="215"/>
                                        </p:tgtEl>
                                      </p:cBhvr>
                                    </p:animEffect>
                                  </p:childTnLst>
                                </p:cTn>
                              </p:par>
                              <p:par>
                                <p:cTn id="682" presetID="10" presetClass="entr" presetSubtype="0" fill="hold" nodeType="withEffect">
                                  <p:stCondLst>
                                    <p:cond delay="0"/>
                                  </p:stCondLst>
                                  <p:childTnLst>
                                    <p:set>
                                      <p:cBhvr>
                                        <p:cTn id="683" dur="1" fill="hold">
                                          <p:stCondLst>
                                            <p:cond delay="0"/>
                                          </p:stCondLst>
                                        </p:cTn>
                                        <p:tgtEl>
                                          <p:spTgt spid="205"/>
                                        </p:tgtEl>
                                        <p:attrNameLst>
                                          <p:attrName>style.visibility</p:attrName>
                                        </p:attrNameLst>
                                      </p:cBhvr>
                                      <p:to>
                                        <p:strVal val="visible"/>
                                      </p:to>
                                    </p:set>
                                    <p:animEffect transition="in" filter="fade">
                                      <p:cBhvr>
                                        <p:cTn id="684" dur="200"/>
                                        <p:tgtEl>
                                          <p:spTgt spid="205"/>
                                        </p:tgtEl>
                                      </p:cBhvr>
                                    </p:animEffect>
                                  </p:childTnLst>
                                </p:cTn>
                              </p:par>
                              <p:par>
                                <p:cTn id="685" presetID="10" presetClass="entr" presetSubtype="0" fill="hold" nodeType="withEffect">
                                  <p:stCondLst>
                                    <p:cond delay="0"/>
                                  </p:stCondLst>
                                  <p:childTnLst>
                                    <p:set>
                                      <p:cBhvr>
                                        <p:cTn id="686" dur="1" fill="hold">
                                          <p:stCondLst>
                                            <p:cond delay="0"/>
                                          </p:stCondLst>
                                        </p:cTn>
                                        <p:tgtEl>
                                          <p:spTgt spid="194"/>
                                        </p:tgtEl>
                                        <p:attrNameLst>
                                          <p:attrName>style.visibility</p:attrName>
                                        </p:attrNameLst>
                                      </p:cBhvr>
                                      <p:to>
                                        <p:strVal val="visible"/>
                                      </p:to>
                                    </p:set>
                                    <p:animEffect transition="in" filter="fade">
                                      <p:cBhvr>
                                        <p:cTn id="687" dur="200"/>
                                        <p:tgtEl>
                                          <p:spTgt spid="194"/>
                                        </p:tgtEl>
                                      </p:cBhvr>
                                    </p:animEffect>
                                  </p:childTnLst>
                                </p:cTn>
                              </p:par>
                              <p:par>
                                <p:cTn id="688" presetID="10" presetClass="entr" presetSubtype="0" fill="hold" nodeType="withEffect">
                                  <p:stCondLst>
                                    <p:cond delay="0"/>
                                  </p:stCondLst>
                                  <p:childTnLst>
                                    <p:set>
                                      <p:cBhvr>
                                        <p:cTn id="689" dur="1" fill="hold">
                                          <p:stCondLst>
                                            <p:cond delay="0"/>
                                          </p:stCondLst>
                                        </p:cTn>
                                        <p:tgtEl>
                                          <p:spTgt spid="149"/>
                                        </p:tgtEl>
                                        <p:attrNameLst>
                                          <p:attrName>style.visibility</p:attrName>
                                        </p:attrNameLst>
                                      </p:cBhvr>
                                      <p:to>
                                        <p:strVal val="visible"/>
                                      </p:to>
                                    </p:set>
                                    <p:animEffect transition="in" filter="fade">
                                      <p:cBhvr>
                                        <p:cTn id="690" dur="200"/>
                                        <p:tgtEl>
                                          <p:spTgt spid="149"/>
                                        </p:tgtEl>
                                      </p:cBhvr>
                                    </p:animEffect>
                                  </p:childTnLst>
                                </p:cTn>
                              </p:par>
                            </p:childTnLst>
                          </p:cTn>
                        </p:par>
                        <p:par>
                          <p:cTn id="691" fill="hold">
                            <p:stCondLst>
                              <p:cond delay="5400"/>
                            </p:stCondLst>
                            <p:childTnLst>
                              <p:par>
                                <p:cTn id="692" presetID="10" presetClass="entr" presetSubtype="0" fill="hold" nodeType="afterEffect">
                                  <p:stCondLst>
                                    <p:cond delay="0"/>
                                  </p:stCondLst>
                                  <p:childTnLst>
                                    <p:set>
                                      <p:cBhvr>
                                        <p:cTn id="693" dur="1" fill="hold">
                                          <p:stCondLst>
                                            <p:cond delay="0"/>
                                          </p:stCondLst>
                                        </p:cTn>
                                        <p:tgtEl>
                                          <p:spTgt spid="193"/>
                                        </p:tgtEl>
                                        <p:attrNameLst>
                                          <p:attrName>style.visibility</p:attrName>
                                        </p:attrNameLst>
                                      </p:cBhvr>
                                      <p:to>
                                        <p:strVal val="visible"/>
                                      </p:to>
                                    </p:set>
                                    <p:animEffect transition="in" filter="fade">
                                      <p:cBhvr>
                                        <p:cTn id="694" dur="200"/>
                                        <p:tgtEl>
                                          <p:spTgt spid="193"/>
                                        </p:tgtEl>
                                      </p:cBhvr>
                                    </p:animEffect>
                                  </p:childTnLst>
                                </p:cTn>
                              </p:par>
                              <p:par>
                                <p:cTn id="695" presetID="10" presetClass="entr" presetSubtype="0" fill="hold" nodeType="withEffect">
                                  <p:stCondLst>
                                    <p:cond delay="0"/>
                                  </p:stCondLst>
                                  <p:childTnLst>
                                    <p:set>
                                      <p:cBhvr>
                                        <p:cTn id="696" dur="1" fill="hold">
                                          <p:stCondLst>
                                            <p:cond delay="0"/>
                                          </p:stCondLst>
                                        </p:cTn>
                                        <p:tgtEl>
                                          <p:spTgt spid="204"/>
                                        </p:tgtEl>
                                        <p:attrNameLst>
                                          <p:attrName>style.visibility</p:attrName>
                                        </p:attrNameLst>
                                      </p:cBhvr>
                                      <p:to>
                                        <p:strVal val="visible"/>
                                      </p:to>
                                    </p:set>
                                    <p:animEffect transition="in" filter="fade">
                                      <p:cBhvr>
                                        <p:cTn id="697" dur="200"/>
                                        <p:tgtEl>
                                          <p:spTgt spid="204"/>
                                        </p:tgtEl>
                                      </p:cBhvr>
                                    </p:animEffect>
                                  </p:childTnLst>
                                </p:cTn>
                              </p:par>
                            </p:childTnLst>
                          </p:cTn>
                        </p:par>
                        <p:par>
                          <p:cTn id="698" fill="hold">
                            <p:stCondLst>
                              <p:cond delay="5600"/>
                            </p:stCondLst>
                            <p:childTnLst>
                              <p:par>
                                <p:cTn id="699" presetID="22" presetClass="entr" presetSubtype="4" fill="hold" nodeType="afterEffect">
                                  <p:stCondLst>
                                    <p:cond delay="0"/>
                                  </p:stCondLst>
                                  <p:childTnLst>
                                    <p:set>
                                      <p:cBhvr>
                                        <p:cTn id="700" dur="1" fill="hold">
                                          <p:stCondLst>
                                            <p:cond delay="0"/>
                                          </p:stCondLst>
                                        </p:cTn>
                                        <p:tgtEl>
                                          <p:spTgt spid="1012"/>
                                        </p:tgtEl>
                                        <p:attrNameLst>
                                          <p:attrName>style.visibility</p:attrName>
                                        </p:attrNameLst>
                                      </p:cBhvr>
                                      <p:to>
                                        <p:strVal val="visible"/>
                                      </p:to>
                                    </p:set>
                                    <p:animEffect transition="in" filter="wipe(down)">
                                      <p:cBhvr>
                                        <p:cTn id="701" dur="1000"/>
                                        <p:tgtEl>
                                          <p:spTgt spid="1012"/>
                                        </p:tgtEl>
                                      </p:cBhvr>
                                    </p:animEffect>
                                  </p:childTnLst>
                                </p:cTn>
                              </p:par>
                            </p:childTnLst>
                          </p:cTn>
                        </p:par>
                        <p:par>
                          <p:cTn id="702" fill="hold">
                            <p:stCondLst>
                              <p:cond delay="6600"/>
                            </p:stCondLst>
                            <p:childTnLst>
                              <p:par>
                                <p:cTn id="703" presetID="10" presetClass="entr" presetSubtype="0" fill="hold" grpId="0" nodeType="afterEffect">
                                  <p:stCondLst>
                                    <p:cond delay="0"/>
                                  </p:stCondLst>
                                  <p:childTnLst>
                                    <p:set>
                                      <p:cBhvr>
                                        <p:cTn id="704" dur="1" fill="hold">
                                          <p:stCondLst>
                                            <p:cond delay="0"/>
                                          </p:stCondLst>
                                        </p:cTn>
                                        <p:tgtEl>
                                          <p:spTgt spid="2"/>
                                        </p:tgtEl>
                                        <p:attrNameLst>
                                          <p:attrName>style.visibility</p:attrName>
                                        </p:attrNameLst>
                                      </p:cBhvr>
                                      <p:to>
                                        <p:strVal val="visible"/>
                                      </p:to>
                                    </p:set>
                                    <p:animEffect transition="in" filter="fade">
                                      <p:cBhvr>
                                        <p:cTn id="705" dur="500"/>
                                        <p:tgtEl>
                                          <p:spTgt spid="2"/>
                                        </p:tgtEl>
                                      </p:cBhvr>
                                    </p:animEffect>
                                  </p:childTnLst>
                                </p:cTn>
                              </p:par>
                              <p:par>
                                <p:cTn id="706" presetID="10" presetClass="entr" presetSubtype="0" fill="hold" grpId="0" nodeType="withEffect">
                                  <p:stCondLst>
                                    <p:cond delay="0"/>
                                  </p:stCondLst>
                                  <p:childTnLst>
                                    <p:set>
                                      <p:cBhvr>
                                        <p:cTn id="707" dur="1" fill="hold">
                                          <p:stCondLst>
                                            <p:cond delay="0"/>
                                          </p:stCondLst>
                                        </p:cTn>
                                        <p:tgtEl>
                                          <p:spTgt spid="636"/>
                                        </p:tgtEl>
                                        <p:attrNameLst>
                                          <p:attrName>style.visibility</p:attrName>
                                        </p:attrNameLst>
                                      </p:cBhvr>
                                      <p:to>
                                        <p:strVal val="visible"/>
                                      </p:to>
                                    </p:set>
                                    <p:animEffect transition="in" filter="fade">
                                      <p:cBhvr>
                                        <p:cTn id="708" dur="500"/>
                                        <p:tgtEl>
                                          <p:spTgt spid="636"/>
                                        </p:tgtEl>
                                      </p:cBhvr>
                                    </p:animEffect>
                                  </p:childTnLst>
                                </p:cTn>
                              </p:par>
                              <p:par>
                                <p:cTn id="709" presetID="10" presetClass="entr" presetSubtype="0" fill="hold" grpId="0" nodeType="withEffect">
                                  <p:stCondLst>
                                    <p:cond delay="0"/>
                                  </p:stCondLst>
                                  <p:childTnLst>
                                    <p:set>
                                      <p:cBhvr>
                                        <p:cTn id="710" dur="1" fill="hold">
                                          <p:stCondLst>
                                            <p:cond delay="0"/>
                                          </p:stCondLst>
                                        </p:cTn>
                                        <p:tgtEl>
                                          <p:spTgt spid="637"/>
                                        </p:tgtEl>
                                        <p:attrNameLst>
                                          <p:attrName>style.visibility</p:attrName>
                                        </p:attrNameLst>
                                      </p:cBhvr>
                                      <p:to>
                                        <p:strVal val="visible"/>
                                      </p:to>
                                    </p:set>
                                    <p:animEffect transition="in" filter="fade">
                                      <p:cBhvr>
                                        <p:cTn id="711" dur="500"/>
                                        <p:tgtEl>
                                          <p:spTgt spid="637"/>
                                        </p:tgtEl>
                                      </p:cBhvr>
                                    </p:animEffect>
                                  </p:childTnLst>
                                </p:cTn>
                              </p:par>
                              <p:par>
                                <p:cTn id="712" presetID="10" presetClass="entr" presetSubtype="0" fill="hold" grpId="0" nodeType="withEffect">
                                  <p:stCondLst>
                                    <p:cond delay="0"/>
                                  </p:stCondLst>
                                  <p:childTnLst>
                                    <p:set>
                                      <p:cBhvr>
                                        <p:cTn id="713" dur="1" fill="hold">
                                          <p:stCondLst>
                                            <p:cond delay="0"/>
                                          </p:stCondLst>
                                        </p:cTn>
                                        <p:tgtEl>
                                          <p:spTgt spid="638"/>
                                        </p:tgtEl>
                                        <p:attrNameLst>
                                          <p:attrName>style.visibility</p:attrName>
                                        </p:attrNameLst>
                                      </p:cBhvr>
                                      <p:to>
                                        <p:strVal val="visible"/>
                                      </p:to>
                                    </p:set>
                                    <p:animEffect transition="in" filter="fade">
                                      <p:cBhvr>
                                        <p:cTn id="714" dur="500"/>
                                        <p:tgtEl>
                                          <p:spTgt spid="638"/>
                                        </p:tgtEl>
                                      </p:cBhvr>
                                    </p:animEffect>
                                  </p:childTnLst>
                                </p:cTn>
                              </p:par>
                              <p:par>
                                <p:cTn id="715" presetID="10" presetClass="entr" presetSubtype="0" fill="hold" grpId="0" nodeType="withEffect">
                                  <p:stCondLst>
                                    <p:cond delay="0"/>
                                  </p:stCondLst>
                                  <p:childTnLst>
                                    <p:set>
                                      <p:cBhvr>
                                        <p:cTn id="716" dur="1" fill="hold">
                                          <p:stCondLst>
                                            <p:cond delay="0"/>
                                          </p:stCondLst>
                                        </p:cTn>
                                        <p:tgtEl>
                                          <p:spTgt spid="639"/>
                                        </p:tgtEl>
                                        <p:attrNameLst>
                                          <p:attrName>style.visibility</p:attrName>
                                        </p:attrNameLst>
                                      </p:cBhvr>
                                      <p:to>
                                        <p:strVal val="visible"/>
                                      </p:to>
                                    </p:set>
                                    <p:animEffect transition="in" filter="fade">
                                      <p:cBhvr>
                                        <p:cTn id="717" dur="500"/>
                                        <p:tgtEl>
                                          <p:spTgt spid="639"/>
                                        </p:tgtEl>
                                      </p:cBhvr>
                                    </p:animEffect>
                                  </p:childTnLst>
                                </p:cTn>
                              </p:par>
                              <p:par>
                                <p:cTn id="718" presetID="10" presetClass="entr" presetSubtype="0" fill="hold" grpId="0" nodeType="withEffect">
                                  <p:stCondLst>
                                    <p:cond delay="0"/>
                                  </p:stCondLst>
                                  <p:childTnLst>
                                    <p:set>
                                      <p:cBhvr>
                                        <p:cTn id="719" dur="1" fill="hold">
                                          <p:stCondLst>
                                            <p:cond delay="0"/>
                                          </p:stCondLst>
                                        </p:cTn>
                                        <p:tgtEl>
                                          <p:spTgt spid="640"/>
                                        </p:tgtEl>
                                        <p:attrNameLst>
                                          <p:attrName>style.visibility</p:attrName>
                                        </p:attrNameLst>
                                      </p:cBhvr>
                                      <p:to>
                                        <p:strVal val="visible"/>
                                      </p:to>
                                    </p:set>
                                    <p:animEffect transition="in" filter="fade">
                                      <p:cBhvr>
                                        <p:cTn id="720" dur="500"/>
                                        <p:tgtEl>
                                          <p:spTgt spid="640"/>
                                        </p:tgtEl>
                                      </p:cBhvr>
                                    </p:animEffect>
                                  </p:childTnLst>
                                </p:cTn>
                              </p:par>
                              <p:par>
                                <p:cTn id="721" presetID="10" presetClass="entr" presetSubtype="0" fill="hold" grpId="0" nodeType="withEffect">
                                  <p:stCondLst>
                                    <p:cond delay="0"/>
                                  </p:stCondLst>
                                  <p:childTnLst>
                                    <p:set>
                                      <p:cBhvr>
                                        <p:cTn id="722" dur="1" fill="hold">
                                          <p:stCondLst>
                                            <p:cond delay="0"/>
                                          </p:stCondLst>
                                        </p:cTn>
                                        <p:tgtEl>
                                          <p:spTgt spid="641"/>
                                        </p:tgtEl>
                                        <p:attrNameLst>
                                          <p:attrName>style.visibility</p:attrName>
                                        </p:attrNameLst>
                                      </p:cBhvr>
                                      <p:to>
                                        <p:strVal val="visible"/>
                                      </p:to>
                                    </p:set>
                                    <p:animEffect transition="in" filter="fade">
                                      <p:cBhvr>
                                        <p:cTn id="723" dur="500"/>
                                        <p:tgtEl>
                                          <p:spTgt spid="641"/>
                                        </p:tgtEl>
                                      </p:cBhvr>
                                    </p:animEffect>
                                  </p:childTnLst>
                                </p:cTn>
                              </p:par>
                              <p:par>
                                <p:cTn id="724" presetID="10" presetClass="entr" presetSubtype="0" fill="hold" grpId="0" nodeType="withEffect">
                                  <p:stCondLst>
                                    <p:cond delay="0"/>
                                  </p:stCondLst>
                                  <p:childTnLst>
                                    <p:set>
                                      <p:cBhvr>
                                        <p:cTn id="725" dur="1" fill="hold">
                                          <p:stCondLst>
                                            <p:cond delay="0"/>
                                          </p:stCondLst>
                                        </p:cTn>
                                        <p:tgtEl>
                                          <p:spTgt spid="642"/>
                                        </p:tgtEl>
                                        <p:attrNameLst>
                                          <p:attrName>style.visibility</p:attrName>
                                        </p:attrNameLst>
                                      </p:cBhvr>
                                      <p:to>
                                        <p:strVal val="visible"/>
                                      </p:to>
                                    </p:set>
                                    <p:animEffect transition="in" filter="fade">
                                      <p:cBhvr>
                                        <p:cTn id="726" dur="500"/>
                                        <p:tgtEl>
                                          <p:spTgt spid="642"/>
                                        </p:tgtEl>
                                      </p:cBhvr>
                                    </p:animEffect>
                                  </p:childTnLst>
                                </p:cTn>
                              </p:par>
                              <p:par>
                                <p:cTn id="727" presetID="10" presetClass="entr" presetSubtype="0" fill="hold" grpId="0" nodeType="withEffect">
                                  <p:stCondLst>
                                    <p:cond delay="0"/>
                                  </p:stCondLst>
                                  <p:childTnLst>
                                    <p:set>
                                      <p:cBhvr>
                                        <p:cTn id="728" dur="1" fill="hold">
                                          <p:stCondLst>
                                            <p:cond delay="0"/>
                                          </p:stCondLst>
                                        </p:cTn>
                                        <p:tgtEl>
                                          <p:spTgt spid="644"/>
                                        </p:tgtEl>
                                        <p:attrNameLst>
                                          <p:attrName>style.visibility</p:attrName>
                                        </p:attrNameLst>
                                      </p:cBhvr>
                                      <p:to>
                                        <p:strVal val="visible"/>
                                      </p:to>
                                    </p:set>
                                    <p:animEffect transition="in" filter="fade">
                                      <p:cBhvr>
                                        <p:cTn id="729" dur="500"/>
                                        <p:tgtEl>
                                          <p:spTgt spid="644"/>
                                        </p:tgtEl>
                                      </p:cBhvr>
                                    </p:animEffect>
                                  </p:childTnLst>
                                </p:cTn>
                              </p:par>
                              <p:par>
                                <p:cTn id="730" presetID="10" presetClass="entr" presetSubtype="0" fill="hold" grpId="0" nodeType="withEffect">
                                  <p:stCondLst>
                                    <p:cond delay="0"/>
                                  </p:stCondLst>
                                  <p:childTnLst>
                                    <p:set>
                                      <p:cBhvr>
                                        <p:cTn id="731" dur="1" fill="hold">
                                          <p:stCondLst>
                                            <p:cond delay="0"/>
                                          </p:stCondLst>
                                        </p:cTn>
                                        <p:tgtEl>
                                          <p:spTgt spid="654"/>
                                        </p:tgtEl>
                                        <p:attrNameLst>
                                          <p:attrName>style.visibility</p:attrName>
                                        </p:attrNameLst>
                                      </p:cBhvr>
                                      <p:to>
                                        <p:strVal val="visible"/>
                                      </p:to>
                                    </p:set>
                                    <p:animEffect transition="in" filter="fade">
                                      <p:cBhvr>
                                        <p:cTn id="732" dur="500"/>
                                        <p:tgtEl>
                                          <p:spTgt spid="654"/>
                                        </p:tgtEl>
                                      </p:cBhvr>
                                    </p:animEffect>
                                  </p:childTnLst>
                                </p:cTn>
                              </p:par>
                              <p:par>
                                <p:cTn id="733" presetID="10" presetClass="entr" presetSubtype="0" fill="hold" grpId="0" nodeType="withEffect">
                                  <p:stCondLst>
                                    <p:cond delay="0"/>
                                  </p:stCondLst>
                                  <p:childTnLst>
                                    <p:set>
                                      <p:cBhvr>
                                        <p:cTn id="734" dur="1" fill="hold">
                                          <p:stCondLst>
                                            <p:cond delay="0"/>
                                          </p:stCondLst>
                                        </p:cTn>
                                        <p:tgtEl>
                                          <p:spTgt spid="655"/>
                                        </p:tgtEl>
                                        <p:attrNameLst>
                                          <p:attrName>style.visibility</p:attrName>
                                        </p:attrNameLst>
                                      </p:cBhvr>
                                      <p:to>
                                        <p:strVal val="visible"/>
                                      </p:to>
                                    </p:set>
                                    <p:animEffect transition="in" filter="fade">
                                      <p:cBhvr>
                                        <p:cTn id="735" dur="500"/>
                                        <p:tgtEl>
                                          <p:spTgt spid="655"/>
                                        </p:tgtEl>
                                      </p:cBhvr>
                                    </p:animEffect>
                                  </p:childTnLst>
                                </p:cTn>
                              </p:par>
                              <p:par>
                                <p:cTn id="736" presetID="10" presetClass="entr" presetSubtype="0" fill="hold" grpId="0" nodeType="withEffect">
                                  <p:stCondLst>
                                    <p:cond delay="0"/>
                                  </p:stCondLst>
                                  <p:childTnLst>
                                    <p:set>
                                      <p:cBhvr>
                                        <p:cTn id="737" dur="1" fill="hold">
                                          <p:stCondLst>
                                            <p:cond delay="0"/>
                                          </p:stCondLst>
                                        </p:cTn>
                                        <p:tgtEl>
                                          <p:spTgt spid="656"/>
                                        </p:tgtEl>
                                        <p:attrNameLst>
                                          <p:attrName>style.visibility</p:attrName>
                                        </p:attrNameLst>
                                      </p:cBhvr>
                                      <p:to>
                                        <p:strVal val="visible"/>
                                      </p:to>
                                    </p:set>
                                    <p:animEffect transition="in" filter="fade">
                                      <p:cBhvr>
                                        <p:cTn id="738" dur="500"/>
                                        <p:tgtEl>
                                          <p:spTgt spid="656"/>
                                        </p:tgtEl>
                                      </p:cBhvr>
                                    </p:animEffect>
                                  </p:childTnLst>
                                </p:cTn>
                              </p:par>
                              <p:par>
                                <p:cTn id="739" presetID="10" presetClass="entr" presetSubtype="0" fill="hold" grpId="0" nodeType="withEffect">
                                  <p:stCondLst>
                                    <p:cond delay="0"/>
                                  </p:stCondLst>
                                  <p:childTnLst>
                                    <p:set>
                                      <p:cBhvr>
                                        <p:cTn id="740" dur="1" fill="hold">
                                          <p:stCondLst>
                                            <p:cond delay="0"/>
                                          </p:stCondLst>
                                        </p:cTn>
                                        <p:tgtEl>
                                          <p:spTgt spid="657"/>
                                        </p:tgtEl>
                                        <p:attrNameLst>
                                          <p:attrName>style.visibility</p:attrName>
                                        </p:attrNameLst>
                                      </p:cBhvr>
                                      <p:to>
                                        <p:strVal val="visible"/>
                                      </p:to>
                                    </p:set>
                                    <p:animEffect transition="in" filter="fade">
                                      <p:cBhvr>
                                        <p:cTn id="741" dur="500"/>
                                        <p:tgtEl>
                                          <p:spTgt spid="657"/>
                                        </p:tgtEl>
                                      </p:cBhvr>
                                    </p:animEffect>
                                  </p:childTnLst>
                                </p:cTn>
                              </p:par>
                              <p:par>
                                <p:cTn id="742" presetID="10" presetClass="entr" presetSubtype="0" fill="hold" grpId="0" nodeType="withEffect">
                                  <p:stCondLst>
                                    <p:cond delay="0"/>
                                  </p:stCondLst>
                                  <p:childTnLst>
                                    <p:set>
                                      <p:cBhvr>
                                        <p:cTn id="743" dur="1" fill="hold">
                                          <p:stCondLst>
                                            <p:cond delay="0"/>
                                          </p:stCondLst>
                                        </p:cTn>
                                        <p:tgtEl>
                                          <p:spTgt spid="658"/>
                                        </p:tgtEl>
                                        <p:attrNameLst>
                                          <p:attrName>style.visibility</p:attrName>
                                        </p:attrNameLst>
                                      </p:cBhvr>
                                      <p:to>
                                        <p:strVal val="visible"/>
                                      </p:to>
                                    </p:set>
                                    <p:animEffect transition="in" filter="fade">
                                      <p:cBhvr>
                                        <p:cTn id="744" dur="500"/>
                                        <p:tgtEl>
                                          <p:spTgt spid="658"/>
                                        </p:tgtEl>
                                      </p:cBhvr>
                                    </p:animEffect>
                                  </p:childTnLst>
                                </p:cTn>
                              </p:par>
                              <p:par>
                                <p:cTn id="745" presetID="10" presetClass="entr" presetSubtype="0" fill="hold" grpId="0" nodeType="withEffect">
                                  <p:stCondLst>
                                    <p:cond delay="0"/>
                                  </p:stCondLst>
                                  <p:childTnLst>
                                    <p:set>
                                      <p:cBhvr>
                                        <p:cTn id="746" dur="1" fill="hold">
                                          <p:stCondLst>
                                            <p:cond delay="0"/>
                                          </p:stCondLst>
                                        </p:cTn>
                                        <p:tgtEl>
                                          <p:spTgt spid="648"/>
                                        </p:tgtEl>
                                        <p:attrNameLst>
                                          <p:attrName>style.visibility</p:attrName>
                                        </p:attrNameLst>
                                      </p:cBhvr>
                                      <p:to>
                                        <p:strVal val="visible"/>
                                      </p:to>
                                    </p:set>
                                    <p:animEffect transition="in" filter="fade">
                                      <p:cBhvr>
                                        <p:cTn id="747" dur="500"/>
                                        <p:tgtEl>
                                          <p:spTgt spid="648"/>
                                        </p:tgtEl>
                                      </p:cBhvr>
                                    </p:animEffect>
                                  </p:childTnLst>
                                </p:cTn>
                              </p:par>
                              <p:par>
                                <p:cTn id="748" presetID="10" presetClass="entr" presetSubtype="0" fill="hold" grpId="0" nodeType="withEffect">
                                  <p:stCondLst>
                                    <p:cond delay="0"/>
                                  </p:stCondLst>
                                  <p:childTnLst>
                                    <p:set>
                                      <p:cBhvr>
                                        <p:cTn id="749" dur="1" fill="hold">
                                          <p:stCondLst>
                                            <p:cond delay="0"/>
                                          </p:stCondLst>
                                        </p:cTn>
                                        <p:tgtEl>
                                          <p:spTgt spid="649"/>
                                        </p:tgtEl>
                                        <p:attrNameLst>
                                          <p:attrName>style.visibility</p:attrName>
                                        </p:attrNameLst>
                                      </p:cBhvr>
                                      <p:to>
                                        <p:strVal val="visible"/>
                                      </p:to>
                                    </p:set>
                                    <p:animEffect transition="in" filter="fade">
                                      <p:cBhvr>
                                        <p:cTn id="750" dur="500"/>
                                        <p:tgtEl>
                                          <p:spTgt spid="649"/>
                                        </p:tgtEl>
                                      </p:cBhvr>
                                    </p:animEffect>
                                  </p:childTnLst>
                                </p:cTn>
                              </p:par>
                              <p:par>
                                <p:cTn id="751" presetID="10" presetClass="entr" presetSubtype="0" fill="hold" grpId="0" nodeType="withEffect">
                                  <p:stCondLst>
                                    <p:cond delay="0"/>
                                  </p:stCondLst>
                                  <p:childTnLst>
                                    <p:set>
                                      <p:cBhvr>
                                        <p:cTn id="752" dur="1" fill="hold">
                                          <p:stCondLst>
                                            <p:cond delay="0"/>
                                          </p:stCondLst>
                                        </p:cTn>
                                        <p:tgtEl>
                                          <p:spTgt spid="650"/>
                                        </p:tgtEl>
                                        <p:attrNameLst>
                                          <p:attrName>style.visibility</p:attrName>
                                        </p:attrNameLst>
                                      </p:cBhvr>
                                      <p:to>
                                        <p:strVal val="visible"/>
                                      </p:to>
                                    </p:set>
                                    <p:animEffect transition="in" filter="fade">
                                      <p:cBhvr>
                                        <p:cTn id="753" dur="500"/>
                                        <p:tgtEl>
                                          <p:spTgt spid="650"/>
                                        </p:tgtEl>
                                      </p:cBhvr>
                                    </p:animEffect>
                                  </p:childTnLst>
                                </p:cTn>
                              </p:par>
                              <p:par>
                                <p:cTn id="754" presetID="10" presetClass="entr" presetSubtype="0" fill="hold" grpId="0" nodeType="withEffect">
                                  <p:stCondLst>
                                    <p:cond delay="0"/>
                                  </p:stCondLst>
                                  <p:childTnLst>
                                    <p:set>
                                      <p:cBhvr>
                                        <p:cTn id="755" dur="1" fill="hold">
                                          <p:stCondLst>
                                            <p:cond delay="0"/>
                                          </p:stCondLst>
                                        </p:cTn>
                                        <p:tgtEl>
                                          <p:spTgt spid="646"/>
                                        </p:tgtEl>
                                        <p:attrNameLst>
                                          <p:attrName>style.visibility</p:attrName>
                                        </p:attrNameLst>
                                      </p:cBhvr>
                                      <p:to>
                                        <p:strVal val="visible"/>
                                      </p:to>
                                    </p:set>
                                    <p:animEffect transition="in" filter="fade">
                                      <p:cBhvr>
                                        <p:cTn id="756" dur="500"/>
                                        <p:tgtEl>
                                          <p:spTgt spid="646"/>
                                        </p:tgtEl>
                                      </p:cBhvr>
                                    </p:animEffect>
                                  </p:childTnLst>
                                </p:cTn>
                              </p:par>
                              <p:par>
                                <p:cTn id="757" presetID="10" presetClass="entr" presetSubtype="0" fill="hold" grpId="0" nodeType="withEffect">
                                  <p:stCondLst>
                                    <p:cond delay="0"/>
                                  </p:stCondLst>
                                  <p:childTnLst>
                                    <p:set>
                                      <p:cBhvr>
                                        <p:cTn id="758" dur="1" fill="hold">
                                          <p:stCondLst>
                                            <p:cond delay="0"/>
                                          </p:stCondLst>
                                        </p:cTn>
                                        <p:tgtEl>
                                          <p:spTgt spid="647"/>
                                        </p:tgtEl>
                                        <p:attrNameLst>
                                          <p:attrName>style.visibility</p:attrName>
                                        </p:attrNameLst>
                                      </p:cBhvr>
                                      <p:to>
                                        <p:strVal val="visible"/>
                                      </p:to>
                                    </p:set>
                                    <p:animEffect transition="in" filter="fade">
                                      <p:cBhvr>
                                        <p:cTn id="759" dur="500"/>
                                        <p:tgtEl>
                                          <p:spTgt spid="647"/>
                                        </p:tgtEl>
                                      </p:cBhvr>
                                    </p:animEffect>
                                  </p:childTnLst>
                                </p:cTn>
                              </p:par>
                              <p:par>
                                <p:cTn id="760" presetID="10" presetClass="entr" presetSubtype="0" fill="hold" grpId="0" nodeType="withEffect">
                                  <p:stCondLst>
                                    <p:cond delay="0"/>
                                  </p:stCondLst>
                                  <p:childTnLst>
                                    <p:set>
                                      <p:cBhvr>
                                        <p:cTn id="761" dur="1" fill="hold">
                                          <p:stCondLst>
                                            <p:cond delay="0"/>
                                          </p:stCondLst>
                                        </p:cTn>
                                        <p:tgtEl>
                                          <p:spTgt spid="645"/>
                                        </p:tgtEl>
                                        <p:attrNameLst>
                                          <p:attrName>style.visibility</p:attrName>
                                        </p:attrNameLst>
                                      </p:cBhvr>
                                      <p:to>
                                        <p:strVal val="visible"/>
                                      </p:to>
                                    </p:set>
                                    <p:animEffect transition="in" filter="fade">
                                      <p:cBhvr>
                                        <p:cTn id="762" dur="500"/>
                                        <p:tgtEl>
                                          <p:spTgt spid="645"/>
                                        </p:tgtEl>
                                      </p:cBhvr>
                                    </p:animEffect>
                                  </p:childTnLst>
                                </p:cTn>
                              </p:par>
                              <p:par>
                                <p:cTn id="763" presetID="10" presetClass="entr" presetSubtype="0" fill="hold" grpId="0" nodeType="withEffect">
                                  <p:stCondLst>
                                    <p:cond delay="0"/>
                                  </p:stCondLst>
                                  <p:childTnLst>
                                    <p:set>
                                      <p:cBhvr>
                                        <p:cTn id="764" dur="1" fill="hold">
                                          <p:stCondLst>
                                            <p:cond delay="0"/>
                                          </p:stCondLst>
                                        </p:cTn>
                                        <p:tgtEl>
                                          <p:spTgt spid="651"/>
                                        </p:tgtEl>
                                        <p:attrNameLst>
                                          <p:attrName>style.visibility</p:attrName>
                                        </p:attrNameLst>
                                      </p:cBhvr>
                                      <p:to>
                                        <p:strVal val="visible"/>
                                      </p:to>
                                    </p:set>
                                    <p:animEffect transition="in" filter="fade">
                                      <p:cBhvr>
                                        <p:cTn id="765" dur="500"/>
                                        <p:tgtEl>
                                          <p:spTgt spid="651"/>
                                        </p:tgtEl>
                                      </p:cBhvr>
                                    </p:animEffect>
                                  </p:childTnLst>
                                </p:cTn>
                              </p:par>
                              <p:par>
                                <p:cTn id="766" presetID="10" presetClass="entr" presetSubtype="0" fill="hold" grpId="0" nodeType="withEffect">
                                  <p:stCondLst>
                                    <p:cond delay="0"/>
                                  </p:stCondLst>
                                  <p:childTnLst>
                                    <p:set>
                                      <p:cBhvr>
                                        <p:cTn id="767" dur="1" fill="hold">
                                          <p:stCondLst>
                                            <p:cond delay="0"/>
                                          </p:stCondLst>
                                        </p:cTn>
                                        <p:tgtEl>
                                          <p:spTgt spid="643"/>
                                        </p:tgtEl>
                                        <p:attrNameLst>
                                          <p:attrName>style.visibility</p:attrName>
                                        </p:attrNameLst>
                                      </p:cBhvr>
                                      <p:to>
                                        <p:strVal val="visible"/>
                                      </p:to>
                                    </p:set>
                                    <p:animEffect transition="in" filter="fade">
                                      <p:cBhvr>
                                        <p:cTn id="768" dur="500"/>
                                        <p:tgtEl>
                                          <p:spTgt spid="643"/>
                                        </p:tgtEl>
                                      </p:cBhvr>
                                    </p:animEffect>
                                  </p:childTnLst>
                                </p:cTn>
                              </p:par>
                              <p:par>
                                <p:cTn id="769" presetID="10" presetClass="entr" presetSubtype="0" fill="hold" grpId="0" nodeType="withEffect">
                                  <p:stCondLst>
                                    <p:cond delay="0"/>
                                  </p:stCondLst>
                                  <p:childTnLst>
                                    <p:set>
                                      <p:cBhvr>
                                        <p:cTn id="770" dur="1" fill="hold">
                                          <p:stCondLst>
                                            <p:cond delay="0"/>
                                          </p:stCondLst>
                                        </p:cTn>
                                        <p:tgtEl>
                                          <p:spTgt spid="652"/>
                                        </p:tgtEl>
                                        <p:attrNameLst>
                                          <p:attrName>style.visibility</p:attrName>
                                        </p:attrNameLst>
                                      </p:cBhvr>
                                      <p:to>
                                        <p:strVal val="visible"/>
                                      </p:to>
                                    </p:set>
                                    <p:animEffect transition="in" filter="fade">
                                      <p:cBhvr>
                                        <p:cTn id="771" dur="500"/>
                                        <p:tgtEl>
                                          <p:spTgt spid="652"/>
                                        </p:tgtEl>
                                      </p:cBhvr>
                                    </p:animEffect>
                                  </p:childTnLst>
                                </p:cTn>
                              </p:par>
                              <p:par>
                                <p:cTn id="772" presetID="10" presetClass="entr" presetSubtype="0" fill="hold" grpId="0" nodeType="withEffect">
                                  <p:stCondLst>
                                    <p:cond delay="0"/>
                                  </p:stCondLst>
                                  <p:childTnLst>
                                    <p:set>
                                      <p:cBhvr>
                                        <p:cTn id="773" dur="1" fill="hold">
                                          <p:stCondLst>
                                            <p:cond delay="0"/>
                                          </p:stCondLst>
                                        </p:cTn>
                                        <p:tgtEl>
                                          <p:spTgt spid="653"/>
                                        </p:tgtEl>
                                        <p:attrNameLst>
                                          <p:attrName>style.visibility</p:attrName>
                                        </p:attrNameLst>
                                      </p:cBhvr>
                                      <p:to>
                                        <p:strVal val="visible"/>
                                      </p:to>
                                    </p:set>
                                    <p:animEffect transition="in" filter="fade">
                                      <p:cBhvr>
                                        <p:cTn id="774" dur="500"/>
                                        <p:tgtEl>
                                          <p:spTgt spid="653"/>
                                        </p:tgtEl>
                                      </p:cBhvr>
                                    </p:animEffect>
                                  </p:childTnLst>
                                </p:cTn>
                              </p:par>
                              <p:par>
                                <p:cTn id="775" presetID="26" presetClass="emph" presetSubtype="0" repeatCount="indefinite" fill="hold" grpId="1" nodeType="withEffect">
                                  <p:stCondLst>
                                    <p:cond delay="0"/>
                                  </p:stCondLst>
                                  <p:endCondLst>
                                    <p:cond evt="onNext" delay="0">
                                      <p:tgtEl>
                                        <p:sldTgt/>
                                      </p:tgtEl>
                                    </p:cond>
                                  </p:endCondLst>
                                  <p:childTnLst>
                                    <p:animEffect transition="out" filter="fade">
                                      <p:cBhvr>
                                        <p:cTn id="776" dur="500" tmFilter="0, 0; .2, .5; .8, .5; 1, 0"/>
                                        <p:tgtEl>
                                          <p:spTgt spid="2"/>
                                        </p:tgtEl>
                                      </p:cBhvr>
                                    </p:animEffect>
                                    <p:animScale>
                                      <p:cBhvr>
                                        <p:cTn id="777" dur="250" autoRev="1" fill="hold"/>
                                        <p:tgtEl>
                                          <p:spTgt spid="2"/>
                                        </p:tgtEl>
                                      </p:cBhvr>
                                      <p:by x="105000" y="105000"/>
                                    </p:animScale>
                                  </p:childTnLst>
                                </p:cTn>
                              </p:par>
                              <p:par>
                                <p:cTn id="778" presetID="26" presetClass="emph" presetSubtype="0" repeatCount="indefinite" fill="hold" grpId="1" nodeType="withEffect">
                                  <p:stCondLst>
                                    <p:cond delay="250"/>
                                  </p:stCondLst>
                                  <p:endCondLst>
                                    <p:cond evt="onNext" delay="0">
                                      <p:tgtEl>
                                        <p:sldTgt/>
                                      </p:tgtEl>
                                    </p:cond>
                                  </p:endCondLst>
                                  <p:childTnLst>
                                    <p:animEffect transition="out" filter="fade">
                                      <p:cBhvr>
                                        <p:cTn id="779" dur="500" tmFilter="0, 0; .2, .5; .8, .5; 1, 0"/>
                                        <p:tgtEl>
                                          <p:spTgt spid="636"/>
                                        </p:tgtEl>
                                      </p:cBhvr>
                                    </p:animEffect>
                                    <p:animScale>
                                      <p:cBhvr>
                                        <p:cTn id="780" dur="250" autoRev="1" fill="hold"/>
                                        <p:tgtEl>
                                          <p:spTgt spid="636"/>
                                        </p:tgtEl>
                                      </p:cBhvr>
                                      <p:by x="105000" y="105000"/>
                                    </p:animScale>
                                  </p:childTnLst>
                                </p:cTn>
                              </p:par>
                              <p:par>
                                <p:cTn id="781" presetID="26" presetClass="emph" presetSubtype="0" repeatCount="indefinite" fill="hold" grpId="1" nodeType="withEffect">
                                  <p:stCondLst>
                                    <p:cond delay="350"/>
                                  </p:stCondLst>
                                  <p:endCondLst>
                                    <p:cond evt="onNext" delay="0">
                                      <p:tgtEl>
                                        <p:sldTgt/>
                                      </p:tgtEl>
                                    </p:cond>
                                  </p:endCondLst>
                                  <p:childTnLst>
                                    <p:animEffect transition="out" filter="fade">
                                      <p:cBhvr>
                                        <p:cTn id="782" dur="500" tmFilter="0, 0; .2, .5; .8, .5; 1, 0"/>
                                        <p:tgtEl>
                                          <p:spTgt spid="638"/>
                                        </p:tgtEl>
                                      </p:cBhvr>
                                    </p:animEffect>
                                    <p:animScale>
                                      <p:cBhvr>
                                        <p:cTn id="783" dur="250" autoRev="1" fill="hold"/>
                                        <p:tgtEl>
                                          <p:spTgt spid="638"/>
                                        </p:tgtEl>
                                      </p:cBhvr>
                                      <p:by x="105000" y="105000"/>
                                    </p:animScale>
                                  </p:childTnLst>
                                </p:cTn>
                              </p:par>
                              <p:par>
                                <p:cTn id="784" presetID="26" presetClass="emph" presetSubtype="0" repeatCount="indefinite" fill="hold" grpId="1" nodeType="withEffect">
                                  <p:stCondLst>
                                    <p:cond delay="350"/>
                                  </p:stCondLst>
                                  <p:endCondLst>
                                    <p:cond evt="onNext" delay="0">
                                      <p:tgtEl>
                                        <p:sldTgt/>
                                      </p:tgtEl>
                                    </p:cond>
                                  </p:endCondLst>
                                  <p:childTnLst>
                                    <p:animEffect transition="out" filter="fade">
                                      <p:cBhvr>
                                        <p:cTn id="785" dur="300" tmFilter="0, 0; .2, .5; .8, .5; 1, 0"/>
                                        <p:tgtEl>
                                          <p:spTgt spid="637"/>
                                        </p:tgtEl>
                                      </p:cBhvr>
                                    </p:animEffect>
                                    <p:animScale>
                                      <p:cBhvr>
                                        <p:cTn id="786" dur="150" autoRev="1" fill="hold"/>
                                        <p:tgtEl>
                                          <p:spTgt spid="637"/>
                                        </p:tgtEl>
                                      </p:cBhvr>
                                      <p:by x="105000" y="105000"/>
                                    </p:animScale>
                                  </p:childTnLst>
                                </p:cTn>
                              </p:par>
                              <p:par>
                                <p:cTn id="787" presetID="26" presetClass="emph" presetSubtype="0" repeatCount="indefinite" fill="hold" grpId="1" nodeType="withEffect">
                                  <p:stCondLst>
                                    <p:cond delay="0"/>
                                  </p:stCondLst>
                                  <p:endCondLst>
                                    <p:cond evt="onNext" delay="0">
                                      <p:tgtEl>
                                        <p:sldTgt/>
                                      </p:tgtEl>
                                    </p:cond>
                                  </p:endCondLst>
                                  <p:childTnLst>
                                    <p:animEffect transition="out" filter="fade">
                                      <p:cBhvr>
                                        <p:cTn id="788" dur="500" tmFilter="0, 0; .2, .5; .8, .5; 1, 0"/>
                                        <p:tgtEl>
                                          <p:spTgt spid="639"/>
                                        </p:tgtEl>
                                      </p:cBhvr>
                                    </p:animEffect>
                                    <p:animScale>
                                      <p:cBhvr>
                                        <p:cTn id="789" dur="250" autoRev="1" fill="hold"/>
                                        <p:tgtEl>
                                          <p:spTgt spid="639"/>
                                        </p:tgtEl>
                                      </p:cBhvr>
                                      <p:by x="105000" y="105000"/>
                                    </p:animScale>
                                  </p:childTnLst>
                                </p:cTn>
                              </p:par>
                              <p:par>
                                <p:cTn id="790" presetID="26" presetClass="emph" presetSubtype="0" repeatCount="indefinite" fill="hold" grpId="1" nodeType="withEffect">
                                  <p:stCondLst>
                                    <p:cond delay="250"/>
                                  </p:stCondLst>
                                  <p:endCondLst>
                                    <p:cond evt="onNext" delay="0">
                                      <p:tgtEl>
                                        <p:sldTgt/>
                                      </p:tgtEl>
                                    </p:cond>
                                  </p:endCondLst>
                                  <p:childTnLst>
                                    <p:animEffect transition="out" filter="fade">
                                      <p:cBhvr>
                                        <p:cTn id="791" dur="500" tmFilter="0, 0; .2, .5; .8, .5; 1, 0"/>
                                        <p:tgtEl>
                                          <p:spTgt spid="640"/>
                                        </p:tgtEl>
                                      </p:cBhvr>
                                    </p:animEffect>
                                    <p:animScale>
                                      <p:cBhvr>
                                        <p:cTn id="792" dur="250" autoRev="1" fill="hold"/>
                                        <p:tgtEl>
                                          <p:spTgt spid="640"/>
                                        </p:tgtEl>
                                      </p:cBhvr>
                                      <p:by x="105000" y="105000"/>
                                    </p:animScale>
                                  </p:childTnLst>
                                </p:cTn>
                              </p:par>
                              <p:par>
                                <p:cTn id="793" presetID="26" presetClass="emph" presetSubtype="0" repeatCount="indefinite" fill="hold" grpId="1" nodeType="withEffect">
                                  <p:stCondLst>
                                    <p:cond delay="350"/>
                                  </p:stCondLst>
                                  <p:endCondLst>
                                    <p:cond evt="onNext" delay="0">
                                      <p:tgtEl>
                                        <p:sldTgt/>
                                      </p:tgtEl>
                                    </p:cond>
                                  </p:endCondLst>
                                  <p:childTnLst>
                                    <p:animEffect transition="out" filter="fade">
                                      <p:cBhvr>
                                        <p:cTn id="794" dur="500" tmFilter="0, 0; .2, .5; .8, .5; 1, 0"/>
                                        <p:tgtEl>
                                          <p:spTgt spid="642"/>
                                        </p:tgtEl>
                                      </p:cBhvr>
                                    </p:animEffect>
                                    <p:animScale>
                                      <p:cBhvr>
                                        <p:cTn id="795" dur="250" autoRev="1" fill="hold"/>
                                        <p:tgtEl>
                                          <p:spTgt spid="642"/>
                                        </p:tgtEl>
                                      </p:cBhvr>
                                      <p:by x="105000" y="105000"/>
                                    </p:animScale>
                                  </p:childTnLst>
                                </p:cTn>
                              </p:par>
                              <p:par>
                                <p:cTn id="796" presetID="26" presetClass="emph" presetSubtype="0" repeatCount="indefinite" fill="hold" grpId="1" nodeType="withEffect">
                                  <p:stCondLst>
                                    <p:cond delay="350"/>
                                  </p:stCondLst>
                                  <p:endCondLst>
                                    <p:cond evt="onNext" delay="0">
                                      <p:tgtEl>
                                        <p:sldTgt/>
                                      </p:tgtEl>
                                    </p:cond>
                                  </p:endCondLst>
                                  <p:childTnLst>
                                    <p:animEffect transition="out" filter="fade">
                                      <p:cBhvr>
                                        <p:cTn id="797" dur="300" tmFilter="0, 0; .2, .5; .8, .5; 1, 0"/>
                                        <p:tgtEl>
                                          <p:spTgt spid="641"/>
                                        </p:tgtEl>
                                      </p:cBhvr>
                                    </p:animEffect>
                                    <p:animScale>
                                      <p:cBhvr>
                                        <p:cTn id="798" dur="150" autoRev="1" fill="hold"/>
                                        <p:tgtEl>
                                          <p:spTgt spid="641"/>
                                        </p:tgtEl>
                                      </p:cBhvr>
                                      <p:by x="105000" y="105000"/>
                                    </p:animScale>
                                  </p:childTnLst>
                                </p:cTn>
                              </p:par>
                              <p:par>
                                <p:cTn id="799" presetID="26" presetClass="emph" presetSubtype="0" repeatCount="indefinite" fill="hold" grpId="1" nodeType="withEffect">
                                  <p:stCondLst>
                                    <p:cond delay="250"/>
                                  </p:stCondLst>
                                  <p:endCondLst>
                                    <p:cond evt="onNext" delay="0">
                                      <p:tgtEl>
                                        <p:sldTgt/>
                                      </p:tgtEl>
                                    </p:cond>
                                  </p:endCondLst>
                                  <p:childTnLst>
                                    <p:animEffect transition="out" filter="fade">
                                      <p:cBhvr>
                                        <p:cTn id="800" dur="500" tmFilter="0, 0; .2, .5; .8, .5; 1, 0"/>
                                        <p:tgtEl>
                                          <p:spTgt spid="643"/>
                                        </p:tgtEl>
                                      </p:cBhvr>
                                    </p:animEffect>
                                    <p:animScale>
                                      <p:cBhvr>
                                        <p:cTn id="801" dur="250" autoRev="1" fill="hold"/>
                                        <p:tgtEl>
                                          <p:spTgt spid="643"/>
                                        </p:tgtEl>
                                      </p:cBhvr>
                                      <p:by x="105000" y="105000"/>
                                    </p:animScale>
                                  </p:childTnLst>
                                </p:cTn>
                              </p:par>
                              <p:par>
                                <p:cTn id="802" presetID="26" presetClass="emph" presetSubtype="0" repeatCount="indefinite" fill="hold" grpId="1" nodeType="withEffect">
                                  <p:stCondLst>
                                    <p:cond delay="350"/>
                                  </p:stCondLst>
                                  <p:endCondLst>
                                    <p:cond evt="onNext" delay="0">
                                      <p:tgtEl>
                                        <p:sldTgt/>
                                      </p:tgtEl>
                                    </p:cond>
                                  </p:endCondLst>
                                  <p:childTnLst>
                                    <p:animEffect transition="out" filter="fade">
                                      <p:cBhvr>
                                        <p:cTn id="803" dur="500" tmFilter="0, 0; .2, .5; .8, .5; 1, 0"/>
                                        <p:tgtEl>
                                          <p:spTgt spid="644"/>
                                        </p:tgtEl>
                                      </p:cBhvr>
                                    </p:animEffect>
                                    <p:animScale>
                                      <p:cBhvr>
                                        <p:cTn id="804" dur="250" autoRev="1" fill="hold"/>
                                        <p:tgtEl>
                                          <p:spTgt spid="644"/>
                                        </p:tgtEl>
                                      </p:cBhvr>
                                      <p:by x="105000" y="105000"/>
                                    </p:animScale>
                                  </p:childTnLst>
                                </p:cTn>
                              </p:par>
                              <p:par>
                                <p:cTn id="805" presetID="26" presetClass="emph" presetSubtype="0" repeatCount="indefinite" fill="hold" grpId="1" nodeType="withEffect">
                                  <p:stCondLst>
                                    <p:cond delay="0"/>
                                  </p:stCondLst>
                                  <p:endCondLst>
                                    <p:cond evt="onNext" delay="0">
                                      <p:tgtEl>
                                        <p:sldTgt/>
                                      </p:tgtEl>
                                    </p:cond>
                                  </p:endCondLst>
                                  <p:childTnLst>
                                    <p:animEffect transition="out" filter="fade">
                                      <p:cBhvr>
                                        <p:cTn id="806" dur="500" tmFilter="0, 0; .2, .5; .8, .5; 1, 0"/>
                                        <p:tgtEl>
                                          <p:spTgt spid="645"/>
                                        </p:tgtEl>
                                      </p:cBhvr>
                                    </p:animEffect>
                                    <p:animScale>
                                      <p:cBhvr>
                                        <p:cTn id="807" dur="250" autoRev="1" fill="hold"/>
                                        <p:tgtEl>
                                          <p:spTgt spid="645"/>
                                        </p:tgtEl>
                                      </p:cBhvr>
                                      <p:by x="105000" y="105000"/>
                                    </p:animScale>
                                  </p:childTnLst>
                                </p:cTn>
                              </p:par>
                              <p:par>
                                <p:cTn id="808" presetID="26" presetClass="emph" presetSubtype="0" repeatCount="indefinite" fill="hold" grpId="1" nodeType="withEffect">
                                  <p:stCondLst>
                                    <p:cond delay="0"/>
                                  </p:stCondLst>
                                  <p:endCondLst>
                                    <p:cond evt="onNext" delay="0">
                                      <p:tgtEl>
                                        <p:sldTgt/>
                                      </p:tgtEl>
                                    </p:cond>
                                  </p:endCondLst>
                                  <p:childTnLst>
                                    <p:animEffect transition="out" filter="fade">
                                      <p:cBhvr>
                                        <p:cTn id="809" dur="500" tmFilter="0, 0; .2, .5; .8, .5; 1, 0"/>
                                        <p:tgtEl>
                                          <p:spTgt spid="646"/>
                                        </p:tgtEl>
                                      </p:cBhvr>
                                    </p:animEffect>
                                    <p:animScale>
                                      <p:cBhvr>
                                        <p:cTn id="810" dur="250" autoRev="1" fill="hold"/>
                                        <p:tgtEl>
                                          <p:spTgt spid="646"/>
                                        </p:tgtEl>
                                      </p:cBhvr>
                                      <p:by x="105000" y="105000"/>
                                    </p:animScale>
                                  </p:childTnLst>
                                </p:cTn>
                              </p:par>
                              <p:par>
                                <p:cTn id="811" presetID="26" presetClass="emph" presetSubtype="0" repeatCount="indefinite" fill="hold" grpId="1" nodeType="withEffect">
                                  <p:stCondLst>
                                    <p:cond delay="350"/>
                                  </p:stCondLst>
                                  <p:endCondLst>
                                    <p:cond evt="onNext" delay="0">
                                      <p:tgtEl>
                                        <p:sldTgt/>
                                      </p:tgtEl>
                                    </p:cond>
                                  </p:endCondLst>
                                  <p:childTnLst>
                                    <p:animEffect transition="out" filter="fade">
                                      <p:cBhvr>
                                        <p:cTn id="812" dur="300" tmFilter="0, 0; .2, .5; .8, .5; 1, 0"/>
                                        <p:tgtEl>
                                          <p:spTgt spid="647"/>
                                        </p:tgtEl>
                                      </p:cBhvr>
                                    </p:animEffect>
                                    <p:animScale>
                                      <p:cBhvr>
                                        <p:cTn id="813" dur="150" autoRev="1" fill="hold"/>
                                        <p:tgtEl>
                                          <p:spTgt spid="647"/>
                                        </p:tgtEl>
                                      </p:cBhvr>
                                      <p:by x="105000" y="105000"/>
                                    </p:animScale>
                                  </p:childTnLst>
                                </p:cTn>
                              </p:par>
                              <p:par>
                                <p:cTn id="814" presetID="26" presetClass="emph" presetSubtype="0" repeatCount="indefinite" fill="hold" grpId="1" nodeType="withEffect">
                                  <p:stCondLst>
                                    <p:cond delay="0"/>
                                  </p:stCondLst>
                                  <p:endCondLst>
                                    <p:cond evt="onNext" delay="0">
                                      <p:tgtEl>
                                        <p:sldTgt/>
                                      </p:tgtEl>
                                    </p:cond>
                                  </p:endCondLst>
                                  <p:childTnLst>
                                    <p:animEffect transition="out" filter="fade">
                                      <p:cBhvr>
                                        <p:cTn id="815" dur="500" tmFilter="0, 0; .2, .5; .8, .5; 1, 0"/>
                                        <p:tgtEl>
                                          <p:spTgt spid="648"/>
                                        </p:tgtEl>
                                      </p:cBhvr>
                                    </p:animEffect>
                                    <p:animScale>
                                      <p:cBhvr>
                                        <p:cTn id="816" dur="250" autoRev="1" fill="hold"/>
                                        <p:tgtEl>
                                          <p:spTgt spid="648"/>
                                        </p:tgtEl>
                                      </p:cBhvr>
                                      <p:by x="105000" y="105000"/>
                                    </p:animScale>
                                  </p:childTnLst>
                                </p:cTn>
                              </p:par>
                              <p:par>
                                <p:cTn id="817" presetID="26" presetClass="emph" presetSubtype="0" repeatCount="indefinite" fill="hold" grpId="1" nodeType="withEffect">
                                  <p:stCondLst>
                                    <p:cond delay="350"/>
                                  </p:stCondLst>
                                  <p:endCondLst>
                                    <p:cond evt="onNext" delay="0">
                                      <p:tgtEl>
                                        <p:sldTgt/>
                                      </p:tgtEl>
                                    </p:cond>
                                  </p:endCondLst>
                                  <p:childTnLst>
                                    <p:animEffect transition="out" filter="fade">
                                      <p:cBhvr>
                                        <p:cTn id="818" dur="500" tmFilter="0, 0; .2, .5; .8, .5; 1, 0"/>
                                        <p:tgtEl>
                                          <p:spTgt spid="649"/>
                                        </p:tgtEl>
                                      </p:cBhvr>
                                    </p:animEffect>
                                    <p:animScale>
                                      <p:cBhvr>
                                        <p:cTn id="819" dur="250" autoRev="1" fill="hold"/>
                                        <p:tgtEl>
                                          <p:spTgt spid="649"/>
                                        </p:tgtEl>
                                      </p:cBhvr>
                                      <p:by x="105000" y="105000"/>
                                    </p:animScale>
                                  </p:childTnLst>
                                </p:cTn>
                              </p:par>
                              <p:par>
                                <p:cTn id="820" presetID="26" presetClass="emph" presetSubtype="0" repeatCount="indefinite" fill="hold" grpId="1" nodeType="withEffect">
                                  <p:stCondLst>
                                    <p:cond delay="0"/>
                                  </p:stCondLst>
                                  <p:endCondLst>
                                    <p:cond evt="onNext" delay="0">
                                      <p:tgtEl>
                                        <p:sldTgt/>
                                      </p:tgtEl>
                                    </p:cond>
                                  </p:endCondLst>
                                  <p:childTnLst>
                                    <p:animEffect transition="out" filter="fade">
                                      <p:cBhvr>
                                        <p:cTn id="821" dur="500" tmFilter="0, 0; .2, .5; .8, .5; 1, 0"/>
                                        <p:tgtEl>
                                          <p:spTgt spid="650"/>
                                        </p:tgtEl>
                                      </p:cBhvr>
                                    </p:animEffect>
                                    <p:animScale>
                                      <p:cBhvr>
                                        <p:cTn id="822" dur="250" autoRev="1" fill="hold"/>
                                        <p:tgtEl>
                                          <p:spTgt spid="650"/>
                                        </p:tgtEl>
                                      </p:cBhvr>
                                      <p:by x="105000" y="105000"/>
                                    </p:animScale>
                                  </p:childTnLst>
                                </p:cTn>
                              </p:par>
                              <p:par>
                                <p:cTn id="823" presetID="26" presetClass="emph" presetSubtype="0" repeatCount="indefinite" fill="hold" grpId="1" nodeType="withEffect">
                                  <p:stCondLst>
                                    <p:cond delay="0"/>
                                  </p:stCondLst>
                                  <p:endCondLst>
                                    <p:cond evt="onNext" delay="0">
                                      <p:tgtEl>
                                        <p:sldTgt/>
                                      </p:tgtEl>
                                    </p:cond>
                                  </p:endCondLst>
                                  <p:childTnLst>
                                    <p:animEffect transition="out" filter="fade">
                                      <p:cBhvr>
                                        <p:cTn id="824" dur="500" tmFilter="0, 0; .2, .5; .8, .5; 1, 0"/>
                                        <p:tgtEl>
                                          <p:spTgt spid="651"/>
                                        </p:tgtEl>
                                      </p:cBhvr>
                                    </p:animEffect>
                                    <p:animScale>
                                      <p:cBhvr>
                                        <p:cTn id="825" dur="250" autoRev="1" fill="hold"/>
                                        <p:tgtEl>
                                          <p:spTgt spid="651"/>
                                        </p:tgtEl>
                                      </p:cBhvr>
                                      <p:by x="105000" y="105000"/>
                                    </p:animScale>
                                  </p:childTnLst>
                                </p:cTn>
                              </p:par>
                              <p:par>
                                <p:cTn id="826" presetID="26" presetClass="emph" presetSubtype="0" repeatCount="indefinite" fill="hold" grpId="1" nodeType="withEffect">
                                  <p:stCondLst>
                                    <p:cond delay="350"/>
                                  </p:stCondLst>
                                  <p:endCondLst>
                                    <p:cond evt="onNext" delay="0">
                                      <p:tgtEl>
                                        <p:sldTgt/>
                                      </p:tgtEl>
                                    </p:cond>
                                  </p:endCondLst>
                                  <p:childTnLst>
                                    <p:animEffect transition="out" filter="fade">
                                      <p:cBhvr>
                                        <p:cTn id="827" dur="500" tmFilter="0, 0; .2, .5; .8, .5; 1, 0"/>
                                        <p:tgtEl>
                                          <p:spTgt spid="652"/>
                                        </p:tgtEl>
                                      </p:cBhvr>
                                    </p:animEffect>
                                    <p:animScale>
                                      <p:cBhvr>
                                        <p:cTn id="828" dur="250" autoRev="1" fill="hold"/>
                                        <p:tgtEl>
                                          <p:spTgt spid="652"/>
                                        </p:tgtEl>
                                      </p:cBhvr>
                                      <p:by x="105000" y="105000"/>
                                    </p:animScale>
                                  </p:childTnLst>
                                </p:cTn>
                              </p:par>
                              <p:par>
                                <p:cTn id="829" presetID="26" presetClass="emph" presetSubtype="0" repeatCount="indefinite" fill="hold" grpId="1" nodeType="withEffect">
                                  <p:stCondLst>
                                    <p:cond delay="0"/>
                                  </p:stCondLst>
                                  <p:endCondLst>
                                    <p:cond evt="onNext" delay="0">
                                      <p:tgtEl>
                                        <p:sldTgt/>
                                      </p:tgtEl>
                                    </p:cond>
                                  </p:endCondLst>
                                  <p:childTnLst>
                                    <p:animEffect transition="out" filter="fade">
                                      <p:cBhvr>
                                        <p:cTn id="830" dur="500" tmFilter="0, 0; .2, .5; .8, .5; 1, 0"/>
                                        <p:tgtEl>
                                          <p:spTgt spid="653"/>
                                        </p:tgtEl>
                                      </p:cBhvr>
                                    </p:animEffect>
                                    <p:animScale>
                                      <p:cBhvr>
                                        <p:cTn id="831" dur="250" autoRev="1" fill="hold"/>
                                        <p:tgtEl>
                                          <p:spTgt spid="653"/>
                                        </p:tgtEl>
                                      </p:cBhvr>
                                      <p:by x="105000" y="105000"/>
                                    </p:animScale>
                                  </p:childTnLst>
                                </p:cTn>
                              </p:par>
                              <p:par>
                                <p:cTn id="832" presetID="26" presetClass="emph" presetSubtype="0" repeatCount="indefinite" fill="hold" grpId="1" nodeType="withEffect">
                                  <p:stCondLst>
                                    <p:cond delay="0"/>
                                  </p:stCondLst>
                                  <p:endCondLst>
                                    <p:cond evt="onNext" delay="0">
                                      <p:tgtEl>
                                        <p:sldTgt/>
                                      </p:tgtEl>
                                    </p:cond>
                                  </p:endCondLst>
                                  <p:childTnLst>
                                    <p:animEffect transition="out" filter="fade">
                                      <p:cBhvr>
                                        <p:cTn id="833" dur="500" tmFilter="0, 0; .2, .5; .8, .5; 1, 0"/>
                                        <p:tgtEl>
                                          <p:spTgt spid="654"/>
                                        </p:tgtEl>
                                      </p:cBhvr>
                                    </p:animEffect>
                                    <p:animScale>
                                      <p:cBhvr>
                                        <p:cTn id="834" dur="250" autoRev="1" fill="hold"/>
                                        <p:tgtEl>
                                          <p:spTgt spid="654"/>
                                        </p:tgtEl>
                                      </p:cBhvr>
                                      <p:by x="105000" y="105000"/>
                                    </p:animScale>
                                  </p:childTnLst>
                                </p:cTn>
                              </p:par>
                              <p:par>
                                <p:cTn id="835" presetID="26" presetClass="emph" presetSubtype="0" repeatCount="indefinite" fill="hold" grpId="1" nodeType="withEffect">
                                  <p:stCondLst>
                                    <p:cond delay="350"/>
                                  </p:stCondLst>
                                  <p:endCondLst>
                                    <p:cond evt="onNext" delay="0">
                                      <p:tgtEl>
                                        <p:sldTgt/>
                                      </p:tgtEl>
                                    </p:cond>
                                  </p:endCondLst>
                                  <p:childTnLst>
                                    <p:animEffect transition="out" filter="fade">
                                      <p:cBhvr>
                                        <p:cTn id="836" dur="500" tmFilter="0, 0; .2, .5; .8, .5; 1, 0"/>
                                        <p:tgtEl>
                                          <p:spTgt spid="655"/>
                                        </p:tgtEl>
                                      </p:cBhvr>
                                    </p:animEffect>
                                    <p:animScale>
                                      <p:cBhvr>
                                        <p:cTn id="837" dur="250" autoRev="1" fill="hold"/>
                                        <p:tgtEl>
                                          <p:spTgt spid="655"/>
                                        </p:tgtEl>
                                      </p:cBhvr>
                                      <p:by x="105000" y="105000"/>
                                    </p:animScale>
                                  </p:childTnLst>
                                </p:cTn>
                              </p:par>
                              <p:par>
                                <p:cTn id="838" presetID="26" presetClass="emph" presetSubtype="0" repeatCount="indefinite" fill="hold" grpId="1" nodeType="withEffect">
                                  <p:stCondLst>
                                    <p:cond delay="0"/>
                                  </p:stCondLst>
                                  <p:endCondLst>
                                    <p:cond evt="onNext" delay="0">
                                      <p:tgtEl>
                                        <p:sldTgt/>
                                      </p:tgtEl>
                                    </p:cond>
                                  </p:endCondLst>
                                  <p:childTnLst>
                                    <p:animEffect transition="out" filter="fade">
                                      <p:cBhvr>
                                        <p:cTn id="839" dur="500" tmFilter="0, 0; .2, .5; .8, .5; 1, 0"/>
                                        <p:tgtEl>
                                          <p:spTgt spid="656"/>
                                        </p:tgtEl>
                                      </p:cBhvr>
                                    </p:animEffect>
                                    <p:animScale>
                                      <p:cBhvr>
                                        <p:cTn id="840" dur="250" autoRev="1" fill="hold"/>
                                        <p:tgtEl>
                                          <p:spTgt spid="656"/>
                                        </p:tgtEl>
                                      </p:cBhvr>
                                      <p:by x="105000" y="105000"/>
                                    </p:animScale>
                                  </p:childTnLst>
                                </p:cTn>
                              </p:par>
                              <p:par>
                                <p:cTn id="841" presetID="26" presetClass="emph" presetSubtype="0" repeatCount="indefinite" fill="hold" grpId="1" nodeType="withEffect">
                                  <p:stCondLst>
                                    <p:cond delay="0"/>
                                  </p:stCondLst>
                                  <p:endCondLst>
                                    <p:cond evt="onNext" delay="0">
                                      <p:tgtEl>
                                        <p:sldTgt/>
                                      </p:tgtEl>
                                    </p:cond>
                                  </p:endCondLst>
                                  <p:childTnLst>
                                    <p:animEffect transition="out" filter="fade">
                                      <p:cBhvr>
                                        <p:cTn id="842" dur="500" tmFilter="0, 0; .2, .5; .8, .5; 1, 0"/>
                                        <p:tgtEl>
                                          <p:spTgt spid="657"/>
                                        </p:tgtEl>
                                      </p:cBhvr>
                                    </p:animEffect>
                                    <p:animScale>
                                      <p:cBhvr>
                                        <p:cTn id="843" dur="250" autoRev="1" fill="hold"/>
                                        <p:tgtEl>
                                          <p:spTgt spid="657"/>
                                        </p:tgtEl>
                                      </p:cBhvr>
                                      <p:by x="105000" y="105000"/>
                                    </p:animScale>
                                  </p:childTnLst>
                                </p:cTn>
                              </p:par>
                              <p:par>
                                <p:cTn id="844" presetID="26" presetClass="emph" presetSubtype="0" repeatCount="indefinite" fill="hold" grpId="1" nodeType="withEffect">
                                  <p:stCondLst>
                                    <p:cond delay="350"/>
                                  </p:stCondLst>
                                  <p:endCondLst>
                                    <p:cond evt="onNext" delay="0">
                                      <p:tgtEl>
                                        <p:sldTgt/>
                                      </p:tgtEl>
                                    </p:cond>
                                  </p:endCondLst>
                                  <p:childTnLst>
                                    <p:animEffect transition="out" filter="fade">
                                      <p:cBhvr>
                                        <p:cTn id="845" dur="500" tmFilter="0, 0; .2, .5; .8, .5; 1, 0"/>
                                        <p:tgtEl>
                                          <p:spTgt spid="658"/>
                                        </p:tgtEl>
                                      </p:cBhvr>
                                    </p:animEffect>
                                    <p:animScale>
                                      <p:cBhvr>
                                        <p:cTn id="846" dur="250" autoRev="1" fill="hold"/>
                                        <p:tgtEl>
                                          <p:spTgt spid="658"/>
                                        </p:tgtEl>
                                      </p:cBhvr>
                                      <p:by x="105000" y="105000"/>
                                    </p:animScale>
                                  </p:childTnLst>
                                </p:cTn>
                              </p:par>
                            </p:childTnLst>
                          </p:cTn>
                        </p:par>
                        <p:par>
                          <p:cTn id="847" fill="hold">
                            <p:stCondLst>
                              <p:cond delay="7450"/>
                            </p:stCondLst>
                            <p:childTnLst>
                              <p:par>
                                <p:cTn id="848" presetID="10" presetClass="entr" presetSubtype="0" fill="hold" grpId="0" nodeType="afterEffect">
                                  <p:stCondLst>
                                    <p:cond delay="0"/>
                                  </p:stCondLst>
                                  <p:childTnLst>
                                    <p:set>
                                      <p:cBhvr>
                                        <p:cTn id="849" dur="1" fill="hold">
                                          <p:stCondLst>
                                            <p:cond delay="0"/>
                                          </p:stCondLst>
                                        </p:cTn>
                                        <p:tgtEl>
                                          <p:spTgt spid="618"/>
                                        </p:tgtEl>
                                        <p:attrNameLst>
                                          <p:attrName>style.visibility</p:attrName>
                                        </p:attrNameLst>
                                      </p:cBhvr>
                                      <p:to>
                                        <p:strVal val="visible"/>
                                      </p:to>
                                    </p:set>
                                    <p:animEffect transition="in" filter="fade">
                                      <p:cBhvr>
                                        <p:cTn id="850" dur="500"/>
                                        <p:tgtEl>
                                          <p:spTgt spid="618"/>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620"/>
                                        </p:tgtEl>
                                        <p:attrNameLst>
                                          <p:attrName>style.visibility</p:attrName>
                                        </p:attrNameLst>
                                      </p:cBhvr>
                                      <p:to>
                                        <p:strVal val="visible"/>
                                      </p:to>
                                    </p:set>
                                    <p:animEffect transition="in" filter="fade">
                                      <p:cBhvr>
                                        <p:cTn id="853" dur="500"/>
                                        <p:tgtEl>
                                          <p:spTgt spid="620"/>
                                        </p:tgtEl>
                                      </p:cBhvr>
                                    </p:animEffect>
                                  </p:childTnLst>
                                </p:cTn>
                              </p:par>
                              <p:par>
                                <p:cTn id="854" presetID="26" presetClass="emph" presetSubtype="0" repeatCount="indefinite" fill="hold" grpId="1" nodeType="withEffect">
                                  <p:stCondLst>
                                    <p:cond delay="0"/>
                                  </p:stCondLst>
                                  <p:endCondLst>
                                    <p:cond evt="onNext" delay="0">
                                      <p:tgtEl>
                                        <p:sldTgt/>
                                      </p:tgtEl>
                                    </p:cond>
                                  </p:endCondLst>
                                  <p:childTnLst>
                                    <p:animEffect transition="out" filter="fade">
                                      <p:cBhvr>
                                        <p:cTn id="855" dur="500" tmFilter="0, 0; .2, .5; .8, .5; 1, 0"/>
                                        <p:tgtEl>
                                          <p:spTgt spid="618"/>
                                        </p:tgtEl>
                                      </p:cBhvr>
                                    </p:animEffect>
                                    <p:animScale>
                                      <p:cBhvr>
                                        <p:cTn id="856" dur="250" autoRev="1" fill="hold"/>
                                        <p:tgtEl>
                                          <p:spTgt spid="618"/>
                                        </p:tgtEl>
                                      </p:cBhvr>
                                      <p:by x="105000" y="105000"/>
                                    </p:animScale>
                                  </p:childTnLst>
                                </p:cTn>
                              </p:par>
                              <p:par>
                                <p:cTn id="857" presetID="26" presetClass="emph" presetSubtype="0" repeatCount="indefinite" fill="hold" grpId="1" nodeType="withEffect">
                                  <p:stCondLst>
                                    <p:cond delay="250"/>
                                  </p:stCondLst>
                                  <p:endCondLst>
                                    <p:cond evt="onNext" delay="0">
                                      <p:tgtEl>
                                        <p:sldTgt/>
                                      </p:tgtEl>
                                    </p:cond>
                                  </p:endCondLst>
                                  <p:childTnLst>
                                    <p:animEffect transition="out" filter="fade">
                                      <p:cBhvr>
                                        <p:cTn id="858" dur="500" tmFilter="0, 0; .2, .5; .8, .5; 1, 0"/>
                                        <p:tgtEl>
                                          <p:spTgt spid="620"/>
                                        </p:tgtEl>
                                      </p:cBhvr>
                                    </p:animEffect>
                                    <p:animScale>
                                      <p:cBhvr>
                                        <p:cTn id="859" dur="250" autoRev="1" fill="hold"/>
                                        <p:tgtEl>
                                          <p:spTgt spid="620"/>
                                        </p:tgtEl>
                                      </p:cBhvr>
                                      <p:by x="105000" y="105000"/>
                                    </p:animScale>
                                  </p:childTnLst>
                                </p:cTn>
                              </p:par>
                              <p:par>
                                <p:cTn id="860" presetID="10" presetClass="entr" presetSubtype="0" fill="hold" grpId="0" nodeType="withEffect">
                                  <p:stCondLst>
                                    <p:cond delay="0"/>
                                  </p:stCondLst>
                                  <p:childTnLst>
                                    <p:set>
                                      <p:cBhvr>
                                        <p:cTn id="861" dur="1" fill="hold">
                                          <p:stCondLst>
                                            <p:cond delay="0"/>
                                          </p:stCondLst>
                                        </p:cTn>
                                        <p:tgtEl>
                                          <p:spTgt spid="630"/>
                                        </p:tgtEl>
                                        <p:attrNameLst>
                                          <p:attrName>style.visibility</p:attrName>
                                        </p:attrNameLst>
                                      </p:cBhvr>
                                      <p:to>
                                        <p:strVal val="visible"/>
                                      </p:to>
                                    </p:set>
                                    <p:animEffect transition="in" filter="fade">
                                      <p:cBhvr>
                                        <p:cTn id="862" dur="500"/>
                                        <p:tgtEl>
                                          <p:spTgt spid="630"/>
                                        </p:tgtEl>
                                      </p:cBhvr>
                                    </p:animEffect>
                                  </p:childTnLst>
                                </p:cTn>
                              </p:par>
                              <p:par>
                                <p:cTn id="863" presetID="26" presetClass="emph" presetSubtype="0" repeatCount="indefinite" fill="hold" grpId="1" nodeType="withEffect">
                                  <p:stCondLst>
                                    <p:cond delay="250"/>
                                  </p:stCondLst>
                                  <p:endCondLst>
                                    <p:cond evt="onNext" delay="0">
                                      <p:tgtEl>
                                        <p:sldTgt/>
                                      </p:tgtEl>
                                    </p:cond>
                                  </p:endCondLst>
                                  <p:childTnLst>
                                    <p:animEffect transition="out" filter="fade">
                                      <p:cBhvr>
                                        <p:cTn id="864" dur="500" tmFilter="0, 0; .2, .5; .8, .5; 1, 0"/>
                                        <p:tgtEl>
                                          <p:spTgt spid="630"/>
                                        </p:tgtEl>
                                      </p:cBhvr>
                                    </p:animEffect>
                                    <p:animScale>
                                      <p:cBhvr>
                                        <p:cTn id="865" dur="250" autoRev="1" fill="hold"/>
                                        <p:tgtEl>
                                          <p:spTgt spid="6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36" grpId="0" animBg="1"/>
      <p:bldP spid="636" grpId="1" animBg="1"/>
      <p:bldP spid="637" grpId="0" animBg="1"/>
      <p:bldP spid="637" grpId="1" animBg="1"/>
      <p:bldP spid="638" grpId="0" animBg="1"/>
      <p:bldP spid="638" grpId="1" animBg="1"/>
      <p:bldP spid="639" grpId="0" animBg="1"/>
      <p:bldP spid="639" grpId="1" animBg="1"/>
      <p:bldP spid="640" grpId="0" animBg="1"/>
      <p:bldP spid="640" grpId="1" animBg="1"/>
      <p:bldP spid="641" grpId="0" animBg="1"/>
      <p:bldP spid="641" grpId="1" animBg="1"/>
      <p:bldP spid="642" grpId="0" animBg="1"/>
      <p:bldP spid="642" grpId="1" animBg="1"/>
      <p:bldP spid="643" grpId="0" animBg="1"/>
      <p:bldP spid="643" grpId="1" animBg="1"/>
      <p:bldP spid="644" grpId="0" animBg="1"/>
      <p:bldP spid="644" grpId="1" animBg="1"/>
      <p:bldP spid="645" grpId="0" animBg="1"/>
      <p:bldP spid="645" grpId="1" animBg="1"/>
      <p:bldP spid="646" grpId="0" animBg="1"/>
      <p:bldP spid="646" grpId="1" animBg="1"/>
      <p:bldP spid="647" grpId="0" animBg="1"/>
      <p:bldP spid="647" grpId="1" animBg="1"/>
      <p:bldP spid="648" grpId="0" animBg="1"/>
      <p:bldP spid="648" grpId="1" animBg="1"/>
      <p:bldP spid="649" grpId="0" animBg="1"/>
      <p:bldP spid="649" grpId="1" animBg="1"/>
      <p:bldP spid="650" grpId="0" animBg="1"/>
      <p:bldP spid="650" grpId="1" animBg="1"/>
      <p:bldP spid="651" grpId="0" animBg="1"/>
      <p:bldP spid="651" grpId="1" animBg="1"/>
      <p:bldP spid="652" grpId="0" animBg="1"/>
      <p:bldP spid="652" grpId="1" animBg="1"/>
      <p:bldP spid="653" grpId="0" animBg="1"/>
      <p:bldP spid="653" grpId="1" animBg="1"/>
      <p:bldP spid="654" grpId="0" animBg="1"/>
      <p:bldP spid="654" grpId="1" animBg="1"/>
      <p:bldP spid="655" grpId="0" animBg="1"/>
      <p:bldP spid="655" grpId="1" animBg="1"/>
      <p:bldP spid="656" grpId="0" animBg="1"/>
      <p:bldP spid="656" grpId="1" animBg="1"/>
      <p:bldP spid="657" grpId="0" animBg="1"/>
      <p:bldP spid="657" grpId="1" animBg="1"/>
      <p:bldP spid="658" grpId="0" animBg="1"/>
      <p:bldP spid="658" grpId="1" animBg="1"/>
      <p:bldP spid="618" grpId="0" animBg="1"/>
      <p:bldP spid="618" grpId="1" animBg="1"/>
      <p:bldP spid="620" grpId="0" animBg="1"/>
      <p:bldP spid="620" grpId="1" animBg="1"/>
      <p:bldP spid="630" grpId="0" animBg="1"/>
      <p:bldP spid="630"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p:cNvSpPr/>
          <p:nvPr/>
        </p:nvSpPr>
        <p:spPr>
          <a:xfrm>
            <a:off x="3027827" y="873976"/>
            <a:ext cx="3183419" cy="2615963"/>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cxnSp>
        <p:nvCxnSpPr>
          <p:cNvPr id="4" name="Straight Connector 3"/>
          <p:cNvCxnSpPr/>
          <p:nvPr/>
        </p:nvCxnSpPr>
        <p:spPr>
          <a:xfrm flipH="1">
            <a:off x="3517683" y="2619864"/>
            <a:ext cx="2188502"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035676" y="1755438"/>
            <a:ext cx="1131440"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5706185" y="2619864"/>
            <a:ext cx="1182299"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5167116" y="1755438"/>
            <a:ext cx="1721367"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008221" y="1328705"/>
            <a:ext cx="609655" cy="307777"/>
          </a:xfrm>
          <a:prstGeom prst="rect">
            <a:avLst/>
          </a:prstGeom>
          <a:noFill/>
        </p:spPr>
        <p:txBody>
          <a:bodyPr wrap="none" rtlCol="0">
            <a:spAutoFit/>
          </a:bodyPr>
          <a:lstStyle/>
          <a:p>
            <a:pPr defTabSz="430213">
              <a:spcAft>
                <a:spcPts val="400"/>
              </a:spcAft>
              <a:buSzPct val="100000"/>
            </a:pPr>
            <a:r>
              <a:rPr lang="en-US" sz="1400" dirty="0" smtClean="0">
                <a:solidFill>
                  <a:prstClr val="black"/>
                </a:solidFill>
                <a:cs typeface="HP Simplified" pitchFamily="34" charset="0"/>
              </a:rPr>
              <a:t>SRAM</a:t>
            </a:r>
          </a:p>
        </p:txBody>
      </p:sp>
      <p:sp>
        <p:nvSpPr>
          <p:cNvPr id="15" name="TextBox 14"/>
          <p:cNvSpPr txBox="1"/>
          <p:nvPr/>
        </p:nvSpPr>
        <p:spPr>
          <a:xfrm>
            <a:off x="5476354" y="2051393"/>
            <a:ext cx="624082" cy="307777"/>
          </a:xfrm>
          <a:prstGeom prst="rect">
            <a:avLst/>
          </a:prstGeom>
          <a:noFill/>
        </p:spPr>
        <p:txBody>
          <a:bodyPr wrap="none" rtlCol="0">
            <a:spAutoFit/>
          </a:bodyPr>
          <a:lstStyle/>
          <a:p>
            <a:pPr defTabSz="430213">
              <a:spcAft>
                <a:spcPts val="400"/>
              </a:spcAft>
              <a:buSzPct val="100000"/>
            </a:pPr>
            <a:r>
              <a:rPr lang="en-US" sz="1400" dirty="0" smtClean="0">
                <a:solidFill>
                  <a:prstClr val="black"/>
                </a:solidFill>
                <a:cs typeface="HP Simplified" pitchFamily="34" charset="0"/>
              </a:rPr>
              <a:t>DRAM</a:t>
            </a:r>
          </a:p>
        </p:txBody>
      </p:sp>
      <p:sp>
        <p:nvSpPr>
          <p:cNvPr id="16" name="TextBox 15"/>
          <p:cNvSpPr txBox="1"/>
          <p:nvPr/>
        </p:nvSpPr>
        <p:spPr>
          <a:xfrm>
            <a:off x="6067422" y="2787146"/>
            <a:ext cx="989695" cy="574516"/>
          </a:xfrm>
          <a:prstGeom prst="rect">
            <a:avLst/>
          </a:prstGeom>
          <a:noFill/>
        </p:spPr>
        <p:txBody>
          <a:bodyPr wrap="none" rtlCol="0">
            <a:spAutoFit/>
          </a:bodyPr>
          <a:lstStyle/>
          <a:p>
            <a:pPr marL="114300" indent="-114300" defTabSz="430213">
              <a:spcAft>
                <a:spcPts val="400"/>
              </a:spcAft>
              <a:buSzPct val="100000"/>
              <a:buFont typeface="Arial" panose="020B0604020202020204" pitchFamily="34" charset="0"/>
              <a:buChar char="•"/>
            </a:pPr>
            <a:r>
              <a:rPr lang="en-US" sz="1400" dirty="0" smtClean="0">
                <a:solidFill>
                  <a:prstClr val="black"/>
                </a:solidFill>
                <a:cs typeface="HP Simplified" pitchFamily="34" charset="0"/>
              </a:rPr>
              <a:t>Flash</a:t>
            </a:r>
          </a:p>
          <a:p>
            <a:pPr marL="114300" indent="-114300" defTabSz="430213">
              <a:spcAft>
                <a:spcPts val="400"/>
              </a:spcAft>
              <a:buSzPct val="100000"/>
              <a:buFont typeface="Arial" panose="020B0604020202020204" pitchFamily="34" charset="0"/>
              <a:buChar char="•"/>
            </a:pPr>
            <a:r>
              <a:rPr lang="en-US" sz="1400" dirty="0" smtClean="0">
                <a:solidFill>
                  <a:prstClr val="black"/>
                </a:solidFill>
                <a:cs typeface="HP Simplified" pitchFamily="34" charset="0"/>
              </a:rPr>
              <a:t>Hard disk</a:t>
            </a:r>
          </a:p>
        </p:txBody>
      </p:sp>
      <p:sp>
        <p:nvSpPr>
          <p:cNvPr id="17" name="TextBox 16"/>
          <p:cNvSpPr txBox="1"/>
          <p:nvPr/>
        </p:nvSpPr>
        <p:spPr>
          <a:xfrm>
            <a:off x="4144306" y="1349271"/>
            <a:ext cx="944634" cy="449534"/>
          </a:xfrm>
          <a:prstGeom prst="rect">
            <a:avLst/>
          </a:prstGeom>
          <a:noFill/>
        </p:spPr>
        <p:txBody>
          <a:bodyPr wrap="square" rtlCol="0">
            <a:spAutoFit/>
          </a:bodyPr>
          <a:lstStyle/>
          <a:p>
            <a:pPr algn="ctr" defTabSz="430213">
              <a:lnSpc>
                <a:spcPct val="80000"/>
              </a:lnSpc>
              <a:spcAft>
                <a:spcPts val="400"/>
              </a:spcAft>
              <a:buSzPct val="100000"/>
            </a:pPr>
            <a:r>
              <a:rPr lang="en-US" sz="1400" b="1" dirty="0" smtClean="0">
                <a:solidFill>
                  <a:prstClr val="white"/>
                </a:solidFill>
                <a:cs typeface="HP Simplified" pitchFamily="34" charset="0"/>
              </a:rPr>
              <a:t>On-chip </a:t>
            </a:r>
            <a:r>
              <a:rPr lang="en-US" sz="1400" b="1" dirty="0">
                <a:solidFill>
                  <a:prstClr val="white"/>
                </a:solidFill>
                <a:cs typeface="HP Simplified" pitchFamily="34" charset="0"/>
              </a:rPr>
              <a:t>c</a:t>
            </a:r>
            <a:r>
              <a:rPr lang="en-US" sz="1400" b="1" dirty="0" smtClean="0">
                <a:solidFill>
                  <a:prstClr val="white"/>
                </a:solidFill>
                <a:cs typeface="HP Simplified" pitchFamily="34" charset="0"/>
              </a:rPr>
              <a:t>ache</a:t>
            </a:r>
          </a:p>
        </p:txBody>
      </p:sp>
      <p:sp>
        <p:nvSpPr>
          <p:cNvPr id="18" name="TextBox 17"/>
          <p:cNvSpPr txBox="1"/>
          <p:nvPr/>
        </p:nvSpPr>
        <p:spPr>
          <a:xfrm>
            <a:off x="4144306" y="2051393"/>
            <a:ext cx="944635" cy="449534"/>
          </a:xfrm>
          <a:prstGeom prst="rect">
            <a:avLst/>
          </a:prstGeom>
          <a:noFill/>
        </p:spPr>
        <p:txBody>
          <a:bodyPr wrap="square" rtlCol="0">
            <a:spAutoFit/>
          </a:bodyPr>
          <a:lstStyle/>
          <a:p>
            <a:pPr algn="ctr" defTabSz="430213">
              <a:lnSpc>
                <a:spcPct val="80000"/>
              </a:lnSpc>
              <a:spcAft>
                <a:spcPts val="400"/>
              </a:spcAft>
              <a:buSzPct val="100000"/>
            </a:pPr>
            <a:r>
              <a:rPr lang="en-US" sz="1400" b="1" dirty="0">
                <a:solidFill>
                  <a:prstClr val="white"/>
                </a:solidFill>
                <a:cs typeface="HP Simplified" pitchFamily="34" charset="0"/>
              </a:rPr>
              <a:t>Main </a:t>
            </a:r>
            <a:r>
              <a:rPr lang="en-US" sz="1400" b="1" dirty="0" smtClean="0">
                <a:solidFill>
                  <a:prstClr val="white"/>
                </a:solidFill>
                <a:cs typeface="HP Simplified" pitchFamily="34" charset="0"/>
              </a:rPr>
              <a:t>memory</a:t>
            </a:r>
            <a:endParaRPr lang="en-US" sz="1400" b="1" dirty="0">
              <a:solidFill>
                <a:prstClr val="white"/>
              </a:solidFill>
              <a:cs typeface="HP Simplified" pitchFamily="34" charset="0"/>
            </a:endParaRPr>
          </a:p>
        </p:txBody>
      </p:sp>
      <p:sp>
        <p:nvSpPr>
          <p:cNvPr id="19" name="TextBox 18"/>
          <p:cNvSpPr txBox="1"/>
          <p:nvPr/>
        </p:nvSpPr>
        <p:spPr>
          <a:xfrm>
            <a:off x="4144306" y="2860365"/>
            <a:ext cx="944635" cy="449534"/>
          </a:xfrm>
          <a:prstGeom prst="rect">
            <a:avLst/>
          </a:prstGeom>
          <a:noFill/>
        </p:spPr>
        <p:txBody>
          <a:bodyPr wrap="square" rtlCol="0">
            <a:spAutoFit/>
          </a:bodyPr>
          <a:lstStyle/>
          <a:p>
            <a:pPr algn="ctr" defTabSz="430213">
              <a:lnSpc>
                <a:spcPct val="80000"/>
              </a:lnSpc>
              <a:spcAft>
                <a:spcPts val="400"/>
              </a:spcAft>
              <a:buSzPct val="100000"/>
            </a:pPr>
            <a:r>
              <a:rPr lang="en-US" sz="1400" b="1" dirty="0">
                <a:solidFill>
                  <a:prstClr val="white"/>
                </a:solidFill>
                <a:cs typeface="HP Simplified" pitchFamily="34" charset="0"/>
              </a:rPr>
              <a:t>Mass </a:t>
            </a:r>
            <a:r>
              <a:rPr lang="en-US" sz="1400" b="1" dirty="0" smtClean="0">
                <a:solidFill>
                  <a:prstClr val="white"/>
                </a:solidFill>
                <a:cs typeface="HP Simplified" pitchFamily="34" charset="0"/>
              </a:rPr>
              <a:t>storage</a:t>
            </a:r>
            <a:endParaRPr lang="en-US" sz="1400" b="1" dirty="0">
              <a:solidFill>
                <a:prstClr val="white"/>
              </a:solidFill>
              <a:cs typeface="HP Simplified" pitchFamily="34" charset="0"/>
            </a:endParaRPr>
          </a:p>
        </p:txBody>
      </p:sp>
      <p:sp>
        <p:nvSpPr>
          <p:cNvPr id="21" name="Down Arrow 20"/>
          <p:cNvSpPr/>
          <p:nvPr/>
        </p:nvSpPr>
        <p:spPr>
          <a:xfrm rot="10800000">
            <a:off x="2146852" y="873975"/>
            <a:ext cx="227176" cy="2615963"/>
          </a:xfrm>
          <a:prstGeom prst="downArrow">
            <a:avLst>
              <a:gd name="adj1" fmla="val 100000"/>
              <a:gd name="adj2"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spcAft>
                <a:spcPts val="400"/>
              </a:spcAft>
              <a:buSzPct val="100000"/>
            </a:pPr>
            <a:r>
              <a:rPr lang="en-US" sz="1400" dirty="0">
                <a:solidFill>
                  <a:prstClr val="white"/>
                </a:solidFill>
              </a:rPr>
              <a:t>Speed</a:t>
            </a:r>
          </a:p>
        </p:txBody>
      </p:sp>
      <p:sp>
        <p:nvSpPr>
          <p:cNvPr id="23" name="Down Arrow 22"/>
          <p:cNvSpPr/>
          <p:nvPr/>
        </p:nvSpPr>
        <p:spPr>
          <a:xfrm rot="10800000">
            <a:off x="2651915" y="873975"/>
            <a:ext cx="227176" cy="2615963"/>
          </a:xfrm>
          <a:prstGeom prst="downArrow">
            <a:avLst>
              <a:gd name="adj1" fmla="val 100000"/>
              <a:gd name="adj2"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spcAft>
                <a:spcPts val="400"/>
              </a:spcAft>
              <a:buSzPct val="100000"/>
            </a:pPr>
            <a:r>
              <a:rPr lang="en-US" sz="1400" dirty="0" smtClean="0">
                <a:solidFill>
                  <a:prstClr val="white"/>
                </a:solidFill>
              </a:rPr>
              <a:t>Cost per bit</a:t>
            </a:r>
            <a:endParaRPr lang="en-US" sz="1400" dirty="0">
              <a:solidFill>
                <a:prstClr val="white"/>
              </a:solidFill>
            </a:endParaRPr>
          </a:p>
        </p:txBody>
      </p:sp>
      <p:sp>
        <p:nvSpPr>
          <p:cNvPr id="22" name="Title 1"/>
          <p:cNvSpPr txBox="1">
            <a:spLocks/>
          </p:cNvSpPr>
          <p:nvPr/>
        </p:nvSpPr>
        <p:spPr bwMode="black">
          <a:xfrm>
            <a:off x="278296" y="4114992"/>
            <a:ext cx="8493898" cy="430887"/>
          </a:xfrm>
          <a:prstGeom prst="rect">
            <a:avLst/>
          </a:prstGeom>
          <a:ln>
            <a:noFill/>
          </a:ln>
        </p:spPr>
        <p:txBody>
          <a:bodyPr vert="horz" wrap="square" lIns="0" tIns="0" rIns="0" bIns="0" rtlCol="0" anchor="t"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pPr algn="ctr"/>
            <a:r>
              <a:rPr kumimoji="1" lang="en-US" altLang="ja-JP" sz="3200" dirty="0" smtClean="0">
                <a:solidFill>
                  <a:srgbClr val="0096D6"/>
                </a:solidFill>
              </a:rPr>
              <a:t>Universal memory obsoletes this hierarchy</a:t>
            </a:r>
            <a:endParaRPr kumimoji="1" lang="ja-JP" altLang="en-US" sz="3200" dirty="0">
              <a:solidFill>
                <a:srgbClr val="0096D6"/>
              </a:solidFill>
            </a:endParaRPr>
          </a:p>
        </p:txBody>
      </p:sp>
      <p:sp>
        <p:nvSpPr>
          <p:cNvPr id="24" name="Freeform 112"/>
          <p:cNvSpPr>
            <a:spLocks/>
          </p:cNvSpPr>
          <p:nvPr/>
        </p:nvSpPr>
        <p:spPr bwMode="auto">
          <a:xfrm rot="19800000">
            <a:off x="2050783" y="827616"/>
            <a:ext cx="335086" cy="361436"/>
          </a:xfrm>
          <a:custGeom>
            <a:avLst/>
            <a:gdLst>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9762 w 10000"/>
              <a:gd name="connsiteY31" fmla="*/ 2532 h 10000"/>
              <a:gd name="connsiteX32" fmla="*/ 10000 w 10000"/>
              <a:gd name="connsiteY32" fmla="*/ 2876 h 10000"/>
              <a:gd name="connsiteX33" fmla="*/ 10000 w 10000"/>
              <a:gd name="connsiteY33" fmla="*/ 7124 h 10000"/>
              <a:gd name="connsiteX34" fmla="*/ 10000 w 10000"/>
              <a:gd name="connsiteY34" fmla="*/ 7468 h 10000"/>
              <a:gd name="connsiteX35" fmla="*/ 9762 w 10000"/>
              <a:gd name="connsiteY35" fmla="*/ 7468 h 10000"/>
              <a:gd name="connsiteX36" fmla="*/ 6429 w 10000"/>
              <a:gd name="connsiteY36" fmla="*/ 7468 h 10000"/>
              <a:gd name="connsiteX37" fmla="*/ 6429 w 10000"/>
              <a:gd name="connsiteY37" fmla="*/ 8498 h 10000"/>
              <a:gd name="connsiteX38" fmla="*/ 6429 w 10000"/>
              <a:gd name="connsiteY38" fmla="*/ 8498 h 10000"/>
              <a:gd name="connsiteX39" fmla="*/ 6399 w 10000"/>
              <a:gd name="connsiteY39" fmla="*/ 8841 h 10000"/>
              <a:gd name="connsiteX40" fmla="*/ 6369 w 10000"/>
              <a:gd name="connsiteY40" fmla="*/ 9099 h 10000"/>
              <a:gd name="connsiteX41" fmla="*/ 6310 w 10000"/>
              <a:gd name="connsiteY41" fmla="*/ 9356 h 10000"/>
              <a:gd name="connsiteX42" fmla="*/ 6190 w 10000"/>
              <a:gd name="connsiteY42" fmla="*/ 9571 h 10000"/>
              <a:gd name="connsiteX43" fmla="*/ 6071 w 10000"/>
              <a:gd name="connsiteY43" fmla="*/ 9742 h 10000"/>
              <a:gd name="connsiteX44" fmla="*/ 5952 w 10000"/>
              <a:gd name="connsiteY44" fmla="*/ 9871 h 10000"/>
              <a:gd name="connsiteX45" fmla="*/ 5774 w 10000"/>
              <a:gd name="connsiteY45" fmla="*/ 9957 h 10000"/>
              <a:gd name="connsiteX46" fmla="*/ 5625 w 10000"/>
              <a:gd name="connsiteY46" fmla="*/ 10000 h 10000"/>
              <a:gd name="connsiteX47" fmla="*/ 5625 w 10000"/>
              <a:gd name="connsiteY47"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2876 h 10000"/>
              <a:gd name="connsiteX32" fmla="*/ 10000 w 10000"/>
              <a:gd name="connsiteY32" fmla="*/ 7124 h 10000"/>
              <a:gd name="connsiteX33" fmla="*/ 10000 w 10000"/>
              <a:gd name="connsiteY33" fmla="*/ 7468 h 10000"/>
              <a:gd name="connsiteX34" fmla="*/ 9762 w 10000"/>
              <a:gd name="connsiteY34" fmla="*/ 7468 h 10000"/>
              <a:gd name="connsiteX35" fmla="*/ 6429 w 10000"/>
              <a:gd name="connsiteY35" fmla="*/ 7468 h 10000"/>
              <a:gd name="connsiteX36" fmla="*/ 6429 w 10000"/>
              <a:gd name="connsiteY36" fmla="*/ 8498 h 10000"/>
              <a:gd name="connsiteX37" fmla="*/ 6429 w 10000"/>
              <a:gd name="connsiteY37" fmla="*/ 8498 h 10000"/>
              <a:gd name="connsiteX38" fmla="*/ 6399 w 10000"/>
              <a:gd name="connsiteY38" fmla="*/ 8841 h 10000"/>
              <a:gd name="connsiteX39" fmla="*/ 6369 w 10000"/>
              <a:gd name="connsiteY39" fmla="*/ 9099 h 10000"/>
              <a:gd name="connsiteX40" fmla="*/ 6310 w 10000"/>
              <a:gd name="connsiteY40" fmla="*/ 9356 h 10000"/>
              <a:gd name="connsiteX41" fmla="*/ 6190 w 10000"/>
              <a:gd name="connsiteY41" fmla="*/ 9571 h 10000"/>
              <a:gd name="connsiteX42" fmla="*/ 6071 w 10000"/>
              <a:gd name="connsiteY42" fmla="*/ 9742 h 10000"/>
              <a:gd name="connsiteX43" fmla="*/ 5952 w 10000"/>
              <a:gd name="connsiteY43" fmla="*/ 9871 h 10000"/>
              <a:gd name="connsiteX44" fmla="*/ 5774 w 10000"/>
              <a:gd name="connsiteY44" fmla="*/ 9957 h 10000"/>
              <a:gd name="connsiteX45" fmla="*/ 5625 w 10000"/>
              <a:gd name="connsiteY45" fmla="*/ 10000 h 10000"/>
              <a:gd name="connsiteX46" fmla="*/ 5625 w 10000"/>
              <a:gd name="connsiteY46"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9762 w 10000"/>
              <a:gd name="connsiteY33" fmla="*/ 7468 h 10000"/>
              <a:gd name="connsiteX34" fmla="*/ 6429 w 10000"/>
              <a:gd name="connsiteY34" fmla="*/ 7468 h 10000"/>
              <a:gd name="connsiteX35" fmla="*/ 6429 w 10000"/>
              <a:gd name="connsiteY35" fmla="*/ 8498 h 10000"/>
              <a:gd name="connsiteX36" fmla="*/ 6429 w 10000"/>
              <a:gd name="connsiteY36" fmla="*/ 8498 h 10000"/>
              <a:gd name="connsiteX37" fmla="*/ 6399 w 10000"/>
              <a:gd name="connsiteY37" fmla="*/ 8841 h 10000"/>
              <a:gd name="connsiteX38" fmla="*/ 6369 w 10000"/>
              <a:gd name="connsiteY38" fmla="*/ 9099 h 10000"/>
              <a:gd name="connsiteX39" fmla="*/ 6310 w 10000"/>
              <a:gd name="connsiteY39" fmla="*/ 9356 h 10000"/>
              <a:gd name="connsiteX40" fmla="*/ 6190 w 10000"/>
              <a:gd name="connsiteY40" fmla="*/ 9571 h 10000"/>
              <a:gd name="connsiteX41" fmla="*/ 6071 w 10000"/>
              <a:gd name="connsiteY41" fmla="*/ 9742 h 10000"/>
              <a:gd name="connsiteX42" fmla="*/ 5952 w 10000"/>
              <a:gd name="connsiteY42" fmla="*/ 9871 h 10000"/>
              <a:gd name="connsiteX43" fmla="*/ 5774 w 10000"/>
              <a:gd name="connsiteY43" fmla="*/ 9957 h 10000"/>
              <a:gd name="connsiteX44" fmla="*/ 5625 w 10000"/>
              <a:gd name="connsiteY44" fmla="*/ 10000 h 10000"/>
              <a:gd name="connsiteX45" fmla="*/ 5625 w 10000"/>
              <a:gd name="connsiteY45"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6429 w 10000"/>
              <a:gd name="connsiteY33" fmla="*/ 7468 h 10000"/>
              <a:gd name="connsiteX34" fmla="*/ 6429 w 10000"/>
              <a:gd name="connsiteY34" fmla="*/ 8498 h 10000"/>
              <a:gd name="connsiteX35" fmla="*/ 6429 w 10000"/>
              <a:gd name="connsiteY35" fmla="*/ 8498 h 10000"/>
              <a:gd name="connsiteX36" fmla="*/ 6399 w 10000"/>
              <a:gd name="connsiteY36" fmla="*/ 8841 h 10000"/>
              <a:gd name="connsiteX37" fmla="*/ 6369 w 10000"/>
              <a:gd name="connsiteY37" fmla="*/ 9099 h 10000"/>
              <a:gd name="connsiteX38" fmla="*/ 6310 w 10000"/>
              <a:gd name="connsiteY38" fmla="*/ 9356 h 10000"/>
              <a:gd name="connsiteX39" fmla="*/ 6190 w 10000"/>
              <a:gd name="connsiteY39" fmla="*/ 9571 h 10000"/>
              <a:gd name="connsiteX40" fmla="*/ 6071 w 10000"/>
              <a:gd name="connsiteY40" fmla="*/ 9742 h 10000"/>
              <a:gd name="connsiteX41" fmla="*/ 5952 w 10000"/>
              <a:gd name="connsiteY41" fmla="*/ 9871 h 10000"/>
              <a:gd name="connsiteX42" fmla="*/ 5774 w 10000"/>
              <a:gd name="connsiteY42" fmla="*/ 9957 h 10000"/>
              <a:gd name="connsiteX43" fmla="*/ 5625 w 10000"/>
              <a:gd name="connsiteY43" fmla="*/ 10000 h 10000"/>
              <a:gd name="connsiteX44" fmla="*/ 5625 w 10000"/>
              <a:gd name="connsiteY44"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6429 w 10000"/>
              <a:gd name="connsiteY32" fmla="*/ 7468 h 10000"/>
              <a:gd name="connsiteX33" fmla="*/ 6429 w 10000"/>
              <a:gd name="connsiteY33" fmla="*/ 8498 h 10000"/>
              <a:gd name="connsiteX34" fmla="*/ 6429 w 10000"/>
              <a:gd name="connsiteY34" fmla="*/ 8498 h 10000"/>
              <a:gd name="connsiteX35" fmla="*/ 6399 w 10000"/>
              <a:gd name="connsiteY35" fmla="*/ 8841 h 10000"/>
              <a:gd name="connsiteX36" fmla="*/ 6369 w 10000"/>
              <a:gd name="connsiteY36" fmla="*/ 9099 h 10000"/>
              <a:gd name="connsiteX37" fmla="*/ 6310 w 10000"/>
              <a:gd name="connsiteY37" fmla="*/ 9356 h 10000"/>
              <a:gd name="connsiteX38" fmla="*/ 6190 w 10000"/>
              <a:gd name="connsiteY38" fmla="*/ 9571 h 10000"/>
              <a:gd name="connsiteX39" fmla="*/ 6071 w 10000"/>
              <a:gd name="connsiteY39" fmla="*/ 9742 h 10000"/>
              <a:gd name="connsiteX40" fmla="*/ 5952 w 10000"/>
              <a:gd name="connsiteY40" fmla="*/ 9871 h 10000"/>
              <a:gd name="connsiteX41" fmla="*/ 5774 w 10000"/>
              <a:gd name="connsiteY41" fmla="*/ 9957 h 10000"/>
              <a:gd name="connsiteX42" fmla="*/ 5625 w 10000"/>
              <a:gd name="connsiteY42" fmla="*/ 10000 h 10000"/>
              <a:gd name="connsiteX43" fmla="*/ 5625 w 10000"/>
              <a:gd name="connsiteY43" fmla="*/ 10000 h 10000"/>
              <a:gd name="connsiteX0" fmla="*/ 5625 w 6429"/>
              <a:gd name="connsiteY0" fmla="*/ 10000 h 10000"/>
              <a:gd name="connsiteX1" fmla="*/ 5625 w 6429"/>
              <a:gd name="connsiteY1" fmla="*/ 10000 h 10000"/>
              <a:gd name="connsiteX2" fmla="*/ 5476 w 6429"/>
              <a:gd name="connsiteY2" fmla="*/ 9957 h 10000"/>
              <a:gd name="connsiteX3" fmla="*/ 5357 w 6429"/>
              <a:gd name="connsiteY3" fmla="*/ 9914 h 10000"/>
              <a:gd name="connsiteX4" fmla="*/ 5089 w 6429"/>
              <a:gd name="connsiteY4" fmla="*/ 9785 h 10000"/>
              <a:gd name="connsiteX5" fmla="*/ 536 w 6429"/>
              <a:gd name="connsiteY5" fmla="*/ 6094 h 10000"/>
              <a:gd name="connsiteX6" fmla="*/ 536 w 6429"/>
              <a:gd name="connsiteY6" fmla="*/ 6094 h 10000"/>
              <a:gd name="connsiteX7" fmla="*/ 298 w 6429"/>
              <a:gd name="connsiteY7" fmla="*/ 5880 h 10000"/>
              <a:gd name="connsiteX8" fmla="*/ 119 w 6429"/>
              <a:gd name="connsiteY8" fmla="*/ 5579 h 10000"/>
              <a:gd name="connsiteX9" fmla="*/ 30 w 6429"/>
              <a:gd name="connsiteY9" fmla="*/ 5322 h 10000"/>
              <a:gd name="connsiteX10" fmla="*/ 0 w 6429"/>
              <a:gd name="connsiteY10" fmla="*/ 4979 h 10000"/>
              <a:gd name="connsiteX11" fmla="*/ 0 w 6429"/>
              <a:gd name="connsiteY11" fmla="*/ 4979 h 10000"/>
              <a:gd name="connsiteX12" fmla="*/ 30 w 6429"/>
              <a:gd name="connsiteY12" fmla="*/ 4678 h 10000"/>
              <a:gd name="connsiteX13" fmla="*/ 119 w 6429"/>
              <a:gd name="connsiteY13" fmla="*/ 4378 h 10000"/>
              <a:gd name="connsiteX14" fmla="*/ 298 w 6429"/>
              <a:gd name="connsiteY14" fmla="*/ 4120 h 10000"/>
              <a:gd name="connsiteX15" fmla="*/ 536 w 6429"/>
              <a:gd name="connsiteY15" fmla="*/ 3906 h 10000"/>
              <a:gd name="connsiteX16" fmla="*/ 5089 w 6429"/>
              <a:gd name="connsiteY16" fmla="*/ 215 h 10000"/>
              <a:gd name="connsiteX17" fmla="*/ 5089 w 6429"/>
              <a:gd name="connsiteY17" fmla="*/ 215 h 10000"/>
              <a:gd name="connsiteX18" fmla="*/ 5357 w 6429"/>
              <a:gd name="connsiteY18" fmla="*/ 86 h 10000"/>
              <a:gd name="connsiteX19" fmla="*/ 5476 w 6429"/>
              <a:gd name="connsiteY19" fmla="*/ 43 h 10000"/>
              <a:gd name="connsiteX20" fmla="*/ 5625 w 6429"/>
              <a:gd name="connsiteY20" fmla="*/ 0 h 10000"/>
              <a:gd name="connsiteX21" fmla="*/ 5625 w 6429"/>
              <a:gd name="connsiteY21" fmla="*/ 0 h 10000"/>
              <a:gd name="connsiteX22" fmla="*/ 5774 w 6429"/>
              <a:gd name="connsiteY22" fmla="*/ 43 h 10000"/>
              <a:gd name="connsiteX23" fmla="*/ 5923 w 6429"/>
              <a:gd name="connsiteY23" fmla="*/ 86 h 10000"/>
              <a:gd name="connsiteX24" fmla="*/ 6042 w 6429"/>
              <a:gd name="connsiteY24" fmla="*/ 215 h 10000"/>
              <a:gd name="connsiteX25" fmla="*/ 6161 w 6429"/>
              <a:gd name="connsiteY25" fmla="*/ 386 h 10000"/>
              <a:gd name="connsiteX26" fmla="*/ 6280 w 6429"/>
              <a:gd name="connsiteY26" fmla="*/ 558 h 10000"/>
              <a:gd name="connsiteX27" fmla="*/ 6369 w 6429"/>
              <a:gd name="connsiteY27" fmla="*/ 815 h 10000"/>
              <a:gd name="connsiteX28" fmla="*/ 6399 w 6429"/>
              <a:gd name="connsiteY28" fmla="*/ 1116 h 10000"/>
              <a:gd name="connsiteX29" fmla="*/ 6429 w 6429"/>
              <a:gd name="connsiteY29" fmla="*/ 1502 h 10000"/>
              <a:gd name="connsiteX30" fmla="*/ 6429 w 6429"/>
              <a:gd name="connsiteY30" fmla="*/ 2532 h 10000"/>
              <a:gd name="connsiteX31" fmla="*/ 6429 w 6429"/>
              <a:gd name="connsiteY31" fmla="*/ 7468 h 10000"/>
              <a:gd name="connsiteX32" fmla="*/ 6429 w 6429"/>
              <a:gd name="connsiteY32" fmla="*/ 8498 h 10000"/>
              <a:gd name="connsiteX33" fmla="*/ 6429 w 6429"/>
              <a:gd name="connsiteY33" fmla="*/ 8498 h 10000"/>
              <a:gd name="connsiteX34" fmla="*/ 6399 w 6429"/>
              <a:gd name="connsiteY34" fmla="*/ 8841 h 10000"/>
              <a:gd name="connsiteX35" fmla="*/ 6369 w 6429"/>
              <a:gd name="connsiteY35" fmla="*/ 9099 h 10000"/>
              <a:gd name="connsiteX36" fmla="*/ 6310 w 6429"/>
              <a:gd name="connsiteY36" fmla="*/ 9356 h 10000"/>
              <a:gd name="connsiteX37" fmla="*/ 6190 w 6429"/>
              <a:gd name="connsiteY37" fmla="*/ 9571 h 10000"/>
              <a:gd name="connsiteX38" fmla="*/ 6071 w 6429"/>
              <a:gd name="connsiteY38" fmla="*/ 9742 h 10000"/>
              <a:gd name="connsiteX39" fmla="*/ 5952 w 6429"/>
              <a:gd name="connsiteY39" fmla="*/ 9871 h 10000"/>
              <a:gd name="connsiteX40" fmla="*/ 5774 w 6429"/>
              <a:gd name="connsiteY40" fmla="*/ 9957 h 10000"/>
              <a:gd name="connsiteX41" fmla="*/ 5625 w 6429"/>
              <a:gd name="connsiteY41" fmla="*/ 10000 h 10000"/>
              <a:gd name="connsiteX42" fmla="*/ 5625 w 6429"/>
              <a:gd name="connsiteY42"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429" h="10000">
                <a:moveTo>
                  <a:pt x="5625" y="10000"/>
                </a:moveTo>
                <a:lnTo>
                  <a:pt x="5625" y="10000"/>
                </a:lnTo>
                <a:lnTo>
                  <a:pt x="5476" y="9957"/>
                </a:lnTo>
                <a:cubicBezTo>
                  <a:pt x="5436" y="9943"/>
                  <a:pt x="5397" y="9928"/>
                  <a:pt x="5357" y="9914"/>
                </a:cubicBezTo>
                <a:lnTo>
                  <a:pt x="5089" y="9785"/>
                </a:lnTo>
                <a:lnTo>
                  <a:pt x="536" y="6094"/>
                </a:lnTo>
                <a:lnTo>
                  <a:pt x="536" y="6094"/>
                </a:lnTo>
                <a:lnTo>
                  <a:pt x="298" y="5880"/>
                </a:lnTo>
                <a:cubicBezTo>
                  <a:pt x="238" y="5780"/>
                  <a:pt x="179" y="5679"/>
                  <a:pt x="119" y="5579"/>
                </a:cubicBezTo>
                <a:cubicBezTo>
                  <a:pt x="89" y="5493"/>
                  <a:pt x="60" y="5408"/>
                  <a:pt x="30" y="5322"/>
                </a:cubicBezTo>
                <a:cubicBezTo>
                  <a:pt x="20" y="5208"/>
                  <a:pt x="10" y="5093"/>
                  <a:pt x="0" y="4979"/>
                </a:cubicBezTo>
                <a:lnTo>
                  <a:pt x="0" y="4979"/>
                </a:lnTo>
                <a:cubicBezTo>
                  <a:pt x="10" y="4879"/>
                  <a:pt x="20" y="4778"/>
                  <a:pt x="30" y="4678"/>
                </a:cubicBezTo>
                <a:cubicBezTo>
                  <a:pt x="60" y="4578"/>
                  <a:pt x="89" y="4478"/>
                  <a:pt x="119" y="4378"/>
                </a:cubicBezTo>
                <a:lnTo>
                  <a:pt x="298" y="4120"/>
                </a:lnTo>
                <a:lnTo>
                  <a:pt x="536" y="3906"/>
                </a:lnTo>
                <a:lnTo>
                  <a:pt x="5089" y="215"/>
                </a:lnTo>
                <a:lnTo>
                  <a:pt x="5089" y="215"/>
                </a:lnTo>
                <a:lnTo>
                  <a:pt x="5357" y="86"/>
                </a:lnTo>
                <a:cubicBezTo>
                  <a:pt x="5397" y="72"/>
                  <a:pt x="5436" y="57"/>
                  <a:pt x="5476" y="43"/>
                </a:cubicBezTo>
                <a:lnTo>
                  <a:pt x="5625" y="0"/>
                </a:lnTo>
                <a:lnTo>
                  <a:pt x="5625" y="0"/>
                </a:lnTo>
                <a:lnTo>
                  <a:pt x="5774" y="43"/>
                </a:lnTo>
                <a:lnTo>
                  <a:pt x="5923" y="86"/>
                </a:lnTo>
                <a:lnTo>
                  <a:pt x="6042" y="215"/>
                </a:lnTo>
                <a:cubicBezTo>
                  <a:pt x="6082" y="272"/>
                  <a:pt x="6121" y="329"/>
                  <a:pt x="6161" y="386"/>
                </a:cubicBezTo>
                <a:cubicBezTo>
                  <a:pt x="6201" y="443"/>
                  <a:pt x="6240" y="501"/>
                  <a:pt x="6280" y="558"/>
                </a:cubicBezTo>
                <a:cubicBezTo>
                  <a:pt x="6310" y="644"/>
                  <a:pt x="6339" y="729"/>
                  <a:pt x="6369" y="815"/>
                </a:cubicBezTo>
                <a:cubicBezTo>
                  <a:pt x="6379" y="915"/>
                  <a:pt x="6389" y="1016"/>
                  <a:pt x="6399" y="1116"/>
                </a:cubicBezTo>
                <a:cubicBezTo>
                  <a:pt x="6409" y="1245"/>
                  <a:pt x="6419" y="1373"/>
                  <a:pt x="6429" y="1502"/>
                </a:cubicBezTo>
                <a:lnTo>
                  <a:pt x="6429" y="2532"/>
                </a:lnTo>
                <a:lnTo>
                  <a:pt x="6429" y="7468"/>
                </a:lnTo>
                <a:lnTo>
                  <a:pt x="6429" y="8498"/>
                </a:lnTo>
                <a:lnTo>
                  <a:pt x="6429" y="8498"/>
                </a:lnTo>
                <a:cubicBezTo>
                  <a:pt x="6419" y="8612"/>
                  <a:pt x="6409" y="8727"/>
                  <a:pt x="6399" y="8841"/>
                </a:cubicBezTo>
                <a:lnTo>
                  <a:pt x="6369" y="9099"/>
                </a:lnTo>
                <a:cubicBezTo>
                  <a:pt x="6349" y="9185"/>
                  <a:pt x="6330" y="9270"/>
                  <a:pt x="6310" y="9356"/>
                </a:cubicBezTo>
                <a:lnTo>
                  <a:pt x="6190" y="9571"/>
                </a:lnTo>
                <a:cubicBezTo>
                  <a:pt x="6150" y="9628"/>
                  <a:pt x="6111" y="9685"/>
                  <a:pt x="6071" y="9742"/>
                </a:cubicBezTo>
                <a:lnTo>
                  <a:pt x="5952" y="9871"/>
                </a:lnTo>
                <a:lnTo>
                  <a:pt x="5774" y="9957"/>
                </a:lnTo>
                <a:lnTo>
                  <a:pt x="5625" y="10000"/>
                </a:lnTo>
                <a:lnTo>
                  <a:pt x="5625" y="10000"/>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prstClr val="white"/>
              </a:solidFill>
            </a:endParaRPr>
          </a:p>
        </p:txBody>
      </p:sp>
      <p:sp>
        <p:nvSpPr>
          <p:cNvPr id="25" name="Freeform 112"/>
          <p:cNvSpPr>
            <a:spLocks/>
          </p:cNvSpPr>
          <p:nvPr/>
        </p:nvSpPr>
        <p:spPr bwMode="auto">
          <a:xfrm rot="19800000">
            <a:off x="2563489" y="827616"/>
            <a:ext cx="335086" cy="361436"/>
          </a:xfrm>
          <a:custGeom>
            <a:avLst/>
            <a:gdLst>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9762 w 10000"/>
              <a:gd name="connsiteY31" fmla="*/ 2532 h 10000"/>
              <a:gd name="connsiteX32" fmla="*/ 10000 w 10000"/>
              <a:gd name="connsiteY32" fmla="*/ 2876 h 10000"/>
              <a:gd name="connsiteX33" fmla="*/ 10000 w 10000"/>
              <a:gd name="connsiteY33" fmla="*/ 7124 h 10000"/>
              <a:gd name="connsiteX34" fmla="*/ 10000 w 10000"/>
              <a:gd name="connsiteY34" fmla="*/ 7468 h 10000"/>
              <a:gd name="connsiteX35" fmla="*/ 9762 w 10000"/>
              <a:gd name="connsiteY35" fmla="*/ 7468 h 10000"/>
              <a:gd name="connsiteX36" fmla="*/ 6429 w 10000"/>
              <a:gd name="connsiteY36" fmla="*/ 7468 h 10000"/>
              <a:gd name="connsiteX37" fmla="*/ 6429 w 10000"/>
              <a:gd name="connsiteY37" fmla="*/ 8498 h 10000"/>
              <a:gd name="connsiteX38" fmla="*/ 6429 w 10000"/>
              <a:gd name="connsiteY38" fmla="*/ 8498 h 10000"/>
              <a:gd name="connsiteX39" fmla="*/ 6399 w 10000"/>
              <a:gd name="connsiteY39" fmla="*/ 8841 h 10000"/>
              <a:gd name="connsiteX40" fmla="*/ 6369 w 10000"/>
              <a:gd name="connsiteY40" fmla="*/ 9099 h 10000"/>
              <a:gd name="connsiteX41" fmla="*/ 6310 w 10000"/>
              <a:gd name="connsiteY41" fmla="*/ 9356 h 10000"/>
              <a:gd name="connsiteX42" fmla="*/ 6190 w 10000"/>
              <a:gd name="connsiteY42" fmla="*/ 9571 h 10000"/>
              <a:gd name="connsiteX43" fmla="*/ 6071 w 10000"/>
              <a:gd name="connsiteY43" fmla="*/ 9742 h 10000"/>
              <a:gd name="connsiteX44" fmla="*/ 5952 w 10000"/>
              <a:gd name="connsiteY44" fmla="*/ 9871 h 10000"/>
              <a:gd name="connsiteX45" fmla="*/ 5774 w 10000"/>
              <a:gd name="connsiteY45" fmla="*/ 9957 h 10000"/>
              <a:gd name="connsiteX46" fmla="*/ 5625 w 10000"/>
              <a:gd name="connsiteY46" fmla="*/ 10000 h 10000"/>
              <a:gd name="connsiteX47" fmla="*/ 5625 w 10000"/>
              <a:gd name="connsiteY47"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2876 h 10000"/>
              <a:gd name="connsiteX32" fmla="*/ 10000 w 10000"/>
              <a:gd name="connsiteY32" fmla="*/ 7124 h 10000"/>
              <a:gd name="connsiteX33" fmla="*/ 10000 w 10000"/>
              <a:gd name="connsiteY33" fmla="*/ 7468 h 10000"/>
              <a:gd name="connsiteX34" fmla="*/ 9762 w 10000"/>
              <a:gd name="connsiteY34" fmla="*/ 7468 h 10000"/>
              <a:gd name="connsiteX35" fmla="*/ 6429 w 10000"/>
              <a:gd name="connsiteY35" fmla="*/ 7468 h 10000"/>
              <a:gd name="connsiteX36" fmla="*/ 6429 w 10000"/>
              <a:gd name="connsiteY36" fmla="*/ 8498 h 10000"/>
              <a:gd name="connsiteX37" fmla="*/ 6429 w 10000"/>
              <a:gd name="connsiteY37" fmla="*/ 8498 h 10000"/>
              <a:gd name="connsiteX38" fmla="*/ 6399 w 10000"/>
              <a:gd name="connsiteY38" fmla="*/ 8841 h 10000"/>
              <a:gd name="connsiteX39" fmla="*/ 6369 w 10000"/>
              <a:gd name="connsiteY39" fmla="*/ 9099 h 10000"/>
              <a:gd name="connsiteX40" fmla="*/ 6310 w 10000"/>
              <a:gd name="connsiteY40" fmla="*/ 9356 h 10000"/>
              <a:gd name="connsiteX41" fmla="*/ 6190 w 10000"/>
              <a:gd name="connsiteY41" fmla="*/ 9571 h 10000"/>
              <a:gd name="connsiteX42" fmla="*/ 6071 w 10000"/>
              <a:gd name="connsiteY42" fmla="*/ 9742 h 10000"/>
              <a:gd name="connsiteX43" fmla="*/ 5952 w 10000"/>
              <a:gd name="connsiteY43" fmla="*/ 9871 h 10000"/>
              <a:gd name="connsiteX44" fmla="*/ 5774 w 10000"/>
              <a:gd name="connsiteY44" fmla="*/ 9957 h 10000"/>
              <a:gd name="connsiteX45" fmla="*/ 5625 w 10000"/>
              <a:gd name="connsiteY45" fmla="*/ 10000 h 10000"/>
              <a:gd name="connsiteX46" fmla="*/ 5625 w 10000"/>
              <a:gd name="connsiteY46"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9762 w 10000"/>
              <a:gd name="connsiteY33" fmla="*/ 7468 h 10000"/>
              <a:gd name="connsiteX34" fmla="*/ 6429 w 10000"/>
              <a:gd name="connsiteY34" fmla="*/ 7468 h 10000"/>
              <a:gd name="connsiteX35" fmla="*/ 6429 w 10000"/>
              <a:gd name="connsiteY35" fmla="*/ 8498 h 10000"/>
              <a:gd name="connsiteX36" fmla="*/ 6429 w 10000"/>
              <a:gd name="connsiteY36" fmla="*/ 8498 h 10000"/>
              <a:gd name="connsiteX37" fmla="*/ 6399 w 10000"/>
              <a:gd name="connsiteY37" fmla="*/ 8841 h 10000"/>
              <a:gd name="connsiteX38" fmla="*/ 6369 w 10000"/>
              <a:gd name="connsiteY38" fmla="*/ 9099 h 10000"/>
              <a:gd name="connsiteX39" fmla="*/ 6310 w 10000"/>
              <a:gd name="connsiteY39" fmla="*/ 9356 h 10000"/>
              <a:gd name="connsiteX40" fmla="*/ 6190 w 10000"/>
              <a:gd name="connsiteY40" fmla="*/ 9571 h 10000"/>
              <a:gd name="connsiteX41" fmla="*/ 6071 w 10000"/>
              <a:gd name="connsiteY41" fmla="*/ 9742 h 10000"/>
              <a:gd name="connsiteX42" fmla="*/ 5952 w 10000"/>
              <a:gd name="connsiteY42" fmla="*/ 9871 h 10000"/>
              <a:gd name="connsiteX43" fmla="*/ 5774 w 10000"/>
              <a:gd name="connsiteY43" fmla="*/ 9957 h 10000"/>
              <a:gd name="connsiteX44" fmla="*/ 5625 w 10000"/>
              <a:gd name="connsiteY44" fmla="*/ 10000 h 10000"/>
              <a:gd name="connsiteX45" fmla="*/ 5625 w 10000"/>
              <a:gd name="connsiteY45"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6429 w 10000"/>
              <a:gd name="connsiteY33" fmla="*/ 7468 h 10000"/>
              <a:gd name="connsiteX34" fmla="*/ 6429 w 10000"/>
              <a:gd name="connsiteY34" fmla="*/ 8498 h 10000"/>
              <a:gd name="connsiteX35" fmla="*/ 6429 w 10000"/>
              <a:gd name="connsiteY35" fmla="*/ 8498 h 10000"/>
              <a:gd name="connsiteX36" fmla="*/ 6399 w 10000"/>
              <a:gd name="connsiteY36" fmla="*/ 8841 h 10000"/>
              <a:gd name="connsiteX37" fmla="*/ 6369 w 10000"/>
              <a:gd name="connsiteY37" fmla="*/ 9099 h 10000"/>
              <a:gd name="connsiteX38" fmla="*/ 6310 w 10000"/>
              <a:gd name="connsiteY38" fmla="*/ 9356 h 10000"/>
              <a:gd name="connsiteX39" fmla="*/ 6190 w 10000"/>
              <a:gd name="connsiteY39" fmla="*/ 9571 h 10000"/>
              <a:gd name="connsiteX40" fmla="*/ 6071 w 10000"/>
              <a:gd name="connsiteY40" fmla="*/ 9742 h 10000"/>
              <a:gd name="connsiteX41" fmla="*/ 5952 w 10000"/>
              <a:gd name="connsiteY41" fmla="*/ 9871 h 10000"/>
              <a:gd name="connsiteX42" fmla="*/ 5774 w 10000"/>
              <a:gd name="connsiteY42" fmla="*/ 9957 h 10000"/>
              <a:gd name="connsiteX43" fmla="*/ 5625 w 10000"/>
              <a:gd name="connsiteY43" fmla="*/ 10000 h 10000"/>
              <a:gd name="connsiteX44" fmla="*/ 5625 w 10000"/>
              <a:gd name="connsiteY44"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6429 w 10000"/>
              <a:gd name="connsiteY32" fmla="*/ 7468 h 10000"/>
              <a:gd name="connsiteX33" fmla="*/ 6429 w 10000"/>
              <a:gd name="connsiteY33" fmla="*/ 8498 h 10000"/>
              <a:gd name="connsiteX34" fmla="*/ 6429 w 10000"/>
              <a:gd name="connsiteY34" fmla="*/ 8498 h 10000"/>
              <a:gd name="connsiteX35" fmla="*/ 6399 w 10000"/>
              <a:gd name="connsiteY35" fmla="*/ 8841 h 10000"/>
              <a:gd name="connsiteX36" fmla="*/ 6369 w 10000"/>
              <a:gd name="connsiteY36" fmla="*/ 9099 h 10000"/>
              <a:gd name="connsiteX37" fmla="*/ 6310 w 10000"/>
              <a:gd name="connsiteY37" fmla="*/ 9356 h 10000"/>
              <a:gd name="connsiteX38" fmla="*/ 6190 w 10000"/>
              <a:gd name="connsiteY38" fmla="*/ 9571 h 10000"/>
              <a:gd name="connsiteX39" fmla="*/ 6071 w 10000"/>
              <a:gd name="connsiteY39" fmla="*/ 9742 h 10000"/>
              <a:gd name="connsiteX40" fmla="*/ 5952 w 10000"/>
              <a:gd name="connsiteY40" fmla="*/ 9871 h 10000"/>
              <a:gd name="connsiteX41" fmla="*/ 5774 w 10000"/>
              <a:gd name="connsiteY41" fmla="*/ 9957 h 10000"/>
              <a:gd name="connsiteX42" fmla="*/ 5625 w 10000"/>
              <a:gd name="connsiteY42" fmla="*/ 10000 h 10000"/>
              <a:gd name="connsiteX43" fmla="*/ 5625 w 10000"/>
              <a:gd name="connsiteY43" fmla="*/ 10000 h 10000"/>
              <a:gd name="connsiteX0" fmla="*/ 5625 w 6429"/>
              <a:gd name="connsiteY0" fmla="*/ 10000 h 10000"/>
              <a:gd name="connsiteX1" fmla="*/ 5625 w 6429"/>
              <a:gd name="connsiteY1" fmla="*/ 10000 h 10000"/>
              <a:gd name="connsiteX2" fmla="*/ 5476 w 6429"/>
              <a:gd name="connsiteY2" fmla="*/ 9957 h 10000"/>
              <a:gd name="connsiteX3" fmla="*/ 5357 w 6429"/>
              <a:gd name="connsiteY3" fmla="*/ 9914 h 10000"/>
              <a:gd name="connsiteX4" fmla="*/ 5089 w 6429"/>
              <a:gd name="connsiteY4" fmla="*/ 9785 h 10000"/>
              <a:gd name="connsiteX5" fmla="*/ 536 w 6429"/>
              <a:gd name="connsiteY5" fmla="*/ 6094 h 10000"/>
              <a:gd name="connsiteX6" fmla="*/ 536 w 6429"/>
              <a:gd name="connsiteY6" fmla="*/ 6094 h 10000"/>
              <a:gd name="connsiteX7" fmla="*/ 298 w 6429"/>
              <a:gd name="connsiteY7" fmla="*/ 5880 h 10000"/>
              <a:gd name="connsiteX8" fmla="*/ 119 w 6429"/>
              <a:gd name="connsiteY8" fmla="*/ 5579 h 10000"/>
              <a:gd name="connsiteX9" fmla="*/ 30 w 6429"/>
              <a:gd name="connsiteY9" fmla="*/ 5322 h 10000"/>
              <a:gd name="connsiteX10" fmla="*/ 0 w 6429"/>
              <a:gd name="connsiteY10" fmla="*/ 4979 h 10000"/>
              <a:gd name="connsiteX11" fmla="*/ 0 w 6429"/>
              <a:gd name="connsiteY11" fmla="*/ 4979 h 10000"/>
              <a:gd name="connsiteX12" fmla="*/ 30 w 6429"/>
              <a:gd name="connsiteY12" fmla="*/ 4678 h 10000"/>
              <a:gd name="connsiteX13" fmla="*/ 119 w 6429"/>
              <a:gd name="connsiteY13" fmla="*/ 4378 h 10000"/>
              <a:gd name="connsiteX14" fmla="*/ 298 w 6429"/>
              <a:gd name="connsiteY14" fmla="*/ 4120 h 10000"/>
              <a:gd name="connsiteX15" fmla="*/ 536 w 6429"/>
              <a:gd name="connsiteY15" fmla="*/ 3906 h 10000"/>
              <a:gd name="connsiteX16" fmla="*/ 5089 w 6429"/>
              <a:gd name="connsiteY16" fmla="*/ 215 h 10000"/>
              <a:gd name="connsiteX17" fmla="*/ 5089 w 6429"/>
              <a:gd name="connsiteY17" fmla="*/ 215 h 10000"/>
              <a:gd name="connsiteX18" fmla="*/ 5357 w 6429"/>
              <a:gd name="connsiteY18" fmla="*/ 86 h 10000"/>
              <a:gd name="connsiteX19" fmla="*/ 5476 w 6429"/>
              <a:gd name="connsiteY19" fmla="*/ 43 h 10000"/>
              <a:gd name="connsiteX20" fmla="*/ 5625 w 6429"/>
              <a:gd name="connsiteY20" fmla="*/ 0 h 10000"/>
              <a:gd name="connsiteX21" fmla="*/ 5625 w 6429"/>
              <a:gd name="connsiteY21" fmla="*/ 0 h 10000"/>
              <a:gd name="connsiteX22" fmla="*/ 5774 w 6429"/>
              <a:gd name="connsiteY22" fmla="*/ 43 h 10000"/>
              <a:gd name="connsiteX23" fmla="*/ 5923 w 6429"/>
              <a:gd name="connsiteY23" fmla="*/ 86 h 10000"/>
              <a:gd name="connsiteX24" fmla="*/ 6042 w 6429"/>
              <a:gd name="connsiteY24" fmla="*/ 215 h 10000"/>
              <a:gd name="connsiteX25" fmla="*/ 6161 w 6429"/>
              <a:gd name="connsiteY25" fmla="*/ 386 h 10000"/>
              <a:gd name="connsiteX26" fmla="*/ 6280 w 6429"/>
              <a:gd name="connsiteY26" fmla="*/ 558 h 10000"/>
              <a:gd name="connsiteX27" fmla="*/ 6369 w 6429"/>
              <a:gd name="connsiteY27" fmla="*/ 815 h 10000"/>
              <a:gd name="connsiteX28" fmla="*/ 6399 w 6429"/>
              <a:gd name="connsiteY28" fmla="*/ 1116 h 10000"/>
              <a:gd name="connsiteX29" fmla="*/ 6429 w 6429"/>
              <a:gd name="connsiteY29" fmla="*/ 1502 h 10000"/>
              <a:gd name="connsiteX30" fmla="*/ 6429 w 6429"/>
              <a:gd name="connsiteY30" fmla="*/ 2532 h 10000"/>
              <a:gd name="connsiteX31" fmla="*/ 6429 w 6429"/>
              <a:gd name="connsiteY31" fmla="*/ 7468 h 10000"/>
              <a:gd name="connsiteX32" fmla="*/ 6429 w 6429"/>
              <a:gd name="connsiteY32" fmla="*/ 8498 h 10000"/>
              <a:gd name="connsiteX33" fmla="*/ 6429 w 6429"/>
              <a:gd name="connsiteY33" fmla="*/ 8498 h 10000"/>
              <a:gd name="connsiteX34" fmla="*/ 6399 w 6429"/>
              <a:gd name="connsiteY34" fmla="*/ 8841 h 10000"/>
              <a:gd name="connsiteX35" fmla="*/ 6369 w 6429"/>
              <a:gd name="connsiteY35" fmla="*/ 9099 h 10000"/>
              <a:gd name="connsiteX36" fmla="*/ 6310 w 6429"/>
              <a:gd name="connsiteY36" fmla="*/ 9356 h 10000"/>
              <a:gd name="connsiteX37" fmla="*/ 6190 w 6429"/>
              <a:gd name="connsiteY37" fmla="*/ 9571 h 10000"/>
              <a:gd name="connsiteX38" fmla="*/ 6071 w 6429"/>
              <a:gd name="connsiteY38" fmla="*/ 9742 h 10000"/>
              <a:gd name="connsiteX39" fmla="*/ 5952 w 6429"/>
              <a:gd name="connsiteY39" fmla="*/ 9871 h 10000"/>
              <a:gd name="connsiteX40" fmla="*/ 5774 w 6429"/>
              <a:gd name="connsiteY40" fmla="*/ 9957 h 10000"/>
              <a:gd name="connsiteX41" fmla="*/ 5625 w 6429"/>
              <a:gd name="connsiteY41" fmla="*/ 10000 h 10000"/>
              <a:gd name="connsiteX42" fmla="*/ 5625 w 6429"/>
              <a:gd name="connsiteY42"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429" h="10000">
                <a:moveTo>
                  <a:pt x="5625" y="10000"/>
                </a:moveTo>
                <a:lnTo>
                  <a:pt x="5625" y="10000"/>
                </a:lnTo>
                <a:lnTo>
                  <a:pt x="5476" y="9957"/>
                </a:lnTo>
                <a:cubicBezTo>
                  <a:pt x="5436" y="9943"/>
                  <a:pt x="5397" y="9928"/>
                  <a:pt x="5357" y="9914"/>
                </a:cubicBezTo>
                <a:lnTo>
                  <a:pt x="5089" y="9785"/>
                </a:lnTo>
                <a:lnTo>
                  <a:pt x="536" y="6094"/>
                </a:lnTo>
                <a:lnTo>
                  <a:pt x="536" y="6094"/>
                </a:lnTo>
                <a:lnTo>
                  <a:pt x="298" y="5880"/>
                </a:lnTo>
                <a:cubicBezTo>
                  <a:pt x="238" y="5780"/>
                  <a:pt x="179" y="5679"/>
                  <a:pt x="119" y="5579"/>
                </a:cubicBezTo>
                <a:cubicBezTo>
                  <a:pt x="89" y="5493"/>
                  <a:pt x="60" y="5408"/>
                  <a:pt x="30" y="5322"/>
                </a:cubicBezTo>
                <a:cubicBezTo>
                  <a:pt x="20" y="5208"/>
                  <a:pt x="10" y="5093"/>
                  <a:pt x="0" y="4979"/>
                </a:cubicBezTo>
                <a:lnTo>
                  <a:pt x="0" y="4979"/>
                </a:lnTo>
                <a:cubicBezTo>
                  <a:pt x="10" y="4879"/>
                  <a:pt x="20" y="4778"/>
                  <a:pt x="30" y="4678"/>
                </a:cubicBezTo>
                <a:cubicBezTo>
                  <a:pt x="60" y="4578"/>
                  <a:pt x="89" y="4478"/>
                  <a:pt x="119" y="4378"/>
                </a:cubicBezTo>
                <a:lnTo>
                  <a:pt x="298" y="4120"/>
                </a:lnTo>
                <a:lnTo>
                  <a:pt x="536" y="3906"/>
                </a:lnTo>
                <a:lnTo>
                  <a:pt x="5089" y="215"/>
                </a:lnTo>
                <a:lnTo>
                  <a:pt x="5089" y="215"/>
                </a:lnTo>
                <a:lnTo>
                  <a:pt x="5357" y="86"/>
                </a:lnTo>
                <a:cubicBezTo>
                  <a:pt x="5397" y="72"/>
                  <a:pt x="5436" y="57"/>
                  <a:pt x="5476" y="43"/>
                </a:cubicBezTo>
                <a:lnTo>
                  <a:pt x="5625" y="0"/>
                </a:lnTo>
                <a:lnTo>
                  <a:pt x="5625" y="0"/>
                </a:lnTo>
                <a:lnTo>
                  <a:pt x="5774" y="43"/>
                </a:lnTo>
                <a:lnTo>
                  <a:pt x="5923" y="86"/>
                </a:lnTo>
                <a:lnTo>
                  <a:pt x="6042" y="215"/>
                </a:lnTo>
                <a:cubicBezTo>
                  <a:pt x="6082" y="272"/>
                  <a:pt x="6121" y="329"/>
                  <a:pt x="6161" y="386"/>
                </a:cubicBezTo>
                <a:cubicBezTo>
                  <a:pt x="6201" y="443"/>
                  <a:pt x="6240" y="501"/>
                  <a:pt x="6280" y="558"/>
                </a:cubicBezTo>
                <a:cubicBezTo>
                  <a:pt x="6310" y="644"/>
                  <a:pt x="6339" y="729"/>
                  <a:pt x="6369" y="815"/>
                </a:cubicBezTo>
                <a:cubicBezTo>
                  <a:pt x="6379" y="915"/>
                  <a:pt x="6389" y="1016"/>
                  <a:pt x="6399" y="1116"/>
                </a:cubicBezTo>
                <a:cubicBezTo>
                  <a:pt x="6409" y="1245"/>
                  <a:pt x="6419" y="1373"/>
                  <a:pt x="6429" y="1502"/>
                </a:cubicBezTo>
                <a:lnTo>
                  <a:pt x="6429" y="2532"/>
                </a:lnTo>
                <a:lnTo>
                  <a:pt x="6429" y="7468"/>
                </a:lnTo>
                <a:lnTo>
                  <a:pt x="6429" y="8498"/>
                </a:lnTo>
                <a:lnTo>
                  <a:pt x="6429" y="8498"/>
                </a:lnTo>
                <a:cubicBezTo>
                  <a:pt x="6419" y="8612"/>
                  <a:pt x="6409" y="8727"/>
                  <a:pt x="6399" y="8841"/>
                </a:cubicBezTo>
                <a:lnTo>
                  <a:pt x="6369" y="9099"/>
                </a:lnTo>
                <a:cubicBezTo>
                  <a:pt x="6349" y="9185"/>
                  <a:pt x="6330" y="9270"/>
                  <a:pt x="6310" y="9356"/>
                </a:cubicBezTo>
                <a:lnTo>
                  <a:pt x="6190" y="9571"/>
                </a:lnTo>
                <a:cubicBezTo>
                  <a:pt x="6150" y="9628"/>
                  <a:pt x="6111" y="9685"/>
                  <a:pt x="6071" y="9742"/>
                </a:cubicBezTo>
                <a:lnTo>
                  <a:pt x="5952" y="9871"/>
                </a:lnTo>
                <a:lnTo>
                  <a:pt x="5774" y="9957"/>
                </a:lnTo>
                <a:lnTo>
                  <a:pt x="5625" y="10000"/>
                </a:lnTo>
                <a:lnTo>
                  <a:pt x="5625" y="10000"/>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prstClr val="white"/>
              </a:solidFill>
            </a:endParaRPr>
          </a:p>
        </p:txBody>
      </p:sp>
      <p:grpSp>
        <p:nvGrpSpPr>
          <p:cNvPr id="3" name="Group 2"/>
          <p:cNvGrpSpPr/>
          <p:nvPr/>
        </p:nvGrpSpPr>
        <p:grpSpPr>
          <a:xfrm>
            <a:off x="2938650" y="3550501"/>
            <a:ext cx="3309489" cy="335087"/>
            <a:chOff x="2938650" y="3550501"/>
            <a:chExt cx="3309489" cy="335087"/>
          </a:xfrm>
        </p:grpSpPr>
        <p:sp>
          <p:nvSpPr>
            <p:cNvPr id="20" name="Left-Right Arrow 19"/>
            <p:cNvSpPr/>
            <p:nvPr/>
          </p:nvSpPr>
          <p:spPr>
            <a:xfrm>
              <a:off x="3027827" y="3641698"/>
              <a:ext cx="3183420" cy="215684"/>
            </a:xfrm>
            <a:prstGeom prst="leftRightArrow">
              <a:avLst>
                <a:gd name="adj1" fmla="val 100000"/>
                <a:gd name="adj2"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400"/>
                </a:spcAft>
                <a:buSzPct val="100000"/>
              </a:pPr>
              <a:r>
                <a:rPr lang="en-US" sz="1400" dirty="0">
                  <a:solidFill>
                    <a:prstClr val="white"/>
                  </a:solidFill>
                </a:rPr>
                <a:t>Capacity</a:t>
              </a:r>
            </a:p>
          </p:txBody>
        </p:sp>
        <p:sp>
          <p:nvSpPr>
            <p:cNvPr id="27" name="Freeform 112"/>
            <p:cNvSpPr>
              <a:spLocks/>
            </p:cNvSpPr>
            <p:nvPr/>
          </p:nvSpPr>
          <p:spPr bwMode="auto">
            <a:xfrm rot="3600000">
              <a:off x="5899878" y="3537326"/>
              <a:ext cx="335086" cy="361436"/>
            </a:xfrm>
            <a:custGeom>
              <a:avLst/>
              <a:gdLst>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9762 w 10000"/>
                <a:gd name="connsiteY31" fmla="*/ 2532 h 10000"/>
                <a:gd name="connsiteX32" fmla="*/ 10000 w 10000"/>
                <a:gd name="connsiteY32" fmla="*/ 2876 h 10000"/>
                <a:gd name="connsiteX33" fmla="*/ 10000 w 10000"/>
                <a:gd name="connsiteY33" fmla="*/ 7124 h 10000"/>
                <a:gd name="connsiteX34" fmla="*/ 10000 w 10000"/>
                <a:gd name="connsiteY34" fmla="*/ 7468 h 10000"/>
                <a:gd name="connsiteX35" fmla="*/ 9762 w 10000"/>
                <a:gd name="connsiteY35" fmla="*/ 7468 h 10000"/>
                <a:gd name="connsiteX36" fmla="*/ 6429 w 10000"/>
                <a:gd name="connsiteY36" fmla="*/ 7468 h 10000"/>
                <a:gd name="connsiteX37" fmla="*/ 6429 w 10000"/>
                <a:gd name="connsiteY37" fmla="*/ 8498 h 10000"/>
                <a:gd name="connsiteX38" fmla="*/ 6429 w 10000"/>
                <a:gd name="connsiteY38" fmla="*/ 8498 h 10000"/>
                <a:gd name="connsiteX39" fmla="*/ 6399 w 10000"/>
                <a:gd name="connsiteY39" fmla="*/ 8841 h 10000"/>
                <a:gd name="connsiteX40" fmla="*/ 6369 w 10000"/>
                <a:gd name="connsiteY40" fmla="*/ 9099 h 10000"/>
                <a:gd name="connsiteX41" fmla="*/ 6310 w 10000"/>
                <a:gd name="connsiteY41" fmla="*/ 9356 h 10000"/>
                <a:gd name="connsiteX42" fmla="*/ 6190 w 10000"/>
                <a:gd name="connsiteY42" fmla="*/ 9571 h 10000"/>
                <a:gd name="connsiteX43" fmla="*/ 6071 w 10000"/>
                <a:gd name="connsiteY43" fmla="*/ 9742 h 10000"/>
                <a:gd name="connsiteX44" fmla="*/ 5952 w 10000"/>
                <a:gd name="connsiteY44" fmla="*/ 9871 h 10000"/>
                <a:gd name="connsiteX45" fmla="*/ 5774 w 10000"/>
                <a:gd name="connsiteY45" fmla="*/ 9957 h 10000"/>
                <a:gd name="connsiteX46" fmla="*/ 5625 w 10000"/>
                <a:gd name="connsiteY46" fmla="*/ 10000 h 10000"/>
                <a:gd name="connsiteX47" fmla="*/ 5625 w 10000"/>
                <a:gd name="connsiteY47"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2876 h 10000"/>
                <a:gd name="connsiteX32" fmla="*/ 10000 w 10000"/>
                <a:gd name="connsiteY32" fmla="*/ 7124 h 10000"/>
                <a:gd name="connsiteX33" fmla="*/ 10000 w 10000"/>
                <a:gd name="connsiteY33" fmla="*/ 7468 h 10000"/>
                <a:gd name="connsiteX34" fmla="*/ 9762 w 10000"/>
                <a:gd name="connsiteY34" fmla="*/ 7468 h 10000"/>
                <a:gd name="connsiteX35" fmla="*/ 6429 w 10000"/>
                <a:gd name="connsiteY35" fmla="*/ 7468 h 10000"/>
                <a:gd name="connsiteX36" fmla="*/ 6429 w 10000"/>
                <a:gd name="connsiteY36" fmla="*/ 8498 h 10000"/>
                <a:gd name="connsiteX37" fmla="*/ 6429 w 10000"/>
                <a:gd name="connsiteY37" fmla="*/ 8498 h 10000"/>
                <a:gd name="connsiteX38" fmla="*/ 6399 w 10000"/>
                <a:gd name="connsiteY38" fmla="*/ 8841 h 10000"/>
                <a:gd name="connsiteX39" fmla="*/ 6369 w 10000"/>
                <a:gd name="connsiteY39" fmla="*/ 9099 h 10000"/>
                <a:gd name="connsiteX40" fmla="*/ 6310 w 10000"/>
                <a:gd name="connsiteY40" fmla="*/ 9356 h 10000"/>
                <a:gd name="connsiteX41" fmla="*/ 6190 w 10000"/>
                <a:gd name="connsiteY41" fmla="*/ 9571 h 10000"/>
                <a:gd name="connsiteX42" fmla="*/ 6071 w 10000"/>
                <a:gd name="connsiteY42" fmla="*/ 9742 h 10000"/>
                <a:gd name="connsiteX43" fmla="*/ 5952 w 10000"/>
                <a:gd name="connsiteY43" fmla="*/ 9871 h 10000"/>
                <a:gd name="connsiteX44" fmla="*/ 5774 w 10000"/>
                <a:gd name="connsiteY44" fmla="*/ 9957 h 10000"/>
                <a:gd name="connsiteX45" fmla="*/ 5625 w 10000"/>
                <a:gd name="connsiteY45" fmla="*/ 10000 h 10000"/>
                <a:gd name="connsiteX46" fmla="*/ 5625 w 10000"/>
                <a:gd name="connsiteY46"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9762 w 10000"/>
                <a:gd name="connsiteY33" fmla="*/ 7468 h 10000"/>
                <a:gd name="connsiteX34" fmla="*/ 6429 w 10000"/>
                <a:gd name="connsiteY34" fmla="*/ 7468 h 10000"/>
                <a:gd name="connsiteX35" fmla="*/ 6429 w 10000"/>
                <a:gd name="connsiteY35" fmla="*/ 8498 h 10000"/>
                <a:gd name="connsiteX36" fmla="*/ 6429 w 10000"/>
                <a:gd name="connsiteY36" fmla="*/ 8498 h 10000"/>
                <a:gd name="connsiteX37" fmla="*/ 6399 w 10000"/>
                <a:gd name="connsiteY37" fmla="*/ 8841 h 10000"/>
                <a:gd name="connsiteX38" fmla="*/ 6369 w 10000"/>
                <a:gd name="connsiteY38" fmla="*/ 9099 h 10000"/>
                <a:gd name="connsiteX39" fmla="*/ 6310 w 10000"/>
                <a:gd name="connsiteY39" fmla="*/ 9356 h 10000"/>
                <a:gd name="connsiteX40" fmla="*/ 6190 w 10000"/>
                <a:gd name="connsiteY40" fmla="*/ 9571 h 10000"/>
                <a:gd name="connsiteX41" fmla="*/ 6071 w 10000"/>
                <a:gd name="connsiteY41" fmla="*/ 9742 h 10000"/>
                <a:gd name="connsiteX42" fmla="*/ 5952 w 10000"/>
                <a:gd name="connsiteY42" fmla="*/ 9871 h 10000"/>
                <a:gd name="connsiteX43" fmla="*/ 5774 w 10000"/>
                <a:gd name="connsiteY43" fmla="*/ 9957 h 10000"/>
                <a:gd name="connsiteX44" fmla="*/ 5625 w 10000"/>
                <a:gd name="connsiteY44" fmla="*/ 10000 h 10000"/>
                <a:gd name="connsiteX45" fmla="*/ 5625 w 10000"/>
                <a:gd name="connsiteY45"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6429 w 10000"/>
                <a:gd name="connsiteY33" fmla="*/ 7468 h 10000"/>
                <a:gd name="connsiteX34" fmla="*/ 6429 w 10000"/>
                <a:gd name="connsiteY34" fmla="*/ 8498 h 10000"/>
                <a:gd name="connsiteX35" fmla="*/ 6429 w 10000"/>
                <a:gd name="connsiteY35" fmla="*/ 8498 h 10000"/>
                <a:gd name="connsiteX36" fmla="*/ 6399 w 10000"/>
                <a:gd name="connsiteY36" fmla="*/ 8841 h 10000"/>
                <a:gd name="connsiteX37" fmla="*/ 6369 w 10000"/>
                <a:gd name="connsiteY37" fmla="*/ 9099 h 10000"/>
                <a:gd name="connsiteX38" fmla="*/ 6310 w 10000"/>
                <a:gd name="connsiteY38" fmla="*/ 9356 h 10000"/>
                <a:gd name="connsiteX39" fmla="*/ 6190 w 10000"/>
                <a:gd name="connsiteY39" fmla="*/ 9571 h 10000"/>
                <a:gd name="connsiteX40" fmla="*/ 6071 w 10000"/>
                <a:gd name="connsiteY40" fmla="*/ 9742 h 10000"/>
                <a:gd name="connsiteX41" fmla="*/ 5952 w 10000"/>
                <a:gd name="connsiteY41" fmla="*/ 9871 h 10000"/>
                <a:gd name="connsiteX42" fmla="*/ 5774 w 10000"/>
                <a:gd name="connsiteY42" fmla="*/ 9957 h 10000"/>
                <a:gd name="connsiteX43" fmla="*/ 5625 w 10000"/>
                <a:gd name="connsiteY43" fmla="*/ 10000 h 10000"/>
                <a:gd name="connsiteX44" fmla="*/ 5625 w 10000"/>
                <a:gd name="connsiteY44"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6429 w 10000"/>
                <a:gd name="connsiteY32" fmla="*/ 7468 h 10000"/>
                <a:gd name="connsiteX33" fmla="*/ 6429 w 10000"/>
                <a:gd name="connsiteY33" fmla="*/ 8498 h 10000"/>
                <a:gd name="connsiteX34" fmla="*/ 6429 w 10000"/>
                <a:gd name="connsiteY34" fmla="*/ 8498 h 10000"/>
                <a:gd name="connsiteX35" fmla="*/ 6399 w 10000"/>
                <a:gd name="connsiteY35" fmla="*/ 8841 h 10000"/>
                <a:gd name="connsiteX36" fmla="*/ 6369 w 10000"/>
                <a:gd name="connsiteY36" fmla="*/ 9099 h 10000"/>
                <a:gd name="connsiteX37" fmla="*/ 6310 w 10000"/>
                <a:gd name="connsiteY37" fmla="*/ 9356 h 10000"/>
                <a:gd name="connsiteX38" fmla="*/ 6190 w 10000"/>
                <a:gd name="connsiteY38" fmla="*/ 9571 h 10000"/>
                <a:gd name="connsiteX39" fmla="*/ 6071 w 10000"/>
                <a:gd name="connsiteY39" fmla="*/ 9742 h 10000"/>
                <a:gd name="connsiteX40" fmla="*/ 5952 w 10000"/>
                <a:gd name="connsiteY40" fmla="*/ 9871 h 10000"/>
                <a:gd name="connsiteX41" fmla="*/ 5774 w 10000"/>
                <a:gd name="connsiteY41" fmla="*/ 9957 h 10000"/>
                <a:gd name="connsiteX42" fmla="*/ 5625 w 10000"/>
                <a:gd name="connsiteY42" fmla="*/ 10000 h 10000"/>
                <a:gd name="connsiteX43" fmla="*/ 5625 w 10000"/>
                <a:gd name="connsiteY43" fmla="*/ 10000 h 10000"/>
                <a:gd name="connsiteX0" fmla="*/ 5625 w 6429"/>
                <a:gd name="connsiteY0" fmla="*/ 10000 h 10000"/>
                <a:gd name="connsiteX1" fmla="*/ 5625 w 6429"/>
                <a:gd name="connsiteY1" fmla="*/ 10000 h 10000"/>
                <a:gd name="connsiteX2" fmla="*/ 5476 w 6429"/>
                <a:gd name="connsiteY2" fmla="*/ 9957 h 10000"/>
                <a:gd name="connsiteX3" fmla="*/ 5357 w 6429"/>
                <a:gd name="connsiteY3" fmla="*/ 9914 h 10000"/>
                <a:gd name="connsiteX4" fmla="*/ 5089 w 6429"/>
                <a:gd name="connsiteY4" fmla="*/ 9785 h 10000"/>
                <a:gd name="connsiteX5" fmla="*/ 536 w 6429"/>
                <a:gd name="connsiteY5" fmla="*/ 6094 h 10000"/>
                <a:gd name="connsiteX6" fmla="*/ 536 w 6429"/>
                <a:gd name="connsiteY6" fmla="*/ 6094 h 10000"/>
                <a:gd name="connsiteX7" fmla="*/ 298 w 6429"/>
                <a:gd name="connsiteY7" fmla="*/ 5880 h 10000"/>
                <a:gd name="connsiteX8" fmla="*/ 119 w 6429"/>
                <a:gd name="connsiteY8" fmla="*/ 5579 h 10000"/>
                <a:gd name="connsiteX9" fmla="*/ 30 w 6429"/>
                <a:gd name="connsiteY9" fmla="*/ 5322 h 10000"/>
                <a:gd name="connsiteX10" fmla="*/ 0 w 6429"/>
                <a:gd name="connsiteY10" fmla="*/ 4979 h 10000"/>
                <a:gd name="connsiteX11" fmla="*/ 0 w 6429"/>
                <a:gd name="connsiteY11" fmla="*/ 4979 h 10000"/>
                <a:gd name="connsiteX12" fmla="*/ 30 w 6429"/>
                <a:gd name="connsiteY12" fmla="*/ 4678 h 10000"/>
                <a:gd name="connsiteX13" fmla="*/ 119 w 6429"/>
                <a:gd name="connsiteY13" fmla="*/ 4378 h 10000"/>
                <a:gd name="connsiteX14" fmla="*/ 298 w 6429"/>
                <a:gd name="connsiteY14" fmla="*/ 4120 h 10000"/>
                <a:gd name="connsiteX15" fmla="*/ 536 w 6429"/>
                <a:gd name="connsiteY15" fmla="*/ 3906 h 10000"/>
                <a:gd name="connsiteX16" fmla="*/ 5089 w 6429"/>
                <a:gd name="connsiteY16" fmla="*/ 215 h 10000"/>
                <a:gd name="connsiteX17" fmla="*/ 5089 w 6429"/>
                <a:gd name="connsiteY17" fmla="*/ 215 h 10000"/>
                <a:gd name="connsiteX18" fmla="*/ 5357 w 6429"/>
                <a:gd name="connsiteY18" fmla="*/ 86 h 10000"/>
                <a:gd name="connsiteX19" fmla="*/ 5476 w 6429"/>
                <a:gd name="connsiteY19" fmla="*/ 43 h 10000"/>
                <a:gd name="connsiteX20" fmla="*/ 5625 w 6429"/>
                <a:gd name="connsiteY20" fmla="*/ 0 h 10000"/>
                <a:gd name="connsiteX21" fmla="*/ 5625 w 6429"/>
                <a:gd name="connsiteY21" fmla="*/ 0 h 10000"/>
                <a:gd name="connsiteX22" fmla="*/ 5774 w 6429"/>
                <a:gd name="connsiteY22" fmla="*/ 43 h 10000"/>
                <a:gd name="connsiteX23" fmla="*/ 5923 w 6429"/>
                <a:gd name="connsiteY23" fmla="*/ 86 h 10000"/>
                <a:gd name="connsiteX24" fmla="*/ 6042 w 6429"/>
                <a:gd name="connsiteY24" fmla="*/ 215 h 10000"/>
                <a:gd name="connsiteX25" fmla="*/ 6161 w 6429"/>
                <a:gd name="connsiteY25" fmla="*/ 386 h 10000"/>
                <a:gd name="connsiteX26" fmla="*/ 6280 w 6429"/>
                <a:gd name="connsiteY26" fmla="*/ 558 h 10000"/>
                <a:gd name="connsiteX27" fmla="*/ 6369 w 6429"/>
                <a:gd name="connsiteY27" fmla="*/ 815 h 10000"/>
                <a:gd name="connsiteX28" fmla="*/ 6399 w 6429"/>
                <a:gd name="connsiteY28" fmla="*/ 1116 h 10000"/>
                <a:gd name="connsiteX29" fmla="*/ 6429 w 6429"/>
                <a:gd name="connsiteY29" fmla="*/ 1502 h 10000"/>
                <a:gd name="connsiteX30" fmla="*/ 6429 w 6429"/>
                <a:gd name="connsiteY30" fmla="*/ 2532 h 10000"/>
                <a:gd name="connsiteX31" fmla="*/ 6429 w 6429"/>
                <a:gd name="connsiteY31" fmla="*/ 7468 h 10000"/>
                <a:gd name="connsiteX32" fmla="*/ 6429 w 6429"/>
                <a:gd name="connsiteY32" fmla="*/ 8498 h 10000"/>
                <a:gd name="connsiteX33" fmla="*/ 6429 w 6429"/>
                <a:gd name="connsiteY33" fmla="*/ 8498 h 10000"/>
                <a:gd name="connsiteX34" fmla="*/ 6399 w 6429"/>
                <a:gd name="connsiteY34" fmla="*/ 8841 h 10000"/>
                <a:gd name="connsiteX35" fmla="*/ 6369 w 6429"/>
                <a:gd name="connsiteY35" fmla="*/ 9099 h 10000"/>
                <a:gd name="connsiteX36" fmla="*/ 6310 w 6429"/>
                <a:gd name="connsiteY36" fmla="*/ 9356 h 10000"/>
                <a:gd name="connsiteX37" fmla="*/ 6190 w 6429"/>
                <a:gd name="connsiteY37" fmla="*/ 9571 h 10000"/>
                <a:gd name="connsiteX38" fmla="*/ 6071 w 6429"/>
                <a:gd name="connsiteY38" fmla="*/ 9742 h 10000"/>
                <a:gd name="connsiteX39" fmla="*/ 5952 w 6429"/>
                <a:gd name="connsiteY39" fmla="*/ 9871 h 10000"/>
                <a:gd name="connsiteX40" fmla="*/ 5774 w 6429"/>
                <a:gd name="connsiteY40" fmla="*/ 9957 h 10000"/>
                <a:gd name="connsiteX41" fmla="*/ 5625 w 6429"/>
                <a:gd name="connsiteY41" fmla="*/ 10000 h 10000"/>
                <a:gd name="connsiteX42" fmla="*/ 5625 w 6429"/>
                <a:gd name="connsiteY42"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429" h="10000">
                  <a:moveTo>
                    <a:pt x="5625" y="10000"/>
                  </a:moveTo>
                  <a:lnTo>
                    <a:pt x="5625" y="10000"/>
                  </a:lnTo>
                  <a:lnTo>
                    <a:pt x="5476" y="9957"/>
                  </a:lnTo>
                  <a:cubicBezTo>
                    <a:pt x="5436" y="9943"/>
                    <a:pt x="5397" y="9928"/>
                    <a:pt x="5357" y="9914"/>
                  </a:cubicBezTo>
                  <a:lnTo>
                    <a:pt x="5089" y="9785"/>
                  </a:lnTo>
                  <a:lnTo>
                    <a:pt x="536" y="6094"/>
                  </a:lnTo>
                  <a:lnTo>
                    <a:pt x="536" y="6094"/>
                  </a:lnTo>
                  <a:lnTo>
                    <a:pt x="298" y="5880"/>
                  </a:lnTo>
                  <a:cubicBezTo>
                    <a:pt x="238" y="5780"/>
                    <a:pt x="179" y="5679"/>
                    <a:pt x="119" y="5579"/>
                  </a:cubicBezTo>
                  <a:cubicBezTo>
                    <a:pt x="89" y="5493"/>
                    <a:pt x="60" y="5408"/>
                    <a:pt x="30" y="5322"/>
                  </a:cubicBezTo>
                  <a:cubicBezTo>
                    <a:pt x="20" y="5208"/>
                    <a:pt x="10" y="5093"/>
                    <a:pt x="0" y="4979"/>
                  </a:cubicBezTo>
                  <a:lnTo>
                    <a:pt x="0" y="4979"/>
                  </a:lnTo>
                  <a:cubicBezTo>
                    <a:pt x="10" y="4879"/>
                    <a:pt x="20" y="4778"/>
                    <a:pt x="30" y="4678"/>
                  </a:cubicBezTo>
                  <a:cubicBezTo>
                    <a:pt x="60" y="4578"/>
                    <a:pt x="89" y="4478"/>
                    <a:pt x="119" y="4378"/>
                  </a:cubicBezTo>
                  <a:lnTo>
                    <a:pt x="298" y="4120"/>
                  </a:lnTo>
                  <a:lnTo>
                    <a:pt x="536" y="3906"/>
                  </a:lnTo>
                  <a:lnTo>
                    <a:pt x="5089" y="215"/>
                  </a:lnTo>
                  <a:lnTo>
                    <a:pt x="5089" y="215"/>
                  </a:lnTo>
                  <a:lnTo>
                    <a:pt x="5357" y="86"/>
                  </a:lnTo>
                  <a:cubicBezTo>
                    <a:pt x="5397" y="72"/>
                    <a:pt x="5436" y="57"/>
                    <a:pt x="5476" y="43"/>
                  </a:cubicBezTo>
                  <a:lnTo>
                    <a:pt x="5625" y="0"/>
                  </a:lnTo>
                  <a:lnTo>
                    <a:pt x="5625" y="0"/>
                  </a:lnTo>
                  <a:lnTo>
                    <a:pt x="5774" y="43"/>
                  </a:lnTo>
                  <a:lnTo>
                    <a:pt x="5923" y="86"/>
                  </a:lnTo>
                  <a:lnTo>
                    <a:pt x="6042" y="215"/>
                  </a:lnTo>
                  <a:cubicBezTo>
                    <a:pt x="6082" y="272"/>
                    <a:pt x="6121" y="329"/>
                    <a:pt x="6161" y="386"/>
                  </a:cubicBezTo>
                  <a:cubicBezTo>
                    <a:pt x="6201" y="443"/>
                    <a:pt x="6240" y="501"/>
                    <a:pt x="6280" y="558"/>
                  </a:cubicBezTo>
                  <a:cubicBezTo>
                    <a:pt x="6310" y="644"/>
                    <a:pt x="6339" y="729"/>
                    <a:pt x="6369" y="815"/>
                  </a:cubicBezTo>
                  <a:cubicBezTo>
                    <a:pt x="6379" y="915"/>
                    <a:pt x="6389" y="1016"/>
                    <a:pt x="6399" y="1116"/>
                  </a:cubicBezTo>
                  <a:cubicBezTo>
                    <a:pt x="6409" y="1245"/>
                    <a:pt x="6419" y="1373"/>
                    <a:pt x="6429" y="1502"/>
                  </a:cubicBezTo>
                  <a:lnTo>
                    <a:pt x="6429" y="2532"/>
                  </a:lnTo>
                  <a:lnTo>
                    <a:pt x="6429" y="7468"/>
                  </a:lnTo>
                  <a:lnTo>
                    <a:pt x="6429" y="8498"/>
                  </a:lnTo>
                  <a:lnTo>
                    <a:pt x="6429" y="8498"/>
                  </a:lnTo>
                  <a:cubicBezTo>
                    <a:pt x="6419" y="8612"/>
                    <a:pt x="6409" y="8727"/>
                    <a:pt x="6399" y="8841"/>
                  </a:cubicBezTo>
                  <a:lnTo>
                    <a:pt x="6369" y="9099"/>
                  </a:lnTo>
                  <a:cubicBezTo>
                    <a:pt x="6349" y="9185"/>
                    <a:pt x="6330" y="9270"/>
                    <a:pt x="6310" y="9356"/>
                  </a:cubicBezTo>
                  <a:lnTo>
                    <a:pt x="6190" y="9571"/>
                  </a:lnTo>
                  <a:cubicBezTo>
                    <a:pt x="6150" y="9628"/>
                    <a:pt x="6111" y="9685"/>
                    <a:pt x="6071" y="9742"/>
                  </a:cubicBezTo>
                  <a:lnTo>
                    <a:pt x="5952" y="9871"/>
                  </a:lnTo>
                  <a:lnTo>
                    <a:pt x="5774" y="9957"/>
                  </a:lnTo>
                  <a:lnTo>
                    <a:pt x="5625" y="10000"/>
                  </a:lnTo>
                  <a:lnTo>
                    <a:pt x="5625" y="10000"/>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prstClr val="white"/>
                </a:solidFill>
              </a:endParaRPr>
            </a:p>
          </p:txBody>
        </p:sp>
        <p:sp>
          <p:nvSpPr>
            <p:cNvPr id="28" name="Freeform 112"/>
            <p:cNvSpPr>
              <a:spLocks/>
            </p:cNvSpPr>
            <p:nvPr/>
          </p:nvSpPr>
          <p:spPr bwMode="auto">
            <a:xfrm rot="18000000" flipH="1">
              <a:off x="2951825" y="3537327"/>
              <a:ext cx="335086" cy="361436"/>
            </a:xfrm>
            <a:custGeom>
              <a:avLst/>
              <a:gdLst>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9762 w 10000"/>
                <a:gd name="connsiteY31" fmla="*/ 2532 h 10000"/>
                <a:gd name="connsiteX32" fmla="*/ 10000 w 10000"/>
                <a:gd name="connsiteY32" fmla="*/ 2876 h 10000"/>
                <a:gd name="connsiteX33" fmla="*/ 10000 w 10000"/>
                <a:gd name="connsiteY33" fmla="*/ 7124 h 10000"/>
                <a:gd name="connsiteX34" fmla="*/ 10000 w 10000"/>
                <a:gd name="connsiteY34" fmla="*/ 7468 h 10000"/>
                <a:gd name="connsiteX35" fmla="*/ 9762 w 10000"/>
                <a:gd name="connsiteY35" fmla="*/ 7468 h 10000"/>
                <a:gd name="connsiteX36" fmla="*/ 6429 w 10000"/>
                <a:gd name="connsiteY36" fmla="*/ 7468 h 10000"/>
                <a:gd name="connsiteX37" fmla="*/ 6429 w 10000"/>
                <a:gd name="connsiteY37" fmla="*/ 8498 h 10000"/>
                <a:gd name="connsiteX38" fmla="*/ 6429 w 10000"/>
                <a:gd name="connsiteY38" fmla="*/ 8498 h 10000"/>
                <a:gd name="connsiteX39" fmla="*/ 6399 w 10000"/>
                <a:gd name="connsiteY39" fmla="*/ 8841 h 10000"/>
                <a:gd name="connsiteX40" fmla="*/ 6369 w 10000"/>
                <a:gd name="connsiteY40" fmla="*/ 9099 h 10000"/>
                <a:gd name="connsiteX41" fmla="*/ 6310 w 10000"/>
                <a:gd name="connsiteY41" fmla="*/ 9356 h 10000"/>
                <a:gd name="connsiteX42" fmla="*/ 6190 w 10000"/>
                <a:gd name="connsiteY42" fmla="*/ 9571 h 10000"/>
                <a:gd name="connsiteX43" fmla="*/ 6071 w 10000"/>
                <a:gd name="connsiteY43" fmla="*/ 9742 h 10000"/>
                <a:gd name="connsiteX44" fmla="*/ 5952 w 10000"/>
                <a:gd name="connsiteY44" fmla="*/ 9871 h 10000"/>
                <a:gd name="connsiteX45" fmla="*/ 5774 w 10000"/>
                <a:gd name="connsiteY45" fmla="*/ 9957 h 10000"/>
                <a:gd name="connsiteX46" fmla="*/ 5625 w 10000"/>
                <a:gd name="connsiteY46" fmla="*/ 10000 h 10000"/>
                <a:gd name="connsiteX47" fmla="*/ 5625 w 10000"/>
                <a:gd name="connsiteY47"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2876 h 10000"/>
                <a:gd name="connsiteX32" fmla="*/ 10000 w 10000"/>
                <a:gd name="connsiteY32" fmla="*/ 7124 h 10000"/>
                <a:gd name="connsiteX33" fmla="*/ 10000 w 10000"/>
                <a:gd name="connsiteY33" fmla="*/ 7468 h 10000"/>
                <a:gd name="connsiteX34" fmla="*/ 9762 w 10000"/>
                <a:gd name="connsiteY34" fmla="*/ 7468 h 10000"/>
                <a:gd name="connsiteX35" fmla="*/ 6429 w 10000"/>
                <a:gd name="connsiteY35" fmla="*/ 7468 h 10000"/>
                <a:gd name="connsiteX36" fmla="*/ 6429 w 10000"/>
                <a:gd name="connsiteY36" fmla="*/ 8498 h 10000"/>
                <a:gd name="connsiteX37" fmla="*/ 6429 w 10000"/>
                <a:gd name="connsiteY37" fmla="*/ 8498 h 10000"/>
                <a:gd name="connsiteX38" fmla="*/ 6399 w 10000"/>
                <a:gd name="connsiteY38" fmla="*/ 8841 h 10000"/>
                <a:gd name="connsiteX39" fmla="*/ 6369 w 10000"/>
                <a:gd name="connsiteY39" fmla="*/ 9099 h 10000"/>
                <a:gd name="connsiteX40" fmla="*/ 6310 w 10000"/>
                <a:gd name="connsiteY40" fmla="*/ 9356 h 10000"/>
                <a:gd name="connsiteX41" fmla="*/ 6190 w 10000"/>
                <a:gd name="connsiteY41" fmla="*/ 9571 h 10000"/>
                <a:gd name="connsiteX42" fmla="*/ 6071 w 10000"/>
                <a:gd name="connsiteY42" fmla="*/ 9742 h 10000"/>
                <a:gd name="connsiteX43" fmla="*/ 5952 w 10000"/>
                <a:gd name="connsiteY43" fmla="*/ 9871 h 10000"/>
                <a:gd name="connsiteX44" fmla="*/ 5774 w 10000"/>
                <a:gd name="connsiteY44" fmla="*/ 9957 h 10000"/>
                <a:gd name="connsiteX45" fmla="*/ 5625 w 10000"/>
                <a:gd name="connsiteY45" fmla="*/ 10000 h 10000"/>
                <a:gd name="connsiteX46" fmla="*/ 5625 w 10000"/>
                <a:gd name="connsiteY46"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9762 w 10000"/>
                <a:gd name="connsiteY33" fmla="*/ 7468 h 10000"/>
                <a:gd name="connsiteX34" fmla="*/ 6429 w 10000"/>
                <a:gd name="connsiteY34" fmla="*/ 7468 h 10000"/>
                <a:gd name="connsiteX35" fmla="*/ 6429 w 10000"/>
                <a:gd name="connsiteY35" fmla="*/ 8498 h 10000"/>
                <a:gd name="connsiteX36" fmla="*/ 6429 w 10000"/>
                <a:gd name="connsiteY36" fmla="*/ 8498 h 10000"/>
                <a:gd name="connsiteX37" fmla="*/ 6399 w 10000"/>
                <a:gd name="connsiteY37" fmla="*/ 8841 h 10000"/>
                <a:gd name="connsiteX38" fmla="*/ 6369 w 10000"/>
                <a:gd name="connsiteY38" fmla="*/ 9099 h 10000"/>
                <a:gd name="connsiteX39" fmla="*/ 6310 w 10000"/>
                <a:gd name="connsiteY39" fmla="*/ 9356 h 10000"/>
                <a:gd name="connsiteX40" fmla="*/ 6190 w 10000"/>
                <a:gd name="connsiteY40" fmla="*/ 9571 h 10000"/>
                <a:gd name="connsiteX41" fmla="*/ 6071 w 10000"/>
                <a:gd name="connsiteY41" fmla="*/ 9742 h 10000"/>
                <a:gd name="connsiteX42" fmla="*/ 5952 w 10000"/>
                <a:gd name="connsiteY42" fmla="*/ 9871 h 10000"/>
                <a:gd name="connsiteX43" fmla="*/ 5774 w 10000"/>
                <a:gd name="connsiteY43" fmla="*/ 9957 h 10000"/>
                <a:gd name="connsiteX44" fmla="*/ 5625 w 10000"/>
                <a:gd name="connsiteY44" fmla="*/ 10000 h 10000"/>
                <a:gd name="connsiteX45" fmla="*/ 5625 w 10000"/>
                <a:gd name="connsiteY45"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6429 w 10000"/>
                <a:gd name="connsiteY33" fmla="*/ 7468 h 10000"/>
                <a:gd name="connsiteX34" fmla="*/ 6429 w 10000"/>
                <a:gd name="connsiteY34" fmla="*/ 8498 h 10000"/>
                <a:gd name="connsiteX35" fmla="*/ 6429 w 10000"/>
                <a:gd name="connsiteY35" fmla="*/ 8498 h 10000"/>
                <a:gd name="connsiteX36" fmla="*/ 6399 w 10000"/>
                <a:gd name="connsiteY36" fmla="*/ 8841 h 10000"/>
                <a:gd name="connsiteX37" fmla="*/ 6369 w 10000"/>
                <a:gd name="connsiteY37" fmla="*/ 9099 h 10000"/>
                <a:gd name="connsiteX38" fmla="*/ 6310 w 10000"/>
                <a:gd name="connsiteY38" fmla="*/ 9356 h 10000"/>
                <a:gd name="connsiteX39" fmla="*/ 6190 w 10000"/>
                <a:gd name="connsiteY39" fmla="*/ 9571 h 10000"/>
                <a:gd name="connsiteX40" fmla="*/ 6071 w 10000"/>
                <a:gd name="connsiteY40" fmla="*/ 9742 h 10000"/>
                <a:gd name="connsiteX41" fmla="*/ 5952 w 10000"/>
                <a:gd name="connsiteY41" fmla="*/ 9871 h 10000"/>
                <a:gd name="connsiteX42" fmla="*/ 5774 w 10000"/>
                <a:gd name="connsiteY42" fmla="*/ 9957 h 10000"/>
                <a:gd name="connsiteX43" fmla="*/ 5625 w 10000"/>
                <a:gd name="connsiteY43" fmla="*/ 10000 h 10000"/>
                <a:gd name="connsiteX44" fmla="*/ 5625 w 10000"/>
                <a:gd name="connsiteY44"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6429 w 10000"/>
                <a:gd name="connsiteY32" fmla="*/ 7468 h 10000"/>
                <a:gd name="connsiteX33" fmla="*/ 6429 w 10000"/>
                <a:gd name="connsiteY33" fmla="*/ 8498 h 10000"/>
                <a:gd name="connsiteX34" fmla="*/ 6429 w 10000"/>
                <a:gd name="connsiteY34" fmla="*/ 8498 h 10000"/>
                <a:gd name="connsiteX35" fmla="*/ 6399 w 10000"/>
                <a:gd name="connsiteY35" fmla="*/ 8841 h 10000"/>
                <a:gd name="connsiteX36" fmla="*/ 6369 w 10000"/>
                <a:gd name="connsiteY36" fmla="*/ 9099 h 10000"/>
                <a:gd name="connsiteX37" fmla="*/ 6310 w 10000"/>
                <a:gd name="connsiteY37" fmla="*/ 9356 h 10000"/>
                <a:gd name="connsiteX38" fmla="*/ 6190 w 10000"/>
                <a:gd name="connsiteY38" fmla="*/ 9571 h 10000"/>
                <a:gd name="connsiteX39" fmla="*/ 6071 w 10000"/>
                <a:gd name="connsiteY39" fmla="*/ 9742 h 10000"/>
                <a:gd name="connsiteX40" fmla="*/ 5952 w 10000"/>
                <a:gd name="connsiteY40" fmla="*/ 9871 h 10000"/>
                <a:gd name="connsiteX41" fmla="*/ 5774 w 10000"/>
                <a:gd name="connsiteY41" fmla="*/ 9957 h 10000"/>
                <a:gd name="connsiteX42" fmla="*/ 5625 w 10000"/>
                <a:gd name="connsiteY42" fmla="*/ 10000 h 10000"/>
                <a:gd name="connsiteX43" fmla="*/ 5625 w 10000"/>
                <a:gd name="connsiteY43" fmla="*/ 10000 h 10000"/>
                <a:gd name="connsiteX0" fmla="*/ 5625 w 6429"/>
                <a:gd name="connsiteY0" fmla="*/ 10000 h 10000"/>
                <a:gd name="connsiteX1" fmla="*/ 5625 w 6429"/>
                <a:gd name="connsiteY1" fmla="*/ 10000 h 10000"/>
                <a:gd name="connsiteX2" fmla="*/ 5476 w 6429"/>
                <a:gd name="connsiteY2" fmla="*/ 9957 h 10000"/>
                <a:gd name="connsiteX3" fmla="*/ 5357 w 6429"/>
                <a:gd name="connsiteY3" fmla="*/ 9914 h 10000"/>
                <a:gd name="connsiteX4" fmla="*/ 5089 w 6429"/>
                <a:gd name="connsiteY4" fmla="*/ 9785 h 10000"/>
                <a:gd name="connsiteX5" fmla="*/ 536 w 6429"/>
                <a:gd name="connsiteY5" fmla="*/ 6094 h 10000"/>
                <a:gd name="connsiteX6" fmla="*/ 536 w 6429"/>
                <a:gd name="connsiteY6" fmla="*/ 6094 h 10000"/>
                <a:gd name="connsiteX7" fmla="*/ 298 w 6429"/>
                <a:gd name="connsiteY7" fmla="*/ 5880 h 10000"/>
                <a:gd name="connsiteX8" fmla="*/ 119 w 6429"/>
                <a:gd name="connsiteY8" fmla="*/ 5579 h 10000"/>
                <a:gd name="connsiteX9" fmla="*/ 30 w 6429"/>
                <a:gd name="connsiteY9" fmla="*/ 5322 h 10000"/>
                <a:gd name="connsiteX10" fmla="*/ 0 w 6429"/>
                <a:gd name="connsiteY10" fmla="*/ 4979 h 10000"/>
                <a:gd name="connsiteX11" fmla="*/ 0 w 6429"/>
                <a:gd name="connsiteY11" fmla="*/ 4979 h 10000"/>
                <a:gd name="connsiteX12" fmla="*/ 30 w 6429"/>
                <a:gd name="connsiteY12" fmla="*/ 4678 h 10000"/>
                <a:gd name="connsiteX13" fmla="*/ 119 w 6429"/>
                <a:gd name="connsiteY13" fmla="*/ 4378 h 10000"/>
                <a:gd name="connsiteX14" fmla="*/ 298 w 6429"/>
                <a:gd name="connsiteY14" fmla="*/ 4120 h 10000"/>
                <a:gd name="connsiteX15" fmla="*/ 536 w 6429"/>
                <a:gd name="connsiteY15" fmla="*/ 3906 h 10000"/>
                <a:gd name="connsiteX16" fmla="*/ 5089 w 6429"/>
                <a:gd name="connsiteY16" fmla="*/ 215 h 10000"/>
                <a:gd name="connsiteX17" fmla="*/ 5089 w 6429"/>
                <a:gd name="connsiteY17" fmla="*/ 215 h 10000"/>
                <a:gd name="connsiteX18" fmla="*/ 5357 w 6429"/>
                <a:gd name="connsiteY18" fmla="*/ 86 h 10000"/>
                <a:gd name="connsiteX19" fmla="*/ 5476 w 6429"/>
                <a:gd name="connsiteY19" fmla="*/ 43 h 10000"/>
                <a:gd name="connsiteX20" fmla="*/ 5625 w 6429"/>
                <a:gd name="connsiteY20" fmla="*/ 0 h 10000"/>
                <a:gd name="connsiteX21" fmla="*/ 5625 w 6429"/>
                <a:gd name="connsiteY21" fmla="*/ 0 h 10000"/>
                <a:gd name="connsiteX22" fmla="*/ 5774 w 6429"/>
                <a:gd name="connsiteY22" fmla="*/ 43 h 10000"/>
                <a:gd name="connsiteX23" fmla="*/ 5923 w 6429"/>
                <a:gd name="connsiteY23" fmla="*/ 86 h 10000"/>
                <a:gd name="connsiteX24" fmla="*/ 6042 w 6429"/>
                <a:gd name="connsiteY24" fmla="*/ 215 h 10000"/>
                <a:gd name="connsiteX25" fmla="*/ 6161 w 6429"/>
                <a:gd name="connsiteY25" fmla="*/ 386 h 10000"/>
                <a:gd name="connsiteX26" fmla="*/ 6280 w 6429"/>
                <a:gd name="connsiteY26" fmla="*/ 558 h 10000"/>
                <a:gd name="connsiteX27" fmla="*/ 6369 w 6429"/>
                <a:gd name="connsiteY27" fmla="*/ 815 h 10000"/>
                <a:gd name="connsiteX28" fmla="*/ 6399 w 6429"/>
                <a:gd name="connsiteY28" fmla="*/ 1116 h 10000"/>
                <a:gd name="connsiteX29" fmla="*/ 6429 w 6429"/>
                <a:gd name="connsiteY29" fmla="*/ 1502 h 10000"/>
                <a:gd name="connsiteX30" fmla="*/ 6429 w 6429"/>
                <a:gd name="connsiteY30" fmla="*/ 2532 h 10000"/>
                <a:gd name="connsiteX31" fmla="*/ 6429 w 6429"/>
                <a:gd name="connsiteY31" fmla="*/ 7468 h 10000"/>
                <a:gd name="connsiteX32" fmla="*/ 6429 w 6429"/>
                <a:gd name="connsiteY32" fmla="*/ 8498 h 10000"/>
                <a:gd name="connsiteX33" fmla="*/ 6429 w 6429"/>
                <a:gd name="connsiteY33" fmla="*/ 8498 h 10000"/>
                <a:gd name="connsiteX34" fmla="*/ 6399 w 6429"/>
                <a:gd name="connsiteY34" fmla="*/ 8841 h 10000"/>
                <a:gd name="connsiteX35" fmla="*/ 6369 w 6429"/>
                <a:gd name="connsiteY35" fmla="*/ 9099 h 10000"/>
                <a:gd name="connsiteX36" fmla="*/ 6310 w 6429"/>
                <a:gd name="connsiteY36" fmla="*/ 9356 h 10000"/>
                <a:gd name="connsiteX37" fmla="*/ 6190 w 6429"/>
                <a:gd name="connsiteY37" fmla="*/ 9571 h 10000"/>
                <a:gd name="connsiteX38" fmla="*/ 6071 w 6429"/>
                <a:gd name="connsiteY38" fmla="*/ 9742 h 10000"/>
                <a:gd name="connsiteX39" fmla="*/ 5952 w 6429"/>
                <a:gd name="connsiteY39" fmla="*/ 9871 h 10000"/>
                <a:gd name="connsiteX40" fmla="*/ 5774 w 6429"/>
                <a:gd name="connsiteY40" fmla="*/ 9957 h 10000"/>
                <a:gd name="connsiteX41" fmla="*/ 5625 w 6429"/>
                <a:gd name="connsiteY41" fmla="*/ 10000 h 10000"/>
                <a:gd name="connsiteX42" fmla="*/ 5625 w 6429"/>
                <a:gd name="connsiteY42"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429" h="10000">
                  <a:moveTo>
                    <a:pt x="5625" y="10000"/>
                  </a:moveTo>
                  <a:lnTo>
                    <a:pt x="5625" y="10000"/>
                  </a:lnTo>
                  <a:lnTo>
                    <a:pt x="5476" y="9957"/>
                  </a:lnTo>
                  <a:cubicBezTo>
                    <a:pt x="5436" y="9943"/>
                    <a:pt x="5397" y="9928"/>
                    <a:pt x="5357" y="9914"/>
                  </a:cubicBezTo>
                  <a:lnTo>
                    <a:pt x="5089" y="9785"/>
                  </a:lnTo>
                  <a:lnTo>
                    <a:pt x="536" y="6094"/>
                  </a:lnTo>
                  <a:lnTo>
                    <a:pt x="536" y="6094"/>
                  </a:lnTo>
                  <a:lnTo>
                    <a:pt x="298" y="5880"/>
                  </a:lnTo>
                  <a:cubicBezTo>
                    <a:pt x="238" y="5780"/>
                    <a:pt x="179" y="5679"/>
                    <a:pt x="119" y="5579"/>
                  </a:cubicBezTo>
                  <a:cubicBezTo>
                    <a:pt x="89" y="5493"/>
                    <a:pt x="60" y="5408"/>
                    <a:pt x="30" y="5322"/>
                  </a:cubicBezTo>
                  <a:cubicBezTo>
                    <a:pt x="20" y="5208"/>
                    <a:pt x="10" y="5093"/>
                    <a:pt x="0" y="4979"/>
                  </a:cubicBezTo>
                  <a:lnTo>
                    <a:pt x="0" y="4979"/>
                  </a:lnTo>
                  <a:cubicBezTo>
                    <a:pt x="10" y="4879"/>
                    <a:pt x="20" y="4778"/>
                    <a:pt x="30" y="4678"/>
                  </a:cubicBezTo>
                  <a:cubicBezTo>
                    <a:pt x="60" y="4578"/>
                    <a:pt x="89" y="4478"/>
                    <a:pt x="119" y="4378"/>
                  </a:cubicBezTo>
                  <a:lnTo>
                    <a:pt x="298" y="4120"/>
                  </a:lnTo>
                  <a:lnTo>
                    <a:pt x="536" y="3906"/>
                  </a:lnTo>
                  <a:lnTo>
                    <a:pt x="5089" y="215"/>
                  </a:lnTo>
                  <a:lnTo>
                    <a:pt x="5089" y="215"/>
                  </a:lnTo>
                  <a:lnTo>
                    <a:pt x="5357" y="86"/>
                  </a:lnTo>
                  <a:cubicBezTo>
                    <a:pt x="5397" y="72"/>
                    <a:pt x="5436" y="57"/>
                    <a:pt x="5476" y="43"/>
                  </a:cubicBezTo>
                  <a:lnTo>
                    <a:pt x="5625" y="0"/>
                  </a:lnTo>
                  <a:lnTo>
                    <a:pt x="5625" y="0"/>
                  </a:lnTo>
                  <a:lnTo>
                    <a:pt x="5774" y="43"/>
                  </a:lnTo>
                  <a:lnTo>
                    <a:pt x="5923" y="86"/>
                  </a:lnTo>
                  <a:lnTo>
                    <a:pt x="6042" y="215"/>
                  </a:lnTo>
                  <a:cubicBezTo>
                    <a:pt x="6082" y="272"/>
                    <a:pt x="6121" y="329"/>
                    <a:pt x="6161" y="386"/>
                  </a:cubicBezTo>
                  <a:cubicBezTo>
                    <a:pt x="6201" y="443"/>
                    <a:pt x="6240" y="501"/>
                    <a:pt x="6280" y="558"/>
                  </a:cubicBezTo>
                  <a:cubicBezTo>
                    <a:pt x="6310" y="644"/>
                    <a:pt x="6339" y="729"/>
                    <a:pt x="6369" y="815"/>
                  </a:cubicBezTo>
                  <a:cubicBezTo>
                    <a:pt x="6379" y="915"/>
                    <a:pt x="6389" y="1016"/>
                    <a:pt x="6399" y="1116"/>
                  </a:cubicBezTo>
                  <a:cubicBezTo>
                    <a:pt x="6409" y="1245"/>
                    <a:pt x="6419" y="1373"/>
                    <a:pt x="6429" y="1502"/>
                  </a:cubicBezTo>
                  <a:lnTo>
                    <a:pt x="6429" y="2532"/>
                  </a:lnTo>
                  <a:lnTo>
                    <a:pt x="6429" y="7468"/>
                  </a:lnTo>
                  <a:lnTo>
                    <a:pt x="6429" y="8498"/>
                  </a:lnTo>
                  <a:lnTo>
                    <a:pt x="6429" y="8498"/>
                  </a:lnTo>
                  <a:cubicBezTo>
                    <a:pt x="6419" y="8612"/>
                    <a:pt x="6409" y="8727"/>
                    <a:pt x="6399" y="8841"/>
                  </a:cubicBezTo>
                  <a:lnTo>
                    <a:pt x="6369" y="9099"/>
                  </a:lnTo>
                  <a:cubicBezTo>
                    <a:pt x="6349" y="9185"/>
                    <a:pt x="6330" y="9270"/>
                    <a:pt x="6310" y="9356"/>
                  </a:cubicBezTo>
                  <a:lnTo>
                    <a:pt x="6190" y="9571"/>
                  </a:lnTo>
                  <a:cubicBezTo>
                    <a:pt x="6150" y="9628"/>
                    <a:pt x="6111" y="9685"/>
                    <a:pt x="6071" y="9742"/>
                  </a:cubicBezTo>
                  <a:lnTo>
                    <a:pt x="5952" y="9871"/>
                  </a:lnTo>
                  <a:lnTo>
                    <a:pt x="5774" y="9957"/>
                  </a:lnTo>
                  <a:lnTo>
                    <a:pt x="5625" y="10000"/>
                  </a:lnTo>
                  <a:lnTo>
                    <a:pt x="5625" y="10000"/>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prstClr val="white"/>
                </a:solidFill>
              </a:endParaRPr>
            </a:p>
          </p:txBody>
        </p:sp>
      </p:grpSp>
      <p:grpSp>
        <p:nvGrpSpPr>
          <p:cNvPr id="29" name="Group 28"/>
          <p:cNvGrpSpPr/>
          <p:nvPr/>
        </p:nvGrpSpPr>
        <p:grpSpPr>
          <a:xfrm>
            <a:off x="8448674" y="231775"/>
            <a:ext cx="481013" cy="436740"/>
            <a:chOff x="8448674" y="231775"/>
            <a:chExt cx="481013" cy="436740"/>
          </a:xfrm>
        </p:grpSpPr>
        <p:sp>
          <p:nvSpPr>
            <p:cNvPr id="30" name="Rectangle 29"/>
            <p:cNvSpPr/>
            <p:nvPr/>
          </p:nvSpPr>
          <p:spPr>
            <a:xfrm>
              <a:off x="8448675" y="325632"/>
              <a:ext cx="481012" cy="2434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2" name="Picture 3"/>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2858" b="59385" l="29939" r="80704"/>
                      </a14:imgEffect>
                    </a14:imgLayer>
                  </a14:imgProps>
                </a:ext>
                <a:ext uri="{28A0092B-C50C-407E-A947-70E740481C1C}">
                  <a14:useLocalDpi xmlns:a14="http://schemas.microsoft.com/office/drawing/2010/main" val="0"/>
                </a:ext>
              </a:extLst>
            </a:blip>
            <a:srcRect l="29634" t="12572" r="19784" b="40879"/>
            <a:stretch/>
          </p:blipFill>
          <p:spPr bwMode="auto">
            <a:xfrm>
              <a:off x="8448674" y="231775"/>
              <a:ext cx="481013" cy="43674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3" name="Rectangle 32"/>
          <p:cNvSpPr/>
          <p:nvPr/>
        </p:nvSpPr>
        <p:spPr>
          <a:xfrm>
            <a:off x="6169067" y="275636"/>
            <a:ext cx="2265364" cy="369332"/>
          </a:xfrm>
          <a:prstGeom prst="rect">
            <a:avLst/>
          </a:prstGeom>
        </p:spPr>
        <p:txBody>
          <a:bodyPr wrap="none">
            <a:spAutoFit/>
          </a:bodyPr>
          <a:lstStyle/>
          <a:p>
            <a:pPr algn="r"/>
            <a:r>
              <a:rPr kumimoji="1" lang="en-US" altLang="ja-JP" dirty="0" smtClean="0"/>
              <a:t>Massive memory pool</a:t>
            </a:r>
            <a:endParaRPr lang="en-US" dirty="0"/>
          </a:p>
        </p:txBody>
      </p:sp>
    </p:spTree>
    <p:extLst>
      <p:ext uri="{BB962C8B-B14F-4D97-AF65-F5344CB8AC3E}">
        <p14:creationId xmlns:p14="http://schemas.microsoft.com/office/powerpoint/2010/main" val="308085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rot="5400000">
            <a:off x="1876729" y="344153"/>
            <a:ext cx="676389" cy="2458529"/>
          </a:xfrm>
          <a:prstGeom prst="homePlate">
            <a:avLst>
              <a:gd name="adj" fmla="val 47139"/>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HP Display Beta Regular"/>
            </a:endParaRPr>
          </a:p>
        </p:txBody>
      </p:sp>
      <p:sp>
        <p:nvSpPr>
          <p:cNvPr id="28" name="TextBox 27"/>
          <p:cNvSpPr txBox="1"/>
          <p:nvPr/>
        </p:nvSpPr>
        <p:spPr>
          <a:xfrm>
            <a:off x="461436" y="4380930"/>
            <a:ext cx="6983072" cy="564257"/>
          </a:xfrm>
          <a:prstGeom prst="rect">
            <a:avLst/>
          </a:prstGeom>
          <a:noFill/>
        </p:spPr>
        <p:txBody>
          <a:bodyPr wrap="square" rtlCol="0">
            <a:spAutoFit/>
          </a:bodyPr>
          <a:lstStyle/>
          <a:p>
            <a:pPr defTabSz="430213">
              <a:spcAft>
                <a:spcPts val="400"/>
              </a:spcAft>
              <a:buSzPct val="100000"/>
            </a:pPr>
            <a:r>
              <a:rPr lang="en-US" sz="800" dirty="0" smtClean="0">
                <a:solidFill>
                  <a:srgbClr val="87898B"/>
                </a:solidFill>
                <a:cs typeface="HP Simplified" pitchFamily="34" charset="0"/>
              </a:rPr>
              <a:t>*   </a:t>
            </a:r>
            <a:r>
              <a:rPr lang="en-US" sz="800" dirty="0">
                <a:solidFill>
                  <a:srgbClr val="87898B"/>
                </a:solidFill>
                <a:cs typeface="HP Simplified" pitchFamily="34" charset="0"/>
              </a:rPr>
              <a:t>Based on HP internal analysis of HP Moonshot with </a:t>
            </a:r>
            <a:r>
              <a:rPr lang="en-US" sz="800" dirty="0" err="1">
                <a:solidFill>
                  <a:srgbClr val="87898B"/>
                </a:solidFill>
                <a:cs typeface="HP Simplified" pitchFamily="34" charset="0"/>
              </a:rPr>
              <a:t>ProLiant</a:t>
            </a:r>
            <a:r>
              <a:rPr lang="en-US" sz="800" dirty="0">
                <a:solidFill>
                  <a:srgbClr val="87898B"/>
                </a:solidFill>
                <a:cs typeface="HP Simplified" pitchFamily="34" charset="0"/>
              </a:rPr>
              <a:t> Moonshot Server Cartridges.</a:t>
            </a:r>
          </a:p>
          <a:p>
            <a:pPr defTabSz="430213">
              <a:spcAft>
                <a:spcPts val="400"/>
              </a:spcAft>
              <a:buSzPct val="100000"/>
            </a:pPr>
            <a:r>
              <a:rPr lang="en-US" sz="800" dirty="0">
                <a:solidFill>
                  <a:srgbClr val="87898B"/>
                </a:solidFill>
                <a:cs typeface="HP Simplified" pitchFamily="34" charset="0"/>
              </a:rPr>
              <a:t>** Based on HP internal estimates of total cost to operate HP Moonshot with </a:t>
            </a:r>
            <a:r>
              <a:rPr lang="en-US" sz="800" dirty="0" err="1">
                <a:solidFill>
                  <a:srgbClr val="87898B"/>
                </a:solidFill>
                <a:cs typeface="HP Simplified" pitchFamily="34" charset="0"/>
              </a:rPr>
              <a:t>ProLiant</a:t>
            </a:r>
            <a:r>
              <a:rPr lang="en-US" sz="800" dirty="0">
                <a:solidFill>
                  <a:srgbClr val="87898B"/>
                </a:solidFill>
                <a:cs typeface="HP Simplified" pitchFamily="34" charset="0"/>
              </a:rPr>
              <a:t> Moonshot Server Cartridges as compared to traditional servers.</a:t>
            </a:r>
          </a:p>
          <a:p>
            <a:pPr defTabSz="430213">
              <a:spcAft>
                <a:spcPts val="400"/>
              </a:spcAft>
              <a:buSzPct val="100000"/>
            </a:pPr>
            <a:endParaRPr lang="en-US" sz="800" dirty="0" smtClean="0">
              <a:solidFill>
                <a:srgbClr val="87898B"/>
              </a:solidFill>
              <a:cs typeface="HP Simplified" pitchFamily="34" charset="0"/>
            </a:endParaRPr>
          </a:p>
        </p:txBody>
      </p: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a:ext>
            </a:extLst>
          </a:blip>
          <a:stretch>
            <a:fillRect/>
          </a:stretch>
        </p:blipFill>
        <p:spPr bwMode="auto">
          <a:xfrm>
            <a:off x="1426316" y="1911610"/>
            <a:ext cx="1468189" cy="176094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Users\kkuehn\Desktop\BOD\AMP 2012-07-10.135.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854123" y="780626"/>
            <a:ext cx="708349" cy="90825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5" descr="C:\Users\kkuehn\Desktop\BOD\BSFF 2012-07-10.132.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1208298" y="780626"/>
            <a:ext cx="730717" cy="90919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Users\kkuehn\Desktop\BOD\B4  2012-07-10.131.png"/>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1582466" y="780626"/>
            <a:ext cx="713098" cy="88726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kkuehn\Desktop\BOD\SRC 2012-07-10.136.png"/>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1971792" y="780626"/>
            <a:ext cx="695211" cy="89140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kkuehn\Desktop\BOD\Xeon 2012-07-10.133.png"/>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2345225" y="780626"/>
            <a:ext cx="724674" cy="90167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descr="C:\Users\kkuehn\Desktop\BOD\Intel 2012-07-10.137.png"/>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2819126" y="780626"/>
            <a:ext cx="625062" cy="90203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4287582" y="856791"/>
            <a:ext cx="3801772" cy="2510732"/>
          </a:xfrm>
          <a:prstGeom prst="rect">
            <a:avLst/>
          </a:prstGeom>
          <a:noFill/>
          <a:ln w="9525">
            <a:noFill/>
            <a:miter lim="800000"/>
            <a:headEnd/>
            <a:tailEnd/>
          </a:ln>
        </p:spPr>
      </p:pic>
      <p:sp>
        <p:nvSpPr>
          <p:cNvPr id="27" name="Title 1"/>
          <p:cNvSpPr txBox="1">
            <a:spLocks/>
          </p:cNvSpPr>
          <p:nvPr/>
        </p:nvSpPr>
        <p:spPr bwMode="black">
          <a:xfrm>
            <a:off x="466642" y="3698790"/>
            <a:ext cx="8117206" cy="430887"/>
          </a:xfrm>
          <a:prstGeom prst="rect">
            <a:avLst/>
          </a:prstGeom>
          <a:ln>
            <a:noFill/>
          </a:ln>
        </p:spPr>
        <p:txBody>
          <a:bodyPr vert="horz" wrap="square" lIns="0" tIns="0" rIns="0" bIns="0" rtlCol="0" anchor="t"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pPr algn="ctr"/>
            <a:r>
              <a:rPr kumimoji="1" lang="en-US" altLang="ja-JP" sz="3600" dirty="0">
                <a:solidFill>
                  <a:srgbClr val="0096D6"/>
                </a:solidFill>
              </a:rPr>
              <a:t>HP Moonshot is the first step</a:t>
            </a:r>
            <a:endParaRPr kumimoji="1" lang="ja-JP" altLang="en-US" sz="3600" dirty="0">
              <a:solidFill>
                <a:srgbClr val="0096D6"/>
              </a:solidFill>
            </a:endParaRPr>
          </a:p>
        </p:txBody>
      </p:sp>
      <p:pic>
        <p:nvPicPr>
          <p:cNvPr id="37" name="Picture 3"/>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8448675" y="219210"/>
            <a:ext cx="481013" cy="42426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37"/>
          <p:cNvSpPr/>
          <p:nvPr/>
        </p:nvSpPr>
        <p:spPr>
          <a:xfrm>
            <a:off x="6202809" y="246674"/>
            <a:ext cx="2255746" cy="369332"/>
          </a:xfrm>
          <a:prstGeom prst="rect">
            <a:avLst/>
          </a:prstGeom>
        </p:spPr>
        <p:txBody>
          <a:bodyPr wrap="none">
            <a:spAutoFit/>
          </a:bodyPr>
          <a:lstStyle/>
          <a:p>
            <a:pPr algn="r"/>
            <a:r>
              <a:rPr kumimoji="1" lang="en-US" altLang="ja-JP" dirty="0"/>
              <a:t>Special purpose cores</a:t>
            </a:r>
            <a:endParaRPr lang="en-US" dirty="0"/>
          </a:p>
        </p:txBody>
      </p:sp>
      <p:sp>
        <p:nvSpPr>
          <p:cNvPr id="3" name="TextBox 2"/>
          <p:cNvSpPr txBox="1"/>
          <p:nvPr/>
        </p:nvSpPr>
        <p:spPr>
          <a:xfrm>
            <a:off x="5725390" y="1787233"/>
            <a:ext cx="351378" cy="338554"/>
          </a:xfrm>
          <a:prstGeom prst="rect">
            <a:avLst/>
          </a:prstGeom>
          <a:noFill/>
        </p:spPr>
        <p:txBody>
          <a:bodyPr wrap="none" rtlCol="0">
            <a:spAutoFit/>
          </a:bodyPr>
          <a:lstStyle/>
          <a:p>
            <a:pPr marL="0" defTabSz="430213">
              <a:spcAft>
                <a:spcPts val="400"/>
              </a:spcAft>
              <a:buSzPct val="100000"/>
            </a:pPr>
            <a:r>
              <a:rPr lang="en-US" sz="1600" smtClean="0">
                <a:solidFill>
                  <a:schemeClr val="accent4"/>
                </a:solidFill>
                <a:latin typeface="HP Simplified" pitchFamily="34" charset="0"/>
                <a:cs typeface="HP Simplified" pitchFamily="34" charset="0"/>
              </a:rPr>
              <a:t>**</a:t>
            </a:r>
            <a:endParaRPr lang="en-US" sz="1600" dirty="0" smtClean="0">
              <a:solidFill>
                <a:schemeClr val="accent4"/>
              </a:solidFill>
              <a:latin typeface="HP Simplified" pitchFamily="34" charset="0"/>
              <a:cs typeface="HP Simplified" pitchFamily="34" charset="0"/>
            </a:endParaRPr>
          </a:p>
        </p:txBody>
      </p:sp>
      <p:sp>
        <p:nvSpPr>
          <p:cNvPr id="17" name="TextBox 16"/>
          <p:cNvSpPr txBox="1"/>
          <p:nvPr/>
        </p:nvSpPr>
        <p:spPr>
          <a:xfrm>
            <a:off x="5721925" y="2976994"/>
            <a:ext cx="268022" cy="338554"/>
          </a:xfrm>
          <a:prstGeom prst="rect">
            <a:avLst/>
          </a:prstGeom>
          <a:noFill/>
        </p:spPr>
        <p:txBody>
          <a:bodyPr wrap="none" rtlCol="0">
            <a:spAutoFit/>
          </a:bodyPr>
          <a:lstStyle/>
          <a:p>
            <a:pPr marL="0" defTabSz="430213">
              <a:spcAft>
                <a:spcPts val="400"/>
              </a:spcAft>
              <a:buSzPct val="100000"/>
            </a:pPr>
            <a:r>
              <a:rPr lang="en-US" sz="1600" dirty="0" smtClean="0">
                <a:solidFill>
                  <a:schemeClr val="accent4"/>
                </a:solidFill>
                <a:latin typeface="HP Simplified" pitchFamily="34" charset="0"/>
                <a:cs typeface="HP Simplified" pitchFamily="34" charset="0"/>
              </a:rPr>
              <a:t>*</a:t>
            </a:r>
          </a:p>
        </p:txBody>
      </p:sp>
      <p:sp>
        <p:nvSpPr>
          <p:cNvPr id="18" name="TextBox 17"/>
          <p:cNvSpPr txBox="1"/>
          <p:nvPr/>
        </p:nvSpPr>
        <p:spPr>
          <a:xfrm>
            <a:off x="7817423" y="2976994"/>
            <a:ext cx="268022" cy="338554"/>
          </a:xfrm>
          <a:prstGeom prst="rect">
            <a:avLst/>
          </a:prstGeom>
          <a:noFill/>
        </p:spPr>
        <p:txBody>
          <a:bodyPr wrap="none" rtlCol="0">
            <a:spAutoFit/>
          </a:bodyPr>
          <a:lstStyle/>
          <a:p>
            <a:pPr marL="0" defTabSz="430213">
              <a:spcAft>
                <a:spcPts val="400"/>
              </a:spcAft>
              <a:buSzPct val="100000"/>
            </a:pPr>
            <a:r>
              <a:rPr lang="en-US" sz="1600" dirty="0" smtClean="0">
                <a:solidFill>
                  <a:schemeClr val="accent4"/>
                </a:solidFill>
                <a:latin typeface="HP Simplified" pitchFamily="34" charset="0"/>
                <a:cs typeface="HP Simplified" pitchFamily="34" charset="0"/>
              </a:rPr>
              <a:t>*</a:t>
            </a:r>
          </a:p>
        </p:txBody>
      </p:sp>
      <p:sp>
        <p:nvSpPr>
          <p:cNvPr id="19" name="TextBox 18"/>
          <p:cNvSpPr txBox="1"/>
          <p:nvPr/>
        </p:nvSpPr>
        <p:spPr>
          <a:xfrm>
            <a:off x="7772392" y="1787233"/>
            <a:ext cx="268022" cy="338554"/>
          </a:xfrm>
          <a:prstGeom prst="rect">
            <a:avLst/>
          </a:prstGeom>
          <a:noFill/>
        </p:spPr>
        <p:txBody>
          <a:bodyPr wrap="none" rtlCol="0">
            <a:spAutoFit/>
          </a:bodyPr>
          <a:lstStyle/>
          <a:p>
            <a:pPr marL="0" defTabSz="430213">
              <a:spcAft>
                <a:spcPts val="400"/>
              </a:spcAft>
              <a:buSzPct val="100000"/>
            </a:pPr>
            <a:r>
              <a:rPr lang="en-US" sz="1600" dirty="0" smtClean="0">
                <a:solidFill>
                  <a:schemeClr val="accent4"/>
                </a:solidFill>
                <a:latin typeface="HP Simplified" pitchFamily="34" charset="0"/>
                <a:cs typeface="HP Simplified" pitchFamily="34" charset="0"/>
              </a:rPr>
              <a:t>*</a:t>
            </a:r>
          </a:p>
        </p:txBody>
      </p:sp>
    </p:spTree>
    <p:extLst>
      <p:ext uri="{BB962C8B-B14F-4D97-AF65-F5344CB8AC3E}">
        <p14:creationId xmlns:p14="http://schemas.microsoft.com/office/powerpoint/2010/main" val="139719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icture 118"/>
          <p:cNvPicPr>
            <a:picLocks noChangeAspect="1"/>
          </p:cNvPicPr>
          <p:nvPr/>
        </p:nvPicPr>
        <p:blipFill rotWithShape="1">
          <a:blip r:embed="rId3">
            <a:extLst>
              <a:ext uri="{28A0092B-C50C-407E-A947-70E740481C1C}">
                <a14:useLocalDpi xmlns:a14="http://schemas.microsoft.com/office/drawing/2010/main" val="0"/>
              </a:ext>
            </a:extLst>
          </a:blip>
          <a:srcRect b="8169"/>
          <a:stretch/>
        </p:blipFill>
        <p:spPr>
          <a:xfrm>
            <a:off x="93732" y="978415"/>
            <a:ext cx="8956536" cy="2268368"/>
          </a:xfrm>
          <a:prstGeom prst="rect">
            <a:avLst/>
          </a:prstGeom>
          <a:effectLst>
            <a:outerShdw blurRad="50800" dist="38100" dir="5400000" algn="t" rotWithShape="0">
              <a:prstClr val="black">
                <a:alpha val="40000"/>
              </a:prstClr>
            </a:outerShdw>
          </a:effectLst>
        </p:spPr>
      </p:pic>
      <p:sp>
        <p:nvSpPr>
          <p:cNvPr id="120" name="Rounded Rectangle 119"/>
          <p:cNvSpPr/>
          <p:nvPr/>
        </p:nvSpPr>
        <p:spPr>
          <a:xfrm>
            <a:off x="2537791" y="2820766"/>
            <a:ext cx="4081670" cy="151034"/>
          </a:xfrm>
          <a:prstGeom prst="roundRect">
            <a:avLst>
              <a:gd name="adj" fmla="val 40516"/>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10" name="Group 9"/>
          <p:cNvGrpSpPr>
            <a:grpSpLocks noChangeAspect="1"/>
          </p:cNvGrpSpPr>
          <p:nvPr/>
        </p:nvGrpSpPr>
        <p:grpSpPr>
          <a:xfrm>
            <a:off x="8434430" y="231775"/>
            <a:ext cx="495257" cy="457054"/>
            <a:chOff x="3984638" y="1583425"/>
            <a:chExt cx="1134646" cy="1047122"/>
          </a:xfrm>
        </p:grpSpPr>
        <p:sp>
          <p:nvSpPr>
            <p:cNvPr id="11" name="Round Diagonal Corner Rectangle 10"/>
            <p:cNvSpPr/>
            <p:nvPr/>
          </p:nvSpPr>
          <p:spPr>
            <a:xfrm>
              <a:off x="3984638" y="1583425"/>
              <a:ext cx="1134646" cy="1047122"/>
            </a:xfrm>
            <a:prstGeom prst="round2DiagRect">
              <a:avLst>
                <a:gd name="adj1" fmla="val 0"/>
                <a:gd name="adj2" fmla="val 8146"/>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b="1" dirty="0" smtClean="0">
                <a:solidFill>
                  <a:schemeClr val="bg1"/>
                </a:solidFill>
                <a:sym typeface="Webdings"/>
              </a:endParaRPr>
            </a:p>
          </p:txBody>
        </p:sp>
        <p:sp>
          <p:nvSpPr>
            <p:cNvPr id="12" name="Freeform 11"/>
            <p:cNvSpPr/>
            <p:nvPr/>
          </p:nvSpPr>
          <p:spPr>
            <a:xfrm>
              <a:off x="4108954" y="1693740"/>
              <a:ext cx="875235" cy="826492"/>
            </a:xfrm>
            <a:custGeom>
              <a:avLst/>
              <a:gdLst>
                <a:gd name="connsiteX0" fmla="*/ 437712 w 875235"/>
                <a:gd name="connsiteY0" fmla="*/ 753602 h 826492"/>
                <a:gd name="connsiteX1" fmla="*/ 414852 w 875235"/>
                <a:gd name="connsiteY1" fmla="*/ 776462 h 826492"/>
                <a:gd name="connsiteX2" fmla="*/ 437712 w 875235"/>
                <a:gd name="connsiteY2" fmla="*/ 799322 h 826492"/>
                <a:gd name="connsiteX3" fmla="*/ 460572 w 875235"/>
                <a:gd name="connsiteY3" fmla="*/ 776462 h 826492"/>
                <a:gd name="connsiteX4" fmla="*/ 437712 w 875235"/>
                <a:gd name="connsiteY4" fmla="*/ 753602 h 826492"/>
                <a:gd name="connsiteX5" fmla="*/ 488486 w 875235"/>
                <a:gd name="connsiteY5" fmla="*/ 726187 h 826492"/>
                <a:gd name="connsiteX6" fmla="*/ 465626 w 875235"/>
                <a:gd name="connsiteY6" fmla="*/ 749047 h 826492"/>
                <a:gd name="connsiteX7" fmla="*/ 488486 w 875235"/>
                <a:gd name="connsiteY7" fmla="*/ 771907 h 826492"/>
                <a:gd name="connsiteX8" fmla="*/ 511346 w 875235"/>
                <a:gd name="connsiteY8" fmla="*/ 749047 h 826492"/>
                <a:gd name="connsiteX9" fmla="*/ 488486 w 875235"/>
                <a:gd name="connsiteY9" fmla="*/ 726187 h 826492"/>
                <a:gd name="connsiteX10" fmla="*/ 386938 w 875235"/>
                <a:gd name="connsiteY10" fmla="*/ 726187 h 826492"/>
                <a:gd name="connsiteX11" fmla="*/ 364078 w 875235"/>
                <a:gd name="connsiteY11" fmla="*/ 749047 h 826492"/>
                <a:gd name="connsiteX12" fmla="*/ 386938 w 875235"/>
                <a:gd name="connsiteY12" fmla="*/ 771907 h 826492"/>
                <a:gd name="connsiteX13" fmla="*/ 409798 w 875235"/>
                <a:gd name="connsiteY13" fmla="*/ 749047 h 826492"/>
                <a:gd name="connsiteX14" fmla="*/ 386938 w 875235"/>
                <a:gd name="connsiteY14" fmla="*/ 726187 h 826492"/>
                <a:gd name="connsiteX15" fmla="*/ 437712 w 875235"/>
                <a:gd name="connsiteY15" fmla="*/ 696400 h 826492"/>
                <a:gd name="connsiteX16" fmla="*/ 414852 w 875235"/>
                <a:gd name="connsiteY16" fmla="*/ 719260 h 826492"/>
                <a:gd name="connsiteX17" fmla="*/ 437712 w 875235"/>
                <a:gd name="connsiteY17" fmla="*/ 742120 h 826492"/>
                <a:gd name="connsiteX18" fmla="*/ 460572 w 875235"/>
                <a:gd name="connsiteY18" fmla="*/ 719260 h 826492"/>
                <a:gd name="connsiteX19" fmla="*/ 437712 w 875235"/>
                <a:gd name="connsiteY19" fmla="*/ 696400 h 826492"/>
                <a:gd name="connsiteX20" fmla="*/ 488486 w 875235"/>
                <a:gd name="connsiteY20" fmla="*/ 665784 h 826492"/>
                <a:gd name="connsiteX21" fmla="*/ 465626 w 875235"/>
                <a:gd name="connsiteY21" fmla="*/ 688644 h 826492"/>
                <a:gd name="connsiteX22" fmla="*/ 488486 w 875235"/>
                <a:gd name="connsiteY22" fmla="*/ 711504 h 826492"/>
                <a:gd name="connsiteX23" fmla="*/ 511346 w 875235"/>
                <a:gd name="connsiteY23" fmla="*/ 688644 h 826492"/>
                <a:gd name="connsiteX24" fmla="*/ 488486 w 875235"/>
                <a:gd name="connsiteY24" fmla="*/ 665784 h 826492"/>
                <a:gd name="connsiteX25" fmla="*/ 386938 w 875235"/>
                <a:gd name="connsiteY25" fmla="*/ 665784 h 826492"/>
                <a:gd name="connsiteX26" fmla="*/ 364078 w 875235"/>
                <a:gd name="connsiteY26" fmla="*/ 688644 h 826492"/>
                <a:gd name="connsiteX27" fmla="*/ 386938 w 875235"/>
                <a:gd name="connsiteY27" fmla="*/ 711504 h 826492"/>
                <a:gd name="connsiteX28" fmla="*/ 409798 w 875235"/>
                <a:gd name="connsiteY28" fmla="*/ 688644 h 826492"/>
                <a:gd name="connsiteX29" fmla="*/ 386938 w 875235"/>
                <a:gd name="connsiteY29" fmla="*/ 665784 h 826492"/>
                <a:gd name="connsiteX30" fmla="*/ 437712 w 875235"/>
                <a:gd name="connsiteY30" fmla="*/ 639199 h 826492"/>
                <a:gd name="connsiteX31" fmla="*/ 414852 w 875235"/>
                <a:gd name="connsiteY31" fmla="*/ 662059 h 826492"/>
                <a:gd name="connsiteX32" fmla="*/ 437712 w 875235"/>
                <a:gd name="connsiteY32" fmla="*/ 684919 h 826492"/>
                <a:gd name="connsiteX33" fmla="*/ 460572 w 875235"/>
                <a:gd name="connsiteY33" fmla="*/ 662059 h 826492"/>
                <a:gd name="connsiteX34" fmla="*/ 437712 w 875235"/>
                <a:gd name="connsiteY34" fmla="*/ 639199 h 826492"/>
                <a:gd name="connsiteX35" fmla="*/ 765165 w 875235"/>
                <a:gd name="connsiteY35" fmla="*/ 449417 h 826492"/>
                <a:gd name="connsiteX36" fmla="*/ 742305 w 875235"/>
                <a:gd name="connsiteY36" fmla="*/ 472277 h 826492"/>
                <a:gd name="connsiteX37" fmla="*/ 765165 w 875235"/>
                <a:gd name="connsiteY37" fmla="*/ 495137 h 826492"/>
                <a:gd name="connsiteX38" fmla="*/ 788025 w 875235"/>
                <a:gd name="connsiteY38" fmla="*/ 472277 h 826492"/>
                <a:gd name="connsiteX39" fmla="*/ 765165 w 875235"/>
                <a:gd name="connsiteY39" fmla="*/ 449417 h 826492"/>
                <a:gd name="connsiteX40" fmla="*/ 437712 w 875235"/>
                <a:gd name="connsiteY40" fmla="*/ 449417 h 826492"/>
                <a:gd name="connsiteX41" fmla="*/ 414852 w 875235"/>
                <a:gd name="connsiteY41" fmla="*/ 472277 h 826492"/>
                <a:gd name="connsiteX42" fmla="*/ 437712 w 875235"/>
                <a:gd name="connsiteY42" fmla="*/ 495137 h 826492"/>
                <a:gd name="connsiteX43" fmla="*/ 460572 w 875235"/>
                <a:gd name="connsiteY43" fmla="*/ 472277 h 826492"/>
                <a:gd name="connsiteX44" fmla="*/ 437712 w 875235"/>
                <a:gd name="connsiteY44" fmla="*/ 449417 h 826492"/>
                <a:gd name="connsiteX45" fmla="*/ 104693 w 875235"/>
                <a:gd name="connsiteY45" fmla="*/ 449417 h 826492"/>
                <a:gd name="connsiteX46" fmla="*/ 81833 w 875235"/>
                <a:gd name="connsiteY46" fmla="*/ 472277 h 826492"/>
                <a:gd name="connsiteX47" fmla="*/ 104693 w 875235"/>
                <a:gd name="connsiteY47" fmla="*/ 495137 h 826492"/>
                <a:gd name="connsiteX48" fmla="*/ 127553 w 875235"/>
                <a:gd name="connsiteY48" fmla="*/ 472277 h 826492"/>
                <a:gd name="connsiteX49" fmla="*/ 104693 w 875235"/>
                <a:gd name="connsiteY49" fmla="*/ 449417 h 826492"/>
                <a:gd name="connsiteX50" fmla="*/ 815266 w 875235"/>
                <a:gd name="connsiteY50" fmla="*/ 425491 h 826492"/>
                <a:gd name="connsiteX51" fmla="*/ 792406 w 875235"/>
                <a:gd name="connsiteY51" fmla="*/ 448351 h 826492"/>
                <a:gd name="connsiteX52" fmla="*/ 815266 w 875235"/>
                <a:gd name="connsiteY52" fmla="*/ 471211 h 826492"/>
                <a:gd name="connsiteX53" fmla="*/ 838126 w 875235"/>
                <a:gd name="connsiteY53" fmla="*/ 448351 h 826492"/>
                <a:gd name="connsiteX54" fmla="*/ 815266 w 875235"/>
                <a:gd name="connsiteY54" fmla="*/ 425491 h 826492"/>
                <a:gd name="connsiteX55" fmla="*/ 713718 w 875235"/>
                <a:gd name="connsiteY55" fmla="*/ 425491 h 826492"/>
                <a:gd name="connsiteX56" fmla="*/ 690858 w 875235"/>
                <a:gd name="connsiteY56" fmla="*/ 448351 h 826492"/>
                <a:gd name="connsiteX57" fmla="*/ 713718 w 875235"/>
                <a:gd name="connsiteY57" fmla="*/ 471211 h 826492"/>
                <a:gd name="connsiteX58" fmla="*/ 736578 w 875235"/>
                <a:gd name="connsiteY58" fmla="*/ 448351 h 826492"/>
                <a:gd name="connsiteX59" fmla="*/ 713718 w 875235"/>
                <a:gd name="connsiteY59" fmla="*/ 425491 h 826492"/>
                <a:gd name="connsiteX60" fmla="*/ 488486 w 875235"/>
                <a:gd name="connsiteY60" fmla="*/ 425491 h 826492"/>
                <a:gd name="connsiteX61" fmla="*/ 465626 w 875235"/>
                <a:gd name="connsiteY61" fmla="*/ 448351 h 826492"/>
                <a:gd name="connsiteX62" fmla="*/ 488486 w 875235"/>
                <a:gd name="connsiteY62" fmla="*/ 471211 h 826492"/>
                <a:gd name="connsiteX63" fmla="*/ 511346 w 875235"/>
                <a:gd name="connsiteY63" fmla="*/ 448351 h 826492"/>
                <a:gd name="connsiteX64" fmla="*/ 488486 w 875235"/>
                <a:gd name="connsiteY64" fmla="*/ 425491 h 826492"/>
                <a:gd name="connsiteX65" fmla="*/ 386938 w 875235"/>
                <a:gd name="connsiteY65" fmla="*/ 425491 h 826492"/>
                <a:gd name="connsiteX66" fmla="*/ 364078 w 875235"/>
                <a:gd name="connsiteY66" fmla="*/ 448351 h 826492"/>
                <a:gd name="connsiteX67" fmla="*/ 386938 w 875235"/>
                <a:gd name="connsiteY67" fmla="*/ 471211 h 826492"/>
                <a:gd name="connsiteX68" fmla="*/ 409798 w 875235"/>
                <a:gd name="connsiteY68" fmla="*/ 448351 h 826492"/>
                <a:gd name="connsiteX69" fmla="*/ 386938 w 875235"/>
                <a:gd name="connsiteY69" fmla="*/ 425491 h 826492"/>
                <a:gd name="connsiteX70" fmla="*/ 160771 w 875235"/>
                <a:gd name="connsiteY70" fmla="*/ 425491 h 826492"/>
                <a:gd name="connsiteX71" fmla="*/ 137911 w 875235"/>
                <a:gd name="connsiteY71" fmla="*/ 448351 h 826492"/>
                <a:gd name="connsiteX72" fmla="*/ 160771 w 875235"/>
                <a:gd name="connsiteY72" fmla="*/ 471211 h 826492"/>
                <a:gd name="connsiteX73" fmla="*/ 183631 w 875235"/>
                <a:gd name="connsiteY73" fmla="*/ 448351 h 826492"/>
                <a:gd name="connsiteX74" fmla="*/ 160771 w 875235"/>
                <a:gd name="connsiteY74" fmla="*/ 425491 h 826492"/>
                <a:gd name="connsiteX75" fmla="*/ 59223 w 875235"/>
                <a:gd name="connsiteY75" fmla="*/ 425491 h 826492"/>
                <a:gd name="connsiteX76" fmla="*/ 36363 w 875235"/>
                <a:gd name="connsiteY76" fmla="*/ 448351 h 826492"/>
                <a:gd name="connsiteX77" fmla="*/ 59223 w 875235"/>
                <a:gd name="connsiteY77" fmla="*/ 471211 h 826492"/>
                <a:gd name="connsiteX78" fmla="*/ 82083 w 875235"/>
                <a:gd name="connsiteY78" fmla="*/ 448351 h 826492"/>
                <a:gd name="connsiteX79" fmla="*/ 59223 w 875235"/>
                <a:gd name="connsiteY79" fmla="*/ 425491 h 826492"/>
                <a:gd name="connsiteX80" fmla="*/ 763819 w 875235"/>
                <a:gd name="connsiteY80" fmla="*/ 393660 h 826492"/>
                <a:gd name="connsiteX81" fmla="*/ 740959 w 875235"/>
                <a:gd name="connsiteY81" fmla="*/ 416520 h 826492"/>
                <a:gd name="connsiteX82" fmla="*/ 763819 w 875235"/>
                <a:gd name="connsiteY82" fmla="*/ 439380 h 826492"/>
                <a:gd name="connsiteX83" fmla="*/ 786679 w 875235"/>
                <a:gd name="connsiteY83" fmla="*/ 416520 h 826492"/>
                <a:gd name="connsiteX84" fmla="*/ 763819 w 875235"/>
                <a:gd name="connsiteY84" fmla="*/ 393660 h 826492"/>
                <a:gd name="connsiteX85" fmla="*/ 437712 w 875235"/>
                <a:gd name="connsiteY85" fmla="*/ 393660 h 826492"/>
                <a:gd name="connsiteX86" fmla="*/ 414852 w 875235"/>
                <a:gd name="connsiteY86" fmla="*/ 416520 h 826492"/>
                <a:gd name="connsiteX87" fmla="*/ 437712 w 875235"/>
                <a:gd name="connsiteY87" fmla="*/ 439380 h 826492"/>
                <a:gd name="connsiteX88" fmla="*/ 460572 w 875235"/>
                <a:gd name="connsiteY88" fmla="*/ 416520 h 826492"/>
                <a:gd name="connsiteX89" fmla="*/ 437712 w 875235"/>
                <a:gd name="connsiteY89" fmla="*/ 393660 h 826492"/>
                <a:gd name="connsiteX90" fmla="*/ 104266 w 875235"/>
                <a:gd name="connsiteY90" fmla="*/ 393660 h 826492"/>
                <a:gd name="connsiteX91" fmla="*/ 81406 w 875235"/>
                <a:gd name="connsiteY91" fmla="*/ 416520 h 826492"/>
                <a:gd name="connsiteX92" fmla="*/ 104266 w 875235"/>
                <a:gd name="connsiteY92" fmla="*/ 439380 h 826492"/>
                <a:gd name="connsiteX93" fmla="*/ 127126 w 875235"/>
                <a:gd name="connsiteY93" fmla="*/ 416520 h 826492"/>
                <a:gd name="connsiteX94" fmla="*/ 104266 w 875235"/>
                <a:gd name="connsiteY94" fmla="*/ 393660 h 826492"/>
                <a:gd name="connsiteX95" fmla="*/ 815266 w 875235"/>
                <a:gd name="connsiteY95" fmla="*/ 365088 h 826492"/>
                <a:gd name="connsiteX96" fmla="*/ 792406 w 875235"/>
                <a:gd name="connsiteY96" fmla="*/ 387948 h 826492"/>
                <a:gd name="connsiteX97" fmla="*/ 815266 w 875235"/>
                <a:gd name="connsiteY97" fmla="*/ 410808 h 826492"/>
                <a:gd name="connsiteX98" fmla="*/ 838126 w 875235"/>
                <a:gd name="connsiteY98" fmla="*/ 387948 h 826492"/>
                <a:gd name="connsiteX99" fmla="*/ 815266 w 875235"/>
                <a:gd name="connsiteY99" fmla="*/ 365088 h 826492"/>
                <a:gd name="connsiteX100" fmla="*/ 713718 w 875235"/>
                <a:gd name="connsiteY100" fmla="*/ 365088 h 826492"/>
                <a:gd name="connsiteX101" fmla="*/ 690858 w 875235"/>
                <a:gd name="connsiteY101" fmla="*/ 387948 h 826492"/>
                <a:gd name="connsiteX102" fmla="*/ 713718 w 875235"/>
                <a:gd name="connsiteY102" fmla="*/ 410808 h 826492"/>
                <a:gd name="connsiteX103" fmla="*/ 736578 w 875235"/>
                <a:gd name="connsiteY103" fmla="*/ 387948 h 826492"/>
                <a:gd name="connsiteX104" fmla="*/ 713718 w 875235"/>
                <a:gd name="connsiteY104" fmla="*/ 365088 h 826492"/>
                <a:gd name="connsiteX105" fmla="*/ 488486 w 875235"/>
                <a:gd name="connsiteY105" fmla="*/ 365088 h 826492"/>
                <a:gd name="connsiteX106" fmla="*/ 465626 w 875235"/>
                <a:gd name="connsiteY106" fmla="*/ 387948 h 826492"/>
                <a:gd name="connsiteX107" fmla="*/ 488486 w 875235"/>
                <a:gd name="connsiteY107" fmla="*/ 410808 h 826492"/>
                <a:gd name="connsiteX108" fmla="*/ 511346 w 875235"/>
                <a:gd name="connsiteY108" fmla="*/ 387948 h 826492"/>
                <a:gd name="connsiteX109" fmla="*/ 488486 w 875235"/>
                <a:gd name="connsiteY109" fmla="*/ 365088 h 826492"/>
                <a:gd name="connsiteX110" fmla="*/ 386938 w 875235"/>
                <a:gd name="connsiteY110" fmla="*/ 365088 h 826492"/>
                <a:gd name="connsiteX111" fmla="*/ 364078 w 875235"/>
                <a:gd name="connsiteY111" fmla="*/ 387948 h 826492"/>
                <a:gd name="connsiteX112" fmla="*/ 386938 w 875235"/>
                <a:gd name="connsiteY112" fmla="*/ 410808 h 826492"/>
                <a:gd name="connsiteX113" fmla="*/ 409798 w 875235"/>
                <a:gd name="connsiteY113" fmla="*/ 387948 h 826492"/>
                <a:gd name="connsiteX114" fmla="*/ 386938 w 875235"/>
                <a:gd name="connsiteY114" fmla="*/ 365088 h 826492"/>
                <a:gd name="connsiteX115" fmla="*/ 160771 w 875235"/>
                <a:gd name="connsiteY115" fmla="*/ 365088 h 826492"/>
                <a:gd name="connsiteX116" fmla="*/ 137911 w 875235"/>
                <a:gd name="connsiteY116" fmla="*/ 387948 h 826492"/>
                <a:gd name="connsiteX117" fmla="*/ 160771 w 875235"/>
                <a:gd name="connsiteY117" fmla="*/ 410808 h 826492"/>
                <a:gd name="connsiteX118" fmla="*/ 183631 w 875235"/>
                <a:gd name="connsiteY118" fmla="*/ 387948 h 826492"/>
                <a:gd name="connsiteX119" fmla="*/ 160771 w 875235"/>
                <a:gd name="connsiteY119" fmla="*/ 365088 h 826492"/>
                <a:gd name="connsiteX120" fmla="*/ 59223 w 875235"/>
                <a:gd name="connsiteY120" fmla="*/ 365088 h 826492"/>
                <a:gd name="connsiteX121" fmla="*/ 36363 w 875235"/>
                <a:gd name="connsiteY121" fmla="*/ 387948 h 826492"/>
                <a:gd name="connsiteX122" fmla="*/ 59223 w 875235"/>
                <a:gd name="connsiteY122" fmla="*/ 410808 h 826492"/>
                <a:gd name="connsiteX123" fmla="*/ 82083 w 875235"/>
                <a:gd name="connsiteY123" fmla="*/ 387948 h 826492"/>
                <a:gd name="connsiteX124" fmla="*/ 59223 w 875235"/>
                <a:gd name="connsiteY124" fmla="*/ 365088 h 826492"/>
                <a:gd name="connsiteX125" fmla="*/ 765165 w 875235"/>
                <a:gd name="connsiteY125" fmla="*/ 335014 h 826492"/>
                <a:gd name="connsiteX126" fmla="*/ 742305 w 875235"/>
                <a:gd name="connsiteY126" fmla="*/ 357874 h 826492"/>
                <a:gd name="connsiteX127" fmla="*/ 765165 w 875235"/>
                <a:gd name="connsiteY127" fmla="*/ 380734 h 826492"/>
                <a:gd name="connsiteX128" fmla="*/ 788025 w 875235"/>
                <a:gd name="connsiteY128" fmla="*/ 357874 h 826492"/>
                <a:gd name="connsiteX129" fmla="*/ 765165 w 875235"/>
                <a:gd name="connsiteY129" fmla="*/ 335014 h 826492"/>
                <a:gd name="connsiteX130" fmla="*/ 437712 w 875235"/>
                <a:gd name="connsiteY130" fmla="*/ 335014 h 826492"/>
                <a:gd name="connsiteX131" fmla="*/ 414852 w 875235"/>
                <a:gd name="connsiteY131" fmla="*/ 357874 h 826492"/>
                <a:gd name="connsiteX132" fmla="*/ 437712 w 875235"/>
                <a:gd name="connsiteY132" fmla="*/ 380734 h 826492"/>
                <a:gd name="connsiteX133" fmla="*/ 460572 w 875235"/>
                <a:gd name="connsiteY133" fmla="*/ 357874 h 826492"/>
                <a:gd name="connsiteX134" fmla="*/ 437712 w 875235"/>
                <a:gd name="connsiteY134" fmla="*/ 335014 h 826492"/>
                <a:gd name="connsiteX135" fmla="*/ 104693 w 875235"/>
                <a:gd name="connsiteY135" fmla="*/ 335014 h 826492"/>
                <a:gd name="connsiteX136" fmla="*/ 81833 w 875235"/>
                <a:gd name="connsiteY136" fmla="*/ 357874 h 826492"/>
                <a:gd name="connsiteX137" fmla="*/ 104693 w 875235"/>
                <a:gd name="connsiteY137" fmla="*/ 380734 h 826492"/>
                <a:gd name="connsiteX138" fmla="*/ 127553 w 875235"/>
                <a:gd name="connsiteY138" fmla="*/ 357874 h 826492"/>
                <a:gd name="connsiteX139" fmla="*/ 104693 w 875235"/>
                <a:gd name="connsiteY139" fmla="*/ 335014 h 826492"/>
                <a:gd name="connsiteX140" fmla="*/ 437712 w 875235"/>
                <a:gd name="connsiteY140" fmla="*/ 138633 h 826492"/>
                <a:gd name="connsiteX141" fmla="*/ 414852 w 875235"/>
                <a:gd name="connsiteY141" fmla="*/ 161493 h 826492"/>
                <a:gd name="connsiteX142" fmla="*/ 437712 w 875235"/>
                <a:gd name="connsiteY142" fmla="*/ 184353 h 826492"/>
                <a:gd name="connsiteX143" fmla="*/ 460572 w 875235"/>
                <a:gd name="connsiteY143" fmla="*/ 161493 h 826492"/>
                <a:gd name="connsiteX144" fmla="*/ 437712 w 875235"/>
                <a:gd name="connsiteY144" fmla="*/ 138633 h 826492"/>
                <a:gd name="connsiteX145" fmla="*/ 488486 w 875235"/>
                <a:gd name="connsiteY145" fmla="*/ 113932 h 826492"/>
                <a:gd name="connsiteX146" fmla="*/ 465626 w 875235"/>
                <a:gd name="connsiteY146" fmla="*/ 136792 h 826492"/>
                <a:gd name="connsiteX147" fmla="*/ 488486 w 875235"/>
                <a:gd name="connsiteY147" fmla="*/ 159652 h 826492"/>
                <a:gd name="connsiteX148" fmla="*/ 511346 w 875235"/>
                <a:gd name="connsiteY148" fmla="*/ 136792 h 826492"/>
                <a:gd name="connsiteX149" fmla="*/ 488486 w 875235"/>
                <a:gd name="connsiteY149" fmla="*/ 113932 h 826492"/>
                <a:gd name="connsiteX150" fmla="*/ 386938 w 875235"/>
                <a:gd name="connsiteY150" fmla="*/ 113932 h 826492"/>
                <a:gd name="connsiteX151" fmla="*/ 364078 w 875235"/>
                <a:gd name="connsiteY151" fmla="*/ 136792 h 826492"/>
                <a:gd name="connsiteX152" fmla="*/ 386938 w 875235"/>
                <a:gd name="connsiteY152" fmla="*/ 159652 h 826492"/>
                <a:gd name="connsiteX153" fmla="*/ 409798 w 875235"/>
                <a:gd name="connsiteY153" fmla="*/ 136792 h 826492"/>
                <a:gd name="connsiteX154" fmla="*/ 386938 w 875235"/>
                <a:gd name="connsiteY154" fmla="*/ 113932 h 826492"/>
                <a:gd name="connsiteX155" fmla="*/ 437712 w 875235"/>
                <a:gd name="connsiteY155" fmla="*/ 81407 h 826492"/>
                <a:gd name="connsiteX156" fmla="*/ 414852 w 875235"/>
                <a:gd name="connsiteY156" fmla="*/ 104267 h 826492"/>
                <a:gd name="connsiteX157" fmla="*/ 437712 w 875235"/>
                <a:gd name="connsiteY157" fmla="*/ 127127 h 826492"/>
                <a:gd name="connsiteX158" fmla="*/ 460572 w 875235"/>
                <a:gd name="connsiteY158" fmla="*/ 104267 h 826492"/>
                <a:gd name="connsiteX159" fmla="*/ 437712 w 875235"/>
                <a:gd name="connsiteY159" fmla="*/ 81407 h 826492"/>
                <a:gd name="connsiteX160" fmla="*/ 488486 w 875235"/>
                <a:gd name="connsiteY160" fmla="*/ 53529 h 826492"/>
                <a:gd name="connsiteX161" fmla="*/ 465626 w 875235"/>
                <a:gd name="connsiteY161" fmla="*/ 76389 h 826492"/>
                <a:gd name="connsiteX162" fmla="*/ 488486 w 875235"/>
                <a:gd name="connsiteY162" fmla="*/ 99249 h 826492"/>
                <a:gd name="connsiteX163" fmla="*/ 511346 w 875235"/>
                <a:gd name="connsiteY163" fmla="*/ 76389 h 826492"/>
                <a:gd name="connsiteX164" fmla="*/ 488486 w 875235"/>
                <a:gd name="connsiteY164" fmla="*/ 53529 h 826492"/>
                <a:gd name="connsiteX165" fmla="*/ 386938 w 875235"/>
                <a:gd name="connsiteY165" fmla="*/ 53529 h 826492"/>
                <a:gd name="connsiteX166" fmla="*/ 364078 w 875235"/>
                <a:gd name="connsiteY166" fmla="*/ 76389 h 826492"/>
                <a:gd name="connsiteX167" fmla="*/ 386938 w 875235"/>
                <a:gd name="connsiteY167" fmla="*/ 99249 h 826492"/>
                <a:gd name="connsiteX168" fmla="*/ 409798 w 875235"/>
                <a:gd name="connsiteY168" fmla="*/ 76389 h 826492"/>
                <a:gd name="connsiteX169" fmla="*/ 386938 w 875235"/>
                <a:gd name="connsiteY169" fmla="*/ 53529 h 826492"/>
                <a:gd name="connsiteX170" fmla="*/ 437712 w 875235"/>
                <a:gd name="connsiteY170" fmla="*/ 24230 h 826492"/>
                <a:gd name="connsiteX171" fmla="*/ 414852 w 875235"/>
                <a:gd name="connsiteY171" fmla="*/ 47090 h 826492"/>
                <a:gd name="connsiteX172" fmla="*/ 437712 w 875235"/>
                <a:gd name="connsiteY172" fmla="*/ 69950 h 826492"/>
                <a:gd name="connsiteX173" fmla="*/ 460572 w 875235"/>
                <a:gd name="connsiteY173" fmla="*/ 47090 h 826492"/>
                <a:gd name="connsiteX174" fmla="*/ 437712 w 875235"/>
                <a:gd name="connsiteY174" fmla="*/ 24230 h 826492"/>
                <a:gd name="connsiteX175" fmla="*/ 437617 w 875235"/>
                <a:gd name="connsiteY175" fmla="*/ 0 h 826492"/>
                <a:gd name="connsiteX176" fmla="*/ 545922 w 875235"/>
                <a:gd name="connsiteY176" fmla="*/ 108305 h 826492"/>
                <a:gd name="connsiteX177" fmla="*/ 479774 w 875235"/>
                <a:gd name="connsiteY177" fmla="*/ 208099 h 826492"/>
                <a:gd name="connsiteX178" fmla="*/ 477170 w 875235"/>
                <a:gd name="connsiteY178" fmla="*/ 208624 h 826492"/>
                <a:gd name="connsiteX179" fmla="*/ 477170 w 875235"/>
                <a:gd name="connsiteY179" fmla="*/ 312925 h 826492"/>
                <a:gd name="connsiteX180" fmla="*/ 479774 w 875235"/>
                <a:gd name="connsiteY180" fmla="*/ 313451 h 826492"/>
                <a:gd name="connsiteX181" fmla="*/ 537411 w 875235"/>
                <a:gd name="connsiteY181" fmla="*/ 371087 h 826492"/>
                <a:gd name="connsiteX182" fmla="*/ 537655 w 875235"/>
                <a:gd name="connsiteY182" fmla="*/ 372297 h 826492"/>
                <a:gd name="connsiteX183" fmla="*/ 666891 w 875235"/>
                <a:gd name="connsiteY183" fmla="*/ 372297 h 826492"/>
                <a:gd name="connsiteX184" fmla="*/ 667135 w 875235"/>
                <a:gd name="connsiteY184" fmla="*/ 371088 h 826492"/>
                <a:gd name="connsiteX185" fmla="*/ 766930 w 875235"/>
                <a:gd name="connsiteY185" fmla="*/ 304940 h 826492"/>
                <a:gd name="connsiteX186" fmla="*/ 875235 w 875235"/>
                <a:gd name="connsiteY186" fmla="*/ 413246 h 826492"/>
                <a:gd name="connsiteX187" fmla="*/ 766930 w 875235"/>
                <a:gd name="connsiteY187" fmla="*/ 521551 h 826492"/>
                <a:gd name="connsiteX188" fmla="*/ 667135 w 875235"/>
                <a:gd name="connsiteY188" fmla="*/ 455403 h 826492"/>
                <a:gd name="connsiteX189" fmla="*/ 666328 w 875235"/>
                <a:gd name="connsiteY189" fmla="*/ 451404 h 826492"/>
                <a:gd name="connsiteX190" fmla="*/ 538218 w 875235"/>
                <a:gd name="connsiteY190" fmla="*/ 451404 h 826492"/>
                <a:gd name="connsiteX191" fmla="*/ 537411 w 875235"/>
                <a:gd name="connsiteY191" fmla="*/ 455402 h 826492"/>
                <a:gd name="connsiteX192" fmla="*/ 479774 w 875235"/>
                <a:gd name="connsiteY192" fmla="*/ 513039 h 826492"/>
                <a:gd name="connsiteX193" fmla="*/ 477170 w 875235"/>
                <a:gd name="connsiteY193" fmla="*/ 513565 h 826492"/>
                <a:gd name="connsiteX194" fmla="*/ 477170 w 875235"/>
                <a:gd name="connsiteY194" fmla="*/ 617868 h 826492"/>
                <a:gd name="connsiteX195" fmla="*/ 479774 w 875235"/>
                <a:gd name="connsiteY195" fmla="*/ 618393 h 826492"/>
                <a:gd name="connsiteX196" fmla="*/ 545922 w 875235"/>
                <a:gd name="connsiteY196" fmla="*/ 718187 h 826492"/>
                <a:gd name="connsiteX197" fmla="*/ 437617 w 875235"/>
                <a:gd name="connsiteY197" fmla="*/ 826492 h 826492"/>
                <a:gd name="connsiteX198" fmla="*/ 329312 w 875235"/>
                <a:gd name="connsiteY198" fmla="*/ 718187 h 826492"/>
                <a:gd name="connsiteX199" fmla="*/ 395460 w 875235"/>
                <a:gd name="connsiteY199" fmla="*/ 618393 h 826492"/>
                <a:gd name="connsiteX200" fmla="*/ 398064 w 875235"/>
                <a:gd name="connsiteY200" fmla="*/ 617868 h 826492"/>
                <a:gd name="connsiteX201" fmla="*/ 398064 w 875235"/>
                <a:gd name="connsiteY201" fmla="*/ 513565 h 826492"/>
                <a:gd name="connsiteX202" fmla="*/ 395460 w 875235"/>
                <a:gd name="connsiteY202" fmla="*/ 513039 h 826492"/>
                <a:gd name="connsiteX203" fmla="*/ 337823 w 875235"/>
                <a:gd name="connsiteY203" fmla="*/ 455402 h 826492"/>
                <a:gd name="connsiteX204" fmla="*/ 337016 w 875235"/>
                <a:gd name="connsiteY204" fmla="*/ 451404 h 826492"/>
                <a:gd name="connsiteX205" fmla="*/ 208906 w 875235"/>
                <a:gd name="connsiteY205" fmla="*/ 451404 h 826492"/>
                <a:gd name="connsiteX206" fmla="*/ 208099 w 875235"/>
                <a:gd name="connsiteY206" fmla="*/ 455403 h 826492"/>
                <a:gd name="connsiteX207" fmla="*/ 108305 w 875235"/>
                <a:gd name="connsiteY207" fmla="*/ 521551 h 826492"/>
                <a:gd name="connsiteX208" fmla="*/ 0 w 875235"/>
                <a:gd name="connsiteY208" fmla="*/ 413246 h 826492"/>
                <a:gd name="connsiteX209" fmla="*/ 108305 w 875235"/>
                <a:gd name="connsiteY209" fmla="*/ 304940 h 826492"/>
                <a:gd name="connsiteX210" fmla="*/ 208099 w 875235"/>
                <a:gd name="connsiteY210" fmla="*/ 371088 h 826492"/>
                <a:gd name="connsiteX211" fmla="*/ 208343 w 875235"/>
                <a:gd name="connsiteY211" fmla="*/ 372297 h 826492"/>
                <a:gd name="connsiteX212" fmla="*/ 337579 w 875235"/>
                <a:gd name="connsiteY212" fmla="*/ 372297 h 826492"/>
                <a:gd name="connsiteX213" fmla="*/ 337823 w 875235"/>
                <a:gd name="connsiteY213" fmla="*/ 371087 h 826492"/>
                <a:gd name="connsiteX214" fmla="*/ 395460 w 875235"/>
                <a:gd name="connsiteY214" fmla="*/ 313451 h 826492"/>
                <a:gd name="connsiteX215" fmla="*/ 398064 w 875235"/>
                <a:gd name="connsiteY215" fmla="*/ 312925 h 826492"/>
                <a:gd name="connsiteX216" fmla="*/ 398064 w 875235"/>
                <a:gd name="connsiteY216" fmla="*/ 208624 h 826492"/>
                <a:gd name="connsiteX217" fmla="*/ 395460 w 875235"/>
                <a:gd name="connsiteY217" fmla="*/ 208099 h 826492"/>
                <a:gd name="connsiteX218" fmla="*/ 329312 w 875235"/>
                <a:gd name="connsiteY218" fmla="*/ 108305 h 826492"/>
                <a:gd name="connsiteX219" fmla="*/ 437617 w 875235"/>
                <a:gd name="connsiteY219" fmla="*/ 0 h 82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Lst>
              <a:rect l="l" t="t" r="r" b="b"/>
              <a:pathLst>
                <a:path w="875235" h="826492">
                  <a:moveTo>
                    <a:pt x="437712" y="753602"/>
                  </a:moveTo>
                  <a:cubicBezTo>
                    <a:pt x="425087" y="753602"/>
                    <a:pt x="414852" y="763837"/>
                    <a:pt x="414852" y="776462"/>
                  </a:cubicBezTo>
                  <a:cubicBezTo>
                    <a:pt x="414852" y="789087"/>
                    <a:pt x="425087" y="799322"/>
                    <a:pt x="437712" y="799322"/>
                  </a:cubicBezTo>
                  <a:cubicBezTo>
                    <a:pt x="450337" y="799322"/>
                    <a:pt x="460572" y="789087"/>
                    <a:pt x="460572" y="776462"/>
                  </a:cubicBezTo>
                  <a:cubicBezTo>
                    <a:pt x="460572" y="763837"/>
                    <a:pt x="450337" y="753602"/>
                    <a:pt x="437712" y="753602"/>
                  </a:cubicBezTo>
                  <a:close/>
                  <a:moveTo>
                    <a:pt x="488486" y="726187"/>
                  </a:moveTo>
                  <a:cubicBezTo>
                    <a:pt x="475861" y="726187"/>
                    <a:pt x="465626" y="736422"/>
                    <a:pt x="465626" y="749047"/>
                  </a:cubicBezTo>
                  <a:cubicBezTo>
                    <a:pt x="465626" y="761672"/>
                    <a:pt x="475861" y="771907"/>
                    <a:pt x="488486" y="771907"/>
                  </a:cubicBezTo>
                  <a:cubicBezTo>
                    <a:pt x="501111" y="771907"/>
                    <a:pt x="511346" y="761672"/>
                    <a:pt x="511346" y="749047"/>
                  </a:cubicBezTo>
                  <a:cubicBezTo>
                    <a:pt x="511346" y="736422"/>
                    <a:pt x="501111" y="726187"/>
                    <a:pt x="488486" y="726187"/>
                  </a:cubicBezTo>
                  <a:close/>
                  <a:moveTo>
                    <a:pt x="386938" y="726187"/>
                  </a:moveTo>
                  <a:cubicBezTo>
                    <a:pt x="374313" y="726187"/>
                    <a:pt x="364078" y="736422"/>
                    <a:pt x="364078" y="749047"/>
                  </a:cubicBezTo>
                  <a:cubicBezTo>
                    <a:pt x="364078" y="761672"/>
                    <a:pt x="374313" y="771907"/>
                    <a:pt x="386938" y="771907"/>
                  </a:cubicBezTo>
                  <a:cubicBezTo>
                    <a:pt x="399563" y="771907"/>
                    <a:pt x="409798" y="761672"/>
                    <a:pt x="409798" y="749047"/>
                  </a:cubicBezTo>
                  <a:cubicBezTo>
                    <a:pt x="409798" y="736422"/>
                    <a:pt x="399563" y="726187"/>
                    <a:pt x="386938" y="726187"/>
                  </a:cubicBezTo>
                  <a:close/>
                  <a:moveTo>
                    <a:pt x="437712" y="696400"/>
                  </a:moveTo>
                  <a:cubicBezTo>
                    <a:pt x="425087" y="696400"/>
                    <a:pt x="414852" y="706635"/>
                    <a:pt x="414852" y="719260"/>
                  </a:cubicBezTo>
                  <a:cubicBezTo>
                    <a:pt x="414852" y="731885"/>
                    <a:pt x="425087" y="742120"/>
                    <a:pt x="437712" y="742120"/>
                  </a:cubicBezTo>
                  <a:cubicBezTo>
                    <a:pt x="450337" y="742120"/>
                    <a:pt x="460572" y="731885"/>
                    <a:pt x="460572" y="719260"/>
                  </a:cubicBezTo>
                  <a:cubicBezTo>
                    <a:pt x="460572" y="706635"/>
                    <a:pt x="450337" y="696400"/>
                    <a:pt x="437712" y="696400"/>
                  </a:cubicBezTo>
                  <a:close/>
                  <a:moveTo>
                    <a:pt x="488486" y="665784"/>
                  </a:moveTo>
                  <a:cubicBezTo>
                    <a:pt x="475861" y="665784"/>
                    <a:pt x="465626" y="676019"/>
                    <a:pt x="465626" y="688644"/>
                  </a:cubicBezTo>
                  <a:cubicBezTo>
                    <a:pt x="465626" y="701269"/>
                    <a:pt x="475861" y="711504"/>
                    <a:pt x="488486" y="711504"/>
                  </a:cubicBezTo>
                  <a:cubicBezTo>
                    <a:pt x="501111" y="711504"/>
                    <a:pt x="511346" y="701269"/>
                    <a:pt x="511346" y="688644"/>
                  </a:cubicBezTo>
                  <a:cubicBezTo>
                    <a:pt x="511346" y="676019"/>
                    <a:pt x="501111" y="665784"/>
                    <a:pt x="488486" y="665784"/>
                  </a:cubicBezTo>
                  <a:close/>
                  <a:moveTo>
                    <a:pt x="386938" y="665784"/>
                  </a:moveTo>
                  <a:cubicBezTo>
                    <a:pt x="374313" y="665784"/>
                    <a:pt x="364078" y="676019"/>
                    <a:pt x="364078" y="688644"/>
                  </a:cubicBezTo>
                  <a:cubicBezTo>
                    <a:pt x="364078" y="701269"/>
                    <a:pt x="374313" y="711504"/>
                    <a:pt x="386938" y="711504"/>
                  </a:cubicBezTo>
                  <a:cubicBezTo>
                    <a:pt x="399563" y="711504"/>
                    <a:pt x="409798" y="701269"/>
                    <a:pt x="409798" y="688644"/>
                  </a:cubicBezTo>
                  <a:cubicBezTo>
                    <a:pt x="409798" y="676019"/>
                    <a:pt x="399563" y="665784"/>
                    <a:pt x="386938" y="665784"/>
                  </a:cubicBezTo>
                  <a:close/>
                  <a:moveTo>
                    <a:pt x="437712" y="639199"/>
                  </a:moveTo>
                  <a:cubicBezTo>
                    <a:pt x="425087" y="639199"/>
                    <a:pt x="414852" y="649434"/>
                    <a:pt x="414852" y="662059"/>
                  </a:cubicBezTo>
                  <a:cubicBezTo>
                    <a:pt x="414852" y="674684"/>
                    <a:pt x="425087" y="684919"/>
                    <a:pt x="437712" y="684919"/>
                  </a:cubicBezTo>
                  <a:cubicBezTo>
                    <a:pt x="450337" y="684919"/>
                    <a:pt x="460572" y="674684"/>
                    <a:pt x="460572" y="662059"/>
                  </a:cubicBezTo>
                  <a:cubicBezTo>
                    <a:pt x="460572" y="649434"/>
                    <a:pt x="450337" y="639199"/>
                    <a:pt x="437712" y="639199"/>
                  </a:cubicBezTo>
                  <a:close/>
                  <a:moveTo>
                    <a:pt x="765165" y="449417"/>
                  </a:moveTo>
                  <a:cubicBezTo>
                    <a:pt x="752540" y="449417"/>
                    <a:pt x="742305" y="459652"/>
                    <a:pt x="742305" y="472277"/>
                  </a:cubicBezTo>
                  <a:cubicBezTo>
                    <a:pt x="742305" y="484902"/>
                    <a:pt x="752540" y="495137"/>
                    <a:pt x="765165" y="495137"/>
                  </a:cubicBezTo>
                  <a:cubicBezTo>
                    <a:pt x="777790" y="495137"/>
                    <a:pt x="788025" y="484902"/>
                    <a:pt x="788025" y="472277"/>
                  </a:cubicBezTo>
                  <a:cubicBezTo>
                    <a:pt x="788025" y="459652"/>
                    <a:pt x="777790" y="449417"/>
                    <a:pt x="765165" y="449417"/>
                  </a:cubicBezTo>
                  <a:close/>
                  <a:moveTo>
                    <a:pt x="437712" y="449417"/>
                  </a:moveTo>
                  <a:cubicBezTo>
                    <a:pt x="425087" y="449417"/>
                    <a:pt x="414852" y="459652"/>
                    <a:pt x="414852" y="472277"/>
                  </a:cubicBezTo>
                  <a:cubicBezTo>
                    <a:pt x="414852" y="484902"/>
                    <a:pt x="425087" y="495137"/>
                    <a:pt x="437712" y="495137"/>
                  </a:cubicBezTo>
                  <a:cubicBezTo>
                    <a:pt x="450337" y="495137"/>
                    <a:pt x="460572" y="484902"/>
                    <a:pt x="460572" y="472277"/>
                  </a:cubicBezTo>
                  <a:cubicBezTo>
                    <a:pt x="460572" y="459652"/>
                    <a:pt x="450337" y="449417"/>
                    <a:pt x="437712" y="449417"/>
                  </a:cubicBezTo>
                  <a:close/>
                  <a:moveTo>
                    <a:pt x="104693" y="449417"/>
                  </a:moveTo>
                  <a:cubicBezTo>
                    <a:pt x="92068" y="449417"/>
                    <a:pt x="81833" y="459652"/>
                    <a:pt x="81833" y="472277"/>
                  </a:cubicBezTo>
                  <a:cubicBezTo>
                    <a:pt x="81833" y="484902"/>
                    <a:pt x="92068" y="495137"/>
                    <a:pt x="104693" y="495137"/>
                  </a:cubicBezTo>
                  <a:cubicBezTo>
                    <a:pt x="117318" y="495137"/>
                    <a:pt x="127553" y="484902"/>
                    <a:pt x="127553" y="472277"/>
                  </a:cubicBezTo>
                  <a:cubicBezTo>
                    <a:pt x="127553" y="459652"/>
                    <a:pt x="117318" y="449417"/>
                    <a:pt x="104693" y="449417"/>
                  </a:cubicBezTo>
                  <a:close/>
                  <a:moveTo>
                    <a:pt x="815266" y="425491"/>
                  </a:moveTo>
                  <a:cubicBezTo>
                    <a:pt x="802641" y="425491"/>
                    <a:pt x="792406" y="435726"/>
                    <a:pt x="792406" y="448351"/>
                  </a:cubicBezTo>
                  <a:cubicBezTo>
                    <a:pt x="792406" y="460976"/>
                    <a:pt x="802641" y="471211"/>
                    <a:pt x="815266" y="471211"/>
                  </a:cubicBezTo>
                  <a:cubicBezTo>
                    <a:pt x="827891" y="471211"/>
                    <a:pt x="838126" y="460976"/>
                    <a:pt x="838126" y="448351"/>
                  </a:cubicBezTo>
                  <a:cubicBezTo>
                    <a:pt x="838126" y="435726"/>
                    <a:pt x="827891" y="425491"/>
                    <a:pt x="815266" y="425491"/>
                  </a:cubicBezTo>
                  <a:close/>
                  <a:moveTo>
                    <a:pt x="713718" y="425491"/>
                  </a:moveTo>
                  <a:cubicBezTo>
                    <a:pt x="701093" y="425491"/>
                    <a:pt x="690858" y="435726"/>
                    <a:pt x="690858" y="448351"/>
                  </a:cubicBezTo>
                  <a:cubicBezTo>
                    <a:pt x="690858" y="460976"/>
                    <a:pt x="701093" y="471211"/>
                    <a:pt x="713718" y="471211"/>
                  </a:cubicBezTo>
                  <a:cubicBezTo>
                    <a:pt x="726343" y="471211"/>
                    <a:pt x="736578" y="460976"/>
                    <a:pt x="736578" y="448351"/>
                  </a:cubicBezTo>
                  <a:cubicBezTo>
                    <a:pt x="736578" y="435726"/>
                    <a:pt x="726343" y="425491"/>
                    <a:pt x="713718" y="425491"/>
                  </a:cubicBezTo>
                  <a:close/>
                  <a:moveTo>
                    <a:pt x="488486" y="425491"/>
                  </a:moveTo>
                  <a:cubicBezTo>
                    <a:pt x="475861" y="425491"/>
                    <a:pt x="465626" y="435726"/>
                    <a:pt x="465626" y="448351"/>
                  </a:cubicBezTo>
                  <a:cubicBezTo>
                    <a:pt x="465626" y="460976"/>
                    <a:pt x="475861" y="471211"/>
                    <a:pt x="488486" y="471211"/>
                  </a:cubicBezTo>
                  <a:cubicBezTo>
                    <a:pt x="501111" y="471211"/>
                    <a:pt x="511346" y="460976"/>
                    <a:pt x="511346" y="448351"/>
                  </a:cubicBezTo>
                  <a:cubicBezTo>
                    <a:pt x="511346" y="435726"/>
                    <a:pt x="501111" y="425491"/>
                    <a:pt x="488486" y="425491"/>
                  </a:cubicBezTo>
                  <a:close/>
                  <a:moveTo>
                    <a:pt x="386938" y="425491"/>
                  </a:moveTo>
                  <a:cubicBezTo>
                    <a:pt x="374313" y="425491"/>
                    <a:pt x="364078" y="435726"/>
                    <a:pt x="364078" y="448351"/>
                  </a:cubicBezTo>
                  <a:cubicBezTo>
                    <a:pt x="364078" y="460976"/>
                    <a:pt x="374313" y="471211"/>
                    <a:pt x="386938" y="471211"/>
                  </a:cubicBezTo>
                  <a:cubicBezTo>
                    <a:pt x="399563" y="471211"/>
                    <a:pt x="409798" y="460976"/>
                    <a:pt x="409798" y="448351"/>
                  </a:cubicBezTo>
                  <a:cubicBezTo>
                    <a:pt x="409798" y="435726"/>
                    <a:pt x="399563" y="425491"/>
                    <a:pt x="386938" y="425491"/>
                  </a:cubicBezTo>
                  <a:close/>
                  <a:moveTo>
                    <a:pt x="160771" y="425491"/>
                  </a:moveTo>
                  <a:cubicBezTo>
                    <a:pt x="148146" y="425491"/>
                    <a:pt x="137911" y="435726"/>
                    <a:pt x="137911" y="448351"/>
                  </a:cubicBezTo>
                  <a:cubicBezTo>
                    <a:pt x="137911" y="460976"/>
                    <a:pt x="148146" y="471211"/>
                    <a:pt x="160771" y="471211"/>
                  </a:cubicBezTo>
                  <a:cubicBezTo>
                    <a:pt x="173396" y="471211"/>
                    <a:pt x="183631" y="460976"/>
                    <a:pt x="183631" y="448351"/>
                  </a:cubicBezTo>
                  <a:cubicBezTo>
                    <a:pt x="183631" y="435726"/>
                    <a:pt x="173396" y="425491"/>
                    <a:pt x="160771" y="425491"/>
                  </a:cubicBezTo>
                  <a:close/>
                  <a:moveTo>
                    <a:pt x="59223" y="425491"/>
                  </a:moveTo>
                  <a:cubicBezTo>
                    <a:pt x="46598" y="425491"/>
                    <a:pt x="36363" y="435726"/>
                    <a:pt x="36363" y="448351"/>
                  </a:cubicBezTo>
                  <a:cubicBezTo>
                    <a:pt x="36363" y="460976"/>
                    <a:pt x="46598" y="471211"/>
                    <a:pt x="59223" y="471211"/>
                  </a:cubicBezTo>
                  <a:cubicBezTo>
                    <a:pt x="71848" y="471211"/>
                    <a:pt x="82083" y="460976"/>
                    <a:pt x="82083" y="448351"/>
                  </a:cubicBezTo>
                  <a:cubicBezTo>
                    <a:pt x="82083" y="435726"/>
                    <a:pt x="71848" y="425491"/>
                    <a:pt x="59223" y="425491"/>
                  </a:cubicBezTo>
                  <a:close/>
                  <a:moveTo>
                    <a:pt x="763819" y="393660"/>
                  </a:moveTo>
                  <a:cubicBezTo>
                    <a:pt x="751194" y="393660"/>
                    <a:pt x="740959" y="403895"/>
                    <a:pt x="740959" y="416520"/>
                  </a:cubicBezTo>
                  <a:cubicBezTo>
                    <a:pt x="740959" y="429145"/>
                    <a:pt x="751194" y="439380"/>
                    <a:pt x="763819" y="439380"/>
                  </a:cubicBezTo>
                  <a:cubicBezTo>
                    <a:pt x="776444" y="439380"/>
                    <a:pt x="786679" y="429145"/>
                    <a:pt x="786679" y="416520"/>
                  </a:cubicBezTo>
                  <a:cubicBezTo>
                    <a:pt x="786679" y="403895"/>
                    <a:pt x="776444" y="393660"/>
                    <a:pt x="763819" y="393660"/>
                  </a:cubicBezTo>
                  <a:close/>
                  <a:moveTo>
                    <a:pt x="437712" y="393660"/>
                  </a:moveTo>
                  <a:cubicBezTo>
                    <a:pt x="425087" y="393660"/>
                    <a:pt x="414852" y="403895"/>
                    <a:pt x="414852" y="416520"/>
                  </a:cubicBezTo>
                  <a:cubicBezTo>
                    <a:pt x="414852" y="429145"/>
                    <a:pt x="425087" y="439380"/>
                    <a:pt x="437712" y="439380"/>
                  </a:cubicBezTo>
                  <a:cubicBezTo>
                    <a:pt x="450337" y="439380"/>
                    <a:pt x="460572" y="429145"/>
                    <a:pt x="460572" y="416520"/>
                  </a:cubicBezTo>
                  <a:cubicBezTo>
                    <a:pt x="460572" y="403895"/>
                    <a:pt x="450337" y="393660"/>
                    <a:pt x="437712" y="393660"/>
                  </a:cubicBezTo>
                  <a:close/>
                  <a:moveTo>
                    <a:pt x="104266" y="393660"/>
                  </a:moveTo>
                  <a:cubicBezTo>
                    <a:pt x="91641" y="393660"/>
                    <a:pt x="81406" y="403895"/>
                    <a:pt x="81406" y="416520"/>
                  </a:cubicBezTo>
                  <a:cubicBezTo>
                    <a:pt x="81406" y="429145"/>
                    <a:pt x="91641" y="439380"/>
                    <a:pt x="104266" y="439380"/>
                  </a:cubicBezTo>
                  <a:cubicBezTo>
                    <a:pt x="116891" y="439380"/>
                    <a:pt x="127126" y="429145"/>
                    <a:pt x="127126" y="416520"/>
                  </a:cubicBezTo>
                  <a:cubicBezTo>
                    <a:pt x="127126" y="403895"/>
                    <a:pt x="116891" y="393660"/>
                    <a:pt x="104266" y="393660"/>
                  </a:cubicBezTo>
                  <a:close/>
                  <a:moveTo>
                    <a:pt x="815266" y="365088"/>
                  </a:moveTo>
                  <a:cubicBezTo>
                    <a:pt x="802641" y="365088"/>
                    <a:pt x="792406" y="375323"/>
                    <a:pt x="792406" y="387948"/>
                  </a:cubicBezTo>
                  <a:cubicBezTo>
                    <a:pt x="792406" y="400573"/>
                    <a:pt x="802641" y="410808"/>
                    <a:pt x="815266" y="410808"/>
                  </a:cubicBezTo>
                  <a:cubicBezTo>
                    <a:pt x="827891" y="410808"/>
                    <a:pt x="838126" y="400573"/>
                    <a:pt x="838126" y="387948"/>
                  </a:cubicBezTo>
                  <a:cubicBezTo>
                    <a:pt x="838126" y="375323"/>
                    <a:pt x="827891" y="365088"/>
                    <a:pt x="815266" y="365088"/>
                  </a:cubicBezTo>
                  <a:close/>
                  <a:moveTo>
                    <a:pt x="713718" y="365088"/>
                  </a:moveTo>
                  <a:cubicBezTo>
                    <a:pt x="701093" y="365088"/>
                    <a:pt x="690858" y="375323"/>
                    <a:pt x="690858" y="387948"/>
                  </a:cubicBezTo>
                  <a:cubicBezTo>
                    <a:pt x="690858" y="400573"/>
                    <a:pt x="701093" y="410808"/>
                    <a:pt x="713718" y="410808"/>
                  </a:cubicBezTo>
                  <a:cubicBezTo>
                    <a:pt x="726343" y="410808"/>
                    <a:pt x="736578" y="400573"/>
                    <a:pt x="736578" y="387948"/>
                  </a:cubicBezTo>
                  <a:cubicBezTo>
                    <a:pt x="736578" y="375323"/>
                    <a:pt x="726343" y="365088"/>
                    <a:pt x="713718" y="365088"/>
                  </a:cubicBezTo>
                  <a:close/>
                  <a:moveTo>
                    <a:pt x="488486" y="365088"/>
                  </a:moveTo>
                  <a:cubicBezTo>
                    <a:pt x="475861" y="365088"/>
                    <a:pt x="465626" y="375323"/>
                    <a:pt x="465626" y="387948"/>
                  </a:cubicBezTo>
                  <a:cubicBezTo>
                    <a:pt x="465626" y="400573"/>
                    <a:pt x="475861" y="410808"/>
                    <a:pt x="488486" y="410808"/>
                  </a:cubicBezTo>
                  <a:cubicBezTo>
                    <a:pt x="501111" y="410808"/>
                    <a:pt x="511346" y="400573"/>
                    <a:pt x="511346" y="387948"/>
                  </a:cubicBezTo>
                  <a:cubicBezTo>
                    <a:pt x="511346" y="375323"/>
                    <a:pt x="501111" y="365088"/>
                    <a:pt x="488486" y="365088"/>
                  </a:cubicBezTo>
                  <a:close/>
                  <a:moveTo>
                    <a:pt x="386938" y="365088"/>
                  </a:moveTo>
                  <a:cubicBezTo>
                    <a:pt x="374313" y="365088"/>
                    <a:pt x="364078" y="375323"/>
                    <a:pt x="364078" y="387948"/>
                  </a:cubicBezTo>
                  <a:cubicBezTo>
                    <a:pt x="364078" y="400573"/>
                    <a:pt x="374313" y="410808"/>
                    <a:pt x="386938" y="410808"/>
                  </a:cubicBezTo>
                  <a:cubicBezTo>
                    <a:pt x="399563" y="410808"/>
                    <a:pt x="409798" y="400573"/>
                    <a:pt x="409798" y="387948"/>
                  </a:cubicBezTo>
                  <a:cubicBezTo>
                    <a:pt x="409798" y="375323"/>
                    <a:pt x="399563" y="365088"/>
                    <a:pt x="386938" y="365088"/>
                  </a:cubicBezTo>
                  <a:close/>
                  <a:moveTo>
                    <a:pt x="160771" y="365088"/>
                  </a:moveTo>
                  <a:cubicBezTo>
                    <a:pt x="148146" y="365088"/>
                    <a:pt x="137911" y="375323"/>
                    <a:pt x="137911" y="387948"/>
                  </a:cubicBezTo>
                  <a:cubicBezTo>
                    <a:pt x="137911" y="400573"/>
                    <a:pt x="148146" y="410808"/>
                    <a:pt x="160771" y="410808"/>
                  </a:cubicBezTo>
                  <a:cubicBezTo>
                    <a:pt x="173396" y="410808"/>
                    <a:pt x="183631" y="400573"/>
                    <a:pt x="183631" y="387948"/>
                  </a:cubicBezTo>
                  <a:cubicBezTo>
                    <a:pt x="183631" y="375323"/>
                    <a:pt x="173396" y="365088"/>
                    <a:pt x="160771" y="365088"/>
                  </a:cubicBezTo>
                  <a:close/>
                  <a:moveTo>
                    <a:pt x="59223" y="365088"/>
                  </a:moveTo>
                  <a:cubicBezTo>
                    <a:pt x="46598" y="365088"/>
                    <a:pt x="36363" y="375323"/>
                    <a:pt x="36363" y="387948"/>
                  </a:cubicBezTo>
                  <a:cubicBezTo>
                    <a:pt x="36363" y="400573"/>
                    <a:pt x="46598" y="410808"/>
                    <a:pt x="59223" y="410808"/>
                  </a:cubicBezTo>
                  <a:cubicBezTo>
                    <a:pt x="71848" y="410808"/>
                    <a:pt x="82083" y="400573"/>
                    <a:pt x="82083" y="387948"/>
                  </a:cubicBezTo>
                  <a:cubicBezTo>
                    <a:pt x="82083" y="375323"/>
                    <a:pt x="71848" y="365088"/>
                    <a:pt x="59223" y="365088"/>
                  </a:cubicBezTo>
                  <a:close/>
                  <a:moveTo>
                    <a:pt x="765165" y="335014"/>
                  </a:moveTo>
                  <a:cubicBezTo>
                    <a:pt x="752540" y="335014"/>
                    <a:pt x="742305" y="345249"/>
                    <a:pt x="742305" y="357874"/>
                  </a:cubicBezTo>
                  <a:cubicBezTo>
                    <a:pt x="742305" y="370499"/>
                    <a:pt x="752540" y="380734"/>
                    <a:pt x="765165" y="380734"/>
                  </a:cubicBezTo>
                  <a:cubicBezTo>
                    <a:pt x="777790" y="380734"/>
                    <a:pt x="788025" y="370499"/>
                    <a:pt x="788025" y="357874"/>
                  </a:cubicBezTo>
                  <a:cubicBezTo>
                    <a:pt x="788025" y="345249"/>
                    <a:pt x="777790" y="335014"/>
                    <a:pt x="765165" y="335014"/>
                  </a:cubicBezTo>
                  <a:close/>
                  <a:moveTo>
                    <a:pt x="437712" y="335014"/>
                  </a:moveTo>
                  <a:cubicBezTo>
                    <a:pt x="425087" y="335014"/>
                    <a:pt x="414852" y="345249"/>
                    <a:pt x="414852" y="357874"/>
                  </a:cubicBezTo>
                  <a:cubicBezTo>
                    <a:pt x="414852" y="370499"/>
                    <a:pt x="425087" y="380734"/>
                    <a:pt x="437712" y="380734"/>
                  </a:cubicBezTo>
                  <a:cubicBezTo>
                    <a:pt x="450337" y="380734"/>
                    <a:pt x="460572" y="370499"/>
                    <a:pt x="460572" y="357874"/>
                  </a:cubicBezTo>
                  <a:cubicBezTo>
                    <a:pt x="460572" y="345249"/>
                    <a:pt x="450337" y="335014"/>
                    <a:pt x="437712" y="335014"/>
                  </a:cubicBezTo>
                  <a:close/>
                  <a:moveTo>
                    <a:pt x="104693" y="335014"/>
                  </a:moveTo>
                  <a:cubicBezTo>
                    <a:pt x="92068" y="335014"/>
                    <a:pt x="81833" y="345249"/>
                    <a:pt x="81833" y="357874"/>
                  </a:cubicBezTo>
                  <a:cubicBezTo>
                    <a:pt x="81833" y="370499"/>
                    <a:pt x="92068" y="380734"/>
                    <a:pt x="104693" y="380734"/>
                  </a:cubicBezTo>
                  <a:cubicBezTo>
                    <a:pt x="117318" y="380734"/>
                    <a:pt x="127553" y="370499"/>
                    <a:pt x="127553" y="357874"/>
                  </a:cubicBezTo>
                  <a:cubicBezTo>
                    <a:pt x="127553" y="345249"/>
                    <a:pt x="117318" y="335014"/>
                    <a:pt x="104693" y="335014"/>
                  </a:cubicBezTo>
                  <a:close/>
                  <a:moveTo>
                    <a:pt x="437712" y="138633"/>
                  </a:moveTo>
                  <a:cubicBezTo>
                    <a:pt x="425087" y="138633"/>
                    <a:pt x="414852" y="148868"/>
                    <a:pt x="414852" y="161493"/>
                  </a:cubicBezTo>
                  <a:cubicBezTo>
                    <a:pt x="414852" y="174118"/>
                    <a:pt x="425087" y="184353"/>
                    <a:pt x="437712" y="184353"/>
                  </a:cubicBezTo>
                  <a:cubicBezTo>
                    <a:pt x="450337" y="184353"/>
                    <a:pt x="460572" y="174118"/>
                    <a:pt x="460572" y="161493"/>
                  </a:cubicBezTo>
                  <a:cubicBezTo>
                    <a:pt x="460572" y="148868"/>
                    <a:pt x="450337" y="138633"/>
                    <a:pt x="437712" y="138633"/>
                  </a:cubicBezTo>
                  <a:close/>
                  <a:moveTo>
                    <a:pt x="488486" y="113932"/>
                  </a:moveTo>
                  <a:cubicBezTo>
                    <a:pt x="475861" y="113932"/>
                    <a:pt x="465626" y="124167"/>
                    <a:pt x="465626" y="136792"/>
                  </a:cubicBezTo>
                  <a:cubicBezTo>
                    <a:pt x="465626" y="149417"/>
                    <a:pt x="475861" y="159652"/>
                    <a:pt x="488486" y="159652"/>
                  </a:cubicBezTo>
                  <a:cubicBezTo>
                    <a:pt x="501111" y="159652"/>
                    <a:pt x="511346" y="149417"/>
                    <a:pt x="511346" y="136792"/>
                  </a:cubicBezTo>
                  <a:cubicBezTo>
                    <a:pt x="511346" y="124167"/>
                    <a:pt x="501111" y="113932"/>
                    <a:pt x="488486" y="113932"/>
                  </a:cubicBezTo>
                  <a:close/>
                  <a:moveTo>
                    <a:pt x="386938" y="113932"/>
                  </a:moveTo>
                  <a:cubicBezTo>
                    <a:pt x="374313" y="113932"/>
                    <a:pt x="364078" y="124167"/>
                    <a:pt x="364078" y="136792"/>
                  </a:cubicBezTo>
                  <a:cubicBezTo>
                    <a:pt x="364078" y="149417"/>
                    <a:pt x="374313" y="159652"/>
                    <a:pt x="386938" y="159652"/>
                  </a:cubicBezTo>
                  <a:cubicBezTo>
                    <a:pt x="399563" y="159652"/>
                    <a:pt x="409798" y="149417"/>
                    <a:pt x="409798" y="136792"/>
                  </a:cubicBezTo>
                  <a:cubicBezTo>
                    <a:pt x="409798" y="124167"/>
                    <a:pt x="399563" y="113932"/>
                    <a:pt x="386938" y="113932"/>
                  </a:cubicBezTo>
                  <a:close/>
                  <a:moveTo>
                    <a:pt x="437712" y="81407"/>
                  </a:moveTo>
                  <a:cubicBezTo>
                    <a:pt x="425087" y="81407"/>
                    <a:pt x="414852" y="91642"/>
                    <a:pt x="414852" y="104267"/>
                  </a:cubicBezTo>
                  <a:cubicBezTo>
                    <a:pt x="414852" y="116892"/>
                    <a:pt x="425087" y="127127"/>
                    <a:pt x="437712" y="127127"/>
                  </a:cubicBezTo>
                  <a:cubicBezTo>
                    <a:pt x="450337" y="127127"/>
                    <a:pt x="460572" y="116892"/>
                    <a:pt x="460572" y="104267"/>
                  </a:cubicBezTo>
                  <a:cubicBezTo>
                    <a:pt x="460572" y="91642"/>
                    <a:pt x="450337" y="81407"/>
                    <a:pt x="437712" y="81407"/>
                  </a:cubicBezTo>
                  <a:close/>
                  <a:moveTo>
                    <a:pt x="488486" y="53529"/>
                  </a:moveTo>
                  <a:cubicBezTo>
                    <a:pt x="475861" y="53529"/>
                    <a:pt x="465626" y="63764"/>
                    <a:pt x="465626" y="76389"/>
                  </a:cubicBezTo>
                  <a:cubicBezTo>
                    <a:pt x="465626" y="89014"/>
                    <a:pt x="475861" y="99249"/>
                    <a:pt x="488486" y="99249"/>
                  </a:cubicBezTo>
                  <a:cubicBezTo>
                    <a:pt x="501111" y="99249"/>
                    <a:pt x="511346" y="89014"/>
                    <a:pt x="511346" y="76389"/>
                  </a:cubicBezTo>
                  <a:cubicBezTo>
                    <a:pt x="511346" y="63764"/>
                    <a:pt x="501111" y="53529"/>
                    <a:pt x="488486" y="53529"/>
                  </a:cubicBezTo>
                  <a:close/>
                  <a:moveTo>
                    <a:pt x="386938" y="53529"/>
                  </a:moveTo>
                  <a:cubicBezTo>
                    <a:pt x="374313" y="53529"/>
                    <a:pt x="364078" y="63764"/>
                    <a:pt x="364078" y="76389"/>
                  </a:cubicBezTo>
                  <a:cubicBezTo>
                    <a:pt x="364078" y="89014"/>
                    <a:pt x="374313" y="99249"/>
                    <a:pt x="386938" y="99249"/>
                  </a:cubicBezTo>
                  <a:cubicBezTo>
                    <a:pt x="399563" y="99249"/>
                    <a:pt x="409798" y="89014"/>
                    <a:pt x="409798" y="76389"/>
                  </a:cubicBezTo>
                  <a:cubicBezTo>
                    <a:pt x="409798" y="63764"/>
                    <a:pt x="399563" y="53529"/>
                    <a:pt x="386938" y="53529"/>
                  </a:cubicBezTo>
                  <a:close/>
                  <a:moveTo>
                    <a:pt x="437712" y="24230"/>
                  </a:moveTo>
                  <a:cubicBezTo>
                    <a:pt x="425087" y="24230"/>
                    <a:pt x="414852" y="34465"/>
                    <a:pt x="414852" y="47090"/>
                  </a:cubicBezTo>
                  <a:cubicBezTo>
                    <a:pt x="414852" y="59715"/>
                    <a:pt x="425087" y="69950"/>
                    <a:pt x="437712" y="69950"/>
                  </a:cubicBezTo>
                  <a:cubicBezTo>
                    <a:pt x="450337" y="69950"/>
                    <a:pt x="460572" y="59715"/>
                    <a:pt x="460572" y="47090"/>
                  </a:cubicBezTo>
                  <a:cubicBezTo>
                    <a:pt x="460572" y="34465"/>
                    <a:pt x="450337" y="24230"/>
                    <a:pt x="437712" y="24230"/>
                  </a:cubicBezTo>
                  <a:close/>
                  <a:moveTo>
                    <a:pt x="437617" y="0"/>
                  </a:moveTo>
                  <a:cubicBezTo>
                    <a:pt x="497432" y="0"/>
                    <a:pt x="545922" y="48490"/>
                    <a:pt x="545922" y="108305"/>
                  </a:cubicBezTo>
                  <a:cubicBezTo>
                    <a:pt x="545922" y="153166"/>
                    <a:pt x="518647" y="191657"/>
                    <a:pt x="479774" y="208099"/>
                  </a:cubicBezTo>
                  <a:lnTo>
                    <a:pt x="477170" y="208624"/>
                  </a:lnTo>
                  <a:lnTo>
                    <a:pt x="477170" y="312925"/>
                  </a:lnTo>
                  <a:lnTo>
                    <a:pt x="479774" y="313451"/>
                  </a:lnTo>
                  <a:cubicBezTo>
                    <a:pt x="505689" y="324412"/>
                    <a:pt x="526449" y="345172"/>
                    <a:pt x="537411" y="371087"/>
                  </a:cubicBezTo>
                  <a:lnTo>
                    <a:pt x="537655" y="372297"/>
                  </a:lnTo>
                  <a:lnTo>
                    <a:pt x="666891" y="372297"/>
                  </a:lnTo>
                  <a:lnTo>
                    <a:pt x="667135" y="371088"/>
                  </a:lnTo>
                  <a:cubicBezTo>
                    <a:pt x="683577" y="332216"/>
                    <a:pt x="722068" y="304940"/>
                    <a:pt x="766930" y="304940"/>
                  </a:cubicBezTo>
                  <a:cubicBezTo>
                    <a:pt x="826745" y="304940"/>
                    <a:pt x="875235" y="353430"/>
                    <a:pt x="875235" y="413246"/>
                  </a:cubicBezTo>
                  <a:cubicBezTo>
                    <a:pt x="875235" y="473061"/>
                    <a:pt x="826745" y="521551"/>
                    <a:pt x="766930" y="521551"/>
                  </a:cubicBezTo>
                  <a:cubicBezTo>
                    <a:pt x="722068" y="521551"/>
                    <a:pt x="683577" y="494276"/>
                    <a:pt x="667135" y="455403"/>
                  </a:cubicBezTo>
                  <a:lnTo>
                    <a:pt x="666328" y="451404"/>
                  </a:lnTo>
                  <a:lnTo>
                    <a:pt x="538218" y="451404"/>
                  </a:lnTo>
                  <a:lnTo>
                    <a:pt x="537411" y="455402"/>
                  </a:lnTo>
                  <a:cubicBezTo>
                    <a:pt x="526449" y="481317"/>
                    <a:pt x="505689" y="502078"/>
                    <a:pt x="479774" y="513039"/>
                  </a:cubicBezTo>
                  <a:lnTo>
                    <a:pt x="477170" y="513565"/>
                  </a:lnTo>
                  <a:lnTo>
                    <a:pt x="477170" y="617868"/>
                  </a:lnTo>
                  <a:lnTo>
                    <a:pt x="479774" y="618393"/>
                  </a:lnTo>
                  <a:cubicBezTo>
                    <a:pt x="518647" y="634835"/>
                    <a:pt x="545922" y="673326"/>
                    <a:pt x="545922" y="718187"/>
                  </a:cubicBezTo>
                  <a:cubicBezTo>
                    <a:pt x="545922" y="778002"/>
                    <a:pt x="497432" y="826492"/>
                    <a:pt x="437617" y="826492"/>
                  </a:cubicBezTo>
                  <a:cubicBezTo>
                    <a:pt x="377802" y="826492"/>
                    <a:pt x="329312" y="778002"/>
                    <a:pt x="329312" y="718187"/>
                  </a:cubicBezTo>
                  <a:cubicBezTo>
                    <a:pt x="329312" y="673326"/>
                    <a:pt x="356588" y="634835"/>
                    <a:pt x="395460" y="618393"/>
                  </a:cubicBezTo>
                  <a:lnTo>
                    <a:pt x="398064" y="617868"/>
                  </a:lnTo>
                  <a:lnTo>
                    <a:pt x="398064" y="513565"/>
                  </a:lnTo>
                  <a:lnTo>
                    <a:pt x="395460" y="513039"/>
                  </a:lnTo>
                  <a:cubicBezTo>
                    <a:pt x="369545" y="502078"/>
                    <a:pt x="348784" y="481317"/>
                    <a:pt x="337823" y="455402"/>
                  </a:cubicBezTo>
                  <a:lnTo>
                    <a:pt x="337016" y="451404"/>
                  </a:lnTo>
                  <a:lnTo>
                    <a:pt x="208906" y="451404"/>
                  </a:lnTo>
                  <a:lnTo>
                    <a:pt x="208099" y="455403"/>
                  </a:lnTo>
                  <a:cubicBezTo>
                    <a:pt x="191657" y="494276"/>
                    <a:pt x="153167" y="521551"/>
                    <a:pt x="108305" y="521551"/>
                  </a:cubicBezTo>
                  <a:cubicBezTo>
                    <a:pt x="48490" y="521551"/>
                    <a:pt x="0" y="473061"/>
                    <a:pt x="0" y="413246"/>
                  </a:cubicBezTo>
                  <a:cubicBezTo>
                    <a:pt x="0" y="353430"/>
                    <a:pt x="48490" y="304940"/>
                    <a:pt x="108305" y="304940"/>
                  </a:cubicBezTo>
                  <a:cubicBezTo>
                    <a:pt x="153167" y="304940"/>
                    <a:pt x="191657" y="332216"/>
                    <a:pt x="208099" y="371088"/>
                  </a:cubicBezTo>
                  <a:lnTo>
                    <a:pt x="208343" y="372297"/>
                  </a:lnTo>
                  <a:lnTo>
                    <a:pt x="337579" y="372297"/>
                  </a:lnTo>
                  <a:lnTo>
                    <a:pt x="337823" y="371087"/>
                  </a:lnTo>
                  <a:cubicBezTo>
                    <a:pt x="348784" y="345172"/>
                    <a:pt x="369545" y="324412"/>
                    <a:pt x="395460" y="313451"/>
                  </a:cubicBezTo>
                  <a:lnTo>
                    <a:pt x="398064" y="312925"/>
                  </a:lnTo>
                  <a:lnTo>
                    <a:pt x="398064" y="208624"/>
                  </a:lnTo>
                  <a:lnTo>
                    <a:pt x="395460" y="208099"/>
                  </a:lnTo>
                  <a:cubicBezTo>
                    <a:pt x="356588" y="191657"/>
                    <a:pt x="329312" y="153166"/>
                    <a:pt x="329312" y="108305"/>
                  </a:cubicBezTo>
                  <a:cubicBezTo>
                    <a:pt x="329312" y="48490"/>
                    <a:pt x="377802" y="0"/>
                    <a:pt x="437617"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p:cNvSpPr/>
          <p:nvPr/>
        </p:nvSpPr>
        <p:spPr>
          <a:xfrm>
            <a:off x="7305596" y="275636"/>
            <a:ext cx="1128835" cy="369332"/>
          </a:xfrm>
          <a:prstGeom prst="rect">
            <a:avLst/>
          </a:prstGeom>
        </p:spPr>
        <p:txBody>
          <a:bodyPr wrap="none">
            <a:spAutoFit/>
          </a:bodyPr>
          <a:lstStyle/>
          <a:p>
            <a:pPr algn="r"/>
            <a:r>
              <a:rPr kumimoji="1" lang="en-US" altLang="ja-JP" dirty="0" smtClean="0"/>
              <a:t>Photonics</a:t>
            </a:r>
            <a:endParaRPr lang="en-US" dirty="0"/>
          </a:p>
        </p:txBody>
      </p:sp>
      <p:sp>
        <p:nvSpPr>
          <p:cNvPr id="14" name="Title 1"/>
          <p:cNvSpPr txBox="1">
            <a:spLocks/>
          </p:cNvSpPr>
          <p:nvPr/>
        </p:nvSpPr>
        <p:spPr bwMode="black">
          <a:xfrm>
            <a:off x="278296" y="4114992"/>
            <a:ext cx="8493898" cy="430887"/>
          </a:xfrm>
          <a:prstGeom prst="rect">
            <a:avLst/>
          </a:prstGeom>
          <a:ln>
            <a:noFill/>
          </a:ln>
        </p:spPr>
        <p:txBody>
          <a:bodyPr vert="horz" wrap="square" lIns="0" tIns="0" rIns="0" bIns="0" rtlCol="0" anchor="t"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pPr algn="ctr"/>
            <a:r>
              <a:rPr kumimoji="1" lang="en-US" altLang="ja-JP" sz="3200" dirty="0" smtClean="0">
                <a:solidFill>
                  <a:srgbClr val="0096D6"/>
                </a:solidFill>
              </a:rPr>
              <a:t>Photonics destroys distance</a:t>
            </a:r>
            <a:endParaRPr kumimoji="1" lang="ja-JP" altLang="en-US" sz="3200" dirty="0">
              <a:solidFill>
                <a:srgbClr val="0096D6"/>
              </a:solidFill>
            </a:endParaRPr>
          </a:p>
        </p:txBody>
      </p:sp>
    </p:spTree>
    <p:extLst>
      <p:ext uri="{BB962C8B-B14F-4D97-AF65-F5344CB8AC3E}">
        <p14:creationId xmlns:p14="http://schemas.microsoft.com/office/powerpoint/2010/main" val="3557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Diagonal Corner Rectangle 2"/>
          <p:cNvSpPr/>
          <p:nvPr/>
        </p:nvSpPr>
        <p:spPr>
          <a:xfrm flipH="1">
            <a:off x="1060983" y="928360"/>
            <a:ext cx="3061286" cy="879499"/>
          </a:xfrm>
          <a:prstGeom prst="round2Diag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400" rtlCol="0" anchor="ctr"/>
          <a:lstStyle/>
          <a:p>
            <a:r>
              <a:rPr lang="en-US" b="1" dirty="0" smtClean="0">
                <a:solidFill>
                  <a:schemeClr val="accent1"/>
                </a:solidFill>
              </a:rPr>
              <a:t>Electrons</a:t>
            </a:r>
            <a:endParaRPr lang="en-US" b="1" dirty="0">
              <a:solidFill>
                <a:schemeClr val="accent1"/>
              </a:solidFill>
            </a:endParaRPr>
          </a:p>
        </p:txBody>
      </p:sp>
      <p:sp>
        <p:nvSpPr>
          <p:cNvPr id="18" name="Round Diagonal Corner Rectangle 17"/>
          <p:cNvSpPr/>
          <p:nvPr/>
        </p:nvSpPr>
        <p:spPr>
          <a:xfrm flipH="1">
            <a:off x="1060983" y="2036369"/>
            <a:ext cx="3061286" cy="879499"/>
          </a:xfrm>
          <a:prstGeom prst="round2Diag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400" rtlCol="0" anchor="ctr"/>
          <a:lstStyle/>
          <a:p>
            <a:r>
              <a:rPr lang="en-US" b="1" dirty="0" smtClean="0">
                <a:solidFill>
                  <a:schemeClr val="accent1"/>
                </a:solidFill>
              </a:rPr>
              <a:t>Photons</a:t>
            </a:r>
            <a:endParaRPr lang="en-US" b="1" dirty="0">
              <a:solidFill>
                <a:schemeClr val="accent1"/>
              </a:solidFill>
            </a:endParaRPr>
          </a:p>
        </p:txBody>
      </p:sp>
      <p:sp>
        <p:nvSpPr>
          <p:cNvPr id="19" name="Round Diagonal Corner Rectangle 18"/>
          <p:cNvSpPr/>
          <p:nvPr/>
        </p:nvSpPr>
        <p:spPr>
          <a:xfrm flipH="1">
            <a:off x="1060983" y="3186636"/>
            <a:ext cx="3061286" cy="879499"/>
          </a:xfrm>
          <a:prstGeom prst="round2Diag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400" rtlCol="0" anchor="ctr"/>
          <a:lstStyle/>
          <a:p>
            <a:r>
              <a:rPr lang="en-US" b="1" dirty="0" smtClean="0">
                <a:solidFill>
                  <a:schemeClr val="accent1"/>
                </a:solidFill>
              </a:rPr>
              <a:t>Ions</a:t>
            </a:r>
            <a:endParaRPr lang="en-US" b="1" dirty="0">
              <a:solidFill>
                <a:schemeClr val="accent1"/>
              </a:solidFill>
            </a:endParaRPr>
          </a:p>
        </p:txBody>
      </p:sp>
      <p:sp>
        <p:nvSpPr>
          <p:cNvPr id="20" name="Round Diagonal Corner Rectangle 19"/>
          <p:cNvSpPr/>
          <p:nvPr/>
        </p:nvSpPr>
        <p:spPr>
          <a:xfrm flipH="1">
            <a:off x="5022845" y="928360"/>
            <a:ext cx="3061286" cy="879499"/>
          </a:xfrm>
          <a:prstGeom prst="round2Diag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400" rtlCol="0" anchor="ctr"/>
          <a:lstStyle/>
          <a:p>
            <a:r>
              <a:rPr lang="en-US" b="1" dirty="0" smtClean="0">
                <a:solidFill>
                  <a:schemeClr val="bg1"/>
                </a:solidFill>
              </a:rPr>
              <a:t>Compute</a:t>
            </a:r>
            <a:endParaRPr lang="en-US" b="1" dirty="0">
              <a:solidFill>
                <a:schemeClr val="bg1"/>
              </a:solidFill>
            </a:endParaRPr>
          </a:p>
        </p:txBody>
      </p:sp>
      <p:sp>
        <p:nvSpPr>
          <p:cNvPr id="21" name="Round Diagonal Corner Rectangle 20"/>
          <p:cNvSpPr/>
          <p:nvPr/>
        </p:nvSpPr>
        <p:spPr>
          <a:xfrm flipH="1">
            <a:off x="5022845" y="2036369"/>
            <a:ext cx="3061286" cy="879499"/>
          </a:xfrm>
          <a:prstGeom prst="round2Diag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400" rtlCol="0" anchor="ctr"/>
          <a:lstStyle/>
          <a:p>
            <a:r>
              <a:rPr lang="en-US" b="1" dirty="0" smtClean="0">
                <a:solidFill>
                  <a:schemeClr val="bg1"/>
                </a:solidFill>
              </a:rPr>
              <a:t>Communicate</a:t>
            </a:r>
            <a:endParaRPr lang="en-US" b="1" dirty="0">
              <a:solidFill>
                <a:schemeClr val="bg1"/>
              </a:solidFill>
            </a:endParaRPr>
          </a:p>
        </p:txBody>
      </p:sp>
      <p:sp>
        <p:nvSpPr>
          <p:cNvPr id="22" name="Round Diagonal Corner Rectangle 21"/>
          <p:cNvSpPr/>
          <p:nvPr/>
        </p:nvSpPr>
        <p:spPr>
          <a:xfrm flipH="1">
            <a:off x="5022845" y="3186636"/>
            <a:ext cx="3061286" cy="879499"/>
          </a:xfrm>
          <a:prstGeom prst="round2Diag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400" rtlCol="0" anchor="ctr"/>
          <a:lstStyle/>
          <a:p>
            <a:r>
              <a:rPr lang="en-US" b="1" dirty="0" smtClean="0">
                <a:solidFill>
                  <a:schemeClr val="bg1"/>
                </a:solidFill>
              </a:rPr>
              <a:t>Store</a:t>
            </a:r>
            <a:endParaRPr lang="en-US" b="1" dirty="0">
              <a:solidFill>
                <a:schemeClr val="bg1"/>
              </a:solidFill>
            </a:endParaRPr>
          </a:p>
        </p:txBody>
      </p:sp>
      <p:pic>
        <p:nvPicPr>
          <p:cNvPr id="4098" name="Picture 2" descr="C:\Users\lewingto\Documents\Brand\HP Icons\Arrow_Right_RGB_blue_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0329" y="1217956"/>
            <a:ext cx="444456" cy="30030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lewingto\Documents\Brand\HP Icons\Arrow_Right_RGB_blue_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0329" y="2325965"/>
            <a:ext cx="444456" cy="30030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lewingto\Documents\Brand\HP Icons\Arrow_Right_RGB_blue_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187" y="3476232"/>
            <a:ext cx="444456" cy="30030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69"/>
          <p:cNvGrpSpPr>
            <a:grpSpLocks noChangeAspect="1"/>
          </p:cNvGrpSpPr>
          <p:nvPr/>
        </p:nvGrpSpPr>
        <p:grpSpPr bwMode="auto">
          <a:xfrm>
            <a:off x="5240395" y="2317823"/>
            <a:ext cx="575714" cy="327836"/>
            <a:chOff x="1874" y="1832"/>
            <a:chExt cx="216" cy="123"/>
          </a:xfrm>
          <a:solidFill>
            <a:schemeClr val="bg1"/>
          </a:solidFill>
        </p:grpSpPr>
        <p:sp>
          <p:nvSpPr>
            <p:cNvPr id="24" name="Freeform 270"/>
            <p:cNvSpPr>
              <a:spLocks noEditPoints="1"/>
            </p:cNvSpPr>
            <p:nvPr/>
          </p:nvSpPr>
          <p:spPr bwMode="auto">
            <a:xfrm>
              <a:off x="1874" y="1832"/>
              <a:ext cx="163" cy="123"/>
            </a:xfrm>
            <a:custGeom>
              <a:avLst/>
              <a:gdLst>
                <a:gd name="T0" fmla="*/ 326 w 326"/>
                <a:gd name="T1" fmla="*/ 24 h 244"/>
                <a:gd name="T2" fmla="*/ 326 w 326"/>
                <a:gd name="T3" fmla="*/ 24 h 244"/>
                <a:gd name="T4" fmla="*/ 326 w 326"/>
                <a:gd name="T5" fmla="*/ 19 h 244"/>
                <a:gd name="T6" fmla="*/ 325 w 326"/>
                <a:gd name="T7" fmla="*/ 15 h 244"/>
                <a:gd name="T8" fmla="*/ 323 w 326"/>
                <a:gd name="T9" fmla="*/ 12 h 244"/>
                <a:gd name="T10" fmla="*/ 321 w 326"/>
                <a:gd name="T11" fmla="*/ 7 h 244"/>
                <a:gd name="T12" fmla="*/ 318 w 326"/>
                <a:gd name="T13" fmla="*/ 4 h 244"/>
                <a:gd name="T14" fmla="*/ 313 w 326"/>
                <a:gd name="T15" fmla="*/ 2 h 244"/>
                <a:gd name="T16" fmla="*/ 308 w 326"/>
                <a:gd name="T17" fmla="*/ 1 h 244"/>
                <a:gd name="T18" fmla="*/ 303 w 326"/>
                <a:gd name="T19" fmla="*/ 0 h 244"/>
                <a:gd name="T20" fmla="*/ 303 w 326"/>
                <a:gd name="T21" fmla="*/ 0 h 244"/>
                <a:gd name="T22" fmla="*/ 293 w 326"/>
                <a:gd name="T23" fmla="*/ 1 h 244"/>
                <a:gd name="T24" fmla="*/ 0 w 326"/>
                <a:gd name="T25" fmla="*/ 75 h 244"/>
                <a:gd name="T26" fmla="*/ 0 w 326"/>
                <a:gd name="T27" fmla="*/ 135 h 244"/>
                <a:gd name="T28" fmla="*/ 0 w 326"/>
                <a:gd name="T29" fmla="*/ 135 h 244"/>
                <a:gd name="T30" fmla="*/ 0 w 326"/>
                <a:gd name="T31" fmla="*/ 140 h 244"/>
                <a:gd name="T32" fmla="*/ 2 w 326"/>
                <a:gd name="T33" fmla="*/ 145 h 244"/>
                <a:gd name="T34" fmla="*/ 4 w 326"/>
                <a:gd name="T35" fmla="*/ 149 h 244"/>
                <a:gd name="T36" fmla="*/ 7 w 326"/>
                <a:gd name="T37" fmla="*/ 153 h 244"/>
                <a:gd name="T38" fmla="*/ 11 w 326"/>
                <a:gd name="T39" fmla="*/ 158 h 244"/>
                <a:gd name="T40" fmla="*/ 15 w 326"/>
                <a:gd name="T41" fmla="*/ 161 h 244"/>
                <a:gd name="T42" fmla="*/ 20 w 326"/>
                <a:gd name="T43" fmla="*/ 163 h 244"/>
                <a:gd name="T44" fmla="*/ 25 w 326"/>
                <a:gd name="T45" fmla="*/ 165 h 244"/>
                <a:gd name="T46" fmla="*/ 41 w 326"/>
                <a:gd name="T47" fmla="*/ 168 h 244"/>
                <a:gd name="T48" fmla="*/ 39 w 326"/>
                <a:gd name="T49" fmla="*/ 181 h 244"/>
                <a:gd name="T50" fmla="*/ 39 w 326"/>
                <a:gd name="T51" fmla="*/ 181 h 244"/>
                <a:gd name="T52" fmla="*/ 39 w 326"/>
                <a:gd name="T53" fmla="*/ 189 h 244"/>
                <a:gd name="T54" fmla="*/ 39 w 326"/>
                <a:gd name="T55" fmla="*/ 189 h 244"/>
                <a:gd name="T56" fmla="*/ 39 w 326"/>
                <a:gd name="T57" fmla="*/ 195 h 244"/>
                <a:gd name="T58" fmla="*/ 41 w 326"/>
                <a:gd name="T59" fmla="*/ 202 h 244"/>
                <a:gd name="T60" fmla="*/ 44 w 326"/>
                <a:gd name="T61" fmla="*/ 207 h 244"/>
                <a:gd name="T62" fmla="*/ 47 w 326"/>
                <a:gd name="T63" fmla="*/ 213 h 244"/>
                <a:gd name="T64" fmla="*/ 52 w 326"/>
                <a:gd name="T65" fmla="*/ 217 h 244"/>
                <a:gd name="T66" fmla="*/ 57 w 326"/>
                <a:gd name="T67" fmla="*/ 221 h 244"/>
                <a:gd name="T68" fmla="*/ 64 w 326"/>
                <a:gd name="T69" fmla="*/ 225 h 244"/>
                <a:gd name="T70" fmla="*/ 70 w 326"/>
                <a:gd name="T71" fmla="*/ 226 h 244"/>
                <a:gd name="T72" fmla="*/ 152 w 326"/>
                <a:gd name="T73" fmla="*/ 244 h 244"/>
                <a:gd name="T74" fmla="*/ 161 w 326"/>
                <a:gd name="T75" fmla="*/ 194 h 244"/>
                <a:gd name="T76" fmla="*/ 326 w 326"/>
                <a:gd name="T77" fmla="*/ 230 h 244"/>
                <a:gd name="T78" fmla="*/ 326 w 326"/>
                <a:gd name="T79" fmla="*/ 24 h 244"/>
                <a:gd name="T80" fmla="*/ 132 w 326"/>
                <a:gd name="T81" fmla="*/ 213 h 244"/>
                <a:gd name="T82" fmla="*/ 74 w 326"/>
                <a:gd name="T83" fmla="*/ 201 h 244"/>
                <a:gd name="T84" fmla="*/ 74 w 326"/>
                <a:gd name="T85" fmla="*/ 201 h 244"/>
                <a:gd name="T86" fmla="*/ 74 w 326"/>
                <a:gd name="T87" fmla="*/ 201 h 244"/>
                <a:gd name="T88" fmla="*/ 70 w 326"/>
                <a:gd name="T89" fmla="*/ 199 h 244"/>
                <a:gd name="T90" fmla="*/ 67 w 326"/>
                <a:gd name="T91" fmla="*/ 197 h 244"/>
                <a:gd name="T92" fmla="*/ 65 w 326"/>
                <a:gd name="T93" fmla="*/ 192 h 244"/>
                <a:gd name="T94" fmla="*/ 65 w 326"/>
                <a:gd name="T95" fmla="*/ 189 h 244"/>
                <a:gd name="T96" fmla="*/ 65 w 326"/>
                <a:gd name="T97" fmla="*/ 189 h 244"/>
                <a:gd name="T98" fmla="*/ 65 w 326"/>
                <a:gd name="T99" fmla="*/ 187 h 244"/>
                <a:gd name="T100" fmla="*/ 67 w 326"/>
                <a:gd name="T101" fmla="*/ 174 h 244"/>
                <a:gd name="T102" fmla="*/ 135 w 326"/>
                <a:gd name="T103" fmla="*/ 189 h 244"/>
                <a:gd name="T104" fmla="*/ 132 w 326"/>
                <a:gd name="T105" fmla="*/ 213 h 244"/>
                <a:gd name="T106" fmla="*/ 301 w 326"/>
                <a:gd name="T107" fmla="*/ 198 h 244"/>
                <a:gd name="T108" fmla="*/ 31 w 326"/>
                <a:gd name="T109" fmla="*/ 140 h 244"/>
                <a:gd name="T110" fmla="*/ 31 w 326"/>
                <a:gd name="T111" fmla="*/ 140 h 244"/>
                <a:gd name="T112" fmla="*/ 27 w 326"/>
                <a:gd name="T113" fmla="*/ 137 h 244"/>
                <a:gd name="T114" fmla="*/ 26 w 326"/>
                <a:gd name="T115" fmla="*/ 135 h 244"/>
                <a:gd name="T116" fmla="*/ 26 w 326"/>
                <a:gd name="T117" fmla="*/ 96 h 244"/>
                <a:gd name="T118" fmla="*/ 299 w 326"/>
                <a:gd name="T119" fmla="*/ 26 h 244"/>
                <a:gd name="T120" fmla="*/ 299 w 326"/>
                <a:gd name="T121" fmla="*/ 26 h 244"/>
                <a:gd name="T122" fmla="*/ 301 w 326"/>
                <a:gd name="T123" fmla="*/ 26 h 244"/>
                <a:gd name="T124" fmla="*/ 301 w 326"/>
                <a:gd name="T125" fmla="*/ 198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244">
                  <a:moveTo>
                    <a:pt x="326" y="24"/>
                  </a:moveTo>
                  <a:lnTo>
                    <a:pt x="326" y="24"/>
                  </a:lnTo>
                  <a:lnTo>
                    <a:pt x="326" y="19"/>
                  </a:lnTo>
                  <a:lnTo>
                    <a:pt x="325" y="15"/>
                  </a:lnTo>
                  <a:lnTo>
                    <a:pt x="323" y="12"/>
                  </a:lnTo>
                  <a:lnTo>
                    <a:pt x="321" y="7"/>
                  </a:lnTo>
                  <a:lnTo>
                    <a:pt x="318" y="4"/>
                  </a:lnTo>
                  <a:lnTo>
                    <a:pt x="313" y="2"/>
                  </a:lnTo>
                  <a:lnTo>
                    <a:pt x="308" y="1"/>
                  </a:lnTo>
                  <a:lnTo>
                    <a:pt x="303" y="0"/>
                  </a:lnTo>
                  <a:lnTo>
                    <a:pt x="303" y="0"/>
                  </a:lnTo>
                  <a:lnTo>
                    <a:pt x="293" y="1"/>
                  </a:lnTo>
                  <a:lnTo>
                    <a:pt x="0" y="75"/>
                  </a:lnTo>
                  <a:lnTo>
                    <a:pt x="0" y="135"/>
                  </a:lnTo>
                  <a:lnTo>
                    <a:pt x="0" y="135"/>
                  </a:lnTo>
                  <a:lnTo>
                    <a:pt x="0" y="140"/>
                  </a:lnTo>
                  <a:lnTo>
                    <a:pt x="2" y="145"/>
                  </a:lnTo>
                  <a:lnTo>
                    <a:pt x="4" y="149"/>
                  </a:lnTo>
                  <a:lnTo>
                    <a:pt x="7" y="153"/>
                  </a:lnTo>
                  <a:lnTo>
                    <a:pt x="11" y="158"/>
                  </a:lnTo>
                  <a:lnTo>
                    <a:pt x="15" y="161"/>
                  </a:lnTo>
                  <a:lnTo>
                    <a:pt x="20" y="163"/>
                  </a:lnTo>
                  <a:lnTo>
                    <a:pt x="25" y="165"/>
                  </a:lnTo>
                  <a:lnTo>
                    <a:pt x="41" y="168"/>
                  </a:lnTo>
                  <a:lnTo>
                    <a:pt x="39" y="181"/>
                  </a:lnTo>
                  <a:lnTo>
                    <a:pt x="39" y="181"/>
                  </a:lnTo>
                  <a:lnTo>
                    <a:pt x="39" y="189"/>
                  </a:lnTo>
                  <a:lnTo>
                    <a:pt x="39" y="189"/>
                  </a:lnTo>
                  <a:lnTo>
                    <a:pt x="39" y="195"/>
                  </a:lnTo>
                  <a:lnTo>
                    <a:pt x="41" y="202"/>
                  </a:lnTo>
                  <a:lnTo>
                    <a:pt x="44" y="207"/>
                  </a:lnTo>
                  <a:lnTo>
                    <a:pt x="47" y="213"/>
                  </a:lnTo>
                  <a:lnTo>
                    <a:pt x="52" y="217"/>
                  </a:lnTo>
                  <a:lnTo>
                    <a:pt x="57" y="221"/>
                  </a:lnTo>
                  <a:lnTo>
                    <a:pt x="64" y="225"/>
                  </a:lnTo>
                  <a:lnTo>
                    <a:pt x="70" y="226"/>
                  </a:lnTo>
                  <a:lnTo>
                    <a:pt x="152" y="244"/>
                  </a:lnTo>
                  <a:lnTo>
                    <a:pt x="161" y="194"/>
                  </a:lnTo>
                  <a:lnTo>
                    <a:pt x="326" y="230"/>
                  </a:lnTo>
                  <a:lnTo>
                    <a:pt x="326" y="24"/>
                  </a:lnTo>
                  <a:close/>
                  <a:moveTo>
                    <a:pt x="132" y="213"/>
                  </a:moveTo>
                  <a:lnTo>
                    <a:pt x="74" y="201"/>
                  </a:lnTo>
                  <a:lnTo>
                    <a:pt x="74" y="201"/>
                  </a:lnTo>
                  <a:lnTo>
                    <a:pt x="74" y="201"/>
                  </a:lnTo>
                  <a:lnTo>
                    <a:pt x="70" y="199"/>
                  </a:lnTo>
                  <a:lnTo>
                    <a:pt x="67" y="197"/>
                  </a:lnTo>
                  <a:lnTo>
                    <a:pt x="65" y="192"/>
                  </a:lnTo>
                  <a:lnTo>
                    <a:pt x="65" y="189"/>
                  </a:lnTo>
                  <a:lnTo>
                    <a:pt x="65" y="189"/>
                  </a:lnTo>
                  <a:lnTo>
                    <a:pt x="65" y="187"/>
                  </a:lnTo>
                  <a:lnTo>
                    <a:pt x="67" y="174"/>
                  </a:lnTo>
                  <a:lnTo>
                    <a:pt x="135" y="189"/>
                  </a:lnTo>
                  <a:lnTo>
                    <a:pt x="132" y="213"/>
                  </a:lnTo>
                  <a:close/>
                  <a:moveTo>
                    <a:pt x="301" y="198"/>
                  </a:moveTo>
                  <a:lnTo>
                    <a:pt x="31" y="140"/>
                  </a:lnTo>
                  <a:lnTo>
                    <a:pt x="31" y="140"/>
                  </a:lnTo>
                  <a:lnTo>
                    <a:pt x="27" y="137"/>
                  </a:lnTo>
                  <a:lnTo>
                    <a:pt x="26" y="135"/>
                  </a:lnTo>
                  <a:lnTo>
                    <a:pt x="26" y="96"/>
                  </a:lnTo>
                  <a:lnTo>
                    <a:pt x="299" y="26"/>
                  </a:lnTo>
                  <a:lnTo>
                    <a:pt x="299" y="26"/>
                  </a:lnTo>
                  <a:lnTo>
                    <a:pt x="301" y="26"/>
                  </a:lnTo>
                  <a:lnTo>
                    <a:pt x="301"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71"/>
            <p:cNvSpPr>
              <a:spLocks/>
            </p:cNvSpPr>
            <p:nvPr/>
          </p:nvSpPr>
          <p:spPr bwMode="auto">
            <a:xfrm>
              <a:off x="2060" y="1886"/>
              <a:ext cx="30" cy="12"/>
            </a:xfrm>
            <a:custGeom>
              <a:avLst/>
              <a:gdLst>
                <a:gd name="T0" fmla="*/ 13 w 60"/>
                <a:gd name="T1" fmla="*/ 25 h 25"/>
                <a:gd name="T2" fmla="*/ 47 w 60"/>
                <a:gd name="T3" fmla="*/ 25 h 25"/>
                <a:gd name="T4" fmla="*/ 47 w 60"/>
                <a:gd name="T5" fmla="*/ 25 h 25"/>
                <a:gd name="T6" fmla="*/ 53 w 60"/>
                <a:gd name="T7" fmla="*/ 25 h 25"/>
                <a:gd name="T8" fmla="*/ 57 w 60"/>
                <a:gd name="T9" fmla="*/ 21 h 25"/>
                <a:gd name="T10" fmla="*/ 59 w 60"/>
                <a:gd name="T11" fmla="*/ 17 h 25"/>
                <a:gd name="T12" fmla="*/ 60 w 60"/>
                <a:gd name="T13" fmla="*/ 13 h 25"/>
                <a:gd name="T14" fmla="*/ 60 w 60"/>
                <a:gd name="T15" fmla="*/ 13 h 25"/>
                <a:gd name="T16" fmla="*/ 59 w 60"/>
                <a:gd name="T17" fmla="*/ 7 h 25"/>
                <a:gd name="T18" fmla="*/ 57 w 60"/>
                <a:gd name="T19" fmla="*/ 3 h 25"/>
                <a:gd name="T20" fmla="*/ 53 w 60"/>
                <a:gd name="T21" fmla="*/ 1 h 25"/>
                <a:gd name="T22" fmla="*/ 47 w 60"/>
                <a:gd name="T23" fmla="*/ 0 h 25"/>
                <a:gd name="T24" fmla="*/ 13 w 60"/>
                <a:gd name="T25" fmla="*/ 0 h 25"/>
                <a:gd name="T26" fmla="*/ 13 w 60"/>
                <a:gd name="T27" fmla="*/ 0 h 25"/>
                <a:gd name="T28" fmla="*/ 7 w 60"/>
                <a:gd name="T29" fmla="*/ 1 h 25"/>
                <a:gd name="T30" fmla="*/ 4 w 60"/>
                <a:gd name="T31" fmla="*/ 3 h 25"/>
                <a:gd name="T32" fmla="*/ 1 w 60"/>
                <a:gd name="T33" fmla="*/ 7 h 25"/>
                <a:gd name="T34" fmla="*/ 0 w 60"/>
                <a:gd name="T35" fmla="*/ 13 h 25"/>
                <a:gd name="T36" fmla="*/ 0 w 60"/>
                <a:gd name="T37" fmla="*/ 13 h 25"/>
                <a:gd name="T38" fmla="*/ 1 w 60"/>
                <a:gd name="T39" fmla="*/ 17 h 25"/>
                <a:gd name="T40" fmla="*/ 4 w 60"/>
                <a:gd name="T41" fmla="*/ 21 h 25"/>
                <a:gd name="T42" fmla="*/ 7 w 60"/>
                <a:gd name="T43" fmla="*/ 25 h 25"/>
                <a:gd name="T44" fmla="*/ 13 w 60"/>
                <a:gd name="T45" fmla="*/ 25 h 25"/>
                <a:gd name="T46" fmla="*/ 13 w 60"/>
                <a:gd name="T4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 h="25">
                  <a:moveTo>
                    <a:pt x="13" y="25"/>
                  </a:moveTo>
                  <a:lnTo>
                    <a:pt x="47" y="25"/>
                  </a:lnTo>
                  <a:lnTo>
                    <a:pt x="47" y="25"/>
                  </a:lnTo>
                  <a:lnTo>
                    <a:pt x="53" y="25"/>
                  </a:lnTo>
                  <a:lnTo>
                    <a:pt x="57" y="21"/>
                  </a:lnTo>
                  <a:lnTo>
                    <a:pt x="59" y="17"/>
                  </a:lnTo>
                  <a:lnTo>
                    <a:pt x="60" y="13"/>
                  </a:lnTo>
                  <a:lnTo>
                    <a:pt x="60" y="13"/>
                  </a:lnTo>
                  <a:lnTo>
                    <a:pt x="59" y="7"/>
                  </a:lnTo>
                  <a:lnTo>
                    <a:pt x="57" y="3"/>
                  </a:lnTo>
                  <a:lnTo>
                    <a:pt x="53" y="1"/>
                  </a:lnTo>
                  <a:lnTo>
                    <a:pt x="47" y="0"/>
                  </a:lnTo>
                  <a:lnTo>
                    <a:pt x="13" y="0"/>
                  </a:lnTo>
                  <a:lnTo>
                    <a:pt x="13" y="0"/>
                  </a:lnTo>
                  <a:lnTo>
                    <a:pt x="7" y="1"/>
                  </a:lnTo>
                  <a:lnTo>
                    <a:pt x="4" y="3"/>
                  </a:lnTo>
                  <a:lnTo>
                    <a:pt x="1" y="7"/>
                  </a:lnTo>
                  <a:lnTo>
                    <a:pt x="0" y="13"/>
                  </a:lnTo>
                  <a:lnTo>
                    <a:pt x="0" y="13"/>
                  </a:lnTo>
                  <a:lnTo>
                    <a:pt x="1" y="17"/>
                  </a:lnTo>
                  <a:lnTo>
                    <a:pt x="4" y="21"/>
                  </a:lnTo>
                  <a:lnTo>
                    <a:pt x="7" y="25"/>
                  </a:lnTo>
                  <a:lnTo>
                    <a:pt x="13" y="25"/>
                  </a:lnTo>
                  <a:lnTo>
                    <a:pt x="1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72"/>
            <p:cNvSpPr>
              <a:spLocks/>
            </p:cNvSpPr>
            <p:nvPr/>
          </p:nvSpPr>
          <p:spPr bwMode="auto">
            <a:xfrm>
              <a:off x="2053" y="1835"/>
              <a:ext cx="25" cy="25"/>
            </a:xfrm>
            <a:custGeom>
              <a:avLst/>
              <a:gdLst>
                <a:gd name="T0" fmla="*/ 46 w 49"/>
                <a:gd name="T1" fmla="*/ 22 h 51"/>
                <a:gd name="T2" fmla="*/ 46 w 49"/>
                <a:gd name="T3" fmla="*/ 22 h 51"/>
                <a:gd name="T4" fmla="*/ 49 w 49"/>
                <a:gd name="T5" fmla="*/ 18 h 51"/>
                <a:gd name="T6" fmla="*/ 49 w 49"/>
                <a:gd name="T7" fmla="*/ 13 h 51"/>
                <a:gd name="T8" fmla="*/ 49 w 49"/>
                <a:gd name="T9" fmla="*/ 13 h 51"/>
                <a:gd name="T10" fmla="*/ 49 w 49"/>
                <a:gd name="T11" fmla="*/ 9 h 51"/>
                <a:gd name="T12" fmla="*/ 46 w 49"/>
                <a:gd name="T13" fmla="*/ 4 h 51"/>
                <a:gd name="T14" fmla="*/ 46 w 49"/>
                <a:gd name="T15" fmla="*/ 4 h 51"/>
                <a:gd name="T16" fmla="*/ 42 w 49"/>
                <a:gd name="T17" fmla="*/ 1 h 51"/>
                <a:gd name="T18" fmla="*/ 37 w 49"/>
                <a:gd name="T19" fmla="*/ 0 h 51"/>
                <a:gd name="T20" fmla="*/ 32 w 49"/>
                <a:gd name="T21" fmla="*/ 1 h 51"/>
                <a:gd name="T22" fmla="*/ 28 w 49"/>
                <a:gd name="T23" fmla="*/ 4 h 51"/>
                <a:gd name="T24" fmla="*/ 3 w 49"/>
                <a:gd name="T25" fmla="*/ 28 h 51"/>
                <a:gd name="T26" fmla="*/ 3 w 49"/>
                <a:gd name="T27" fmla="*/ 28 h 51"/>
                <a:gd name="T28" fmla="*/ 1 w 49"/>
                <a:gd name="T29" fmla="*/ 33 h 51"/>
                <a:gd name="T30" fmla="*/ 0 w 49"/>
                <a:gd name="T31" fmla="*/ 38 h 51"/>
                <a:gd name="T32" fmla="*/ 0 w 49"/>
                <a:gd name="T33" fmla="*/ 38 h 51"/>
                <a:gd name="T34" fmla="*/ 1 w 49"/>
                <a:gd name="T35" fmla="*/ 42 h 51"/>
                <a:gd name="T36" fmla="*/ 3 w 49"/>
                <a:gd name="T37" fmla="*/ 47 h 51"/>
                <a:gd name="T38" fmla="*/ 3 w 49"/>
                <a:gd name="T39" fmla="*/ 47 h 51"/>
                <a:gd name="T40" fmla="*/ 7 w 49"/>
                <a:gd name="T41" fmla="*/ 50 h 51"/>
                <a:gd name="T42" fmla="*/ 13 w 49"/>
                <a:gd name="T43" fmla="*/ 51 h 51"/>
                <a:gd name="T44" fmla="*/ 17 w 49"/>
                <a:gd name="T45" fmla="*/ 50 h 51"/>
                <a:gd name="T46" fmla="*/ 21 w 49"/>
                <a:gd name="T47" fmla="*/ 47 h 51"/>
                <a:gd name="T48" fmla="*/ 46 w 49"/>
                <a:gd name="T49" fmla="*/ 2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51">
                  <a:moveTo>
                    <a:pt x="46" y="22"/>
                  </a:moveTo>
                  <a:lnTo>
                    <a:pt x="46" y="22"/>
                  </a:lnTo>
                  <a:lnTo>
                    <a:pt x="49" y="18"/>
                  </a:lnTo>
                  <a:lnTo>
                    <a:pt x="49" y="13"/>
                  </a:lnTo>
                  <a:lnTo>
                    <a:pt x="49" y="13"/>
                  </a:lnTo>
                  <a:lnTo>
                    <a:pt x="49" y="9"/>
                  </a:lnTo>
                  <a:lnTo>
                    <a:pt x="46" y="4"/>
                  </a:lnTo>
                  <a:lnTo>
                    <a:pt x="46" y="4"/>
                  </a:lnTo>
                  <a:lnTo>
                    <a:pt x="42" y="1"/>
                  </a:lnTo>
                  <a:lnTo>
                    <a:pt x="37" y="0"/>
                  </a:lnTo>
                  <a:lnTo>
                    <a:pt x="32" y="1"/>
                  </a:lnTo>
                  <a:lnTo>
                    <a:pt x="28" y="4"/>
                  </a:lnTo>
                  <a:lnTo>
                    <a:pt x="3" y="28"/>
                  </a:lnTo>
                  <a:lnTo>
                    <a:pt x="3" y="28"/>
                  </a:lnTo>
                  <a:lnTo>
                    <a:pt x="1" y="33"/>
                  </a:lnTo>
                  <a:lnTo>
                    <a:pt x="0" y="38"/>
                  </a:lnTo>
                  <a:lnTo>
                    <a:pt x="0" y="38"/>
                  </a:lnTo>
                  <a:lnTo>
                    <a:pt x="1" y="42"/>
                  </a:lnTo>
                  <a:lnTo>
                    <a:pt x="3" y="47"/>
                  </a:lnTo>
                  <a:lnTo>
                    <a:pt x="3" y="47"/>
                  </a:lnTo>
                  <a:lnTo>
                    <a:pt x="7" y="50"/>
                  </a:lnTo>
                  <a:lnTo>
                    <a:pt x="13" y="51"/>
                  </a:lnTo>
                  <a:lnTo>
                    <a:pt x="17" y="50"/>
                  </a:lnTo>
                  <a:lnTo>
                    <a:pt x="21" y="47"/>
                  </a:lnTo>
                  <a:lnTo>
                    <a:pt x="4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73"/>
            <p:cNvSpPr>
              <a:spLocks/>
            </p:cNvSpPr>
            <p:nvPr/>
          </p:nvSpPr>
          <p:spPr bwMode="auto">
            <a:xfrm>
              <a:off x="2053" y="1924"/>
              <a:ext cx="25" cy="26"/>
            </a:xfrm>
            <a:custGeom>
              <a:avLst/>
              <a:gdLst>
                <a:gd name="T0" fmla="*/ 46 w 49"/>
                <a:gd name="T1" fmla="*/ 29 h 50"/>
                <a:gd name="T2" fmla="*/ 21 w 49"/>
                <a:gd name="T3" fmla="*/ 4 h 50"/>
                <a:gd name="T4" fmla="*/ 21 w 49"/>
                <a:gd name="T5" fmla="*/ 4 h 50"/>
                <a:gd name="T6" fmla="*/ 17 w 49"/>
                <a:gd name="T7" fmla="*/ 1 h 50"/>
                <a:gd name="T8" fmla="*/ 13 w 49"/>
                <a:gd name="T9" fmla="*/ 0 h 50"/>
                <a:gd name="T10" fmla="*/ 7 w 49"/>
                <a:gd name="T11" fmla="*/ 1 h 50"/>
                <a:gd name="T12" fmla="*/ 3 w 49"/>
                <a:gd name="T13" fmla="*/ 4 h 50"/>
                <a:gd name="T14" fmla="*/ 3 w 49"/>
                <a:gd name="T15" fmla="*/ 4 h 50"/>
                <a:gd name="T16" fmla="*/ 1 w 49"/>
                <a:gd name="T17" fmla="*/ 8 h 50"/>
                <a:gd name="T18" fmla="*/ 0 w 49"/>
                <a:gd name="T19" fmla="*/ 13 h 50"/>
                <a:gd name="T20" fmla="*/ 0 w 49"/>
                <a:gd name="T21" fmla="*/ 13 h 50"/>
                <a:gd name="T22" fmla="*/ 1 w 49"/>
                <a:gd name="T23" fmla="*/ 18 h 50"/>
                <a:gd name="T24" fmla="*/ 3 w 49"/>
                <a:gd name="T25" fmla="*/ 22 h 50"/>
                <a:gd name="T26" fmla="*/ 28 w 49"/>
                <a:gd name="T27" fmla="*/ 46 h 50"/>
                <a:gd name="T28" fmla="*/ 28 w 49"/>
                <a:gd name="T29" fmla="*/ 46 h 50"/>
                <a:gd name="T30" fmla="*/ 32 w 49"/>
                <a:gd name="T31" fmla="*/ 49 h 50"/>
                <a:gd name="T32" fmla="*/ 37 w 49"/>
                <a:gd name="T33" fmla="*/ 50 h 50"/>
                <a:gd name="T34" fmla="*/ 42 w 49"/>
                <a:gd name="T35" fmla="*/ 49 h 50"/>
                <a:gd name="T36" fmla="*/ 46 w 49"/>
                <a:gd name="T37" fmla="*/ 46 h 50"/>
                <a:gd name="T38" fmla="*/ 46 w 49"/>
                <a:gd name="T39" fmla="*/ 46 h 50"/>
                <a:gd name="T40" fmla="*/ 49 w 49"/>
                <a:gd name="T41" fmla="*/ 43 h 50"/>
                <a:gd name="T42" fmla="*/ 49 w 49"/>
                <a:gd name="T43" fmla="*/ 37 h 50"/>
                <a:gd name="T44" fmla="*/ 49 w 49"/>
                <a:gd name="T45" fmla="*/ 37 h 50"/>
                <a:gd name="T46" fmla="*/ 49 w 49"/>
                <a:gd name="T47" fmla="*/ 33 h 50"/>
                <a:gd name="T48" fmla="*/ 46 w 49"/>
                <a:gd name="T49" fmla="*/ 29 h 50"/>
                <a:gd name="T50" fmla="*/ 46 w 49"/>
                <a:gd name="T51" fmla="*/ 2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0">
                  <a:moveTo>
                    <a:pt x="46" y="29"/>
                  </a:moveTo>
                  <a:lnTo>
                    <a:pt x="21" y="4"/>
                  </a:lnTo>
                  <a:lnTo>
                    <a:pt x="21" y="4"/>
                  </a:lnTo>
                  <a:lnTo>
                    <a:pt x="17" y="1"/>
                  </a:lnTo>
                  <a:lnTo>
                    <a:pt x="13" y="0"/>
                  </a:lnTo>
                  <a:lnTo>
                    <a:pt x="7" y="1"/>
                  </a:lnTo>
                  <a:lnTo>
                    <a:pt x="3" y="4"/>
                  </a:lnTo>
                  <a:lnTo>
                    <a:pt x="3" y="4"/>
                  </a:lnTo>
                  <a:lnTo>
                    <a:pt x="1" y="8"/>
                  </a:lnTo>
                  <a:lnTo>
                    <a:pt x="0" y="13"/>
                  </a:lnTo>
                  <a:lnTo>
                    <a:pt x="0" y="13"/>
                  </a:lnTo>
                  <a:lnTo>
                    <a:pt x="1" y="18"/>
                  </a:lnTo>
                  <a:lnTo>
                    <a:pt x="3" y="22"/>
                  </a:lnTo>
                  <a:lnTo>
                    <a:pt x="28" y="46"/>
                  </a:lnTo>
                  <a:lnTo>
                    <a:pt x="28" y="46"/>
                  </a:lnTo>
                  <a:lnTo>
                    <a:pt x="32" y="49"/>
                  </a:lnTo>
                  <a:lnTo>
                    <a:pt x="37" y="50"/>
                  </a:lnTo>
                  <a:lnTo>
                    <a:pt x="42" y="49"/>
                  </a:lnTo>
                  <a:lnTo>
                    <a:pt x="46" y="46"/>
                  </a:lnTo>
                  <a:lnTo>
                    <a:pt x="46" y="46"/>
                  </a:lnTo>
                  <a:lnTo>
                    <a:pt x="49" y="43"/>
                  </a:lnTo>
                  <a:lnTo>
                    <a:pt x="49" y="37"/>
                  </a:lnTo>
                  <a:lnTo>
                    <a:pt x="49" y="37"/>
                  </a:lnTo>
                  <a:lnTo>
                    <a:pt x="49" y="33"/>
                  </a:lnTo>
                  <a:lnTo>
                    <a:pt x="46" y="29"/>
                  </a:lnTo>
                  <a:lnTo>
                    <a:pt x="46"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4"/>
          <p:cNvGrpSpPr>
            <a:grpSpLocks noChangeAspect="1"/>
          </p:cNvGrpSpPr>
          <p:nvPr/>
        </p:nvGrpSpPr>
        <p:grpSpPr bwMode="auto">
          <a:xfrm>
            <a:off x="5240395" y="3363573"/>
            <a:ext cx="543730" cy="482176"/>
            <a:chOff x="4182" y="631"/>
            <a:chExt cx="212" cy="188"/>
          </a:xfrm>
          <a:solidFill>
            <a:schemeClr val="bg1"/>
          </a:solidFill>
        </p:grpSpPr>
        <p:sp>
          <p:nvSpPr>
            <p:cNvPr id="31" name="Freeform 5"/>
            <p:cNvSpPr>
              <a:spLocks noEditPoints="1"/>
            </p:cNvSpPr>
            <p:nvPr/>
          </p:nvSpPr>
          <p:spPr bwMode="auto">
            <a:xfrm>
              <a:off x="4236" y="631"/>
              <a:ext cx="111" cy="76"/>
            </a:xfrm>
            <a:custGeom>
              <a:avLst/>
              <a:gdLst>
                <a:gd name="T0" fmla="*/ 25 w 221"/>
                <a:gd name="T1" fmla="*/ 153 h 153"/>
                <a:gd name="T2" fmla="*/ 25 w 221"/>
                <a:gd name="T3" fmla="*/ 25 h 153"/>
                <a:gd name="T4" fmla="*/ 132 w 221"/>
                <a:gd name="T5" fmla="*/ 25 h 153"/>
                <a:gd name="T6" fmla="*/ 132 w 221"/>
                <a:gd name="T7" fmla="*/ 76 h 153"/>
                <a:gd name="T8" fmla="*/ 132 w 221"/>
                <a:gd name="T9" fmla="*/ 76 h 153"/>
                <a:gd name="T10" fmla="*/ 133 w 221"/>
                <a:gd name="T11" fmla="*/ 80 h 153"/>
                <a:gd name="T12" fmla="*/ 135 w 221"/>
                <a:gd name="T13" fmla="*/ 84 h 153"/>
                <a:gd name="T14" fmla="*/ 140 w 221"/>
                <a:gd name="T15" fmla="*/ 88 h 153"/>
                <a:gd name="T16" fmla="*/ 145 w 221"/>
                <a:gd name="T17" fmla="*/ 89 h 153"/>
                <a:gd name="T18" fmla="*/ 195 w 221"/>
                <a:gd name="T19" fmla="*/ 89 h 153"/>
                <a:gd name="T20" fmla="*/ 195 w 221"/>
                <a:gd name="T21" fmla="*/ 153 h 153"/>
                <a:gd name="T22" fmla="*/ 221 w 221"/>
                <a:gd name="T23" fmla="*/ 153 h 153"/>
                <a:gd name="T24" fmla="*/ 221 w 221"/>
                <a:gd name="T25" fmla="*/ 76 h 153"/>
                <a:gd name="T26" fmla="*/ 145 w 221"/>
                <a:gd name="T27" fmla="*/ 0 h 153"/>
                <a:gd name="T28" fmla="*/ 0 w 221"/>
                <a:gd name="T29" fmla="*/ 0 h 153"/>
                <a:gd name="T30" fmla="*/ 0 w 221"/>
                <a:gd name="T31" fmla="*/ 153 h 153"/>
                <a:gd name="T32" fmla="*/ 25 w 221"/>
                <a:gd name="T33" fmla="*/ 153 h 153"/>
                <a:gd name="T34" fmla="*/ 187 w 221"/>
                <a:gd name="T35" fmla="*/ 73 h 153"/>
                <a:gd name="T36" fmla="*/ 147 w 221"/>
                <a:gd name="T37" fmla="*/ 73 h 153"/>
                <a:gd name="T38" fmla="*/ 147 w 221"/>
                <a:gd name="T39" fmla="*/ 34 h 153"/>
                <a:gd name="T40" fmla="*/ 187 w 221"/>
                <a:gd name="T41" fmla="*/ 7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1" h="153">
                  <a:moveTo>
                    <a:pt x="25" y="153"/>
                  </a:moveTo>
                  <a:lnTo>
                    <a:pt x="25" y="25"/>
                  </a:lnTo>
                  <a:lnTo>
                    <a:pt x="132" y="25"/>
                  </a:lnTo>
                  <a:lnTo>
                    <a:pt x="132" y="76"/>
                  </a:lnTo>
                  <a:lnTo>
                    <a:pt x="132" y="76"/>
                  </a:lnTo>
                  <a:lnTo>
                    <a:pt x="133" y="80"/>
                  </a:lnTo>
                  <a:lnTo>
                    <a:pt x="135" y="84"/>
                  </a:lnTo>
                  <a:lnTo>
                    <a:pt x="140" y="88"/>
                  </a:lnTo>
                  <a:lnTo>
                    <a:pt x="145" y="89"/>
                  </a:lnTo>
                  <a:lnTo>
                    <a:pt x="195" y="89"/>
                  </a:lnTo>
                  <a:lnTo>
                    <a:pt x="195" y="153"/>
                  </a:lnTo>
                  <a:lnTo>
                    <a:pt x="221" y="153"/>
                  </a:lnTo>
                  <a:lnTo>
                    <a:pt x="221" y="76"/>
                  </a:lnTo>
                  <a:lnTo>
                    <a:pt x="145" y="0"/>
                  </a:lnTo>
                  <a:lnTo>
                    <a:pt x="0" y="0"/>
                  </a:lnTo>
                  <a:lnTo>
                    <a:pt x="0" y="153"/>
                  </a:lnTo>
                  <a:lnTo>
                    <a:pt x="25" y="153"/>
                  </a:lnTo>
                  <a:close/>
                  <a:moveTo>
                    <a:pt x="187" y="73"/>
                  </a:moveTo>
                  <a:lnTo>
                    <a:pt x="147" y="73"/>
                  </a:lnTo>
                  <a:lnTo>
                    <a:pt x="147" y="34"/>
                  </a:lnTo>
                  <a:lnTo>
                    <a:pt x="187"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
            <p:cNvSpPr>
              <a:spLocks noEditPoints="1"/>
            </p:cNvSpPr>
            <p:nvPr/>
          </p:nvSpPr>
          <p:spPr bwMode="auto">
            <a:xfrm>
              <a:off x="4182" y="667"/>
              <a:ext cx="212" cy="152"/>
            </a:xfrm>
            <a:custGeom>
              <a:avLst/>
              <a:gdLst>
                <a:gd name="T0" fmla="*/ 410 w 423"/>
                <a:gd name="T1" fmla="*/ 13 h 303"/>
                <a:gd name="T2" fmla="*/ 402 w 423"/>
                <a:gd name="T3" fmla="*/ 6 h 303"/>
                <a:gd name="T4" fmla="*/ 391 w 423"/>
                <a:gd name="T5" fmla="*/ 2 h 303"/>
                <a:gd name="T6" fmla="*/ 371 w 423"/>
                <a:gd name="T7" fmla="*/ 0 h 303"/>
                <a:gd name="T8" fmla="*/ 347 w 423"/>
                <a:gd name="T9" fmla="*/ 28 h 303"/>
                <a:gd name="T10" fmla="*/ 371 w 423"/>
                <a:gd name="T11" fmla="*/ 28 h 303"/>
                <a:gd name="T12" fmla="*/ 384 w 423"/>
                <a:gd name="T13" fmla="*/ 29 h 303"/>
                <a:gd name="T14" fmla="*/ 391 w 423"/>
                <a:gd name="T15" fmla="*/ 32 h 303"/>
                <a:gd name="T16" fmla="*/ 394 w 423"/>
                <a:gd name="T17" fmla="*/ 40 h 303"/>
                <a:gd name="T18" fmla="*/ 395 w 423"/>
                <a:gd name="T19" fmla="*/ 52 h 303"/>
                <a:gd name="T20" fmla="*/ 78 w 423"/>
                <a:gd name="T21" fmla="*/ 97 h 303"/>
                <a:gd name="T22" fmla="*/ 74 w 423"/>
                <a:gd name="T23" fmla="*/ 97 h 303"/>
                <a:gd name="T24" fmla="*/ 67 w 423"/>
                <a:gd name="T25" fmla="*/ 102 h 303"/>
                <a:gd name="T26" fmla="*/ 28 w 423"/>
                <a:gd name="T27" fmla="*/ 237 h 303"/>
                <a:gd name="T28" fmla="*/ 91 w 423"/>
                <a:gd name="T29" fmla="*/ 72 h 303"/>
                <a:gd name="T30" fmla="*/ 0 w 423"/>
                <a:gd name="T31" fmla="*/ 44 h 303"/>
                <a:gd name="T32" fmla="*/ 0 w 423"/>
                <a:gd name="T33" fmla="*/ 270 h 303"/>
                <a:gd name="T34" fmla="*/ 1 w 423"/>
                <a:gd name="T35" fmla="*/ 280 h 303"/>
                <a:gd name="T36" fmla="*/ 10 w 423"/>
                <a:gd name="T37" fmla="*/ 295 h 303"/>
                <a:gd name="T38" fmla="*/ 18 w 423"/>
                <a:gd name="T39" fmla="*/ 299 h 303"/>
                <a:gd name="T40" fmla="*/ 19 w 423"/>
                <a:gd name="T41" fmla="*/ 299 h 303"/>
                <a:gd name="T42" fmla="*/ 22 w 423"/>
                <a:gd name="T43" fmla="*/ 301 h 303"/>
                <a:gd name="T44" fmla="*/ 22 w 423"/>
                <a:gd name="T45" fmla="*/ 301 h 303"/>
                <a:gd name="T46" fmla="*/ 27 w 423"/>
                <a:gd name="T47" fmla="*/ 303 h 303"/>
                <a:gd name="T48" fmla="*/ 28 w 423"/>
                <a:gd name="T49" fmla="*/ 303 h 303"/>
                <a:gd name="T50" fmla="*/ 423 w 423"/>
                <a:gd name="T51" fmla="*/ 303 h 303"/>
                <a:gd name="T52" fmla="*/ 423 w 423"/>
                <a:gd name="T53" fmla="*/ 52 h 303"/>
                <a:gd name="T54" fmla="*/ 421 w 423"/>
                <a:gd name="T55" fmla="*/ 32 h 303"/>
                <a:gd name="T56" fmla="*/ 417 w 423"/>
                <a:gd name="T57" fmla="*/ 22 h 303"/>
                <a:gd name="T58" fmla="*/ 410 w 423"/>
                <a:gd name="T59" fmla="*/ 13 h 303"/>
                <a:gd name="T60" fmla="*/ 395 w 423"/>
                <a:gd name="T61" fmla="*/ 275 h 303"/>
                <a:gd name="T62" fmla="*/ 89 w 423"/>
                <a:gd name="T63" fmla="*/ 124 h 303"/>
                <a:gd name="T64" fmla="*/ 395 w 423"/>
                <a:gd name="T65" fmla="*/ 2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3" h="303">
                  <a:moveTo>
                    <a:pt x="410" y="13"/>
                  </a:moveTo>
                  <a:lnTo>
                    <a:pt x="410" y="13"/>
                  </a:lnTo>
                  <a:lnTo>
                    <a:pt x="406" y="9"/>
                  </a:lnTo>
                  <a:lnTo>
                    <a:pt x="402" y="6"/>
                  </a:lnTo>
                  <a:lnTo>
                    <a:pt x="396" y="4"/>
                  </a:lnTo>
                  <a:lnTo>
                    <a:pt x="391" y="2"/>
                  </a:lnTo>
                  <a:lnTo>
                    <a:pt x="381" y="1"/>
                  </a:lnTo>
                  <a:lnTo>
                    <a:pt x="371" y="0"/>
                  </a:lnTo>
                  <a:lnTo>
                    <a:pt x="347" y="0"/>
                  </a:lnTo>
                  <a:lnTo>
                    <a:pt x="347" y="28"/>
                  </a:lnTo>
                  <a:lnTo>
                    <a:pt x="371" y="28"/>
                  </a:lnTo>
                  <a:lnTo>
                    <a:pt x="371" y="28"/>
                  </a:lnTo>
                  <a:lnTo>
                    <a:pt x="377" y="28"/>
                  </a:lnTo>
                  <a:lnTo>
                    <a:pt x="384" y="29"/>
                  </a:lnTo>
                  <a:lnTo>
                    <a:pt x="388" y="30"/>
                  </a:lnTo>
                  <a:lnTo>
                    <a:pt x="391" y="32"/>
                  </a:lnTo>
                  <a:lnTo>
                    <a:pt x="393" y="35"/>
                  </a:lnTo>
                  <a:lnTo>
                    <a:pt x="394" y="40"/>
                  </a:lnTo>
                  <a:lnTo>
                    <a:pt x="395" y="46"/>
                  </a:lnTo>
                  <a:lnTo>
                    <a:pt x="395" y="52"/>
                  </a:lnTo>
                  <a:lnTo>
                    <a:pt x="395" y="97"/>
                  </a:lnTo>
                  <a:lnTo>
                    <a:pt x="78" y="97"/>
                  </a:lnTo>
                  <a:lnTo>
                    <a:pt x="78" y="97"/>
                  </a:lnTo>
                  <a:lnTo>
                    <a:pt x="74" y="97"/>
                  </a:lnTo>
                  <a:lnTo>
                    <a:pt x="70" y="99"/>
                  </a:lnTo>
                  <a:lnTo>
                    <a:pt x="67" y="102"/>
                  </a:lnTo>
                  <a:lnTo>
                    <a:pt x="65" y="106"/>
                  </a:lnTo>
                  <a:lnTo>
                    <a:pt x="28" y="237"/>
                  </a:lnTo>
                  <a:lnTo>
                    <a:pt x="28" y="72"/>
                  </a:lnTo>
                  <a:lnTo>
                    <a:pt x="91" y="72"/>
                  </a:lnTo>
                  <a:lnTo>
                    <a:pt x="91" y="44"/>
                  </a:lnTo>
                  <a:lnTo>
                    <a:pt x="0" y="44"/>
                  </a:lnTo>
                  <a:lnTo>
                    <a:pt x="0" y="270"/>
                  </a:lnTo>
                  <a:lnTo>
                    <a:pt x="0" y="270"/>
                  </a:lnTo>
                  <a:lnTo>
                    <a:pt x="1" y="276"/>
                  </a:lnTo>
                  <a:lnTo>
                    <a:pt x="1" y="280"/>
                  </a:lnTo>
                  <a:lnTo>
                    <a:pt x="5" y="287"/>
                  </a:lnTo>
                  <a:lnTo>
                    <a:pt x="10" y="295"/>
                  </a:lnTo>
                  <a:lnTo>
                    <a:pt x="18" y="299"/>
                  </a:lnTo>
                  <a:lnTo>
                    <a:pt x="18" y="299"/>
                  </a:lnTo>
                  <a:lnTo>
                    <a:pt x="19" y="299"/>
                  </a:lnTo>
                  <a:lnTo>
                    <a:pt x="19" y="299"/>
                  </a:lnTo>
                  <a:lnTo>
                    <a:pt x="22" y="301"/>
                  </a:lnTo>
                  <a:lnTo>
                    <a:pt x="22" y="301"/>
                  </a:lnTo>
                  <a:lnTo>
                    <a:pt x="22" y="301"/>
                  </a:lnTo>
                  <a:lnTo>
                    <a:pt x="22" y="301"/>
                  </a:lnTo>
                  <a:lnTo>
                    <a:pt x="27" y="303"/>
                  </a:lnTo>
                  <a:lnTo>
                    <a:pt x="27" y="303"/>
                  </a:lnTo>
                  <a:lnTo>
                    <a:pt x="28" y="303"/>
                  </a:lnTo>
                  <a:lnTo>
                    <a:pt x="28" y="303"/>
                  </a:lnTo>
                  <a:lnTo>
                    <a:pt x="32" y="303"/>
                  </a:lnTo>
                  <a:lnTo>
                    <a:pt x="423" y="303"/>
                  </a:lnTo>
                  <a:lnTo>
                    <a:pt x="423" y="52"/>
                  </a:lnTo>
                  <a:lnTo>
                    <a:pt x="423" y="52"/>
                  </a:lnTo>
                  <a:lnTo>
                    <a:pt x="423" y="43"/>
                  </a:lnTo>
                  <a:lnTo>
                    <a:pt x="421" y="32"/>
                  </a:lnTo>
                  <a:lnTo>
                    <a:pt x="419" y="27"/>
                  </a:lnTo>
                  <a:lnTo>
                    <a:pt x="417" y="22"/>
                  </a:lnTo>
                  <a:lnTo>
                    <a:pt x="415" y="17"/>
                  </a:lnTo>
                  <a:lnTo>
                    <a:pt x="410" y="13"/>
                  </a:lnTo>
                  <a:lnTo>
                    <a:pt x="410" y="13"/>
                  </a:lnTo>
                  <a:close/>
                  <a:moveTo>
                    <a:pt x="395" y="275"/>
                  </a:moveTo>
                  <a:lnTo>
                    <a:pt x="45" y="275"/>
                  </a:lnTo>
                  <a:lnTo>
                    <a:pt x="89" y="124"/>
                  </a:lnTo>
                  <a:lnTo>
                    <a:pt x="395" y="124"/>
                  </a:lnTo>
                  <a:lnTo>
                    <a:pt x="395" y="2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8"/>
          <p:cNvGrpSpPr/>
          <p:nvPr/>
        </p:nvGrpSpPr>
        <p:grpSpPr>
          <a:xfrm>
            <a:off x="5241369" y="1126433"/>
            <a:ext cx="541781" cy="483351"/>
            <a:chOff x="5135529" y="1041301"/>
            <a:chExt cx="541781" cy="483351"/>
          </a:xfrm>
          <a:solidFill>
            <a:schemeClr val="bg1"/>
          </a:solidFill>
        </p:grpSpPr>
        <p:sp>
          <p:nvSpPr>
            <p:cNvPr id="29" name="Freeform 300"/>
            <p:cNvSpPr>
              <a:spLocks noEditPoints="1"/>
            </p:cNvSpPr>
            <p:nvPr/>
          </p:nvSpPr>
          <p:spPr bwMode="auto">
            <a:xfrm>
              <a:off x="5135529" y="1184927"/>
              <a:ext cx="336550" cy="339725"/>
            </a:xfrm>
            <a:custGeom>
              <a:avLst/>
              <a:gdLst>
                <a:gd name="T0" fmla="*/ 382 w 426"/>
                <a:gd name="T1" fmla="*/ 169 h 426"/>
                <a:gd name="T2" fmla="*/ 374 w 426"/>
                <a:gd name="T3" fmla="*/ 146 h 426"/>
                <a:gd name="T4" fmla="*/ 388 w 426"/>
                <a:gd name="T5" fmla="*/ 87 h 426"/>
                <a:gd name="T6" fmla="*/ 301 w 426"/>
                <a:gd name="T7" fmla="*/ 62 h 426"/>
                <a:gd name="T8" fmla="*/ 270 w 426"/>
                <a:gd name="T9" fmla="*/ 48 h 426"/>
                <a:gd name="T10" fmla="*/ 181 w 426"/>
                <a:gd name="T11" fmla="*/ 0 h 426"/>
                <a:gd name="T12" fmla="*/ 158 w 426"/>
                <a:gd name="T13" fmla="*/ 47 h 426"/>
                <a:gd name="T14" fmla="*/ 126 w 426"/>
                <a:gd name="T15" fmla="*/ 61 h 426"/>
                <a:gd name="T16" fmla="*/ 63 w 426"/>
                <a:gd name="T17" fmla="*/ 125 h 426"/>
                <a:gd name="T18" fmla="*/ 52 w 426"/>
                <a:gd name="T19" fmla="*/ 145 h 426"/>
                <a:gd name="T20" fmla="*/ 0 w 426"/>
                <a:gd name="T21" fmla="*/ 179 h 426"/>
                <a:gd name="T22" fmla="*/ 44 w 426"/>
                <a:gd name="T23" fmla="*/ 257 h 426"/>
                <a:gd name="T24" fmla="*/ 56 w 426"/>
                <a:gd name="T25" fmla="*/ 290 h 426"/>
                <a:gd name="T26" fmla="*/ 85 w 426"/>
                <a:gd name="T27" fmla="*/ 388 h 426"/>
                <a:gd name="T28" fmla="*/ 135 w 426"/>
                <a:gd name="T29" fmla="*/ 369 h 426"/>
                <a:gd name="T30" fmla="*/ 168 w 426"/>
                <a:gd name="T31" fmla="*/ 382 h 426"/>
                <a:gd name="T32" fmla="*/ 257 w 426"/>
                <a:gd name="T33" fmla="*/ 382 h 426"/>
                <a:gd name="T34" fmla="*/ 280 w 426"/>
                <a:gd name="T35" fmla="*/ 375 h 426"/>
                <a:gd name="T36" fmla="*/ 339 w 426"/>
                <a:gd name="T37" fmla="*/ 389 h 426"/>
                <a:gd name="T38" fmla="*/ 364 w 426"/>
                <a:gd name="T39" fmla="*/ 301 h 426"/>
                <a:gd name="T40" fmla="*/ 377 w 426"/>
                <a:gd name="T41" fmla="*/ 270 h 426"/>
                <a:gd name="T42" fmla="*/ 213 w 426"/>
                <a:gd name="T43" fmla="*/ 333 h 426"/>
                <a:gd name="T44" fmla="*/ 188 w 426"/>
                <a:gd name="T45" fmla="*/ 329 h 426"/>
                <a:gd name="T46" fmla="*/ 156 w 426"/>
                <a:gd name="T47" fmla="*/ 318 h 426"/>
                <a:gd name="T48" fmla="*/ 128 w 426"/>
                <a:gd name="T49" fmla="*/ 297 h 426"/>
                <a:gd name="T50" fmla="*/ 108 w 426"/>
                <a:gd name="T51" fmla="*/ 269 h 426"/>
                <a:gd name="T52" fmla="*/ 96 w 426"/>
                <a:gd name="T53" fmla="*/ 237 h 426"/>
                <a:gd name="T54" fmla="*/ 94 w 426"/>
                <a:gd name="T55" fmla="*/ 213 h 426"/>
                <a:gd name="T56" fmla="*/ 99 w 426"/>
                <a:gd name="T57" fmla="*/ 177 h 426"/>
                <a:gd name="T58" fmla="*/ 114 w 426"/>
                <a:gd name="T59" fmla="*/ 146 h 426"/>
                <a:gd name="T60" fmla="*/ 138 w 426"/>
                <a:gd name="T61" fmla="*/ 120 h 426"/>
                <a:gd name="T62" fmla="*/ 167 w 426"/>
                <a:gd name="T63" fmla="*/ 103 h 426"/>
                <a:gd name="T64" fmla="*/ 201 w 426"/>
                <a:gd name="T65" fmla="*/ 94 h 426"/>
                <a:gd name="T66" fmla="*/ 226 w 426"/>
                <a:gd name="T67" fmla="*/ 94 h 426"/>
                <a:gd name="T68" fmla="*/ 260 w 426"/>
                <a:gd name="T69" fmla="*/ 103 h 426"/>
                <a:gd name="T70" fmla="*/ 289 w 426"/>
                <a:gd name="T71" fmla="*/ 121 h 426"/>
                <a:gd name="T72" fmla="*/ 312 w 426"/>
                <a:gd name="T73" fmla="*/ 146 h 426"/>
                <a:gd name="T74" fmla="*/ 327 w 426"/>
                <a:gd name="T75" fmla="*/ 177 h 426"/>
                <a:gd name="T76" fmla="*/ 332 w 426"/>
                <a:gd name="T77" fmla="*/ 213 h 426"/>
                <a:gd name="T78" fmla="*/ 329 w 426"/>
                <a:gd name="T79" fmla="*/ 238 h 426"/>
                <a:gd name="T80" fmla="*/ 317 w 426"/>
                <a:gd name="T81" fmla="*/ 270 h 426"/>
                <a:gd name="T82" fmla="*/ 297 w 426"/>
                <a:gd name="T83" fmla="*/ 298 h 426"/>
                <a:gd name="T84" fmla="*/ 269 w 426"/>
                <a:gd name="T85" fmla="*/ 319 h 426"/>
                <a:gd name="T86" fmla="*/ 237 w 426"/>
                <a:gd name="T87" fmla="*/ 330 h 426"/>
                <a:gd name="T88" fmla="*/ 213 w 426"/>
                <a:gd name="T89" fmla="*/ 3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6" h="426">
                  <a:moveTo>
                    <a:pt x="426" y="247"/>
                  </a:moveTo>
                  <a:lnTo>
                    <a:pt x="426" y="181"/>
                  </a:lnTo>
                  <a:lnTo>
                    <a:pt x="382" y="169"/>
                  </a:lnTo>
                  <a:lnTo>
                    <a:pt x="382" y="169"/>
                  </a:lnTo>
                  <a:lnTo>
                    <a:pt x="379" y="158"/>
                  </a:lnTo>
                  <a:lnTo>
                    <a:pt x="374" y="146"/>
                  </a:lnTo>
                  <a:lnTo>
                    <a:pt x="370" y="136"/>
                  </a:lnTo>
                  <a:lnTo>
                    <a:pt x="365" y="126"/>
                  </a:lnTo>
                  <a:lnTo>
                    <a:pt x="388" y="87"/>
                  </a:lnTo>
                  <a:lnTo>
                    <a:pt x="341" y="38"/>
                  </a:lnTo>
                  <a:lnTo>
                    <a:pt x="301" y="62"/>
                  </a:lnTo>
                  <a:lnTo>
                    <a:pt x="301" y="62"/>
                  </a:lnTo>
                  <a:lnTo>
                    <a:pt x="291" y="57"/>
                  </a:lnTo>
                  <a:lnTo>
                    <a:pt x="281" y="51"/>
                  </a:lnTo>
                  <a:lnTo>
                    <a:pt x="270" y="48"/>
                  </a:lnTo>
                  <a:lnTo>
                    <a:pt x="258" y="44"/>
                  </a:lnTo>
                  <a:lnTo>
                    <a:pt x="247" y="0"/>
                  </a:lnTo>
                  <a:lnTo>
                    <a:pt x="181" y="0"/>
                  </a:lnTo>
                  <a:lnTo>
                    <a:pt x="169" y="44"/>
                  </a:lnTo>
                  <a:lnTo>
                    <a:pt x="169" y="44"/>
                  </a:lnTo>
                  <a:lnTo>
                    <a:pt x="158" y="47"/>
                  </a:lnTo>
                  <a:lnTo>
                    <a:pt x="146" y="51"/>
                  </a:lnTo>
                  <a:lnTo>
                    <a:pt x="137" y="56"/>
                  </a:lnTo>
                  <a:lnTo>
                    <a:pt x="126" y="61"/>
                  </a:lnTo>
                  <a:lnTo>
                    <a:pt x="87" y="37"/>
                  </a:lnTo>
                  <a:lnTo>
                    <a:pt x="39" y="85"/>
                  </a:lnTo>
                  <a:lnTo>
                    <a:pt x="63" y="125"/>
                  </a:lnTo>
                  <a:lnTo>
                    <a:pt x="63" y="125"/>
                  </a:lnTo>
                  <a:lnTo>
                    <a:pt x="57" y="134"/>
                  </a:lnTo>
                  <a:lnTo>
                    <a:pt x="52" y="145"/>
                  </a:lnTo>
                  <a:lnTo>
                    <a:pt x="49" y="156"/>
                  </a:lnTo>
                  <a:lnTo>
                    <a:pt x="44" y="168"/>
                  </a:lnTo>
                  <a:lnTo>
                    <a:pt x="0" y="179"/>
                  </a:lnTo>
                  <a:lnTo>
                    <a:pt x="0" y="245"/>
                  </a:lnTo>
                  <a:lnTo>
                    <a:pt x="44" y="257"/>
                  </a:lnTo>
                  <a:lnTo>
                    <a:pt x="44" y="257"/>
                  </a:lnTo>
                  <a:lnTo>
                    <a:pt x="47" y="268"/>
                  </a:lnTo>
                  <a:lnTo>
                    <a:pt x="52" y="280"/>
                  </a:lnTo>
                  <a:lnTo>
                    <a:pt x="56" y="290"/>
                  </a:lnTo>
                  <a:lnTo>
                    <a:pt x="61" y="300"/>
                  </a:lnTo>
                  <a:lnTo>
                    <a:pt x="38" y="339"/>
                  </a:lnTo>
                  <a:lnTo>
                    <a:pt x="85" y="388"/>
                  </a:lnTo>
                  <a:lnTo>
                    <a:pt x="125" y="364"/>
                  </a:lnTo>
                  <a:lnTo>
                    <a:pt x="125" y="364"/>
                  </a:lnTo>
                  <a:lnTo>
                    <a:pt x="135" y="369"/>
                  </a:lnTo>
                  <a:lnTo>
                    <a:pt x="145" y="375"/>
                  </a:lnTo>
                  <a:lnTo>
                    <a:pt x="156" y="378"/>
                  </a:lnTo>
                  <a:lnTo>
                    <a:pt x="168" y="382"/>
                  </a:lnTo>
                  <a:lnTo>
                    <a:pt x="179" y="426"/>
                  </a:lnTo>
                  <a:lnTo>
                    <a:pt x="245" y="426"/>
                  </a:lnTo>
                  <a:lnTo>
                    <a:pt x="257" y="382"/>
                  </a:lnTo>
                  <a:lnTo>
                    <a:pt x="257" y="382"/>
                  </a:lnTo>
                  <a:lnTo>
                    <a:pt x="268" y="379"/>
                  </a:lnTo>
                  <a:lnTo>
                    <a:pt x="280" y="375"/>
                  </a:lnTo>
                  <a:lnTo>
                    <a:pt x="289" y="370"/>
                  </a:lnTo>
                  <a:lnTo>
                    <a:pt x="300" y="365"/>
                  </a:lnTo>
                  <a:lnTo>
                    <a:pt x="339" y="389"/>
                  </a:lnTo>
                  <a:lnTo>
                    <a:pt x="387" y="341"/>
                  </a:lnTo>
                  <a:lnTo>
                    <a:pt x="364" y="301"/>
                  </a:lnTo>
                  <a:lnTo>
                    <a:pt x="364" y="301"/>
                  </a:lnTo>
                  <a:lnTo>
                    <a:pt x="369" y="292"/>
                  </a:lnTo>
                  <a:lnTo>
                    <a:pt x="374" y="281"/>
                  </a:lnTo>
                  <a:lnTo>
                    <a:pt x="377" y="270"/>
                  </a:lnTo>
                  <a:lnTo>
                    <a:pt x="382" y="258"/>
                  </a:lnTo>
                  <a:lnTo>
                    <a:pt x="426" y="247"/>
                  </a:lnTo>
                  <a:close/>
                  <a:moveTo>
                    <a:pt x="213" y="333"/>
                  </a:moveTo>
                  <a:lnTo>
                    <a:pt x="213" y="333"/>
                  </a:lnTo>
                  <a:lnTo>
                    <a:pt x="200" y="332"/>
                  </a:lnTo>
                  <a:lnTo>
                    <a:pt x="188" y="329"/>
                  </a:lnTo>
                  <a:lnTo>
                    <a:pt x="178" y="327"/>
                  </a:lnTo>
                  <a:lnTo>
                    <a:pt x="166" y="323"/>
                  </a:lnTo>
                  <a:lnTo>
                    <a:pt x="156" y="318"/>
                  </a:lnTo>
                  <a:lnTo>
                    <a:pt x="146" y="312"/>
                  </a:lnTo>
                  <a:lnTo>
                    <a:pt x="137" y="305"/>
                  </a:lnTo>
                  <a:lnTo>
                    <a:pt x="128" y="297"/>
                  </a:lnTo>
                  <a:lnTo>
                    <a:pt x="121" y="288"/>
                  </a:lnTo>
                  <a:lnTo>
                    <a:pt x="114" y="280"/>
                  </a:lnTo>
                  <a:lnTo>
                    <a:pt x="108" y="269"/>
                  </a:lnTo>
                  <a:lnTo>
                    <a:pt x="103" y="259"/>
                  </a:lnTo>
                  <a:lnTo>
                    <a:pt x="99" y="247"/>
                  </a:lnTo>
                  <a:lnTo>
                    <a:pt x="96" y="237"/>
                  </a:lnTo>
                  <a:lnTo>
                    <a:pt x="95" y="225"/>
                  </a:lnTo>
                  <a:lnTo>
                    <a:pt x="94" y="213"/>
                  </a:lnTo>
                  <a:lnTo>
                    <a:pt x="94" y="213"/>
                  </a:lnTo>
                  <a:lnTo>
                    <a:pt x="95" y="200"/>
                  </a:lnTo>
                  <a:lnTo>
                    <a:pt x="97" y="188"/>
                  </a:lnTo>
                  <a:lnTo>
                    <a:pt x="99" y="177"/>
                  </a:lnTo>
                  <a:lnTo>
                    <a:pt x="103" y="166"/>
                  </a:lnTo>
                  <a:lnTo>
                    <a:pt x="109" y="156"/>
                  </a:lnTo>
                  <a:lnTo>
                    <a:pt x="114" y="146"/>
                  </a:lnTo>
                  <a:lnTo>
                    <a:pt x="122" y="136"/>
                  </a:lnTo>
                  <a:lnTo>
                    <a:pt x="129" y="128"/>
                  </a:lnTo>
                  <a:lnTo>
                    <a:pt x="138" y="120"/>
                  </a:lnTo>
                  <a:lnTo>
                    <a:pt x="146" y="114"/>
                  </a:lnTo>
                  <a:lnTo>
                    <a:pt x="157" y="107"/>
                  </a:lnTo>
                  <a:lnTo>
                    <a:pt x="167" y="103"/>
                  </a:lnTo>
                  <a:lnTo>
                    <a:pt x="179" y="99"/>
                  </a:lnTo>
                  <a:lnTo>
                    <a:pt x="189" y="96"/>
                  </a:lnTo>
                  <a:lnTo>
                    <a:pt x="201" y="94"/>
                  </a:lnTo>
                  <a:lnTo>
                    <a:pt x="213" y="93"/>
                  </a:lnTo>
                  <a:lnTo>
                    <a:pt x="213" y="93"/>
                  </a:lnTo>
                  <a:lnTo>
                    <a:pt x="226" y="94"/>
                  </a:lnTo>
                  <a:lnTo>
                    <a:pt x="238" y="97"/>
                  </a:lnTo>
                  <a:lnTo>
                    <a:pt x="248" y="99"/>
                  </a:lnTo>
                  <a:lnTo>
                    <a:pt x="260" y="103"/>
                  </a:lnTo>
                  <a:lnTo>
                    <a:pt x="270" y="108"/>
                  </a:lnTo>
                  <a:lnTo>
                    <a:pt x="280" y="114"/>
                  </a:lnTo>
                  <a:lnTo>
                    <a:pt x="289" y="121"/>
                  </a:lnTo>
                  <a:lnTo>
                    <a:pt x="298" y="129"/>
                  </a:lnTo>
                  <a:lnTo>
                    <a:pt x="305" y="138"/>
                  </a:lnTo>
                  <a:lnTo>
                    <a:pt x="312" y="146"/>
                  </a:lnTo>
                  <a:lnTo>
                    <a:pt x="318" y="157"/>
                  </a:lnTo>
                  <a:lnTo>
                    <a:pt x="323" y="167"/>
                  </a:lnTo>
                  <a:lnTo>
                    <a:pt x="327" y="177"/>
                  </a:lnTo>
                  <a:lnTo>
                    <a:pt x="330" y="189"/>
                  </a:lnTo>
                  <a:lnTo>
                    <a:pt x="331" y="201"/>
                  </a:lnTo>
                  <a:lnTo>
                    <a:pt x="332" y="213"/>
                  </a:lnTo>
                  <a:lnTo>
                    <a:pt x="332" y="213"/>
                  </a:lnTo>
                  <a:lnTo>
                    <a:pt x="331" y="226"/>
                  </a:lnTo>
                  <a:lnTo>
                    <a:pt x="329" y="238"/>
                  </a:lnTo>
                  <a:lnTo>
                    <a:pt x="327" y="249"/>
                  </a:lnTo>
                  <a:lnTo>
                    <a:pt x="323" y="260"/>
                  </a:lnTo>
                  <a:lnTo>
                    <a:pt x="317" y="270"/>
                  </a:lnTo>
                  <a:lnTo>
                    <a:pt x="312" y="280"/>
                  </a:lnTo>
                  <a:lnTo>
                    <a:pt x="304" y="290"/>
                  </a:lnTo>
                  <a:lnTo>
                    <a:pt x="297" y="298"/>
                  </a:lnTo>
                  <a:lnTo>
                    <a:pt x="288" y="306"/>
                  </a:lnTo>
                  <a:lnTo>
                    <a:pt x="280" y="312"/>
                  </a:lnTo>
                  <a:lnTo>
                    <a:pt x="269" y="319"/>
                  </a:lnTo>
                  <a:lnTo>
                    <a:pt x="259" y="323"/>
                  </a:lnTo>
                  <a:lnTo>
                    <a:pt x="247" y="327"/>
                  </a:lnTo>
                  <a:lnTo>
                    <a:pt x="237" y="330"/>
                  </a:lnTo>
                  <a:lnTo>
                    <a:pt x="225" y="332"/>
                  </a:lnTo>
                  <a:lnTo>
                    <a:pt x="213" y="333"/>
                  </a:lnTo>
                  <a:lnTo>
                    <a:pt x="213" y="3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00"/>
            <p:cNvSpPr>
              <a:spLocks noEditPoints="1"/>
            </p:cNvSpPr>
            <p:nvPr/>
          </p:nvSpPr>
          <p:spPr bwMode="auto">
            <a:xfrm>
              <a:off x="5460084" y="1184927"/>
              <a:ext cx="217226" cy="219275"/>
            </a:xfrm>
            <a:custGeom>
              <a:avLst/>
              <a:gdLst>
                <a:gd name="T0" fmla="*/ 382 w 426"/>
                <a:gd name="T1" fmla="*/ 169 h 426"/>
                <a:gd name="T2" fmla="*/ 374 w 426"/>
                <a:gd name="T3" fmla="*/ 146 h 426"/>
                <a:gd name="T4" fmla="*/ 388 w 426"/>
                <a:gd name="T5" fmla="*/ 87 h 426"/>
                <a:gd name="T6" fmla="*/ 301 w 426"/>
                <a:gd name="T7" fmla="*/ 62 h 426"/>
                <a:gd name="T8" fmla="*/ 270 w 426"/>
                <a:gd name="T9" fmla="*/ 48 h 426"/>
                <a:gd name="T10" fmla="*/ 181 w 426"/>
                <a:gd name="T11" fmla="*/ 0 h 426"/>
                <a:gd name="T12" fmla="*/ 158 w 426"/>
                <a:gd name="T13" fmla="*/ 47 h 426"/>
                <a:gd name="T14" fmla="*/ 126 w 426"/>
                <a:gd name="T15" fmla="*/ 61 h 426"/>
                <a:gd name="T16" fmla="*/ 63 w 426"/>
                <a:gd name="T17" fmla="*/ 125 h 426"/>
                <a:gd name="T18" fmla="*/ 52 w 426"/>
                <a:gd name="T19" fmla="*/ 145 h 426"/>
                <a:gd name="T20" fmla="*/ 0 w 426"/>
                <a:gd name="T21" fmla="*/ 179 h 426"/>
                <a:gd name="T22" fmla="*/ 44 w 426"/>
                <a:gd name="T23" fmla="*/ 257 h 426"/>
                <a:gd name="T24" fmla="*/ 56 w 426"/>
                <a:gd name="T25" fmla="*/ 290 h 426"/>
                <a:gd name="T26" fmla="*/ 85 w 426"/>
                <a:gd name="T27" fmla="*/ 388 h 426"/>
                <a:gd name="T28" fmla="*/ 135 w 426"/>
                <a:gd name="T29" fmla="*/ 369 h 426"/>
                <a:gd name="T30" fmla="*/ 168 w 426"/>
                <a:gd name="T31" fmla="*/ 382 h 426"/>
                <a:gd name="T32" fmla="*/ 257 w 426"/>
                <a:gd name="T33" fmla="*/ 382 h 426"/>
                <a:gd name="T34" fmla="*/ 280 w 426"/>
                <a:gd name="T35" fmla="*/ 375 h 426"/>
                <a:gd name="T36" fmla="*/ 339 w 426"/>
                <a:gd name="T37" fmla="*/ 389 h 426"/>
                <a:gd name="T38" fmla="*/ 364 w 426"/>
                <a:gd name="T39" fmla="*/ 301 h 426"/>
                <a:gd name="T40" fmla="*/ 377 w 426"/>
                <a:gd name="T41" fmla="*/ 270 h 426"/>
                <a:gd name="T42" fmla="*/ 213 w 426"/>
                <a:gd name="T43" fmla="*/ 333 h 426"/>
                <a:gd name="T44" fmla="*/ 188 w 426"/>
                <a:gd name="T45" fmla="*/ 329 h 426"/>
                <a:gd name="T46" fmla="*/ 156 w 426"/>
                <a:gd name="T47" fmla="*/ 318 h 426"/>
                <a:gd name="T48" fmla="*/ 128 w 426"/>
                <a:gd name="T49" fmla="*/ 297 h 426"/>
                <a:gd name="T50" fmla="*/ 108 w 426"/>
                <a:gd name="T51" fmla="*/ 269 h 426"/>
                <a:gd name="T52" fmla="*/ 96 w 426"/>
                <a:gd name="T53" fmla="*/ 237 h 426"/>
                <a:gd name="T54" fmla="*/ 94 w 426"/>
                <a:gd name="T55" fmla="*/ 213 h 426"/>
                <a:gd name="T56" fmla="*/ 99 w 426"/>
                <a:gd name="T57" fmla="*/ 177 h 426"/>
                <a:gd name="T58" fmla="*/ 114 w 426"/>
                <a:gd name="T59" fmla="*/ 146 h 426"/>
                <a:gd name="T60" fmla="*/ 138 w 426"/>
                <a:gd name="T61" fmla="*/ 120 h 426"/>
                <a:gd name="T62" fmla="*/ 167 w 426"/>
                <a:gd name="T63" fmla="*/ 103 h 426"/>
                <a:gd name="T64" fmla="*/ 201 w 426"/>
                <a:gd name="T65" fmla="*/ 94 h 426"/>
                <a:gd name="T66" fmla="*/ 226 w 426"/>
                <a:gd name="T67" fmla="*/ 94 h 426"/>
                <a:gd name="T68" fmla="*/ 260 w 426"/>
                <a:gd name="T69" fmla="*/ 103 h 426"/>
                <a:gd name="T70" fmla="*/ 289 w 426"/>
                <a:gd name="T71" fmla="*/ 121 h 426"/>
                <a:gd name="T72" fmla="*/ 312 w 426"/>
                <a:gd name="T73" fmla="*/ 146 h 426"/>
                <a:gd name="T74" fmla="*/ 327 w 426"/>
                <a:gd name="T75" fmla="*/ 177 h 426"/>
                <a:gd name="T76" fmla="*/ 332 w 426"/>
                <a:gd name="T77" fmla="*/ 213 h 426"/>
                <a:gd name="T78" fmla="*/ 329 w 426"/>
                <a:gd name="T79" fmla="*/ 238 h 426"/>
                <a:gd name="T80" fmla="*/ 317 w 426"/>
                <a:gd name="T81" fmla="*/ 270 h 426"/>
                <a:gd name="T82" fmla="*/ 297 w 426"/>
                <a:gd name="T83" fmla="*/ 298 h 426"/>
                <a:gd name="T84" fmla="*/ 269 w 426"/>
                <a:gd name="T85" fmla="*/ 319 h 426"/>
                <a:gd name="T86" fmla="*/ 237 w 426"/>
                <a:gd name="T87" fmla="*/ 330 h 426"/>
                <a:gd name="T88" fmla="*/ 213 w 426"/>
                <a:gd name="T89" fmla="*/ 3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6" h="426">
                  <a:moveTo>
                    <a:pt x="426" y="247"/>
                  </a:moveTo>
                  <a:lnTo>
                    <a:pt x="426" y="181"/>
                  </a:lnTo>
                  <a:lnTo>
                    <a:pt x="382" y="169"/>
                  </a:lnTo>
                  <a:lnTo>
                    <a:pt x="382" y="169"/>
                  </a:lnTo>
                  <a:lnTo>
                    <a:pt x="379" y="158"/>
                  </a:lnTo>
                  <a:lnTo>
                    <a:pt x="374" y="146"/>
                  </a:lnTo>
                  <a:lnTo>
                    <a:pt x="370" y="136"/>
                  </a:lnTo>
                  <a:lnTo>
                    <a:pt x="365" y="126"/>
                  </a:lnTo>
                  <a:lnTo>
                    <a:pt x="388" y="87"/>
                  </a:lnTo>
                  <a:lnTo>
                    <a:pt x="341" y="38"/>
                  </a:lnTo>
                  <a:lnTo>
                    <a:pt x="301" y="62"/>
                  </a:lnTo>
                  <a:lnTo>
                    <a:pt x="301" y="62"/>
                  </a:lnTo>
                  <a:lnTo>
                    <a:pt x="291" y="57"/>
                  </a:lnTo>
                  <a:lnTo>
                    <a:pt x="281" y="51"/>
                  </a:lnTo>
                  <a:lnTo>
                    <a:pt x="270" y="48"/>
                  </a:lnTo>
                  <a:lnTo>
                    <a:pt x="258" y="44"/>
                  </a:lnTo>
                  <a:lnTo>
                    <a:pt x="247" y="0"/>
                  </a:lnTo>
                  <a:lnTo>
                    <a:pt x="181" y="0"/>
                  </a:lnTo>
                  <a:lnTo>
                    <a:pt x="169" y="44"/>
                  </a:lnTo>
                  <a:lnTo>
                    <a:pt x="169" y="44"/>
                  </a:lnTo>
                  <a:lnTo>
                    <a:pt x="158" y="47"/>
                  </a:lnTo>
                  <a:lnTo>
                    <a:pt x="146" y="51"/>
                  </a:lnTo>
                  <a:lnTo>
                    <a:pt x="137" y="56"/>
                  </a:lnTo>
                  <a:lnTo>
                    <a:pt x="126" y="61"/>
                  </a:lnTo>
                  <a:lnTo>
                    <a:pt x="87" y="37"/>
                  </a:lnTo>
                  <a:lnTo>
                    <a:pt x="39" y="85"/>
                  </a:lnTo>
                  <a:lnTo>
                    <a:pt x="63" y="125"/>
                  </a:lnTo>
                  <a:lnTo>
                    <a:pt x="63" y="125"/>
                  </a:lnTo>
                  <a:lnTo>
                    <a:pt x="57" y="134"/>
                  </a:lnTo>
                  <a:lnTo>
                    <a:pt x="52" y="145"/>
                  </a:lnTo>
                  <a:lnTo>
                    <a:pt x="49" y="156"/>
                  </a:lnTo>
                  <a:lnTo>
                    <a:pt x="44" y="168"/>
                  </a:lnTo>
                  <a:lnTo>
                    <a:pt x="0" y="179"/>
                  </a:lnTo>
                  <a:lnTo>
                    <a:pt x="0" y="245"/>
                  </a:lnTo>
                  <a:lnTo>
                    <a:pt x="44" y="257"/>
                  </a:lnTo>
                  <a:lnTo>
                    <a:pt x="44" y="257"/>
                  </a:lnTo>
                  <a:lnTo>
                    <a:pt x="47" y="268"/>
                  </a:lnTo>
                  <a:lnTo>
                    <a:pt x="52" y="280"/>
                  </a:lnTo>
                  <a:lnTo>
                    <a:pt x="56" y="290"/>
                  </a:lnTo>
                  <a:lnTo>
                    <a:pt x="61" y="300"/>
                  </a:lnTo>
                  <a:lnTo>
                    <a:pt x="38" y="339"/>
                  </a:lnTo>
                  <a:lnTo>
                    <a:pt x="85" y="388"/>
                  </a:lnTo>
                  <a:lnTo>
                    <a:pt x="125" y="364"/>
                  </a:lnTo>
                  <a:lnTo>
                    <a:pt x="125" y="364"/>
                  </a:lnTo>
                  <a:lnTo>
                    <a:pt x="135" y="369"/>
                  </a:lnTo>
                  <a:lnTo>
                    <a:pt x="145" y="375"/>
                  </a:lnTo>
                  <a:lnTo>
                    <a:pt x="156" y="378"/>
                  </a:lnTo>
                  <a:lnTo>
                    <a:pt x="168" y="382"/>
                  </a:lnTo>
                  <a:lnTo>
                    <a:pt x="179" y="426"/>
                  </a:lnTo>
                  <a:lnTo>
                    <a:pt x="245" y="426"/>
                  </a:lnTo>
                  <a:lnTo>
                    <a:pt x="257" y="382"/>
                  </a:lnTo>
                  <a:lnTo>
                    <a:pt x="257" y="382"/>
                  </a:lnTo>
                  <a:lnTo>
                    <a:pt x="268" y="379"/>
                  </a:lnTo>
                  <a:lnTo>
                    <a:pt x="280" y="375"/>
                  </a:lnTo>
                  <a:lnTo>
                    <a:pt x="289" y="370"/>
                  </a:lnTo>
                  <a:lnTo>
                    <a:pt x="300" y="365"/>
                  </a:lnTo>
                  <a:lnTo>
                    <a:pt x="339" y="389"/>
                  </a:lnTo>
                  <a:lnTo>
                    <a:pt x="387" y="341"/>
                  </a:lnTo>
                  <a:lnTo>
                    <a:pt x="364" y="301"/>
                  </a:lnTo>
                  <a:lnTo>
                    <a:pt x="364" y="301"/>
                  </a:lnTo>
                  <a:lnTo>
                    <a:pt x="369" y="292"/>
                  </a:lnTo>
                  <a:lnTo>
                    <a:pt x="374" y="281"/>
                  </a:lnTo>
                  <a:lnTo>
                    <a:pt x="377" y="270"/>
                  </a:lnTo>
                  <a:lnTo>
                    <a:pt x="382" y="258"/>
                  </a:lnTo>
                  <a:lnTo>
                    <a:pt x="426" y="247"/>
                  </a:lnTo>
                  <a:close/>
                  <a:moveTo>
                    <a:pt x="213" y="333"/>
                  </a:moveTo>
                  <a:lnTo>
                    <a:pt x="213" y="333"/>
                  </a:lnTo>
                  <a:lnTo>
                    <a:pt x="200" y="332"/>
                  </a:lnTo>
                  <a:lnTo>
                    <a:pt x="188" y="329"/>
                  </a:lnTo>
                  <a:lnTo>
                    <a:pt x="178" y="327"/>
                  </a:lnTo>
                  <a:lnTo>
                    <a:pt x="166" y="323"/>
                  </a:lnTo>
                  <a:lnTo>
                    <a:pt x="156" y="318"/>
                  </a:lnTo>
                  <a:lnTo>
                    <a:pt x="146" y="312"/>
                  </a:lnTo>
                  <a:lnTo>
                    <a:pt x="137" y="305"/>
                  </a:lnTo>
                  <a:lnTo>
                    <a:pt x="128" y="297"/>
                  </a:lnTo>
                  <a:lnTo>
                    <a:pt x="121" y="288"/>
                  </a:lnTo>
                  <a:lnTo>
                    <a:pt x="114" y="280"/>
                  </a:lnTo>
                  <a:lnTo>
                    <a:pt x="108" y="269"/>
                  </a:lnTo>
                  <a:lnTo>
                    <a:pt x="103" y="259"/>
                  </a:lnTo>
                  <a:lnTo>
                    <a:pt x="99" y="247"/>
                  </a:lnTo>
                  <a:lnTo>
                    <a:pt x="96" y="237"/>
                  </a:lnTo>
                  <a:lnTo>
                    <a:pt x="95" y="225"/>
                  </a:lnTo>
                  <a:lnTo>
                    <a:pt x="94" y="213"/>
                  </a:lnTo>
                  <a:lnTo>
                    <a:pt x="94" y="213"/>
                  </a:lnTo>
                  <a:lnTo>
                    <a:pt x="95" y="200"/>
                  </a:lnTo>
                  <a:lnTo>
                    <a:pt x="97" y="188"/>
                  </a:lnTo>
                  <a:lnTo>
                    <a:pt x="99" y="177"/>
                  </a:lnTo>
                  <a:lnTo>
                    <a:pt x="103" y="166"/>
                  </a:lnTo>
                  <a:lnTo>
                    <a:pt x="109" y="156"/>
                  </a:lnTo>
                  <a:lnTo>
                    <a:pt x="114" y="146"/>
                  </a:lnTo>
                  <a:lnTo>
                    <a:pt x="122" y="136"/>
                  </a:lnTo>
                  <a:lnTo>
                    <a:pt x="129" y="128"/>
                  </a:lnTo>
                  <a:lnTo>
                    <a:pt x="138" y="120"/>
                  </a:lnTo>
                  <a:lnTo>
                    <a:pt x="146" y="114"/>
                  </a:lnTo>
                  <a:lnTo>
                    <a:pt x="157" y="107"/>
                  </a:lnTo>
                  <a:lnTo>
                    <a:pt x="167" y="103"/>
                  </a:lnTo>
                  <a:lnTo>
                    <a:pt x="179" y="99"/>
                  </a:lnTo>
                  <a:lnTo>
                    <a:pt x="189" y="96"/>
                  </a:lnTo>
                  <a:lnTo>
                    <a:pt x="201" y="94"/>
                  </a:lnTo>
                  <a:lnTo>
                    <a:pt x="213" y="93"/>
                  </a:lnTo>
                  <a:lnTo>
                    <a:pt x="213" y="93"/>
                  </a:lnTo>
                  <a:lnTo>
                    <a:pt x="226" y="94"/>
                  </a:lnTo>
                  <a:lnTo>
                    <a:pt x="238" y="97"/>
                  </a:lnTo>
                  <a:lnTo>
                    <a:pt x="248" y="99"/>
                  </a:lnTo>
                  <a:lnTo>
                    <a:pt x="260" y="103"/>
                  </a:lnTo>
                  <a:lnTo>
                    <a:pt x="270" y="108"/>
                  </a:lnTo>
                  <a:lnTo>
                    <a:pt x="280" y="114"/>
                  </a:lnTo>
                  <a:lnTo>
                    <a:pt x="289" y="121"/>
                  </a:lnTo>
                  <a:lnTo>
                    <a:pt x="298" y="129"/>
                  </a:lnTo>
                  <a:lnTo>
                    <a:pt x="305" y="138"/>
                  </a:lnTo>
                  <a:lnTo>
                    <a:pt x="312" y="146"/>
                  </a:lnTo>
                  <a:lnTo>
                    <a:pt x="318" y="157"/>
                  </a:lnTo>
                  <a:lnTo>
                    <a:pt x="323" y="167"/>
                  </a:lnTo>
                  <a:lnTo>
                    <a:pt x="327" y="177"/>
                  </a:lnTo>
                  <a:lnTo>
                    <a:pt x="330" y="189"/>
                  </a:lnTo>
                  <a:lnTo>
                    <a:pt x="331" y="201"/>
                  </a:lnTo>
                  <a:lnTo>
                    <a:pt x="332" y="213"/>
                  </a:lnTo>
                  <a:lnTo>
                    <a:pt x="332" y="213"/>
                  </a:lnTo>
                  <a:lnTo>
                    <a:pt x="331" y="226"/>
                  </a:lnTo>
                  <a:lnTo>
                    <a:pt x="329" y="238"/>
                  </a:lnTo>
                  <a:lnTo>
                    <a:pt x="327" y="249"/>
                  </a:lnTo>
                  <a:lnTo>
                    <a:pt x="323" y="260"/>
                  </a:lnTo>
                  <a:lnTo>
                    <a:pt x="317" y="270"/>
                  </a:lnTo>
                  <a:lnTo>
                    <a:pt x="312" y="280"/>
                  </a:lnTo>
                  <a:lnTo>
                    <a:pt x="304" y="290"/>
                  </a:lnTo>
                  <a:lnTo>
                    <a:pt x="297" y="298"/>
                  </a:lnTo>
                  <a:lnTo>
                    <a:pt x="288" y="306"/>
                  </a:lnTo>
                  <a:lnTo>
                    <a:pt x="280" y="312"/>
                  </a:lnTo>
                  <a:lnTo>
                    <a:pt x="269" y="319"/>
                  </a:lnTo>
                  <a:lnTo>
                    <a:pt x="259" y="323"/>
                  </a:lnTo>
                  <a:lnTo>
                    <a:pt x="247" y="327"/>
                  </a:lnTo>
                  <a:lnTo>
                    <a:pt x="237" y="330"/>
                  </a:lnTo>
                  <a:lnTo>
                    <a:pt x="225" y="332"/>
                  </a:lnTo>
                  <a:lnTo>
                    <a:pt x="213" y="333"/>
                  </a:lnTo>
                  <a:lnTo>
                    <a:pt x="213" y="3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00"/>
            <p:cNvSpPr>
              <a:spLocks noEditPoints="1"/>
            </p:cNvSpPr>
            <p:nvPr/>
          </p:nvSpPr>
          <p:spPr bwMode="auto">
            <a:xfrm rot="20934381">
              <a:off x="5345665" y="1041301"/>
              <a:ext cx="175694" cy="177351"/>
            </a:xfrm>
            <a:custGeom>
              <a:avLst/>
              <a:gdLst>
                <a:gd name="T0" fmla="*/ 382 w 426"/>
                <a:gd name="T1" fmla="*/ 169 h 426"/>
                <a:gd name="T2" fmla="*/ 374 w 426"/>
                <a:gd name="T3" fmla="*/ 146 h 426"/>
                <a:gd name="T4" fmla="*/ 388 w 426"/>
                <a:gd name="T5" fmla="*/ 87 h 426"/>
                <a:gd name="T6" fmla="*/ 301 w 426"/>
                <a:gd name="T7" fmla="*/ 62 h 426"/>
                <a:gd name="T8" fmla="*/ 270 w 426"/>
                <a:gd name="T9" fmla="*/ 48 h 426"/>
                <a:gd name="T10" fmla="*/ 181 w 426"/>
                <a:gd name="T11" fmla="*/ 0 h 426"/>
                <a:gd name="T12" fmla="*/ 158 w 426"/>
                <a:gd name="T13" fmla="*/ 47 h 426"/>
                <a:gd name="T14" fmla="*/ 126 w 426"/>
                <a:gd name="T15" fmla="*/ 61 h 426"/>
                <a:gd name="T16" fmla="*/ 63 w 426"/>
                <a:gd name="T17" fmla="*/ 125 h 426"/>
                <a:gd name="T18" fmla="*/ 52 w 426"/>
                <a:gd name="T19" fmla="*/ 145 h 426"/>
                <a:gd name="T20" fmla="*/ 0 w 426"/>
                <a:gd name="T21" fmla="*/ 179 h 426"/>
                <a:gd name="T22" fmla="*/ 44 w 426"/>
                <a:gd name="T23" fmla="*/ 257 h 426"/>
                <a:gd name="T24" fmla="*/ 56 w 426"/>
                <a:gd name="T25" fmla="*/ 290 h 426"/>
                <a:gd name="T26" fmla="*/ 85 w 426"/>
                <a:gd name="T27" fmla="*/ 388 h 426"/>
                <a:gd name="T28" fmla="*/ 135 w 426"/>
                <a:gd name="T29" fmla="*/ 369 h 426"/>
                <a:gd name="T30" fmla="*/ 168 w 426"/>
                <a:gd name="T31" fmla="*/ 382 h 426"/>
                <a:gd name="T32" fmla="*/ 257 w 426"/>
                <a:gd name="T33" fmla="*/ 382 h 426"/>
                <a:gd name="T34" fmla="*/ 280 w 426"/>
                <a:gd name="T35" fmla="*/ 375 h 426"/>
                <a:gd name="T36" fmla="*/ 339 w 426"/>
                <a:gd name="T37" fmla="*/ 389 h 426"/>
                <a:gd name="T38" fmla="*/ 364 w 426"/>
                <a:gd name="T39" fmla="*/ 301 h 426"/>
                <a:gd name="T40" fmla="*/ 377 w 426"/>
                <a:gd name="T41" fmla="*/ 270 h 426"/>
                <a:gd name="T42" fmla="*/ 213 w 426"/>
                <a:gd name="T43" fmla="*/ 333 h 426"/>
                <a:gd name="T44" fmla="*/ 188 w 426"/>
                <a:gd name="T45" fmla="*/ 329 h 426"/>
                <a:gd name="T46" fmla="*/ 156 w 426"/>
                <a:gd name="T47" fmla="*/ 318 h 426"/>
                <a:gd name="T48" fmla="*/ 128 w 426"/>
                <a:gd name="T49" fmla="*/ 297 h 426"/>
                <a:gd name="T50" fmla="*/ 108 w 426"/>
                <a:gd name="T51" fmla="*/ 269 h 426"/>
                <a:gd name="T52" fmla="*/ 96 w 426"/>
                <a:gd name="T53" fmla="*/ 237 h 426"/>
                <a:gd name="T54" fmla="*/ 94 w 426"/>
                <a:gd name="T55" fmla="*/ 213 h 426"/>
                <a:gd name="T56" fmla="*/ 99 w 426"/>
                <a:gd name="T57" fmla="*/ 177 h 426"/>
                <a:gd name="T58" fmla="*/ 114 w 426"/>
                <a:gd name="T59" fmla="*/ 146 h 426"/>
                <a:gd name="T60" fmla="*/ 138 w 426"/>
                <a:gd name="T61" fmla="*/ 120 h 426"/>
                <a:gd name="T62" fmla="*/ 167 w 426"/>
                <a:gd name="T63" fmla="*/ 103 h 426"/>
                <a:gd name="T64" fmla="*/ 201 w 426"/>
                <a:gd name="T65" fmla="*/ 94 h 426"/>
                <a:gd name="T66" fmla="*/ 226 w 426"/>
                <a:gd name="T67" fmla="*/ 94 h 426"/>
                <a:gd name="T68" fmla="*/ 260 w 426"/>
                <a:gd name="T69" fmla="*/ 103 h 426"/>
                <a:gd name="T70" fmla="*/ 289 w 426"/>
                <a:gd name="T71" fmla="*/ 121 h 426"/>
                <a:gd name="T72" fmla="*/ 312 w 426"/>
                <a:gd name="T73" fmla="*/ 146 h 426"/>
                <a:gd name="T74" fmla="*/ 327 w 426"/>
                <a:gd name="T75" fmla="*/ 177 h 426"/>
                <a:gd name="T76" fmla="*/ 332 w 426"/>
                <a:gd name="T77" fmla="*/ 213 h 426"/>
                <a:gd name="T78" fmla="*/ 329 w 426"/>
                <a:gd name="T79" fmla="*/ 238 h 426"/>
                <a:gd name="T80" fmla="*/ 317 w 426"/>
                <a:gd name="T81" fmla="*/ 270 h 426"/>
                <a:gd name="T82" fmla="*/ 297 w 426"/>
                <a:gd name="T83" fmla="*/ 298 h 426"/>
                <a:gd name="T84" fmla="*/ 269 w 426"/>
                <a:gd name="T85" fmla="*/ 319 h 426"/>
                <a:gd name="T86" fmla="*/ 237 w 426"/>
                <a:gd name="T87" fmla="*/ 330 h 426"/>
                <a:gd name="T88" fmla="*/ 213 w 426"/>
                <a:gd name="T89" fmla="*/ 3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6" h="426">
                  <a:moveTo>
                    <a:pt x="426" y="247"/>
                  </a:moveTo>
                  <a:lnTo>
                    <a:pt x="426" y="181"/>
                  </a:lnTo>
                  <a:lnTo>
                    <a:pt x="382" y="169"/>
                  </a:lnTo>
                  <a:lnTo>
                    <a:pt x="382" y="169"/>
                  </a:lnTo>
                  <a:lnTo>
                    <a:pt x="379" y="158"/>
                  </a:lnTo>
                  <a:lnTo>
                    <a:pt x="374" y="146"/>
                  </a:lnTo>
                  <a:lnTo>
                    <a:pt x="370" y="136"/>
                  </a:lnTo>
                  <a:lnTo>
                    <a:pt x="365" y="126"/>
                  </a:lnTo>
                  <a:lnTo>
                    <a:pt x="388" y="87"/>
                  </a:lnTo>
                  <a:lnTo>
                    <a:pt x="341" y="38"/>
                  </a:lnTo>
                  <a:lnTo>
                    <a:pt x="301" y="62"/>
                  </a:lnTo>
                  <a:lnTo>
                    <a:pt x="301" y="62"/>
                  </a:lnTo>
                  <a:lnTo>
                    <a:pt x="291" y="57"/>
                  </a:lnTo>
                  <a:lnTo>
                    <a:pt x="281" y="51"/>
                  </a:lnTo>
                  <a:lnTo>
                    <a:pt x="270" y="48"/>
                  </a:lnTo>
                  <a:lnTo>
                    <a:pt x="258" y="44"/>
                  </a:lnTo>
                  <a:lnTo>
                    <a:pt x="247" y="0"/>
                  </a:lnTo>
                  <a:lnTo>
                    <a:pt x="181" y="0"/>
                  </a:lnTo>
                  <a:lnTo>
                    <a:pt x="169" y="44"/>
                  </a:lnTo>
                  <a:lnTo>
                    <a:pt x="169" y="44"/>
                  </a:lnTo>
                  <a:lnTo>
                    <a:pt x="158" y="47"/>
                  </a:lnTo>
                  <a:lnTo>
                    <a:pt x="146" y="51"/>
                  </a:lnTo>
                  <a:lnTo>
                    <a:pt x="137" y="56"/>
                  </a:lnTo>
                  <a:lnTo>
                    <a:pt x="126" y="61"/>
                  </a:lnTo>
                  <a:lnTo>
                    <a:pt x="87" y="37"/>
                  </a:lnTo>
                  <a:lnTo>
                    <a:pt x="39" y="85"/>
                  </a:lnTo>
                  <a:lnTo>
                    <a:pt x="63" y="125"/>
                  </a:lnTo>
                  <a:lnTo>
                    <a:pt x="63" y="125"/>
                  </a:lnTo>
                  <a:lnTo>
                    <a:pt x="57" y="134"/>
                  </a:lnTo>
                  <a:lnTo>
                    <a:pt x="52" y="145"/>
                  </a:lnTo>
                  <a:lnTo>
                    <a:pt x="49" y="156"/>
                  </a:lnTo>
                  <a:lnTo>
                    <a:pt x="44" y="168"/>
                  </a:lnTo>
                  <a:lnTo>
                    <a:pt x="0" y="179"/>
                  </a:lnTo>
                  <a:lnTo>
                    <a:pt x="0" y="245"/>
                  </a:lnTo>
                  <a:lnTo>
                    <a:pt x="44" y="257"/>
                  </a:lnTo>
                  <a:lnTo>
                    <a:pt x="44" y="257"/>
                  </a:lnTo>
                  <a:lnTo>
                    <a:pt x="47" y="268"/>
                  </a:lnTo>
                  <a:lnTo>
                    <a:pt x="52" y="280"/>
                  </a:lnTo>
                  <a:lnTo>
                    <a:pt x="56" y="290"/>
                  </a:lnTo>
                  <a:lnTo>
                    <a:pt x="61" y="300"/>
                  </a:lnTo>
                  <a:lnTo>
                    <a:pt x="38" y="339"/>
                  </a:lnTo>
                  <a:lnTo>
                    <a:pt x="85" y="388"/>
                  </a:lnTo>
                  <a:lnTo>
                    <a:pt x="125" y="364"/>
                  </a:lnTo>
                  <a:lnTo>
                    <a:pt x="125" y="364"/>
                  </a:lnTo>
                  <a:lnTo>
                    <a:pt x="135" y="369"/>
                  </a:lnTo>
                  <a:lnTo>
                    <a:pt x="145" y="375"/>
                  </a:lnTo>
                  <a:lnTo>
                    <a:pt x="156" y="378"/>
                  </a:lnTo>
                  <a:lnTo>
                    <a:pt x="168" y="382"/>
                  </a:lnTo>
                  <a:lnTo>
                    <a:pt x="179" y="426"/>
                  </a:lnTo>
                  <a:lnTo>
                    <a:pt x="245" y="426"/>
                  </a:lnTo>
                  <a:lnTo>
                    <a:pt x="257" y="382"/>
                  </a:lnTo>
                  <a:lnTo>
                    <a:pt x="257" y="382"/>
                  </a:lnTo>
                  <a:lnTo>
                    <a:pt x="268" y="379"/>
                  </a:lnTo>
                  <a:lnTo>
                    <a:pt x="280" y="375"/>
                  </a:lnTo>
                  <a:lnTo>
                    <a:pt x="289" y="370"/>
                  </a:lnTo>
                  <a:lnTo>
                    <a:pt x="300" y="365"/>
                  </a:lnTo>
                  <a:lnTo>
                    <a:pt x="339" y="389"/>
                  </a:lnTo>
                  <a:lnTo>
                    <a:pt x="387" y="341"/>
                  </a:lnTo>
                  <a:lnTo>
                    <a:pt x="364" y="301"/>
                  </a:lnTo>
                  <a:lnTo>
                    <a:pt x="364" y="301"/>
                  </a:lnTo>
                  <a:lnTo>
                    <a:pt x="369" y="292"/>
                  </a:lnTo>
                  <a:lnTo>
                    <a:pt x="374" y="281"/>
                  </a:lnTo>
                  <a:lnTo>
                    <a:pt x="377" y="270"/>
                  </a:lnTo>
                  <a:lnTo>
                    <a:pt x="382" y="258"/>
                  </a:lnTo>
                  <a:lnTo>
                    <a:pt x="426" y="247"/>
                  </a:lnTo>
                  <a:close/>
                  <a:moveTo>
                    <a:pt x="213" y="333"/>
                  </a:moveTo>
                  <a:lnTo>
                    <a:pt x="213" y="333"/>
                  </a:lnTo>
                  <a:lnTo>
                    <a:pt x="200" y="332"/>
                  </a:lnTo>
                  <a:lnTo>
                    <a:pt x="188" y="329"/>
                  </a:lnTo>
                  <a:lnTo>
                    <a:pt x="178" y="327"/>
                  </a:lnTo>
                  <a:lnTo>
                    <a:pt x="166" y="323"/>
                  </a:lnTo>
                  <a:lnTo>
                    <a:pt x="156" y="318"/>
                  </a:lnTo>
                  <a:lnTo>
                    <a:pt x="146" y="312"/>
                  </a:lnTo>
                  <a:lnTo>
                    <a:pt x="137" y="305"/>
                  </a:lnTo>
                  <a:lnTo>
                    <a:pt x="128" y="297"/>
                  </a:lnTo>
                  <a:lnTo>
                    <a:pt x="121" y="288"/>
                  </a:lnTo>
                  <a:lnTo>
                    <a:pt x="114" y="280"/>
                  </a:lnTo>
                  <a:lnTo>
                    <a:pt x="108" y="269"/>
                  </a:lnTo>
                  <a:lnTo>
                    <a:pt x="103" y="259"/>
                  </a:lnTo>
                  <a:lnTo>
                    <a:pt x="99" y="247"/>
                  </a:lnTo>
                  <a:lnTo>
                    <a:pt x="96" y="237"/>
                  </a:lnTo>
                  <a:lnTo>
                    <a:pt x="95" y="225"/>
                  </a:lnTo>
                  <a:lnTo>
                    <a:pt x="94" y="213"/>
                  </a:lnTo>
                  <a:lnTo>
                    <a:pt x="94" y="213"/>
                  </a:lnTo>
                  <a:lnTo>
                    <a:pt x="95" y="200"/>
                  </a:lnTo>
                  <a:lnTo>
                    <a:pt x="97" y="188"/>
                  </a:lnTo>
                  <a:lnTo>
                    <a:pt x="99" y="177"/>
                  </a:lnTo>
                  <a:lnTo>
                    <a:pt x="103" y="166"/>
                  </a:lnTo>
                  <a:lnTo>
                    <a:pt x="109" y="156"/>
                  </a:lnTo>
                  <a:lnTo>
                    <a:pt x="114" y="146"/>
                  </a:lnTo>
                  <a:lnTo>
                    <a:pt x="122" y="136"/>
                  </a:lnTo>
                  <a:lnTo>
                    <a:pt x="129" y="128"/>
                  </a:lnTo>
                  <a:lnTo>
                    <a:pt x="138" y="120"/>
                  </a:lnTo>
                  <a:lnTo>
                    <a:pt x="146" y="114"/>
                  </a:lnTo>
                  <a:lnTo>
                    <a:pt x="157" y="107"/>
                  </a:lnTo>
                  <a:lnTo>
                    <a:pt x="167" y="103"/>
                  </a:lnTo>
                  <a:lnTo>
                    <a:pt x="179" y="99"/>
                  </a:lnTo>
                  <a:lnTo>
                    <a:pt x="189" y="96"/>
                  </a:lnTo>
                  <a:lnTo>
                    <a:pt x="201" y="94"/>
                  </a:lnTo>
                  <a:lnTo>
                    <a:pt x="213" y="93"/>
                  </a:lnTo>
                  <a:lnTo>
                    <a:pt x="213" y="93"/>
                  </a:lnTo>
                  <a:lnTo>
                    <a:pt x="226" y="94"/>
                  </a:lnTo>
                  <a:lnTo>
                    <a:pt x="238" y="97"/>
                  </a:lnTo>
                  <a:lnTo>
                    <a:pt x="248" y="99"/>
                  </a:lnTo>
                  <a:lnTo>
                    <a:pt x="260" y="103"/>
                  </a:lnTo>
                  <a:lnTo>
                    <a:pt x="270" y="108"/>
                  </a:lnTo>
                  <a:lnTo>
                    <a:pt x="280" y="114"/>
                  </a:lnTo>
                  <a:lnTo>
                    <a:pt x="289" y="121"/>
                  </a:lnTo>
                  <a:lnTo>
                    <a:pt x="298" y="129"/>
                  </a:lnTo>
                  <a:lnTo>
                    <a:pt x="305" y="138"/>
                  </a:lnTo>
                  <a:lnTo>
                    <a:pt x="312" y="146"/>
                  </a:lnTo>
                  <a:lnTo>
                    <a:pt x="318" y="157"/>
                  </a:lnTo>
                  <a:lnTo>
                    <a:pt x="323" y="167"/>
                  </a:lnTo>
                  <a:lnTo>
                    <a:pt x="327" y="177"/>
                  </a:lnTo>
                  <a:lnTo>
                    <a:pt x="330" y="189"/>
                  </a:lnTo>
                  <a:lnTo>
                    <a:pt x="331" y="201"/>
                  </a:lnTo>
                  <a:lnTo>
                    <a:pt x="332" y="213"/>
                  </a:lnTo>
                  <a:lnTo>
                    <a:pt x="332" y="213"/>
                  </a:lnTo>
                  <a:lnTo>
                    <a:pt x="331" y="226"/>
                  </a:lnTo>
                  <a:lnTo>
                    <a:pt x="329" y="238"/>
                  </a:lnTo>
                  <a:lnTo>
                    <a:pt x="327" y="249"/>
                  </a:lnTo>
                  <a:lnTo>
                    <a:pt x="323" y="260"/>
                  </a:lnTo>
                  <a:lnTo>
                    <a:pt x="317" y="270"/>
                  </a:lnTo>
                  <a:lnTo>
                    <a:pt x="312" y="280"/>
                  </a:lnTo>
                  <a:lnTo>
                    <a:pt x="304" y="290"/>
                  </a:lnTo>
                  <a:lnTo>
                    <a:pt x="297" y="298"/>
                  </a:lnTo>
                  <a:lnTo>
                    <a:pt x="288" y="306"/>
                  </a:lnTo>
                  <a:lnTo>
                    <a:pt x="280" y="312"/>
                  </a:lnTo>
                  <a:lnTo>
                    <a:pt x="269" y="319"/>
                  </a:lnTo>
                  <a:lnTo>
                    <a:pt x="259" y="323"/>
                  </a:lnTo>
                  <a:lnTo>
                    <a:pt x="247" y="327"/>
                  </a:lnTo>
                  <a:lnTo>
                    <a:pt x="237" y="330"/>
                  </a:lnTo>
                  <a:lnTo>
                    <a:pt x="225" y="332"/>
                  </a:lnTo>
                  <a:lnTo>
                    <a:pt x="213" y="333"/>
                  </a:lnTo>
                  <a:lnTo>
                    <a:pt x="213" y="3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12"/>
          <p:cNvGrpSpPr/>
          <p:nvPr/>
        </p:nvGrpSpPr>
        <p:grpSpPr>
          <a:xfrm>
            <a:off x="1280196" y="2223754"/>
            <a:ext cx="502370" cy="504728"/>
            <a:chOff x="1404387" y="2323352"/>
            <a:chExt cx="338138" cy="339725"/>
          </a:xfrm>
        </p:grpSpPr>
        <p:sp>
          <p:nvSpPr>
            <p:cNvPr id="51" name="Freeform 10"/>
            <p:cNvSpPr>
              <a:spLocks noEditPoints="1"/>
            </p:cNvSpPr>
            <p:nvPr/>
          </p:nvSpPr>
          <p:spPr bwMode="auto">
            <a:xfrm>
              <a:off x="1404387" y="2323352"/>
              <a:ext cx="338138" cy="339725"/>
            </a:xfrm>
            <a:custGeom>
              <a:avLst/>
              <a:gdLst>
                <a:gd name="T0" fmla="*/ 317 w 427"/>
                <a:gd name="T1" fmla="*/ 122 h 427"/>
                <a:gd name="T2" fmla="*/ 356 w 427"/>
                <a:gd name="T3" fmla="*/ 84 h 427"/>
                <a:gd name="T4" fmla="*/ 343 w 427"/>
                <a:gd name="T5" fmla="*/ 71 h 427"/>
                <a:gd name="T6" fmla="*/ 304 w 427"/>
                <a:gd name="T7" fmla="*/ 111 h 427"/>
                <a:gd name="T8" fmla="*/ 304 w 427"/>
                <a:gd name="T9" fmla="*/ 111 h 427"/>
                <a:gd name="T10" fmla="*/ 317 w 427"/>
                <a:gd name="T11" fmla="*/ 122 h 427"/>
                <a:gd name="T12" fmla="*/ 317 w 427"/>
                <a:gd name="T13" fmla="*/ 122 h 427"/>
                <a:gd name="T14" fmla="*/ 76 w 427"/>
                <a:gd name="T15" fmla="*/ 214 h 427"/>
                <a:gd name="T16" fmla="*/ 76 w 427"/>
                <a:gd name="T17" fmla="*/ 214 h 427"/>
                <a:gd name="T18" fmla="*/ 76 w 427"/>
                <a:gd name="T19" fmla="*/ 204 h 427"/>
                <a:gd name="T20" fmla="*/ 0 w 427"/>
                <a:gd name="T21" fmla="*/ 204 h 427"/>
                <a:gd name="T22" fmla="*/ 0 w 427"/>
                <a:gd name="T23" fmla="*/ 223 h 427"/>
                <a:gd name="T24" fmla="*/ 76 w 427"/>
                <a:gd name="T25" fmla="*/ 223 h 427"/>
                <a:gd name="T26" fmla="*/ 76 w 427"/>
                <a:gd name="T27" fmla="*/ 223 h 427"/>
                <a:gd name="T28" fmla="*/ 76 w 427"/>
                <a:gd name="T29" fmla="*/ 214 h 427"/>
                <a:gd name="T30" fmla="*/ 76 w 427"/>
                <a:gd name="T31" fmla="*/ 214 h 427"/>
                <a:gd name="T32" fmla="*/ 205 w 427"/>
                <a:gd name="T33" fmla="*/ 76 h 427"/>
                <a:gd name="T34" fmla="*/ 205 w 427"/>
                <a:gd name="T35" fmla="*/ 76 h 427"/>
                <a:gd name="T36" fmla="*/ 214 w 427"/>
                <a:gd name="T37" fmla="*/ 76 h 427"/>
                <a:gd name="T38" fmla="*/ 214 w 427"/>
                <a:gd name="T39" fmla="*/ 76 h 427"/>
                <a:gd name="T40" fmla="*/ 223 w 427"/>
                <a:gd name="T41" fmla="*/ 76 h 427"/>
                <a:gd name="T42" fmla="*/ 223 w 427"/>
                <a:gd name="T43" fmla="*/ 0 h 427"/>
                <a:gd name="T44" fmla="*/ 205 w 427"/>
                <a:gd name="T45" fmla="*/ 0 h 427"/>
                <a:gd name="T46" fmla="*/ 205 w 427"/>
                <a:gd name="T47" fmla="*/ 76 h 427"/>
                <a:gd name="T48" fmla="*/ 123 w 427"/>
                <a:gd name="T49" fmla="*/ 111 h 427"/>
                <a:gd name="T50" fmla="*/ 84 w 427"/>
                <a:gd name="T51" fmla="*/ 71 h 427"/>
                <a:gd name="T52" fmla="*/ 72 w 427"/>
                <a:gd name="T53" fmla="*/ 84 h 427"/>
                <a:gd name="T54" fmla="*/ 111 w 427"/>
                <a:gd name="T55" fmla="*/ 122 h 427"/>
                <a:gd name="T56" fmla="*/ 111 w 427"/>
                <a:gd name="T57" fmla="*/ 122 h 427"/>
                <a:gd name="T58" fmla="*/ 123 w 427"/>
                <a:gd name="T59" fmla="*/ 111 h 427"/>
                <a:gd name="T60" fmla="*/ 123 w 427"/>
                <a:gd name="T61" fmla="*/ 111 h 427"/>
                <a:gd name="T62" fmla="*/ 304 w 427"/>
                <a:gd name="T63" fmla="*/ 317 h 427"/>
                <a:gd name="T64" fmla="*/ 343 w 427"/>
                <a:gd name="T65" fmla="*/ 356 h 427"/>
                <a:gd name="T66" fmla="*/ 356 w 427"/>
                <a:gd name="T67" fmla="*/ 343 h 427"/>
                <a:gd name="T68" fmla="*/ 317 w 427"/>
                <a:gd name="T69" fmla="*/ 305 h 427"/>
                <a:gd name="T70" fmla="*/ 317 w 427"/>
                <a:gd name="T71" fmla="*/ 305 h 427"/>
                <a:gd name="T72" fmla="*/ 304 w 427"/>
                <a:gd name="T73" fmla="*/ 317 h 427"/>
                <a:gd name="T74" fmla="*/ 304 w 427"/>
                <a:gd name="T75" fmla="*/ 317 h 427"/>
                <a:gd name="T76" fmla="*/ 351 w 427"/>
                <a:gd name="T77" fmla="*/ 204 h 427"/>
                <a:gd name="T78" fmla="*/ 351 w 427"/>
                <a:gd name="T79" fmla="*/ 204 h 427"/>
                <a:gd name="T80" fmla="*/ 352 w 427"/>
                <a:gd name="T81" fmla="*/ 214 h 427"/>
                <a:gd name="T82" fmla="*/ 352 w 427"/>
                <a:gd name="T83" fmla="*/ 214 h 427"/>
                <a:gd name="T84" fmla="*/ 351 w 427"/>
                <a:gd name="T85" fmla="*/ 223 h 427"/>
                <a:gd name="T86" fmla="*/ 427 w 427"/>
                <a:gd name="T87" fmla="*/ 223 h 427"/>
                <a:gd name="T88" fmla="*/ 427 w 427"/>
                <a:gd name="T89" fmla="*/ 204 h 427"/>
                <a:gd name="T90" fmla="*/ 351 w 427"/>
                <a:gd name="T91" fmla="*/ 204 h 427"/>
                <a:gd name="T92" fmla="*/ 205 w 427"/>
                <a:gd name="T93" fmla="*/ 351 h 427"/>
                <a:gd name="T94" fmla="*/ 205 w 427"/>
                <a:gd name="T95" fmla="*/ 427 h 427"/>
                <a:gd name="T96" fmla="*/ 223 w 427"/>
                <a:gd name="T97" fmla="*/ 427 h 427"/>
                <a:gd name="T98" fmla="*/ 223 w 427"/>
                <a:gd name="T99" fmla="*/ 351 h 427"/>
                <a:gd name="T100" fmla="*/ 223 w 427"/>
                <a:gd name="T101" fmla="*/ 351 h 427"/>
                <a:gd name="T102" fmla="*/ 214 w 427"/>
                <a:gd name="T103" fmla="*/ 351 h 427"/>
                <a:gd name="T104" fmla="*/ 214 w 427"/>
                <a:gd name="T105" fmla="*/ 351 h 427"/>
                <a:gd name="T106" fmla="*/ 205 w 427"/>
                <a:gd name="T107" fmla="*/ 351 h 427"/>
                <a:gd name="T108" fmla="*/ 205 w 427"/>
                <a:gd name="T109" fmla="*/ 351 h 427"/>
                <a:gd name="T110" fmla="*/ 111 w 427"/>
                <a:gd name="T111" fmla="*/ 305 h 427"/>
                <a:gd name="T112" fmla="*/ 72 w 427"/>
                <a:gd name="T113" fmla="*/ 343 h 427"/>
                <a:gd name="T114" fmla="*/ 84 w 427"/>
                <a:gd name="T115" fmla="*/ 356 h 427"/>
                <a:gd name="T116" fmla="*/ 123 w 427"/>
                <a:gd name="T117" fmla="*/ 317 h 427"/>
                <a:gd name="T118" fmla="*/ 123 w 427"/>
                <a:gd name="T119" fmla="*/ 317 h 427"/>
                <a:gd name="T120" fmla="*/ 111 w 427"/>
                <a:gd name="T121" fmla="*/ 305 h 427"/>
                <a:gd name="T122" fmla="*/ 111 w 427"/>
                <a:gd name="T123" fmla="*/ 305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7" h="427">
                  <a:moveTo>
                    <a:pt x="317" y="122"/>
                  </a:moveTo>
                  <a:lnTo>
                    <a:pt x="356" y="84"/>
                  </a:lnTo>
                  <a:lnTo>
                    <a:pt x="343" y="71"/>
                  </a:lnTo>
                  <a:lnTo>
                    <a:pt x="304" y="111"/>
                  </a:lnTo>
                  <a:lnTo>
                    <a:pt x="304" y="111"/>
                  </a:lnTo>
                  <a:lnTo>
                    <a:pt x="317" y="122"/>
                  </a:lnTo>
                  <a:lnTo>
                    <a:pt x="317" y="122"/>
                  </a:lnTo>
                  <a:close/>
                  <a:moveTo>
                    <a:pt x="76" y="214"/>
                  </a:moveTo>
                  <a:lnTo>
                    <a:pt x="76" y="214"/>
                  </a:lnTo>
                  <a:lnTo>
                    <a:pt x="76" y="204"/>
                  </a:lnTo>
                  <a:lnTo>
                    <a:pt x="0" y="204"/>
                  </a:lnTo>
                  <a:lnTo>
                    <a:pt x="0" y="223"/>
                  </a:lnTo>
                  <a:lnTo>
                    <a:pt x="76" y="223"/>
                  </a:lnTo>
                  <a:lnTo>
                    <a:pt x="76" y="223"/>
                  </a:lnTo>
                  <a:lnTo>
                    <a:pt x="76" y="214"/>
                  </a:lnTo>
                  <a:lnTo>
                    <a:pt x="76" y="214"/>
                  </a:lnTo>
                  <a:close/>
                  <a:moveTo>
                    <a:pt x="205" y="76"/>
                  </a:moveTo>
                  <a:lnTo>
                    <a:pt x="205" y="76"/>
                  </a:lnTo>
                  <a:lnTo>
                    <a:pt x="214" y="76"/>
                  </a:lnTo>
                  <a:lnTo>
                    <a:pt x="214" y="76"/>
                  </a:lnTo>
                  <a:lnTo>
                    <a:pt x="223" y="76"/>
                  </a:lnTo>
                  <a:lnTo>
                    <a:pt x="223" y="0"/>
                  </a:lnTo>
                  <a:lnTo>
                    <a:pt x="205" y="0"/>
                  </a:lnTo>
                  <a:lnTo>
                    <a:pt x="205" y="76"/>
                  </a:lnTo>
                  <a:close/>
                  <a:moveTo>
                    <a:pt x="123" y="111"/>
                  </a:moveTo>
                  <a:lnTo>
                    <a:pt x="84" y="71"/>
                  </a:lnTo>
                  <a:lnTo>
                    <a:pt x="72" y="84"/>
                  </a:lnTo>
                  <a:lnTo>
                    <a:pt x="111" y="122"/>
                  </a:lnTo>
                  <a:lnTo>
                    <a:pt x="111" y="122"/>
                  </a:lnTo>
                  <a:lnTo>
                    <a:pt x="123" y="111"/>
                  </a:lnTo>
                  <a:lnTo>
                    <a:pt x="123" y="111"/>
                  </a:lnTo>
                  <a:close/>
                  <a:moveTo>
                    <a:pt x="304" y="317"/>
                  </a:moveTo>
                  <a:lnTo>
                    <a:pt x="343" y="356"/>
                  </a:lnTo>
                  <a:lnTo>
                    <a:pt x="356" y="343"/>
                  </a:lnTo>
                  <a:lnTo>
                    <a:pt x="317" y="305"/>
                  </a:lnTo>
                  <a:lnTo>
                    <a:pt x="317" y="305"/>
                  </a:lnTo>
                  <a:lnTo>
                    <a:pt x="304" y="317"/>
                  </a:lnTo>
                  <a:lnTo>
                    <a:pt x="304" y="317"/>
                  </a:lnTo>
                  <a:close/>
                  <a:moveTo>
                    <a:pt x="351" y="204"/>
                  </a:moveTo>
                  <a:lnTo>
                    <a:pt x="351" y="204"/>
                  </a:lnTo>
                  <a:lnTo>
                    <a:pt x="352" y="214"/>
                  </a:lnTo>
                  <a:lnTo>
                    <a:pt x="352" y="214"/>
                  </a:lnTo>
                  <a:lnTo>
                    <a:pt x="351" y="223"/>
                  </a:lnTo>
                  <a:lnTo>
                    <a:pt x="427" y="223"/>
                  </a:lnTo>
                  <a:lnTo>
                    <a:pt x="427" y="204"/>
                  </a:lnTo>
                  <a:lnTo>
                    <a:pt x="351" y="204"/>
                  </a:lnTo>
                  <a:close/>
                  <a:moveTo>
                    <a:pt x="205" y="351"/>
                  </a:moveTo>
                  <a:lnTo>
                    <a:pt x="205" y="427"/>
                  </a:lnTo>
                  <a:lnTo>
                    <a:pt x="223" y="427"/>
                  </a:lnTo>
                  <a:lnTo>
                    <a:pt x="223" y="351"/>
                  </a:lnTo>
                  <a:lnTo>
                    <a:pt x="223" y="351"/>
                  </a:lnTo>
                  <a:lnTo>
                    <a:pt x="214" y="351"/>
                  </a:lnTo>
                  <a:lnTo>
                    <a:pt x="214" y="351"/>
                  </a:lnTo>
                  <a:lnTo>
                    <a:pt x="205" y="351"/>
                  </a:lnTo>
                  <a:lnTo>
                    <a:pt x="205" y="351"/>
                  </a:lnTo>
                  <a:close/>
                  <a:moveTo>
                    <a:pt x="111" y="305"/>
                  </a:moveTo>
                  <a:lnTo>
                    <a:pt x="72" y="343"/>
                  </a:lnTo>
                  <a:lnTo>
                    <a:pt x="84" y="356"/>
                  </a:lnTo>
                  <a:lnTo>
                    <a:pt x="123" y="317"/>
                  </a:lnTo>
                  <a:lnTo>
                    <a:pt x="123" y="317"/>
                  </a:lnTo>
                  <a:lnTo>
                    <a:pt x="111" y="305"/>
                  </a:lnTo>
                  <a:lnTo>
                    <a:pt x="111" y="305"/>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p:cNvSpPr>
              <a:spLocks noEditPoints="1"/>
            </p:cNvSpPr>
            <p:nvPr/>
          </p:nvSpPr>
          <p:spPr bwMode="auto">
            <a:xfrm>
              <a:off x="1479000" y="2397965"/>
              <a:ext cx="190500" cy="190500"/>
            </a:xfrm>
            <a:custGeom>
              <a:avLst/>
              <a:gdLst>
                <a:gd name="T0" fmla="*/ 1 w 239"/>
                <a:gd name="T1" fmla="*/ 108 h 241"/>
                <a:gd name="T2" fmla="*/ 9 w 239"/>
                <a:gd name="T3" fmla="*/ 74 h 241"/>
                <a:gd name="T4" fmla="*/ 28 w 239"/>
                <a:gd name="T5" fmla="*/ 44 h 241"/>
                <a:gd name="T6" fmla="*/ 52 w 239"/>
                <a:gd name="T7" fmla="*/ 21 h 241"/>
                <a:gd name="T8" fmla="*/ 85 w 239"/>
                <a:gd name="T9" fmla="*/ 6 h 241"/>
                <a:gd name="T10" fmla="*/ 120 w 239"/>
                <a:gd name="T11" fmla="*/ 0 h 241"/>
                <a:gd name="T12" fmla="*/ 132 w 239"/>
                <a:gd name="T13" fmla="*/ 1 h 241"/>
                <a:gd name="T14" fmla="*/ 166 w 239"/>
                <a:gd name="T15" fmla="*/ 10 h 241"/>
                <a:gd name="T16" fmla="*/ 196 w 239"/>
                <a:gd name="T17" fmla="*/ 28 h 241"/>
                <a:gd name="T18" fmla="*/ 219 w 239"/>
                <a:gd name="T19" fmla="*/ 53 h 241"/>
                <a:gd name="T20" fmla="*/ 234 w 239"/>
                <a:gd name="T21" fmla="*/ 84 h 241"/>
                <a:gd name="T22" fmla="*/ 239 w 239"/>
                <a:gd name="T23" fmla="*/ 121 h 241"/>
                <a:gd name="T24" fmla="*/ 239 w 239"/>
                <a:gd name="T25" fmla="*/ 133 h 241"/>
                <a:gd name="T26" fmla="*/ 230 w 239"/>
                <a:gd name="T27" fmla="*/ 167 h 241"/>
                <a:gd name="T28" fmla="*/ 212 w 239"/>
                <a:gd name="T29" fmla="*/ 198 h 241"/>
                <a:gd name="T30" fmla="*/ 187 w 239"/>
                <a:gd name="T31" fmla="*/ 220 h 241"/>
                <a:gd name="T32" fmla="*/ 155 w 239"/>
                <a:gd name="T33" fmla="*/ 235 h 241"/>
                <a:gd name="T34" fmla="*/ 120 w 239"/>
                <a:gd name="T35" fmla="*/ 241 h 241"/>
                <a:gd name="T36" fmla="*/ 107 w 239"/>
                <a:gd name="T37" fmla="*/ 241 h 241"/>
                <a:gd name="T38" fmla="*/ 73 w 239"/>
                <a:gd name="T39" fmla="*/ 231 h 241"/>
                <a:gd name="T40" fmla="*/ 44 w 239"/>
                <a:gd name="T41" fmla="*/ 214 h 241"/>
                <a:gd name="T42" fmla="*/ 20 w 239"/>
                <a:gd name="T43" fmla="*/ 188 h 241"/>
                <a:gd name="T44" fmla="*/ 5 w 239"/>
                <a:gd name="T45" fmla="*/ 157 h 241"/>
                <a:gd name="T46" fmla="*/ 0 w 239"/>
                <a:gd name="T47" fmla="*/ 121 h 241"/>
                <a:gd name="T48" fmla="*/ 24 w 239"/>
                <a:gd name="T49" fmla="*/ 121 h 241"/>
                <a:gd name="T50" fmla="*/ 29 w 239"/>
                <a:gd name="T51" fmla="*/ 149 h 241"/>
                <a:gd name="T52" fmla="*/ 40 w 239"/>
                <a:gd name="T53" fmla="*/ 174 h 241"/>
                <a:gd name="T54" fmla="*/ 59 w 239"/>
                <a:gd name="T55" fmla="*/ 194 h 241"/>
                <a:gd name="T56" fmla="*/ 82 w 239"/>
                <a:gd name="T57" fmla="*/ 208 h 241"/>
                <a:gd name="T58" fmla="*/ 110 w 239"/>
                <a:gd name="T59" fmla="*/ 216 h 241"/>
                <a:gd name="T60" fmla="*/ 120 w 239"/>
                <a:gd name="T61" fmla="*/ 216 h 241"/>
                <a:gd name="T62" fmla="*/ 148 w 239"/>
                <a:gd name="T63" fmla="*/ 212 h 241"/>
                <a:gd name="T64" fmla="*/ 173 w 239"/>
                <a:gd name="T65" fmla="*/ 200 h 241"/>
                <a:gd name="T66" fmla="*/ 193 w 239"/>
                <a:gd name="T67" fmla="*/ 181 h 241"/>
                <a:gd name="T68" fmla="*/ 207 w 239"/>
                <a:gd name="T69" fmla="*/ 158 h 241"/>
                <a:gd name="T70" fmla="*/ 215 w 239"/>
                <a:gd name="T71" fmla="*/ 131 h 241"/>
                <a:gd name="T72" fmla="*/ 215 w 239"/>
                <a:gd name="T73" fmla="*/ 121 h 241"/>
                <a:gd name="T74" fmla="*/ 210 w 239"/>
                <a:gd name="T75" fmla="*/ 92 h 241"/>
                <a:gd name="T76" fmla="*/ 198 w 239"/>
                <a:gd name="T77" fmla="*/ 67 h 241"/>
                <a:gd name="T78" fmla="*/ 180 w 239"/>
                <a:gd name="T79" fmla="*/ 47 h 241"/>
                <a:gd name="T80" fmla="*/ 157 w 239"/>
                <a:gd name="T81" fmla="*/ 33 h 241"/>
                <a:gd name="T82" fmla="*/ 130 w 239"/>
                <a:gd name="T83" fmla="*/ 25 h 241"/>
                <a:gd name="T84" fmla="*/ 120 w 239"/>
                <a:gd name="T85" fmla="*/ 25 h 241"/>
                <a:gd name="T86" fmla="*/ 91 w 239"/>
                <a:gd name="T87" fmla="*/ 29 h 241"/>
                <a:gd name="T88" fmla="*/ 66 w 239"/>
                <a:gd name="T89" fmla="*/ 41 h 241"/>
                <a:gd name="T90" fmla="*/ 46 w 239"/>
                <a:gd name="T91" fmla="*/ 60 h 241"/>
                <a:gd name="T92" fmla="*/ 32 w 239"/>
                <a:gd name="T93" fmla="*/ 83 h 241"/>
                <a:gd name="T94" fmla="*/ 25 w 239"/>
                <a:gd name="T95" fmla="*/ 11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9" h="241">
                  <a:moveTo>
                    <a:pt x="0" y="121"/>
                  </a:moveTo>
                  <a:lnTo>
                    <a:pt x="0" y="121"/>
                  </a:lnTo>
                  <a:lnTo>
                    <a:pt x="1" y="108"/>
                  </a:lnTo>
                  <a:lnTo>
                    <a:pt x="2" y="96"/>
                  </a:lnTo>
                  <a:lnTo>
                    <a:pt x="5" y="84"/>
                  </a:lnTo>
                  <a:lnTo>
                    <a:pt x="9" y="74"/>
                  </a:lnTo>
                  <a:lnTo>
                    <a:pt x="15" y="63"/>
                  </a:lnTo>
                  <a:lnTo>
                    <a:pt x="20" y="53"/>
                  </a:lnTo>
                  <a:lnTo>
                    <a:pt x="28" y="44"/>
                  </a:lnTo>
                  <a:lnTo>
                    <a:pt x="35" y="36"/>
                  </a:lnTo>
                  <a:lnTo>
                    <a:pt x="44" y="28"/>
                  </a:lnTo>
                  <a:lnTo>
                    <a:pt x="52" y="21"/>
                  </a:lnTo>
                  <a:lnTo>
                    <a:pt x="63" y="15"/>
                  </a:lnTo>
                  <a:lnTo>
                    <a:pt x="73" y="10"/>
                  </a:lnTo>
                  <a:lnTo>
                    <a:pt x="85" y="6"/>
                  </a:lnTo>
                  <a:lnTo>
                    <a:pt x="95" y="2"/>
                  </a:lnTo>
                  <a:lnTo>
                    <a:pt x="107" y="1"/>
                  </a:lnTo>
                  <a:lnTo>
                    <a:pt x="120" y="0"/>
                  </a:lnTo>
                  <a:lnTo>
                    <a:pt x="120" y="0"/>
                  </a:lnTo>
                  <a:lnTo>
                    <a:pt x="120" y="0"/>
                  </a:lnTo>
                  <a:lnTo>
                    <a:pt x="132" y="1"/>
                  </a:lnTo>
                  <a:lnTo>
                    <a:pt x="144" y="2"/>
                  </a:lnTo>
                  <a:lnTo>
                    <a:pt x="155" y="6"/>
                  </a:lnTo>
                  <a:lnTo>
                    <a:pt x="166" y="10"/>
                  </a:lnTo>
                  <a:lnTo>
                    <a:pt x="177" y="15"/>
                  </a:lnTo>
                  <a:lnTo>
                    <a:pt x="187" y="21"/>
                  </a:lnTo>
                  <a:lnTo>
                    <a:pt x="196" y="28"/>
                  </a:lnTo>
                  <a:lnTo>
                    <a:pt x="205" y="36"/>
                  </a:lnTo>
                  <a:lnTo>
                    <a:pt x="212" y="44"/>
                  </a:lnTo>
                  <a:lnTo>
                    <a:pt x="219" y="53"/>
                  </a:lnTo>
                  <a:lnTo>
                    <a:pt x="225" y="63"/>
                  </a:lnTo>
                  <a:lnTo>
                    <a:pt x="230" y="74"/>
                  </a:lnTo>
                  <a:lnTo>
                    <a:pt x="234" y="84"/>
                  </a:lnTo>
                  <a:lnTo>
                    <a:pt x="237" y="96"/>
                  </a:lnTo>
                  <a:lnTo>
                    <a:pt x="239" y="108"/>
                  </a:lnTo>
                  <a:lnTo>
                    <a:pt x="239" y="121"/>
                  </a:lnTo>
                  <a:lnTo>
                    <a:pt x="239" y="121"/>
                  </a:lnTo>
                  <a:lnTo>
                    <a:pt x="239" y="121"/>
                  </a:lnTo>
                  <a:lnTo>
                    <a:pt x="239" y="133"/>
                  </a:lnTo>
                  <a:lnTo>
                    <a:pt x="237" y="145"/>
                  </a:lnTo>
                  <a:lnTo>
                    <a:pt x="234" y="157"/>
                  </a:lnTo>
                  <a:lnTo>
                    <a:pt x="230" y="167"/>
                  </a:lnTo>
                  <a:lnTo>
                    <a:pt x="225" y="178"/>
                  </a:lnTo>
                  <a:lnTo>
                    <a:pt x="219" y="188"/>
                  </a:lnTo>
                  <a:lnTo>
                    <a:pt x="212" y="198"/>
                  </a:lnTo>
                  <a:lnTo>
                    <a:pt x="205" y="205"/>
                  </a:lnTo>
                  <a:lnTo>
                    <a:pt x="196" y="214"/>
                  </a:lnTo>
                  <a:lnTo>
                    <a:pt x="187" y="220"/>
                  </a:lnTo>
                  <a:lnTo>
                    <a:pt x="177" y="227"/>
                  </a:lnTo>
                  <a:lnTo>
                    <a:pt x="166" y="231"/>
                  </a:lnTo>
                  <a:lnTo>
                    <a:pt x="155" y="235"/>
                  </a:lnTo>
                  <a:lnTo>
                    <a:pt x="144" y="238"/>
                  </a:lnTo>
                  <a:lnTo>
                    <a:pt x="132" y="241"/>
                  </a:lnTo>
                  <a:lnTo>
                    <a:pt x="120" y="241"/>
                  </a:lnTo>
                  <a:lnTo>
                    <a:pt x="120" y="241"/>
                  </a:lnTo>
                  <a:lnTo>
                    <a:pt x="120" y="241"/>
                  </a:lnTo>
                  <a:lnTo>
                    <a:pt x="107" y="241"/>
                  </a:lnTo>
                  <a:lnTo>
                    <a:pt x="95" y="238"/>
                  </a:lnTo>
                  <a:lnTo>
                    <a:pt x="85" y="235"/>
                  </a:lnTo>
                  <a:lnTo>
                    <a:pt x="73" y="231"/>
                  </a:lnTo>
                  <a:lnTo>
                    <a:pt x="63" y="227"/>
                  </a:lnTo>
                  <a:lnTo>
                    <a:pt x="52" y="220"/>
                  </a:lnTo>
                  <a:lnTo>
                    <a:pt x="44" y="214"/>
                  </a:lnTo>
                  <a:lnTo>
                    <a:pt x="35" y="205"/>
                  </a:lnTo>
                  <a:lnTo>
                    <a:pt x="28" y="198"/>
                  </a:lnTo>
                  <a:lnTo>
                    <a:pt x="20" y="188"/>
                  </a:lnTo>
                  <a:lnTo>
                    <a:pt x="15" y="178"/>
                  </a:lnTo>
                  <a:lnTo>
                    <a:pt x="9" y="167"/>
                  </a:lnTo>
                  <a:lnTo>
                    <a:pt x="5" y="157"/>
                  </a:lnTo>
                  <a:lnTo>
                    <a:pt x="2" y="145"/>
                  </a:lnTo>
                  <a:lnTo>
                    <a:pt x="1" y="133"/>
                  </a:lnTo>
                  <a:lnTo>
                    <a:pt x="0" y="121"/>
                  </a:lnTo>
                  <a:lnTo>
                    <a:pt x="0" y="121"/>
                  </a:lnTo>
                  <a:close/>
                  <a:moveTo>
                    <a:pt x="24" y="121"/>
                  </a:moveTo>
                  <a:lnTo>
                    <a:pt x="24" y="121"/>
                  </a:lnTo>
                  <a:lnTo>
                    <a:pt x="25" y="131"/>
                  </a:lnTo>
                  <a:lnTo>
                    <a:pt x="26" y="139"/>
                  </a:lnTo>
                  <a:lnTo>
                    <a:pt x="29" y="149"/>
                  </a:lnTo>
                  <a:lnTo>
                    <a:pt x="32" y="158"/>
                  </a:lnTo>
                  <a:lnTo>
                    <a:pt x="36" y="166"/>
                  </a:lnTo>
                  <a:lnTo>
                    <a:pt x="40" y="174"/>
                  </a:lnTo>
                  <a:lnTo>
                    <a:pt x="46" y="181"/>
                  </a:lnTo>
                  <a:lnTo>
                    <a:pt x="52" y="188"/>
                  </a:lnTo>
                  <a:lnTo>
                    <a:pt x="59" y="194"/>
                  </a:lnTo>
                  <a:lnTo>
                    <a:pt x="66" y="200"/>
                  </a:lnTo>
                  <a:lnTo>
                    <a:pt x="74" y="204"/>
                  </a:lnTo>
                  <a:lnTo>
                    <a:pt x="82" y="208"/>
                  </a:lnTo>
                  <a:lnTo>
                    <a:pt x="91" y="212"/>
                  </a:lnTo>
                  <a:lnTo>
                    <a:pt x="101" y="214"/>
                  </a:lnTo>
                  <a:lnTo>
                    <a:pt x="110" y="216"/>
                  </a:lnTo>
                  <a:lnTo>
                    <a:pt x="120" y="216"/>
                  </a:lnTo>
                  <a:lnTo>
                    <a:pt x="120" y="216"/>
                  </a:lnTo>
                  <a:lnTo>
                    <a:pt x="120" y="216"/>
                  </a:lnTo>
                  <a:lnTo>
                    <a:pt x="130" y="216"/>
                  </a:lnTo>
                  <a:lnTo>
                    <a:pt x="139" y="214"/>
                  </a:lnTo>
                  <a:lnTo>
                    <a:pt x="148" y="212"/>
                  </a:lnTo>
                  <a:lnTo>
                    <a:pt x="157" y="208"/>
                  </a:lnTo>
                  <a:lnTo>
                    <a:pt x="165" y="204"/>
                  </a:lnTo>
                  <a:lnTo>
                    <a:pt x="173" y="200"/>
                  </a:lnTo>
                  <a:lnTo>
                    <a:pt x="180" y="194"/>
                  </a:lnTo>
                  <a:lnTo>
                    <a:pt x="187" y="188"/>
                  </a:lnTo>
                  <a:lnTo>
                    <a:pt x="193" y="181"/>
                  </a:lnTo>
                  <a:lnTo>
                    <a:pt x="198" y="174"/>
                  </a:lnTo>
                  <a:lnTo>
                    <a:pt x="204" y="166"/>
                  </a:lnTo>
                  <a:lnTo>
                    <a:pt x="207" y="158"/>
                  </a:lnTo>
                  <a:lnTo>
                    <a:pt x="210" y="149"/>
                  </a:lnTo>
                  <a:lnTo>
                    <a:pt x="214" y="139"/>
                  </a:lnTo>
                  <a:lnTo>
                    <a:pt x="215" y="131"/>
                  </a:lnTo>
                  <a:lnTo>
                    <a:pt x="215" y="121"/>
                  </a:lnTo>
                  <a:lnTo>
                    <a:pt x="215" y="121"/>
                  </a:lnTo>
                  <a:lnTo>
                    <a:pt x="215" y="121"/>
                  </a:lnTo>
                  <a:lnTo>
                    <a:pt x="215" y="111"/>
                  </a:lnTo>
                  <a:lnTo>
                    <a:pt x="214" y="102"/>
                  </a:lnTo>
                  <a:lnTo>
                    <a:pt x="210" y="92"/>
                  </a:lnTo>
                  <a:lnTo>
                    <a:pt x="207" y="83"/>
                  </a:lnTo>
                  <a:lnTo>
                    <a:pt x="204" y="75"/>
                  </a:lnTo>
                  <a:lnTo>
                    <a:pt x="198" y="67"/>
                  </a:lnTo>
                  <a:lnTo>
                    <a:pt x="193" y="60"/>
                  </a:lnTo>
                  <a:lnTo>
                    <a:pt x="187" y="53"/>
                  </a:lnTo>
                  <a:lnTo>
                    <a:pt x="180" y="47"/>
                  </a:lnTo>
                  <a:lnTo>
                    <a:pt x="173" y="41"/>
                  </a:lnTo>
                  <a:lnTo>
                    <a:pt x="165" y="37"/>
                  </a:lnTo>
                  <a:lnTo>
                    <a:pt x="157" y="33"/>
                  </a:lnTo>
                  <a:lnTo>
                    <a:pt x="148" y="29"/>
                  </a:lnTo>
                  <a:lnTo>
                    <a:pt x="139" y="27"/>
                  </a:lnTo>
                  <a:lnTo>
                    <a:pt x="130" y="25"/>
                  </a:lnTo>
                  <a:lnTo>
                    <a:pt x="120" y="25"/>
                  </a:lnTo>
                  <a:lnTo>
                    <a:pt x="120" y="25"/>
                  </a:lnTo>
                  <a:lnTo>
                    <a:pt x="120" y="25"/>
                  </a:lnTo>
                  <a:lnTo>
                    <a:pt x="110" y="25"/>
                  </a:lnTo>
                  <a:lnTo>
                    <a:pt x="101" y="27"/>
                  </a:lnTo>
                  <a:lnTo>
                    <a:pt x="91" y="29"/>
                  </a:lnTo>
                  <a:lnTo>
                    <a:pt x="82" y="33"/>
                  </a:lnTo>
                  <a:lnTo>
                    <a:pt x="74" y="37"/>
                  </a:lnTo>
                  <a:lnTo>
                    <a:pt x="66" y="41"/>
                  </a:lnTo>
                  <a:lnTo>
                    <a:pt x="59" y="47"/>
                  </a:lnTo>
                  <a:lnTo>
                    <a:pt x="52" y="53"/>
                  </a:lnTo>
                  <a:lnTo>
                    <a:pt x="46" y="60"/>
                  </a:lnTo>
                  <a:lnTo>
                    <a:pt x="40" y="67"/>
                  </a:lnTo>
                  <a:lnTo>
                    <a:pt x="36" y="75"/>
                  </a:lnTo>
                  <a:lnTo>
                    <a:pt x="32" y="83"/>
                  </a:lnTo>
                  <a:lnTo>
                    <a:pt x="29" y="92"/>
                  </a:lnTo>
                  <a:lnTo>
                    <a:pt x="26" y="102"/>
                  </a:lnTo>
                  <a:lnTo>
                    <a:pt x="25" y="111"/>
                  </a:lnTo>
                  <a:lnTo>
                    <a:pt x="24" y="121"/>
                  </a:lnTo>
                  <a:lnTo>
                    <a:pt x="24" y="121"/>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 name="Group 16"/>
          <p:cNvGrpSpPr/>
          <p:nvPr/>
        </p:nvGrpSpPr>
        <p:grpSpPr>
          <a:xfrm>
            <a:off x="1269615" y="3386399"/>
            <a:ext cx="523532" cy="528856"/>
            <a:chOff x="-237877" y="3119986"/>
            <a:chExt cx="1107052" cy="1118310"/>
          </a:xfrm>
        </p:grpSpPr>
        <p:sp>
          <p:nvSpPr>
            <p:cNvPr id="36" name="Freeform 35"/>
            <p:cNvSpPr>
              <a:spLocks noEditPoints="1"/>
            </p:cNvSpPr>
            <p:nvPr/>
          </p:nvSpPr>
          <p:spPr bwMode="auto">
            <a:xfrm rot="2700000">
              <a:off x="180399" y="3533150"/>
              <a:ext cx="284774" cy="286092"/>
            </a:xfrm>
            <a:custGeom>
              <a:avLst/>
              <a:gdLst>
                <a:gd name="T0" fmla="*/ 352 w 432"/>
                <a:gd name="T1" fmla="*/ 48 h 432"/>
                <a:gd name="T2" fmla="*/ 297 w 432"/>
                <a:gd name="T3" fmla="*/ 16 h 432"/>
                <a:gd name="T4" fmla="*/ 237 w 432"/>
                <a:gd name="T5" fmla="*/ 1 h 432"/>
                <a:gd name="T6" fmla="*/ 175 w 432"/>
                <a:gd name="T7" fmla="*/ 4 h 432"/>
                <a:gd name="T8" fmla="*/ 115 w 432"/>
                <a:gd name="T9" fmla="*/ 25 h 432"/>
                <a:gd name="T10" fmla="*/ 64 w 432"/>
                <a:gd name="T11" fmla="*/ 63 h 432"/>
                <a:gd name="T12" fmla="*/ 35 w 432"/>
                <a:gd name="T13" fmla="*/ 97 h 432"/>
                <a:gd name="T14" fmla="*/ 8 w 432"/>
                <a:gd name="T15" fmla="*/ 154 h 432"/>
                <a:gd name="T16" fmla="*/ 0 w 432"/>
                <a:gd name="T17" fmla="*/ 216 h 432"/>
                <a:gd name="T18" fmla="*/ 8 w 432"/>
                <a:gd name="T19" fmla="*/ 278 h 432"/>
                <a:gd name="T20" fmla="*/ 35 w 432"/>
                <a:gd name="T21" fmla="*/ 335 h 432"/>
                <a:gd name="T22" fmla="*/ 64 w 432"/>
                <a:gd name="T23" fmla="*/ 368 h 432"/>
                <a:gd name="T24" fmla="*/ 115 w 432"/>
                <a:gd name="T25" fmla="*/ 407 h 432"/>
                <a:gd name="T26" fmla="*/ 175 w 432"/>
                <a:gd name="T27" fmla="*/ 428 h 432"/>
                <a:gd name="T28" fmla="*/ 237 w 432"/>
                <a:gd name="T29" fmla="*/ 431 h 432"/>
                <a:gd name="T30" fmla="*/ 297 w 432"/>
                <a:gd name="T31" fmla="*/ 416 h 432"/>
                <a:gd name="T32" fmla="*/ 352 w 432"/>
                <a:gd name="T33" fmla="*/ 384 h 432"/>
                <a:gd name="T34" fmla="*/ 384 w 432"/>
                <a:gd name="T35" fmla="*/ 352 h 432"/>
                <a:gd name="T36" fmla="*/ 416 w 432"/>
                <a:gd name="T37" fmla="*/ 297 h 432"/>
                <a:gd name="T38" fmla="*/ 431 w 432"/>
                <a:gd name="T39" fmla="*/ 236 h 432"/>
                <a:gd name="T40" fmla="*/ 428 w 432"/>
                <a:gd name="T41" fmla="*/ 175 h 432"/>
                <a:gd name="T42" fmla="*/ 407 w 432"/>
                <a:gd name="T43" fmla="*/ 115 h 432"/>
                <a:gd name="T44" fmla="*/ 368 w 432"/>
                <a:gd name="T45" fmla="*/ 63 h 432"/>
                <a:gd name="T46" fmla="*/ 338 w 432"/>
                <a:gd name="T47" fmla="*/ 293 h 432"/>
                <a:gd name="T48" fmla="*/ 339 w 432"/>
                <a:gd name="T49" fmla="*/ 296 h 432"/>
                <a:gd name="T50" fmla="*/ 299 w 432"/>
                <a:gd name="T51" fmla="*/ 338 h 432"/>
                <a:gd name="T52" fmla="*/ 296 w 432"/>
                <a:gd name="T53" fmla="*/ 339 h 432"/>
                <a:gd name="T54" fmla="*/ 293 w 432"/>
                <a:gd name="T55" fmla="*/ 338 h 432"/>
                <a:gd name="T56" fmla="*/ 139 w 432"/>
                <a:gd name="T57" fmla="*/ 338 h 432"/>
                <a:gd name="T58" fmla="*/ 136 w 432"/>
                <a:gd name="T59" fmla="*/ 339 h 432"/>
                <a:gd name="T60" fmla="*/ 94 w 432"/>
                <a:gd name="T61" fmla="*/ 299 h 432"/>
                <a:gd name="T62" fmla="*/ 93 w 432"/>
                <a:gd name="T63" fmla="*/ 296 h 432"/>
                <a:gd name="T64" fmla="*/ 94 w 432"/>
                <a:gd name="T65" fmla="*/ 293 h 432"/>
                <a:gd name="T66" fmla="*/ 94 w 432"/>
                <a:gd name="T67" fmla="*/ 139 h 432"/>
                <a:gd name="T68" fmla="*/ 93 w 432"/>
                <a:gd name="T69" fmla="*/ 136 h 432"/>
                <a:gd name="T70" fmla="*/ 133 w 432"/>
                <a:gd name="T71" fmla="*/ 94 h 432"/>
                <a:gd name="T72" fmla="*/ 136 w 432"/>
                <a:gd name="T73" fmla="*/ 93 h 432"/>
                <a:gd name="T74" fmla="*/ 139 w 432"/>
                <a:gd name="T75" fmla="*/ 94 h 432"/>
                <a:gd name="T76" fmla="*/ 293 w 432"/>
                <a:gd name="T77" fmla="*/ 94 h 432"/>
                <a:gd name="T78" fmla="*/ 296 w 432"/>
                <a:gd name="T79" fmla="*/ 93 h 432"/>
                <a:gd name="T80" fmla="*/ 299 w 432"/>
                <a:gd name="T81" fmla="*/ 94 h 432"/>
                <a:gd name="T82" fmla="*/ 339 w 432"/>
                <a:gd name="T83" fmla="*/ 134 h 432"/>
                <a:gd name="T84" fmla="*/ 339 w 432"/>
                <a:gd name="T85" fmla="*/ 137 h 432"/>
                <a:gd name="T86" fmla="*/ 338 w 432"/>
                <a:gd name="T87" fmla="*/ 293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2" h="432">
                  <a:moveTo>
                    <a:pt x="368" y="63"/>
                  </a:moveTo>
                  <a:lnTo>
                    <a:pt x="368" y="63"/>
                  </a:lnTo>
                  <a:lnTo>
                    <a:pt x="352" y="48"/>
                  </a:lnTo>
                  <a:lnTo>
                    <a:pt x="335" y="35"/>
                  </a:lnTo>
                  <a:lnTo>
                    <a:pt x="317" y="25"/>
                  </a:lnTo>
                  <a:lnTo>
                    <a:pt x="297" y="16"/>
                  </a:lnTo>
                  <a:lnTo>
                    <a:pt x="278" y="8"/>
                  </a:lnTo>
                  <a:lnTo>
                    <a:pt x="257" y="4"/>
                  </a:lnTo>
                  <a:lnTo>
                    <a:pt x="237" y="1"/>
                  </a:lnTo>
                  <a:lnTo>
                    <a:pt x="216" y="0"/>
                  </a:lnTo>
                  <a:lnTo>
                    <a:pt x="195" y="1"/>
                  </a:lnTo>
                  <a:lnTo>
                    <a:pt x="175" y="4"/>
                  </a:lnTo>
                  <a:lnTo>
                    <a:pt x="154" y="8"/>
                  </a:lnTo>
                  <a:lnTo>
                    <a:pt x="135" y="16"/>
                  </a:lnTo>
                  <a:lnTo>
                    <a:pt x="115" y="25"/>
                  </a:lnTo>
                  <a:lnTo>
                    <a:pt x="97" y="35"/>
                  </a:lnTo>
                  <a:lnTo>
                    <a:pt x="80" y="48"/>
                  </a:lnTo>
                  <a:lnTo>
                    <a:pt x="64" y="63"/>
                  </a:lnTo>
                  <a:lnTo>
                    <a:pt x="64" y="63"/>
                  </a:lnTo>
                  <a:lnTo>
                    <a:pt x="48" y="80"/>
                  </a:lnTo>
                  <a:lnTo>
                    <a:pt x="35" y="97"/>
                  </a:lnTo>
                  <a:lnTo>
                    <a:pt x="25" y="115"/>
                  </a:lnTo>
                  <a:lnTo>
                    <a:pt x="16" y="135"/>
                  </a:lnTo>
                  <a:lnTo>
                    <a:pt x="8" y="154"/>
                  </a:lnTo>
                  <a:lnTo>
                    <a:pt x="4" y="175"/>
                  </a:lnTo>
                  <a:lnTo>
                    <a:pt x="1" y="195"/>
                  </a:lnTo>
                  <a:lnTo>
                    <a:pt x="0" y="216"/>
                  </a:lnTo>
                  <a:lnTo>
                    <a:pt x="1" y="236"/>
                  </a:lnTo>
                  <a:lnTo>
                    <a:pt x="4" y="257"/>
                  </a:lnTo>
                  <a:lnTo>
                    <a:pt x="8" y="278"/>
                  </a:lnTo>
                  <a:lnTo>
                    <a:pt x="16" y="297"/>
                  </a:lnTo>
                  <a:lnTo>
                    <a:pt x="25" y="316"/>
                  </a:lnTo>
                  <a:lnTo>
                    <a:pt x="35" y="335"/>
                  </a:lnTo>
                  <a:lnTo>
                    <a:pt x="48" y="352"/>
                  </a:lnTo>
                  <a:lnTo>
                    <a:pt x="64" y="368"/>
                  </a:lnTo>
                  <a:lnTo>
                    <a:pt x="64" y="368"/>
                  </a:lnTo>
                  <a:lnTo>
                    <a:pt x="80" y="384"/>
                  </a:lnTo>
                  <a:lnTo>
                    <a:pt x="97" y="396"/>
                  </a:lnTo>
                  <a:lnTo>
                    <a:pt x="115" y="407"/>
                  </a:lnTo>
                  <a:lnTo>
                    <a:pt x="135" y="416"/>
                  </a:lnTo>
                  <a:lnTo>
                    <a:pt x="154" y="424"/>
                  </a:lnTo>
                  <a:lnTo>
                    <a:pt x="175" y="428"/>
                  </a:lnTo>
                  <a:lnTo>
                    <a:pt x="195" y="431"/>
                  </a:lnTo>
                  <a:lnTo>
                    <a:pt x="216" y="432"/>
                  </a:lnTo>
                  <a:lnTo>
                    <a:pt x="237" y="431"/>
                  </a:lnTo>
                  <a:lnTo>
                    <a:pt x="257" y="428"/>
                  </a:lnTo>
                  <a:lnTo>
                    <a:pt x="278" y="424"/>
                  </a:lnTo>
                  <a:lnTo>
                    <a:pt x="297" y="416"/>
                  </a:lnTo>
                  <a:lnTo>
                    <a:pt x="317" y="407"/>
                  </a:lnTo>
                  <a:lnTo>
                    <a:pt x="335" y="396"/>
                  </a:lnTo>
                  <a:lnTo>
                    <a:pt x="352" y="384"/>
                  </a:lnTo>
                  <a:lnTo>
                    <a:pt x="368" y="368"/>
                  </a:lnTo>
                  <a:lnTo>
                    <a:pt x="368" y="368"/>
                  </a:lnTo>
                  <a:lnTo>
                    <a:pt x="384" y="352"/>
                  </a:lnTo>
                  <a:lnTo>
                    <a:pt x="397" y="335"/>
                  </a:lnTo>
                  <a:lnTo>
                    <a:pt x="407" y="316"/>
                  </a:lnTo>
                  <a:lnTo>
                    <a:pt x="416" y="297"/>
                  </a:lnTo>
                  <a:lnTo>
                    <a:pt x="424" y="278"/>
                  </a:lnTo>
                  <a:lnTo>
                    <a:pt x="428" y="257"/>
                  </a:lnTo>
                  <a:lnTo>
                    <a:pt x="431" y="236"/>
                  </a:lnTo>
                  <a:lnTo>
                    <a:pt x="432" y="216"/>
                  </a:lnTo>
                  <a:lnTo>
                    <a:pt x="431" y="195"/>
                  </a:lnTo>
                  <a:lnTo>
                    <a:pt x="428" y="175"/>
                  </a:lnTo>
                  <a:lnTo>
                    <a:pt x="424" y="154"/>
                  </a:lnTo>
                  <a:lnTo>
                    <a:pt x="416" y="135"/>
                  </a:lnTo>
                  <a:lnTo>
                    <a:pt x="407" y="115"/>
                  </a:lnTo>
                  <a:lnTo>
                    <a:pt x="397" y="97"/>
                  </a:lnTo>
                  <a:lnTo>
                    <a:pt x="384" y="80"/>
                  </a:lnTo>
                  <a:lnTo>
                    <a:pt x="368" y="63"/>
                  </a:lnTo>
                  <a:lnTo>
                    <a:pt x="368" y="63"/>
                  </a:lnTo>
                  <a:close/>
                  <a:moveTo>
                    <a:pt x="338" y="293"/>
                  </a:moveTo>
                  <a:lnTo>
                    <a:pt x="338" y="293"/>
                  </a:lnTo>
                  <a:lnTo>
                    <a:pt x="339" y="295"/>
                  </a:lnTo>
                  <a:lnTo>
                    <a:pt x="339" y="296"/>
                  </a:lnTo>
                  <a:lnTo>
                    <a:pt x="339" y="296"/>
                  </a:lnTo>
                  <a:lnTo>
                    <a:pt x="339" y="298"/>
                  </a:lnTo>
                  <a:lnTo>
                    <a:pt x="338" y="299"/>
                  </a:lnTo>
                  <a:lnTo>
                    <a:pt x="299" y="338"/>
                  </a:lnTo>
                  <a:lnTo>
                    <a:pt x="299" y="338"/>
                  </a:lnTo>
                  <a:lnTo>
                    <a:pt x="298" y="339"/>
                  </a:lnTo>
                  <a:lnTo>
                    <a:pt x="296" y="339"/>
                  </a:lnTo>
                  <a:lnTo>
                    <a:pt x="296" y="339"/>
                  </a:lnTo>
                  <a:lnTo>
                    <a:pt x="295" y="339"/>
                  </a:lnTo>
                  <a:lnTo>
                    <a:pt x="293" y="338"/>
                  </a:lnTo>
                  <a:lnTo>
                    <a:pt x="216" y="261"/>
                  </a:lnTo>
                  <a:lnTo>
                    <a:pt x="139" y="338"/>
                  </a:lnTo>
                  <a:lnTo>
                    <a:pt x="139" y="338"/>
                  </a:lnTo>
                  <a:lnTo>
                    <a:pt x="137" y="339"/>
                  </a:lnTo>
                  <a:lnTo>
                    <a:pt x="136" y="339"/>
                  </a:lnTo>
                  <a:lnTo>
                    <a:pt x="136" y="339"/>
                  </a:lnTo>
                  <a:lnTo>
                    <a:pt x="134" y="339"/>
                  </a:lnTo>
                  <a:lnTo>
                    <a:pt x="133" y="338"/>
                  </a:lnTo>
                  <a:lnTo>
                    <a:pt x="94" y="299"/>
                  </a:lnTo>
                  <a:lnTo>
                    <a:pt x="94" y="299"/>
                  </a:lnTo>
                  <a:lnTo>
                    <a:pt x="93" y="298"/>
                  </a:lnTo>
                  <a:lnTo>
                    <a:pt x="93" y="296"/>
                  </a:lnTo>
                  <a:lnTo>
                    <a:pt x="93" y="296"/>
                  </a:lnTo>
                  <a:lnTo>
                    <a:pt x="93" y="295"/>
                  </a:lnTo>
                  <a:lnTo>
                    <a:pt x="94" y="293"/>
                  </a:lnTo>
                  <a:lnTo>
                    <a:pt x="171" y="216"/>
                  </a:lnTo>
                  <a:lnTo>
                    <a:pt x="94" y="139"/>
                  </a:lnTo>
                  <a:lnTo>
                    <a:pt x="94" y="139"/>
                  </a:lnTo>
                  <a:lnTo>
                    <a:pt x="93" y="137"/>
                  </a:lnTo>
                  <a:lnTo>
                    <a:pt x="93" y="136"/>
                  </a:lnTo>
                  <a:lnTo>
                    <a:pt x="93" y="136"/>
                  </a:lnTo>
                  <a:lnTo>
                    <a:pt x="93" y="134"/>
                  </a:lnTo>
                  <a:lnTo>
                    <a:pt x="94" y="133"/>
                  </a:lnTo>
                  <a:lnTo>
                    <a:pt x="133" y="94"/>
                  </a:lnTo>
                  <a:lnTo>
                    <a:pt x="133" y="94"/>
                  </a:lnTo>
                  <a:lnTo>
                    <a:pt x="134" y="93"/>
                  </a:lnTo>
                  <a:lnTo>
                    <a:pt x="136" y="93"/>
                  </a:lnTo>
                  <a:lnTo>
                    <a:pt x="136" y="93"/>
                  </a:lnTo>
                  <a:lnTo>
                    <a:pt x="137" y="93"/>
                  </a:lnTo>
                  <a:lnTo>
                    <a:pt x="139" y="94"/>
                  </a:lnTo>
                  <a:lnTo>
                    <a:pt x="216" y="171"/>
                  </a:lnTo>
                  <a:lnTo>
                    <a:pt x="219" y="167"/>
                  </a:lnTo>
                  <a:lnTo>
                    <a:pt x="293" y="94"/>
                  </a:lnTo>
                  <a:lnTo>
                    <a:pt x="293" y="94"/>
                  </a:lnTo>
                  <a:lnTo>
                    <a:pt x="295" y="93"/>
                  </a:lnTo>
                  <a:lnTo>
                    <a:pt x="296" y="93"/>
                  </a:lnTo>
                  <a:lnTo>
                    <a:pt x="296" y="93"/>
                  </a:lnTo>
                  <a:lnTo>
                    <a:pt x="298" y="93"/>
                  </a:lnTo>
                  <a:lnTo>
                    <a:pt x="299" y="94"/>
                  </a:lnTo>
                  <a:lnTo>
                    <a:pt x="338" y="133"/>
                  </a:lnTo>
                  <a:lnTo>
                    <a:pt x="338" y="133"/>
                  </a:lnTo>
                  <a:lnTo>
                    <a:pt x="339" y="134"/>
                  </a:lnTo>
                  <a:lnTo>
                    <a:pt x="339" y="136"/>
                  </a:lnTo>
                  <a:lnTo>
                    <a:pt x="339" y="136"/>
                  </a:lnTo>
                  <a:lnTo>
                    <a:pt x="339" y="137"/>
                  </a:lnTo>
                  <a:lnTo>
                    <a:pt x="338" y="139"/>
                  </a:lnTo>
                  <a:lnTo>
                    <a:pt x="261" y="216"/>
                  </a:lnTo>
                  <a:lnTo>
                    <a:pt x="338" y="293"/>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Donut 15"/>
            <p:cNvSpPr/>
            <p:nvPr/>
          </p:nvSpPr>
          <p:spPr>
            <a:xfrm rot="19754426">
              <a:off x="59075" y="3119986"/>
              <a:ext cx="529744" cy="1107052"/>
            </a:xfrm>
            <a:prstGeom prst="donut">
              <a:avLst>
                <a:gd name="adj" fmla="val 4072"/>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6" name="Donut 55"/>
            <p:cNvSpPr/>
            <p:nvPr/>
          </p:nvSpPr>
          <p:spPr>
            <a:xfrm rot="1800000">
              <a:off x="63354" y="3131244"/>
              <a:ext cx="529744" cy="1107052"/>
            </a:xfrm>
            <a:prstGeom prst="donut">
              <a:avLst>
                <a:gd name="adj" fmla="val 4072"/>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7" name="Donut 56"/>
            <p:cNvSpPr/>
            <p:nvPr/>
          </p:nvSpPr>
          <p:spPr>
            <a:xfrm rot="16200000">
              <a:off x="50777" y="3131244"/>
              <a:ext cx="529744" cy="1107052"/>
            </a:xfrm>
            <a:prstGeom prst="donut">
              <a:avLst>
                <a:gd name="adj" fmla="val 4072"/>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a:off x="686101" y="3721093"/>
              <a:ext cx="183074" cy="18307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58275" y="3506697"/>
              <a:ext cx="103595" cy="10359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269615" y="1103681"/>
            <a:ext cx="523532" cy="528856"/>
            <a:chOff x="1269615" y="1103681"/>
            <a:chExt cx="523532" cy="528856"/>
          </a:xfrm>
        </p:grpSpPr>
        <p:sp>
          <p:nvSpPr>
            <p:cNvPr id="12" name="Oval 11"/>
            <p:cNvSpPr/>
            <p:nvPr/>
          </p:nvSpPr>
          <p:spPr>
            <a:xfrm>
              <a:off x="1472028" y="1303939"/>
              <a:ext cx="126227" cy="12622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Donut 63"/>
            <p:cNvSpPr/>
            <p:nvPr/>
          </p:nvSpPr>
          <p:spPr>
            <a:xfrm rot="19754426">
              <a:off x="1410046" y="1103681"/>
              <a:ext cx="250519" cy="523532"/>
            </a:xfrm>
            <a:prstGeom prst="donut">
              <a:avLst>
                <a:gd name="adj" fmla="val 4072"/>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5" name="Donut 64"/>
            <p:cNvSpPr/>
            <p:nvPr/>
          </p:nvSpPr>
          <p:spPr>
            <a:xfrm rot="1800000">
              <a:off x="1412069" y="1109005"/>
              <a:ext cx="250519" cy="523532"/>
            </a:xfrm>
            <a:prstGeom prst="donut">
              <a:avLst>
                <a:gd name="adj" fmla="val 4072"/>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6" name="Donut 65"/>
            <p:cNvSpPr/>
            <p:nvPr/>
          </p:nvSpPr>
          <p:spPr>
            <a:xfrm rot="16200000">
              <a:off x="1406121" y="1109005"/>
              <a:ext cx="250519" cy="523532"/>
            </a:xfrm>
            <a:prstGeom prst="donut">
              <a:avLst>
                <a:gd name="adj" fmla="val 4072"/>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38" name="Group 37"/>
            <p:cNvGrpSpPr/>
            <p:nvPr/>
          </p:nvGrpSpPr>
          <p:grpSpPr>
            <a:xfrm>
              <a:off x="1349444" y="1275240"/>
              <a:ext cx="57664" cy="57398"/>
              <a:chOff x="469408" y="640286"/>
              <a:chExt cx="473083" cy="470901"/>
            </a:xfrm>
          </p:grpSpPr>
          <p:sp>
            <p:nvSpPr>
              <p:cNvPr id="35" name="Oval 34"/>
              <p:cNvSpPr/>
              <p:nvPr/>
            </p:nvSpPr>
            <p:spPr>
              <a:xfrm>
                <a:off x="471649" y="640951"/>
                <a:ext cx="470236" cy="47023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Freeform 36"/>
              <p:cNvSpPr>
                <a:spLocks noEditPoints="1"/>
              </p:cNvSpPr>
              <p:nvPr/>
            </p:nvSpPr>
            <p:spPr bwMode="auto">
              <a:xfrm rot="2700000">
                <a:off x="470499" y="639195"/>
                <a:ext cx="470901" cy="473083"/>
              </a:xfrm>
              <a:custGeom>
                <a:avLst/>
                <a:gdLst>
                  <a:gd name="T0" fmla="*/ 352 w 432"/>
                  <a:gd name="T1" fmla="*/ 48 h 432"/>
                  <a:gd name="T2" fmla="*/ 297 w 432"/>
                  <a:gd name="T3" fmla="*/ 16 h 432"/>
                  <a:gd name="T4" fmla="*/ 237 w 432"/>
                  <a:gd name="T5" fmla="*/ 1 h 432"/>
                  <a:gd name="T6" fmla="*/ 175 w 432"/>
                  <a:gd name="T7" fmla="*/ 4 h 432"/>
                  <a:gd name="T8" fmla="*/ 115 w 432"/>
                  <a:gd name="T9" fmla="*/ 25 h 432"/>
                  <a:gd name="T10" fmla="*/ 64 w 432"/>
                  <a:gd name="T11" fmla="*/ 63 h 432"/>
                  <a:gd name="T12" fmla="*/ 35 w 432"/>
                  <a:gd name="T13" fmla="*/ 97 h 432"/>
                  <a:gd name="T14" fmla="*/ 8 w 432"/>
                  <a:gd name="T15" fmla="*/ 154 h 432"/>
                  <a:gd name="T16" fmla="*/ 0 w 432"/>
                  <a:gd name="T17" fmla="*/ 216 h 432"/>
                  <a:gd name="T18" fmla="*/ 8 w 432"/>
                  <a:gd name="T19" fmla="*/ 278 h 432"/>
                  <a:gd name="T20" fmla="*/ 35 w 432"/>
                  <a:gd name="T21" fmla="*/ 335 h 432"/>
                  <a:gd name="T22" fmla="*/ 64 w 432"/>
                  <a:gd name="T23" fmla="*/ 368 h 432"/>
                  <a:gd name="T24" fmla="*/ 115 w 432"/>
                  <a:gd name="T25" fmla="*/ 407 h 432"/>
                  <a:gd name="T26" fmla="*/ 175 w 432"/>
                  <a:gd name="T27" fmla="*/ 428 h 432"/>
                  <a:gd name="T28" fmla="*/ 237 w 432"/>
                  <a:gd name="T29" fmla="*/ 431 h 432"/>
                  <a:gd name="T30" fmla="*/ 297 w 432"/>
                  <a:gd name="T31" fmla="*/ 416 h 432"/>
                  <a:gd name="T32" fmla="*/ 352 w 432"/>
                  <a:gd name="T33" fmla="*/ 384 h 432"/>
                  <a:gd name="T34" fmla="*/ 384 w 432"/>
                  <a:gd name="T35" fmla="*/ 352 h 432"/>
                  <a:gd name="T36" fmla="*/ 416 w 432"/>
                  <a:gd name="T37" fmla="*/ 297 h 432"/>
                  <a:gd name="T38" fmla="*/ 431 w 432"/>
                  <a:gd name="T39" fmla="*/ 236 h 432"/>
                  <a:gd name="T40" fmla="*/ 428 w 432"/>
                  <a:gd name="T41" fmla="*/ 175 h 432"/>
                  <a:gd name="T42" fmla="*/ 407 w 432"/>
                  <a:gd name="T43" fmla="*/ 115 h 432"/>
                  <a:gd name="T44" fmla="*/ 368 w 432"/>
                  <a:gd name="T45" fmla="*/ 63 h 432"/>
                  <a:gd name="T46" fmla="*/ 338 w 432"/>
                  <a:gd name="T47" fmla="*/ 293 h 432"/>
                  <a:gd name="T48" fmla="*/ 339 w 432"/>
                  <a:gd name="T49" fmla="*/ 296 h 432"/>
                  <a:gd name="T50" fmla="*/ 299 w 432"/>
                  <a:gd name="T51" fmla="*/ 338 h 432"/>
                  <a:gd name="T52" fmla="*/ 296 w 432"/>
                  <a:gd name="T53" fmla="*/ 339 h 432"/>
                  <a:gd name="T54" fmla="*/ 293 w 432"/>
                  <a:gd name="T55" fmla="*/ 338 h 432"/>
                  <a:gd name="T56" fmla="*/ 139 w 432"/>
                  <a:gd name="T57" fmla="*/ 338 h 432"/>
                  <a:gd name="T58" fmla="*/ 136 w 432"/>
                  <a:gd name="T59" fmla="*/ 339 h 432"/>
                  <a:gd name="T60" fmla="*/ 94 w 432"/>
                  <a:gd name="T61" fmla="*/ 299 h 432"/>
                  <a:gd name="T62" fmla="*/ 93 w 432"/>
                  <a:gd name="T63" fmla="*/ 296 h 432"/>
                  <a:gd name="T64" fmla="*/ 94 w 432"/>
                  <a:gd name="T65" fmla="*/ 293 h 432"/>
                  <a:gd name="T66" fmla="*/ 94 w 432"/>
                  <a:gd name="T67" fmla="*/ 139 h 432"/>
                  <a:gd name="T68" fmla="*/ 93 w 432"/>
                  <a:gd name="T69" fmla="*/ 136 h 432"/>
                  <a:gd name="T70" fmla="*/ 133 w 432"/>
                  <a:gd name="T71" fmla="*/ 94 h 432"/>
                  <a:gd name="T72" fmla="*/ 136 w 432"/>
                  <a:gd name="T73" fmla="*/ 93 h 432"/>
                  <a:gd name="T74" fmla="*/ 139 w 432"/>
                  <a:gd name="T75" fmla="*/ 94 h 432"/>
                  <a:gd name="T76" fmla="*/ 293 w 432"/>
                  <a:gd name="T77" fmla="*/ 94 h 432"/>
                  <a:gd name="T78" fmla="*/ 296 w 432"/>
                  <a:gd name="T79" fmla="*/ 93 h 432"/>
                  <a:gd name="T80" fmla="*/ 299 w 432"/>
                  <a:gd name="T81" fmla="*/ 94 h 432"/>
                  <a:gd name="T82" fmla="*/ 339 w 432"/>
                  <a:gd name="T83" fmla="*/ 134 h 432"/>
                  <a:gd name="T84" fmla="*/ 339 w 432"/>
                  <a:gd name="T85" fmla="*/ 137 h 432"/>
                  <a:gd name="T86" fmla="*/ 338 w 432"/>
                  <a:gd name="T87" fmla="*/ 293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2" h="432">
                    <a:moveTo>
                      <a:pt x="368" y="63"/>
                    </a:moveTo>
                    <a:lnTo>
                      <a:pt x="368" y="63"/>
                    </a:lnTo>
                    <a:lnTo>
                      <a:pt x="352" y="48"/>
                    </a:lnTo>
                    <a:lnTo>
                      <a:pt x="335" y="35"/>
                    </a:lnTo>
                    <a:lnTo>
                      <a:pt x="317" y="25"/>
                    </a:lnTo>
                    <a:lnTo>
                      <a:pt x="297" y="16"/>
                    </a:lnTo>
                    <a:lnTo>
                      <a:pt x="278" y="8"/>
                    </a:lnTo>
                    <a:lnTo>
                      <a:pt x="257" y="4"/>
                    </a:lnTo>
                    <a:lnTo>
                      <a:pt x="237" y="1"/>
                    </a:lnTo>
                    <a:lnTo>
                      <a:pt x="216" y="0"/>
                    </a:lnTo>
                    <a:lnTo>
                      <a:pt x="195" y="1"/>
                    </a:lnTo>
                    <a:lnTo>
                      <a:pt x="175" y="4"/>
                    </a:lnTo>
                    <a:lnTo>
                      <a:pt x="154" y="8"/>
                    </a:lnTo>
                    <a:lnTo>
                      <a:pt x="135" y="16"/>
                    </a:lnTo>
                    <a:lnTo>
                      <a:pt x="115" y="25"/>
                    </a:lnTo>
                    <a:lnTo>
                      <a:pt x="97" y="35"/>
                    </a:lnTo>
                    <a:lnTo>
                      <a:pt x="80" y="48"/>
                    </a:lnTo>
                    <a:lnTo>
                      <a:pt x="64" y="63"/>
                    </a:lnTo>
                    <a:lnTo>
                      <a:pt x="64" y="63"/>
                    </a:lnTo>
                    <a:lnTo>
                      <a:pt x="48" y="80"/>
                    </a:lnTo>
                    <a:lnTo>
                      <a:pt x="35" y="97"/>
                    </a:lnTo>
                    <a:lnTo>
                      <a:pt x="25" y="115"/>
                    </a:lnTo>
                    <a:lnTo>
                      <a:pt x="16" y="135"/>
                    </a:lnTo>
                    <a:lnTo>
                      <a:pt x="8" y="154"/>
                    </a:lnTo>
                    <a:lnTo>
                      <a:pt x="4" y="175"/>
                    </a:lnTo>
                    <a:lnTo>
                      <a:pt x="1" y="195"/>
                    </a:lnTo>
                    <a:lnTo>
                      <a:pt x="0" y="216"/>
                    </a:lnTo>
                    <a:lnTo>
                      <a:pt x="1" y="236"/>
                    </a:lnTo>
                    <a:lnTo>
                      <a:pt x="4" y="257"/>
                    </a:lnTo>
                    <a:lnTo>
                      <a:pt x="8" y="278"/>
                    </a:lnTo>
                    <a:lnTo>
                      <a:pt x="16" y="297"/>
                    </a:lnTo>
                    <a:lnTo>
                      <a:pt x="25" y="316"/>
                    </a:lnTo>
                    <a:lnTo>
                      <a:pt x="35" y="335"/>
                    </a:lnTo>
                    <a:lnTo>
                      <a:pt x="48" y="352"/>
                    </a:lnTo>
                    <a:lnTo>
                      <a:pt x="64" y="368"/>
                    </a:lnTo>
                    <a:lnTo>
                      <a:pt x="64" y="368"/>
                    </a:lnTo>
                    <a:lnTo>
                      <a:pt x="80" y="384"/>
                    </a:lnTo>
                    <a:lnTo>
                      <a:pt x="97" y="396"/>
                    </a:lnTo>
                    <a:lnTo>
                      <a:pt x="115" y="407"/>
                    </a:lnTo>
                    <a:lnTo>
                      <a:pt x="135" y="416"/>
                    </a:lnTo>
                    <a:lnTo>
                      <a:pt x="154" y="424"/>
                    </a:lnTo>
                    <a:lnTo>
                      <a:pt x="175" y="428"/>
                    </a:lnTo>
                    <a:lnTo>
                      <a:pt x="195" y="431"/>
                    </a:lnTo>
                    <a:lnTo>
                      <a:pt x="216" y="432"/>
                    </a:lnTo>
                    <a:lnTo>
                      <a:pt x="237" y="431"/>
                    </a:lnTo>
                    <a:lnTo>
                      <a:pt x="257" y="428"/>
                    </a:lnTo>
                    <a:lnTo>
                      <a:pt x="278" y="424"/>
                    </a:lnTo>
                    <a:lnTo>
                      <a:pt x="297" y="416"/>
                    </a:lnTo>
                    <a:lnTo>
                      <a:pt x="317" y="407"/>
                    </a:lnTo>
                    <a:lnTo>
                      <a:pt x="335" y="396"/>
                    </a:lnTo>
                    <a:lnTo>
                      <a:pt x="352" y="384"/>
                    </a:lnTo>
                    <a:lnTo>
                      <a:pt x="368" y="368"/>
                    </a:lnTo>
                    <a:lnTo>
                      <a:pt x="368" y="368"/>
                    </a:lnTo>
                    <a:lnTo>
                      <a:pt x="384" y="352"/>
                    </a:lnTo>
                    <a:lnTo>
                      <a:pt x="397" y="335"/>
                    </a:lnTo>
                    <a:lnTo>
                      <a:pt x="407" y="316"/>
                    </a:lnTo>
                    <a:lnTo>
                      <a:pt x="416" y="297"/>
                    </a:lnTo>
                    <a:lnTo>
                      <a:pt x="424" y="278"/>
                    </a:lnTo>
                    <a:lnTo>
                      <a:pt x="428" y="257"/>
                    </a:lnTo>
                    <a:lnTo>
                      <a:pt x="431" y="236"/>
                    </a:lnTo>
                    <a:lnTo>
                      <a:pt x="432" y="216"/>
                    </a:lnTo>
                    <a:lnTo>
                      <a:pt x="431" y="195"/>
                    </a:lnTo>
                    <a:lnTo>
                      <a:pt x="428" y="175"/>
                    </a:lnTo>
                    <a:lnTo>
                      <a:pt x="424" y="154"/>
                    </a:lnTo>
                    <a:lnTo>
                      <a:pt x="416" y="135"/>
                    </a:lnTo>
                    <a:lnTo>
                      <a:pt x="407" y="115"/>
                    </a:lnTo>
                    <a:lnTo>
                      <a:pt x="397" y="97"/>
                    </a:lnTo>
                    <a:lnTo>
                      <a:pt x="384" y="80"/>
                    </a:lnTo>
                    <a:lnTo>
                      <a:pt x="368" y="63"/>
                    </a:lnTo>
                    <a:lnTo>
                      <a:pt x="368" y="63"/>
                    </a:lnTo>
                    <a:close/>
                    <a:moveTo>
                      <a:pt x="338" y="293"/>
                    </a:moveTo>
                    <a:lnTo>
                      <a:pt x="338" y="293"/>
                    </a:lnTo>
                    <a:lnTo>
                      <a:pt x="339" y="295"/>
                    </a:lnTo>
                    <a:lnTo>
                      <a:pt x="339" y="296"/>
                    </a:lnTo>
                    <a:lnTo>
                      <a:pt x="339" y="296"/>
                    </a:lnTo>
                    <a:lnTo>
                      <a:pt x="339" y="298"/>
                    </a:lnTo>
                    <a:lnTo>
                      <a:pt x="338" y="299"/>
                    </a:lnTo>
                    <a:lnTo>
                      <a:pt x="299" y="338"/>
                    </a:lnTo>
                    <a:lnTo>
                      <a:pt x="299" y="338"/>
                    </a:lnTo>
                    <a:lnTo>
                      <a:pt x="298" y="339"/>
                    </a:lnTo>
                    <a:lnTo>
                      <a:pt x="296" y="339"/>
                    </a:lnTo>
                    <a:lnTo>
                      <a:pt x="296" y="339"/>
                    </a:lnTo>
                    <a:lnTo>
                      <a:pt x="295" y="339"/>
                    </a:lnTo>
                    <a:lnTo>
                      <a:pt x="293" y="338"/>
                    </a:lnTo>
                    <a:lnTo>
                      <a:pt x="216" y="261"/>
                    </a:lnTo>
                    <a:lnTo>
                      <a:pt x="139" y="338"/>
                    </a:lnTo>
                    <a:lnTo>
                      <a:pt x="139" y="338"/>
                    </a:lnTo>
                    <a:lnTo>
                      <a:pt x="137" y="339"/>
                    </a:lnTo>
                    <a:lnTo>
                      <a:pt x="136" y="339"/>
                    </a:lnTo>
                    <a:lnTo>
                      <a:pt x="136" y="339"/>
                    </a:lnTo>
                    <a:lnTo>
                      <a:pt x="134" y="339"/>
                    </a:lnTo>
                    <a:lnTo>
                      <a:pt x="133" y="338"/>
                    </a:lnTo>
                    <a:lnTo>
                      <a:pt x="94" y="299"/>
                    </a:lnTo>
                    <a:lnTo>
                      <a:pt x="94" y="299"/>
                    </a:lnTo>
                    <a:lnTo>
                      <a:pt x="93" y="298"/>
                    </a:lnTo>
                    <a:lnTo>
                      <a:pt x="93" y="296"/>
                    </a:lnTo>
                    <a:lnTo>
                      <a:pt x="93" y="296"/>
                    </a:lnTo>
                    <a:lnTo>
                      <a:pt x="93" y="295"/>
                    </a:lnTo>
                    <a:lnTo>
                      <a:pt x="94" y="293"/>
                    </a:lnTo>
                    <a:lnTo>
                      <a:pt x="171" y="216"/>
                    </a:lnTo>
                    <a:lnTo>
                      <a:pt x="94" y="139"/>
                    </a:lnTo>
                    <a:lnTo>
                      <a:pt x="94" y="139"/>
                    </a:lnTo>
                    <a:lnTo>
                      <a:pt x="93" y="137"/>
                    </a:lnTo>
                    <a:lnTo>
                      <a:pt x="93" y="136"/>
                    </a:lnTo>
                    <a:lnTo>
                      <a:pt x="93" y="136"/>
                    </a:lnTo>
                    <a:lnTo>
                      <a:pt x="93" y="134"/>
                    </a:lnTo>
                    <a:lnTo>
                      <a:pt x="94" y="133"/>
                    </a:lnTo>
                    <a:lnTo>
                      <a:pt x="133" y="94"/>
                    </a:lnTo>
                    <a:lnTo>
                      <a:pt x="133" y="94"/>
                    </a:lnTo>
                    <a:lnTo>
                      <a:pt x="134" y="93"/>
                    </a:lnTo>
                    <a:lnTo>
                      <a:pt x="136" y="93"/>
                    </a:lnTo>
                    <a:lnTo>
                      <a:pt x="136" y="93"/>
                    </a:lnTo>
                    <a:lnTo>
                      <a:pt x="137" y="93"/>
                    </a:lnTo>
                    <a:lnTo>
                      <a:pt x="139" y="94"/>
                    </a:lnTo>
                    <a:lnTo>
                      <a:pt x="216" y="171"/>
                    </a:lnTo>
                    <a:lnTo>
                      <a:pt x="219" y="167"/>
                    </a:lnTo>
                    <a:lnTo>
                      <a:pt x="293" y="94"/>
                    </a:lnTo>
                    <a:lnTo>
                      <a:pt x="293" y="94"/>
                    </a:lnTo>
                    <a:lnTo>
                      <a:pt x="295" y="93"/>
                    </a:lnTo>
                    <a:lnTo>
                      <a:pt x="296" y="93"/>
                    </a:lnTo>
                    <a:lnTo>
                      <a:pt x="296" y="93"/>
                    </a:lnTo>
                    <a:lnTo>
                      <a:pt x="298" y="93"/>
                    </a:lnTo>
                    <a:lnTo>
                      <a:pt x="299" y="94"/>
                    </a:lnTo>
                    <a:lnTo>
                      <a:pt x="338" y="133"/>
                    </a:lnTo>
                    <a:lnTo>
                      <a:pt x="338" y="133"/>
                    </a:lnTo>
                    <a:lnTo>
                      <a:pt x="339" y="134"/>
                    </a:lnTo>
                    <a:lnTo>
                      <a:pt x="339" y="136"/>
                    </a:lnTo>
                    <a:lnTo>
                      <a:pt x="339" y="136"/>
                    </a:lnTo>
                    <a:lnTo>
                      <a:pt x="339" y="137"/>
                    </a:lnTo>
                    <a:lnTo>
                      <a:pt x="338" y="139"/>
                    </a:lnTo>
                    <a:lnTo>
                      <a:pt x="261" y="216"/>
                    </a:lnTo>
                    <a:lnTo>
                      <a:pt x="338" y="293"/>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9"/>
              <p:cNvSpPr/>
              <p:nvPr/>
            </p:nvSpPr>
            <p:spPr>
              <a:xfrm>
                <a:off x="615498" y="711746"/>
                <a:ext cx="209872" cy="325444"/>
              </a:xfrm>
              <a:custGeom>
                <a:avLst/>
                <a:gdLst>
                  <a:gd name="connsiteX0" fmla="*/ 0 w 152824"/>
                  <a:gd name="connsiteY0" fmla="*/ 145958 h 236981"/>
                  <a:gd name="connsiteX1" fmla="*/ 152824 w 152824"/>
                  <a:gd name="connsiteY1" fmla="*/ 145958 h 236981"/>
                  <a:gd name="connsiteX2" fmla="*/ 152824 w 152824"/>
                  <a:gd name="connsiteY2" fmla="*/ 236981 h 236981"/>
                  <a:gd name="connsiteX3" fmla="*/ 0 w 152824"/>
                  <a:gd name="connsiteY3" fmla="*/ 236981 h 236981"/>
                  <a:gd name="connsiteX4" fmla="*/ 0 w 152824"/>
                  <a:gd name="connsiteY4" fmla="*/ 0 h 236981"/>
                  <a:gd name="connsiteX5" fmla="*/ 152824 w 152824"/>
                  <a:gd name="connsiteY5" fmla="*/ 0 h 236981"/>
                  <a:gd name="connsiteX6" fmla="*/ 152824 w 152824"/>
                  <a:gd name="connsiteY6" fmla="*/ 91023 h 236981"/>
                  <a:gd name="connsiteX7" fmla="*/ 0 w 152824"/>
                  <a:gd name="connsiteY7" fmla="*/ 91023 h 236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824" h="236981">
                    <a:moveTo>
                      <a:pt x="0" y="145958"/>
                    </a:moveTo>
                    <a:lnTo>
                      <a:pt x="152824" y="145958"/>
                    </a:lnTo>
                    <a:lnTo>
                      <a:pt x="152824" y="236981"/>
                    </a:lnTo>
                    <a:lnTo>
                      <a:pt x="0" y="236981"/>
                    </a:lnTo>
                    <a:close/>
                    <a:moveTo>
                      <a:pt x="0" y="0"/>
                    </a:moveTo>
                    <a:lnTo>
                      <a:pt x="152824" y="0"/>
                    </a:lnTo>
                    <a:lnTo>
                      <a:pt x="152824" y="91023"/>
                    </a:lnTo>
                    <a:lnTo>
                      <a:pt x="0" y="91023"/>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1630202" y="1104900"/>
              <a:ext cx="80301" cy="79931"/>
              <a:chOff x="469408" y="640286"/>
              <a:chExt cx="473083" cy="470901"/>
            </a:xfrm>
          </p:grpSpPr>
          <p:sp>
            <p:nvSpPr>
              <p:cNvPr id="75" name="Oval 74"/>
              <p:cNvSpPr/>
              <p:nvPr/>
            </p:nvSpPr>
            <p:spPr>
              <a:xfrm>
                <a:off x="471649" y="640951"/>
                <a:ext cx="470236" cy="47023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Freeform 75"/>
              <p:cNvSpPr>
                <a:spLocks noEditPoints="1"/>
              </p:cNvSpPr>
              <p:nvPr/>
            </p:nvSpPr>
            <p:spPr bwMode="auto">
              <a:xfrm rot="2700000">
                <a:off x="470499" y="639195"/>
                <a:ext cx="470901" cy="473083"/>
              </a:xfrm>
              <a:custGeom>
                <a:avLst/>
                <a:gdLst>
                  <a:gd name="T0" fmla="*/ 352 w 432"/>
                  <a:gd name="T1" fmla="*/ 48 h 432"/>
                  <a:gd name="T2" fmla="*/ 297 w 432"/>
                  <a:gd name="T3" fmla="*/ 16 h 432"/>
                  <a:gd name="T4" fmla="*/ 237 w 432"/>
                  <a:gd name="T5" fmla="*/ 1 h 432"/>
                  <a:gd name="T6" fmla="*/ 175 w 432"/>
                  <a:gd name="T7" fmla="*/ 4 h 432"/>
                  <a:gd name="T8" fmla="*/ 115 w 432"/>
                  <a:gd name="T9" fmla="*/ 25 h 432"/>
                  <a:gd name="T10" fmla="*/ 64 w 432"/>
                  <a:gd name="T11" fmla="*/ 63 h 432"/>
                  <a:gd name="T12" fmla="*/ 35 w 432"/>
                  <a:gd name="T13" fmla="*/ 97 h 432"/>
                  <a:gd name="T14" fmla="*/ 8 w 432"/>
                  <a:gd name="T15" fmla="*/ 154 h 432"/>
                  <a:gd name="T16" fmla="*/ 0 w 432"/>
                  <a:gd name="T17" fmla="*/ 216 h 432"/>
                  <a:gd name="T18" fmla="*/ 8 w 432"/>
                  <a:gd name="T19" fmla="*/ 278 h 432"/>
                  <a:gd name="T20" fmla="*/ 35 w 432"/>
                  <a:gd name="T21" fmla="*/ 335 h 432"/>
                  <a:gd name="T22" fmla="*/ 64 w 432"/>
                  <a:gd name="T23" fmla="*/ 368 h 432"/>
                  <a:gd name="T24" fmla="*/ 115 w 432"/>
                  <a:gd name="T25" fmla="*/ 407 h 432"/>
                  <a:gd name="T26" fmla="*/ 175 w 432"/>
                  <a:gd name="T27" fmla="*/ 428 h 432"/>
                  <a:gd name="T28" fmla="*/ 237 w 432"/>
                  <a:gd name="T29" fmla="*/ 431 h 432"/>
                  <a:gd name="T30" fmla="*/ 297 w 432"/>
                  <a:gd name="T31" fmla="*/ 416 h 432"/>
                  <a:gd name="T32" fmla="*/ 352 w 432"/>
                  <a:gd name="T33" fmla="*/ 384 h 432"/>
                  <a:gd name="T34" fmla="*/ 384 w 432"/>
                  <a:gd name="T35" fmla="*/ 352 h 432"/>
                  <a:gd name="T36" fmla="*/ 416 w 432"/>
                  <a:gd name="T37" fmla="*/ 297 h 432"/>
                  <a:gd name="T38" fmla="*/ 431 w 432"/>
                  <a:gd name="T39" fmla="*/ 236 h 432"/>
                  <a:gd name="T40" fmla="*/ 428 w 432"/>
                  <a:gd name="T41" fmla="*/ 175 h 432"/>
                  <a:gd name="T42" fmla="*/ 407 w 432"/>
                  <a:gd name="T43" fmla="*/ 115 h 432"/>
                  <a:gd name="T44" fmla="*/ 368 w 432"/>
                  <a:gd name="T45" fmla="*/ 63 h 432"/>
                  <a:gd name="T46" fmla="*/ 338 w 432"/>
                  <a:gd name="T47" fmla="*/ 293 h 432"/>
                  <a:gd name="T48" fmla="*/ 339 w 432"/>
                  <a:gd name="T49" fmla="*/ 296 h 432"/>
                  <a:gd name="T50" fmla="*/ 299 w 432"/>
                  <a:gd name="T51" fmla="*/ 338 h 432"/>
                  <a:gd name="T52" fmla="*/ 296 w 432"/>
                  <a:gd name="T53" fmla="*/ 339 h 432"/>
                  <a:gd name="T54" fmla="*/ 293 w 432"/>
                  <a:gd name="T55" fmla="*/ 338 h 432"/>
                  <a:gd name="T56" fmla="*/ 139 w 432"/>
                  <a:gd name="T57" fmla="*/ 338 h 432"/>
                  <a:gd name="T58" fmla="*/ 136 w 432"/>
                  <a:gd name="T59" fmla="*/ 339 h 432"/>
                  <a:gd name="T60" fmla="*/ 94 w 432"/>
                  <a:gd name="T61" fmla="*/ 299 h 432"/>
                  <a:gd name="T62" fmla="*/ 93 w 432"/>
                  <a:gd name="T63" fmla="*/ 296 h 432"/>
                  <a:gd name="T64" fmla="*/ 94 w 432"/>
                  <a:gd name="T65" fmla="*/ 293 h 432"/>
                  <a:gd name="T66" fmla="*/ 94 w 432"/>
                  <a:gd name="T67" fmla="*/ 139 h 432"/>
                  <a:gd name="T68" fmla="*/ 93 w 432"/>
                  <a:gd name="T69" fmla="*/ 136 h 432"/>
                  <a:gd name="T70" fmla="*/ 133 w 432"/>
                  <a:gd name="T71" fmla="*/ 94 h 432"/>
                  <a:gd name="T72" fmla="*/ 136 w 432"/>
                  <a:gd name="T73" fmla="*/ 93 h 432"/>
                  <a:gd name="T74" fmla="*/ 139 w 432"/>
                  <a:gd name="T75" fmla="*/ 94 h 432"/>
                  <a:gd name="T76" fmla="*/ 293 w 432"/>
                  <a:gd name="T77" fmla="*/ 94 h 432"/>
                  <a:gd name="T78" fmla="*/ 296 w 432"/>
                  <a:gd name="T79" fmla="*/ 93 h 432"/>
                  <a:gd name="T80" fmla="*/ 299 w 432"/>
                  <a:gd name="T81" fmla="*/ 94 h 432"/>
                  <a:gd name="T82" fmla="*/ 339 w 432"/>
                  <a:gd name="T83" fmla="*/ 134 h 432"/>
                  <a:gd name="T84" fmla="*/ 339 w 432"/>
                  <a:gd name="T85" fmla="*/ 137 h 432"/>
                  <a:gd name="T86" fmla="*/ 338 w 432"/>
                  <a:gd name="T87" fmla="*/ 293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2" h="432">
                    <a:moveTo>
                      <a:pt x="368" y="63"/>
                    </a:moveTo>
                    <a:lnTo>
                      <a:pt x="368" y="63"/>
                    </a:lnTo>
                    <a:lnTo>
                      <a:pt x="352" y="48"/>
                    </a:lnTo>
                    <a:lnTo>
                      <a:pt x="335" y="35"/>
                    </a:lnTo>
                    <a:lnTo>
                      <a:pt x="317" y="25"/>
                    </a:lnTo>
                    <a:lnTo>
                      <a:pt x="297" y="16"/>
                    </a:lnTo>
                    <a:lnTo>
                      <a:pt x="278" y="8"/>
                    </a:lnTo>
                    <a:lnTo>
                      <a:pt x="257" y="4"/>
                    </a:lnTo>
                    <a:lnTo>
                      <a:pt x="237" y="1"/>
                    </a:lnTo>
                    <a:lnTo>
                      <a:pt x="216" y="0"/>
                    </a:lnTo>
                    <a:lnTo>
                      <a:pt x="195" y="1"/>
                    </a:lnTo>
                    <a:lnTo>
                      <a:pt x="175" y="4"/>
                    </a:lnTo>
                    <a:lnTo>
                      <a:pt x="154" y="8"/>
                    </a:lnTo>
                    <a:lnTo>
                      <a:pt x="135" y="16"/>
                    </a:lnTo>
                    <a:lnTo>
                      <a:pt x="115" y="25"/>
                    </a:lnTo>
                    <a:lnTo>
                      <a:pt x="97" y="35"/>
                    </a:lnTo>
                    <a:lnTo>
                      <a:pt x="80" y="48"/>
                    </a:lnTo>
                    <a:lnTo>
                      <a:pt x="64" y="63"/>
                    </a:lnTo>
                    <a:lnTo>
                      <a:pt x="64" y="63"/>
                    </a:lnTo>
                    <a:lnTo>
                      <a:pt x="48" y="80"/>
                    </a:lnTo>
                    <a:lnTo>
                      <a:pt x="35" y="97"/>
                    </a:lnTo>
                    <a:lnTo>
                      <a:pt x="25" y="115"/>
                    </a:lnTo>
                    <a:lnTo>
                      <a:pt x="16" y="135"/>
                    </a:lnTo>
                    <a:lnTo>
                      <a:pt x="8" y="154"/>
                    </a:lnTo>
                    <a:lnTo>
                      <a:pt x="4" y="175"/>
                    </a:lnTo>
                    <a:lnTo>
                      <a:pt x="1" y="195"/>
                    </a:lnTo>
                    <a:lnTo>
                      <a:pt x="0" y="216"/>
                    </a:lnTo>
                    <a:lnTo>
                      <a:pt x="1" y="236"/>
                    </a:lnTo>
                    <a:lnTo>
                      <a:pt x="4" y="257"/>
                    </a:lnTo>
                    <a:lnTo>
                      <a:pt x="8" y="278"/>
                    </a:lnTo>
                    <a:lnTo>
                      <a:pt x="16" y="297"/>
                    </a:lnTo>
                    <a:lnTo>
                      <a:pt x="25" y="316"/>
                    </a:lnTo>
                    <a:lnTo>
                      <a:pt x="35" y="335"/>
                    </a:lnTo>
                    <a:lnTo>
                      <a:pt x="48" y="352"/>
                    </a:lnTo>
                    <a:lnTo>
                      <a:pt x="64" y="368"/>
                    </a:lnTo>
                    <a:lnTo>
                      <a:pt x="64" y="368"/>
                    </a:lnTo>
                    <a:lnTo>
                      <a:pt x="80" y="384"/>
                    </a:lnTo>
                    <a:lnTo>
                      <a:pt x="97" y="396"/>
                    </a:lnTo>
                    <a:lnTo>
                      <a:pt x="115" y="407"/>
                    </a:lnTo>
                    <a:lnTo>
                      <a:pt x="135" y="416"/>
                    </a:lnTo>
                    <a:lnTo>
                      <a:pt x="154" y="424"/>
                    </a:lnTo>
                    <a:lnTo>
                      <a:pt x="175" y="428"/>
                    </a:lnTo>
                    <a:lnTo>
                      <a:pt x="195" y="431"/>
                    </a:lnTo>
                    <a:lnTo>
                      <a:pt x="216" y="432"/>
                    </a:lnTo>
                    <a:lnTo>
                      <a:pt x="237" y="431"/>
                    </a:lnTo>
                    <a:lnTo>
                      <a:pt x="257" y="428"/>
                    </a:lnTo>
                    <a:lnTo>
                      <a:pt x="278" y="424"/>
                    </a:lnTo>
                    <a:lnTo>
                      <a:pt x="297" y="416"/>
                    </a:lnTo>
                    <a:lnTo>
                      <a:pt x="317" y="407"/>
                    </a:lnTo>
                    <a:lnTo>
                      <a:pt x="335" y="396"/>
                    </a:lnTo>
                    <a:lnTo>
                      <a:pt x="352" y="384"/>
                    </a:lnTo>
                    <a:lnTo>
                      <a:pt x="368" y="368"/>
                    </a:lnTo>
                    <a:lnTo>
                      <a:pt x="368" y="368"/>
                    </a:lnTo>
                    <a:lnTo>
                      <a:pt x="384" y="352"/>
                    </a:lnTo>
                    <a:lnTo>
                      <a:pt x="397" y="335"/>
                    </a:lnTo>
                    <a:lnTo>
                      <a:pt x="407" y="316"/>
                    </a:lnTo>
                    <a:lnTo>
                      <a:pt x="416" y="297"/>
                    </a:lnTo>
                    <a:lnTo>
                      <a:pt x="424" y="278"/>
                    </a:lnTo>
                    <a:lnTo>
                      <a:pt x="428" y="257"/>
                    </a:lnTo>
                    <a:lnTo>
                      <a:pt x="431" y="236"/>
                    </a:lnTo>
                    <a:lnTo>
                      <a:pt x="432" y="216"/>
                    </a:lnTo>
                    <a:lnTo>
                      <a:pt x="431" y="195"/>
                    </a:lnTo>
                    <a:lnTo>
                      <a:pt x="428" y="175"/>
                    </a:lnTo>
                    <a:lnTo>
                      <a:pt x="424" y="154"/>
                    </a:lnTo>
                    <a:lnTo>
                      <a:pt x="416" y="135"/>
                    </a:lnTo>
                    <a:lnTo>
                      <a:pt x="407" y="115"/>
                    </a:lnTo>
                    <a:lnTo>
                      <a:pt x="397" y="97"/>
                    </a:lnTo>
                    <a:lnTo>
                      <a:pt x="384" y="80"/>
                    </a:lnTo>
                    <a:lnTo>
                      <a:pt x="368" y="63"/>
                    </a:lnTo>
                    <a:lnTo>
                      <a:pt x="368" y="63"/>
                    </a:lnTo>
                    <a:close/>
                    <a:moveTo>
                      <a:pt x="338" y="293"/>
                    </a:moveTo>
                    <a:lnTo>
                      <a:pt x="338" y="293"/>
                    </a:lnTo>
                    <a:lnTo>
                      <a:pt x="339" y="295"/>
                    </a:lnTo>
                    <a:lnTo>
                      <a:pt x="339" y="296"/>
                    </a:lnTo>
                    <a:lnTo>
                      <a:pt x="339" y="296"/>
                    </a:lnTo>
                    <a:lnTo>
                      <a:pt x="339" y="298"/>
                    </a:lnTo>
                    <a:lnTo>
                      <a:pt x="338" y="299"/>
                    </a:lnTo>
                    <a:lnTo>
                      <a:pt x="299" y="338"/>
                    </a:lnTo>
                    <a:lnTo>
                      <a:pt x="299" y="338"/>
                    </a:lnTo>
                    <a:lnTo>
                      <a:pt x="298" y="339"/>
                    </a:lnTo>
                    <a:lnTo>
                      <a:pt x="296" y="339"/>
                    </a:lnTo>
                    <a:lnTo>
                      <a:pt x="296" y="339"/>
                    </a:lnTo>
                    <a:lnTo>
                      <a:pt x="295" y="339"/>
                    </a:lnTo>
                    <a:lnTo>
                      <a:pt x="293" y="338"/>
                    </a:lnTo>
                    <a:lnTo>
                      <a:pt x="216" y="261"/>
                    </a:lnTo>
                    <a:lnTo>
                      <a:pt x="139" y="338"/>
                    </a:lnTo>
                    <a:lnTo>
                      <a:pt x="139" y="338"/>
                    </a:lnTo>
                    <a:lnTo>
                      <a:pt x="137" y="339"/>
                    </a:lnTo>
                    <a:lnTo>
                      <a:pt x="136" y="339"/>
                    </a:lnTo>
                    <a:lnTo>
                      <a:pt x="136" y="339"/>
                    </a:lnTo>
                    <a:lnTo>
                      <a:pt x="134" y="339"/>
                    </a:lnTo>
                    <a:lnTo>
                      <a:pt x="133" y="338"/>
                    </a:lnTo>
                    <a:lnTo>
                      <a:pt x="94" y="299"/>
                    </a:lnTo>
                    <a:lnTo>
                      <a:pt x="94" y="299"/>
                    </a:lnTo>
                    <a:lnTo>
                      <a:pt x="93" y="298"/>
                    </a:lnTo>
                    <a:lnTo>
                      <a:pt x="93" y="296"/>
                    </a:lnTo>
                    <a:lnTo>
                      <a:pt x="93" y="296"/>
                    </a:lnTo>
                    <a:lnTo>
                      <a:pt x="93" y="295"/>
                    </a:lnTo>
                    <a:lnTo>
                      <a:pt x="94" y="293"/>
                    </a:lnTo>
                    <a:lnTo>
                      <a:pt x="171" y="216"/>
                    </a:lnTo>
                    <a:lnTo>
                      <a:pt x="94" y="139"/>
                    </a:lnTo>
                    <a:lnTo>
                      <a:pt x="94" y="139"/>
                    </a:lnTo>
                    <a:lnTo>
                      <a:pt x="93" y="137"/>
                    </a:lnTo>
                    <a:lnTo>
                      <a:pt x="93" y="136"/>
                    </a:lnTo>
                    <a:lnTo>
                      <a:pt x="93" y="136"/>
                    </a:lnTo>
                    <a:lnTo>
                      <a:pt x="93" y="134"/>
                    </a:lnTo>
                    <a:lnTo>
                      <a:pt x="94" y="133"/>
                    </a:lnTo>
                    <a:lnTo>
                      <a:pt x="133" y="94"/>
                    </a:lnTo>
                    <a:lnTo>
                      <a:pt x="133" y="94"/>
                    </a:lnTo>
                    <a:lnTo>
                      <a:pt x="134" y="93"/>
                    </a:lnTo>
                    <a:lnTo>
                      <a:pt x="136" y="93"/>
                    </a:lnTo>
                    <a:lnTo>
                      <a:pt x="136" y="93"/>
                    </a:lnTo>
                    <a:lnTo>
                      <a:pt x="137" y="93"/>
                    </a:lnTo>
                    <a:lnTo>
                      <a:pt x="139" y="94"/>
                    </a:lnTo>
                    <a:lnTo>
                      <a:pt x="216" y="171"/>
                    </a:lnTo>
                    <a:lnTo>
                      <a:pt x="219" y="167"/>
                    </a:lnTo>
                    <a:lnTo>
                      <a:pt x="293" y="94"/>
                    </a:lnTo>
                    <a:lnTo>
                      <a:pt x="293" y="94"/>
                    </a:lnTo>
                    <a:lnTo>
                      <a:pt x="295" y="93"/>
                    </a:lnTo>
                    <a:lnTo>
                      <a:pt x="296" y="93"/>
                    </a:lnTo>
                    <a:lnTo>
                      <a:pt x="296" y="93"/>
                    </a:lnTo>
                    <a:lnTo>
                      <a:pt x="298" y="93"/>
                    </a:lnTo>
                    <a:lnTo>
                      <a:pt x="299" y="94"/>
                    </a:lnTo>
                    <a:lnTo>
                      <a:pt x="338" y="133"/>
                    </a:lnTo>
                    <a:lnTo>
                      <a:pt x="338" y="133"/>
                    </a:lnTo>
                    <a:lnTo>
                      <a:pt x="339" y="134"/>
                    </a:lnTo>
                    <a:lnTo>
                      <a:pt x="339" y="136"/>
                    </a:lnTo>
                    <a:lnTo>
                      <a:pt x="339" y="136"/>
                    </a:lnTo>
                    <a:lnTo>
                      <a:pt x="339" y="137"/>
                    </a:lnTo>
                    <a:lnTo>
                      <a:pt x="338" y="139"/>
                    </a:lnTo>
                    <a:lnTo>
                      <a:pt x="261" y="216"/>
                    </a:lnTo>
                    <a:lnTo>
                      <a:pt x="338" y="293"/>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6"/>
              <p:cNvSpPr/>
              <p:nvPr/>
            </p:nvSpPr>
            <p:spPr>
              <a:xfrm>
                <a:off x="615498" y="711746"/>
                <a:ext cx="209872" cy="325444"/>
              </a:xfrm>
              <a:custGeom>
                <a:avLst/>
                <a:gdLst>
                  <a:gd name="connsiteX0" fmla="*/ 0 w 152824"/>
                  <a:gd name="connsiteY0" fmla="*/ 145958 h 236981"/>
                  <a:gd name="connsiteX1" fmla="*/ 152824 w 152824"/>
                  <a:gd name="connsiteY1" fmla="*/ 145958 h 236981"/>
                  <a:gd name="connsiteX2" fmla="*/ 152824 w 152824"/>
                  <a:gd name="connsiteY2" fmla="*/ 236981 h 236981"/>
                  <a:gd name="connsiteX3" fmla="*/ 0 w 152824"/>
                  <a:gd name="connsiteY3" fmla="*/ 236981 h 236981"/>
                  <a:gd name="connsiteX4" fmla="*/ 0 w 152824"/>
                  <a:gd name="connsiteY4" fmla="*/ 0 h 236981"/>
                  <a:gd name="connsiteX5" fmla="*/ 152824 w 152824"/>
                  <a:gd name="connsiteY5" fmla="*/ 0 h 236981"/>
                  <a:gd name="connsiteX6" fmla="*/ 152824 w 152824"/>
                  <a:gd name="connsiteY6" fmla="*/ 91023 h 236981"/>
                  <a:gd name="connsiteX7" fmla="*/ 0 w 152824"/>
                  <a:gd name="connsiteY7" fmla="*/ 91023 h 236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824" h="236981">
                    <a:moveTo>
                      <a:pt x="0" y="145958"/>
                    </a:moveTo>
                    <a:lnTo>
                      <a:pt x="152824" y="145958"/>
                    </a:lnTo>
                    <a:lnTo>
                      <a:pt x="152824" y="236981"/>
                    </a:lnTo>
                    <a:lnTo>
                      <a:pt x="0" y="236981"/>
                    </a:lnTo>
                    <a:close/>
                    <a:moveTo>
                      <a:pt x="0" y="0"/>
                    </a:moveTo>
                    <a:lnTo>
                      <a:pt x="152824" y="0"/>
                    </a:lnTo>
                    <a:lnTo>
                      <a:pt x="152824" y="91023"/>
                    </a:lnTo>
                    <a:lnTo>
                      <a:pt x="0" y="91023"/>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8" name="Group 77"/>
            <p:cNvGrpSpPr/>
            <p:nvPr/>
          </p:nvGrpSpPr>
          <p:grpSpPr>
            <a:xfrm>
              <a:off x="1711888" y="1397169"/>
              <a:ext cx="80301" cy="79931"/>
              <a:chOff x="469408" y="640286"/>
              <a:chExt cx="473083" cy="470901"/>
            </a:xfrm>
          </p:grpSpPr>
          <p:sp>
            <p:nvSpPr>
              <p:cNvPr id="79" name="Oval 78"/>
              <p:cNvSpPr/>
              <p:nvPr/>
            </p:nvSpPr>
            <p:spPr>
              <a:xfrm>
                <a:off x="471649" y="640951"/>
                <a:ext cx="470236" cy="47023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Freeform 79"/>
              <p:cNvSpPr>
                <a:spLocks noEditPoints="1"/>
              </p:cNvSpPr>
              <p:nvPr/>
            </p:nvSpPr>
            <p:spPr bwMode="auto">
              <a:xfrm rot="2700000">
                <a:off x="470499" y="639195"/>
                <a:ext cx="470901" cy="473083"/>
              </a:xfrm>
              <a:custGeom>
                <a:avLst/>
                <a:gdLst>
                  <a:gd name="T0" fmla="*/ 352 w 432"/>
                  <a:gd name="T1" fmla="*/ 48 h 432"/>
                  <a:gd name="T2" fmla="*/ 297 w 432"/>
                  <a:gd name="T3" fmla="*/ 16 h 432"/>
                  <a:gd name="T4" fmla="*/ 237 w 432"/>
                  <a:gd name="T5" fmla="*/ 1 h 432"/>
                  <a:gd name="T6" fmla="*/ 175 w 432"/>
                  <a:gd name="T7" fmla="*/ 4 h 432"/>
                  <a:gd name="T8" fmla="*/ 115 w 432"/>
                  <a:gd name="T9" fmla="*/ 25 h 432"/>
                  <a:gd name="T10" fmla="*/ 64 w 432"/>
                  <a:gd name="T11" fmla="*/ 63 h 432"/>
                  <a:gd name="T12" fmla="*/ 35 w 432"/>
                  <a:gd name="T13" fmla="*/ 97 h 432"/>
                  <a:gd name="T14" fmla="*/ 8 w 432"/>
                  <a:gd name="T15" fmla="*/ 154 h 432"/>
                  <a:gd name="T16" fmla="*/ 0 w 432"/>
                  <a:gd name="T17" fmla="*/ 216 h 432"/>
                  <a:gd name="T18" fmla="*/ 8 w 432"/>
                  <a:gd name="T19" fmla="*/ 278 h 432"/>
                  <a:gd name="T20" fmla="*/ 35 w 432"/>
                  <a:gd name="T21" fmla="*/ 335 h 432"/>
                  <a:gd name="T22" fmla="*/ 64 w 432"/>
                  <a:gd name="T23" fmla="*/ 368 h 432"/>
                  <a:gd name="T24" fmla="*/ 115 w 432"/>
                  <a:gd name="T25" fmla="*/ 407 h 432"/>
                  <a:gd name="T26" fmla="*/ 175 w 432"/>
                  <a:gd name="T27" fmla="*/ 428 h 432"/>
                  <a:gd name="T28" fmla="*/ 237 w 432"/>
                  <a:gd name="T29" fmla="*/ 431 h 432"/>
                  <a:gd name="T30" fmla="*/ 297 w 432"/>
                  <a:gd name="T31" fmla="*/ 416 h 432"/>
                  <a:gd name="T32" fmla="*/ 352 w 432"/>
                  <a:gd name="T33" fmla="*/ 384 h 432"/>
                  <a:gd name="T34" fmla="*/ 384 w 432"/>
                  <a:gd name="T35" fmla="*/ 352 h 432"/>
                  <a:gd name="T36" fmla="*/ 416 w 432"/>
                  <a:gd name="T37" fmla="*/ 297 h 432"/>
                  <a:gd name="T38" fmla="*/ 431 w 432"/>
                  <a:gd name="T39" fmla="*/ 236 h 432"/>
                  <a:gd name="T40" fmla="*/ 428 w 432"/>
                  <a:gd name="T41" fmla="*/ 175 h 432"/>
                  <a:gd name="T42" fmla="*/ 407 w 432"/>
                  <a:gd name="T43" fmla="*/ 115 h 432"/>
                  <a:gd name="T44" fmla="*/ 368 w 432"/>
                  <a:gd name="T45" fmla="*/ 63 h 432"/>
                  <a:gd name="T46" fmla="*/ 338 w 432"/>
                  <a:gd name="T47" fmla="*/ 293 h 432"/>
                  <a:gd name="T48" fmla="*/ 339 w 432"/>
                  <a:gd name="T49" fmla="*/ 296 h 432"/>
                  <a:gd name="T50" fmla="*/ 299 w 432"/>
                  <a:gd name="T51" fmla="*/ 338 h 432"/>
                  <a:gd name="T52" fmla="*/ 296 w 432"/>
                  <a:gd name="T53" fmla="*/ 339 h 432"/>
                  <a:gd name="T54" fmla="*/ 293 w 432"/>
                  <a:gd name="T55" fmla="*/ 338 h 432"/>
                  <a:gd name="T56" fmla="*/ 139 w 432"/>
                  <a:gd name="T57" fmla="*/ 338 h 432"/>
                  <a:gd name="T58" fmla="*/ 136 w 432"/>
                  <a:gd name="T59" fmla="*/ 339 h 432"/>
                  <a:gd name="T60" fmla="*/ 94 w 432"/>
                  <a:gd name="T61" fmla="*/ 299 h 432"/>
                  <a:gd name="T62" fmla="*/ 93 w 432"/>
                  <a:gd name="T63" fmla="*/ 296 h 432"/>
                  <a:gd name="T64" fmla="*/ 94 w 432"/>
                  <a:gd name="T65" fmla="*/ 293 h 432"/>
                  <a:gd name="T66" fmla="*/ 94 w 432"/>
                  <a:gd name="T67" fmla="*/ 139 h 432"/>
                  <a:gd name="T68" fmla="*/ 93 w 432"/>
                  <a:gd name="T69" fmla="*/ 136 h 432"/>
                  <a:gd name="T70" fmla="*/ 133 w 432"/>
                  <a:gd name="T71" fmla="*/ 94 h 432"/>
                  <a:gd name="T72" fmla="*/ 136 w 432"/>
                  <a:gd name="T73" fmla="*/ 93 h 432"/>
                  <a:gd name="T74" fmla="*/ 139 w 432"/>
                  <a:gd name="T75" fmla="*/ 94 h 432"/>
                  <a:gd name="T76" fmla="*/ 293 w 432"/>
                  <a:gd name="T77" fmla="*/ 94 h 432"/>
                  <a:gd name="T78" fmla="*/ 296 w 432"/>
                  <a:gd name="T79" fmla="*/ 93 h 432"/>
                  <a:gd name="T80" fmla="*/ 299 w 432"/>
                  <a:gd name="T81" fmla="*/ 94 h 432"/>
                  <a:gd name="T82" fmla="*/ 339 w 432"/>
                  <a:gd name="T83" fmla="*/ 134 h 432"/>
                  <a:gd name="T84" fmla="*/ 339 w 432"/>
                  <a:gd name="T85" fmla="*/ 137 h 432"/>
                  <a:gd name="T86" fmla="*/ 338 w 432"/>
                  <a:gd name="T87" fmla="*/ 293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2" h="432">
                    <a:moveTo>
                      <a:pt x="368" y="63"/>
                    </a:moveTo>
                    <a:lnTo>
                      <a:pt x="368" y="63"/>
                    </a:lnTo>
                    <a:lnTo>
                      <a:pt x="352" y="48"/>
                    </a:lnTo>
                    <a:lnTo>
                      <a:pt x="335" y="35"/>
                    </a:lnTo>
                    <a:lnTo>
                      <a:pt x="317" y="25"/>
                    </a:lnTo>
                    <a:lnTo>
                      <a:pt x="297" y="16"/>
                    </a:lnTo>
                    <a:lnTo>
                      <a:pt x="278" y="8"/>
                    </a:lnTo>
                    <a:lnTo>
                      <a:pt x="257" y="4"/>
                    </a:lnTo>
                    <a:lnTo>
                      <a:pt x="237" y="1"/>
                    </a:lnTo>
                    <a:lnTo>
                      <a:pt x="216" y="0"/>
                    </a:lnTo>
                    <a:lnTo>
                      <a:pt x="195" y="1"/>
                    </a:lnTo>
                    <a:lnTo>
                      <a:pt x="175" y="4"/>
                    </a:lnTo>
                    <a:lnTo>
                      <a:pt x="154" y="8"/>
                    </a:lnTo>
                    <a:lnTo>
                      <a:pt x="135" y="16"/>
                    </a:lnTo>
                    <a:lnTo>
                      <a:pt x="115" y="25"/>
                    </a:lnTo>
                    <a:lnTo>
                      <a:pt x="97" y="35"/>
                    </a:lnTo>
                    <a:lnTo>
                      <a:pt x="80" y="48"/>
                    </a:lnTo>
                    <a:lnTo>
                      <a:pt x="64" y="63"/>
                    </a:lnTo>
                    <a:lnTo>
                      <a:pt x="64" y="63"/>
                    </a:lnTo>
                    <a:lnTo>
                      <a:pt x="48" y="80"/>
                    </a:lnTo>
                    <a:lnTo>
                      <a:pt x="35" y="97"/>
                    </a:lnTo>
                    <a:lnTo>
                      <a:pt x="25" y="115"/>
                    </a:lnTo>
                    <a:lnTo>
                      <a:pt x="16" y="135"/>
                    </a:lnTo>
                    <a:lnTo>
                      <a:pt x="8" y="154"/>
                    </a:lnTo>
                    <a:lnTo>
                      <a:pt x="4" y="175"/>
                    </a:lnTo>
                    <a:lnTo>
                      <a:pt x="1" y="195"/>
                    </a:lnTo>
                    <a:lnTo>
                      <a:pt x="0" y="216"/>
                    </a:lnTo>
                    <a:lnTo>
                      <a:pt x="1" y="236"/>
                    </a:lnTo>
                    <a:lnTo>
                      <a:pt x="4" y="257"/>
                    </a:lnTo>
                    <a:lnTo>
                      <a:pt x="8" y="278"/>
                    </a:lnTo>
                    <a:lnTo>
                      <a:pt x="16" y="297"/>
                    </a:lnTo>
                    <a:lnTo>
                      <a:pt x="25" y="316"/>
                    </a:lnTo>
                    <a:lnTo>
                      <a:pt x="35" y="335"/>
                    </a:lnTo>
                    <a:lnTo>
                      <a:pt x="48" y="352"/>
                    </a:lnTo>
                    <a:lnTo>
                      <a:pt x="64" y="368"/>
                    </a:lnTo>
                    <a:lnTo>
                      <a:pt x="64" y="368"/>
                    </a:lnTo>
                    <a:lnTo>
                      <a:pt x="80" y="384"/>
                    </a:lnTo>
                    <a:lnTo>
                      <a:pt x="97" y="396"/>
                    </a:lnTo>
                    <a:lnTo>
                      <a:pt x="115" y="407"/>
                    </a:lnTo>
                    <a:lnTo>
                      <a:pt x="135" y="416"/>
                    </a:lnTo>
                    <a:lnTo>
                      <a:pt x="154" y="424"/>
                    </a:lnTo>
                    <a:lnTo>
                      <a:pt x="175" y="428"/>
                    </a:lnTo>
                    <a:lnTo>
                      <a:pt x="195" y="431"/>
                    </a:lnTo>
                    <a:lnTo>
                      <a:pt x="216" y="432"/>
                    </a:lnTo>
                    <a:lnTo>
                      <a:pt x="237" y="431"/>
                    </a:lnTo>
                    <a:lnTo>
                      <a:pt x="257" y="428"/>
                    </a:lnTo>
                    <a:lnTo>
                      <a:pt x="278" y="424"/>
                    </a:lnTo>
                    <a:lnTo>
                      <a:pt x="297" y="416"/>
                    </a:lnTo>
                    <a:lnTo>
                      <a:pt x="317" y="407"/>
                    </a:lnTo>
                    <a:lnTo>
                      <a:pt x="335" y="396"/>
                    </a:lnTo>
                    <a:lnTo>
                      <a:pt x="352" y="384"/>
                    </a:lnTo>
                    <a:lnTo>
                      <a:pt x="368" y="368"/>
                    </a:lnTo>
                    <a:lnTo>
                      <a:pt x="368" y="368"/>
                    </a:lnTo>
                    <a:lnTo>
                      <a:pt x="384" y="352"/>
                    </a:lnTo>
                    <a:lnTo>
                      <a:pt x="397" y="335"/>
                    </a:lnTo>
                    <a:lnTo>
                      <a:pt x="407" y="316"/>
                    </a:lnTo>
                    <a:lnTo>
                      <a:pt x="416" y="297"/>
                    </a:lnTo>
                    <a:lnTo>
                      <a:pt x="424" y="278"/>
                    </a:lnTo>
                    <a:lnTo>
                      <a:pt x="428" y="257"/>
                    </a:lnTo>
                    <a:lnTo>
                      <a:pt x="431" y="236"/>
                    </a:lnTo>
                    <a:lnTo>
                      <a:pt x="432" y="216"/>
                    </a:lnTo>
                    <a:lnTo>
                      <a:pt x="431" y="195"/>
                    </a:lnTo>
                    <a:lnTo>
                      <a:pt x="428" y="175"/>
                    </a:lnTo>
                    <a:lnTo>
                      <a:pt x="424" y="154"/>
                    </a:lnTo>
                    <a:lnTo>
                      <a:pt x="416" y="135"/>
                    </a:lnTo>
                    <a:lnTo>
                      <a:pt x="407" y="115"/>
                    </a:lnTo>
                    <a:lnTo>
                      <a:pt x="397" y="97"/>
                    </a:lnTo>
                    <a:lnTo>
                      <a:pt x="384" y="80"/>
                    </a:lnTo>
                    <a:lnTo>
                      <a:pt x="368" y="63"/>
                    </a:lnTo>
                    <a:lnTo>
                      <a:pt x="368" y="63"/>
                    </a:lnTo>
                    <a:close/>
                    <a:moveTo>
                      <a:pt x="338" y="293"/>
                    </a:moveTo>
                    <a:lnTo>
                      <a:pt x="338" y="293"/>
                    </a:lnTo>
                    <a:lnTo>
                      <a:pt x="339" y="295"/>
                    </a:lnTo>
                    <a:lnTo>
                      <a:pt x="339" y="296"/>
                    </a:lnTo>
                    <a:lnTo>
                      <a:pt x="339" y="296"/>
                    </a:lnTo>
                    <a:lnTo>
                      <a:pt x="339" y="298"/>
                    </a:lnTo>
                    <a:lnTo>
                      <a:pt x="338" y="299"/>
                    </a:lnTo>
                    <a:lnTo>
                      <a:pt x="299" y="338"/>
                    </a:lnTo>
                    <a:lnTo>
                      <a:pt x="299" y="338"/>
                    </a:lnTo>
                    <a:lnTo>
                      <a:pt x="298" y="339"/>
                    </a:lnTo>
                    <a:lnTo>
                      <a:pt x="296" y="339"/>
                    </a:lnTo>
                    <a:lnTo>
                      <a:pt x="296" y="339"/>
                    </a:lnTo>
                    <a:lnTo>
                      <a:pt x="295" y="339"/>
                    </a:lnTo>
                    <a:lnTo>
                      <a:pt x="293" y="338"/>
                    </a:lnTo>
                    <a:lnTo>
                      <a:pt x="216" y="261"/>
                    </a:lnTo>
                    <a:lnTo>
                      <a:pt x="139" y="338"/>
                    </a:lnTo>
                    <a:lnTo>
                      <a:pt x="139" y="338"/>
                    </a:lnTo>
                    <a:lnTo>
                      <a:pt x="137" y="339"/>
                    </a:lnTo>
                    <a:lnTo>
                      <a:pt x="136" y="339"/>
                    </a:lnTo>
                    <a:lnTo>
                      <a:pt x="136" y="339"/>
                    </a:lnTo>
                    <a:lnTo>
                      <a:pt x="134" y="339"/>
                    </a:lnTo>
                    <a:lnTo>
                      <a:pt x="133" y="338"/>
                    </a:lnTo>
                    <a:lnTo>
                      <a:pt x="94" y="299"/>
                    </a:lnTo>
                    <a:lnTo>
                      <a:pt x="94" y="299"/>
                    </a:lnTo>
                    <a:lnTo>
                      <a:pt x="93" y="298"/>
                    </a:lnTo>
                    <a:lnTo>
                      <a:pt x="93" y="296"/>
                    </a:lnTo>
                    <a:lnTo>
                      <a:pt x="93" y="296"/>
                    </a:lnTo>
                    <a:lnTo>
                      <a:pt x="93" y="295"/>
                    </a:lnTo>
                    <a:lnTo>
                      <a:pt x="94" y="293"/>
                    </a:lnTo>
                    <a:lnTo>
                      <a:pt x="171" y="216"/>
                    </a:lnTo>
                    <a:lnTo>
                      <a:pt x="94" y="139"/>
                    </a:lnTo>
                    <a:lnTo>
                      <a:pt x="94" y="139"/>
                    </a:lnTo>
                    <a:lnTo>
                      <a:pt x="93" y="137"/>
                    </a:lnTo>
                    <a:lnTo>
                      <a:pt x="93" y="136"/>
                    </a:lnTo>
                    <a:lnTo>
                      <a:pt x="93" y="136"/>
                    </a:lnTo>
                    <a:lnTo>
                      <a:pt x="93" y="134"/>
                    </a:lnTo>
                    <a:lnTo>
                      <a:pt x="94" y="133"/>
                    </a:lnTo>
                    <a:lnTo>
                      <a:pt x="133" y="94"/>
                    </a:lnTo>
                    <a:lnTo>
                      <a:pt x="133" y="94"/>
                    </a:lnTo>
                    <a:lnTo>
                      <a:pt x="134" y="93"/>
                    </a:lnTo>
                    <a:lnTo>
                      <a:pt x="136" y="93"/>
                    </a:lnTo>
                    <a:lnTo>
                      <a:pt x="136" y="93"/>
                    </a:lnTo>
                    <a:lnTo>
                      <a:pt x="137" y="93"/>
                    </a:lnTo>
                    <a:lnTo>
                      <a:pt x="139" y="94"/>
                    </a:lnTo>
                    <a:lnTo>
                      <a:pt x="216" y="171"/>
                    </a:lnTo>
                    <a:lnTo>
                      <a:pt x="219" y="167"/>
                    </a:lnTo>
                    <a:lnTo>
                      <a:pt x="293" y="94"/>
                    </a:lnTo>
                    <a:lnTo>
                      <a:pt x="293" y="94"/>
                    </a:lnTo>
                    <a:lnTo>
                      <a:pt x="295" y="93"/>
                    </a:lnTo>
                    <a:lnTo>
                      <a:pt x="296" y="93"/>
                    </a:lnTo>
                    <a:lnTo>
                      <a:pt x="296" y="93"/>
                    </a:lnTo>
                    <a:lnTo>
                      <a:pt x="298" y="93"/>
                    </a:lnTo>
                    <a:lnTo>
                      <a:pt x="299" y="94"/>
                    </a:lnTo>
                    <a:lnTo>
                      <a:pt x="338" y="133"/>
                    </a:lnTo>
                    <a:lnTo>
                      <a:pt x="338" y="133"/>
                    </a:lnTo>
                    <a:lnTo>
                      <a:pt x="339" y="134"/>
                    </a:lnTo>
                    <a:lnTo>
                      <a:pt x="339" y="136"/>
                    </a:lnTo>
                    <a:lnTo>
                      <a:pt x="339" y="136"/>
                    </a:lnTo>
                    <a:lnTo>
                      <a:pt x="339" y="137"/>
                    </a:lnTo>
                    <a:lnTo>
                      <a:pt x="338" y="139"/>
                    </a:lnTo>
                    <a:lnTo>
                      <a:pt x="261" y="216"/>
                    </a:lnTo>
                    <a:lnTo>
                      <a:pt x="338" y="293"/>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0"/>
              <p:cNvSpPr/>
              <p:nvPr/>
            </p:nvSpPr>
            <p:spPr>
              <a:xfrm>
                <a:off x="615498" y="711746"/>
                <a:ext cx="209872" cy="325444"/>
              </a:xfrm>
              <a:custGeom>
                <a:avLst/>
                <a:gdLst>
                  <a:gd name="connsiteX0" fmla="*/ 0 w 152824"/>
                  <a:gd name="connsiteY0" fmla="*/ 145958 h 236981"/>
                  <a:gd name="connsiteX1" fmla="*/ 152824 w 152824"/>
                  <a:gd name="connsiteY1" fmla="*/ 145958 h 236981"/>
                  <a:gd name="connsiteX2" fmla="*/ 152824 w 152824"/>
                  <a:gd name="connsiteY2" fmla="*/ 236981 h 236981"/>
                  <a:gd name="connsiteX3" fmla="*/ 0 w 152824"/>
                  <a:gd name="connsiteY3" fmla="*/ 236981 h 236981"/>
                  <a:gd name="connsiteX4" fmla="*/ 0 w 152824"/>
                  <a:gd name="connsiteY4" fmla="*/ 0 h 236981"/>
                  <a:gd name="connsiteX5" fmla="*/ 152824 w 152824"/>
                  <a:gd name="connsiteY5" fmla="*/ 0 h 236981"/>
                  <a:gd name="connsiteX6" fmla="*/ 152824 w 152824"/>
                  <a:gd name="connsiteY6" fmla="*/ 91023 h 236981"/>
                  <a:gd name="connsiteX7" fmla="*/ 0 w 152824"/>
                  <a:gd name="connsiteY7" fmla="*/ 91023 h 236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824" h="236981">
                    <a:moveTo>
                      <a:pt x="0" y="145958"/>
                    </a:moveTo>
                    <a:lnTo>
                      <a:pt x="152824" y="145958"/>
                    </a:lnTo>
                    <a:lnTo>
                      <a:pt x="152824" y="236981"/>
                    </a:lnTo>
                    <a:lnTo>
                      <a:pt x="0" y="236981"/>
                    </a:lnTo>
                    <a:close/>
                    <a:moveTo>
                      <a:pt x="0" y="0"/>
                    </a:moveTo>
                    <a:lnTo>
                      <a:pt x="152824" y="0"/>
                    </a:lnTo>
                    <a:lnTo>
                      <a:pt x="152824" y="91023"/>
                    </a:lnTo>
                    <a:lnTo>
                      <a:pt x="0" y="91023"/>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6347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505" name="think-cell Slide" r:id="rId34" imgW="360" imgH="360" progId="">
                  <p:embed/>
                </p:oleObj>
              </mc:Choice>
              <mc:Fallback>
                <p:oleObj name="think-cell Slide" r:id="rId34" imgW="360" imgH="360" progId="">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4"/>
          <p:cNvSpPr>
            <a:spLocks noGrp="1"/>
          </p:cNvSpPr>
          <p:nvPr>
            <p:ph type="title"/>
          </p:nvPr>
        </p:nvSpPr>
        <p:spPr/>
        <p:txBody>
          <a:bodyPr/>
          <a:lstStyle/>
          <a:p>
            <a:r>
              <a:rPr lang="en-US" dirty="0" smtClean="0">
                <a:latin typeface="+mn-lt"/>
              </a:rPr>
              <a:t>Innovation horizons</a:t>
            </a:r>
            <a:endParaRPr lang="en-US" dirty="0">
              <a:latin typeface="+mn-lt"/>
            </a:endParaRPr>
          </a:p>
        </p:txBody>
      </p:sp>
      <p:grpSp>
        <p:nvGrpSpPr>
          <p:cNvPr id="2" name="Group 1"/>
          <p:cNvGrpSpPr/>
          <p:nvPr/>
        </p:nvGrpSpPr>
        <p:grpSpPr>
          <a:xfrm>
            <a:off x="243281" y="903080"/>
            <a:ext cx="8536135" cy="3613691"/>
            <a:chOff x="243281" y="842120"/>
            <a:chExt cx="8536135" cy="3613691"/>
          </a:xfrm>
        </p:grpSpPr>
        <p:sp>
          <p:nvSpPr>
            <p:cNvPr id="53" name="Oval 52"/>
            <p:cNvSpPr/>
            <p:nvPr>
              <p:custDataLst>
                <p:tags r:id="rId3"/>
              </p:custDataLst>
            </p:nvPr>
          </p:nvSpPr>
          <p:spPr>
            <a:xfrm>
              <a:off x="2700430" y="1652802"/>
              <a:ext cx="5983330" cy="2747094"/>
            </a:xfrm>
            <a:prstGeom prst="ellipse">
              <a:avLst/>
            </a:prstGeom>
            <a:solidFill>
              <a:schemeClr val="accent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endParaRPr>
            </a:p>
          </p:txBody>
        </p:sp>
        <p:sp>
          <p:nvSpPr>
            <p:cNvPr id="157" name="Oval 156"/>
            <p:cNvSpPr/>
            <p:nvPr>
              <p:custDataLst>
                <p:tags r:id="rId4"/>
              </p:custDataLst>
            </p:nvPr>
          </p:nvSpPr>
          <p:spPr>
            <a:xfrm>
              <a:off x="337573" y="842120"/>
              <a:ext cx="4818097" cy="357083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custDataLst>
                <p:tags r:id="rId5"/>
              </p:custDataLst>
            </p:nvPr>
          </p:nvSpPr>
          <p:spPr>
            <a:xfrm>
              <a:off x="2700430" y="1652802"/>
              <a:ext cx="5983330" cy="2747094"/>
            </a:xfrm>
            <a:prstGeom prst="ellipse">
              <a:avLst/>
            </a:prstGeom>
            <a:solidFill>
              <a:schemeClr val="accent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endParaRPr>
            </a:p>
          </p:txBody>
        </p:sp>
        <p:sp>
          <p:nvSpPr>
            <p:cNvPr id="159" name="TextBox 158"/>
            <p:cNvSpPr txBox="1"/>
            <p:nvPr>
              <p:custDataLst>
                <p:tags r:id="rId6"/>
              </p:custDataLst>
            </p:nvPr>
          </p:nvSpPr>
          <p:spPr>
            <a:xfrm>
              <a:off x="6011912" y="2247785"/>
              <a:ext cx="1295400" cy="276999"/>
            </a:xfrm>
            <a:prstGeom prst="rect">
              <a:avLst/>
            </a:prstGeom>
            <a:noFill/>
          </p:spPr>
          <p:txBody>
            <a:bodyPr wrap="square" rtlCol="0">
              <a:spAutoFit/>
            </a:bodyPr>
            <a:lstStyle/>
            <a:p>
              <a:pPr algn="r"/>
              <a:r>
                <a:rPr lang="en-US" sz="1200" b="1" dirty="0" smtClean="0">
                  <a:solidFill>
                    <a:schemeClr val="bg1">
                      <a:lumMod val="95000"/>
                    </a:schemeClr>
                  </a:solidFill>
                  <a:latin typeface="+mn-lt"/>
                </a:rPr>
                <a:t>HP Labs </a:t>
              </a:r>
              <a:endParaRPr lang="en-US" sz="1200" b="1" dirty="0">
                <a:solidFill>
                  <a:schemeClr val="bg1">
                    <a:lumMod val="95000"/>
                  </a:schemeClr>
                </a:solidFill>
                <a:latin typeface="+mn-lt"/>
              </a:endParaRPr>
            </a:p>
          </p:txBody>
        </p:sp>
        <p:sp>
          <p:nvSpPr>
            <p:cNvPr id="162" name="TextBox 161"/>
            <p:cNvSpPr txBox="1"/>
            <p:nvPr>
              <p:custDataLst>
                <p:tags r:id="rId7"/>
              </p:custDataLst>
            </p:nvPr>
          </p:nvSpPr>
          <p:spPr>
            <a:xfrm>
              <a:off x="751743" y="2247786"/>
              <a:ext cx="2174149" cy="276999"/>
            </a:xfrm>
            <a:prstGeom prst="rect">
              <a:avLst/>
            </a:prstGeom>
            <a:noFill/>
          </p:spPr>
          <p:txBody>
            <a:bodyPr wrap="square" rtlCol="0">
              <a:spAutoFit/>
            </a:bodyPr>
            <a:lstStyle/>
            <a:p>
              <a:r>
                <a:rPr lang="en-US" sz="1200" dirty="0" smtClean="0">
                  <a:solidFill>
                    <a:schemeClr val="tx1">
                      <a:lumMod val="50000"/>
                      <a:lumOff val="50000"/>
                    </a:schemeClr>
                  </a:solidFill>
                  <a:latin typeface="+mn-lt"/>
                </a:rPr>
                <a:t>Business Units</a:t>
              </a:r>
              <a:endParaRPr lang="en-US" sz="1200" dirty="0">
                <a:solidFill>
                  <a:schemeClr val="tx1">
                    <a:lumMod val="50000"/>
                    <a:lumOff val="50000"/>
                  </a:schemeClr>
                </a:solidFill>
                <a:latin typeface="+mn-lt"/>
              </a:endParaRPr>
            </a:p>
          </p:txBody>
        </p:sp>
        <p:sp>
          <p:nvSpPr>
            <p:cNvPr id="164" name="Rectangle 163"/>
            <p:cNvSpPr/>
            <p:nvPr/>
          </p:nvSpPr>
          <p:spPr>
            <a:xfrm>
              <a:off x="243281" y="3319795"/>
              <a:ext cx="8536135" cy="1136016"/>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5" name="Group 164"/>
            <p:cNvGrpSpPr/>
            <p:nvPr/>
          </p:nvGrpSpPr>
          <p:grpSpPr>
            <a:xfrm>
              <a:off x="337573" y="3218646"/>
              <a:ext cx="8378711" cy="426169"/>
              <a:chOff x="-370309" y="2744573"/>
              <a:chExt cx="8378711" cy="426169"/>
            </a:xfrm>
          </p:grpSpPr>
          <p:cxnSp>
            <p:nvCxnSpPr>
              <p:cNvPr id="166" name="Straight Connector 165"/>
              <p:cNvCxnSpPr/>
              <p:nvPr>
                <p:custDataLst>
                  <p:tags r:id="rId10"/>
                </p:custDataLst>
              </p:nvPr>
            </p:nvCxnSpPr>
            <p:spPr>
              <a:xfrm>
                <a:off x="-370309" y="2843126"/>
                <a:ext cx="837871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custDataLst>
                  <p:tags r:id="rId11"/>
                </p:custDataLst>
              </p:nvPr>
            </p:nvCxnSpPr>
            <p:spPr>
              <a:xfrm>
                <a:off x="1992548" y="2815457"/>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custDataLst>
                  <p:tags r:id="rId12"/>
                </p:custDataLst>
              </p:nvPr>
            </p:nvCxnSpPr>
            <p:spPr>
              <a:xfrm>
                <a:off x="3801145" y="2815457"/>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custDataLst>
                  <p:tags r:id="rId13"/>
                </p:custDataLst>
              </p:nvPr>
            </p:nvCxnSpPr>
            <p:spPr>
              <a:xfrm>
                <a:off x="3162170" y="2815457"/>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custDataLst>
                  <p:tags r:id="rId14"/>
                </p:custDataLst>
              </p:nvPr>
            </p:nvCxnSpPr>
            <p:spPr>
              <a:xfrm>
                <a:off x="5685030" y="2815457"/>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71" name="TextBox 170"/>
              <p:cNvSpPr txBox="1"/>
              <p:nvPr>
                <p:custDataLst>
                  <p:tags r:id="rId15"/>
                </p:custDataLst>
              </p:nvPr>
            </p:nvSpPr>
            <p:spPr>
              <a:xfrm>
                <a:off x="1723180" y="3027435"/>
                <a:ext cx="228600" cy="123111"/>
              </a:xfrm>
              <a:prstGeom prst="rect">
                <a:avLst/>
              </a:prstGeom>
              <a:noFill/>
            </p:spPr>
            <p:txBody>
              <a:bodyPr wrap="square" lIns="0" tIns="0" rIns="0" bIns="0" rtlCol="0">
                <a:spAutoFit/>
              </a:bodyPr>
              <a:lstStyle/>
              <a:p>
                <a:pPr algn="r"/>
                <a:r>
                  <a:rPr lang="en-US" sz="800" dirty="0" smtClean="0">
                    <a:solidFill>
                      <a:schemeClr val="bg1">
                        <a:lumMod val="50000"/>
                      </a:schemeClr>
                    </a:solidFill>
                    <a:latin typeface="+mn-lt"/>
                  </a:rPr>
                  <a:t>1</a:t>
                </a:r>
                <a:endParaRPr lang="en-US" sz="800" dirty="0">
                  <a:solidFill>
                    <a:schemeClr val="bg1">
                      <a:lumMod val="50000"/>
                    </a:schemeClr>
                  </a:solidFill>
                  <a:latin typeface="+mn-lt"/>
                </a:endParaRPr>
              </a:p>
            </p:txBody>
          </p:sp>
          <p:sp>
            <p:nvSpPr>
              <p:cNvPr id="172" name="TextBox 171"/>
              <p:cNvSpPr txBox="1"/>
              <p:nvPr>
                <p:custDataLst>
                  <p:tags r:id="rId16"/>
                </p:custDataLst>
              </p:nvPr>
            </p:nvSpPr>
            <p:spPr>
              <a:xfrm>
                <a:off x="2870779" y="3027435"/>
                <a:ext cx="228600" cy="123111"/>
              </a:xfrm>
              <a:prstGeom prst="rect">
                <a:avLst/>
              </a:prstGeom>
              <a:noFill/>
            </p:spPr>
            <p:txBody>
              <a:bodyPr wrap="square" lIns="0" tIns="0" rIns="0" bIns="0" rtlCol="0">
                <a:spAutoFit/>
              </a:bodyPr>
              <a:lstStyle/>
              <a:p>
                <a:pPr algn="r"/>
                <a:r>
                  <a:rPr lang="en-US" sz="800" dirty="0" smtClean="0">
                    <a:solidFill>
                      <a:schemeClr val="bg1">
                        <a:lumMod val="50000"/>
                      </a:schemeClr>
                    </a:solidFill>
                    <a:latin typeface="+mn-lt"/>
                  </a:rPr>
                  <a:t>2</a:t>
                </a:r>
                <a:endParaRPr lang="en-US" sz="800" dirty="0">
                  <a:solidFill>
                    <a:schemeClr val="bg1">
                      <a:lumMod val="50000"/>
                    </a:schemeClr>
                  </a:solidFill>
                  <a:latin typeface="+mn-lt"/>
                </a:endParaRPr>
              </a:p>
            </p:txBody>
          </p:sp>
          <p:sp>
            <p:nvSpPr>
              <p:cNvPr id="173" name="TextBox 172"/>
              <p:cNvSpPr txBox="1"/>
              <p:nvPr>
                <p:custDataLst>
                  <p:tags r:id="rId17"/>
                </p:custDataLst>
              </p:nvPr>
            </p:nvSpPr>
            <p:spPr>
              <a:xfrm>
                <a:off x="3531777" y="3027435"/>
                <a:ext cx="228600" cy="123111"/>
              </a:xfrm>
              <a:prstGeom prst="rect">
                <a:avLst/>
              </a:prstGeom>
              <a:noFill/>
            </p:spPr>
            <p:txBody>
              <a:bodyPr wrap="square" lIns="0" tIns="0" rIns="0" bIns="0" rtlCol="0">
                <a:spAutoFit/>
              </a:bodyPr>
              <a:lstStyle/>
              <a:p>
                <a:pPr algn="r"/>
                <a:r>
                  <a:rPr lang="en-US" sz="800" dirty="0" smtClean="0">
                    <a:solidFill>
                      <a:schemeClr val="bg1">
                        <a:lumMod val="50000"/>
                      </a:schemeClr>
                    </a:solidFill>
                    <a:latin typeface="+mn-lt"/>
                  </a:rPr>
                  <a:t>3</a:t>
                </a:r>
                <a:endParaRPr lang="en-US" sz="800" dirty="0">
                  <a:solidFill>
                    <a:schemeClr val="bg1">
                      <a:lumMod val="50000"/>
                    </a:schemeClr>
                  </a:solidFill>
                  <a:latin typeface="+mn-lt"/>
                </a:endParaRPr>
              </a:p>
            </p:txBody>
          </p:sp>
          <p:sp>
            <p:nvSpPr>
              <p:cNvPr id="174" name="TextBox 173"/>
              <p:cNvSpPr txBox="1"/>
              <p:nvPr>
                <p:custDataLst>
                  <p:tags r:id="rId18"/>
                </p:custDataLst>
              </p:nvPr>
            </p:nvSpPr>
            <p:spPr>
              <a:xfrm>
                <a:off x="4809738" y="3027435"/>
                <a:ext cx="228600" cy="123111"/>
              </a:xfrm>
              <a:prstGeom prst="rect">
                <a:avLst/>
              </a:prstGeom>
              <a:noFill/>
            </p:spPr>
            <p:txBody>
              <a:bodyPr wrap="square" lIns="0" tIns="0" rIns="0" bIns="0" rtlCol="0">
                <a:spAutoFit/>
              </a:bodyPr>
              <a:lstStyle/>
              <a:p>
                <a:pPr algn="r"/>
                <a:r>
                  <a:rPr lang="en-US" sz="800" dirty="0" smtClean="0">
                    <a:solidFill>
                      <a:schemeClr val="bg1">
                        <a:lumMod val="50000"/>
                      </a:schemeClr>
                    </a:solidFill>
                    <a:latin typeface="+mn-lt"/>
                  </a:rPr>
                  <a:t>5</a:t>
                </a:r>
                <a:endParaRPr lang="en-US" sz="800" dirty="0">
                  <a:solidFill>
                    <a:schemeClr val="bg1">
                      <a:lumMod val="50000"/>
                    </a:schemeClr>
                  </a:solidFill>
                  <a:latin typeface="+mn-lt"/>
                </a:endParaRPr>
              </a:p>
            </p:txBody>
          </p:sp>
          <p:sp>
            <p:nvSpPr>
              <p:cNvPr id="175" name="TextBox 174"/>
              <p:cNvSpPr txBox="1"/>
              <p:nvPr>
                <p:custDataLst>
                  <p:tags r:id="rId19"/>
                </p:custDataLst>
              </p:nvPr>
            </p:nvSpPr>
            <p:spPr>
              <a:xfrm>
                <a:off x="5415662" y="3027435"/>
                <a:ext cx="228600" cy="123111"/>
              </a:xfrm>
              <a:prstGeom prst="rect">
                <a:avLst/>
              </a:prstGeom>
              <a:noFill/>
            </p:spPr>
            <p:txBody>
              <a:bodyPr wrap="square" lIns="0" tIns="0" rIns="0" bIns="0" rtlCol="0">
                <a:spAutoFit/>
              </a:bodyPr>
              <a:lstStyle/>
              <a:p>
                <a:pPr algn="r"/>
                <a:r>
                  <a:rPr lang="en-US" sz="800" dirty="0" smtClean="0">
                    <a:solidFill>
                      <a:schemeClr val="bg1">
                        <a:lumMod val="50000"/>
                      </a:schemeClr>
                    </a:solidFill>
                    <a:latin typeface="+mn-lt"/>
                  </a:rPr>
                  <a:t>6</a:t>
                </a:r>
                <a:endParaRPr lang="en-US" sz="800" dirty="0">
                  <a:solidFill>
                    <a:schemeClr val="bg1">
                      <a:lumMod val="50000"/>
                    </a:schemeClr>
                  </a:solidFill>
                  <a:latin typeface="+mn-lt"/>
                </a:endParaRPr>
              </a:p>
            </p:txBody>
          </p:sp>
          <p:cxnSp>
            <p:nvCxnSpPr>
              <p:cNvPr id="176" name="Straight Connector 175"/>
              <p:cNvCxnSpPr/>
              <p:nvPr>
                <p:custDataLst>
                  <p:tags r:id="rId20"/>
                </p:custDataLst>
              </p:nvPr>
            </p:nvCxnSpPr>
            <p:spPr>
              <a:xfrm>
                <a:off x="6599430" y="2815457"/>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177" name="TextBox 176"/>
              <p:cNvSpPr txBox="1"/>
              <p:nvPr>
                <p:custDataLst>
                  <p:tags r:id="rId21"/>
                </p:custDataLst>
              </p:nvPr>
            </p:nvSpPr>
            <p:spPr>
              <a:xfrm>
                <a:off x="6253862" y="3027435"/>
                <a:ext cx="304800" cy="123111"/>
              </a:xfrm>
              <a:prstGeom prst="rect">
                <a:avLst/>
              </a:prstGeom>
              <a:noFill/>
            </p:spPr>
            <p:txBody>
              <a:bodyPr wrap="square" lIns="0" tIns="0" rIns="0" bIns="0" rtlCol="0">
                <a:spAutoFit/>
              </a:bodyPr>
              <a:lstStyle/>
              <a:p>
                <a:pPr algn="r"/>
                <a:r>
                  <a:rPr lang="en-US" sz="800" dirty="0" smtClean="0">
                    <a:solidFill>
                      <a:schemeClr val="bg1">
                        <a:lumMod val="50000"/>
                      </a:schemeClr>
                    </a:solidFill>
                    <a:latin typeface="+mn-lt"/>
                  </a:rPr>
                  <a:t>10</a:t>
                </a:r>
                <a:endParaRPr lang="en-US" sz="800" dirty="0">
                  <a:solidFill>
                    <a:schemeClr val="bg1">
                      <a:lumMod val="50000"/>
                    </a:schemeClr>
                  </a:solidFill>
                  <a:latin typeface="+mn-lt"/>
                </a:endParaRPr>
              </a:p>
            </p:txBody>
          </p:sp>
          <p:sp>
            <p:nvSpPr>
              <p:cNvPr id="178" name="TextBox 177"/>
              <p:cNvSpPr txBox="1"/>
              <p:nvPr>
                <p:custDataLst>
                  <p:tags r:id="rId22"/>
                </p:custDataLst>
              </p:nvPr>
            </p:nvSpPr>
            <p:spPr>
              <a:xfrm>
                <a:off x="7473062" y="3027435"/>
                <a:ext cx="304800" cy="123111"/>
              </a:xfrm>
              <a:prstGeom prst="rect">
                <a:avLst/>
              </a:prstGeom>
              <a:noFill/>
            </p:spPr>
            <p:txBody>
              <a:bodyPr wrap="square" lIns="0" tIns="0" rIns="0" bIns="0" rtlCol="0">
                <a:spAutoFit/>
              </a:bodyPr>
              <a:lstStyle/>
              <a:p>
                <a:pPr algn="r"/>
                <a:r>
                  <a:rPr lang="en-US" sz="800" dirty="0">
                    <a:solidFill>
                      <a:schemeClr val="bg1">
                        <a:lumMod val="50000"/>
                      </a:schemeClr>
                    </a:solidFill>
                    <a:latin typeface="+mn-lt"/>
                  </a:rPr>
                  <a:t>2</a:t>
                </a:r>
                <a:r>
                  <a:rPr lang="en-US" sz="800" dirty="0" smtClean="0">
                    <a:solidFill>
                      <a:schemeClr val="bg1">
                        <a:lumMod val="50000"/>
                      </a:schemeClr>
                    </a:solidFill>
                    <a:latin typeface="+mn-lt"/>
                  </a:rPr>
                  <a:t>0</a:t>
                </a:r>
                <a:endParaRPr lang="en-US" sz="800" dirty="0">
                  <a:solidFill>
                    <a:schemeClr val="bg1">
                      <a:lumMod val="50000"/>
                    </a:schemeClr>
                  </a:solidFill>
                  <a:latin typeface="+mn-lt"/>
                </a:endParaRPr>
              </a:p>
            </p:txBody>
          </p:sp>
          <p:cxnSp>
            <p:nvCxnSpPr>
              <p:cNvPr id="179" name="Straight Connector 178"/>
              <p:cNvCxnSpPr/>
              <p:nvPr>
                <p:custDataLst>
                  <p:tags r:id="rId23"/>
                </p:custDataLst>
              </p:nvPr>
            </p:nvCxnSpPr>
            <p:spPr>
              <a:xfrm>
                <a:off x="319632" y="2744573"/>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custDataLst>
                  <p:tags r:id="rId24"/>
                </p:custDataLst>
              </p:nvPr>
            </p:nvCxnSpPr>
            <p:spPr>
              <a:xfrm>
                <a:off x="5069581" y="2815457"/>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custDataLst>
                  <p:tags r:id="rId25"/>
                </p:custDataLst>
              </p:nvPr>
            </p:nvCxnSpPr>
            <p:spPr>
              <a:xfrm>
                <a:off x="6132705" y="2815457"/>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custDataLst>
                  <p:tags r:id="rId26"/>
                </p:custDataLst>
              </p:nvPr>
            </p:nvCxnSpPr>
            <p:spPr>
              <a:xfrm>
                <a:off x="5904105" y="2815457"/>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custDataLst>
                  <p:tags r:id="rId27"/>
                </p:custDataLst>
              </p:nvPr>
            </p:nvCxnSpPr>
            <p:spPr>
              <a:xfrm>
                <a:off x="6347018" y="2820219"/>
                <a:ext cx="0" cy="1524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84" name="Group 59"/>
              <p:cNvGrpSpPr/>
              <p:nvPr>
                <p:custDataLst>
                  <p:tags r:id="rId28"/>
                </p:custDataLst>
              </p:nvPr>
            </p:nvGrpSpPr>
            <p:grpSpPr>
              <a:xfrm>
                <a:off x="6713730" y="2815456"/>
                <a:ext cx="504825" cy="157164"/>
                <a:chOff x="6999480" y="4232740"/>
                <a:chExt cx="504825" cy="157164"/>
              </a:xfrm>
            </p:grpSpPr>
            <p:cxnSp>
              <p:nvCxnSpPr>
                <p:cNvPr id="193" name="Straight Connector 192"/>
                <p:cNvCxnSpPr/>
                <p:nvPr/>
              </p:nvCxnSpPr>
              <p:spPr>
                <a:xfrm>
                  <a:off x="7504305" y="423274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6999480" y="4232741"/>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7128069" y="4232741"/>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7247131" y="4237504"/>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7375719" y="4232741"/>
                  <a:ext cx="0" cy="152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5" name="Group 65"/>
              <p:cNvGrpSpPr/>
              <p:nvPr>
                <p:custDataLst>
                  <p:tags r:id="rId29"/>
                </p:custDataLst>
              </p:nvPr>
            </p:nvGrpSpPr>
            <p:grpSpPr>
              <a:xfrm>
                <a:off x="7218555" y="2815455"/>
                <a:ext cx="504825" cy="157164"/>
                <a:chOff x="6999480" y="4232740"/>
                <a:chExt cx="504825" cy="157164"/>
              </a:xfrm>
            </p:grpSpPr>
            <p:cxnSp>
              <p:nvCxnSpPr>
                <p:cNvPr id="188" name="Straight Connector 187"/>
                <p:cNvCxnSpPr/>
                <p:nvPr/>
              </p:nvCxnSpPr>
              <p:spPr>
                <a:xfrm>
                  <a:off x="7504305" y="423274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6999480" y="4232741"/>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7128069" y="4232741"/>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7247131" y="4237504"/>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7375719" y="4232741"/>
                  <a:ext cx="0" cy="1524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6" name="TextBox 185"/>
              <p:cNvSpPr txBox="1"/>
              <p:nvPr>
                <p:custDataLst>
                  <p:tags r:id="rId30"/>
                </p:custDataLst>
              </p:nvPr>
            </p:nvSpPr>
            <p:spPr>
              <a:xfrm>
                <a:off x="4157897" y="3047631"/>
                <a:ext cx="228600" cy="123111"/>
              </a:xfrm>
              <a:prstGeom prst="rect">
                <a:avLst/>
              </a:prstGeom>
              <a:noFill/>
            </p:spPr>
            <p:txBody>
              <a:bodyPr wrap="square" lIns="0" tIns="0" rIns="0" bIns="0" rtlCol="0">
                <a:spAutoFit/>
              </a:bodyPr>
              <a:lstStyle/>
              <a:p>
                <a:pPr algn="r"/>
                <a:r>
                  <a:rPr lang="en-US" sz="800" dirty="0" smtClean="0">
                    <a:solidFill>
                      <a:schemeClr val="bg1">
                        <a:lumMod val="50000"/>
                      </a:schemeClr>
                    </a:solidFill>
                    <a:latin typeface="+mn-lt"/>
                  </a:rPr>
                  <a:t>4</a:t>
                </a:r>
                <a:endParaRPr lang="en-US" sz="800" dirty="0">
                  <a:solidFill>
                    <a:schemeClr val="bg1">
                      <a:lumMod val="50000"/>
                    </a:schemeClr>
                  </a:solidFill>
                  <a:latin typeface="+mn-lt"/>
                </a:endParaRPr>
              </a:p>
            </p:txBody>
          </p:sp>
          <p:cxnSp>
            <p:nvCxnSpPr>
              <p:cNvPr id="187" name="Straight Connector 186"/>
              <p:cNvCxnSpPr/>
              <p:nvPr>
                <p:custDataLst>
                  <p:tags r:id="rId31"/>
                </p:custDataLst>
              </p:nvPr>
            </p:nvCxnSpPr>
            <p:spPr>
              <a:xfrm>
                <a:off x="4417740" y="2835653"/>
                <a:ext cx="0" cy="1524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8" name="TextBox 197"/>
            <p:cNvSpPr txBox="1"/>
            <p:nvPr/>
          </p:nvSpPr>
          <p:spPr>
            <a:xfrm>
              <a:off x="4758524" y="2798564"/>
              <a:ext cx="1640346" cy="461665"/>
            </a:xfrm>
            <a:prstGeom prst="rect">
              <a:avLst/>
            </a:prstGeom>
            <a:noFill/>
          </p:spPr>
          <p:txBody>
            <a:bodyPr wrap="square" rtlCol="0">
              <a:spAutoFit/>
            </a:bodyPr>
            <a:lstStyle/>
            <a:p>
              <a:r>
                <a:rPr lang="en-US" sz="1200" b="1" dirty="0" smtClean="0">
                  <a:solidFill>
                    <a:schemeClr val="bg1">
                      <a:lumMod val="95000"/>
                    </a:schemeClr>
                  </a:solidFill>
                  <a:latin typeface="+mn-lt"/>
                </a:rPr>
                <a:t>Applied Research </a:t>
              </a:r>
            </a:p>
            <a:p>
              <a:r>
                <a:rPr lang="en-US" sz="1200" b="1" dirty="0" smtClean="0">
                  <a:solidFill>
                    <a:schemeClr val="bg1">
                      <a:lumMod val="95000"/>
                    </a:schemeClr>
                  </a:solidFill>
                  <a:latin typeface="+mn-lt"/>
                </a:rPr>
                <a:t>2 – 5 years </a:t>
              </a:r>
              <a:endParaRPr lang="en-US" sz="1200" b="1" dirty="0">
                <a:solidFill>
                  <a:schemeClr val="bg1">
                    <a:lumMod val="95000"/>
                  </a:schemeClr>
                </a:solidFill>
                <a:latin typeface="+mn-lt"/>
              </a:endParaRPr>
            </a:p>
          </p:txBody>
        </p:sp>
        <p:sp>
          <p:nvSpPr>
            <p:cNvPr id="199" name="TextBox 198"/>
            <p:cNvSpPr txBox="1"/>
            <p:nvPr/>
          </p:nvSpPr>
          <p:spPr>
            <a:xfrm>
              <a:off x="2786487" y="2798564"/>
              <a:ext cx="1825072" cy="461665"/>
            </a:xfrm>
            <a:prstGeom prst="rect">
              <a:avLst/>
            </a:prstGeom>
            <a:noFill/>
          </p:spPr>
          <p:txBody>
            <a:bodyPr wrap="square" rtlCol="0">
              <a:spAutoFit/>
            </a:bodyPr>
            <a:lstStyle/>
            <a:p>
              <a:r>
                <a:rPr lang="en-US" sz="1200" b="1" dirty="0" smtClean="0">
                  <a:latin typeface="+mn-lt"/>
                </a:rPr>
                <a:t>Advanced Development </a:t>
              </a:r>
            </a:p>
            <a:p>
              <a:r>
                <a:rPr lang="en-US" sz="1200" b="1" dirty="0" smtClean="0">
                  <a:latin typeface="+mn-lt"/>
                </a:rPr>
                <a:t>Up to 2 years </a:t>
              </a:r>
              <a:endParaRPr lang="en-US" sz="1200" b="1" dirty="0">
                <a:latin typeface="+mn-lt"/>
              </a:endParaRPr>
            </a:p>
          </p:txBody>
        </p:sp>
        <p:sp>
          <p:nvSpPr>
            <p:cNvPr id="200" name="TextBox 199"/>
            <p:cNvSpPr txBox="1"/>
            <p:nvPr/>
          </p:nvSpPr>
          <p:spPr>
            <a:xfrm>
              <a:off x="6328055" y="2798564"/>
              <a:ext cx="1837299" cy="461665"/>
            </a:xfrm>
            <a:prstGeom prst="rect">
              <a:avLst/>
            </a:prstGeom>
            <a:noFill/>
          </p:spPr>
          <p:txBody>
            <a:bodyPr wrap="square" rtlCol="0">
              <a:spAutoFit/>
            </a:bodyPr>
            <a:lstStyle/>
            <a:p>
              <a:r>
                <a:rPr lang="en-US" sz="1200" b="1" dirty="0" smtClean="0">
                  <a:solidFill>
                    <a:schemeClr val="bg1">
                      <a:lumMod val="95000"/>
                    </a:schemeClr>
                  </a:solidFill>
                  <a:latin typeface="+mn-lt"/>
                </a:rPr>
                <a:t>Exploratory Research </a:t>
              </a:r>
            </a:p>
            <a:p>
              <a:r>
                <a:rPr lang="en-US" sz="1200" b="1" dirty="0" smtClean="0">
                  <a:solidFill>
                    <a:schemeClr val="bg1">
                      <a:lumMod val="95000"/>
                    </a:schemeClr>
                  </a:solidFill>
                  <a:latin typeface="+mn-lt"/>
                </a:rPr>
                <a:t>5 – 20+ years </a:t>
              </a:r>
              <a:endParaRPr lang="en-US" sz="1200" b="1" dirty="0">
                <a:solidFill>
                  <a:schemeClr val="bg1">
                    <a:lumMod val="95000"/>
                  </a:schemeClr>
                </a:solidFill>
                <a:latin typeface="+mn-lt"/>
              </a:endParaRPr>
            </a:p>
          </p:txBody>
        </p:sp>
        <p:sp>
          <p:nvSpPr>
            <p:cNvPr id="201" name="TextBox 200"/>
            <p:cNvSpPr txBox="1"/>
            <p:nvPr>
              <p:custDataLst>
                <p:tags r:id="rId8"/>
              </p:custDataLst>
            </p:nvPr>
          </p:nvSpPr>
          <p:spPr>
            <a:xfrm>
              <a:off x="4559962" y="1861800"/>
              <a:ext cx="2747350" cy="338554"/>
            </a:xfrm>
            <a:prstGeom prst="rect">
              <a:avLst/>
            </a:prstGeom>
            <a:noFill/>
          </p:spPr>
          <p:txBody>
            <a:bodyPr wrap="square" rtlCol="0">
              <a:spAutoFit/>
            </a:bodyPr>
            <a:lstStyle/>
            <a:p>
              <a:pPr algn="r"/>
              <a:r>
                <a:rPr lang="en-US" sz="1600" b="1" kern="100" spc="300" dirty="0" smtClean="0">
                  <a:solidFill>
                    <a:schemeClr val="bg1"/>
                  </a:solidFill>
                  <a:latin typeface="+mn-lt"/>
                </a:rPr>
                <a:t>Revolutionary </a:t>
              </a:r>
            </a:p>
          </p:txBody>
        </p:sp>
        <p:sp>
          <p:nvSpPr>
            <p:cNvPr id="202" name="TextBox 201"/>
            <p:cNvSpPr txBox="1"/>
            <p:nvPr>
              <p:custDataLst>
                <p:tags r:id="rId9"/>
              </p:custDataLst>
            </p:nvPr>
          </p:nvSpPr>
          <p:spPr>
            <a:xfrm>
              <a:off x="707170" y="1896988"/>
              <a:ext cx="1840992" cy="338554"/>
            </a:xfrm>
            <a:prstGeom prst="rect">
              <a:avLst/>
            </a:prstGeom>
            <a:noFill/>
          </p:spPr>
          <p:txBody>
            <a:bodyPr wrap="square" rtlCol="0">
              <a:spAutoFit/>
            </a:bodyPr>
            <a:lstStyle/>
            <a:p>
              <a:r>
                <a:rPr lang="en-US" sz="1600" b="1" spc="100" dirty="0" smtClean="0">
                  <a:solidFill>
                    <a:schemeClr val="bg1">
                      <a:lumMod val="50000"/>
                    </a:schemeClr>
                  </a:solidFill>
                  <a:latin typeface="+mn-lt"/>
                </a:rPr>
                <a:t>Evolutionary </a:t>
              </a:r>
            </a:p>
          </p:txBody>
        </p:sp>
        <p:cxnSp>
          <p:nvCxnSpPr>
            <p:cNvPr id="203" name="Straight Connector 202"/>
            <p:cNvCxnSpPr/>
            <p:nvPr/>
          </p:nvCxnSpPr>
          <p:spPr>
            <a:xfrm>
              <a:off x="738231" y="2204765"/>
              <a:ext cx="6683381" cy="0"/>
            </a:xfrm>
            <a:prstGeom prst="line">
              <a:avLst/>
            </a:prstGeom>
            <a:ln w="12700" cmpd="sng">
              <a:solidFill>
                <a:schemeClr val="accent5">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6741890" y="3804781"/>
              <a:ext cx="1929232" cy="491407"/>
              <a:chOff x="2449821" y="3814293"/>
              <a:chExt cx="4496340" cy="1145292"/>
            </a:xfrm>
          </p:grpSpPr>
          <p:sp>
            <p:nvSpPr>
              <p:cNvPr id="56" name="Rectangle 55"/>
              <p:cNvSpPr/>
              <p:nvPr/>
            </p:nvSpPr>
            <p:spPr>
              <a:xfrm>
                <a:off x="2449821" y="4047567"/>
                <a:ext cx="3820850" cy="67874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80" rtlCol="0" anchor="ctr"/>
              <a:lstStyle/>
              <a:p>
                <a:pPr lvl="0">
                  <a:spcAft>
                    <a:spcPts val="400"/>
                  </a:spcAft>
                  <a:buSzPct val="100000"/>
                  <a:defRPr/>
                </a:pPr>
                <a:r>
                  <a:rPr lang="en-US" sz="1400" b="1" dirty="0" smtClean="0">
                    <a:solidFill>
                      <a:schemeClr val="bg1"/>
                    </a:solidFill>
                    <a:latin typeface="HP Simplified" pitchFamily="34" charset="0"/>
                    <a:cs typeface="HP Simplified" pitchFamily="34" charset="0"/>
                  </a:rPr>
                  <a:t>The future</a:t>
                </a:r>
                <a:endParaRPr lang="en-US" sz="1400" b="1" dirty="0">
                  <a:solidFill>
                    <a:schemeClr val="bg1"/>
                  </a:solidFill>
                  <a:latin typeface="HP Simplified" pitchFamily="34" charset="0"/>
                  <a:cs typeface="HP Simplified" pitchFamily="34" charset="0"/>
                </a:endParaRPr>
              </a:p>
            </p:txBody>
          </p:sp>
          <p:sp>
            <p:nvSpPr>
              <p:cNvPr id="57" name="Freeform 269"/>
              <p:cNvSpPr>
                <a:spLocks/>
              </p:cNvSpPr>
              <p:nvPr/>
            </p:nvSpPr>
            <p:spPr bwMode="auto">
              <a:xfrm rot="16200000">
                <a:off x="5920534" y="3933957"/>
                <a:ext cx="1145292" cy="905963"/>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1400"/>
              </a:p>
            </p:txBody>
          </p:sp>
        </p:grpSp>
      </p:grpSp>
    </p:spTree>
    <p:extLst>
      <p:ext uri="{BB962C8B-B14F-4D97-AF65-F5344CB8AC3E}">
        <p14:creationId xmlns:p14="http://schemas.microsoft.com/office/powerpoint/2010/main" val="90359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Picture 124" descr="lots of data charts-08.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955640" y="2034541"/>
            <a:ext cx="458580" cy="36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123" descr="lots of data charts-07.png"/>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3931679" y="2797487"/>
            <a:ext cx="506502" cy="36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3" name="Picture 7"/>
          <p:cNvPicPr>
            <a:picLocks noChangeAspect="1" noChangeArrowheads="1"/>
          </p:cNvPicPr>
          <p:nvPr/>
        </p:nvPicPr>
        <p:blipFill>
          <a:blip r:embed="rId5" cstate="print">
            <a:extLst>
              <a:ext uri="{28A0092B-C50C-407E-A947-70E740481C1C}">
                <a14:useLocalDpi xmlns:a14="http://schemas.microsoft.com/office/drawing/2010/main"/>
              </a:ext>
            </a:extLst>
          </a:blip>
          <a:stretch>
            <a:fillRect/>
          </a:stretch>
        </p:blipFill>
        <p:spPr bwMode="auto">
          <a:xfrm>
            <a:off x="4002659" y="3560432"/>
            <a:ext cx="364544" cy="366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0" name="Round Diagonal Corner Rectangle 179"/>
          <p:cNvSpPr/>
          <p:nvPr/>
        </p:nvSpPr>
        <p:spPr>
          <a:xfrm rot="16200000">
            <a:off x="1914373" y="2979623"/>
            <a:ext cx="1452915" cy="214686"/>
          </a:xfrm>
          <a:prstGeom prst="round2Diag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571500" lvl="0">
              <a:spcAft>
                <a:spcPts val="400"/>
              </a:spcAft>
              <a:buSzPct val="100000"/>
              <a:tabLst>
                <a:tab pos="744538" algn="l"/>
              </a:tabLst>
              <a:defRPr/>
            </a:pPr>
            <a:endParaRPr lang="en-US" sz="2000" b="1" dirty="0">
              <a:solidFill>
                <a:schemeClr val="bg1"/>
              </a:solidFill>
              <a:latin typeface="HP Simplified" pitchFamily="34" charset="0"/>
              <a:cs typeface="HP Simplified" pitchFamily="34" charset="0"/>
            </a:endParaRPr>
          </a:p>
        </p:txBody>
      </p:sp>
      <p:sp>
        <p:nvSpPr>
          <p:cNvPr id="181" name="Round Diagonal Corner Rectangle 180"/>
          <p:cNvSpPr/>
          <p:nvPr/>
        </p:nvSpPr>
        <p:spPr>
          <a:xfrm flipH="1">
            <a:off x="2177175" y="3916135"/>
            <a:ext cx="916676" cy="748132"/>
          </a:xfrm>
          <a:prstGeom prst="round2DiagRect">
            <a:avLst>
              <a:gd name="adj1" fmla="val 10556"/>
              <a:gd name="adj2" fmla="val 0"/>
            </a:avLst>
          </a:prstGeom>
          <a:solidFill>
            <a:srgbClr val="87898B"/>
          </a:solidFill>
          <a:ln>
            <a:no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2000" b="1" dirty="0" smtClean="0">
                <a:latin typeface="HP Simplified" pitchFamily="34" charset="0"/>
                <a:cs typeface="HP Simplified" pitchFamily="34" charset="0"/>
              </a:rPr>
              <a:t>Data</a:t>
            </a:r>
            <a:endParaRPr lang="en-US" sz="2000" b="1" dirty="0">
              <a:latin typeface="HP Simplified" pitchFamily="34" charset="0"/>
              <a:cs typeface="HP Simplified" pitchFamily="34" charset="0"/>
            </a:endParaRPr>
          </a:p>
        </p:txBody>
      </p:sp>
      <p:sp>
        <p:nvSpPr>
          <p:cNvPr id="182" name="Round Diagonal Corner Rectangle 181"/>
          <p:cNvSpPr/>
          <p:nvPr/>
        </p:nvSpPr>
        <p:spPr>
          <a:xfrm flipH="1">
            <a:off x="2177175" y="1219612"/>
            <a:ext cx="916676" cy="748132"/>
          </a:xfrm>
          <a:prstGeom prst="round2DiagRect">
            <a:avLst>
              <a:gd name="adj1" fmla="val 10556"/>
              <a:gd name="adj2" fmla="val 0"/>
            </a:avLst>
          </a:prstGeom>
          <a:solidFill>
            <a:srgbClr val="87898B"/>
          </a:solidFill>
          <a:ln>
            <a:no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sz="2000" b="1" dirty="0" smtClean="0">
                <a:latin typeface="HP Simplified" pitchFamily="34" charset="0"/>
                <a:cs typeface="HP Simplified" pitchFamily="34" charset="0"/>
              </a:rPr>
              <a:t>Value</a:t>
            </a:r>
            <a:endParaRPr lang="en-US" sz="2000" b="1" dirty="0">
              <a:latin typeface="HP Simplified" pitchFamily="34" charset="0"/>
              <a:cs typeface="HP Simplified" pitchFamily="34" charset="0"/>
            </a:endParaRPr>
          </a:p>
        </p:txBody>
      </p:sp>
      <p:grpSp>
        <p:nvGrpSpPr>
          <p:cNvPr id="3" name="Group 2"/>
          <p:cNvGrpSpPr/>
          <p:nvPr/>
        </p:nvGrpSpPr>
        <p:grpSpPr>
          <a:xfrm>
            <a:off x="8059559" y="446009"/>
            <a:ext cx="280734" cy="4243421"/>
            <a:chOff x="8059559" y="446009"/>
            <a:chExt cx="280734" cy="4243421"/>
          </a:xfrm>
        </p:grpSpPr>
        <p:grpSp>
          <p:nvGrpSpPr>
            <p:cNvPr id="185" name="Group 184"/>
            <p:cNvGrpSpPr/>
            <p:nvPr/>
          </p:nvGrpSpPr>
          <p:grpSpPr>
            <a:xfrm>
              <a:off x="8161272" y="898730"/>
              <a:ext cx="77309" cy="3392528"/>
              <a:chOff x="5396292" y="1038173"/>
              <a:chExt cx="120650" cy="3594099"/>
            </a:xfrm>
            <a:solidFill>
              <a:schemeClr val="accent5"/>
            </a:solidFill>
          </p:grpSpPr>
          <p:sp>
            <p:nvSpPr>
              <p:cNvPr id="188" name="Rectangle 187"/>
              <p:cNvSpPr/>
              <p:nvPr/>
            </p:nvSpPr>
            <p:spPr bwMode="gray">
              <a:xfrm>
                <a:off x="5396292" y="1038173"/>
                <a:ext cx="120650" cy="191690"/>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cs typeface="Arial" charset="0"/>
                </a:endParaRPr>
              </a:p>
            </p:txBody>
          </p:sp>
          <p:sp>
            <p:nvSpPr>
              <p:cNvPr id="189" name="Rectangle 188"/>
              <p:cNvSpPr/>
              <p:nvPr/>
            </p:nvSpPr>
            <p:spPr bwMode="gray">
              <a:xfrm>
                <a:off x="5396292" y="1281202"/>
                <a:ext cx="120650" cy="191690"/>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cs typeface="Arial" charset="0"/>
                </a:endParaRPr>
              </a:p>
            </p:txBody>
          </p:sp>
          <p:sp>
            <p:nvSpPr>
              <p:cNvPr id="190" name="Rectangle 189"/>
              <p:cNvSpPr/>
              <p:nvPr/>
            </p:nvSpPr>
            <p:spPr bwMode="gray">
              <a:xfrm>
                <a:off x="5396292" y="1524231"/>
                <a:ext cx="120650" cy="191690"/>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cs typeface="Arial" charset="0"/>
                </a:endParaRPr>
              </a:p>
            </p:txBody>
          </p:sp>
          <p:sp>
            <p:nvSpPr>
              <p:cNvPr id="191" name="Rectangle 190"/>
              <p:cNvSpPr/>
              <p:nvPr/>
            </p:nvSpPr>
            <p:spPr bwMode="gray">
              <a:xfrm>
                <a:off x="5396292" y="1767260"/>
                <a:ext cx="120650" cy="191690"/>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cs typeface="Arial" charset="0"/>
                </a:endParaRPr>
              </a:p>
            </p:txBody>
          </p:sp>
          <p:sp>
            <p:nvSpPr>
              <p:cNvPr id="192" name="Rectangle 191"/>
              <p:cNvSpPr/>
              <p:nvPr/>
            </p:nvSpPr>
            <p:spPr bwMode="gray">
              <a:xfrm>
                <a:off x="5396292" y="2010289"/>
                <a:ext cx="120650" cy="191691"/>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cs typeface="Arial" charset="0"/>
                </a:endParaRPr>
              </a:p>
            </p:txBody>
          </p:sp>
          <p:sp>
            <p:nvSpPr>
              <p:cNvPr id="193" name="Rectangle 192"/>
              <p:cNvSpPr/>
              <p:nvPr/>
            </p:nvSpPr>
            <p:spPr bwMode="gray">
              <a:xfrm>
                <a:off x="5396292" y="2253319"/>
                <a:ext cx="120650" cy="191691"/>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cs typeface="Arial" charset="0"/>
                </a:endParaRPr>
              </a:p>
            </p:txBody>
          </p:sp>
          <p:sp>
            <p:nvSpPr>
              <p:cNvPr id="194" name="Rectangle 193"/>
              <p:cNvSpPr/>
              <p:nvPr/>
            </p:nvSpPr>
            <p:spPr bwMode="gray">
              <a:xfrm>
                <a:off x="5396292" y="2496349"/>
                <a:ext cx="120650" cy="191691"/>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cs typeface="Arial" charset="0"/>
                </a:endParaRPr>
              </a:p>
            </p:txBody>
          </p:sp>
          <p:sp>
            <p:nvSpPr>
              <p:cNvPr id="195" name="Rectangle 194"/>
              <p:cNvSpPr/>
              <p:nvPr/>
            </p:nvSpPr>
            <p:spPr bwMode="gray">
              <a:xfrm>
                <a:off x="5396292" y="2739379"/>
                <a:ext cx="120650" cy="191690"/>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cs typeface="Arial" charset="0"/>
                </a:endParaRPr>
              </a:p>
            </p:txBody>
          </p:sp>
          <p:sp>
            <p:nvSpPr>
              <p:cNvPr id="196" name="Rectangle 195"/>
              <p:cNvSpPr/>
              <p:nvPr/>
            </p:nvSpPr>
            <p:spPr bwMode="gray">
              <a:xfrm>
                <a:off x="5396292" y="2982408"/>
                <a:ext cx="120650" cy="191690"/>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cs typeface="Arial" charset="0"/>
                </a:endParaRPr>
              </a:p>
            </p:txBody>
          </p:sp>
          <p:sp>
            <p:nvSpPr>
              <p:cNvPr id="197" name="Rectangle 196"/>
              <p:cNvSpPr/>
              <p:nvPr/>
            </p:nvSpPr>
            <p:spPr bwMode="gray">
              <a:xfrm>
                <a:off x="5396292" y="3225437"/>
                <a:ext cx="120650" cy="191690"/>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cs typeface="Arial" charset="0"/>
                </a:endParaRPr>
              </a:p>
            </p:txBody>
          </p:sp>
          <p:sp>
            <p:nvSpPr>
              <p:cNvPr id="198" name="Rectangle 197"/>
              <p:cNvSpPr/>
              <p:nvPr/>
            </p:nvSpPr>
            <p:spPr bwMode="gray">
              <a:xfrm>
                <a:off x="5396292" y="3468466"/>
                <a:ext cx="120650" cy="191691"/>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cs typeface="Arial" charset="0"/>
                </a:endParaRPr>
              </a:p>
            </p:txBody>
          </p:sp>
          <p:sp>
            <p:nvSpPr>
              <p:cNvPr id="199" name="Rectangle 198"/>
              <p:cNvSpPr/>
              <p:nvPr/>
            </p:nvSpPr>
            <p:spPr bwMode="gray">
              <a:xfrm>
                <a:off x="5396292" y="3711496"/>
                <a:ext cx="120650" cy="191691"/>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cs typeface="Arial" charset="0"/>
                </a:endParaRPr>
              </a:p>
            </p:txBody>
          </p:sp>
          <p:sp>
            <p:nvSpPr>
              <p:cNvPr id="200" name="Rectangle 199"/>
              <p:cNvSpPr/>
              <p:nvPr/>
            </p:nvSpPr>
            <p:spPr bwMode="gray">
              <a:xfrm>
                <a:off x="5396292" y="3954526"/>
                <a:ext cx="120650" cy="191690"/>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cs typeface="Arial" charset="0"/>
                </a:endParaRPr>
              </a:p>
            </p:txBody>
          </p:sp>
          <p:sp>
            <p:nvSpPr>
              <p:cNvPr id="201" name="Rectangle 200"/>
              <p:cNvSpPr/>
              <p:nvPr/>
            </p:nvSpPr>
            <p:spPr bwMode="gray">
              <a:xfrm>
                <a:off x="5396292" y="4197555"/>
                <a:ext cx="120650" cy="191691"/>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cs typeface="Arial" charset="0"/>
                </a:endParaRPr>
              </a:p>
            </p:txBody>
          </p:sp>
          <p:sp>
            <p:nvSpPr>
              <p:cNvPr id="202" name="Rectangle 201"/>
              <p:cNvSpPr/>
              <p:nvPr/>
            </p:nvSpPr>
            <p:spPr bwMode="gray">
              <a:xfrm>
                <a:off x="5396292" y="4440581"/>
                <a:ext cx="120650" cy="191691"/>
              </a:xfrm>
              <a:prstGeom prst="rect">
                <a:avLst/>
              </a:prstGeom>
              <a:grpFill/>
              <a:ln>
                <a:noFill/>
                <a:headEnd/>
                <a:tailEnd/>
              </a:ln>
              <a:effectLst/>
            </p:spPr>
            <p:style>
              <a:lnRef idx="1">
                <a:schemeClr val="accent1"/>
              </a:lnRef>
              <a:fillRef idx="3">
                <a:schemeClr val="accent1"/>
              </a:fillRef>
              <a:effectRef idx="2">
                <a:schemeClr val="accent1"/>
              </a:effectRef>
              <a:fontRef idx="minor">
                <a:schemeClr val="lt1"/>
              </a:fontRef>
            </p:style>
            <p:txBody>
              <a:bodyPr wrap="none" tIns="18288" anchor="t"/>
              <a:lstStyle/>
              <a:p>
                <a:pPr eaLnBrk="0" hangingPunct="0">
                  <a:defRPr/>
                </a:pPr>
                <a:endParaRPr lang="en-US" sz="1400" dirty="0">
                  <a:cs typeface="Arial" charset="0"/>
                </a:endParaRPr>
              </a:p>
            </p:txBody>
          </p:sp>
        </p:grpSp>
        <p:sp>
          <p:nvSpPr>
            <p:cNvPr id="186" name="Freeform 745"/>
            <p:cNvSpPr>
              <a:spLocks noEditPoints="1"/>
            </p:cNvSpPr>
            <p:nvPr/>
          </p:nvSpPr>
          <p:spPr bwMode="auto">
            <a:xfrm>
              <a:off x="8059559" y="446009"/>
              <a:ext cx="280734" cy="334933"/>
            </a:xfrm>
            <a:custGeom>
              <a:avLst/>
              <a:gdLst>
                <a:gd name="T0" fmla="*/ 259 w 280"/>
                <a:gd name="T1" fmla="*/ 153 h 334"/>
                <a:gd name="T2" fmla="*/ 238 w 280"/>
                <a:gd name="T3" fmla="*/ 153 h 334"/>
                <a:gd name="T4" fmla="*/ 238 w 280"/>
                <a:gd name="T5" fmla="*/ 99 h 334"/>
                <a:gd name="T6" fmla="*/ 138 w 280"/>
                <a:gd name="T7" fmla="*/ 0 h 334"/>
                <a:gd name="T8" fmla="*/ 39 w 280"/>
                <a:gd name="T9" fmla="*/ 99 h 334"/>
                <a:gd name="T10" fmla="*/ 39 w 280"/>
                <a:gd name="T11" fmla="*/ 153 h 334"/>
                <a:gd name="T12" fmla="*/ 0 w 280"/>
                <a:gd name="T13" fmla="*/ 153 h 334"/>
                <a:gd name="T14" fmla="*/ 0 w 280"/>
                <a:gd name="T15" fmla="*/ 312 h 334"/>
                <a:gd name="T16" fmla="*/ 21 w 280"/>
                <a:gd name="T17" fmla="*/ 334 h 334"/>
                <a:gd name="T18" fmla="*/ 280 w 280"/>
                <a:gd name="T19" fmla="*/ 334 h 334"/>
                <a:gd name="T20" fmla="*/ 280 w 280"/>
                <a:gd name="T21" fmla="*/ 174 h 334"/>
                <a:gd name="T22" fmla="*/ 259 w 280"/>
                <a:gd name="T23" fmla="*/ 153 h 334"/>
                <a:gd name="T24" fmla="*/ 81 w 280"/>
                <a:gd name="T25" fmla="*/ 99 h 334"/>
                <a:gd name="T26" fmla="*/ 138 w 280"/>
                <a:gd name="T27" fmla="*/ 43 h 334"/>
                <a:gd name="T28" fmla="*/ 195 w 280"/>
                <a:gd name="T29" fmla="*/ 99 h 334"/>
                <a:gd name="T30" fmla="*/ 195 w 280"/>
                <a:gd name="T31" fmla="*/ 153 h 334"/>
                <a:gd name="T32" fmla="*/ 81 w 280"/>
                <a:gd name="T33" fmla="*/ 153 h 334"/>
                <a:gd name="T34" fmla="*/ 81 w 280"/>
                <a:gd name="T35" fmla="*/ 9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0" h="334">
                  <a:moveTo>
                    <a:pt x="259" y="153"/>
                  </a:moveTo>
                  <a:cubicBezTo>
                    <a:pt x="238" y="153"/>
                    <a:pt x="238" y="153"/>
                    <a:pt x="238" y="153"/>
                  </a:cubicBezTo>
                  <a:cubicBezTo>
                    <a:pt x="238" y="99"/>
                    <a:pt x="238" y="99"/>
                    <a:pt x="238" y="99"/>
                  </a:cubicBezTo>
                  <a:cubicBezTo>
                    <a:pt x="238" y="45"/>
                    <a:pt x="193" y="0"/>
                    <a:pt x="138" y="0"/>
                  </a:cubicBezTo>
                  <a:cubicBezTo>
                    <a:pt x="83" y="0"/>
                    <a:pt x="39" y="45"/>
                    <a:pt x="39" y="99"/>
                  </a:cubicBezTo>
                  <a:cubicBezTo>
                    <a:pt x="39" y="153"/>
                    <a:pt x="39" y="153"/>
                    <a:pt x="39" y="153"/>
                  </a:cubicBezTo>
                  <a:cubicBezTo>
                    <a:pt x="0" y="153"/>
                    <a:pt x="0" y="153"/>
                    <a:pt x="0" y="153"/>
                  </a:cubicBezTo>
                  <a:cubicBezTo>
                    <a:pt x="0" y="312"/>
                    <a:pt x="0" y="312"/>
                    <a:pt x="0" y="312"/>
                  </a:cubicBezTo>
                  <a:cubicBezTo>
                    <a:pt x="0" y="324"/>
                    <a:pt x="9" y="334"/>
                    <a:pt x="21" y="334"/>
                  </a:cubicBezTo>
                  <a:cubicBezTo>
                    <a:pt x="280" y="334"/>
                    <a:pt x="280" y="334"/>
                    <a:pt x="280" y="334"/>
                  </a:cubicBezTo>
                  <a:cubicBezTo>
                    <a:pt x="280" y="174"/>
                    <a:pt x="280" y="174"/>
                    <a:pt x="280" y="174"/>
                  </a:cubicBezTo>
                  <a:cubicBezTo>
                    <a:pt x="280" y="162"/>
                    <a:pt x="271" y="153"/>
                    <a:pt x="259" y="153"/>
                  </a:cubicBezTo>
                  <a:moveTo>
                    <a:pt x="81" y="99"/>
                  </a:moveTo>
                  <a:cubicBezTo>
                    <a:pt x="81" y="68"/>
                    <a:pt x="107" y="43"/>
                    <a:pt x="138" y="43"/>
                  </a:cubicBezTo>
                  <a:cubicBezTo>
                    <a:pt x="169" y="43"/>
                    <a:pt x="195" y="68"/>
                    <a:pt x="195" y="99"/>
                  </a:cubicBezTo>
                  <a:cubicBezTo>
                    <a:pt x="195" y="153"/>
                    <a:pt x="195" y="153"/>
                    <a:pt x="195" y="153"/>
                  </a:cubicBezTo>
                  <a:cubicBezTo>
                    <a:pt x="81" y="153"/>
                    <a:pt x="81" y="153"/>
                    <a:pt x="81" y="153"/>
                  </a:cubicBezTo>
                  <a:lnTo>
                    <a:pt x="81" y="99"/>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745"/>
            <p:cNvSpPr>
              <a:spLocks noEditPoints="1"/>
            </p:cNvSpPr>
            <p:nvPr/>
          </p:nvSpPr>
          <p:spPr bwMode="auto">
            <a:xfrm>
              <a:off x="8059559" y="4354497"/>
              <a:ext cx="280734" cy="334933"/>
            </a:xfrm>
            <a:custGeom>
              <a:avLst/>
              <a:gdLst>
                <a:gd name="T0" fmla="*/ 259 w 280"/>
                <a:gd name="T1" fmla="*/ 153 h 334"/>
                <a:gd name="T2" fmla="*/ 238 w 280"/>
                <a:gd name="T3" fmla="*/ 153 h 334"/>
                <a:gd name="T4" fmla="*/ 238 w 280"/>
                <a:gd name="T5" fmla="*/ 99 h 334"/>
                <a:gd name="T6" fmla="*/ 138 w 280"/>
                <a:gd name="T7" fmla="*/ 0 h 334"/>
                <a:gd name="T8" fmla="*/ 39 w 280"/>
                <a:gd name="T9" fmla="*/ 99 h 334"/>
                <a:gd name="T10" fmla="*/ 39 w 280"/>
                <a:gd name="T11" fmla="*/ 153 h 334"/>
                <a:gd name="T12" fmla="*/ 0 w 280"/>
                <a:gd name="T13" fmla="*/ 153 h 334"/>
                <a:gd name="T14" fmla="*/ 0 w 280"/>
                <a:gd name="T15" fmla="*/ 312 h 334"/>
                <a:gd name="T16" fmla="*/ 21 w 280"/>
                <a:gd name="T17" fmla="*/ 334 h 334"/>
                <a:gd name="T18" fmla="*/ 280 w 280"/>
                <a:gd name="T19" fmla="*/ 334 h 334"/>
                <a:gd name="T20" fmla="*/ 280 w 280"/>
                <a:gd name="T21" fmla="*/ 174 h 334"/>
                <a:gd name="T22" fmla="*/ 259 w 280"/>
                <a:gd name="T23" fmla="*/ 153 h 334"/>
                <a:gd name="T24" fmla="*/ 81 w 280"/>
                <a:gd name="T25" fmla="*/ 99 h 334"/>
                <a:gd name="T26" fmla="*/ 138 w 280"/>
                <a:gd name="T27" fmla="*/ 43 h 334"/>
                <a:gd name="T28" fmla="*/ 195 w 280"/>
                <a:gd name="T29" fmla="*/ 99 h 334"/>
                <a:gd name="T30" fmla="*/ 195 w 280"/>
                <a:gd name="T31" fmla="*/ 153 h 334"/>
                <a:gd name="T32" fmla="*/ 81 w 280"/>
                <a:gd name="T33" fmla="*/ 153 h 334"/>
                <a:gd name="T34" fmla="*/ 81 w 280"/>
                <a:gd name="T35" fmla="*/ 9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0" h="334">
                  <a:moveTo>
                    <a:pt x="259" y="153"/>
                  </a:moveTo>
                  <a:cubicBezTo>
                    <a:pt x="238" y="153"/>
                    <a:pt x="238" y="153"/>
                    <a:pt x="238" y="153"/>
                  </a:cubicBezTo>
                  <a:cubicBezTo>
                    <a:pt x="238" y="99"/>
                    <a:pt x="238" y="99"/>
                    <a:pt x="238" y="99"/>
                  </a:cubicBezTo>
                  <a:cubicBezTo>
                    <a:pt x="238" y="45"/>
                    <a:pt x="193" y="0"/>
                    <a:pt x="138" y="0"/>
                  </a:cubicBezTo>
                  <a:cubicBezTo>
                    <a:pt x="83" y="0"/>
                    <a:pt x="39" y="45"/>
                    <a:pt x="39" y="99"/>
                  </a:cubicBezTo>
                  <a:cubicBezTo>
                    <a:pt x="39" y="153"/>
                    <a:pt x="39" y="153"/>
                    <a:pt x="39" y="153"/>
                  </a:cubicBezTo>
                  <a:cubicBezTo>
                    <a:pt x="0" y="153"/>
                    <a:pt x="0" y="153"/>
                    <a:pt x="0" y="153"/>
                  </a:cubicBezTo>
                  <a:cubicBezTo>
                    <a:pt x="0" y="312"/>
                    <a:pt x="0" y="312"/>
                    <a:pt x="0" y="312"/>
                  </a:cubicBezTo>
                  <a:cubicBezTo>
                    <a:pt x="0" y="324"/>
                    <a:pt x="9" y="334"/>
                    <a:pt x="21" y="334"/>
                  </a:cubicBezTo>
                  <a:cubicBezTo>
                    <a:pt x="280" y="334"/>
                    <a:pt x="280" y="334"/>
                    <a:pt x="280" y="334"/>
                  </a:cubicBezTo>
                  <a:cubicBezTo>
                    <a:pt x="280" y="174"/>
                    <a:pt x="280" y="174"/>
                    <a:pt x="280" y="174"/>
                  </a:cubicBezTo>
                  <a:cubicBezTo>
                    <a:pt x="280" y="162"/>
                    <a:pt x="271" y="153"/>
                    <a:pt x="259" y="153"/>
                  </a:cubicBezTo>
                  <a:moveTo>
                    <a:pt x="81" y="99"/>
                  </a:moveTo>
                  <a:cubicBezTo>
                    <a:pt x="81" y="68"/>
                    <a:pt x="107" y="43"/>
                    <a:pt x="138" y="43"/>
                  </a:cubicBezTo>
                  <a:cubicBezTo>
                    <a:pt x="169" y="43"/>
                    <a:pt x="195" y="68"/>
                    <a:pt x="195" y="99"/>
                  </a:cubicBezTo>
                  <a:cubicBezTo>
                    <a:pt x="195" y="153"/>
                    <a:pt x="195" y="153"/>
                    <a:pt x="195" y="153"/>
                  </a:cubicBezTo>
                  <a:cubicBezTo>
                    <a:pt x="81" y="153"/>
                    <a:pt x="81" y="153"/>
                    <a:pt x="81" y="153"/>
                  </a:cubicBezTo>
                  <a:lnTo>
                    <a:pt x="81" y="99"/>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7" name="Title 1"/>
          <p:cNvSpPr txBox="1">
            <a:spLocks/>
          </p:cNvSpPr>
          <p:nvPr/>
        </p:nvSpPr>
        <p:spPr bwMode="black">
          <a:xfrm>
            <a:off x="4584136" y="3428985"/>
            <a:ext cx="1108005" cy="624681"/>
          </a:xfrm>
          <a:prstGeom prst="rect">
            <a:avLst/>
          </a:prstGeom>
          <a:ln>
            <a:noFill/>
          </a:ln>
        </p:spPr>
        <p:txBody>
          <a:bodyPr vert="horz" wrap="square" lIns="0" tIns="0" rIns="0" bIns="0" rtlCol="0" anchor="ctr" anchorCtr="0">
            <a:noAutofit/>
          </a:bodyPr>
          <a:lstStyle>
            <a:defPPr>
              <a:defRPr lang="en-US"/>
            </a:defPPr>
            <a:lvl1pPr>
              <a:lnSpc>
                <a:spcPct val="100000"/>
              </a:lnSpc>
              <a:spcBef>
                <a:spcPct val="0"/>
              </a:spcBef>
              <a:spcAft>
                <a:spcPts val="0"/>
              </a:spcAft>
              <a:buNone/>
              <a:defRPr kumimoji="1" sz="1400" b="0" i="0">
                <a:solidFill>
                  <a:srgbClr val="000000"/>
                </a:solidFill>
                <a:latin typeface="HP Simplified" pitchFamily="34" charset="0"/>
                <a:ea typeface="+mj-ea"/>
                <a:cs typeface="HP Simplified"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ja-JP" dirty="0"/>
              <a:t>Machine OS</a:t>
            </a:r>
            <a:endParaRPr lang="ja-JP" altLang="en-US" dirty="0"/>
          </a:p>
        </p:txBody>
      </p:sp>
      <p:sp>
        <p:nvSpPr>
          <p:cNvPr id="118" name="Title 1"/>
          <p:cNvSpPr txBox="1">
            <a:spLocks/>
          </p:cNvSpPr>
          <p:nvPr/>
        </p:nvSpPr>
        <p:spPr bwMode="black">
          <a:xfrm>
            <a:off x="4584136" y="2658678"/>
            <a:ext cx="1108005" cy="624681"/>
          </a:xfrm>
          <a:prstGeom prst="rect">
            <a:avLst/>
          </a:prstGeom>
          <a:ln>
            <a:noFill/>
          </a:ln>
        </p:spPr>
        <p:txBody>
          <a:bodyPr vert="horz" wrap="square" lIns="0" tIns="0" rIns="0" bIns="0" rtlCol="0" anchor="ctr"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r>
              <a:rPr kumimoji="1" lang="en-US" altLang="ja-JP" sz="1400" b="0" dirty="0" smtClean="0"/>
              <a:t>Million-node management</a:t>
            </a:r>
            <a:endParaRPr kumimoji="1" lang="ja-JP" altLang="en-US" sz="1400" b="0" dirty="0"/>
          </a:p>
        </p:txBody>
      </p:sp>
      <p:sp>
        <p:nvSpPr>
          <p:cNvPr id="119" name="Title 1"/>
          <p:cNvSpPr txBox="1">
            <a:spLocks/>
          </p:cNvSpPr>
          <p:nvPr/>
        </p:nvSpPr>
        <p:spPr bwMode="black">
          <a:xfrm>
            <a:off x="4584136" y="1863734"/>
            <a:ext cx="1108005" cy="624681"/>
          </a:xfrm>
          <a:prstGeom prst="rect">
            <a:avLst/>
          </a:prstGeom>
          <a:ln>
            <a:noFill/>
          </a:ln>
        </p:spPr>
        <p:txBody>
          <a:bodyPr vert="horz" wrap="square" lIns="0" tIns="0" rIns="0" bIns="0" rtlCol="0" anchor="ctr"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r>
              <a:rPr kumimoji="1" lang="en-US" altLang="ja-JP" sz="1400" b="0" dirty="0" smtClean="0"/>
              <a:t>Exabyte-scale algorithms</a:t>
            </a:r>
            <a:endParaRPr kumimoji="1" lang="ja-JP" altLang="en-US" sz="1400" b="0" dirty="0"/>
          </a:p>
        </p:txBody>
      </p:sp>
      <p:sp>
        <p:nvSpPr>
          <p:cNvPr id="120" name="Title 1"/>
          <p:cNvSpPr txBox="1">
            <a:spLocks/>
          </p:cNvSpPr>
          <p:nvPr/>
        </p:nvSpPr>
        <p:spPr bwMode="black">
          <a:xfrm>
            <a:off x="4584136" y="1142393"/>
            <a:ext cx="1108005" cy="624681"/>
          </a:xfrm>
          <a:prstGeom prst="rect">
            <a:avLst/>
          </a:prstGeom>
          <a:ln>
            <a:noFill/>
          </a:ln>
        </p:spPr>
        <p:txBody>
          <a:bodyPr vert="horz" wrap="square" lIns="0" tIns="0" rIns="0" bIns="0" rtlCol="0" anchor="ctr"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r>
              <a:rPr kumimoji="1" lang="en-US" altLang="ja-JP" sz="1400" b="0" dirty="0" smtClean="0"/>
              <a:t>Analytics and visualization</a:t>
            </a:r>
            <a:endParaRPr kumimoji="1" lang="ja-JP" altLang="en-US" sz="1400" b="0" dirty="0"/>
          </a:p>
        </p:txBody>
      </p:sp>
      <p:pic>
        <p:nvPicPr>
          <p:cNvPr id="8194" name="Picture 2" descr="C:\Users\lewingto\Documents\Brand\HP Icons\Program_analysis_and_reporting_RGB_blue_NT.png"/>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986518" y="1317164"/>
            <a:ext cx="388560" cy="362088"/>
          </a:xfrm>
          <a:prstGeom prst="rect">
            <a:avLst/>
          </a:prstGeom>
          <a:noFill/>
          <a:extLst>
            <a:ext uri="{909E8E84-426E-40DD-AFC4-6F175D3DCCD1}">
              <a14:hiddenFill xmlns:a14="http://schemas.microsoft.com/office/drawing/2010/main">
                <a:solidFill>
                  <a:srgbClr val="FFFFFF"/>
                </a:solidFill>
              </a14:hiddenFill>
            </a:ext>
          </a:extLst>
        </p:spPr>
      </p:pic>
      <p:sp>
        <p:nvSpPr>
          <p:cNvPr id="121" name="Freeform 112"/>
          <p:cNvSpPr>
            <a:spLocks/>
          </p:cNvSpPr>
          <p:nvPr/>
        </p:nvSpPr>
        <p:spPr bwMode="auto">
          <a:xfrm rot="19800000">
            <a:off x="2367950" y="2147417"/>
            <a:ext cx="451096" cy="486569"/>
          </a:xfrm>
          <a:custGeom>
            <a:avLst/>
            <a:gdLst>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9762 w 10000"/>
              <a:gd name="connsiteY31" fmla="*/ 2532 h 10000"/>
              <a:gd name="connsiteX32" fmla="*/ 10000 w 10000"/>
              <a:gd name="connsiteY32" fmla="*/ 2876 h 10000"/>
              <a:gd name="connsiteX33" fmla="*/ 10000 w 10000"/>
              <a:gd name="connsiteY33" fmla="*/ 7124 h 10000"/>
              <a:gd name="connsiteX34" fmla="*/ 10000 w 10000"/>
              <a:gd name="connsiteY34" fmla="*/ 7468 h 10000"/>
              <a:gd name="connsiteX35" fmla="*/ 9762 w 10000"/>
              <a:gd name="connsiteY35" fmla="*/ 7468 h 10000"/>
              <a:gd name="connsiteX36" fmla="*/ 6429 w 10000"/>
              <a:gd name="connsiteY36" fmla="*/ 7468 h 10000"/>
              <a:gd name="connsiteX37" fmla="*/ 6429 w 10000"/>
              <a:gd name="connsiteY37" fmla="*/ 8498 h 10000"/>
              <a:gd name="connsiteX38" fmla="*/ 6429 w 10000"/>
              <a:gd name="connsiteY38" fmla="*/ 8498 h 10000"/>
              <a:gd name="connsiteX39" fmla="*/ 6399 w 10000"/>
              <a:gd name="connsiteY39" fmla="*/ 8841 h 10000"/>
              <a:gd name="connsiteX40" fmla="*/ 6369 w 10000"/>
              <a:gd name="connsiteY40" fmla="*/ 9099 h 10000"/>
              <a:gd name="connsiteX41" fmla="*/ 6310 w 10000"/>
              <a:gd name="connsiteY41" fmla="*/ 9356 h 10000"/>
              <a:gd name="connsiteX42" fmla="*/ 6190 w 10000"/>
              <a:gd name="connsiteY42" fmla="*/ 9571 h 10000"/>
              <a:gd name="connsiteX43" fmla="*/ 6071 w 10000"/>
              <a:gd name="connsiteY43" fmla="*/ 9742 h 10000"/>
              <a:gd name="connsiteX44" fmla="*/ 5952 w 10000"/>
              <a:gd name="connsiteY44" fmla="*/ 9871 h 10000"/>
              <a:gd name="connsiteX45" fmla="*/ 5774 w 10000"/>
              <a:gd name="connsiteY45" fmla="*/ 9957 h 10000"/>
              <a:gd name="connsiteX46" fmla="*/ 5625 w 10000"/>
              <a:gd name="connsiteY46" fmla="*/ 10000 h 10000"/>
              <a:gd name="connsiteX47" fmla="*/ 5625 w 10000"/>
              <a:gd name="connsiteY47"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2876 h 10000"/>
              <a:gd name="connsiteX32" fmla="*/ 10000 w 10000"/>
              <a:gd name="connsiteY32" fmla="*/ 7124 h 10000"/>
              <a:gd name="connsiteX33" fmla="*/ 10000 w 10000"/>
              <a:gd name="connsiteY33" fmla="*/ 7468 h 10000"/>
              <a:gd name="connsiteX34" fmla="*/ 9762 w 10000"/>
              <a:gd name="connsiteY34" fmla="*/ 7468 h 10000"/>
              <a:gd name="connsiteX35" fmla="*/ 6429 w 10000"/>
              <a:gd name="connsiteY35" fmla="*/ 7468 h 10000"/>
              <a:gd name="connsiteX36" fmla="*/ 6429 w 10000"/>
              <a:gd name="connsiteY36" fmla="*/ 8498 h 10000"/>
              <a:gd name="connsiteX37" fmla="*/ 6429 w 10000"/>
              <a:gd name="connsiteY37" fmla="*/ 8498 h 10000"/>
              <a:gd name="connsiteX38" fmla="*/ 6399 w 10000"/>
              <a:gd name="connsiteY38" fmla="*/ 8841 h 10000"/>
              <a:gd name="connsiteX39" fmla="*/ 6369 w 10000"/>
              <a:gd name="connsiteY39" fmla="*/ 9099 h 10000"/>
              <a:gd name="connsiteX40" fmla="*/ 6310 w 10000"/>
              <a:gd name="connsiteY40" fmla="*/ 9356 h 10000"/>
              <a:gd name="connsiteX41" fmla="*/ 6190 w 10000"/>
              <a:gd name="connsiteY41" fmla="*/ 9571 h 10000"/>
              <a:gd name="connsiteX42" fmla="*/ 6071 w 10000"/>
              <a:gd name="connsiteY42" fmla="*/ 9742 h 10000"/>
              <a:gd name="connsiteX43" fmla="*/ 5952 w 10000"/>
              <a:gd name="connsiteY43" fmla="*/ 9871 h 10000"/>
              <a:gd name="connsiteX44" fmla="*/ 5774 w 10000"/>
              <a:gd name="connsiteY44" fmla="*/ 9957 h 10000"/>
              <a:gd name="connsiteX45" fmla="*/ 5625 w 10000"/>
              <a:gd name="connsiteY45" fmla="*/ 10000 h 10000"/>
              <a:gd name="connsiteX46" fmla="*/ 5625 w 10000"/>
              <a:gd name="connsiteY46"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9762 w 10000"/>
              <a:gd name="connsiteY33" fmla="*/ 7468 h 10000"/>
              <a:gd name="connsiteX34" fmla="*/ 6429 w 10000"/>
              <a:gd name="connsiteY34" fmla="*/ 7468 h 10000"/>
              <a:gd name="connsiteX35" fmla="*/ 6429 w 10000"/>
              <a:gd name="connsiteY35" fmla="*/ 8498 h 10000"/>
              <a:gd name="connsiteX36" fmla="*/ 6429 w 10000"/>
              <a:gd name="connsiteY36" fmla="*/ 8498 h 10000"/>
              <a:gd name="connsiteX37" fmla="*/ 6399 w 10000"/>
              <a:gd name="connsiteY37" fmla="*/ 8841 h 10000"/>
              <a:gd name="connsiteX38" fmla="*/ 6369 w 10000"/>
              <a:gd name="connsiteY38" fmla="*/ 9099 h 10000"/>
              <a:gd name="connsiteX39" fmla="*/ 6310 w 10000"/>
              <a:gd name="connsiteY39" fmla="*/ 9356 h 10000"/>
              <a:gd name="connsiteX40" fmla="*/ 6190 w 10000"/>
              <a:gd name="connsiteY40" fmla="*/ 9571 h 10000"/>
              <a:gd name="connsiteX41" fmla="*/ 6071 w 10000"/>
              <a:gd name="connsiteY41" fmla="*/ 9742 h 10000"/>
              <a:gd name="connsiteX42" fmla="*/ 5952 w 10000"/>
              <a:gd name="connsiteY42" fmla="*/ 9871 h 10000"/>
              <a:gd name="connsiteX43" fmla="*/ 5774 w 10000"/>
              <a:gd name="connsiteY43" fmla="*/ 9957 h 10000"/>
              <a:gd name="connsiteX44" fmla="*/ 5625 w 10000"/>
              <a:gd name="connsiteY44" fmla="*/ 10000 h 10000"/>
              <a:gd name="connsiteX45" fmla="*/ 5625 w 10000"/>
              <a:gd name="connsiteY45"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6429 w 10000"/>
              <a:gd name="connsiteY33" fmla="*/ 7468 h 10000"/>
              <a:gd name="connsiteX34" fmla="*/ 6429 w 10000"/>
              <a:gd name="connsiteY34" fmla="*/ 8498 h 10000"/>
              <a:gd name="connsiteX35" fmla="*/ 6429 w 10000"/>
              <a:gd name="connsiteY35" fmla="*/ 8498 h 10000"/>
              <a:gd name="connsiteX36" fmla="*/ 6399 w 10000"/>
              <a:gd name="connsiteY36" fmla="*/ 8841 h 10000"/>
              <a:gd name="connsiteX37" fmla="*/ 6369 w 10000"/>
              <a:gd name="connsiteY37" fmla="*/ 9099 h 10000"/>
              <a:gd name="connsiteX38" fmla="*/ 6310 w 10000"/>
              <a:gd name="connsiteY38" fmla="*/ 9356 h 10000"/>
              <a:gd name="connsiteX39" fmla="*/ 6190 w 10000"/>
              <a:gd name="connsiteY39" fmla="*/ 9571 h 10000"/>
              <a:gd name="connsiteX40" fmla="*/ 6071 w 10000"/>
              <a:gd name="connsiteY40" fmla="*/ 9742 h 10000"/>
              <a:gd name="connsiteX41" fmla="*/ 5952 w 10000"/>
              <a:gd name="connsiteY41" fmla="*/ 9871 h 10000"/>
              <a:gd name="connsiteX42" fmla="*/ 5774 w 10000"/>
              <a:gd name="connsiteY42" fmla="*/ 9957 h 10000"/>
              <a:gd name="connsiteX43" fmla="*/ 5625 w 10000"/>
              <a:gd name="connsiteY43" fmla="*/ 10000 h 10000"/>
              <a:gd name="connsiteX44" fmla="*/ 5625 w 10000"/>
              <a:gd name="connsiteY44"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6429 w 10000"/>
              <a:gd name="connsiteY32" fmla="*/ 7468 h 10000"/>
              <a:gd name="connsiteX33" fmla="*/ 6429 w 10000"/>
              <a:gd name="connsiteY33" fmla="*/ 8498 h 10000"/>
              <a:gd name="connsiteX34" fmla="*/ 6429 w 10000"/>
              <a:gd name="connsiteY34" fmla="*/ 8498 h 10000"/>
              <a:gd name="connsiteX35" fmla="*/ 6399 w 10000"/>
              <a:gd name="connsiteY35" fmla="*/ 8841 h 10000"/>
              <a:gd name="connsiteX36" fmla="*/ 6369 w 10000"/>
              <a:gd name="connsiteY36" fmla="*/ 9099 h 10000"/>
              <a:gd name="connsiteX37" fmla="*/ 6310 w 10000"/>
              <a:gd name="connsiteY37" fmla="*/ 9356 h 10000"/>
              <a:gd name="connsiteX38" fmla="*/ 6190 w 10000"/>
              <a:gd name="connsiteY38" fmla="*/ 9571 h 10000"/>
              <a:gd name="connsiteX39" fmla="*/ 6071 w 10000"/>
              <a:gd name="connsiteY39" fmla="*/ 9742 h 10000"/>
              <a:gd name="connsiteX40" fmla="*/ 5952 w 10000"/>
              <a:gd name="connsiteY40" fmla="*/ 9871 h 10000"/>
              <a:gd name="connsiteX41" fmla="*/ 5774 w 10000"/>
              <a:gd name="connsiteY41" fmla="*/ 9957 h 10000"/>
              <a:gd name="connsiteX42" fmla="*/ 5625 w 10000"/>
              <a:gd name="connsiteY42" fmla="*/ 10000 h 10000"/>
              <a:gd name="connsiteX43" fmla="*/ 5625 w 10000"/>
              <a:gd name="connsiteY43" fmla="*/ 10000 h 10000"/>
              <a:gd name="connsiteX0" fmla="*/ 5625 w 6429"/>
              <a:gd name="connsiteY0" fmla="*/ 10000 h 10000"/>
              <a:gd name="connsiteX1" fmla="*/ 5625 w 6429"/>
              <a:gd name="connsiteY1" fmla="*/ 10000 h 10000"/>
              <a:gd name="connsiteX2" fmla="*/ 5476 w 6429"/>
              <a:gd name="connsiteY2" fmla="*/ 9957 h 10000"/>
              <a:gd name="connsiteX3" fmla="*/ 5357 w 6429"/>
              <a:gd name="connsiteY3" fmla="*/ 9914 h 10000"/>
              <a:gd name="connsiteX4" fmla="*/ 5089 w 6429"/>
              <a:gd name="connsiteY4" fmla="*/ 9785 h 10000"/>
              <a:gd name="connsiteX5" fmla="*/ 536 w 6429"/>
              <a:gd name="connsiteY5" fmla="*/ 6094 h 10000"/>
              <a:gd name="connsiteX6" fmla="*/ 536 w 6429"/>
              <a:gd name="connsiteY6" fmla="*/ 6094 h 10000"/>
              <a:gd name="connsiteX7" fmla="*/ 298 w 6429"/>
              <a:gd name="connsiteY7" fmla="*/ 5880 h 10000"/>
              <a:gd name="connsiteX8" fmla="*/ 119 w 6429"/>
              <a:gd name="connsiteY8" fmla="*/ 5579 h 10000"/>
              <a:gd name="connsiteX9" fmla="*/ 30 w 6429"/>
              <a:gd name="connsiteY9" fmla="*/ 5322 h 10000"/>
              <a:gd name="connsiteX10" fmla="*/ 0 w 6429"/>
              <a:gd name="connsiteY10" fmla="*/ 4979 h 10000"/>
              <a:gd name="connsiteX11" fmla="*/ 0 w 6429"/>
              <a:gd name="connsiteY11" fmla="*/ 4979 h 10000"/>
              <a:gd name="connsiteX12" fmla="*/ 30 w 6429"/>
              <a:gd name="connsiteY12" fmla="*/ 4678 h 10000"/>
              <a:gd name="connsiteX13" fmla="*/ 119 w 6429"/>
              <a:gd name="connsiteY13" fmla="*/ 4378 h 10000"/>
              <a:gd name="connsiteX14" fmla="*/ 298 w 6429"/>
              <a:gd name="connsiteY14" fmla="*/ 4120 h 10000"/>
              <a:gd name="connsiteX15" fmla="*/ 536 w 6429"/>
              <a:gd name="connsiteY15" fmla="*/ 3906 h 10000"/>
              <a:gd name="connsiteX16" fmla="*/ 5089 w 6429"/>
              <a:gd name="connsiteY16" fmla="*/ 215 h 10000"/>
              <a:gd name="connsiteX17" fmla="*/ 5089 w 6429"/>
              <a:gd name="connsiteY17" fmla="*/ 215 h 10000"/>
              <a:gd name="connsiteX18" fmla="*/ 5357 w 6429"/>
              <a:gd name="connsiteY18" fmla="*/ 86 h 10000"/>
              <a:gd name="connsiteX19" fmla="*/ 5476 w 6429"/>
              <a:gd name="connsiteY19" fmla="*/ 43 h 10000"/>
              <a:gd name="connsiteX20" fmla="*/ 5625 w 6429"/>
              <a:gd name="connsiteY20" fmla="*/ 0 h 10000"/>
              <a:gd name="connsiteX21" fmla="*/ 5625 w 6429"/>
              <a:gd name="connsiteY21" fmla="*/ 0 h 10000"/>
              <a:gd name="connsiteX22" fmla="*/ 5774 w 6429"/>
              <a:gd name="connsiteY22" fmla="*/ 43 h 10000"/>
              <a:gd name="connsiteX23" fmla="*/ 5923 w 6429"/>
              <a:gd name="connsiteY23" fmla="*/ 86 h 10000"/>
              <a:gd name="connsiteX24" fmla="*/ 6042 w 6429"/>
              <a:gd name="connsiteY24" fmla="*/ 215 h 10000"/>
              <a:gd name="connsiteX25" fmla="*/ 6161 w 6429"/>
              <a:gd name="connsiteY25" fmla="*/ 386 h 10000"/>
              <a:gd name="connsiteX26" fmla="*/ 6280 w 6429"/>
              <a:gd name="connsiteY26" fmla="*/ 558 h 10000"/>
              <a:gd name="connsiteX27" fmla="*/ 6369 w 6429"/>
              <a:gd name="connsiteY27" fmla="*/ 815 h 10000"/>
              <a:gd name="connsiteX28" fmla="*/ 6399 w 6429"/>
              <a:gd name="connsiteY28" fmla="*/ 1116 h 10000"/>
              <a:gd name="connsiteX29" fmla="*/ 6429 w 6429"/>
              <a:gd name="connsiteY29" fmla="*/ 1502 h 10000"/>
              <a:gd name="connsiteX30" fmla="*/ 6429 w 6429"/>
              <a:gd name="connsiteY30" fmla="*/ 2532 h 10000"/>
              <a:gd name="connsiteX31" fmla="*/ 6429 w 6429"/>
              <a:gd name="connsiteY31" fmla="*/ 7468 h 10000"/>
              <a:gd name="connsiteX32" fmla="*/ 6429 w 6429"/>
              <a:gd name="connsiteY32" fmla="*/ 8498 h 10000"/>
              <a:gd name="connsiteX33" fmla="*/ 6429 w 6429"/>
              <a:gd name="connsiteY33" fmla="*/ 8498 h 10000"/>
              <a:gd name="connsiteX34" fmla="*/ 6399 w 6429"/>
              <a:gd name="connsiteY34" fmla="*/ 8841 h 10000"/>
              <a:gd name="connsiteX35" fmla="*/ 6369 w 6429"/>
              <a:gd name="connsiteY35" fmla="*/ 9099 h 10000"/>
              <a:gd name="connsiteX36" fmla="*/ 6310 w 6429"/>
              <a:gd name="connsiteY36" fmla="*/ 9356 h 10000"/>
              <a:gd name="connsiteX37" fmla="*/ 6190 w 6429"/>
              <a:gd name="connsiteY37" fmla="*/ 9571 h 10000"/>
              <a:gd name="connsiteX38" fmla="*/ 6071 w 6429"/>
              <a:gd name="connsiteY38" fmla="*/ 9742 h 10000"/>
              <a:gd name="connsiteX39" fmla="*/ 5952 w 6429"/>
              <a:gd name="connsiteY39" fmla="*/ 9871 h 10000"/>
              <a:gd name="connsiteX40" fmla="*/ 5774 w 6429"/>
              <a:gd name="connsiteY40" fmla="*/ 9957 h 10000"/>
              <a:gd name="connsiteX41" fmla="*/ 5625 w 6429"/>
              <a:gd name="connsiteY41" fmla="*/ 10000 h 10000"/>
              <a:gd name="connsiteX42" fmla="*/ 5625 w 6429"/>
              <a:gd name="connsiteY42"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429" h="10000">
                <a:moveTo>
                  <a:pt x="5625" y="10000"/>
                </a:moveTo>
                <a:lnTo>
                  <a:pt x="5625" y="10000"/>
                </a:lnTo>
                <a:lnTo>
                  <a:pt x="5476" y="9957"/>
                </a:lnTo>
                <a:cubicBezTo>
                  <a:pt x="5436" y="9943"/>
                  <a:pt x="5397" y="9928"/>
                  <a:pt x="5357" y="9914"/>
                </a:cubicBezTo>
                <a:lnTo>
                  <a:pt x="5089" y="9785"/>
                </a:lnTo>
                <a:lnTo>
                  <a:pt x="536" y="6094"/>
                </a:lnTo>
                <a:lnTo>
                  <a:pt x="536" y="6094"/>
                </a:lnTo>
                <a:lnTo>
                  <a:pt x="298" y="5880"/>
                </a:lnTo>
                <a:cubicBezTo>
                  <a:pt x="238" y="5780"/>
                  <a:pt x="179" y="5679"/>
                  <a:pt x="119" y="5579"/>
                </a:cubicBezTo>
                <a:cubicBezTo>
                  <a:pt x="89" y="5493"/>
                  <a:pt x="60" y="5408"/>
                  <a:pt x="30" y="5322"/>
                </a:cubicBezTo>
                <a:cubicBezTo>
                  <a:pt x="20" y="5208"/>
                  <a:pt x="10" y="5093"/>
                  <a:pt x="0" y="4979"/>
                </a:cubicBezTo>
                <a:lnTo>
                  <a:pt x="0" y="4979"/>
                </a:lnTo>
                <a:cubicBezTo>
                  <a:pt x="10" y="4879"/>
                  <a:pt x="20" y="4778"/>
                  <a:pt x="30" y="4678"/>
                </a:cubicBezTo>
                <a:cubicBezTo>
                  <a:pt x="60" y="4578"/>
                  <a:pt x="89" y="4478"/>
                  <a:pt x="119" y="4378"/>
                </a:cubicBezTo>
                <a:lnTo>
                  <a:pt x="298" y="4120"/>
                </a:lnTo>
                <a:lnTo>
                  <a:pt x="536" y="3906"/>
                </a:lnTo>
                <a:lnTo>
                  <a:pt x="5089" y="215"/>
                </a:lnTo>
                <a:lnTo>
                  <a:pt x="5089" y="215"/>
                </a:lnTo>
                <a:lnTo>
                  <a:pt x="5357" y="86"/>
                </a:lnTo>
                <a:cubicBezTo>
                  <a:pt x="5397" y="72"/>
                  <a:pt x="5436" y="57"/>
                  <a:pt x="5476" y="43"/>
                </a:cubicBezTo>
                <a:lnTo>
                  <a:pt x="5625" y="0"/>
                </a:lnTo>
                <a:lnTo>
                  <a:pt x="5625" y="0"/>
                </a:lnTo>
                <a:lnTo>
                  <a:pt x="5774" y="43"/>
                </a:lnTo>
                <a:lnTo>
                  <a:pt x="5923" y="86"/>
                </a:lnTo>
                <a:lnTo>
                  <a:pt x="6042" y="215"/>
                </a:lnTo>
                <a:cubicBezTo>
                  <a:pt x="6082" y="272"/>
                  <a:pt x="6121" y="329"/>
                  <a:pt x="6161" y="386"/>
                </a:cubicBezTo>
                <a:cubicBezTo>
                  <a:pt x="6201" y="443"/>
                  <a:pt x="6240" y="501"/>
                  <a:pt x="6280" y="558"/>
                </a:cubicBezTo>
                <a:cubicBezTo>
                  <a:pt x="6310" y="644"/>
                  <a:pt x="6339" y="729"/>
                  <a:pt x="6369" y="815"/>
                </a:cubicBezTo>
                <a:cubicBezTo>
                  <a:pt x="6379" y="915"/>
                  <a:pt x="6389" y="1016"/>
                  <a:pt x="6399" y="1116"/>
                </a:cubicBezTo>
                <a:cubicBezTo>
                  <a:pt x="6409" y="1245"/>
                  <a:pt x="6419" y="1373"/>
                  <a:pt x="6429" y="1502"/>
                </a:cubicBezTo>
                <a:lnTo>
                  <a:pt x="6429" y="2532"/>
                </a:lnTo>
                <a:lnTo>
                  <a:pt x="6429" y="7468"/>
                </a:lnTo>
                <a:lnTo>
                  <a:pt x="6429" y="8498"/>
                </a:lnTo>
                <a:lnTo>
                  <a:pt x="6429" y="8498"/>
                </a:lnTo>
                <a:cubicBezTo>
                  <a:pt x="6419" y="8612"/>
                  <a:pt x="6409" y="8727"/>
                  <a:pt x="6399" y="8841"/>
                </a:cubicBezTo>
                <a:lnTo>
                  <a:pt x="6369" y="9099"/>
                </a:lnTo>
                <a:cubicBezTo>
                  <a:pt x="6349" y="9185"/>
                  <a:pt x="6330" y="9270"/>
                  <a:pt x="6310" y="9356"/>
                </a:cubicBezTo>
                <a:lnTo>
                  <a:pt x="6190" y="9571"/>
                </a:lnTo>
                <a:cubicBezTo>
                  <a:pt x="6150" y="9628"/>
                  <a:pt x="6111" y="9685"/>
                  <a:pt x="6071" y="9742"/>
                </a:cubicBezTo>
                <a:lnTo>
                  <a:pt x="5952" y="9871"/>
                </a:lnTo>
                <a:lnTo>
                  <a:pt x="5774" y="9957"/>
                </a:lnTo>
                <a:lnTo>
                  <a:pt x="5625" y="10000"/>
                </a:lnTo>
                <a:lnTo>
                  <a:pt x="5625" y="10000"/>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chemeClr val="lt1"/>
              </a:solidFill>
            </a:endParaRPr>
          </a:p>
        </p:txBody>
      </p:sp>
      <p:grpSp>
        <p:nvGrpSpPr>
          <p:cNvPr id="2" name="Group 1"/>
          <p:cNvGrpSpPr/>
          <p:nvPr/>
        </p:nvGrpSpPr>
        <p:grpSpPr>
          <a:xfrm>
            <a:off x="4117799" y="999559"/>
            <a:ext cx="137160" cy="3220581"/>
            <a:chOff x="4041267" y="301700"/>
            <a:chExt cx="137160" cy="3220581"/>
          </a:xfrm>
        </p:grpSpPr>
        <p:sp>
          <p:nvSpPr>
            <p:cNvPr id="122" name="Freeform 112"/>
            <p:cNvSpPr>
              <a:spLocks noChangeAspect="1"/>
            </p:cNvSpPr>
            <p:nvPr/>
          </p:nvSpPr>
          <p:spPr bwMode="auto">
            <a:xfrm rot="5400000">
              <a:off x="4010950" y="1065291"/>
              <a:ext cx="197793" cy="137160"/>
            </a:xfrm>
            <a:custGeom>
              <a:avLst/>
              <a:gdLst/>
              <a:ahLst/>
              <a:cxnLst>
                <a:cxn ang="0">
                  <a:pos x="378" y="466"/>
                </a:cxn>
                <a:cxn ang="0">
                  <a:pos x="378" y="466"/>
                </a:cxn>
                <a:cxn ang="0">
                  <a:pos x="368" y="464"/>
                </a:cxn>
                <a:cxn ang="0">
                  <a:pos x="360" y="462"/>
                </a:cxn>
                <a:cxn ang="0">
                  <a:pos x="342" y="456"/>
                </a:cxn>
                <a:cxn ang="0">
                  <a:pos x="36" y="284"/>
                </a:cxn>
                <a:cxn ang="0">
                  <a:pos x="36" y="284"/>
                </a:cxn>
                <a:cxn ang="0">
                  <a:pos x="20" y="274"/>
                </a:cxn>
                <a:cxn ang="0">
                  <a:pos x="8" y="260"/>
                </a:cxn>
                <a:cxn ang="0">
                  <a:pos x="2" y="248"/>
                </a:cxn>
                <a:cxn ang="0">
                  <a:pos x="0" y="232"/>
                </a:cxn>
                <a:cxn ang="0">
                  <a:pos x="0" y="232"/>
                </a:cxn>
                <a:cxn ang="0">
                  <a:pos x="2" y="218"/>
                </a:cxn>
                <a:cxn ang="0">
                  <a:pos x="8" y="204"/>
                </a:cxn>
                <a:cxn ang="0">
                  <a:pos x="20" y="192"/>
                </a:cxn>
                <a:cxn ang="0">
                  <a:pos x="36" y="182"/>
                </a:cxn>
                <a:cxn ang="0">
                  <a:pos x="342" y="10"/>
                </a:cxn>
                <a:cxn ang="0">
                  <a:pos x="342" y="10"/>
                </a:cxn>
                <a:cxn ang="0">
                  <a:pos x="360" y="4"/>
                </a:cxn>
                <a:cxn ang="0">
                  <a:pos x="368" y="2"/>
                </a:cxn>
                <a:cxn ang="0">
                  <a:pos x="378" y="0"/>
                </a:cxn>
                <a:cxn ang="0">
                  <a:pos x="378" y="0"/>
                </a:cxn>
                <a:cxn ang="0">
                  <a:pos x="388" y="2"/>
                </a:cxn>
                <a:cxn ang="0">
                  <a:pos x="398" y="4"/>
                </a:cxn>
                <a:cxn ang="0">
                  <a:pos x="406" y="10"/>
                </a:cxn>
                <a:cxn ang="0">
                  <a:pos x="414" y="18"/>
                </a:cxn>
                <a:cxn ang="0">
                  <a:pos x="422" y="26"/>
                </a:cxn>
                <a:cxn ang="0">
                  <a:pos x="428" y="38"/>
                </a:cxn>
                <a:cxn ang="0">
                  <a:pos x="430" y="52"/>
                </a:cxn>
                <a:cxn ang="0">
                  <a:pos x="432" y="70"/>
                </a:cxn>
                <a:cxn ang="0">
                  <a:pos x="432" y="118"/>
                </a:cxn>
                <a:cxn ang="0">
                  <a:pos x="656" y="118"/>
                </a:cxn>
                <a:cxn ang="0">
                  <a:pos x="672" y="118"/>
                </a:cxn>
                <a:cxn ang="0">
                  <a:pos x="672" y="134"/>
                </a:cxn>
                <a:cxn ang="0">
                  <a:pos x="672" y="332"/>
                </a:cxn>
                <a:cxn ang="0">
                  <a:pos x="672" y="348"/>
                </a:cxn>
                <a:cxn ang="0">
                  <a:pos x="656" y="348"/>
                </a:cxn>
                <a:cxn ang="0">
                  <a:pos x="432" y="348"/>
                </a:cxn>
                <a:cxn ang="0">
                  <a:pos x="432" y="396"/>
                </a:cxn>
                <a:cxn ang="0">
                  <a:pos x="432" y="396"/>
                </a:cxn>
                <a:cxn ang="0">
                  <a:pos x="430" y="412"/>
                </a:cxn>
                <a:cxn ang="0">
                  <a:pos x="428" y="424"/>
                </a:cxn>
                <a:cxn ang="0">
                  <a:pos x="424" y="436"/>
                </a:cxn>
                <a:cxn ang="0">
                  <a:pos x="416" y="446"/>
                </a:cxn>
                <a:cxn ang="0">
                  <a:pos x="408" y="454"/>
                </a:cxn>
                <a:cxn ang="0">
                  <a:pos x="400" y="460"/>
                </a:cxn>
                <a:cxn ang="0">
                  <a:pos x="388" y="464"/>
                </a:cxn>
                <a:cxn ang="0">
                  <a:pos x="378" y="466"/>
                </a:cxn>
                <a:cxn ang="0">
                  <a:pos x="378" y="466"/>
                </a:cxn>
              </a:cxnLst>
              <a:rect l="0" t="0" r="r" b="b"/>
              <a:pathLst>
                <a:path w="672" h="466">
                  <a:moveTo>
                    <a:pt x="378" y="466"/>
                  </a:moveTo>
                  <a:lnTo>
                    <a:pt x="378" y="466"/>
                  </a:lnTo>
                  <a:lnTo>
                    <a:pt x="368" y="464"/>
                  </a:lnTo>
                  <a:lnTo>
                    <a:pt x="360" y="462"/>
                  </a:lnTo>
                  <a:lnTo>
                    <a:pt x="342" y="456"/>
                  </a:lnTo>
                  <a:lnTo>
                    <a:pt x="36" y="284"/>
                  </a:lnTo>
                  <a:lnTo>
                    <a:pt x="36" y="284"/>
                  </a:lnTo>
                  <a:lnTo>
                    <a:pt x="20" y="274"/>
                  </a:lnTo>
                  <a:lnTo>
                    <a:pt x="8" y="260"/>
                  </a:lnTo>
                  <a:lnTo>
                    <a:pt x="2" y="248"/>
                  </a:lnTo>
                  <a:lnTo>
                    <a:pt x="0" y="232"/>
                  </a:lnTo>
                  <a:lnTo>
                    <a:pt x="0" y="232"/>
                  </a:lnTo>
                  <a:lnTo>
                    <a:pt x="2" y="218"/>
                  </a:lnTo>
                  <a:lnTo>
                    <a:pt x="8" y="204"/>
                  </a:lnTo>
                  <a:lnTo>
                    <a:pt x="20" y="192"/>
                  </a:lnTo>
                  <a:lnTo>
                    <a:pt x="36" y="182"/>
                  </a:lnTo>
                  <a:lnTo>
                    <a:pt x="342" y="10"/>
                  </a:lnTo>
                  <a:lnTo>
                    <a:pt x="342" y="10"/>
                  </a:lnTo>
                  <a:lnTo>
                    <a:pt x="360" y="4"/>
                  </a:lnTo>
                  <a:lnTo>
                    <a:pt x="368" y="2"/>
                  </a:lnTo>
                  <a:lnTo>
                    <a:pt x="378" y="0"/>
                  </a:lnTo>
                  <a:lnTo>
                    <a:pt x="378" y="0"/>
                  </a:lnTo>
                  <a:lnTo>
                    <a:pt x="388" y="2"/>
                  </a:lnTo>
                  <a:lnTo>
                    <a:pt x="398" y="4"/>
                  </a:lnTo>
                  <a:lnTo>
                    <a:pt x="406" y="10"/>
                  </a:lnTo>
                  <a:lnTo>
                    <a:pt x="414" y="18"/>
                  </a:lnTo>
                  <a:lnTo>
                    <a:pt x="422" y="26"/>
                  </a:lnTo>
                  <a:lnTo>
                    <a:pt x="428" y="38"/>
                  </a:lnTo>
                  <a:lnTo>
                    <a:pt x="430" y="52"/>
                  </a:lnTo>
                  <a:lnTo>
                    <a:pt x="432" y="70"/>
                  </a:lnTo>
                  <a:lnTo>
                    <a:pt x="432" y="118"/>
                  </a:lnTo>
                  <a:lnTo>
                    <a:pt x="656" y="118"/>
                  </a:lnTo>
                  <a:lnTo>
                    <a:pt x="672" y="118"/>
                  </a:lnTo>
                  <a:lnTo>
                    <a:pt x="672" y="134"/>
                  </a:lnTo>
                  <a:lnTo>
                    <a:pt x="672" y="332"/>
                  </a:lnTo>
                  <a:lnTo>
                    <a:pt x="672" y="348"/>
                  </a:lnTo>
                  <a:lnTo>
                    <a:pt x="656" y="348"/>
                  </a:lnTo>
                  <a:lnTo>
                    <a:pt x="432" y="348"/>
                  </a:lnTo>
                  <a:lnTo>
                    <a:pt x="432" y="396"/>
                  </a:lnTo>
                  <a:lnTo>
                    <a:pt x="432" y="396"/>
                  </a:lnTo>
                  <a:lnTo>
                    <a:pt x="430" y="412"/>
                  </a:lnTo>
                  <a:lnTo>
                    <a:pt x="428" y="424"/>
                  </a:lnTo>
                  <a:lnTo>
                    <a:pt x="424" y="436"/>
                  </a:lnTo>
                  <a:lnTo>
                    <a:pt x="416" y="446"/>
                  </a:lnTo>
                  <a:lnTo>
                    <a:pt x="408" y="454"/>
                  </a:lnTo>
                  <a:lnTo>
                    <a:pt x="400" y="460"/>
                  </a:lnTo>
                  <a:lnTo>
                    <a:pt x="388" y="464"/>
                  </a:lnTo>
                  <a:lnTo>
                    <a:pt x="378" y="466"/>
                  </a:lnTo>
                  <a:lnTo>
                    <a:pt x="378" y="466"/>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12"/>
            <p:cNvSpPr>
              <a:spLocks noChangeAspect="1"/>
            </p:cNvSpPr>
            <p:nvPr/>
          </p:nvSpPr>
          <p:spPr bwMode="auto">
            <a:xfrm rot="5400000">
              <a:off x="4010950" y="1820873"/>
              <a:ext cx="197793" cy="137160"/>
            </a:xfrm>
            <a:custGeom>
              <a:avLst/>
              <a:gdLst/>
              <a:ahLst/>
              <a:cxnLst>
                <a:cxn ang="0">
                  <a:pos x="378" y="466"/>
                </a:cxn>
                <a:cxn ang="0">
                  <a:pos x="378" y="466"/>
                </a:cxn>
                <a:cxn ang="0">
                  <a:pos x="368" y="464"/>
                </a:cxn>
                <a:cxn ang="0">
                  <a:pos x="360" y="462"/>
                </a:cxn>
                <a:cxn ang="0">
                  <a:pos x="342" y="456"/>
                </a:cxn>
                <a:cxn ang="0">
                  <a:pos x="36" y="284"/>
                </a:cxn>
                <a:cxn ang="0">
                  <a:pos x="36" y="284"/>
                </a:cxn>
                <a:cxn ang="0">
                  <a:pos x="20" y="274"/>
                </a:cxn>
                <a:cxn ang="0">
                  <a:pos x="8" y="260"/>
                </a:cxn>
                <a:cxn ang="0">
                  <a:pos x="2" y="248"/>
                </a:cxn>
                <a:cxn ang="0">
                  <a:pos x="0" y="232"/>
                </a:cxn>
                <a:cxn ang="0">
                  <a:pos x="0" y="232"/>
                </a:cxn>
                <a:cxn ang="0">
                  <a:pos x="2" y="218"/>
                </a:cxn>
                <a:cxn ang="0">
                  <a:pos x="8" y="204"/>
                </a:cxn>
                <a:cxn ang="0">
                  <a:pos x="20" y="192"/>
                </a:cxn>
                <a:cxn ang="0">
                  <a:pos x="36" y="182"/>
                </a:cxn>
                <a:cxn ang="0">
                  <a:pos x="342" y="10"/>
                </a:cxn>
                <a:cxn ang="0">
                  <a:pos x="342" y="10"/>
                </a:cxn>
                <a:cxn ang="0">
                  <a:pos x="360" y="4"/>
                </a:cxn>
                <a:cxn ang="0">
                  <a:pos x="368" y="2"/>
                </a:cxn>
                <a:cxn ang="0">
                  <a:pos x="378" y="0"/>
                </a:cxn>
                <a:cxn ang="0">
                  <a:pos x="378" y="0"/>
                </a:cxn>
                <a:cxn ang="0">
                  <a:pos x="388" y="2"/>
                </a:cxn>
                <a:cxn ang="0">
                  <a:pos x="398" y="4"/>
                </a:cxn>
                <a:cxn ang="0">
                  <a:pos x="406" y="10"/>
                </a:cxn>
                <a:cxn ang="0">
                  <a:pos x="414" y="18"/>
                </a:cxn>
                <a:cxn ang="0">
                  <a:pos x="422" y="26"/>
                </a:cxn>
                <a:cxn ang="0">
                  <a:pos x="428" y="38"/>
                </a:cxn>
                <a:cxn ang="0">
                  <a:pos x="430" y="52"/>
                </a:cxn>
                <a:cxn ang="0">
                  <a:pos x="432" y="70"/>
                </a:cxn>
                <a:cxn ang="0">
                  <a:pos x="432" y="118"/>
                </a:cxn>
                <a:cxn ang="0">
                  <a:pos x="656" y="118"/>
                </a:cxn>
                <a:cxn ang="0">
                  <a:pos x="672" y="118"/>
                </a:cxn>
                <a:cxn ang="0">
                  <a:pos x="672" y="134"/>
                </a:cxn>
                <a:cxn ang="0">
                  <a:pos x="672" y="332"/>
                </a:cxn>
                <a:cxn ang="0">
                  <a:pos x="672" y="348"/>
                </a:cxn>
                <a:cxn ang="0">
                  <a:pos x="656" y="348"/>
                </a:cxn>
                <a:cxn ang="0">
                  <a:pos x="432" y="348"/>
                </a:cxn>
                <a:cxn ang="0">
                  <a:pos x="432" y="396"/>
                </a:cxn>
                <a:cxn ang="0">
                  <a:pos x="432" y="396"/>
                </a:cxn>
                <a:cxn ang="0">
                  <a:pos x="430" y="412"/>
                </a:cxn>
                <a:cxn ang="0">
                  <a:pos x="428" y="424"/>
                </a:cxn>
                <a:cxn ang="0">
                  <a:pos x="424" y="436"/>
                </a:cxn>
                <a:cxn ang="0">
                  <a:pos x="416" y="446"/>
                </a:cxn>
                <a:cxn ang="0">
                  <a:pos x="408" y="454"/>
                </a:cxn>
                <a:cxn ang="0">
                  <a:pos x="400" y="460"/>
                </a:cxn>
                <a:cxn ang="0">
                  <a:pos x="388" y="464"/>
                </a:cxn>
                <a:cxn ang="0">
                  <a:pos x="378" y="466"/>
                </a:cxn>
                <a:cxn ang="0">
                  <a:pos x="378" y="466"/>
                </a:cxn>
              </a:cxnLst>
              <a:rect l="0" t="0" r="r" b="b"/>
              <a:pathLst>
                <a:path w="672" h="466">
                  <a:moveTo>
                    <a:pt x="378" y="466"/>
                  </a:moveTo>
                  <a:lnTo>
                    <a:pt x="378" y="466"/>
                  </a:lnTo>
                  <a:lnTo>
                    <a:pt x="368" y="464"/>
                  </a:lnTo>
                  <a:lnTo>
                    <a:pt x="360" y="462"/>
                  </a:lnTo>
                  <a:lnTo>
                    <a:pt x="342" y="456"/>
                  </a:lnTo>
                  <a:lnTo>
                    <a:pt x="36" y="284"/>
                  </a:lnTo>
                  <a:lnTo>
                    <a:pt x="36" y="284"/>
                  </a:lnTo>
                  <a:lnTo>
                    <a:pt x="20" y="274"/>
                  </a:lnTo>
                  <a:lnTo>
                    <a:pt x="8" y="260"/>
                  </a:lnTo>
                  <a:lnTo>
                    <a:pt x="2" y="248"/>
                  </a:lnTo>
                  <a:lnTo>
                    <a:pt x="0" y="232"/>
                  </a:lnTo>
                  <a:lnTo>
                    <a:pt x="0" y="232"/>
                  </a:lnTo>
                  <a:lnTo>
                    <a:pt x="2" y="218"/>
                  </a:lnTo>
                  <a:lnTo>
                    <a:pt x="8" y="204"/>
                  </a:lnTo>
                  <a:lnTo>
                    <a:pt x="20" y="192"/>
                  </a:lnTo>
                  <a:lnTo>
                    <a:pt x="36" y="182"/>
                  </a:lnTo>
                  <a:lnTo>
                    <a:pt x="342" y="10"/>
                  </a:lnTo>
                  <a:lnTo>
                    <a:pt x="342" y="10"/>
                  </a:lnTo>
                  <a:lnTo>
                    <a:pt x="360" y="4"/>
                  </a:lnTo>
                  <a:lnTo>
                    <a:pt x="368" y="2"/>
                  </a:lnTo>
                  <a:lnTo>
                    <a:pt x="378" y="0"/>
                  </a:lnTo>
                  <a:lnTo>
                    <a:pt x="378" y="0"/>
                  </a:lnTo>
                  <a:lnTo>
                    <a:pt x="388" y="2"/>
                  </a:lnTo>
                  <a:lnTo>
                    <a:pt x="398" y="4"/>
                  </a:lnTo>
                  <a:lnTo>
                    <a:pt x="406" y="10"/>
                  </a:lnTo>
                  <a:lnTo>
                    <a:pt x="414" y="18"/>
                  </a:lnTo>
                  <a:lnTo>
                    <a:pt x="422" y="26"/>
                  </a:lnTo>
                  <a:lnTo>
                    <a:pt x="428" y="38"/>
                  </a:lnTo>
                  <a:lnTo>
                    <a:pt x="430" y="52"/>
                  </a:lnTo>
                  <a:lnTo>
                    <a:pt x="432" y="70"/>
                  </a:lnTo>
                  <a:lnTo>
                    <a:pt x="432" y="118"/>
                  </a:lnTo>
                  <a:lnTo>
                    <a:pt x="656" y="118"/>
                  </a:lnTo>
                  <a:lnTo>
                    <a:pt x="672" y="118"/>
                  </a:lnTo>
                  <a:lnTo>
                    <a:pt x="672" y="134"/>
                  </a:lnTo>
                  <a:lnTo>
                    <a:pt x="672" y="332"/>
                  </a:lnTo>
                  <a:lnTo>
                    <a:pt x="672" y="348"/>
                  </a:lnTo>
                  <a:lnTo>
                    <a:pt x="656" y="348"/>
                  </a:lnTo>
                  <a:lnTo>
                    <a:pt x="432" y="348"/>
                  </a:lnTo>
                  <a:lnTo>
                    <a:pt x="432" y="396"/>
                  </a:lnTo>
                  <a:lnTo>
                    <a:pt x="432" y="396"/>
                  </a:lnTo>
                  <a:lnTo>
                    <a:pt x="430" y="412"/>
                  </a:lnTo>
                  <a:lnTo>
                    <a:pt x="428" y="424"/>
                  </a:lnTo>
                  <a:lnTo>
                    <a:pt x="424" y="436"/>
                  </a:lnTo>
                  <a:lnTo>
                    <a:pt x="416" y="446"/>
                  </a:lnTo>
                  <a:lnTo>
                    <a:pt x="408" y="454"/>
                  </a:lnTo>
                  <a:lnTo>
                    <a:pt x="400" y="460"/>
                  </a:lnTo>
                  <a:lnTo>
                    <a:pt x="388" y="464"/>
                  </a:lnTo>
                  <a:lnTo>
                    <a:pt x="378" y="466"/>
                  </a:lnTo>
                  <a:lnTo>
                    <a:pt x="378" y="466"/>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12"/>
            <p:cNvSpPr>
              <a:spLocks noChangeAspect="1"/>
            </p:cNvSpPr>
            <p:nvPr/>
          </p:nvSpPr>
          <p:spPr bwMode="auto">
            <a:xfrm rot="5400000">
              <a:off x="4010950" y="2591860"/>
              <a:ext cx="197793" cy="137160"/>
            </a:xfrm>
            <a:custGeom>
              <a:avLst/>
              <a:gdLst/>
              <a:ahLst/>
              <a:cxnLst>
                <a:cxn ang="0">
                  <a:pos x="378" y="466"/>
                </a:cxn>
                <a:cxn ang="0">
                  <a:pos x="378" y="466"/>
                </a:cxn>
                <a:cxn ang="0">
                  <a:pos x="368" y="464"/>
                </a:cxn>
                <a:cxn ang="0">
                  <a:pos x="360" y="462"/>
                </a:cxn>
                <a:cxn ang="0">
                  <a:pos x="342" y="456"/>
                </a:cxn>
                <a:cxn ang="0">
                  <a:pos x="36" y="284"/>
                </a:cxn>
                <a:cxn ang="0">
                  <a:pos x="36" y="284"/>
                </a:cxn>
                <a:cxn ang="0">
                  <a:pos x="20" y="274"/>
                </a:cxn>
                <a:cxn ang="0">
                  <a:pos x="8" y="260"/>
                </a:cxn>
                <a:cxn ang="0">
                  <a:pos x="2" y="248"/>
                </a:cxn>
                <a:cxn ang="0">
                  <a:pos x="0" y="232"/>
                </a:cxn>
                <a:cxn ang="0">
                  <a:pos x="0" y="232"/>
                </a:cxn>
                <a:cxn ang="0">
                  <a:pos x="2" y="218"/>
                </a:cxn>
                <a:cxn ang="0">
                  <a:pos x="8" y="204"/>
                </a:cxn>
                <a:cxn ang="0">
                  <a:pos x="20" y="192"/>
                </a:cxn>
                <a:cxn ang="0">
                  <a:pos x="36" y="182"/>
                </a:cxn>
                <a:cxn ang="0">
                  <a:pos x="342" y="10"/>
                </a:cxn>
                <a:cxn ang="0">
                  <a:pos x="342" y="10"/>
                </a:cxn>
                <a:cxn ang="0">
                  <a:pos x="360" y="4"/>
                </a:cxn>
                <a:cxn ang="0">
                  <a:pos x="368" y="2"/>
                </a:cxn>
                <a:cxn ang="0">
                  <a:pos x="378" y="0"/>
                </a:cxn>
                <a:cxn ang="0">
                  <a:pos x="378" y="0"/>
                </a:cxn>
                <a:cxn ang="0">
                  <a:pos x="388" y="2"/>
                </a:cxn>
                <a:cxn ang="0">
                  <a:pos x="398" y="4"/>
                </a:cxn>
                <a:cxn ang="0">
                  <a:pos x="406" y="10"/>
                </a:cxn>
                <a:cxn ang="0">
                  <a:pos x="414" y="18"/>
                </a:cxn>
                <a:cxn ang="0">
                  <a:pos x="422" y="26"/>
                </a:cxn>
                <a:cxn ang="0">
                  <a:pos x="428" y="38"/>
                </a:cxn>
                <a:cxn ang="0">
                  <a:pos x="430" y="52"/>
                </a:cxn>
                <a:cxn ang="0">
                  <a:pos x="432" y="70"/>
                </a:cxn>
                <a:cxn ang="0">
                  <a:pos x="432" y="118"/>
                </a:cxn>
                <a:cxn ang="0">
                  <a:pos x="656" y="118"/>
                </a:cxn>
                <a:cxn ang="0">
                  <a:pos x="672" y="118"/>
                </a:cxn>
                <a:cxn ang="0">
                  <a:pos x="672" y="134"/>
                </a:cxn>
                <a:cxn ang="0">
                  <a:pos x="672" y="332"/>
                </a:cxn>
                <a:cxn ang="0">
                  <a:pos x="672" y="348"/>
                </a:cxn>
                <a:cxn ang="0">
                  <a:pos x="656" y="348"/>
                </a:cxn>
                <a:cxn ang="0">
                  <a:pos x="432" y="348"/>
                </a:cxn>
                <a:cxn ang="0">
                  <a:pos x="432" y="396"/>
                </a:cxn>
                <a:cxn ang="0">
                  <a:pos x="432" y="396"/>
                </a:cxn>
                <a:cxn ang="0">
                  <a:pos x="430" y="412"/>
                </a:cxn>
                <a:cxn ang="0">
                  <a:pos x="428" y="424"/>
                </a:cxn>
                <a:cxn ang="0">
                  <a:pos x="424" y="436"/>
                </a:cxn>
                <a:cxn ang="0">
                  <a:pos x="416" y="446"/>
                </a:cxn>
                <a:cxn ang="0">
                  <a:pos x="408" y="454"/>
                </a:cxn>
                <a:cxn ang="0">
                  <a:pos x="400" y="460"/>
                </a:cxn>
                <a:cxn ang="0">
                  <a:pos x="388" y="464"/>
                </a:cxn>
                <a:cxn ang="0">
                  <a:pos x="378" y="466"/>
                </a:cxn>
                <a:cxn ang="0">
                  <a:pos x="378" y="466"/>
                </a:cxn>
              </a:cxnLst>
              <a:rect l="0" t="0" r="r" b="b"/>
              <a:pathLst>
                <a:path w="672" h="466">
                  <a:moveTo>
                    <a:pt x="378" y="466"/>
                  </a:moveTo>
                  <a:lnTo>
                    <a:pt x="378" y="466"/>
                  </a:lnTo>
                  <a:lnTo>
                    <a:pt x="368" y="464"/>
                  </a:lnTo>
                  <a:lnTo>
                    <a:pt x="360" y="462"/>
                  </a:lnTo>
                  <a:lnTo>
                    <a:pt x="342" y="456"/>
                  </a:lnTo>
                  <a:lnTo>
                    <a:pt x="36" y="284"/>
                  </a:lnTo>
                  <a:lnTo>
                    <a:pt x="36" y="284"/>
                  </a:lnTo>
                  <a:lnTo>
                    <a:pt x="20" y="274"/>
                  </a:lnTo>
                  <a:lnTo>
                    <a:pt x="8" y="260"/>
                  </a:lnTo>
                  <a:lnTo>
                    <a:pt x="2" y="248"/>
                  </a:lnTo>
                  <a:lnTo>
                    <a:pt x="0" y="232"/>
                  </a:lnTo>
                  <a:lnTo>
                    <a:pt x="0" y="232"/>
                  </a:lnTo>
                  <a:lnTo>
                    <a:pt x="2" y="218"/>
                  </a:lnTo>
                  <a:lnTo>
                    <a:pt x="8" y="204"/>
                  </a:lnTo>
                  <a:lnTo>
                    <a:pt x="20" y="192"/>
                  </a:lnTo>
                  <a:lnTo>
                    <a:pt x="36" y="182"/>
                  </a:lnTo>
                  <a:lnTo>
                    <a:pt x="342" y="10"/>
                  </a:lnTo>
                  <a:lnTo>
                    <a:pt x="342" y="10"/>
                  </a:lnTo>
                  <a:lnTo>
                    <a:pt x="360" y="4"/>
                  </a:lnTo>
                  <a:lnTo>
                    <a:pt x="368" y="2"/>
                  </a:lnTo>
                  <a:lnTo>
                    <a:pt x="378" y="0"/>
                  </a:lnTo>
                  <a:lnTo>
                    <a:pt x="378" y="0"/>
                  </a:lnTo>
                  <a:lnTo>
                    <a:pt x="388" y="2"/>
                  </a:lnTo>
                  <a:lnTo>
                    <a:pt x="398" y="4"/>
                  </a:lnTo>
                  <a:lnTo>
                    <a:pt x="406" y="10"/>
                  </a:lnTo>
                  <a:lnTo>
                    <a:pt x="414" y="18"/>
                  </a:lnTo>
                  <a:lnTo>
                    <a:pt x="422" y="26"/>
                  </a:lnTo>
                  <a:lnTo>
                    <a:pt x="428" y="38"/>
                  </a:lnTo>
                  <a:lnTo>
                    <a:pt x="430" y="52"/>
                  </a:lnTo>
                  <a:lnTo>
                    <a:pt x="432" y="70"/>
                  </a:lnTo>
                  <a:lnTo>
                    <a:pt x="432" y="118"/>
                  </a:lnTo>
                  <a:lnTo>
                    <a:pt x="656" y="118"/>
                  </a:lnTo>
                  <a:lnTo>
                    <a:pt x="672" y="118"/>
                  </a:lnTo>
                  <a:lnTo>
                    <a:pt x="672" y="134"/>
                  </a:lnTo>
                  <a:lnTo>
                    <a:pt x="672" y="332"/>
                  </a:lnTo>
                  <a:lnTo>
                    <a:pt x="672" y="348"/>
                  </a:lnTo>
                  <a:lnTo>
                    <a:pt x="656" y="348"/>
                  </a:lnTo>
                  <a:lnTo>
                    <a:pt x="432" y="348"/>
                  </a:lnTo>
                  <a:lnTo>
                    <a:pt x="432" y="396"/>
                  </a:lnTo>
                  <a:lnTo>
                    <a:pt x="432" y="396"/>
                  </a:lnTo>
                  <a:lnTo>
                    <a:pt x="430" y="412"/>
                  </a:lnTo>
                  <a:lnTo>
                    <a:pt x="428" y="424"/>
                  </a:lnTo>
                  <a:lnTo>
                    <a:pt x="424" y="436"/>
                  </a:lnTo>
                  <a:lnTo>
                    <a:pt x="416" y="446"/>
                  </a:lnTo>
                  <a:lnTo>
                    <a:pt x="408" y="454"/>
                  </a:lnTo>
                  <a:lnTo>
                    <a:pt x="400" y="460"/>
                  </a:lnTo>
                  <a:lnTo>
                    <a:pt x="388" y="464"/>
                  </a:lnTo>
                  <a:lnTo>
                    <a:pt x="378" y="466"/>
                  </a:lnTo>
                  <a:lnTo>
                    <a:pt x="378" y="466"/>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112"/>
            <p:cNvSpPr>
              <a:spLocks noChangeAspect="1"/>
            </p:cNvSpPr>
            <p:nvPr/>
          </p:nvSpPr>
          <p:spPr bwMode="auto">
            <a:xfrm rot="5400000">
              <a:off x="4010950" y="3354805"/>
              <a:ext cx="197793" cy="137160"/>
            </a:xfrm>
            <a:custGeom>
              <a:avLst/>
              <a:gdLst/>
              <a:ahLst/>
              <a:cxnLst>
                <a:cxn ang="0">
                  <a:pos x="378" y="466"/>
                </a:cxn>
                <a:cxn ang="0">
                  <a:pos x="378" y="466"/>
                </a:cxn>
                <a:cxn ang="0">
                  <a:pos x="368" y="464"/>
                </a:cxn>
                <a:cxn ang="0">
                  <a:pos x="360" y="462"/>
                </a:cxn>
                <a:cxn ang="0">
                  <a:pos x="342" y="456"/>
                </a:cxn>
                <a:cxn ang="0">
                  <a:pos x="36" y="284"/>
                </a:cxn>
                <a:cxn ang="0">
                  <a:pos x="36" y="284"/>
                </a:cxn>
                <a:cxn ang="0">
                  <a:pos x="20" y="274"/>
                </a:cxn>
                <a:cxn ang="0">
                  <a:pos x="8" y="260"/>
                </a:cxn>
                <a:cxn ang="0">
                  <a:pos x="2" y="248"/>
                </a:cxn>
                <a:cxn ang="0">
                  <a:pos x="0" y="232"/>
                </a:cxn>
                <a:cxn ang="0">
                  <a:pos x="0" y="232"/>
                </a:cxn>
                <a:cxn ang="0">
                  <a:pos x="2" y="218"/>
                </a:cxn>
                <a:cxn ang="0">
                  <a:pos x="8" y="204"/>
                </a:cxn>
                <a:cxn ang="0">
                  <a:pos x="20" y="192"/>
                </a:cxn>
                <a:cxn ang="0">
                  <a:pos x="36" y="182"/>
                </a:cxn>
                <a:cxn ang="0">
                  <a:pos x="342" y="10"/>
                </a:cxn>
                <a:cxn ang="0">
                  <a:pos x="342" y="10"/>
                </a:cxn>
                <a:cxn ang="0">
                  <a:pos x="360" y="4"/>
                </a:cxn>
                <a:cxn ang="0">
                  <a:pos x="368" y="2"/>
                </a:cxn>
                <a:cxn ang="0">
                  <a:pos x="378" y="0"/>
                </a:cxn>
                <a:cxn ang="0">
                  <a:pos x="378" y="0"/>
                </a:cxn>
                <a:cxn ang="0">
                  <a:pos x="388" y="2"/>
                </a:cxn>
                <a:cxn ang="0">
                  <a:pos x="398" y="4"/>
                </a:cxn>
                <a:cxn ang="0">
                  <a:pos x="406" y="10"/>
                </a:cxn>
                <a:cxn ang="0">
                  <a:pos x="414" y="18"/>
                </a:cxn>
                <a:cxn ang="0">
                  <a:pos x="422" y="26"/>
                </a:cxn>
                <a:cxn ang="0">
                  <a:pos x="428" y="38"/>
                </a:cxn>
                <a:cxn ang="0">
                  <a:pos x="430" y="52"/>
                </a:cxn>
                <a:cxn ang="0">
                  <a:pos x="432" y="70"/>
                </a:cxn>
                <a:cxn ang="0">
                  <a:pos x="432" y="118"/>
                </a:cxn>
                <a:cxn ang="0">
                  <a:pos x="656" y="118"/>
                </a:cxn>
                <a:cxn ang="0">
                  <a:pos x="672" y="118"/>
                </a:cxn>
                <a:cxn ang="0">
                  <a:pos x="672" y="134"/>
                </a:cxn>
                <a:cxn ang="0">
                  <a:pos x="672" y="332"/>
                </a:cxn>
                <a:cxn ang="0">
                  <a:pos x="672" y="348"/>
                </a:cxn>
                <a:cxn ang="0">
                  <a:pos x="656" y="348"/>
                </a:cxn>
                <a:cxn ang="0">
                  <a:pos x="432" y="348"/>
                </a:cxn>
                <a:cxn ang="0">
                  <a:pos x="432" y="396"/>
                </a:cxn>
                <a:cxn ang="0">
                  <a:pos x="432" y="396"/>
                </a:cxn>
                <a:cxn ang="0">
                  <a:pos x="430" y="412"/>
                </a:cxn>
                <a:cxn ang="0">
                  <a:pos x="428" y="424"/>
                </a:cxn>
                <a:cxn ang="0">
                  <a:pos x="424" y="436"/>
                </a:cxn>
                <a:cxn ang="0">
                  <a:pos x="416" y="446"/>
                </a:cxn>
                <a:cxn ang="0">
                  <a:pos x="408" y="454"/>
                </a:cxn>
                <a:cxn ang="0">
                  <a:pos x="400" y="460"/>
                </a:cxn>
                <a:cxn ang="0">
                  <a:pos x="388" y="464"/>
                </a:cxn>
                <a:cxn ang="0">
                  <a:pos x="378" y="466"/>
                </a:cxn>
                <a:cxn ang="0">
                  <a:pos x="378" y="466"/>
                </a:cxn>
              </a:cxnLst>
              <a:rect l="0" t="0" r="r" b="b"/>
              <a:pathLst>
                <a:path w="672" h="466">
                  <a:moveTo>
                    <a:pt x="378" y="466"/>
                  </a:moveTo>
                  <a:lnTo>
                    <a:pt x="378" y="466"/>
                  </a:lnTo>
                  <a:lnTo>
                    <a:pt x="368" y="464"/>
                  </a:lnTo>
                  <a:lnTo>
                    <a:pt x="360" y="462"/>
                  </a:lnTo>
                  <a:lnTo>
                    <a:pt x="342" y="456"/>
                  </a:lnTo>
                  <a:lnTo>
                    <a:pt x="36" y="284"/>
                  </a:lnTo>
                  <a:lnTo>
                    <a:pt x="36" y="284"/>
                  </a:lnTo>
                  <a:lnTo>
                    <a:pt x="20" y="274"/>
                  </a:lnTo>
                  <a:lnTo>
                    <a:pt x="8" y="260"/>
                  </a:lnTo>
                  <a:lnTo>
                    <a:pt x="2" y="248"/>
                  </a:lnTo>
                  <a:lnTo>
                    <a:pt x="0" y="232"/>
                  </a:lnTo>
                  <a:lnTo>
                    <a:pt x="0" y="232"/>
                  </a:lnTo>
                  <a:lnTo>
                    <a:pt x="2" y="218"/>
                  </a:lnTo>
                  <a:lnTo>
                    <a:pt x="8" y="204"/>
                  </a:lnTo>
                  <a:lnTo>
                    <a:pt x="20" y="192"/>
                  </a:lnTo>
                  <a:lnTo>
                    <a:pt x="36" y="182"/>
                  </a:lnTo>
                  <a:lnTo>
                    <a:pt x="342" y="10"/>
                  </a:lnTo>
                  <a:lnTo>
                    <a:pt x="342" y="10"/>
                  </a:lnTo>
                  <a:lnTo>
                    <a:pt x="360" y="4"/>
                  </a:lnTo>
                  <a:lnTo>
                    <a:pt x="368" y="2"/>
                  </a:lnTo>
                  <a:lnTo>
                    <a:pt x="378" y="0"/>
                  </a:lnTo>
                  <a:lnTo>
                    <a:pt x="378" y="0"/>
                  </a:lnTo>
                  <a:lnTo>
                    <a:pt x="388" y="2"/>
                  </a:lnTo>
                  <a:lnTo>
                    <a:pt x="398" y="4"/>
                  </a:lnTo>
                  <a:lnTo>
                    <a:pt x="406" y="10"/>
                  </a:lnTo>
                  <a:lnTo>
                    <a:pt x="414" y="18"/>
                  </a:lnTo>
                  <a:lnTo>
                    <a:pt x="422" y="26"/>
                  </a:lnTo>
                  <a:lnTo>
                    <a:pt x="428" y="38"/>
                  </a:lnTo>
                  <a:lnTo>
                    <a:pt x="430" y="52"/>
                  </a:lnTo>
                  <a:lnTo>
                    <a:pt x="432" y="70"/>
                  </a:lnTo>
                  <a:lnTo>
                    <a:pt x="432" y="118"/>
                  </a:lnTo>
                  <a:lnTo>
                    <a:pt x="656" y="118"/>
                  </a:lnTo>
                  <a:lnTo>
                    <a:pt x="672" y="118"/>
                  </a:lnTo>
                  <a:lnTo>
                    <a:pt x="672" y="134"/>
                  </a:lnTo>
                  <a:lnTo>
                    <a:pt x="672" y="332"/>
                  </a:lnTo>
                  <a:lnTo>
                    <a:pt x="672" y="348"/>
                  </a:lnTo>
                  <a:lnTo>
                    <a:pt x="656" y="348"/>
                  </a:lnTo>
                  <a:lnTo>
                    <a:pt x="432" y="348"/>
                  </a:lnTo>
                  <a:lnTo>
                    <a:pt x="432" y="396"/>
                  </a:lnTo>
                  <a:lnTo>
                    <a:pt x="432" y="396"/>
                  </a:lnTo>
                  <a:lnTo>
                    <a:pt x="430" y="412"/>
                  </a:lnTo>
                  <a:lnTo>
                    <a:pt x="428" y="424"/>
                  </a:lnTo>
                  <a:lnTo>
                    <a:pt x="424" y="436"/>
                  </a:lnTo>
                  <a:lnTo>
                    <a:pt x="416" y="446"/>
                  </a:lnTo>
                  <a:lnTo>
                    <a:pt x="408" y="454"/>
                  </a:lnTo>
                  <a:lnTo>
                    <a:pt x="400" y="460"/>
                  </a:lnTo>
                  <a:lnTo>
                    <a:pt x="388" y="464"/>
                  </a:lnTo>
                  <a:lnTo>
                    <a:pt x="378" y="466"/>
                  </a:lnTo>
                  <a:lnTo>
                    <a:pt x="378" y="466"/>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12"/>
            <p:cNvSpPr>
              <a:spLocks noChangeAspect="1"/>
            </p:cNvSpPr>
            <p:nvPr/>
          </p:nvSpPr>
          <p:spPr bwMode="auto">
            <a:xfrm rot="5400000">
              <a:off x="4010950" y="332017"/>
              <a:ext cx="197793" cy="137160"/>
            </a:xfrm>
            <a:custGeom>
              <a:avLst/>
              <a:gdLst/>
              <a:ahLst/>
              <a:cxnLst>
                <a:cxn ang="0">
                  <a:pos x="378" y="466"/>
                </a:cxn>
                <a:cxn ang="0">
                  <a:pos x="378" y="466"/>
                </a:cxn>
                <a:cxn ang="0">
                  <a:pos x="368" y="464"/>
                </a:cxn>
                <a:cxn ang="0">
                  <a:pos x="360" y="462"/>
                </a:cxn>
                <a:cxn ang="0">
                  <a:pos x="342" y="456"/>
                </a:cxn>
                <a:cxn ang="0">
                  <a:pos x="36" y="284"/>
                </a:cxn>
                <a:cxn ang="0">
                  <a:pos x="36" y="284"/>
                </a:cxn>
                <a:cxn ang="0">
                  <a:pos x="20" y="274"/>
                </a:cxn>
                <a:cxn ang="0">
                  <a:pos x="8" y="260"/>
                </a:cxn>
                <a:cxn ang="0">
                  <a:pos x="2" y="248"/>
                </a:cxn>
                <a:cxn ang="0">
                  <a:pos x="0" y="232"/>
                </a:cxn>
                <a:cxn ang="0">
                  <a:pos x="0" y="232"/>
                </a:cxn>
                <a:cxn ang="0">
                  <a:pos x="2" y="218"/>
                </a:cxn>
                <a:cxn ang="0">
                  <a:pos x="8" y="204"/>
                </a:cxn>
                <a:cxn ang="0">
                  <a:pos x="20" y="192"/>
                </a:cxn>
                <a:cxn ang="0">
                  <a:pos x="36" y="182"/>
                </a:cxn>
                <a:cxn ang="0">
                  <a:pos x="342" y="10"/>
                </a:cxn>
                <a:cxn ang="0">
                  <a:pos x="342" y="10"/>
                </a:cxn>
                <a:cxn ang="0">
                  <a:pos x="360" y="4"/>
                </a:cxn>
                <a:cxn ang="0">
                  <a:pos x="368" y="2"/>
                </a:cxn>
                <a:cxn ang="0">
                  <a:pos x="378" y="0"/>
                </a:cxn>
                <a:cxn ang="0">
                  <a:pos x="378" y="0"/>
                </a:cxn>
                <a:cxn ang="0">
                  <a:pos x="388" y="2"/>
                </a:cxn>
                <a:cxn ang="0">
                  <a:pos x="398" y="4"/>
                </a:cxn>
                <a:cxn ang="0">
                  <a:pos x="406" y="10"/>
                </a:cxn>
                <a:cxn ang="0">
                  <a:pos x="414" y="18"/>
                </a:cxn>
                <a:cxn ang="0">
                  <a:pos x="422" y="26"/>
                </a:cxn>
                <a:cxn ang="0">
                  <a:pos x="428" y="38"/>
                </a:cxn>
                <a:cxn ang="0">
                  <a:pos x="430" y="52"/>
                </a:cxn>
                <a:cxn ang="0">
                  <a:pos x="432" y="70"/>
                </a:cxn>
                <a:cxn ang="0">
                  <a:pos x="432" y="118"/>
                </a:cxn>
                <a:cxn ang="0">
                  <a:pos x="656" y="118"/>
                </a:cxn>
                <a:cxn ang="0">
                  <a:pos x="672" y="118"/>
                </a:cxn>
                <a:cxn ang="0">
                  <a:pos x="672" y="134"/>
                </a:cxn>
                <a:cxn ang="0">
                  <a:pos x="672" y="332"/>
                </a:cxn>
                <a:cxn ang="0">
                  <a:pos x="672" y="348"/>
                </a:cxn>
                <a:cxn ang="0">
                  <a:pos x="656" y="348"/>
                </a:cxn>
                <a:cxn ang="0">
                  <a:pos x="432" y="348"/>
                </a:cxn>
                <a:cxn ang="0">
                  <a:pos x="432" y="396"/>
                </a:cxn>
                <a:cxn ang="0">
                  <a:pos x="432" y="396"/>
                </a:cxn>
                <a:cxn ang="0">
                  <a:pos x="430" y="412"/>
                </a:cxn>
                <a:cxn ang="0">
                  <a:pos x="428" y="424"/>
                </a:cxn>
                <a:cxn ang="0">
                  <a:pos x="424" y="436"/>
                </a:cxn>
                <a:cxn ang="0">
                  <a:pos x="416" y="446"/>
                </a:cxn>
                <a:cxn ang="0">
                  <a:pos x="408" y="454"/>
                </a:cxn>
                <a:cxn ang="0">
                  <a:pos x="400" y="460"/>
                </a:cxn>
                <a:cxn ang="0">
                  <a:pos x="388" y="464"/>
                </a:cxn>
                <a:cxn ang="0">
                  <a:pos x="378" y="466"/>
                </a:cxn>
                <a:cxn ang="0">
                  <a:pos x="378" y="466"/>
                </a:cxn>
              </a:cxnLst>
              <a:rect l="0" t="0" r="r" b="b"/>
              <a:pathLst>
                <a:path w="672" h="466">
                  <a:moveTo>
                    <a:pt x="378" y="466"/>
                  </a:moveTo>
                  <a:lnTo>
                    <a:pt x="378" y="466"/>
                  </a:lnTo>
                  <a:lnTo>
                    <a:pt x="368" y="464"/>
                  </a:lnTo>
                  <a:lnTo>
                    <a:pt x="360" y="462"/>
                  </a:lnTo>
                  <a:lnTo>
                    <a:pt x="342" y="456"/>
                  </a:lnTo>
                  <a:lnTo>
                    <a:pt x="36" y="284"/>
                  </a:lnTo>
                  <a:lnTo>
                    <a:pt x="36" y="284"/>
                  </a:lnTo>
                  <a:lnTo>
                    <a:pt x="20" y="274"/>
                  </a:lnTo>
                  <a:lnTo>
                    <a:pt x="8" y="260"/>
                  </a:lnTo>
                  <a:lnTo>
                    <a:pt x="2" y="248"/>
                  </a:lnTo>
                  <a:lnTo>
                    <a:pt x="0" y="232"/>
                  </a:lnTo>
                  <a:lnTo>
                    <a:pt x="0" y="232"/>
                  </a:lnTo>
                  <a:lnTo>
                    <a:pt x="2" y="218"/>
                  </a:lnTo>
                  <a:lnTo>
                    <a:pt x="8" y="204"/>
                  </a:lnTo>
                  <a:lnTo>
                    <a:pt x="20" y="192"/>
                  </a:lnTo>
                  <a:lnTo>
                    <a:pt x="36" y="182"/>
                  </a:lnTo>
                  <a:lnTo>
                    <a:pt x="342" y="10"/>
                  </a:lnTo>
                  <a:lnTo>
                    <a:pt x="342" y="10"/>
                  </a:lnTo>
                  <a:lnTo>
                    <a:pt x="360" y="4"/>
                  </a:lnTo>
                  <a:lnTo>
                    <a:pt x="368" y="2"/>
                  </a:lnTo>
                  <a:lnTo>
                    <a:pt x="378" y="0"/>
                  </a:lnTo>
                  <a:lnTo>
                    <a:pt x="378" y="0"/>
                  </a:lnTo>
                  <a:lnTo>
                    <a:pt x="388" y="2"/>
                  </a:lnTo>
                  <a:lnTo>
                    <a:pt x="398" y="4"/>
                  </a:lnTo>
                  <a:lnTo>
                    <a:pt x="406" y="10"/>
                  </a:lnTo>
                  <a:lnTo>
                    <a:pt x="414" y="18"/>
                  </a:lnTo>
                  <a:lnTo>
                    <a:pt x="422" y="26"/>
                  </a:lnTo>
                  <a:lnTo>
                    <a:pt x="428" y="38"/>
                  </a:lnTo>
                  <a:lnTo>
                    <a:pt x="430" y="52"/>
                  </a:lnTo>
                  <a:lnTo>
                    <a:pt x="432" y="70"/>
                  </a:lnTo>
                  <a:lnTo>
                    <a:pt x="432" y="118"/>
                  </a:lnTo>
                  <a:lnTo>
                    <a:pt x="656" y="118"/>
                  </a:lnTo>
                  <a:lnTo>
                    <a:pt x="672" y="118"/>
                  </a:lnTo>
                  <a:lnTo>
                    <a:pt x="672" y="134"/>
                  </a:lnTo>
                  <a:lnTo>
                    <a:pt x="672" y="332"/>
                  </a:lnTo>
                  <a:lnTo>
                    <a:pt x="672" y="348"/>
                  </a:lnTo>
                  <a:lnTo>
                    <a:pt x="656" y="348"/>
                  </a:lnTo>
                  <a:lnTo>
                    <a:pt x="432" y="348"/>
                  </a:lnTo>
                  <a:lnTo>
                    <a:pt x="432" y="396"/>
                  </a:lnTo>
                  <a:lnTo>
                    <a:pt x="432" y="396"/>
                  </a:lnTo>
                  <a:lnTo>
                    <a:pt x="430" y="412"/>
                  </a:lnTo>
                  <a:lnTo>
                    <a:pt x="428" y="424"/>
                  </a:lnTo>
                  <a:lnTo>
                    <a:pt x="424" y="436"/>
                  </a:lnTo>
                  <a:lnTo>
                    <a:pt x="416" y="446"/>
                  </a:lnTo>
                  <a:lnTo>
                    <a:pt x="408" y="454"/>
                  </a:lnTo>
                  <a:lnTo>
                    <a:pt x="400" y="460"/>
                  </a:lnTo>
                  <a:lnTo>
                    <a:pt x="388" y="464"/>
                  </a:lnTo>
                  <a:lnTo>
                    <a:pt x="378" y="466"/>
                  </a:lnTo>
                  <a:lnTo>
                    <a:pt x="378" y="466"/>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71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3900" y="4227251"/>
            <a:ext cx="1404956" cy="482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itle 1"/>
          <p:cNvSpPr txBox="1">
            <a:spLocks/>
          </p:cNvSpPr>
          <p:nvPr/>
        </p:nvSpPr>
        <p:spPr bwMode="black">
          <a:xfrm>
            <a:off x="4974968" y="4156245"/>
            <a:ext cx="1108005" cy="624681"/>
          </a:xfrm>
          <a:prstGeom prst="rect">
            <a:avLst/>
          </a:prstGeom>
          <a:ln>
            <a:noFill/>
          </a:ln>
        </p:spPr>
        <p:txBody>
          <a:bodyPr vert="horz" wrap="square" lIns="0" tIns="0" rIns="0" bIns="0" rtlCol="0" anchor="ctr"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r>
              <a:rPr kumimoji="1" lang="en-US" altLang="ja-JP" sz="1400" b="0" dirty="0" smtClean="0"/>
              <a:t>Ultra-efficient hardware</a:t>
            </a:r>
            <a:endParaRPr kumimoji="1" lang="ja-JP" altLang="en-US" sz="1400" b="0" dirty="0"/>
          </a:p>
        </p:txBody>
      </p:sp>
      <p:sp>
        <p:nvSpPr>
          <p:cNvPr id="49" name="Rectangle 48"/>
          <p:cNvSpPr/>
          <p:nvPr/>
        </p:nvSpPr>
        <p:spPr>
          <a:xfrm>
            <a:off x="1419659" y="134981"/>
            <a:ext cx="784725" cy="261610"/>
          </a:xfrm>
          <a:prstGeom prst="rect">
            <a:avLst/>
          </a:prstGeom>
        </p:spPr>
        <p:txBody>
          <a:bodyPr wrap="square" lIns="0" rIns="0">
            <a:spAutoFit/>
          </a:bodyPr>
          <a:lstStyle/>
          <a:p>
            <a:pPr lvl="0" algn="ctr" defTabSz="430213">
              <a:buSzPct val="100000"/>
            </a:pPr>
            <a:r>
              <a:rPr lang="en-US" sz="1100" b="1" dirty="0" smtClean="0">
                <a:solidFill>
                  <a:schemeClr val="accent1"/>
                </a:solidFill>
                <a:latin typeface="HP Simplified" pitchFamily="34" charset="0"/>
                <a:cs typeface="HP Simplified" pitchFamily="34" charset="0"/>
              </a:rPr>
              <a:t>Physical</a:t>
            </a:r>
            <a:endParaRPr lang="en-US" sz="1100" b="1" dirty="0">
              <a:solidFill>
                <a:schemeClr val="accent1"/>
              </a:solidFill>
              <a:latin typeface="HP Simplified" pitchFamily="34" charset="0"/>
              <a:cs typeface="HP Simplified" pitchFamily="34" charset="0"/>
            </a:endParaRPr>
          </a:p>
        </p:txBody>
      </p:sp>
      <p:sp>
        <p:nvSpPr>
          <p:cNvPr id="50" name="Rectangle 49"/>
          <p:cNvSpPr/>
          <p:nvPr/>
        </p:nvSpPr>
        <p:spPr>
          <a:xfrm>
            <a:off x="6492930" y="168452"/>
            <a:ext cx="784725" cy="261610"/>
          </a:xfrm>
          <a:prstGeom prst="rect">
            <a:avLst/>
          </a:prstGeom>
        </p:spPr>
        <p:txBody>
          <a:bodyPr wrap="square" lIns="0" rIns="0">
            <a:spAutoFit/>
          </a:bodyPr>
          <a:lstStyle/>
          <a:p>
            <a:pPr lvl="0" algn="ctr" defTabSz="430213">
              <a:buSzPct val="100000"/>
            </a:pPr>
            <a:r>
              <a:rPr lang="en-US" sz="1100" b="1" dirty="0" smtClean="0">
                <a:solidFill>
                  <a:schemeClr val="accent1"/>
                </a:solidFill>
                <a:latin typeface="HP Simplified" pitchFamily="34" charset="0"/>
                <a:cs typeface="HP Simplified" pitchFamily="34" charset="0"/>
              </a:rPr>
              <a:t>Digital</a:t>
            </a:r>
            <a:endParaRPr lang="en-US" sz="1100" b="1" dirty="0">
              <a:solidFill>
                <a:schemeClr val="accent1"/>
              </a:solidFill>
              <a:latin typeface="HP Simplified" pitchFamily="34" charset="0"/>
              <a:cs typeface="HP Simplified" pitchFamily="34" charset="0"/>
            </a:endParaRPr>
          </a:p>
        </p:txBody>
      </p:sp>
      <p:pic>
        <p:nvPicPr>
          <p:cNvPr id="52" name="Picture 51" descr="C:\Users\truccotr\Documents\HP\HP Standards\2012 Brand Update\ICON_DATABASE\ICON_DATABASE\Enterprise_Icons\Digital_press\Digital_press_RGB\Digital_press_RGB_blue_N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7063" y="575615"/>
            <a:ext cx="426726" cy="291369"/>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descr="C:\Users\truccotr\Documents\HP\HP Standards\2012 Brand Update\ICON_DATABASE\ICON_DATABASE\Enterprise_Icons\Document\Document_RGB\Document_RGB_blue_NT.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8535" y="564665"/>
            <a:ext cx="243211" cy="313269"/>
          </a:xfrm>
          <a:prstGeom prst="rect">
            <a:avLst/>
          </a:prstGeom>
          <a:solidFill>
            <a:schemeClr val="bg1"/>
          </a:solidFill>
        </p:spPr>
      </p:pic>
      <p:pic>
        <p:nvPicPr>
          <p:cNvPr id="56" name="Picture 9" descr="C:\Users\truccotr\Documents\HP\HP Standards\2012 Brand Update\ICON_DATABASE\ICON_DATABASE\Feature_Icons\HP_LinkUp\HP_LinkUp_RGB\HP_LinkUp_RGB_blue_NT.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996" y="502988"/>
            <a:ext cx="571853" cy="43662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 descr="C:\Users\truccotr\Documents\HP\HP Standards\2012 Brand Update\ICON_DATABASE\ICON_DATABASE\Enterprise_Icons\Mobile\Mobile_RGB\Mobile_RGB_blue_NT.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56176" y="574280"/>
            <a:ext cx="202425" cy="29403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7" descr="C:\Users\truccotr\Documents\HP\HP Standards\2012 Brand Update\ICON_DATABASE\ICON_DATABASE\Enterprise_Icons\Tablet\Tablet_RGB\Tablet_RGB_blue_NT.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48088" y="553177"/>
            <a:ext cx="453231" cy="336245"/>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62"/>
          <p:cNvGrpSpPr/>
          <p:nvPr/>
        </p:nvGrpSpPr>
        <p:grpSpPr>
          <a:xfrm>
            <a:off x="2526053" y="525269"/>
            <a:ext cx="3309489" cy="335087"/>
            <a:chOff x="2938650" y="3550501"/>
            <a:chExt cx="3309489" cy="335087"/>
          </a:xfrm>
        </p:grpSpPr>
        <p:sp>
          <p:nvSpPr>
            <p:cNvPr id="64" name="Left-Right Arrow 63"/>
            <p:cNvSpPr/>
            <p:nvPr/>
          </p:nvSpPr>
          <p:spPr>
            <a:xfrm>
              <a:off x="3027827" y="3641698"/>
              <a:ext cx="3183420" cy="215684"/>
            </a:xfrm>
            <a:prstGeom prst="leftRightArrow">
              <a:avLst>
                <a:gd name="adj1" fmla="val 100000"/>
                <a:gd name="adj2"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400"/>
                </a:spcAft>
                <a:buSzPct val="100000"/>
              </a:pPr>
              <a:r>
                <a:rPr lang="en-US" sz="1400" dirty="0" smtClean="0">
                  <a:solidFill>
                    <a:prstClr val="white"/>
                  </a:solidFill>
                </a:rPr>
                <a:t>Content consumption</a:t>
              </a:r>
              <a:endParaRPr lang="en-US" sz="1400" dirty="0">
                <a:solidFill>
                  <a:prstClr val="white"/>
                </a:solidFill>
              </a:endParaRPr>
            </a:p>
          </p:txBody>
        </p:sp>
        <p:sp>
          <p:nvSpPr>
            <p:cNvPr id="65" name="Freeform 112"/>
            <p:cNvSpPr>
              <a:spLocks/>
            </p:cNvSpPr>
            <p:nvPr/>
          </p:nvSpPr>
          <p:spPr bwMode="auto">
            <a:xfrm rot="3600000">
              <a:off x="5899878" y="3537326"/>
              <a:ext cx="335086" cy="361436"/>
            </a:xfrm>
            <a:custGeom>
              <a:avLst/>
              <a:gdLst>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9762 w 10000"/>
                <a:gd name="connsiteY31" fmla="*/ 2532 h 10000"/>
                <a:gd name="connsiteX32" fmla="*/ 10000 w 10000"/>
                <a:gd name="connsiteY32" fmla="*/ 2876 h 10000"/>
                <a:gd name="connsiteX33" fmla="*/ 10000 w 10000"/>
                <a:gd name="connsiteY33" fmla="*/ 7124 h 10000"/>
                <a:gd name="connsiteX34" fmla="*/ 10000 w 10000"/>
                <a:gd name="connsiteY34" fmla="*/ 7468 h 10000"/>
                <a:gd name="connsiteX35" fmla="*/ 9762 w 10000"/>
                <a:gd name="connsiteY35" fmla="*/ 7468 h 10000"/>
                <a:gd name="connsiteX36" fmla="*/ 6429 w 10000"/>
                <a:gd name="connsiteY36" fmla="*/ 7468 h 10000"/>
                <a:gd name="connsiteX37" fmla="*/ 6429 w 10000"/>
                <a:gd name="connsiteY37" fmla="*/ 8498 h 10000"/>
                <a:gd name="connsiteX38" fmla="*/ 6429 w 10000"/>
                <a:gd name="connsiteY38" fmla="*/ 8498 h 10000"/>
                <a:gd name="connsiteX39" fmla="*/ 6399 w 10000"/>
                <a:gd name="connsiteY39" fmla="*/ 8841 h 10000"/>
                <a:gd name="connsiteX40" fmla="*/ 6369 w 10000"/>
                <a:gd name="connsiteY40" fmla="*/ 9099 h 10000"/>
                <a:gd name="connsiteX41" fmla="*/ 6310 w 10000"/>
                <a:gd name="connsiteY41" fmla="*/ 9356 h 10000"/>
                <a:gd name="connsiteX42" fmla="*/ 6190 w 10000"/>
                <a:gd name="connsiteY42" fmla="*/ 9571 h 10000"/>
                <a:gd name="connsiteX43" fmla="*/ 6071 w 10000"/>
                <a:gd name="connsiteY43" fmla="*/ 9742 h 10000"/>
                <a:gd name="connsiteX44" fmla="*/ 5952 w 10000"/>
                <a:gd name="connsiteY44" fmla="*/ 9871 h 10000"/>
                <a:gd name="connsiteX45" fmla="*/ 5774 w 10000"/>
                <a:gd name="connsiteY45" fmla="*/ 9957 h 10000"/>
                <a:gd name="connsiteX46" fmla="*/ 5625 w 10000"/>
                <a:gd name="connsiteY46" fmla="*/ 10000 h 10000"/>
                <a:gd name="connsiteX47" fmla="*/ 5625 w 10000"/>
                <a:gd name="connsiteY47"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2876 h 10000"/>
                <a:gd name="connsiteX32" fmla="*/ 10000 w 10000"/>
                <a:gd name="connsiteY32" fmla="*/ 7124 h 10000"/>
                <a:gd name="connsiteX33" fmla="*/ 10000 w 10000"/>
                <a:gd name="connsiteY33" fmla="*/ 7468 h 10000"/>
                <a:gd name="connsiteX34" fmla="*/ 9762 w 10000"/>
                <a:gd name="connsiteY34" fmla="*/ 7468 h 10000"/>
                <a:gd name="connsiteX35" fmla="*/ 6429 w 10000"/>
                <a:gd name="connsiteY35" fmla="*/ 7468 h 10000"/>
                <a:gd name="connsiteX36" fmla="*/ 6429 w 10000"/>
                <a:gd name="connsiteY36" fmla="*/ 8498 h 10000"/>
                <a:gd name="connsiteX37" fmla="*/ 6429 w 10000"/>
                <a:gd name="connsiteY37" fmla="*/ 8498 h 10000"/>
                <a:gd name="connsiteX38" fmla="*/ 6399 w 10000"/>
                <a:gd name="connsiteY38" fmla="*/ 8841 h 10000"/>
                <a:gd name="connsiteX39" fmla="*/ 6369 w 10000"/>
                <a:gd name="connsiteY39" fmla="*/ 9099 h 10000"/>
                <a:gd name="connsiteX40" fmla="*/ 6310 w 10000"/>
                <a:gd name="connsiteY40" fmla="*/ 9356 h 10000"/>
                <a:gd name="connsiteX41" fmla="*/ 6190 w 10000"/>
                <a:gd name="connsiteY41" fmla="*/ 9571 h 10000"/>
                <a:gd name="connsiteX42" fmla="*/ 6071 w 10000"/>
                <a:gd name="connsiteY42" fmla="*/ 9742 h 10000"/>
                <a:gd name="connsiteX43" fmla="*/ 5952 w 10000"/>
                <a:gd name="connsiteY43" fmla="*/ 9871 h 10000"/>
                <a:gd name="connsiteX44" fmla="*/ 5774 w 10000"/>
                <a:gd name="connsiteY44" fmla="*/ 9957 h 10000"/>
                <a:gd name="connsiteX45" fmla="*/ 5625 w 10000"/>
                <a:gd name="connsiteY45" fmla="*/ 10000 h 10000"/>
                <a:gd name="connsiteX46" fmla="*/ 5625 w 10000"/>
                <a:gd name="connsiteY46"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9762 w 10000"/>
                <a:gd name="connsiteY33" fmla="*/ 7468 h 10000"/>
                <a:gd name="connsiteX34" fmla="*/ 6429 w 10000"/>
                <a:gd name="connsiteY34" fmla="*/ 7468 h 10000"/>
                <a:gd name="connsiteX35" fmla="*/ 6429 w 10000"/>
                <a:gd name="connsiteY35" fmla="*/ 8498 h 10000"/>
                <a:gd name="connsiteX36" fmla="*/ 6429 w 10000"/>
                <a:gd name="connsiteY36" fmla="*/ 8498 h 10000"/>
                <a:gd name="connsiteX37" fmla="*/ 6399 w 10000"/>
                <a:gd name="connsiteY37" fmla="*/ 8841 h 10000"/>
                <a:gd name="connsiteX38" fmla="*/ 6369 w 10000"/>
                <a:gd name="connsiteY38" fmla="*/ 9099 h 10000"/>
                <a:gd name="connsiteX39" fmla="*/ 6310 w 10000"/>
                <a:gd name="connsiteY39" fmla="*/ 9356 h 10000"/>
                <a:gd name="connsiteX40" fmla="*/ 6190 w 10000"/>
                <a:gd name="connsiteY40" fmla="*/ 9571 h 10000"/>
                <a:gd name="connsiteX41" fmla="*/ 6071 w 10000"/>
                <a:gd name="connsiteY41" fmla="*/ 9742 h 10000"/>
                <a:gd name="connsiteX42" fmla="*/ 5952 w 10000"/>
                <a:gd name="connsiteY42" fmla="*/ 9871 h 10000"/>
                <a:gd name="connsiteX43" fmla="*/ 5774 w 10000"/>
                <a:gd name="connsiteY43" fmla="*/ 9957 h 10000"/>
                <a:gd name="connsiteX44" fmla="*/ 5625 w 10000"/>
                <a:gd name="connsiteY44" fmla="*/ 10000 h 10000"/>
                <a:gd name="connsiteX45" fmla="*/ 5625 w 10000"/>
                <a:gd name="connsiteY45"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6429 w 10000"/>
                <a:gd name="connsiteY33" fmla="*/ 7468 h 10000"/>
                <a:gd name="connsiteX34" fmla="*/ 6429 w 10000"/>
                <a:gd name="connsiteY34" fmla="*/ 8498 h 10000"/>
                <a:gd name="connsiteX35" fmla="*/ 6429 w 10000"/>
                <a:gd name="connsiteY35" fmla="*/ 8498 h 10000"/>
                <a:gd name="connsiteX36" fmla="*/ 6399 w 10000"/>
                <a:gd name="connsiteY36" fmla="*/ 8841 h 10000"/>
                <a:gd name="connsiteX37" fmla="*/ 6369 w 10000"/>
                <a:gd name="connsiteY37" fmla="*/ 9099 h 10000"/>
                <a:gd name="connsiteX38" fmla="*/ 6310 w 10000"/>
                <a:gd name="connsiteY38" fmla="*/ 9356 h 10000"/>
                <a:gd name="connsiteX39" fmla="*/ 6190 w 10000"/>
                <a:gd name="connsiteY39" fmla="*/ 9571 h 10000"/>
                <a:gd name="connsiteX40" fmla="*/ 6071 w 10000"/>
                <a:gd name="connsiteY40" fmla="*/ 9742 h 10000"/>
                <a:gd name="connsiteX41" fmla="*/ 5952 w 10000"/>
                <a:gd name="connsiteY41" fmla="*/ 9871 h 10000"/>
                <a:gd name="connsiteX42" fmla="*/ 5774 w 10000"/>
                <a:gd name="connsiteY42" fmla="*/ 9957 h 10000"/>
                <a:gd name="connsiteX43" fmla="*/ 5625 w 10000"/>
                <a:gd name="connsiteY43" fmla="*/ 10000 h 10000"/>
                <a:gd name="connsiteX44" fmla="*/ 5625 w 10000"/>
                <a:gd name="connsiteY44"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6429 w 10000"/>
                <a:gd name="connsiteY32" fmla="*/ 7468 h 10000"/>
                <a:gd name="connsiteX33" fmla="*/ 6429 w 10000"/>
                <a:gd name="connsiteY33" fmla="*/ 8498 h 10000"/>
                <a:gd name="connsiteX34" fmla="*/ 6429 w 10000"/>
                <a:gd name="connsiteY34" fmla="*/ 8498 h 10000"/>
                <a:gd name="connsiteX35" fmla="*/ 6399 w 10000"/>
                <a:gd name="connsiteY35" fmla="*/ 8841 h 10000"/>
                <a:gd name="connsiteX36" fmla="*/ 6369 w 10000"/>
                <a:gd name="connsiteY36" fmla="*/ 9099 h 10000"/>
                <a:gd name="connsiteX37" fmla="*/ 6310 w 10000"/>
                <a:gd name="connsiteY37" fmla="*/ 9356 h 10000"/>
                <a:gd name="connsiteX38" fmla="*/ 6190 w 10000"/>
                <a:gd name="connsiteY38" fmla="*/ 9571 h 10000"/>
                <a:gd name="connsiteX39" fmla="*/ 6071 w 10000"/>
                <a:gd name="connsiteY39" fmla="*/ 9742 h 10000"/>
                <a:gd name="connsiteX40" fmla="*/ 5952 w 10000"/>
                <a:gd name="connsiteY40" fmla="*/ 9871 h 10000"/>
                <a:gd name="connsiteX41" fmla="*/ 5774 w 10000"/>
                <a:gd name="connsiteY41" fmla="*/ 9957 h 10000"/>
                <a:gd name="connsiteX42" fmla="*/ 5625 w 10000"/>
                <a:gd name="connsiteY42" fmla="*/ 10000 h 10000"/>
                <a:gd name="connsiteX43" fmla="*/ 5625 w 10000"/>
                <a:gd name="connsiteY43" fmla="*/ 10000 h 10000"/>
                <a:gd name="connsiteX0" fmla="*/ 5625 w 6429"/>
                <a:gd name="connsiteY0" fmla="*/ 10000 h 10000"/>
                <a:gd name="connsiteX1" fmla="*/ 5625 w 6429"/>
                <a:gd name="connsiteY1" fmla="*/ 10000 h 10000"/>
                <a:gd name="connsiteX2" fmla="*/ 5476 w 6429"/>
                <a:gd name="connsiteY2" fmla="*/ 9957 h 10000"/>
                <a:gd name="connsiteX3" fmla="*/ 5357 w 6429"/>
                <a:gd name="connsiteY3" fmla="*/ 9914 h 10000"/>
                <a:gd name="connsiteX4" fmla="*/ 5089 w 6429"/>
                <a:gd name="connsiteY4" fmla="*/ 9785 h 10000"/>
                <a:gd name="connsiteX5" fmla="*/ 536 w 6429"/>
                <a:gd name="connsiteY5" fmla="*/ 6094 h 10000"/>
                <a:gd name="connsiteX6" fmla="*/ 536 w 6429"/>
                <a:gd name="connsiteY6" fmla="*/ 6094 h 10000"/>
                <a:gd name="connsiteX7" fmla="*/ 298 w 6429"/>
                <a:gd name="connsiteY7" fmla="*/ 5880 h 10000"/>
                <a:gd name="connsiteX8" fmla="*/ 119 w 6429"/>
                <a:gd name="connsiteY8" fmla="*/ 5579 h 10000"/>
                <a:gd name="connsiteX9" fmla="*/ 30 w 6429"/>
                <a:gd name="connsiteY9" fmla="*/ 5322 h 10000"/>
                <a:gd name="connsiteX10" fmla="*/ 0 w 6429"/>
                <a:gd name="connsiteY10" fmla="*/ 4979 h 10000"/>
                <a:gd name="connsiteX11" fmla="*/ 0 w 6429"/>
                <a:gd name="connsiteY11" fmla="*/ 4979 h 10000"/>
                <a:gd name="connsiteX12" fmla="*/ 30 w 6429"/>
                <a:gd name="connsiteY12" fmla="*/ 4678 h 10000"/>
                <a:gd name="connsiteX13" fmla="*/ 119 w 6429"/>
                <a:gd name="connsiteY13" fmla="*/ 4378 h 10000"/>
                <a:gd name="connsiteX14" fmla="*/ 298 w 6429"/>
                <a:gd name="connsiteY14" fmla="*/ 4120 h 10000"/>
                <a:gd name="connsiteX15" fmla="*/ 536 w 6429"/>
                <a:gd name="connsiteY15" fmla="*/ 3906 h 10000"/>
                <a:gd name="connsiteX16" fmla="*/ 5089 w 6429"/>
                <a:gd name="connsiteY16" fmla="*/ 215 h 10000"/>
                <a:gd name="connsiteX17" fmla="*/ 5089 w 6429"/>
                <a:gd name="connsiteY17" fmla="*/ 215 h 10000"/>
                <a:gd name="connsiteX18" fmla="*/ 5357 w 6429"/>
                <a:gd name="connsiteY18" fmla="*/ 86 h 10000"/>
                <a:gd name="connsiteX19" fmla="*/ 5476 w 6429"/>
                <a:gd name="connsiteY19" fmla="*/ 43 h 10000"/>
                <a:gd name="connsiteX20" fmla="*/ 5625 w 6429"/>
                <a:gd name="connsiteY20" fmla="*/ 0 h 10000"/>
                <a:gd name="connsiteX21" fmla="*/ 5625 w 6429"/>
                <a:gd name="connsiteY21" fmla="*/ 0 h 10000"/>
                <a:gd name="connsiteX22" fmla="*/ 5774 w 6429"/>
                <a:gd name="connsiteY22" fmla="*/ 43 h 10000"/>
                <a:gd name="connsiteX23" fmla="*/ 5923 w 6429"/>
                <a:gd name="connsiteY23" fmla="*/ 86 h 10000"/>
                <a:gd name="connsiteX24" fmla="*/ 6042 w 6429"/>
                <a:gd name="connsiteY24" fmla="*/ 215 h 10000"/>
                <a:gd name="connsiteX25" fmla="*/ 6161 w 6429"/>
                <a:gd name="connsiteY25" fmla="*/ 386 h 10000"/>
                <a:gd name="connsiteX26" fmla="*/ 6280 w 6429"/>
                <a:gd name="connsiteY26" fmla="*/ 558 h 10000"/>
                <a:gd name="connsiteX27" fmla="*/ 6369 w 6429"/>
                <a:gd name="connsiteY27" fmla="*/ 815 h 10000"/>
                <a:gd name="connsiteX28" fmla="*/ 6399 w 6429"/>
                <a:gd name="connsiteY28" fmla="*/ 1116 h 10000"/>
                <a:gd name="connsiteX29" fmla="*/ 6429 w 6429"/>
                <a:gd name="connsiteY29" fmla="*/ 1502 h 10000"/>
                <a:gd name="connsiteX30" fmla="*/ 6429 w 6429"/>
                <a:gd name="connsiteY30" fmla="*/ 2532 h 10000"/>
                <a:gd name="connsiteX31" fmla="*/ 6429 w 6429"/>
                <a:gd name="connsiteY31" fmla="*/ 7468 h 10000"/>
                <a:gd name="connsiteX32" fmla="*/ 6429 w 6429"/>
                <a:gd name="connsiteY32" fmla="*/ 8498 h 10000"/>
                <a:gd name="connsiteX33" fmla="*/ 6429 w 6429"/>
                <a:gd name="connsiteY33" fmla="*/ 8498 h 10000"/>
                <a:gd name="connsiteX34" fmla="*/ 6399 w 6429"/>
                <a:gd name="connsiteY34" fmla="*/ 8841 h 10000"/>
                <a:gd name="connsiteX35" fmla="*/ 6369 w 6429"/>
                <a:gd name="connsiteY35" fmla="*/ 9099 h 10000"/>
                <a:gd name="connsiteX36" fmla="*/ 6310 w 6429"/>
                <a:gd name="connsiteY36" fmla="*/ 9356 h 10000"/>
                <a:gd name="connsiteX37" fmla="*/ 6190 w 6429"/>
                <a:gd name="connsiteY37" fmla="*/ 9571 h 10000"/>
                <a:gd name="connsiteX38" fmla="*/ 6071 w 6429"/>
                <a:gd name="connsiteY38" fmla="*/ 9742 h 10000"/>
                <a:gd name="connsiteX39" fmla="*/ 5952 w 6429"/>
                <a:gd name="connsiteY39" fmla="*/ 9871 h 10000"/>
                <a:gd name="connsiteX40" fmla="*/ 5774 w 6429"/>
                <a:gd name="connsiteY40" fmla="*/ 9957 h 10000"/>
                <a:gd name="connsiteX41" fmla="*/ 5625 w 6429"/>
                <a:gd name="connsiteY41" fmla="*/ 10000 h 10000"/>
                <a:gd name="connsiteX42" fmla="*/ 5625 w 6429"/>
                <a:gd name="connsiteY42"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429" h="10000">
                  <a:moveTo>
                    <a:pt x="5625" y="10000"/>
                  </a:moveTo>
                  <a:lnTo>
                    <a:pt x="5625" y="10000"/>
                  </a:lnTo>
                  <a:lnTo>
                    <a:pt x="5476" y="9957"/>
                  </a:lnTo>
                  <a:cubicBezTo>
                    <a:pt x="5436" y="9943"/>
                    <a:pt x="5397" y="9928"/>
                    <a:pt x="5357" y="9914"/>
                  </a:cubicBezTo>
                  <a:lnTo>
                    <a:pt x="5089" y="9785"/>
                  </a:lnTo>
                  <a:lnTo>
                    <a:pt x="536" y="6094"/>
                  </a:lnTo>
                  <a:lnTo>
                    <a:pt x="536" y="6094"/>
                  </a:lnTo>
                  <a:lnTo>
                    <a:pt x="298" y="5880"/>
                  </a:lnTo>
                  <a:cubicBezTo>
                    <a:pt x="238" y="5780"/>
                    <a:pt x="179" y="5679"/>
                    <a:pt x="119" y="5579"/>
                  </a:cubicBezTo>
                  <a:cubicBezTo>
                    <a:pt x="89" y="5493"/>
                    <a:pt x="60" y="5408"/>
                    <a:pt x="30" y="5322"/>
                  </a:cubicBezTo>
                  <a:cubicBezTo>
                    <a:pt x="20" y="5208"/>
                    <a:pt x="10" y="5093"/>
                    <a:pt x="0" y="4979"/>
                  </a:cubicBezTo>
                  <a:lnTo>
                    <a:pt x="0" y="4979"/>
                  </a:lnTo>
                  <a:cubicBezTo>
                    <a:pt x="10" y="4879"/>
                    <a:pt x="20" y="4778"/>
                    <a:pt x="30" y="4678"/>
                  </a:cubicBezTo>
                  <a:cubicBezTo>
                    <a:pt x="60" y="4578"/>
                    <a:pt x="89" y="4478"/>
                    <a:pt x="119" y="4378"/>
                  </a:cubicBezTo>
                  <a:lnTo>
                    <a:pt x="298" y="4120"/>
                  </a:lnTo>
                  <a:lnTo>
                    <a:pt x="536" y="3906"/>
                  </a:lnTo>
                  <a:lnTo>
                    <a:pt x="5089" y="215"/>
                  </a:lnTo>
                  <a:lnTo>
                    <a:pt x="5089" y="215"/>
                  </a:lnTo>
                  <a:lnTo>
                    <a:pt x="5357" y="86"/>
                  </a:lnTo>
                  <a:cubicBezTo>
                    <a:pt x="5397" y="72"/>
                    <a:pt x="5436" y="57"/>
                    <a:pt x="5476" y="43"/>
                  </a:cubicBezTo>
                  <a:lnTo>
                    <a:pt x="5625" y="0"/>
                  </a:lnTo>
                  <a:lnTo>
                    <a:pt x="5625" y="0"/>
                  </a:lnTo>
                  <a:lnTo>
                    <a:pt x="5774" y="43"/>
                  </a:lnTo>
                  <a:lnTo>
                    <a:pt x="5923" y="86"/>
                  </a:lnTo>
                  <a:lnTo>
                    <a:pt x="6042" y="215"/>
                  </a:lnTo>
                  <a:cubicBezTo>
                    <a:pt x="6082" y="272"/>
                    <a:pt x="6121" y="329"/>
                    <a:pt x="6161" y="386"/>
                  </a:cubicBezTo>
                  <a:cubicBezTo>
                    <a:pt x="6201" y="443"/>
                    <a:pt x="6240" y="501"/>
                    <a:pt x="6280" y="558"/>
                  </a:cubicBezTo>
                  <a:cubicBezTo>
                    <a:pt x="6310" y="644"/>
                    <a:pt x="6339" y="729"/>
                    <a:pt x="6369" y="815"/>
                  </a:cubicBezTo>
                  <a:cubicBezTo>
                    <a:pt x="6379" y="915"/>
                    <a:pt x="6389" y="1016"/>
                    <a:pt x="6399" y="1116"/>
                  </a:cubicBezTo>
                  <a:cubicBezTo>
                    <a:pt x="6409" y="1245"/>
                    <a:pt x="6419" y="1373"/>
                    <a:pt x="6429" y="1502"/>
                  </a:cubicBezTo>
                  <a:lnTo>
                    <a:pt x="6429" y="2532"/>
                  </a:lnTo>
                  <a:lnTo>
                    <a:pt x="6429" y="7468"/>
                  </a:lnTo>
                  <a:lnTo>
                    <a:pt x="6429" y="8498"/>
                  </a:lnTo>
                  <a:lnTo>
                    <a:pt x="6429" y="8498"/>
                  </a:lnTo>
                  <a:cubicBezTo>
                    <a:pt x="6419" y="8612"/>
                    <a:pt x="6409" y="8727"/>
                    <a:pt x="6399" y="8841"/>
                  </a:cubicBezTo>
                  <a:lnTo>
                    <a:pt x="6369" y="9099"/>
                  </a:lnTo>
                  <a:cubicBezTo>
                    <a:pt x="6349" y="9185"/>
                    <a:pt x="6330" y="9270"/>
                    <a:pt x="6310" y="9356"/>
                  </a:cubicBezTo>
                  <a:lnTo>
                    <a:pt x="6190" y="9571"/>
                  </a:lnTo>
                  <a:cubicBezTo>
                    <a:pt x="6150" y="9628"/>
                    <a:pt x="6111" y="9685"/>
                    <a:pt x="6071" y="9742"/>
                  </a:cubicBezTo>
                  <a:lnTo>
                    <a:pt x="5952" y="9871"/>
                  </a:lnTo>
                  <a:lnTo>
                    <a:pt x="5774" y="9957"/>
                  </a:lnTo>
                  <a:lnTo>
                    <a:pt x="5625" y="10000"/>
                  </a:lnTo>
                  <a:lnTo>
                    <a:pt x="5625" y="10000"/>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prstClr val="white"/>
                </a:solidFill>
              </a:endParaRPr>
            </a:p>
          </p:txBody>
        </p:sp>
        <p:sp>
          <p:nvSpPr>
            <p:cNvPr id="66" name="Freeform 112"/>
            <p:cNvSpPr>
              <a:spLocks/>
            </p:cNvSpPr>
            <p:nvPr/>
          </p:nvSpPr>
          <p:spPr bwMode="auto">
            <a:xfrm rot="18000000" flipH="1">
              <a:off x="2951825" y="3537327"/>
              <a:ext cx="335086" cy="361436"/>
            </a:xfrm>
            <a:custGeom>
              <a:avLst/>
              <a:gdLst>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9762 w 10000"/>
                <a:gd name="connsiteY31" fmla="*/ 2532 h 10000"/>
                <a:gd name="connsiteX32" fmla="*/ 10000 w 10000"/>
                <a:gd name="connsiteY32" fmla="*/ 2876 h 10000"/>
                <a:gd name="connsiteX33" fmla="*/ 10000 w 10000"/>
                <a:gd name="connsiteY33" fmla="*/ 7124 h 10000"/>
                <a:gd name="connsiteX34" fmla="*/ 10000 w 10000"/>
                <a:gd name="connsiteY34" fmla="*/ 7468 h 10000"/>
                <a:gd name="connsiteX35" fmla="*/ 9762 w 10000"/>
                <a:gd name="connsiteY35" fmla="*/ 7468 h 10000"/>
                <a:gd name="connsiteX36" fmla="*/ 6429 w 10000"/>
                <a:gd name="connsiteY36" fmla="*/ 7468 h 10000"/>
                <a:gd name="connsiteX37" fmla="*/ 6429 w 10000"/>
                <a:gd name="connsiteY37" fmla="*/ 8498 h 10000"/>
                <a:gd name="connsiteX38" fmla="*/ 6429 w 10000"/>
                <a:gd name="connsiteY38" fmla="*/ 8498 h 10000"/>
                <a:gd name="connsiteX39" fmla="*/ 6399 w 10000"/>
                <a:gd name="connsiteY39" fmla="*/ 8841 h 10000"/>
                <a:gd name="connsiteX40" fmla="*/ 6369 w 10000"/>
                <a:gd name="connsiteY40" fmla="*/ 9099 h 10000"/>
                <a:gd name="connsiteX41" fmla="*/ 6310 w 10000"/>
                <a:gd name="connsiteY41" fmla="*/ 9356 h 10000"/>
                <a:gd name="connsiteX42" fmla="*/ 6190 w 10000"/>
                <a:gd name="connsiteY42" fmla="*/ 9571 h 10000"/>
                <a:gd name="connsiteX43" fmla="*/ 6071 w 10000"/>
                <a:gd name="connsiteY43" fmla="*/ 9742 h 10000"/>
                <a:gd name="connsiteX44" fmla="*/ 5952 w 10000"/>
                <a:gd name="connsiteY44" fmla="*/ 9871 h 10000"/>
                <a:gd name="connsiteX45" fmla="*/ 5774 w 10000"/>
                <a:gd name="connsiteY45" fmla="*/ 9957 h 10000"/>
                <a:gd name="connsiteX46" fmla="*/ 5625 w 10000"/>
                <a:gd name="connsiteY46" fmla="*/ 10000 h 10000"/>
                <a:gd name="connsiteX47" fmla="*/ 5625 w 10000"/>
                <a:gd name="connsiteY47"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2876 h 10000"/>
                <a:gd name="connsiteX32" fmla="*/ 10000 w 10000"/>
                <a:gd name="connsiteY32" fmla="*/ 7124 h 10000"/>
                <a:gd name="connsiteX33" fmla="*/ 10000 w 10000"/>
                <a:gd name="connsiteY33" fmla="*/ 7468 h 10000"/>
                <a:gd name="connsiteX34" fmla="*/ 9762 w 10000"/>
                <a:gd name="connsiteY34" fmla="*/ 7468 h 10000"/>
                <a:gd name="connsiteX35" fmla="*/ 6429 w 10000"/>
                <a:gd name="connsiteY35" fmla="*/ 7468 h 10000"/>
                <a:gd name="connsiteX36" fmla="*/ 6429 w 10000"/>
                <a:gd name="connsiteY36" fmla="*/ 8498 h 10000"/>
                <a:gd name="connsiteX37" fmla="*/ 6429 w 10000"/>
                <a:gd name="connsiteY37" fmla="*/ 8498 h 10000"/>
                <a:gd name="connsiteX38" fmla="*/ 6399 w 10000"/>
                <a:gd name="connsiteY38" fmla="*/ 8841 h 10000"/>
                <a:gd name="connsiteX39" fmla="*/ 6369 w 10000"/>
                <a:gd name="connsiteY39" fmla="*/ 9099 h 10000"/>
                <a:gd name="connsiteX40" fmla="*/ 6310 w 10000"/>
                <a:gd name="connsiteY40" fmla="*/ 9356 h 10000"/>
                <a:gd name="connsiteX41" fmla="*/ 6190 w 10000"/>
                <a:gd name="connsiteY41" fmla="*/ 9571 h 10000"/>
                <a:gd name="connsiteX42" fmla="*/ 6071 w 10000"/>
                <a:gd name="connsiteY42" fmla="*/ 9742 h 10000"/>
                <a:gd name="connsiteX43" fmla="*/ 5952 w 10000"/>
                <a:gd name="connsiteY43" fmla="*/ 9871 h 10000"/>
                <a:gd name="connsiteX44" fmla="*/ 5774 w 10000"/>
                <a:gd name="connsiteY44" fmla="*/ 9957 h 10000"/>
                <a:gd name="connsiteX45" fmla="*/ 5625 w 10000"/>
                <a:gd name="connsiteY45" fmla="*/ 10000 h 10000"/>
                <a:gd name="connsiteX46" fmla="*/ 5625 w 10000"/>
                <a:gd name="connsiteY46"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9762 w 10000"/>
                <a:gd name="connsiteY33" fmla="*/ 7468 h 10000"/>
                <a:gd name="connsiteX34" fmla="*/ 6429 w 10000"/>
                <a:gd name="connsiteY34" fmla="*/ 7468 h 10000"/>
                <a:gd name="connsiteX35" fmla="*/ 6429 w 10000"/>
                <a:gd name="connsiteY35" fmla="*/ 8498 h 10000"/>
                <a:gd name="connsiteX36" fmla="*/ 6429 w 10000"/>
                <a:gd name="connsiteY36" fmla="*/ 8498 h 10000"/>
                <a:gd name="connsiteX37" fmla="*/ 6399 w 10000"/>
                <a:gd name="connsiteY37" fmla="*/ 8841 h 10000"/>
                <a:gd name="connsiteX38" fmla="*/ 6369 w 10000"/>
                <a:gd name="connsiteY38" fmla="*/ 9099 h 10000"/>
                <a:gd name="connsiteX39" fmla="*/ 6310 w 10000"/>
                <a:gd name="connsiteY39" fmla="*/ 9356 h 10000"/>
                <a:gd name="connsiteX40" fmla="*/ 6190 w 10000"/>
                <a:gd name="connsiteY40" fmla="*/ 9571 h 10000"/>
                <a:gd name="connsiteX41" fmla="*/ 6071 w 10000"/>
                <a:gd name="connsiteY41" fmla="*/ 9742 h 10000"/>
                <a:gd name="connsiteX42" fmla="*/ 5952 w 10000"/>
                <a:gd name="connsiteY42" fmla="*/ 9871 h 10000"/>
                <a:gd name="connsiteX43" fmla="*/ 5774 w 10000"/>
                <a:gd name="connsiteY43" fmla="*/ 9957 h 10000"/>
                <a:gd name="connsiteX44" fmla="*/ 5625 w 10000"/>
                <a:gd name="connsiteY44" fmla="*/ 10000 h 10000"/>
                <a:gd name="connsiteX45" fmla="*/ 5625 w 10000"/>
                <a:gd name="connsiteY45"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6429 w 10000"/>
                <a:gd name="connsiteY33" fmla="*/ 7468 h 10000"/>
                <a:gd name="connsiteX34" fmla="*/ 6429 w 10000"/>
                <a:gd name="connsiteY34" fmla="*/ 8498 h 10000"/>
                <a:gd name="connsiteX35" fmla="*/ 6429 w 10000"/>
                <a:gd name="connsiteY35" fmla="*/ 8498 h 10000"/>
                <a:gd name="connsiteX36" fmla="*/ 6399 w 10000"/>
                <a:gd name="connsiteY36" fmla="*/ 8841 h 10000"/>
                <a:gd name="connsiteX37" fmla="*/ 6369 w 10000"/>
                <a:gd name="connsiteY37" fmla="*/ 9099 h 10000"/>
                <a:gd name="connsiteX38" fmla="*/ 6310 w 10000"/>
                <a:gd name="connsiteY38" fmla="*/ 9356 h 10000"/>
                <a:gd name="connsiteX39" fmla="*/ 6190 w 10000"/>
                <a:gd name="connsiteY39" fmla="*/ 9571 h 10000"/>
                <a:gd name="connsiteX40" fmla="*/ 6071 w 10000"/>
                <a:gd name="connsiteY40" fmla="*/ 9742 h 10000"/>
                <a:gd name="connsiteX41" fmla="*/ 5952 w 10000"/>
                <a:gd name="connsiteY41" fmla="*/ 9871 h 10000"/>
                <a:gd name="connsiteX42" fmla="*/ 5774 w 10000"/>
                <a:gd name="connsiteY42" fmla="*/ 9957 h 10000"/>
                <a:gd name="connsiteX43" fmla="*/ 5625 w 10000"/>
                <a:gd name="connsiteY43" fmla="*/ 10000 h 10000"/>
                <a:gd name="connsiteX44" fmla="*/ 5625 w 10000"/>
                <a:gd name="connsiteY44"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6429 w 10000"/>
                <a:gd name="connsiteY32" fmla="*/ 7468 h 10000"/>
                <a:gd name="connsiteX33" fmla="*/ 6429 w 10000"/>
                <a:gd name="connsiteY33" fmla="*/ 8498 h 10000"/>
                <a:gd name="connsiteX34" fmla="*/ 6429 w 10000"/>
                <a:gd name="connsiteY34" fmla="*/ 8498 h 10000"/>
                <a:gd name="connsiteX35" fmla="*/ 6399 w 10000"/>
                <a:gd name="connsiteY35" fmla="*/ 8841 h 10000"/>
                <a:gd name="connsiteX36" fmla="*/ 6369 w 10000"/>
                <a:gd name="connsiteY36" fmla="*/ 9099 h 10000"/>
                <a:gd name="connsiteX37" fmla="*/ 6310 w 10000"/>
                <a:gd name="connsiteY37" fmla="*/ 9356 h 10000"/>
                <a:gd name="connsiteX38" fmla="*/ 6190 w 10000"/>
                <a:gd name="connsiteY38" fmla="*/ 9571 h 10000"/>
                <a:gd name="connsiteX39" fmla="*/ 6071 w 10000"/>
                <a:gd name="connsiteY39" fmla="*/ 9742 h 10000"/>
                <a:gd name="connsiteX40" fmla="*/ 5952 w 10000"/>
                <a:gd name="connsiteY40" fmla="*/ 9871 h 10000"/>
                <a:gd name="connsiteX41" fmla="*/ 5774 w 10000"/>
                <a:gd name="connsiteY41" fmla="*/ 9957 h 10000"/>
                <a:gd name="connsiteX42" fmla="*/ 5625 w 10000"/>
                <a:gd name="connsiteY42" fmla="*/ 10000 h 10000"/>
                <a:gd name="connsiteX43" fmla="*/ 5625 w 10000"/>
                <a:gd name="connsiteY43" fmla="*/ 10000 h 10000"/>
                <a:gd name="connsiteX0" fmla="*/ 5625 w 6429"/>
                <a:gd name="connsiteY0" fmla="*/ 10000 h 10000"/>
                <a:gd name="connsiteX1" fmla="*/ 5625 w 6429"/>
                <a:gd name="connsiteY1" fmla="*/ 10000 h 10000"/>
                <a:gd name="connsiteX2" fmla="*/ 5476 w 6429"/>
                <a:gd name="connsiteY2" fmla="*/ 9957 h 10000"/>
                <a:gd name="connsiteX3" fmla="*/ 5357 w 6429"/>
                <a:gd name="connsiteY3" fmla="*/ 9914 h 10000"/>
                <a:gd name="connsiteX4" fmla="*/ 5089 w 6429"/>
                <a:gd name="connsiteY4" fmla="*/ 9785 h 10000"/>
                <a:gd name="connsiteX5" fmla="*/ 536 w 6429"/>
                <a:gd name="connsiteY5" fmla="*/ 6094 h 10000"/>
                <a:gd name="connsiteX6" fmla="*/ 536 w 6429"/>
                <a:gd name="connsiteY6" fmla="*/ 6094 h 10000"/>
                <a:gd name="connsiteX7" fmla="*/ 298 w 6429"/>
                <a:gd name="connsiteY7" fmla="*/ 5880 h 10000"/>
                <a:gd name="connsiteX8" fmla="*/ 119 w 6429"/>
                <a:gd name="connsiteY8" fmla="*/ 5579 h 10000"/>
                <a:gd name="connsiteX9" fmla="*/ 30 w 6429"/>
                <a:gd name="connsiteY9" fmla="*/ 5322 h 10000"/>
                <a:gd name="connsiteX10" fmla="*/ 0 w 6429"/>
                <a:gd name="connsiteY10" fmla="*/ 4979 h 10000"/>
                <a:gd name="connsiteX11" fmla="*/ 0 w 6429"/>
                <a:gd name="connsiteY11" fmla="*/ 4979 h 10000"/>
                <a:gd name="connsiteX12" fmla="*/ 30 w 6429"/>
                <a:gd name="connsiteY12" fmla="*/ 4678 h 10000"/>
                <a:gd name="connsiteX13" fmla="*/ 119 w 6429"/>
                <a:gd name="connsiteY13" fmla="*/ 4378 h 10000"/>
                <a:gd name="connsiteX14" fmla="*/ 298 w 6429"/>
                <a:gd name="connsiteY14" fmla="*/ 4120 h 10000"/>
                <a:gd name="connsiteX15" fmla="*/ 536 w 6429"/>
                <a:gd name="connsiteY15" fmla="*/ 3906 h 10000"/>
                <a:gd name="connsiteX16" fmla="*/ 5089 w 6429"/>
                <a:gd name="connsiteY16" fmla="*/ 215 h 10000"/>
                <a:gd name="connsiteX17" fmla="*/ 5089 w 6429"/>
                <a:gd name="connsiteY17" fmla="*/ 215 h 10000"/>
                <a:gd name="connsiteX18" fmla="*/ 5357 w 6429"/>
                <a:gd name="connsiteY18" fmla="*/ 86 h 10000"/>
                <a:gd name="connsiteX19" fmla="*/ 5476 w 6429"/>
                <a:gd name="connsiteY19" fmla="*/ 43 h 10000"/>
                <a:gd name="connsiteX20" fmla="*/ 5625 w 6429"/>
                <a:gd name="connsiteY20" fmla="*/ 0 h 10000"/>
                <a:gd name="connsiteX21" fmla="*/ 5625 w 6429"/>
                <a:gd name="connsiteY21" fmla="*/ 0 h 10000"/>
                <a:gd name="connsiteX22" fmla="*/ 5774 w 6429"/>
                <a:gd name="connsiteY22" fmla="*/ 43 h 10000"/>
                <a:gd name="connsiteX23" fmla="*/ 5923 w 6429"/>
                <a:gd name="connsiteY23" fmla="*/ 86 h 10000"/>
                <a:gd name="connsiteX24" fmla="*/ 6042 w 6429"/>
                <a:gd name="connsiteY24" fmla="*/ 215 h 10000"/>
                <a:gd name="connsiteX25" fmla="*/ 6161 w 6429"/>
                <a:gd name="connsiteY25" fmla="*/ 386 h 10000"/>
                <a:gd name="connsiteX26" fmla="*/ 6280 w 6429"/>
                <a:gd name="connsiteY26" fmla="*/ 558 h 10000"/>
                <a:gd name="connsiteX27" fmla="*/ 6369 w 6429"/>
                <a:gd name="connsiteY27" fmla="*/ 815 h 10000"/>
                <a:gd name="connsiteX28" fmla="*/ 6399 w 6429"/>
                <a:gd name="connsiteY28" fmla="*/ 1116 h 10000"/>
                <a:gd name="connsiteX29" fmla="*/ 6429 w 6429"/>
                <a:gd name="connsiteY29" fmla="*/ 1502 h 10000"/>
                <a:gd name="connsiteX30" fmla="*/ 6429 w 6429"/>
                <a:gd name="connsiteY30" fmla="*/ 2532 h 10000"/>
                <a:gd name="connsiteX31" fmla="*/ 6429 w 6429"/>
                <a:gd name="connsiteY31" fmla="*/ 7468 h 10000"/>
                <a:gd name="connsiteX32" fmla="*/ 6429 w 6429"/>
                <a:gd name="connsiteY32" fmla="*/ 8498 h 10000"/>
                <a:gd name="connsiteX33" fmla="*/ 6429 w 6429"/>
                <a:gd name="connsiteY33" fmla="*/ 8498 h 10000"/>
                <a:gd name="connsiteX34" fmla="*/ 6399 w 6429"/>
                <a:gd name="connsiteY34" fmla="*/ 8841 h 10000"/>
                <a:gd name="connsiteX35" fmla="*/ 6369 w 6429"/>
                <a:gd name="connsiteY35" fmla="*/ 9099 h 10000"/>
                <a:gd name="connsiteX36" fmla="*/ 6310 w 6429"/>
                <a:gd name="connsiteY36" fmla="*/ 9356 h 10000"/>
                <a:gd name="connsiteX37" fmla="*/ 6190 w 6429"/>
                <a:gd name="connsiteY37" fmla="*/ 9571 h 10000"/>
                <a:gd name="connsiteX38" fmla="*/ 6071 w 6429"/>
                <a:gd name="connsiteY38" fmla="*/ 9742 h 10000"/>
                <a:gd name="connsiteX39" fmla="*/ 5952 w 6429"/>
                <a:gd name="connsiteY39" fmla="*/ 9871 h 10000"/>
                <a:gd name="connsiteX40" fmla="*/ 5774 w 6429"/>
                <a:gd name="connsiteY40" fmla="*/ 9957 h 10000"/>
                <a:gd name="connsiteX41" fmla="*/ 5625 w 6429"/>
                <a:gd name="connsiteY41" fmla="*/ 10000 h 10000"/>
                <a:gd name="connsiteX42" fmla="*/ 5625 w 6429"/>
                <a:gd name="connsiteY42"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429" h="10000">
                  <a:moveTo>
                    <a:pt x="5625" y="10000"/>
                  </a:moveTo>
                  <a:lnTo>
                    <a:pt x="5625" y="10000"/>
                  </a:lnTo>
                  <a:lnTo>
                    <a:pt x="5476" y="9957"/>
                  </a:lnTo>
                  <a:cubicBezTo>
                    <a:pt x="5436" y="9943"/>
                    <a:pt x="5397" y="9928"/>
                    <a:pt x="5357" y="9914"/>
                  </a:cubicBezTo>
                  <a:lnTo>
                    <a:pt x="5089" y="9785"/>
                  </a:lnTo>
                  <a:lnTo>
                    <a:pt x="536" y="6094"/>
                  </a:lnTo>
                  <a:lnTo>
                    <a:pt x="536" y="6094"/>
                  </a:lnTo>
                  <a:lnTo>
                    <a:pt x="298" y="5880"/>
                  </a:lnTo>
                  <a:cubicBezTo>
                    <a:pt x="238" y="5780"/>
                    <a:pt x="179" y="5679"/>
                    <a:pt x="119" y="5579"/>
                  </a:cubicBezTo>
                  <a:cubicBezTo>
                    <a:pt x="89" y="5493"/>
                    <a:pt x="60" y="5408"/>
                    <a:pt x="30" y="5322"/>
                  </a:cubicBezTo>
                  <a:cubicBezTo>
                    <a:pt x="20" y="5208"/>
                    <a:pt x="10" y="5093"/>
                    <a:pt x="0" y="4979"/>
                  </a:cubicBezTo>
                  <a:lnTo>
                    <a:pt x="0" y="4979"/>
                  </a:lnTo>
                  <a:cubicBezTo>
                    <a:pt x="10" y="4879"/>
                    <a:pt x="20" y="4778"/>
                    <a:pt x="30" y="4678"/>
                  </a:cubicBezTo>
                  <a:cubicBezTo>
                    <a:pt x="60" y="4578"/>
                    <a:pt x="89" y="4478"/>
                    <a:pt x="119" y="4378"/>
                  </a:cubicBezTo>
                  <a:lnTo>
                    <a:pt x="298" y="4120"/>
                  </a:lnTo>
                  <a:lnTo>
                    <a:pt x="536" y="3906"/>
                  </a:lnTo>
                  <a:lnTo>
                    <a:pt x="5089" y="215"/>
                  </a:lnTo>
                  <a:lnTo>
                    <a:pt x="5089" y="215"/>
                  </a:lnTo>
                  <a:lnTo>
                    <a:pt x="5357" y="86"/>
                  </a:lnTo>
                  <a:cubicBezTo>
                    <a:pt x="5397" y="72"/>
                    <a:pt x="5436" y="57"/>
                    <a:pt x="5476" y="43"/>
                  </a:cubicBezTo>
                  <a:lnTo>
                    <a:pt x="5625" y="0"/>
                  </a:lnTo>
                  <a:lnTo>
                    <a:pt x="5625" y="0"/>
                  </a:lnTo>
                  <a:lnTo>
                    <a:pt x="5774" y="43"/>
                  </a:lnTo>
                  <a:lnTo>
                    <a:pt x="5923" y="86"/>
                  </a:lnTo>
                  <a:lnTo>
                    <a:pt x="6042" y="215"/>
                  </a:lnTo>
                  <a:cubicBezTo>
                    <a:pt x="6082" y="272"/>
                    <a:pt x="6121" y="329"/>
                    <a:pt x="6161" y="386"/>
                  </a:cubicBezTo>
                  <a:cubicBezTo>
                    <a:pt x="6201" y="443"/>
                    <a:pt x="6240" y="501"/>
                    <a:pt x="6280" y="558"/>
                  </a:cubicBezTo>
                  <a:cubicBezTo>
                    <a:pt x="6310" y="644"/>
                    <a:pt x="6339" y="729"/>
                    <a:pt x="6369" y="815"/>
                  </a:cubicBezTo>
                  <a:cubicBezTo>
                    <a:pt x="6379" y="915"/>
                    <a:pt x="6389" y="1016"/>
                    <a:pt x="6399" y="1116"/>
                  </a:cubicBezTo>
                  <a:cubicBezTo>
                    <a:pt x="6409" y="1245"/>
                    <a:pt x="6419" y="1373"/>
                    <a:pt x="6429" y="1502"/>
                  </a:cubicBezTo>
                  <a:lnTo>
                    <a:pt x="6429" y="2532"/>
                  </a:lnTo>
                  <a:lnTo>
                    <a:pt x="6429" y="7468"/>
                  </a:lnTo>
                  <a:lnTo>
                    <a:pt x="6429" y="8498"/>
                  </a:lnTo>
                  <a:lnTo>
                    <a:pt x="6429" y="8498"/>
                  </a:lnTo>
                  <a:cubicBezTo>
                    <a:pt x="6419" y="8612"/>
                    <a:pt x="6409" y="8727"/>
                    <a:pt x="6399" y="8841"/>
                  </a:cubicBezTo>
                  <a:lnTo>
                    <a:pt x="6369" y="9099"/>
                  </a:lnTo>
                  <a:cubicBezTo>
                    <a:pt x="6349" y="9185"/>
                    <a:pt x="6330" y="9270"/>
                    <a:pt x="6310" y="9356"/>
                  </a:cubicBezTo>
                  <a:lnTo>
                    <a:pt x="6190" y="9571"/>
                  </a:lnTo>
                  <a:cubicBezTo>
                    <a:pt x="6150" y="9628"/>
                    <a:pt x="6111" y="9685"/>
                    <a:pt x="6071" y="9742"/>
                  </a:cubicBezTo>
                  <a:lnTo>
                    <a:pt x="5952" y="9871"/>
                  </a:lnTo>
                  <a:lnTo>
                    <a:pt x="5774" y="9957"/>
                  </a:lnTo>
                  <a:lnTo>
                    <a:pt x="5625" y="10000"/>
                  </a:lnTo>
                  <a:lnTo>
                    <a:pt x="5625" y="10000"/>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prstClr val="white"/>
                </a:solidFill>
              </a:endParaRPr>
            </a:p>
          </p:txBody>
        </p:sp>
      </p:grpSp>
      <p:pic>
        <p:nvPicPr>
          <p:cNvPr id="3074" name="Picture 2" descr="C:\Users\lewingto\Documents\Brand\HP Icons\Cloud_content_management_RGB_blue_NT.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60362" y="117358"/>
            <a:ext cx="636594" cy="44945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lewingto\Documents\Brand\HP Icons\Internet_connected_with_printer_RGB_blue_NT.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94090" y="430062"/>
            <a:ext cx="435865" cy="630937"/>
          </a:xfrm>
          <a:prstGeom prst="rect">
            <a:avLst/>
          </a:prstGeom>
          <a:noFill/>
          <a:extLst>
            <a:ext uri="{909E8E84-426E-40DD-AFC4-6F175D3DCCD1}">
              <a14:hiddenFill xmlns:a14="http://schemas.microsoft.com/office/drawing/2010/main">
                <a:solidFill>
                  <a:srgbClr val="FFFFFF"/>
                </a:solidFill>
              </a14:hiddenFill>
            </a:ext>
          </a:extLst>
        </p:spPr>
      </p:pic>
      <p:sp>
        <p:nvSpPr>
          <p:cNvPr id="54" name="Title 1"/>
          <p:cNvSpPr txBox="1">
            <a:spLocks/>
          </p:cNvSpPr>
          <p:nvPr/>
        </p:nvSpPr>
        <p:spPr bwMode="black">
          <a:xfrm>
            <a:off x="6816784" y="2332308"/>
            <a:ext cx="1103066" cy="721485"/>
          </a:xfrm>
          <a:prstGeom prst="rect">
            <a:avLst/>
          </a:prstGeom>
          <a:ln>
            <a:noFill/>
          </a:ln>
        </p:spPr>
        <p:txBody>
          <a:bodyPr vert="horz" wrap="square" lIns="0" tIns="0" rIns="0" bIns="0" rtlCol="0" anchor="ctr"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r>
              <a:rPr kumimoji="1" lang="en-US" altLang="ja-JP" sz="1600" dirty="0" smtClean="0"/>
              <a:t>Security built-in from silicon upwards </a:t>
            </a:r>
            <a:endParaRPr kumimoji="1" lang="ja-JP" altLang="en-US" sz="1600" dirty="0"/>
          </a:p>
        </p:txBody>
      </p:sp>
    </p:spTree>
    <p:extLst>
      <p:ext uri="{BB962C8B-B14F-4D97-AF65-F5344CB8AC3E}">
        <p14:creationId xmlns:p14="http://schemas.microsoft.com/office/powerpoint/2010/main" val="349619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Performance estimates – graph traversal</a:t>
            </a:r>
            <a:endParaRPr lang="en-US" dirty="0"/>
          </a:p>
        </p:txBody>
      </p:sp>
      <p:graphicFrame>
        <p:nvGraphicFramePr>
          <p:cNvPr id="7" name="Content Placeholder 6"/>
          <p:cNvGraphicFramePr>
            <a:graphicFrameLocks noGrp="1"/>
          </p:cNvGraphicFramePr>
          <p:nvPr>
            <p:ph sz="quarter" idx="16"/>
            <p:extLst/>
          </p:nvPr>
        </p:nvGraphicFramePr>
        <p:xfrm>
          <a:off x="331787" y="1189038"/>
          <a:ext cx="4766685" cy="3438380"/>
        </p:xfrm>
        <a:graphic>
          <a:graphicData uri="http://schemas.openxmlformats.org/drawingml/2006/chart">
            <c:chart xmlns:c="http://schemas.openxmlformats.org/drawingml/2006/chart" xmlns:r="http://schemas.openxmlformats.org/officeDocument/2006/relationships" r:id="rId3"/>
          </a:graphicData>
        </a:graphic>
      </p:graphicFrame>
      <p:sp>
        <p:nvSpPr>
          <p:cNvPr id="8" name="Content Placeholder 7"/>
          <p:cNvSpPr>
            <a:spLocks noGrp="1"/>
          </p:cNvSpPr>
          <p:nvPr>
            <p:ph sz="quarter" idx="17"/>
          </p:nvPr>
        </p:nvSpPr>
        <p:spPr>
          <a:xfrm>
            <a:off x="5316970" y="1459698"/>
            <a:ext cx="3392920" cy="2782917"/>
          </a:xfrm>
        </p:spPr>
        <p:txBody>
          <a:bodyPr>
            <a:normAutofit/>
          </a:bodyPr>
          <a:lstStyle/>
          <a:p>
            <a:r>
              <a:rPr lang="en-US" sz="1600" dirty="0" smtClean="0"/>
              <a:t>Graph 500-like workload</a:t>
            </a:r>
          </a:p>
          <a:p>
            <a:endParaRPr lang="en-US" sz="500" dirty="0" smtClean="0"/>
          </a:p>
          <a:p>
            <a:r>
              <a:rPr lang="en-US" sz="1600" dirty="0" smtClean="0"/>
              <a:t>Sequoia, Blue Gene Q at Livermore</a:t>
            </a:r>
          </a:p>
          <a:p>
            <a:pPr lvl="1"/>
            <a:r>
              <a:rPr lang="en-US" sz="1400" dirty="0" smtClean="0"/>
              <a:t>64,000 nodes, &gt; 1M cores total</a:t>
            </a:r>
          </a:p>
          <a:p>
            <a:endParaRPr lang="en-US" sz="500" dirty="0" smtClean="0"/>
          </a:p>
          <a:p>
            <a:r>
              <a:rPr lang="en-US" sz="1600" dirty="0" smtClean="0"/>
              <a:t>HP – The Machine</a:t>
            </a:r>
          </a:p>
          <a:p>
            <a:pPr lvl="1"/>
            <a:r>
              <a:rPr lang="en-US" sz="1400" dirty="0" smtClean="0"/>
              <a:t>20 racks, 256 SoCs / rack, 122k cores total</a:t>
            </a:r>
          </a:p>
          <a:p>
            <a:pPr lvl="1"/>
            <a:r>
              <a:rPr lang="en-US" sz="1400" dirty="0" smtClean="0"/>
              <a:t>256 GB NVM per SoC, 1.3 PB total</a:t>
            </a:r>
          </a:p>
          <a:p>
            <a:pPr lvl="1"/>
            <a:r>
              <a:rPr lang="en-US" sz="1400" dirty="0" smtClean="0"/>
              <a:t>256 NICs per rack, 2*100 Gbps links / NIC</a:t>
            </a:r>
          </a:p>
          <a:p>
            <a:pPr lvl="1"/>
            <a:r>
              <a:rPr lang="en-US" sz="1400" dirty="0" smtClean="0"/>
              <a:t>Utilization &lt; 70%</a:t>
            </a:r>
          </a:p>
        </p:txBody>
      </p:sp>
      <p:sp>
        <p:nvSpPr>
          <p:cNvPr id="2" name="Subtitle 1"/>
          <p:cNvSpPr>
            <a:spLocks noGrp="1"/>
          </p:cNvSpPr>
          <p:nvPr>
            <p:ph type="subTitle" idx="1"/>
          </p:nvPr>
        </p:nvSpPr>
        <p:spPr/>
        <p:txBody>
          <a:bodyPr/>
          <a:lstStyle/>
          <a:p>
            <a:r>
              <a:rPr lang="en-US" dirty="0" smtClean="0"/>
              <a:t>What could you do with 16 trillion edges per second (TEPS)?</a:t>
            </a:r>
            <a:endParaRPr lang="en-US" dirty="0"/>
          </a:p>
        </p:txBody>
      </p:sp>
      <p:sp>
        <p:nvSpPr>
          <p:cNvPr id="4" name="TextBox 3"/>
          <p:cNvSpPr txBox="1"/>
          <p:nvPr/>
        </p:nvSpPr>
        <p:spPr>
          <a:xfrm>
            <a:off x="543075" y="1394728"/>
            <a:ext cx="708211" cy="276999"/>
          </a:xfrm>
          <a:prstGeom prst="rect">
            <a:avLst/>
          </a:prstGeom>
          <a:noFill/>
        </p:spPr>
        <p:txBody>
          <a:bodyPr wrap="square" rtlCol="0">
            <a:spAutoFit/>
          </a:bodyPr>
          <a:lstStyle/>
          <a:p>
            <a:pPr marL="0" defTabSz="430213">
              <a:spcAft>
                <a:spcPts val="400"/>
              </a:spcAft>
              <a:buSzPct val="100000"/>
            </a:pPr>
            <a:r>
              <a:rPr lang="en-US" sz="1200" dirty="0" smtClean="0">
                <a:solidFill>
                  <a:srgbClr val="000000"/>
                </a:solidFill>
                <a:latin typeface="HP Simplified" pitchFamily="34" charset="0"/>
                <a:cs typeface="HP Simplified" pitchFamily="34" charset="0"/>
              </a:rPr>
              <a:t>16 TEPS</a:t>
            </a:r>
          </a:p>
        </p:txBody>
      </p:sp>
      <p:sp>
        <p:nvSpPr>
          <p:cNvPr id="9" name="TextBox 8"/>
          <p:cNvSpPr txBox="1"/>
          <p:nvPr/>
        </p:nvSpPr>
        <p:spPr>
          <a:xfrm>
            <a:off x="1147308" y="1469639"/>
            <a:ext cx="824752" cy="276999"/>
          </a:xfrm>
          <a:prstGeom prst="rect">
            <a:avLst/>
          </a:prstGeom>
          <a:noFill/>
        </p:spPr>
        <p:txBody>
          <a:bodyPr wrap="square" rtlCol="0">
            <a:spAutoFit/>
          </a:bodyPr>
          <a:lstStyle/>
          <a:p>
            <a:pPr marL="0" defTabSz="430213">
              <a:spcAft>
                <a:spcPts val="400"/>
              </a:spcAft>
              <a:buSzPct val="100000"/>
            </a:pPr>
            <a:r>
              <a:rPr lang="en-US" sz="1200" dirty="0" smtClean="0">
                <a:solidFill>
                  <a:srgbClr val="000000"/>
                </a:solidFill>
                <a:latin typeface="HP Simplified" pitchFamily="34" charset="0"/>
                <a:cs typeface="HP Simplified" pitchFamily="34" charset="0"/>
              </a:rPr>
              <a:t>15.3 TEPS</a:t>
            </a:r>
          </a:p>
        </p:txBody>
      </p:sp>
      <p:sp>
        <p:nvSpPr>
          <p:cNvPr id="10" name="TextBox 9"/>
          <p:cNvSpPr txBox="1"/>
          <p:nvPr/>
        </p:nvSpPr>
        <p:spPr>
          <a:xfrm>
            <a:off x="2096427" y="3575560"/>
            <a:ext cx="708211" cy="276999"/>
          </a:xfrm>
          <a:prstGeom prst="rect">
            <a:avLst/>
          </a:prstGeom>
          <a:noFill/>
        </p:spPr>
        <p:txBody>
          <a:bodyPr wrap="square" rtlCol="0">
            <a:spAutoFit/>
          </a:bodyPr>
          <a:lstStyle/>
          <a:p>
            <a:pPr marL="0" defTabSz="430213">
              <a:spcAft>
                <a:spcPts val="400"/>
              </a:spcAft>
              <a:buSzPct val="100000"/>
            </a:pPr>
            <a:r>
              <a:rPr lang="en-US" sz="1200" dirty="0" smtClean="0">
                <a:solidFill>
                  <a:srgbClr val="000000"/>
                </a:solidFill>
                <a:latin typeface="HP Simplified" pitchFamily="34" charset="0"/>
                <a:cs typeface="HP Simplified" pitchFamily="34" charset="0"/>
              </a:rPr>
              <a:t>400 kW</a:t>
            </a:r>
          </a:p>
        </p:txBody>
      </p:sp>
      <p:sp>
        <p:nvSpPr>
          <p:cNvPr id="11" name="TextBox 10"/>
          <p:cNvSpPr txBox="1"/>
          <p:nvPr/>
        </p:nvSpPr>
        <p:spPr>
          <a:xfrm>
            <a:off x="2576293" y="1469286"/>
            <a:ext cx="808410" cy="276999"/>
          </a:xfrm>
          <a:prstGeom prst="rect">
            <a:avLst/>
          </a:prstGeom>
          <a:noFill/>
        </p:spPr>
        <p:txBody>
          <a:bodyPr wrap="square" rtlCol="0">
            <a:spAutoFit/>
          </a:bodyPr>
          <a:lstStyle/>
          <a:p>
            <a:pPr marL="0" defTabSz="430213">
              <a:spcAft>
                <a:spcPts val="400"/>
              </a:spcAft>
              <a:buSzPct val="100000"/>
            </a:pPr>
            <a:r>
              <a:rPr lang="en-US" sz="1200" dirty="0" smtClean="0">
                <a:solidFill>
                  <a:srgbClr val="000000"/>
                </a:solidFill>
                <a:latin typeface="HP Simplified" pitchFamily="34" charset="0"/>
                <a:cs typeface="HP Simplified" pitchFamily="34" charset="0"/>
              </a:rPr>
              <a:t>7,900 kW</a:t>
            </a:r>
          </a:p>
        </p:txBody>
      </p:sp>
      <p:sp>
        <p:nvSpPr>
          <p:cNvPr id="12" name="TextBox 11"/>
          <p:cNvSpPr txBox="1"/>
          <p:nvPr/>
        </p:nvSpPr>
        <p:spPr>
          <a:xfrm>
            <a:off x="3677085" y="1469287"/>
            <a:ext cx="786280" cy="276999"/>
          </a:xfrm>
          <a:prstGeom prst="rect">
            <a:avLst/>
          </a:prstGeom>
          <a:noFill/>
        </p:spPr>
        <p:txBody>
          <a:bodyPr wrap="square" rtlCol="0">
            <a:spAutoFit/>
          </a:bodyPr>
          <a:lstStyle/>
          <a:p>
            <a:pPr marL="0" defTabSz="430213">
              <a:spcAft>
                <a:spcPts val="400"/>
              </a:spcAft>
              <a:buSzPct val="100000"/>
            </a:pPr>
            <a:r>
              <a:rPr lang="en-US" sz="1200" dirty="0" smtClean="0">
                <a:solidFill>
                  <a:srgbClr val="000000"/>
                </a:solidFill>
                <a:latin typeface="HP Simplified" pitchFamily="34" charset="0"/>
                <a:cs typeface="HP Simplified" pitchFamily="34" charset="0"/>
              </a:rPr>
              <a:t>4 trillion</a:t>
            </a:r>
          </a:p>
        </p:txBody>
      </p:sp>
      <p:sp>
        <p:nvSpPr>
          <p:cNvPr id="13" name="TextBox 12"/>
          <p:cNvSpPr txBox="1"/>
          <p:nvPr/>
        </p:nvSpPr>
        <p:spPr>
          <a:xfrm>
            <a:off x="4185216" y="3120143"/>
            <a:ext cx="748039" cy="276999"/>
          </a:xfrm>
          <a:prstGeom prst="rect">
            <a:avLst/>
          </a:prstGeom>
          <a:noFill/>
        </p:spPr>
        <p:txBody>
          <a:bodyPr wrap="square" rtlCol="0">
            <a:spAutoFit/>
          </a:bodyPr>
          <a:lstStyle/>
          <a:p>
            <a:pPr marL="0" defTabSz="430213">
              <a:spcAft>
                <a:spcPts val="400"/>
              </a:spcAft>
              <a:buSzPct val="100000"/>
            </a:pPr>
            <a:r>
              <a:rPr lang="en-US" sz="1200" dirty="0" smtClean="0">
                <a:solidFill>
                  <a:srgbClr val="000000"/>
                </a:solidFill>
                <a:latin typeface="HP Simplified" pitchFamily="34" charset="0"/>
                <a:cs typeface="HP Simplified" pitchFamily="34" charset="0"/>
              </a:rPr>
              <a:t>1</a:t>
            </a:r>
            <a:r>
              <a:rPr lang="en-US" sz="1200" dirty="0">
                <a:solidFill>
                  <a:srgbClr val="000000"/>
                </a:solidFill>
                <a:latin typeface="HP Simplified" pitchFamily="34" charset="0"/>
                <a:cs typeface="HP Simplified" pitchFamily="34" charset="0"/>
              </a:rPr>
              <a:t> </a:t>
            </a:r>
            <a:r>
              <a:rPr lang="en-US" sz="1200" dirty="0" smtClean="0">
                <a:solidFill>
                  <a:srgbClr val="000000"/>
                </a:solidFill>
                <a:latin typeface="HP Simplified" pitchFamily="34" charset="0"/>
                <a:cs typeface="HP Simplified" pitchFamily="34" charset="0"/>
              </a:rPr>
              <a:t>trillion</a:t>
            </a:r>
          </a:p>
        </p:txBody>
      </p:sp>
    </p:spTree>
    <p:extLst>
      <p:ext uri="{BB962C8B-B14F-4D97-AF65-F5344CB8AC3E}">
        <p14:creationId xmlns:p14="http://schemas.microsoft.com/office/powerpoint/2010/main" val="3207378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6218157" y="540009"/>
            <a:ext cx="2206651" cy="3826689"/>
          </a:xfrm>
          <a:prstGeom prst="rect">
            <a:avLst/>
          </a:prstGeom>
          <a:noFill/>
        </p:spPr>
        <p:txBody>
          <a:bodyPr wrap="square" rtlCol="0">
            <a:spAutoFit/>
          </a:bodyPr>
          <a:lstStyle/>
          <a:p>
            <a:pPr marL="0" defTabSz="430213">
              <a:spcAft>
                <a:spcPts val="400"/>
              </a:spcAft>
              <a:buSzPct val="100000"/>
            </a:pPr>
            <a:r>
              <a:rPr lang="en-US" sz="2400" dirty="0" smtClean="0">
                <a:solidFill>
                  <a:srgbClr val="000000"/>
                </a:solidFill>
                <a:latin typeface="HP Simplified" pitchFamily="34" charset="0"/>
                <a:cs typeface="HP Simplified" pitchFamily="34" charset="0"/>
              </a:rPr>
              <a:t>Translator</a:t>
            </a:r>
          </a:p>
          <a:p>
            <a:pPr marL="0" defTabSz="430213">
              <a:spcAft>
                <a:spcPts val="400"/>
              </a:spcAft>
              <a:buSzPct val="100000"/>
            </a:pPr>
            <a:r>
              <a:rPr lang="en-US" sz="2400" dirty="0" smtClean="0">
                <a:solidFill>
                  <a:srgbClr val="000000"/>
                </a:solidFill>
                <a:latin typeface="HP Simplified" pitchFamily="34" charset="0"/>
                <a:cs typeface="HP Simplified" pitchFamily="34" charset="0"/>
              </a:rPr>
              <a:t>Coordinator</a:t>
            </a:r>
          </a:p>
          <a:p>
            <a:pPr marL="0" defTabSz="430213">
              <a:spcAft>
                <a:spcPts val="400"/>
              </a:spcAft>
              <a:buSzPct val="100000"/>
            </a:pPr>
            <a:r>
              <a:rPr lang="en-US" sz="2400" dirty="0" smtClean="0">
                <a:solidFill>
                  <a:srgbClr val="000000"/>
                </a:solidFill>
                <a:latin typeface="HP Simplified" pitchFamily="34" charset="0"/>
                <a:cs typeface="HP Simplified" pitchFamily="34" charset="0"/>
              </a:rPr>
              <a:t>Orchestrator</a:t>
            </a:r>
          </a:p>
          <a:p>
            <a:pPr marL="0" defTabSz="430213">
              <a:spcAft>
                <a:spcPts val="400"/>
              </a:spcAft>
              <a:buSzPct val="100000"/>
            </a:pPr>
            <a:r>
              <a:rPr lang="en-US" sz="2400" dirty="0" smtClean="0">
                <a:solidFill>
                  <a:srgbClr val="000000"/>
                </a:solidFill>
                <a:latin typeface="HP Simplified" pitchFamily="34" charset="0"/>
                <a:cs typeface="HP Simplified" pitchFamily="34" charset="0"/>
              </a:rPr>
              <a:t>Arbitrator</a:t>
            </a:r>
          </a:p>
          <a:p>
            <a:pPr marL="0" defTabSz="430213">
              <a:spcAft>
                <a:spcPts val="400"/>
              </a:spcAft>
              <a:buSzPct val="100000"/>
            </a:pPr>
            <a:r>
              <a:rPr lang="en-US" sz="2400" dirty="0" smtClean="0">
                <a:solidFill>
                  <a:srgbClr val="000000"/>
                </a:solidFill>
                <a:latin typeface="HP Simplified" pitchFamily="34" charset="0"/>
                <a:cs typeface="HP Simplified" pitchFamily="34" charset="0"/>
              </a:rPr>
              <a:t>Aggregator</a:t>
            </a:r>
          </a:p>
          <a:p>
            <a:pPr marL="0" defTabSz="430213">
              <a:spcAft>
                <a:spcPts val="400"/>
              </a:spcAft>
              <a:buSzPct val="100000"/>
            </a:pPr>
            <a:r>
              <a:rPr lang="en-US" sz="2400" dirty="0" smtClean="0">
                <a:solidFill>
                  <a:srgbClr val="000000"/>
                </a:solidFill>
                <a:latin typeface="HP Simplified" pitchFamily="34" charset="0"/>
                <a:cs typeface="HP Simplified" pitchFamily="34" charset="0"/>
              </a:rPr>
              <a:t>Replicator</a:t>
            </a:r>
          </a:p>
          <a:p>
            <a:pPr defTabSz="430213">
              <a:spcAft>
                <a:spcPts val="400"/>
              </a:spcAft>
              <a:buSzPct val="100000"/>
            </a:pPr>
            <a:r>
              <a:rPr lang="en-US" sz="2400" dirty="0" smtClean="0">
                <a:solidFill>
                  <a:srgbClr val="000000"/>
                </a:solidFill>
                <a:latin typeface="HP Simplified" pitchFamily="34" charset="0"/>
                <a:cs typeface="HP Simplified" pitchFamily="34" charset="0"/>
              </a:rPr>
              <a:t>Anonymizer</a:t>
            </a:r>
          </a:p>
          <a:p>
            <a:pPr defTabSz="430213">
              <a:spcAft>
                <a:spcPts val="400"/>
              </a:spcAft>
              <a:buSzPct val="100000"/>
            </a:pPr>
            <a:r>
              <a:rPr lang="en-US" sz="2400" dirty="0" smtClean="0">
                <a:solidFill>
                  <a:srgbClr val="000000"/>
                </a:solidFill>
                <a:latin typeface="HP Simplified" pitchFamily="34" charset="0"/>
                <a:cs typeface="HP Simplified" pitchFamily="34" charset="0"/>
              </a:rPr>
              <a:t>Border guard</a:t>
            </a:r>
          </a:p>
          <a:p>
            <a:pPr defTabSz="430213">
              <a:spcAft>
                <a:spcPts val="400"/>
              </a:spcAft>
              <a:buSzPct val="100000"/>
            </a:pPr>
            <a:r>
              <a:rPr lang="en-US" sz="2400" dirty="0" smtClean="0">
                <a:solidFill>
                  <a:srgbClr val="000000"/>
                </a:solidFill>
                <a:latin typeface="HP Simplified" pitchFamily="34" charset="0"/>
                <a:cs typeface="HP Simplified" pitchFamily="34" charset="0"/>
              </a:rPr>
              <a:t>Learning engine</a:t>
            </a:r>
            <a:endParaRPr lang="en-US" sz="2400" dirty="0">
              <a:solidFill>
                <a:srgbClr val="000000"/>
              </a:solidFill>
              <a:latin typeface="HP Simplified" pitchFamily="34" charset="0"/>
              <a:cs typeface="HP Simplified" pitchFamily="34" charset="0"/>
            </a:endParaRPr>
          </a:p>
        </p:txBody>
      </p:sp>
      <p:pic>
        <p:nvPicPr>
          <p:cNvPr id="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068" y="1067668"/>
            <a:ext cx="4774886" cy="3177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314152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mesh of connected aircraft …</a:t>
            </a:r>
            <a:endParaRPr lang="en-US" dirty="0"/>
          </a:p>
        </p:txBody>
      </p:sp>
      <p:sp>
        <p:nvSpPr>
          <p:cNvPr id="5" name="Freeform 4"/>
          <p:cNvSpPr/>
          <p:nvPr/>
        </p:nvSpPr>
        <p:spPr>
          <a:xfrm>
            <a:off x="2629845" y="1700331"/>
            <a:ext cx="4201705" cy="1234174"/>
          </a:xfrm>
          <a:custGeom>
            <a:avLst/>
            <a:gdLst>
              <a:gd name="connsiteX0" fmla="*/ 0 w 4201705"/>
              <a:gd name="connsiteY0" fmla="*/ 0 h 1234174"/>
              <a:gd name="connsiteX1" fmla="*/ 1148667 w 4201705"/>
              <a:gd name="connsiteY1" fmla="*/ 1020198 h 1234174"/>
              <a:gd name="connsiteX2" fmla="*/ 3181507 w 4201705"/>
              <a:gd name="connsiteY2" fmla="*/ 1216681 h 1234174"/>
              <a:gd name="connsiteX3" fmla="*/ 4201705 w 4201705"/>
              <a:gd name="connsiteY3" fmla="*/ 740588 h 1234174"/>
            </a:gdLst>
            <a:ahLst/>
            <a:cxnLst>
              <a:cxn ang="0">
                <a:pos x="connsiteX0" y="connsiteY0"/>
              </a:cxn>
              <a:cxn ang="0">
                <a:pos x="connsiteX1" y="connsiteY1"/>
              </a:cxn>
              <a:cxn ang="0">
                <a:pos x="connsiteX2" y="connsiteY2"/>
              </a:cxn>
              <a:cxn ang="0">
                <a:pos x="connsiteX3" y="connsiteY3"/>
              </a:cxn>
            </a:cxnLst>
            <a:rect l="l" t="t" r="r" b="b"/>
            <a:pathLst>
              <a:path w="4201705" h="1234174">
                <a:moveTo>
                  <a:pt x="0" y="0"/>
                </a:moveTo>
                <a:cubicBezTo>
                  <a:pt x="309208" y="408709"/>
                  <a:pt x="618416" y="817418"/>
                  <a:pt x="1148667" y="1020198"/>
                </a:cubicBezTo>
                <a:cubicBezTo>
                  <a:pt x="1678918" y="1222978"/>
                  <a:pt x="2672667" y="1263283"/>
                  <a:pt x="3181507" y="1216681"/>
                </a:cubicBezTo>
                <a:cubicBezTo>
                  <a:pt x="3690347" y="1170079"/>
                  <a:pt x="4055603" y="751924"/>
                  <a:pt x="4201705" y="740588"/>
                </a:cubicBezTo>
              </a:path>
            </a:pathLst>
          </a:cu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reeform 5"/>
          <p:cNvSpPr/>
          <p:nvPr/>
        </p:nvSpPr>
        <p:spPr>
          <a:xfrm>
            <a:off x="1957269" y="2304893"/>
            <a:ext cx="2622288" cy="1435834"/>
          </a:xfrm>
          <a:custGeom>
            <a:avLst/>
            <a:gdLst>
              <a:gd name="connsiteX0" fmla="*/ 0 w 2622288"/>
              <a:gd name="connsiteY0" fmla="*/ 0 h 1435834"/>
              <a:gd name="connsiteX1" fmla="*/ 2183981 w 2622288"/>
              <a:gd name="connsiteY1" fmla="*/ 302281 h 1435834"/>
              <a:gd name="connsiteX2" fmla="*/ 2622288 w 2622288"/>
              <a:gd name="connsiteY2" fmla="*/ 1435834 h 1435834"/>
            </a:gdLst>
            <a:ahLst/>
            <a:cxnLst>
              <a:cxn ang="0">
                <a:pos x="connsiteX0" y="connsiteY0"/>
              </a:cxn>
              <a:cxn ang="0">
                <a:pos x="connsiteX1" y="connsiteY1"/>
              </a:cxn>
              <a:cxn ang="0">
                <a:pos x="connsiteX2" y="connsiteY2"/>
              </a:cxn>
            </a:cxnLst>
            <a:rect l="l" t="t" r="r" b="b"/>
            <a:pathLst>
              <a:path w="2622288" h="1435834">
                <a:moveTo>
                  <a:pt x="0" y="0"/>
                </a:moveTo>
                <a:cubicBezTo>
                  <a:pt x="873466" y="31487"/>
                  <a:pt x="1746933" y="62975"/>
                  <a:pt x="2183981" y="302281"/>
                </a:cubicBezTo>
                <a:cubicBezTo>
                  <a:pt x="2621029" y="541587"/>
                  <a:pt x="2593320" y="1258244"/>
                  <a:pt x="2622288" y="1435834"/>
                </a:cubicBezTo>
              </a:path>
            </a:pathLst>
          </a:cu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6"/>
          <p:cNvSpPr/>
          <p:nvPr/>
        </p:nvSpPr>
        <p:spPr>
          <a:xfrm>
            <a:off x="5173987" y="1654988"/>
            <a:ext cx="1211699" cy="2078182"/>
          </a:xfrm>
          <a:custGeom>
            <a:avLst/>
            <a:gdLst>
              <a:gd name="connsiteX0" fmla="*/ 1211699 w 1211699"/>
              <a:gd name="connsiteY0" fmla="*/ 2078182 h 2078182"/>
              <a:gd name="connsiteX1" fmla="*/ 10132 w 1211699"/>
              <a:gd name="connsiteY1" fmla="*/ 1042870 h 2078182"/>
              <a:gd name="connsiteX2" fmla="*/ 660036 w 1211699"/>
              <a:gd name="connsiteY2" fmla="*/ 0 h 2078182"/>
            </a:gdLst>
            <a:ahLst/>
            <a:cxnLst>
              <a:cxn ang="0">
                <a:pos x="connsiteX0" y="connsiteY0"/>
              </a:cxn>
              <a:cxn ang="0">
                <a:pos x="connsiteX1" y="connsiteY1"/>
              </a:cxn>
              <a:cxn ang="0">
                <a:pos x="connsiteX2" y="connsiteY2"/>
              </a:cxn>
            </a:cxnLst>
            <a:rect l="l" t="t" r="r" b="b"/>
            <a:pathLst>
              <a:path w="1211699" h="2078182">
                <a:moveTo>
                  <a:pt x="1211699" y="2078182"/>
                </a:moveTo>
                <a:cubicBezTo>
                  <a:pt x="656887" y="1733708"/>
                  <a:pt x="102076" y="1389234"/>
                  <a:pt x="10132" y="1042870"/>
                </a:cubicBezTo>
                <a:cubicBezTo>
                  <a:pt x="-81812" y="696506"/>
                  <a:pt x="477408" y="88165"/>
                  <a:pt x="660036" y="0"/>
                </a:cubicBezTo>
              </a:path>
            </a:pathLst>
          </a:cu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p:nvSpPr>
        <p:spPr>
          <a:xfrm>
            <a:off x="2705415" y="2663111"/>
            <a:ext cx="4247048" cy="1062502"/>
          </a:xfrm>
          <a:custGeom>
            <a:avLst/>
            <a:gdLst>
              <a:gd name="connsiteX0" fmla="*/ 4247048 w 4247048"/>
              <a:gd name="connsiteY0" fmla="*/ 677094 h 1062502"/>
              <a:gd name="connsiteX1" fmla="*/ 2312449 w 4247048"/>
              <a:gd name="connsiteY1" fmla="*/ 27190 h 1062502"/>
              <a:gd name="connsiteX2" fmla="*/ 528992 w 4247048"/>
              <a:gd name="connsiteY2" fmla="*/ 216115 h 1062502"/>
              <a:gd name="connsiteX3" fmla="*/ 0 w 4247048"/>
              <a:gd name="connsiteY3" fmla="*/ 1062502 h 1062502"/>
            </a:gdLst>
            <a:ahLst/>
            <a:cxnLst>
              <a:cxn ang="0">
                <a:pos x="connsiteX0" y="connsiteY0"/>
              </a:cxn>
              <a:cxn ang="0">
                <a:pos x="connsiteX1" y="connsiteY1"/>
              </a:cxn>
              <a:cxn ang="0">
                <a:pos x="connsiteX2" y="connsiteY2"/>
              </a:cxn>
              <a:cxn ang="0">
                <a:pos x="connsiteX3" y="connsiteY3"/>
              </a:cxn>
            </a:cxnLst>
            <a:rect l="l" t="t" r="r" b="b"/>
            <a:pathLst>
              <a:path w="4247048" h="1062502">
                <a:moveTo>
                  <a:pt x="4247048" y="677094"/>
                </a:moveTo>
                <a:cubicBezTo>
                  <a:pt x="3589586" y="390557"/>
                  <a:pt x="2932125" y="104020"/>
                  <a:pt x="2312449" y="27190"/>
                </a:cubicBezTo>
                <a:cubicBezTo>
                  <a:pt x="1692773" y="-49640"/>
                  <a:pt x="914400" y="43563"/>
                  <a:pt x="528992" y="216115"/>
                </a:cubicBezTo>
                <a:cubicBezTo>
                  <a:pt x="143584" y="388667"/>
                  <a:pt x="0" y="1062502"/>
                  <a:pt x="0" y="1062502"/>
                </a:cubicBezTo>
              </a:path>
            </a:pathLst>
          </a:cu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2191537" y="1541633"/>
            <a:ext cx="1557811" cy="1579418"/>
          </a:xfrm>
          <a:custGeom>
            <a:avLst/>
            <a:gdLst>
              <a:gd name="connsiteX0" fmla="*/ 0 w 1557811"/>
              <a:gd name="connsiteY0" fmla="*/ 1579418 h 1579418"/>
              <a:gd name="connsiteX1" fmla="*/ 1057984 w 1557811"/>
              <a:gd name="connsiteY1" fmla="*/ 1163782 h 1579418"/>
              <a:gd name="connsiteX2" fmla="*/ 1541633 w 1557811"/>
              <a:gd name="connsiteY2" fmla="*/ 619676 h 1579418"/>
              <a:gd name="connsiteX3" fmla="*/ 506321 w 1557811"/>
              <a:gd name="connsiteY3" fmla="*/ 0 h 1579418"/>
            </a:gdLst>
            <a:ahLst/>
            <a:cxnLst>
              <a:cxn ang="0">
                <a:pos x="connsiteX0" y="connsiteY0"/>
              </a:cxn>
              <a:cxn ang="0">
                <a:pos x="connsiteX1" y="connsiteY1"/>
              </a:cxn>
              <a:cxn ang="0">
                <a:pos x="connsiteX2" y="connsiteY2"/>
              </a:cxn>
              <a:cxn ang="0">
                <a:pos x="connsiteX3" y="connsiteY3"/>
              </a:cxn>
            </a:cxnLst>
            <a:rect l="l" t="t" r="r" b="b"/>
            <a:pathLst>
              <a:path w="1557811" h="1579418">
                <a:moveTo>
                  <a:pt x="0" y="1579418"/>
                </a:moveTo>
                <a:cubicBezTo>
                  <a:pt x="400522" y="1451578"/>
                  <a:pt x="801045" y="1323739"/>
                  <a:pt x="1057984" y="1163782"/>
                </a:cubicBezTo>
                <a:cubicBezTo>
                  <a:pt x="1314923" y="1003825"/>
                  <a:pt x="1633577" y="813640"/>
                  <a:pt x="1541633" y="619676"/>
                </a:cubicBezTo>
                <a:cubicBezTo>
                  <a:pt x="1449689" y="425712"/>
                  <a:pt x="618417" y="100760"/>
                  <a:pt x="506321" y="0"/>
                </a:cubicBezTo>
              </a:path>
            </a:pathLst>
          </a:cu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p:nvSpPr>
        <p:spPr>
          <a:xfrm>
            <a:off x="4420860" y="2267107"/>
            <a:ext cx="2297335" cy="1458506"/>
          </a:xfrm>
          <a:custGeom>
            <a:avLst/>
            <a:gdLst>
              <a:gd name="connsiteX0" fmla="*/ 2297335 w 2297335"/>
              <a:gd name="connsiteY0" fmla="*/ 0 h 1458506"/>
              <a:gd name="connsiteX1" fmla="*/ 536548 w 2297335"/>
              <a:gd name="connsiteY1" fmla="*/ 574334 h 1458506"/>
              <a:gd name="connsiteX2" fmla="*/ 0 w 2297335"/>
              <a:gd name="connsiteY2" fmla="*/ 1458506 h 1458506"/>
            </a:gdLst>
            <a:ahLst/>
            <a:cxnLst>
              <a:cxn ang="0">
                <a:pos x="connsiteX0" y="connsiteY0"/>
              </a:cxn>
              <a:cxn ang="0">
                <a:pos x="connsiteX1" y="connsiteY1"/>
              </a:cxn>
              <a:cxn ang="0">
                <a:pos x="connsiteX2" y="connsiteY2"/>
              </a:cxn>
            </a:cxnLst>
            <a:rect l="l" t="t" r="r" b="b"/>
            <a:pathLst>
              <a:path w="2297335" h="1458506">
                <a:moveTo>
                  <a:pt x="2297335" y="0"/>
                </a:moveTo>
                <a:cubicBezTo>
                  <a:pt x="1608386" y="165625"/>
                  <a:pt x="919437" y="331250"/>
                  <a:pt x="536548" y="574334"/>
                </a:cubicBezTo>
                <a:cubicBezTo>
                  <a:pt x="153659" y="817418"/>
                  <a:pt x="76829" y="1137962"/>
                  <a:pt x="0" y="1458506"/>
                </a:cubicBezTo>
              </a:path>
            </a:pathLst>
          </a:cu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17"/>
          <p:cNvSpPr/>
          <p:nvPr/>
        </p:nvSpPr>
        <p:spPr>
          <a:xfrm>
            <a:off x="2712972" y="1420721"/>
            <a:ext cx="2969911" cy="605416"/>
          </a:xfrm>
          <a:custGeom>
            <a:avLst/>
            <a:gdLst>
              <a:gd name="connsiteX0" fmla="*/ 0 w 2969911"/>
              <a:gd name="connsiteY0" fmla="*/ 0 h 605416"/>
              <a:gd name="connsiteX1" fmla="*/ 1685216 w 2969911"/>
              <a:gd name="connsiteY1" fmla="*/ 604562 h 605416"/>
              <a:gd name="connsiteX2" fmla="*/ 2969911 w 2969911"/>
              <a:gd name="connsiteY2" fmla="*/ 105798 h 605416"/>
            </a:gdLst>
            <a:ahLst/>
            <a:cxnLst>
              <a:cxn ang="0">
                <a:pos x="connsiteX0" y="connsiteY0"/>
              </a:cxn>
              <a:cxn ang="0">
                <a:pos x="connsiteX1" y="connsiteY1"/>
              </a:cxn>
              <a:cxn ang="0">
                <a:pos x="connsiteX2" y="connsiteY2"/>
              </a:cxn>
            </a:cxnLst>
            <a:rect l="l" t="t" r="r" b="b"/>
            <a:pathLst>
              <a:path w="2969911" h="605416">
                <a:moveTo>
                  <a:pt x="0" y="0"/>
                </a:moveTo>
                <a:cubicBezTo>
                  <a:pt x="595115" y="293464"/>
                  <a:pt x="1190231" y="586929"/>
                  <a:pt x="1685216" y="604562"/>
                </a:cubicBezTo>
                <a:cubicBezTo>
                  <a:pt x="2180201" y="622195"/>
                  <a:pt x="2575056" y="363996"/>
                  <a:pt x="2969911" y="105798"/>
                </a:cubicBezTo>
              </a:path>
            </a:pathLst>
          </a:cu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p:nvGrpSpPr>
        <p:grpSpPr>
          <a:xfrm>
            <a:off x="2325277" y="1122771"/>
            <a:ext cx="4497726" cy="2466142"/>
            <a:chOff x="2325277" y="1122771"/>
            <a:chExt cx="4497726" cy="2466142"/>
          </a:xfrm>
        </p:grpSpPr>
        <p:pic>
          <p:nvPicPr>
            <p:cNvPr id="3074" name="Picture 2" descr="C:\Users\lewingto\Documents\Brand\HP Icons\Cloud_outline_RGB_blue_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5277" y="1122771"/>
              <a:ext cx="4497726" cy="246614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lewingto\Documents\Brand\HP Icons\Gear_RGB_blue_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9220" y="2161441"/>
              <a:ext cx="886620" cy="8866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a:grpSpLocks noChangeAspect="1"/>
          </p:cNvGrpSpPr>
          <p:nvPr/>
        </p:nvGrpSpPr>
        <p:grpSpPr>
          <a:xfrm>
            <a:off x="1372920" y="1101896"/>
            <a:ext cx="1421140" cy="646198"/>
            <a:chOff x="6640166" y="264924"/>
            <a:chExt cx="2229935" cy="1013960"/>
          </a:xfrm>
        </p:grpSpPr>
        <p:pic>
          <p:nvPicPr>
            <p:cNvPr id="201" name="Picture 4" descr="C:\Users\lewingto\Pictures\plan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0166" y="264924"/>
              <a:ext cx="2229935" cy="1013960"/>
            </a:xfrm>
            <a:prstGeom prst="rect">
              <a:avLst/>
            </a:prstGeom>
            <a:noFill/>
            <a:extLst>
              <a:ext uri="{909E8E84-426E-40DD-AFC4-6F175D3DCCD1}">
                <a14:hiddenFill xmlns:a14="http://schemas.microsoft.com/office/drawing/2010/main">
                  <a:solidFill>
                    <a:srgbClr val="FFFFFF"/>
                  </a:solidFill>
                </a14:hiddenFill>
              </a:ext>
            </a:extLst>
          </p:spPr>
        </p:pic>
        <p:pic>
          <p:nvPicPr>
            <p:cNvPr id="20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169478">
              <a:off x="7541109" y="520928"/>
              <a:ext cx="732973" cy="251810"/>
            </a:xfrm>
            <a:prstGeom prst="rect">
              <a:avLst/>
            </a:prstGeom>
            <a:solidFill>
              <a:schemeClr val="bg1"/>
            </a:solidFill>
            <a:ln>
              <a:noFill/>
            </a:ln>
            <a:effectLst/>
            <a:extLst/>
          </p:spPr>
        </p:pic>
      </p:grpSp>
      <p:grpSp>
        <p:nvGrpSpPr>
          <p:cNvPr id="203" name="Group 202"/>
          <p:cNvGrpSpPr>
            <a:grpSpLocks noChangeAspect="1"/>
          </p:cNvGrpSpPr>
          <p:nvPr/>
        </p:nvGrpSpPr>
        <p:grpSpPr>
          <a:xfrm>
            <a:off x="5569527" y="1130974"/>
            <a:ext cx="1421140" cy="646198"/>
            <a:chOff x="6640166" y="264924"/>
            <a:chExt cx="2229935" cy="1013960"/>
          </a:xfrm>
        </p:grpSpPr>
        <p:pic>
          <p:nvPicPr>
            <p:cNvPr id="204" name="Picture 4" descr="C:\Users\lewingto\Pictures\plan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0166" y="264924"/>
              <a:ext cx="2229935" cy="1013960"/>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169478">
              <a:off x="7541109" y="520928"/>
              <a:ext cx="732973" cy="251810"/>
            </a:xfrm>
            <a:prstGeom prst="rect">
              <a:avLst/>
            </a:prstGeom>
            <a:solidFill>
              <a:schemeClr val="bg1"/>
            </a:solidFill>
            <a:ln>
              <a:noFill/>
            </a:ln>
            <a:effectLst/>
            <a:extLst/>
          </p:spPr>
        </p:pic>
      </p:grpSp>
      <p:grpSp>
        <p:nvGrpSpPr>
          <p:cNvPr id="206" name="Group 205"/>
          <p:cNvGrpSpPr>
            <a:grpSpLocks noChangeAspect="1"/>
          </p:cNvGrpSpPr>
          <p:nvPr/>
        </p:nvGrpSpPr>
        <p:grpSpPr>
          <a:xfrm>
            <a:off x="6619017" y="1944008"/>
            <a:ext cx="1421140" cy="646198"/>
            <a:chOff x="6640166" y="264924"/>
            <a:chExt cx="2229935" cy="1013960"/>
          </a:xfrm>
        </p:grpSpPr>
        <p:pic>
          <p:nvPicPr>
            <p:cNvPr id="207" name="Picture 4" descr="C:\Users\lewingto\Pictures\plan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0166" y="264924"/>
              <a:ext cx="2229935" cy="1013960"/>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169478">
              <a:off x="7541109" y="520928"/>
              <a:ext cx="732973" cy="251810"/>
            </a:xfrm>
            <a:prstGeom prst="rect">
              <a:avLst/>
            </a:prstGeom>
            <a:solidFill>
              <a:schemeClr val="bg1"/>
            </a:solidFill>
            <a:ln>
              <a:noFill/>
            </a:ln>
            <a:effectLst/>
            <a:extLst/>
          </p:spPr>
        </p:pic>
      </p:grpSp>
      <p:grpSp>
        <p:nvGrpSpPr>
          <p:cNvPr id="209" name="Group 208"/>
          <p:cNvGrpSpPr>
            <a:grpSpLocks noChangeAspect="1"/>
          </p:cNvGrpSpPr>
          <p:nvPr/>
        </p:nvGrpSpPr>
        <p:grpSpPr>
          <a:xfrm>
            <a:off x="662350" y="1944008"/>
            <a:ext cx="1421140" cy="646198"/>
            <a:chOff x="6640166" y="264924"/>
            <a:chExt cx="2229935" cy="1013960"/>
          </a:xfrm>
        </p:grpSpPr>
        <p:pic>
          <p:nvPicPr>
            <p:cNvPr id="210" name="Picture 4" descr="C:\Users\lewingto\Pictures\plan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0166" y="264924"/>
              <a:ext cx="2229935" cy="1013960"/>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169478">
              <a:off x="7541109" y="520928"/>
              <a:ext cx="732973" cy="251810"/>
            </a:xfrm>
            <a:prstGeom prst="rect">
              <a:avLst/>
            </a:prstGeom>
            <a:solidFill>
              <a:schemeClr val="bg1"/>
            </a:solidFill>
            <a:ln>
              <a:noFill/>
            </a:ln>
            <a:effectLst/>
            <a:extLst/>
          </p:spPr>
        </p:pic>
      </p:grpSp>
      <p:pic>
        <p:nvPicPr>
          <p:cNvPr id="6146" name="Picture 2" descr="C:\Users\lewingto\Documents\Brand\HP Icons\Data_center_RGB_blue_N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5277" y="3841468"/>
            <a:ext cx="724088" cy="586950"/>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2" descr="C:\Users\lewingto\Documents\Brand\HP Icons\Data_center_RGB_blue_N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8375" y="3841468"/>
            <a:ext cx="724088" cy="586950"/>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2" descr="C:\Users\lewingto\Documents\Brand\HP Icons\Outlook_RGB_blue_N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4914" y="2996360"/>
            <a:ext cx="798576" cy="78888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lewingto\Pictures\Airport.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95908" y="3804621"/>
            <a:ext cx="843812" cy="660643"/>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2" descr="C:\Users\lewingto\Documents\Brand\HP Icons\Outlook_RGB_blue_N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2463" y="2951842"/>
            <a:ext cx="798576" cy="788885"/>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C:\Users\lewingto\Documents\Brand\HP Icons\Index_RGB_blue_NT.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7321" y="1454073"/>
            <a:ext cx="220924" cy="274320"/>
          </a:xfrm>
          <a:prstGeom prst="rect">
            <a:avLst/>
          </a:prstGeom>
          <a:solidFill>
            <a:schemeClr val="bg1"/>
          </a:solidFill>
        </p:spPr>
      </p:pic>
      <p:pic>
        <p:nvPicPr>
          <p:cNvPr id="215" name="Picture 5" descr="C:\Users\lewingto\Documents\Brand\HP Icons\Index_RGB_blue_NT.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3537" y="2223731"/>
            <a:ext cx="220924" cy="274320"/>
          </a:xfrm>
          <a:prstGeom prst="rect">
            <a:avLst/>
          </a:prstGeom>
          <a:solidFill>
            <a:schemeClr val="bg1"/>
          </a:solidFill>
        </p:spPr>
      </p:pic>
      <p:pic>
        <p:nvPicPr>
          <p:cNvPr id="216" name="Picture 5" descr="C:\Users\lewingto\Documents\Brand\HP Icons\Index_RGB_blue_NT.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90305" y="1454073"/>
            <a:ext cx="220924" cy="274320"/>
          </a:xfrm>
          <a:prstGeom prst="rect">
            <a:avLst/>
          </a:prstGeom>
          <a:solidFill>
            <a:schemeClr val="bg1"/>
          </a:solidFill>
        </p:spPr>
      </p:pic>
      <p:pic>
        <p:nvPicPr>
          <p:cNvPr id="217" name="Picture 5" descr="C:\Users\lewingto\Documents\Brand\HP Icons\Index_RGB_blue_NT.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4251" y="2240823"/>
            <a:ext cx="220924" cy="274320"/>
          </a:xfrm>
          <a:prstGeom prst="rect">
            <a:avLst/>
          </a:prstGeom>
          <a:solidFill>
            <a:schemeClr val="bg1"/>
          </a:solidFill>
        </p:spPr>
      </p:pic>
    </p:spTree>
    <p:extLst>
      <p:ext uri="{BB962C8B-B14F-4D97-AF65-F5344CB8AC3E}">
        <p14:creationId xmlns:p14="http://schemas.microsoft.com/office/powerpoint/2010/main" val="129141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 name="Title 3"/>
          <p:cNvSpPr>
            <a:spLocks noGrp="1"/>
          </p:cNvSpPr>
          <p:nvPr>
            <p:ph type="title"/>
          </p:nvPr>
        </p:nvSpPr>
        <p:spPr/>
        <p:txBody>
          <a:bodyPr/>
          <a:lstStyle/>
          <a:p>
            <a:r>
              <a:rPr lang="en-US" dirty="0" smtClean="0"/>
              <a:t>Use case: the smart cell tower</a:t>
            </a:r>
            <a:endParaRPr lang="en-US" dirty="0"/>
          </a:p>
        </p:txBody>
      </p:sp>
      <p:grpSp>
        <p:nvGrpSpPr>
          <p:cNvPr id="15" name="Group 14"/>
          <p:cNvGrpSpPr/>
          <p:nvPr/>
        </p:nvGrpSpPr>
        <p:grpSpPr>
          <a:xfrm>
            <a:off x="200228" y="960400"/>
            <a:ext cx="5941711" cy="3085695"/>
            <a:chOff x="200228" y="758926"/>
            <a:chExt cx="6727983" cy="3494028"/>
          </a:xfrm>
        </p:grpSpPr>
        <p:grpSp>
          <p:nvGrpSpPr>
            <p:cNvPr id="12" name="Group 11"/>
            <p:cNvGrpSpPr/>
            <p:nvPr/>
          </p:nvGrpSpPr>
          <p:grpSpPr>
            <a:xfrm>
              <a:off x="817213" y="1288404"/>
              <a:ext cx="5500492" cy="2957055"/>
              <a:chOff x="817212" y="417339"/>
              <a:chExt cx="7461109" cy="4011079"/>
            </a:xfrm>
          </p:grpSpPr>
          <p:sp>
            <p:nvSpPr>
              <p:cNvPr id="48" name="Freeform 47"/>
              <p:cNvSpPr/>
              <p:nvPr/>
            </p:nvSpPr>
            <p:spPr>
              <a:xfrm>
                <a:off x="2629845" y="1700331"/>
                <a:ext cx="4201705" cy="1234174"/>
              </a:xfrm>
              <a:custGeom>
                <a:avLst/>
                <a:gdLst>
                  <a:gd name="connsiteX0" fmla="*/ 0 w 4201705"/>
                  <a:gd name="connsiteY0" fmla="*/ 0 h 1234174"/>
                  <a:gd name="connsiteX1" fmla="*/ 1148667 w 4201705"/>
                  <a:gd name="connsiteY1" fmla="*/ 1020198 h 1234174"/>
                  <a:gd name="connsiteX2" fmla="*/ 3181507 w 4201705"/>
                  <a:gd name="connsiteY2" fmla="*/ 1216681 h 1234174"/>
                  <a:gd name="connsiteX3" fmla="*/ 4201705 w 4201705"/>
                  <a:gd name="connsiteY3" fmla="*/ 740588 h 1234174"/>
                </a:gdLst>
                <a:ahLst/>
                <a:cxnLst>
                  <a:cxn ang="0">
                    <a:pos x="connsiteX0" y="connsiteY0"/>
                  </a:cxn>
                  <a:cxn ang="0">
                    <a:pos x="connsiteX1" y="connsiteY1"/>
                  </a:cxn>
                  <a:cxn ang="0">
                    <a:pos x="connsiteX2" y="connsiteY2"/>
                  </a:cxn>
                  <a:cxn ang="0">
                    <a:pos x="connsiteX3" y="connsiteY3"/>
                  </a:cxn>
                </a:cxnLst>
                <a:rect l="l" t="t" r="r" b="b"/>
                <a:pathLst>
                  <a:path w="4201705" h="1234174">
                    <a:moveTo>
                      <a:pt x="0" y="0"/>
                    </a:moveTo>
                    <a:cubicBezTo>
                      <a:pt x="309208" y="408709"/>
                      <a:pt x="618416" y="817418"/>
                      <a:pt x="1148667" y="1020198"/>
                    </a:cubicBezTo>
                    <a:cubicBezTo>
                      <a:pt x="1678918" y="1222978"/>
                      <a:pt x="2672667" y="1263283"/>
                      <a:pt x="3181507" y="1216681"/>
                    </a:cubicBezTo>
                    <a:cubicBezTo>
                      <a:pt x="3690347" y="1170079"/>
                      <a:pt x="4055603" y="751924"/>
                      <a:pt x="4201705" y="740588"/>
                    </a:cubicBezTo>
                  </a:path>
                </a:pathLst>
              </a:cu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Freeform 48"/>
              <p:cNvSpPr/>
              <p:nvPr/>
            </p:nvSpPr>
            <p:spPr>
              <a:xfrm>
                <a:off x="1957269" y="2304893"/>
                <a:ext cx="2622288" cy="1435834"/>
              </a:xfrm>
              <a:custGeom>
                <a:avLst/>
                <a:gdLst>
                  <a:gd name="connsiteX0" fmla="*/ 0 w 2622288"/>
                  <a:gd name="connsiteY0" fmla="*/ 0 h 1435834"/>
                  <a:gd name="connsiteX1" fmla="*/ 2183981 w 2622288"/>
                  <a:gd name="connsiteY1" fmla="*/ 302281 h 1435834"/>
                  <a:gd name="connsiteX2" fmla="*/ 2622288 w 2622288"/>
                  <a:gd name="connsiteY2" fmla="*/ 1435834 h 1435834"/>
                </a:gdLst>
                <a:ahLst/>
                <a:cxnLst>
                  <a:cxn ang="0">
                    <a:pos x="connsiteX0" y="connsiteY0"/>
                  </a:cxn>
                  <a:cxn ang="0">
                    <a:pos x="connsiteX1" y="connsiteY1"/>
                  </a:cxn>
                  <a:cxn ang="0">
                    <a:pos x="connsiteX2" y="connsiteY2"/>
                  </a:cxn>
                </a:cxnLst>
                <a:rect l="l" t="t" r="r" b="b"/>
                <a:pathLst>
                  <a:path w="2622288" h="1435834">
                    <a:moveTo>
                      <a:pt x="0" y="0"/>
                    </a:moveTo>
                    <a:cubicBezTo>
                      <a:pt x="873466" y="31487"/>
                      <a:pt x="1746933" y="62975"/>
                      <a:pt x="2183981" y="302281"/>
                    </a:cubicBezTo>
                    <a:cubicBezTo>
                      <a:pt x="2621029" y="541587"/>
                      <a:pt x="2593320" y="1258244"/>
                      <a:pt x="2622288" y="1435834"/>
                    </a:cubicBezTo>
                  </a:path>
                </a:pathLst>
              </a:cu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Freeform 53"/>
              <p:cNvSpPr/>
              <p:nvPr/>
            </p:nvSpPr>
            <p:spPr>
              <a:xfrm>
                <a:off x="5173987" y="1654988"/>
                <a:ext cx="1211699" cy="2078182"/>
              </a:xfrm>
              <a:custGeom>
                <a:avLst/>
                <a:gdLst>
                  <a:gd name="connsiteX0" fmla="*/ 1211699 w 1211699"/>
                  <a:gd name="connsiteY0" fmla="*/ 2078182 h 2078182"/>
                  <a:gd name="connsiteX1" fmla="*/ 10132 w 1211699"/>
                  <a:gd name="connsiteY1" fmla="*/ 1042870 h 2078182"/>
                  <a:gd name="connsiteX2" fmla="*/ 660036 w 1211699"/>
                  <a:gd name="connsiteY2" fmla="*/ 0 h 2078182"/>
                </a:gdLst>
                <a:ahLst/>
                <a:cxnLst>
                  <a:cxn ang="0">
                    <a:pos x="connsiteX0" y="connsiteY0"/>
                  </a:cxn>
                  <a:cxn ang="0">
                    <a:pos x="connsiteX1" y="connsiteY1"/>
                  </a:cxn>
                  <a:cxn ang="0">
                    <a:pos x="connsiteX2" y="connsiteY2"/>
                  </a:cxn>
                </a:cxnLst>
                <a:rect l="l" t="t" r="r" b="b"/>
                <a:pathLst>
                  <a:path w="1211699" h="2078182">
                    <a:moveTo>
                      <a:pt x="1211699" y="2078182"/>
                    </a:moveTo>
                    <a:cubicBezTo>
                      <a:pt x="656887" y="1733708"/>
                      <a:pt x="102076" y="1389234"/>
                      <a:pt x="10132" y="1042870"/>
                    </a:cubicBezTo>
                    <a:cubicBezTo>
                      <a:pt x="-81812" y="696506"/>
                      <a:pt x="477408" y="88165"/>
                      <a:pt x="660036" y="0"/>
                    </a:cubicBezTo>
                  </a:path>
                </a:pathLst>
              </a:cu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Freeform 55"/>
              <p:cNvSpPr/>
              <p:nvPr/>
            </p:nvSpPr>
            <p:spPr>
              <a:xfrm>
                <a:off x="2705415" y="2663111"/>
                <a:ext cx="4247048" cy="1062502"/>
              </a:xfrm>
              <a:custGeom>
                <a:avLst/>
                <a:gdLst>
                  <a:gd name="connsiteX0" fmla="*/ 4247048 w 4247048"/>
                  <a:gd name="connsiteY0" fmla="*/ 677094 h 1062502"/>
                  <a:gd name="connsiteX1" fmla="*/ 2312449 w 4247048"/>
                  <a:gd name="connsiteY1" fmla="*/ 27190 h 1062502"/>
                  <a:gd name="connsiteX2" fmla="*/ 528992 w 4247048"/>
                  <a:gd name="connsiteY2" fmla="*/ 216115 h 1062502"/>
                  <a:gd name="connsiteX3" fmla="*/ 0 w 4247048"/>
                  <a:gd name="connsiteY3" fmla="*/ 1062502 h 1062502"/>
                </a:gdLst>
                <a:ahLst/>
                <a:cxnLst>
                  <a:cxn ang="0">
                    <a:pos x="connsiteX0" y="connsiteY0"/>
                  </a:cxn>
                  <a:cxn ang="0">
                    <a:pos x="connsiteX1" y="connsiteY1"/>
                  </a:cxn>
                  <a:cxn ang="0">
                    <a:pos x="connsiteX2" y="connsiteY2"/>
                  </a:cxn>
                  <a:cxn ang="0">
                    <a:pos x="connsiteX3" y="connsiteY3"/>
                  </a:cxn>
                </a:cxnLst>
                <a:rect l="l" t="t" r="r" b="b"/>
                <a:pathLst>
                  <a:path w="4247048" h="1062502">
                    <a:moveTo>
                      <a:pt x="4247048" y="677094"/>
                    </a:moveTo>
                    <a:cubicBezTo>
                      <a:pt x="3589586" y="390557"/>
                      <a:pt x="2932125" y="104020"/>
                      <a:pt x="2312449" y="27190"/>
                    </a:cubicBezTo>
                    <a:cubicBezTo>
                      <a:pt x="1692773" y="-49640"/>
                      <a:pt x="914400" y="43563"/>
                      <a:pt x="528992" y="216115"/>
                    </a:cubicBezTo>
                    <a:cubicBezTo>
                      <a:pt x="143584" y="388667"/>
                      <a:pt x="0" y="1062502"/>
                      <a:pt x="0" y="1062502"/>
                    </a:cubicBezTo>
                  </a:path>
                </a:pathLst>
              </a:cu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Freeform 56"/>
              <p:cNvSpPr/>
              <p:nvPr/>
            </p:nvSpPr>
            <p:spPr>
              <a:xfrm>
                <a:off x="2191537" y="1541633"/>
                <a:ext cx="1557811" cy="1579418"/>
              </a:xfrm>
              <a:custGeom>
                <a:avLst/>
                <a:gdLst>
                  <a:gd name="connsiteX0" fmla="*/ 0 w 1557811"/>
                  <a:gd name="connsiteY0" fmla="*/ 1579418 h 1579418"/>
                  <a:gd name="connsiteX1" fmla="*/ 1057984 w 1557811"/>
                  <a:gd name="connsiteY1" fmla="*/ 1163782 h 1579418"/>
                  <a:gd name="connsiteX2" fmla="*/ 1541633 w 1557811"/>
                  <a:gd name="connsiteY2" fmla="*/ 619676 h 1579418"/>
                  <a:gd name="connsiteX3" fmla="*/ 506321 w 1557811"/>
                  <a:gd name="connsiteY3" fmla="*/ 0 h 1579418"/>
                </a:gdLst>
                <a:ahLst/>
                <a:cxnLst>
                  <a:cxn ang="0">
                    <a:pos x="connsiteX0" y="connsiteY0"/>
                  </a:cxn>
                  <a:cxn ang="0">
                    <a:pos x="connsiteX1" y="connsiteY1"/>
                  </a:cxn>
                  <a:cxn ang="0">
                    <a:pos x="connsiteX2" y="connsiteY2"/>
                  </a:cxn>
                  <a:cxn ang="0">
                    <a:pos x="connsiteX3" y="connsiteY3"/>
                  </a:cxn>
                </a:cxnLst>
                <a:rect l="l" t="t" r="r" b="b"/>
                <a:pathLst>
                  <a:path w="1557811" h="1579418">
                    <a:moveTo>
                      <a:pt x="0" y="1579418"/>
                    </a:moveTo>
                    <a:cubicBezTo>
                      <a:pt x="400522" y="1451578"/>
                      <a:pt x="801045" y="1323739"/>
                      <a:pt x="1057984" y="1163782"/>
                    </a:cubicBezTo>
                    <a:cubicBezTo>
                      <a:pt x="1314923" y="1003825"/>
                      <a:pt x="1633577" y="813640"/>
                      <a:pt x="1541633" y="619676"/>
                    </a:cubicBezTo>
                    <a:cubicBezTo>
                      <a:pt x="1449689" y="425712"/>
                      <a:pt x="618417" y="100760"/>
                      <a:pt x="506321" y="0"/>
                    </a:cubicBezTo>
                  </a:path>
                </a:pathLst>
              </a:cu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Freeform 57"/>
              <p:cNvSpPr/>
              <p:nvPr/>
            </p:nvSpPr>
            <p:spPr>
              <a:xfrm>
                <a:off x="4420860" y="2267107"/>
                <a:ext cx="2297335" cy="1458506"/>
              </a:xfrm>
              <a:custGeom>
                <a:avLst/>
                <a:gdLst>
                  <a:gd name="connsiteX0" fmla="*/ 2297335 w 2297335"/>
                  <a:gd name="connsiteY0" fmla="*/ 0 h 1458506"/>
                  <a:gd name="connsiteX1" fmla="*/ 536548 w 2297335"/>
                  <a:gd name="connsiteY1" fmla="*/ 574334 h 1458506"/>
                  <a:gd name="connsiteX2" fmla="*/ 0 w 2297335"/>
                  <a:gd name="connsiteY2" fmla="*/ 1458506 h 1458506"/>
                </a:gdLst>
                <a:ahLst/>
                <a:cxnLst>
                  <a:cxn ang="0">
                    <a:pos x="connsiteX0" y="connsiteY0"/>
                  </a:cxn>
                  <a:cxn ang="0">
                    <a:pos x="connsiteX1" y="connsiteY1"/>
                  </a:cxn>
                  <a:cxn ang="0">
                    <a:pos x="connsiteX2" y="connsiteY2"/>
                  </a:cxn>
                </a:cxnLst>
                <a:rect l="l" t="t" r="r" b="b"/>
                <a:pathLst>
                  <a:path w="2297335" h="1458506">
                    <a:moveTo>
                      <a:pt x="2297335" y="0"/>
                    </a:moveTo>
                    <a:cubicBezTo>
                      <a:pt x="1608386" y="165625"/>
                      <a:pt x="919437" y="331250"/>
                      <a:pt x="536548" y="574334"/>
                    </a:cubicBezTo>
                    <a:cubicBezTo>
                      <a:pt x="153659" y="817418"/>
                      <a:pt x="76829" y="1137962"/>
                      <a:pt x="0" y="1458506"/>
                    </a:cubicBezTo>
                  </a:path>
                </a:pathLst>
              </a:cu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Freeform 58"/>
              <p:cNvSpPr/>
              <p:nvPr/>
            </p:nvSpPr>
            <p:spPr>
              <a:xfrm>
                <a:off x="2712972" y="1420721"/>
                <a:ext cx="2969911" cy="605416"/>
              </a:xfrm>
              <a:custGeom>
                <a:avLst/>
                <a:gdLst>
                  <a:gd name="connsiteX0" fmla="*/ 0 w 2969911"/>
                  <a:gd name="connsiteY0" fmla="*/ 0 h 605416"/>
                  <a:gd name="connsiteX1" fmla="*/ 1685216 w 2969911"/>
                  <a:gd name="connsiteY1" fmla="*/ 604562 h 605416"/>
                  <a:gd name="connsiteX2" fmla="*/ 2969911 w 2969911"/>
                  <a:gd name="connsiteY2" fmla="*/ 105798 h 605416"/>
                </a:gdLst>
                <a:ahLst/>
                <a:cxnLst>
                  <a:cxn ang="0">
                    <a:pos x="connsiteX0" y="connsiteY0"/>
                  </a:cxn>
                  <a:cxn ang="0">
                    <a:pos x="connsiteX1" y="connsiteY1"/>
                  </a:cxn>
                  <a:cxn ang="0">
                    <a:pos x="connsiteX2" y="connsiteY2"/>
                  </a:cxn>
                </a:cxnLst>
                <a:rect l="l" t="t" r="r" b="b"/>
                <a:pathLst>
                  <a:path w="2969911" h="605416">
                    <a:moveTo>
                      <a:pt x="0" y="0"/>
                    </a:moveTo>
                    <a:cubicBezTo>
                      <a:pt x="595115" y="293464"/>
                      <a:pt x="1190231" y="586929"/>
                      <a:pt x="1685216" y="604562"/>
                    </a:cubicBezTo>
                    <a:cubicBezTo>
                      <a:pt x="2180201" y="622195"/>
                      <a:pt x="2575056" y="363996"/>
                      <a:pt x="2969911" y="105798"/>
                    </a:cubicBezTo>
                  </a:path>
                </a:pathLst>
              </a:cu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0" name="Group 59"/>
              <p:cNvGrpSpPr/>
              <p:nvPr/>
            </p:nvGrpSpPr>
            <p:grpSpPr>
              <a:xfrm>
                <a:off x="2325277" y="1122771"/>
                <a:ext cx="4497726" cy="2466142"/>
                <a:chOff x="2325277" y="1122771"/>
                <a:chExt cx="4497726" cy="2466142"/>
              </a:xfrm>
            </p:grpSpPr>
            <p:pic>
              <p:nvPicPr>
                <p:cNvPr id="61" name="Picture 2" descr="C:\Users\lewingto\Documents\Brand\HP Icons\Cloud_outline_RGB_blue_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5277" y="1122771"/>
                  <a:ext cx="4497726" cy="2466142"/>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C:\Users\lewingto\Documents\Brand\HP Icons\Gear_RGB_blue_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9220" y="2161441"/>
                  <a:ext cx="886620" cy="886620"/>
                </a:xfrm>
                <a:prstGeom prst="rect">
                  <a:avLst/>
                </a:prstGeom>
                <a:noFill/>
                <a:extLst>
                  <a:ext uri="{909E8E84-426E-40DD-AFC4-6F175D3DCCD1}">
                    <a14:hiddenFill xmlns:a14="http://schemas.microsoft.com/office/drawing/2010/main">
                      <a:solidFill>
                        <a:srgbClr val="FFFFFF"/>
                      </a:solidFill>
                    </a14:hiddenFill>
                  </a:ext>
                </a:extLst>
              </p:spPr>
            </p:pic>
          </p:grpSp>
          <p:pic>
            <p:nvPicPr>
              <p:cNvPr id="75" name="Picture 2" descr="C:\Users\lewingto\Documents\Brand\HP Icons\Data_center_RGB_blue_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5277" y="3841468"/>
                <a:ext cx="724088" cy="586950"/>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C:\Users\lewingto\Documents\Brand\HP Icons\Data_center_RGB_blue_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375" y="3841468"/>
                <a:ext cx="724088" cy="58695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5" descr="C:\Users\lewingto\Documents\Brand\HP Icons\Index_RGB_blue_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7321" y="1454073"/>
                <a:ext cx="220924" cy="274320"/>
              </a:xfrm>
              <a:prstGeom prst="rect">
                <a:avLst/>
              </a:prstGeom>
              <a:solidFill>
                <a:schemeClr val="bg1"/>
              </a:solidFill>
            </p:spPr>
          </p:pic>
          <p:pic>
            <p:nvPicPr>
              <p:cNvPr id="81" name="Picture 5" descr="C:\Users\lewingto\Documents\Brand\HP Icons\Index_RGB_blue_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3537" y="2223731"/>
                <a:ext cx="220924" cy="274320"/>
              </a:xfrm>
              <a:prstGeom prst="rect">
                <a:avLst/>
              </a:prstGeom>
              <a:solidFill>
                <a:schemeClr val="bg1"/>
              </a:solidFill>
            </p:spPr>
          </p:pic>
          <p:pic>
            <p:nvPicPr>
              <p:cNvPr id="82" name="Picture 5" descr="C:\Users\lewingto\Documents\Brand\HP Icons\Index_RGB_blue_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0305" y="1454073"/>
                <a:ext cx="220924" cy="274320"/>
              </a:xfrm>
              <a:prstGeom prst="rect">
                <a:avLst/>
              </a:prstGeom>
              <a:solidFill>
                <a:schemeClr val="bg1"/>
              </a:solidFill>
            </p:spPr>
          </p:pic>
          <p:pic>
            <p:nvPicPr>
              <p:cNvPr id="83" name="Picture 5" descr="C:\Users\lewingto\Documents\Brand\HP Icons\Index_RGB_blue_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4251" y="2240823"/>
                <a:ext cx="220924" cy="274320"/>
              </a:xfrm>
              <a:prstGeom prst="rect">
                <a:avLst/>
              </a:prstGeom>
              <a:solidFill>
                <a:schemeClr val="bg1"/>
              </a:solidFill>
            </p:spPr>
          </p:pic>
          <p:grpSp>
            <p:nvGrpSpPr>
              <p:cNvPr id="11" name="Group 10"/>
              <p:cNvGrpSpPr/>
              <p:nvPr/>
            </p:nvGrpSpPr>
            <p:grpSpPr>
              <a:xfrm>
                <a:off x="1509100" y="690494"/>
                <a:ext cx="1008873" cy="1086314"/>
                <a:chOff x="7211752" y="48480"/>
                <a:chExt cx="1704372" cy="1835200"/>
              </a:xfrm>
            </p:grpSpPr>
            <p:pic>
              <p:nvPicPr>
                <p:cNvPr id="84" name="Picture 124" descr="lots of data charts-08.png"/>
                <p:cNvPicPr>
                  <a:picLocks noChangeAspect="1"/>
                </p:cNvPicPr>
                <p:nvPr/>
              </p:nvPicPr>
              <p:blipFill>
                <a:blip r:embed="rId7">
                  <a:extLst>
                    <a:ext uri="{28A0092B-C50C-407E-A947-70E740481C1C}">
                      <a14:useLocalDpi xmlns:a14="http://schemas.microsoft.com/office/drawing/2010/main"/>
                    </a:ext>
                  </a:extLst>
                </a:blip>
                <a:srcRect/>
                <a:stretch>
                  <a:fillRect/>
                </a:stretch>
              </p:blipFill>
              <p:spPr bwMode="auto">
                <a:xfrm>
                  <a:off x="7377619" y="1179303"/>
                  <a:ext cx="586906" cy="468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3" descr="C:\Users\lewingto\Documents\Brand\HP Icons\Program_analysis_and_reporting_RGB_blue_NT.png"/>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8167339" y="1179303"/>
                  <a:ext cx="586906" cy="546922"/>
                </a:xfrm>
                <a:prstGeom prst="rect">
                  <a:avLst/>
                </a:prstGeom>
                <a:noFill/>
                <a:extLst>
                  <a:ext uri="{909E8E84-426E-40DD-AFC4-6F175D3DCCD1}">
                    <a14:hiddenFill xmlns:a14="http://schemas.microsoft.com/office/drawing/2010/main">
                      <a:solidFill>
                        <a:srgbClr val="FFFFFF"/>
                      </a:solidFill>
                    </a14:hiddenFill>
                  </a:ext>
                </a:extLst>
              </p:spPr>
            </p:pic>
            <p:sp>
              <p:nvSpPr>
                <p:cNvPr id="86" name="Round Diagonal Corner Rectangle 85"/>
                <p:cNvSpPr/>
                <p:nvPr/>
              </p:nvSpPr>
              <p:spPr>
                <a:xfrm>
                  <a:off x="7211752" y="355022"/>
                  <a:ext cx="1704372" cy="1528658"/>
                </a:xfrm>
                <a:prstGeom prst="round2DiagRect">
                  <a:avLst>
                    <a:gd name="adj1" fmla="val 0"/>
                    <a:gd name="adj2" fmla="val 8146"/>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sz="2000" b="1" dirty="0" smtClean="0">
                    <a:solidFill>
                      <a:schemeClr val="bg1"/>
                    </a:solidFill>
                    <a:sym typeface="Webdings"/>
                  </a:endParaRPr>
                </a:p>
              </p:txBody>
            </p:sp>
            <p:pic>
              <p:nvPicPr>
                <p:cNvPr id="87"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1460" y="531163"/>
                  <a:ext cx="1404956" cy="482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10">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27351" y="48480"/>
                  <a:ext cx="839819" cy="45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88" name="Picture 2" descr="C:\Users\lewingto\Documents\Brand\HP Icons\Data_center_RGB_blue_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7927" y="3841468"/>
                <a:ext cx="724088" cy="58695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5" descr="C:\Users\lewingto\Documents\Brand\HP Icons\Index_RGB_blue_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4268" y="2996360"/>
                <a:ext cx="220924" cy="274320"/>
              </a:xfrm>
              <a:prstGeom prst="rect">
                <a:avLst/>
              </a:prstGeom>
              <a:solidFill>
                <a:schemeClr val="bg1"/>
              </a:solidFill>
            </p:spPr>
          </p:pic>
          <p:pic>
            <p:nvPicPr>
              <p:cNvPr id="90" name="Picture 5" descr="C:\Users\lewingto\Documents\Brand\HP Icons\Index_RGB_blue_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0396" y="3270680"/>
                <a:ext cx="220924" cy="274320"/>
              </a:xfrm>
              <a:prstGeom prst="rect">
                <a:avLst/>
              </a:prstGeom>
              <a:solidFill>
                <a:schemeClr val="bg1"/>
              </a:solidFill>
            </p:spPr>
          </p:pic>
          <p:grpSp>
            <p:nvGrpSpPr>
              <p:cNvPr id="91" name="Group 90"/>
              <p:cNvGrpSpPr/>
              <p:nvPr/>
            </p:nvGrpSpPr>
            <p:grpSpPr>
              <a:xfrm>
                <a:off x="817212" y="1728393"/>
                <a:ext cx="1008873" cy="1086314"/>
                <a:chOff x="7211752" y="48480"/>
                <a:chExt cx="1704372" cy="1835200"/>
              </a:xfrm>
            </p:grpSpPr>
            <p:pic>
              <p:nvPicPr>
                <p:cNvPr id="92" name="Picture 124" descr="lots of data charts-08.png"/>
                <p:cNvPicPr>
                  <a:picLocks noChangeAspect="1"/>
                </p:cNvPicPr>
                <p:nvPr/>
              </p:nvPicPr>
              <p:blipFill>
                <a:blip r:embed="rId7">
                  <a:extLst>
                    <a:ext uri="{28A0092B-C50C-407E-A947-70E740481C1C}">
                      <a14:useLocalDpi xmlns:a14="http://schemas.microsoft.com/office/drawing/2010/main"/>
                    </a:ext>
                  </a:extLst>
                </a:blip>
                <a:srcRect/>
                <a:stretch>
                  <a:fillRect/>
                </a:stretch>
              </p:blipFill>
              <p:spPr bwMode="auto">
                <a:xfrm>
                  <a:off x="7377619" y="1179303"/>
                  <a:ext cx="586906" cy="468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3" descr="C:\Users\lewingto\Documents\Brand\HP Icons\Program_analysis_and_reporting_RGB_blue_NT.png"/>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8167339" y="1179303"/>
                  <a:ext cx="586906" cy="546922"/>
                </a:xfrm>
                <a:prstGeom prst="rect">
                  <a:avLst/>
                </a:prstGeom>
                <a:noFill/>
                <a:extLst>
                  <a:ext uri="{909E8E84-426E-40DD-AFC4-6F175D3DCCD1}">
                    <a14:hiddenFill xmlns:a14="http://schemas.microsoft.com/office/drawing/2010/main">
                      <a:solidFill>
                        <a:srgbClr val="FFFFFF"/>
                      </a:solidFill>
                    </a14:hiddenFill>
                  </a:ext>
                </a:extLst>
              </p:spPr>
            </p:pic>
            <p:sp>
              <p:nvSpPr>
                <p:cNvPr id="94" name="Round Diagonal Corner Rectangle 93"/>
                <p:cNvSpPr/>
                <p:nvPr/>
              </p:nvSpPr>
              <p:spPr>
                <a:xfrm>
                  <a:off x="7211752" y="355022"/>
                  <a:ext cx="1704372" cy="1528658"/>
                </a:xfrm>
                <a:prstGeom prst="round2DiagRect">
                  <a:avLst>
                    <a:gd name="adj1" fmla="val 0"/>
                    <a:gd name="adj2" fmla="val 8146"/>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sz="2000" b="1" dirty="0" smtClean="0">
                    <a:solidFill>
                      <a:schemeClr val="bg1"/>
                    </a:solidFill>
                    <a:sym typeface="Webdings"/>
                  </a:endParaRPr>
                </a:p>
              </p:txBody>
            </p:sp>
            <p:pic>
              <p:nvPicPr>
                <p:cNvPr id="95"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1460" y="531163"/>
                  <a:ext cx="1404956" cy="482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
                <p:cNvPicPr>
                  <a:picLocks noChangeAspect="1" noChangeArrowheads="1"/>
                </p:cNvPicPr>
                <p:nvPr/>
              </p:nvPicPr>
              <p:blipFill>
                <a:blip r:embed="rId10">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27351" y="48480"/>
                  <a:ext cx="839819" cy="45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7" name="Group 96"/>
              <p:cNvGrpSpPr/>
              <p:nvPr/>
            </p:nvGrpSpPr>
            <p:grpSpPr>
              <a:xfrm>
                <a:off x="915394" y="2864683"/>
                <a:ext cx="1008873" cy="1086314"/>
                <a:chOff x="7211752" y="48480"/>
                <a:chExt cx="1704372" cy="1835200"/>
              </a:xfrm>
            </p:grpSpPr>
            <p:pic>
              <p:nvPicPr>
                <p:cNvPr id="98" name="Picture 124" descr="lots of data charts-08.png"/>
                <p:cNvPicPr>
                  <a:picLocks noChangeAspect="1"/>
                </p:cNvPicPr>
                <p:nvPr/>
              </p:nvPicPr>
              <p:blipFill>
                <a:blip r:embed="rId7">
                  <a:extLst>
                    <a:ext uri="{28A0092B-C50C-407E-A947-70E740481C1C}">
                      <a14:useLocalDpi xmlns:a14="http://schemas.microsoft.com/office/drawing/2010/main"/>
                    </a:ext>
                  </a:extLst>
                </a:blip>
                <a:srcRect/>
                <a:stretch>
                  <a:fillRect/>
                </a:stretch>
              </p:blipFill>
              <p:spPr bwMode="auto">
                <a:xfrm>
                  <a:off x="7377619" y="1179303"/>
                  <a:ext cx="586906" cy="468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3" descr="C:\Users\lewingto\Documents\Brand\HP Icons\Program_analysis_and_reporting_RGB_blue_NT.png"/>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8167339" y="1179303"/>
                  <a:ext cx="586906" cy="546922"/>
                </a:xfrm>
                <a:prstGeom prst="rect">
                  <a:avLst/>
                </a:prstGeom>
                <a:noFill/>
                <a:extLst>
                  <a:ext uri="{909E8E84-426E-40DD-AFC4-6F175D3DCCD1}">
                    <a14:hiddenFill xmlns:a14="http://schemas.microsoft.com/office/drawing/2010/main">
                      <a:solidFill>
                        <a:srgbClr val="FFFFFF"/>
                      </a:solidFill>
                    </a14:hiddenFill>
                  </a:ext>
                </a:extLst>
              </p:spPr>
            </p:pic>
            <p:sp>
              <p:nvSpPr>
                <p:cNvPr id="100" name="Round Diagonal Corner Rectangle 99"/>
                <p:cNvSpPr/>
                <p:nvPr/>
              </p:nvSpPr>
              <p:spPr>
                <a:xfrm>
                  <a:off x="7211752" y="355022"/>
                  <a:ext cx="1704372" cy="1528658"/>
                </a:xfrm>
                <a:prstGeom prst="round2DiagRect">
                  <a:avLst>
                    <a:gd name="adj1" fmla="val 0"/>
                    <a:gd name="adj2" fmla="val 8146"/>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sz="2000" b="1" dirty="0" smtClean="0">
                    <a:solidFill>
                      <a:schemeClr val="bg1"/>
                    </a:solidFill>
                    <a:sym typeface="Webdings"/>
                  </a:endParaRPr>
                </a:p>
              </p:txBody>
            </p:sp>
            <p:pic>
              <p:nvPicPr>
                <p:cNvPr id="101"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1460" y="531163"/>
                  <a:ext cx="1404956" cy="482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 name="Picture 4"/>
                <p:cNvPicPr>
                  <a:picLocks noChangeAspect="1" noChangeArrowheads="1"/>
                </p:cNvPicPr>
                <p:nvPr/>
              </p:nvPicPr>
              <p:blipFill>
                <a:blip r:embed="rId10">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27351" y="48480"/>
                  <a:ext cx="839819" cy="45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3" name="Group 102"/>
              <p:cNvGrpSpPr/>
              <p:nvPr/>
            </p:nvGrpSpPr>
            <p:grpSpPr>
              <a:xfrm>
                <a:off x="5779836" y="417339"/>
                <a:ext cx="1008873" cy="1086314"/>
                <a:chOff x="7211752" y="48480"/>
                <a:chExt cx="1704372" cy="1835200"/>
              </a:xfrm>
            </p:grpSpPr>
            <p:pic>
              <p:nvPicPr>
                <p:cNvPr id="104" name="Picture 124" descr="lots of data charts-08.png"/>
                <p:cNvPicPr>
                  <a:picLocks noChangeAspect="1"/>
                </p:cNvPicPr>
                <p:nvPr/>
              </p:nvPicPr>
              <p:blipFill>
                <a:blip r:embed="rId7">
                  <a:extLst>
                    <a:ext uri="{28A0092B-C50C-407E-A947-70E740481C1C}">
                      <a14:useLocalDpi xmlns:a14="http://schemas.microsoft.com/office/drawing/2010/main"/>
                    </a:ext>
                  </a:extLst>
                </a:blip>
                <a:srcRect/>
                <a:stretch>
                  <a:fillRect/>
                </a:stretch>
              </p:blipFill>
              <p:spPr bwMode="auto">
                <a:xfrm>
                  <a:off x="7377619" y="1179303"/>
                  <a:ext cx="586906" cy="468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Picture 3" descr="C:\Users\lewingto\Documents\Brand\HP Icons\Program_analysis_and_reporting_RGB_blue_NT.png"/>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8167339" y="1179303"/>
                  <a:ext cx="586906" cy="546922"/>
                </a:xfrm>
                <a:prstGeom prst="rect">
                  <a:avLst/>
                </a:prstGeom>
                <a:noFill/>
                <a:extLst>
                  <a:ext uri="{909E8E84-426E-40DD-AFC4-6F175D3DCCD1}">
                    <a14:hiddenFill xmlns:a14="http://schemas.microsoft.com/office/drawing/2010/main">
                      <a:solidFill>
                        <a:srgbClr val="FFFFFF"/>
                      </a:solidFill>
                    </a14:hiddenFill>
                  </a:ext>
                </a:extLst>
              </p:spPr>
            </p:pic>
            <p:sp>
              <p:nvSpPr>
                <p:cNvPr id="106" name="Round Diagonal Corner Rectangle 105"/>
                <p:cNvSpPr/>
                <p:nvPr/>
              </p:nvSpPr>
              <p:spPr>
                <a:xfrm>
                  <a:off x="7211752" y="355022"/>
                  <a:ext cx="1704372" cy="1528658"/>
                </a:xfrm>
                <a:prstGeom prst="round2DiagRect">
                  <a:avLst>
                    <a:gd name="adj1" fmla="val 0"/>
                    <a:gd name="adj2" fmla="val 8146"/>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sz="2000" b="1" dirty="0" smtClean="0">
                    <a:solidFill>
                      <a:schemeClr val="bg1"/>
                    </a:solidFill>
                    <a:sym typeface="Webdings"/>
                  </a:endParaRPr>
                </a:p>
              </p:txBody>
            </p:sp>
            <p:pic>
              <p:nvPicPr>
                <p:cNvPr id="107"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1460" y="531163"/>
                  <a:ext cx="1404956" cy="482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4"/>
                <p:cNvPicPr>
                  <a:picLocks noChangeAspect="1" noChangeArrowheads="1"/>
                </p:cNvPicPr>
                <p:nvPr/>
              </p:nvPicPr>
              <p:blipFill>
                <a:blip r:embed="rId10">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27351" y="48480"/>
                  <a:ext cx="839819" cy="45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9" name="Group 108"/>
              <p:cNvGrpSpPr/>
              <p:nvPr/>
            </p:nvGrpSpPr>
            <p:grpSpPr>
              <a:xfrm>
                <a:off x="6952463" y="1324377"/>
                <a:ext cx="1008873" cy="1086314"/>
                <a:chOff x="7211752" y="48480"/>
                <a:chExt cx="1704372" cy="1835200"/>
              </a:xfrm>
            </p:grpSpPr>
            <p:pic>
              <p:nvPicPr>
                <p:cNvPr id="110" name="Picture 124" descr="lots of data charts-08.png"/>
                <p:cNvPicPr>
                  <a:picLocks noChangeAspect="1"/>
                </p:cNvPicPr>
                <p:nvPr/>
              </p:nvPicPr>
              <p:blipFill>
                <a:blip r:embed="rId7">
                  <a:extLst>
                    <a:ext uri="{28A0092B-C50C-407E-A947-70E740481C1C}">
                      <a14:useLocalDpi xmlns:a14="http://schemas.microsoft.com/office/drawing/2010/main"/>
                    </a:ext>
                  </a:extLst>
                </a:blip>
                <a:srcRect/>
                <a:stretch>
                  <a:fillRect/>
                </a:stretch>
              </p:blipFill>
              <p:spPr bwMode="auto">
                <a:xfrm>
                  <a:off x="7377619" y="1179303"/>
                  <a:ext cx="586906" cy="468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 name="Picture 3" descr="C:\Users\lewingto\Documents\Brand\HP Icons\Program_analysis_and_reporting_RGB_blue_NT.png"/>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8167339" y="1179303"/>
                  <a:ext cx="586906" cy="546922"/>
                </a:xfrm>
                <a:prstGeom prst="rect">
                  <a:avLst/>
                </a:prstGeom>
                <a:noFill/>
                <a:extLst>
                  <a:ext uri="{909E8E84-426E-40DD-AFC4-6F175D3DCCD1}">
                    <a14:hiddenFill xmlns:a14="http://schemas.microsoft.com/office/drawing/2010/main">
                      <a:solidFill>
                        <a:srgbClr val="FFFFFF"/>
                      </a:solidFill>
                    </a14:hiddenFill>
                  </a:ext>
                </a:extLst>
              </p:spPr>
            </p:pic>
            <p:sp>
              <p:nvSpPr>
                <p:cNvPr id="112" name="Round Diagonal Corner Rectangle 111"/>
                <p:cNvSpPr/>
                <p:nvPr/>
              </p:nvSpPr>
              <p:spPr>
                <a:xfrm>
                  <a:off x="7211752" y="355022"/>
                  <a:ext cx="1704372" cy="1528658"/>
                </a:xfrm>
                <a:prstGeom prst="round2DiagRect">
                  <a:avLst>
                    <a:gd name="adj1" fmla="val 0"/>
                    <a:gd name="adj2" fmla="val 8146"/>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sz="2000" b="1" dirty="0" smtClean="0">
                    <a:solidFill>
                      <a:schemeClr val="bg1"/>
                    </a:solidFill>
                    <a:sym typeface="Webdings"/>
                  </a:endParaRPr>
                </a:p>
              </p:txBody>
            </p:sp>
            <p:pic>
              <p:nvPicPr>
                <p:cNvPr id="11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1460" y="531163"/>
                  <a:ext cx="1404956" cy="482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4" name="Picture 4"/>
                <p:cNvPicPr>
                  <a:picLocks noChangeAspect="1" noChangeArrowheads="1"/>
                </p:cNvPicPr>
                <p:nvPr/>
              </p:nvPicPr>
              <p:blipFill>
                <a:blip r:embed="rId10">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27351" y="48480"/>
                  <a:ext cx="839819" cy="45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5" name="Group 114"/>
              <p:cNvGrpSpPr/>
              <p:nvPr/>
            </p:nvGrpSpPr>
            <p:grpSpPr>
              <a:xfrm>
                <a:off x="7269448" y="2734987"/>
                <a:ext cx="1008873" cy="1086314"/>
                <a:chOff x="7211752" y="48480"/>
                <a:chExt cx="1704372" cy="1835200"/>
              </a:xfrm>
            </p:grpSpPr>
            <p:pic>
              <p:nvPicPr>
                <p:cNvPr id="116" name="Picture 124" descr="lots of data charts-08.png"/>
                <p:cNvPicPr>
                  <a:picLocks noChangeAspect="1"/>
                </p:cNvPicPr>
                <p:nvPr/>
              </p:nvPicPr>
              <p:blipFill>
                <a:blip r:embed="rId7">
                  <a:extLst>
                    <a:ext uri="{28A0092B-C50C-407E-A947-70E740481C1C}">
                      <a14:useLocalDpi xmlns:a14="http://schemas.microsoft.com/office/drawing/2010/main"/>
                    </a:ext>
                  </a:extLst>
                </a:blip>
                <a:srcRect/>
                <a:stretch>
                  <a:fillRect/>
                </a:stretch>
              </p:blipFill>
              <p:spPr bwMode="auto">
                <a:xfrm>
                  <a:off x="7377619" y="1179303"/>
                  <a:ext cx="586906" cy="468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3" descr="C:\Users\lewingto\Documents\Brand\HP Icons\Program_analysis_and_reporting_RGB_blue_NT.png"/>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8167339" y="1179303"/>
                  <a:ext cx="586906" cy="546922"/>
                </a:xfrm>
                <a:prstGeom prst="rect">
                  <a:avLst/>
                </a:prstGeom>
                <a:noFill/>
                <a:extLst>
                  <a:ext uri="{909E8E84-426E-40DD-AFC4-6F175D3DCCD1}">
                    <a14:hiddenFill xmlns:a14="http://schemas.microsoft.com/office/drawing/2010/main">
                      <a:solidFill>
                        <a:srgbClr val="FFFFFF"/>
                      </a:solidFill>
                    </a14:hiddenFill>
                  </a:ext>
                </a:extLst>
              </p:spPr>
            </p:pic>
            <p:sp>
              <p:nvSpPr>
                <p:cNvPr id="118" name="Round Diagonal Corner Rectangle 117"/>
                <p:cNvSpPr/>
                <p:nvPr/>
              </p:nvSpPr>
              <p:spPr>
                <a:xfrm>
                  <a:off x="7211752" y="355022"/>
                  <a:ext cx="1704372" cy="1528658"/>
                </a:xfrm>
                <a:prstGeom prst="round2DiagRect">
                  <a:avLst>
                    <a:gd name="adj1" fmla="val 0"/>
                    <a:gd name="adj2" fmla="val 8146"/>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sz="2000" b="1" dirty="0" smtClean="0">
                    <a:solidFill>
                      <a:schemeClr val="bg1"/>
                    </a:solidFill>
                    <a:sym typeface="Webdings"/>
                  </a:endParaRPr>
                </a:p>
              </p:txBody>
            </p:sp>
            <p:pic>
              <p:nvPicPr>
                <p:cNvPr id="11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1460" y="531163"/>
                  <a:ext cx="1404956" cy="482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4"/>
                <p:cNvPicPr>
                  <a:picLocks noChangeAspect="1" noChangeArrowheads="1"/>
                </p:cNvPicPr>
                <p:nvPr/>
              </p:nvPicPr>
              <p:blipFill>
                <a:blip r:embed="rId10">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27351" y="48480"/>
                  <a:ext cx="839819" cy="45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14" name="Group 13"/>
            <p:cNvGrpSpPr/>
            <p:nvPr/>
          </p:nvGrpSpPr>
          <p:grpSpPr>
            <a:xfrm>
              <a:off x="200228" y="869674"/>
              <a:ext cx="6546823" cy="3383280"/>
              <a:chOff x="200228" y="575212"/>
              <a:chExt cx="6546823" cy="3383280"/>
            </a:xfrm>
          </p:grpSpPr>
          <p:pic>
            <p:nvPicPr>
              <p:cNvPr id="7173"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2129" y="3550159"/>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3442" y="3131654"/>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228" y="2685288"/>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228" y="2195186"/>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6658" y="1712235"/>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9871" y="1280919"/>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1620" y="834429"/>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04074" y="735085"/>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75956" y="655711"/>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72664" y="655711"/>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7865" y="867196"/>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32420" y="1024712"/>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77099" y="1008865"/>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02320" y="1035438"/>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97327" y="952567"/>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29780" y="606943"/>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73267" y="575212"/>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67486" y="687687"/>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36889" y="979160"/>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60803" y="1268885"/>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4478" y="1735023"/>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41550" y="2257252"/>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00624" y="2730216"/>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64763" y="3227094"/>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07230" y="3601055"/>
                <a:ext cx="246427" cy="3574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6" name="Group 175"/>
            <p:cNvGrpSpPr/>
            <p:nvPr/>
          </p:nvGrpSpPr>
          <p:grpSpPr>
            <a:xfrm>
              <a:off x="381388" y="758926"/>
              <a:ext cx="6546823" cy="3383280"/>
              <a:chOff x="200228" y="575212"/>
              <a:chExt cx="6546823" cy="3383280"/>
            </a:xfrm>
          </p:grpSpPr>
          <p:pic>
            <p:nvPicPr>
              <p:cNvPr id="177"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4580" y="3550159"/>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3442" y="3131654"/>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79"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228" y="2685288"/>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228" y="2195186"/>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6658" y="1712235"/>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9871" y="1280919"/>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1620" y="834429"/>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84"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04074" y="735085"/>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85"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75956" y="655711"/>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86"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72664" y="655711"/>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87"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7865" y="867196"/>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32420" y="1024712"/>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89"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77099" y="1008865"/>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02320" y="1035438"/>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09583" y="803402"/>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29780" y="606943"/>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73267" y="575212"/>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94"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67486" y="687687"/>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36889" y="979160"/>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60803" y="1268885"/>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4478" y="1735023"/>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98"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41550" y="2257252"/>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00624" y="2730216"/>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64763" y="3227094"/>
                <a:ext cx="246427" cy="357437"/>
              </a:xfrm>
              <a:prstGeom prst="rect">
                <a:avLst/>
              </a:prstGeom>
              <a:noFill/>
              <a:extLst>
                <a:ext uri="{909E8E84-426E-40DD-AFC4-6F175D3DCCD1}">
                  <a14:hiddenFill xmlns:a14="http://schemas.microsoft.com/office/drawing/2010/main">
                    <a:solidFill>
                      <a:srgbClr val="FFFFFF"/>
                    </a:solidFill>
                  </a14:hiddenFill>
                </a:ext>
              </a:extLst>
            </p:spPr>
          </p:pic>
          <p:pic>
            <p:nvPicPr>
              <p:cNvPr id="201" name="Picture 5" descr="C:\Users\lewingto\Documents\Brand\HP Icons\Smartphone_RGB_blue_NT.png"/>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07230" y="3601055"/>
                <a:ext cx="246427" cy="357437"/>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7174" name="Picture 6" descr="C:\Users\lewingto\Documents\Brand\HP Icons\Cost_savings_RGB_blue_NT.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31941" y="1095186"/>
            <a:ext cx="993650" cy="1243587"/>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C:\Users\lewingto\Documents\Brand\HP Icons\Less_energy_RGB_blue_NT.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31364" y="2522292"/>
            <a:ext cx="996698" cy="1249683"/>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descr="C:\Users\lewingto\Documents\Brand\HP Icons\Time_saving_RGB_blue_NT.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26792" y="1096008"/>
            <a:ext cx="1005842" cy="125882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C:\Users\lewingto\Pictures\less-service.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31941" y="2513638"/>
            <a:ext cx="992447" cy="124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52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History</a:t>
            </a:r>
            <a:endParaRPr lang="en-US" dirty="0"/>
          </a:p>
        </p:txBody>
      </p:sp>
      <p:sp>
        <p:nvSpPr>
          <p:cNvPr id="14" name="TextBox 13"/>
          <p:cNvSpPr txBox="1"/>
          <p:nvPr>
            <p:custDataLst>
              <p:tags r:id="rId1"/>
            </p:custDataLst>
          </p:nvPr>
        </p:nvSpPr>
        <p:spPr>
          <a:xfrm>
            <a:off x="3160229" y="1459117"/>
            <a:ext cx="2242615" cy="990271"/>
          </a:xfrm>
          <a:prstGeom prst="rect">
            <a:avLst/>
          </a:prstGeom>
          <a:noFill/>
          <a:ln>
            <a:solidFill>
              <a:schemeClr val="accent5"/>
            </a:solidFill>
          </a:ln>
        </p:spPr>
        <p:txBody>
          <a:bodyPr vert="horz" wrap="square" lIns="45720" tIns="0" rIns="45720" bIns="0" rtlCol="0">
            <a:spAutoFit/>
          </a:bodyPr>
          <a:lstStyle/>
          <a:p>
            <a:pPr marL="109538" indent="-109538">
              <a:lnSpc>
                <a:spcPct val="90000"/>
              </a:lnSpc>
              <a:spcBef>
                <a:spcPct val="0"/>
              </a:spcBef>
              <a:spcAft>
                <a:spcPct val="15000"/>
              </a:spcAft>
              <a:buFont typeface="Arial" panose="020B0604020202020204" pitchFamily="34" charset="0"/>
              <a:buChar char="•"/>
            </a:pPr>
            <a:r>
              <a:rPr lang="en-US" sz="1100" dirty="0" err="1" smtClean="0">
                <a:solidFill>
                  <a:schemeClr val="tx1">
                    <a:lumMod val="65000"/>
                    <a:lumOff val="35000"/>
                  </a:schemeClr>
                </a:solidFill>
              </a:rPr>
              <a:t>Memristors</a:t>
            </a:r>
            <a:r>
              <a:rPr lang="en-US" sz="1100" dirty="0" smtClean="0">
                <a:solidFill>
                  <a:schemeClr val="tx1">
                    <a:lumMod val="65000"/>
                    <a:lumOff val="35000"/>
                  </a:schemeClr>
                </a:solidFill>
              </a:rPr>
              <a:t> </a:t>
            </a:r>
            <a:r>
              <a:rPr lang="en-US" sz="1100" dirty="0">
                <a:solidFill>
                  <a:schemeClr val="tx1">
                    <a:lumMod val="65000"/>
                    <a:lumOff val="35000"/>
                  </a:schemeClr>
                </a:solidFill>
              </a:rPr>
              <a:t>begin sampling</a:t>
            </a:r>
          </a:p>
          <a:p>
            <a:pPr marL="109538" indent="-109538">
              <a:lnSpc>
                <a:spcPct val="90000"/>
              </a:lnSpc>
              <a:spcBef>
                <a:spcPct val="0"/>
              </a:spcBef>
              <a:spcAft>
                <a:spcPct val="15000"/>
              </a:spcAft>
              <a:buFont typeface="Arial" panose="020B0604020202020204" pitchFamily="34" charset="0"/>
              <a:buChar char="•"/>
            </a:pPr>
            <a:r>
              <a:rPr lang="en-US" sz="1100" dirty="0">
                <a:solidFill>
                  <a:schemeClr val="tx1">
                    <a:lumMod val="65000"/>
                    <a:lumOff val="35000"/>
                  </a:schemeClr>
                </a:solidFill>
              </a:rPr>
              <a:t>Physical infrastructure of Core  </a:t>
            </a:r>
            <a:r>
              <a:rPr lang="en-US" sz="1100" dirty="0" smtClean="0">
                <a:solidFill>
                  <a:schemeClr val="tx1">
                    <a:lumMod val="65000"/>
                    <a:lumOff val="35000"/>
                  </a:schemeClr>
                </a:solidFill>
              </a:rPr>
              <a:t>prototypes established</a:t>
            </a:r>
            <a:endParaRPr lang="en-US" sz="1100" dirty="0">
              <a:solidFill>
                <a:schemeClr val="tx1">
                  <a:lumMod val="65000"/>
                  <a:lumOff val="35000"/>
                </a:schemeClr>
              </a:solidFill>
            </a:endParaRPr>
          </a:p>
          <a:p>
            <a:pPr marL="109538" indent="-109538">
              <a:lnSpc>
                <a:spcPct val="90000"/>
              </a:lnSpc>
              <a:spcBef>
                <a:spcPct val="0"/>
              </a:spcBef>
              <a:spcAft>
                <a:spcPct val="15000"/>
              </a:spcAft>
              <a:buFont typeface="Arial" panose="020B0604020202020204" pitchFamily="34" charset="0"/>
              <a:buChar char="•"/>
            </a:pPr>
            <a:r>
              <a:rPr lang="en-US" sz="1100" dirty="0" smtClean="0">
                <a:solidFill>
                  <a:schemeClr val="tx1">
                    <a:lumMod val="65000"/>
                    <a:lumOff val="35000"/>
                  </a:schemeClr>
                </a:solidFill>
              </a:rPr>
              <a:t>Open </a:t>
            </a:r>
            <a:r>
              <a:rPr lang="en-US" sz="1100" dirty="0">
                <a:solidFill>
                  <a:schemeClr val="tx1">
                    <a:lumMod val="65000"/>
                    <a:lumOff val="35000"/>
                  </a:schemeClr>
                </a:solidFill>
              </a:rPr>
              <a:t>Source Machine OS </a:t>
            </a:r>
            <a:r>
              <a:rPr lang="en-US" sz="1100" dirty="0" smtClean="0">
                <a:solidFill>
                  <a:schemeClr val="tx1">
                    <a:lumMod val="65000"/>
                    <a:lumOff val="35000"/>
                  </a:schemeClr>
                </a:solidFill>
              </a:rPr>
              <a:t>SDK and emulators released</a:t>
            </a:r>
          </a:p>
          <a:p>
            <a:pPr marL="109538" indent="-109538">
              <a:lnSpc>
                <a:spcPct val="90000"/>
              </a:lnSpc>
              <a:spcBef>
                <a:spcPct val="0"/>
              </a:spcBef>
              <a:spcAft>
                <a:spcPct val="15000"/>
              </a:spcAft>
              <a:buFont typeface="Arial" panose="020B0604020202020204" pitchFamily="34" charset="0"/>
              <a:buChar char="•"/>
            </a:pPr>
            <a:r>
              <a:rPr lang="en-US" sz="1100" dirty="0" smtClean="0">
                <a:solidFill>
                  <a:schemeClr val="tx1">
                    <a:lumMod val="65000"/>
                    <a:lumOff val="35000"/>
                  </a:schemeClr>
                </a:solidFill>
              </a:rPr>
              <a:t>ISV Partner collaborations begin</a:t>
            </a:r>
            <a:endParaRPr lang="en-US" sz="1100" dirty="0">
              <a:solidFill>
                <a:schemeClr val="tx1">
                  <a:lumMod val="65000"/>
                  <a:lumOff val="35000"/>
                </a:schemeClr>
              </a:solidFill>
            </a:endParaRPr>
          </a:p>
        </p:txBody>
      </p:sp>
      <p:sp>
        <p:nvSpPr>
          <p:cNvPr id="15" name="TextBox 14"/>
          <p:cNvSpPr txBox="1"/>
          <p:nvPr>
            <p:custDataLst>
              <p:tags r:id="rId2"/>
            </p:custDataLst>
          </p:nvPr>
        </p:nvSpPr>
        <p:spPr>
          <a:xfrm>
            <a:off x="2196520" y="700140"/>
            <a:ext cx="1701228" cy="677108"/>
          </a:xfrm>
          <a:prstGeom prst="rect">
            <a:avLst/>
          </a:prstGeom>
          <a:noFill/>
          <a:ln>
            <a:solidFill>
              <a:schemeClr val="accent5"/>
            </a:solidFill>
          </a:ln>
        </p:spPr>
        <p:txBody>
          <a:bodyPr vert="horz" wrap="square" lIns="45720" tIns="0" rIns="45720" bIns="0" rtlCol="0">
            <a:spAutoFit/>
          </a:bodyPr>
          <a:lstStyle/>
          <a:p>
            <a:pPr marL="109538" lvl="0" indent="-109538">
              <a:buFont typeface="Arial" panose="020B0604020202020204" pitchFamily="34" charset="0"/>
              <a:buChar char="•"/>
            </a:pPr>
            <a:r>
              <a:rPr lang="en-US" sz="1100" dirty="0" err="1" smtClean="0">
                <a:solidFill>
                  <a:schemeClr val="tx1">
                    <a:lumMod val="65000"/>
                    <a:lumOff val="35000"/>
                  </a:schemeClr>
                </a:solidFill>
              </a:rPr>
              <a:t>SoC</a:t>
            </a:r>
            <a:r>
              <a:rPr lang="en-US" sz="1100" dirty="0" smtClean="0">
                <a:solidFill>
                  <a:schemeClr val="tx1">
                    <a:lumMod val="65000"/>
                    <a:lumOff val="35000"/>
                  </a:schemeClr>
                </a:solidFill>
              </a:rPr>
              <a:t> Partners selected for co-development</a:t>
            </a:r>
            <a:endParaRPr lang="en-US" sz="1100" dirty="0">
              <a:solidFill>
                <a:schemeClr val="tx1">
                  <a:lumMod val="65000"/>
                  <a:lumOff val="35000"/>
                </a:schemeClr>
              </a:solidFill>
            </a:endParaRPr>
          </a:p>
          <a:p>
            <a:pPr marL="109538" lvl="0" indent="-109538">
              <a:buFont typeface="Arial" panose="020B0604020202020204" pitchFamily="34" charset="0"/>
              <a:buChar char="•"/>
            </a:pPr>
            <a:r>
              <a:rPr lang="en-US" sz="1100" dirty="0">
                <a:solidFill>
                  <a:schemeClr val="tx1">
                    <a:lumMod val="65000"/>
                    <a:lumOff val="35000"/>
                  </a:schemeClr>
                </a:solidFill>
              </a:rPr>
              <a:t>Machine OS development begins</a:t>
            </a:r>
          </a:p>
        </p:txBody>
      </p:sp>
      <p:sp>
        <p:nvSpPr>
          <p:cNvPr id="16" name="Rectangle 15"/>
          <p:cNvSpPr/>
          <p:nvPr>
            <p:custDataLst>
              <p:tags r:id="rId3"/>
            </p:custDataLst>
          </p:nvPr>
        </p:nvSpPr>
        <p:spPr>
          <a:xfrm>
            <a:off x="2177155" y="2600268"/>
            <a:ext cx="6360920" cy="242456"/>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r"/>
            <a:r>
              <a:rPr lang="en-US" sz="800" dirty="0" smtClean="0">
                <a:solidFill>
                  <a:schemeClr val="tx1">
                    <a:lumMod val="50000"/>
                    <a:lumOff val="50000"/>
                  </a:schemeClr>
                </a:solidFill>
                <a:latin typeface="Futura Hv" pitchFamily="34" charset="0"/>
              </a:rPr>
              <a:t>				</a:t>
            </a:r>
          </a:p>
        </p:txBody>
      </p:sp>
      <p:sp>
        <p:nvSpPr>
          <p:cNvPr id="18" name="TextBox 17"/>
          <p:cNvSpPr txBox="1"/>
          <p:nvPr>
            <p:custDataLst>
              <p:tags r:id="rId4"/>
            </p:custDataLst>
          </p:nvPr>
        </p:nvSpPr>
        <p:spPr>
          <a:xfrm>
            <a:off x="4081666" y="3078159"/>
            <a:ext cx="1810824" cy="787139"/>
          </a:xfrm>
          <a:prstGeom prst="rect">
            <a:avLst/>
          </a:prstGeom>
          <a:noFill/>
          <a:ln>
            <a:solidFill>
              <a:schemeClr val="accent5"/>
            </a:solidFill>
          </a:ln>
        </p:spPr>
        <p:txBody>
          <a:bodyPr vert="horz" wrap="square" lIns="45720" tIns="0" rIns="45720" bIns="0" rtlCol="0">
            <a:spAutoFit/>
          </a:bodyPr>
          <a:lstStyle/>
          <a:p>
            <a:pPr marL="171450" lvl="1" indent="-171450">
              <a:lnSpc>
                <a:spcPct val="90000"/>
              </a:lnSpc>
              <a:spcBef>
                <a:spcPct val="0"/>
              </a:spcBef>
              <a:spcAft>
                <a:spcPct val="15000"/>
              </a:spcAft>
              <a:buFont typeface="Arial" panose="020B0604020202020204" pitchFamily="34" charset="0"/>
              <a:buChar char="•"/>
            </a:pPr>
            <a:r>
              <a:rPr lang="en-US" sz="1100" dirty="0" smtClean="0">
                <a:solidFill>
                  <a:schemeClr val="tx1">
                    <a:lumMod val="65000"/>
                    <a:lumOff val="35000"/>
                  </a:schemeClr>
                </a:solidFill>
              </a:rPr>
              <a:t>Memristor </a:t>
            </a:r>
            <a:r>
              <a:rPr lang="en-US" sz="1100" dirty="0">
                <a:solidFill>
                  <a:schemeClr val="tx1">
                    <a:lumMod val="65000"/>
                    <a:lumOff val="35000"/>
                  </a:schemeClr>
                </a:solidFill>
              </a:rPr>
              <a:t>DIMMs </a:t>
            </a:r>
            <a:r>
              <a:rPr lang="en-US" sz="1100" dirty="0" smtClean="0">
                <a:solidFill>
                  <a:schemeClr val="tx1">
                    <a:lumMod val="65000"/>
                    <a:lumOff val="35000"/>
                  </a:schemeClr>
                </a:solidFill>
              </a:rPr>
              <a:t>launched</a:t>
            </a:r>
          </a:p>
          <a:p>
            <a:pPr marL="171450" lvl="1" indent="-171450">
              <a:lnSpc>
                <a:spcPct val="90000"/>
              </a:lnSpc>
              <a:spcBef>
                <a:spcPct val="0"/>
              </a:spcBef>
              <a:spcAft>
                <a:spcPct val="15000"/>
              </a:spcAft>
              <a:buFont typeface="Arial" panose="020B0604020202020204" pitchFamily="34" charset="0"/>
              <a:buChar char="•"/>
            </a:pPr>
            <a:r>
              <a:rPr lang="en-US" sz="1100" dirty="0" smtClean="0">
                <a:solidFill>
                  <a:schemeClr val="tx1">
                    <a:lumMod val="65000"/>
                    <a:lumOff val="35000"/>
                  </a:schemeClr>
                </a:solidFill>
              </a:rPr>
              <a:t>Integrated core technologies demonstrated</a:t>
            </a:r>
            <a:endParaRPr lang="en-US" sz="1100" dirty="0">
              <a:solidFill>
                <a:schemeClr val="tx1">
                  <a:lumMod val="65000"/>
                  <a:lumOff val="35000"/>
                </a:schemeClr>
              </a:solidFill>
            </a:endParaRPr>
          </a:p>
        </p:txBody>
      </p:sp>
      <p:sp>
        <p:nvSpPr>
          <p:cNvPr id="20" name="TextBox 19"/>
          <p:cNvSpPr txBox="1"/>
          <p:nvPr>
            <p:custDataLst>
              <p:tags r:id="rId5"/>
            </p:custDataLst>
          </p:nvPr>
        </p:nvSpPr>
        <p:spPr>
          <a:xfrm>
            <a:off x="7888392" y="3064706"/>
            <a:ext cx="1263123" cy="457048"/>
          </a:xfrm>
          <a:prstGeom prst="rect">
            <a:avLst/>
          </a:prstGeom>
          <a:noFill/>
          <a:ln>
            <a:solidFill>
              <a:schemeClr val="accent5"/>
            </a:solidFill>
          </a:ln>
        </p:spPr>
        <p:txBody>
          <a:bodyPr vert="horz" wrap="square" lIns="45720" tIns="0" rIns="45720" bIns="0" rtlCol="0">
            <a:spAutoFit/>
          </a:bodyPr>
          <a:lstStyle>
            <a:defPPr>
              <a:defRPr lang="en-US"/>
            </a:defPPr>
            <a:lvl1pPr>
              <a:defRPr sz="1200" b="1">
                <a:solidFill>
                  <a:schemeClr val="accent1"/>
                </a:solidFill>
              </a:defRPr>
            </a:lvl1pPr>
          </a:lstStyle>
          <a:p>
            <a:pPr marL="0" lvl="1">
              <a:lnSpc>
                <a:spcPct val="90000"/>
              </a:lnSpc>
              <a:spcBef>
                <a:spcPct val="0"/>
              </a:spcBef>
              <a:spcAft>
                <a:spcPct val="15000"/>
              </a:spcAft>
            </a:pPr>
            <a:r>
              <a:rPr lang="en-US" sz="1100" dirty="0" smtClean="0">
                <a:solidFill>
                  <a:schemeClr val="tx1">
                    <a:lumMod val="65000"/>
                    <a:lumOff val="35000"/>
                  </a:schemeClr>
                </a:solidFill>
              </a:rPr>
              <a:t>Distributed </a:t>
            </a:r>
            <a:r>
              <a:rPr lang="en-US" sz="1100" dirty="0">
                <a:solidFill>
                  <a:schemeClr val="tx1">
                    <a:lumMod val="65000"/>
                    <a:lumOff val="35000"/>
                  </a:schemeClr>
                </a:solidFill>
              </a:rPr>
              <a:t>mesh compute goes mainstream</a:t>
            </a:r>
          </a:p>
        </p:txBody>
      </p:sp>
      <p:sp>
        <p:nvSpPr>
          <p:cNvPr id="24" name="TextBox 23"/>
          <p:cNvSpPr txBox="1"/>
          <p:nvPr>
            <p:custDataLst>
              <p:tags r:id="rId6"/>
            </p:custDataLst>
          </p:nvPr>
        </p:nvSpPr>
        <p:spPr>
          <a:xfrm>
            <a:off x="5020273" y="4063435"/>
            <a:ext cx="2161640" cy="330090"/>
          </a:xfrm>
          <a:prstGeom prst="rect">
            <a:avLst/>
          </a:prstGeom>
          <a:noFill/>
          <a:ln>
            <a:solidFill>
              <a:schemeClr val="accent5"/>
            </a:solidFill>
          </a:ln>
        </p:spPr>
        <p:txBody>
          <a:bodyPr vert="horz" wrap="square" lIns="45720" tIns="0" rIns="45720" bIns="0" rtlCol="0">
            <a:spAutoFit/>
          </a:bodyPr>
          <a:lstStyle/>
          <a:p>
            <a:pPr marL="109538" lvl="1" indent="-109538">
              <a:lnSpc>
                <a:spcPct val="90000"/>
              </a:lnSpc>
              <a:spcBef>
                <a:spcPct val="0"/>
              </a:spcBef>
              <a:spcAft>
                <a:spcPct val="15000"/>
              </a:spcAft>
              <a:buFont typeface="Arial" panose="020B0604020202020204" pitchFamily="34" charset="0"/>
              <a:buChar char="•"/>
            </a:pPr>
            <a:r>
              <a:rPr lang="en-US" sz="1100" dirty="0" smtClean="0">
                <a:solidFill>
                  <a:schemeClr val="tx1">
                    <a:lumMod val="65000"/>
                    <a:lumOff val="35000"/>
                  </a:schemeClr>
                </a:solidFill>
              </a:rPr>
              <a:t>Edge </a:t>
            </a:r>
            <a:r>
              <a:rPr lang="en-US" sz="1100" dirty="0">
                <a:solidFill>
                  <a:schemeClr val="tx1">
                    <a:lumMod val="65000"/>
                    <a:lumOff val="35000"/>
                  </a:schemeClr>
                </a:solidFill>
              </a:rPr>
              <a:t>devices begin sampling</a:t>
            </a:r>
          </a:p>
          <a:p>
            <a:pPr marL="109538" lvl="1" indent="-109538">
              <a:lnSpc>
                <a:spcPct val="90000"/>
              </a:lnSpc>
              <a:spcBef>
                <a:spcPct val="0"/>
              </a:spcBef>
              <a:spcAft>
                <a:spcPct val="15000"/>
              </a:spcAft>
              <a:buFont typeface="Arial" panose="020B0604020202020204" pitchFamily="34" charset="0"/>
              <a:buChar char="•"/>
            </a:pPr>
            <a:r>
              <a:rPr lang="en-US" sz="1100" dirty="0">
                <a:solidFill>
                  <a:schemeClr val="tx1">
                    <a:lumMod val="65000"/>
                    <a:lumOff val="35000"/>
                  </a:schemeClr>
                </a:solidFill>
              </a:rPr>
              <a:t>Machine OS enters public beta</a:t>
            </a:r>
          </a:p>
        </p:txBody>
      </p:sp>
      <p:sp>
        <p:nvSpPr>
          <p:cNvPr id="25" name="TextBox 24"/>
          <p:cNvSpPr txBox="1"/>
          <p:nvPr>
            <p:custDataLst>
              <p:tags r:id="rId7"/>
            </p:custDataLst>
          </p:nvPr>
        </p:nvSpPr>
        <p:spPr>
          <a:xfrm>
            <a:off x="6064041" y="757819"/>
            <a:ext cx="2237748" cy="660181"/>
          </a:xfrm>
          <a:prstGeom prst="rect">
            <a:avLst/>
          </a:prstGeom>
          <a:noFill/>
          <a:ln>
            <a:solidFill>
              <a:schemeClr val="accent5"/>
            </a:solidFill>
          </a:ln>
        </p:spPr>
        <p:txBody>
          <a:bodyPr vert="horz" wrap="square" lIns="45720" tIns="0" rIns="45720" bIns="0" rtlCol="0">
            <a:spAutoFit/>
          </a:bodyPr>
          <a:lstStyle/>
          <a:p>
            <a:pPr marL="171450" lvl="1" indent="-171450">
              <a:lnSpc>
                <a:spcPct val="90000"/>
              </a:lnSpc>
              <a:spcBef>
                <a:spcPct val="0"/>
              </a:spcBef>
              <a:spcAft>
                <a:spcPct val="15000"/>
              </a:spcAft>
              <a:buFont typeface="Arial" panose="020B0604020202020204" pitchFamily="34" charset="0"/>
              <a:buChar char="•"/>
            </a:pPr>
            <a:r>
              <a:rPr lang="en-US" sz="1100" dirty="0" smtClean="0">
                <a:solidFill>
                  <a:schemeClr val="tx1">
                    <a:lumMod val="65000"/>
                    <a:lumOff val="35000"/>
                  </a:schemeClr>
                </a:solidFill>
              </a:rPr>
              <a:t>Edge </a:t>
            </a:r>
            <a:r>
              <a:rPr lang="en-US" sz="1100" dirty="0">
                <a:solidFill>
                  <a:schemeClr val="tx1">
                    <a:lumMod val="65000"/>
                    <a:lumOff val="35000"/>
                  </a:schemeClr>
                </a:solidFill>
              </a:rPr>
              <a:t>devices ship in </a:t>
            </a:r>
            <a:r>
              <a:rPr lang="en-US" sz="1100" dirty="0" smtClean="0">
                <a:solidFill>
                  <a:schemeClr val="tx1">
                    <a:lumMod val="65000"/>
                    <a:lumOff val="35000"/>
                  </a:schemeClr>
                </a:solidFill>
              </a:rPr>
              <a:t>volume</a:t>
            </a:r>
          </a:p>
          <a:p>
            <a:pPr marL="171450" lvl="1" indent="-171450">
              <a:lnSpc>
                <a:spcPct val="90000"/>
              </a:lnSpc>
              <a:spcBef>
                <a:spcPct val="0"/>
              </a:spcBef>
              <a:spcAft>
                <a:spcPct val="15000"/>
              </a:spcAft>
              <a:buFont typeface="Arial" panose="020B0604020202020204" pitchFamily="34" charset="0"/>
              <a:buChar char="•"/>
            </a:pPr>
            <a:r>
              <a:rPr lang="en-US" sz="1100" dirty="0" smtClean="0">
                <a:solidFill>
                  <a:schemeClr val="tx1">
                    <a:lumMod val="65000"/>
                    <a:lumOff val="35000"/>
                  </a:schemeClr>
                </a:solidFill>
              </a:rPr>
              <a:t>Core Machines running real-world workloads at scale</a:t>
            </a:r>
          </a:p>
          <a:p>
            <a:pPr marL="171450" lvl="1" indent="-171450">
              <a:lnSpc>
                <a:spcPct val="90000"/>
              </a:lnSpc>
              <a:spcBef>
                <a:spcPct val="0"/>
              </a:spcBef>
              <a:spcAft>
                <a:spcPct val="15000"/>
              </a:spcAft>
              <a:buFont typeface="Arial" panose="020B0604020202020204" pitchFamily="34" charset="0"/>
              <a:buChar char="•"/>
            </a:pPr>
            <a:r>
              <a:rPr lang="en-US" sz="1100" dirty="0" smtClean="0">
                <a:solidFill>
                  <a:schemeClr val="tx1">
                    <a:lumMod val="65000"/>
                    <a:lumOff val="35000"/>
                  </a:schemeClr>
                </a:solidFill>
              </a:rPr>
              <a:t>Machine OS released</a:t>
            </a:r>
            <a:endParaRPr lang="en-US" sz="1100" dirty="0">
              <a:solidFill>
                <a:schemeClr val="tx1">
                  <a:lumMod val="65000"/>
                  <a:lumOff val="35000"/>
                </a:schemeClr>
              </a:solidFill>
            </a:endParaRPr>
          </a:p>
        </p:txBody>
      </p:sp>
      <p:sp>
        <p:nvSpPr>
          <p:cNvPr id="26" name="TextBox 25"/>
          <p:cNvSpPr txBox="1"/>
          <p:nvPr>
            <p:custDataLst>
              <p:tags r:id="rId8"/>
            </p:custDataLst>
          </p:nvPr>
        </p:nvSpPr>
        <p:spPr>
          <a:xfrm>
            <a:off x="7235506" y="1489407"/>
            <a:ext cx="1537320" cy="787139"/>
          </a:xfrm>
          <a:prstGeom prst="rect">
            <a:avLst/>
          </a:prstGeom>
          <a:noFill/>
          <a:ln>
            <a:solidFill>
              <a:schemeClr val="accent5"/>
            </a:solidFill>
          </a:ln>
        </p:spPr>
        <p:txBody>
          <a:bodyPr vert="horz" wrap="square" lIns="45720" tIns="0" rIns="45720" bIns="0" rtlCol="0">
            <a:spAutoFit/>
          </a:bodyPr>
          <a:lstStyle/>
          <a:p>
            <a:pPr marL="109538" lvl="1" indent="-109538">
              <a:lnSpc>
                <a:spcPct val="90000"/>
              </a:lnSpc>
              <a:spcBef>
                <a:spcPct val="0"/>
              </a:spcBef>
              <a:spcAft>
                <a:spcPct val="15000"/>
              </a:spcAft>
              <a:buFont typeface="Arial" panose="020B0604020202020204" pitchFamily="34" charset="0"/>
              <a:buChar char="•"/>
            </a:pPr>
            <a:r>
              <a:rPr lang="en-US" sz="1100" dirty="0" smtClean="0">
                <a:solidFill>
                  <a:schemeClr val="tx1">
                    <a:lumMod val="65000"/>
                    <a:lumOff val="35000"/>
                  </a:schemeClr>
                </a:solidFill>
              </a:rPr>
              <a:t>Core </a:t>
            </a:r>
            <a:r>
              <a:rPr lang="en-US" sz="1100" dirty="0">
                <a:solidFill>
                  <a:schemeClr val="tx1">
                    <a:lumMod val="65000"/>
                    <a:lumOff val="35000"/>
                  </a:schemeClr>
                </a:solidFill>
              </a:rPr>
              <a:t>devices </a:t>
            </a:r>
            <a:r>
              <a:rPr lang="en-US" sz="1100" dirty="0" smtClean="0">
                <a:solidFill>
                  <a:schemeClr val="tx1">
                    <a:lumMod val="65000"/>
                    <a:lumOff val="35000"/>
                  </a:schemeClr>
                </a:solidFill>
              </a:rPr>
              <a:t>at volume</a:t>
            </a:r>
          </a:p>
          <a:p>
            <a:pPr marL="109538" lvl="1" indent="-109538">
              <a:lnSpc>
                <a:spcPct val="90000"/>
              </a:lnSpc>
              <a:spcBef>
                <a:spcPct val="0"/>
              </a:spcBef>
              <a:spcAft>
                <a:spcPct val="15000"/>
              </a:spcAft>
              <a:buFont typeface="Arial" panose="020B0604020202020204" pitchFamily="34" charset="0"/>
              <a:buChar char="•"/>
            </a:pPr>
            <a:r>
              <a:rPr lang="en-US" sz="1100" dirty="0" smtClean="0">
                <a:solidFill>
                  <a:schemeClr val="tx1">
                    <a:lumMod val="65000"/>
                    <a:lumOff val="35000"/>
                  </a:schemeClr>
                </a:solidFill>
              </a:rPr>
              <a:t>Machine available as product, service, and as a business process transformation</a:t>
            </a:r>
            <a:endParaRPr lang="en-US" sz="1100" dirty="0">
              <a:solidFill>
                <a:schemeClr val="tx1">
                  <a:lumMod val="65000"/>
                  <a:lumOff val="35000"/>
                </a:schemeClr>
              </a:solidFill>
            </a:endParaRPr>
          </a:p>
        </p:txBody>
      </p:sp>
      <p:sp>
        <p:nvSpPr>
          <p:cNvPr id="55" name="Freeform 54"/>
          <p:cNvSpPr/>
          <p:nvPr/>
        </p:nvSpPr>
        <p:spPr>
          <a:xfrm>
            <a:off x="386087" y="1531078"/>
            <a:ext cx="1807329" cy="508489"/>
          </a:xfrm>
          <a:custGeom>
            <a:avLst/>
            <a:gdLst>
              <a:gd name="connsiteX0" fmla="*/ 164775 w 1203000"/>
              <a:gd name="connsiteY0" fmla="*/ 0 h 338462"/>
              <a:gd name="connsiteX1" fmla="*/ 347655 w 1203000"/>
              <a:gd name="connsiteY1" fmla="*/ 0 h 338462"/>
              <a:gd name="connsiteX2" fmla="*/ 347655 w 1203000"/>
              <a:gd name="connsiteY2" fmla="*/ 39214 h 338462"/>
              <a:gd name="connsiteX3" fmla="*/ 348076 w 1203000"/>
              <a:gd name="connsiteY3" fmla="*/ 39214 h 338462"/>
              <a:gd name="connsiteX4" fmla="*/ 348076 w 1203000"/>
              <a:gd name="connsiteY4" fmla="*/ 290675 h 338462"/>
              <a:gd name="connsiteX5" fmla="*/ 440253 w 1203000"/>
              <a:gd name="connsiteY5" fmla="*/ 290675 h 338462"/>
              <a:gd name="connsiteX6" fmla="*/ 440253 w 1203000"/>
              <a:gd name="connsiteY6" fmla="*/ 39215 h 338462"/>
              <a:gd name="connsiteX7" fmla="*/ 441421 w 1203000"/>
              <a:gd name="connsiteY7" fmla="*/ 39215 h 338462"/>
              <a:gd name="connsiteX8" fmla="*/ 441421 w 1203000"/>
              <a:gd name="connsiteY8" fmla="*/ 0 h 338462"/>
              <a:gd name="connsiteX9" fmla="*/ 624301 w 1203000"/>
              <a:gd name="connsiteY9" fmla="*/ 0 h 338462"/>
              <a:gd name="connsiteX10" fmla="*/ 624301 w 1203000"/>
              <a:gd name="connsiteY10" fmla="*/ 39214 h 338462"/>
              <a:gd name="connsiteX11" fmla="*/ 624722 w 1203000"/>
              <a:gd name="connsiteY11" fmla="*/ 39214 h 338462"/>
              <a:gd name="connsiteX12" fmla="*/ 624722 w 1203000"/>
              <a:gd name="connsiteY12" fmla="*/ 290675 h 338462"/>
              <a:gd name="connsiteX13" fmla="*/ 716163 w 1203000"/>
              <a:gd name="connsiteY13" fmla="*/ 290675 h 338462"/>
              <a:gd name="connsiteX14" fmla="*/ 716163 w 1203000"/>
              <a:gd name="connsiteY14" fmla="*/ 39215 h 338462"/>
              <a:gd name="connsiteX15" fmla="*/ 717234 w 1203000"/>
              <a:gd name="connsiteY15" fmla="*/ 39215 h 338462"/>
              <a:gd name="connsiteX16" fmla="*/ 717234 w 1203000"/>
              <a:gd name="connsiteY16" fmla="*/ 2068 h 338462"/>
              <a:gd name="connsiteX17" fmla="*/ 900114 w 1203000"/>
              <a:gd name="connsiteY17" fmla="*/ 2068 h 338462"/>
              <a:gd name="connsiteX18" fmla="*/ 900114 w 1203000"/>
              <a:gd name="connsiteY18" fmla="*/ 24927 h 338462"/>
              <a:gd name="connsiteX19" fmla="*/ 900644 w 1203000"/>
              <a:gd name="connsiteY19" fmla="*/ 24927 h 338462"/>
              <a:gd name="connsiteX20" fmla="*/ 900644 w 1203000"/>
              <a:gd name="connsiteY20" fmla="*/ 292743 h 338462"/>
              <a:gd name="connsiteX21" fmla="*/ 993249 w 1203000"/>
              <a:gd name="connsiteY21" fmla="*/ 292743 h 338462"/>
              <a:gd name="connsiteX22" fmla="*/ 993249 w 1203000"/>
              <a:gd name="connsiteY22" fmla="*/ 152125 h 338462"/>
              <a:gd name="connsiteX23" fmla="*/ 993991 w 1203000"/>
              <a:gd name="connsiteY23" fmla="*/ 152125 h 338462"/>
              <a:gd name="connsiteX24" fmla="*/ 993991 w 1203000"/>
              <a:gd name="connsiteY24" fmla="*/ 148669 h 338462"/>
              <a:gd name="connsiteX25" fmla="*/ 1092934 w 1203000"/>
              <a:gd name="connsiteY25" fmla="*/ 148669 h 338462"/>
              <a:gd name="connsiteX26" fmla="*/ 1103007 w 1203000"/>
              <a:gd name="connsiteY26" fmla="*/ 124352 h 338462"/>
              <a:gd name="connsiteX27" fmla="*/ 1144425 w 1203000"/>
              <a:gd name="connsiteY27" fmla="*/ 107196 h 338462"/>
              <a:gd name="connsiteX28" fmla="*/ 1203000 w 1203000"/>
              <a:gd name="connsiteY28" fmla="*/ 165771 h 338462"/>
              <a:gd name="connsiteX29" fmla="*/ 1144425 w 1203000"/>
              <a:gd name="connsiteY29" fmla="*/ 224346 h 338462"/>
              <a:gd name="connsiteX30" fmla="*/ 1103007 w 1203000"/>
              <a:gd name="connsiteY30" fmla="*/ 207190 h 338462"/>
              <a:gd name="connsiteX31" fmla="*/ 1097704 w 1203000"/>
              <a:gd name="connsiteY31" fmla="*/ 194388 h 338462"/>
              <a:gd name="connsiteX32" fmla="*/ 1038968 w 1203000"/>
              <a:gd name="connsiteY32" fmla="*/ 194388 h 338462"/>
              <a:gd name="connsiteX33" fmla="*/ 1038968 w 1203000"/>
              <a:gd name="connsiteY33" fmla="*/ 335005 h 338462"/>
              <a:gd name="connsiteX34" fmla="*/ 1038225 w 1203000"/>
              <a:gd name="connsiteY34" fmla="*/ 335005 h 338462"/>
              <a:gd name="connsiteX35" fmla="*/ 1038225 w 1203000"/>
              <a:gd name="connsiteY35" fmla="*/ 338462 h 338462"/>
              <a:gd name="connsiteX36" fmla="*/ 855345 w 1203000"/>
              <a:gd name="connsiteY36" fmla="*/ 338462 h 338462"/>
              <a:gd name="connsiteX37" fmla="*/ 855345 w 1203000"/>
              <a:gd name="connsiteY37" fmla="*/ 299248 h 338462"/>
              <a:gd name="connsiteX38" fmla="*/ 854925 w 1203000"/>
              <a:gd name="connsiteY38" fmla="*/ 299248 h 338462"/>
              <a:gd name="connsiteX39" fmla="*/ 854925 w 1203000"/>
              <a:gd name="connsiteY39" fmla="*/ 47787 h 338462"/>
              <a:gd name="connsiteX40" fmla="*/ 761882 w 1203000"/>
              <a:gd name="connsiteY40" fmla="*/ 47787 h 338462"/>
              <a:gd name="connsiteX41" fmla="*/ 761882 w 1203000"/>
              <a:gd name="connsiteY41" fmla="*/ 290675 h 338462"/>
              <a:gd name="connsiteX42" fmla="*/ 762412 w 1203000"/>
              <a:gd name="connsiteY42" fmla="*/ 290675 h 338462"/>
              <a:gd name="connsiteX43" fmla="*/ 762412 w 1203000"/>
              <a:gd name="connsiteY43" fmla="*/ 336394 h 338462"/>
              <a:gd name="connsiteX44" fmla="*/ 579532 w 1203000"/>
              <a:gd name="connsiteY44" fmla="*/ 336394 h 338462"/>
              <a:gd name="connsiteX45" fmla="*/ 579532 w 1203000"/>
              <a:gd name="connsiteY45" fmla="*/ 313535 h 338462"/>
              <a:gd name="connsiteX46" fmla="*/ 579003 w 1203000"/>
              <a:gd name="connsiteY46" fmla="*/ 313535 h 338462"/>
              <a:gd name="connsiteX47" fmla="*/ 579003 w 1203000"/>
              <a:gd name="connsiteY47" fmla="*/ 45719 h 338462"/>
              <a:gd name="connsiteX48" fmla="*/ 485972 w 1203000"/>
              <a:gd name="connsiteY48" fmla="*/ 45719 h 338462"/>
              <a:gd name="connsiteX49" fmla="*/ 485972 w 1203000"/>
              <a:gd name="connsiteY49" fmla="*/ 313536 h 338462"/>
              <a:gd name="connsiteX50" fmla="*/ 485766 w 1203000"/>
              <a:gd name="connsiteY50" fmla="*/ 313536 h 338462"/>
              <a:gd name="connsiteX51" fmla="*/ 485766 w 1203000"/>
              <a:gd name="connsiteY51" fmla="*/ 336394 h 338462"/>
              <a:gd name="connsiteX52" fmla="*/ 302886 w 1203000"/>
              <a:gd name="connsiteY52" fmla="*/ 336394 h 338462"/>
              <a:gd name="connsiteX53" fmla="*/ 302886 w 1203000"/>
              <a:gd name="connsiteY53" fmla="*/ 313535 h 338462"/>
              <a:gd name="connsiteX54" fmla="*/ 302357 w 1203000"/>
              <a:gd name="connsiteY54" fmla="*/ 313535 h 338462"/>
              <a:gd name="connsiteX55" fmla="*/ 302357 w 1203000"/>
              <a:gd name="connsiteY55" fmla="*/ 45719 h 338462"/>
              <a:gd name="connsiteX56" fmla="*/ 209752 w 1203000"/>
              <a:gd name="connsiteY56" fmla="*/ 45719 h 338462"/>
              <a:gd name="connsiteX57" fmla="*/ 209752 w 1203000"/>
              <a:gd name="connsiteY57" fmla="*/ 186338 h 338462"/>
              <a:gd name="connsiteX58" fmla="*/ 209009 w 1203000"/>
              <a:gd name="connsiteY58" fmla="*/ 186338 h 338462"/>
              <a:gd name="connsiteX59" fmla="*/ 209009 w 1203000"/>
              <a:gd name="connsiteY59" fmla="*/ 189793 h 338462"/>
              <a:gd name="connsiteX60" fmla="*/ 110066 w 1203000"/>
              <a:gd name="connsiteY60" fmla="*/ 189793 h 338462"/>
              <a:gd name="connsiteX61" fmla="*/ 99994 w 1203000"/>
              <a:gd name="connsiteY61" fmla="*/ 214110 h 338462"/>
              <a:gd name="connsiteX62" fmla="*/ 58575 w 1203000"/>
              <a:gd name="connsiteY62" fmla="*/ 231266 h 338462"/>
              <a:gd name="connsiteX63" fmla="*/ 0 w 1203000"/>
              <a:gd name="connsiteY63" fmla="*/ 172691 h 338462"/>
              <a:gd name="connsiteX64" fmla="*/ 58575 w 1203000"/>
              <a:gd name="connsiteY64" fmla="*/ 114116 h 338462"/>
              <a:gd name="connsiteX65" fmla="*/ 99994 w 1203000"/>
              <a:gd name="connsiteY65" fmla="*/ 131272 h 338462"/>
              <a:gd name="connsiteX66" fmla="*/ 105297 w 1203000"/>
              <a:gd name="connsiteY66" fmla="*/ 144074 h 338462"/>
              <a:gd name="connsiteX67" fmla="*/ 164033 w 1203000"/>
              <a:gd name="connsiteY67" fmla="*/ 144074 h 338462"/>
              <a:gd name="connsiteX68" fmla="*/ 164033 w 1203000"/>
              <a:gd name="connsiteY68" fmla="*/ 3457 h 338462"/>
              <a:gd name="connsiteX69" fmla="*/ 164775 w 1203000"/>
              <a:gd name="connsiteY69" fmla="*/ 3457 h 33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203000" h="338462">
                <a:moveTo>
                  <a:pt x="164775" y="0"/>
                </a:moveTo>
                <a:lnTo>
                  <a:pt x="347655" y="0"/>
                </a:lnTo>
                <a:lnTo>
                  <a:pt x="347655" y="39214"/>
                </a:lnTo>
                <a:lnTo>
                  <a:pt x="348076" y="39214"/>
                </a:lnTo>
                <a:lnTo>
                  <a:pt x="348076" y="290675"/>
                </a:lnTo>
                <a:lnTo>
                  <a:pt x="440253" y="290675"/>
                </a:lnTo>
                <a:lnTo>
                  <a:pt x="440253" y="39215"/>
                </a:lnTo>
                <a:lnTo>
                  <a:pt x="441421" y="39215"/>
                </a:lnTo>
                <a:lnTo>
                  <a:pt x="441421" y="0"/>
                </a:lnTo>
                <a:lnTo>
                  <a:pt x="624301" y="0"/>
                </a:lnTo>
                <a:lnTo>
                  <a:pt x="624301" y="39214"/>
                </a:lnTo>
                <a:lnTo>
                  <a:pt x="624722" y="39214"/>
                </a:lnTo>
                <a:lnTo>
                  <a:pt x="624722" y="290675"/>
                </a:lnTo>
                <a:lnTo>
                  <a:pt x="716163" y="290675"/>
                </a:lnTo>
                <a:lnTo>
                  <a:pt x="716163" y="39215"/>
                </a:lnTo>
                <a:lnTo>
                  <a:pt x="717234" y="39215"/>
                </a:lnTo>
                <a:lnTo>
                  <a:pt x="717234" y="2068"/>
                </a:lnTo>
                <a:lnTo>
                  <a:pt x="900114" y="2068"/>
                </a:lnTo>
                <a:lnTo>
                  <a:pt x="900114" y="24927"/>
                </a:lnTo>
                <a:lnTo>
                  <a:pt x="900644" y="24927"/>
                </a:lnTo>
                <a:lnTo>
                  <a:pt x="900644" y="292743"/>
                </a:lnTo>
                <a:lnTo>
                  <a:pt x="993249" y="292743"/>
                </a:lnTo>
                <a:lnTo>
                  <a:pt x="993249" y="152125"/>
                </a:lnTo>
                <a:lnTo>
                  <a:pt x="993991" y="152125"/>
                </a:lnTo>
                <a:lnTo>
                  <a:pt x="993991" y="148669"/>
                </a:lnTo>
                <a:lnTo>
                  <a:pt x="1092934" y="148669"/>
                </a:lnTo>
                <a:lnTo>
                  <a:pt x="1103007" y="124352"/>
                </a:lnTo>
                <a:cubicBezTo>
                  <a:pt x="1113607" y="113752"/>
                  <a:pt x="1128250" y="107196"/>
                  <a:pt x="1144425" y="107196"/>
                </a:cubicBezTo>
                <a:cubicBezTo>
                  <a:pt x="1176775" y="107196"/>
                  <a:pt x="1203000" y="133421"/>
                  <a:pt x="1203000" y="165771"/>
                </a:cubicBezTo>
                <a:cubicBezTo>
                  <a:pt x="1203000" y="198121"/>
                  <a:pt x="1176775" y="224346"/>
                  <a:pt x="1144425" y="224346"/>
                </a:cubicBezTo>
                <a:cubicBezTo>
                  <a:pt x="1128250" y="224346"/>
                  <a:pt x="1113607" y="217790"/>
                  <a:pt x="1103007" y="207190"/>
                </a:cubicBezTo>
                <a:lnTo>
                  <a:pt x="1097704" y="194388"/>
                </a:lnTo>
                <a:lnTo>
                  <a:pt x="1038968" y="194388"/>
                </a:lnTo>
                <a:lnTo>
                  <a:pt x="1038968" y="335005"/>
                </a:lnTo>
                <a:lnTo>
                  <a:pt x="1038225" y="335005"/>
                </a:lnTo>
                <a:lnTo>
                  <a:pt x="1038225" y="338462"/>
                </a:lnTo>
                <a:lnTo>
                  <a:pt x="855345" y="338462"/>
                </a:lnTo>
                <a:lnTo>
                  <a:pt x="855345" y="299248"/>
                </a:lnTo>
                <a:lnTo>
                  <a:pt x="854925" y="299248"/>
                </a:lnTo>
                <a:lnTo>
                  <a:pt x="854925" y="47787"/>
                </a:lnTo>
                <a:lnTo>
                  <a:pt x="761882" y="47787"/>
                </a:lnTo>
                <a:lnTo>
                  <a:pt x="761882" y="290675"/>
                </a:lnTo>
                <a:lnTo>
                  <a:pt x="762412" y="290675"/>
                </a:lnTo>
                <a:lnTo>
                  <a:pt x="762412" y="336394"/>
                </a:lnTo>
                <a:lnTo>
                  <a:pt x="579532" y="336394"/>
                </a:lnTo>
                <a:lnTo>
                  <a:pt x="579532" y="313535"/>
                </a:lnTo>
                <a:lnTo>
                  <a:pt x="579003" y="313535"/>
                </a:lnTo>
                <a:lnTo>
                  <a:pt x="579003" y="45719"/>
                </a:lnTo>
                <a:lnTo>
                  <a:pt x="485972" y="45719"/>
                </a:lnTo>
                <a:lnTo>
                  <a:pt x="485972" y="313536"/>
                </a:lnTo>
                <a:lnTo>
                  <a:pt x="485766" y="313536"/>
                </a:lnTo>
                <a:lnTo>
                  <a:pt x="485766" y="336394"/>
                </a:lnTo>
                <a:lnTo>
                  <a:pt x="302886" y="336394"/>
                </a:lnTo>
                <a:lnTo>
                  <a:pt x="302886" y="313535"/>
                </a:lnTo>
                <a:lnTo>
                  <a:pt x="302357" y="313535"/>
                </a:lnTo>
                <a:lnTo>
                  <a:pt x="302357" y="45719"/>
                </a:lnTo>
                <a:lnTo>
                  <a:pt x="209752" y="45719"/>
                </a:lnTo>
                <a:lnTo>
                  <a:pt x="209752" y="186338"/>
                </a:lnTo>
                <a:lnTo>
                  <a:pt x="209009" y="186338"/>
                </a:lnTo>
                <a:lnTo>
                  <a:pt x="209009" y="189793"/>
                </a:lnTo>
                <a:lnTo>
                  <a:pt x="110066" y="189793"/>
                </a:lnTo>
                <a:lnTo>
                  <a:pt x="99994" y="214110"/>
                </a:lnTo>
                <a:cubicBezTo>
                  <a:pt x="89394" y="224710"/>
                  <a:pt x="74750" y="231266"/>
                  <a:pt x="58575" y="231266"/>
                </a:cubicBezTo>
                <a:cubicBezTo>
                  <a:pt x="26225" y="231266"/>
                  <a:pt x="0" y="205041"/>
                  <a:pt x="0" y="172691"/>
                </a:cubicBezTo>
                <a:cubicBezTo>
                  <a:pt x="0" y="140341"/>
                  <a:pt x="26225" y="114116"/>
                  <a:pt x="58575" y="114116"/>
                </a:cubicBezTo>
                <a:cubicBezTo>
                  <a:pt x="74750" y="114116"/>
                  <a:pt x="89394" y="120672"/>
                  <a:pt x="99994" y="131272"/>
                </a:cubicBezTo>
                <a:lnTo>
                  <a:pt x="105297" y="144074"/>
                </a:lnTo>
                <a:lnTo>
                  <a:pt x="164033" y="144074"/>
                </a:lnTo>
                <a:lnTo>
                  <a:pt x="164033" y="3457"/>
                </a:lnTo>
                <a:lnTo>
                  <a:pt x="164775" y="3457"/>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endParaRPr>
          </a:p>
        </p:txBody>
      </p:sp>
      <p:grpSp>
        <p:nvGrpSpPr>
          <p:cNvPr id="27" name="Group 26"/>
          <p:cNvGrpSpPr/>
          <p:nvPr/>
        </p:nvGrpSpPr>
        <p:grpSpPr>
          <a:xfrm>
            <a:off x="332640" y="727921"/>
            <a:ext cx="1600445" cy="3923436"/>
            <a:chOff x="760153" y="799171"/>
            <a:chExt cx="2834258" cy="6948085"/>
          </a:xfrm>
        </p:grpSpPr>
        <p:cxnSp>
          <p:nvCxnSpPr>
            <p:cNvPr id="28" name="Straight Connector 27"/>
            <p:cNvCxnSpPr/>
            <p:nvPr/>
          </p:nvCxnSpPr>
          <p:spPr>
            <a:xfrm>
              <a:off x="2177282" y="3414803"/>
              <a:ext cx="0" cy="1716823"/>
            </a:xfrm>
            <a:prstGeom prst="line">
              <a:avLst/>
            </a:prstGeom>
            <a:ln w="76200" cmpd="sng">
              <a:solidFill>
                <a:schemeClr val="tx2"/>
              </a:solidFill>
            </a:ln>
            <a:effectLst/>
          </p:spPr>
          <p:style>
            <a:lnRef idx="2">
              <a:schemeClr val="accent1"/>
            </a:lnRef>
            <a:fillRef idx="0">
              <a:schemeClr val="accent1"/>
            </a:fillRef>
            <a:effectRef idx="1">
              <a:schemeClr val="accent1"/>
            </a:effectRef>
            <a:fontRef idx="minor">
              <a:schemeClr val="tx1"/>
            </a:fontRef>
          </p:style>
        </p:cxnSp>
        <p:grpSp>
          <p:nvGrpSpPr>
            <p:cNvPr id="29" name="Group 28"/>
            <p:cNvGrpSpPr/>
            <p:nvPr/>
          </p:nvGrpSpPr>
          <p:grpSpPr>
            <a:xfrm>
              <a:off x="760153" y="5131625"/>
              <a:ext cx="2834258" cy="2615631"/>
              <a:chOff x="823262" y="2395110"/>
              <a:chExt cx="1914328" cy="2002986"/>
            </a:xfrm>
          </p:grpSpPr>
          <p:sp>
            <p:nvSpPr>
              <p:cNvPr id="58" name="Round Diagonal Corner Rectangle 57"/>
              <p:cNvSpPr/>
              <p:nvPr/>
            </p:nvSpPr>
            <p:spPr>
              <a:xfrm>
                <a:off x="823262" y="2395110"/>
                <a:ext cx="1914328" cy="2002986"/>
              </a:xfrm>
              <a:prstGeom prst="round2DiagRect">
                <a:avLst>
                  <a:gd name="adj1" fmla="val 0"/>
                  <a:gd name="adj2" fmla="val 8146"/>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b="1" dirty="0" smtClean="0">
                  <a:solidFill>
                    <a:prstClr val="white"/>
                  </a:solidFill>
                  <a:sym typeface="Webdings"/>
                </a:endParaRPr>
              </a:p>
            </p:txBody>
          </p:sp>
          <p:grpSp>
            <p:nvGrpSpPr>
              <p:cNvPr id="59" name="Group 58"/>
              <p:cNvGrpSpPr/>
              <p:nvPr/>
            </p:nvGrpSpPr>
            <p:grpSpPr>
              <a:xfrm>
                <a:off x="904258" y="2491861"/>
                <a:ext cx="1752336" cy="1809484"/>
                <a:chOff x="884969" y="2458561"/>
                <a:chExt cx="1752336" cy="1809484"/>
              </a:xfrm>
            </p:grpSpPr>
            <p:grpSp>
              <p:nvGrpSpPr>
                <p:cNvPr id="60" name="Group 59"/>
                <p:cNvGrpSpPr/>
                <p:nvPr/>
              </p:nvGrpSpPr>
              <p:grpSpPr>
                <a:xfrm>
                  <a:off x="884969" y="2458561"/>
                  <a:ext cx="405980" cy="417921"/>
                  <a:chOff x="1042044" y="2489534"/>
                  <a:chExt cx="584512" cy="601704"/>
                </a:xfrm>
              </p:grpSpPr>
              <p:pic>
                <p:nvPicPr>
                  <p:cNvPr id="106" name="Picture 3"/>
                  <p:cNvPicPr>
                    <a:picLocks noChangeAspect="1" noChangeArrowheads="1"/>
                  </p:cNvPicPr>
                  <p:nvPr/>
                </p:nvPicPr>
                <p:blipFill rotWithShape="1">
                  <a:blip r:embed="rId18" cstate="print">
                    <a:biLevel thresh="25000"/>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107" name="Picture 3"/>
                  <p:cNvPicPr>
                    <a:picLocks noChangeAspect="1" noChangeArrowheads="1"/>
                  </p:cNvPicPr>
                  <p:nvPr/>
                </p:nvPicPr>
                <p:blipFill rotWithShape="1">
                  <a:blip r:embed="rId18" cstate="print">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1" name="Group 60"/>
                <p:cNvGrpSpPr/>
                <p:nvPr/>
              </p:nvGrpSpPr>
              <p:grpSpPr>
                <a:xfrm>
                  <a:off x="1333755" y="2458561"/>
                  <a:ext cx="405980" cy="417921"/>
                  <a:chOff x="1042044" y="2489534"/>
                  <a:chExt cx="584512" cy="601704"/>
                </a:xfrm>
              </p:grpSpPr>
              <p:pic>
                <p:nvPicPr>
                  <p:cNvPr id="104" name="Picture 3"/>
                  <p:cNvPicPr>
                    <a:picLocks noChangeAspect="1" noChangeArrowheads="1"/>
                  </p:cNvPicPr>
                  <p:nvPr/>
                </p:nvPicPr>
                <p:blipFill rotWithShape="1">
                  <a:blip r:embed="rId18" cstate="print">
                    <a:biLevel thresh="25000"/>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105" name="Picture 3"/>
                  <p:cNvPicPr>
                    <a:picLocks noChangeAspect="1" noChangeArrowheads="1"/>
                  </p:cNvPicPr>
                  <p:nvPr/>
                </p:nvPicPr>
                <p:blipFill rotWithShape="1">
                  <a:blip r:embed="rId18" cstate="print">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2" name="Group 61"/>
                <p:cNvGrpSpPr/>
                <p:nvPr/>
              </p:nvGrpSpPr>
              <p:grpSpPr>
                <a:xfrm>
                  <a:off x="1782540" y="2458561"/>
                  <a:ext cx="405980" cy="417921"/>
                  <a:chOff x="1042044" y="2489534"/>
                  <a:chExt cx="584512" cy="601704"/>
                </a:xfrm>
              </p:grpSpPr>
              <p:pic>
                <p:nvPicPr>
                  <p:cNvPr id="102" name="Picture 3"/>
                  <p:cNvPicPr>
                    <a:picLocks noChangeAspect="1" noChangeArrowheads="1"/>
                  </p:cNvPicPr>
                  <p:nvPr/>
                </p:nvPicPr>
                <p:blipFill rotWithShape="1">
                  <a:blip r:embed="rId18" cstate="print">
                    <a:biLevel thresh="25000"/>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103" name="Picture 3"/>
                  <p:cNvPicPr>
                    <a:picLocks noChangeAspect="1" noChangeArrowheads="1"/>
                  </p:cNvPicPr>
                  <p:nvPr/>
                </p:nvPicPr>
                <p:blipFill rotWithShape="1">
                  <a:blip r:embed="rId18" cstate="print">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3" name="Group 62"/>
                <p:cNvGrpSpPr/>
                <p:nvPr/>
              </p:nvGrpSpPr>
              <p:grpSpPr>
                <a:xfrm>
                  <a:off x="2231325" y="2458561"/>
                  <a:ext cx="405980" cy="417921"/>
                  <a:chOff x="1042044" y="2489534"/>
                  <a:chExt cx="584512" cy="601704"/>
                </a:xfrm>
              </p:grpSpPr>
              <p:pic>
                <p:nvPicPr>
                  <p:cNvPr id="100" name="Picture 3"/>
                  <p:cNvPicPr>
                    <a:picLocks noChangeAspect="1" noChangeArrowheads="1"/>
                  </p:cNvPicPr>
                  <p:nvPr/>
                </p:nvPicPr>
                <p:blipFill rotWithShape="1">
                  <a:blip r:embed="rId18" cstate="print">
                    <a:biLevel thresh="25000"/>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101" name="Picture 3"/>
                  <p:cNvPicPr>
                    <a:picLocks noChangeAspect="1" noChangeArrowheads="1"/>
                  </p:cNvPicPr>
                  <p:nvPr/>
                </p:nvPicPr>
                <p:blipFill rotWithShape="1">
                  <a:blip r:embed="rId18" cstate="print">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4" name="Group 63"/>
                <p:cNvGrpSpPr/>
                <p:nvPr/>
              </p:nvGrpSpPr>
              <p:grpSpPr>
                <a:xfrm>
                  <a:off x="884969" y="2921299"/>
                  <a:ext cx="405980" cy="417921"/>
                  <a:chOff x="1042044" y="2489534"/>
                  <a:chExt cx="584512" cy="601704"/>
                </a:xfrm>
              </p:grpSpPr>
              <p:pic>
                <p:nvPicPr>
                  <p:cNvPr id="98" name="Picture 3"/>
                  <p:cNvPicPr>
                    <a:picLocks noChangeAspect="1" noChangeArrowheads="1"/>
                  </p:cNvPicPr>
                  <p:nvPr/>
                </p:nvPicPr>
                <p:blipFill rotWithShape="1">
                  <a:blip r:embed="rId18" cstate="print">
                    <a:biLevel thresh="25000"/>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99" name="Picture 3"/>
                  <p:cNvPicPr>
                    <a:picLocks noChangeAspect="1" noChangeArrowheads="1"/>
                  </p:cNvPicPr>
                  <p:nvPr/>
                </p:nvPicPr>
                <p:blipFill rotWithShape="1">
                  <a:blip r:embed="rId18" cstate="print">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5" name="Group 64"/>
                <p:cNvGrpSpPr/>
                <p:nvPr/>
              </p:nvGrpSpPr>
              <p:grpSpPr>
                <a:xfrm>
                  <a:off x="1333755" y="2921299"/>
                  <a:ext cx="405980" cy="417921"/>
                  <a:chOff x="1042044" y="2489534"/>
                  <a:chExt cx="584512" cy="601704"/>
                </a:xfrm>
              </p:grpSpPr>
              <p:pic>
                <p:nvPicPr>
                  <p:cNvPr id="96" name="Picture 3"/>
                  <p:cNvPicPr>
                    <a:picLocks noChangeAspect="1" noChangeArrowheads="1"/>
                  </p:cNvPicPr>
                  <p:nvPr/>
                </p:nvPicPr>
                <p:blipFill rotWithShape="1">
                  <a:blip r:embed="rId18" cstate="print">
                    <a:biLevel thresh="25000"/>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97" name="Picture 3"/>
                  <p:cNvPicPr>
                    <a:picLocks noChangeAspect="1" noChangeArrowheads="1"/>
                  </p:cNvPicPr>
                  <p:nvPr/>
                </p:nvPicPr>
                <p:blipFill rotWithShape="1">
                  <a:blip r:embed="rId18" cstate="print">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6" name="Group 65"/>
                <p:cNvGrpSpPr/>
                <p:nvPr/>
              </p:nvGrpSpPr>
              <p:grpSpPr>
                <a:xfrm>
                  <a:off x="1782540" y="2921299"/>
                  <a:ext cx="405980" cy="417921"/>
                  <a:chOff x="1042044" y="2489534"/>
                  <a:chExt cx="584512" cy="601704"/>
                </a:xfrm>
              </p:grpSpPr>
              <p:pic>
                <p:nvPicPr>
                  <p:cNvPr id="94" name="Picture 3"/>
                  <p:cNvPicPr>
                    <a:picLocks noChangeAspect="1" noChangeArrowheads="1"/>
                  </p:cNvPicPr>
                  <p:nvPr/>
                </p:nvPicPr>
                <p:blipFill rotWithShape="1">
                  <a:blip r:embed="rId18" cstate="print">
                    <a:biLevel thresh="25000"/>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95" name="Picture 3"/>
                  <p:cNvPicPr>
                    <a:picLocks noChangeAspect="1" noChangeArrowheads="1"/>
                  </p:cNvPicPr>
                  <p:nvPr/>
                </p:nvPicPr>
                <p:blipFill rotWithShape="1">
                  <a:blip r:embed="rId18" cstate="print">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7" name="Group 66"/>
                <p:cNvGrpSpPr/>
                <p:nvPr/>
              </p:nvGrpSpPr>
              <p:grpSpPr>
                <a:xfrm>
                  <a:off x="2231325" y="2921299"/>
                  <a:ext cx="405980" cy="417921"/>
                  <a:chOff x="1042044" y="2489534"/>
                  <a:chExt cx="584512" cy="601704"/>
                </a:xfrm>
              </p:grpSpPr>
              <p:pic>
                <p:nvPicPr>
                  <p:cNvPr id="92" name="Picture 3"/>
                  <p:cNvPicPr>
                    <a:picLocks noChangeAspect="1" noChangeArrowheads="1"/>
                  </p:cNvPicPr>
                  <p:nvPr/>
                </p:nvPicPr>
                <p:blipFill rotWithShape="1">
                  <a:blip r:embed="rId18" cstate="print">
                    <a:biLevel thresh="25000"/>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93" name="Picture 3"/>
                  <p:cNvPicPr>
                    <a:picLocks noChangeAspect="1" noChangeArrowheads="1"/>
                  </p:cNvPicPr>
                  <p:nvPr/>
                </p:nvPicPr>
                <p:blipFill rotWithShape="1">
                  <a:blip r:embed="rId18" cstate="print">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8" name="Group 67"/>
                <p:cNvGrpSpPr/>
                <p:nvPr/>
              </p:nvGrpSpPr>
              <p:grpSpPr>
                <a:xfrm>
                  <a:off x="884969" y="3389820"/>
                  <a:ext cx="405980" cy="417921"/>
                  <a:chOff x="1042044" y="2489534"/>
                  <a:chExt cx="584512" cy="601704"/>
                </a:xfrm>
              </p:grpSpPr>
              <p:pic>
                <p:nvPicPr>
                  <p:cNvPr id="90" name="Picture 3"/>
                  <p:cNvPicPr>
                    <a:picLocks noChangeAspect="1" noChangeArrowheads="1"/>
                  </p:cNvPicPr>
                  <p:nvPr/>
                </p:nvPicPr>
                <p:blipFill rotWithShape="1">
                  <a:blip r:embed="rId18" cstate="print">
                    <a:biLevel thresh="25000"/>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91" name="Picture 3"/>
                  <p:cNvPicPr>
                    <a:picLocks noChangeAspect="1" noChangeArrowheads="1"/>
                  </p:cNvPicPr>
                  <p:nvPr/>
                </p:nvPicPr>
                <p:blipFill rotWithShape="1">
                  <a:blip r:embed="rId18" cstate="print">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9" name="Group 68"/>
                <p:cNvGrpSpPr/>
                <p:nvPr/>
              </p:nvGrpSpPr>
              <p:grpSpPr>
                <a:xfrm>
                  <a:off x="1333755" y="3389820"/>
                  <a:ext cx="405980" cy="417921"/>
                  <a:chOff x="1042044" y="2489534"/>
                  <a:chExt cx="584512" cy="601704"/>
                </a:xfrm>
              </p:grpSpPr>
              <p:pic>
                <p:nvPicPr>
                  <p:cNvPr id="88" name="Picture 3"/>
                  <p:cNvPicPr>
                    <a:picLocks noChangeAspect="1" noChangeArrowheads="1"/>
                  </p:cNvPicPr>
                  <p:nvPr/>
                </p:nvPicPr>
                <p:blipFill rotWithShape="1">
                  <a:blip r:embed="rId18" cstate="print">
                    <a:biLevel thresh="25000"/>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89" name="Picture 3"/>
                  <p:cNvPicPr>
                    <a:picLocks noChangeAspect="1" noChangeArrowheads="1"/>
                  </p:cNvPicPr>
                  <p:nvPr/>
                </p:nvPicPr>
                <p:blipFill rotWithShape="1">
                  <a:blip r:embed="rId18" cstate="print">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0" name="Group 69"/>
                <p:cNvGrpSpPr/>
                <p:nvPr/>
              </p:nvGrpSpPr>
              <p:grpSpPr>
                <a:xfrm>
                  <a:off x="1782540" y="3389820"/>
                  <a:ext cx="405980" cy="417921"/>
                  <a:chOff x="1042044" y="2489534"/>
                  <a:chExt cx="584512" cy="601704"/>
                </a:xfrm>
              </p:grpSpPr>
              <p:pic>
                <p:nvPicPr>
                  <p:cNvPr id="86" name="Picture 3"/>
                  <p:cNvPicPr>
                    <a:picLocks noChangeAspect="1" noChangeArrowheads="1"/>
                  </p:cNvPicPr>
                  <p:nvPr/>
                </p:nvPicPr>
                <p:blipFill rotWithShape="1">
                  <a:blip r:embed="rId18" cstate="print">
                    <a:biLevel thresh="25000"/>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87" name="Picture 3"/>
                  <p:cNvPicPr>
                    <a:picLocks noChangeAspect="1" noChangeArrowheads="1"/>
                  </p:cNvPicPr>
                  <p:nvPr/>
                </p:nvPicPr>
                <p:blipFill rotWithShape="1">
                  <a:blip r:embed="rId18" cstate="print">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1" name="Group 70"/>
                <p:cNvGrpSpPr/>
                <p:nvPr/>
              </p:nvGrpSpPr>
              <p:grpSpPr>
                <a:xfrm>
                  <a:off x="2231325" y="3389820"/>
                  <a:ext cx="405980" cy="417921"/>
                  <a:chOff x="1042044" y="2489534"/>
                  <a:chExt cx="584512" cy="601704"/>
                </a:xfrm>
              </p:grpSpPr>
              <p:pic>
                <p:nvPicPr>
                  <p:cNvPr id="84" name="Picture 3"/>
                  <p:cNvPicPr>
                    <a:picLocks noChangeAspect="1" noChangeArrowheads="1"/>
                  </p:cNvPicPr>
                  <p:nvPr/>
                </p:nvPicPr>
                <p:blipFill rotWithShape="1">
                  <a:blip r:embed="rId18" cstate="print">
                    <a:biLevel thresh="25000"/>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85" name="Picture 3"/>
                  <p:cNvPicPr>
                    <a:picLocks noChangeAspect="1" noChangeArrowheads="1"/>
                  </p:cNvPicPr>
                  <p:nvPr/>
                </p:nvPicPr>
                <p:blipFill rotWithShape="1">
                  <a:blip r:embed="rId18" cstate="print">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2" name="Group 71"/>
                <p:cNvGrpSpPr/>
                <p:nvPr/>
              </p:nvGrpSpPr>
              <p:grpSpPr>
                <a:xfrm>
                  <a:off x="884969" y="3850124"/>
                  <a:ext cx="405980" cy="417921"/>
                  <a:chOff x="1042044" y="2489534"/>
                  <a:chExt cx="584512" cy="601704"/>
                </a:xfrm>
              </p:grpSpPr>
              <p:pic>
                <p:nvPicPr>
                  <p:cNvPr id="82" name="Picture 3"/>
                  <p:cNvPicPr>
                    <a:picLocks noChangeAspect="1" noChangeArrowheads="1"/>
                  </p:cNvPicPr>
                  <p:nvPr/>
                </p:nvPicPr>
                <p:blipFill rotWithShape="1">
                  <a:blip r:embed="rId18" cstate="print">
                    <a:biLevel thresh="25000"/>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83" name="Picture 3"/>
                  <p:cNvPicPr>
                    <a:picLocks noChangeAspect="1" noChangeArrowheads="1"/>
                  </p:cNvPicPr>
                  <p:nvPr/>
                </p:nvPicPr>
                <p:blipFill rotWithShape="1">
                  <a:blip r:embed="rId18" cstate="print">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3" name="Group 72"/>
                <p:cNvGrpSpPr/>
                <p:nvPr/>
              </p:nvGrpSpPr>
              <p:grpSpPr>
                <a:xfrm>
                  <a:off x="1333755" y="3850124"/>
                  <a:ext cx="405980" cy="417921"/>
                  <a:chOff x="1042044" y="2489534"/>
                  <a:chExt cx="584512" cy="601704"/>
                </a:xfrm>
              </p:grpSpPr>
              <p:pic>
                <p:nvPicPr>
                  <p:cNvPr id="80" name="Picture 3"/>
                  <p:cNvPicPr>
                    <a:picLocks noChangeAspect="1" noChangeArrowheads="1"/>
                  </p:cNvPicPr>
                  <p:nvPr/>
                </p:nvPicPr>
                <p:blipFill rotWithShape="1">
                  <a:blip r:embed="rId18" cstate="print">
                    <a:biLevel thresh="25000"/>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81" name="Picture 3"/>
                  <p:cNvPicPr>
                    <a:picLocks noChangeAspect="1" noChangeArrowheads="1"/>
                  </p:cNvPicPr>
                  <p:nvPr/>
                </p:nvPicPr>
                <p:blipFill rotWithShape="1">
                  <a:blip r:embed="rId18" cstate="print">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4" name="Group 73"/>
                <p:cNvGrpSpPr/>
                <p:nvPr/>
              </p:nvGrpSpPr>
              <p:grpSpPr>
                <a:xfrm>
                  <a:off x="1782540" y="3850124"/>
                  <a:ext cx="405980" cy="417921"/>
                  <a:chOff x="1042044" y="2489534"/>
                  <a:chExt cx="584512" cy="601704"/>
                </a:xfrm>
              </p:grpSpPr>
              <p:pic>
                <p:nvPicPr>
                  <p:cNvPr id="78" name="Picture 3"/>
                  <p:cNvPicPr>
                    <a:picLocks noChangeAspect="1" noChangeArrowheads="1"/>
                  </p:cNvPicPr>
                  <p:nvPr/>
                </p:nvPicPr>
                <p:blipFill rotWithShape="1">
                  <a:blip r:embed="rId18" cstate="print">
                    <a:biLevel thresh="25000"/>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79" name="Picture 3"/>
                  <p:cNvPicPr>
                    <a:picLocks noChangeAspect="1" noChangeArrowheads="1"/>
                  </p:cNvPicPr>
                  <p:nvPr/>
                </p:nvPicPr>
                <p:blipFill rotWithShape="1">
                  <a:blip r:embed="rId18" cstate="print">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5" name="Group 74"/>
                <p:cNvGrpSpPr/>
                <p:nvPr/>
              </p:nvGrpSpPr>
              <p:grpSpPr>
                <a:xfrm>
                  <a:off x="2231325" y="3850124"/>
                  <a:ext cx="405980" cy="417921"/>
                  <a:chOff x="1042044" y="2489534"/>
                  <a:chExt cx="584512" cy="601704"/>
                </a:xfrm>
              </p:grpSpPr>
              <p:pic>
                <p:nvPicPr>
                  <p:cNvPr id="76" name="Picture 3"/>
                  <p:cNvPicPr>
                    <a:picLocks noChangeAspect="1" noChangeArrowheads="1"/>
                  </p:cNvPicPr>
                  <p:nvPr/>
                </p:nvPicPr>
                <p:blipFill rotWithShape="1">
                  <a:blip r:embed="rId18" cstate="print">
                    <a:biLevel thresh="25000"/>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9598"/>
                      <a:gd name="adj2" fmla="val 11765"/>
                    </a:avLst>
                  </a:prstGeom>
                  <a:solidFill>
                    <a:schemeClr val="bg1"/>
                  </a:solidFill>
                  <a:ln>
                    <a:noFill/>
                  </a:ln>
                  <a:effectLst/>
                  <a:extLst/>
                </p:spPr>
              </p:pic>
              <p:pic>
                <p:nvPicPr>
                  <p:cNvPr id="77" name="Picture 3"/>
                  <p:cNvPicPr>
                    <a:picLocks noChangeAspect="1" noChangeArrowheads="1"/>
                  </p:cNvPicPr>
                  <p:nvPr/>
                </p:nvPicPr>
                <p:blipFill rotWithShape="1">
                  <a:blip r:embed="rId18" cstate="print">
                    <a:extLst>
                      <a:ext uri="{BEBA8EAE-BF5A-486C-A8C5-ECC9F3942E4B}">
                        <a14:imgProps xmlns:a14="http://schemas.microsoft.com/office/drawing/2010/main">
                          <a14:imgLayer r:embed="rId19">
                            <a14:imgEffect>
                              <a14:backgroundRemoval t="588" b="100000" l="0" r="100000"/>
                            </a14:imgEffect>
                          </a14:imgLayer>
                        </a14:imgProps>
                      </a:ext>
                      <a:ext uri="{28A0092B-C50C-407E-A947-70E740481C1C}">
                        <a14:useLocalDpi xmlns:a14="http://schemas.microsoft.com/office/drawing/2010/main"/>
                      </a:ext>
                    </a:extLst>
                  </a:blip>
                  <a:srcRect/>
                  <a:stretch/>
                </p:blipFill>
                <p:spPr bwMode="auto">
                  <a:xfrm>
                    <a:off x="1042044" y="2489534"/>
                    <a:ext cx="584512" cy="601704"/>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grpSp>
          <p:nvGrpSpPr>
            <p:cNvPr id="30" name="Group 29"/>
            <p:cNvGrpSpPr/>
            <p:nvPr/>
          </p:nvGrpSpPr>
          <p:grpSpPr>
            <a:xfrm>
              <a:off x="760153" y="799171"/>
              <a:ext cx="2834258" cy="2615631"/>
              <a:chOff x="1495490" y="1832272"/>
              <a:chExt cx="1914328" cy="2002986"/>
            </a:xfrm>
          </p:grpSpPr>
          <p:sp>
            <p:nvSpPr>
              <p:cNvPr id="34" name="Round Diagonal Corner Rectangle 33"/>
              <p:cNvSpPr/>
              <p:nvPr/>
            </p:nvSpPr>
            <p:spPr>
              <a:xfrm>
                <a:off x="1495490" y="1832272"/>
                <a:ext cx="1914328" cy="2002986"/>
              </a:xfrm>
              <a:prstGeom prst="round2DiagRect">
                <a:avLst>
                  <a:gd name="adj1" fmla="val 0"/>
                  <a:gd name="adj2" fmla="val 8146"/>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b="1" dirty="0" smtClean="0">
                  <a:solidFill>
                    <a:prstClr val="white"/>
                  </a:solidFill>
                  <a:sym typeface="Webdings"/>
                </a:endParaRPr>
              </a:p>
            </p:txBody>
          </p:sp>
          <p:grpSp>
            <p:nvGrpSpPr>
              <p:cNvPr id="35" name="Group 34"/>
              <p:cNvGrpSpPr/>
              <p:nvPr/>
            </p:nvGrpSpPr>
            <p:grpSpPr>
              <a:xfrm>
                <a:off x="1571547" y="1947128"/>
                <a:ext cx="1762214" cy="1773274"/>
                <a:chOff x="1576486" y="1934992"/>
                <a:chExt cx="1762214" cy="1773274"/>
              </a:xfrm>
            </p:grpSpPr>
            <p:grpSp>
              <p:nvGrpSpPr>
                <p:cNvPr id="36" name="Group 35"/>
                <p:cNvGrpSpPr/>
                <p:nvPr/>
              </p:nvGrpSpPr>
              <p:grpSpPr>
                <a:xfrm>
                  <a:off x="1576486" y="1934992"/>
                  <a:ext cx="1762214" cy="405980"/>
                  <a:chOff x="1576486" y="1934992"/>
                  <a:chExt cx="1762214" cy="405980"/>
                </a:xfrm>
              </p:grpSpPr>
              <p:pic>
                <p:nvPicPr>
                  <p:cNvPr id="53" name="Picture 3"/>
                  <p:cNvPicPr>
                    <a:picLocks noChangeAspect="1" noChangeArrowheads="1"/>
                  </p:cNvPicPr>
                  <p:nvPr/>
                </p:nvPicPr>
                <p:blipFill>
                  <a:blip r:embed="rId20">
                    <a:extLst>
                      <a:ext uri="{28A0092B-C50C-407E-A947-70E740481C1C}">
                        <a14:useLocalDpi xmlns:a14="http://schemas.microsoft.com/office/drawing/2010/main"/>
                      </a:ext>
                    </a:extLst>
                  </a:blip>
                  <a:stretch>
                    <a:fillRect/>
                  </a:stretch>
                </p:blipFill>
                <p:spPr bwMode="auto">
                  <a:xfrm>
                    <a:off x="1576486"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3"/>
                  <p:cNvPicPr>
                    <a:picLocks noChangeAspect="1" noChangeArrowheads="1"/>
                  </p:cNvPicPr>
                  <p:nvPr/>
                </p:nvPicPr>
                <p:blipFill>
                  <a:blip r:embed="rId20">
                    <a:extLst>
                      <a:ext uri="{28A0092B-C50C-407E-A947-70E740481C1C}">
                        <a14:useLocalDpi xmlns:a14="http://schemas.microsoft.com/office/drawing/2010/main"/>
                      </a:ext>
                    </a:extLst>
                  </a:blip>
                  <a:stretch>
                    <a:fillRect/>
                  </a:stretch>
                </p:blipFill>
                <p:spPr bwMode="auto">
                  <a:xfrm>
                    <a:off x="2028564"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3"/>
                  <p:cNvPicPr>
                    <a:picLocks noChangeAspect="1" noChangeArrowheads="1"/>
                  </p:cNvPicPr>
                  <p:nvPr/>
                </p:nvPicPr>
                <p:blipFill>
                  <a:blip r:embed="rId20">
                    <a:extLst>
                      <a:ext uri="{28A0092B-C50C-407E-A947-70E740481C1C}">
                        <a14:useLocalDpi xmlns:a14="http://schemas.microsoft.com/office/drawing/2010/main"/>
                      </a:ext>
                    </a:extLst>
                  </a:blip>
                  <a:stretch>
                    <a:fillRect/>
                  </a:stretch>
                </p:blipFill>
                <p:spPr bwMode="auto">
                  <a:xfrm>
                    <a:off x="2480642"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20">
                    <a:extLst>
                      <a:ext uri="{28A0092B-C50C-407E-A947-70E740481C1C}">
                        <a14:useLocalDpi xmlns:a14="http://schemas.microsoft.com/office/drawing/2010/main"/>
                      </a:ext>
                    </a:extLst>
                  </a:blip>
                  <a:stretch>
                    <a:fillRect/>
                  </a:stretch>
                </p:blipFill>
                <p:spPr bwMode="auto">
                  <a:xfrm>
                    <a:off x="2932720"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 name="Group 36"/>
                <p:cNvGrpSpPr/>
                <p:nvPr/>
              </p:nvGrpSpPr>
              <p:grpSpPr>
                <a:xfrm>
                  <a:off x="1576486" y="2390757"/>
                  <a:ext cx="1762214" cy="405980"/>
                  <a:chOff x="1576486" y="1934992"/>
                  <a:chExt cx="1762214" cy="405980"/>
                </a:xfrm>
              </p:grpSpPr>
              <p:pic>
                <p:nvPicPr>
                  <p:cNvPr id="48" name="Picture 3"/>
                  <p:cNvPicPr>
                    <a:picLocks noChangeAspect="1" noChangeArrowheads="1"/>
                  </p:cNvPicPr>
                  <p:nvPr/>
                </p:nvPicPr>
                <p:blipFill>
                  <a:blip r:embed="rId20">
                    <a:extLst>
                      <a:ext uri="{28A0092B-C50C-407E-A947-70E740481C1C}">
                        <a14:useLocalDpi xmlns:a14="http://schemas.microsoft.com/office/drawing/2010/main"/>
                      </a:ext>
                    </a:extLst>
                  </a:blip>
                  <a:stretch>
                    <a:fillRect/>
                  </a:stretch>
                </p:blipFill>
                <p:spPr bwMode="auto">
                  <a:xfrm>
                    <a:off x="1576486"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20">
                    <a:extLst>
                      <a:ext uri="{28A0092B-C50C-407E-A947-70E740481C1C}">
                        <a14:useLocalDpi xmlns:a14="http://schemas.microsoft.com/office/drawing/2010/main"/>
                      </a:ext>
                    </a:extLst>
                  </a:blip>
                  <a:stretch>
                    <a:fillRect/>
                  </a:stretch>
                </p:blipFill>
                <p:spPr bwMode="auto">
                  <a:xfrm>
                    <a:off x="2028564"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3"/>
                  <p:cNvPicPr>
                    <a:picLocks noChangeAspect="1" noChangeArrowheads="1"/>
                  </p:cNvPicPr>
                  <p:nvPr/>
                </p:nvPicPr>
                <p:blipFill>
                  <a:blip r:embed="rId20">
                    <a:extLst>
                      <a:ext uri="{28A0092B-C50C-407E-A947-70E740481C1C}">
                        <a14:useLocalDpi xmlns:a14="http://schemas.microsoft.com/office/drawing/2010/main"/>
                      </a:ext>
                    </a:extLst>
                  </a:blip>
                  <a:stretch>
                    <a:fillRect/>
                  </a:stretch>
                </p:blipFill>
                <p:spPr bwMode="auto">
                  <a:xfrm>
                    <a:off x="2480642"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3"/>
                  <p:cNvPicPr>
                    <a:picLocks noChangeAspect="1" noChangeArrowheads="1"/>
                  </p:cNvPicPr>
                  <p:nvPr/>
                </p:nvPicPr>
                <p:blipFill>
                  <a:blip r:embed="rId20">
                    <a:extLst>
                      <a:ext uri="{28A0092B-C50C-407E-A947-70E740481C1C}">
                        <a14:useLocalDpi xmlns:a14="http://schemas.microsoft.com/office/drawing/2010/main"/>
                      </a:ext>
                    </a:extLst>
                  </a:blip>
                  <a:stretch>
                    <a:fillRect/>
                  </a:stretch>
                </p:blipFill>
                <p:spPr bwMode="auto">
                  <a:xfrm>
                    <a:off x="2932720"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8" name="Group 37"/>
                <p:cNvGrpSpPr/>
                <p:nvPr/>
              </p:nvGrpSpPr>
              <p:grpSpPr>
                <a:xfrm>
                  <a:off x="1576486" y="2846522"/>
                  <a:ext cx="1762214" cy="405980"/>
                  <a:chOff x="1576486" y="1934992"/>
                  <a:chExt cx="1762214" cy="405980"/>
                </a:xfrm>
              </p:grpSpPr>
              <p:pic>
                <p:nvPicPr>
                  <p:cNvPr id="44" name="Picture 3"/>
                  <p:cNvPicPr>
                    <a:picLocks noChangeAspect="1" noChangeArrowheads="1"/>
                  </p:cNvPicPr>
                  <p:nvPr/>
                </p:nvPicPr>
                <p:blipFill>
                  <a:blip r:embed="rId20">
                    <a:extLst>
                      <a:ext uri="{28A0092B-C50C-407E-A947-70E740481C1C}">
                        <a14:useLocalDpi xmlns:a14="http://schemas.microsoft.com/office/drawing/2010/main"/>
                      </a:ext>
                    </a:extLst>
                  </a:blip>
                  <a:stretch>
                    <a:fillRect/>
                  </a:stretch>
                </p:blipFill>
                <p:spPr bwMode="auto">
                  <a:xfrm>
                    <a:off x="1576486"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3"/>
                  <p:cNvPicPr>
                    <a:picLocks noChangeAspect="1" noChangeArrowheads="1"/>
                  </p:cNvPicPr>
                  <p:nvPr/>
                </p:nvPicPr>
                <p:blipFill>
                  <a:blip r:embed="rId20">
                    <a:extLst>
                      <a:ext uri="{28A0092B-C50C-407E-A947-70E740481C1C}">
                        <a14:useLocalDpi xmlns:a14="http://schemas.microsoft.com/office/drawing/2010/main"/>
                      </a:ext>
                    </a:extLst>
                  </a:blip>
                  <a:stretch>
                    <a:fillRect/>
                  </a:stretch>
                </p:blipFill>
                <p:spPr bwMode="auto">
                  <a:xfrm>
                    <a:off x="2028564"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20">
                    <a:extLst>
                      <a:ext uri="{28A0092B-C50C-407E-A947-70E740481C1C}">
                        <a14:useLocalDpi xmlns:a14="http://schemas.microsoft.com/office/drawing/2010/main"/>
                      </a:ext>
                    </a:extLst>
                  </a:blip>
                  <a:stretch>
                    <a:fillRect/>
                  </a:stretch>
                </p:blipFill>
                <p:spPr bwMode="auto">
                  <a:xfrm>
                    <a:off x="2480642"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20">
                    <a:extLst>
                      <a:ext uri="{28A0092B-C50C-407E-A947-70E740481C1C}">
                        <a14:useLocalDpi xmlns:a14="http://schemas.microsoft.com/office/drawing/2010/main"/>
                      </a:ext>
                    </a:extLst>
                  </a:blip>
                  <a:stretch>
                    <a:fillRect/>
                  </a:stretch>
                </p:blipFill>
                <p:spPr bwMode="auto">
                  <a:xfrm>
                    <a:off x="2932720"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9" name="Group 38"/>
                <p:cNvGrpSpPr/>
                <p:nvPr/>
              </p:nvGrpSpPr>
              <p:grpSpPr>
                <a:xfrm>
                  <a:off x="1576486" y="3302286"/>
                  <a:ext cx="1762214" cy="405980"/>
                  <a:chOff x="1576486" y="1934992"/>
                  <a:chExt cx="1762214" cy="405980"/>
                </a:xfrm>
              </p:grpSpPr>
              <p:pic>
                <p:nvPicPr>
                  <p:cNvPr id="40" name="Picture 3"/>
                  <p:cNvPicPr>
                    <a:picLocks noChangeAspect="1" noChangeArrowheads="1"/>
                  </p:cNvPicPr>
                  <p:nvPr/>
                </p:nvPicPr>
                <p:blipFill>
                  <a:blip r:embed="rId20">
                    <a:extLst>
                      <a:ext uri="{28A0092B-C50C-407E-A947-70E740481C1C}">
                        <a14:useLocalDpi xmlns:a14="http://schemas.microsoft.com/office/drawing/2010/main"/>
                      </a:ext>
                    </a:extLst>
                  </a:blip>
                  <a:stretch>
                    <a:fillRect/>
                  </a:stretch>
                </p:blipFill>
                <p:spPr bwMode="auto">
                  <a:xfrm>
                    <a:off x="1576486"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
                  <p:cNvPicPr>
                    <a:picLocks noChangeAspect="1" noChangeArrowheads="1"/>
                  </p:cNvPicPr>
                  <p:nvPr/>
                </p:nvPicPr>
                <p:blipFill>
                  <a:blip r:embed="rId20">
                    <a:extLst>
                      <a:ext uri="{28A0092B-C50C-407E-A947-70E740481C1C}">
                        <a14:useLocalDpi xmlns:a14="http://schemas.microsoft.com/office/drawing/2010/main"/>
                      </a:ext>
                    </a:extLst>
                  </a:blip>
                  <a:stretch>
                    <a:fillRect/>
                  </a:stretch>
                </p:blipFill>
                <p:spPr bwMode="auto">
                  <a:xfrm>
                    <a:off x="2028564"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20">
                    <a:extLst>
                      <a:ext uri="{28A0092B-C50C-407E-A947-70E740481C1C}">
                        <a14:useLocalDpi xmlns:a14="http://schemas.microsoft.com/office/drawing/2010/main"/>
                      </a:ext>
                    </a:extLst>
                  </a:blip>
                  <a:stretch>
                    <a:fillRect/>
                  </a:stretch>
                </p:blipFill>
                <p:spPr bwMode="auto">
                  <a:xfrm>
                    <a:off x="2480642"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3"/>
                  <p:cNvPicPr>
                    <a:picLocks noChangeAspect="1" noChangeArrowheads="1"/>
                  </p:cNvPicPr>
                  <p:nvPr/>
                </p:nvPicPr>
                <p:blipFill>
                  <a:blip r:embed="rId20">
                    <a:extLst>
                      <a:ext uri="{28A0092B-C50C-407E-A947-70E740481C1C}">
                        <a14:useLocalDpi xmlns:a14="http://schemas.microsoft.com/office/drawing/2010/main"/>
                      </a:ext>
                    </a:extLst>
                  </a:blip>
                  <a:stretch>
                    <a:fillRect/>
                  </a:stretch>
                </p:blipFill>
                <p:spPr bwMode="auto">
                  <a:xfrm>
                    <a:off x="2932720" y="1934992"/>
                    <a:ext cx="405980" cy="405980"/>
                  </a:xfrm>
                  <a:prstGeom prst="round2DiagRect">
                    <a:avLst>
                      <a:gd name="adj1" fmla="val 0"/>
                      <a:gd name="adj2" fmla="val 117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grpSp>
          <p:nvGrpSpPr>
            <p:cNvPr id="31" name="Group 30"/>
            <p:cNvGrpSpPr/>
            <p:nvPr/>
          </p:nvGrpSpPr>
          <p:grpSpPr>
            <a:xfrm>
              <a:off x="1609959" y="3755590"/>
              <a:ext cx="1134646" cy="1047122"/>
              <a:chOff x="3984638" y="1583425"/>
              <a:chExt cx="1134646" cy="1047122"/>
            </a:xfrm>
          </p:grpSpPr>
          <p:sp>
            <p:nvSpPr>
              <p:cNvPr id="32" name="Round Diagonal Corner Rectangle 31"/>
              <p:cNvSpPr/>
              <p:nvPr/>
            </p:nvSpPr>
            <p:spPr>
              <a:xfrm>
                <a:off x="3984638" y="1583425"/>
                <a:ext cx="1134646" cy="1047122"/>
              </a:xfrm>
              <a:prstGeom prst="round2DiagRect">
                <a:avLst>
                  <a:gd name="adj1" fmla="val 0"/>
                  <a:gd name="adj2" fmla="val 8146"/>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b="1" dirty="0" smtClean="0">
                  <a:solidFill>
                    <a:prstClr val="white"/>
                  </a:solidFill>
                  <a:sym typeface="Webdings"/>
                </a:endParaRPr>
              </a:p>
            </p:txBody>
          </p:sp>
          <p:sp>
            <p:nvSpPr>
              <p:cNvPr id="33" name="Freeform 32"/>
              <p:cNvSpPr/>
              <p:nvPr/>
            </p:nvSpPr>
            <p:spPr>
              <a:xfrm>
                <a:off x="4108954" y="1693740"/>
                <a:ext cx="875235" cy="826492"/>
              </a:xfrm>
              <a:custGeom>
                <a:avLst/>
                <a:gdLst>
                  <a:gd name="connsiteX0" fmla="*/ 437712 w 875235"/>
                  <a:gd name="connsiteY0" fmla="*/ 753602 h 826492"/>
                  <a:gd name="connsiteX1" fmla="*/ 414852 w 875235"/>
                  <a:gd name="connsiteY1" fmla="*/ 776462 h 826492"/>
                  <a:gd name="connsiteX2" fmla="*/ 437712 w 875235"/>
                  <a:gd name="connsiteY2" fmla="*/ 799322 h 826492"/>
                  <a:gd name="connsiteX3" fmla="*/ 460572 w 875235"/>
                  <a:gd name="connsiteY3" fmla="*/ 776462 h 826492"/>
                  <a:gd name="connsiteX4" fmla="*/ 437712 w 875235"/>
                  <a:gd name="connsiteY4" fmla="*/ 753602 h 826492"/>
                  <a:gd name="connsiteX5" fmla="*/ 488486 w 875235"/>
                  <a:gd name="connsiteY5" fmla="*/ 726187 h 826492"/>
                  <a:gd name="connsiteX6" fmla="*/ 465626 w 875235"/>
                  <a:gd name="connsiteY6" fmla="*/ 749047 h 826492"/>
                  <a:gd name="connsiteX7" fmla="*/ 488486 w 875235"/>
                  <a:gd name="connsiteY7" fmla="*/ 771907 h 826492"/>
                  <a:gd name="connsiteX8" fmla="*/ 511346 w 875235"/>
                  <a:gd name="connsiteY8" fmla="*/ 749047 h 826492"/>
                  <a:gd name="connsiteX9" fmla="*/ 488486 w 875235"/>
                  <a:gd name="connsiteY9" fmla="*/ 726187 h 826492"/>
                  <a:gd name="connsiteX10" fmla="*/ 386938 w 875235"/>
                  <a:gd name="connsiteY10" fmla="*/ 726187 h 826492"/>
                  <a:gd name="connsiteX11" fmla="*/ 364078 w 875235"/>
                  <a:gd name="connsiteY11" fmla="*/ 749047 h 826492"/>
                  <a:gd name="connsiteX12" fmla="*/ 386938 w 875235"/>
                  <a:gd name="connsiteY12" fmla="*/ 771907 h 826492"/>
                  <a:gd name="connsiteX13" fmla="*/ 409798 w 875235"/>
                  <a:gd name="connsiteY13" fmla="*/ 749047 h 826492"/>
                  <a:gd name="connsiteX14" fmla="*/ 386938 w 875235"/>
                  <a:gd name="connsiteY14" fmla="*/ 726187 h 826492"/>
                  <a:gd name="connsiteX15" fmla="*/ 437712 w 875235"/>
                  <a:gd name="connsiteY15" fmla="*/ 696400 h 826492"/>
                  <a:gd name="connsiteX16" fmla="*/ 414852 w 875235"/>
                  <a:gd name="connsiteY16" fmla="*/ 719260 h 826492"/>
                  <a:gd name="connsiteX17" fmla="*/ 437712 w 875235"/>
                  <a:gd name="connsiteY17" fmla="*/ 742120 h 826492"/>
                  <a:gd name="connsiteX18" fmla="*/ 460572 w 875235"/>
                  <a:gd name="connsiteY18" fmla="*/ 719260 h 826492"/>
                  <a:gd name="connsiteX19" fmla="*/ 437712 w 875235"/>
                  <a:gd name="connsiteY19" fmla="*/ 696400 h 826492"/>
                  <a:gd name="connsiteX20" fmla="*/ 488486 w 875235"/>
                  <a:gd name="connsiteY20" fmla="*/ 665784 h 826492"/>
                  <a:gd name="connsiteX21" fmla="*/ 465626 w 875235"/>
                  <a:gd name="connsiteY21" fmla="*/ 688644 h 826492"/>
                  <a:gd name="connsiteX22" fmla="*/ 488486 w 875235"/>
                  <a:gd name="connsiteY22" fmla="*/ 711504 h 826492"/>
                  <a:gd name="connsiteX23" fmla="*/ 511346 w 875235"/>
                  <a:gd name="connsiteY23" fmla="*/ 688644 h 826492"/>
                  <a:gd name="connsiteX24" fmla="*/ 488486 w 875235"/>
                  <a:gd name="connsiteY24" fmla="*/ 665784 h 826492"/>
                  <a:gd name="connsiteX25" fmla="*/ 386938 w 875235"/>
                  <a:gd name="connsiteY25" fmla="*/ 665784 h 826492"/>
                  <a:gd name="connsiteX26" fmla="*/ 364078 w 875235"/>
                  <a:gd name="connsiteY26" fmla="*/ 688644 h 826492"/>
                  <a:gd name="connsiteX27" fmla="*/ 386938 w 875235"/>
                  <a:gd name="connsiteY27" fmla="*/ 711504 h 826492"/>
                  <a:gd name="connsiteX28" fmla="*/ 409798 w 875235"/>
                  <a:gd name="connsiteY28" fmla="*/ 688644 h 826492"/>
                  <a:gd name="connsiteX29" fmla="*/ 386938 w 875235"/>
                  <a:gd name="connsiteY29" fmla="*/ 665784 h 826492"/>
                  <a:gd name="connsiteX30" fmla="*/ 437712 w 875235"/>
                  <a:gd name="connsiteY30" fmla="*/ 639199 h 826492"/>
                  <a:gd name="connsiteX31" fmla="*/ 414852 w 875235"/>
                  <a:gd name="connsiteY31" fmla="*/ 662059 h 826492"/>
                  <a:gd name="connsiteX32" fmla="*/ 437712 w 875235"/>
                  <a:gd name="connsiteY32" fmla="*/ 684919 h 826492"/>
                  <a:gd name="connsiteX33" fmla="*/ 460572 w 875235"/>
                  <a:gd name="connsiteY33" fmla="*/ 662059 h 826492"/>
                  <a:gd name="connsiteX34" fmla="*/ 437712 w 875235"/>
                  <a:gd name="connsiteY34" fmla="*/ 639199 h 826492"/>
                  <a:gd name="connsiteX35" fmla="*/ 765165 w 875235"/>
                  <a:gd name="connsiteY35" fmla="*/ 449417 h 826492"/>
                  <a:gd name="connsiteX36" fmla="*/ 742305 w 875235"/>
                  <a:gd name="connsiteY36" fmla="*/ 472277 h 826492"/>
                  <a:gd name="connsiteX37" fmla="*/ 765165 w 875235"/>
                  <a:gd name="connsiteY37" fmla="*/ 495137 h 826492"/>
                  <a:gd name="connsiteX38" fmla="*/ 788025 w 875235"/>
                  <a:gd name="connsiteY38" fmla="*/ 472277 h 826492"/>
                  <a:gd name="connsiteX39" fmla="*/ 765165 w 875235"/>
                  <a:gd name="connsiteY39" fmla="*/ 449417 h 826492"/>
                  <a:gd name="connsiteX40" fmla="*/ 437712 w 875235"/>
                  <a:gd name="connsiteY40" fmla="*/ 449417 h 826492"/>
                  <a:gd name="connsiteX41" fmla="*/ 414852 w 875235"/>
                  <a:gd name="connsiteY41" fmla="*/ 472277 h 826492"/>
                  <a:gd name="connsiteX42" fmla="*/ 437712 w 875235"/>
                  <a:gd name="connsiteY42" fmla="*/ 495137 h 826492"/>
                  <a:gd name="connsiteX43" fmla="*/ 460572 w 875235"/>
                  <a:gd name="connsiteY43" fmla="*/ 472277 h 826492"/>
                  <a:gd name="connsiteX44" fmla="*/ 437712 w 875235"/>
                  <a:gd name="connsiteY44" fmla="*/ 449417 h 826492"/>
                  <a:gd name="connsiteX45" fmla="*/ 104693 w 875235"/>
                  <a:gd name="connsiteY45" fmla="*/ 449417 h 826492"/>
                  <a:gd name="connsiteX46" fmla="*/ 81833 w 875235"/>
                  <a:gd name="connsiteY46" fmla="*/ 472277 h 826492"/>
                  <a:gd name="connsiteX47" fmla="*/ 104693 w 875235"/>
                  <a:gd name="connsiteY47" fmla="*/ 495137 h 826492"/>
                  <a:gd name="connsiteX48" fmla="*/ 127553 w 875235"/>
                  <a:gd name="connsiteY48" fmla="*/ 472277 h 826492"/>
                  <a:gd name="connsiteX49" fmla="*/ 104693 w 875235"/>
                  <a:gd name="connsiteY49" fmla="*/ 449417 h 826492"/>
                  <a:gd name="connsiteX50" fmla="*/ 815266 w 875235"/>
                  <a:gd name="connsiteY50" fmla="*/ 425491 h 826492"/>
                  <a:gd name="connsiteX51" fmla="*/ 792406 w 875235"/>
                  <a:gd name="connsiteY51" fmla="*/ 448351 h 826492"/>
                  <a:gd name="connsiteX52" fmla="*/ 815266 w 875235"/>
                  <a:gd name="connsiteY52" fmla="*/ 471211 h 826492"/>
                  <a:gd name="connsiteX53" fmla="*/ 838126 w 875235"/>
                  <a:gd name="connsiteY53" fmla="*/ 448351 h 826492"/>
                  <a:gd name="connsiteX54" fmla="*/ 815266 w 875235"/>
                  <a:gd name="connsiteY54" fmla="*/ 425491 h 826492"/>
                  <a:gd name="connsiteX55" fmla="*/ 713718 w 875235"/>
                  <a:gd name="connsiteY55" fmla="*/ 425491 h 826492"/>
                  <a:gd name="connsiteX56" fmla="*/ 690858 w 875235"/>
                  <a:gd name="connsiteY56" fmla="*/ 448351 h 826492"/>
                  <a:gd name="connsiteX57" fmla="*/ 713718 w 875235"/>
                  <a:gd name="connsiteY57" fmla="*/ 471211 h 826492"/>
                  <a:gd name="connsiteX58" fmla="*/ 736578 w 875235"/>
                  <a:gd name="connsiteY58" fmla="*/ 448351 h 826492"/>
                  <a:gd name="connsiteX59" fmla="*/ 713718 w 875235"/>
                  <a:gd name="connsiteY59" fmla="*/ 425491 h 826492"/>
                  <a:gd name="connsiteX60" fmla="*/ 488486 w 875235"/>
                  <a:gd name="connsiteY60" fmla="*/ 425491 h 826492"/>
                  <a:gd name="connsiteX61" fmla="*/ 465626 w 875235"/>
                  <a:gd name="connsiteY61" fmla="*/ 448351 h 826492"/>
                  <a:gd name="connsiteX62" fmla="*/ 488486 w 875235"/>
                  <a:gd name="connsiteY62" fmla="*/ 471211 h 826492"/>
                  <a:gd name="connsiteX63" fmla="*/ 511346 w 875235"/>
                  <a:gd name="connsiteY63" fmla="*/ 448351 h 826492"/>
                  <a:gd name="connsiteX64" fmla="*/ 488486 w 875235"/>
                  <a:gd name="connsiteY64" fmla="*/ 425491 h 826492"/>
                  <a:gd name="connsiteX65" fmla="*/ 386938 w 875235"/>
                  <a:gd name="connsiteY65" fmla="*/ 425491 h 826492"/>
                  <a:gd name="connsiteX66" fmla="*/ 364078 w 875235"/>
                  <a:gd name="connsiteY66" fmla="*/ 448351 h 826492"/>
                  <a:gd name="connsiteX67" fmla="*/ 386938 w 875235"/>
                  <a:gd name="connsiteY67" fmla="*/ 471211 h 826492"/>
                  <a:gd name="connsiteX68" fmla="*/ 409798 w 875235"/>
                  <a:gd name="connsiteY68" fmla="*/ 448351 h 826492"/>
                  <a:gd name="connsiteX69" fmla="*/ 386938 w 875235"/>
                  <a:gd name="connsiteY69" fmla="*/ 425491 h 826492"/>
                  <a:gd name="connsiteX70" fmla="*/ 160771 w 875235"/>
                  <a:gd name="connsiteY70" fmla="*/ 425491 h 826492"/>
                  <a:gd name="connsiteX71" fmla="*/ 137911 w 875235"/>
                  <a:gd name="connsiteY71" fmla="*/ 448351 h 826492"/>
                  <a:gd name="connsiteX72" fmla="*/ 160771 w 875235"/>
                  <a:gd name="connsiteY72" fmla="*/ 471211 h 826492"/>
                  <a:gd name="connsiteX73" fmla="*/ 183631 w 875235"/>
                  <a:gd name="connsiteY73" fmla="*/ 448351 h 826492"/>
                  <a:gd name="connsiteX74" fmla="*/ 160771 w 875235"/>
                  <a:gd name="connsiteY74" fmla="*/ 425491 h 826492"/>
                  <a:gd name="connsiteX75" fmla="*/ 59223 w 875235"/>
                  <a:gd name="connsiteY75" fmla="*/ 425491 h 826492"/>
                  <a:gd name="connsiteX76" fmla="*/ 36363 w 875235"/>
                  <a:gd name="connsiteY76" fmla="*/ 448351 h 826492"/>
                  <a:gd name="connsiteX77" fmla="*/ 59223 w 875235"/>
                  <a:gd name="connsiteY77" fmla="*/ 471211 h 826492"/>
                  <a:gd name="connsiteX78" fmla="*/ 82083 w 875235"/>
                  <a:gd name="connsiteY78" fmla="*/ 448351 h 826492"/>
                  <a:gd name="connsiteX79" fmla="*/ 59223 w 875235"/>
                  <a:gd name="connsiteY79" fmla="*/ 425491 h 826492"/>
                  <a:gd name="connsiteX80" fmla="*/ 763819 w 875235"/>
                  <a:gd name="connsiteY80" fmla="*/ 393660 h 826492"/>
                  <a:gd name="connsiteX81" fmla="*/ 740959 w 875235"/>
                  <a:gd name="connsiteY81" fmla="*/ 416520 h 826492"/>
                  <a:gd name="connsiteX82" fmla="*/ 763819 w 875235"/>
                  <a:gd name="connsiteY82" fmla="*/ 439380 h 826492"/>
                  <a:gd name="connsiteX83" fmla="*/ 786679 w 875235"/>
                  <a:gd name="connsiteY83" fmla="*/ 416520 h 826492"/>
                  <a:gd name="connsiteX84" fmla="*/ 763819 w 875235"/>
                  <a:gd name="connsiteY84" fmla="*/ 393660 h 826492"/>
                  <a:gd name="connsiteX85" fmla="*/ 437712 w 875235"/>
                  <a:gd name="connsiteY85" fmla="*/ 393660 h 826492"/>
                  <a:gd name="connsiteX86" fmla="*/ 414852 w 875235"/>
                  <a:gd name="connsiteY86" fmla="*/ 416520 h 826492"/>
                  <a:gd name="connsiteX87" fmla="*/ 437712 w 875235"/>
                  <a:gd name="connsiteY87" fmla="*/ 439380 h 826492"/>
                  <a:gd name="connsiteX88" fmla="*/ 460572 w 875235"/>
                  <a:gd name="connsiteY88" fmla="*/ 416520 h 826492"/>
                  <a:gd name="connsiteX89" fmla="*/ 437712 w 875235"/>
                  <a:gd name="connsiteY89" fmla="*/ 393660 h 826492"/>
                  <a:gd name="connsiteX90" fmla="*/ 104266 w 875235"/>
                  <a:gd name="connsiteY90" fmla="*/ 393660 h 826492"/>
                  <a:gd name="connsiteX91" fmla="*/ 81406 w 875235"/>
                  <a:gd name="connsiteY91" fmla="*/ 416520 h 826492"/>
                  <a:gd name="connsiteX92" fmla="*/ 104266 w 875235"/>
                  <a:gd name="connsiteY92" fmla="*/ 439380 h 826492"/>
                  <a:gd name="connsiteX93" fmla="*/ 127126 w 875235"/>
                  <a:gd name="connsiteY93" fmla="*/ 416520 h 826492"/>
                  <a:gd name="connsiteX94" fmla="*/ 104266 w 875235"/>
                  <a:gd name="connsiteY94" fmla="*/ 393660 h 826492"/>
                  <a:gd name="connsiteX95" fmla="*/ 815266 w 875235"/>
                  <a:gd name="connsiteY95" fmla="*/ 365088 h 826492"/>
                  <a:gd name="connsiteX96" fmla="*/ 792406 w 875235"/>
                  <a:gd name="connsiteY96" fmla="*/ 387948 h 826492"/>
                  <a:gd name="connsiteX97" fmla="*/ 815266 w 875235"/>
                  <a:gd name="connsiteY97" fmla="*/ 410808 h 826492"/>
                  <a:gd name="connsiteX98" fmla="*/ 838126 w 875235"/>
                  <a:gd name="connsiteY98" fmla="*/ 387948 h 826492"/>
                  <a:gd name="connsiteX99" fmla="*/ 815266 w 875235"/>
                  <a:gd name="connsiteY99" fmla="*/ 365088 h 826492"/>
                  <a:gd name="connsiteX100" fmla="*/ 713718 w 875235"/>
                  <a:gd name="connsiteY100" fmla="*/ 365088 h 826492"/>
                  <a:gd name="connsiteX101" fmla="*/ 690858 w 875235"/>
                  <a:gd name="connsiteY101" fmla="*/ 387948 h 826492"/>
                  <a:gd name="connsiteX102" fmla="*/ 713718 w 875235"/>
                  <a:gd name="connsiteY102" fmla="*/ 410808 h 826492"/>
                  <a:gd name="connsiteX103" fmla="*/ 736578 w 875235"/>
                  <a:gd name="connsiteY103" fmla="*/ 387948 h 826492"/>
                  <a:gd name="connsiteX104" fmla="*/ 713718 w 875235"/>
                  <a:gd name="connsiteY104" fmla="*/ 365088 h 826492"/>
                  <a:gd name="connsiteX105" fmla="*/ 488486 w 875235"/>
                  <a:gd name="connsiteY105" fmla="*/ 365088 h 826492"/>
                  <a:gd name="connsiteX106" fmla="*/ 465626 w 875235"/>
                  <a:gd name="connsiteY106" fmla="*/ 387948 h 826492"/>
                  <a:gd name="connsiteX107" fmla="*/ 488486 w 875235"/>
                  <a:gd name="connsiteY107" fmla="*/ 410808 h 826492"/>
                  <a:gd name="connsiteX108" fmla="*/ 511346 w 875235"/>
                  <a:gd name="connsiteY108" fmla="*/ 387948 h 826492"/>
                  <a:gd name="connsiteX109" fmla="*/ 488486 w 875235"/>
                  <a:gd name="connsiteY109" fmla="*/ 365088 h 826492"/>
                  <a:gd name="connsiteX110" fmla="*/ 386938 w 875235"/>
                  <a:gd name="connsiteY110" fmla="*/ 365088 h 826492"/>
                  <a:gd name="connsiteX111" fmla="*/ 364078 w 875235"/>
                  <a:gd name="connsiteY111" fmla="*/ 387948 h 826492"/>
                  <a:gd name="connsiteX112" fmla="*/ 386938 w 875235"/>
                  <a:gd name="connsiteY112" fmla="*/ 410808 h 826492"/>
                  <a:gd name="connsiteX113" fmla="*/ 409798 w 875235"/>
                  <a:gd name="connsiteY113" fmla="*/ 387948 h 826492"/>
                  <a:gd name="connsiteX114" fmla="*/ 386938 w 875235"/>
                  <a:gd name="connsiteY114" fmla="*/ 365088 h 826492"/>
                  <a:gd name="connsiteX115" fmla="*/ 160771 w 875235"/>
                  <a:gd name="connsiteY115" fmla="*/ 365088 h 826492"/>
                  <a:gd name="connsiteX116" fmla="*/ 137911 w 875235"/>
                  <a:gd name="connsiteY116" fmla="*/ 387948 h 826492"/>
                  <a:gd name="connsiteX117" fmla="*/ 160771 w 875235"/>
                  <a:gd name="connsiteY117" fmla="*/ 410808 h 826492"/>
                  <a:gd name="connsiteX118" fmla="*/ 183631 w 875235"/>
                  <a:gd name="connsiteY118" fmla="*/ 387948 h 826492"/>
                  <a:gd name="connsiteX119" fmla="*/ 160771 w 875235"/>
                  <a:gd name="connsiteY119" fmla="*/ 365088 h 826492"/>
                  <a:gd name="connsiteX120" fmla="*/ 59223 w 875235"/>
                  <a:gd name="connsiteY120" fmla="*/ 365088 h 826492"/>
                  <a:gd name="connsiteX121" fmla="*/ 36363 w 875235"/>
                  <a:gd name="connsiteY121" fmla="*/ 387948 h 826492"/>
                  <a:gd name="connsiteX122" fmla="*/ 59223 w 875235"/>
                  <a:gd name="connsiteY122" fmla="*/ 410808 h 826492"/>
                  <a:gd name="connsiteX123" fmla="*/ 82083 w 875235"/>
                  <a:gd name="connsiteY123" fmla="*/ 387948 h 826492"/>
                  <a:gd name="connsiteX124" fmla="*/ 59223 w 875235"/>
                  <a:gd name="connsiteY124" fmla="*/ 365088 h 826492"/>
                  <a:gd name="connsiteX125" fmla="*/ 765165 w 875235"/>
                  <a:gd name="connsiteY125" fmla="*/ 335014 h 826492"/>
                  <a:gd name="connsiteX126" fmla="*/ 742305 w 875235"/>
                  <a:gd name="connsiteY126" fmla="*/ 357874 h 826492"/>
                  <a:gd name="connsiteX127" fmla="*/ 765165 w 875235"/>
                  <a:gd name="connsiteY127" fmla="*/ 380734 h 826492"/>
                  <a:gd name="connsiteX128" fmla="*/ 788025 w 875235"/>
                  <a:gd name="connsiteY128" fmla="*/ 357874 h 826492"/>
                  <a:gd name="connsiteX129" fmla="*/ 765165 w 875235"/>
                  <a:gd name="connsiteY129" fmla="*/ 335014 h 826492"/>
                  <a:gd name="connsiteX130" fmla="*/ 437712 w 875235"/>
                  <a:gd name="connsiteY130" fmla="*/ 335014 h 826492"/>
                  <a:gd name="connsiteX131" fmla="*/ 414852 w 875235"/>
                  <a:gd name="connsiteY131" fmla="*/ 357874 h 826492"/>
                  <a:gd name="connsiteX132" fmla="*/ 437712 w 875235"/>
                  <a:gd name="connsiteY132" fmla="*/ 380734 h 826492"/>
                  <a:gd name="connsiteX133" fmla="*/ 460572 w 875235"/>
                  <a:gd name="connsiteY133" fmla="*/ 357874 h 826492"/>
                  <a:gd name="connsiteX134" fmla="*/ 437712 w 875235"/>
                  <a:gd name="connsiteY134" fmla="*/ 335014 h 826492"/>
                  <a:gd name="connsiteX135" fmla="*/ 104693 w 875235"/>
                  <a:gd name="connsiteY135" fmla="*/ 335014 h 826492"/>
                  <a:gd name="connsiteX136" fmla="*/ 81833 w 875235"/>
                  <a:gd name="connsiteY136" fmla="*/ 357874 h 826492"/>
                  <a:gd name="connsiteX137" fmla="*/ 104693 w 875235"/>
                  <a:gd name="connsiteY137" fmla="*/ 380734 h 826492"/>
                  <a:gd name="connsiteX138" fmla="*/ 127553 w 875235"/>
                  <a:gd name="connsiteY138" fmla="*/ 357874 h 826492"/>
                  <a:gd name="connsiteX139" fmla="*/ 104693 w 875235"/>
                  <a:gd name="connsiteY139" fmla="*/ 335014 h 826492"/>
                  <a:gd name="connsiteX140" fmla="*/ 437712 w 875235"/>
                  <a:gd name="connsiteY140" fmla="*/ 138633 h 826492"/>
                  <a:gd name="connsiteX141" fmla="*/ 414852 w 875235"/>
                  <a:gd name="connsiteY141" fmla="*/ 161493 h 826492"/>
                  <a:gd name="connsiteX142" fmla="*/ 437712 w 875235"/>
                  <a:gd name="connsiteY142" fmla="*/ 184353 h 826492"/>
                  <a:gd name="connsiteX143" fmla="*/ 460572 w 875235"/>
                  <a:gd name="connsiteY143" fmla="*/ 161493 h 826492"/>
                  <a:gd name="connsiteX144" fmla="*/ 437712 w 875235"/>
                  <a:gd name="connsiteY144" fmla="*/ 138633 h 826492"/>
                  <a:gd name="connsiteX145" fmla="*/ 488486 w 875235"/>
                  <a:gd name="connsiteY145" fmla="*/ 113932 h 826492"/>
                  <a:gd name="connsiteX146" fmla="*/ 465626 w 875235"/>
                  <a:gd name="connsiteY146" fmla="*/ 136792 h 826492"/>
                  <a:gd name="connsiteX147" fmla="*/ 488486 w 875235"/>
                  <a:gd name="connsiteY147" fmla="*/ 159652 h 826492"/>
                  <a:gd name="connsiteX148" fmla="*/ 511346 w 875235"/>
                  <a:gd name="connsiteY148" fmla="*/ 136792 h 826492"/>
                  <a:gd name="connsiteX149" fmla="*/ 488486 w 875235"/>
                  <a:gd name="connsiteY149" fmla="*/ 113932 h 826492"/>
                  <a:gd name="connsiteX150" fmla="*/ 386938 w 875235"/>
                  <a:gd name="connsiteY150" fmla="*/ 113932 h 826492"/>
                  <a:gd name="connsiteX151" fmla="*/ 364078 w 875235"/>
                  <a:gd name="connsiteY151" fmla="*/ 136792 h 826492"/>
                  <a:gd name="connsiteX152" fmla="*/ 386938 w 875235"/>
                  <a:gd name="connsiteY152" fmla="*/ 159652 h 826492"/>
                  <a:gd name="connsiteX153" fmla="*/ 409798 w 875235"/>
                  <a:gd name="connsiteY153" fmla="*/ 136792 h 826492"/>
                  <a:gd name="connsiteX154" fmla="*/ 386938 w 875235"/>
                  <a:gd name="connsiteY154" fmla="*/ 113932 h 826492"/>
                  <a:gd name="connsiteX155" fmla="*/ 437712 w 875235"/>
                  <a:gd name="connsiteY155" fmla="*/ 81407 h 826492"/>
                  <a:gd name="connsiteX156" fmla="*/ 414852 w 875235"/>
                  <a:gd name="connsiteY156" fmla="*/ 104267 h 826492"/>
                  <a:gd name="connsiteX157" fmla="*/ 437712 w 875235"/>
                  <a:gd name="connsiteY157" fmla="*/ 127127 h 826492"/>
                  <a:gd name="connsiteX158" fmla="*/ 460572 w 875235"/>
                  <a:gd name="connsiteY158" fmla="*/ 104267 h 826492"/>
                  <a:gd name="connsiteX159" fmla="*/ 437712 w 875235"/>
                  <a:gd name="connsiteY159" fmla="*/ 81407 h 826492"/>
                  <a:gd name="connsiteX160" fmla="*/ 488486 w 875235"/>
                  <a:gd name="connsiteY160" fmla="*/ 53529 h 826492"/>
                  <a:gd name="connsiteX161" fmla="*/ 465626 w 875235"/>
                  <a:gd name="connsiteY161" fmla="*/ 76389 h 826492"/>
                  <a:gd name="connsiteX162" fmla="*/ 488486 w 875235"/>
                  <a:gd name="connsiteY162" fmla="*/ 99249 h 826492"/>
                  <a:gd name="connsiteX163" fmla="*/ 511346 w 875235"/>
                  <a:gd name="connsiteY163" fmla="*/ 76389 h 826492"/>
                  <a:gd name="connsiteX164" fmla="*/ 488486 w 875235"/>
                  <a:gd name="connsiteY164" fmla="*/ 53529 h 826492"/>
                  <a:gd name="connsiteX165" fmla="*/ 386938 w 875235"/>
                  <a:gd name="connsiteY165" fmla="*/ 53529 h 826492"/>
                  <a:gd name="connsiteX166" fmla="*/ 364078 w 875235"/>
                  <a:gd name="connsiteY166" fmla="*/ 76389 h 826492"/>
                  <a:gd name="connsiteX167" fmla="*/ 386938 w 875235"/>
                  <a:gd name="connsiteY167" fmla="*/ 99249 h 826492"/>
                  <a:gd name="connsiteX168" fmla="*/ 409798 w 875235"/>
                  <a:gd name="connsiteY168" fmla="*/ 76389 h 826492"/>
                  <a:gd name="connsiteX169" fmla="*/ 386938 w 875235"/>
                  <a:gd name="connsiteY169" fmla="*/ 53529 h 826492"/>
                  <a:gd name="connsiteX170" fmla="*/ 437712 w 875235"/>
                  <a:gd name="connsiteY170" fmla="*/ 24230 h 826492"/>
                  <a:gd name="connsiteX171" fmla="*/ 414852 w 875235"/>
                  <a:gd name="connsiteY171" fmla="*/ 47090 h 826492"/>
                  <a:gd name="connsiteX172" fmla="*/ 437712 w 875235"/>
                  <a:gd name="connsiteY172" fmla="*/ 69950 h 826492"/>
                  <a:gd name="connsiteX173" fmla="*/ 460572 w 875235"/>
                  <a:gd name="connsiteY173" fmla="*/ 47090 h 826492"/>
                  <a:gd name="connsiteX174" fmla="*/ 437712 w 875235"/>
                  <a:gd name="connsiteY174" fmla="*/ 24230 h 826492"/>
                  <a:gd name="connsiteX175" fmla="*/ 437617 w 875235"/>
                  <a:gd name="connsiteY175" fmla="*/ 0 h 826492"/>
                  <a:gd name="connsiteX176" fmla="*/ 545922 w 875235"/>
                  <a:gd name="connsiteY176" fmla="*/ 108305 h 826492"/>
                  <a:gd name="connsiteX177" fmla="*/ 479774 w 875235"/>
                  <a:gd name="connsiteY177" fmla="*/ 208099 h 826492"/>
                  <a:gd name="connsiteX178" fmla="*/ 477170 w 875235"/>
                  <a:gd name="connsiteY178" fmla="*/ 208624 h 826492"/>
                  <a:gd name="connsiteX179" fmla="*/ 477170 w 875235"/>
                  <a:gd name="connsiteY179" fmla="*/ 312925 h 826492"/>
                  <a:gd name="connsiteX180" fmla="*/ 479774 w 875235"/>
                  <a:gd name="connsiteY180" fmla="*/ 313451 h 826492"/>
                  <a:gd name="connsiteX181" fmla="*/ 537411 w 875235"/>
                  <a:gd name="connsiteY181" fmla="*/ 371087 h 826492"/>
                  <a:gd name="connsiteX182" fmla="*/ 537655 w 875235"/>
                  <a:gd name="connsiteY182" fmla="*/ 372297 h 826492"/>
                  <a:gd name="connsiteX183" fmla="*/ 666891 w 875235"/>
                  <a:gd name="connsiteY183" fmla="*/ 372297 h 826492"/>
                  <a:gd name="connsiteX184" fmla="*/ 667135 w 875235"/>
                  <a:gd name="connsiteY184" fmla="*/ 371088 h 826492"/>
                  <a:gd name="connsiteX185" fmla="*/ 766930 w 875235"/>
                  <a:gd name="connsiteY185" fmla="*/ 304940 h 826492"/>
                  <a:gd name="connsiteX186" fmla="*/ 875235 w 875235"/>
                  <a:gd name="connsiteY186" fmla="*/ 413246 h 826492"/>
                  <a:gd name="connsiteX187" fmla="*/ 766930 w 875235"/>
                  <a:gd name="connsiteY187" fmla="*/ 521551 h 826492"/>
                  <a:gd name="connsiteX188" fmla="*/ 667135 w 875235"/>
                  <a:gd name="connsiteY188" fmla="*/ 455403 h 826492"/>
                  <a:gd name="connsiteX189" fmla="*/ 666328 w 875235"/>
                  <a:gd name="connsiteY189" fmla="*/ 451404 h 826492"/>
                  <a:gd name="connsiteX190" fmla="*/ 538218 w 875235"/>
                  <a:gd name="connsiteY190" fmla="*/ 451404 h 826492"/>
                  <a:gd name="connsiteX191" fmla="*/ 537411 w 875235"/>
                  <a:gd name="connsiteY191" fmla="*/ 455402 h 826492"/>
                  <a:gd name="connsiteX192" fmla="*/ 479774 w 875235"/>
                  <a:gd name="connsiteY192" fmla="*/ 513039 h 826492"/>
                  <a:gd name="connsiteX193" fmla="*/ 477170 w 875235"/>
                  <a:gd name="connsiteY193" fmla="*/ 513565 h 826492"/>
                  <a:gd name="connsiteX194" fmla="*/ 477170 w 875235"/>
                  <a:gd name="connsiteY194" fmla="*/ 617868 h 826492"/>
                  <a:gd name="connsiteX195" fmla="*/ 479774 w 875235"/>
                  <a:gd name="connsiteY195" fmla="*/ 618393 h 826492"/>
                  <a:gd name="connsiteX196" fmla="*/ 545922 w 875235"/>
                  <a:gd name="connsiteY196" fmla="*/ 718187 h 826492"/>
                  <a:gd name="connsiteX197" fmla="*/ 437617 w 875235"/>
                  <a:gd name="connsiteY197" fmla="*/ 826492 h 826492"/>
                  <a:gd name="connsiteX198" fmla="*/ 329312 w 875235"/>
                  <a:gd name="connsiteY198" fmla="*/ 718187 h 826492"/>
                  <a:gd name="connsiteX199" fmla="*/ 395460 w 875235"/>
                  <a:gd name="connsiteY199" fmla="*/ 618393 h 826492"/>
                  <a:gd name="connsiteX200" fmla="*/ 398064 w 875235"/>
                  <a:gd name="connsiteY200" fmla="*/ 617868 h 826492"/>
                  <a:gd name="connsiteX201" fmla="*/ 398064 w 875235"/>
                  <a:gd name="connsiteY201" fmla="*/ 513565 h 826492"/>
                  <a:gd name="connsiteX202" fmla="*/ 395460 w 875235"/>
                  <a:gd name="connsiteY202" fmla="*/ 513039 h 826492"/>
                  <a:gd name="connsiteX203" fmla="*/ 337823 w 875235"/>
                  <a:gd name="connsiteY203" fmla="*/ 455402 h 826492"/>
                  <a:gd name="connsiteX204" fmla="*/ 337016 w 875235"/>
                  <a:gd name="connsiteY204" fmla="*/ 451404 h 826492"/>
                  <a:gd name="connsiteX205" fmla="*/ 208906 w 875235"/>
                  <a:gd name="connsiteY205" fmla="*/ 451404 h 826492"/>
                  <a:gd name="connsiteX206" fmla="*/ 208099 w 875235"/>
                  <a:gd name="connsiteY206" fmla="*/ 455403 h 826492"/>
                  <a:gd name="connsiteX207" fmla="*/ 108305 w 875235"/>
                  <a:gd name="connsiteY207" fmla="*/ 521551 h 826492"/>
                  <a:gd name="connsiteX208" fmla="*/ 0 w 875235"/>
                  <a:gd name="connsiteY208" fmla="*/ 413246 h 826492"/>
                  <a:gd name="connsiteX209" fmla="*/ 108305 w 875235"/>
                  <a:gd name="connsiteY209" fmla="*/ 304940 h 826492"/>
                  <a:gd name="connsiteX210" fmla="*/ 208099 w 875235"/>
                  <a:gd name="connsiteY210" fmla="*/ 371088 h 826492"/>
                  <a:gd name="connsiteX211" fmla="*/ 208343 w 875235"/>
                  <a:gd name="connsiteY211" fmla="*/ 372297 h 826492"/>
                  <a:gd name="connsiteX212" fmla="*/ 337579 w 875235"/>
                  <a:gd name="connsiteY212" fmla="*/ 372297 h 826492"/>
                  <a:gd name="connsiteX213" fmla="*/ 337823 w 875235"/>
                  <a:gd name="connsiteY213" fmla="*/ 371087 h 826492"/>
                  <a:gd name="connsiteX214" fmla="*/ 395460 w 875235"/>
                  <a:gd name="connsiteY214" fmla="*/ 313451 h 826492"/>
                  <a:gd name="connsiteX215" fmla="*/ 398064 w 875235"/>
                  <a:gd name="connsiteY215" fmla="*/ 312925 h 826492"/>
                  <a:gd name="connsiteX216" fmla="*/ 398064 w 875235"/>
                  <a:gd name="connsiteY216" fmla="*/ 208624 h 826492"/>
                  <a:gd name="connsiteX217" fmla="*/ 395460 w 875235"/>
                  <a:gd name="connsiteY217" fmla="*/ 208099 h 826492"/>
                  <a:gd name="connsiteX218" fmla="*/ 329312 w 875235"/>
                  <a:gd name="connsiteY218" fmla="*/ 108305 h 826492"/>
                  <a:gd name="connsiteX219" fmla="*/ 437617 w 875235"/>
                  <a:gd name="connsiteY219" fmla="*/ 0 h 82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Lst>
                <a:rect l="l" t="t" r="r" b="b"/>
                <a:pathLst>
                  <a:path w="875235" h="826492">
                    <a:moveTo>
                      <a:pt x="437712" y="753602"/>
                    </a:moveTo>
                    <a:cubicBezTo>
                      <a:pt x="425087" y="753602"/>
                      <a:pt x="414852" y="763837"/>
                      <a:pt x="414852" y="776462"/>
                    </a:cubicBezTo>
                    <a:cubicBezTo>
                      <a:pt x="414852" y="789087"/>
                      <a:pt x="425087" y="799322"/>
                      <a:pt x="437712" y="799322"/>
                    </a:cubicBezTo>
                    <a:cubicBezTo>
                      <a:pt x="450337" y="799322"/>
                      <a:pt x="460572" y="789087"/>
                      <a:pt x="460572" y="776462"/>
                    </a:cubicBezTo>
                    <a:cubicBezTo>
                      <a:pt x="460572" y="763837"/>
                      <a:pt x="450337" y="753602"/>
                      <a:pt x="437712" y="753602"/>
                    </a:cubicBezTo>
                    <a:close/>
                    <a:moveTo>
                      <a:pt x="488486" y="726187"/>
                    </a:moveTo>
                    <a:cubicBezTo>
                      <a:pt x="475861" y="726187"/>
                      <a:pt x="465626" y="736422"/>
                      <a:pt x="465626" y="749047"/>
                    </a:cubicBezTo>
                    <a:cubicBezTo>
                      <a:pt x="465626" y="761672"/>
                      <a:pt x="475861" y="771907"/>
                      <a:pt x="488486" y="771907"/>
                    </a:cubicBezTo>
                    <a:cubicBezTo>
                      <a:pt x="501111" y="771907"/>
                      <a:pt x="511346" y="761672"/>
                      <a:pt x="511346" y="749047"/>
                    </a:cubicBezTo>
                    <a:cubicBezTo>
                      <a:pt x="511346" y="736422"/>
                      <a:pt x="501111" y="726187"/>
                      <a:pt x="488486" y="726187"/>
                    </a:cubicBezTo>
                    <a:close/>
                    <a:moveTo>
                      <a:pt x="386938" y="726187"/>
                    </a:moveTo>
                    <a:cubicBezTo>
                      <a:pt x="374313" y="726187"/>
                      <a:pt x="364078" y="736422"/>
                      <a:pt x="364078" y="749047"/>
                    </a:cubicBezTo>
                    <a:cubicBezTo>
                      <a:pt x="364078" y="761672"/>
                      <a:pt x="374313" y="771907"/>
                      <a:pt x="386938" y="771907"/>
                    </a:cubicBezTo>
                    <a:cubicBezTo>
                      <a:pt x="399563" y="771907"/>
                      <a:pt x="409798" y="761672"/>
                      <a:pt x="409798" y="749047"/>
                    </a:cubicBezTo>
                    <a:cubicBezTo>
                      <a:pt x="409798" y="736422"/>
                      <a:pt x="399563" y="726187"/>
                      <a:pt x="386938" y="726187"/>
                    </a:cubicBezTo>
                    <a:close/>
                    <a:moveTo>
                      <a:pt x="437712" y="696400"/>
                    </a:moveTo>
                    <a:cubicBezTo>
                      <a:pt x="425087" y="696400"/>
                      <a:pt x="414852" y="706635"/>
                      <a:pt x="414852" y="719260"/>
                    </a:cubicBezTo>
                    <a:cubicBezTo>
                      <a:pt x="414852" y="731885"/>
                      <a:pt x="425087" y="742120"/>
                      <a:pt x="437712" y="742120"/>
                    </a:cubicBezTo>
                    <a:cubicBezTo>
                      <a:pt x="450337" y="742120"/>
                      <a:pt x="460572" y="731885"/>
                      <a:pt x="460572" y="719260"/>
                    </a:cubicBezTo>
                    <a:cubicBezTo>
                      <a:pt x="460572" y="706635"/>
                      <a:pt x="450337" y="696400"/>
                      <a:pt x="437712" y="696400"/>
                    </a:cubicBezTo>
                    <a:close/>
                    <a:moveTo>
                      <a:pt x="488486" y="665784"/>
                    </a:moveTo>
                    <a:cubicBezTo>
                      <a:pt x="475861" y="665784"/>
                      <a:pt x="465626" y="676019"/>
                      <a:pt x="465626" y="688644"/>
                    </a:cubicBezTo>
                    <a:cubicBezTo>
                      <a:pt x="465626" y="701269"/>
                      <a:pt x="475861" y="711504"/>
                      <a:pt x="488486" y="711504"/>
                    </a:cubicBezTo>
                    <a:cubicBezTo>
                      <a:pt x="501111" y="711504"/>
                      <a:pt x="511346" y="701269"/>
                      <a:pt x="511346" y="688644"/>
                    </a:cubicBezTo>
                    <a:cubicBezTo>
                      <a:pt x="511346" y="676019"/>
                      <a:pt x="501111" y="665784"/>
                      <a:pt x="488486" y="665784"/>
                    </a:cubicBezTo>
                    <a:close/>
                    <a:moveTo>
                      <a:pt x="386938" y="665784"/>
                    </a:moveTo>
                    <a:cubicBezTo>
                      <a:pt x="374313" y="665784"/>
                      <a:pt x="364078" y="676019"/>
                      <a:pt x="364078" y="688644"/>
                    </a:cubicBezTo>
                    <a:cubicBezTo>
                      <a:pt x="364078" y="701269"/>
                      <a:pt x="374313" y="711504"/>
                      <a:pt x="386938" y="711504"/>
                    </a:cubicBezTo>
                    <a:cubicBezTo>
                      <a:pt x="399563" y="711504"/>
                      <a:pt x="409798" y="701269"/>
                      <a:pt x="409798" y="688644"/>
                    </a:cubicBezTo>
                    <a:cubicBezTo>
                      <a:pt x="409798" y="676019"/>
                      <a:pt x="399563" y="665784"/>
                      <a:pt x="386938" y="665784"/>
                    </a:cubicBezTo>
                    <a:close/>
                    <a:moveTo>
                      <a:pt x="437712" y="639199"/>
                    </a:moveTo>
                    <a:cubicBezTo>
                      <a:pt x="425087" y="639199"/>
                      <a:pt x="414852" y="649434"/>
                      <a:pt x="414852" y="662059"/>
                    </a:cubicBezTo>
                    <a:cubicBezTo>
                      <a:pt x="414852" y="674684"/>
                      <a:pt x="425087" y="684919"/>
                      <a:pt x="437712" y="684919"/>
                    </a:cubicBezTo>
                    <a:cubicBezTo>
                      <a:pt x="450337" y="684919"/>
                      <a:pt x="460572" y="674684"/>
                      <a:pt x="460572" y="662059"/>
                    </a:cubicBezTo>
                    <a:cubicBezTo>
                      <a:pt x="460572" y="649434"/>
                      <a:pt x="450337" y="639199"/>
                      <a:pt x="437712" y="639199"/>
                    </a:cubicBezTo>
                    <a:close/>
                    <a:moveTo>
                      <a:pt x="765165" y="449417"/>
                    </a:moveTo>
                    <a:cubicBezTo>
                      <a:pt x="752540" y="449417"/>
                      <a:pt x="742305" y="459652"/>
                      <a:pt x="742305" y="472277"/>
                    </a:cubicBezTo>
                    <a:cubicBezTo>
                      <a:pt x="742305" y="484902"/>
                      <a:pt x="752540" y="495137"/>
                      <a:pt x="765165" y="495137"/>
                    </a:cubicBezTo>
                    <a:cubicBezTo>
                      <a:pt x="777790" y="495137"/>
                      <a:pt x="788025" y="484902"/>
                      <a:pt x="788025" y="472277"/>
                    </a:cubicBezTo>
                    <a:cubicBezTo>
                      <a:pt x="788025" y="459652"/>
                      <a:pt x="777790" y="449417"/>
                      <a:pt x="765165" y="449417"/>
                    </a:cubicBezTo>
                    <a:close/>
                    <a:moveTo>
                      <a:pt x="437712" y="449417"/>
                    </a:moveTo>
                    <a:cubicBezTo>
                      <a:pt x="425087" y="449417"/>
                      <a:pt x="414852" y="459652"/>
                      <a:pt x="414852" y="472277"/>
                    </a:cubicBezTo>
                    <a:cubicBezTo>
                      <a:pt x="414852" y="484902"/>
                      <a:pt x="425087" y="495137"/>
                      <a:pt x="437712" y="495137"/>
                    </a:cubicBezTo>
                    <a:cubicBezTo>
                      <a:pt x="450337" y="495137"/>
                      <a:pt x="460572" y="484902"/>
                      <a:pt x="460572" y="472277"/>
                    </a:cubicBezTo>
                    <a:cubicBezTo>
                      <a:pt x="460572" y="459652"/>
                      <a:pt x="450337" y="449417"/>
                      <a:pt x="437712" y="449417"/>
                    </a:cubicBezTo>
                    <a:close/>
                    <a:moveTo>
                      <a:pt x="104693" y="449417"/>
                    </a:moveTo>
                    <a:cubicBezTo>
                      <a:pt x="92068" y="449417"/>
                      <a:pt x="81833" y="459652"/>
                      <a:pt x="81833" y="472277"/>
                    </a:cubicBezTo>
                    <a:cubicBezTo>
                      <a:pt x="81833" y="484902"/>
                      <a:pt x="92068" y="495137"/>
                      <a:pt x="104693" y="495137"/>
                    </a:cubicBezTo>
                    <a:cubicBezTo>
                      <a:pt x="117318" y="495137"/>
                      <a:pt x="127553" y="484902"/>
                      <a:pt x="127553" y="472277"/>
                    </a:cubicBezTo>
                    <a:cubicBezTo>
                      <a:pt x="127553" y="459652"/>
                      <a:pt x="117318" y="449417"/>
                      <a:pt x="104693" y="449417"/>
                    </a:cubicBezTo>
                    <a:close/>
                    <a:moveTo>
                      <a:pt x="815266" y="425491"/>
                    </a:moveTo>
                    <a:cubicBezTo>
                      <a:pt x="802641" y="425491"/>
                      <a:pt x="792406" y="435726"/>
                      <a:pt x="792406" y="448351"/>
                    </a:cubicBezTo>
                    <a:cubicBezTo>
                      <a:pt x="792406" y="460976"/>
                      <a:pt x="802641" y="471211"/>
                      <a:pt x="815266" y="471211"/>
                    </a:cubicBezTo>
                    <a:cubicBezTo>
                      <a:pt x="827891" y="471211"/>
                      <a:pt x="838126" y="460976"/>
                      <a:pt x="838126" y="448351"/>
                    </a:cubicBezTo>
                    <a:cubicBezTo>
                      <a:pt x="838126" y="435726"/>
                      <a:pt x="827891" y="425491"/>
                      <a:pt x="815266" y="425491"/>
                    </a:cubicBezTo>
                    <a:close/>
                    <a:moveTo>
                      <a:pt x="713718" y="425491"/>
                    </a:moveTo>
                    <a:cubicBezTo>
                      <a:pt x="701093" y="425491"/>
                      <a:pt x="690858" y="435726"/>
                      <a:pt x="690858" y="448351"/>
                    </a:cubicBezTo>
                    <a:cubicBezTo>
                      <a:pt x="690858" y="460976"/>
                      <a:pt x="701093" y="471211"/>
                      <a:pt x="713718" y="471211"/>
                    </a:cubicBezTo>
                    <a:cubicBezTo>
                      <a:pt x="726343" y="471211"/>
                      <a:pt x="736578" y="460976"/>
                      <a:pt x="736578" y="448351"/>
                    </a:cubicBezTo>
                    <a:cubicBezTo>
                      <a:pt x="736578" y="435726"/>
                      <a:pt x="726343" y="425491"/>
                      <a:pt x="713718" y="425491"/>
                    </a:cubicBezTo>
                    <a:close/>
                    <a:moveTo>
                      <a:pt x="488486" y="425491"/>
                    </a:moveTo>
                    <a:cubicBezTo>
                      <a:pt x="475861" y="425491"/>
                      <a:pt x="465626" y="435726"/>
                      <a:pt x="465626" y="448351"/>
                    </a:cubicBezTo>
                    <a:cubicBezTo>
                      <a:pt x="465626" y="460976"/>
                      <a:pt x="475861" y="471211"/>
                      <a:pt x="488486" y="471211"/>
                    </a:cubicBezTo>
                    <a:cubicBezTo>
                      <a:pt x="501111" y="471211"/>
                      <a:pt x="511346" y="460976"/>
                      <a:pt x="511346" y="448351"/>
                    </a:cubicBezTo>
                    <a:cubicBezTo>
                      <a:pt x="511346" y="435726"/>
                      <a:pt x="501111" y="425491"/>
                      <a:pt x="488486" y="425491"/>
                    </a:cubicBezTo>
                    <a:close/>
                    <a:moveTo>
                      <a:pt x="386938" y="425491"/>
                    </a:moveTo>
                    <a:cubicBezTo>
                      <a:pt x="374313" y="425491"/>
                      <a:pt x="364078" y="435726"/>
                      <a:pt x="364078" y="448351"/>
                    </a:cubicBezTo>
                    <a:cubicBezTo>
                      <a:pt x="364078" y="460976"/>
                      <a:pt x="374313" y="471211"/>
                      <a:pt x="386938" y="471211"/>
                    </a:cubicBezTo>
                    <a:cubicBezTo>
                      <a:pt x="399563" y="471211"/>
                      <a:pt x="409798" y="460976"/>
                      <a:pt x="409798" y="448351"/>
                    </a:cubicBezTo>
                    <a:cubicBezTo>
                      <a:pt x="409798" y="435726"/>
                      <a:pt x="399563" y="425491"/>
                      <a:pt x="386938" y="425491"/>
                    </a:cubicBezTo>
                    <a:close/>
                    <a:moveTo>
                      <a:pt x="160771" y="425491"/>
                    </a:moveTo>
                    <a:cubicBezTo>
                      <a:pt x="148146" y="425491"/>
                      <a:pt x="137911" y="435726"/>
                      <a:pt x="137911" y="448351"/>
                    </a:cubicBezTo>
                    <a:cubicBezTo>
                      <a:pt x="137911" y="460976"/>
                      <a:pt x="148146" y="471211"/>
                      <a:pt x="160771" y="471211"/>
                    </a:cubicBezTo>
                    <a:cubicBezTo>
                      <a:pt x="173396" y="471211"/>
                      <a:pt x="183631" y="460976"/>
                      <a:pt x="183631" y="448351"/>
                    </a:cubicBezTo>
                    <a:cubicBezTo>
                      <a:pt x="183631" y="435726"/>
                      <a:pt x="173396" y="425491"/>
                      <a:pt x="160771" y="425491"/>
                    </a:cubicBezTo>
                    <a:close/>
                    <a:moveTo>
                      <a:pt x="59223" y="425491"/>
                    </a:moveTo>
                    <a:cubicBezTo>
                      <a:pt x="46598" y="425491"/>
                      <a:pt x="36363" y="435726"/>
                      <a:pt x="36363" y="448351"/>
                    </a:cubicBezTo>
                    <a:cubicBezTo>
                      <a:pt x="36363" y="460976"/>
                      <a:pt x="46598" y="471211"/>
                      <a:pt x="59223" y="471211"/>
                    </a:cubicBezTo>
                    <a:cubicBezTo>
                      <a:pt x="71848" y="471211"/>
                      <a:pt x="82083" y="460976"/>
                      <a:pt x="82083" y="448351"/>
                    </a:cubicBezTo>
                    <a:cubicBezTo>
                      <a:pt x="82083" y="435726"/>
                      <a:pt x="71848" y="425491"/>
                      <a:pt x="59223" y="425491"/>
                    </a:cubicBezTo>
                    <a:close/>
                    <a:moveTo>
                      <a:pt x="763819" y="393660"/>
                    </a:moveTo>
                    <a:cubicBezTo>
                      <a:pt x="751194" y="393660"/>
                      <a:pt x="740959" y="403895"/>
                      <a:pt x="740959" y="416520"/>
                    </a:cubicBezTo>
                    <a:cubicBezTo>
                      <a:pt x="740959" y="429145"/>
                      <a:pt x="751194" y="439380"/>
                      <a:pt x="763819" y="439380"/>
                    </a:cubicBezTo>
                    <a:cubicBezTo>
                      <a:pt x="776444" y="439380"/>
                      <a:pt x="786679" y="429145"/>
                      <a:pt x="786679" y="416520"/>
                    </a:cubicBezTo>
                    <a:cubicBezTo>
                      <a:pt x="786679" y="403895"/>
                      <a:pt x="776444" y="393660"/>
                      <a:pt x="763819" y="393660"/>
                    </a:cubicBezTo>
                    <a:close/>
                    <a:moveTo>
                      <a:pt x="437712" y="393660"/>
                    </a:moveTo>
                    <a:cubicBezTo>
                      <a:pt x="425087" y="393660"/>
                      <a:pt x="414852" y="403895"/>
                      <a:pt x="414852" y="416520"/>
                    </a:cubicBezTo>
                    <a:cubicBezTo>
                      <a:pt x="414852" y="429145"/>
                      <a:pt x="425087" y="439380"/>
                      <a:pt x="437712" y="439380"/>
                    </a:cubicBezTo>
                    <a:cubicBezTo>
                      <a:pt x="450337" y="439380"/>
                      <a:pt x="460572" y="429145"/>
                      <a:pt x="460572" y="416520"/>
                    </a:cubicBezTo>
                    <a:cubicBezTo>
                      <a:pt x="460572" y="403895"/>
                      <a:pt x="450337" y="393660"/>
                      <a:pt x="437712" y="393660"/>
                    </a:cubicBezTo>
                    <a:close/>
                    <a:moveTo>
                      <a:pt x="104266" y="393660"/>
                    </a:moveTo>
                    <a:cubicBezTo>
                      <a:pt x="91641" y="393660"/>
                      <a:pt x="81406" y="403895"/>
                      <a:pt x="81406" y="416520"/>
                    </a:cubicBezTo>
                    <a:cubicBezTo>
                      <a:pt x="81406" y="429145"/>
                      <a:pt x="91641" y="439380"/>
                      <a:pt x="104266" y="439380"/>
                    </a:cubicBezTo>
                    <a:cubicBezTo>
                      <a:pt x="116891" y="439380"/>
                      <a:pt x="127126" y="429145"/>
                      <a:pt x="127126" y="416520"/>
                    </a:cubicBezTo>
                    <a:cubicBezTo>
                      <a:pt x="127126" y="403895"/>
                      <a:pt x="116891" y="393660"/>
                      <a:pt x="104266" y="393660"/>
                    </a:cubicBezTo>
                    <a:close/>
                    <a:moveTo>
                      <a:pt x="815266" y="365088"/>
                    </a:moveTo>
                    <a:cubicBezTo>
                      <a:pt x="802641" y="365088"/>
                      <a:pt x="792406" y="375323"/>
                      <a:pt x="792406" y="387948"/>
                    </a:cubicBezTo>
                    <a:cubicBezTo>
                      <a:pt x="792406" y="400573"/>
                      <a:pt x="802641" y="410808"/>
                      <a:pt x="815266" y="410808"/>
                    </a:cubicBezTo>
                    <a:cubicBezTo>
                      <a:pt x="827891" y="410808"/>
                      <a:pt x="838126" y="400573"/>
                      <a:pt x="838126" y="387948"/>
                    </a:cubicBezTo>
                    <a:cubicBezTo>
                      <a:pt x="838126" y="375323"/>
                      <a:pt x="827891" y="365088"/>
                      <a:pt x="815266" y="365088"/>
                    </a:cubicBezTo>
                    <a:close/>
                    <a:moveTo>
                      <a:pt x="713718" y="365088"/>
                    </a:moveTo>
                    <a:cubicBezTo>
                      <a:pt x="701093" y="365088"/>
                      <a:pt x="690858" y="375323"/>
                      <a:pt x="690858" y="387948"/>
                    </a:cubicBezTo>
                    <a:cubicBezTo>
                      <a:pt x="690858" y="400573"/>
                      <a:pt x="701093" y="410808"/>
                      <a:pt x="713718" y="410808"/>
                    </a:cubicBezTo>
                    <a:cubicBezTo>
                      <a:pt x="726343" y="410808"/>
                      <a:pt x="736578" y="400573"/>
                      <a:pt x="736578" y="387948"/>
                    </a:cubicBezTo>
                    <a:cubicBezTo>
                      <a:pt x="736578" y="375323"/>
                      <a:pt x="726343" y="365088"/>
                      <a:pt x="713718" y="365088"/>
                    </a:cubicBezTo>
                    <a:close/>
                    <a:moveTo>
                      <a:pt x="488486" y="365088"/>
                    </a:moveTo>
                    <a:cubicBezTo>
                      <a:pt x="475861" y="365088"/>
                      <a:pt x="465626" y="375323"/>
                      <a:pt x="465626" y="387948"/>
                    </a:cubicBezTo>
                    <a:cubicBezTo>
                      <a:pt x="465626" y="400573"/>
                      <a:pt x="475861" y="410808"/>
                      <a:pt x="488486" y="410808"/>
                    </a:cubicBezTo>
                    <a:cubicBezTo>
                      <a:pt x="501111" y="410808"/>
                      <a:pt x="511346" y="400573"/>
                      <a:pt x="511346" y="387948"/>
                    </a:cubicBezTo>
                    <a:cubicBezTo>
                      <a:pt x="511346" y="375323"/>
                      <a:pt x="501111" y="365088"/>
                      <a:pt x="488486" y="365088"/>
                    </a:cubicBezTo>
                    <a:close/>
                    <a:moveTo>
                      <a:pt x="386938" y="365088"/>
                    </a:moveTo>
                    <a:cubicBezTo>
                      <a:pt x="374313" y="365088"/>
                      <a:pt x="364078" y="375323"/>
                      <a:pt x="364078" y="387948"/>
                    </a:cubicBezTo>
                    <a:cubicBezTo>
                      <a:pt x="364078" y="400573"/>
                      <a:pt x="374313" y="410808"/>
                      <a:pt x="386938" y="410808"/>
                    </a:cubicBezTo>
                    <a:cubicBezTo>
                      <a:pt x="399563" y="410808"/>
                      <a:pt x="409798" y="400573"/>
                      <a:pt x="409798" y="387948"/>
                    </a:cubicBezTo>
                    <a:cubicBezTo>
                      <a:pt x="409798" y="375323"/>
                      <a:pt x="399563" y="365088"/>
                      <a:pt x="386938" y="365088"/>
                    </a:cubicBezTo>
                    <a:close/>
                    <a:moveTo>
                      <a:pt x="160771" y="365088"/>
                    </a:moveTo>
                    <a:cubicBezTo>
                      <a:pt x="148146" y="365088"/>
                      <a:pt x="137911" y="375323"/>
                      <a:pt x="137911" y="387948"/>
                    </a:cubicBezTo>
                    <a:cubicBezTo>
                      <a:pt x="137911" y="400573"/>
                      <a:pt x="148146" y="410808"/>
                      <a:pt x="160771" y="410808"/>
                    </a:cubicBezTo>
                    <a:cubicBezTo>
                      <a:pt x="173396" y="410808"/>
                      <a:pt x="183631" y="400573"/>
                      <a:pt x="183631" y="387948"/>
                    </a:cubicBezTo>
                    <a:cubicBezTo>
                      <a:pt x="183631" y="375323"/>
                      <a:pt x="173396" y="365088"/>
                      <a:pt x="160771" y="365088"/>
                    </a:cubicBezTo>
                    <a:close/>
                    <a:moveTo>
                      <a:pt x="59223" y="365088"/>
                    </a:moveTo>
                    <a:cubicBezTo>
                      <a:pt x="46598" y="365088"/>
                      <a:pt x="36363" y="375323"/>
                      <a:pt x="36363" y="387948"/>
                    </a:cubicBezTo>
                    <a:cubicBezTo>
                      <a:pt x="36363" y="400573"/>
                      <a:pt x="46598" y="410808"/>
                      <a:pt x="59223" y="410808"/>
                    </a:cubicBezTo>
                    <a:cubicBezTo>
                      <a:pt x="71848" y="410808"/>
                      <a:pt x="82083" y="400573"/>
                      <a:pt x="82083" y="387948"/>
                    </a:cubicBezTo>
                    <a:cubicBezTo>
                      <a:pt x="82083" y="375323"/>
                      <a:pt x="71848" y="365088"/>
                      <a:pt x="59223" y="365088"/>
                    </a:cubicBezTo>
                    <a:close/>
                    <a:moveTo>
                      <a:pt x="765165" y="335014"/>
                    </a:moveTo>
                    <a:cubicBezTo>
                      <a:pt x="752540" y="335014"/>
                      <a:pt x="742305" y="345249"/>
                      <a:pt x="742305" y="357874"/>
                    </a:cubicBezTo>
                    <a:cubicBezTo>
                      <a:pt x="742305" y="370499"/>
                      <a:pt x="752540" y="380734"/>
                      <a:pt x="765165" y="380734"/>
                    </a:cubicBezTo>
                    <a:cubicBezTo>
                      <a:pt x="777790" y="380734"/>
                      <a:pt x="788025" y="370499"/>
                      <a:pt x="788025" y="357874"/>
                    </a:cubicBezTo>
                    <a:cubicBezTo>
                      <a:pt x="788025" y="345249"/>
                      <a:pt x="777790" y="335014"/>
                      <a:pt x="765165" y="335014"/>
                    </a:cubicBezTo>
                    <a:close/>
                    <a:moveTo>
                      <a:pt x="437712" y="335014"/>
                    </a:moveTo>
                    <a:cubicBezTo>
                      <a:pt x="425087" y="335014"/>
                      <a:pt x="414852" y="345249"/>
                      <a:pt x="414852" y="357874"/>
                    </a:cubicBezTo>
                    <a:cubicBezTo>
                      <a:pt x="414852" y="370499"/>
                      <a:pt x="425087" y="380734"/>
                      <a:pt x="437712" y="380734"/>
                    </a:cubicBezTo>
                    <a:cubicBezTo>
                      <a:pt x="450337" y="380734"/>
                      <a:pt x="460572" y="370499"/>
                      <a:pt x="460572" y="357874"/>
                    </a:cubicBezTo>
                    <a:cubicBezTo>
                      <a:pt x="460572" y="345249"/>
                      <a:pt x="450337" y="335014"/>
                      <a:pt x="437712" y="335014"/>
                    </a:cubicBezTo>
                    <a:close/>
                    <a:moveTo>
                      <a:pt x="104693" y="335014"/>
                    </a:moveTo>
                    <a:cubicBezTo>
                      <a:pt x="92068" y="335014"/>
                      <a:pt x="81833" y="345249"/>
                      <a:pt x="81833" y="357874"/>
                    </a:cubicBezTo>
                    <a:cubicBezTo>
                      <a:pt x="81833" y="370499"/>
                      <a:pt x="92068" y="380734"/>
                      <a:pt x="104693" y="380734"/>
                    </a:cubicBezTo>
                    <a:cubicBezTo>
                      <a:pt x="117318" y="380734"/>
                      <a:pt x="127553" y="370499"/>
                      <a:pt x="127553" y="357874"/>
                    </a:cubicBezTo>
                    <a:cubicBezTo>
                      <a:pt x="127553" y="345249"/>
                      <a:pt x="117318" y="335014"/>
                      <a:pt x="104693" y="335014"/>
                    </a:cubicBezTo>
                    <a:close/>
                    <a:moveTo>
                      <a:pt x="437712" y="138633"/>
                    </a:moveTo>
                    <a:cubicBezTo>
                      <a:pt x="425087" y="138633"/>
                      <a:pt x="414852" y="148868"/>
                      <a:pt x="414852" y="161493"/>
                    </a:cubicBezTo>
                    <a:cubicBezTo>
                      <a:pt x="414852" y="174118"/>
                      <a:pt x="425087" y="184353"/>
                      <a:pt x="437712" y="184353"/>
                    </a:cubicBezTo>
                    <a:cubicBezTo>
                      <a:pt x="450337" y="184353"/>
                      <a:pt x="460572" y="174118"/>
                      <a:pt x="460572" y="161493"/>
                    </a:cubicBezTo>
                    <a:cubicBezTo>
                      <a:pt x="460572" y="148868"/>
                      <a:pt x="450337" y="138633"/>
                      <a:pt x="437712" y="138633"/>
                    </a:cubicBezTo>
                    <a:close/>
                    <a:moveTo>
                      <a:pt x="488486" y="113932"/>
                    </a:moveTo>
                    <a:cubicBezTo>
                      <a:pt x="475861" y="113932"/>
                      <a:pt x="465626" y="124167"/>
                      <a:pt x="465626" y="136792"/>
                    </a:cubicBezTo>
                    <a:cubicBezTo>
                      <a:pt x="465626" y="149417"/>
                      <a:pt x="475861" y="159652"/>
                      <a:pt x="488486" y="159652"/>
                    </a:cubicBezTo>
                    <a:cubicBezTo>
                      <a:pt x="501111" y="159652"/>
                      <a:pt x="511346" y="149417"/>
                      <a:pt x="511346" y="136792"/>
                    </a:cubicBezTo>
                    <a:cubicBezTo>
                      <a:pt x="511346" y="124167"/>
                      <a:pt x="501111" y="113932"/>
                      <a:pt x="488486" y="113932"/>
                    </a:cubicBezTo>
                    <a:close/>
                    <a:moveTo>
                      <a:pt x="386938" y="113932"/>
                    </a:moveTo>
                    <a:cubicBezTo>
                      <a:pt x="374313" y="113932"/>
                      <a:pt x="364078" y="124167"/>
                      <a:pt x="364078" y="136792"/>
                    </a:cubicBezTo>
                    <a:cubicBezTo>
                      <a:pt x="364078" y="149417"/>
                      <a:pt x="374313" y="159652"/>
                      <a:pt x="386938" y="159652"/>
                    </a:cubicBezTo>
                    <a:cubicBezTo>
                      <a:pt x="399563" y="159652"/>
                      <a:pt x="409798" y="149417"/>
                      <a:pt x="409798" y="136792"/>
                    </a:cubicBezTo>
                    <a:cubicBezTo>
                      <a:pt x="409798" y="124167"/>
                      <a:pt x="399563" y="113932"/>
                      <a:pt x="386938" y="113932"/>
                    </a:cubicBezTo>
                    <a:close/>
                    <a:moveTo>
                      <a:pt x="437712" y="81407"/>
                    </a:moveTo>
                    <a:cubicBezTo>
                      <a:pt x="425087" y="81407"/>
                      <a:pt x="414852" y="91642"/>
                      <a:pt x="414852" y="104267"/>
                    </a:cubicBezTo>
                    <a:cubicBezTo>
                      <a:pt x="414852" y="116892"/>
                      <a:pt x="425087" y="127127"/>
                      <a:pt x="437712" y="127127"/>
                    </a:cubicBezTo>
                    <a:cubicBezTo>
                      <a:pt x="450337" y="127127"/>
                      <a:pt x="460572" y="116892"/>
                      <a:pt x="460572" y="104267"/>
                    </a:cubicBezTo>
                    <a:cubicBezTo>
                      <a:pt x="460572" y="91642"/>
                      <a:pt x="450337" y="81407"/>
                      <a:pt x="437712" y="81407"/>
                    </a:cubicBezTo>
                    <a:close/>
                    <a:moveTo>
                      <a:pt x="488486" y="53529"/>
                    </a:moveTo>
                    <a:cubicBezTo>
                      <a:pt x="475861" y="53529"/>
                      <a:pt x="465626" y="63764"/>
                      <a:pt x="465626" y="76389"/>
                    </a:cubicBezTo>
                    <a:cubicBezTo>
                      <a:pt x="465626" y="89014"/>
                      <a:pt x="475861" y="99249"/>
                      <a:pt x="488486" y="99249"/>
                    </a:cubicBezTo>
                    <a:cubicBezTo>
                      <a:pt x="501111" y="99249"/>
                      <a:pt x="511346" y="89014"/>
                      <a:pt x="511346" y="76389"/>
                    </a:cubicBezTo>
                    <a:cubicBezTo>
                      <a:pt x="511346" y="63764"/>
                      <a:pt x="501111" y="53529"/>
                      <a:pt x="488486" y="53529"/>
                    </a:cubicBezTo>
                    <a:close/>
                    <a:moveTo>
                      <a:pt x="386938" y="53529"/>
                    </a:moveTo>
                    <a:cubicBezTo>
                      <a:pt x="374313" y="53529"/>
                      <a:pt x="364078" y="63764"/>
                      <a:pt x="364078" y="76389"/>
                    </a:cubicBezTo>
                    <a:cubicBezTo>
                      <a:pt x="364078" y="89014"/>
                      <a:pt x="374313" y="99249"/>
                      <a:pt x="386938" y="99249"/>
                    </a:cubicBezTo>
                    <a:cubicBezTo>
                      <a:pt x="399563" y="99249"/>
                      <a:pt x="409798" y="89014"/>
                      <a:pt x="409798" y="76389"/>
                    </a:cubicBezTo>
                    <a:cubicBezTo>
                      <a:pt x="409798" y="63764"/>
                      <a:pt x="399563" y="53529"/>
                      <a:pt x="386938" y="53529"/>
                    </a:cubicBezTo>
                    <a:close/>
                    <a:moveTo>
                      <a:pt x="437712" y="24230"/>
                    </a:moveTo>
                    <a:cubicBezTo>
                      <a:pt x="425087" y="24230"/>
                      <a:pt x="414852" y="34465"/>
                      <a:pt x="414852" y="47090"/>
                    </a:cubicBezTo>
                    <a:cubicBezTo>
                      <a:pt x="414852" y="59715"/>
                      <a:pt x="425087" y="69950"/>
                      <a:pt x="437712" y="69950"/>
                    </a:cubicBezTo>
                    <a:cubicBezTo>
                      <a:pt x="450337" y="69950"/>
                      <a:pt x="460572" y="59715"/>
                      <a:pt x="460572" y="47090"/>
                    </a:cubicBezTo>
                    <a:cubicBezTo>
                      <a:pt x="460572" y="34465"/>
                      <a:pt x="450337" y="24230"/>
                      <a:pt x="437712" y="24230"/>
                    </a:cubicBezTo>
                    <a:close/>
                    <a:moveTo>
                      <a:pt x="437617" y="0"/>
                    </a:moveTo>
                    <a:cubicBezTo>
                      <a:pt x="497432" y="0"/>
                      <a:pt x="545922" y="48490"/>
                      <a:pt x="545922" y="108305"/>
                    </a:cubicBezTo>
                    <a:cubicBezTo>
                      <a:pt x="545922" y="153166"/>
                      <a:pt x="518647" y="191657"/>
                      <a:pt x="479774" y="208099"/>
                    </a:cubicBezTo>
                    <a:lnTo>
                      <a:pt x="477170" y="208624"/>
                    </a:lnTo>
                    <a:lnTo>
                      <a:pt x="477170" y="312925"/>
                    </a:lnTo>
                    <a:lnTo>
                      <a:pt x="479774" y="313451"/>
                    </a:lnTo>
                    <a:cubicBezTo>
                      <a:pt x="505689" y="324412"/>
                      <a:pt x="526449" y="345172"/>
                      <a:pt x="537411" y="371087"/>
                    </a:cubicBezTo>
                    <a:lnTo>
                      <a:pt x="537655" y="372297"/>
                    </a:lnTo>
                    <a:lnTo>
                      <a:pt x="666891" y="372297"/>
                    </a:lnTo>
                    <a:lnTo>
                      <a:pt x="667135" y="371088"/>
                    </a:lnTo>
                    <a:cubicBezTo>
                      <a:pt x="683577" y="332216"/>
                      <a:pt x="722068" y="304940"/>
                      <a:pt x="766930" y="304940"/>
                    </a:cubicBezTo>
                    <a:cubicBezTo>
                      <a:pt x="826745" y="304940"/>
                      <a:pt x="875235" y="353430"/>
                      <a:pt x="875235" y="413246"/>
                    </a:cubicBezTo>
                    <a:cubicBezTo>
                      <a:pt x="875235" y="473061"/>
                      <a:pt x="826745" y="521551"/>
                      <a:pt x="766930" y="521551"/>
                    </a:cubicBezTo>
                    <a:cubicBezTo>
                      <a:pt x="722068" y="521551"/>
                      <a:pt x="683577" y="494276"/>
                      <a:pt x="667135" y="455403"/>
                    </a:cubicBezTo>
                    <a:lnTo>
                      <a:pt x="666328" y="451404"/>
                    </a:lnTo>
                    <a:lnTo>
                      <a:pt x="538218" y="451404"/>
                    </a:lnTo>
                    <a:lnTo>
                      <a:pt x="537411" y="455402"/>
                    </a:lnTo>
                    <a:cubicBezTo>
                      <a:pt x="526449" y="481317"/>
                      <a:pt x="505689" y="502078"/>
                      <a:pt x="479774" y="513039"/>
                    </a:cubicBezTo>
                    <a:lnTo>
                      <a:pt x="477170" y="513565"/>
                    </a:lnTo>
                    <a:lnTo>
                      <a:pt x="477170" y="617868"/>
                    </a:lnTo>
                    <a:lnTo>
                      <a:pt x="479774" y="618393"/>
                    </a:lnTo>
                    <a:cubicBezTo>
                      <a:pt x="518647" y="634835"/>
                      <a:pt x="545922" y="673326"/>
                      <a:pt x="545922" y="718187"/>
                    </a:cubicBezTo>
                    <a:cubicBezTo>
                      <a:pt x="545922" y="778002"/>
                      <a:pt x="497432" y="826492"/>
                      <a:pt x="437617" y="826492"/>
                    </a:cubicBezTo>
                    <a:cubicBezTo>
                      <a:pt x="377802" y="826492"/>
                      <a:pt x="329312" y="778002"/>
                      <a:pt x="329312" y="718187"/>
                    </a:cubicBezTo>
                    <a:cubicBezTo>
                      <a:pt x="329312" y="673326"/>
                      <a:pt x="356588" y="634835"/>
                      <a:pt x="395460" y="618393"/>
                    </a:cubicBezTo>
                    <a:lnTo>
                      <a:pt x="398064" y="617868"/>
                    </a:lnTo>
                    <a:lnTo>
                      <a:pt x="398064" y="513565"/>
                    </a:lnTo>
                    <a:lnTo>
                      <a:pt x="395460" y="513039"/>
                    </a:lnTo>
                    <a:cubicBezTo>
                      <a:pt x="369545" y="502078"/>
                      <a:pt x="348784" y="481317"/>
                      <a:pt x="337823" y="455402"/>
                    </a:cubicBezTo>
                    <a:lnTo>
                      <a:pt x="337016" y="451404"/>
                    </a:lnTo>
                    <a:lnTo>
                      <a:pt x="208906" y="451404"/>
                    </a:lnTo>
                    <a:lnTo>
                      <a:pt x="208099" y="455403"/>
                    </a:lnTo>
                    <a:cubicBezTo>
                      <a:pt x="191657" y="494276"/>
                      <a:pt x="153167" y="521551"/>
                      <a:pt x="108305" y="521551"/>
                    </a:cubicBezTo>
                    <a:cubicBezTo>
                      <a:pt x="48490" y="521551"/>
                      <a:pt x="0" y="473061"/>
                      <a:pt x="0" y="413246"/>
                    </a:cubicBezTo>
                    <a:cubicBezTo>
                      <a:pt x="0" y="353430"/>
                      <a:pt x="48490" y="304940"/>
                      <a:pt x="108305" y="304940"/>
                    </a:cubicBezTo>
                    <a:cubicBezTo>
                      <a:pt x="153167" y="304940"/>
                      <a:pt x="191657" y="332216"/>
                      <a:pt x="208099" y="371088"/>
                    </a:cubicBezTo>
                    <a:lnTo>
                      <a:pt x="208343" y="372297"/>
                    </a:lnTo>
                    <a:lnTo>
                      <a:pt x="337579" y="372297"/>
                    </a:lnTo>
                    <a:lnTo>
                      <a:pt x="337823" y="371087"/>
                    </a:lnTo>
                    <a:cubicBezTo>
                      <a:pt x="348784" y="345172"/>
                      <a:pt x="369545" y="324412"/>
                      <a:pt x="395460" y="313451"/>
                    </a:cubicBezTo>
                    <a:lnTo>
                      <a:pt x="398064" y="312925"/>
                    </a:lnTo>
                    <a:lnTo>
                      <a:pt x="398064" y="208624"/>
                    </a:lnTo>
                    <a:lnTo>
                      <a:pt x="395460" y="208099"/>
                    </a:lnTo>
                    <a:cubicBezTo>
                      <a:pt x="356588" y="191657"/>
                      <a:pt x="329312" y="153166"/>
                      <a:pt x="329312" y="108305"/>
                    </a:cubicBezTo>
                    <a:cubicBezTo>
                      <a:pt x="329312" y="48490"/>
                      <a:pt x="377802" y="0"/>
                      <a:pt x="437617"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sp>
        <p:nvSpPr>
          <p:cNvPr id="108" name="TextBox 107"/>
          <p:cNvSpPr txBox="1"/>
          <p:nvPr>
            <p:custDataLst>
              <p:tags r:id="rId9"/>
            </p:custDataLst>
          </p:nvPr>
        </p:nvSpPr>
        <p:spPr>
          <a:xfrm>
            <a:off x="2238087" y="2628235"/>
            <a:ext cx="462381" cy="184666"/>
          </a:xfrm>
          <a:prstGeom prst="rect">
            <a:avLst/>
          </a:prstGeom>
          <a:noFill/>
          <a:ln>
            <a:noFill/>
          </a:ln>
        </p:spPr>
        <p:txBody>
          <a:bodyPr vert="horz" wrap="square" lIns="45720" tIns="0" rIns="45720" bIns="0" rtlCol="0">
            <a:spAutoFit/>
          </a:bodyPr>
          <a:lstStyle/>
          <a:p>
            <a:r>
              <a:rPr lang="en-US" sz="1200" b="1" dirty="0" smtClean="0">
                <a:solidFill>
                  <a:schemeClr val="accent1"/>
                </a:solidFill>
              </a:rPr>
              <a:t>2014</a:t>
            </a:r>
            <a:endParaRPr lang="en-US" sz="1200" b="1" dirty="0">
              <a:solidFill>
                <a:schemeClr val="accent1"/>
              </a:solidFill>
            </a:endParaRPr>
          </a:p>
        </p:txBody>
      </p:sp>
      <p:sp>
        <p:nvSpPr>
          <p:cNvPr id="109" name="TextBox 108"/>
          <p:cNvSpPr txBox="1"/>
          <p:nvPr>
            <p:custDataLst>
              <p:tags r:id="rId10"/>
            </p:custDataLst>
          </p:nvPr>
        </p:nvSpPr>
        <p:spPr>
          <a:xfrm>
            <a:off x="3211021" y="2628235"/>
            <a:ext cx="462381" cy="184666"/>
          </a:xfrm>
          <a:prstGeom prst="rect">
            <a:avLst/>
          </a:prstGeom>
          <a:noFill/>
          <a:ln>
            <a:noFill/>
          </a:ln>
        </p:spPr>
        <p:txBody>
          <a:bodyPr vert="horz" wrap="square" lIns="45720" tIns="0" rIns="45720" bIns="0" rtlCol="0">
            <a:spAutoFit/>
          </a:bodyPr>
          <a:lstStyle/>
          <a:p>
            <a:r>
              <a:rPr lang="en-US" sz="1200" b="1" dirty="0" smtClean="0">
                <a:solidFill>
                  <a:schemeClr val="accent1"/>
                </a:solidFill>
              </a:rPr>
              <a:t>2015</a:t>
            </a:r>
            <a:endParaRPr lang="en-US" sz="1200" b="1" dirty="0">
              <a:solidFill>
                <a:schemeClr val="accent1"/>
              </a:solidFill>
            </a:endParaRPr>
          </a:p>
        </p:txBody>
      </p:sp>
      <p:sp>
        <p:nvSpPr>
          <p:cNvPr id="110" name="TextBox 109"/>
          <p:cNvSpPr txBox="1"/>
          <p:nvPr>
            <p:custDataLst>
              <p:tags r:id="rId11"/>
            </p:custDataLst>
          </p:nvPr>
        </p:nvSpPr>
        <p:spPr>
          <a:xfrm>
            <a:off x="4183955" y="2628235"/>
            <a:ext cx="462381" cy="184666"/>
          </a:xfrm>
          <a:prstGeom prst="rect">
            <a:avLst/>
          </a:prstGeom>
          <a:noFill/>
          <a:ln>
            <a:noFill/>
          </a:ln>
        </p:spPr>
        <p:txBody>
          <a:bodyPr vert="horz" wrap="square" lIns="45720" tIns="0" rIns="45720" bIns="0" rtlCol="0">
            <a:spAutoFit/>
          </a:bodyPr>
          <a:lstStyle/>
          <a:p>
            <a:r>
              <a:rPr lang="en-US" sz="1200" b="1" dirty="0" smtClean="0">
                <a:solidFill>
                  <a:schemeClr val="accent1"/>
                </a:solidFill>
              </a:rPr>
              <a:t>2016</a:t>
            </a:r>
          </a:p>
        </p:txBody>
      </p:sp>
      <p:sp>
        <p:nvSpPr>
          <p:cNvPr id="111" name="TextBox 110"/>
          <p:cNvSpPr txBox="1"/>
          <p:nvPr>
            <p:custDataLst>
              <p:tags r:id="rId12"/>
            </p:custDataLst>
          </p:nvPr>
        </p:nvSpPr>
        <p:spPr>
          <a:xfrm>
            <a:off x="5156889" y="2628235"/>
            <a:ext cx="462381" cy="184666"/>
          </a:xfrm>
          <a:prstGeom prst="rect">
            <a:avLst/>
          </a:prstGeom>
          <a:noFill/>
          <a:ln>
            <a:noFill/>
          </a:ln>
        </p:spPr>
        <p:txBody>
          <a:bodyPr vert="horz" wrap="square" lIns="45720" tIns="0" rIns="45720" bIns="0" rtlCol="0">
            <a:spAutoFit/>
          </a:bodyPr>
          <a:lstStyle/>
          <a:p>
            <a:r>
              <a:rPr lang="en-US" sz="1200" b="1" dirty="0" smtClean="0">
                <a:solidFill>
                  <a:schemeClr val="accent1"/>
                </a:solidFill>
              </a:rPr>
              <a:t>2017</a:t>
            </a:r>
          </a:p>
        </p:txBody>
      </p:sp>
      <p:sp>
        <p:nvSpPr>
          <p:cNvPr id="112" name="TextBox 111"/>
          <p:cNvSpPr txBox="1"/>
          <p:nvPr>
            <p:custDataLst>
              <p:tags r:id="rId13"/>
            </p:custDataLst>
          </p:nvPr>
        </p:nvSpPr>
        <p:spPr>
          <a:xfrm>
            <a:off x="6129823" y="2628235"/>
            <a:ext cx="462381" cy="184666"/>
          </a:xfrm>
          <a:prstGeom prst="rect">
            <a:avLst/>
          </a:prstGeom>
          <a:noFill/>
          <a:ln>
            <a:noFill/>
          </a:ln>
        </p:spPr>
        <p:txBody>
          <a:bodyPr vert="horz" wrap="square" lIns="45720" tIns="0" rIns="45720" bIns="0" rtlCol="0">
            <a:spAutoFit/>
          </a:bodyPr>
          <a:lstStyle/>
          <a:p>
            <a:r>
              <a:rPr lang="en-US" sz="1200" b="1" dirty="0" smtClean="0">
                <a:solidFill>
                  <a:schemeClr val="accent1"/>
                </a:solidFill>
              </a:rPr>
              <a:t>2018</a:t>
            </a:r>
          </a:p>
        </p:txBody>
      </p:sp>
      <p:sp>
        <p:nvSpPr>
          <p:cNvPr id="113" name="TextBox 112"/>
          <p:cNvSpPr txBox="1"/>
          <p:nvPr>
            <p:custDataLst>
              <p:tags r:id="rId14"/>
            </p:custDataLst>
          </p:nvPr>
        </p:nvSpPr>
        <p:spPr>
          <a:xfrm>
            <a:off x="7102757" y="2628235"/>
            <a:ext cx="462381" cy="184666"/>
          </a:xfrm>
          <a:prstGeom prst="rect">
            <a:avLst/>
          </a:prstGeom>
          <a:noFill/>
          <a:ln>
            <a:noFill/>
          </a:ln>
        </p:spPr>
        <p:txBody>
          <a:bodyPr vert="horz" wrap="square" lIns="45720" tIns="0" rIns="45720" bIns="0" rtlCol="0">
            <a:spAutoFit/>
          </a:bodyPr>
          <a:lstStyle/>
          <a:p>
            <a:r>
              <a:rPr lang="en-US" sz="1200" b="1" dirty="0" smtClean="0">
                <a:solidFill>
                  <a:schemeClr val="accent1"/>
                </a:solidFill>
              </a:rPr>
              <a:t>2019</a:t>
            </a:r>
          </a:p>
        </p:txBody>
      </p:sp>
      <p:sp>
        <p:nvSpPr>
          <p:cNvPr id="114" name="TextBox 113"/>
          <p:cNvSpPr txBox="1"/>
          <p:nvPr>
            <p:custDataLst>
              <p:tags r:id="rId15"/>
            </p:custDataLst>
          </p:nvPr>
        </p:nvSpPr>
        <p:spPr>
          <a:xfrm>
            <a:off x="8075694" y="2628235"/>
            <a:ext cx="462381" cy="184666"/>
          </a:xfrm>
          <a:prstGeom prst="rect">
            <a:avLst/>
          </a:prstGeom>
          <a:noFill/>
          <a:ln>
            <a:noFill/>
          </a:ln>
        </p:spPr>
        <p:txBody>
          <a:bodyPr vert="horz" wrap="square" lIns="45720" tIns="0" rIns="45720" bIns="0" rtlCol="0">
            <a:spAutoFit/>
          </a:bodyPr>
          <a:lstStyle/>
          <a:p>
            <a:r>
              <a:rPr lang="en-US" sz="1200" b="1" dirty="0" smtClean="0">
                <a:solidFill>
                  <a:schemeClr val="accent1"/>
                </a:solidFill>
              </a:rPr>
              <a:t>2020</a:t>
            </a:r>
          </a:p>
        </p:txBody>
      </p:sp>
    </p:spTree>
    <p:extLst>
      <p:ext uri="{BB962C8B-B14F-4D97-AF65-F5344CB8AC3E}">
        <p14:creationId xmlns:p14="http://schemas.microsoft.com/office/powerpoint/2010/main" val="109386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9600" dirty="0" smtClean="0"/>
              <a:t>This changes everything</a:t>
            </a:r>
            <a:endParaRPr lang="en-US" sz="9600" dirty="0"/>
          </a:p>
        </p:txBody>
      </p:sp>
    </p:spTree>
    <p:extLst>
      <p:ext uri="{BB962C8B-B14F-4D97-AF65-F5344CB8AC3E}">
        <p14:creationId xmlns:p14="http://schemas.microsoft.com/office/powerpoint/2010/main" val="35535535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9600" dirty="0" smtClean="0"/>
              <a:t>Does it? How?</a:t>
            </a:r>
            <a:endParaRPr lang="en-US" sz="9600" dirty="0"/>
          </a:p>
        </p:txBody>
      </p:sp>
    </p:spTree>
    <p:extLst>
      <p:ext uri="{BB962C8B-B14F-4D97-AF65-F5344CB8AC3E}">
        <p14:creationId xmlns:p14="http://schemas.microsoft.com/office/powerpoint/2010/main" val="114138820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Questions under investigation</a:t>
            </a:r>
            <a:endParaRPr lang="en-US" dirty="0"/>
          </a:p>
        </p:txBody>
      </p:sp>
      <p:sp>
        <p:nvSpPr>
          <p:cNvPr id="3" name="Title 2"/>
          <p:cNvSpPr>
            <a:spLocks noGrp="1"/>
          </p:cNvSpPr>
          <p:nvPr>
            <p:ph type="title"/>
          </p:nvPr>
        </p:nvSpPr>
        <p:spPr/>
        <p:txBody>
          <a:bodyPr/>
          <a:lstStyle/>
          <a:p>
            <a:r>
              <a:rPr lang="en-US" dirty="0" smtClean="0"/>
              <a:t>Graph Workloads</a:t>
            </a:r>
            <a:endParaRPr lang="en-US" dirty="0"/>
          </a:p>
        </p:txBody>
      </p:sp>
      <p:sp>
        <p:nvSpPr>
          <p:cNvPr id="5" name="Content Placeholder 4"/>
          <p:cNvSpPr>
            <a:spLocks noGrp="1"/>
          </p:cNvSpPr>
          <p:nvPr>
            <p:ph sz="quarter" idx="10"/>
          </p:nvPr>
        </p:nvSpPr>
        <p:spPr/>
        <p:txBody>
          <a:bodyPr/>
          <a:lstStyle/>
          <a:p>
            <a:pPr marL="285750" indent="-285750">
              <a:buFont typeface="Arial" panose="020B0604020202020204" pitchFamily="34" charset="0"/>
              <a:buChar char="•"/>
            </a:pPr>
            <a:r>
              <a:rPr lang="en-US" b="0" dirty="0" smtClean="0"/>
              <a:t>What is the read-write ratio of real-life workloads?</a:t>
            </a:r>
          </a:p>
          <a:p>
            <a:pPr marL="285750" indent="-285750">
              <a:buFont typeface="Arial" panose="020B0604020202020204" pitchFamily="34" charset="0"/>
              <a:buChar char="•"/>
            </a:pPr>
            <a:r>
              <a:rPr lang="en-US" b="0" dirty="0" smtClean="0"/>
              <a:t>What are the implications of </a:t>
            </a:r>
            <a:r>
              <a:rPr lang="en-US" b="0" dirty="0"/>
              <a:t>a </a:t>
            </a:r>
            <a:r>
              <a:rPr lang="en-US" b="0" dirty="0" smtClean="0"/>
              <a:t>universal memory </a:t>
            </a:r>
            <a:r>
              <a:rPr lang="en-US" b="0" dirty="0" smtClean="0"/>
              <a:t>on graph analytics?</a:t>
            </a:r>
            <a:endParaRPr lang="en-US" b="0" dirty="0"/>
          </a:p>
          <a:p>
            <a:pPr marL="285750" indent="-285750">
              <a:buFont typeface="Arial" panose="020B0604020202020204" pitchFamily="34" charset="0"/>
              <a:buChar char="•"/>
            </a:pPr>
            <a:r>
              <a:rPr lang="en-US" b="0" dirty="0" smtClean="0"/>
              <a:t>Is the OLAP / OLTP split avoidable?</a:t>
            </a:r>
          </a:p>
          <a:p>
            <a:pPr marL="285750" indent="-285750">
              <a:buFont typeface="Arial" panose="020B0604020202020204" pitchFamily="34" charset="0"/>
              <a:buChar char="•"/>
            </a:pPr>
            <a:r>
              <a:rPr lang="en-US" b="0" dirty="0" smtClean="0"/>
              <a:t>Can we use a </a:t>
            </a:r>
            <a:r>
              <a:rPr lang="en-US" b="0" dirty="0" err="1" smtClean="0"/>
              <a:t>graphDB</a:t>
            </a:r>
            <a:r>
              <a:rPr lang="en-US" b="0" dirty="0" smtClean="0"/>
              <a:t> (e.g. Titan) to efficiently support both?</a:t>
            </a:r>
            <a:endParaRPr lang="en-US" b="0" dirty="0"/>
          </a:p>
          <a:p>
            <a:pPr marL="285750" indent="-285750">
              <a:buFont typeface="Arial" panose="020B0604020202020204" pitchFamily="34" charset="0"/>
              <a:buChar char="•"/>
            </a:pPr>
            <a:r>
              <a:rPr lang="en-US" b="0" dirty="0" smtClean="0"/>
              <a:t>What do we compare our performance to?</a:t>
            </a:r>
          </a:p>
          <a:p>
            <a:pPr marL="285750" indent="-285750">
              <a:buFont typeface="Arial" panose="020B0604020202020204" pitchFamily="34" charset="0"/>
              <a:buChar char="•"/>
            </a:pPr>
            <a:r>
              <a:rPr lang="en-US" b="0" dirty="0" smtClean="0"/>
              <a:t>Does it still make sense to keep resources and data separate?</a:t>
            </a:r>
          </a:p>
        </p:txBody>
      </p:sp>
    </p:spTree>
    <p:extLst>
      <p:ext uri="{BB962C8B-B14F-4D97-AF65-F5344CB8AC3E}">
        <p14:creationId xmlns:p14="http://schemas.microsoft.com/office/powerpoint/2010/main" val="11609821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itle 2"/>
          <p:cNvSpPr>
            <a:spLocks noGrp="1"/>
          </p:cNvSpPr>
          <p:nvPr>
            <p:ph type="title"/>
          </p:nvPr>
        </p:nvSpPr>
        <p:spPr/>
        <p:txBody>
          <a:bodyPr/>
          <a:lstStyle/>
          <a:p>
            <a:r>
              <a:rPr lang="en-US" dirty="0" smtClean="0"/>
              <a:t>Implementing LDBC for </a:t>
            </a:r>
            <a:r>
              <a:rPr lang="en-US" dirty="0" err="1" smtClean="0"/>
              <a:t>TitanFTM</a:t>
            </a:r>
            <a:endParaRPr lang="en-US" dirty="0"/>
          </a:p>
        </p:txBody>
      </p:sp>
      <p:sp>
        <p:nvSpPr>
          <p:cNvPr id="4" name="Content Placeholder 3"/>
          <p:cNvSpPr>
            <a:spLocks noGrp="1"/>
          </p:cNvSpPr>
          <p:nvPr>
            <p:ph sz="quarter" idx="10"/>
          </p:nvPr>
        </p:nvSpPr>
        <p:spPr/>
        <p:txBody>
          <a:bodyPr/>
          <a:lstStyle/>
          <a:p>
            <a:pPr marL="285750" indent="-285750">
              <a:buFont typeface="Arial" panose="020B0604020202020204" pitchFamily="34" charset="0"/>
              <a:buChar char="•"/>
            </a:pPr>
            <a:r>
              <a:rPr lang="en-US" b="0" dirty="0" smtClean="0"/>
              <a:t>It’s great to be part of the open-source community!</a:t>
            </a:r>
          </a:p>
          <a:p>
            <a:pPr marL="285750" indent="-285750">
              <a:buFont typeface="Arial" panose="020B0604020202020204" pitchFamily="34" charset="0"/>
              <a:buChar char="•"/>
            </a:pPr>
            <a:r>
              <a:rPr lang="en-US" b="0" dirty="0" smtClean="0"/>
              <a:t>Multiple </a:t>
            </a:r>
            <a:r>
              <a:rPr lang="en-US" b="0" dirty="0" smtClean="0"/>
              <a:t>moving targets…</a:t>
            </a:r>
          </a:p>
          <a:p>
            <a:pPr marL="285750" indent="-285750">
              <a:buFont typeface="Arial" panose="020B0604020202020204" pitchFamily="34" charset="0"/>
              <a:buChar char="•"/>
            </a:pPr>
            <a:r>
              <a:rPr lang="en-US" b="0" dirty="0" smtClean="0"/>
              <a:t>Imperative </a:t>
            </a:r>
            <a:r>
              <a:rPr lang="en-US" b="0" dirty="0" smtClean="0"/>
              <a:t>(Gremlin) query language optimization </a:t>
            </a:r>
            <a:r>
              <a:rPr lang="en-US" b="0" dirty="0" smtClean="0"/>
              <a:t>seems</a:t>
            </a:r>
            <a:r>
              <a:rPr lang="en-US" b="0" dirty="0" smtClean="0"/>
              <a:t> </a:t>
            </a:r>
            <a:r>
              <a:rPr lang="en-US" b="0" dirty="0" smtClean="0"/>
              <a:t>brittle</a:t>
            </a:r>
          </a:p>
          <a:p>
            <a:pPr marL="285750" indent="-285750">
              <a:buFont typeface="Arial" panose="020B0604020202020204" pitchFamily="34" charset="0"/>
              <a:buChar char="•"/>
            </a:pPr>
            <a:r>
              <a:rPr lang="en-US" b="0" dirty="0" smtClean="0"/>
              <a:t>Is </a:t>
            </a:r>
            <a:r>
              <a:rPr lang="en-US" b="0" dirty="0" smtClean="0"/>
              <a:t>LDBC representative of a live graph</a:t>
            </a:r>
            <a:r>
              <a:rPr lang="en-US" b="0" dirty="0" smtClean="0"/>
              <a:t>?</a:t>
            </a:r>
            <a:endParaRPr lang="en-US" b="0" dirty="0" smtClean="0"/>
          </a:p>
        </p:txBody>
      </p:sp>
    </p:spTree>
    <p:extLst>
      <p:ext uri="{BB962C8B-B14F-4D97-AF65-F5344CB8AC3E}">
        <p14:creationId xmlns:p14="http://schemas.microsoft.com/office/powerpoint/2010/main" val="3385878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96320" y="1400909"/>
            <a:ext cx="8743327" cy="1004711"/>
          </a:xfrm>
          <a:prstGeom prst="rect">
            <a:avLst/>
          </a:prstGeom>
        </p:spPr>
        <p:txBody>
          <a:bodyPr vert="horz" wrap="square" lIns="0" tIns="45720" rIns="0" bIns="45720" rtlCol="0">
            <a:noAutofit/>
          </a:bodyPr>
          <a:lstStyle/>
          <a:p>
            <a:pPr algn="ctr"/>
            <a:r>
              <a:rPr lang="en-US" sz="4400" b="1" kern="0" dirty="0" smtClean="0">
                <a:solidFill>
                  <a:srgbClr val="0096D6"/>
                </a:solidFill>
              </a:rPr>
              <a:t>HP Labs charter</a:t>
            </a:r>
            <a:r>
              <a:rPr lang="en-US" sz="4400" kern="0" dirty="0" smtClean="0">
                <a:solidFill>
                  <a:srgbClr val="0096D6"/>
                </a:solidFill>
              </a:rPr>
              <a:t/>
            </a:r>
            <a:br>
              <a:rPr lang="en-US" sz="4400" kern="0" dirty="0" smtClean="0">
                <a:solidFill>
                  <a:srgbClr val="0096D6"/>
                </a:solidFill>
              </a:rPr>
            </a:br>
            <a:r>
              <a:rPr lang="en-US" sz="2400" kern="0" dirty="0" smtClean="0">
                <a:solidFill>
                  <a:srgbClr val="0096D6"/>
                </a:solidFill>
              </a:rPr>
              <a:t>Delivering innovations that transform business, life, and society </a:t>
            </a:r>
            <a:endParaRPr lang="en-US" sz="2800" kern="0" dirty="0" smtClean="0">
              <a:solidFill>
                <a:srgbClr val="0096D6"/>
              </a:solidFill>
            </a:endParaRPr>
          </a:p>
        </p:txBody>
      </p:sp>
      <p:cxnSp>
        <p:nvCxnSpPr>
          <p:cNvPr id="18" name="Straight Connector 17"/>
          <p:cNvCxnSpPr/>
          <p:nvPr/>
        </p:nvCxnSpPr>
        <p:spPr>
          <a:xfrm>
            <a:off x="533400" y="2534193"/>
            <a:ext cx="803148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4394682" y="3362456"/>
            <a:ext cx="916652" cy="158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209829" y="3380644"/>
            <a:ext cx="916652" cy="158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429212" y="3357909"/>
            <a:ext cx="916652" cy="158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9"/>
          <p:cNvSpPr>
            <a:spLocks noChangeArrowheads="1"/>
          </p:cNvSpPr>
          <p:nvPr/>
        </p:nvSpPr>
        <p:spPr bwMode="auto">
          <a:xfrm>
            <a:off x="822805" y="2903553"/>
            <a:ext cx="1956816" cy="1051560"/>
          </a:xfrm>
          <a:prstGeom prst="rect">
            <a:avLst/>
          </a:prstGeom>
          <a:noFill/>
          <a:ln w="9525">
            <a:noFill/>
            <a:miter lim="800000"/>
            <a:headEnd/>
            <a:tailEnd/>
          </a:ln>
        </p:spPr>
        <p:txBody>
          <a:bodyPr wrap="square">
            <a:noAutofit/>
          </a:bodyPr>
          <a:lstStyle/>
          <a:p>
            <a:r>
              <a:rPr lang="en-US" sz="2400" b="1" dirty="0" smtClean="0">
                <a:solidFill>
                  <a:prstClr val="black"/>
                </a:solidFill>
              </a:rPr>
              <a:t>Deliver</a:t>
            </a:r>
            <a:br>
              <a:rPr lang="en-US" sz="2400" b="1" dirty="0" smtClean="0">
                <a:solidFill>
                  <a:prstClr val="black"/>
                </a:solidFill>
              </a:rPr>
            </a:br>
            <a:r>
              <a:rPr lang="en-US" sz="1400" dirty="0" smtClean="0">
                <a:solidFill>
                  <a:prstClr val="black"/>
                </a:solidFill>
              </a:rPr>
              <a:t>breakthrough technologies </a:t>
            </a:r>
          </a:p>
        </p:txBody>
      </p:sp>
      <p:sp>
        <p:nvSpPr>
          <p:cNvPr id="14" name="Rectangle 9"/>
          <p:cNvSpPr>
            <a:spLocks noChangeArrowheads="1"/>
          </p:cNvSpPr>
          <p:nvPr/>
        </p:nvSpPr>
        <p:spPr bwMode="auto">
          <a:xfrm>
            <a:off x="2707012" y="2903553"/>
            <a:ext cx="1956816" cy="1051560"/>
          </a:xfrm>
          <a:prstGeom prst="rect">
            <a:avLst/>
          </a:prstGeom>
          <a:noFill/>
          <a:ln w="9525">
            <a:noFill/>
            <a:miter lim="800000"/>
            <a:headEnd/>
            <a:tailEnd/>
          </a:ln>
        </p:spPr>
        <p:txBody>
          <a:bodyPr wrap="square">
            <a:noAutofit/>
          </a:bodyPr>
          <a:lstStyle/>
          <a:p>
            <a:r>
              <a:rPr lang="en-US" sz="2400" b="1" dirty="0" smtClean="0">
                <a:solidFill>
                  <a:prstClr val="black"/>
                </a:solidFill>
              </a:rPr>
              <a:t>Create  </a:t>
            </a:r>
            <a:br>
              <a:rPr lang="en-US" sz="2400" b="1" dirty="0" smtClean="0">
                <a:solidFill>
                  <a:prstClr val="black"/>
                </a:solidFill>
              </a:rPr>
            </a:br>
            <a:r>
              <a:rPr lang="en-US" sz="1400" dirty="0" smtClean="0">
                <a:solidFill>
                  <a:prstClr val="black"/>
                </a:solidFill>
              </a:rPr>
              <a:t>opportunities for our </a:t>
            </a:r>
            <a:br>
              <a:rPr lang="en-US" sz="1400" dirty="0" smtClean="0">
                <a:solidFill>
                  <a:prstClr val="black"/>
                </a:solidFill>
              </a:rPr>
            </a:br>
            <a:r>
              <a:rPr lang="en-US" sz="1400" dirty="0" smtClean="0">
                <a:solidFill>
                  <a:prstClr val="black"/>
                </a:solidFill>
              </a:rPr>
              <a:t>business and customers</a:t>
            </a:r>
          </a:p>
        </p:txBody>
      </p:sp>
      <p:sp>
        <p:nvSpPr>
          <p:cNvPr id="21" name="Rectangle 9"/>
          <p:cNvSpPr>
            <a:spLocks noChangeArrowheads="1"/>
          </p:cNvSpPr>
          <p:nvPr/>
        </p:nvSpPr>
        <p:spPr bwMode="auto">
          <a:xfrm>
            <a:off x="4891865" y="2900378"/>
            <a:ext cx="1956816" cy="1051560"/>
          </a:xfrm>
          <a:prstGeom prst="rect">
            <a:avLst/>
          </a:prstGeom>
          <a:noFill/>
          <a:ln w="9525">
            <a:noFill/>
            <a:miter lim="800000"/>
            <a:headEnd/>
            <a:tailEnd/>
          </a:ln>
        </p:spPr>
        <p:txBody>
          <a:bodyPr wrap="square">
            <a:noAutofit/>
          </a:bodyPr>
          <a:lstStyle/>
          <a:p>
            <a:r>
              <a:rPr lang="en-US" sz="2400" b="1" dirty="0" smtClean="0">
                <a:solidFill>
                  <a:prstClr val="black"/>
                </a:solidFill>
              </a:rPr>
              <a:t>Advance</a:t>
            </a:r>
            <a:br>
              <a:rPr lang="en-US" sz="2400" b="1" dirty="0" smtClean="0">
                <a:solidFill>
                  <a:prstClr val="black"/>
                </a:solidFill>
              </a:rPr>
            </a:br>
            <a:r>
              <a:rPr lang="en-US" sz="1400" dirty="0" smtClean="0">
                <a:solidFill>
                  <a:prstClr val="black"/>
                </a:solidFill>
              </a:rPr>
              <a:t>fundamental</a:t>
            </a:r>
            <a:br>
              <a:rPr lang="en-US" sz="1400" dirty="0" smtClean="0">
                <a:solidFill>
                  <a:prstClr val="black"/>
                </a:solidFill>
              </a:rPr>
            </a:br>
            <a:r>
              <a:rPr lang="en-US" sz="1400" dirty="0" smtClean="0">
                <a:solidFill>
                  <a:prstClr val="black"/>
                </a:solidFill>
              </a:rPr>
              <a:t>science</a:t>
            </a:r>
          </a:p>
        </p:txBody>
      </p:sp>
      <p:sp>
        <p:nvSpPr>
          <p:cNvPr id="16" name="Rectangle 9"/>
          <p:cNvSpPr>
            <a:spLocks noChangeArrowheads="1"/>
          </p:cNvSpPr>
          <p:nvPr/>
        </p:nvSpPr>
        <p:spPr bwMode="auto">
          <a:xfrm>
            <a:off x="6926394" y="2903553"/>
            <a:ext cx="1565599" cy="1051560"/>
          </a:xfrm>
          <a:prstGeom prst="rect">
            <a:avLst/>
          </a:prstGeom>
          <a:noFill/>
          <a:ln w="9525">
            <a:noFill/>
            <a:miter lim="800000"/>
            <a:headEnd/>
            <a:tailEnd/>
          </a:ln>
        </p:spPr>
        <p:txBody>
          <a:bodyPr wrap="square">
            <a:noAutofit/>
          </a:bodyPr>
          <a:lstStyle/>
          <a:p>
            <a:r>
              <a:rPr lang="en-US" sz="2400" b="1" dirty="0" smtClean="0">
                <a:solidFill>
                  <a:prstClr val="black"/>
                </a:solidFill>
              </a:rPr>
              <a:t>Engage </a:t>
            </a:r>
            <a:br>
              <a:rPr lang="en-US" sz="2400" b="1" dirty="0" smtClean="0">
                <a:solidFill>
                  <a:prstClr val="black"/>
                </a:solidFill>
              </a:rPr>
            </a:br>
            <a:r>
              <a:rPr lang="en-US" sz="1400" dirty="0" smtClean="0">
                <a:solidFill>
                  <a:prstClr val="black"/>
                </a:solidFill>
              </a:rPr>
              <a:t>with customers </a:t>
            </a:r>
            <a:br>
              <a:rPr lang="en-US" sz="1400" dirty="0" smtClean="0">
                <a:solidFill>
                  <a:prstClr val="black"/>
                </a:solidFill>
              </a:rPr>
            </a:br>
            <a:r>
              <a:rPr lang="en-US" sz="1400" dirty="0" smtClean="0">
                <a:solidFill>
                  <a:prstClr val="black"/>
                </a:solidFill>
              </a:rPr>
              <a:t>and partners </a:t>
            </a:r>
          </a:p>
        </p:txBody>
      </p:sp>
      <p:sp>
        <p:nvSpPr>
          <p:cNvPr id="23" name="Freeform 112"/>
          <p:cNvSpPr>
            <a:spLocks/>
          </p:cNvSpPr>
          <p:nvPr/>
        </p:nvSpPr>
        <p:spPr bwMode="auto">
          <a:xfrm rot="19800000">
            <a:off x="912106" y="2729888"/>
            <a:ext cx="225603" cy="243343"/>
          </a:xfrm>
          <a:custGeom>
            <a:avLst/>
            <a:gdLst>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9762 w 10000"/>
              <a:gd name="connsiteY31" fmla="*/ 2532 h 10000"/>
              <a:gd name="connsiteX32" fmla="*/ 10000 w 10000"/>
              <a:gd name="connsiteY32" fmla="*/ 2876 h 10000"/>
              <a:gd name="connsiteX33" fmla="*/ 10000 w 10000"/>
              <a:gd name="connsiteY33" fmla="*/ 7124 h 10000"/>
              <a:gd name="connsiteX34" fmla="*/ 10000 w 10000"/>
              <a:gd name="connsiteY34" fmla="*/ 7468 h 10000"/>
              <a:gd name="connsiteX35" fmla="*/ 9762 w 10000"/>
              <a:gd name="connsiteY35" fmla="*/ 7468 h 10000"/>
              <a:gd name="connsiteX36" fmla="*/ 6429 w 10000"/>
              <a:gd name="connsiteY36" fmla="*/ 7468 h 10000"/>
              <a:gd name="connsiteX37" fmla="*/ 6429 w 10000"/>
              <a:gd name="connsiteY37" fmla="*/ 8498 h 10000"/>
              <a:gd name="connsiteX38" fmla="*/ 6429 w 10000"/>
              <a:gd name="connsiteY38" fmla="*/ 8498 h 10000"/>
              <a:gd name="connsiteX39" fmla="*/ 6399 w 10000"/>
              <a:gd name="connsiteY39" fmla="*/ 8841 h 10000"/>
              <a:gd name="connsiteX40" fmla="*/ 6369 w 10000"/>
              <a:gd name="connsiteY40" fmla="*/ 9099 h 10000"/>
              <a:gd name="connsiteX41" fmla="*/ 6310 w 10000"/>
              <a:gd name="connsiteY41" fmla="*/ 9356 h 10000"/>
              <a:gd name="connsiteX42" fmla="*/ 6190 w 10000"/>
              <a:gd name="connsiteY42" fmla="*/ 9571 h 10000"/>
              <a:gd name="connsiteX43" fmla="*/ 6071 w 10000"/>
              <a:gd name="connsiteY43" fmla="*/ 9742 h 10000"/>
              <a:gd name="connsiteX44" fmla="*/ 5952 w 10000"/>
              <a:gd name="connsiteY44" fmla="*/ 9871 h 10000"/>
              <a:gd name="connsiteX45" fmla="*/ 5774 w 10000"/>
              <a:gd name="connsiteY45" fmla="*/ 9957 h 10000"/>
              <a:gd name="connsiteX46" fmla="*/ 5625 w 10000"/>
              <a:gd name="connsiteY46" fmla="*/ 10000 h 10000"/>
              <a:gd name="connsiteX47" fmla="*/ 5625 w 10000"/>
              <a:gd name="connsiteY47"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2876 h 10000"/>
              <a:gd name="connsiteX32" fmla="*/ 10000 w 10000"/>
              <a:gd name="connsiteY32" fmla="*/ 7124 h 10000"/>
              <a:gd name="connsiteX33" fmla="*/ 10000 w 10000"/>
              <a:gd name="connsiteY33" fmla="*/ 7468 h 10000"/>
              <a:gd name="connsiteX34" fmla="*/ 9762 w 10000"/>
              <a:gd name="connsiteY34" fmla="*/ 7468 h 10000"/>
              <a:gd name="connsiteX35" fmla="*/ 6429 w 10000"/>
              <a:gd name="connsiteY35" fmla="*/ 7468 h 10000"/>
              <a:gd name="connsiteX36" fmla="*/ 6429 w 10000"/>
              <a:gd name="connsiteY36" fmla="*/ 8498 h 10000"/>
              <a:gd name="connsiteX37" fmla="*/ 6429 w 10000"/>
              <a:gd name="connsiteY37" fmla="*/ 8498 h 10000"/>
              <a:gd name="connsiteX38" fmla="*/ 6399 w 10000"/>
              <a:gd name="connsiteY38" fmla="*/ 8841 h 10000"/>
              <a:gd name="connsiteX39" fmla="*/ 6369 w 10000"/>
              <a:gd name="connsiteY39" fmla="*/ 9099 h 10000"/>
              <a:gd name="connsiteX40" fmla="*/ 6310 w 10000"/>
              <a:gd name="connsiteY40" fmla="*/ 9356 h 10000"/>
              <a:gd name="connsiteX41" fmla="*/ 6190 w 10000"/>
              <a:gd name="connsiteY41" fmla="*/ 9571 h 10000"/>
              <a:gd name="connsiteX42" fmla="*/ 6071 w 10000"/>
              <a:gd name="connsiteY42" fmla="*/ 9742 h 10000"/>
              <a:gd name="connsiteX43" fmla="*/ 5952 w 10000"/>
              <a:gd name="connsiteY43" fmla="*/ 9871 h 10000"/>
              <a:gd name="connsiteX44" fmla="*/ 5774 w 10000"/>
              <a:gd name="connsiteY44" fmla="*/ 9957 h 10000"/>
              <a:gd name="connsiteX45" fmla="*/ 5625 w 10000"/>
              <a:gd name="connsiteY45" fmla="*/ 10000 h 10000"/>
              <a:gd name="connsiteX46" fmla="*/ 5625 w 10000"/>
              <a:gd name="connsiteY46"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9762 w 10000"/>
              <a:gd name="connsiteY33" fmla="*/ 7468 h 10000"/>
              <a:gd name="connsiteX34" fmla="*/ 6429 w 10000"/>
              <a:gd name="connsiteY34" fmla="*/ 7468 h 10000"/>
              <a:gd name="connsiteX35" fmla="*/ 6429 w 10000"/>
              <a:gd name="connsiteY35" fmla="*/ 8498 h 10000"/>
              <a:gd name="connsiteX36" fmla="*/ 6429 w 10000"/>
              <a:gd name="connsiteY36" fmla="*/ 8498 h 10000"/>
              <a:gd name="connsiteX37" fmla="*/ 6399 w 10000"/>
              <a:gd name="connsiteY37" fmla="*/ 8841 h 10000"/>
              <a:gd name="connsiteX38" fmla="*/ 6369 w 10000"/>
              <a:gd name="connsiteY38" fmla="*/ 9099 h 10000"/>
              <a:gd name="connsiteX39" fmla="*/ 6310 w 10000"/>
              <a:gd name="connsiteY39" fmla="*/ 9356 h 10000"/>
              <a:gd name="connsiteX40" fmla="*/ 6190 w 10000"/>
              <a:gd name="connsiteY40" fmla="*/ 9571 h 10000"/>
              <a:gd name="connsiteX41" fmla="*/ 6071 w 10000"/>
              <a:gd name="connsiteY41" fmla="*/ 9742 h 10000"/>
              <a:gd name="connsiteX42" fmla="*/ 5952 w 10000"/>
              <a:gd name="connsiteY42" fmla="*/ 9871 h 10000"/>
              <a:gd name="connsiteX43" fmla="*/ 5774 w 10000"/>
              <a:gd name="connsiteY43" fmla="*/ 9957 h 10000"/>
              <a:gd name="connsiteX44" fmla="*/ 5625 w 10000"/>
              <a:gd name="connsiteY44" fmla="*/ 10000 h 10000"/>
              <a:gd name="connsiteX45" fmla="*/ 5625 w 10000"/>
              <a:gd name="connsiteY45"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6429 w 10000"/>
              <a:gd name="connsiteY33" fmla="*/ 7468 h 10000"/>
              <a:gd name="connsiteX34" fmla="*/ 6429 w 10000"/>
              <a:gd name="connsiteY34" fmla="*/ 8498 h 10000"/>
              <a:gd name="connsiteX35" fmla="*/ 6429 w 10000"/>
              <a:gd name="connsiteY35" fmla="*/ 8498 h 10000"/>
              <a:gd name="connsiteX36" fmla="*/ 6399 w 10000"/>
              <a:gd name="connsiteY36" fmla="*/ 8841 h 10000"/>
              <a:gd name="connsiteX37" fmla="*/ 6369 w 10000"/>
              <a:gd name="connsiteY37" fmla="*/ 9099 h 10000"/>
              <a:gd name="connsiteX38" fmla="*/ 6310 w 10000"/>
              <a:gd name="connsiteY38" fmla="*/ 9356 h 10000"/>
              <a:gd name="connsiteX39" fmla="*/ 6190 w 10000"/>
              <a:gd name="connsiteY39" fmla="*/ 9571 h 10000"/>
              <a:gd name="connsiteX40" fmla="*/ 6071 w 10000"/>
              <a:gd name="connsiteY40" fmla="*/ 9742 h 10000"/>
              <a:gd name="connsiteX41" fmla="*/ 5952 w 10000"/>
              <a:gd name="connsiteY41" fmla="*/ 9871 h 10000"/>
              <a:gd name="connsiteX42" fmla="*/ 5774 w 10000"/>
              <a:gd name="connsiteY42" fmla="*/ 9957 h 10000"/>
              <a:gd name="connsiteX43" fmla="*/ 5625 w 10000"/>
              <a:gd name="connsiteY43" fmla="*/ 10000 h 10000"/>
              <a:gd name="connsiteX44" fmla="*/ 5625 w 10000"/>
              <a:gd name="connsiteY44"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6429 w 10000"/>
              <a:gd name="connsiteY32" fmla="*/ 7468 h 10000"/>
              <a:gd name="connsiteX33" fmla="*/ 6429 w 10000"/>
              <a:gd name="connsiteY33" fmla="*/ 8498 h 10000"/>
              <a:gd name="connsiteX34" fmla="*/ 6429 w 10000"/>
              <a:gd name="connsiteY34" fmla="*/ 8498 h 10000"/>
              <a:gd name="connsiteX35" fmla="*/ 6399 w 10000"/>
              <a:gd name="connsiteY35" fmla="*/ 8841 h 10000"/>
              <a:gd name="connsiteX36" fmla="*/ 6369 w 10000"/>
              <a:gd name="connsiteY36" fmla="*/ 9099 h 10000"/>
              <a:gd name="connsiteX37" fmla="*/ 6310 w 10000"/>
              <a:gd name="connsiteY37" fmla="*/ 9356 h 10000"/>
              <a:gd name="connsiteX38" fmla="*/ 6190 w 10000"/>
              <a:gd name="connsiteY38" fmla="*/ 9571 h 10000"/>
              <a:gd name="connsiteX39" fmla="*/ 6071 w 10000"/>
              <a:gd name="connsiteY39" fmla="*/ 9742 h 10000"/>
              <a:gd name="connsiteX40" fmla="*/ 5952 w 10000"/>
              <a:gd name="connsiteY40" fmla="*/ 9871 h 10000"/>
              <a:gd name="connsiteX41" fmla="*/ 5774 w 10000"/>
              <a:gd name="connsiteY41" fmla="*/ 9957 h 10000"/>
              <a:gd name="connsiteX42" fmla="*/ 5625 w 10000"/>
              <a:gd name="connsiteY42" fmla="*/ 10000 h 10000"/>
              <a:gd name="connsiteX43" fmla="*/ 5625 w 10000"/>
              <a:gd name="connsiteY43" fmla="*/ 10000 h 10000"/>
              <a:gd name="connsiteX0" fmla="*/ 5625 w 6429"/>
              <a:gd name="connsiteY0" fmla="*/ 10000 h 10000"/>
              <a:gd name="connsiteX1" fmla="*/ 5625 w 6429"/>
              <a:gd name="connsiteY1" fmla="*/ 10000 h 10000"/>
              <a:gd name="connsiteX2" fmla="*/ 5476 w 6429"/>
              <a:gd name="connsiteY2" fmla="*/ 9957 h 10000"/>
              <a:gd name="connsiteX3" fmla="*/ 5357 w 6429"/>
              <a:gd name="connsiteY3" fmla="*/ 9914 h 10000"/>
              <a:gd name="connsiteX4" fmla="*/ 5089 w 6429"/>
              <a:gd name="connsiteY4" fmla="*/ 9785 h 10000"/>
              <a:gd name="connsiteX5" fmla="*/ 536 w 6429"/>
              <a:gd name="connsiteY5" fmla="*/ 6094 h 10000"/>
              <a:gd name="connsiteX6" fmla="*/ 536 w 6429"/>
              <a:gd name="connsiteY6" fmla="*/ 6094 h 10000"/>
              <a:gd name="connsiteX7" fmla="*/ 298 w 6429"/>
              <a:gd name="connsiteY7" fmla="*/ 5880 h 10000"/>
              <a:gd name="connsiteX8" fmla="*/ 119 w 6429"/>
              <a:gd name="connsiteY8" fmla="*/ 5579 h 10000"/>
              <a:gd name="connsiteX9" fmla="*/ 30 w 6429"/>
              <a:gd name="connsiteY9" fmla="*/ 5322 h 10000"/>
              <a:gd name="connsiteX10" fmla="*/ 0 w 6429"/>
              <a:gd name="connsiteY10" fmla="*/ 4979 h 10000"/>
              <a:gd name="connsiteX11" fmla="*/ 0 w 6429"/>
              <a:gd name="connsiteY11" fmla="*/ 4979 h 10000"/>
              <a:gd name="connsiteX12" fmla="*/ 30 w 6429"/>
              <a:gd name="connsiteY12" fmla="*/ 4678 h 10000"/>
              <a:gd name="connsiteX13" fmla="*/ 119 w 6429"/>
              <a:gd name="connsiteY13" fmla="*/ 4378 h 10000"/>
              <a:gd name="connsiteX14" fmla="*/ 298 w 6429"/>
              <a:gd name="connsiteY14" fmla="*/ 4120 h 10000"/>
              <a:gd name="connsiteX15" fmla="*/ 536 w 6429"/>
              <a:gd name="connsiteY15" fmla="*/ 3906 h 10000"/>
              <a:gd name="connsiteX16" fmla="*/ 5089 w 6429"/>
              <a:gd name="connsiteY16" fmla="*/ 215 h 10000"/>
              <a:gd name="connsiteX17" fmla="*/ 5089 w 6429"/>
              <a:gd name="connsiteY17" fmla="*/ 215 h 10000"/>
              <a:gd name="connsiteX18" fmla="*/ 5357 w 6429"/>
              <a:gd name="connsiteY18" fmla="*/ 86 h 10000"/>
              <a:gd name="connsiteX19" fmla="*/ 5476 w 6429"/>
              <a:gd name="connsiteY19" fmla="*/ 43 h 10000"/>
              <a:gd name="connsiteX20" fmla="*/ 5625 w 6429"/>
              <a:gd name="connsiteY20" fmla="*/ 0 h 10000"/>
              <a:gd name="connsiteX21" fmla="*/ 5625 w 6429"/>
              <a:gd name="connsiteY21" fmla="*/ 0 h 10000"/>
              <a:gd name="connsiteX22" fmla="*/ 5774 w 6429"/>
              <a:gd name="connsiteY22" fmla="*/ 43 h 10000"/>
              <a:gd name="connsiteX23" fmla="*/ 5923 w 6429"/>
              <a:gd name="connsiteY23" fmla="*/ 86 h 10000"/>
              <a:gd name="connsiteX24" fmla="*/ 6042 w 6429"/>
              <a:gd name="connsiteY24" fmla="*/ 215 h 10000"/>
              <a:gd name="connsiteX25" fmla="*/ 6161 w 6429"/>
              <a:gd name="connsiteY25" fmla="*/ 386 h 10000"/>
              <a:gd name="connsiteX26" fmla="*/ 6280 w 6429"/>
              <a:gd name="connsiteY26" fmla="*/ 558 h 10000"/>
              <a:gd name="connsiteX27" fmla="*/ 6369 w 6429"/>
              <a:gd name="connsiteY27" fmla="*/ 815 h 10000"/>
              <a:gd name="connsiteX28" fmla="*/ 6399 w 6429"/>
              <a:gd name="connsiteY28" fmla="*/ 1116 h 10000"/>
              <a:gd name="connsiteX29" fmla="*/ 6429 w 6429"/>
              <a:gd name="connsiteY29" fmla="*/ 1502 h 10000"/>
              <a:gd name="connsiteX30" fmla="*/ 6429 w 6429"/>
              <a:gd name="connsiteY30" fmla="*/ 2532 h 10000"/>
              <a:gd name="connsiteX31" fmla="*/ 6429 w 6429"/>
              <a:gd name="connsiteY31" fmla="*/ 7468 h 10000"/>
              <a:gd name="connsiteX32" fmla="*/ 6429 w 6429"/>
              <a:gd name="connsiteY32" fmla="*/ 8498 h 10000"/>
              <a:gd name="connsiteX33" fmla="*/ 6429 w 6429"/>
              <a:gd name="connsiteY33" fmla="*/ 8498 h 10000"/>
              <a:gd name="connsiteX34" fmla="*/ 6399 w 6429"/>
              <a:gd name="connsiteY34" fmla="*/ 8841 h 10000"/>
              <a:gd name="connsiteX35" fmla="*/ 6369 w 6429"/>
              <a:gd name="connsiteY35" fmla="*/ 9099 h 10000"/>
              <a:gd name="connsiteX36" fmla="*/ 6310 w 6429"/>
              <a:gd name="connsiteY36" fmla="*/ 9356 h 10000"/>
              <a:gd name="connsiteX37" fmla="*/ 6190 w 6429"/>
              <a:gd name="connsiteY37" fmla="*/ 9571 h 10000"/>
              <a:gd name="connsiteX38" fmla="*/ 6071 w 6429"/>
              <a:gd name="connsiteY38" fmla="*/ 9742 h 10000"/>
              <a:gd name="connsiteX39" fmla="*/ 5952 w 6429"/>
              <a:gd name="connsiteY39" fmla="*/ 9871 h 10000"/>
              <a:gd name="connsiteX40" fmla="*/ 5774 w 6429"/>
              <a:gd name="connsiteY40" fmla="*/ 9957 h 10000"/>
              <a:gd name="connsiteX41" fmla="*/ 5625 w 6429"/>
              <a:gd name="connsiteY41" fmla="*/ 10000 h 10000"/>
              <a:gd name="connsiteX42" fmla="*/ 5625 w 6429"/>
              <a:gd name="connsiteY42"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429" h="10000">
                <a:moveTo>
                  <a:pt x="5625" y="10000"/>
                </a:moveTo>
                <a:lnTo>
                  <a:pt x="5625" y="10000"/>
                </a:lnTo>
                <a:lnTo>
                  <a:pt x="5476" y="9957"/>
                </a:lnTo>
                <a:cubicBezTo>
                  <a:pt x="5436" y="9943"/>
                  <a:pt x="5397" y="9928"/>
                  <a:pt x="5357" y="9914"/>
                </a:cubicBezTo>
                <a:lnTo>
                  <a:pt x="5089" y="9785"/>
                </a:lnTo>
                <a:lnTo>
                  <a:pt x="536" y="6094"/>
                </a:lnTo>
                <a:lnTo>
                  <a:pt x="536" y="6094"/>
                </a:lnTo>
                <a:lnTo>
                  <a:pt x="298" y="5880"/>
                </a:lnTo>
                <a:cubicBezTo>
                  <a:pt x="238" y="5780"/>
                  <a:pt x="179" y="5679"/>
                  <a:pt x="119" y="5579"/>
                </a:cubicBezTo>
                <a:cubicBezTo>
                  <a:pt x="89" y="5493"/>
                  <a:pt x="60" y="5408"/>
                  <a:pt x="30" y="5322"/>
                </a:cubicBezTo>
                <a:cubicBezTo>
                  <a:pt x="20" y="5208"/>
                  <a:pt x="10" y="5093"/>
                  <a:pt x="0" y="4979"/>
                </a:cubicBezTo>
                <a:lnTo>
                  <a:pt x="0" y="4979"/>
                </a:lnTo>
                <a:cubicBezTo>
                  <a:pt x="10" y="4879"/>
                  <a:pt x="20" y="4778"/>
                  <a:pt x="30" y="4678"/>
                </a:cubicBezTo>
                <a:cubicBezTo>
                  <a:pt x="60" y="4578"/>
                  <a:pt x="89" y="4478"/>
                  <a:pt x="119" y="4378"/>
                </a:cubicBezTo>
                <a:lnTo>
                  <a:pt x="298" y="4120"/>
                </a:lnTo>
                <a:lnTo>
                  <a:pt x="536" y="3906"/>
                </a:lnTo>
                <a:lnTo>
                  <a:pt x="5089" y="215"/>
                </a:lnTo>
                <a:lnTo>
                  <a:pt x="5089" y="215"/>
                </a:lnTo>
                <a:lnTo>
                  <a:pt x="5357" y="86"/>
                </a:lnTo>
                <a:cubicBezTo>
                  <a:pt x="5397" y="72"/>
                  <a:pt x="5436" y="57"/>
                  <a:pt x="5476" y="43"/>
                </a:cubicBezTo>
                <a:lnTo>
                  <a:pt x="5625" y="0"/>
                </a:lnTo>
                <a:lnTo>
                  <a:pt x="5625" y="0"/>
                </a:lnTo>
                <a:lnTo>
                  <a:pt x="5774" y="43"/>
                </a:lnTo>
                <a:lnTo>
                  <a:pt x="5923" y="86"/>
                </a:lnTo>
                <a:lnTo>
                  <a:pt x="6042" y="215"/>
                </a:lnTo>
                <a:cubicBezTo>
                  <a:pt x="6082" y="272"/>
                  <a:pt x="6121" y="329"/>
                  <a:pt x="6161" y="386"/>
                </a:cubicBezTo>
                <a:cubicBezTo>
                  <a:pt x="6201" y="443"/>
                  <a:pt x="6240" y="501"/>
                  <a:pt x="6280" y="558"/>
                </a:cubicBezTo>
                <a:cubicBezTo>
                  <a:pt x="6310" y="644"/>
                  <a:pt x="6339" y="729"/>
                  <a:pt x="6369" y="815"/>
                </a:cubicBezTo>
                <a:cubicBezTo>
                  <a:pt x="6379" y="915"/>
                  <a:pt x="6389" y="1016"/>
                  <a:pt x="6399" y="1116"/>
                </a:cubicBezTo>
                <a:cubicBezTo>
                  <a:pt x="6409" y="1245"/>
                  <a:pt x="6419" y="1373"/>
                  <a:pt x="6429" y="1502"/>
                </a:cubicBezTo>
                <a:lnTo>
                  <a:pt x="6429" y="2532"/>
                </a:lnTo>
                <a:lnTo>
                  <a:pt x="6429" y="7468"/>
                </a:lnTo>
                <a:lnTo>
                  <a:pt x="6429" y="8498"/>
                </a:lnTo>
                <a:lnTo>
                  <a:pt x="6429" y="8498"/>
                </a:lnTo>
                <a:cubicBezTo>
                  <a:pt x="6419" y="8612"/>
                  <a:pt x="6409" y="8727"/>
                  <a:pt x="6399" y="8841"/>
                </a:cubicBezTo>
                <a:lnTo>
                  <a:pt x="6369" y="9099"/>
                </a:lnTo>
                <a:cubicBezTo>
                  <a:pt x="6349" y="9185"/>
                  <a:pt x="6330" y="9270"/>
                  <a:pt x="6310" y="9356"/>
                </a:cubicBezTo>
                <a:lnTo>
                  <a:pt x="6190" y="9571"/>
                </a:lnTo>
                <a:cubicBezTo>
                  <a:pt x="6150" y="9628"/>
                  <a:pt x="6111" y="9685"/>
                  <a:pt x="6071" y="9742"/>
                </a:cubicBezTo>
                <a:lnTo>
                  <a:pt x="5952" y="9871"/>
                </a:lnTo>
                <a:lnTo>
                  <a:pt x="5774" y="9957"/>
                </a:lnTo>
                <a:lnTo>
                  <a:pt x="5625" y="10000"/>
                </a:lnTo>
                <a:lnTo>
                  <a:pt x="5625" y="1000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prstClr val="white"/>
              </a:solidFill>
            </a:endParaRPr>
          </a:p>
        </p:txBody>
      </p:sp>
      <p:sp>
        <p:nvSpPr>
          <p:cNvPr id="24" name="Freeform 112"/>
          <p:cNvSpPr>
            <a:spLocks/>
          </p:cNvSpPr>
          <p:nvPr/>
        </p:nvSpPr>
        <p:spPr bwMode="auto">
          <a:xfrm rot="19800000">
            <a:off x="2798667" y="2729887"/>
            <a:ext cx="225603" cy="243343"/>
          </a:xfrm>
          <a:custGeom>
            <a:avLst/>
            <a:gdLst>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9762 w 10000"/>
              <a:gd name="connsiteY31" fmla="*/ 2532 h 10000"/>
              <a:gd name="connsiteX32" fmla="*/ 10000 w 10000"/>
              <a:gd name="connsiteY32" fmla="*/ 2876 h 10000"/>
              <a:gd name="connsiteX33" fmla="*/ 10000 w 10000"/>
              <a:gd name="connsiteY33" fmla="*/ 7124 h 10000"/>
              <a:gd name="connsiteX34" fmla="*/ 10000 w 10000"/>
              <a:gd name="connsiteY34" fmla="*/ 7468 h 10000"/>
              <a:gd name="connsiteX35" fmla="*/ 9762 w 10000"/>
              <a:gd name="connsiteY35" fmla="*/ 7468 h 10000"/>
              <a:gd name="connsiteX36" fmla="*/ 6429 w 10000"/>
              <a:gd name="connsiteY36" fmla="*/ 7468 h 10000"/>
              <a:gd name="connsiteX37" fmla="*/ 6429 w 10000"/>
              <a:gd name="connsiteY37" fmla="*/ 8498 h 10000"/>
              <a:gd name="connsiteX38" fmla="*/ 6429 w 10000"/>
              <a:gd name="connsiteY38" fmla="*/ 8498 h 10000"/>
              <a:gd name="connsiteX39" fmla="*/ 6399 w 10000"/>
              <a:gd name="connsiteY39" fmla="*/ 8841 h 10000"/>
              <a:gd name="connsiteX40" fmla="*/ 6369 w 10000"/>
              <a:gd name="connsiteY40" fmla="*/ 9099 h 10000"/>
              <a:gd name="connsiteX41" fmla="*/ 6310 w 10000"/>
              <a:gd name="connsiteY41" fmla="*/ 9356 h 10000"/>
              <a:gd name="connsiteX42" fmla="*/ 6190 w 10000"/>
              <a:gd name="connsiteY42" fmla="*/ 9571 h 10000"/>
              <a:gd name="connsiteX43" fmla="*/ 6071 w 10000"/>
              <a:gd name="connsiteY43" fmla="*/ 9742 h 10000"/>
              <a:gd name="connsiteX44" fmla="*/ 5952 w 10000"/>
              <a:gd name="connsiteY44" fmla="*/ 9871 h 10000"/>
              <a:gd name="connsiteX45" fmla="*/ 5774 w 10000"/>
              <a:gd name="connsiteY45" fmla="*/ 9957 h 10000"/>
              <a:gd name="connsiteX46" fmla="*/ 5625 w 10000"/>
              <a:gd name="connsiteY46" fmla="*/ 10000 h 10000"/>
              <a:gd name="connsiteX47" fmla="*/ 5625 w 10000"/>
              <a:gd name="connsiteY47"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2876 h 10000"/>
              <a:gd name="connsiteX32" fmla="*/ 10000 w 10000"/>
              <a:gd name="connsiteY32" fmla="*/ 7124 h 10000"/>
              <a:gd name="connsiteX33" fmla="*/ 10000 w 10000"/>
              <a:gd name="connsiteY33" fmla="*/ 7468 h 10000"/>
              <a:gd name="connsiteX34" fmla="*/ 9762 w 10000"/>
              <a:gd name="connsiteY34" fmla="*/ 7468 h 10000"/>
              <a:gd name="connsiteX35" fmla="*/ 6429 w 10000"/>
              <a:gd name="connsiteY35" fmla="*/ 7468 h 10000"/>
              <a:gd name="connsiteX36" fmla="*/ 6429 w 10000"/>
              <a:gd name="connsiteY36" fmla="*/ 8498 h 10000"/>
              <a:gd name="connsiteX37" fmla="*/ 6429 w 10000"/>
              <a:gd name="connsiteY37" fmla="*/ 8498 h 10000"/>
              <a:gd name="connsiteX38" fmla="*/ 6399 w 10000"/>
              <a:gd name="connsiteY38" fmla="*/ 8841 h 10000"/>
              <a:gd name="connsiteX39" fmla="*/ 6369 w 10000"/>
              <a:gd name="connsiteY39" fmla="*/ 9099 h 10000"/>
              <a:gd name="connsiteX40" fmla="*/ 6310 w 10000"/>
              <a:gd name="connsiteY40" fmla="*/ 9356 h 10000"/>
              <a:gd name="connsiteX41" fmla="*/ 6190 w 10000"/>
              <a:gd name="connsiteY41" fmla="*/ 9571 h 10000"/>
              <a:gd name="connsiteX42" fmla="*/ 6071 w 10000"/>
              <a:gd name="connsiteY42" fmla="*/ 9742 h 10000"/>
              <a:gd name="connsiteX43" fmla="*/ 5952 w 10000"/>
              <a:gd name="connsiteY43" fmla="*/ 9871 h 10000"/>
              <a:gd name="connsiteX44" fmla="*/ 5774 w 10000"/>
              <a:gd name="connsiteY44" fmla="*/ 9957 h 10000"/>
              <a:gd name="connsiteX45" fmla="*/ 5625 w 10000"/>
              <a:gd name="connsiteY45" fmla="*/ 10000 h 10000"/>
              <a:gd name="connsiteX46" fmla="*/ 5625 w 10000"/>
              <a:gd name="connsiteY46"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9762 w 10000"/>
              <a:gd name="connsiteY33" fmla="*/ 7468 h 10000"/>
              <a:gd name="connsiteX34" fmla="*/ 6429 w 10000"/>
              <a:gd name="connsiteY34" fmla="*/ 7468 h 10000"/>
              <a:gd name="connsiteX35" fmla="*/ 6429 w 10000"/>
              <a:gd name="connsiteY35" fmla="*/ 8498 h 10000"/>
              <a:gd name="connsiteX36" fmla="*/ 6429 w 10000"/>
              <a:gd name="connsiteY36" fmla="*/ 8498 h 10000"/>
              <a:gd name="connsiteX37" fmla="*/ 6399 w 10000"/>
              <a:gd name="connsiteY37" fmla="*/ 8841 h 10000"/>
              <a:gd name="connsiteX38" fmla="*/ 6369 w 10000"/>
              <a:gd name="connsiteY38" fmla="*/ 9099 h 10000"/>
              <a:gd name="connsiteX39" fmla="*/ 6310 w 10000"/>
              <a:gd name="connsiteY39" fmla="*/ 9356 h 10000"/>
              <a:gd name="connsiteX40" fmla="*/ 6190 w 10000"/>
              <a:gd name="connsiteY40" fmla="*/ 9571 h 10000"/>
              <a:gd name="connsiteX41" fmla="*/ 6071 w 10000"/>
              <a:gd name="connsiteY41" fmla="*/ 9742 h 10000"/>
              <a:gd name="connsiteX42" fmla="*/ 5952 w 10000"/>
              <a:gd name="connsiteY42" fmla="*/ 9871 h 10000"/>
              <a:gd name="connsiteX43" fmla="*/ 5774 w 10000"/>
              <a:gd name="connsiteY43" fmla="*/ 9957 h 10000"/>
              <a:gd name="connsiteX44" fmla="*/ 5625 w 10000"/>
              <a:gd name="connsiteY44" fmla="*/ 10000 h 10000"/>
              <a:gd name="connsiteX45" fmla="*/ 5625 w 10000"/>
              <a:gd name="connsiteY45"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6429 w 10000"/>
              <a:gd name="connsiteY33" fmla="*/ 7468 h 10000"/>
              <a:gd name="connsiteX34" fmla="*/ 6429 w 10000"/>
              <a:gd name="connsiteY34" fmla="*/ 8498 h 10000"/>
              <a:gd name="connsiteX35" fmla="*/ 6429 w 10000"/>
              <a:gd name="connsiteY35" fmla="*/ 8498 h 10000"/>
              <a:gd name="connsiteX36" fmla="*/ 6399 w 10000"/>
              <a:gd name="connsiteY36" fmla="*/ 8841 h 10000"/>
              <a:gd name="connsiteX37" fmla="*/ 6369 w 10000"/>
              <a:gd name="connsiteY37" fmla="*/ 9099 h 10000"/>
              <a:gd name="connsiteX38" fmla="*/ 6310 w 10000"/>
              <a:gd name="connsiteY38" fmla="*/ 9356 h 10000"/>
              <a:gd name="connsiteX39" fmla="*/ 6190 w 10000"/>
              <a:gd name="connsiteY39" fmla="*/ 9571 h 10000"/>
              <a:gd name="connsiteX40" fmla="*/ 6071 w 10000"/>
              <a:gd name="connsiteY40" fmla="*/ 9742 h 10000"/>
              <a:gd name="connsiteX41" fmla="*/ 5952 w 10000"/>
              <a:gd name="connsiteY41" fmla="*/ 9871 h 10000"/>
              <a:gd name="connsiteX42" fmla="*/ 5774 w 10000"/>
              <a:gd name="connsiteY42" fmla="*/ 9957 h 10000"/>
              <a:gd name="connsiteX43" fmla="*/ 5625 w 10000"/>
              <a:gd name="connsiteY43" fmla="*/ 10000 h 10000"/>
              <a:gd name="connsiteX44" fmla="*/ 5625 w 10000"/>
              <a:gd name="connsiteY44"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6429 w 10000"/>
              <a:gd name="connsiteY32" fmla="*/ 7468 h 10000"/>
              <a:gd name="connsiteX33" fmla="*/ 6429 w 10000"/>
              <a:gd name="connsiteY33" fmla="*/ 8498 h 10000"/>
              <a:gd name="connsiteX34" fmla="*/ 6429 w 10000"/>
              <a:gd name="connsiteY34" fmla="*/ 8498 h 10000"/>
              <a:gd name="connsiteX35" fmla="*/ 6399 w 10000"/>
              <a:gd name="connsiteY35" fmla="*/ 8841 h 10000"/>
              <a:gd name="connsiteX36" fmla="*/ 6369 w 10000"/>
              <a:gd name="connsiteY36" fmla="*/ 9099 h 10000"/>
              <a:gd name="connsiteX37" fmla="*/ 6310 w 10000"/>
              <a:gd name="connsiteY37" fmla="*/ 9356 h 10000"/>
              <a:gd name="connsiteX38" fmla="*/ 6190 w 10000"/>
              <a:gd name="connsiteY38" fmla="*/ 9571 h 10000"/>
              <a:gd name="connsiteX39" fmla="*/ 6071 w 10000"/>
              <a:gd name="connsiteY39" fmla="*/ 9742 h 10000"/>
              <a:gd name="connsiteX40" fmla="*/ 5952 w 10000"/>
              <a:gd name="connsiteY40" fmla="*/ 9871 h 10000"/>
              <a:gd name="connsiteX41" fmla="*/ 5774 w 10000"/>
              <a:gd name="connsiteY41" fmla="*/ 9957 h 10000"/>
              <a:gd name="connsiteX42" fmla="*/ 5625 w 10000"/>
              <a:gd name="connsiteY42" fmla="*/ 10000 h 10000"/>
              <a:gd name="connsiteX43" fmla="*/ 5625 w 10000"/>
              <a:gd name="connsiteY43" fmla="*/ 10000 h 10000"/>
              <a:gd name="connsiteX0" fmla="*/ 5625 w 6429"/>
              <a:gd name="connsiteY0" fmla="*/ 10000 h 10000"/>
              <a:gd name="connsiteX1" fmla="*/ 5625 w 6429"/>
              <a:gd name="connsiteY1" fmla="*/ 10000 h 10000"/>
              <a:gd name="connsiteX2" fmla="*/ 5476 w 6429"/>
              <a:gd name="connsiteY2" fmla="*/ 9957 h 10000"/>
              <a:gd name="connsiteX3" fmla="*/ 5357 w 6429"/>
              <a:gd name="connsiteY3" fmla="*/ 9914 h 10000"/>
              <a:gd name="connsiteX4" fmla="*/ 5089 w 6429"/>
              <a:gd name="connsiteY4" fmla="*/ 9785 h 10000"/>
              <a:gd name="connsiteX5" fmla="*/ 536 w 6429"/>
              <a:gd name="connsiteY5" fmla="*/ 6094 h 10000"/>
              <a:gd name="connsiteX6" fmla="*/ 536 w 6429"/>
              <a:gd name="connsiteY6" fmla="*/ 6094 h 10000"/>
              <a:gd name="connsiteX7" fmla="*/ 298 w 6429"/>
              <a:gd name="connsiteY7" fmla="*/ 5880 h 10000"/>
              <a:gd name="connsiteX8" fmla="*/ 119 w 6429"/>
              <a:gd name="connsiteY8" fmla="*/ 5579 h 10000"/>
              <a:gd name="connsiteX9" fmla="*/ 30 w 6429"/>
              <a:gd name="connsiteY9" fmla="*/ 5322 h 10000"/>
              <a:gd name="connsiteX10" fmla="*/ 0 w 6429"/>
              <a:gd name="connsiteY10" fmla="*/ 4979 h 10000"/>
              <a:gd name="connsiteX11" fmla="*/ 0 w 6429"/>
              <a:gd name="connsiteY11" fmla="*/ 4979 h 10000"/>
              <a:gd name="connsiteX12" fmla="*/ 30 w 6429"/>
              <a:gd name="connsiteY12" fmla="*/ 4678 h 10000"/>
              <a:gd name="connsiteX13" fmla="*/ 119 w 6429"/>
              <a:gd name="connsiteY13" fmla="*/ 4378 h 10000"/>
              <a:gd name="connsiteX14" fmla="*/ 298 w 6429"/>
              <a:gd name="connsiteY14" fmla="*/ 4120 h 10000"/>
              <a:gd name="connsiteX15" fmla="*/ 536 w 6429"/>
              <a:gd name="connsiteY15" fmla="*/ 3906 h 10000"/>
              <a:gd name="connsiteX16" fmla="*/ 5089 w 6429"/>
              <a:gd name="connsiteY16" fmla="*/ 215 h 10000"/>
              <a:gd name="connsiteX17" fmla="*/ 5089 w 6429"/>
              <a:gd name="connsiteY17" fmla="*/ 215 h 10000"/>
              <a:gd name="connsiteX18" fmla="*/ 5357 w 6429"/>
              <a:gd name="connsiteY18" fmla="*/ 86 h 10000"/>
              <a:gd name="connsiteX19" fmla="*/ 5476 w 6429"/>
              <a:gd name="connsiteY19" fmla="*/ 43 h 10000"/>
              <a:gd name="connsiteX20" fmla="*/ 5625 w 6429"/>
              <a:gd name="connsiteY20" fmla="*/ 0 h 10000"/>
              <a:gd name="connsiteX21" fmla="*/ 5625 w 6429"/>
              <a:gd name="connsiteY21" fmla="*/ 0 h 10000"/>
              <a:gd name="connsiteX22" fmla="*/ 5774 w 6429"/>
              <a:gd name="connsiteY22" fmla="*/ 43 h 10000"/>
              <a:gd name="connsiteX23" fmla="*/ 5923 w 6429"/>
              <a:gd name="connsiteY23" fmla="*/ 86 h 10000"/>
              <a:gd name="connsiteX24" fmla="*/ 6042 w 6429"/>
              <a:gd name="connsiteY24" fmla="*/ 215 h 10000"/>
              <a:gd name="connsiteX25" fmla="*/ 6161 w 6429"/>
              <a:gd name="connsiteY25" fmla="*/ 386 h 10000"/>
              <a:gd name="connsiteX26" fmla="*/ 6280 w 6429"/>
              <a:gd name="connsiteY26" fmla="*/ 558 h 10000"/>
              <a:gd name="connsiteX27" fmla="*/ 6369 w 6429"/>
              <a:gd name="connsiteY27" fmla="*/ 815 h 10000"/>
              <a:gd name="connsiteX28" fmla="*/ 6399 w 6429"/>
              <a:gd name="connsiteY28" fmla="*/ 1116 h 10000"/>
              <a:gd name="connsiteX29" fmla="*/ 6429 w 6429"/>
              <a:gd name="connsiteY29" fmla="*/ 1502 h 10000"/>
              <a:gd name="connsiteX30" fmla="*/ 6429 w 6429"/>
              <a:gd name="connsiteY30" fmla="*/ 2532 h 10000"/>
              <a:gd name="connsiteX31" fmla="*/ 6429 w 6429"/>
              <a:gd name="connsiteY31" fmla="*/ 7468 h 10000"/>
              <a:gd name="connsiteX32" fmla="*/ 6429 w 6429"/>
              <a:gd name="connsiteY32" fmla="*/ 8498 h 10000"/>
              <a:gd name="connsiteX33" fmla="*/ 6429 w 6429"/>
              <a:gd name="connsiteY33" fmla="*/ 8498 h 10000"/>
              <a:gd name="connsiteX34" fmla="*/ 6399 w 6429"/>
              <a:gd name="connsiteY34" fmla="*/ 8841 h 10000"/>
              <a:gd name="connsiteX35" fmla="*/ 6369 w 6429"/>
              <a:gd name="connsiteY35" fmla="*/ 9099 h 10000"/>
              <a:gd name="connsiteX36" fmla="*/ 6310 w 6429"/>
              <a:gd name="connsiteY36" fmla="*/ 9356 h 10000"/>
              <a:gd name="connsiteX37" fmla="*/ 6190 w 6429"/>
              <a:gd name="connsiteY37" fmla="*/ 9571 h 10000"/>
              <a:gd name="connsiteX38" fmla="*/ 6071 w 6429"/>
              <a:gd name="connsiteY38" fmla="*/ 9742 h 10000"/>
              <a:gd name="connsiteX39" fmla="*/ 5952 w 6429"/>
              <a:gd name="connsiteY39" fmla="*/ 9871 h 10000"/>
              <a:gd name="connsiteX40" fmla="*/ 5774 w 6429"/>
              <a:gd name="connsiteY40" fmla="*/ 9957 h 10000"/>
              <a:gd name="connsiteX41" fmla="*/ 5625 w 6429"/>
              <a:gd name="connsiteY41" fmla="*/ 10000 h 10000"/>
              <a:gd name="connsiteX42" fmla="*/ 5625 w 6429"/>
              <a:gd name="connsiteY42"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429" h="10000">
                <a:moveTo>
                  <a:pt x="5625" y="10000"/>
                </a:moveTo>
                <a:lnTo>
                  <a:pt x="5625" y="10000"/>
                </a:lnTo>
                <a:lnTo>
                  <a:pt x="5476" y="9957"/>
                </a:lnTo>
                <a:cubicBezTo>
                  <a:pt x="5436" y="9943"/>
                  <a:pt x="5397" y="9928"/>
                  <a:pt x="5357" y="9914"/>
                </a:cubicBezTo>
                <a:lnTo>
                  <a:pt x="5089" y="9785"/>
                </a:lnTo>
                <a:lnTo>
                  <a:pt x="536" y="6094"/>
                </a:lnTo>
                <a:lnTo>
                  <a:pt x="536" y="6094"/>
                </a:lnTo>
                <a:lnTo>
                  <a:pt x="298" y="5880"/>
                </a:lnTo>
                <a:cubicBezTo>
                  <a:pt x="238" y="5780"/>
                  <a:pt x="179" y="5679"/>
                  <a:pt x="119" y="5579"/>
                </a:cubicBezTo>
                <a:cubicBezTo>
                  <a:pt x="89" y="5493"/>
                  <a:pt x="60" y="5408"/>
                  <a:pt x="30" y="5322"/>
                </a:cubicBezTo>
                <a:cubicBezTo>
                  <a:pt x="20" y="5208"/>
                  <a:pt x="10" y="5093"/>
                  <a:pt x="0" y="4979"/>
                </a:cubicBezTo>
                <a:lnTo>
                  <a:pt x="0" y="4979"/>
                </a:lnTo>
                <a:cubicBezTo>
                  <a:pt x="10" y="4879"/>
                  <a:pt x="20" y="4778"/>
                  <a:pt x="30" y="4678"/>
                </a:cubicBezTo>
                <a:cubicBezTo>
                  <a:pt x="60" y="4578"/>
                  <a:pt x="89" y="4478"/>
                  <a:pt x="119" y="4378"/>
                </a:cubicBezTo>
                <a:lnTo>
                  <a:pt x="298" y="4120"/>
                </a:lnTo>
                <a:lnTo>
                  <a:pt x="536" y="3906"/>
                </a:lnTo>
                <a:lnTo>
                  <a:pt x="5089" y="215"/>
                </a:lnTo>
                <a:lnTo>
                  <a:pt x="5089" y="215"/>
                </a:lnTo>
                <a:lnTo>
                  <a:pt x="5357" y="86"/>
                </a:lnTo>
                <a:cubicBezTo>
                  <a:pt x="5397" y="72"/>
                  <a:pt x="5436" y="57"/>
                  <a:pt x="5476" y="43"/>
                </a:cubicBezTo>
                <a:lnTo>
                  <a:pt x="5625" y="0"/>
                </a:lnTo>
                <a:lnTo>
                  <a:pt x="5625" y="0"/>
                </a:lnTo>
                <a:lnTo>
                  <a:pt x="5774" y="43"/>
                </a:lnTo>
                <a:lnTo>
                  <a:pt x="5923" y="86"/>
                </a:lnTo>
                <a:lnTo>
                  <a:pt x="6042" y="215"/>
                </a:lnTo>
                <a:cubicBezTo>
                  <a:pt x="6082" y="272"/>
                  <a:pt x="6121" y="329"/>
                  <a:pt x="6161" y="386"/>
                </a:cubicBezTo>
                <a:cubicBezTo>
                  <a:pt x="6201" y="443"/>
                  <a:pt x="6240" y="501"/>
                  <a:pt x="6280" y="558"/>
                </a:cubicBezTo>
                <a:cubicBezTo>
                  <a:pt x="6310" y="644"/>
                  <a:pt x="6339" y="729"/>
                  <a:pt x="6369" y="815"/>
                </a:cubicBezTo>
                <a:cubicBezTo>
                  <a:pt x="6379" y="915"/>
                  <a:pt x="6389" y="1016"/>
                  <a:pt x="6399" y="1116"/>
                </a:cubicBezTo>
                <a:cubicBezTo>
                  <a:pt x="6409" y="1245"/>
                  <a:pt x="6419" y="1373"/>
                  <a:pt x="6429" y="1502"/>
                </a:cubicBezTo>
                <a:lnTo>
                  <a:pt x="6429" y="2532"/>
                </a:lnTo>
                <a:lnTo>
                  <a:pt x="6429" y="7468"/>
                </a:lnTo>
                <a:lnTo>
                  <a:pt x="6429" y="8498"/>
                </a:lnTo>
                <a:lnTo>
                  <a:pt x="6429" y="8498"/>
                </a:lnTo>
                <a:cubicBezTo>
                  <a:pt x="6419" y="8612"/>
                  <a:pt x="6409" y="8727"/>
                  <a:pt x="6399" y="8841"/>
                </a:cubicBezTo>
                <a:lnTo>
                  <a:pt x="6369" y="9099"/>
                </a:lnTo>
                <a:cubicBezTo>
                  <a:pt x="6349" y="9185"/>
                  <a:pt x="6330" y="9270"/>
                  <a:pt x="6310" y="9356"/>
                </a:cubicBezTo>
                <a:lnTo>
                  <a:pt x="6190" y="9571"/>
                </a:lnTo>
                <a:cubicBezTo>
                  <a:pt x="6150" y="9628"/>
                  <a:pt x="6111" y="9685"/>
                  <a:pt x="6071" y="9742"/>
                </a:cubicBezTo>
                <a:lnTo>
                  <a:pt x="5952" y="9871"/>
                </a:lnTo>
                <a:lnTo>
                  <a:pt x="5774" y="9957"/>
                </a:lnTo>
                <a:lnTo>
                  <a:pt x="5625" y="10000"/>
                </a:lnTo>
                <a:lnTo>
                  <a:pt x="5625" y="1000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prstClr val="white"/>
              </a:solidFill>
            </a:endParaRPr>
          </a:p>
        </p:txBody>
      </p:sp>
      <p:sp>
        <p:nvSpPr>
          <p:cNvPr id="29" name="Freeform 112"/>
          <p:cNvSpPr>
            <a:spLocks/>
          </p:cNvSpPr>
          <p:nvPr/>
        </p:nvSpPr>
        <p:spPr bwMode="auto">
          <a:xfrm rot="19800000">
            <a:off x="4994959" y="2729887"/>
            <a:ext cx="225603" cy="243343"/>
          </a:xfrm>
          <a:custGeom>
            <a:avLst/>
            <a:gdLst>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9762 w 10000"/>
              <a:gd name="connsiteY31" fmla="*/ 2532 h 10000"/>
              <a:gd name="connsiteX32" fmla="*/ 10000 w 10000"/>
              <a:gd name="connsiteY32" fmla="*/ 2876 h 10000"/>
              <a:gd name="connsiteX33" fmla="*/ 10000 w 10000"/>
              <a:gd name="connsiteY33" fmla="*/ 7124 h 10000"/>
              <a:gd name="connsiteX34" fmla="*/ 10000 w 10000"/>
              <a:gd name="connsiteY34" fmla="*/ 7468 h 10000"/>
              <a:gd name="connsiteX35" fmla="*/ 9762 w 10000"/>
              <a:gd name="connsiteY35" fmla="*/ 7468 h 10000"/>
              <a:gd name="connsiteX36" fmla="*/ 6429 w 10000"/>
              <a:gd name="connsiteY36" fmla="*/ 7468 h 10000"/>
              <a:gd name="connsiteX37" fmla="*/ 6429 w 10000"/>
              <a:gd name="connsiteY37" fmla="*/ 8498 h 10000"/>
              <a:gd name="connsiteX38" fmla="*/ 6429 w 10000"/>
              <a:gd name="connsiteY38" fmla="*/ 8498 h 10000"/>
              <a:gd name="connsiteX39" fmla="*/ 6399 w 10000"/>
              <a:gd name="connsiteY39" fmla="*/ 8841 h 10000"/>
              <a:gd name="connsiteX40" fmla="*/ 6369 w 10000"/>
              <a:gd name="connsiteY40" fmla="*/ 9099 h 10000"/>
              <a:gd name="connsiteX41" fmla="*/ 6310 w 10000"/>
              <a:gd name="connsiteY41" fmla="*/ 9356 h 10000"/>
              <a:gd name="connsiteX42" fmla="*/ 6190 w 10000"/>
              <a:gd name="connsiteY42" fmla="*/ 9571 h 10000"/>
              <a:gd name="connsiteX43" fmla="*/ 6071 w 10000"/>
              <a:gd name="connsiteY43" fmla="*/ 9742 h 10000"/>
              <a:gd name="connsiteX44" fmla="*/ 5952 w 10000"/>
              <a:gd name="connsiteY44" fmla="*/ 9871 h 10000"/>
              <a:gd name="connsiteX45" fmla="*/ 5774 w 10000"/>
              <a:gd name="connsiteY45" fmla="*/ 9957 h 10000"/>
              <a:gd name="connsiteX46" fmla="*/ 5625 w 10000"/>
              <a:gd name="connsiteY46" fmla="*/ 10000 h 10000"/>
              <a:gd name="connsiteX47" fmla="*/ 5625 w 10000"/>
              <a:gd name="connsiteY47"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2876 h 10000"/>
              <a:gd name="connsiteX32" fmla="*/ 10000 w 10000"/>
              <a:gd name="connsiteY32" fmla="*/ 7124 h 10000"/>
              <a:gd name="connsiteX33" fmla="*/ 10000 w 10000"/>
              <a:gd name="connsiteY33" fmla="*/ 7468 h 10000"/>
              <a:gd name="connsiteX34" fmla="*/ 9762 w 10000"/>
              <a:gd name="connsiteY34" fmla="*/ 7468 h 10000"/>
              <a:gd name="connsiteX35" fmla="*/ 6429 w 10000"/>
              <a:gd name="connsiteY35" fmla="*/ 7468 h 10000"/>
              <a:gd name="connsiteX36" fmla="*/ 6429 w 10000"/>
              <a:gd name="connsiteY36" fmla="*/ 8498 h 10000"/>
              <a:gd name="connsiteX37" fmla="*/ 6429 w 10000"/>
              <a:gd name="connsiteY37" fmla="*/ 8498 h 10000"/>
              <a:gd name="connsiteX38" fmla="*/ 6399 w 10000"/>
              <a:gd name="connsiteY38" fmla="*/ 8841 h 10000"/>
              <a:gd name="connsiteX39" fmla="*/ 6369 w 10000"/>
              <a:gd name="connsiteY39" fmla="*/ 9099 h 10000"/>
              <a:gd name="connsiteX40" fmla="*/ 6310 w 10000"/>
              <a:gd name="connsiteY40" fmla="*/ 9356 h 10000"/>
              <a:gd name="connsiteX41" fmla="*/ 6190 w 10000"/>
              <a:gd name="connsiteY41" fmla="*/ 9571 h 10000"/>
              <a:gd name="connsiteX42" fmla="*/ 6071 w 10000"/>
              <a:gd name="connsiteY42" fmla="*/ 9742 h 10000"/>
              <a:gd name="connsiteX43" fmla="*/ 5952 w 10000"/>
              <a:gd name="connsiteY43" fmla="*/ 9871 h 10000"/>
              <a:gd name="connsiteX44" fmla="*/ 5774 w 10000"/>
              <a:gd name="connsiteY44" fmla="*/ 9957 h 10000"/>
              <a:gd name="connsiteX45" fmla="*/ 5625 w 10000"/>
              <a:gd name="connsiteY45" fmla="*/ 10000 h 10000"/>
              <a:gd name="connsiteX46" fmla="*/ 5625 w 10000"/>
              <a:gd name="connsiteY46"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9762 w 10000"/>
              <a:gd name="connsiteY33" fmla="*/ 7468 h 10000"/>
              <a:gd name="connsiteX34" fmla="*/ 6429 w 10000"/>
              <a:gd name="connsiteY34" fmla="*/ 7468 h 10000"/>
              <a:gd name="connsiteX35" fmla="*/ 6429 w 10000"/>
              <a:gd name="connsiteY35" fmla="*/ 8498 h 10000"/>
              <a:gd name="connsiteX36" fmla="*/ 6429 w 10000"/>
              <a:gd name="connsiteY36" fmla="*/ 8498 h 10000"/>
              <a:gd name="connsiteX37" fmla="*/ 6399 w 10000"/>
              <a:gd name="connsiteY37" fmla="*/ 8841 h 10000"/>
              <a:gd name="connsiteX38" fmla="*/ 6369 w 10000"/>
              <a:gd name="connsiteY38" fmla="*/ 9099 h 10000"/>
              <a:gd name="connsiteX39" fmla="*/ 6310 w 10000"/>
              <a:gd name="connsiteY39" fmla="*/ 9356 h 10000"/>
              <a:gd name="connsiteX40" fmla="*/ 6190 w 10000"/>
              <a:gd name="connsiteY40" fmla="*/ 9571 h 10000"/>
              <a:gd name="connsiteX41" fmla="*/ 6071 w 10000"/>
              <a:gd name="connsiteY41" fmla="*/ 9742 h 10000"/>
              <a:gd name="connsiteX42" fmla="*/ 5952 w 10000"/>
              <a:gd name="connsiteY42" fmla="*/ 9871 h 10000"/>
              <a:gd name="connsiteX43" fmla="*/ 5774 w 10000"/>
              <a:gd name="connsiteY43" fmla="*/ 9957 h 10000"/>
              <a:gd name="connsiteX44" fmla="*/ 5625 w 10000"/>
              <a:gd name="connsiteY44" fmla="*/ 10000 h 10000"/>
              <a:gd name="connsiteX45" fmla="*/ 5625 w 10000"/>
              <a:gd name="connsiteY45"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6429 w 10000"/>
              <a:gd name="connsiteY33" fmla="*/ 7468 h 10000"/>
              <a:gd name="connsiteX34" fmla="*/ 6429 w 10000"/>
              <a:gd name="connsiteY34" fmla="*/ 8498 h 10000"/>
              <a:gd name="connsiteX35" fmla="*/ 6429 w 10000"/>
              <a:gd name="connsiteY35" fmla="*/ 8498 h 10000"/>
              <a:gd name="connsiteX36" fmla="*/ 6399 w 10000"/>
              <a:gd name="connsiteY36" fmla="*/ 8841 h 10000"/>
              <a:gd name="connsiteX37" fmla="*/ 6369 w 10000"/>
              <a:gd name="connsiteY37" fmla="*/ 9099 h 10000"/>
              <a:gd name="connsiteX38" fmla="*/ 6310 w 10000"/>
              <a:gd name="connsiteY38" fmla="*/ 9356 h 10000"/>
              <a:gd name="connsiteX39" fmla="*/ 6190 w 10000"/>
              <a:gd name="connsiteY39" fmla="*/ 9571 h 10000"/>
              <a:gd name="connsiteX40" fmla="*/ 6071 w 10000"/>
              <a:gd name="connsiteY40" fmla="*/ 9742 h 10000"/>
              <a:gd name="connsiteX41" fmla="*/ 5952 w 10000"/>
              <a:gd name="connsiteY41" fmla="*/ 9871 h 10000"/>
              <a:gd name="connsiteX42" fmla="*/ 5774 w 10000"/>
              <a:gd name="connsiteY42" fmla="*/ 9957 h 10000"/>
              <a:gd name="connsiteX43" fmla="*/ 5625 w 10000"/>
              <a:gd name="connsiteY43" fmla="*/ 10000 h 10000"/>
              <a:gd name="connsiteX44" fmla="*/ 5625 w 10000"/>
              <a:gd name="connsiteY44"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6429 w 10000"/>
              <a:gd name="connsiteY32" fmla="*/ 7468 h 10000"/>
              <a:gd name="connsiteX33" fmla="*/ 6429 w 10000"/>
              <a:gd name="connsiteY33" fmla="*/ 8498 h 10000"/>
              <a:gd name="connsiteX34" fmla="*/ 6429 w 10000"/>
              <a:gd name="connsiteY34" fmla="*/ 8498 h 10000"/>
              <a:gd name="connsiteX35" fmla="*/ 6399 w 10000"/>
              <a:gd name="connsiteY35" fmla="*/ 8841 h 10000"/>
              <a:gd name="connsiteX36" fmla="*/ 6369 w 10000"/>
              <a:gd name="connsiteY36" fmla="*/ 9099 h 10000"/>
              <a:gd name="connsiteX37" fmla="*/ 6310 w 10000"/>
              <a:gd name="connsiteY37" fmla="*/ 9356 h 10000"/>
              <a:gd name="connsiteX38" fmla="*/ 6190 w 10000"/>
              <a:gd name="connsiteY38" fmla="*/ 9571 h 10000"/>
              <a:gd name="connsiteX39" fmla="*/ 6071 w 10000"/>
              <a:gd name="connsiteY39" fmla="*/ 9742 h 10000"/>
              <a:gd name="connsiteX40" fmla="*/ 5952 w 10000"/>
              <a:gd name="connsiteY40" fmla="*/ 9871 h 10000"/>
              <a:gd name="connsiteX41" fmla="*/ 5774 w 10000"/>
              <a:gd name="connsiteY41" fmla="*/ 9957 h 10000"/>
              <a:gd name="connsiteX42" fmla="*/ 5625 w 10000"/>
              <a:gd name="connsiteY42" fmla="*/ 10000 h 10000"/>
              <a:gd name="connsiteX43" fmla="*/ 5625 w 10000"/>
              <a:gd name="connsiteY43" fmla="*/ 10000 h 10000"/>
              <a:gd name="connsiteX0" fmla="*/ 5625 w 6429"/>
              <a:gd name="connsiteY0" fmla="*/ 10000 h 10000"/>
              <a:gd name="connsiteX1" fmla="*/ 5625 w 6429"/>
              <a:gd name="connsiteY1" fmla="*/ 10000 h 10000"/>
              <a:gd name="connsiteX2" fmla="*/ 5476 w 6429"/>
              <a:gd name="connsiteY2" fmla="*/ 9957 h 10000"/>
              <a:gd name="connsiteX3" fmla="*/ 5357 w 6429"/>
              <a:gd name="connsiteY3" fmla="*/ 9914 h 10000"/>
              <a:gd name="connsiteX4" fmla="*/ 5089 w 6429"/>
              <a:gd name="connsiteY4" fmla="*/ 9785 h 10000"/>
              <a:gd name="connsiteX5" fmla="*/ 536 w 6429"/>
              <a:gd name="connsiteY5" fmla="*/ 6094 h 10000"/>
              <a:gd name="connsiteX6" fmla="*/ 536 w 6429"/>
              <a:gd name="connsiteY6" fmla="*/ 6094 h 10000"/>
              <a:gd name="connsiteX7" fmla="*/ 298 w 6429"/>
              <a:gd name="connsiteY7" fmla="*/ 5880 h 10000"/>
              <a:gd name="connsiteX8" fmla="*/ 119 w 6429"/>
              <a:gd name="connsiteY8" fmla="*/ 5579 h 10000"/>
              <a:gd name="connsiteX9" fmla="*/ 30 w 6429"/>
              <a:gd name="connsiteY9" fmla="*/ 5322 h 10000"/>
              <a:gd name="connsiteX10" fmla="*/ 0 w 6429"/>
              <a:gd name="connsiteY10" fmla="*/ 4979 h 10000"/>
              <a:gd name="connsiteX11" fmla="*/ 0 w 6429"/>
              <a:gd name="connsiteY11" fmla="*/ 4979 h 10000"/>
              <a:gd name="connsiteX12" fmla="*/ 30 w 6429"/>
              <a:gd name="connsiteY12" fmla="*/ 4678 h 10000"/>
              <a:gd name="connsiteX13" fmla="*/ 119 w 6429"/>
              <a:gd name="connsiteY13" fmla="*/ 4378 h 10000"/>
              <a:gd name="connsiteX14" fmla="*/ 298 w 6429"/>
              <a:gd name="connsiteY14" fmla="*/ 4120 h 10000"/>
              <a:gd name="connsiteX15" fmla="*/ 536 w 6429"/>
              <a:gd name="connsiteY15" fmla="*/ 3906 h 10000"/>
              <a:gd name="connsiteX16" fmla="*/ 5089 w 6429"/>
              <a:gd name="connsiteY16" fmla="*/ 215 h 10000"/>
              <a:gd name="connsiteX17" fmla="*/ 5089 w 6429"/>
              <a:gd name="connsiteY17" fmla="*/ 215 h 10000"/>
              <a:gd name="connsiteX18" fmla="*/ 5357 w 6429"/>
              <a:gd name="connsiteY18" fmla="*/ 86 h 10000"/>
              <a:gd name="connsiteX19" fmla="*/ 5476 w 6429"/>
              <a:gd name="connsiteY19" fmla="*/ 43 h 10000"/>
              <a:gd name="connsiteX20" fmla="*/ 5625 w 6429"/>
              <a:gd name="connsiteY20" fmla="*/ 0 h 10000"/>
              <a:gd name="connsiteX21" fmla="*/ 5625 w 6429"/>
              <a:gd name="connsiteY21" fmla="*/ 0 h 10000"/>
              <a:gd name="connsiteX22" fmla="*/ 5774 w 6429"/>
              <a:gd name="connsiteY22" fmla="*/ 43 h 10000"/>
              <a:gd name="connsiteX23" fmla="*/ 5923 w 6429"/>
              <a:gd name="connsiteY23" fmla="*/ 86 h 10000"/>
              <a:gd name="connsiteX24" fmla="*/ 6042 w 6429"/>
              <a:gd name="connsiteY24" fmla="*/ 215 h 10000"/>
              <a:gd name="connsiteX25" fmla="*/ 6161 w 6429"/>
              <a:gd name="connsiteY25" fmla="*/ 386 h 10000"/>
              <a:gd name="connsiteX26" fmla="*/ 6280 w 6429"/>
              <a:gd name="connsiteY26" fmla="*/ 558 h 10000"/>
              <a:gd name="connsiteX27" fmla="*/ 6369 w 6429"/>
              <a:gd name="connsiteY27" fmla="*/ 815 h 10000"/>
              <a:gd name="connsiteX28" fmla="*/ 6399 w 6429"/>
              <a:gd name="connsiteY28" fmla="*/ 1116 h 10000"/>
              <a:gd name="connsiteX29" fmla="*/ 6429 w 6429"/>
              <a:gd name="connsiteY29" fmla="*/ 1502 h 10000"/>
              <a:gd name="connsiteX30" fmla="*/ 6429 w 6429"/>
              <a:gd name="connsiteY30" fmla="*/ 2532 h 10000"/>
              <a:gd name="connsiteX31" fmla="*/ 6429 w 6429"/>
              <a:gd name="connsiteY31" fmla="*/ 7468 h 10000"/>
              <a:gd name="connsiteX32" fmla="*/ 6429 w 6429"/>
              <a:gd name="connsiteY32" fmla="*/ 8498 h 10000"/>
              <a:gd name="connsiteX33" fmla="*/ 6429 w 6429"/>
              <a:gd name="connsiteY33" fmla="*/ 8498 h 10000"/>
              <a:gd name="connsiteX34" fmla="*/ 6399 w 6429"/>
              <a:gd name="connsiteY34" fmla="*/ 8841 h 10000"/>
              <a:gd name="connsiteX35" fmla="*/ 6369 w 6429"/>
              <a:gd name="connsiteY35" fmla="*/ 9099 h 10000"/>
              <a:gd name="connsiteX36" fmla="*/ 6310 w 6429"/>
              <a:gd name="connsiteY36" fmla="*/ 9356 h 10000"/>
              <a:gd name="connsiteX37" fmla="*/ 6190 w 6429"/>
              <a:gd name="connsiteY37" fmla="*/ 9571 h 10000"/>
              <a:gd name="connsiteX38" fmla="*/ 6071 w 6429"/>
              <a:gd name="connsiteY38" fmla="*/ 9742 h 10000"/>
              <a:gd name="connsiteX39" fmla="*/ 5952 w 6429"/>
              <a:gd name="connsiteY39" fmla="*/ 9871 h 10000"/>
              <a:gd name="connsiteX40" fmla="*/ 5774 w 6429"/>
              <a:gd name="connsiteY40" fmla="*/ 9957 h 10000"/>
              <a:gd name="connsiteX41" fmla="*/ 5625 w 6429"/>
              <a:gd name="connsiteY41" fmla="*/ 10000 h 10000"/>
              <a:gd name="connsiteX42" fmla="*/ 5625 w 6429"/>
              <a:gd name="connsiteY42"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429" h="10000">
                <a:moveTo>
                  <a:pt x="5625" y="10000"/>
                </a:moveTo>
                <a:lnTo>
                  <a:pt x="5625" y="10000"/>
                </a:lnTo>
                <a:lnTo>
                  <a:pt x="5476" y="9957"/>
                </a:lnTo>
                <a:cubicBezTo>
                  <a:pt x="5436" y="9943"/>
                  <a:pt x="5397" y="9928"/>
                  <a:pt x="5357" y="9914"/>
                </a:cubicBezTo>
                <a:lnTo>
                  <a:pt x="5089" y="9785"/>
                </a:lnTo>
                <a:lnTo>
                  <a:pt x="536" y="6094"/>
                </a:lnTo>
                <a:lnTo>
                  <a:pt x="536" y="6094"/>
                </a:lnTo>
                <a:lnTo>
                  <a:pt x="298" y="5880"/>
                </a:lnTo>
                <a:cubicBezTo>
                  <a:pt x="238" y="5780"/>
                  <a:pt x="179" y="5679"/>
                  <a:pt x="119" y="5579"/>
                </a:cubicBezTo>
                <a:cubicBezTo>
                  <a:pt x="89" y="5493"/>
                  <a:pt x="60" y="5408"/>
                  <a:pt x="30" y="5322"/>
                </a:cubicBezTo>
                <a:cubicBezTo>
                  <a:pt x="20" y="5208"/>
                  <a:pt x="10" y="5093"/>
                  <a:pt x="0" y="4979"/>
                </a:cubicBezTo>
                <a:lnTo>
                  <a:pt x="0" y="4979"/>
                </a:lnTo>
                <a:cubicBezTo>
                  <a:pt x="10" y="4879"/>
                  <a:pt x="20" y="4778"/>
                  <a:pt x="30" y="4678"/>
                </a:cubicBezTo>
                <a:cubicBezTo>
                  <a:pt x="60" y="4578"/>
                  <a:pt x="89" y="4478"/>
                  <a:pt x="119" y="4378"/>
                </a:cubicBezTo>
                <a:lnTo>
                  <a:pt x="298" y="4120"/>
                </a:lnTo>
                <a:lnTo>
                  <a:pt x="536" y="3906"/>
                </a:lnTo>
                <a:lnTo>
                  <a:pt x="5089" y="215"/>
                </a:lnTo>
                <a:lnTo>
                  <a:pt x="5089" y="215"/>
                </a:lnTo>
                <a:lnTo>
                  <a:pt x="5357" y="86"/>
                </a:lnTo>
                <a:cubicBezTo>
                  <a:pt x="5397" y="72"/>
                  <a:pt x="5436" y="57"/>
                  <a:pt x="5476" y="43"/>
                </a:cubicBezTo>
                <a:lnTo>
                  <a:pt x="5625" y="0"/>
                </a:lnTo>
                <a:lnTo>
                  <a:pt x="5625" y="0"/>
                </a:lnTo>
                <a:lnTo>
                  <a:pt x="5774" y="43"/>
                </a:lnTo>
                <a:lnTo>
                  <a:pt x="5923" y="86"/>
                </a:lnTo>
                <a:lnTo>
                  <a:pt x="6042" y="215"/>
                </a:lnTo>
                <a:cubicBezTo>
                  <a:pt x="6082" y="272"/>
                  <a:pt x="6121" y="329"/>
                  <a:pt x="6161" y="386"/>
                </a:cubicBezTo>
                <a:cubicBezTo>
                  <a:pt x="6201" y="443"/>
                  <a:pt x="6240" y="501"/>
                  <a:pt x="6280" y="558"/>
                </a:cubicBezTo>
                <a:cubicBezTo>
                  <a:pt x="6310" y="644"/>
                  <a:pt x="6339" y="729"/>
                  <a:pt x="6369" y="815"/>
                </a:cubicBezTo>
                <a:cubicBezTo>
                  <a:pt x="6379" y="915"/>
                  <a:pt x="6389" y="1016"/>
                  <a:pt x="6399" y="1116"/>
                </a:cubicBezTo>
                <a:cubicBezTo>
                  <a:pt x="6409" y="1245"/>
                  <a:pt x="6419" y="1373"/>
                  <a:pt x="6429" y="1502"/>
                </a:cubicBezTo>
                <a:lnTo>
                  <a:pt x="6429" y="2532"/>
                </a:lnTo>
                <a:lnTo>
                  <a:pt x="6429" y="7468"/>
                </a:lnTo>
                <a:lnTo>
                  <a:pt x="6429" y="8498"/>
                </a:lnTo>
                <a:lnTo>
                  <a:pt x="6429" y="8498"/>
                </a:lnTo>
                <a:cubicBezTo>
                  <a:pt x="6419" y="8612"/>
                  <a:pt x="6409" y="8727"/>
                  <a:pt x="6399" y="8841"/>
                </a:cubicBezTo>
                <a:lnTo>
                  <a:pt x="6369" y="9099"/>
                </a:lnTo>
                <a:cubicBezTo>
                  <a:pt x="6349" y="9185"/>
                  <a:pt x="6330" y="9270"/>
                  <a:pt x="6310" y="9356"/>
                </a:cubicBezTo>
                <a:lnTo>
                  <a:pt x="6190" y="9571"/>
                </a:lnTo>
                <a:cubicBezTo>
                  <a:pt x="6150" y="9628"/>
                  <a:pt x="6111" y="9685"/>
                  <a:pt x="6071" y="9742"/>
                </a:cubicBezTo>
                <a:lnTo>
                  <a:pt x="5952" y="9871"/>
                </a:lnTo>
                <a:lnTo>
                  <a:pt x="5774" y="9957"/>
                </a:lnTo>
                <a:lnTo>
                  <a:pt x="5625" y="10000"/>
                </a:lnTo>
                <a:lnTo>
                  <a:pt x="5625" y="1000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prstClr val="white"/>
              </a:solidFill>
            </a:endParaRPr>
          </a:p>
        </p:txBody>
      </p:sp>
      <p:sp>
        <p:nvSpPr>
          <p:cNvPr id="30" name="Freeform 112"/>
          <p:cNvSpPr>
            <a:spLocks/>
          </p:cNvSpPr>
          <p:nvPr/>
        </p:nvSpPr>
        <p:spPr bwMode="auto">
          <a:xfrm rot="19800000">
            <a:off x="7002493" y="2729887"/>
            <a:ext cx="225603" cy="243343"/>
          </a:xfrm>
          <a:custGeom>
            <a:avLst/>
            <a:gdLst>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9762 w 10000"/>
              <a:gd name="connsiteY31" fmla="*/ 2532 h 10000"/>
              <a:gd name="connsiteX32" fmla="*/ 10000 w 10000"/>
              <a:gd name="connsiteY32" fmla="*/ 2876 h 10000"/>
              <a:gd name="connsiteX33" fmla="*/ 10000 w 10000"/>
              <a:gd name="connsiteY33" fmla="*/ 7124 h 10000"/>
              <a:gd name="connsiteX34" fmla="*/ 10000 w 10000"/>
              <a:gd name="connsiteY34" fmla="*/ 7468 h 10000"/>
              <a:gd name="connsiteX35" fmla="*/ 9762 w 10000"/>
              <a:gd name="connsiteY35" fmla="*/ 7468 h 10000"/>
              <a:gd name="connsiteX36" fmla="*/ 6429 w 10000"/>
              <a:gd name="connsiteY36" fmla="*/ 7468 h 10000"/>
              <a:gd name="connsiteX37" fmla="*/ 6429 w 10000"/>
              <a:gd name="connsiteY37" fmla="*/ 8498 h 10000"/>
              <a:gd name="connsiteX38" fmla="*/ 6429 w 10000"/>
              <a:gd name="connsiteY38" fmla="*/ 8498 h 10000"/>
              <a:gd name="connsiteX39" fmla="*/ 6399 w 10000"/>
              <a:gd name="connsiteY39" fmla="*/ 8841 h 10000"/>
              <a:gd name="connsiteX40" fmla="*/ 6369 w 10000"/>
              <a:gd name="connsiteY40" fmla="*/ 9099 h 10000"/>
              <a:gd name="connsiteX41" fmla="*/ 6310 w 10000"/>
              <a:gd name="connsiteY41" fmla="*/ 9356 h 10000"/>
              <a:gd name="connsiteX42" fmla="*/ 6190 w 10000"/>
              <a:gd name="connsiteY42" fmla="*/ 9571 h 10000"/>
              <a:gd name="connsiteX43" fmla="*/ 6071 w 10000"/>
              <a:gd name="connsiteY43" fmla="*/ 9742 h 10000"/>
              <a:gd name="connsiteX44" fmla="*/ 5952 w 10000"/>
              <a:gd name="connsiteY44" fmla="*/ 9871 h 10000"/>
              <a:gd name="connsiteX45" fmla="*/ 5774 w 10000"/>
              <a:gd name="connsiteY45" fmla="*/ 9957 h 10000"/>
              <a:gd name="connsiteX46" fmla="*/ 5625 w 10000"/>
              <a:gd name="connsiteY46" fmla="*/ 10000 h 10000"/>
              <a:gd name="connsiteX47" fmla="*/ 5625 w 10000"/>
              <a:gd name="connsiteY47"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2876 h 10000"/>
              <a:gd name="connsiteX32" fmla="*/ 10000 w 10000"/>
              <a:gd name="connsiteY32" fmla="*/ 7124 h 10000"/>
              <a:gd name="connsiteX33" fmla="*/ 10000 w 10000"/>
              <a:gd name="connsiteY33" fmla="*/ 7468 h 10000"/>
              <a:gd name="connsiteX34" fmla="*/ 9762 w 10000"/>
              <a:gd name="connsiteY34" fmla="*/ 7468 h 10000"/>
              <a:gd name="connsiteX35" fmla="*/ 6429 w 10000"/>
              <a:gd name="connsiteY35" fmla="*/ 7468 h 10000"/>
              <a:gd name="connsiteX36" fmla="*/ 6429 w 10000"/>
              <a:gd name="connsiteY36" fmla="*/ 8498 h 10000"/>
              <a:gd name="connsiteX37" fmla="*/ 6429 w 10000"/>
              <a:gd name="connsiteY37" fmla="*/ 8498 h 10000"/>
              <a:gd name="connsiteX38" fmla="*/ 6399 w 10000"/>
              <a:gd name="connsiteY38" fmla="*/ 8841 h 10000"/>
              <a:gd name="connsiteX39" fmla="*/ 6369 w 10000"/>
              <a:gd name="connsiteY39" fmla="*/ 9099 h 10000"/>
              <a:gd name="connsiteX40" fmla="*/ 6310 w 10000"/>
              <a:gd name="connsiteY40" fmla="*/ 9356 h 10000"/>
              <a:gd name="connsiteX41" fmla="*/ 6190 w 10000"/>
              <a:gd name="connsiteY41" fmla="*/ 9571 h 10000"/>
              <a:gd name="connsiteX42" fmla="*/ 6071 w 10000"/>
              <a:gd name="connsiteY42" fmla="*/ 9742 h 10000"/>
              <a:gd name="connsiteX43" fmla="*/ 5952 w 10000"/>
              <a:gd name="connsiteY43" fmla="*/ 9871 h 10000"/>
              <a:gd name="connsiteX44" fmla="*/ 5774 w 10000"/>
              <a:gd name="connsiteY44" fmla="*/ 9957 h 10000"/>
              <a:gd name="connsiteX45" fmla="*/ 5625 w 10000"/>
              <a:gd name="connsiteY45" fmla="*/ 10000 h 10000"/>
              <a:gd name="connsiteX46" fmla="*/ 5625 w 10000"/>
              <a:gd name="connsiteY46"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9762 w 10000"/>
              <a:gd name="connsiteY33" fmla="*/ 7468 h 10000"/>
              <a:gd name="connsiteX34" fmla="*/ 6429 w 10000"/>
              <a:gd name="connsiteY34" fmla="*/ 7468 h 10000"/>
              <a:gd name="connsiteX35" fmla="*/ 6429 w 10000"/>
              <a:gd name="connsiteY35" fmla="*/ 8498 h 10000"/>
              <a:gd name="connsiteX36" fmla="*/ 6429 w 10000"/>
              <a:gd name="connsiteY36" fmla="*/ 8498 h 10000"/>
              <a:gd name="connsiteX37" fmla="*/ 6399 w 10000"/>
              <a:gd name="connsiteY37" fmla="*/ 8841 h 10000"/>
              <a:gd name="connsiteX38" fmla="*/ 6369 w 10000"/>
              <a:gd name="connsiteY38" fmla="*/ 9099 h 10000"/>
              <a:gd name="connsiteX39" fmla="*/ 6310 w 10000"/>
              <a:gd name="connsiteY39" fmla="*/ 9356 h 10000"/>
              <a:gd name="connsiteX40" fmla="*/ 6190 w 10000"/>
              <a:gd name="connsiteY40" fmla="*/ 9571 h 10000"/>
              <a:gd name="connsiteX41" fmla="*/ 6071 w 10000"/>
              <a:gd name="connsiteY41" fmla="*/ 9742 h 10000"/>
              <a:gd name="connsiteX42" fmla="*/ 5952 w 10000"/>
              <a:gd name="connsiteY42" fmla="*/ 9871 h 10000"/>
              <a:gd name="connsiteX43" fmla="*/ 5774 w 10000"/>
              <a:gd name="connsiteY43" fmla="*/ 9957 h 10000"/>
              <a:gd name="connsiteX44" fmla="*/ 5625 w 10000"/>
              <a:gd name="connsiteY44" fmla="*/ 10000 h 10000"/>
              <a:gd name="connsiteX45" fmla="*/ 5625 w 10000"/>
              <a:gd name="connsiteY45"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10000 w 10000"/>
              <a:gd name="connsiteY32" fmla="*/ 7468 h 10000"/>
              <a:gd name="connsiteX33" fmla="*/ 6429 w 10000"/>
              <a:gd name="connsiteY33" fmla="*/ 7468 h 10000"/>
              <a:gd name="connsiteX34" fmla="*/ 6429 w 10000"/>
              <a:gd name="connsiteY34" fmla="*/ 8498 h 10000"/>
              <a:gd name="connsiteX35" fmla="*/ 6429 w 10000"/>
              <a:gd name="connsiteY35" fmla="*/ 8498 h 10000"/>
              <a:gd name="connsiteX36" fmla="*/ 6399 w 10000"/>
              <a:gd name="connsiteY36" fmla="*/ 8841 h 10000"/>
              <a:gd name="connsiteX37" fmla="*/ 6369 w 10000"/>
              <a:gd name="connsiteY37" fmla="*/ 9099 h 10000"/>
              <a:gd name="connsiteX38" fmla="*/ 6310 w 10000"/>
              <a:gd name="connsiteY38" fmla="*/ 9356 h 10000"/>
              <a:gd name="connsiteX39" fmla="*/ 6190 w 10000"/>
              <a:gd name="connsiteY39" fmla="*/ 9571 h 10000"/>
              <a:gd name="connsiteX40" fmla="*/ 6071 w 10000"/>
              <a:gd name="connsiteY40" fmla="*/ 9742 h 10000"/>
              <a:gd name="connsiteX41" fmla="*/ 5952 w 10000"/>
              <a:gd name="connsiteY41" fmla="*/ 9871 h 10000"/>
              <a:gd name="connsiteX42" fmla="*/ 5774 w 10000"/>
              <a:gd name="connsiteY42" fmla="*/ 9957 h 10000"/>
              <a:gd name="connsiteX43" fmla="*/ 5625 w 10000"/>
              <a:gd name="connsiteY43" fmla="*/ 10000 h 10000"/>
              <a:gd name="connsiteX44" fmla="*/ 5625 w 10000"/>
              <a:gd name="connsiteY44" fmla="*/ 10000 h 10000"/>
              <a:gd name="connsiteX0" fmla="*/ 5625 w 10000"/>
              <a:gd name="connsiteY0" fmla="*/ 10000 h 10000"/>
              <a:gd name="connsiteX1" fmla="*/ 5625 w 10000"/>
              <a:gd name="connsiteY1" fmla="*/ 10000 h 10000"/>
              <a:gd name="connsiteX2" fmla="*/ 5476 w 10000"/>
              <a:gd name="connsiteY2" fmla="*/ 9957 h 10000"/>
              <a:gd name="connsiteX3" fmla="*/ 5357 w 10000"/>
              <a:gd name="connsiteY3" fmla="*/ 9914 h 10000"/>
              <a:gd name="connsiteX4" fmla="*/ 5089 w 10000"/>
              <a:gd name="connsiteY4" fmla="*/ 9785 h 10000"/>
              <a:gd name="connsiteX5" fmla="*/ 536 w 10000"/>
              <a:gd name="connsiteY5" fmla="*/ 6094 h 10000"/>
              <a:gd name="connsiteX6" fmla="*/ 536 w 10000"/>
              <a:gd name="connsiteY6" fmla="*/ 6094 h 10000"/>
              <a:gd name="connsiteX7" fmla="*/ 298 w 10000"/>
              <a:gd name="connsiteY7" fmla="*/ 5880 h 10000"/>
              <a:gd name="connsiteX8" fmla="*/ 119 w 10000"/>
              <a:gd name="connsiteY8" fmla="*/ 5579 h 10000"/>
              <a:gd name="connsiteX9" fmla="*/ 30 w 10000"/>
              <a:gd name="connsiteY9" fmla="*/ 5322 h 10000"/>
              <a:gd name="connsiteX10" fmla="*/ 0 w 10000"/>
              <a:gd name="connsiteY10" fmla="*/ 4979 h 10000"/>
              <a:gd name="connsiteX11" fmla="*/ 0 w 10000"/>
              <a:gd name="connsiteY11" fmla="*/ 4979 h 10000"/>
              <a:gd name="connsiteX12" fmla="*/ 30 w 10000"/>
              <a:gd name="connsiteY12" fmla="*/ 4678 h 10000"/>
              <a:gd name="connsiteX13" fmla="*/ 119 w 10000"/>
              <a:gd name="connsiteY13" fmla="*/ 4378 h 10000"/>
              <a:gd name="connsiteX14" fmla="*/ 298 w 10000"/>
              <a:gd name="connsiteY14" fmla="*/ 4120 h 10000"/>
              <a:gd name="connsiteX15" fmla="*/ 536 w 10000"/>
              <a:gd name="connsiteY15" fmla="*/ 3906 h 10000"/>
              <a:gd name="connsiteX16" fmla="*/ 5089 w 10000"/>
              <a:gd name="connsiteY16" fmla="*/ 215 h 10000"/>
              <a:gd name="connsiteX17" fmla="*/ 5089 w 10000"/>
              <a:gd name="connsiteY17" fmla="*/ 215 h 10000"/>
              <a:gd name="connsiteX18" fmla="*/ 5357 w 10000"/>
              <a:gd name="connsiteY18" fmla="*/ 86 h 10000"/>
              <a:gd name="connsiteX19" fmla="*/ 5476 w 10000"/>
              <a:gd name="connsiteY19" fmla="*/ 43 h 10000"/>
              <a:gd name="connsiteX20" fmla="*/ 5625 w 10000"/>
              <a:gd name="connsiteY20" fmla="*/ 0 h 10000"/>
              <a:gd name="connsiteX21" fmla="*/ 5625 w 10000"/>
              <a:gd name="connsiteY21" fmla="*/ 0 h 10000"/>
              <a:gd name="connsiteX22" fmla="*/ 5774 w 10000"/>
              <a:gd name="connsiteY22" fmla="*/ 43 h 10000"/>
              <a:gd name="connsiteX23" fmla="*/ 5923 w 10000"/>
              <a:gd name="connsiteY23" fmla="*/ 86 h 10000"/>
              <a:gd name="connsiteX24" fmla="*/ 6042 w 10000"/>
              <a:gd name="connsiteY24" fmla="*/ 215 h 10000"/>
              <a:gd name="connsiteX25" fmla="*/ 6161 w 10000"/>
              <a:gd name="connsiteY25" fmla="*/ 386 h 10000"/>
              <a:gd name="connsiteX26" fmla="*/ 6280 w 10000"/>
              <a:gd name="connsiteY26" fmla="*/ 558 h 10000"/>
              <a:gd name="connsiteX27" fmla="*/ 6369 w 10000"/>
              <a:gd name="connsiteY27" fmla="*/ 815 h 10000"/>
              <a:gd name="connsiteX28" fmla="*/ 6399 w 10000"/>
              <a:gd name="connsiteY28" fmla="*/ 1116 h 10000"/>
              <a:gd name="connsiteX29" fmla="*/ 6429 w 10000"/>
              <a:gd name="connsiteY29" fmla="*/ 1502 h 10000"/>
              <a:gd name="connsiteX30" fmla="*/ 6429 w 10000"/>
              <a:gd name="connsiteY30" fmla="*/ 2532 h 10000"/>
              <a:gd name="connsiteX31" fmla="*/ 10000 w 10000"/>
              <a:gd name="connsiteY31" fmla="*/ 7124 h 10000"/>
              <a:gd name="connsiteX32" fmla="*/ 6429 w 10000"/>
              <a:gd name="connsiteY32" fmla="*/ 7468 h 10000"/>
              <a:gd name="connsiteX33" fmla="*/ 6429 w 10000"/>
              <a:gd name="connsiteY33" fmla="*/ 8498 h 10000"/>
              <a:gd name="connsiteX34" fmla="*/ 6429 w 10000"/>
              <a:gd name="connsiteY34" fmla="*/ 8498 h 10000"/>
              <a:gd name="connsiteX35" fmla="*/ 6399 w 10000"/>
              <a:gd name="connsiteY35" fmla="*/ 8841 h 10000"/>
              <a:gd name="connsiteX36" fmla="*/ 6369 w 10000"/>
              <a:gd name="connsiteY36" fmla="*/ 9099 h 10000"/>
              <a:gd name="connsiteX37" fmla="*/ 6310 w 10000"/>
              <a:gd name="connsiteY37" fmla="*/ 9356 h 10000"/>
              <a:gd name="connsiteX38" fmla="*/ 6190 w 10000"/>
              <a:gd name="connsiteY38" fmla="*/ 9571 h 10000"/>
              <a:gd name="connsiteX39" fmla="*/ 6071 w 10000"/>
              <a:gd name="connsiteY39" fmla="*/ 9742 h 10000"/>
              <a:gd name="connsiteX40" fmla="*/ 5952 w 10000"/>
              <a:gd name="connsiteY40" fmla="*/ 9871 h 10000"/>
              <a:gd name="connsiteX41" fmla="*/ 5774 w 10000"/>
              <a:gd name="connsiteY41" fmla="*/ 9957 h 10000"/>
              <a:gd name="connsiteX42" fmla="*/ 5625 w 10000"/>
              <a:gd name="connsiteY42" fmla="*/ 10000 h 10000"/>
              <a:gd name="connsiteX43" fmla="*/ 5625 w 10000"/>
              <a:gd name="connsiteY43" fmla="*/ 10000 h 10000"/>
              <a:gd name="connsiteX0" fmla="*/ 5625 w 6429"/>
              <a:gd name="connsiteY0" fmla="*/ 10000 h 10000"/>
              <a:gd name="connsiteX1" fmla="*/ 5625 w 6429"/>
              <a:gd name="connsiteY1" fmla="*/ 10000 h 10000"/>
              <a:gd name="connsiteX2" fmla="*/ 5476 w 6429"/>
              <a:gd name="connsiteY2" fmla="*/ 9957 h 10000"/>
              <a:gd name="connsiteX3" fmla="*/ 5357 w 6429"/>
              <a:gd name="connsiteY3" fmla="*/ 9914 h 10000"/>
              <a:gd name="connsiteX4" fmla="*/ 5089 w 6429"/>
              <a:gd name="connsiteY4" fmla="*/ 9785 h 10000"/>
              <a:gd name="connsiteX5" fmla="*/ 536 w 6429"/>
              <a:gd name="connsiteY5" fmla="*/ 6094 h 10000"/>
              <a:gd name="connsiteX6" fmla="*/ 536 w 6429"/>
              <a:gd name="connsiteY6" fmla="*/ 6094 h 10000"/>
              <a:gd name="connsiteX7" fmla="*/ 298 w 6429"/>
              <a:gd name="connsiteY7" fmla="*/ 5880 h 10000"/>
              <a:gd name="connsiteX8" fmla="*/ 119 w 6429"/>
              <a:gd name="connsiteY8" fmla="*/ 5579 h 10000"/>
              <a:gd name="connsiteX9" fmla="*/ 30 w 6429"/>
              <a:gd name="connsiteY9" fmla="*/ 5322 h 10000"/>
              <a:gd name="connsiteX10" fmla="*/ 0 w 6429"/>
              <a:gd name="connsiteY10" fmla="*/ 4979 h 10000"/>
              <a:gd name="connsiteX11" fmla="*/ 0 w 6429"/>
              <a:gd name="connsiteY11" fmla="*/ 4979 h 10000"/>
              <a:gd name="connsiteX12" fmla="*/ 30 w 6429"/>
              <a:gd name="connsiteY12" fmla="*/ 4678 h 10000"/>
              <a:gd name="connsiteX13" fmla="*/ 119 w 6429"/>
              <a:gd name="connsiteY13" fmla="*/ 4378 h 10000"/>
              <a:gd name="connsiteX14" fmla="*/ 298 w 6429"/>
              <a:gd name="connsiteY14" fmla="*/ 4120 h 10000"/>
              <a:gd name="connsiteX15" fmla="*/ 536 w 6429"/>
              <a:gd name="connsiteY15" fmla="*/ 3906 h 10000"/>
              <a:gd name="connsiteX16" fmla="*/ 5089 w 6429"/>
              <a:gd name="connsiteY16" fmla="*/ 215 h 10000"/>
              <a:gd name="connsiteX17" fmla="*/ 5089 w 6429"/>
              <a:gd name="connsiteY17" fmla="*/ 215 h 10000"/>
              <a:gd name="connsiteX18" fmla="*/ 5357 w 6429"/>
              <a:gd name="connsiteY18" fmla="*/ 86 h 10000"/>
              <a:gd name="connsiteX19" fmla="*/ 5476 w 6429"/>
              <a:gd name="connsiteY19" fmla="*/ 43 h 10000"/>
              <a:gd name="connsiteX20" fmla="*/ 5625 w 6429"/>
              <a:gd name="connsiteY20" fmla="*/ 0 h 10000"/>
              <a:gd name="connsiteX21" fmla="*/ 5625 w 6429"/>
              <a:gd name="connsiteY21" fmla="*/ 0 h 10000"/>
              <a:gd name="connsiteX22" fmla="*/ 5774 w 6429"/>
              <a:gd name="connsiteY22" fmla="*/ 43 h 10000"/>
              <a:gd name="connsiteX23" fmla="*/ 5923 w 6429"/>
              <a:gd name="connsiteY23" fmla="*/ 86 h 10000"/>
              <a:gd name="connsiteX24" fmla="*/ 6042 w 6429"/>
              <a:gd name="connsiteY24" fmla="*/ 215 h 10000"/>
              <a:gd name="connsiteX25" fmla="*/ 6161 w 6429"/>
              <a:gd name="connsiteY25" fmla="*/ 386 h 10000"/>
              <a:gd name="connsiteX26" fmla="*/ 6280 w 6429"/>
              <a:gd name="connsiteY26" fmla="*/ 558 h 10000"/>
              <a:gd name="connsiteX27" fmla="*/ 6369 w 6429"/>
              <a:gd name="connsiteY27" fmla="*/ 815 h 10000"/>
              <a:gd name="connsiteX28" fmla="*/ 6399 w 6429"/>
              <a:gd name="connsiteY28" fmla="*/ 1116 h 10000"/>
              <a:gd name="connsiteX29" fmla="*/ 6429 w 6429"/>
              <a:gd name="connsiteY29" fmla="*/ 1502 h 10000"/>
              <a:gd name="connsiteX30" fmla="*/ 6429 w 6429"/>
              <a:gd name="connsiteY30" fmla="*/ 2532 h 10000"/>
              <a:gd name="connsiteX31" fmla="*/ 6429 w 6429"/>
              <a:gd name="connsiteY31" fmla="*/ 7468 h 10000"/>
              <a:gd name="connsiteX32" fmla="*/ 6429 w 6429"/>
              <a:gd name="connsiteY32" fmla="*/ 8498 h 10000"/>
              <a:gd name="connsiteX33" fmla="*/ 6429 w 6429"/>
              <a:gd name="connsiteY33" fmla="*/ 8498 h 10000"/>
              <a:gd name="connsiteX34" fmla="*/ 6399 w 6429"/>
              <a:gd name="connsiteY34" fmla="*/ 8841 h 10000"/>
              <a:gd name="connsiteX35" fmla="*/ 6369 w 6429"/>
              <a:gd name="connsiteY35" fmla="*/ 9099 h 10000"/>
              <a:gd name="connsiteX36" fmla="*/ 6310 w 6429"/>
              <a:gd name="connsiteY36" fmla="*/ 9356 h 10000"/>
              <a:gd name="connsiteX37" fmla="*/ 6190 w 6429"/>
              <a:gd name="connsiteY37" fmla="*/ 9571 h 10000"/>
              <a:gd name="connsiteX38" fmla="*/ 6071 w 6429"/>
              <a:gd name="connsiteY38" fmla="*/ 9742 h 10000"/>
              <a:gd name="connsiteX39" fmla="*/ 5952 w 6429"/>
              <a:gd name="connsiteY39" fmla="*/ 9871 h 10000"/>
              <a:gd name="connsiteX40" fmla="*/ 5774 w 6429"/>
              <a:gd name="connsiteY40" fmla="*/ 9957 h 10000"/>
              <a:gd name="connsiteX41" fmla="*/ 5625 w 6429"/>
              <a:gd name="connsiteY41" fmla="*/ 10000 h 10000"/>
              <a:gd name="connsiteX42" fmla="*/ 5625 w 6429"/>
              <a:gd name="connsiteY42"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429" h="10000">
                <a:moveTo>
                  <a:pt x="5625" y="10000"/>
                </a:moveTo>
                <a:lnTo>
                  <a:pt x="5625" y="10000"/>
                </a:lnTo>
                <a:lnTo>
                  <a:pt x="5476" y="9957"/>
                </a:lnTo>
                <a:cubicBezTo>
                  <a:pt x="5436" y="9943"/>
                  <a:pt x="5397" y="9928"/>
                  <a:pt x="5357" y="9914"/>
                </a:cubicBezTo>
                <a:lnTo>
                  <a:pt x="5089" y="9785"/>
                </a:lnTo>
                <a:lnTo>
                  <a:pt x="536" y="6094"/>
                </a:lnTo>
                <a:lnTo>
                  <a:pt x="536" y="6094"/>
                </a:lnTo>
                <a:lnTo>
                  <a:pt x="298" y="5880"/>
                </a:lnTo>
                <a:cubicBezTo>
                  <a:pt x="238" y="5780"/>
                  <a:pt x="179" y="5679"/>
                  <a:pt x="119" y="5579"/>
                </a:cubicBezTo>
                <a:cubicBezTo>
                  <a:pt x="89" y="5493"/>
                  <a:pt x="60" y="5408"/>
                  <a:pt x="30" y="5322"/>
                </a:cubicBezTo>
                <a:cubicBezTo>
                  <a:pt x="20" y="5208"/>
                  <a:pt x="10" y="5093"/>
                  <a:pt x="0" y="4979"/>
                </a:cubicBezTo>
                <a:lnTo>
                  <a:pt x="0" y="4979"/>
                </a:lnTo>
                <a:cubicBezTo>
                  <a:pt x="10" y="4879"/>
                  <a:pt x="20" y="4778"/>
                  <a:pt x="30" y="4678"/>
                </a:cubicBezTo>
                <a:cubicBezTo>
                  <a:pt x="60" y="4578"/>
                  <a:pt x="89" y="4478"/>
                  <a:pt x="119" y="4378"/>
                </a:cubicBezTo>
                <a:lnTo>
                  <a:pt x="298" y="4120"/>
                </a:lnTo>
                <a:lnTo>
                  <a:pt x="536" y="3906"/>
                </a:lnTo>
                <a:lnTo>
                  <a:pt x="5089" y="215"/>
                </a:lnTo>
                <a:lnTo>
                  <a:pt x="5089" y="215"/>
                </a:lnTo>
                <a:lnTo>
                  <a:pt x="5357" y="86"/>
                </a:lnTo>
                <a:cubicBezTo>
                  <a:pt x="5397" y="72"/>
                  <a:pt x="5436" y="57"/>
                  <a:pt x="5476" y="43"/>
                </a:cubicBezTo>
                <a:lnTo>
                  <a:pt x="5625" y="0"/>
                </a:lnTo>
                <a:lnTo>
                  <a:pt x="5625" y="0"/>
                </a:lnTo>
                <a:lnTo>
                  <a:pt x="5774" y="43"/>
                </a:lnTo>
                <a:lnTo>
                  <a:pt x="5923" y="86"/>
                </a:lnTo>
                <a:lnTo>
                  <a:pt x="6042" y="215"/>
                </a:lnTo>
                <a:cubicBezTo>
                  <a:pt x="6082" y="272"/>
                  <a:pt x="6121" y="329"/>
                  <a:pt x="6161" y="386"/>
                </a:cubicBezTo>
                <a:cubicBezTo>
                  <a:pt x="6201" y="443"/>
                  <a:pt x="6240" y="501"/>
                  <a:pt x="6280" y="558"/>
                </a:cubicBezTo>
                <a:cubicBezTo>
                  <a:pt x="6310" y="644"/>
                  <a:pt x="6339" y="729"/>
                  <a:pt x="6369" y="815"/>
                </a:cubicBezTo>
                <a:cubicBezTo>
                  <a:pt x="6379" y="915"/>
                  <a:pt x="6389" y="1016"/>
                  <a:pt x="6399" y="1116"/>
                </a:cubicBezTo>
                <a:cubicBezTo>
                  <a:pt x="6409" y="1245"/>
                  <a:pt x="6419" y="1373"/>
                  <a:pt x="6429" y="1502"/>
                </a:cubicBezTo>
                <a:lnTo>
                  <a:pt x="6429" y="2532"/>
                </a:lnTo>
                <a:lnTo>
                  <a:pt x="6429" y="7468"/>
                </a:lnTo>
                <a:lnTo>
                  <a:pt x="6429" y="8498"/>
                </a:lnTo>
                <a:lnTo>
                  <a:pt x="6429" y="8498"/>
                </a:lnTo>
                <a:cubicBezTo>
                  <a:pt x="6419" y="8612"/>
                  <a:pt x="6409" y="8727"/>
                  <a:pt x="6399" y="8841"/>
                </a:cubicBezTo>
                <a:lnTo>
                  <a:pt x="6369" y="9099"/>
                </a:lnTo>
                <a:cubicBezTo>
                  <a:pt x="6349" y="9185"/>
                  <a:pt x="6330" y="9270"/>
                  <a:pt x="6310" y="9356"/>
                </a:cubicBezTo>
                <a:lnTo>
                  <a:pt x="6190" y="9571"/>
                </a:lnTo>
                <a:cubicBezTo>
                  <a:pt x="6150" y="9628"/>
                  <a:pt x="6111" y="9685"/>
                  <a:pt x="6071" y="9742"/>
                </a:cubicBezTo>
                <a:lnTo>
                  <a:pt x="5952" y="9871"/>
                </a:lnTo>
                <a:lnTo>
                  <a:pt x="5774" y="9957"/>
                </a:lnTo>
                <a:lnTo>
                  <a:pt x="5625" y="10000"/>
                </a:lnTo>
                <a:lnTo>
                  <a:pt x="5625" y="1000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prstClr val="white"/>
              </a:solidFill>
            </a:endParaRPr>
          </a:p>
        </p:txBody>
      </p:sp>
    </p:spTree>
    <p:extLst>
      <p:ext uri="{BB962C8B-B14F-4D97-AF65-F5344CB8AC3E}">
        <p14:creationId xmlns:p14="http://schemas.microsoft.com/office/powerpoint/2010/main" val="190892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365275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 name="Round Diagonal Corner Rectangle 106"/>
          <p:cNvSpPr/>
          <p:nvPr/>
        </p:nvSpPr>
        <p:spPr>
          <a:xfrm flipH="1">
            <a:off x="283570" y="3594743"/>
            <a:ext cx="2596764" cy="965468"/>
          </a:xfrm>
          <a:prstGeom prst="round2DiagRect">
            <a:avLst/>
          </a:prstGeom>
          <a:solidFill>
            <a:schemeClr val="accent1"/>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spcFirstLastPara="0" vert="horz" wrap="square" lIns="91440" tIns="6985" rIns="91440" bIns="6985" numCol="1" spcCol="1270" anchor="b" anchorCtr="0">
            <a:noAutofit/>
          </a:bodyPr>
          <a:lstStyle/>
          <a:p>
            <a:pPr defTabSz="488950">
              <a:lnSpc>
                <a:spcPct val="90000"/>
              </a:lnSpc>
              <a:spcBef>
                <a:spcPct val="0"/>
              </a:spcBef>
            </a:pPr>
            <a:r>
              <a:rPr lang="en-US" sz="1600" b="1" dirty="0" smtClean="0">
                <a:solidFill>
                  <a:prstClr val="white"/>
                </a:solidFill>
                <a:cs typeface="Arial"/>
              </a:rPr>
              <a:t>Business </a:t>
            </a:r>
            <a:r>
              <a:rPr lang="en-US" sz="1600" b="1" dirty="0">
                <a:solidFill>
                  <a:prstClr val="white"/>
                </a:solidFill>
                <a:cs typeface="Arial"/>
              </a:rPr>
              <a:t>insight at real-life </a:t>
            </a:r>
            <a:r>
              <a:rPr lang="en-US" sz="1600" b="1" dirty="0" smtClean="0">
                <a:solidFill>
                  <a:prstClr val="white"/>
                </a:solidFill>
                <a:cs typeface="Arial"/>
              </a:rPr>
              <a:t>speeds</a:t>
            </a:r>
            <a:endParaRPr lang="en-US" sz="1600" b="1" dirty="0">
              <a:solidFill>
                <a:prstClr val="white"/>
              </a:solidFill>
              <a:cs typeface="Arial"/>
            </a:endParaRPr>
          </a:p>
        </p:txBody>
      </p:sp>
      <p:sp>
        <p:nvSpPr>
          <p:cNvPr id="108" name="Round Diagonal Corner Rectangle 107"/>
          <p:cNvSpPr/>
          <p:nvPr/>
        </p:nvSpPr>
        <p:spPr>
          <a:xfrm flipH="1">
            <a:off x="3070713" y="3594743"/>
            <a:ext cx="2596764" cy="965468"/>
          </a:xfrm>
          <a:prstGeom prst="round2DiagRect">
            <a:avLst/>
          </a:prstGeom>
          <a:solidFill>
            <a:schemeClr val="accent1"/>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spcFirstLastPara="0" vert="horz" wrap="square" lIns="91440" tIns="6985" rIns="91440" bIns="6985" numCol="1" spcCol="1270" anchor="b" anchorCtr="0">
            <a:noAutofit/>
          </a:bodyPr>
          <a:lstStyle/>
          <a:p>
            <a:pPr defTabSz="430213">
              <a:buSzPct val="100000"/>
            </a:pPr>
            <a:r>
              <a:rPr lang="en-US" sz="1600" b="1" dirty="0" smtClean="0">
                <a:solidFill>
                  <a:schemeClr val="bg1"/>
                </a:solidFill>
                <a:latin typeface="HP Simplified" pitchFamily="34" charset="0"/>
                <a:cs typeface="HP Simplified" pitchFamily="34" charset="0"/>
              </a:rPr>
              <a:t>Personalized </a:t>
            </a:r>
            <a:r>
              <a:rPr lang="en-US" sz="1600" b="1" dirty="0">
                <a:solidFill>
                  <a:schemeClr val="bg1"/>
                </a:solidFill>
                <a:latin typeface="HP Simplified" pitchFamily="34" charset="0"/>
                <a:cs typeface="HP Simplified" pitchFamily="34" charset="0"/>
              </a:rPr>
              <a:t>content that follows you </a:t>
            </a:r>
          </a:p>
        </p:txBody>
      </p:sp>
      <p:sp>
        <p:nvSpPr>
          <p:cNvPr id="109" name="Round Diagonal Corner Rectangle 108"/>
          <p:cNvSpPr/>
          <p:nvPr/>
        </p:nvSpPr>
        <p:spPr>
          <a:xfrm flipH="1">
            <a:off x="5857855" y="3594743"/>
            <a:ext cx="2596764" cy="965468"/>
          </a:xfrm>
          <a:prstGeom prst="round2DiagRect">
            <a:avLst/>
          </a:prstGeom>
          <a:solidFill>
            <a:schemeClr val="accent1"/>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spcFirstLastPara="0" vert="horz" wrap="square" lIns="91440" tIns="6985" rIns="91440" bIns="6985" numCol="1" spcCol="1270" anchor="b" anchorCtr="0">
            <a:noAutofit/>
          </a:bodyPr>
          <a:lstStyle/>
          <a:p>
            <a:pPr defTabSz="430213">
              <a:buSzPct val="100000"/>
            </a:pPr>
            <a:r>
              <a:rPr lang="en-US" sz="1600" b="1" dirty="0" smtClean="0">
                <a:solidFill>
                  <a:schemeClr val="bg1"/>
                </a:solidFill>
                <a:latin typeface="HP Simplified" pitchFamily="34" charset="0"/>
                <a:cs typeface="HP Simplified" pitchFamily="34" charset="0"/>
              </a:rPr>
              <a:t>Questions </a:t>
            </a:r>
            <a:r>
              <a:rPr lang="en-US" sz="1600" b="1" dirty="0">
                <a:solidFill>
                  <a:schemeClr val="bg1"/>
                </a:solidFill>
                <a:latin typeface="HP Simplified" pitchFamily="34" charset="0"/>
                <a:cs typeface="HP Simplified" pitchFamily="34" charset="0"/>
              </a:rPr>
              <a:t>that arise automatically from data</a:t>
            </a:r>
          </a:p>
        </p:txBody>
      </p:sp>
      <p:sp>
        <p:nvSpPr>
          <p:cNvPr id="4" name="Title 3"/>
          <p:cNvSpPr>
            <a:spLocks noGrp="1"/>
          </p:cNvSpPr>
          <p:nvPr>
            <p:ph type="title"/>
          </p:nvPr>
        </p:nvSpPr>
        <p:spPr/>
        <p:txBody>
          <a:bodyPr/>
          <a:lstStyle/>
          <a:p>
            <a:r>
              <a:rPr lang="en-US" dirty="0"/>
              <a:t>Data explosion </a:t>
            </a:r>
            <a:r>
              <a:rPr lang="en-US" dirty="0" smtClean="0"/>
              <a:t>outpacing technology </a:t>
            </a:r>
            <a:endParaRPr lang="en-US" dirty="0"/>
          </a:p>
        </p:txBody>
      </p:sp>
      <p:grpSp>
        <p:nvGrpSpPr>
          <p:cNvPr id="5" name="Group 4"/>
          <p:cNvGrpSpPr/>
          <p:nvPr/>
        </p:nvGrpSpPr>
        <p:grpSpPr>
          <a:xfrm>
            <a:off x="3" y="725747"/>
            <a:ext cx="8553384" cy="2451411"/>
            <a:chOff x="3" y="949889"/>
            <a:chExt cx="8553384" cy="2451411"/>
          </a:xfrm>
        </p:grpSpPr>
        <p:sp>
          <p:nvSpPr>
            <p:cNvPr id="6" name="Trapezoid 10"/>
            <p:cNvSpPr/>
            <p:nvPr>
              <p:custDataLst>
                <p:tags r:id="rId1"/>
              </p:custDataLst>
            </p:nvPr>
          </p:nvSpPr>
          <p:spPr>
            <a:xfrm rot="16200000">
              <a:off x="2268039" y="-1187646"/>
              <a:ext cx="2210886" cy="6746957"/>
            </a:xfrm>
            <a:custGeom>
              <a:avLst/>
              <a:gdLst>
                <a:gd name="connsiteX0" fmla="*/ 0 w 806000"/>
                <a:gd name="connsiteY0" fmla="*/ 6439991 h 6439991"/>
                <a:gd name="connsiteX1" fmla="*/ 361539 w 806000"/>
                <a:gd name="connsiteY1" fmla="*/ 0 h 6439991"/>
                <a:gd name="connsiteX2" fmla="*/ 444461 w 806000"/>
                <a:gd name="connsiteY2" fmla="*/ 0 h 6439991"/>
                <a:gd name="connsiteX3" fmla="*/ 806000 w 806000"/>
                <a:gd name="connsiteY3" fmla="*/ 6439991 h 6439991"/>
                <a:gd name="connsiteX4" fmla="*/ 0 w 806000"/>
                <a:gd name="connsiteY4" fmla="*/ 6439991 h 6439991"/>
                <a:gd name="connsiteX0" fmla="*/ 0 w 806000"/>
                <a:gd name="connsiteY0" fmla="*/ 6439991 h 6439991"/>
                <a:gd name="connsiteX1" fmla="*/ 361539 w 806000"/>
                <a:gd name="connsiteY1" fmla="*/ 0 h 6439991"/>
                <a:gd name="connsiteX2" fmla="*/ 444461 w 806000"/>
                <a:gd name="connsiteY2" fmla="*/ 0 h 6439991"/>
                <a:gd name="connsiteX3" fmla="*/ 715585 w 806000"/>
                <a:gd name="connsiteY3" fmla="*/ 4902362 h 6439991"/>
                <a:gd name="connsiteX4" fmla="*/ 806000 w 806000"/>
                <a:gd name="connsiteY4" fmla="*/ 6439991 h 6439991"/>
                <a:gd name="connsiteX5" fmla="*/ 0 w 806000"/>
                <a:gd name="connsiteY5" fmla="*/ 6439991 h 6439991"/>
                <a:gd name="connsiteX0" fmla="*/ 0 w 806000"/>
                <a:gd name="connsiteY0" fmla="*/ 6439991 h 6439991"/>
                <a:gd name="connsiteX1" fmla="*/ 90253 w 806000"/>
                <a:gd name="connsiteY1" fmla="*/ 4931859 h 6439991"/>
                <a:gd name="connsiteX2" fmla="*/ 361539 w 806000"/>
                <a:gd name="connsiteY2" fmla="*/ 0 h 6439991"/>
                <a:gd name="connsiteX3" fmla="*/ 444461 w 806000"/>
                <a:gd name="connsiteY3" fmla="*/ 0 h 6439991"/>
                <a:gd name="connsiteX4" fmla="*/ 715585 w 806000"/>
                <a:gd name="connsiteY4" fmla="*/ 4902362 h 6439991"/>
                <a:gd name="connsiteX5" fmla="*/ 806000 w 806000"/>
                <a:gd name="connsiteY5" fmla="*/ 6439991 h 6439991"/>
                <a:gd name="connsiteX6" fmla="*/ 0 w 806000"/>
                <a:gd name="connsiteY6" fmla="*/ 6439991 h 6439991"/>
                <a:gd name="connsiteX0" fmla="*/ 0 w 1608312"/>
                <a:gd name="connsiteY0" fmla="*/ 6439991 h 7218709"/>
                <a:gd name="connsiteX1" fmla="*/ 90253 w 1608312"/>
                <a:gd name="connsiteY1" fmla="*/ 4931859 h 7218709"/>
                <a:gd name="connsiteX2" fmla="*/ 361539 w 1608312"/>
                <a:gd name="connsiteY2" fmla="*/ 0 h 7218709"/>
                <a:gd name="connsiteX3" fmla="*/ 444461 w 1608312"/>
                <a:gd name="connsiteY3" fmla="*/ 0 h 7218709"/>
                <a:gd name="connsiteX4" fmla="*/ 715585 w 1608312"/>
                <a:gd name="connsiteY4" fmla="*/ 4902362 h 7218709"/>
                <a:gd name="connsiteX5" fmla="*/ 1608312 w 1608312"/>
                <a:gd name="connsiteY5" fmla="*/ 7218709 h 7218709"/>
                <a:gd name="connsiteX6" fmla="*/ 0 w 1608312"/>
                <a:gd name="connsiteY6" fmla="*/ 6439991 h 7218709"/>
                <a:gd name="connsiteX0" fmla="*/ 0 w 2422423"/>
                <a:gd name="connsiteY0" fmla="*/ 7425183 h 7425183"/>
                <a:gd name="connsiteX1" fmla="*/ 904364 w 2422423"/>
                <a:gd name="connsiteY1" fmla="*/ 4931859 h 7425183"/>
                <a:gd name="connsiteX2" fmla="*/ 1175650 w 2422423"/>
                <a:gd name="connsiteY2" fmla="*/ 0 h 7425183"/>
                <a:gd name="connsiteX3" fmla="*/ 1258572 w 2422423"/>
                <a:gd name="connsiteY3" fmla="*/ 0 h 7425183"/>
                <a:gd name="connsiteX4" fmla="*/ 1529696 w 2422423"/>
                <a:gd name="connsiteY4" fmla="*/ 4902362 h 7425183"/>
                <a:gd name="connsiteX5" fmla="*/ 2422423 w 2422423"/>
                <a:gd name="connsiteY5" fmla="*/ 7218709 h 7425183"/>
                <a:gd name="connsiteX6" fmla="*/ 0 w 2422423"/>
                <a:gd name="connsiteY6" fmla="*/ 7425183 h 7425183"/>
                <a:gd name="connsiteX0" fmla="*/ 0 w 2434222"/>
                <a:gd name="connsiteY0" fmla="*/ 7425183 h 7454684"/>
                <a:gd name="connsiteX1" fmla="*/ 904364 w 2434222"/>
                <a:gd name="connsiteY1" fmla="*/ 4931859 h 7454684"/>
                <a:gd name="connsiteX2" fmla="*/ 1175650 w 2434222"/>
                <a:gd name="connsiteY2" fmla="*/ 0 h 7454684"/>
                <a:gd name="connsiteX3" fmla="*/ 1258572 w 2434222"/>
                <a:gd name="connsiteY3" fmla="*/ 0 h 7454684"/>
                <a:gd name="connsiteX4" fmla="*/ 1529696 w 2434222"/>
                <a:gd name="connsiteY4" fmla="*/ 4902362 h 7454684"/>
                <a:gd name="connsiteX5" fmla="*/ 2434222 w 2434222"/>
                <a:gd name="connsiteY5" fmla="*/ 7454684 h 7454684"/>
                <a:gd name="connsiteX6" fmla="*/ 0 w 2434222"/>
                <a:gd name="connsiteY6" fmla="*/ 7425183 h 7454684"/>
                <a:gd name="connsiteX0" fmla="*/ 0 w 2440122"/>
                <a:gd name="connsiteY0" fmla="*/ 7490076 h 7490076"/>
                <a:gd name="connsiteX1" fmla="*/ 910264 w 2440122"/>
                <a:gd name="connsiteY1" fmla="*/ 4931859 h 7490076"/>
                <a:gd name="connsiteX2" fmla="*/ 1181550 w 2440122"/>
                <a:gd name="connsiteY2" fmla="*/ 0 h 7490076"/>
                <a:gd name="connsiteX3" fmla="*/ 1264472 w 2440122"/>
                <a:gd name="connsiteY3" fmla="*/ 0 h 7490076"/>
                <a:gd name="connsiteX4" fmla="*/ 1535596 w 2440122"/>
                <a:gd name="connsiteY4" fmla="*/ 4902362 h 7490076"/>
                <a:gd name="connsiteX5" fmla="*/ 2440122 w 2440122"/>
                <a:gd name="connsiteY5" fmla="*/ 7454684 h 7490076"/>
                <a:gd name="connsiteX6" fmla="*/ 0 w 2440122"/>
                <a:gd name="connsiteY6" fmla="*/ 7490076 h 7490076"/>
                <a:gd name="connsiteX0" fmla="*/ 0 w 2440122"/>
                <a:gd name="connsiteY0" fmla="*/ 7490076 h 7490076"/>
                <a:gd name="connsiteX1" fmla="*/ 910264 w 2440122"/>
                <a:gd name="connsiteY1" fmla="*/ 4931859 h 7490076"/>
                <a:gd name="connsiteX2" fmla="*/ 1181550 w 2440122"/>
                <a:gd name="connsiteY2" fmla="*/ 0 h 7490076"/>
                <a:gd name="connsiteX3" fmla="*/ 1264472 w 2440122"/>
                <a:gd name="connsiteY3" fmla="*/ 0 h 7490076"/>
                <a:gd name="connsiteX4" fmla="*/ 1435307 w 2440122"/>
                <a:gd name="connsiteY4" fmla="*/ 3167951 h 7490076"/>
                <a:gd name="connsiteX5" fmla="*/ 1535596 w 2440122"/>
                <a:gd name="connsiteY5" fmla="*/ 4902362 h 7490076"/>
                <a:gd name="connsiteX6" fmla="*/ 2440122 w 2440122"/>
                <a:gd name="connsiteY6" fmla="*/ 7454684 h 7490076"/>
                <a:gd name="connsiteX7" fmla="*/ 0 w 2440122"/>
                <a:gd name="connsiteY7" fmla="*/ 7490076 h 7490076"/>
                <a:gd name="connsiteX0" fmla="*/ 0 w 2440122"/>
                <a:gd name="connsiteY0" fmla="*/ 7490076 h 7490076"/>
                <a:gd name="connsiteX1" fmla="*/ 910264 w 2440122"/>
                <a:gd name="connsiteY1" fmla="*/ 4931859 h 7490076"/>
                <a:gd name="connsiteX2" fmla="*/ 1016453 w 2440122"/>
                <a:gd name="connsiteY2" fmla="*/ 3156152 h 7490076"/>
                <a:gd name="connsiteX3" fmla="*/ 1181550 w 2440122"/>
                <a:gd name="connsiteY3" fmla="*/ 0 h 7490076"/>
                <a:gd name="connsiteX4" fmla="*/ 1264472 w 2440122"/>
                <a:gd name="connsiteY4" fmla="*/ 0 h 7490076"/>
                <a:gd name="connsiteX5" fmla="*/ 1435307 w 2440122"/>
                <a:gd name="connsiteY5" fmla="*/ 3167951 h 7490076"/>
                <a:gd name="connsiteX6" fmla="*/ 1535596 w 2440122"/>
                <a:gd name="connsiteY6" fmla="*/ 4902362 h 7490076"/>
                <a:gd name="connsiteX7" fmla="*/ 2440122 w 2440122"/>
                <a:gd name="connsiteY7" fmla="*/ 7454684 h 7490076"/>
                <a:gd name="connsiteX8" fmla="*/ 0 w 2440122"/>
                <a:gd name="connsiteY8" fmla="*/ 7490076 h 7490076"/>
                <a:gd name="connsiteX0" fmla="*/ 0 w 2440122"/>
                <a:gd name="connsiteY0" fmla="*/ 7490076 h 7490076"/>
                <a:gd name="connsiteX1" fmla="*/ 910264 w 2440122"/>
                <a:gd name="connsiteY1" fmla="*/ 4931859 h 7490076"/>
                <a:gd name="connsiteX2" fmla="*/ 1016453 w 2440122"/>
                <a:gd name="connsiteY2" fmla="*/ 3156152 h 7490076"/>
                <a:gd name="connsiteX3" fmla="*/ 1181550 w 2440122"/>
                <a:gd name="connsiteY3" fmla="*/ 0 h 7490076"/>
                <a:gd name="connsiteX4" fmla="*/ 1264472 w 2440122"/>
                <a:gd name="connsiteY4" fmla="*/ 0 h 7490076"/>
                <a:gd name="connsiteX5" fmla="*/ 1435307 w 2440122"/>
                <a:gd name="connsiteY5" fmla="*/ 3167951 h 7490076"/>
                <a:gd name="connsiteX6" fmla="*/ 1629986 w 2440122"/>
                <a:gd name="connsiteY6" fmla="*/ 4866966 h 7490076"/>
                <a:gd name="connsiteX7" fmla="*/ 2440122 w 2440122"/>
                <a:gd name="connsiteY7" fmla="*/ 7454684 h 7490076"/>
                <a:gd name="connsiteX8" fmla="*/ 0 w 2440122"/>
                <a:gd name="connsiteY8" fmla="*/ 7490076 h 7490076"/>
                <a:gd name="connsiteX0" fmla="*/ 0 w 2440122"/>
                <a:gd name="connsiteY0" fmla="*/ 7490076 h 7490076"/>
                <a:gd name="connsiteX1" fmla="*/ 804076 w 2440122"/>
                <a:gd name="connsiteY1" fmla="*/ 4914161 h 7490076"/>
                <a:gd name="connsiteX2" fmla="*/ 1016453 w 2440122"/>
                <a:gd name="connsiteY2" fmla="*/ 3156152 h 7490076"/>
                <a:gd name="connsiteX3" fmla="*/ 1181550 w 2440122"/>
                <a:gd name="connsiteY3" fmla="*/ 0 h 7490076"/>
                <a:gd name="connsiteX4" fmla="*/ 1264472 w 2440122"/>
                <a:gd name="connsiteY4" fmla="*/ 0 h 7490076"/>
                <a:gd name="connsiteX5" fmla="*/ 1435307 w 2440122"/>
                <a:gd name="connsiteY5" fmla="*/ 3167951 h 7490076"/>
                <a:gd name="connsiteX6" fmla="*/ 1629986 w 2440122"/>
                <a:gd name="connsiteY6" fmla="*/ 4866966 h 7490076"/>
                <a:gd name="connsiteX7" fmla="*/ 2440122 w 2440122"/>
                <a:gd name="connsiteY7" fmla="*/ 7454684 h 7490076"/>
                <a:gd name="connsiteX8" fmla="*/ 0 w 2440122"/>
                <a:gd name="connsiteY8" fmla="*/ 7490076 h 749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0122" h="7490076">
                  <a:moveTo>
                    <a:pt x="0" y="7490076"/>
                  </a:moveTo>
                  <a:lnTo>
                    <a:pt x="804076" y="4914161"/>
                  </a:lnTo>
                  <a:lnTo>
                    <a:pt x="1016453" y="3156152"/>
                  </a:lnTo>
                  <a:lnTo>
                    <a:pt x="1181550" y="0"/>
                  </a:lnTo>
                  <a:lnTo>
                    <a:pt x="1264472" y="0"/>
                  </a:lnTo>
                  <a:lnTo>
                    <a:pt x="1435307" y="3167951"/>
                  </a:lnTo>
                  <a:lnTo>
                    <a:pt x="1629986" y="4866966"/>
                  </a:lnTo>
                  <a:lnTo>
                    <a:pt x="2440122" y="7454684"/>
                  </a:lnTo>
                  <a:lnTo>
                    <a:pt x="0" y="7490076"/>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endParaRPr>
            </a:p>
          </p:txBody>
        </p:sp>
        <p:sp>
          <p:nvSpPr>
            <p:cNvPr id="7" name="Oval 6"/>
            <p:cNvSpPr/>
            <p:nvPr>
              <p:custDataLst>
                <p:tags r:id="rId2"/>
              </p:custDataLst>
            </p:nvPr>
          </p:nvSpPr>
          <p:spPr>
            <a:xfrm>
              <a:off x="532748" y="2108395"/>
              <a:ext cx="172754" cy="172752"/>
            </a:xfrm>
            <a:prstGeom prst="ellipse">
              <a:avLst/>
            </a:prstGeom>
            <a:solidFill>
              <a:schemeClr val="tx1">
                <a:lumMod val="50000"/>
                <a:lumOff val="50000"/>
              </a:schemeClr>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endParaRPr>
            </a:p>
          </p:txBody>
        </p:sp>
        <p:sp>
          <p:nvSpPr>
            <p:cNvPr id="8" name="Oval 7"/>
            <p:cNvSpPr/>
            <p:nvPr>
              <p:custDataLst>
                <p:tags r:id="rId3"/>
              </p:custDataLst>
            </p:nvPr>
          </p:nvSpPr>
          <p:spPr>
            <a:xfrm>
              <a:off x="1692278" y="2038271"/>
              <a:ext cx="313000" cy="313000"/>
            </a:xfrm>
            <a:prstGeom prst="ellipse">
              <a:avLst/>
            </a:prstGeom>
            <a:solidFill>
              <a:schemeClr val="bg1">
                <a:lumMod val="65000"/>
              </a:schemeClr>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endParaRPr>
            </a:p>
          </p:txBody>
        </p:sp>
        <p:sp>
          <p:nvSpPr>
            <p:cNvPr id="9" name="Oval 8"/>
            <p:cNvSpPr/>
            <p:nvPr>
              <p:custDataLst>
                <p:tags r:id="rId4"/>
              </p:custDataLst>
            </p:nvPr>
          </p:nvSpPr>
          <p:spPr>
            <a:xfrm>
              <a:off x="6116232" y="949889"/>
              <a:ext cx="2437155" cy="2451411"/>
            </a:xfrm>
            <a:prstGeom prst="ellipse">
              <a:avLst/>
            </a:prstGeom>
            <a:solidFill>
              <a:srgbClr val="0096D6"/>
            </a:solidFill>
            <a:ln w="76200">
              <a:solidFill>
                <a:schemeClr val="bg1"/>
              </a:solidFill>
            </a:ln>
            <a:effectLst/>
          </p:spPr>
          <p:style>
            <a:lnRef idx="1">
              <a:schemeClr val="accent1"/>
            </a:lnRef>
            <a:fillRef idx="3">
              <a:schemeClr val="accent1"/>
            </a:fillRef>
            <a:effectRef idx="2">
              <a:schemeClr val="accent1"/>
            </a:effectRef>
            <a:fontRef idx="minor">
              <a:schemeClr val="lt1"/>
            </a:fontRef>
          </p:style>
          <p:txBody>
            <a:bodyPr wrap="none" lIns="0" tIns="182880" rIns="0" bIns="0" rtlCol="0" anchor="ctr"/>
            <a:lstStyle/>
            <a:p>
              <a:pPr algn="ctr"/>
              <a:r>
                <a:rPr lang="en-US" sz="4400" b="1" dirty="0" smtClean="0">
                  <a:solidFill>
                    <a:schemeClr val="bg1"/>
                  </a:solidFill>
                </a:rPr>
                <a:t>2020</a:t>
              </a:r>
              <a:br>
                <a:rPr lang="en-US" sz="4400" b="1" dirty="0" smtClean="0">
                  <a:solidFill>
                    <a:schemeClr val="bg1"/>
                  </a:solidFill>
                </a:rPr>
              </a:br>
              <a:r>
                <a:rPr lang="en-US" sz="2800" b="1" dirty="0" smtClean="0">
                  <a:solidFill>
                    <a:schemeClr val="bg1"/>
                  </a:solidFill>
                  <a:latin typeface="HP Simplified Light" panose="020B0404020204020204" pitchFamily="34" charset="0"/>
                </a:rPr>
                <a:t>44 ZB</a:t>
              </a:r>
            </a:p>
            <a:p>
              <a:pPr algn="ctr"/>
              <a:endParaRPr lang="en-US" sz="1100" dirty="0" smtClean="0">
                <a:solidFill>
                  <a:schemeClr val="bg1"/>
                </a:solidFill>
              </a:endParaRPr>
            </a:p>
            <a:p>
              <a:pPr algn="ctr"/>
              <a:r>
                <a:rPr lang="en-US" sz="1100" dirty="0" smtClean="0">
                  <a:solidFill>
                    <a:schemeClr val="bg1"/>
                  </a:solidFill>
                </a:rPr>
                <a:t>(figure exceeds</a:t>
              </a:r>
            </a:p>
            <a:p>
              <a:pPr algn="ctr"/>
              <a:r>
                <a:rPr lang="en-US" sz="1100" dirty="0" smtClean="0">
                  <a:solidFill>
                    <a:schemeClr val="bg1"/>
                  </a:solidFill>
                </a:rPr>
                <a:t>prior forecasts </a:t>
              </a:r>
              <a:br>
                <a:rPr lang="en-US" sz="1100" dirty="0" smtClean="0">
                  <a:solidFill>
                    <a:schemeClr val="bg1"/>
                  </a:solidFill>
                </a:rPr>
              </a:br>
              <a:r>
                <a:rPr lang="en-US" sz="1100" dirty="0" smtClean="0">
                  <a:solidFill>
                    <a:schemeClr val="bg1"/>
                  </a:solidFill>
                </a:rPr>
                <a:t>by 9 ZBs</a:t>
              </a:r>
              <a:r>
                <a:rPr lang="en-US" sz="1100" dirty="0">
                  <a:solidFill>
                    <a:schemeClr val="bg1"/>
                  </a:solidFill>
                </a:rPr>
                <a:t>)</a:t>
              </a:r>
              <a:endParaRPr lang="en-US" sz="5400" dirty="0" smtClean="0">
                <a:solidFill>
                  <a:schemeClr val="bg1"/>
                </a:solidFill>
              </a:endParaRPr>
            </a:p>
          </p:txBody>
        </p:sp>
        <p:sp>
          <p:nvSpPr>
            <p:cNvPr id="10" name="Oval 9"/>
            <p:cNvSpPr/>
            <p:nvPr>
              <p:custDataLst>
                <p:tags r:id="rId5"/>
              </p:custDataLst>
            </p:nvPr>
          </p:nvSpPr>
          <p:spPr>
            <a:xfrm>
              <a:off x="2992054" y="1962905"/>
              <a:ext cx="463732" cy="463732"/>
            </a:xfrm>
            <a:prstGeom prst="ellipse">
              <a:avLst/>
            </a:prstGeom>
            <a:solidFill>
              <a:schemeClr val="bg1">
                <a:lumMod val="50000"/>
              </a:schemeClr>
            </a:solid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endParaRPr>
            </a:p>
          </p:txBody>
        </p:sp>
        <p:sp>
          <p:nvSpPr>
            <p:cNvPr id="11" name="Oval 10"/>
            <p:cNvSpPr/>
            <p:nvPr>
              <p:custDataLst>
                <p:tags r:id="rId6"/>
              </p:custDataLst>
            </p:nvPr>
          </p:nvSpPr>
          <p:spPr>
            <a:xfrm>
              <a:off x="4353454" y="1714552"/>
              <a:ext cx="960438" cy="960438"/>
            </a:xfrm>
            <a:prstGeom prst="ellipse">
              <a:avLst/>
            </a:prstGeom>
            <a:solidFill>
              <a:schemeClr val="tx1">
                <a:lumMod val="65000"/>
                <a:lumOff val="35000"/>
              </a:schemeClr>
            </a:solid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solidFill>
                  <a:schemeClr val="tx1"/>
                </a:solidFill>
              </a:endParaRPr>
            </a:p>
          </p:txBody>
        </p:sp>
        <p:sp>
          <p:nvSpPr>
            <p:cNvPr id="12" name="TextBox 11"/>
            <p:cNvSpPr txBox="1"/>
            <p:nvPr>
              <p:custDataLst>
                <p:tags r:id="rId7"/>
              </p:custDataLst>
            </p:nvPr>
          </p:nvSpPr>
          <p:spPr>
            <a:xfrm>
              <a:off x="328611" y="1782127"/>
              <a:ext cx="581026" cy="295275"/>
            </a:xfrm>
            <a:prstGeom prst="rect">
              <a:avLst/>
            </a:prstGeom>
            <a:noFill/>
          </p:spPr>
          <p:txBody>
            <a:bodyPr wrap="none" rtlCol="0">
              <a:noAutofit/>
            </a:bodyPr>
            <a:lstStyle/>
            <a:p>
              <a:pPr marL="0" algn="ctr" defTabSz="430213">
                <a:spcAft>
                  <a:spcPts val="400"/>
                </a:spcAft>
                <a:buSzPct val="100000"/>
              </a:pPr>
              <a:r>
                <a:rPr lang="en-US" sz="1600" b="1" dirty="0" smtClean="0">
                  <a:solidFill>
                    <a:srgbClr val="000000"/>
                  </a:solidFill>
                  <a:latin typeface="HP Simplified" pitchFamily="34" charset="0"/>
                  <a:cs typeface="HP Simplified" pitchFamily="34" charset="0"/>
                </a:rPr>
                <a:t>2005</a:t>
              </a:r>
            </a:p>
          </p:txBody>
        </p:sp>
        <p:sp>
          <p:nvSpPr>
            <p:cNvPr id="13" name="TextBox 12"/>
            <p:cNvSpPr txBox="1"/>
            <p:nvPr>
              <p:custDataLst>
                <p:tags r:id="rId8"/>
              </p:custDataLst>
            </p:nvPr>
          </p:nvSpPr>
          <p:spPr>
            <a:xfrm>
              <a:off x="1563633" y="1714552"/>
              <a:ext cx="581026" cy="295275"/>
            </a:xfrm>
            <a:prstGeom prst="rect">
              <a:avLst/>
            </a:prstGeom>
            <a:noFill/>
          </p:spPr>
          <p:txBody>
            <a:bodyPr wrap="none" rtlCol="0">
              <a:noAutofit/>
            </a:bodyPr>
            <a:lstStyle/>
            <a:p>
              <a:pPr marL="0" algn="ctr" defTabSz="430213">
                <a:spcAft>
                  <a:spcPts val="400"/>
                </a:spcAft>
                <a:buSzPct val="100000"/>
              </a:pPr>
              <a:r>
                <a:rPr lang="en-US" sz="1600" b="1" dirty="0" smtClean="0">
                  <a:solidFill>
                    <a:srgbClr val="000000"/>
                  </a:solidFill>
                  <a:latin typeface="HP Simplified" pitchFamily="34" charset="0"/>
                  <a:cs typeface="HP Simplified" pitchFamily="34" charset="0"/>
                </a:rPr>
                <a:t>2010</a:t>
              </a:r>
            </a:p>
          </p:txBody>
        </p:sp>
        <p:sp>
          <p:nvSpPr>
            <p:cNvPr id="14" name="TextBox 13"/>
            <p:cNvSpPr txBox="1"/>
            <p:nvPr>
              <p:custDataLst>
                <p:tags r:id="rId9"/>
              </p:custDataLst>
            </p:nvPr>
          </p:nvSpPr>
          <p:spPr>
            <a:xfrm>
              <a:off x="2939299" y="1630735"/>
              <a:ext cx="581026" cy="295275"/>
            </a:xfrm>
            <a:prstGeom prst="rect">
              <a:avLst/>
            </a:prstGeom>
            <a:noFill/>
          </p:spPr>
          <p:txBody>
            <a:bodyPr wrap="none" rtlCol="0">
              <a:noAutofit/>
            </a:bodyPr>
            <a:lstStyle/>
            <a:p>
              <a:pPr marL="0" algn="ctr" defTabSz="430213">
                <a:spcAft>
                  <a:spcPts val="400"/>
                </a:spcAft>
                <a:buSzPct val="100000"/>
              </a:pPr>
              <a:r>
                <a:rPr lang="en-US" sz="1600" b="1" dirty="0" smtClean="0">
                  <a:solidFill>
                    <a:srgbClr val="000000"/>
                  </a:solidFill>
                  <a:latin typeface="HP Simplified" pitchFamily="34" charset="0"/>
                  <a:cs typeface="HP Simplified" pitchFamily="34" charset="0"/>
                </a:rPr>
                <a:t>2012</a:t>
              </a:r>
            </a:p>
          </p:txBody>
        </p:sp>
        <p:sp>
          <p:nvSpPr>
            <p:cNvPr id="15" name="TextBox 14"/>
            <p:cNvSpPr txBox="1"/>
            <p:nvPr>
              <p:custDataLst>
                <p:tags r:id="rId10"/>
              </p:custDataLst>
            </p:nvPr>
          </p:nvSpPr>
          <p:spPr>
            <a:xfrm>
              <a:off x="4536350" y="1419277"/>
              <a:ext cx="581026" cy="295275"/>
            </a:xfrm>
            <a:prstGeom prst="rect">
              <a:avLst/>
            </a:prstGeom>
            <a:noFill/>
          </p:spPr>
          <p:txBody>
            <a:bodyPr wrap="none" rtlCol="0">
              <a:noAutofit/>
            </a:bodyPr>
            <a:lstStyle/>
            <a:p>
              <a:pPr marL="0" algn="ctr" defTabSz="430213">
                <a:spcAft>
                  <a:spcPts val="400"/>
                </a:spcAft>
                <a:buSzPct val="100000"/>
              </a:pPr>
              <a:r>
                <a:rPr lang="en-US" sz="1600" b="1" dirty="0" smtClean="0">
                  <a:solidFill>
                    <a:srgbClr val="000000"/>
                  </a:solidFill>
                  <a:latin typeface="HP Simplified" pitchFamily="34" charset="0"/>
                  <a:cs typeface="HP Simplified" pitchFamily="34" charset="0"/>
                </a:rPr>
                <a:t>2015</a:t>
              </a:r>
            </a:p>
          </p:txBody>
        </p:sp>
        <p:sp>
          <p:nvSpPr>
            <p:cNvPr id="16" name="Rectangle 15"/>
            <p:cNvSpPr/>
            <p:nvPr>
              <p:custDataLst>
                <p:tags r:id="rId11"/>
              </p:custDataLst>
            </p:nvPr>
          </p:nvSpPr>
          <p:spPr>
            <a:xfrm>
              <a:off x="4467629" y="2835249"/>
              <a:ext cx="784189" cy="369332"/>
            </a:xfrm>
            <a:prstGeom prst="rect">
              <a:avLst/>
            </a:prstGeom>
          </p:spPr>
          <p:txBody>
            <a:bodyPr wrap="none">
              <a:spAutoFit/>
            </a:bodyPr>
            <a:lstStyle/>
            <a:p>
              <a:r>
                <a:rPr lang="en-US" dirty="0" smtClean="0">
                  <a:latin typeface="+mn-lt"/>
                </a:rPr>
                <a:t>8.5 ZB</a:t>
              </a:r>
              <a:endParaRPr lang="en-US" dirty="0">
                <a:latin typeface="+mn-lt"/>
              </a:endParaRPr>
            </a:p>
          </p:txBody>
        </p:sp>
        <p:sp>
          <p:nvSpPr>
            <p:cNvPr id="17" name="Rectangle 16"/>
            <p:cNvSpPr/>
            <p:nvPr>
              <p:custDataLst>
                <p:tags r:id="rId12"/>
              </p:custDataLst>
            </p:nvPr>
          </p:nvSpPr>
          <p:spPr>
            <a:xfrm>
              <a:off x="2860961" y="2585847"/>
              <a:ext cx="784189" cy="369332"/>
            </a:xfrm>
            <a:prstGeom prst="rect">
              <a:avLst/>
            </a:prstGeom>
          </p:spPr>
          <p:txBody>
            <a:bodyPr wrap="none">
              <a:spAutoFit/>
            </a:bodyPr>
            <a:lstStyle/>
            <a:p>
              <a:r>
                <a:rPr lang="en-US" dirty="0" smtClean="0">
                  <a:latin typeface="+mn-lt"/>
                </a:rPr>
                <a:t>2.8 ZB</a:t>
              </a:r>
              <a:endParaRPr lang="en-US" dirty="0">
                <a:latin typeface="+mn-lt"/>
              </a:endParaRPr>
            </a:p>
          </p:txBody>
        </p:sp>
        <p:sp>
          <p:nvSpPr>
            <p:cNvPr id="18" name="Rectangle 17"/>
            <p:cNvSpPr/>
            <p:nvPr>
              <p:custDataLst>
                <p:tags r:id="rId13"/>
              </p:custDataLst>
            </p:nvPr>
          </p:nvSpPr>
          <p:spPr>
            <a:xfrm>
              <a:off x="1485295" y="2496412"/>
              <a:ext cx="784189" cy="369332"/>
            </a:xfrm>
            <a:prstGeom prst="rect">
              <a:avLst/>
            </a:prstGeom>
          </p:spPr>
          <p:txBody>
            <a:bodyPr wrap="none">
              <a:spAutoFit/>
            </a:bodyPr>
            <a:lstStyle/>
            <a:p>
              <a:r>
                <a:rPr lang="en-US" dirty="0" smtClean="0">
                  <a:latin typeface="+mn-lt"/>
                </a:rPr>
                <a:t>1.2 ZB</a:t>
              </a:r>
              <a:endParaRPr lang="en-US" dirty="0">
                <a:latin typeface="+mn-lt"/>
              </a:endParaRPr>
            </a:p>
          </p:txBody>
        </p:sp>
        <p:sp>
          <p:nvSpPr>
            <p:cNvPr id="19" name="Rectangle 18"/>
            <p:cNvSpPr/>
            <p:nvPr>
              <p:custDataLst>
                <p:tags r:id="rId14"/>
              </p:custDataLst>
            </p:nvPr>
          </p:nvSpPr>
          <p:spPr>
            <a:xfrm>
              <a:off x="250273" y="2412360"/>
              <a:ext cx="784189" cy="369332"/>
            </a:xfrm>
            <a:prstGeom prst="rect">
              <a:avLst/>
            </a:prstGeom>
          </p:spPr>
          <p:txBody>
            <a:bodyPr wrap="none">
              <a:spAutoFit/>
            </a:bodyPr>
            <a:lstStyle/>
            <a:p>
              <a:r>
                <a:rPr lang="en-US" dirty="0" smtClean="0">
                  <a:latin typeface="+mn-lt"/>
                </a:rPr>
                <a:t>0.1 ZB</a:t>
              </a:r>
              <a:endParaRPr lang="en-US" dirty="0">
                <a:latin typeface="+mn-lt"/>
              </a:endParaRPr>
            </a:p>
          </p:txBody>
        </p:sp>
      </p:grpSp>
      <p:sp>
        <p:nvSpPr>
          <p:cNvPr id="87" name="TextBox 86"/>
          <p:cNvSpPr txBox="1"/>
          <p:nvPr/>
        </p:nvSpPr>
        <p:spPr>
          <a:xfrm>
            <a:off x="7525054" y="2700799"/>
            <a:ext cx="300082" cy="215444"/>
          </a:xfrm>
          <a:prstGeom prst="rect">
            <a:avLst/>
          </a:prstGeom>
          <a:noFill/>
        </p:spPr>
        <p:txBody>
          <a:bodyPr wrap="none" lIns="91440" tIns="45720" rIns="91440" bIns="45720" rtlCol="0">
            <a:spAutoFit/>
          </a:bodyPr>
          <a:lstStyle/>
          <a:p>
            <a:pPr defTabSz="430213">
              <a:spcAft>
                <a:spcPts val="400"/>
              </a:spcAft>
              <a:buSzPct val="100000"/>
            </a:pPr>
            <a:r>
              <a:rPr lang="en-US" sz="800" dirty="0">
                <a:solidFill>
                  <a:schemeClr val="bg1"/>
                </a:solidFill>
                <a:cs typeface="HP Simplified" pitchFamily="34" charset="0"/>
              </a:rPr>
              <a:t>(1)</a:t>
            </a:r>
          </a:p>
        </p:txBody>
      </p:sp>
      <p:sp>
        <p:nvSpPr>
          <p:cNvPr id="96" name="Rectangle 95"/>
          <p:cNvSpPr/>
          <p:nvPr/>
        </p:nvSpPr>
        <p:spPr>
          <a:xfrm>
            <a:off x="444963" y="4636129"/>
            <a:ext cx="6079462" cy="184666"/>
          </a:xfrm>
          <a:prstGeom prst="rect">
            <a:avLst/>
          </a:prstGeom>
          <a:noFill/>
        </p:spPr>
        <p:txBody>
          <a:bodyPr wrap="square">
            <a:spAutoFit/>
          </a:bodyPr>
          <a:lstStyle/>
          <a:p>
            <a:pPr>
              <a:defRPr/>
            </a:pPr>
            <a:r>
              <a:rPr lang="en-US" sz="600" dirty="0">
                <a:solidFill>
                  <a:srgbClr val="87898B"/>
                </a:solidFill>
              </a:rPr>
              <a:t>(1) </a:t>
            </a:r>
            <a:r>
              <a:rPr lang="en-US" sz="600" dirty="0" smtClean="0">
                <a:solidFill>
                  <a:srgbClr val="87898B"/>
                </a:solidFill>
              </a:rPr>
              <a:t>IDC "The </a:t>
            </a:r>
            <a:r>
              <a:rPr lang="en-US" sz="600" dirty="0">
                <a:solidFill>
                  <a:srgbClr val="87898B"/>
                </a:solidFill>
              </a:rPr>
              <a:t>Digital Universe of Opportunities: Rich Data and the Increasing Value of the Internet of </a:t>
            </a:r>
            <a:r>
              <a:rPr lang="en-US" sz="600" dirty="0" smtClean="0">
                <a:solidFill>
                  <a:srgbClr val="87898B"/>
                </a:solidFill>
              </a:rPr>
              <a:t>Things" </a:t>
            </a:r>
            <a:r>
              <a:rPr lang="en-US" sz="600" dirty="0">
                <a:solidFill>
                  <a:srgbClr val="87898B"/>
                </a:solidFill>
              </a:rPr>
              <a:t>April 2014</a:t>
            </a:r>
          </a:p>
        </p:txBody>
      </p:sp>
      <p:sp>
        <p:nvSpPr>
          <p:cNvPr id="76" name="TextBox 75"/>
          <p:cNvSpPr txBox="1"/>
          <p:nvPr/>
        </p:nvSpPr>
        <p:spPr>
          <a:xfrm>
            <a:off x="250273" y="3224056"/>
            <a:ext cx="7989299" cy="369332"/>
          </a:xfrm>
          <a:prstGeom prst="rect">
            <a:avLst/>
          </a:prstGeom>
          <a:noFill/>
        </p:spPr>
        <p:txBody>
          <a:bodyPr wrap="square" rtlCol="0">
            <a:spAutoFit/>
          </a:bodyPr>
          <a:lstStyle/>
          <a:p>
            <a:pPr marL="0" defTabSz="430213">
              <a:spcAft>
                <a:spcPts val="400"/>
              </a:spcAft>
              <a:buSzPct val="100000"/>
            </a:pPr>
            <a:r>
              <a:rPr lang="en-US" b="1" dirty="0" smtClean="0">
                <a:solidFill>
                  <a:schemeClr val="accent1"/>
                </a:solidFill>
                <a:latin typeface="HP Simplified" pitchFamily="34" charset="0"/>
                <a:cs typeface="HP Simplified" pitchFamily="34" charset="0"/>
              </a:rPr>
              <a:t>Next-generation competitive advantage delivered through: </a:t>
            </a:r>
          </a:p>
        </p:txBody>
      </p:sp>
      <p:grpSp>
        <p:nvGrpSpPr>
          <p:cNvPr id="81" name="Group 80"/>
          <p:cNvGrpSpPr/>
          <p:nvPr/>
        </p:nvGrpSpPr>
        <p:grpSpPr>
          <a:xfrm>
            <a:off x="427547" y="3685586"/>
            <a:ext cx="277955" cy="338162"/>
            <a:chOff x="4454664" y="3155874"/>
            <a:chExt cx="350482" cy="426399"/>
          </a:xfrm>
          <a:solidFill>
            <a:schemeClr val="bg2"/>
          </a:solidFill>
        </p:grpSpPr>
        <p:sp>
          <p:nvSpPr>
            <p:cNvPr id="82" name="Freeform 555"/>
            <p:cNvSpPr>
              <a:spLocks noEditPoints="1"/>
            </p:cNvSpPr>
            <p:nvPr/>
          </p:nvSpPr>
          <p:spPr bwMode="auto">
            <a:xfrm>
              <a:off x="4454664" y="3155874"/>
              <a:ext cx="350482" cy="426399"/>
            </a:xfrm>
            <a:custGeom>
              <a:avLst/>
              <a:gdLst/>
              <a:ahLst/>
              <a:cxnLst>
                <a:cxn ang="0">
                  <a:pos x="520" y="208"/>
                </a:cxn>
                <a:cxn ang="0">
                  <a:pos x="462" y="150"/>
                </a:cxn>
                <a:cxn ang="0">
                  <a:pos x="460" y="186"/>
                </a:cxn>
                <a:cxn ang="0">
                  <a:pos x="408" y="152"/>
                </a:cxn>
                <a:cxn ang="0">
                  <a:pos x="352" y="128"/>
                </a:cxn>
                <a:cxn ang="0">
                  <a:pos x="310" y="82"/>
                </a:cxn>
                <a:cxn ang="0">
                  <a:pos x="358" y="42"/>
                </a:cxn>
                <a:cxn ang="0">
                  <a:pos x="350" y="18"/>
                </a:cxn>
                <a:cxn ang="0">
                  <a:pos x="328" y="4"/>
                </a:cxn>
                <a:cxn ang="0">
                  <a:pos x="194" y="0"/>
                </a:cxn>
                <a:cxn ang="0">
                  <a:pos x="196" y="50"/>
                </a:cxn>
                <a:cxn ang="0">
                  <a:pos x="210" y="70"/>
                </a:cxn>
                <a:cxn ang="0">
                  <a:pos x="234" y="82"/>
                </a:cxn>
                <a:cxn ang="0">
                  <a:pos x="244" y="120"/>
                </a:cxn>
                <a:cxn ang="0">
                  <a:pos x="170" y="140"/>
                </a:cxn>
                <a:cxn ang="0">
                  <a:pos x="106" y="178"/>
                </a:cxn>
                <a:cxn ang="0">
                  <a:pos x="54" y="230"/>
                </a:cxn>
                <a:cxn ang="0">
                  <a:pos x="18" y="296"/>
                </a:cxn>
                <a:cxn ang="0">
                  <a:pos x="0" y="370"/>
                </a:cxn>
                <a:cxn ang="0">
                  <a:pos x="0" y="424"/>
                </a:cxn>
                <a:cxn ang="0">
                  <a:pos x="22" y="504"/>
                </a:cxn>
                <a:cxn ang="0">
                  <a:pos x="62" y="572"/>
                </a:cxn>
                <a:cxn ang="0">
                  <a:pos x="122" y="626"/>
                </a:cxn>
                <a:cxn ang="0">
                  <a:pos x="194" y="662"/>
                </a:cxn>
                <a:cxn ang="0">
                  <a:pos x="278" y="674"/>
                </a:cxn>
                <a:cxn ang="0">
                  <a:pos x="334" y="668"/>
                </a:cxn>
                <a:cxn ang="0">
                  <a:pos x="410" y="640"/>
                </a:cxn>
                <a:cxn ang="0">
                  <a:pos x="474" y="592"/>
                </a:cxn>
                <a:cxn ang="0">
                  <a:pos x="522" y="528"/>
                </a:cxn>
                <a:cxn ang="0">
                  <a:pos x="550" y="452"/>
                </a:cxn>
                <a:cxn ang="0">
                  <a:pos x="554" y="396"/>
                </a:cxn>
                <a:cxn ang="0">
                  <a:pos x="544" y="318"/>
                </a:cxn>
                <a:cxn ang="0">
                  <a:pos x="512" y="250"/>
                </a:cxn>
                <a:cxn ang="0">
                  <a:pos x="278" y="616"/>
                </a:cxn>
                <a:cxn ang="0">
                  <a:pos x="232" y="612"/>
                </a:cxn>
                <a:cxn ang="0">
                  <a:pos x="172" y="590"/>
                </a:cxn>
                <a:cxn ang="0">
                  <a:pos x="120" y="552"/>
                </a:cxn>
                <a:cxn ang="0">
                  <a:pos x="82" y="502"/>
                </a:cxn>
                <a:cxn ang="0">
                  <a:pos x="60" y="440"/>
                </a:cxn>
                <a:cxn ang="0">
                  <a:pos x="56" y="396"/>
                </a:cxn>
                <a:cxn ang="0">
                  <a:pos x="66" y="330"/>
                </a:cxn>
                <a:cxn ang="0">
                  <a:pos x="94" y="272"/>
                </a:cxn>
                <a:cxn ang="0">
                  <a:pos x="136" y="226"/>
                </a:cxn>
                <a:cxn ang="0">
                  <a:pos x="192" y="192"/>
                </a:cxn>
                <a:cxn ang="0">
                  <a:pos x="254" y="176"/>
                </a:cxn>
                <a:cxn ang="0">
                  <a:pos x="300" y="176"/>
                </a:cxn>
                <a:cxn ang="0">
                  <a:pos x="362" y="192"/>
                </a:cxn>
                <a:cxn ang="0">
                  <a:pos x="418" y="226"/>
                </a:cxn>
                <a:cxn ang="0">
                  <a:pos x="460" y="272"/>
                </a:cxn>
                <a:cxn ang="0">
                  <a:pos x="488" y="330"/>
                </a:cxn>
                <a:cxn ang="0">
                  <a:pos x="498" y="396"/>
                </a:cxn>
                <a:cxn ang="0">
                  <a:pos x="494" y="440"/>
                </a:cxn>
                <a:cxn ang="0">
                  <a:pos x="472" y="502"/>
                </a:cxn>
                <a:cxn ang="0">
                  <a:pos x="434" y="552"/>
                </a:cxn>
                <a:cxn ang="0">
                  <a:pos x="382" y="590"/>
                </a:cxn>
                <a:cxn ang="0">
                  <a:pos x="322" y="612"/>
                </a:cxn>
              </a:cxnLst>
              <a:rect l="0" t="0" r="r" b="b"/>
              <a:pathLst>
                <a:path w="554" h="674">
                  <a:moveTo>
                    <a:pt x="482" y="210"/>
                  </a:moveTo>
                  <a:lnTo>
                    <a:pt x="502" y="190"/>
                  </a:lnTo>
                  <a:lnTo>
                    <a:pt x="520" y="208"/>
                  </a:lnTo>
                  <a:lnTo>
                    <a:pt x="554" y="172"/>
                  </a:lnTo>
                  <a:lnTo>
                    <a:pt x="496" y="114"/>
                  </a:lnTo>
                  <a:lnTo>
                    <a:pt x="462" y="150"/>
                  </a:lnTo>
                  <a:lnTo>
                    <a:pt x="480" y="166"/>
                  </a:lnTo>
                  <a:lnTo>
                    <a:pt x="460" y="186"/>
                  </a:lnTo>
                  <a:lnTo>
                    <a:pt x="460" y="186"/>
                  </a:lnTo>
                  <a:lnTo>
                    <a:pt x="444" y="174"/>
                  </a:lnTo>
                  <a:lnTo>
                    <a:pt x="426" y="162"/>
                  </a:lnTo>
                  <a:lnTo>
                    <a:pt x="408" y="152"/>
                  </a:lnTo>
                  <a:lnTo>
                    <a:pt x="390" y="142"/>
                  </a:lnTo>
                  <a:lnTo>
                    <a:pt x="372" y="134"/>
                  </a:lnTo>
                  <a:lnTo>
                    <a:pt x="352" y="128"/>
                  </a:lnTo>
                  <a:lnTo>
                    <a:pt x="330" y="124"/>
                  </a:lnTo>
                  <a:lnTo>
                    <a:pt x="310" y="120"/>
                  </a:lnTo>
                  <a:lnTo>
                    <a:pt x="310" y="82"/>
                  </a:lnTo>
                  <a:lnTo>
                    <a:pt x="358" y="82"/>
                  </a:lnTo>
                  <a:lnTo>
                    <a:pt x="358" y="42"/>
                  </a:lnTo>
                  <a:lnTo>
                    <a:pt x="358" y="42"/>
                  </a:lnTo>
                  <a:lnTo>
                    <a:pt x="358" y="32"/>
                  </a:lnTo>
                  <a:lnTo>
                    <a:pt x="354" y="26"/>
                  </a:lnTo>
                  <a:lnTo>
                    <a:pt x="350" y="18"/>
                  </a:lnTo>
                  <a:lnTo>
                    <a:pt x="344" y="12"/>
                  </a:lnTo>
                  <a:lnTo>
                    <a:pt x="336" y="8"/>
                  </a:lnTo>
                  <a:lnTo>
                    <a:pt x="328" y="4"/>
                  </a:lnTo>
                  <a:lnTo>
                    <a:pt x="320" y="2"/>
                  </a:lnTo>
                  <a:lnTo>
                    <a:pt x="310" y="0"/>
                  </a:lnTo>
                  <a:lnTo>
                    <a:pt x="194" y="0"/>
                  </a:lnTo>
                  <a:lnTo>
                    <a:pt x="194" y="42"/>
                  </a:lnTo>
                  <a:lnTo>
                    <a:pt x="194" y="42"/>
                  </a:lnTo>
                  <a:lnTo>
                    <a:pt x="196" y="50"/>
                  </a:lnTo>
                  <a:lnTo>
                    <a:pt x="198" y="58"/>
                  </a:lnTo>
                  <a:lnTo>
                    <a:pt x="204" y="64"/>
                  </a:lnTo>
                  <a:lnTo>
                    <a:pt x="210" y="70"/>
                  </a:lnTo>
                  <a:lnTo>
                    <a:pt x="216" y="76"/>
                  </a:lnTo>
                  <a:lnTo>
                    <a:pt x="224" y="78"/>
                  </a:lnTo>
                  <a:lnTo>
                    <a:pt x="234" y="82"/>
                  </a:lnTo>
                  <a:lnTo>
                    <a:pt x="244" y="82"/>
                  </a:lnTo>
                  <a:lnTo>
                    <a:pt x="244" y="120"/>
                  </a:lnTo>
                  <a:lnTo>
                    <a:pt x="244" y="120"/>
                  </a:lnTo>
                  <a:lnTo>
                    <a:pt x="218" y="124"/>
                  </a:lnTo>
                  <a:lnTo>
                    <a:pt x="194" y="130"/>
                  </a:lnTo>
                  <a:lnTo>
                    <a:pt x="170" y="140"/>
                  </a:lnTo>
                  <a:lnTo>
                    <a:pt x="148" y="150"/>
                  </a:lnTo>
                  <a:lnTo>
                    <a:pt x="126" y="162"/>
                  </a:lnTo>
                  <a:lnTo>
                    <a:pt x="106" y="178"/>
                  </a:lnTo>
                  <a:lnTo>
                    <a:pt x="88" y="194"/>
                  </a:lnTo>
                  <a:lnTo>
                    <a:pt x="70" y="210"/>
                  </a:lnTo>
                  <a:lnTo>
                    <a:pt x="54" y="230"/>
                  </a:lnTo>
                  <a:lnTo>
                    <a:pt x="40" y="250"/>
                  </a:lnTo>
                  <a:lnTo>
                    <a:pt x="28" y="272"/>
                  </a:lnTo>
                  <a:lnTo>
                    <a:pt x="18" y="296"/>
                  </a:lnTo>
                  <a:lnTo>
                    <a:pt x="10" y="320"/>
                  </a:lnTo>
                  <a:lnTo>
                    <a:pt x="4" y="344"/>
                  </a:lnTo>
                  <a:lnTo>
                    <a:pt x="0" y="370"/>
                  </a:lnTo>
                  <a:lnTo>
                    <a:pt x="0" y="396"/>
                  </a:lnTo>
                  <a:lnTo>
                    <a:pt x="0" y="396"/>
                  </a:lnTo>
                  <a:lnTo>
                    <a:pt x="0" y="424"/>
                  </a:lnTo>
                  <a:lnTo>
                    <a:pt x="4" y="452"/>
                  </a:lnTo>
                  <a:lnTo>
                    <a:pt x="12" y="478"/>
                  </a:lnTo>
                  <a:lnTo>
                    <a:pt x="22" y="504"/>
                  </a:lnTo>
                  <a:lnTo>
                    <a:pt x="32" y="528"/>
                  </a:lnTo>
                  <a:lnTo>
                    <a:pt x="46" y="552"/>
                  </a:lnTo>
                  <a:lnTo>
                    <a:pt x="62" y="572"/>
                  </a:lnTo>
                  <a:lnTo>
                    <a:pt x="80" y="592"/>
                  </a:lnTo>
                  <a:lnTo>
                    <a:pt x="100" y="610"/>
                  </a:lnTo>
                  <a:lnTo>
                    <a:pt x="122" y="626"/>
                  </a:lnTo>
                  <a:lnTo>
                    <a:pt x="144" y="640"/>
                  </a:lnTo>
                  <a:lnTo>
                    <a:pt x="168" y="652"/>
                  </a:lnTo>
                  <a:lnTo>
                    <a:pt x="194" y="662"/>
                  </a:lnTo>
                  <a:lnTo>
                    <a:pt x="222" y="668"/>
                  </a:lnTo>
                  <a:lnTo>
                    <a:pt x="248" y="672"/>
                  </a:lnTo>
                  <a:lnTo>
                    <a:pt x="278" y="674"/>
                  </a:lnTo>
                  <a:lnTo>
                    <a:pt x="278" y="674"/>
                  </a:lnTo>
                  <a:lnTo>
                    <a:pt x="306" y="672"/>
                  </a:lnTo>
                  <a:lnTo>
                    <a:pt x="334" y="668"/>
                  </a:lnTo>
                  <a:lnTo>
                    <a:pt x="360" y="662"/>
                  </a:lnTo>
                  <a:lnTo>
                    <a:pt x="386" y="652"/>
                  </a:lnTo>
                  <a:lnTo>
                    <a:pt x="410" y="640"/>
                  </a:lnTo>
                  <a:lnTo>
                    <a:pt x="432" y="626"/>
                  </a:lnTo>
                  <a:lnTo>
                    <a:pt x="454" y="610"/>
                  </a:lnTo>
                  <a:lnTo>
                    <a:pt x="474" y="592"/>
                  </a:lnTo>
                  <a:lnTo>
                    <a:pt x="492" y="572"/>
                  </a:lnTo>
                  <a:lnTo>
                    <a:pt x="508" y="552"/>
                  </a:lnTo>
                  <a:lnTo>
                    <a:pt x="522" y="528"/>
                  </a:lnTo>
                  <a:lnTo>
                    <a:pt x="534" y="504"/>
                  </a:lnTo>
                  <a:lnTo>
                    <a:pt x="542" y="478"/>
                  </a:lnTo>
                  <a:lnTo>
                    <a:pt x="550" y="452"/>
                  </a:lnTo>
                  <a:lnTo>
                    <a:pt x="554" y="424"/>
                  </a:lnTo>
                  <a:lnTo>
                    <a:pt x="554" y="396"/>
                  </a:lnTo>
                  <a:lnTo>
                    <a:pt x="554" y="396"/>
                  </a:lnTo>
                  <a:lnTo>
                    <a:pt x="554" y="370"/>
                  </a:lnTo>
                  <a:lnTo>
                    <a:pt x="550" y="344"/>
                  </a:lnTo>
                  <a:lnTo>
                    <a:pt x="544" y="318"/>
                  </a:lnTo>
                  <a:lnTo>
                    <a:pt x="536" y="294"/>
                  </a:lnTo>
                  <a:lnTo>
                    <a:pt x="526" y="272"/>
                  </a:lnTo>
                  <a:lnTo>
                    <a:pt x="512" y="250"/>
                  </a:lnTo>
                  <a:lnTo>
                    <a:pt x="498" y="228"/>
                  </a:lnTo>
                  <a:lnTo>
                    <a:pt x="482" y="210"/>
                  </a:lnTo>
                  <a:close/>
                  <a:moveTo>
                    <a:pt x="278" y="616"/>
                  </a:moveTo>
                  <a:lnTo>
                    <a:pt x="278" y="616"/>
                  </a:lnTo>
                  <a:lnTo>
                    <a:pt x="254" y="616"/>
                  </a:lnTo>
                  <a:lnTo>
                    <a:pt x="232" y="612"/>
                  </a:lnTo>
                  <a:lnTo>
                    <a:pt x="212" y="606"/>
                  </a:lnTo>
                  <a:lnTo>
                    <a:pt x="192" y="600"/>
                  </a:lnTo>
                  <a:lnTo>
                    <a:pt x="172" y="590"/>
                  </a:lnTo>
                  <a:lnTo>
                    <a:pt x="154" y="578"/>
                  </a:lnTo>
                  <a:lnTo>
                    <a:pt x="136" y="566"/>
                  </a:lnTo>
                  <a:lnTo>
                    <a:pt x="120" y="552"/>
                  </a:lnTo>
                  <a:lnTo>
                    <a:pt x="106" y="536"/>
                  </a:lnTo>
                  <a:lnTo>
                    <a:pt x="94" y="520"/>
                  </a:lnTo>
                  <a:lnTo>
                    <a:pt x="82" y="502"/>
                  </a:lnTo>
                  <a:lnTo>
                    <a:pt x="74" y="482"/>
                  </a:lnTo>
                  <a:lnTo>
                    <a:pt x="66" y="462"/>
                  </a:lnTo>
                  <a:lnTo>
                    <a:pt x="60" y="440"/>
                  </a:lnTo>
                  <a:lnTo>
                    <a:pt x="58" y="418"/>
                  </a:lnTo>
                  <a:lnTo>
                    <a:pt x="56" y="396"/>
                  </a:lnTo>
                  <a:lnTo>
                    <a:pt x="56" y="396"/>
                  </a:lnTo>
                  <a:lnTo>
                    <a:pt x="58" y="374"/>
                  </a:lnTo>
                  <a:lnTo>
                    <a:pt x="60" y="352"/>
                  </a:lnTo>
                  <a:lnTo>
                    <a:pt x="66" y="330"/>
                  </a:lnTo>
                  <a:lnTo>
                    <a:pt x="74" y="310"/>
                  </a:lnTo>
                  <a:lnTo>
                    <a:pt x="82" y="290"/>
                  </a:lnTo>
                  <a:lnTo>
                    <a:pt x="94" y="272"/>
                  </a:lnTo>
                  <a:lnTo>
                    <a:pt x="106" y="256"/>
                  </a:lnTo>
                  <a:lnTo>
                    <a:pt x="120" y="240"/>
                  </a:lnTo>
                  <a:lnTo>
                    <a:pt x="136" y="226"/>
                  </a:lnTo>
                  <a:lnTo>
                    <a:pt x="154" y="212"/>
                  </a:lnTo>
                  <a:lnTo>
                    <a:pt x="172" y="202"/>
                  </a:lnTo>
                  <a:lnTo>
                    <a:pt x="192" y="192"/>
                  </a:lnTo>
                  <a:lnTo>
                    <a:pt x="212" y="184"/>
                  </a:lnTo>
                  <a:lnTo>
                    <a:pt x="232" y="180"/>
                  </a:lnTo>
                  <a:lnTo>
                    <a:pt x="254" y="176"/>
                  </a:lnTo>
                  <a:lnTo>
                    <a:pt x="278" y="176"/>
                  </a:lnTo>
                  <a:lnTo>
                    <a:pt x="278" y="176"/>
                  </a:lnTo>
                  <a:lnTo>
                    <a:pt x="300" y="176"/>
                  </a:lnTo>
                  <a:lnTo>
                    <a:pt x="322" y="180"/>
                  </a:lnTo>
                  <a:lnTo>
                    <a:pt x="342" y="184"/>
                  </a:lnTo>
                  <a:lnTo>
                    <a:pt x="362" y="192"/>
                  </a:lnTo>
                  <a:lnTo>
                    <a:pt x="382" y="202"/>
                  </a:lnTo>
                  <a:lnTo>
                    <a:pt x="400" y="212"/>
                  </a:lnTo>
                  <a:lnTo>
                    <a:pt x="418" y="226"/>
                  </a:lnTo>
                  <a:lnTo>
                    <a:pt x="434" y="240"/>
                  </a:lnTo>
                  <a:lnTo>
                    <a:pt x="448" y="256"/>
                  </a:lnTo>
                  <a:lnTo>
                    <a:pt x="460" y="272"/>
                  </a:lnTo>
                  <a:lnTo>
                    <a:pt x="472" y="290"/>
                  </a:lnTo>
                  <a:lnTo>
                    <a:pt x="480" y="310"/>
                  </a:lnTo>
                  <a:lnTo>
                    <a:pt x="488" y="330"/>
                  </a:lnTo>
                  <a:lnTo>
                    <a:pt x="494" y="352"/>
                  </a:lnTo>
                  <a:lnTo>
                    <a:pt x="496" y="374"/>
                  </a:lnTo>
                  <a:lnTo>
                    <a:pt x="498" y="396"/>
                  </a:lnTo>
                  <a:lnTo>
                    <a:pt x="498" y="396"/>
                  </a:lnTo>
                  <a:lnTo>
                    <a:pt x="496" y="418"/>
                  </a:lnTo>
                  <a:lnTo>
                    <a:pt x="494" y="440"/>
                  </a:lnTo>
                  <a:lnTo>
                    <a:pt x="488" y="462"/>
                  </a:lnTo>
                  <a:lnTo>
                    <a:pt x="480" y="482"/>
                  </a:lnTo>
                  <a:lnTo>
                    <a:pt x="472" y="502"/>
                  </a:lnTo>
                  <a:lnTo>
                    <a:pt x="460" y="520"/>
                  </a:lnTo>
                  <a:lnTo>
                    <a:pt x="448" y="536"/>
                  </a:lnTo>
                  <a:lnTo>
                    <a:pt x="434" y="552"/>
                  </a:lnTo>
                  <a:lnTo>
                    <a:pt x="418" y="566"/>
                  </a:lnTo>
                  <a:lnTo>
                    <a:pt x="400" y="578"/>
                  </a:lnTo>
                  <a:lnTo>
                    <a:pt x="382" y="590"/>
                  </a:lnTo>
                  <a:lnTo>
                    <a:pt x="362" y="600"/>
                  </a:lnTo>
                  <a:lnTo>
                    <a:pt x="342" y="606"/>
                  </a:lnTo>
                  <a:lnTo>
                    <a:pt x="322" y="612"/>
                  </a:lnTo>
                  <a:lnTo>
                    <a:pt x="300" y="616"/>
                  </a:lnTo>
                  <a:lnTo>
                    <a:pt x="278" y="6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86" name="Rectangle 558"/>
            <p:cNvSpPr>
              <a:spLocks noChangeArrowheads="1"/>
            </p:cNvSpPr>
            <p:nvPr/>
          </p:nvSpPr>
          <p:spPr bwMode="auto">
            <a:xfrm>
              <a:off x="4709061" y="3398474"/>
              <a:ext cx="67848" cy="2412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050"/>
            </a:p>
          </p:txBody>
        </p:sp>
        <p:sp>
          <p:nvSpPr>
            <p:cNvPr id="88" name="Freeform 559"/>
            <p:cNvSpPr>
              <a:spLocks/>
            </p:cNvSpPr>
            <p:nvPr/>
          </p:nvSpPr>
          <p:spPr bwMode="auto">
            <a:xfrm>
              <a:off x="4592963" y="3375859"/>
              <a:ext cx="73878" cy="73878"/>
            </a:xfrm>
            <a:custGeom>
              <a:avLst/>
              <a:gdLst/>
              <a:ahLst/>
              <a:cxnLst>
                <a:cxn ang="0">
                  <a:pos x="50" y="0"/>
                </a:cxn>
                <a:cxn ang="0">
                  <a:pos x="50" y="0"/>
                </a:cxn>
                <a:cxn ang="0">
                  <a:pos x="40" y="2"/>
                </a:cxn>
                <a:cxn ang="0">
                  <a:pos x="30" y="4"/>
                </a:cxn>
                <a:cxn ang="0">
                  <a:pos x="22" y="10"/>
                </a:cxn>
                <a:cxn ang="0">
                  <a:pos x="14" y="16"/>
                </a:cxn>
                <a:cxn ang="0">
                  <a:pos x="8" y="22"/>
                </a:cxn>
                <a:cxn ang="0">
                  <a:pos x="4" y="30"/>
                </a:cxn>
                <a:cxn ang="0">
                  <a:pos x="0" y="40"/>
                </a:cxn>
                <a:cxn ang="0">
                  <a:pos x="0" y="50"/>
                </a:cxn>
                <a:cxn ang="0">
                  <a:pos x="0" y="50"/>
                </a:cxn>
                <a:cxn ang="0">
                  <a:pos x="0" y="60"/>
                </a:cxn>
                <a:cxn ang="0">
                  <a:pos x="4" y="68"/>
                </a:cxn>
                <a:cxn ang="0">
                  <a:pos x="8" y="78"/>
                </a:cxn>
                <a:cxn ang="0">
                  <a:pos x="14" y="84"/>
                </a:cxn>
                <a:cxn ang="0">
                  <a:pos x="22" y="90"/>
                </a:cxn>
                <a:cxn ang="0">
                  <a:pos x="30" y="96"/>
                </a:cxn>
                <a:cxn ang="0">
                  <a:pos x="40" y="98"/>
                </a:cxn>
                <a:cxn ang="0">
                  <a:pos x="50" y="98"/>
                </a:cxn>
                <a:cxn ang="0">
                  <a:pos x="50" y="98"/>
                </a:cxn>
                <a:cxn ang="0">
                  <a:pos x="58" y="98"/>
                </a:cxn>
                <a:cxn ang="0">
                  <a:pos x="68" y="96"/>
                </a:cxn>
                <a:cxn ang="0">
                  <a:pos x="76" y="90"/>
                </a:cxn>
                <a:cxn ang="0">
                  <a:pos x="84" y="84"/>
                </a:cxn>
                <a:cxn ang="0">
                  <a:pos x="90" y="78"/>
                </a:cxn>
                <a:cxn ang="0">
                  <a:pos x="94" y="68"/>
                </a:cxn>
                <a:cxn ang="0">
                  <a:pos x="98" y="60"/>
                </a:cxn>
                <a:cxn ang="0">
                  <a:pos x="98" y="50"/>
                </a:cxn>
                <a:cxn ang="0">
                  <a:pos x="98" y="50"/>
                </a:cxn>
                <a:cxn ang="0">
                  <a:pos x="98" y="40"/>
                </a:cxn>
                <a:cxn ang="0">
                  <a:pos x="94" y="30"/>
                </a:cxn>
                <a:cxn ang="0">
                  <a:pos x="90" y="22"/>
                </a:cxn>
                <a:cxn ang="0">
                  <a:pos x="84" y="16"/>
                </a:cxn>
                <a:cxn ang="0">
                  <a:pos x="76" y="10"/>
                </a:cxn>
                <a:cxn ang="0">
                  <a:pos x="68" y="4"/>
                </a:cxn>
                <a:cxn ang="0">
                  <a:pos x="58" y="2"/>
                </a:cxn>
                <a:cxn ang="0">
                  <a:pos x="50" y="0"/>
                </a:cxn>
              </a:cxnLst>
              <a:rect l="0" t="0" r="r" b="b"/>
              <a:pathLst>
                <a:path w="98" h="98">
                  <a:moveTo>
                    <a:pt x="50" y="0"/>
                  </a:moveTo>
                  <a:lnTo>
                    <a:pt x="50" y="0"/>
                  </a:lnTo>
                  <a:lnTo>
                    <a:pt x="40" y="2"/>
                  </a:lnTo>
                  <a:lnTo>
                    <a:pt x="30" y="4"/>
                  </a:lnTo>
                  <a:lnTo>
                    <a:pt x="22" y="10"/>
                  </a:lnTo>
                  <a:lnTo>
                    <a:pt x="14" y="16"/>
                  </a:lnTo>
                  <a:lnTo>
                    <a:pt x="8" y="22"/>
                  </a:lnTo>
                  <a:lnTo>
                    <a:pt x="4" y="30"/>
                  </a:lnTo>
                  <a:lnTo>
                    <a:pt x="0" y="40"/>
                  </a:lnTo>
                  <a:lnTo>
                    <a:pt x="0" y="50"/>
                  </a:lnTo>
                  <a:lnTo>
                    <a:pt x="0" y="50"/>
                  </a:lnTo>
                  <a:lnTo>
                    <a:pt x="0" y="60"/>
                  </a:lnTo>
                  <a:lnTo>
                    <a:pt x="4" y="68"/>
                  </a:lnTo>
                  <a:lnTo>
                    <a:pt x="8" y="78"/>
                  </a:lnTo>
                  <a:lnTo>
                    <a:pt x="14" y="84"/>
                  </a:lnTo>
                  <a:lnTo>
                    <a:pt x="22" y="90"/>
                  </a:lnTo>
                  <a:lnTo>
                    <a:pt x="30" y="96"/>
                  </a:lnTo>
                  <a:lnTo>
                    <a:pt x="40" y="98"/>
                  </a:lnTo>
                  <a:lnTo>
                    <a:pt x="50" y="98"/>
                  </a:lnTo>
                  <a:lnTo>
                    <a:pt x="50" y="98"/>
                  </a:lnTo>
                  <a:lnTo>
                    <a:pt x="58" y="98"/>
                  </a:lnTo>
                  <a:lnTo>
                    <a:pt x="68" y="96"/>
                  </a:lnTo>
                  <a:lnTo>
                    <a:pt x="76" y="90"/>
                  </a:lnTo>
                  <a:lnTo>
                    <a:pt x="84" y="84"/>
                  </a:lnTo>
                  <a:lnTo>
                    <a:pt x="90" y="78"/>
                  </a:lnTo>
                  <a:lnTo>
                    <a:pt x="94" y="68"/>
                  </a:lnTo>
                  <a:lnTo>
                    <a:pt x="98" y="60"/>
                  </a:lnTo>
                  <a:lnTo>
                    <a:pt x="98" y="50"/>
                  </a:lnTo>
                  <a:lnTo>
                    <a:pt x="98" y="50"/>
                  </a:lnTo>
                  <a:lnTo>
                    <a:pt x="98" y="40"/>
                  </a:lnTo>
                  <a:lnTo>
                    <a:pt x="94" y="30"/>
                  </a:lnTo>
                  <a:lnTo>
                    <a:pt x="90" y="22"/>
                  </a:lnTo>
                  <a:lnTo>
                    <a:pt x="84" y="16"/>
                  </a:lnTo>
                  <a:lnTo>
                    <a:pt x="76" y="10"/>
                  </a:lnTo>
                  <a:lnTo>
                    <a:pt x="68" y="4"/>
                  </a:lnTo>
                  <a:lnTo>
                    <a:pt x="58" y="2"/>
                  </a:lnTo>
                  <a:lnTo>
                    <a:pt x="5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89" name="Rectangle 561"/>
            <p:cNvSpPr>
              <a:spLocks noChangeArrowheads="1"/>
            </p:cNvSpPr>
            <p:nvPr/>
          </p:nvSpPr>
          <p:spPr bwMode="auto">
            <a:xfrm>
              <a:off x="4617093" y="3262778"/>
              <a:ext cx="25631" cy="69356"/>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050"/>
            </a:p>
          </p:txBody>
        </p:sp>
      </p:grpSp>
      <p:grpSp>
        <p:nvGrpSpPr>
          <p:cNvPr id="90" name="Group 4"/>
          <p:cNvGrpSpPr>
            <a:grpSpLocks noChangeAspect="1"/>
          </p:cNvGrpSpPr>
          <p:nvPr/>
        </p:nvGrpSpPr>
        <p:grpSpPr bwMode="auto">
          <a:xfrm>
            <a:off x="3214266" y="3669600"/>
            <a:ext cx="326489" cy="377668"/>
            <a:chOff x="3034" y="619"/>
            <a:chExt cx="185" cy="214"/>
          </a:xfrm>
          <a:solidFill>
            <a:schemeClr val="bg1"/>
          </a:solidFill>
        </p:grpSpPr>
        <p:sp>
          <p:nvSpPr>
            <p:cNvPr id="93" name="Freeform 5"/>
            <p:cNvSpPr>
              <a:spLocks/>
            </p:cNvSpPr>
            <p:nvPr/>
          </p:nvSpPr>
          <p:spPr bwMode="auto">
            <a:xfrm>
              <a:off x="3034" y="734"/>
              <a:ext cx="185" cy="99"/>
            </a:xfrm>
            <a:custGeom>
              <a:avLst/>
              <a:gdLst>
                <a:gd name="T0" fmla="*/ 349 w 368"/>
                <a:gd name="T1" fmla="*/ 0 h 198"/>
                <a:gd name="T2" fmla="*/ 357 w 368"/>
                <a:gd name="T3" fmla="*/ 1 h 198"/>
                <a:gd name="T4" fmla="*/ 363 w 368"/>
                <a:gd name="T5" fmla="*/ 5 h 198"/>
                <a:gd name="T6" fmla="*/ 365 w 368"/>
                <a:gd name="T7" fmla="*/ 9 h 198"/>
                <a:gd name="T8" fmla="*/ 368 w 368"/>
                <a:gd name="T9" fmla="*/ 15 h 198"/>
                <a:gd name="T10" fmla="*/ 368 w 368"/>
                <a:gd name="T11" fmla="*/ 23 h 198"/>
                <a:gd name="T12" fmla="*/ 365 w 368"/>
                <a:gd name="T13" fmla="*/ 29 h 198"/>
                <a:gd name="T14" fmla="*/ 271 w 368"/>
                <a:gd name="T15" fmla="*/ 124 h 198"/>
                <a:gd name="T16" fmla="*/ 266 w 368"/>
                <a:gd name="T17" fmla="*/ 128 h 198"/>
                <a:gd name="T18" fmla="*/ 255 w 368"/>
                <a:gd name="T19" fmla="*/ 134 h 198"/>
                <a:gd name="T20" fmla="*/ 85 w 368"/>
                <a:gd name="T21" fmla="*/ 134 h 198"/>
                <a:gd name="T22" fmla="*/ 79 w 368"/>
                <a:gd name="T23" fmla="*/ 135 h 198"/>
                <a:gd name="T24" fmla="*/ 69 w 368"/>
                <a:gd name="T25" fmla="*/ 139 h 198"/>
                <a:gd name="T26" fmla="*/ 16 w 368"/>
                <a:gd name="T27" fmla="*/ 193 h 198"/>
                <a:gd name="T28" fmla="*/ 10 w 368"/>
                <a:gd name="T29" fmla="*/ 196 h 198"/>
                <a:gd name="T30" fmla="*/ 6 w 368"/>
                <a:gd name="T31" fmla="*/ 198 h 198"/>
                <a:gd name="T32" fmla="*/ 2 w 368"/>
                <a:gd name="T33" fmla="*/ 195 h 198"/>
                <a:gd name="T34" fmla="*/ 0 w 368"/>
                <a:gd name="T35" fmla="*/ 187 h 198"/>
                <a:gd name="T36" fmla="*/ 0 w 368"/>
                <a:gd name="T37" fmla="*/ 135 h 198"/>
                <a:gd name="T38" fmla="*/ 2 w 368"/>
                <a:gd name="T39" fmla="*/ 124 h 198"/>
                <a:gd name="T40" fmla="*/ 7 w 368"/>
                <a:gd name="T41" fmla="*/ 115 h 198"/>
                <a:gd name="T42" fmla="*/ 40 w 368"/>
                <a:gd name="T43" fmla="*/ 82 h 198"/>
                <a:gd name="T44" fmla="*/ 103 w 368"/>
                <a:gd name="T45" fmla="*/ 14 h 198"/>
                <a:gd name="T46" fmla="*/ 109 w 368"/>
                <a:gd name="T47" fmla="*/ 9 h 198"/>
                <a:gd name="T48" fmla="*/ 117 w 368"/>
                <a:gd name="T49" fmla="*/ 8 h 198"/>
                <a:gd name="T50" fmla="*/ 226 w 368"/>
                <a:gd name="T51" fmla="*/ 8 h 198"/>
                <a:gd name="T52" fmla="*/ 233 w 368"/>
                <a:gd name="T53" fmla="*/ 9 h 198"/>
                <a:gd name="T54" fmla="*/ 239 w 368"/>
                <a:gd name="T55" fmla="*/ 13 h 198"/>
                <a:gd name="T56" fmla="*/ 243 w 368"/>
                <a:gd name="T57" fmla="*/ 18 h 198"/>
                <a:gd name="T58" fmla="*/ 244 w 368"/>
                <a:gd name="T59" fmla="*/ 26 h 198"/>
                <a:gd name="T60" fmla="*/ 244 w 368"/>
                <a:gd name="T61" fmla="*/ 30 h 198"/>
                <a:gd name="T62" fmla="*/ 241 w 368"/>
                <a:gd name="T63" fmla="*/ 37 h 198"/>
                <a:gd name="T64" fmla="*/ 236 w 368"/>
                <a:gd name="T65" fmla="*/ 42 h 198"/>
                <a:gd name="T66" fmla="*/ 229 w 368"/>
                <a:gd name="T67" fmla="*/ 45 h 198"/>
                <a:gd name="T68" fmla="*/ 157 w 368"/>
                <a:gd name="T69" fmla="*/ 45 h 198"/>
                <a:gd name="T70" fmla="*/ 268 w 368"/>
                <a:gd name="T71" fmla="*/ 73 h 198"/>
                <a:gd name="T72" fmla="*/ 336 w 368"/>
                <a:gd name="T73" fmla="*/ 5 h 198"/>
                <a:gd name="T74" fmla="*/ 342 w 368"/>
                <a:gd name="T75" fmla="*/ 1 h 198"/>
                <a:gd name="T76" fmla="*/ 349 w 368"/>
                <a:gd name="T7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8" h="198">
                  <a:moveTo>
                    <a:pt x="349" y="0"/>
                  </a:moveTo>
                  <a:lnTo>
                    <a:pt x="349" y="0"/>
                  </a:lnTo>
                  <a:lnTo>
                    <a:pt x="353" y="0"/>
                  </a:lnTo>
                  <a:lnTo>
                    <a:pt x="357" y="1"/>
                  </a:lnTo>
                  <a:lnTo>
                    <a:pt x="360" y="3"/>
                  </a:lnTo>
                  <a:lnTo>
                    <a:pt x="363" y="5"/>
                  </a:lnTo>
                  <a:lnTo>
                    <a:pt x="363" y="5"/>
                  </a:lnTo>
                  <a:lnTo>
                    <a:pt x="365" y="9"/>
                  </a:lnTo>
                  <a:lnTo>
                    <a:pt x="367" y="12"/>
                  </a:lnTo>
                  <a:lnTo>
                    <a:pt x="368" y="15"/>
                  </a:lnTo>
                  <a:lnTo>
                    <a:pt x="368" y="18"/>
                  </a:lnTo>
                  <a:lnTo>
                    <a:pt x="368" y="23"/>
                  </a:lnTo>
                  <a:lnTo>
                    <a:pt x="367" y="26"/>
                  </a:lnTo>
                  <a:lnTo>
                    <a:pt x="365" y="29"/>
                  </a:lnTo>
                  <a:lnTo>
                    <a:pt x="363" y="32"/>
                  </a:lnTo>
                  <a:lnTo>
                    <a:pt x="271" y="124"/>
                  </a:lnTo>
                  <a:lnTo>
                    <a:pt x="271" y="124"/>
                  </a:lnTo>
                  <a:lnTo>
                    <a:pt x="266" y="128"/>
                  </a:lnTo>
                  <a:lnTo>
                    <a:pt x="261" y="132"/>
                  </a:lnTo>
                  <a:lnTo>
                    <a:pt x="255" y="134"/>
                  </a:lnTo>
                  <a:lnTo>
                    <a:pt x="249" y="134"/>
                  </a:lnTo>
                  <a:lnTo>
                    <a:pt x="85" y="134"/>
                  </a:lnTo>
                  <a:lnTo>
                    <a:pt x="85" y="134"/>
                  </a:lnTo>
                  <a:lnTo>
                    <a:pt x="79" y="135"/>
                  </a:lnTo>
                  <a:lnTo>
                    <a:pt x="74" y="137"/>
                  </a:lnTo>
                  <a:lnTo>
                    <a:pt x="69" y="139"/>
                  </a:lnTo>
                  <a:lnTo>
                    <a:pt x="65" y="142"/>
                  </a:lnTo>
                  <a:lnTo>
                    <a:pt x="16" y="193"/>
                  </a:lnTo>
                  <a:lnTo>
                    <a:pt x="16" y="193"/>
                  </a:lnTo>
                  <a:lnTo>
                    <a:pt x="10" y="196"/>
                  </a:lnTo>
                  <a:lnTo>
                    <a:pt x="6" y="198"/>
                  </a:lnTo>
                  <a:lnTo>
                    <a:pt x="6" y="198"/>
                  </a:lnTo>
                  <a:lnTo>
                    <a:pt x="4" y="197"/>
                  </a:lnTo>
                  <a:lnTo>
                    <a:pt x="2" y="195"/>
                  </a:lnTo>
                  <a:lnTo>
                    <a:pt x="0" y="191"/>
                  </a:lnTo>
                  <a:lnTo>
                    <a:pt x="0" y="187"/>
                  </a:lnTo>
                  <a:lnTo>
                    <a:pt x="0" y="135"/>
                  </a:lnTo>
                  <a:lnTo>
                    <a:pt x="0" y="135"/>
                  </a:lnTo>
                  <a:lnTo>
                    <a:pt x="1" y="129"/>
                  </a:lnTo>
                  <a:lnTo>
                    <a:pt x="2" y="124"/>
                  </a:lnTo>
                  <a:lnTo>
                    <a:pt x="5" y="119"/>
                  </a:lnTo>
                  <a:lnTo>
                    <a:pt x="7" y="115"/>
                  </a:lnTo>
                  <a:lnTo>
                    <a:pt x="40" y="82"/>
                  </a:lnTo>
                  <a:lnTo>
                    <a:pt x="40" y="82"/>
                  </a:lnTo>
                  <a:lnTo>
                    <a:pt x="103" y="14"/>
                  </a:lnTo>
                  <a:lnTo>
                    <a:pt x="103" y="14"/>
                  </a:lnTo>
                  <a:lnTo>
                    <a:pt x="105" y="11"/>
                  </a:lnTo>
                  <a:lnTo>
                    <a:pt x="109" y="9"/>
                  </a:lnTo>
                  <a:lnTo>
                    <a:pt x="113" y="8"/>
                  </a:lnTo>
                  <a:lnTo>
                    <a:pt x="117" y="8"/>
                  </a:lnTo>
                  <a:lnTo>
                    <a:pt x="226" y="8"/>
                  </a:lnTo>
                  <a:lnTo>
                    <a:pt x="226" y="8"/>
                  </a:lnTo>
                  <a:lnTo>
                    <a:pt x="229" y="8"/>
                  </a:lnTo>
                  <a:lnTo>
                    <a:pt x="233" y="9"/>
                  </a:lnTo>
                  <a:lnTo>
                    <a:pt x="236" y="11"/>
                  </a:lnTo>
                  <a:lnTo>
                    <a:pt x="239" y="13"/>
                  </a:lnTo>
                  <a:lnTo>
                    <a:pt x="241" y="15"/>
                  </a:lnTo>
                  <a:lnTo>
                    <a:pt x="243" y="18"/>
                  </a:lnTo>
                  <a:lnTo>
                    <a:pt x="244" y="23"/>
                  </a:lnTo>
                  <a:lnTo>
                    <a:pt x="244" y="26"/>
                  </a:lnTo>
                  <a:lnTo>
                    <a:pt x="244" y="26"/>
                  </a:lnTo>
                  <a:lnTo>
                    <a:pt x="244" y="30"/>
                  </a:lnTo>
                  <a:lnTo>
                    <a:pt x="243" y="34"/>
                  </a:lnTo>
                  <a:lnTo>
                    <a:pt x="241" y="37"/>
                  </a:lnTo>
                  <a:lnTo>
                    <a:pt x="239" y="40"/>
                  </a:lnTo>
                  <a:lnTo>
                    <a:pt x="236" y="42"/>
                  </a:lnTo>
                  <a:lnTo>
                    <a:pt x="233" y="43"/>
                  </a:lnTo>
                  <a:lnTo>
                    <a:pt x="229" y="45"/>
                  </a:lnTo>
                  <a:lnTo>
                    <a:pt x="226" y="45"/>
                  </a:lnTo>
                  <a:lnTo>
                    <a:pt x="157" y="45"/>
                  </a:lnTo>
                  <a:lnTo>
                    <a:pt x="130" y="73"/>
                  </a:lnTo>
                  <a:lnTo>
                    <a:pt x="268" y="73"/>
                  </a:lnTo>
                  <a:lnTo>
                    <a:pt x="336" y="5"/>
                  </a:lnTo>
                  <a:lnTo>
                    <a:pt x="336" y="5"/>
                  </a:lnTo>
                  <a:lnTo>
                    <a:pt x="339" y="3"/>
                  </a:lnTo>
                  <a:lnTo>
                    <a:pt x="342" y="1"/>
                  </a:lnTo>
                  <a:lnTo>
                    <a:pt x="346" y="0"/>
                  </a:lnTo>
                  <a:lnTo>
                    <a:pt x="349" y="0"/>
                  </a:lnTo>
                  <a:lnTo>
                    <a:pt x="3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
            <p:cNvSpPr>
              <a:spLocks noEditPoints="1"/>
            </p:cNvSpPr>
            <p:nvPr/>
          </p:nvSpPr>
          <p:spPr bwMode="auto">
            <a:xfrm>
              <a:off x="3108" y="619"/>
              <a:ext cx="82" cy="110"/>
            </a:xfrm>
            <a:custGeom>
              <a:avLst/>
              <a:gdLst>
                <a:gd name="T0" fmla="*/ 164 w 164"/>
                <a:gd name="T1" fmla="*/ 70 h 218"/>
                <a:gd name="T2" fmla="*/ 164 w 164"/>
                <a:gd name="T3" fmla="*/ 57 h 218"/>
                <a:gd name="T4" fmla="*/ 109 w 164"/>
                <a:gd name="T5" fmla="*/ 0 h 218"/>
                <a:gd name="T6" fmla="*/ 0 w 164"/>
                <a:gd name="T7" fmla="*/ 0 h 218"/>
                <a:gd name="T8" fmla="*/ 0 w 164"/>
                <a:gd name="T9" fmla="*/ 204 h 218"/>
                <a:gd name="T10" fmla="*/ 0 w 164"/>
                <a:gd name="T11" fmla="*/ 204 h 218"/>
                <a:gd name="T12" fmla="*/ 1 w 164"/>
                <a:gd name="T13" fmla="*/ 210 h 218"/>
                <a:gd name="T14" fmla="*/ 5 w 164"/>
                <a:gd name="T15" fmla="*/ 214 h 218"/>
                <a:gd name="T16" fmla="*/ 9 w 164"/>
                <a:gd name="T17" fmla="*/ 217 h 218"/>
                <a:gd name="T18" fmla="*/ 14 w 164"/>
                <a:gd name="T19" fmla="*/ 218 h 218"/>
                <a:gd name="T20" fmla="*/ 164 w 164"/>
                <a:gd name="T21" fmla="*/ 218 h 218"/>
                <a:gd name="T22" fmla="*/ 164 w 164"/>
                <a:gd name="T23" fmla="*/ 70 h 218"/>
                <a:gd name="T24" fmla="*/ 164 w 164"/>
                <a:gd name="T25" fmla="*/ 70 h 218"/>
                <a:gd name="T26" fmla="*/ 146 w 164"/>
                <a:gd name="T27" fmla="*/ 58 h 218"/>
                <a:gd name="T28" fmla="*/ 107 w 164"/>
                <a:gd name="T29" fmla="*/ 58 h 218"/>
                <a:gd name="T30" fmla="*/ 107 w 164"/>
                <a:gd name="T31" fmla="*/ 19 h 218"/>
                <a:gd name="T32" fmla="*/ 146 w 164"/>
                <a:gd name="T33" fmla="*/ 58 h 218"/>
                <a:gd name="T34" fmla="*/ 147 w 164"/>
                <a:gd name="T35" fmla="*/ 201 h 218"/>
                <a:gd name="T36" fmla="*/ 18 w 164"/>
                <a:gd name="T37" fmla="*/ 201 h 218"/>
                <a:gd name="T38" fmla="*/ 18 w 164"/>
                <a:gd name="T39" fmla="*/ 17 h 218"/>
                <a:gd name="T40" fmla="*/ 95 w 164"/>
                <a:gd name="T41" fmla="*/ 17 h 218"/>
                <a:gd name="T42" fmla="*/ 95 w 164"/>
                <a:gd name="T43" fmla="*/ 55 h 218"/>
                <a:gd name="T44" fmla="*/ 95 w 164"/>
                <a:gd name="T45" fmla="*/ 55 h 218"/>
                <a:gd name="T46" fmla="*/ 96 w 164"/>
                <a:gd name="T47" fmla="*/ 60 h 218"/>
                <a:gd name="T48" fmla="*/ 99 w 164"/>
                <a:gd name="T49" fmla="*/ 65 h 218"/>
                <a:gd name="T50" fmla="*/ 104 w 164"/>
                <a:gd name="T51" fmla="*/ 69 h 218"/>
                <a:gd name="T52" fmla="*/ 110 w 164"/>
                <a:gd name="T53" fmla="*/ 70 h 218"/>
                <a:gd name="T54" fmla="*/ 147 w 164"/>
                <a:gd name="T55" fmla="*/ 70 h 218"/>
                <a:gd name="T56" fmla="*/ 147 w 164"/>
                <a:gd name="T57" fmla="*/ 20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4" h="218">
                  <a:moveTo>
                    <a:pt x="164" y="70"/>
                  </a:moveTo>
                  <a:lnTo>
                    <a:pt x="164" y="57"/>
                  </a:lnTo>
                  <a:lnTo>
                    <a:pt x="109" y="0"/>
                  </a:lnTo>
                  <a:lnTo>
                    <a:pt x="0" y="0"/>
                  </a:lnTo>
                  <a:lnTo>
                    <a:pt x="0" y="204"/>
                  </a:lnTo>
                  <a:lnTo>
                    <a:pt x="0" y="204"/>
                  </a:lnTo>
                  <a:lnTo>
                    <a:pt x="1" y="210"/>
                  </a:lnTo>
                  <a:lnTo>
                    <a:pt x="5" y="214"/>
                  </a:lnTo>
                  <a:lnTo>
                    <a:pt x="9" y="217"/>
                  </a:lnTo>
                  <a:lnTo>
                    <a:pt x="14" y="218"/>
                  </a:lnTo>
                  <a:lnTo>
                    <a:pt x="164" y="218"/>
                  </a:lnTo>
                  <a:lnTo>
                    <a:pt x="164" y="70"/>
                  </a:lnTo>
                  <a:lnTo>
                    <a:pt x="164" y="70"/>
                  </a:lnTo>
                  <a:close/>
                  <a:moveTo>
                    <a:pt x="146" y="58"/>
                  </a:moveTo>
                  <a:lnTo>
                    <a:pt x="107" y="58"/>
                  </a:lnTo>
                  <a:lnTo>
                    <a:pt x="107" y="19"/>
                  </a:lnTo>
                  <a:lnTo>
                    <a:pt x="146" y="58"/>
                  </a:lnTo>
                  <a:close/>
                  <a:moveTo>
                    <a:pt x="147" y="201"/>
                  </a:moveTo>
                  <a:lnTo>
                    <a:pt x="18" y="201"/>
                  </a:lnTo>
                  <a:lnTo>
                    <a:pt x="18" y="17"/>
                  </a:lnTo>
                  <a:lnTo>
                    <a:pt x="95" y="17"/>
                  </a:lnTo>
                  <a:lnTo>
                    <a:pt x="95" y="55"/>
                  </a:lnTo>
                  <a:lnTo>
                    <a:pt x="95" y="55"/>
                  </a:lnTo>
                  <a:lnTo>
                    <a:pt x="96" y="60"/>
                  </a:lnTo>
                  <a:lnTo>
                    <a:pt x="99" y="65"/>
                  </a:lnTo>
                  <a:lnTo>
                    <a:pt x="104" y="69"/>
                  </a:lnTo>
                  <a:lnTo>
                    <a:pt x="110" y="70"/>
                  </a:lnTo>
                  <a:lnTo>
                    <a:pt x="147" y="70"/>
                  </a:lnTo>
                  <a:lnTo>
                    <a:pt x="147"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9" name="Group 98"/>
          <p:cNvGrpSpPr/>
          <p:nvPr/>
        </p:nvGrpSpPr>
        <p:grpSpPr>
          <a:xfrm>
            <a:off x="5980010" y="3682388"/>
            <a:ext cx="403418" cy="362679"/>
            <a:chOff x="6073204" y="2452026"/>
            <a:chExt cx="531572" cy="477891"/>
          </a:xfrm>
        </p:grpSpPr>
        <p:sp>
          <p:nvSpPr>
            <p:cNvPr id="100" name="Freeform 5"/>
            <p:cNvSpPr>
              <a:spLocks noEditPoints="1"/>
            </p:cNvSpPr>
            <p:nvPr/>
          </p:nvSpPr>
          <p:spPr bwMode="auto">
            <a:xfrm>
              <a:off x="6073204" y="2452026"/>
              <a:ext cx="423096" cy="427087"/>
            </a:xfrm>
            <a:custGeom>
              <a:avLst/>
              <a:gdLst>
                <a:gd name="T0" fmla="*/ 426 w 426"/>
                <a:gd name="T1" fmla="*/ 138 h 426"/>
                <a:gd name="T2" fmla="*/ 426 w 426"/>
                <a:gd name="T3" fmla="*/ 138 h 426"/>
                <a:gd name="T4" fmla="*/ 425 w 426"/>
                <a:gd name="T5" fmla="*/ 131 h 426"/>
                <a:gd name="T6" fmla="*/ 424 w 426"/>
                <a:gd name="T7" fmla="*/ 126 h 426"/>
                <a:gd name="T8" fmla="*/ 420 w 426"/>
                <a:gd name="T9" fmla="*/ 120 h 426"/>
                <a:gd name="T10" fmla="*/ 416 w 426"/>
                <a:gd name="T11" fmla="*/ 116 h 426"/>
                <a:gd name="T12" fmla="*/ 412 w 426"/>
                <a:gd name="T13" fmla="*/ 112 h 426"/>
                <a:gd name="T14" fmla="*/ 407 w 426"/>
                <a:gd name="T15" fmla="*/ 108 h 426"/>
                <a:gd name="T16" fmla="*/ 401 w 426"/>
                <a:gd name="T17" fmla="*/ 107 h 426"/>
                <a:gd name="T18" fmla="*/ 395 w 426"/>
                <a:gd name="T19" fmla="*/ 106 h 426"/>
                <a:gd name="T20" fmla="*/ 395 w 426"/>
                <a:gd name="T21" fmla="*/ 106 h 426"/>
                <a:gd name="T22" fmla="*/ 394 w 426"/>
                <a:gd name="T23" fmla="*/ 106 h 426"/>
                <a:gd name="T24" fmla="*/ 394 w 426"/>
                <a:gd name="T25" fmla="*/ 106 h 426"/>
                <a:gd name="T26" fmla="*/ 394 w 426"/>
                <a:gd name="T27" fmla="*/ 106 h 426"/>
                <a:gd name="T28" fmla="*/ 319 w 426"/>
                <a:gd name="T29" fmla="*/ 106 h 426"/>
                <a:gd name="T30" fmla="*/ 319 w 426"/>
                <a:gd name="T31" fmla="*/ 213 h 426"/>
                <a:gd name="T32" fmla="*/ 213 w 426"/>
                <a:gd name="T33" fmla="*/ 213 h 426"/>
                <a:gd name="T34" fmla="*/ 213 w 426"/>
                <a:gd name="T35" fmla="*/ 106 h 426"/>
                <a:gd name="T36" fmla="*/ 107 w 426"/>
                <a:gd name="T37" fmla="*/ 106 h 426"/>
                <a:gd name="T38" fmla="*/ 107 w 426"/>
                <a:gd name="T39" fmla="*/ 213 h 426"/>
                <a:gd name="T40" fmla="*/ 213 w 426"/>
                <a:gd name="T41" fmla="*/ 213 h 426"/>
                <a:gd name="T42" fmla="*/ 213 w 426"/>
                <a:gd name="T43" fmla="*/ 320 h 426"/>
                <a:gd name="T44" fmla="*/ 107 w 426"/>
                <a:gd name="T45" fmla="*/ 320 h 426"/>
                <a:gd name="T46" fmla="*/ 107 w 426"/>
                <a:gd name="T47" fmla="*/ 393 h 426"/>
                <a:gd name="T48" fmla="*/ 107 w 426"/>
                <a:gd name="T49" fmla="*/ 393 h 426"/>
                <a:gd name="T50" fmla="*/ 107 w 426"/>
                <a:gd name="T51" fmla="*/ 394 h 426"/>
                <a:gd name="T52" fmla="*/ 107 w 426"/>
                <a:gd name="T53" fmla="*/ 394 h 426"/>
                <a:gd name="T54" fmla="*/ 107 w 426"/>
                <a:gd name="T55" fmla="*/ 396 h 426"/>
                <a:gd name="T56" fmla="*/ 107 w 426"/>
                <a:gd name="T57" fmla="*/ 396 h 426"/>
                <a:gd name="T58" fmla="*/ 108 w 426"/>
                <a:gd name="T59" fmla="*/ 402 h 426"/>
                <a:gd name="T60" fmla="*/ 110 w 426"/>
                <a:gd name="T61" fmla="*/ 408 h 426"/>
                <a:gd name="T62" fmla="*/ 112 w 426"/>
                <a:gd name="T63" fmla="*/ 412 h 426"/>
                <a:gd name="T64" fmla="*/ 116 w 426"/>
                <a:gd name="T65" fmla="*/ 417 h 426"/>
                <a:gd name="T66" fmla="*/ 121 w 426"/>
                <a:gd name="T67" fmla="*/ 421 h 426"/>
                <a:gd name="T68" fmla="*/ 125 w 426"/>
                <a:gd name="T69" fmla="*/ 423 h 426"/>
                <a:gd name="T70" fmla="*/ 131 w 426"/>
                <a:gd name="T71" fmla="*/ 425 h 426"/>
                <a:gd name="T72" fmla="*/ 137 w 426"/>
                <a:gd name="T73" fmla="*/ 426 h 426"/>
                <a:gd name="T74" fmla="*/ 137 w 426"/>
                <a:gd name="T75" fmla="*/ 426 h 426"/>
                <a:gd name="T76" fmla="*/ 139 w 426"/>
                <a:gd name="T77" fmla="*/ 426 h 426"/>
                <a:gd name="T78" fmla="*/ 139 w 426"/>
                <a:gd name="T79" fmla="*/ 426 h 426"/>
                <a:gd name="T80" fmla="*/ 140 w 426"/>
                <a:gd name="T81" fmla="*/ 426 h 426"/>
                <a:gd name="T82" fmla="*/ 426 w 426"/>
                <a:gd name="T83" fmla="*/ 426 h 426"/>
                <a:gd name="T84" fmla="*/ 426 w 426"/>
                <a:gd name="T85" fmla="*/ 139 h 426"/>
                <a:gd name="T86" fmla="*/ 426 w 426"/>
                <a:gd name="T87" fmla="*/ 139 h 426"/>
                <a:gd name="T88" fmla="*/ 426 w 426"/>
                <a:gd name="T89" fmla="*/ 139 h 426"/>
                <a:gd name="T90" fmla="*/ 426 w 426"/>
                <a:gd name="T91" fmla="*/ 139 h 426"/>
                <a:gd name="T92" fmla="*/ 426 w 426"/>
                <a:gd name="T93" fmla="*/ 138 h 426"/>
                <a:gd name="T94" fmla="*/ 426 w 426"/>
                <a:gd name="T95" fmla="*/ 138 h 426"/>
                <a:gd name="T96" fmla="*/ 107 w 426"/>
                <a:gd name="T97" fmla="*/ 213 h 426"/>
                <a:gd name="T98" fmla="*/ 0 w 426"/>
                <a:gd name="T99" fmla="*/ 213 h 426"/>
                <a:gd name="T100" fmla="*/ 0 w 426"/>
                <a:gd name="T101" fmla="*/ 320 h 426"/>
                <a:gd name="T102" fmla="*/ 107 w 426"/>
                <a:gd name="T103" fmla="*/ 320 h 426"/>
                <a:gd name="T104" fmla="*/ 107 w 426"/>
                <a:gd name="T105" fmla="*/ 213 h 426"/>
                <a:gd name="T106" fmla="*/ 0 w 426"/>
                <a:gd name="T107" fmla="*/ 0 h 426"/>
                <a:gd name="T108" fmla="*/ 0 w 426"/>
                <a:gd name="T109" fmla="*/ 106 h 426"/>
                <a:gd name="T110" fmla="*/ 107 w 426"/>
                <a:gd name="T111" fmla="*/ 106 h 426"/>
                <a:gd name="T112" fmla="*/ 107 w 426"/>
                <a:gd name="T113" fmla="*/ 0 h 426"/>
                <a:gd name="T114" fmla="*/ 0 w 426"/>
                <a:gd name="T115" fmla="*/ 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6" h="426">
                  <a:moveTo>
                    <a:pt x="426" y="138"/>
                  </a:moveTo>
                  <a:lnTo>
                    <a:pt x="426" y="138"/>
                  </a:lnTo>
                  <a:lnTo>
                    <a:pt x="425" y="131"/>
                  </a:lnTo>
                  <a:lnTo>
                    <a:pt x="424" y="126"/>
                  </a:lnTo>
                  <a:lnTo>
                    <a:pt x="420" y="120"/>
                  </a:lnTo>
                  <a:lnTo>
                    <a:pt x="416" y="116"/>
                  </a:lnTo>
                  <a:lnTo>
                    <a:pt x="412" y="112"/>
                  </a:lnTo>
                  <a:lnTo>
                    <a:pt x="407" y="108"/>
                  </a:lnTo>
                  <a:lnTo>
                    <a:pt x="401" y="107"/>
                  </a:lnTo>
                  <a:lnTo>
                    <a:pt x="395" y="106"/>
                  </a:lnTo>
                  <a:lnTo>
                    <a:pt x="395" y="106"/>
                  </a:lnTo>
                  <a:lnTo>
                    <a:pt x="394" y="106"/>
                  </a:lnTo>
                  <a:lnTo>
                    <a:pt x="394" y="106"/>
                  </a:lnTo>
                  <a:lnTo>
                    <a:pt x="394" y="106"/>
                  </a:lnTo>
                  <a:lnTo>
                    <a:pt x="319" y="106"/>
                  </a:lnTo>
                  <a:lnTo>
                    <a:pt x="319" y="213"/>
                  </a:lnTo>
                  <a:lnTo>
                    <a:pt x="213" y="213"/>
                  </a:lnTo>
                  <a:lnTo>
                    <a:pt x="213" y="106"/>
                  </a:lnTo>
                  <a:lnTo>
                    <a:pt x="107" y="106"/>
                  </a:lnTo>
                  <a:lnTo>
                    <a:pt x="107" y="213"/>
                  </a:lnTo>
                  <a:lnTo>
                    <a:pt x="213" y="213"/>
                  </a:lnTo>
                  <a:lnTo>
                    <a:pt x="213" y="320"/>
                  </a:lnTo>
                  <a:lnTo>
                    <a:pt x="107" y="320"/>
                  </a:lnTo>
                  <a:lnTo>
                    <a:pt x="107" y="393"/>
                  </a:lnTo>
                  <a:lnTo>
                    <a:pt x="107" y="393"/>
                  </a:lnTo>
                  <a:lnTo>
                    <a:pt x="107" y="394"/>
                  </a:lnTo>
                  <a:lnTo>
                    <a:pt x="107" y="394"/>
                  </a:lnTo>
                  <a:lnTo>
                    <a:pt x="107" y="396"/>
                  </a:lnTo>
                  <a:lnTo>
                    <a:pt x="107" y="396"/>
                  </a:lnTo>
                  <a:lnTo>
                    <a:pt x="108" y="402"/>
                  </a:lnTo>
                  <a:lnTo>
                    <a:pt x="110" y="408"/>
                  </a:lnTo>
                  <a:lnTo>
                    <a:pt x="112" y="412"/>
                  </a:lnTo>
                  <a:lnTo>
                    <a:pt x="116" y="417"/>
                  </a:lnTo>
                  <a:lnTo>
                    <a:pt x="121" y="421"/>
                  </a:lnTo>
                  <a:lnTo>
                    <a:pt x="125" y="423"/>
                  </a:lnTo>
                  <a:lnTo>
                    <a:pt x="131" y="425"/>
                  </a:lnTo>
                  <a:lnTo>
                    <a:pt x="137" y="426"/>
                  </a:lnTo>
                  <a:lnTo>
                    <a:pt x="137" y="426"/>
                  </a:lnTo>
                  <a:lnTo>
                    <a:pt x="139" y="426"/>
                  </a:lnTo>
                  <a:lnTo>
                    <a:pt x="139" y="426"/>
                  </a:lnTo>
                  <a:lnTo>
                    <a:pt x="140" y="426"/>
                  </a:lnTo>
                  <a:lnTo>
                    <a:pt x="426" y="426"/>
                  </a:lnTo>
                  <a:lnTo>
                    <a:pt x="426" y="139"/>
                  </a:lnTo>
                  <a:lnTo>
                    <a:pt x="426" y="139"/>
                  </a:lnTo>
                  <a:lnTo>
                    <a:pt x="426" y="139"/>
                  </a:lnTo>
                  <a:lnTo>
                    <a:pt x="426" y="139"/>
                  </a:lnTo>
                  <a:lnTo>
                    <a:pt x="426" y="138"/>
                  </a:lnTo>
                  <a:lnTo>
                    <a:pt x="426" y="138"/>
                  </a:lnTo>
                  <a:close/>
                  <a:moveTo>
                    <a:pt x="107" y="213"/>
                  </a:moveTo>
                  <a:lnTo>
                    <a:pt x="0" y="213"/>
                  </a:lnTo>
                  <a:lnTo>
                    <a:pt x="0" y="320"/>
                  </a:lnTo>
                  <a:lnTo>
                    <a:pt x="107" y="320"/>
                  </a:lnTo>
                  <a:lnTo>
                    <a:pt x="107" y="213"/>
                  </a:lnTo>
                  <a:close/>
                  <a:moveTo>
                    <a:pt x="0" y="0"/>
                  </a:moveTo>
                  <a:lnTo>
                    <a:pt x="0" y="106"/>
                  </a:lnTo>
                  <a:lnTo>
                    <a:pt x="107" y="106"/>
                  </a:lnTo>
                  <a:lnTo>
                    <a:pt x="107" y="0"/>
                  </a:lnTo>
                  <a:lnTo>
                    <a:pt x="0"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101" name="Group 100"/>
            <p:cNvGrpSpPr/>
            <p:nvPr/>
          </p:nvGrpSpPr>
          <p:grpSpPr>
            <a:xfrm>
              <a:off x="6385361" y="2710502"/>
              <a:ext cx="219415" cy="219415"/>
              <a:chOff x="6385361" y="2710502"/>
              <a:chExt cx="219415" cy="219415"/>
            </a:xfrm>
          </p:grpSpPr>
          <p:sp>
            <p:nvSpPr>
              <p:cNvPr id="102" name="Oval 101"/>
              <p:cNvSpPr/>
              <p:nvPr/>
            </p:nvSpPr>
            <p:spPr>
              <a:xfrm>
                <a:off x="6385361" y="2710502"/>
                <a:ext cx="219415" cy="21941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Freeform 12"/>
              <p:cNvSpPr>
                <a:spLocks noEditPoints="1"/>
              </p:cNvSpPr>
              <p:nvPr/>
            </p:nvSpPr>
            <p:spPr bwMode="auto">
              <a:xfrm>
                <a:off x="6412162" y="2734944"/>
                <a:ext cx="168275" cy="168275"/>
              </a:xfrm>
              <a:custGeom>
                <a:avLst/>
                <a:gdLst>
                  <a:gd name="T0" fmla="*/ 95 w 212"/>
                  <a:gd name="T1" fmla="*/ 1 h 211"/>
                  <a:gd name="T2" fmla="*/ 65 w 212"/>
                  <a:gd name="T3" fmla="*/ 9 h 211"/>
                  <a:gd name="T4" fmla="*/ 39 w 212"/>
                  <a:gd name="T5" fmla="*/ 24 h 211"/>
                  <a:gd name="T6" fmla="*/ 18 w 212"/>
                  <a:gd name="T7" fmla="*/ 47 h 211"/>
                  <a:gd name="T8" fmla="*/ 5 w 212"/>
                  <a:gd name="T9" fmla="*/ 75 h 211"/>
                  <a:gd name="T10" fmla="*/ 0 w 212"/>
                  <a:gd name="T11" fmla="*/ 106 h 211"/>
                  <a:gd name="T12" fmla="*/ 2 w 212"/>
                  <a:gd name="T13" fmla="*/ 127 h 211"/>
                  <a:gd name="T14" fmla="*/ 13 w 212"/>
                  <a:gd name="T15" fmla="*/ 156 h 211"/>
                  <a:gd name="T16" fmla="*/ 31 w 212"/>
                  <a:gd name="T17" fmla="*/ 181 h 211"/>
                  <a:gd name="T18" fmla="*/ 56 w 212"/>
                  <a:gd name="T19" fmla="*/ 198 h 211"/>
                  <a:gd name="T20" fmla="*/ 84 w 212"/>
                  <a:gd name="T21" fmla="*/ 209 h 211"/>
                  <a:gd name="T22" fmla="*/ 106 w 212"/>
                  <a:gd name="T23" fmla="*/ 211 h 211"/>
                  <a:gd name="T24" fmla="*/ 137 w 212"/>
                  <a:gd name="T25" fmla="*/ 207 h 211"/>
                  <a:gd name="T26" fmla="*/ 165 w 212"/>
                  <a:gd name="T27" fmla="*/ 193 h 211"/>
                  <a:gd name="T28" fmla="*/ 187 w 212"/>
                  <a:gd name="T29" fmla="*/ 173 h 211"/>
                  <a:gd name="T30" fmla="*/ 203 w 212"/>
                  <a:gd name="T31" fmla="*/ 147 h 211"/>
                  <a:gd name="T32" fmla="*/ 211 w 212"/>
                  <a:gd name="T33" fmla="*/ 117 h 211"/>
                  <a:gd name="T34" fmla="*/ 211 w 212"/>
                  <a:gd name="T35" fmla="*/ 95 h 211"/>
                  <a:gd name="T36" fmla="*/ 203 w 212"/>
                  <a:gd name="T37" fmla="*/ 65 h 211"/>
                  <a:gd name="T38" fmla="*/ 187 w 212"/>
                  <a:gd name="T39" fmla="*/ 39 h 211"/>
                  <a:gd name="T40" fmla="*/ 165 w 212"/>
                  <a:gd name="T41" fmla="*/ 19 h 211"/>
                  <a:gd name="T42" fmla="*/ 137 w 212"/>
                  <a:gd name="T43" fmla="*/ 5 h 211"/>
                  <a:gd name="T44" fmla="*/ 106 w 212"/>
                  <a:gd name="T45" fmla="*/ 0 h 211"/>
                  <a:gd name="T46" fmla="*/ 119 w 212"/>
                  <a:gd name="T47" fmla="*/ 177 h 211"/>
                  <a:gd name="T48" fmla="*/ 103 w 212"/>
                  <a:gd name="T49" fmla="*/ 181 h 211"/>
                  <a:gd name="T50" fmla="*/ 91 w 212"/>
                  <a:gd name="T51" fmla="*/ 179 h 211"/>
                  <a:gd name="T52" fmla="*/ 85 w 212"/>
                  <a:gd name="T53" fmla="*/ 174 h 211"/>
                  <a:gd name="T54" fmla="*/ 83 w 212"/>
                  <a:gd name="T55" fmla="*/ 163 h 211"/>
                  <a:gd name="T56" fmla="*/ 84 w 212"/>
                  <a:gd name="T57" fmla="*/ 154 h 211"/>
                  <a:gd name="T58" fmla="*/ 87 w 212"/>
                  <a:gd name="T59" fmla="*/ 148 h 211"/>
                  <a:gd name="T60" fmla="*/ 103 w 212"/>
                  <a:gd name="T61" fmla="*/ 144 h 211"/>
                  <a:gd name="T62" fmla="*/ 116 w 212"/>
                  <a:gd name="T63" fmla="*/ 146 h 211"/>
                  <a:gd name="T64" fmla="*/ 120 w 212"/>
                  <a:gd name="T65" fmla="*/ 151 h 211"/>
                  <a:gd name="T66" fmla="*/ 123 w 212"/>
                  <a:gd name="T67" fmla="*/ 163 h 211"/>
                  <a:gd name="T68" fmla="*/ 122 w 212"/>
                  <a:gd name="T69" fmla="*/ 171 h 211"/>
                  <a:gd name="T70" fmla="*/ 119 w 212"/>
                  <a:gd name="T71" fmla="*/ 177 h 211"/>
                  <a:gd name="T72" fmla="*/ 145 w 212"/>
                  <a:gd name="T73" fmla="*/ 91 h 211"/>
                  <a:gd name="T74" fmla="*/ 139 w 212"/>
                  <a:gd name="T75" fmla="*/ 99 h 211"/>
                  <a:gd name="T76" fmla="*/ 131 w 212"/>
                  <a:gd name="T77" fmla="*/ 106 h 211"/>
                  <a:gd name="T78" fmla="*/ 120 w 212"/>
                  <a:gd name="T79" fmla="*/ 117 h 211"/>
                  <a:gd name="T80" fmla="*/ 117 w 212"/>
                  <a:gd name="T81" fmla="*/ 121 h 211"/>
                  <a:gd name="T82" fmla="*/ 95 w 212"/>
                  <a:gd name="T83" fmla="*/ 131 h 211"/>
                  <a:gd name="T84" fmla="*/ 91 w 212"/>
                  <a:gd name="T85" fmla="*/ 130 h 211"/>
                  <a:gd name="T86" fmla="*/ 88 w 212"/>
                  <a:gd name="T87" fmla="*/ 126 h 211"/>
                  <a:gd name="T88" fmla="*/ 86 w 212"/>
                  <a:gd name="T89" fmla="*/ 116 h 211"/>
                  <a:gd name="T90" fmla="*/ 91 w 212"/>
                  <a:gd name="T91" fmla="*/ 103 h 211"/>
                  <a:gd name="T92" fmla="*/ 107 w 212"/>
                  <a:gd name="T93" fmla="*/ 87 h 211"/>
                  <a:gd name="T94" fmla="*/ 110 w 212"/>
                  <a:gd name="T95" fmla="*/ 83 h 211"/>
                  <a:gd name="T96" fmla="*/ 113 w 212"/>
                  <a:gd name="T97" fmla="*/ 75 h 211"/>
                  <a:gd name="T98" fmla="*/ 112 w 212"/>
                  <a:gd name="T99" fmla="*/ 68 h 211"/>
                  <a:gd name="T100" fmla="*/ 108 w 212"/>
                  <a:gd name="T101" fmla="*/ 64 h 211"/>
                  <a:gd name="T102" fmla="*/ 103 w 212"/>
                  <a:gd name="T103" fmla="*/ 63 h 211"/>
                  <a:gd name="T104" fmla="*/ 84 w 212"/>
                  <a:gd name="T105" fmla="*/ 63 h 211"/>
                  <a:gd name="T106" fmla="*/ 77 w 212"/>
                  <a:gd name="T107" fmla="*/ 63 h 211"/>
                  <a:gd name="T108" fmla="*/ 71 w 212"/>
                  <a:gd name="T109" fmla="*/ 61 h 211"/>
                  <a:gd name="T110" fmla="*/ 70 w 212"/>
                  <a:gd name="T111" fmla="*/ 39 h 211"/>
                  <a:gd name="T112" fmla="*/ 84 w 212"/>
                  <a:gd name="T113" fmla="*/ 34 h 211"/>
                  <a:gd name="T114" fmla="*/ 106 w 212"/>
                  <a:gd name="T115" fmla="*/ 32 h 211"/>
                  <a:gd name="T116" fmla="*/ 126 w 212"/>
                  <a:gd name="T117" fmla="*/ 35 h 211"/>
                  <a:gd name="T118" fmla="*/ 140 w 212"/>
                  <a:gd name="T119" fmla="*/ 42 h 211"/>
                  <a:gd name="T120" fmla="*/ 147 w 212"/>
                  <a:gd name="T121" fmla="*/ 54 h 211"/>
                  <a:gd name="T122" fmla="*/ 149 w 212"/>
                  <a:gd name="T123" fmla="*/ 71 h 211"/>
                  <a:gd name="T124" fmla="*/ 148 w 212"/>
                  <a:gd name="T125" fmla="*/ 8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211">
                    <a:moveTo>
                      <a:pt x="106" y="0"/>
                    </a:moveTo>
                    <a:lnTo>
                      <a:pt x="106" y="0"/>
                    </a:lnTo>
                    <a:lnTo>
                      <a:pt x="95" y="1"/>
                    </a:lnTo>
                    <a:lnTo>
                      <a:pt x="84" y="2"/>
                    </a:lnTo>
                    <a:lnTo>
                      <a:pt x="74" y="5"/>
                    </a:lnTo>
                    <a:lnTo>
                      <a:pt x="65" y="9"/>
                    </a:lnTo>
                    <a:lnTo>
                      <a:pt x="56" y="13"/>
                    </a:lnTo>
                    <a:lnTo>
                      <a:pt x="46" y="19"/>
                    </a:lnTo>
                    <a:lnTo>
                      <a:pt x="39" y="24"/>
                    </a:lnTo>
                    <a:lnTo>
                      <a:pt x="31" y="32"/>
                    </a:lnTo>
                    <a:lnTo>
                      <a:pt x="25" y="39"/>
                    </a:lnTo>
                    <a:lnTo>
                      <a:pt x="18" y="47"/>
                    </a:lnTo>
                    <a:lnTo>
                      <a:pt x="13" y="55"/>
                    </a:lnTo>
                    <a:lnTo>
                      <a:pt x="8" y="65"/>
                    </a:lnTo>
                    <a:lnTo>
                      <a:pt x="5" y="75"/>
                    </a:lnTo>
                    <a:lnTo>
                      <a:pt x="2" y="85"/>
                    </a:lnTo>
                    <a:lnTo>
                      <a:pt x="1" y="95"/>
                    </a:lnTo>
                    <a:lnTo>
                      <a:pt x="0" y="106"/>
                    </a:lnTo>
                    <a:lnTo>
                      <a:pt x="0" y="106"/>
                    </a:lnTo>
                    <a:lnTo>
                      <a:pt x="1" y="117"/>
                    </a:lnTo>
                    <a:lnTo>
                      <a:pt x="2" y="127"/>
                    </a:lnTo>
                    <a:lnTo>
                      <a:pt x="5" y="138"/>
                    </a:lnTo>
                    <a:lnTo>
                      <a:pt x="8" y="147"/>
                    </a:lnTo>
                    <a:lnTo>
                      <a:pt x="13" y="156"/>
                    </a:lnTo>
                    <a:lnTo>
                      <a:pt x="18" y="165"/>
                    </a:lnTo>
                    <a:lnTo>
                      <a:pt x="25" y="173"/>
                    </a:lnTo>
                    <a:lnTo>
                      <a:pt x="31" y="181"/>
                    </a:lnTo>
                    <a:lnTo>
                      <a:pt x="39" y="187"/>
                    </a:lnTo>
                    <a:lnTo>
                      <a:pt x="46" y="193"/>
                    </a:lnTo>
                    <a:lnTo>
                      <a:pt x="56" y="198"/>
                    </a:lnTo>
                    <a:lnTo>
                      <a:pt x="65" y="203"/>
                    </a:lnTo>
                    <a:lnTo>
                      <a:pt x="74" y="207"/>
                    </a:lnTo>
                    <a:lnTo>
                      <a:pt x="84" y="209"/>
                    </a:lnTo>
                    <a:lnTo>
                      <a:pt x="95" y="211"/>
                    </a:lnTo>
                    <a:lnTo>
                      <a:pt x="106" y="211"/>
                    </a:lnTo>
                    <a:lnTo>
                      <a:pt x="106" y="211"/>
                    </a:lnTo>
                    <a:lnTo>
                      <a:pt x="117" y="211"/>
                    </a:lnTo>
                    <a:lnTo>
                      <a:pt x="127" y="209"/>
                    </a:lnTo>
                    <a:lnTo>
                      <a:pt x="137" y="207"/>
                    </a:lnTo>
                    <a:lnTo>
                      <a:pt x="147" y="203"/>
                    </a:lnTo>
                    <a:lnTo>
                      <a:pt x="157" y="198"/>
                    </a:lnTo>
                    <a:lnTo>
                      <a:pt x="165" y="193"/>
                    </a:lnTo>
                    <a:lnTo>
                      <a:pt x="173" y="187"/>
                    </a:lnTo>
                    <a:lnTo>
                      <a:pt x="180" y="181"/>
                    </a:lnTo>
                    <a:lnTo>
                      <a:pt x="187" y="173"/>
                    </a:lnTo>
                    <a:lnTo>
                      <a:pt x="193" y="165"/>
                    </a:lnTo>
                    <a:lnTo>
                      <a:pt x="199" y="156"/>
                    </a:lnTo>
                    <a:lnTo>
                      <a:pt x="203" y="147"/>
                    </a:lnTo>
                    <a:lnTo>
                      <a:pt x="206" y="138"/>
                    </a:lnTo>
                    <a:lnTo>
                      <a:pt x="210" y="127"/>
                    </a:lnTo>
                    <a:lnTo>
                      <a:pt x="211" y="117"/>
                    </a:lnTo>
                    <a:lnTo>
                      <a:pt x="212" y="106"/>
                    </a:lnTo>
                    <a:lnTo>
                      <a:pt x="212" y="106"/>
                    </a:lnTo>
                    <a:lnTo>
                      <a:pt x="211" y="95"/>
                    </a:lnTo>
                    <a:lnTo>
                      <a:pt x="210" y="85"/>
                    </a:lnTo>
                    <a:lnTo>
                      <a:pt x="206" y="75"/>
                    </a:lnTo>
                    <a:lnTo>
                      <a:pt x="203" y="65"/>
                    </a:lnTo>
                    <a:lnTo>
                      <a:pt x="199" y="55"/>
                    </a:lnTo>
                    <a:lnTo>
                      <a:pt x="193" y="47"/>
                    </a:lnTo>
                    <a:lnTo>
                      <a:pt x="187" y="39"/>
                    </a:lnTo>
                    <a:lnTo>
                      <a:pt x="180" y="32"/>
                    </a:lnTo>
                    <a:lnTo>
                      <a:pt x="173" y="24"/>
                    </a:lnTo>
                    <a:lnTo>
                      <a:pt x="165" y="19"/>
                    </a:lnTo>
                    <a:lnTo>
                      <a:pt x="157" y="13"/>
                    </a:lnTo>
                    <a:lnTo>
                      <a:pt x="147" y="9"/>
                    </a:lnTo>
                    <a:lnTo>
                      <a:pt x="137" y="5"/>
                    </a:lnTo>
                    <a:lnTo>
                      <a:pt x="127" y="2"/>
                    </a:lnTo>
                    <a:lnTo>
                      <a:pt x="117" y="1"/>
                    </a:lnTo>
                    <a:lnTo>
                      <a:pt x="106" y="0"/>
                    </a:lnTo>
                    <a:lnTo>
                      <a:pt x="106" y="0"/>
                    </a:lnTo>
                    <a:close/>
                    <a:moveTo>
                      <a:pt x="119" y="177"/>
                    </a:moveTo>
                    <a:lnTo>
                      <a:pt x="119" y="177"/>
                    </a:lnTo>
                    <a:lnTo>
                      <a:pt x="116" y="179"/>
                    </a:lnTo>
                    <a:lnTo>
                      <a:pt x="112" y="180"/>
                    </a:lnTo>
                    <a:lnTo>
                      <a:pt x="103" y="181"/>
                    </a:lnTo>
                    <a:lnTo>
                      <a:pt x="103" y="181"/>
                    </a:lnTo>
                    <a:lnTo>
                      <a:pt x="94" y="180"/>
                    </a:lnTo>
                    <a:lnTo>
                      <a:pt x="91" y="179"/>
                    </a:lnTo>
                    <a:lnTo>
                      <a:pt x="87" y="177"/>
                    </a:lnTo>
                    <a:lnTo>
                      <a:pt x="87" y="177"/>
                    </a:lnTo>
                    <a:lnTo>
                      <a:pt x="85" y="174"/>
                    </a:lnTo>
                    <a:lnTo>
                      <a:pt x="84" y="171"/>
                    </a:lnTo>
                    <a:lnTo>
                      <a:pt x="83" y="167"/>
                    </a:lnTo>
                    <a:lnTo>
                      <a:pt x="83" y="163"/>
                    </a:lnTo>
                    <a:lnTo>
                      <a:pt x="83" y="163"/>
                    </a:lnTo>
                    <a:lnTo>
                      <a:pt x="83" y="158"/>
                    </a:lnTo>
                    <a:lnTo>
                      <a:pt x="84" y="154"/>
                    </a:lnTo>
                    <a:lnTo>
                      <a:pt x="85" y="151"/>
                    </a:lnTo>
                    <a:lnTo>
                      <a:pt x="87" y="148"/>
                    </a:lnTo>
                    <a:lnTo>
                      <a:pt x="87" y="148"/>
                    </a:lnTo>
                    <a:lnTo>
                      <a:pt x="91" y="146"/>
                    </a:lnTo>
                    <a:lnTo>
                      <a:pt x="94" y="145"/>
                    </a:lnTo>
                    <a:lnTo>
                      <a:pt x="103" y="144"/>
                    </a:lnTo>
                    <a:lnTo>
                      <a:pt x="103" y="144"/>
                    </a:lnTo>
                    <a:lnTo>
                      <a:pt x="112" y="145"/>
                    </a:lnTo>
                    <a:lnTo>
                      <a:pt x="116" y="146"/>
                    </a:lnTo>
                    <a:lnTo>
                      <a:pt x="119" y="148"/>
                    </a:lnTo>
                    <a:lnTo>
                      <a:pt x="119" y="148"/>
                    </a:lnTo>
                    <a:lnTo>
                      <a:pt x="120" y="151"/>
                    </a:lnTo>
                    <a:lnTo>
                      <a:pt x="122" y="154"/>
                    </a:lnTo>
                    <a:lnTo>
                      <a:pt x="123" y="158"/>
                    </a:lnTo>
                    <a:lnTo>
                      <a:pt x="123" y="163"/>
                    </a:lnTo>
                    <a:lnTo>
                      <a:pt x="123" y="163"/>
                    </a:lnTo>
                    <a:lnTo>
                      <a:pt x="123" y="167"/>
                    </a:lnTo>
                    <a:lnTo>
                      <a:pt x="122" y="171"/>
                    </a:lnTo>
                    <a:lnTo>
                      <a:pt x="120" y="174"/>
                    </a:lnTo>
                    <a:lnTo>
                      <a:pt x="119" y="177"/>
                    </a:lnTo>
                    <a:lnTo>
                      <a:pt x="119" y="177"/>
                    </a:lnTo>
                    <a:close/>
                    <a:moveTo>
                      <a:pt x="148" y="83"/>
                    </a:moveTo>
                    <a:lnTo>
                      <a:pt x="148" y="83"/>
                    </a:lnTo>
                    <a:lnTo>
                      <a:pt x="145" y="91"/>
                    </a:lnTo>
                    <a:lnTo>
                      <a:pt x="145" y="91"/>
                    </a:lnTo>
                    <a:lnTo>
                      <a:pt x="141" y="95"/>
                    </a:lnTo>
                    <a:lnTo>
                      <a:pt x="139" y="99"/>
                    </a:lnTo>
                    <a:lnTo>
                      <a:pt x="139" y="99"/>
                    </a:lnTo>
                    <a:lnTo>
                      <a:pt x="131" y="106"/>
                    </a:lnTo>
                    <a:lnTo>
                      <a:pt x="131" y="106"/>
                    </a:lnTo>
                    <a:lnTo>
                      <a:pt x="124" y="113"/>
                    </a:lnTo>
                    <a:lnTo>
                      <a:pt x="124" y="113"/>
                    </a:lnTo>
                    <a:lnTo>
                      <a:pt x="120" y="117"/>
                    </a:lnTo>
                    <a:lnTo>
                      <a:pt x="120" y="117"/>
                    </a:lnTo>
                    <a:lnTo>
                      <a:pt x="117" y="121"/>
                    </a:lnTo>
                    <a:lnTo>
                      <a:pt x="117" y="121"/>
                    </a:lnTo>
                    <a:lnTo>
                      <a:pt x="114" y="127"/>
                    </a:lnTo>
                    <a:lnTo>
                      <a:pt x="114" y="131"/>
                    </a:lnTo>
                    <a:lnTo>
                      <a:pt x="95" y="131"/>
                    </a:lnTo>
                    <a:lnTo>
                      <a:pt x="95" y="131"/>
                    </a:lnTo>
                    <a:lnTo>
                      <a:pt x="93" y="131"/>
                    </a:lnTo>
                    <a:lnTo>
                      <a:pt x="91" y="130"/>
                    </a:lnTo>
                    <a:lnTo>
                      <a:pt x="90" y="128"/>
                    </a:lnTo>
                    <a:lnTo>
                      <a:pt x="88" y="126"/>
                    </a:lnTo>
                    <a:lnTo>
                      <a:pt x="88" y="126"/>
                    </a:lnTo>
                    <a:lnTo>
                      <a:pt x="87" y="121"/>
                    </a:lnTo>
                    <a:lnTo>
                      <a:pt x="86" y="116"/>
                    </a:lnTo>
                    <a:lnTo>
                      <a:pt x="86" y="116"/>
                    </a:lnTo>
                    <a:lnTo>
                      <a:pt x="87" y="110"/>
                    </a:lnTo>
                    <a:lnTo>
                      <a:pt x="91" y="103"/>
                    </a:lnTo>
                    <a:lnTo>
                      <a:pt x="91" y="103"/>
                    </a:lnTo>
                    <a:lnTo>
                      <a:pt x="100" y="93"/>
                    </a:lnTo>
                    <a:lnTo>
                      <a:pt x="100" y="93"/>
                    </a:lnTo>
                    <a:lnTo>
                      <a:pt x="107" y="87"/>
                    </a:lnTo>
                    <a:lnTo>
                      <a:pt x="107" y="87"/>
                    </a:lnTo>
                    <a:lnTo>
                      <a:pt x="110" y="83"/>
                    </a:lnTo>
                    <a:lnTo>
                      <a:pt x="110" y="83"/>
                    </a:lnTo>
                    <a:lnTo>
                      <a:pt x="112" y="79"/>
                    </a:lnTo>
                    <a:lnTo>
                      <a:pt x="112" y="79"/>
                    </a:lnTo>
                    <a:lnTo>
                      <a:pt x="113" y="75"/>
                    </a:lnTo>
                    <a:lnTo>
                      <a:pt x="113" y="75"/>
                    </a:lnTo>
                    <a:lnTo>
                      <a:pt x="112" y="71"/>
                    </a:lnTo>
                    <a:lnTo>
                      <a:pt x="112" y="68"/>
                    </a:lnTo>
                    <a:lnTo>
                      <a:pt x="112" y="68"/>
                    </a:lnTo>
                    <a:lnTo>
                      <a:pt x="110" y="66"/>
                    </a:lnTo>
                    <a:lnTo>
                      <a:pt x="108" y="64"/>
                    </a:lnTo>
                    <a:lnTo>
                      <a:pt x="108" y="64"/>
                    </a:lnTo>
                    <a:lnTo>
                      <a:pt x="103" y="63"/>
                    </a:lnTo>
                    <a:lnTo>
                      <a:pt x="103" y="63"/>
                    </a:lnTo>
                    <a:lnTo>
                      <a:pt x="95" y="62"/>
                    </a:lnTo>
                    <a:lnTo>
                      <a:pt x="95" y="62"/>
                    </a:lnTo>
                    <a:lnTo>
                      <a:pt x="84" y="63"/>
                    </a:lnTo>
                    <a:lnTo>
                      <a:pt x="84" y="63"/>
                    </a:lnTo>
                    <a:lnTo>
                      <a:pt x="77" y="63"/>
                    </a:lnTo>
                    <a:lnTo>
                      <a:pt x="77" y="63"/>
                    </a:lnTo>
                    <a:lnTo>
                      <a:pt x="73" y="63"/>
                    </a:lnTo>
                    <a:lnTo>
                      <a:pt x="71" y="61"/>
                    </a:lnTo>
                    <a:lnTo>
                      <a:pt x="71" y="61"/>
                    </a:lnTo>
                    <a:lnTo>
                      <a:pt x="70" y="59"/>
                    </a:lnTo>
                    <a:lnTo>
                      <a:pt x="70" y="55"/>
                    </a:lnTo>
                    <a:lnTo>
                      <a:pt x="70" y="39"/>
                    </a:lnTo>
                    <a:lnTo>
                      <a:pt x="70" y="39"/>
                    </a:lnTo>
                    <a:lnTo>
                      <a:pt x="84" y="34"/>
                    </a:lnTo>
                    <a:lnTo>
                      <a:pt x="84" y="34"/>
                    </a:lnTo>
                    <a:lnTo>
                      <a:pt x="94" y="33"/>
                    </a:lnTo>
                    <a:lnTo>
                      <a:pt x="106" y="32"/>
                    </a:lnTo>
                    <a:lnTo>
                      <a:pt x="106" y="32"/>
                    </a:lnTo>
                    <a:lnTo>
                      <a:pt x="118" y="33"/>
                    </a:lnTo>
                    <a:lnTo>
                      <a:pt x="126" y="35"/>
                    </a:lnTo>
                    <a:lnTo>
                      <a:pt x="126" y="35"/>
                    </a:lnTo>
                    <a:lnTo>
                      <a:pt x="134" y="38"/>
                    </a:lnTo>
                    <a:lnTo>
                      <a:pt x="140" y="42"/>
                    </a:lnTo>
                    <a:lnTo>
                      <a:pt x="140" y="42"/>
                    </a:lnTo>
                    <a:lnTo>
                      <a:pt x="145" y="48"/>
                    </a:lnTo>
                    <a:lnTo>
                      <a:pt x="147" y="54"/>
                    </a:lnTo>
                    <a:lnTo>
                      <a:pt x="147" y="54"/>
                    </a:lnTo>
                    <a:lnTo>
                      <a:pt x="148" y="62"/>
                    </a:lnTo>
                    <a:lnTo>
                      <a:pt x="149" y="71"/>
                    </a:lnTo>
                    <a:lnTo>
                      <a:pt x="149" y="71"/>
                    </a:lnTo>
                    <a:lnTo>
                      <a:pt x="149" y="76"/>
                    </a:lnTo>
                    <a:lnTo>
                      <a:pt x="148" y="83"/>
                    </a:lnTo>
                    <a:lnTo>
                      <a:pt x="148" y="8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021701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 name="Rectangle 147"/>
          <p:cNvSpPr>
            <a:spLocks noChangeArrowheads="1"/>
          </p:cNvSpPr>
          <p:nvPr>
            <p:custDataLst>
              <p:tags r:id="rId1"/>
            </p:custDataLst>
          </p:nvPr>
        </p:nvSpPr>
        <p:spPr bwMode="auto">
          <a:xfrm>
            <a:off x="6862715" y="900105"/>
            <a:ext cx="1524797" cy="300082"/>
          </a:xfrm>
          <a:prstGeom prst="rect">
            <a:avLst/>
          </a:prstGeom>
          <a:noFill/>
          <a:ln w="9525">
            <a:noFill/>
            <a:miter lim="800000"/>
            <a:headEnd/>
            <a:tailEnd/>
          </a:ln>
        </p:spPr>
        <p:txBody>
          <a:bodyPr wrap="square" lIns="91440" tIns="45720" rIns="91440" bIns="45720">
            <a:spAutoFit/>
          </a:bodyPr>
          <a:lstStyle/>
          <a:p>
            <a:pPr algn="ctr">
              <a:lnSpc>
                <a:spcPct val="75000"/>
              </a:lnSpc>
            </a:pPr>
            <a:r>
              <a:rPr lang="en-US" b="1" dirty="0">
                <a:solidFill>
                  <a:prstClr val="black"/>
                </a:solidFill>
              </a:rPr>
              <a:t>By 2020</a:t>
            </a:r>
          </a:p>
        </p:txBody>
      </p:sp>
      <p:grpSp>
        <p:nvGrpSpPr>
          <p:cNvPr id="7" name="Group 6"/>
          <p:cNvGrpSpPr/>
          <p:nvPr/>
        </p:nvGrpSpPr>
        <p:grpSpPr>
          <a:xfrm>
            <a:off x="7121305" y="3719212"/>
            <a:ext cx="1679746" cy="523220"/>
            <a:chOff x="6613301" y="3880083"/>
            <a:chExt cx="1679746" cy="523220"/>
          </a:xfrm>
        </p:grpSpPr>
        <p:sp>
          <p:nvSpPr>
            <p:cNvPr id="150" name="Rectangle 149"/>
            <p:cNvSpPr/>
            <p:nvPr/>
          </p:nvSpPr>
          <p:spPr>
            <a:xfrm>
              <a:off x="6613301" y="3880083"/>
              <a:ext cx="894755" cy="523220"/>
            </a:xfrm>
            <a:prstGeom prst="rect">
              <a:avLst/>
            </a:prstGeom>
          </p:spPr>
          <p:txBody>
            <a:bodyPr wrap="square" lIns="91440" tIns="45720" rIns="91440" bIns="45720">
              <a:spAutoFit/>
            </a:bodyPr>
            <a:lstStyle/>
            <a:p>
              <a:pPr algn="r"/>
              <a:r>
                <a:rPr lang="en-US" sz="1400" b="1" dirty="0" smtClean="0">
                  <a:solidFill>
                    <a:srgbClr val="0096D6"/>
                  </a:solidFill>
                  <a:cs typeface="HP Simplified" pitchFamily="34" charset="0"/>
                </a:rPr>
                <a:t> … for 8</a:t>
              </a:r>
              <a:endParaRPr lang="en-US" sz="1400" b="1" dirty="0">
                <a:solidFill>
                  <a:srgbClr val="0096D6"/>
                </a:solidFill>
                <a:cs typeface="HP Simplified" pitchFamily="34" charset="0"/>
              </a:endParaRPr>
            </a:p>
            <a:p>
              <a:pPr algn="r"/>
              <a:r>
                <a:rPr lang="en-US" sz="1400" b="1" dirty="0" smtClean="0">
                  <a:solidFill>
                    <a:srgbClr val="0096D6"/>
                  </a:solidFill>
                  <a:cs typeface="HP Simplified" pitchFamily="34" charset="0"/>
                </a:rPr>
                <a:t>Billion</a:t>
              </a:r>
              <a:endParaRPr lang="en-US" sz="1400" b="1" dirty="0">
                <a:solidFill>
                  <a:srgbClr val="0096D6"/>
                </a:solidFill>
                <a:cs typeface="HP Simplified" pitchFamily="34" charset="0"/>
              </a:endParaRPr>
            </a:p>
          </p:txBody>
        </p:sp>
        <p:pic>
          <p:nvPicPr>
            <p:cNvPr id="213" name="Picture 2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7577849" y="3928255"/>
              <a:ext cx="715198" cy="415035"/>
            </a:xfrm>
            <a:prstGeom prst="rect">
              <a:avLst/>
            </a:prstGeom>
          </p:spPr>
        </p:pic>
        <p:sp>
          <p:nvSpPr>
            <p:cNvPr id="215" name="TextBox 214"/>
            <p:cNvSpPr txBox="1"/>
            <p:nvPr/>
          </p:nvSpPr>
          <p:spPr>
            <a:xfrm>
              <a:off x="7350745" y="4114063"/>
              <a:ext cx="271228" cy="184666"/>
            </a:xfrm>
            <a:prstGeom prst="rect">
              <a:avLst/>
            </a:prstGeom>
            <a:noFill/>
          </p:spPr>
          <p:txBody>
            <a:bodyPr wrap="none" lIns="91440" tIns="45720" rIns="91440" bIns="45720" rtlCol="0">
              <a:spAutoFit/>
            </a:bodyPr>
            <a:lstStyle/>
            <a:p>
              <a:pPr defTabSz="430213">
                <a:spcAft>
                  <a:spcPts val="400"/>
                </a:spcAft>
                <a:buSzPct val="100000"/>
              </a:pPr>
              <a:r>
                <a:rPr lang="en-US" sz="600" dirty="0" smtClean="0">
                  <a:solidFill>
                    <a:schemeClr val="accent1"/>
                  </a:solidFill>
                  <a:cs typeface="HP Simplified" pitchFamily="34" charset="0"/>
                </a:rPr>
                <a:t>(4)</a:t>
              </a:r>
              <a:endParaRPr lang="en-US" sz="600" dirty="0">
                <a:solidFill>
                  <a:schemeClr val="accent1"/>
                </a:solidFill>
                <a:cs typeface="HP Simplified" pitchFamily="34" charset="0"/>
              </a:endParaRPr>
            </a:p>
          </p:txBody>
        </p:sp>
      </p:grpSp>
      <p:sp>
        <p:nvSpPr>
          <p:cNvPr id="4" name="Title 3"/>
          <p:cNvSpPr>
            <a:spLocks noGrp="1"/>
          </p:cNvSpPr>
          <p:nvPr>
            <p:ph type="title"/>
          </p:nvPr>
        </p:nvSpPr>
        <p:spPr>
          <a:xfrm>
            <a:off x="331469" y="235064"/>
            <a:ext cx="8403097" cy="430887"/>
          </a:xfrm>
        </p:spPr>
        <p:txBody>
          <a:bodyPr/>
          <a:lstStyle/>
          <a:p>
            <a:r>
              <a:rPr lang="en-US" dirty="0" smtClean="0"/>
              <a:t>Today’s computing infrastructure unable to keep up</a:t>
            </a:r>
            <a:endParaRPr lang="en-US" dirty="0"/>
          </a:p>
        </p:txBody>
      </p:sp>
      <p:grpSp>
        <p:nvGrpSpPr>
          <p:cNvPr id="23" name="Group 22"/>
          <p:cNvGrpSpPr/>
          <p:nvPr/>
        </p:nvGrpSpPr>
        <p:grpSpPr>
          <a:xfrm>
            <a:off x="3064926" y="3857754"/>
            <a:ext cx="3395156" cy="557857"/>
            <a:chOff x="2895590" y="3883156"/>
            <a:chExt cx="3395156" cy="557857"/>
          </a:xfrm>
        </p:grpSpPr>
        <p:sp>
          <p:nvSpPr>
            <p:cNvPr id="94" name="Round Diagonal Corner Rectangle 93"/>
            <p:cNvSpPr/>
            <p:nvPr/>
          </p:nvSpPr>
          <p:spPr>
            <a:xfrm flipH="1">
              <a:off x="3040732" y="3883156"/>
              <a:ext cx="3062536" cy="557857"/>
            </a:xfrm>
            <a:prstGeom prst="round2DiagRect">
              <a:avLst/>
            </a:prstGeom>
            <a:solidFill>
              <a:schemeClr val="bg2">
                <a:lumMod val="85000"/>
              </a:schemeClr>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spcFirstLastPara="0" vert="horz" wrap="square" lIns="91440" tIns="6985" rIns="91440" bIns="6985" numCol="1" spcCol="1270" anchor="ctr" anchorCtr="0">
              <a:noAutofit/>
            </a:bodyPr>
            <a:lstStyle/>
            <a:p>
              <a:pPr defTabSz="488950">
                <a:lnSpc>
                  <a:spcPct val="90000"/>
                </a:lnSpc>
                <a:spcBef>
                  <a:spcPct val="0"/>
                </a:spcBef>
              </a:pPr>
              <a:endParaRPr lang="en-US" sz="1200" b="1" dirty="0">
                <a:solidFill>
                  <a:schemeClr val="bg1"/>
                </a:solidFill>
                <a:latin typeface="HP Simplified" pitchFamily="34" charset="0"/>
                <a:cs typeface="HP Simplified" pitchFamily="34" charset="0"/>
              </a:endParaRPr>
            </a:p>
          </p:txBody>
        </p:sp>
        <p:sp>
          <p:nvSpPr>
            <p:cNvPr id="89" name="Rectangle 88"/>
            <p:cNvSpPr/>
            <p:nvPr/>
          </p:nvSpPr>
          <p:spPr>
            <a:xfrm>
              <a:off x="2895590" y="3975854"/>
              <a:ext cx="1222849" cy="430887"/>
            </a:xfrm>
            <a:prstGeom prst="rect">
              <a:avLst/>
            </a:prstGeom>
          </p:spPr>
          <p:txBody>
            <a:bodyPr wrap="square">
              <a:spAutoFit/>
            </a:bodyPr>
            <a:lstStyle/>
            <a:p>
              <a:pPr algn="ctr"/>
              <a:r>
                <a:rPr lang="en-US" sz="1050" b="1" dirty="0" smtClean="0"/>
                <a:t>Pervasive Connectivity</a:t>
              </a:r>
              <a:endParaRPr lang="en-US" sz="1050" b="1" dirty="0"/>
            </a:p>
          </p:txBody>
        </p:sp>
        <p:sp>
          <p:nvSpPr>
            <p:cNvPr id="116" name="Rectangle 115"/>
            <p:cNvSpPr/>
            <p:nvPr/>
          </p:nvSpPr>
          <p:spPr>
            <a:xfrm>
              <a:off x="5007019" y="3975854"/>
              <a:ext cx="1283727" cy="430887"/>
            </a:xfrm>
            <a:prstGeom prst="rect">
              <a:avLst/>
            </a:prstGeom>
          </p:spPr>
          <p:txBody>
            <a:bodyPr wrap="square">
              <a:spAutoFit/>
            </a:bodyPr>
            <a:lstStyle/>
            <a:p>
              <a:pPr algn="ctr"/>
              <a:r>
                <a:rPr lang="en-US" sz="1050" b="1" dirty="0">
                  <a:cs typeface="HP Simplified" pitchFamily="34" charset="0"/>
                </a:rPr>
                <a:t>Explosion of </a:t>
              </a:r>
            </a:p>
            <a:p>
              <a:pPr algn="ctr"/>
              <a:r>
                <a:rPr lang="en-US" sz="1050" b="1" dirty="0"/>
                <a:t>Information</a:t>
              </a:r>
              <a:endParaRPr lang="en-US" sz="1050" b="1" dirty="0">
                <a:cs typeface="HP Simplified" pitchFamily="34" charset="0"/>
              </a:endParaRPr>
            </a:p>
          </p:txBody>
        </p:sp>
        <p:cxnSp>
          <p:nvCxnSpPr>
            <p:cNvPr id="91" name="Straight Connector 90"/>
            <p:cNvCxnSpPr/>
            <p:nvPr/>
          </p:nvCxnSpPr>
          <p:spPr>
            <a:xfrm flipV="1">
              <a:off x="4054999" y="4054137"/>
              <a:ext cx="0" cy="274320"/>
            </a:xfrm>
            <a:prstGeom prst="line">
              <a:avLst/>
            </a:prstGeom>
            <a:ln w="1270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5138194" y="4054137"/>
              <a:ext cx="0" cy="274320"/>
            </a:xfrm>
            <a:prstGeom prst="line">
              <a:avLst/>
            </a:prstGeom>
            <a:ln w="1270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3991559" y="3975854"/>
              <a:ext cx="1210075" cy="430887"/>
            </a:xfrm>
            <a:prstGeom prst="rect">
              <a:avLst/>
            </a:prstGeom>
          </p:spPr>
          <p:txBody>
            <a:bodyPr wrap="square">
              <a:spAutoFit/>
            </a:bodyPr>
            <a:lstStyle/>
            <a:p>
              <a:pPr algn="ctr"/>
              <a:r>
                <a:rPr lang="en-US" sz="1050" b="1" dirty="0" smtClean="0"/>
                <a:t>Smart Device Expansion</a:t>
              </a:r>
              <a:endParaRPr lang="en-US" sz="1050" b="1" dirty="0"/>
            </a:p>
          </p:txBody>
        </p:sp>
      </p:grpSp>
      <p:grpSp>
        <p:nvGrpSpPr>
          <p:cNvPr id="225" name="Group 224"/>
          <p:cNvGrpSpPr/>
          <p:nvPr/>
        </p:nvGrpSpPr>
        <p:grpSpPr>
          <a:xfrm>
            <a:off x="3409105" y="1532401"/>
            <a:ext cx="2609720" cy="2139052"/>
            <a:chOff x="6419635" y="1735478"/>
            <a:chExt cx="1799414" cy="1490632"/>
          </a:xfrm>
        </p:grpSpPr>
        <p:pic>
          <p:nvPicPr>
            <p:cNvPr id="227" name="Picture 7"/>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6419635" y="2362601"/>
              <a:ext cx="307754" cy="237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 name="Picture 2"/>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7746878" y="2779566"/>
              <a:ext cx="357196" cy="272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9" name="Straight Connector 228"/>
            <p:cNvCxnSpPr/>
            <p:nvPr/>
          </p:nvCxnSpPr>
          <p:spPr>
            <a:xfrm>
              <a:off x="7327471" y="2019173"/>
              <a:ext cx="5602" cy="979933"/>
            </a:xfrm>
            <a:prstGeom prst="line">
              <a:avLst/>
            </a:prstGeom>
            <a:ln w="12700" cmpd="sng">
              <a:solidFill>
                <a:schemeClr val="accent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30" name="Straight Connector 229"/>
            <p:cNvCxnSpPr/>
            <p:nvPr/>
          </p:nvCxnSpPr>
          <p:spPr>
            <a:xfrm>
              <a:off x="6797334" y="2499493"/>
              <a:ext cx="1065873" cy="0"/>
            </a:xfrm>
            <a:prstGeom prst="line">
              <a:avLst/>
            </a:prstGeom>
            <a:ln w="12700" cmpd="sng">
              <a:solidFill>
                <a:schemeClr val="accent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31" name="Straight Connector 230"/>
            <p:cNvCxnSpPr/>
            <p:nvPr/>
          </p:nvCxnSpPr>
          <p:spPr>
            <a:xfrm flipV="1">
              <a:off x="6938229" y="2168811"/>
              <a:ext cx="795287" cy="670307"/>
            </a:xfrm>
            <a:prstGeom prst="line">
              <a:avLst/>
            </a:prstGeom>
            <a:ln w="12700" cmpd="sng">
              <a:solidFill>
                <a:schemeClr val="accent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938229" y="2168811"/>
              <a:ext cx="823470" cy="644521"/>
            </a:xfrm>
            <a:prstGeom prst="line">
              <a:avLst/>
            </a:prstGeom>
            <a:ln w="12700" cmpd="sng">
              <a:solidFill>
                <a:schemeClr val="accent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233" name="Picture 4"/>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l="25441" t="25455" r="26563" b="24545"/>
            <a:stretch/>
          </p:blipFill>
          <p:spPr bwMode="auto">
            <a:xfrm>
              <a:off x="7119243" y="2290131"/>
              <a:ext cx="416455" cy="418014"/>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4" name="Picture 9"/>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7119243" y="3002700"/>
              <a:ext cx="466229" cy="223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 name="Picture 14"/>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6678197" y="1922226"/>
              <a:ext cx="217393" cy="247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6" name="Picture 15"/>
            <p:cNvPicPr>
              <a:picLocks noChangeAspect="1" noChangeArrowheads="1"/>
            </p:cNvPicPr>
            <p:nvPr/>
          </p:nvPicPr>
          <p:blipFill rotWithShape="1">
            <a:blip r:embed="rId10" cstate="screen">
              <a:extLst>
                <a:ext uri="{28A0092B-C50C-407E-A947-70E740481C1C}">
                  <a14:useLocalDpi xmlns:a14="http://schemas.microsoft.com/office/drawing/2010/main"/>
                </a:ext>
              </a:extLst>
            </a:blip>
            <a:srcRect/>
            <a:stretch/>
          </p:blipFill>
          <p:spPr bwMode="auto">
            <a:xfrm>
              <a:off x="7190660" y="1735478"/>
              <a:ext cx="273621" cy="241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7" name="Picture 18"/>
            <p:cNvPicPr>
              <a:picLocks noChangeAspect="1" noChangeArrowheads="1"/>
            </p:cNvPicPr>
            <p:nvPr/>
          </p:nvPicPr>
          <p:blipFill rotWithShape="1">
            <a:blip r:embed="rId11" cstate="screen">
              <a:extLst>
                <a:ext uri="{28A0092B-C50C-407E-A947-70E740481C1C}">
                  <a14:useLocalDpi xmlns:a14="http://schemas.microsoft.com/office/drawing/2010/main"/>
                </a:ext>
              </a:extLst>
            </a:blip>
            <a:srcRect/>
            <a:stretch/>
          </p:blipFill>
          <p:spPr bwMode="auto">
            <a:xfrm>
              <a:off x="7924501" y="2387445"/>
              <a:ext cx="294548" cy="238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Oval 4"/>
          <p:cNvSpPr/>
          <p:nvPr/>
        </p:nvSpPr>
        <p:spPr>
          <a:xfrm>
            <a:off x="4324845" y="2241318"/>
            <a:ext cx="795126" cy="767120"/>
          </a:xfrm>
          <a:prstGeom prst="ellipse">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2" name="Oval 91"/>
          <p:cNvSpPr/>
          <p:nvPr/>
        </p:nvSpPr>
        <p:spPr>
          <a:xfrm>
            <a:off x="4185322" y="2115344"/>
            <a:ext cx="1080922" cy="1001017"/>
          </a:xfrm>
          <a:prstGeom prst="ellipse">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3" name="Oval 92"/>
          <p:cNvSpPr/>
          <p:nvPr/>
        </p:nvSpPr>
        <p:spPr>
          <a:xfrm>
            <a:off x="4065911" y="2012012"/>
            <a:ext cx="1339210" cy="1247364"/>
          </a:xfrm>
          <a:prstGeom prst="ellipse">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3583495" y="865480"/>
            <a:ext cx="2234723" cy="369332"/>
          </a:xfrm>
          <a:prstGeom prst="rect">
            <a:avLst/>
          </a:prstGeom>
          <a:noFill/>
        </p:spPr>
        <p:txBody>
          <a:bodyPr wrap="square" rtlCol="0">
            <a:spAutoFit/>
          </a:bodyPr>
          <a:lstStyle/>
          <a:p>
            <a:pPr algn="ctr" defTabSz="430213">
              <a:spcAft>
                <a:spcPts val="400"/>
              </a:spcAft>
              <a:buSzPct val="100000"/>
            </a:pPr>
            <a:r>
              <a:rPr lang="en-US" b="1" dirty="0" smtClean="0">
                <a:solidFill>
                  <a:srgbClr val="000000"/>
                </a:solidFill>
                <a:cs typeface="HP Simplified" pitchFamily="34" charset="0"/>
              </a:rPr>
              <a:t>Internet of Things</a:t>
            </a:r>
          </a:p>
        </p:txBody>
      </p:sp>
      <p:pic>
        <p:nvPicPr>
          <p:cNvPr id="99" name="Picture 2" descr="C:\Users\lewingto\Documents\Brand\HP Icons\Power_and_cooling_RGB_blue_NT.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9256" y="3314439"/>
            <a:ext cx="279711" cy="452603"/>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289428" y="3946741"/>
            <a:ext cx="339367" cy="404817"/>
            <a:chOff x="115626" y="3718169"/>
            <a:chExt cx="339367" cy="404817"/>
          </a:xfrm>
        </p:grpSpPr>
        <p:sp>
          <p:nvSpPr>
            <p:cNvPr id="100" name="Freeform 886"/>
            <p:cNvSpPr>
              <a:spLocks noEditPoints="1"/>
            </p:cNvSpPr>
            <p:nvPr/>
          </p:nvSpPr>
          <p:spPr bwMode="auto">
            <a:xfrm>
              <a:off x="115626" y="3718169"/>
              <a:ext cx="339367" cy="404817"/>
            </a:xfrm>
            <a:custGeom>
              <a:avLst/>
              <a:gdLst/>
              <a:ahLst/>
              <a:cxnLst>
                <a:cxn ang="0">
                  <a:pos x="476" y="306"/>
                </a:cxn>
                <a:cxn ang="0">
                  <a:pos x="476" y="198"/>
                </a:cxn>
                <a:cxn ang="0">
                  <a:pos x="472" y="158"/>
                </a:cxn>
                <a:cxn ang="0">
                  <a:pos x="460" y="122"/>
                </a:cxn>
                <a:cxn ang="0">
                  <a:pos x="442" y="88"/>
                </a:cxn>
                <a:cxn ang="0">
                  <a:pos x="416" y="58"/>
                </a:cxn>
                <a:cxn ang="0">
                  <a:pos x="388" y="34"/>
                </a:cxn>
                <a:cxn ang="0">
                  <a:pos x="354" y="16"/>
                </a:cxn>
                <a:cxn ang="0">
                  <a:pos x="316" y="4"/>
                </a:cxn>
                <a:cxn ang="0">
                  <a:pos x="276" y="0"/>
                </a:cxn>
                <a:cxn ang="0">
                  <a:pos x="256" y="2"/>
                </a:cxn>
                <a:cxn ang="0">
                  <a:pos x="218" y="8"/>
                </a:cxn>
                <a:cxn ang="0">
                  <a:pos x="182" y="24"/>
                </a:cxn>
                <a:cxn ang="0">
                  <a:pos x="150" y="46"/>
                </a:cxn>
                <a:cxn ang="0">
                  <a:pos x="122" y="72"/>
                </a:cxn>
                <a:cxn ang="0">
                  <a:pos x="102" y="104"/>
                </a:cxn>
                <a:cxn ang="0">
                  <a:pos x="86" y="140"/>
                </a:cxn>
                <a:cxn ang="0">
                  <a:pos x="78" y="178"/>
                </a:cxn>
                <a:cxn ang="0">
                  <a:pos x="78" y="306"/>
                </a:cxn>
                <a:cxn ang="0">
                  <a:pos x="0" y="624"/>
                </a:cxn>
                <a:cxn ang="0">
                  <a:pos x="0" y="634"/>
                </a:cxn>
                <a:cxn ang="0">
                  <a:pos x="6" y="648"/>
                </a:cxn>
                <a:cxn ang="0">
                  <a:pos x="18" y="660"/>
                </a:cxn>
                <a:cxn ang="0">
                  <a:pos x="34" y="666"/>
                </a:cxn>
                <a:cxn ang="0">
                  <a:pos x="560" y="668"/>
                </a:cxn>
                <a:cxn ang="0">
                  <a:pos x="560" y="348"/>
                </a:cxn>
                <a:cxn ang="0">
                  <a:pos x="558" y="332"/>
                </a:cxn>
                <a:cxn ang="0">
                  <a:pos x="548" y="318"/>
                </a:cxn>
                <a:cxn ang="0">
                  <a:pos x="534" y="308"/>
                </a:cxn>
                <a:cxn ang="0">
                  <a:pos x="518" y="306"/>
                </a:cxn>
                <a:cxn ang="0">
                  <a:pos x="162" y="198"/>
                </a:cxn>
                <a:cxn ang="0">
                  <a:pos x="172" y="154"/>
                </a:cxn>
                <a:cxn ang="0">
                  <a:pos x="196" y="118"/>
                </a:cxn>
                <a:cxn ang="0">
                  <a:pos x="232" y="94"/>
                </a:cxn>
                <a:cxn ang="0">
                  <a:pos x="276" y="86"/>
                </a:cxn>
                <a:cxn ang="0">
                  <a:pos x="300" y="88"/>
                </a:cxn>
                <a:cxn ang="0">
                  <a:pos x="340" y="104"/>
                </a:cxn>
                <a:cxn ang="0">
                  <a:pos x="370" y="136"/>
                </a:cxn>
                <a:cxn ang="0">
                  <a:pos x="388" y="176"/>
                </a:cxn>
                <a:cxn ang="0">
                  <a:pos x="390" y="306"/>
                </a:cxn>
                <a:cxn ang="0">
                  <a:pos x="162" y="198"/>
                </a:cxn>
              </a:cxnLst>
              <a:rect l="0" t="0" r="r" b="b"/>
              <a:pathLst>
                <a:path w="560" h="668">
                  <a:moveTo>
                    <a:pt x="518" y="306"/>
                  </a:moveTo>
                  <a:lnTo>
                    <a:pt x="476" y="306"/>
                  </a:lnTo>
                  <a:lnTo>
                    <a:pt x="476" y="198"/>
                  </a:lnTo>
                  <a:lnTo>
                    <a:pt x="476" y="198"/>
                  </a:lnTo>
                  <a:lnTo>
                    <a:pt x="474" y="178"/>
                  </a:lnTo>
                  <a:lnTo>
                    <a:pt x="472" y="158"/>
                  </a:lnTo>
                  <a:lnTo>
                    <a:pt x="466" y="140"/>
                  </a:lnTo>
                  <a:lnTo>
                    <a:pt x="460" y="122"/>
                  </a:lnTo>
                  <a:lnTo>
                    <a:pt x="452" y="104"/>
                  </a:lnTo>
                  <a:lnTo>
                    <a:pt x="442" y="88"/>
                  </a:lnTo>
                  <a:lnTo>
                    <a:pt x="430" y="72"/>
                  </a:lnTo>
                  <a:lnTo>
                    <a:pt x="416" y="58"/>
                  </a:lnTo>
                  <a:lnTo>
                    <a:pt x="402" y="46"/>
                  </a:lnTo>
                  <a:lnTo>
                    <a:pt x="388" y="34"/>
                  </a:lnTo>
                  <a:lnTo>
                    <a:pt x="372" y="24"/>
                  </a:lnTo>
                  <a:lnTo>
                    <a:pt x="354" y="16"/>
                  </a:lnTo>
                  <a:lnTo>
                    <a:pt x="336" y="8"/>
                  </a:lnTo>
                  <a:lnTo>
                    <a:pt x="316" y="4"/>
                  </a:lnTo>
                  <a:lnTo>
                    <a:pt x="296" y="2"/>
                  </a:lnTo>
                  <a:lnTo>
                    <a:pt x="276" y="0"/>
                  </a:lnTo>
                  <a:lnTo>
                    <a:pt x="276" y="0"/>
                  </a:lnTo>
                  <a:lnTo>
                    <a:pt x="256" y="2"/>
                  </a:lnTo>
                  <a:lnTo>
                    <a:pt x="236" y="4"/>
                  </a:lnTo>
                  <a:lnTo>
                    <a:pt x="218" y="8"/>
                  </a:lnTo>
                  <a:lnTo>
                    <a:pt x="200" y="16"/>
                  </a:lnTo>
                  <a:lnTo>
                    <a:pt x="182" y="24"/>
                  </a:lnTo>
                  <a:lnTo>
                    <a:pt x="166" y="34"/>
                  </a:lnTo>
                  <a:lnTo>
                    <a:pt x="150" y="46"/>
                  </a:lnTo>
                  <a:lnTo>
                    <a:pt x="136" y="58"/>
                  </a:lnTo>
                  <a:lnTo>
                    <a:pt x="122" y="72"/>
                  </a:lnTo>
                  <a:lnTo>
                    <a:pt x="112" y="88"/>
                  </a:lnTo>
                  <a:lnTo>
                    <a:pt x="102" y="104"/>
                  </a:lnTo>
                  <a:lnTo>
                    <a:pt x="94" y="122"/>
                  </a:lnTo>
                  <a:lnTo>
                    <a:pt x="86" y="140"/>
                  </a:lnTo>
                  <a:lnTo>
                    <a:pt x="82" y="158"/>
                  </a:lnTo>
                  <a:lnTo>
                    <a:pt x="78" y="178"/>
                  </a:lnTo>
                  <a:lnTo>
                    <a:pt x="78" y="198"/>
                  </a:lnTo>
                  <a:lnTo>
                    <a:pt x="78" y="306"/>
                  </a:lnTo>
                  <a:lnTo>
                    <a:pt x="0" y="306"/>
                  </a:lnTo>
                  <a:lnTo>
                    <a:pt x="0" y="624"/>
                  </a:lnTo>
                  <a:lnTo>
                    <a:pt x="0" y="624"/>
                  </a:lnTo>
                  <a:lnTo>
                    <a:pt x="0" y="634"/>
                  </a:lnTo>
                  <a:lnTo>
                    <a:pt x="2" y="642"/>
                  </a:lnTo>
                  <a:lnTo>
                    <a:pt x="6" y="648"/>
                  </a:lnTo>
                  <a:lnTo>
                    <a:pt x="12" y="656"/>
                  </a:lnTo>
                  <a:lnTo>
                    <a:pt x="18" y="660"/>
                  </a:lnTo>
                  <a:lnTo>
                    <a:pt x="26" y="664"/>
                  </a:lnTo>
                  <a:lnTo>
                    <a:pt x="34" y="666"/>
                  </a:lnTo>
                  <a:lnTo>
                    <a:pt x="42" y="668"/>
                  </a:lnTo>
                  <a:lnTo>
                    <a:pt x="560" y="668"/>
                  </a:lnTo>
                  <a:lnTo>
                    <a:pt x="560" y="348"/>
                  </a:lnTo>
                  <a:lnTo>
                    <a:pt x="560" y="348"/>
                  </a:lnTo>
                  <a:lnTo>
                    <a:pt x="560" y="340"/>
                  </a:lnTo>
                  <a:lnTo>
                    <a:pt x="558" y="332"/>
                  </a:lnTo>
                  <a:lnTo>
                    <a:pt x="554" y="324"/>
                  </a:lnTo>
                  <a:lnTo>
                    <a:pt x="548" y="318"/>
                  </a:lnTo>
                  <a:lnTo>
                    <a:pt x="542" y="312"/>
                  </a:lnTo>
                  <a:lnTo>
                    <a:pt x="534" y="308"/>
                  </a:lnTo>
                  <a:lnTo>
                    <a:pt x="526" y="306"/>
                  </a:lnTo>
                  <a:lnTo>
                    <a:pt x="518" y="306"/>
                  </a:lnTo>
                  <a:close/>
                  <a:moveTo>
                    <a:pt x="162" y="198"/>
                  </a:moveTo>
                  <a:lnTo>
                    <a:pt x="162" y="198"/>
                  </a:lnTo>
                  <a:lnTo>
                    <a:pt x="166" y="176"/>
                  </a:lnTo>
                  <a:lnTo>
                    <a:pt x="172" y="154"/>
                  </a:lnTo>
                  <a:lnTo>
                    <a:pt x="182" y="136"/>
                  </a:lnTo>
                  <a:lnTo>
                    <a:pt x="196" y="118"/>
                  </a:lnTo>
                  <a:lnTo>
                    <a:pt x="212" y="104"/>
                  </a:lnTo>
                  <a:lnTo>
                    <a:pt x="232" y="94"/>
                  </a:lnTo>
                  <a:lnTo>
                    <a:pt x="254" y="88"/>
                  </a:lnTo>
                  <a:lnTo>
                    <a:pt x="276" y="86"/>
                  </a:lnTo>
                  <a:lnTo>
                    <a:pt x="276" y="86"/>
                  </a:lnTo>
                  <a:lnTo>
                    <a:pt x="300" y="88"/>
                  </a:lnTo>
                  <a:lnTo>
                    <a:pt x="320" y="94"/>
                  </a:lnTo>
                  <a:lnTo>
                    <a:pt x="340" y="104"/>
                  </a:lnTo>
                  <a:lnTo>
                    <a:pt x="356" y="118"/>
                  </a:lnTo>
                  <a:lnTo>
                    <a:pt x="370" y="136"/>
                  </a:lnTo>
                  <a:lnTo>
                    <a:pt x="382" y="154"/>
                  </a:lnTo>
                  <a:lnTo>
                    <a:pt x="388" y="176"/>
                  </a:lnTo>
                  <a:lnTo>
                    <a:pt x="390" y="198"/>
                  </a:lnTo>
                  <a:lnTo>
                    <a:pt x="390" y="306"/>
                  </a:lnTo>
                  <a:lnTo>
                    <a:pt x="162" y="306"/>
                  </a:lnTo>
                  <a:lnTo>
                    <a:pt x="162" y="19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101" name="Rectangle 100"/>
            <p:cNvSpPr/>
            <p:nvPr/>
          </p:nvSpPr>
          <p:spPr>
            <a:xfrm>
              <a:off x="307792" y="3833733"/>
              <a:ext cx="119409" cy="714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89169" y="843836"/>
            <a:ext cx="539884" cy="491274"/>
            <a:chOff x="4378103" y="4248803"/>
            <a:chExt cx="539884" cy="491274"/>
          </a:xfrm>
        </p:grpSpPr>
        <p:pic>
          <p:nvPicPr>
            <p:cNvPr id="104" name="Picture 3" descr="C:\Users\lewingto\Documents\Brand\HP Icons\CPU_RGB_blue_NT.png"/>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4692936" y="4479467"/>
              <a:ext cx="225051" cy="22505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5" name="Picture 6" descr="C:\Users\lewingto\Pictures\NPN_Transistor_Symbol.svg.png"/>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4378103" y="4248803"/>
              <a:ext cx="250653" cy="3051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6" name="TextBox 105"/>
            <p:cNvSpPr txBox="1"/>
            <p:nvPr/>
          </p:nvSpPr>
          <p:spPr>
            <a:xfrm>
              <a:off x="4510629" y="4278412"/>
              <a:ext cx="296876" cy="461665"/>
            </a:xfrm>
            <a:prstGeom prst="rect">
              <a:avLst/>
            </a:prstGeom>
            <a:noFill/>
            <a:ln>
              <a:noFill/>
            </a:ln>
          </p:spPr>
          <p:txBody>
            <a:bodyPr wrap="none" rtlCol="0">
              <a:spAutoFit/>
            </a:bodyPr>
            <a:lstStyle/>
            <a:p>
              <a:pPr marL="0" defTabSz="430213">
                <a:spcAft>
                  <a:spcPts val="400"/>
                </a:spcAft>
                <a:buSzPct val="100000"/>
              </a:pPr>
              <a:r>
                <a:rPr lang="en-US" sz="2400" dirty="0" smtClean="0">
                  <a:solidFill>
                    <a:schemeClr val="accent1"/>
                  </a:solidFill>
                  <a:latin typeface="HP Simplified" pitchFamily="34" charset="0"/>
                  <a:cs typeface="HP Simplified" pitchFamily="34" charset="0"/>
                </a:rPr>
                <a:t>/</a:t>
              </a:r>
              <a:endParaRPr lang="en-US" sz="5400" dirty="0" smtClean="0">
                <a:solidFill>
                  <a:schemeClr val="accent1"/>
                </a:solidFill>
                <a:latin typeface="HP Simplified" pitchFamily="34" charset="0"/>
                <a:cs typeface="HP Simplified" pitchFamily="34" charset="0"/>
              </a:endParaRPr>
            </a:p>
          </p:txBody>
        </p:sp>
      </p:grpSp>
      <p:pic>
        <p:nvPicPr>
          <p:cNvPr id="107" name="Picture 106"/>
          <p:cNvPicPr>
            <a:picLocks noChangeAspect="1"/>
          </p:cNvPicPr>
          <p:nvPr/>
        </p:nvPicPr>
        <p:blipFill>
          <a:blip r:embed="rId15" cstate="print">
            <a:extLst>
              <a:ext uri="{BEBA8EAE-BF5A-486C-A8C5-ECC9F3942E4B}">
                <a14:imgProps xmlns:a14="http://schemas.microsoft.com/office/drawing/2010/main">
                  <a14:imgLayer r:embed="rId1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70730" y="1447937"/>
            <a:ext cx="576762" cy="406038"/>
          </a:xfrm>
          <a:prstGeom prst="rect">
            <a:avLst/>
          </a:prstGeom>
        </p:spPr>
      </p:pic>
      <p:cxnSp>
        <p:nvCxnSpPr>
          <p:cNvPr id="108" name="Straight Connector 107"/>
          <p:cNvCxnSpPr/>
          <p:nvPr/>
        </p:nvCxnSpPr>
        <p:spPr>
          <a:xfrm flipV="1">
            <a:off x="3133454" y="1257023"/>
            <a:ext cx="0" cy="2453159"/>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308176" y="1257023"/>
            <a:ext cx="0" cy="2453159"/>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4" name="Rectangle 173"/>
          <p:cNvSpPr/>
          <p:nvPr/>
        </p:nvSpPr>
        <p:spPr>
          <a:xfrm>
            <a:off x="2024934" y="4526256"/>
            <a:ext cx="6399420" cy="276999"/>
          </a:xfrm>
          <a:prstGeom prst="rect">
            <a:avLst/>
          </a:prstGeom>
          <a:noFill/>
        </p:spPr>
        <p:txBody>
          <a:bodyPr wrap="square">
            <a:spAutoFit/>
          </a:bodyPr>
          <a:lstStyle/>
          <a:p>
            <a:pPr algn="r"/>
            <a:r>
              <a:rPr lang="en-US" sz="600" dirty="0">
                <a:solidFill>
                  <a:srgbClr val="87898B"/>
                </a:solidFill>
              </a:rPr>
              <a:t>(1) IDC “Worldwide Internet of Things (</a:t>
            </a:r>
            <a:r>
              <a:rPr lang="en-US" sz="600" dirty="0" err="1">
                <a:solidFill>
                  <a:srgbClr val="87898B"/>
                </a:solidFill>
              </a:rPr>
              <a:t>IoT</a:t>
            </a:r>
            <a:r>
              <a:rPr lang="en-US" sz="600" dirty="0">
                <a:solidFill>
                  <a:srgbClr val="87898B"/>
                </a:solidFill>
              </a:rPr>
              <a:t>) 2013-2020 forecast” October 2013. (2) IDC "The Digital Universe of Opportunities: Rich Data and the Increasing Value of the Internet of Things" April 2014 (3) Global Smart Meter Forecasts, 2012-2020. Smart Grid Insights (</a:t>
            </a:r>
            <a:r>
              <a:rPr lang="en-US" sz="600" dirty="0" err="1">
                <a:solidFill>
                  <a:srgbClr val="87898B"/>
                </a:solidFill>
              </a:rPr>
              <a:t>Zypryme</a:t>
            </a:r>
            <a:r>
              <a:rPr lang="en-US" sz="600" dirty="0">
                <a:solidFill>
                  <a:srgbClr val="87898B"/>
                </a:solidFill>
              </a:rPr>
              <a:t>), November 2013 (4) http://en.wikipedia.org</a:t>
            </a:r>
          </a:p>
        </p:txBody>
      </p:sp>
      <p:grpSp>
        <p:nvGrpSpPr>
          <p:cNvPr id="14" name="Group 13"/>
          <p:cNvGrpSpPr/>
          <p:nvPr/>
        </p:nvGrpSpPr>
        <p:grpSpPr>
          <a:xfrm>
            <a:off x="6565447" y="1524706"/>
            <a:ext cx="1580113" cy="570789"/>
            <a:chOff x="6556979" y="1668644"/>
            <a:chExt cx="1580113" cy="570789"/>
          </a:xfrm>
        </p:grpSpPr>
        <p:sp>
          <p:nvSpPr>
            <p:cNvPr id="221" name="Rectangle 220"/>
            <p:cNvSpPr/>
            <p:nvPr/>
          </p:nvSpPr>
          <p:spPr>
            <a:xfrm>
              <a:off x="7231182" y="1668644"/>
              <a:ext cx="905910" cy="523220"/>
            </a:xfrm>
            <a:prstGeom prst="rect">
              <a:avLst/>
            </a:prstGeom>
          </p:spPr>
          <p:txBody>
            <a:bodyPr wrap="square" lIns="91440" tIns="45720" rIns="91440" bIns="45720">
              <a:spAutoFit/>
            </a:bodyPr>
            <a:lstStyle/>
            <a:p>
              <a:r>
                <a:rPr lang="en-US" sz="1400" b="1" dirty="0" smtClean="0">
                  <a:solidFill>
                    <a:schemeClr val="accent1"/>
                  </a:solidFill>
                  <a:cs typeface="HP Simplified" pitchFamily="34" charset="0"/>
                </a:rPr>
                <a:t>200</a:t>
              </a:r>
              <a:endParaRPr lang="en-US" sz="1400" b="1" dirty="0">
                <a:solidFill>
                  <a:schemeClr val="accent1"/>
                </a:solidFill>
                <a:cs typeface="HP Simplified" pitchFamily="34" charset="0"/>
              </a:endParaRPr>
            </a:p>
            <a:p>
              <a:r>
                <a:rPr lang="en-US" sz="1400" b="1" dirty="0">
                  <a:solidFill>
                    <a:schemeClr val="accent1"/>
                  </a:solidFill>
                  <a:cs typeface="HP Simplified" pitchFamily="34" charset="0"/>
                </a:rPr>
                <a:t>Billion </a:t>
              </a:r>
            </a:p>
          </p:txBody>
        </p:sp>
        <p:sp>
          <p:nvSpPr>
            <p:cNvPr id="222" name="TextBox 221"/>
            <p:cNvSpPr txBox="1"/>
            <p:nvPr/>
          </p:nvSpPr>
          <p:spPr>
            <a:xfrm>
              <a:off x="7754031" y="1876364"/>
              <a:ext cx="271228" cy="184666"/>
            </a:xfrm>
            <a:prstGeom prst="rect">
              <a:avLst/>
            </a:prstGeom>
            <a:noFill/>
          </p:spPr>
          <p:txBody>
            <a:bodyPr wrap="none" lIns="91440" tIns="45720" rIns="91440" bIns="45720" rtlCol="0">
              <a:spAutoFit/>
            </a:bodyPr>
            <a:lstStyle/>
            <a:p>
              <a:pPr defTabSz="430213">
                <a:spcAft>
                  <a:spcPts val="400"/>
                </a:spcAft>
                <a:buSzPct val="100000"/>
              </a:pPr>
              <a:r>
                <a:rPr lang="en-US" sz="600" dirty="0" smtClean="0">
                  <a:solidFill>
                    <a:schemeClr val="accent1"/>
                  </a:solidFill>
                  <a:cs typeface="HP Simplified" pitchFamily="34" charset="0"/>
                </a:rPr>
                <a:t>(1)</a:t>
              </a:r>
              <a:endParaRPr lang="en-US" sz="600" dirty="0">
                <a:solidFill>
                  <a:schemeClr val="accent1"/>
                </a:solidFill>
                <a:cs typeface="HP Simplified" pitchFamily="34" charset="0"/>
              </a:endParaRPr>
            </a:p>
          </p:txBody>
        </p:sp>
        <p:sp>
          <p:nvSpPr>
            <p:cNvPr id="223" name="TextBox 222"/>
            <p:cNvSpPr txBox="1"/>
            <p:nvPr/>
          </p:nvSpPr>
          <p:spPr>
            <a:xfrm>
              <a:off x="6556979" y="2008601"/>
              <a:ext cx="806631" cy="230832"/>
            </a:xfrm>
            <a:prstGeom prst="rect">
              <a:avLst/>
            </a:prstGeom>
            <a:noFill/>
          </p:spPr>
          <p:txBody>
            <a:bodyPr wrap="none" lIns="91440" tIns="45720" rIns="91440" bIns="45720" rtlCol="0">
              <a:spAutoFit/>
            </a:bodyPr>
            <a:lstStyle/>
            <a:p>
              <a:pPr defTabSz="430213">
                <a:spcAft>
                  <a:spcPts val="400"/>
                </a:spcAft>
                <a:buSzPct val="100000"/>
              </a:pPr>
              <a:r>
                <a:rPr lang="en-US" sz="900" b="1" dirty="0" err="1" smtClean="0">
                  <a:solidFill>
                    <a:schemeClr val="accent1"/>
                  </a:solidFill>
                  <a:cs typeface="HP Simplified" pitchFamily="34" charset="0"/>
                </a:rPr>
                <a:t>IoT</a:t>
              </a:r>
              <a:r>
                <a:rPr lang="en-US" sz="900" b="1" dirty="0">
                  <a:solidFill>
                    <a:schemeClr val="accent1"/>
                  </a:solidFill>
                  <a:cs typeface="HP Simplified" pitchFamily="34" charset="0"/>
                </a:rPr>
                <a:t> </a:t>
              </a:r>
              <a:r>
                <a:rPr lang="en-US" sz="900" b="1" dirty="0" smtClean="0">
                  <a:solidFill>
                    <a:schemeClr val="accent1"/>
                  </a:solidFill>
                  <a:cs typeface="HP Simplified" pitchFamily="34" charset="0"/>
                </a:rPr>
                <a:t>“Things”</a:t>
              </a:r>
            </a:p>
          </p:txBody>
        </p:sp>
        <p:sp>
          <p:nvSpPr>
            <p:cNvPr id="239" name="Freeform 5"/>
            <p:cNvSpPr>
              <a:spLocks noEditPoints="1"/>
            </p:cNvSpPr>
            <p:nvPr/>
          </p:nvSpPr>
          <p:spPr bwMode="auto">
            <a:xfrm>
              <a:off x="6791661" y="1672128"/>
              <a:ext cx="337266" cy="337262"/>
            </a:xfrm>
            <a:custGeom>
              <a:avLst/>
              <a:gdLst>
                <a:gd name="T0" fmla="*/ 142 w 181"/>
                <a:gd name="T1" fmla="*/ 95 h 179"/>
                <a:gd name="T2" fmla="*/ 166 w 181"/>
                <a:gd name="T3" fmla="*/ 111 h 179"/>
                <a:gd name="T4" fmla="*/ 112 w 181"/>
                <a:gd name="T5" fmla="*/ 165 h 179"/>
                <a:gd name="T6" fmla="*/ 128 w 181"/>
                <a:gd name="T7" fmla="*/ 146 h 179"/>
                <a:gd name="T8" fmla="*/ 145 w 181"/>
                <a:gd name="T9" fmla="*/ 147 h 179"/>
                <a:gd name="T10" fmla="*/ 28 w 181"/>
                <a:gd name="T11" fmla="*/ 137 h 179"/>
                <a:gd name="T12" fmla="*/ 59 w 181"/>
                <a:gd name="T13" fmla="*/ 152 h 179"/>
                <a:gd name="T14" fmla="*/ 56 w 181"/>
                <a:gd name="T15" fmla="*/ 161 h 179"/>
                <a:gd name="T16" fmla="*/ 21 w 181"/>
                <a:gd name="T17" fmla="*/ 126 h 179"/>
                <a:gd name="T18" fmla="*/ 13 w 181"/>
                <a:gd name="T19" fmla="*/ 103 h 179"/>
                <a:gd name="T20" fmla="*/ 41 w 181"/>
                <a:gd name="T21" fmla="*/ 111 h 179"/>
                <a:gd name="T22" fmla="*/ 46 w 181"/>
                <a:gd name="T23" fmla="*/ 53 h 179"/>
                <a:gd name="T24" fmla="*/ 12 w 181"/>
                <a:gd name="T25" fmla="*/ 84 h 179"/>
                <a:gd name="T26" fmla="*/ 18 w 181"/>
                <a:gd name="T27" fmla="*/ 60 h 179"/>
                <a:gd name="T28" fmla="*/ 63 w 181"/>
                <a:gd name="T29" fmla="*/ 20 h 179"/>
                <a:gd name="T30" fmla="*/ 28 w 181"/>
                <a:gd name="T31" fmla="*/ 42 h 179"/>
                <a:gd name="T32" fmla="*/ 56 w 181"/>
                <a:gd name="T33" fmla="*/ 18 h 179"/>
                <a:gd name="T34" fmla="*/ 132 w 181"/>
                <a:gd name="T35" fmla="*/ 42 h 179"/>
                <a:gd name="T36" fmla="*/ 112 w 181"/>
                <a:gd name="T37" fmla="*/ 14 h 179"/>
                <a:gd name="T38" fmla="*/ 145 w 181"/>
                <a:gd name="T39" fmla="*/ 32 h 179"/>
                <a:gd name="T40" fmla="*/ 123 w 181"/>
                <a:gd name="T41" fmla="*/ 53 h 179"/>
                <a:gd name="T42" fmla="*/ 96 w 181"/>
                <a:gd name="T43" fmla="*/ 84 h 179"/>
                <a:gd name="T44" fmla="*/ 130 w 181"/>
                <a:gd name="T45" fmla="*/ 95 h 179"/>
                <a:gd name="T46" fmla="*/ 96 w 181"/>
                <a:gd name="T47" fmla="*/ 164 h 179"/>
                <a:gd name="T48" fmla="*/ 115 w 181"/>
                <a:gd name="T49" fmla="*/ 146 h 179"/>
                <a:gd name="T50" fmla="*/ 86 w 181"/>
                <a:gd name="T51" fmla="*/ 137 h 179"/>
                <a:gd name="T52" fmla="*/ 73 w 181"/>
                <a:gd name="T53" fmla="*/ 152 h 179"/>
                <a:gd name="T54" fmla="*/ 86 w 181"/>
                <a:gd name="T55" fmla="*/ 95 h 179"/>
                <a:gd name="T56" fmla="*/ 53 w 181"/>
                <a:gd name="T57" fmla="*/ 111 h 179"/>
                <a:gd name="T58" fmla="*/ 86 w 181"/>
                <a:gd name="T59" fmla="*/ 84 h 179"/>
                <a:gd name="T60" fmla="*/ 58 w 181"/>
                <a:gd name="T61" fmla="*/ 53 h 179"/>
                <a:gd name="T62" fmla="*/ 63 w 181"/>
                <a:gd name="T63" fmla="*/ 42 h 179"/>
                <a:gd name="T64" fmla="*/ 79 w 181"/>
                <a:gd name="T65" fmla="*/ 20 h 179"/>
                <a:gd name="T66" fmla="*/ 96 w 181"/>
                <a:gd name="T67" fmla="*/ 15 h 179"/>
                <a:gd name="T68" fmla="*/ 114 w 181"/>
                <a:gd name="T69" fmla="*/ 33 h 179"/>
                <a:gd name="T70" fmla="*/ 164 w 181"/>
                <a:gd name="T71" fmla="*/ 60 h 179"/>
                <a:gd name="T72" fmla="*/ 142 w 181"/>
                <a:gd name="T73" fmla="*/ 84 h 179"/>
                <a:gd name="T74" fmla="*/ 161 w 181"/>
                <a:gd name="T75" fmla="*/ 53 h 179"/>
                <a:gd name="T76" fmla="*/ 73 w 181"/>
                <a:gd name="T77" fmla="*/ 1 h 179"/>
                <a:gd name="T78" fmla="*/ 40 w 181"/>
                <a:gd name="T79" fmla="*/ 15 h 179"/>
                <a:gd name="T80" fmla="*/ 15 w 181"/>
                <a:gd name="T81" fmla="*/ 39 h 179"/>
                <a:gd name="T82" fmla="*/ 3 w 181"/>
                <a:gd name="T83" fmla="*/ 71 h 179"/>
                <a:gd name="T84" fmla="*/ 0 w 181"/>
                <a:gd name="T85" fmla="*/ 99 h 179"/>
                <a:gd name="T86" fmla="*/ 11 w 181"/>
                <a:gd name="T87" fmla="*/ 133 h 179"/>
                <a:gd name="T88" fmla="*/ 33 w 181"/>
                <a:gd name="T89" fmla="*/ 158 h 179"/>
                <a:gd name="T90" fmla="*/ 64 w 181"/>
                <a:gd name="T91" fmla="*/ 176 h 179"/>
                <a:gd name="T92" fmla="*/ 91 w 181"/>
                <a:gd name="T93" fmla="*/ 179 h 179"/>
                <a:gd name="T94" fmla="*/ 127 w 181"/>
                <a:gd name="T95" fmla="*/ 173 h 179"/>
                <a:gd name="T96" fmla="*/ 155 w 181"/>
                <a:gd name="T97" fmla="*/ 153 h 179"/>
                <a:gd name="T98" fmla="*/ 174 w 181"/>
                <a:gd name="T99" fmla="*/ 124 h 179"/>
                <a:gd name="T100" fmla="*/ 181 w 181"/>
                <a:gd name="T101" fmla="*/ 89 h 179"/>
                <a:gd name="T102" fmla="*/ 177 w 181"/>
                <a:gd name="T103" fmla="*/ 62 h 179"/>
                <a:gd name="T104" fmla="*/ 161 w 181"/>
                <a:gd name="T105" fmla="*/ 32 h 179"/>
                <a:gd name="T106" fmla="*/ 134 w 181"/>
                <a:gd name="T107" fmla="*/ 11 h 179"/>
                <a:gd name="T108" fmla="*/ 100 w 181"/>
                <a:gd name="T10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179">
                  <a:moveTo>
                    <a:pt x="136" y="126"/>
                  </a:moveTo>
                  <a:lnTo>
                    <a:pt x="136" y="126"/>
                  </a:lnTo>
                  <a:lnTo>
                    <a:pt x="139" y="111"/>
                  </a:lnTo>
                  <a:lnTo>
                    <a:pt x="142" y="95"/>
                  </a:lnTo>
                  <a:lnTo>
                    <a:pt x="170" y="95"/>
                  </a:lnTo>
                  <a:lnTo>
                    <a:pt x="170" y="95"/>
                  </a:lnTo>
                  <a:lnTo>
                    <a:pt x="169" y="103"/>
                  </a:lnTo>
                  <a:lnTo>
                    <a:pt x="166" y="111"/>
                  </a:lnTo>
                  <a:lnTo>
                    <a:pt x="164" y="119"/>
                  </a:lnTo>
                  <a:lnTo>
                    <a:pt x="161" y="126"/>
                  </a:lnTo>
                  <a:lnTo>
                    <a:pt x="136" y="126"/>
                  </a:lnTo>
                  <a:close/>
                  <a:moveTo>
                    <a:pt x="112" y="165"/>
                  </a:moveTo>
                  <a:lnTo>
                    <a:pt x="112" y="165"/>
                  </a:lnTo>
                  <a:lnTo>
                    <a:pt x="118" y="158"/>
                  </a:lnTo>
                  <a:lnTo>
                    <a:pt x="123" y="152"/>
                  </a:lnTo>
                  <a:lnTo>
                    <a:pt x="128" y="146"/>
                  </a:lnTo>
                  <a:lnTo>
                    <a:pt x="132" y="137"/>
                  </a:lnTo>
                  <a:lnTo>
                    <a:pt x="153" y="137"/>
                  </a:lnTo>
                  <a:lnTo>
                    <a:pt x="153" y="137"/>
                  </a:lnTo>
                  <a:lnTo>
                    <a:pt x="145" y="147"/>
                  </a:lnTo>
                  <a:lnTo>
                    <a:pt x="135" y="154"/>
                  </a:lnTo>
                  <a:lnTo>
                    <a:pt x="124" y="161"/>
                  </a:lnTo>
                  <a:lnTo>
                    <a:pt x="112" y="165"/>
                  </a:lnTo>
                  <a:close/>
                  <a:moveTo>
                    <a:pt x="28" y="137"/>
                  </a:moveTo>
                  <a:lnTo>
                    <a:pt x="50" y="137"/>
                  </a:lnTo>
                  <a:lnTo>
                    <a:pt x="50" y="137"/>
                  </a:lnTo>
                  <a:lnTo>
                    <a:pt x="53" y="146"/>
                  </a:lnTo>
                  <a:lnTo>
                    <a:pt x="59" y="152"/>
                  </a:lnTo>
                  <a:lnTo>
                    <a:pt x="63" y="158"/>
                  </a:lnTo>
                  <a:lnTo>
                    <a:pt x="68" y="165"/>
                  </a:lnTo>
                  <a:lnTo>
                    <a:pt x="68" y="165"/>
                  </a:lnTo>
                  <a:lnTo>
                    <a:pt x="56" y="161"/>
                  </a:lnTo>
                  <a:lnTo>
                    <a:pt x="46" y="154"/>
                  </a:lnTo>
                  <a:lnTo>
                    <a:pt x="36" y="147"/>
                  </a:lnTo>
                  <a:lnTo>
                    <a:pt x="28" y="137"/>
                  </a:lnTo>
                  <a:close/>
                  <a:moveTo>
                    <a:pt x="21" y="126"/>
                  </a:moveTo>
                  <a:lnTo>
                    <a:pt x="21" y="126"/>
                  </a:lnTo>
                  <a:lnTo>
                    <a:pt x="18" y="119"/>
                  </a:lnTo>
                  <a:lnTo>
                    <a:pt x="14" y="111"/>
                  </a:lnTo>
                  <a:lnTo>
                    <a:pt x="13" y="103"/>
                  </a:lnTo>
                  <a:lnTo>
                    <a:pt x="12" y="95"/>
                  </a:lnTo>
                  <a:lnTo>
                    <a:pt x="40" y="95"/>
                  </a:lnTo>
                  <a:lnTo>
                    <a:pt x="40" y="95"/>
                  </a:lnTo>
                  <a:lnTo>
                    <a:pt x="41" y="111"/>
                  </a:lnTo>
                  <a:lnTo>
                    <a:pt x="46" y="126"/>
                  </a:lnTo>
                  <a:lnTo>
                    <a:pt x="21" y="126"/>
                  </a:lnTo>
                  <a:close/>
                  <a:moveTo>
                    <a:pt x="21" y="53"/>
                  </a:moveTo>
                  <a:lnTo>
                    <a:pt x="46" y="53"/>
                  </a:lnTo>
                  <a:lnTo>
                    <a:pt x="46" y="53"/>
                  </a:lnTo>
                  <a:lnTo>
                    <a:pt x="41" y="68"/>
                  </a:lnTo>
                  <a:lnTo>
                    <a:pt x="40" y="84"/>
                  </a:lnTo>
                  <a:lnTo>
                    <a:pt x="12" y="84"/>
                  </a:lnTo>
                  <a:lnTo>
                    <a:pt x="12" y="84"/>
                  </a:lnTo>
                  <a:lnTo>
                    <a:pt x="13" y="75"/>
                  </a:lnTo>
                  <a:lnTo>
                    <a:pt x="14" y="68"/>
                  </a:lnTo>
                  <a:lnTo>
                    <a:pt x="18" y="60"/>
                  </a:lnTo>
                  <a:lnTo>
                    <a:pt x="21" y="53"/>
                  </a:lnTo>
                  <a:close/>
                  <a:moveTo>
                    <a:pt x="68" y="14"/>
                  </a:moveTo>
                  <a:lnTo>
                    <a:pt x="68" y="14"/>
                  </a:lnTo>
                  <a:lnTo>
                    <a:pt x="63" y="20"/>
                  </a:lnTo>
                  <a:lnTo>
                    <a:pt x="59" y="27"/>
                  </a:lnTo>
                  <a:lnTo>
                    <a:pt x="53" y="34"/>
                  </a:lnTo>
                  <a:lnTo>
                    <a:pt x="50" y="42"/>
                  </a:lnTo>
                  <a:lnTo>
                    <a:pt x="28" y="42"/>
                  </a:lnTo>
                  <a:lnTo>
                    <a:pt x="28" y="42"/>
                  </a:lnTo>
                  <a:lnTo>
                    <a:pt x="36" y="32"/>
                  </a:lnTo>
                  <a:lnTo>
                    <a:pt x="46" y="25"/>
                  </a:lnTo>
                  <a:lnTo>
                    <a:pt x="56" y="18"/>
                  </a:lnTo>
                  <a:lnTo>
                    <a:pt x="68" y="14"/>
                  </a:lnTo>
                  <a:close/>
                  <a:moveTo>
                    <a:pt x="153" y="42"/>
                  </a:moveTo>
                  <a:lnTo>
                    <a:pt x="132" y="42"/>
                  </a:lnTo>
                  <a:lnTo>
                    <a:pt x="132" y="42"/>
                  </a:lnTo>
                  <a:lnTo>
                    <a:pt x="128" y="33"/>
                  </a:lnTo>
                  <a:lnTo>
                    <a:pt x="123" y="27"/>
                  </a:lnTo>
                  <a:lnTo>
                    <a:pt x="118" y="20"/>
                  </a:lnTo>
                  <a:lnTo>
                    <a:pt x="112" y="14"/>
                  </a:lnTo>
                  <a:lnTo>
                    <a:pt x="112" y="14"/>
                  </a:lnTo>
                  <a:lnTo>
                    <a:pt x="124" y="18"/>
                  </a:lnTo>
                  <a:lnTo>
                    <a:pt x="135" y="25"/>
                  </a:lnTo>
                  <a:lnTo>
                    <a:pt x="145" y="32"/>
                  </a:lnTo>
                  <a:lnTo>
                    <a:pt x="153" y="42"/>
                  </a:lnTo>
                  <a:close/>
                  <a:moveTo>
                    <a:pt x="96" y="84"/>
                  </a:moveTo>
                  <a:lnTo>
                    <a:pt x="96" y="53"/>
                  </a:lnTo>
                  <a:lnTo>
                    <a:pt x="123" y="53"/>
                  </a:lnTo>
                  <a:lnTo>
                    <a:pt x="123" y="53"/>
                  </a:lnTo>
                  <a:lnTo>
                    <a:pt x="128" y="68"/>
                  </a:lnTo>
                  <a:lnTo>
                    <a:pt x="130" y="84"/>
                  </a:lnTo>
                  <a:lnTo>
                    <a:pt x="96" y="84"/>
                  </a:lnTo>
                  <a:close/>
                  <a:moveTo>
                    <a:pt x="96" y="126"/>
                  </a:moveTo>
                  <a:lnTo>
                    <a:pt x="96" y="95"/>
                  </a:lnTo>
                  <a:lnTo>
                    <a:pt x="130" y="95"/>
                  </a:lnTo>
                  <a:lnTo>
                    <a:pt x="130" y="95"/>
                  </a:lnTo>
                  <a:lnTo>
                    <a:pt x="128" y="111"/>
                  </a:lnTo>
                  <a:lnTo>
                    <a:pt x="123" y="126"/>
                  </a:lnTo>
                  <a:lnTo>
                    <a:pt x="96" y="126"/>
                  </a:lnTo>
                  <a:close/>
                  <a:moveTo>
                    <a:pt x="96" y="164"/>
                  </a:moveTo>
                  <a:lnTo>
                    <a:pt x="96" y="137"/>
                  </a:lnTo>
                  <a:lnTo>
                    <a:pt x="119" y="137"/>
                  </a:lnTo>
                  <a:lnTo>
                    <a:pt x="119" y="137"/>
                  </a:lnTo>
                  <a:lnTo>
                    <a:pt x="115" y="146"/>
                  </a:lnTo>
                  <a:lnTo>
                    <a:pt x="109" y="152"/>
                  </a:lnTo>
                  <a:lnTo>
                    <a:pt x="103" y="158"/>
                  </a:lnTo>
                  <a:lnTo>
                    <a:pt x="96" y="164"/>
                  </a:lnTo>
                  <a:close/>
                  <a:moveTo>
                    <a:pt x="86" y="137"/>
                  </a:moveTo>
                  <a:lnTo>
                    <a:pt x="86" y="164"/>
                  </a:lnTo>
                  <a:lnTo>
                    <a:pt x="86" y="164"/>
                  </a:lnTo>
                  <a:lnTo>
                    <a:pt x="78" y="158"/>
                  </a:lnTo>
                  <a:lnTo>
                    <a:pt x="73" y="152"/>
                  </a:lnTo>
                  <a:lnTo>
                    <a:pt x="67" y="146"/>
                  </a:lnTo>
                  <a:lnTo>
                    <a:pt x="63" y="137"/>
                  </a:lnTo>
                  <a:lnTo>
                    <a:pt x="86" y="137"/>
                  </a:lnTo>
                  <a:close/>
                  <a:moveTo>
                    <a:pt x="86" y="95"/>
                  </a:moveTo>
                  <a:lnTo>
                    <a:pt x="86" y="126"/>
                  </a:lnTo>
                  <a:lnTo>
                    <a:pt x="58" y="126"/>
                  </a:lnTo>
                  <a:lnTo>
                    <a:pt x="58" y="126"/>
                  </a:lnTo>
                  <a:lnTo>
                    <a:pt x="53" y="111"/>
                  </a:lnTo>
                  <a:lnTo>
                    <a:pt x="51" y="95"/>
                  </a:lnTo>
                  <a:lnTo>
                    <a:pt x="86" y="95"/>
                  </a:lnTo>
                  <a:close/>
                  <a:moveTo>
                    <a:pt x="86" y="53"/>
                  </a:moveTo>
                  <a:lnTo>
                    <a:pt x="86" y="84"/>
                  </a:lnTo>
                  <a:lnTo>
                    <a:pt x="51" y="84"/>
                  </a:lnTo>
                  <a:lnTo>
                    <a:pt x="51" y="84"/>
                  </a:lnTo>
                  <a:lnTo>
                    <a:pt x="53" y="68"/>
                  </a:lnTo>
                  <a:lnTo>
                    <a:pt x="58" y="53"/>
                  </a:lnTo>
                  <a:lnTo>
                    <a:pt x="86" y="53"/>
                  </a:lnTo>
                  <a:close/>
                  <a:moveTo>
                    <a:pt x="86" y="15"/>
                  </a:moveTo>
                  <a:lnTo>
                    <a:pt x="86" y="42"/>
                  </a:lnTo>
                  <a:lnTo>
                    <a:pt x="63" y="42"/>
                  </a:lnTo>
                  <a:lnTo>
                    <a:pt x="63" y="42"/>
                  </a:lnTo>
                  <a:lnTo>
                    <a:pt x="67" y="33"/>
                  </a:lnTo>
                  <a:lnTo>
                    <a:pt x="73" y="27"/>
                  </a:lnTo>
                  <a:lnTo>
                    <a:pt x="79" y="20"/>
                  </a:lnTo>
                  <a:lnTo>
                    <a:pt x="86" y="15"/>
                  </a:lnTo>
                  <a:close/>
                  <a:moveTo>
                    <a:pt x="119" y="42"/>
                  </a:moveTo>
                  <a:lnTo>
                    <a:pt x="96" y="42"/>
                  </a:lnTo>
                  <a:lnTo>
                    <a:pt x="96" y="15"/>
                  </a:lnTo>
                  <a:lnTo>
                    <a:pt x="96" y="15"/>
                  </a:lnTo>
                  <a:lnTo>
                    <a:pt x="103" y="20"/>
                  </a:lnTo>
                  <a:lnTo>
                    <a:pt x="109" y="27"/>
                  </a:lnTo>
                  <a:lnTo>
                    <a:pt x="114" y="33"/>
                  </a:lnTo>
                  <a:lnTo>
                    <a:pt x="119" y="42"/>
                  </a:lnTo>
                  <a:close/>
                  <a:moveTo>
                    <a:pt x="161" y="53"/>
                  </a:moveTo>
                  <a:lnTo>
                    <a:pt x="161" y="53"/>
                  </a:lnTo>
                  <a:lnTo>
                    <a:pt x="164" y="60"/>
                  </a:lnTo>
                  <a:lnTo>
                    <a:pt x="166" y="68"/>
                  </a:lnTo>
                  <a:lnTo>
                    <a:pt x="169" y="75"/>
                  </a:lnTo>
                  <a:lnTo>
                    <a:pt x="170" y="84"/>
                  </a:lnTo>
                  <a:lnTo>
                    <a:pt x="142" y="84"/>
                  </a:lnTo>
                  <a:lnTo>
                    <a:pt x="142" y="84"/>
                  </a:lnTo>
                  <a:lnTo>
                    <a:pt x="139" y="68"/>
                  </a:lnTo>
                  <a:lnTo>
                    <a:pt x="136" y="53"/>
                  </a:lnTo>
                  <a:lnTo>
                    <a:pt x="161" y="53"/>
                  </a:lnTo>
                  <a:close/>
                  <a:moveTo>
                    <a:pt x="91" y="0"/>
                  </a:moveTo>
                  <a:lnTo>
                    <a:pt x="91" y="0"/>
                  </a:lnTo>
                  <a:lnTo>
                    <a:pt x="81" y="0"/>
                  </a:lnTo>
                  <a:lnTo>
                    <a:pt x="73" y="1"/>
                  </a:lnTo>
                  <a:lnTo>
                    <a:pt x="64" y="3"/>
                  </a:lnTo>
                  <a:lnTo>
                    <a:pt x="55" y="6"/>
                  </a:lnTo>
                  <a:lnTo>
                    <a:pt x="48" y="11"/>
                  </a:lnTo>
                  <a:lnTo>
                    <a:pt x="40" y="15"/>
                  </a:lnTo>
                  <a:lnTo>
                    <a:pt x="33" y="20"/>
                  </a:lnTo>
                  <a:lnTo>
                    <a:pt x="26" y="26"/>
                  </a:lnTo>
                  <a:lnTo>
                    <a:pt x="21" y="32"/>
                  </a:lnTo>
                  <a:lnTo>
                    <a:pt x="15" y="39"/>
                  </a:lnTo>
                  <a:lnTo>
                    <a:pt x="11" y="46"/>
                  </a:lnTo>
                  <a:lnTo>
                    <a:pt x="7" y="55"/>
                  </a:lnTo>
                  <a:lnTo>
                    <a:pt x="5" y="62"/>
                  </a:lnTo>
                  <a:lnTo>
                    <a:pt x="3" y="71"/>
                  </a:lnTo>
                  <a:lnTo>
                    <a:pt x="0" y="81"/>
                  </a:lnTo>
                  <a:lnTo>
                    <a:pt x="0" y="89"/>
                  </a:lnTo>
                  <a:lnTo>
                    <a:pt x="0" y="89"/>
                  </a:lnTo>
                  <a:lnTo>
                    <a:pt x="0" y="99"/>
                  </a:lnTo>
                  <a:lnTo>
                    <a:pt x="3" y="108"/>
                  </a:lnTo>
                  <a:lnTo>
                    <a:pt x="5" y="116"/>
                  </a:lnTo>
                  <a:lnTo>
                    <a:pt x="7" y="124"/>
                  </a:lnTo>
                  <a:lnTo>
                    <a:pt x="11" y="133"/>
                  </a:lnTo>
                  <a:lnTo>
                    <a:pt x="15" y="140"/>
                  </a:lnTo>
                  <a:lnTo>
                    <a:pt x="21" y="147"/>
                  </a:lnTo>
                  <a:lnTo>
                    <a:pt x="26" y="153"/>
                  </a:lnTo>
                  <a:lnTo>
                    <a:pt x="33" y="158"/>
                  </a:lnTo>
                  <a:lnTo>
                    <a:pt x="40" y="164"/>
                  </a:lnTo>
                  <a:lnTo>
                    <a:pt x="48" y="168"/>
                  </a:lnTo>
                  <a:lnTo>
                    <a:pt x="55" y="173"/>
                  </a:lnTo>
                  <a:lnTo>
                    <a:pt x="64" y="176"/>
                  </a:lnTo>
                  <a:lnTo>
                    <a:pt x="73" y="178"/>
                  </a:lnTo>
                  <a:lnTo>
                    <a:pt x="81" y="179"/>
                  </a:lnTo>
                  <a:lnTo>
                    <a:pt x="91" y="179"/>
                  </a:lnTo>
                  <a:lnTo>
                    <a:pt x="91" y="179"/>
                  </a:lnTo>
                  <a:lnTo>
                    <a:pt x="100" y="179"/>
                  </a:lnTo>
                  <a:lnTo>
                    <a:pt x="109" y="178"/>
                  </a:lnTo>
                  <a:lnTo>
                    <a:pt x="118" y="176"/>
                  </a:lnTo>
                  <a:lnTo>
                    <a:pt x="127" y="173"/>
                  </a:lnTo>
                  <a:lnTo>
                    <a:pt x="134" y="168"/>
                  </a:lnTo>
                  <a:lnTo>
                    <a:pt x="142" y="164"/>
                  </a:lnTo>
                  <a:lnTo>
                    <a:pt x="148" y="158"/>
                  </a:lnTo>
                  <a:lnTo>
                    <a:pt x="155" y="153"/>
                  </a:lnTo>
                  <a:lnTo>
                    <a:pt x="161" y="147"/>
                  </a:lnTo>
                  <a:lnTo>
                    <a:pt x="166" y="140"/>
                  </a:lnTo>
                  <a:lnTo>
                    <a:pt x="171" y="133"/>
                  </a:lnTo>
                  <a:lnTo>
                    <a:pt x="174" y="124"/>
                  </a:lnTo>
                  <a:lnTo>
                    <a:pt x="177" y="116"/>
                  </a:lnTo>
                  <a:lnTo>
                    <a:pt x="179" y="108"/>
                  </a:lnTo>
                  <a:lnTo>
                    <a:pt x="180" y="99"/>
                  </a:lnTo>
                  <a:lnTo>
                    <a:pt x="181" y="89"/>
                  </a:lnTo>
                  <a:lnTo>
                    <a:pt x="181" y="89"/>
                  </a:lnTo>
                  <a:lnTo>
                    <a:pt x="180" y="81"/>
                  </a:lnTo>
                  <a:lnTo>
                    <a:pt x="179" y="71"/>
                  </a:lnTo>
                  <a:lnTo>
                    <a:pt x="177" y="62"/>
                  </a:lnTo>
                  <a:lnTo>
                    <a:pt x="174" y="55"/>
                  </a:lnTo>
                  <a:lnTo>
                    <a:pt x="171" y="46"/>
                  </a:lnTo>
                  <a:lnTo>
                    <a:pt x="166" y="39"/>
                  </a:lnTo>
                  <a:lnTo>
                    <a:pt x="161" y="32"/>
                  </a:lnTo>
                  <a:lnTo>
                    <a:pt x="155" y="26"/>
                  </a:lnTo>
                  <a:lnTo>
                    <a:pt x="148" y="20"/>
                  </a:lnTo>
                  <a:lnTo>
                    <a:pt x="142" y="15"/>
                  </a:lnTo>
                  <a:lnTo>
                    <a:pt x="134" y="11"/>
                  </a:lnTo>
                  <a:lnTo>
                    <a:pt x="127" y="6"/>
                  </a:lnTo>
                  <a:lnTo>
                    <a:pt x="118" y="3"/>
                  </a:lnTo>
                  <a:lnTo>
                    <a:pt x="109" y="1"/>
                  </a:lnTo>
                  <a:lnTo>
                    <a:pt x="100" y="0"/>
                  </a:lnTo>
                  <a:lnTo>
                    <a:pt x="91" y="0"/>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TextBox 5"/>
          <p:cNvSpPr txBox="1"/>
          <p:nvPr/>
        </p:nvSpPr>
        <p:spPr>
          <a:xfrm>
            <a:off x="736582" y="878828"/>
            <a:ext cx="2305331" cy="430887"/>
          </a:xfrm>
          <a:prstGeom prst="rect">
            <a:avLst/>
          </a:prstGeom>
        </p:spPr>
        <p:txBody>
          <a:bodyPr wrap="square">
            <a:spAutoFit/>
          </a:bodyPr>
          <a:lstStyle>
            <a:defPPr>
              <a:defRPr lang="en-US"/>
            </a:defPPr>
            <a:lvl1pPr>
              <a:spcAft>
                <a:spcPts val="1000"/>
              </a:spcAft>
              <a:defRPr sz="1400">
                <a:solidFill>
                  <a:prstClr val="black"/>
                </a:solidFill>
              </a:defRPr>
            </a:lvl1pPr>
          </a:lstStyle>
          <a:p>
            <a:r>
              <a:rPr lang="en-US" sz="1100" dirty="0"/>
              <a:t>You </a:t>
            </a:r>
            <a:r>
              <a:rPr lang="en-US" sz="1100" dirty="0" smtClean="0"/>
              <a:t>won’t be able to get more </a:t>
            </a:r>
            <a:r>
              <a:rPr lang="en-US" sz="1100" dirty="0"/>
              <a:t>capacity for </a:t>
            </a:r>
            <a:r>
              <a:rPr lang="en-US" sz="1100" dirty="0" smtClean="0"/>
              <a:t>less</a:t>
            </a:r>
            <a:endParaRPr lang="en-US" sz="1100" dirty="0"/>
          </a:p>
        </p:txBody>
      </p:sp>
      <p:grpSp>
        <p:nvGrpSpPr>
          <p:cNvPr id="73" name="Group 72"/>
          <p:cNvGrpSpPr/>
          <p:nvPr/>
        </p:nvGrpSpPr>
        <p:grpSpPr>
          <a:xfrm>
            <a:off x="306887" y="2765329"/>
            <a:ext cx="304448" cy="370394"/>
            <a:chOff x="4406164" y="1927528"/>
            <a:chExt cx="738055" cy="897924"/>
          </a:xfrm>
          <a:solidFill>
            <a:schemeClr val="accent1"/>
          </a:solidFill>
        </p:grpSpPr>
        <p:sp>
          <p:nvSpPr>
            <p:cNvPr id="74" name="Freeform 555"/>
            <p:cNvSpPr>
              <a:spLocks noEditPoints="1"/>
            </p:cNvSpPr>
            <p:nvPr/>
          </p:nvSpPr>
          <p:spPr bwMode="auto">
            <a:xfrm>
              <a:off x="4406164" y="1927528"/>
              <a:ext cx="738055" cy="897924"/>
            </a:xfrm>
            <a:custGeom>
              <a:avLst/>
              <a:gdLst/>
              <a:ahLst/>
              <a:cxnLst>
                <a:cxn ang="0">
                  <a:pos x="520" y="208"/>
                </a:cxn>
                <a:cxn ang="0">
                  <a:pos x="462" y="150"/>
                </a:cxn>
                <a:cxn ang="0">
                  <a:pos x="460" y="186"/>
                </a:cxn>
                <a:cxn ang="0">
                  <a:pos x="408" y="152"/>
                </a:cxn>
                <a:cxn ang="0">
                  <a:pos x="352" y="128"/>
                </a:cxn>
                <a:cxn ang="0">
                  <a:pos x="310" y="82"/>
                </a:cxn>
                <a:cxn ang="0">
                  <a:pos x="358" y="42"/>
                </a:cxn>
                <a:cxn ang="0">
                  <a:pos x="350" y="18"/>
                </a:cxn>
                <a:cxn ang="0">
                  <a:pos x="328" y="4"/>
                </a:cxn>
                <a:cxn ang="0">
                  <a:pos x="194" y="0"/>
                </a:cxn>
                <a:cxn ang="0">
                  <a:pos x="196" y="50"/>
                </a:cxn>
                <a:cxn ang="0">
                  <a:pos x="210" y="70"/>
                </a:cxn>
                <a:cxn ang="0">
                  <a:pos x="234" y="82"/>
                </a:cxn>
                <a:cxn ang="0">
                  <a:pos x="244" y="120"/>
                </a:cxn>
                <a:cxn ang="0">
                  <a:pos x="170" y="140"/>
                </a:cxn>
                <a:cxn ang="0">
                  <a:pos x="106" y="178"/>
                </a:cxn>
                <a:cxn ang="0">
                  <a:pos x="54" y="230"/>
                </a:cxn>
                <a:cxn ang="0">
                  <a:pos x="18" y="296"/>
                </a:cxn>
                <a:cxn ang="0">
                  <a:pos x="0" y="370"/>
                </a:cxn>
                <a:cxn ang="0">
                  <a:pos x="0" y="424"/>
                </a:cxn>
                <a:cxn ang="0">
                  <a:pos x="22" y="504"/>
                </a:cxn>
                <a:cxn ang="0">
                  <a:pos x="62" y="572"/>
                </a:cxn>
                <a:cxn ang="0">
                  <a:pos x="122" y="626"/>
                </a:cxn>
                <a:cxn ang="0">
                  <a:pos x="194" y="662"/>
                </a:cxn>
                <a:cxn ang="0">
                  <a:pos x="278" y="674"/>
                </a:cxn>
                <a:cxn ang="0">
                  <a:pos x="334" y="668"/>
                </a:cxn>
                <a:cxn ang="0">
                  <a:pos x="410" y="640"/>
                </a:cxn>
                <a:cxn ang="0">
                  <a:pos x="474" y="592"/>
                </a:cxn>
                <a:cxn ang="0">
                  <a:pos x="522" y="528"/>
                </a:cxn>
                <a:cxn ang="0">
                  <a:pos x="550" y="452"/>
                </a:cxn>
                <a:cxn ang="0">
                  <a:pos x="554" y="396"/>
                </a:cxn>
                <a:cxn ang="0">
                  <a:pos x="544" y="318"/>
                </a:cxn>
                <a:cxn ang="0">
                  <a:pos x="512" y="250"/>
                </a:cxn>
                <a:cxn ang="0">
                  <a:pos x="278" y="616"/>
                </a:cxn>
                <a:cxn ang="0">
                  <a:pos x="232" y="612"/>
                </a:cxn>
                <a:cxn ang="0">
                  <a:pos x="172" y="590"/>
                </a:cxn>
                <a:cxn ang="0">
                  <a:pos x="120" y="552"/>
                </a:cxn>
                <a:cxn ang="0">
                  <a:pos x="82" y="502"/>
                </a:cxn>
                <a:cxn ang="0">
                  <a:pos x="60" y="440"/>
                </a:cxn>
                <a:cxn ang="0">
                  <a:pos x="56" y="396"/>
                </a:cxn>
                <a:cxn ang="0">
                  <a:pos x="66" y="330"/>
                </a:cxn>
                <a:cxn ang="0">
                  <a:pos x="94" y="272"/>
                </a:cxn>
                <a:cxn ang="0">
                  <a:pos x="136" y="226"/>
                </a:cxn>
                <a:cxn ang="0">
                  <a:pos x="192" y="192"/>
                </a:cxn>
                <a:cxn ang="0">
                  <a:pos x="254" y="176"/>
                </a:cxn>
                <a:cxn ang="0">
                  <a:pos x="300" y="176"/>
                </a:cxn>
                <a:cxn ang="0">
                  <a:pos x="362" y="192"/>
                </a:cxn>
                <a:cxn ang="0">
                  <a:pos x="418" y="226"/>
                </a:cxn>
                <a:cxn ang="0">
                  <a:pos x="460" y="272"/>
                </a:cxn>
                <a:cxn ang="0">
                  <a:pos x="488" y="330"/>
                </a:cxn>
                <a:cxn ang="0">
                  <a:pos x="498" y="396"/>
                </a:cxn>
                <a:cxn ang="0">
                  <a:pos x="494" y="440"/>
                </a:cxn>
                <a:cxn ang="0">
                  <a:pos x="472" y="502"/>
                </a:cxn>
                <a:cxn ang="0">
                  <a:pos x="434" y="552"/>
                </a:cxn>
                <a:cxn ang="0">
                  <a:pos x="382" y="590"/>
                </a:cxn>
                <a:cxn ang="0">
                  <a:pos x="322" y="612"/>
                </a:cxn>
              </a:cxnLst>
              <a:rect l="0" t="0" r="r" b="b"/>
              <a:pathLst>
                <a:path w="554" h="674">
                  <a:moveTo>
                    <a:pt x="482" y="210"/>
                  </a:moveTo>
                  <a:lnTo>
                    <a:pt x="502" y="190"/>
                  </a:lnTo>
                  <a:lnTo>
                    <a:pt x="520" y="208"/>
                  </a:lnTo>
                  <a:lnTo>
                    <a:pt x="554" y="172"/>
                  </a:lnTo>
                  <a:lnTo>
                    <a:pt x="496" y="114"/>
                  </a:lnTo>
                  <a:lnTo>
                    <a:pt x="462" y="150"/>
                  </a:lnTo>
                  <a:lnTo>
                    <a:pt x="480" y="166"/>
                  </a:lnTo>
                  <a:lnTo>
                    <a:pt x="460" y="186"/>
                  </a:lnTo>
                  <a:lnTo>
                    <a:pt x="460" y="186"/>
                  </a:lnTo>
                  <a:lnTo>
                    <a:pt x="444" y="174"/>
                  </a:lnTo>
                  <a:lnTo>
                    <a:pt x="426" y="162"/>
                  </a:lnTo>
                  <a:lnTo>
                    <a:pt x="408" y="152"/>
                  </a:lnTo>
                  <a:lnTo>
                    <a:pt x="390" y="142"/>
                  </a:lnTo>
                  <a:lnTo>
                    <a:pt x="372" y="134"/>
                  </a:lnTo>
                  <a:lnTo>
                    <a:pt x="352" y="128"/>
                  </a:lnTo>
                  <a:lnTo>
                    <a:pt x="330" y="124"/>
                  </a:lnTo>
                  <a:lnTo>
                    <a:pt x="310" y="120"/>
                  </a:lnTo>
                  <a:lnTo>
                    <a:pt x="310" y="82"/>
                  </a:lnTo>
                  <a:lnTo>
                    <a:pt x="358" y="82"/>
                  </a:lnTo>
                  <a:lnTo>
                    <a:pt x="358" y="42"/>
                  </a:lnTo>
                  <a:lnTo>
                    <a:pt x="358" y="42"/>
                  </a:lnTo>
                  <a:lnTo>
                    <a:pt x="358" y="32"/>
                  </a:lnTo>
                  <a:lnTo>
                    <a:pt x="354" y="26"/>
                  </a:lnTo>
                  <a:lnTo>
                    <a:pt x="350" y="18"/>
                  </a:lnTo>
                  <a:lnTo>
                    <a:pt x="344" y="12"/>
                  </a:lnTo>
                  <a:lnTo>
                    <a:pt x="336" y="8"/>
                  </a:lnTo>
                  <a:lnTo>
                    <a:pt x="328" y="4"/>
                  </a:lnTo>
                  <a:lnTo>
                    <a:pt x="320" y="2"/>
                  </a:lnTo>
                  <a:lnTo>
                    <a:pt x="310" y="0"/>
                  </a:lnTo>
                  <a:lnTo>
                    <a:pt x="194" y="0"/>
                  </a:lnTo>
                  <a:lnTo>
                    <a:pt x="194" y="42"/>
                  </a:lnTo>
                  <a:lnTo>
                    <a:pt x="194" y="42"/>
                  </a:lnTo>
                  <a:lnTo>
                    <a:pt x="196" y="50"/>
                  </a:lnTo>
                  <a:lnTo>
                    <a:pt x="198" y="58"/>
                  </a:lnTo>
                  <a:lnTo>
                    <a:pt x="204" y="64"/>
                  </a:lnTo>
                  <a:lnTo>
                    <a:pt x="210" y="70"/>
                  </a:lnTo>
                  <a:lnTo>
                    <a:pt x="216" y="76"/>
                  </a:lnTo>
                  <a:lnTo>
                    <a:pt x="224" y="78"/>
                  </a:lnTo>
                  <a:lnTo>
                    <a:pt x="234" y="82"/>
                  </a:lnTo>
                  <a:lnTo>
                    <a:pt x="244" y="82"/>
                  </a:lnTo>
                  <a:lnTo>
                    <a:pt x="244" y="120"/>
                  </a:lnTo>
                  <a:lnTo>
                    <a:pt x="244" y="120"/>
                  </a:lnTo>
                  <a:lnTo>
                    <a:pt x="218" y="124"/>
                  </a:lnTo>
                  <a:lnTo>
                    <a:pt x="194" y="130"/>
                  </a:lnTo>
                  <a:lnTo>
                    <a:pt x="170" y="140"/>
                  </a:lnTo>
                  <a:lnTo>
                    <a:pt x="148" y="150"/>
                  </a:lnTo>
                  <a:lnTo>
                    <a:pt x="126" y="162"/>
                  </a:lnTo>
                  <a:lnTo>
                    <a:pt x="106" y="178"/>
                  </a:lnTo>
                  <a:lnTo>
                    <a:pt x="88" y="194"/>
                  </a:lnTo>
                  <a:lnTo>
                    <a:pt x="70" y="210"/>
                  </a:lnTo>
                  <a:lnTo>
                    <a:pt x="54" y="230"/>
                  </a:lnTo>
                  <a:lnTo>
                    <a:pt x="40" y="250"/>
                  </a:lnTo>
                  <a:lnTo>
                    <a:pt x="28" y="272"/>
                  </a:lnTo>
                  <a:lnTo>
                    <a:pt x="18" y="296"/>
                  </a:lnTo>
                  <a:lnTo>
                    <a:pt x="10" y="320"/>
                  </a:lnTo>
                  <a:lnTo>
                    <a:pt x="4" y="344"/>
                  </a:lnTo>
                  <a:lnTo>
                    <a:pt x="0" y="370"/>
                  </a:lnTo>
                  <a:lnTo>
                    <a:pt x="0" y="396"/>
                  </a:lnTo>
                  <a:lnTo>
                    <a:pt x="0" y="396"/>
                  </a:lnTo>
                  <a:lnTo>
                    <a:pt x="0" y="424"/>
                  </a:lnTo>
                  <a:lnTo>
                    <a:pt x="4" y="452"/>
                  </a:lnTo>
                  <a:lnTo>
                    <a:pt x="12" y="478"/>
                  </a:lnTo>
                  <a:lnTo>
                    <a:pt x="22" y="504"/>
                  </a:lnTo>
                  <a:lnTo>
                    <a:pt x="32" y="528"/>
                  </a:lnTo>
                  <a:lnTo>
                    <a:pt x="46" y="552"/>
                  </a:lnTo>
                  <a:lnTo>
                    <a:pt x="62" y="572"/>
                  </a:lnTo>
                  <a:lnTo>
                    <a:pt x="80" y="592"/>
                  </a:lnTo>
                  <a:lnTo>
                    <a:pt x="100" y="610"/>
                  </a:lnTo>
                  <a:lnTo>
                    <a:pt x="122" y="626"/>
                  </a:lnTo>
                  <a:lnTo>
                    <a:pt x="144" y="640"/>
                  </a:lnTo>
                  <a:lnTo>
                    <a:pt x="168" y="652"/>
                  </a:lnTo>
                  <a:lnTo>
                    <a:pt x="194" y="662"/>
                  </a:lnTo>
                  <a:lnTo>
                    <a:pt x="222" y="668"/>
                  </a:lnTo>
                  <a:lnTo>
                    <a:pt x="248" y="672"/>
                  </a:lnTo>
                  <a:lnTo>
                    <a:pt x="278" y="674"/>
                  </a:lnTo>
                  <a:lnTo>
                    <a:pt x="278" y="674"/>
                  </a:lnTo>
                  <a:lnTo>
                    <a:pt x="306" y="672"/>
                  </a:lnTo>
                  <a:lnTo>
                    <a:pt x="334" y="668"/>
                  </a:lnTo>
                  <a:lnTo>
                    <a:pt x="360" y="662"/>
                  </a:lnTo>
                  <a:lnTo>
                    <a:pt x="386" y="652"/>
                  </a:lnTo>
                  <a:lnTo>
                    <a:pt x="410" y="640"/>
                  </a:lnTo>
                  <a:lnTo>
                    <a:pt x="432" y="626"/>
                  </a:lnTo>
                  <a:lnTo>
                    <a:pt x="454" y="610"/>
                  </a:lnTo>
                  <a:lnTo>
                    <a:pt x="474" y="592"/>
                  </a:lnTo>
                  <a:lnTo>
                    <a:pt x="492" y="572"/>
                  </a:lnTo>
                  <a:lnTo>
                    <a:pt x="508" y="552"/>
                  </a:lnTo>
                  <a:lnTo>
                    <a:pt x="522" y="528"/>
                  </a:lnTo>
                  <a:lnTo>
                    <a:pt x="534" y="504"/>
                  </a:lnTo>
                  <a:lnTo>
                    <a:pt x="542" y="478"/>
                  </a:lnTo>
                  <a:lnTo>
                    <a:pt x="550" y="452"/>
                  </a:lnTo>
                  <a:lnTo>
                    <a:pt x="554" y="424"/>
                  </a:lnTo>
                  <a:lnTo>
                    <a:pt x="554" y="396"/>
                  </a:lnTo>
                  <a:lnTo>
                    <a:pt x="554" y="396"/>
                  </a:lnTo>
                  <a:lnTo>
                    <a:pt x="554" y="370"/>
                  </a:lnTo>
                  <a:lnTo>
                    <a:pt x="550" y="344"/>
                  </a:lnTo>
                  <a:lnTo>
                    <a:pt x="544" y="318"/>
                  </a:lnTo>
                  <a:lnTo>
                    <a:pt x="536" y="294"/>
                  </a:lnTo>
                  <a:lnTo>
                    <a:pt x="526" y="272"/>
                  </a:lnTo>
                  <a:lnTo>
                    <a:pt x="512" y="250"/>
                  </a:lnTo>
                  <a:lnTo>
                    <a:pt x="498" y="228"/>
                  </a:lnTo>
                  <a:lnTo>
                    <a:pt x="482" y="210"/>
                  </a:lnTo>
                  <a:close/>
                  <a:moveTo>
                    <a:pt x="278" y="616"/>
                  </a:moveTo>
                  <a:lnTo>
                    <a:pt x="278" y="616"/>
                  </a:lnTo>
                  <a:lnTo>
                    <a:pt x="254" y="616"/>
                  </a:lnTo>
                  <a:lnTo>
                    <a:pt x="232" y="612"/>
                  </a:lnTo>
                  <a:lnTo>
                    <a:pt x="212" y="606"/>
                  </a:lnTo>
                  <a:lnTo>
                    <a:pt x="192" y="600"/>
                  </a:lnTo>
                  <a:lnTo>
                    <a:pt x="172" y="590"/>
                  </a:lnTo>
                  <a:lnTo>
                    <a:pt x="154" y="578"/>
                  </a:lnTo>
                  <a:lnTo>
                    <a:pt x="136" y="566"/>
                  </a:lnTo>
                  <a:lnTo>
                    <a:pt x="120" y="552"/>
                  </a:lnTo>
                  <a:lnTo>
                    <a:pt x="106" y="536"/>
                  </a:lnTo>
                  <a:lnTo>
                    <a:pt x="94" y="520"/>
                  </a:lnTo>
                  <a:lnTo>
                    <a:pt x="82" y="502"/>
                  </a:lnTo>
                  <a:lnTo>
                    <a:pt x="74" y="482"/>
                  </a:lnTo>
                  <a:lnTo>
                    <a:pt x="66" y="462"/>
                  </a:lnTo>
                  <a:lnTo>
                    <a:pt x="60" y="440"/>
                  </a:lnTo>
                  <a:lnTo>
                    <a:pt x="58" y="418"/>
                  </a:lnTo>
                  <a:lnTo>
                    <a:pt x="56" y="396"/>
                  </a:lnTo>
                  <a:lnTo>
                    <a:pt x="56" y="396"/>
                  </a:lnTo>
                  <a:lnTo>
                    <a:pt x="58" y="374"/>
                  </a:lnTo>
                  <a:lnTo>
                    <a:pt x="60" y="352"/>
                  </a:lnTo>
                  <a:lnTo>
                    <a:pt x="66" y="330"/>
                  </a:lnTo>
                  <a:lnTo>
                    <a:pt x="74" y="310"/>
                  </a:lnTo>
                  <a:lnTo>
                    <a:pt x="82" y="290"/>
                  </a:lnTo>
                  <a:lnTo>
                    <a:pt x="94" y="272"/>
                  </a:lnTo>
                  <a:lnTo>
                    <a:pt x="106" y="256"/>
                  </a:lnTo>
                  <a:lnTo>
                    <a:pt x="120" y="240"/>
                  </a:lnTo>
                  <a:lnTo>
                    <a:pt x="136" y="226"/>
                  </a:lnTo>
                  <a:lnTo>
                    <a:pt x="154" y="212"/>
                  </a:lnTo>
                  <a:lnTo>
                    <a:pt x="172" y="202"/>
                  </a:lnTo>
                  <a:lnTo>
                    <a:pt x="192" y="192"/>
                  </a:lnTo>
                  <a:lnTo>
                    <a:pt x="212" y="184"/>
                  </a:lnTo>
                  <a:lnTo>
                    <a:pt x="232" y="180"/>
                  </a:lnTo>
                  <a:lnTo>
                    <a:pt x="254" y="176"/>
                  </a:lnTo>
                  <a:lnTo>
                    <a:pt x="278" y="176"/>
                  </a:lnTo>
                  <a:lnTo>
                    <a:pt x="278" y="176"/>
                  </a:lnTo>
                  <a:lnTo>
                    <a:pt x="300" y="176"/>
                  </a:lnTo>
                  <a:lnTo>
                    <a:pt x="322" y="180"/>
                  </a:lnTo>
                  <a:lnTo>
                    <a:pt x="342" y="184"/>
                  </a:lnTo>
                  <a:lnTo>
                    <a:pt x="362" y="192"/>
                  </a:lnTo>
                  <a:lnTo>
                    <a:pt x="382" y="202"/>
                  </a:lnTo>
                  <a:lnTo>
                    <a:pt x="400" y="212"/>
                  </a:lnTo>
                  <a:lnTo>
                    <a:pt x="418" y="226"/>
                  </a:lnTo>
                  <a:lnTo>
                    <a:pt x="434" y="240"/>
                  </a:lnTo>
                  <a:lnTo>
                    <a:pt x="448" y="256"/>
                  </a:lnTo>
                  <a:lnTo>
                    <a:pt x="460" y="272"/>
                  </a:lnTo>
                  <a:lnTo>
                    <a:pt x="472" y="290"/>
                  </a:lnTo>
                  <a:lnTo>
                    <a:pt x="480" y="310"/>
                  </a:lnTo>
                  <a:lnTo>
                    <a:pt x="488" y="330"/>
                  </a:lnTo>
                  <a:lnTo>
                    <a:pt x="494" y="352"/>
                  </a:lnTo>
                  <a:lnTo>
                    <a:pt x="496" y="374"/>
                  </a:lnTo>
                  <a:lnTo>
                    <a:pt x="498" y="396"/>
                  </a:lnTo>
                  <a:lnTo>
                    <a:pt x="498" y="396"/>
                  </a:lnTo>
                  <a:lnTo>
                    <a:pt x="496" y="418"/>
                  </a:lnTo>
                  <a:lnTo>
                    <a:pt x="494" y="440"/>
                  </a:lnTo>
                  <a:lnTo>
                    <a:pt x="488" y="462"/>
                  </a:lnTo>
                  <a:lnTo>
                    <a:pt x="480" y="482"/>
                  </a:lnTo>
                  <a:lnTo>
                    <a:pt x="472" y="502"/>
                  </a:lnTo>
                  <a:lnTo>
                    <a:pt x="460" y="520"/>
                  </a:lnTo>
                  <a:lnTo>
                    <a:pt x="448" y="536"/>
                  </a:lnTo>
                  <a:lnTo>
                    <a:pt x="434" y="552"/>
                  </a:lnTo>
                  <a:lnTo>
                    <a:pt x="418" y="566"/>
                  </a:lnTo>
                  <a:lnTo>
                    <a:pt x="400" y="578"/>
                  </a:lnTo>
                  <a:lnTo>
                    <a:pt x="382" y="590"/>
                  </a:lnTo>
                  <a:lnTo>
                    <a:pt x="362" y="600"/>
                  </a:lnTo>
                  <a:lnTo>
                    <a:pt x="342" y="606"/>
                  </a:lnTo>
                  <a:lnTo>
                    <a:pt x="322" y="612"/>
                  </a:lnTo>
                  <a:lnTo>
                    <a:pt x="300" y="616"/>
                  </a:lnTo>
                  <a:lnTo>
                    <a:pt x="278" y="6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75" name="Rectangle 558"/>
            <p:cNvSpPr>
              <a:spLocks noChangeArrowheads="1"/>
            </p:cNvSpPr>
            <p:nvPr/>
          </p:nvSpPr>
          <p:spPr bwMode="auto">
            <a:xfrm>
              <a:off x="4941880" y="2438402"/>
              <a:ext cx="142876" cy="50799"/>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050"/>
            </a:p>
          </p:txBody>
        </p:sp>
        <p:sp>
          <p:nvSpPr>
            <p:cNvPr id="76" name="Freeform 559"/>
            <p:cNvSpPr>
              <a:spLocks/>
            </p:cNvSpPr>
            <p:nvPr/>
          </p:nvSpPr>
          <p:spPr bwMode="auto">
            <a:xfrm>
              <a:off x="4697399" y="2390780"/>
              <a:ext cx="155575" cy="155575"/>
            </a:xfrm>
            <a:custGeom>
              <a:avLst/>
              <a:gdLst/>
              <a:ahLst/>
              <a:cxnLst>
                <a:cxn ang="0">
                  <a:pos x="50" y="0"/>
                </a:cxn>
                <a:cxn ang="0">
                  <a:pos x="50" y="0"/>
                </a:cxn>
                <a:cxn ang="0">
                  <a:pos x="40" y="2"/>
                </a:cxn>
                <a:cxn ang="0">
                  <a:pos x="30" y="4"/>
                </a:cxn>
                <a:cxn ang="0">
                  <a:pos x="22" y="10"/>
                </a:cxn>
                <a:cxn ang="0">
                  <a:pos x="14" y="16"/>
                </a:cxn>
                <a:cxn ang="0">
                  <a:pos x="8" y="22"/>
                </a:cxn>
                <a:cxn ang="0">
                  <a:pos x="4" y="30"/>
                </a:cxn>
                <a:cxn ang="0">
                  <a:pos x="0" y="40"/>
                </a:cxn>
                <a:cxn ang="0">
                  <a:pos x="0" y="50"/>
                </a:cxn>
                <a:cxn ang="0">
                  <a:pos x="0" y="50"/>
                </a:cxn>
                <a:cxn ang="0">
                  <a:pos x="0" y="60"/>
                </a:cxn>
                <a:cxn ang="0">
                  <a:pos x="4" y="68"/>
                </a:cxn>
                <a:cxn ang="0">
                  <a:pos x="8" y="78"/>
                </a:cxn>
                <a:cxn ang="0">
                  <a:pos x="14" y="84"/>
                </a:cxn>
                <a:cxn ang="0">
                  <a:pos x="22" y="90"/>
                </a:cxn>
                <a:cxn ang="0">
                  <a:pos x="30" y="96"/>
                </a:cxn>
                <a:cxn ang="0">
                  <a:pos x="40" y="98"/>
                </a:cxn>
                <a:cxn ang="0">
                  <a:pos x="50" y="98"/>
                </a:cxn>
                <a:cxn ang="0">
                  <a:pos x="50" y="98"/>
                </a:cxn>
                <a:cxn ang="0">
                  <a:pos x="58" y="98"/>
                </a:cxn>
                <a:cxn ang="0">
                  <a:pos x="68" y="96"/>
                </a:cxn>
                <a:cxn ang="0">
                  <a:pos x="76" y="90"/>
                </a:cxn>
                <a:cxn ang="0">
                  <a:pos x="84" y="84"/>
                </a:cxn>
                <a:cxn ang="0">
                  <a:pos x="90" y="78"/>
                </a:cxn>
                <a:cxn ang="0">
                  <a:pos x="94" y="68"/>
                </a:cxn>
                <a:cxn ang="0">
                  <a:pos x="98" y="60"/>
                </a:cxn>
                <a:cxn ang="0">
                  <a:pos x="98" y="50"/>
                </a:cxn>
                <a:cxn ang="0">
                  <a:pos x="98" y="50"/>
                </a:cxn>
                <a:cxn ang="0">
                  <a:pos x="98" y="40"/>
                </a:cxn>
                <a:cxn ang="0">
                  <a:pos x="94" y="30"/>
                </a:cxn>
                <a:cxn ang="0">
                  <a:pos x="90" y="22"/>
                </a:cxn>
                <a:cxn ang="0">
                  <a:pos x="84" y="16"/>
                </a:cxn>
                <a:cxn ang="0">
                  <a:pos x="76" y="10"/>
                </a:cxn>
                <a:cxn ang="0">
                  <a:pos x="68" y="4"/>
                </a:cxn>
                <a:cxn ang="0">
                  <a:pos x="58" y="2"/>
                </a:cxn>
                <a:cxn ang="0">
                  <a:pos x="50" y="0"/>
                </a:cxn>
              </a:cxnLst>
              <a:rect l="0" t="0" r="r" b="b"/>
              <a:pathLst>
                <a:path w="98" h="98">
                  <a:moveTo>
                    <a:pt x="50" y="0"/>
                  </a:moveTo>
                  <a:lnTo>
                    <a:pt x="50" y="0"/>
                  </a:lnTo>
                  <a:lnTo>
                    <a:pt x="40" y="2"/>
                  </a:lnTo>
                  <a:lnTo>
                    <a:pt x="30" y="4"/>
                  </a:lnTo>
                  <a:lnTo>
                    <a:pt x="22" y="10"/>
                  </a:lnTo>
                  <a:lnTo>
                    <a:pt x="14" y="16"/>
                  </a:lnTo>
                  <a:lnTo>
                    <a:pt x="8" y="22"/>
                  </a:lnTo>
                  <a:lnTo>
                    <a:pt x="4" y="30"/>
                  </a:lnTo>
                  <a:lnTo>
                    <a:pt x="0" y="40"/>
                  </a:lnTo>
                  <a:lnTo>
                    <a:pt x="0" y="50"/>
                  </a:lnTo>
                  <a:lnTo>
                    <a:pt x="0" y="50"/>
                  </a:lnTo>
                  <a:lnTo>
                    <a:pt x="0" y="60"/>
                  </a:lnTo>
                  <a:lnTo>
                    <a:pt x="4" y="68"/>
                  </a:lnTo>
                  <a:lnTo>
                    <a:pt x="8" y="78"/>
                  </a:lnTo>
                  <a:lnTo>
                    <a:pt x="14" y="84"/>
                  </a:lnTo>
                  <a:lnTo>
                    <a:pt x="22" y="90"/>
                  </a:lnTo>
                  <a:lnTo>
                    <a:pt x="30" y="96"/>
                  </a:lnTo>
                  <a:lnTo>
                    <a:pt x="40" y="98"/>
                  </a:lnTo>
                  <a:lnTo>
                    <a:pt x="50" y="98"/>
                  </a:lnTo>
                  <a:lnTo>
                    <a:pt x="50" y="98"/>
                  </a:lnTo>
                  <a:lnTo>
                    <a:pt x="58" y="98"/>
                  </a:lnTo>
                  <a:lnTo>
                    <a:pt x="68" y="96"/>
                  </a:lnTo>
                  <a:lnTo>
                    <a:pt x="76" y="90"/>
                  </a:lnTo>
                  <a:lnTo>
                    <a:pt x="84" y="84"/>
                  </a:lnTo>
                  <a:lnTo>
                    <a:pt x="90" y="78"/>
                  </a:lnTo>
                  <a:lnTo>
                    <a:pt x="94" y="68"/>
                  </a:lnTo>
                  <a:lnTo>
                    <a:pt x="98" y="60"/>
                  </a:lnTo>
                  <a:lnTo>
                    <a:pt x="98" y="50"/>
                  </a:lnTo>
                  <a:lnTo>
                    <a:pt x="98" y="50"/>
                  </a:lnTo>
                  <a:lnTo>
                    <a:pt x="98" y="40"/>
                  </a:lnTo>
                  <a:lnTo>
                    <a:pt x="94" y="30"/>
                  </a:lnTo>
                  <a:lnTo>
                    <a:pt x="90" y="22"/>
                  </a:lnTo>
                  <a:lnTo>
                    <a:pt x="84" y="16"/>
                  </a:lnTo>
                  <a:lnTo>
                    <a:pt x="76" y="10"/>
                  </a:lnTo>
                  <a:lnTo>
                    <a:pt x="68" y="4"/>
                  </a:lnTo>
                  <a:lnTo>
                    <a:pt x="58" y="2"/>
                  </a:lnTo>
                  <a:lnTo>
                    <a:pt x="5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77" name="Rectangle 561"/>
            <p:cNvSpPr>
              <a:spLocks noChangeArrowheads="1"/>
            </p:cNvSpPr>
            <p:nvPr/>
          </p:nvSpPr>
          <p:spPr bwMode="auto">
            <a:xfrm>
              <a:off x="4748212" y="2152650"/>
              <a:ext cx="53974" cy="14605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050"/>
            </a:p>
          </p:txBody>
        </p:sp>
      </p:grpSp>
      <p:grpSp>
        <p:nvGrpSpPr>
          <p:cNvPr id="78" name="Group 77"/>
          <p:cNvGrpSpPr/>
          <p:nvPr/>
        </p:nvGrpSpPr>
        <p:grpSpPr>
          <a:xfrm>
            <a:off x="229517" y="2108757"/>
            <a:ext cx="459188" cy="387685"/>
            <a:chOff x="2546904" y="1296818"/>
            <a:chExt cx="865672" cy="730872"/>
          </a:xfrm>
        </p:grpSpPr>
        <p:sp>
          <p:nvSpPr>
            <p:cNvPr id="79" name="Freeform 714"/>
            <p:cNvSpPr>
              <a:spLocks noEditPoints="1"/>
            </p:cNvSpPr>
            <p:nvPr/>
          </p:nvSpPr>
          <p:spPr bwMode="auto">
            <a:xfrm>
              <a:off x="2546904" y="1296818"/>
              <a:ext cx="865672" cy="730872"/>
            </a:xfrm>
            <a:custGeom>
              <a:avLst/>
              <a:gdLst/>
              <a:ahLst/>
              <a:cxnLst>
                <a:cxn ang="0">
                  <a:pos x="642" y="694"/>
                </a:cxn>
                <a:cxn ang="0">
                  <a:pos x="622" y="690"/>
                </a:cxn>
                <a:cxn ang="0">
                  <a:pos x="600" y="672"/>
                </a:cxn>
                <a:cxn ang="0">
                  <a:pos x="592" y="644"/>
                </a:cxn>
                <a:cxn ang="0">
                  <a:pos x="682" y="480"/>
                </a:cxn>
                <a:cxn ang="0">
                  <a:pos x="478" y="546"/>
                </a:cxn>
                <a:cxn ang="0">
                  <a:pos x="496" y="550"/>
                </a:cxn>
                <a:cxn ang="0">
                  <a:pos x="518" y="568"/>
                </a:cxn>
                <a:cxn ang="0">
                  <a:pos x="526" y="594"/>
                </a:cxn>
                <a:cxn ang="0">
                  <a:pos x="346" y="694"/>
                </a:cxn>
                <a:cxn ang="0">
                  <a:pos x="318" y="686"/>
                </a:cxn>
                <a:cxn ang="0">
                  <a:pos x="300" y="664"/>
                </a:cxn>
                <a:cxn ang="0">
                  <a:pos x="296" y="546"/>
                </a:cxn>
                <a:cxn ang="0">
                  <a:pos x="140" y="480"/>
                </a:cxn>
                <a:cxn ang="0">
                  <a:pos x="182" y="546"/>
                </a:cxn>
                <a:cxn ang="0">
                  <a:pos x="208" y="554"/>
                </a:cxn>
                <a:cxn ang="0">
                  <a:pos x="226" y="576"/>
                </a:cxn>
                <a:cxn ang="0">
                  <a:pos x="230" y="694"/>
                </a:cxn>
                <a:cxn ang="0">
                  <a:pos x="40" y="692"/>
                </a:cxn>
                <a:cxn ang="0">
                  <a:pos x="14" y="680"/>
                </a:cxn>
                <a:cxn ang="0">
                  <a:pos x="2" y="654"/>
                </a:cxn>
                <a:cxn ang="0">
                  <a:pos x="90" y="546"/>
                </a:cxn>
                <a:cxn ang="0">
                  <a:pos x="386" y="364"/>
                </a:cxn>
                <a:cxn ang="0">
                  <a:pos x="186" y="362"/>
                </a:cxn>
                <a:cxn ang="0">
                  <a:pos x="162" y="350"/>
                </a:cxn>
                <a:cxn ang="0">
                  <a:pos x="150" y="326"/>
                </a:cxn>
                <a:cxn ang="0">
                  <a:pos x="408" y="54"/>
                </a:cxn>
                <a:cxn ang="0">
                  <a:pos x="598" y="0"/>
                </a:cxn>
                <a:cxn ang="0">
                  <a:pos x="626" y="4"/>
                </a:cxn>
                <a:cxn ang="0">
                  <a:pos x="652" y="24"/>
                </a:cxn>
                <a:cxn ang="0">
                  <a:pos x="660" y="62"/>
                </a:cxn>
                <a:cxn ang="0">
                  <a:pos x="436" y="430"/>
                </a:cxn>
                <a:cxn ang="0">
                  <a:pos x="774" y="546"/>
                </a:cxn>
                <a:cxn ang="0">
                  <a:pos x="792" y="550"/>
                </a:cxn>
                <a:cxn ang="0">
                  <a:pos x="814" y="568"/>
                </a:cxn>
                <a:cxn ang="0">
                  <a:pos x="822" y="594"/>
                </a:cxn>
                <a:cxn ang="0">
                  <a:pos x="180" y="292"/>
                </a:cxn>
                <a:cxn ang="0">
                  <a:pos x="230" y="122"/>
                </a:cxn>
                <a:cxn ang="0">
                  <a:pos x="242" y="116"/>
                </a:cxn>
                <a:cxn ang="0">
                  <a:pos x="628" y="62"/>
                </a:cxn>
                <a:cxn ang="0">
                  <a:pos x="622" y="36"/>
                </a:cxn>
                <a:cxn ang="0">
                  <a:pos x="598" y="30"/>
                </a:cxn>
                <a:cxn ang="0">
                  <a:pos x="180" y="86"/>
                </a:cxn>
                <a:cxn ang="0">
                  <a:pos x="254" y="146"/>
                </a:cxn>
              </a:cxnLst>
              <a:rect l="0" t="0" r="r" b="b"/>
              <a:pathLst>
                <a:path w="822" h="694">
                  <a:moveTo>
                    <a:pt x="822" y="594"/>
                  </a:moveTo>
                  <a:lnTo>
                    <a:pt x="822" y="694"/>
                  </a:lnTo>
                  <a:lnTo>
                    <a:pt x="642" y="694"/>
                  </a:lnTo>
                  <a:lnTo>
                    <a:pt x="642" y="694"/>
                  </a:lnTo>
                  <a:lnTo>
                    <a:pt x="632" y="692"/>
                  </a:lnTo>
                  <a:lnTo>
                    <a:pt x="622" y="690"/>
                  </a:lnTo>
                  <a:lnTo>
                    <a:pt x="614" y="686"/>
                  </a:lnTo>
                  <a:lnTo>
                    <a:pt x="608" y="680"/>
                  </a:lnTo>
                  <a:lnTo>
                    <a:pt x="600" y="672"/>
                  </a:lnTo>
                  <a:lnTo>
                    <a:pt x="596" y="664"/>
                  </a:lnTo>
                  <a:lnTo>
                    <a:pt x="594" y="654"/>
                  </a:lnTo>
                  <a:lnTo>
                    <a:pt x="592" y="644"/>
                  </a:lnTo>
                  <a:lnTo>
                    <a:pt x="592" y="546"/>
                  </a:lnTo>
                  <a:lnTo>
                    <a:pt x="682" y="546"/>
                  </a:lnTo>
                  <a:lnTo>
                    <a:pt x="682" y="480"/>
                  </a:lnTo>
                  <a:lnTo>
                    <a:pt x="436" y="480"/>
                  </a:lnTo>
                  <a:lnTo>
                    <a:pt x="436" y="546"/>
                  </a:lnTo>
                  <a:lnTo>
                    <a:pt x="478" y="546"/>
                  </a:lnTo>
                  <a:lnTo>
                    <a:pt x="478" y="546"/>
                  </a:lnTo>
                  <a:lnTo>
                    <a:pt x="488" y="546"/>
                  </a:lnTo>
                  <a:lnTo>
                    <a:pt x="496" y="550"/>
                  </a:lnTo>
                  <a:lnTo>
                    <a:pt x="506" y="554"/>
                  </a:lnTo>
                  <a:lnTo>
                    <a:pt x="512" y="560"/>
                  </a:lnTo>
                  <a:lnTo>
                    <a:pt x="518" y="568"/>
                  </a:lnTo>
                  <a:lnTo>
                    <a:pt x="522" y="576"/>
                  </a:lnTo>
                  <a:lnTo>
                    <a:pt x="526" y="586"/>
                  </a:lnTo>
                  <a:lnTo>
                    <a:pt x="526" y="594"/>
                  </a:lnTo>
                  <a:lnTo>
                    <a:pt x="526" y="694"/>
                  </a:lnTo>
                  <a:lnTo>
                    <a:pt x="346" y="694"/>
                  </a:lnTo>
                  <a:lnTo>
                    <a:pt x="346" y="694"/>
                  </a:lnTo>
                  <a:lnTo>
                    <a:pt x="336" y="692"/>
                  </a:lnTo>
                  <a:lnTo>
                    <a:pt x="326" y="690"/>
                  </a:lnTo>
                  <a:lnTo>
                    <a:pt x="318" y="686"/>
                  </a:lnTo>
                  <a:lnTo>
                    <a:pt x="310" y="680"/>
                  </a:lnTo>
                  <a:lnTo>
                    <a:pt x="304" y="672"/>
                  </a:lnTo>
                  <a:lnTo>
                    <a:pt x="300" y="664"/>
                  </a:lnTo>
                  <a:lnTo>
                    <a:pt x="298" y="654"/>
                  </a:lnTo>
                  <a:lnTo>
                    <a:pt x="296" y="644"/>
                  </a:lnTo>
                  <a:lnTo>
                    <a:pt x="296" y="546"/>
                  </a:lnTo>
                  <a:lnTo>
                    <a:pt x="386" y="546"/>
                  </a:lnTo>
                  <a:lnTo>
                    <a:pt x="386" y="480"/>
                  </a:lnTo>
                  <a:lnTo>
                    <a:pt x="140" y="480"/>
                  </a:lnTo>
                  <a:lnTo>
                    <a:pt x="140" y="546"/>
                  </a:lnTo>
                  <a:lnTo>
                    <a:pt x="182" y="546"/>
                  </a:lnTo>
                  <a:lnTo>
                    <a:pt x="182" y="546"/>
                  </a:lnTo>
                  <a:lnTo>
                    <a:pt x="192" y="546"/>
                  </a:lnTo>
                  <a:lnTo>
                    <a:pt x="200" y="550"/>
                  </a:lnTo>
                  <a:lnTo>
                    <a:pt x="208" y="554"/>
                  </a:lnTo>
                  <a:lnTo>
                    <a:pt x="216" y="560"/>
                  </a:lnTo>
                  <a:lnTo>
                    <a:pt x="222" y="568"/>
                  </a:lnTo>
                  <a:lnTo>
                    <a:pt x="226" y="576"/>
                  </a:lnTo>
                  <a:lnTo>
                    <a:pt x="230" y="586"/>
                  </a:lnTo>
                  <a:lnTo>
                    <a:pt x="230" y="594"/>
                  </a:lnTo>
                  <a:lnTo>
                    <a:pt x="230" y="694"/>
                  </a:lnTo>
                  <a:lnTo>
                    <a:pt x="50" y="694"/>
                  </a:lnTo>
                  <a:lnTo>
                    <a:pt x="50" y="694"/>
                  </a:lnTo>
                  <a:lnTo>
                    <a:pt x="40" y="692"/>
                  </a:lnTo>
                  <a:lnTo>
                    <a:pt x="30" y="690"/>
                  </a:lnTo>
                  <a:lnTo>
                    <a:pt x="22" y="686"/>
                  </a:lnTo>
                  <a:lnTo>
                    <a:pt x="14" y="680"/>
                  </a:lnTo>
                  <a:lnTo>
                    <a:pt x="8" y="672"/>
                  </a:lnTo>
                  <a:lnTo>
                    <a:pt x="4" y="664"/>
                  </a:lnTo>
                  <a:lnTo>
                    <a:pt x="2" y="654"/>
                  </a:lnTo>
                  <a:lnTo>
                    <a:pt x="0" y="644"/>
                  </a:lnTo>
                  <a:lnTo>
                    <a:pt x="0" y="546"/>
                  </a:lnTo>
                  <a:lnTo>
                    <a:pt x="90" y="546"/>
                  </a:lnTo>
                  <a:lnTo>
                    <a:pt x="90" y="430"/>
                  </a:lnTo>
                  <a:lnTo>
                    <a:pt x="386" y="430"/>
                  </a:lnTo>
                  <a:lnTo>
                    <a:pt x="386" y="364"/>
                  </a:lnTo>
                  <a:lnTo>
                    <a:pt x="196" y="364"/>
                  </a:lnTo>
                  <a:lnTo>
                    <a:pt x="196" y="364"/>
                  </a:lnTo>
                  <a:lnTo>
                    <a:pt x="186" y="362"/>
                  </a:lnTo>
                  <a:lnTo>
                    <a:pt x="178" y="360"/>
                  </a:lnTo>
                  <a:lnTo>
                    <a:pt x="170" y="356"/>
                  </a:lnTo>
                  <a:lnTo>
                    <a:pt x="162" y="350"/>
                  </a:lnTo>
                  <a:lnTo>
                    <a:pt x="158" y="344"/>
                  </a:lnTo>
                  <a:lnTo>
                    <a:pt x="152" y="336"/>
                  </a:lnTo>
                  <a:lnTo>
                    <a:pt x="150" y="326"/>
                  </a:lnTo>
                  <a:lnTo>
                    <a:pt x="150" y="318"/>
                  </a:lnTo>
                  <a:lnTo>
                    <a:pt x="150" y="54"/>
                  </a:lnTo>
                  <a:lnTo>
                    <a:pt x="408" y="54"/>
                  </a:lnTo>
                  <a:lnTo>
                    <a:pt x="452" y="10"/>
                  </a:lnTo>
                  <a:lnTo>
                    <a:pt x="462" y="0"/>
                  </a:lnTo>
                  <a:lnTo>
                    <a:pt x="598" y="0"/>
                  </a:lnTo>
                  <a:lnTo>
                    <a:pt x="598" y="0"/>
                  </a:lnTo>
                  <a:lnTo>
                    <a:pt x="612" y="0"/>
                  </a:lnTo>
                  <a:lnTo>
                    <a:pt x="626" y="4"/>
                  </a:lnTo>
                  <a:lnTo>
                    <a:pt x="636" y="8"/>
                  </a:lnTo>
                  <a:lnTo>
                    <a:pt x="644" y="14"/>
                  </a:lnTo>
                  <a:lnTo>
                    <a:pt x="652" y="24"/>
                  </a:lnTo>
                  <a:lnTo>
                    <a:pt x="656" y="34"/>
                  </a:lnTo>
                  <a:lnTo>
                    <a:pt x="658" y="46"/>
                  </a:lnTo>
                  <a:lnTo>
                    <a:pt x="660" y="62"/>
                  </a:lnTo>
                  <a:lnTo>
                    <a:pt x="660" y="364"/>
                  </a:lnTo>
                  <a:lnTo>
                    <a:pt x="436" y="364"/>
                  </a:lnTo>
                  <a:lnTo>
                    <a:pt x="436" y="430"/>
                  </a:lnTo>
                  <a:lnTo>
                    <a:pt x="732" y="430"/>
                  </a:lnTo>
                  <a:lnTo>
                    <a:pt x="732" y="546"/>
                  </a:lnTo>
                  <a:lnTo>
                    <a:pt x="774" y="546"/>
                  </a:lnTo>
                  <a:lnTo>
                    <a:pt x="774" y="546"/>
                  </a:lnTo>
                  <a:lnTo>
                    <a:pt x="784" y="546"/>
                  </a:lnTo>
                  <a:lnTo>
                    <a:pt x="792" y="550"/>
                  </a:lnTo>
                  <a:lnTo>
                    <a:pt x="802" y="554"/>
                  </a:lnTo>
                  <a:lnTo>
                    <a:pt x="808" y="560"/>
                  </a:lnTo>
                  <a:lnTo>
                    <a:pt x="814" y="568"/>
                  </a:lnTo>
                  <a:lnTo>
                    <a:pt x="818" y="576"/>
                  </a:lnTo>
                  <a:lnTo>
                    <a:pt x="822" y="586"/>
                  </a:lnTo>
                  <a:lnTo>
                    <a:pt x="822" y="594"/>
                  </a:lnTo>
                  <a:lnTo>
                    <a:pt x="822" y="594"/>
                  </a:lnTo>
                  <a:close/>
                  <a:moveTo>
                    <a:pt x="180" y="86"/>
                  </a:moveTo>
                  <a:lnTo>
                    <a:pt x="180" y="292"/>
                  </a:lnTo>
                  <a:lnTo>
                    <a:pt x="228" y="128"/>
                  </a:lnTo>
                  <a:lnTo>
                    <a:pt x="228" y="128"/>
                  </a:lnTo>
                  <a:lnTo>
                    <a:pt x="230" y="122"/>
                  </a:lnTo>
                  <a:lnTo>
                    <a:pt x="232" y="120"/>
                  </a:lnTo>
                  <a:lnTo>
                    <a:pt x="238" y="116"/>
                  </a:lnTo>
                  <a:lnTo>
                    <a:pt x="242" y="116"/>
                  </a:lnTo>
                  <a:lnTo>
                    <a:pt x="628" y="116"/>
                  </a:lnTo>
                  <a:lnTo>
                    <a:pt x="628" y="62"/>
                  </a:lnTo>
                  <a:lnTo>
                    <a:pt x="628" y="62"/>
                  </a:lnTo>
                  <a:lnTo>
                    <a:pt x="628" y="46"/>
                  </a:lnTo>
                  <a:lnTo>
                    <a:pt x="626" y="40"/>
                  </a:lnTo>
                  <a:lnTo>
                    <a:pt x="622" y="36"/>
                  </a:lnTo>
                  <a:lnTo>
                    <a:pt x="618" y="34"/>
                  </a:lnTo>
                  <a:lnTo>
                    <a:pt x="614" y="32"/>
                  </a:lnTo>
                  <a:lnTo>
                    <a:pt x="598" y="30"/>
                  </a:lnTo>
                  <a:lnTo>
                    <a:pt x="474" y="30"/>
                  </a:lnTo>
                  <a:lnTo>
                    <a:pt x="420" y="86"/>
                  </a:lnTo>
                  <a:lnTo>
                    <a:pt x="180" y="86"/>
                  </a:lnTo>
                  <a:close/>
                  <a:moveTo>
                    <a:pt x="628" y="332"/>
                  </a:moveTo>
                  <a:lnTo>
                    <a:pt x="628" y="146"/>
                  </a:lnTo>
                  <a:lnTo>
                    <a:pt x="254" y="146"/>
                  </a:lnTo>
                  <a:lnTo>
                    <a:pt x="200" y="332"/>
                  </a:lnTo>
                  <a:lnTo>
                    <a:pt x="628" y="33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80" name="Rectangle 79"/>
            <p:cNvSpPr/>
            <p:nvPr/>
          </p:nvSpPr>
          <p:spPr>
            <a:xfrm rot="4200000">
              <a:off x="2736022" y="1737054"/>
              <a:ext cx="137160" cy="73375"/>
            </a:xfrm>
            <a:prstGeom prst="rect">
              <a:avLst/>
            </a:prstGeom>
            <a:solidFill>
              <a:schemeClr val="bg1"/>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rot="4200000">
              <a:off x="3058149" y="1737054"/>
              <a:ext cx="137160" cy="73375"/>
            </a:xfrm>
            <a:prstGeom prst="rect">
              <a:avLst/>
            </a:prstGeom>
            <a:solidFill>
              <a:schemeClr val="bg1"/>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2" name="TextBox 81"/>
          <p:cNvSpPr txBox="1"/>
          <p:nvPr/>
        </p:nvSpPr>
        <p:spPr>
          <a:xfrm>
            <a:off x="736583" y="1416913"/>
            <a:ext cx="2272844" cy="430887"/>
          </a:xfrm>
          <a:prstGeom prst="rect">
            <a:avLst/>
          </a:prstGeom>
        </p:spPr>
        <p:txBody>
          <a:bodyPr wrap="square">
            <a:spAutoFit/>
          </a:bodyPr>
          <a:lstStyle>
            <a:defPPr>
              <a:defRPr lang="en-US"/>
            </a:defPPr>
            <a:lvl1pPr>
              <a:spcAft>
                <a:spcPts val="1000"/>
              </a:spcAft>
              <a:defRPr sz="1400">
                <a:solidFill>
                  <a:prstClr val="black"/>
                </a:solidFill>
              </a:defRPr>
            </a:lvl1pPr>
          </a:lstStyle>
          <a:p>
            <a:r>
              <a:rPr lang="en-US" sz="1100" dirty="0"/>
              <a:t>Big Data will be too big to extract meaning from</a:t>
            </a:r>
          </a:p>
        </p:txBody>
      </p:sp>
      <p:sp>
        <p:nvSpPr>
          <p:cNvPr id="84" name="TextBox 83"/>
          <p:cNvSpPr txBox="1"/>
          <p:nvPr/>
        </p:nvSpPr>
        <p:spPr>
          <a:xfrm>
            <a:off x="736582" y="2007861"/>
            <a:ext cx="2312215" cy="600164"/>
          </a:xfrm>
          <a:prstGeom prst="rect">
            <a:avLst/>
          </a:prstGeom>
        </p:spPr>
        <p:txBody>
          <a:bodyPr wrap="square">
            <a:spAutoFit/>
          </a:bodyPr>
          <a:lstStyle>
            <a:defPPr>
              <a:defRPr lang="en-US"/>
            </a:defPPr>
            <a:lvl1pPr>
              <a:spcAft>
                <a:spcPts val="1000"/>
              </a:spcAft>
              <a:defRPr sz="1400">
                <a:solidFill>
                  <a:prstClr val="black"/>
                </a:solidFill>
              </a:defRPr>
            </a:lvl1pPr>
          </a:lstStyle>
          <a:p>
            <a:r>
              <a:rPr lang="en-US" sz="1100" dirty="0" smtClean="0"/>
              <a:t>You won’t be able to move your data from where it’s created – useful data may get ignored or discarded</a:t>
            </a:r>
          </a:p>
        </p:txBody>
      </p:sp>
      <p:sp>
        <p:nvSpPr>
          <p:cNvPr id="18" name="Rectangle 17"/>
          <p:cNvSpPr/>
          <p:nvPr/>
        </p:nvSpPr>
        <p:spPr>
          <a:xfrm>
            <a:off x="736582" y="2742859"/>
            <a:ext cx="2265869" cy="430887"/>
          </a:xfrm>
          <a:prstGeom prst="rect">
            <a:avLst/>
          </a:prstGeom>
        </p:spPr>
        <p:txBody>
          <a:bodyPr wrap="square">
            <a:spAutoFit/>
          </a:bodyPr>
          <a:lstStyle/>
          <a:p>
            <a:pPr>
              <a:spcAft>
                <a:spcPts val="1000"/>
              </a:spcAft>
            </a:pPr>
            <a:r>
              <a:rPr lang="en-US" sz="1100" dirty="0">
                <a:solidFill>
                  <a:prstClr val="black"/>
                </a:solidFill>
              </a:rPr>
              <a:t>By the time you’ve analyzed your data </a:t>
            </a:r>
            <a:r>
              <a:rPr lang="en-US" sz="1100" dirty="0" smtClean="0">
                <a:solidFill>
                  <a:prstClr val="black"/>
                </a:solidFill>
              </a:rPr>
              <a:t>– it will be </a:t>
            </a:r>
            <a:r>
              <a:rPr lang="en-US" sz="1100" dirty="0">
                <a:solidFill>
                  <a:prstClr val="black"/>
                </a:solidFill>
              </a:rPr>
              <a:t>out of date</a:t>
            </a:r>
          </a:p>
        </p:txBody>
      </p:sp>
      <p:sp>
        <p:nvSpPr>
          <p:cNvPr id="20" name="Rectangle 19"/>
          <p:cNvSpPr/>
          <p:nvPr/>
        </p:nvSpPr>
        <p:spPr>
          <a:xfrm>
            <a:off x="736582" y="3358585"/>
            <a:ext cx="2272845" cy="430887"/>
          </a:xfrm>
          <a:prstGeom prst="rect">
            <a:avLst/>
          </a:prstGeom>
        </p:spPr>
        <p:txBody>
          <a:bodyPr wrap="square">
            <a:spAutoFit/>
          </a:bodyPr>
          <a:lstStyle/>
          <a:p>
            <a:pPr>
              <a:spcAft>
                <a:spcPts val="1000"/>
              </a:spcAft>
            </a:pPr>
            <a:r>
              <a:rPr lang="en-US" sz="1100" dirty="0">
                <a:solidFill>
                  <a:prstClr val="black"/>
                </a:solidFill>
              </a:rPr>
              <a:t>Your infrastructure will require more resources than you can get</a:t>
            </a:r>
          </a:p>
        </p:txBody>
      </p:sp>
      <p:sp>
        <p:nvSpPr>
          <p:cNvPr id="22" name="Rectangle 21"/>
          <p:cNvSpPr/>
          <p:nvPr/>
        </p:nvSpPr>
        <p:spPr>
          <a:xfrm>
            <a:off x="736582" y="3861548"/>
            <a:ext cx="2305331" cy="600164"/>
          </a:xfrm>
          <a:prstGeom prst="rect">
            <a:avLst/>
          </a:prstGeom>
        </p:spPr>
        <p:txBody>
          <a:bodyPr wrap="square">
            <a:spAutoFit/>
          </a:bodyPr>
          <a:lstStyle/>
          <a:p>
            <a:pPr>
              <a:spcAft>
                <a:spcPts val="1000"/>
              </a:spcAft>
            </a:pPr>
            <a:r>
              <a:rPr lang="en-US" sz="1100" dirty="0">
                <a:solidFill>
                  <a:prstClr val="black"/>
                </a:solidFill>
              </a:rPr>
              <a:t>Securing your enterprise will take more computing resources than you have</a:t>
            </a:r>
          </a:p>
        </p:txBody>
      </p:sp>
      <p:grpSp>
        <p:nvGrpSpPr>
          <p:cNvPr id="21" name="Group 20"/>
          <p:cNvGrpSpPr/>
          <p:nvPr/>
        </p:nvGrpSpPr>
        <p:grpSpPr>
          <a:xfrm>
            <a:off x="7551741" y="2155647"/>
            <a:ext cx="1478268" cy="717757"/>
            <a:chOff x="7551741" y="2248783"/>
            <a:chExt cx="1478268" cy="717757"/>
          </a:xfrm>
        </p:grpSpPr>
        <p:sp>
          <p:nvSpPr>
            <p:cNvPr id="217" name="Rectangle 216"/>
            <p:cNvSpPr/>
            <p:nvPr/>
          </p:nvSpPr>
          <p:spPr>
            <a:xfrm>
              <a:off x="8124099" y="2248783"/>
              <a:ext cx="905910" cy="523220"/>
            </a:xfrm>
            <a:prstGeom prst="rect">
              <a:avLst/>
            </a:prstGeom>
          </p:spPr>
          <p:txBody>
            <a:bodyPr wrap="square" lIns="91440" tIns="45720" rIns="91440" bIns="45720">
              <a:spAutoFit/>
            </a:bodyPr>
            <a:lstStyle/>
            <a:p>
              <a:r>
                <a:rPr lang="en-US" sz="1400" b="1" dirty="0">
                  <a:solidFill>
                    <a:schemeClr val="accent1"/>
                  </a:solidFill>
                  <a:cs typeface="HP Simplified" pitchFamily="34" charset="0"/>
                </a:rPr>
                <a:t>30</a:t>
              </a:r>
            </a:p>
            <a:p>
              <a:r>
                <a:rPr lang="en-US" sz="1400" b="1" dirty="0">
                  <a:solidFill>
                    <a:schemeClr val="accent1"/>
                  </a:solidFill>
                  <a:cs typeface="HP Simplified" pitchFamily="34" charset="0"/>
                </a:rPr>
                <a:t>Billion </a:t>
              </a:r>
            </a:p>
          </p:txBody>
        </p:sp>
        <p:sp>
          <p:nvSpPr>
            <p:cNvPr id="218" name="TextBox 217"/>
            <p:cNvSpPr txBox="1"/>
            <p:nvPr/>
          </p:nvSpPr>
          <p:spPr>
            <a:xfrm>
              <a:off x="8640693" y="2456503"/>
              <a:ext cx="271228" cy="184666"/>
            </a:xfrm>
            <a:prstGeom prst="rect">
              <a:avLst/>
            </a:prstGeom>
            <a:noFill/>
          </p:spPr>
          <p:txBody>
            <a:bodyPr wrap="none" lIns="91440" tIns="45720" rIns="91440" bIns="45720" rtlCol="0">
              <a:spAutoFit/>
            </a:bodyPr>
            <a:lstStyle/>
            <a:p>
              <a:pPr defTabSz="430213">
                <a:spcAft>
                  <a:spcPts val="400"/>
                </a:spcAft>
                <a:buSzPct val="100000"/>
              </a:pPr>
              <a:r>
                <a:rPr lang="en-US" sz="600" dirty="0" smtClean="0">
                  <a:solidFill>
                    <a:schemeClr val="accent1"/>
                  </a:solidFill>
                  <a:cs typeface="HP Simplified" pitchFamily="34" charset="0"/>
                </a:rPr>
                <a:t>(2)</a:t>
              </a:r>
              <a:endParaRPr lang="en-US" sz="600" dirty="0">
                <a:solidFill>
                  <a:schemeClr val="accent1"/>
                </a:solidFill>
                <a:cs typeface="HP Simplified" pitchFamily="34" charset="0"/>
              </a:endParaRPr>
            </a:p>
          </p:txBody>
        </p:sp>
        <p:grpSp>
          <p:nvGrpSpPr>
            <p:cNvPr id="19" name="Group 18"/>
            <p:cNvGrpSpPr/>
            <p:nvPr/>
          </p:nvGrpSpPr>
          <p:grpSpPr>
            <a:xfrm>
              <a:off x="7551741" y="2278889"/>
              <a:ext cx="704039" cy="687651"/>
              <a:chOff x="7551741" y="2270422"/>
              <a:chExt cx="704039" cy="687651"/>
            </a:xfrm>
          </p:grpSpPr>
          <p:sp>
            <p:nvSpPr>
              <p:cNvPr id="219" name="TextBox 218"/>
              <p:cNvSpPr txBox="1"/>
              <p:nvPr/>
            </p:nvSpPr>
            <p:spPr>
              <a:xfrm>
                <a:off x="7551741" y="2588741"/>
                <a:ext cx="704039" cy="369332"/>
              </a:xfrm>
              <a:prstGeom prst="rect">
                <a:avLst/>
              </a:prstGeom>
              <a:noFill/>
            </p:spPr>
            <p:txBody>
              <a:bodyPr wrap="none" lIns="91440" tIns="45720" rIns="91440" bIns="45720" rtlCol="0">
                <a:spAutoFit/>
              </a:bodyPr>
              <a:lstStyle/>
              <a:p>
                <a:pPr algn="ctr" defTabSz="430213">
                  <a:buSzPct val="100000"/>
                </a:pPr>
                <a:r>
                  <a:rPr lang="en-US" sz="900" b="1" dirty="0" smtClean="0">
                    <a:solidFill>
                      <a:schemeClr val="accent1"/>
                    </a:solidFill>
                    <a:cs typeface="HP Simplified" pitchFamily="34" charset="0"/>
                  </a:rPr>
                  <a:t>Connected</a:t>
                </a:r>
              </a:p>
              <a:p>
                <a:pPr algn="ctr" defTabSz="430213">
                  <a:buSzPct val="100000"/>
                </a:pPr>
                <a:r>
                  <a:rPr lang="en-US" sz="900" b="1" dirty="0" smtClean="0">
                    <a:solidFill>
                      <a:schemeClr val="accent1"/>
                    </a:solidFill>
                    <a:cs typeface="HP Simplified" pitchFamily="34" charset="0"/>
                  </a:rPr>
                  <a:t>Devices</a:t>
                </a:r>
                <a:endParaRPr lang="en-US" sz="900" b="1" dirty="0">
                  <a:solidFill>
                    <a:schemeClr val="accent1"/>
                  </a:solidFill>
                  <a:cs typeface="HP Simplified" pitchFamily="34" charset="0"/>
                </a:endParaRPr>
              </a:p>
            </p:txBody>
          </p:sp>
          <p:pic>
            <p:nvPicPr>
              <p:cNvPr id="9" name="Picture 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800879" y="2270422"/>
                <a:ext cx="227474" cy="330548"/>
              </a:xfrm>
              <a:prstGeom prst="rect">
                <a:avLst/>
              </a:prstGeom>
            </p:spPr>
          </p:pic>
        </p:grpSp>
      </p:grpSp>
      <p:pic>
        <p:nvPicPr>
          <p:cNvPr id="88" name="Picture 8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63984" y="1839063"/>
            <a:ext cx="227474" cy="330548"/>
          </a:xfrm>
          <a:prstGeom prst="rect">
            <a:avLst/>
          </a:prstGeom>
        </p:spPr>
      </p:pic>
      <p:pic>
        <p:nvPicPr>
          <p:cNvPr id="90" name="Picture 8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751408" y="3152657"/>
            <a:ext cx="367923" cy="313316"/>
          </a:xfrm>
          <a:prstGeom prst="rect">
            <a:avLst/>
          </a:prstGeom>
        </p:spPr>
      </p:pic>
      <p:grpSp>
        <p:nvGrpSpPr>
          <p:cNvPr id="26" name="Group 25"/>
          <p:cNvGrpSpPr/>
          <p:nvPr/>
        </p:nvGrpSpPr>
        <p:grpSpPr>
          <a:xfrm>
            <a:off x="6637588" y="2903561"/>
            <a:ext cx="1401244" cy="643848"/>
            <a:chOff x="6637588" y="2903561"/>
            <a:chExt cx="1401244" cy="643848"/>
          </a:xfrm>
        </p:grpSpPr>
        <p:sp>
          <p:nvSpPr>
            <p:cNvPr id="241" name="TextBox 240"/>
            <p:cNvSpPr txBox="1"/>
            <p:nvPr/>
          </p:nvSpPr>
          <p:spPr>
            <a:xfrm>
              <a:off x="7767604" y="3130035"/>
              <a:ext cx="271228" cy="184666"/>
            </a:xfrm>
            <a:prstGeom prst="rect">
              <a:avLst/>
            </a:prstGeom>
            <a:noFill/>
          </p:spPr>
          <p:txBody>
            <a:bodyPr wrap="none" lIns="91440" tIns="45720" rIns="91440" bIns="45720" rtlCol="0">
              <a:spAutoFit/>
            </a:bodyPr>
            <a:lstStyle/>
            <a:p>
              <a:pPr defTabSz="430213">
                <a:spcAft>
                  <a:spcPts val="400"/>
                </a:spcAft>
                <a:buSzPct val="100000"/>
              </a:pPr>
              <a:r>
                <a:rPr lang="en-US" sz="600" dirty="0" smtClean="0">
                  <a:solidFill>
                    <a:schemeClr val="accent1"/>
                  </a:solidFill>
                  <a:cs typeface="HP Simplified" pitchFamily="34" charset="0"/>
                </a:rPr>
                <a:t>(3)</a:t>
              </a:r>
              <a:endParaRPr lang="en-US" sz="600" dirty="0">
                <a:solidFill>
                  <a:schemeClr val="accent1"/>
                </a:solidFill>
                <a:cs typeface="HP Simplified" pitchFamily="34" charset="0"/>
              </a:endParaRPr>
            </a:p>
          </p:txBody>
        </p:sp>
        <p:grpSp>
          <p:nvGrpSpPr>
            <p:cNvPr id="25" name="Group 24"/>
            <p:cNvGrpSpPr/>
            <p:nvPr/>
          </p:nvGrpSpPr>
          <p:grpSpPr>
            <a:xfrm>
              <a:off x="6637588" y="2903561"/>
              <a:ext cx="1338175" cy="643848"/>
              <a:chOff x="6671456" y="3030565"/>
              <a:chExt cx="1338175" cy="643848"/>
            </a:xfrm>
          </p:grpSpPr>
          <p:sp>
            <p:nvSpPr>
              <p:cNvPr id="240" name="Rectangle 239"/>
              <p:cNvSpPr/>
              <p:nvPr/>
            </p:nvSpPr>
            <p:spPr>
              <a:xfrm>
                <a:off x="7299490" y="3049319"/>
                <a:ext cx="710141" cy="523220"/>
              </a:xfrm>
              <a:prstGeom prst="rect">
                <a:avLst/>
              </a:prstGeom>
            </p:spPr>
            <p:txBody>
              <a:bodyPr wrap="square" lIns="91440" tIns="45720" rIns="91440" bIns="45720">
                <a:spAutoFit/>
              </a:bodyPr>
              <a:lstStyle/>
              <a:p>
                <a:r>
                  <a:rPr lang="en-US" sz="1400" b="1" dirty="0">
                    <a:solidFill>
                      <a:schemeClr val="accent1"/>
                    </a:solidFill>
                    <a:cs typeface="HP Simplified" pitchFamily="34" charset="0"/>
                  </a:rPr>
                  <a:t>1</a:t>
                </a:r>
              </a:p>
              <a:p>
                <a:r>
                  <a:rPr lang="en-US" sz="1400" b="1" dirty="0">
                    <a:solidFill>
                      <a:schemeClr val="accent1"/>
                    </a:solidFill>
                    <a:cs typeface="HP Simplified" pitchFamily="34" charset="0"/>
                  </a:rPr>
                  <a:t>Billion </a:t>
                </a:r>
              </a:p>
            </p:txBody>
          </p:sp>
          <p:grpSp>
            <p:nvGrpSpPr>
              <p:cNvPr id="24" name="Group 23"/>
              <p:cNvGrpSpPr/>
              <p:nvPr/>
            </p:nvGrpSpPr>
            <p:grpSpPr>
              <a:xfrm>
                <a:off x="6671456" y="3030565"/>
                <a:ext cx="635958" cy="643848"/>
                <a:chOff x="6671456" y="3030565"/>
                <a:chExt cx="635958" cy="643848"/>
              </a:xfrm>
            </p:grpSpPr>
            <p:sp>
              <p:nvSpPr>
                <p:cNvPr id="242" name="TextBox 241"/>
                <p:cNvSpPr txBox="1"/>
                <p:nvPr/>
              </p:nvSpPr>
              <p:spPr>
                <a:xfrm>
                  <a:off x="6671456" y="3330793"/>
                  <a:ext cx="635958" cy="343620"/>
                </a:xfrm>
                <a:prstGeom prst="rect">
                  <a:avLst/>
                </a:prstGeom>
                <a:noFill/>
              </p:spPr>
              <p:txBody>
                <a:bodyPr wrap="square" lIns="91440" tIns="45720" rIns="91440" bIns="45720" rtlCol="0">
                  <a:spAutoFit/>
                </a:bodyPr>
                <a:lstStyle/>
                <a:p>
                  <a:pPr algn="ctr" defTabSz="430213">
                    <a:lnSpc>
                      <a:spcPct val="90000"/>
                    </a:lnSpc>
                    <a:spcAft>
                      <a:spcPts val="400"/>
                    </a:spcAft>
                    <a:buSzPct val="100000"/>
                  </a:pPr>
                  <a:r>
                    <a:rPr lang="en-US" sz="900" b="1" dirty="0">
                      <a:solidFill>
                        <a:schemeClr val="accent1"/>
                      </a:solidFill>
                      <a:cs typeface="HP Simplified" pitchFamily="34" charset="0"/>
                    </a:rPr>
                    <a:t>Smart Meters</a:t>
                  </a:r>
                </a:p>
              </p:txBody>
            </p:sp>
            <p:pic>
              <p:nvPicPr>
                <p:cNvPr id="12" name="Picture 1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810995" y="3030565"/>
                  <a:ext cx="358679" cy="262511"/>
                </a:xfrm>
                <a:prstGeom prst="rect">
                  <a:avLst/>
                </a:prstGeom>
              </p:spPr>
            </p:pic>
          </p:grpSp>
        </p:grpSp>
      </p:grpSp>
    </p:spTree>
    <p:extLst>
      <p:ext uri="{BB962C8B-B14F-4D97-AF65-F5344CB8AC3E}">
        <p14:creationId xmlns:p14="http://schemas.microsoft.com/office/powerpoint/2010/main" val="1502646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radically new approach is required</a:t>
            </a:r>
          </a:p>
        </p:txBody>
      </p:sp>
      <p:sp>
        <p:nvSpPr>
          <p:cNvPr id="52" name="Round Diagonal Corner Rectangle 51"/>
          <p:cNvSpPr/>
          <p:nvPr/>
        </p:nvSpPr>
        <p:spPr>
          <a:xfrm flipH="1">
            <a:off x="1060983" y="928360"/>
            <a:ext cx="3061286" cy="879499"/>
          </a:xfrm>
          <a:prstGeom prst="round2DiagRect">
            <a:avLst/>
          </a:prstGeom>
          <a:solidFill>
            <a:srgbClr val="E5E8E8"/>
          </a:solidFill>
          <a:ln w="9525" cap="flat" cmpd="sng" algn="ctr">
            <a:noFill/>
            <a:prstDash val="solid"/>
          </a:ln>
          <a:effectLst/>
        </p:spPr>
        <p:txBody>
          <a:bodyPr lIns="9144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96D6"/>
                </a:solidFill>
                <a:effectLst/>
                <a:uLnTx/>
                <a:uFillTx/>
                <a:latin typeface="HP Simplified"/>
              </a:rPr>
              <a:t>Electrons</a:t>
            </a:r>
          </a:p>
        </p:txBody>
      </p:sp>
      <p:sp>
        <p:nvSpPr>
          <p:cNvPr id="53" name="Round Diagonal Corner Rectangle 52"/>
          <p:cNvSpPr/>
          <p:nvPr/>
        </p:nvSpPr>
        <p:spPr>
          <a:xfrm flipH="1">
            <a:off x="1060983" y="2036369"/>
            <a:ext cx="3061286" cy="879499"/>
          </a:xfrm>
          <a:prstGeom prst="round2DiagRect">
            <a:avLst/>
          </a:prstGeom>
          <a:solidFill>
            <a:srgbClr val="E5E8E8"/>
          </a:solidFill>
          <a:ln w="9525" cap="flat" cmpd="sng" algn="ctr">
            <a:noFill/>
            <a:prstDash val="solid"/>
          </a:ln>
          <a:effectLst/>
        </p:spPr>
        <p:txBody>
          <a:bodyPr lIns="9144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96D6"/>
                </a:solidFill>
                <a:effectLst/>
                <a:uLnTx/>
                <a:uFillTx/>
                <a:latin typeface="HP Simplified"/>
              </a:rPr>
              <a:t>Photons</a:t>
            </a:r>
          </a:p>
        </p:txBody>
      </p:sp>
      <p:sp>
        <p:nvSpPr>
          <p:cNvPr id="54" name="Round Diagonal Corner Rectangle 53"/>
          <p:cNvSpPr/>
          <p:nvPr/>
        </p:nvSpPr>
        <p:spPr>
          <a:xfrm flipH="1">
            <a:off x="1060983" y="3186636"/>
            <a:ext cx="3061286" cy="879499"/>
          </a:xfrm>
          <a:prstGeom prst="round2DiagRect">
            <a:avLst/>
          </a:prstGeom>
          <a:solidFill>
            <a:srgbClr val="E5E8E8"/>
          </a:solidFill>
          <a:ln w="9525" cap="flat" cmpd="sng" algn="ctr">
            <a:noFill/>
            <a:prstDash val="solid"/>
          </a:ln>
          <a:effectLst/>
        </p:spPr>
        <p:txBody>
          <a:bodyPr lIns="9144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96D6"/>
                </a:solidFill>
                <a:effectLst/>
                <a:uLnTx/>
                <a:uFillTx/>
                <a:latin typeface="HP Simplified"/>
              </a:rPr>
              <a:t>Ions</a:t>
            </a:r>
          </a:p>
        </p:txBody>
      </p:sp>
      <p:sp>
        <p:nvSpPr>
          <p:cNvPr id="55" name="Round Diagonal Corner Rectangle 54"/>
          <p:cNvSpPr/>
          <p:nvPr/>
        </p:nvSpPr>
        <p:spPr>
          <a:xfrm flipH="1">
            <a:off x="5022845" y="928360"/>
            <a:ext cx="3061286" cy="879499"/>
          </a:xfrm>
          <a:prstGeom prst="round2DiagRect">
            <a:avLst/>
          </a:prstGeom>
          <a:solidFill>
            <a:srgbClr val="0096D6"/>
          </a:solidFill>
          <a:ln w="9525" cap="flat" cmpd="sng" algn="ctr">
            <a:noFill/>
            <a:prstDash val="solid"/>
          </a:ln>
          <a:effectLst/>
        </p:spPr>
        <p:txBody>
          <a:bodyPr lIns="9144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latin typeface="HP Simplified"/>
              </a:rPr>
              <a:t>Compute</a:t>
            </a:r>
          </a:p>
        </p:txBody>
      </p:sp>
      <p:sp>
        <p:nvSpPr>
          <p:cNvPr id="56" name="Round Diagonal Corner Rectangle 55"/>
          <p:cNvSpPr/>
          <p:nvPr/>
        </p:nvSpPr>
        <p:spPr>
          <a:xfrm flipH="1">
            <a:off x="5022845" y="2036369"/>
            <a:ext cx="3061286" cy="879499"/>
          </a:xfrm>
          <a:prstGeom prst="round2DiagRect">
            <a:avLst/>
          </a:prstGeom>
          <a:solidFill>
            <a:srgbClr val="0096D6"/>
          </a:solidFill>
          <a:ln w="9525" cap="flat" cmpd="sng" algn="ctr">
            <a:noFill/>
            <a:prstDash val="solid"/>
          </a:ln>
          <a:effectLst/>
        </p:spPr>
        <p:txBody>
          <a:bodyPr lIns="9144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latin typeface="HP Simplified"/>
              </a:rPr>
              <a:t>Communicate</a:t>
            </a:r>
          </a:p>
        </p:txBody>
      </p:sp>
      <p:sp>
        <p:nvSpPr>
          <p:cNvPr id="57" name="Round Diagonal Corner Rectangle 56"/>
          <p:cNvSpPr/>
          <p:nvPr/>
        </p:nvSpPr>
        <p:spPr>
          <a:xfrm flipH="1">
            <a:off x="5022845" y="3186636"/>
            <a:ext cx="3061286" cy="879499"/>
          </a:xfrm>
          <a:prstGeom prst="round2DiagRect">
            <a:avLst/>
          </a:prstGeom>
          <a:solidFill>
            <a:srgbClr val="0096D6"/>
          </a:solidFill>
          <a:ln w="9525" cap="flat" cmpd="sng" algn="ctr">
            <a:noFill/>
            <a:prstDash val="solid"/>
          </a:ln>
          <a:effectLst/>
        </p:spPr>
        <p:txBody>
          <a:bodyPr lIns="9144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latin typeface="HP Simplified"/>
              </a:rPr>
              <a:t>Store</a:t>
            </a:r>
          </a:p>
        </p:txBody>
      </p:sp>
      <p:pic>
        <p:nvPicPr>
          <p:cNvPr id="58" name="Picture 2" descr="C:\Users\lewingto\Documents\Brand\HP Icons\Arrow_Right_RGB_blue_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0329" y="1217956"/>
            <a:ext cx="444456" cy="30030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C:\Users\lewingto\Documents\Brand\HP Icons\Arrow_Right_RGB_blue_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0329" y="2325965"/>
            <a:ext cx="444456" cy="30030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C:\Users\lewingto\Documents\Brand\HP Icons\Arrow_Right_RGB_blue_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187" y="3476232"/>
            <a:ext cx="444456" cy="300308"/>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Group 269"/>
          <p:cNvGrpSpPr>
            <a:grpSpLocks noChangeAspect="1"/>
          </p:cNvGrpSpPr>
          <p:nvPr/>
        </p:nvGrpSpPr>
        <p:grpSpPr bwMode="auto">
          <a:xfrm>
            <a:off x="5240395" y="2317823"/>
            <a:ext cx="575714" cy="327836"/>
            <a:chOff x="1874" y="1832"/>
            <a:chExt cx="216" cy="123"/>
          </a:xfrm>
          <a:solidFill>
            <a:sysClr val="window" lastClr="FFFFFF"/>
          </a:solidFill>
        </p:grpSpPr>
        <p:sp>
          <p:nvSpPr>
            <p:cNvPr id="62" name="Freeform 270"/>
            <p:cNvSpPr>
              <a:spLocks noEditPoints="1"/>
            </p:cNvSpPr>
            <p:nvPr/>
          </p:nvSpPr>
          <p:spPr bwMode="auto">
            <a:xfrm>
              <a:off x="1874" y="1832"/>
              <a:ext cx="163" cy="123"/>
            </a:xfrm>
            <a:custGeom>
              <a:avLst/>
              <a:gdLst>
                <a:gd name="T0" fmla="*/ 326 w 326"/>
                <a:gd name="T1" fmla="*/ 24 h 244"/>
                <a:gd name="T2" fmla="*/ 326 w 326"/>
                <a:gd name="T3" fmla="*/ 24 h 244"/>
                <a:gd name="T4" fmla="*/ 326 w 326"/>
                <a:gd name="T5" fmla="*/ 19 h 244"/>
                <a:gd name="T6" fmla="*/ 325 w 326"/>
                <a:gd name="T7" fmla="*/ 15 h 244"/>
                <a:gd name="T8" fmla="*/ 323 w 326"/>
                <a:gd name="T9" fmla="*/ 12 h 244"/>
                <a:gd name="T10" fmla="*/ 321 w 326"/>
                <a:gd name="T11" fmla="*/ 7 h 244"/>
                <a:gd name="T12" fmla="*/ 318 w 326"/>
                <a:gd name="T13" fmla="*/ 4 h 244"/>
                <a:gd name="T14" fmla="*/ 313 w 326"/>
                <a:gd name="T15" fmla="*/ 2 h 244"/>
                <a:gd name="T16" fmla="*/ 308 w 326"/>
                <a:gd name="T17" fmla="*/ 1 h 244"/>
                <a:gd name="T18" fmla="*/ 303 w 326"/>
                <a:gd name="T19" fmla="*/ 0 h 244"/>
                <a:gd name="T20" fmla="*/ 303 w 326"/>
                <a:gd name="T21" fmla="*/ 0 h 244"/>
                <a:gd name="T22" fmla="*/ 293 w 326"/>
                <a:gd name="T23" fmla="*/ 1 h 244"/>
                <a:gd name="T24" fmla="*/ 0 w 326"/>
                <a:gd name="T25" fmla="*/ 75 h 244"/>
                <a:gd name="T26" fmla="*/ 0 w 326"/>
                <a:gd name="T27" fmla="*/ 135 h 244"/>
                <a:gd name="T28" fmla="*/ 0 w 326"/>
                <a:gd name="T29" fmla="*/ 135 h 244"/>
                <a:gd name="T30" fmla="*/ 0 w 326"/>
                <a:gd name="T31" fmla="*/ 140 h 244"/>
                <a:gd name="T32" fmla="*/ 2 w 326"/>
                <a:gd name="T33" fmla="*/ 145 h 244"/>
                <a:gd name="T34" fmla="*/ 4 w 326"/>
                <a:gd name="T35" fmla="*/ 149 h 244"/>
                <a:gd name="T36" fmla="*/ 7 w 326"/>
                <a:gd name="T37" fmla="*/ 153 h 244"/>
                <a:gd name="T38" fmla="*/ 11 w 326"/>
                <a:gd name="T39" fmla="*/ 158 h 244"/>
                <a:gd name="T40" fmla="*/ 15 w 326"/>
                <a:gd name="T41" fmla="*/ 161 h 244"/>
                <a:gd name="T42" fmla="*/ 20 w 326"/>
                <a:gd name="T43" fmla="*/ 163 h 244"/>
                <a:gd name="T44" fmla="*/ 25 w 326"/>
                <a:gd name="T45" fmla="*/ 165 h 244"/>
                <a:gd name="T46" fmla="*/ 41 w 326"/>
                <a:gd name="T47" fmla="*/ 168 h 244"/>
                <a:gd name="T48" fmla="*/ 39 w 326"/>
                <a:gd name="T49" fmla="*/ 181 h 244"/>
                <a:gd name="T50" fmla="*/ 39 w 326"/>
                <a:gd name="T51" fmla="*/ 181 h 244"/>
                <a:gd name="T52" fmla="*/ 39 w 326"/>
                <a:gd name="T53" fmla="*/ 189 h 244"/>
                <a:gd name="T54" fmla="*/ 39 w 326"/>
                <a:gd name="T55" fmla="*/ 189 h 244"/>
                <a:gd name="T56" fmla="*/ 39 w 326"/>
                <a:gd name="T57" fmla="*/ 195 h 244"/>
                <a:gd name="T58" fmla="*/ 41 w 326"/>
                <a:gd name="T59" fmla="*/ 202 h 244"/>
                <a:gd name="T60" fmla="*/ 44 w 326"/>
                <a:gd name="T61" fmla="*/ 207 h 244"/>
                <a:gd name="T62" fmla="*/ 47 w 326"/>
                <a:gd name="T63" fmla="*/ 213 h 244"/>
                <a:gd name="T64" fmla="*/ 52 w 326"/>
                <a:gd name="T65" fmla="*/ 217 h 244"/>
                <a:gd name="T66" fmla="*/ 57 w 326"/>
                <a:gd name="T67" fmla="*/ 221 h 244"/>
                <a:gd name="T68" fmla="*/ 64 w 326"/>
                <a:gd name="T69" fmla="*/ 225 h 244"/>
                <a:gd name="T70" fmla="*/ 70 w 326"/>
                <a:gd name="T71" fmla="*/ 226 h 244"/>
                <a:gd name="T72" fmla="*/ 152 w 326"/>
                <a:gd name="T73" fmla="*/ 244 h 244"/>
                <a:gd name="T74" fmla="*/ 161 w 326"/>
                <a:gd name="T75" fmla="*/ 194 h 244"/>
                <a:gd name="T76" fmla="*/ 326 w 326"/>
                <a:gd name="T77" fmla="*/ 230 h 244"/>
                <a:gd name="T78" fmla="*/ 326 w 326"/>
                <a:gd name="T79" fmla="*/ 24 h 244"/>
                <a:gd name="T80" fmla="*/ 132 w 326"/>
                <a:gd name="T81" fmla="*/ 213 h 244"/>
                <a:gd name="T82" fmla="*/ 74 w 326"/>
                <a:gd name="T83" fmla="*/ 201 h 244"/>
                <a:gd name="T84" fmla="*/ 74 w 326"/>
                <a:gd name="T85" fmla="*/ 201 h 244"/>
                <a:gd name="T86" fmla="*/ 74 w 326"/>
                <a:gd name="T87" fmla="*/ 201 h 244"/>
                <a:gd name="T88" fmla="*/ 70 w 326"/>
                <a:gd name="T89" fmla="*/ 199 h 244"/>
                <a:gd name="T90" fmla="*/ 67 w 326"/>
                <a:gd name="T91" fmla="*/ 197 h 244"/>
                <a:gd name="T92" fmla="*/ 65 w 326"/>
                <a:gd name="T93" fmla="*/ 192 h 244"/>
                <a:gd name="T94" fmla="*/ 65 w 326"/>
                <a:gd name="T95" fmla="*/ 189 h 244"/>
                <a:gd name="T96" fmla="*/ 65 w 326"/>
                <a:gd name="T97" fmla="*/ 189 h 244"/>
                <a:gd name="T98" fmla="*/ 65 w 326"/>
                <a:gd name="T99" fmla="*/ 187 h 244"/>
                <a:gd name="T100" fmla="*/ 67 w 326"/>
                <a:gd name="T101" fmla="*/ 174 h 244"/>
                <a:gd name="T102" fmla="*/ 135 w 326"/>
                <a:gd name="T103" fmla="*/ 189 h 244"/>
                <a:gd name="T104" fmla="*/ 132 w 326"/>
                <a:gd name="T105" fmla="*/ 213 h 244"/>
                <a:gd name="T106" fmla="*/ 301 w 326"/>
                <a:gd name="T107" fmla="*/ 198 h 244"/>
                <a:gd name="T108" fmla="*/ 31 w 326"/>
                <a:gd name="T109" fmla="*/ 140 h 244"/>
                <a:gd name="T110" fmla="*/ 31 w 326"/>
                <a:gd name="T111" fmla="*/ 140 h 244"/>
                <a:gd name="T112" fmla="*/ 27 w 326"/>
                <a:gd name="T113" fmla="*/ 137 h 244"/>
                <a:gd name="T114" fmla="*/ 26 w 326"/>
                <a:gd name="T115" fmla="*/ 135 h 244"/>
                <a:gd name="T116" fmla="*/ 26 w 326"/>
                <a:gd name="T117" fmla="*/ 96 h 244"/>
                <a:gd name="T118" fmla="*/ 299 w 326"/>
                <a:gd name="T119" fmla="*/ 26 h 244"/>
                <a:gd name="T120" fmla="*/ 299 w 326"/>
                <a:gd name="T121" fmla="*/ 26 h 244"/>
                <a:gd name="T122" fmla="*/ 301 w 326"/>
                <a:gd name="T123" fmla="*/ 26 h 244"/>
                <a:gd name="T124" fmla="*/ 301 w 326"/>
                <a:gd name="T125" fmla="*/ 198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244">
                  <a:moveTo>
                    <a:pt x="326" y="24"/>
                  </a:moveTo>
                  <a:lnTo>
                    <a:pt x="326" y="24"/>
                  </a:lnTo>
                  <a:lnTo>
                    <a:pt x="326" y="19"/>
                  </a:lnTo>
                  <a:lnTo>
                    <a:pt x="325" y="15"/>
                  </a:lnTo>
                  <a:lnTo>
                    <a:pt x="323" y="12"/>
                  </a:lnTo>
                  <a:lnTo>
                    <a:pt x="321" y="7"/>
                  </a:lnTo>
                  <a:lnTo>
                    <a:pt x="318" y="4"/>
                  </a:lnTo>
                  <a:lnTo>
                    <a:pt x="313" y="2"/>
                  </a:lnTo>
                  <a:lnTo>
                    <a:pt x="308" y="1"/>
                  </a:lnTo>
                  <a:lnTo>
                    <a:pt x="303" y="0"/>
                  </a:lnTo>
                  <a:lnTo>
                    <a:pt x="303" y="0"/>
                  </a:lnTo>
                  <a:lnTo>
                    <a:pt x="293" y="1"/>
                  </a:lnTo>
                  <a:lnTo>
                    <a:pt x="0" y="75"/>
                  </a:lnTo>
                  <a:lnTo>
                    <a:pt x="0" y="135"/>
                  </a:lnTo>
                  <a:lnTo>
                    <a:pt x="0" y="135"/>
                  </a:lnTo>
                  <a:lnTo>
                    <a:pt x="0" y="140"/>
                  </a:lnTo>
                  <a:lnTo>
                    <a:pt x="2" y="145"/>
                  </a:lnTo>
                  <a:lnTo>
                    <a:pt x="4" y="149"/>
                  </a:lnTo>
                  <a:lnTo>
                    <a:pt x="7" y="153"/>
                  </a:lnTo>
                  <a:lnTo>
                    <a:pt x="11" y="158"/>
                  </a:lnTo>
                  <a:lnTo>
                    <a:pt x="15" y="161"/>
                  </a:lnTo>
                  <a:lnTo>
                    <a:pt x="20" y="163"/>
                  </a:lnTo>
                  <a:lnTo>
                    <a:pt x="25" y="165"/>
                  </a:lnTo>
                  <a:lnTo>
                    <a:pt x="41" y="168"/>
                  </a:lnTo>
                  <a:lnTo>
                    <a:pt x="39" y="181"/>
                  </a:lnTo>
                  <a:lnTo>
                    <a:pt x="39" y="181"/>
                  </a:lnTo>
                  <a:lnTo>
                    <a:pt x="39" y="189"/>
                  </a:lnTo>
                  <a:lnTo>
                    <a:pt x="39" y="189"/>
                  </a:lnTo>
                  <a:lnTo>
                    <a:pt x="39" y="195"/>
                  </a:lnTo>
                  <a:lnTo>
                    <a:pt x="41" y="202"/>
                  </a:lnTo>
                  <a:lnTo>
                    <a:pt x="44" y="207"/>
                  </a:lnTo>
                  <a:lnTo>
                    <a:pt x="47" y="213"/>
                  </a:lnTo>
                  <a:lnTo>
                    <a:pt x="52" y="217"/>
                  </a:lnTo>
                  <a:lnTo>
                    <a:pt x="57" y="221"/>
                  </a:lnTo>
                  <a:lnTo>
                    <a:pt x="64" y="225"/>
                  </a:lnTo>
                  <a:lnTo>
                    <a:pt x="70" y="226"/>
                  </a:lnTo>
                  <a:lnTo>
                    <a:pt x="152" y="244"/>
                  </a:lnTo>
                  <a:lnTo>
                    <a:pt x="161" y="194"/>
                  </a:lnTo>
                  <a:lnTo>
                    <a:pt x="326" y="230"/>
                  </a:lnTo>
                  <a:lnTo>
                    <a:pt x="326" y="24"/>
                  </a:lnTo>
                  <a:close/>
                  <a:moveTo>
                    <a:pt x="132" y="213"/>
                  </a:moveTo>
                  <a:lnTo>
                    <a:pt x="74" y="201"/>
                  </a:lnTo>
                  <a:lnTo>
                    <a:pt x="74" y="201"/>
                  </a:lnTo>
                  <a:lnTo>
                    <a:pt x="74" y="201"/>
                  </a:lnTo>
                  <a:lnTo>
                    <a:pt x="70" y="199"/>
                  </a:lnTo>
                  <a:lnTo>
                    <a:pt x="67" y="197"/>
                  </a:lnTo>
                  <a:lnTo>
                    <a:pt x="65" y="192"/>
                  </a:lnTo>
                  <a:lnTo>
                    <a:pt x="65" y="189"/>
                  </a:lnTo>
                  <a:lnTo>
                    <a:pt x="65" y="189"/>
                  </a:lnTo>
                  <a:lnTo>
                    <a:pt x="65" y="187"/>
                  </a:lnTo>
                  <a:lnTo>
                    <a:pt x="67" y="174"/>
                  </a:lnTo>
                  <a:lnTo>
                    <a:pt x="135" y="189"/>
                  </a:lnTo>
                  <a:lnTo>
                    <a:pt x="132" y="213"/>
                  </a:lnTo>
                  <a:close/>
                  <a:moveTo>
                    <a:pt x="301" y="198"/>
                  </a:moveTo>
                  <a:lnTo>
                    <a:pt x="31" y="140"/>
                  </a:lnTo>
                  <a:lnTo>
                    <a:pt x="31" y="140"/>
                  </a:lnTo>
                  <a:lnTo>
                    <a:pt x="27" y="137"/>
                  </a:lnTo>
                  <a:lnTo>
                    <a:pt x="26" y="135"/>
                  </a:lnTo>
                  <a:lnTo>
                    <a:pt x="26" y="96"/>
                  </a:lnTo>
                  <a:lnTo>
                    <a:pt x="299" y="26"/>
                  </a:lnTo>
                  <a:lnTo>
                    <a:pt x="299" y="26"/>
                  </a:lnTo>
                  <a:lnTo>
                    <a:pt x="301" y="26"/>
                  </a:lnTo>
                  <a:lnTo>
                    <a:pt x="301"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63" name="Freeform 271"/>
            <p:cNvSpPr>
              <a:spLocks/>
            </p:cNvSpPr>
            <p:nvPr/>
          </p:nvSpPr>
          <p:spPr bwMode="auto">
            <a:xfrm>
              <a:off x="2060" y="1886"/>
              <a:ext cx="30" cy="12"/>
            </a:xfrm>
            <a:custGeom>
              <a:avLst/>
              <a:gdLst>
                <a:gd name="T0" fmla="*/ 13 w 60"/>
                <a:gd name="T1" fmla="*/ 25 h 25"/>
                <a:gd name="T2" fmla="*/ 47 w 60"/>
                <a:gd name="T3" fmla="*/ 25 h 25"/>
                <a:gd name="T4" fmla="*/ 47 w 60"/>
                <a:gd name="T5" fmla="*/ 25 h 25"/>
                <a:gd name="T6" fmla="*/ 53 w 60"/>
                <a:gd name="T7" fmla="*/ 25 h 25"/>
                <a:gd name="T8" fmla="*/ 57 w 60"/>
                <a:gd name="T9" fmla="*/ 21 h 25"/>
                <a:gd name="T10" fmla="*/ 59 w 60"/>
                <a:gd name="T11" fmla="*/ 17 h 25"/>
                <a:gd name="T12" fmla="*/ 60 w 60"/>
                <a:gd name="T13" fmla="*/ 13 h 25"/>
                <a:gd name="T14" fmla="*/ 60 w 60"/>
                <a:gd name="T15" fmla="*/ 13 h 25"/>
                <a:gd name="T16" fmla="*/ 59 w 60"/>
                <a:gd name="T17" fmla="*/ 7 h 25"/>
                <a:gd name="T18" fmla="*/ 57 w 60"/>
                <a:gd name="T19" fmla="*/ 3 h 25"/>
                <a:gd name="T20" fmla="*/ 53 w 60"/>
                <a:gd name="T21" fmla="*/ 1 h 25"/>
                <a:gd name="T22" fmla="*/ 47 w 60"/>
                <a:gd name="T23" fmla="*/ 0 h 25"/>
                <a:gd name="T24" fmla="*/ 13 w 60"/>
                <a:gd name="T25" fmla="*/ 0 h 25"/>
                <a:gd name="T26" fmla="*/ 13 w 60"/>
                <a:gd name="T27" fmla="*/ 0 h 25"/>
                <a:gd name="T28" fmla="*/ 7 w 60"/>
                <a:gd name="T29" fmla="*/ 1 h 25"/>
                <a:gd name="T30" fmla="*/ 4 w 60"/>
                <a:gd name="T31" fmla="*/ 3 h 25"/>
                <a:gd name="T32" fmla="*/ 1 w 60"/>
                <a:gd name="T33" fmla="*/ 7 h 25"/>
                <a:gd name="T34" fmla="*/ 0 w 60"/>
                <a:gd name="T35" fmla="*/ 13 h 25"/>
                <a:gd name="T36" fmla="*/ 0 w 60"/>
                <a:gd name="T37" fmla="*/ 13 h 25"/>
                <a:gd name="T38" fmla="*/ 1 w 60"/>
                <a:gd name="T39" fmla="*/ 17 h 25"/>
                <a:gd name="T40" fmla="*/ 4 w 60"/>
                <a:gd name="T41" fmla="*/ 21 h 25"/>
                <a:gd name="T42" fmla="*/ 7 w 60"/>
                <a:gd name="T43" fmla="*/ 25 h 25"/>
                <a:gd name="T44" fmla="*/ 13 w 60"/>
                <a:gd name="T45" fmla="*/ 25 h 25"/>
                <a:gd name="T46" fmla="*/ 13 w 60"/>
                <a:gd name="T4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 h="25">
                  <a:moveTo>
                    <a:pt x="13" y="25"/>
                  </a:moveTo>
                  <a:lnTo>
                    <a:pt x="47" y="25"/>
                  </a:lnTo>
                  <a:lnTo>
                    <a:pt x="47" y="25"/>
                  </a:lnTo>
                  <a:lnTo>
                    <a:pt x="53" y="25"/>
                  </a:lnTo>
                  <a:lnTo>
                    <a:pt x="57" y="21"/>
                  </a:lnTo>
                  <a:lnTo>
                    <a:pt x="59" y="17"/>
                  </a:lnTo>
                  <a:lnTo>
                    <a:pt x="60" y="13"/>
                  </a:lnTo>
                  <a:lnTo>
                    <a:pt x="60" y="13"/>
                  </a:lnTo>
                  <a:lnTo>
                    <a:pt x="59" y="7"/>
                  </a:lnTo>
                  <a:lnTo>
                    <a:pt x="57" y="3"/>
                  </a:lnTo>
                  <a:lnTo>
                    <a:pt x="53" y="1"/>
                  </a:lnTo>
                  <a:lnTo>
                    <a:pt x="47" y="0"/>
                  </a:lnTo>
                  <a:lnTo>
                    <a:pt x="13" y="0"/>
                  </a:lnTo>
                  <a:lnTo>
                    <a:pt x="13" y="0"/>
                  </a:lnTo>
                  <a:lnTo>
                    <a:pt x="7" y="1"/>
                  </a:lnTo>
                  <a:lnTo>
                    <a:pt x="4" y="3"/>
                  </a:lnTo>
                  <a:lnTo>
                    <a:pt x="1" y="7"/>
                  </a:lnTo>
                  <a:lnTo>
                    <a:pt x="0" y="13"/>
                  </a:lnTo>
                  <a:lnTo>
                    <a:pt x="0" y="13"/>
                  </a:lnTo>
                  <a:lnTo>
                    <a:pt x="1" y="17"/>
                  </a:lnTo>
                  <a:lnTo>
                    <a:pt x="4" y="21"/>
                  </a:lnTo>
                  <a:lnTo>
                    <a:pt x="7" y="25"/>
                  </a:lnTo>
                  <a:lnTo>
                    <a:pt x="13" y="25"/>
                  </a:lnTo>
                  <a:lnTo>
                    <a:pt x="1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64" name="Freeform 272"/>
            <p:cNvSpPr>
              <a:spLocks/>
            </p:cNvSpPr>
            <p:nvPr/>
          </p:nvSpPr>
          <p:spPr bwMode="auto">
            <a:xfrm>
              <a:off x="2053" y="1835"/>
              <a:ext cx="25" cy="25"/>
            </a:xfrm>
            <a:custGeom>
              <a:avLst/>
              <a:gdLst>
                <a:gd name="T0" fmla="*/ 46 w 49"/>
                <a:gd name="T1" fmla="*/ 22 h 51"/>
                <a:gd name="T2" fmla="*/ 46 w 49"/>
                <a:gd name="T3" fmla="*/ 22 h 51"/>
                <a:gd name="T4" fmla="*/ 49 w 49"/>
                <a:gd name="T5" fmla="*/ 18 h 51"/>
                <a:gd name="T6" fmla="*/ 49 w 49"/>
                <a:gd name="T7" fmla="*/ 13 h 51"/>
                <a:gd name="T8" fmla="*/ 49 w 49"/>
                <a:gd name="T9" fmla="*/ 13 h 51"/>
                <a:gd name="T10" fmla="*/ 49 w 49"/>
                <a:gd name="T11" fmla="*/ 9 h 51"/>
                <a:gd name="T12" fmla="*/ 46 w 49"/>
                <a:gd name="T13" fmla="*/ 4 h 51"/>
                <a:gd name="T14" fmla="*/ 46 w 49"/>
                <a:gd name="T15" fmla="*/ 4 h 51"/>
                <a:gd name="T16" fmla="*/ 42 w 49"/>
                <a:gd name="T17" fmla="*/ 1 h 51"/>
                <a:gd name="T18" fmla="*/ 37 w 49"/>
                <a:gd name="T19" fmla="*/ 0 h 51"/>
                <a:gd name="T20" fmla="*/ 32 w 49"/>
                <a:gd name="T21" fmla="*/ 1 h 51"/>
                <a:gd name="T22" fmla="*/ 28 w 49"/>
                <a:gd name="T23" fmla="*/ 4 h 51"/>
                <a:gd name="T24" fmla="*/ 3 w 49"/>
                <a:gd name="T25" fmla="*/ 28 h 51"/>
                <a:gd name="T26" fmla="*/ 3 w 49"/>
                <a:gd name="T27" fmla="*/ 28 h 51"/>
                <a:gd name="T28" fmla="*/ 1 w 49"/>
                <a:gd name="T29" fmla="*/ 33 h 51"/>
                <a:gd name="T30" fmla="*/ 0 w 49"/>
                <a:gd name="T31" fmla="*/ 38 h 51"/>
                <a:gd name="T32" fmla="*/ 0 w 49"/>
                <a:gd name="T33" fmla="*/ 38 h 51"/>
                <a:gd name="T34" fmla="*/ 1 w 49"/>
                <a:gd name="T35" fmla="*/ 42 h 51"/>
                <a:gd name="T36" fmla="*/ 3 w 49"/>
                <a:gd name="T37" fmla="*/ 47 h 51"/>
                <a:gd name="T38" fmla="*/ 3 w 49"/>
                <a:gd name="T39" fmla="*/ 47 h 51"/>
                <a:gd name="T40" fmla="*/ 7 w 49"/>
                <a:gd name="T41" fmla="*/ 50 h 51"/>
                <a:gd name="T42" fmla="*/ 13 w 49"/>
                <a:gd name="T43" fmla="*/ 51 h 51"/>
                <a:gd name="T44" fmla="*/ 17 w 49"/>
                <a:gd name="T45" fmla="*/ 50 h 51"/>
                <a:gd name="T46" fmla="*/ 21 w 49"/>
                <a:gd name="T47" fmla="*/ 47 h 51"/>
                <a:gd name="T48" fmla="*/ 46 w 49"/>
                <a:gd name="T49" fmla="*/ 2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51">
                  <a:moveTo>
                    <a:pt x="46" y="22"/>
                  </a:moveTo>
                  <a:lnTo>
                    <a:pt x="46" y="22"/>
                  </a:lnTo>
                  <a:lnTo>
                    <a:pt x="49" y="18"/>
                  </a:lnTo>
                  <a:lnTo>
                    <a:pt x="49" y="13"/>
                  </a:lnTo>
                  <a:lnTo>
                    <a:pt x="49" y="13"/>
                  </a:lnTo>
                  <a:lnTo>
                    <a:pt x="49" y="9"/>
                  </a:lnTo>
                  <a:lnTo>
                    <a:pt x="46" y="4"/>
                  </a:lnTo>
                  <a:lnTo>
                    <a:pt x="46" y="4"/>
                  </a:lnTo>
                  <a:lnTo>
                    <a:pt x="42" y="1"/>
                  </a:lnTo>
                  <a:lnTo>
                    <a:pt x="37" y="0"/>
                  </a:lnTo>
                  <a:lnTo>
                    <a:pt x="32" y="1"/>
                  </a:lnTo>
                  <a:lnTo>
                    <a:pt x="28" y="4"/>
                  </a:lnTo>
                  <a:lnTo>
                    <a:pt x="3" y="28"/>
                  </a:lnTo>
                  <a:lnTo>
                    <a:pt x="3" y="28"/>
                  </a:lnTo>
                  <a:lnTo>
                    <a:pt x="1" y="33"/>
                  </a:lnTo>
                  <a:lnTo>
                    <a:pt x="0" y="38"/>
                  </a:lnTo>
                  <a:lnTo>
                    <a:pt x="0" y="38"/>
                  </a:lnTo>
                  <a:lnTo>
                    <a:pt x="1" y="42"/>
                  </a:lnTo>
                  <a:lnTo>
                    <a:pt x="3" y="47"/>
                  </a:lnTo>
                  <a:lnTo>
                    <a:pt x="3" y="47"/>
                  </a:lnTo>
                  <a:lnTo>
                    <a:pt x="7" y="50"/>
                  </a:lnTo>
                  <a:lnTo>
                    <a:pt x="13" y="51"/>
                  </a:lnTo>
                  <a:lnTo>
                    <a:pt x="17" y="50"/>
                  </a:lnTo>
                  <a:lnTo>
                    <a:pt x="21" y="47"/>
                  </a:lnTo>
                  <a:lnTo>
                    <a:pt x="4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65" name="Freeform 273"/>
            <p:cNvSpPr>
              <a:spLocks/>
            </p:cNvSpPr>
            <p:nvPr/>
          </p:nvSpPr>
          <p:spPr bwMode="auto">
            <a:xfrm>
              <a:off x="2053" y="1924"/>
              <a:ext cx="25" cy="26"/>
            </a:xfrm>
            <a:custGeom>
              <a:avLst/>
              <a:gdLst>
                <a:gd name="T0" fmla="*/ 46 w 49"/>
                <a:gd name="T1" fmla="*/ 29 h 50"/>
                <a:gd name="T2" fmla="*/ 21 w 49"/>
                <a:gd name="T3" fmla="*/ 4 h 50"/>
                <a:gd name="T4" fmla="*/ 21 w 49"/>
                <a:gd name="T5" fmla="*/ 4 h 50"/>
                <a:gd name="T6" fmla="*/ 17 w 49"/>
                <a:gd name="T7" fmla="*/ 1 h 50"/>
                <a:gd name="T8" fmla="*/ 13 w 49"/>
                <a:gd name="T9" fmla="*/ 0 h 50"/>
                <a:gd name="T10" fmla="*/ 7 w 49"/>
                <a:gd name="T11" fmla="*/ 1 h 50"/>
                <a:gd name="T12" fmla="*/ 3 w 49"/>
                <a:gd name="T13" fmla="*/ 4 h 50"/>
                <a:gd name="T14" fmla="*/ 3 w 49"/>
                <a:gd name="T15" fmla="*/ 4 h 50"/>
                <a:gd name="T16" fmla="*/ 1 w 49"/>
                <a:gd name="T17" fmla="*/ 8 h 50"/>
                <a:gd name="T18" fmla="*/ 0 w 49"/>
                <a:gd name="T19" fmla="*/ 13 h 50"/>
                <a:gd name="T20" fmla="*/ 0 w 49"/>
                <a:gd name="T21" fmla="*/ 13 h 50"/>
                <a:gd name="T22" fmla="*/ 1 w 49"/>
                <a:gd name="T23" fmla="*/ 18 h 50"/>
                <a:gd name="T24" fmla="*/ 3 w 49"/>
                <a:gd name="T25" fmla="*/ 22 h 50"/>
                <a:gd name="T26" fmla="*/ 28 w 49"/>
                <a:gd name="T27" fmla="*/ 46 h 50"/>
                <a:gd name="T28" fmla="*/ 28 w 49"/>
                <a:gd name="T29" fmla="*/ 46 h 50"/>
                <a:gd name="T30" fmla="*/ 32 w 49"/>
                <a:gd name="T31" fmla="*/ 49 h 50"/>
                <a:gd name="T32" fmla="*/ 37 w 49"/>
                <a:gd name="T33" fmla="*/ 50 h 50"/>
                <a:gd name="T34" fmla="*/ 42 w 49"/>
                <a:gd name="T35" fmla="*/ 49 h 50"/>
                <a:gd name="T36" fmla="*/ 46 w 49"/>
                <a:gd name="T37" fmla="*/ 46 h 50"/>
                <a:gd name="T38" fmla="*/ 46 w 49"/>
                <a:gd name="T39" fmla="*/ 46 h 50"/>
                <a:gd name="T40" fmla="*/ 49 w 49"/>
                <a:gd name="T41" fmla="*/ 43 h 50"/>
                <a:gd name="T42" fmla="*/ 49 w 49"/>
                <a:gd name="T43" fmla="*/ 37 h 50"/>
                <a:gd name="T44" fmla="*/ 49 w 49"/>
                <a:gd name="T45" fmla="*/ 37 h 50"/>
                <a:gd name="T46" fmla="*/ 49 w 49"/>
                <a:gd name="T47" fmla="*/ 33 h 50"/>
                <a:gd name="T48" fmla="*/ 46 w 49"/>
                <a:gd name="T49" fmla="*/ 29 h 50"/>
                <a:gd name="T50" fmla="*/ 46 w 49"/>
                <a:gd name="T51" fmla="*/ 2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0">
                  <a:moveTo>
                    <a:pt x="46" y="29"/>
                  </a:moveTo>
                  <a:lnTo>
                    <a:pt x="21" y="4"/>
                  </a:lnTo>
                  <a:lnTo>
                    <a:pt x="21" y="4"/>
                  </a:lnTo>
                  <a:lnTo>
                    <a:pt x="17" y="1"/>
                  </a:lnTo>
                  <a:lnTo>
                    <a:pt x="13" y="0"/>
                  </a:lnTo>
                  <a:lnTo>
                    <a:pt x="7" y="1"/>
                  </a:lnTo>
                  <a:lnTo>
                    <a:pt x="3" y="4"/>
                  </a:lnTo>
                  <a:lnTo>
                    <a:pt x="3" y="4"/>
                  </a:lnTo>
                  <a:lnTo>
                    <a:pt x="1" y="8"/>
                  </a:lnTo>
                  <a:lnTo>
                    <a:pt x="0" y="13"/>
                  </a:lnTo>
                  <a:lnTo>
                    <a:pt x="0" y="13"/>
                  </a:lnTo>
                  <a:lnTo>
                    <a:pt x="1" y="18"/>
                  </a:lnTo>
                  <a:lnTo>
                    <a:pt x="3" y="22"/>
                  </a:lnTo>
                  <a:lnTo>
                    <a:pt x="28" y="46"/>
                  </a:lnTo>
                  <a:lnTo>
                    <a:pt x="28" y="46"/>
                  </a:lnTo>
                  <a:lnTo>
                    <a:pt x="32" y="49"/>
                  </a:lnTo>
                  <a:lnTo>
                    <a:pt x="37" y="50"/>
                  </a:lnTo>
                  <a:lnTo>
                    <a:pt x="42" y="49"/>
                  </a:lnTo>
                  <a:lnTo>
                    <a:pt x="46" y="46"/>
                  </a:lnTo>
                  <a:lnTo>
                    <a:pt x="46" y="46"/>
                  </a:lnTo>
                  <a:lnTo>
                    <a:pt x="49" y="43"/>
                  </a:lnTo>
                  <a:lnTo>
                    <a:pt x="49" y="37"/>
                  </a:lnTo>
                  <a:lnTo>
                    <a:pt x="49" y="37"/>
                  </a:lnTo>
                  <a:lnTo>
                    <a:pt x="49" y="33"/>
                  </a:lnTo>
                  <a:lnTo>
                    <a:pt x="46" y="29"/>
                  </a:lnTo>
                  <a:lnTo>
                    <a:pt x="46"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grpSp>
      <p:grpSp>
        <p:nvGrpSpPr>
          <p:cNvPr id="66" name="Group 4"/>
          <p:cNvGrpSpPr>
            <a:grpSpLocks noChangeAspect="1"/>
          </p:cNvGrpSpPr>
          <p:nvPr/>
        </p:nvGrpSpPr>
        <p:grpSpPr bwMode="auto">
          <a:xfrm>
            <a:off x="5240395" y="3363573"/>
            <a:ext cx="543730" cy="482176"/>
            <a:chOff x="4182" y="631"/>
            <a:chExt cx="212" cy="188"/>
          </a:xfrm>
          <a:solidFill>
            <a:sysClr val="window" lastClr="FFFFFF"/>
          </a:solidFill>
        </p:grpSpPr>
        <p:sp>
          <p:nvSpPr>
            <p:cNvPr id="67" name="Freeform 5"/>
            <p:cNvSpPr>
              <a:spLocks noEditPoints="1"/>
            </p:cNvSpPr>
            <p:nvPr/>
          </p:nvSpPr>
          <p:spPr bwMode="auto">
            <a:xfrm>
              <a:off x="4236" y="631"/>
              <a:ext cx="111" cy="76"/>
            </a:xfrm>
            <a:custGeom>
              <a:avLst/>
              <a:gdLst>
                <a:gd name="T0" fmla="*/ 25 w 221"/>
                <a:gd name="T1" fmla="*/ 153 h 153"/>
                <a:gd name="T2" fmla="*/ 25 w 221"/>
                <a:gd name="T3" fmla="*/ 25 h 153"/>
                <a:gd name="T4" fmla="*/ 132 w 221"/>
                <a:gd name="T5" fmla="*/ 25 h 153"/>
                <a:gd name="T6" fmla="*/ 132 w 221"/>
                <a:gd name="T7" fmla="*/ 76 h 153"/>
                <a:gd name="T8" fmla="*/ 132 w 221"/>
                <a:gd name="T9" fmla="*/ 76 h 153"/>
                <a:gd name="T10" fmla="*/ 133 w 221"/>
                <a:gd name="T11" fmla="*/ 80 h 153"/>
                <a:gd name="T12" fmla="*/ 135 w 221"/>
                <a:gd name="T13" fmla="*/ 84 h 153"/>
                <a:gd name="T14" fmla="*/ 140 w 221"/>
                <a:gd name="T15" fmla="*/ 88 h 153"/>
                <a:gd name="T16" fmla="*/ 145 w 221"/>
                <a:gd name="T17" fmla="*/ 89 h 153"/>
                <a:gd name="T18" fmla="*/ 195 w 221"/>
                <a:gd name="T19" fmla="*/ 89 h 153"/>
                <a:gd name="T20" fmla="*/ 195 w 221"/>
                <a:gd name="T21" fmla="*/ 153 h 153"/>
                <a:gd name="T22" fmla="*/ 221 w 221"/>
                <a:gd name="T23" fmla="*/ 153 h 153"/>
                <a:gd name="T24" fmla="*/ 221 w 221"/>
                <a:gd name="T25" fmla="*/ 76 h 153"/>
                <a:gd name="T26" fmla="*/ 145 w 221"/>
                <a:gd name="T27" fmla="*/ 0 h 153"/>
                <a:gd name="T28" fmla="*/ 0 w 221"/>
                <a:gd name="T29" fmla="*/ 0 h 153"/>
                <a:gd name="T30" fmla="*/ 0 w 221"/>
                <a:gd name="T31" fmla="*/ 153 h 153"/>
                <a:gd name="T32" fmla="*/ 25 w 221"/>
                <a:gd name="T33" fmla="*/ 153 h 153"/>
                <a:gd name="T34" fmla="*/ 187 w 221"/>
                <a:gd name="T35" fmla="*/ 73 h 153"/>
                <a:gd name="T36" fmla="*/ 147 w 221"/>
                <a:gd name="T37" fmla="*/ 73 h 153"/>
                <a:gd name="T38" fmla="*/ 147 w 221"/>
                <a:gd name="T39" fmla="*/ 34 h 153"/>
                <a:gd name="T40" fmla="*/ 187 w 221"/>
                <a:gd name="T41" fmla="*/ 7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1" h="153">
                  <a:moveTo>
                    <a:pt x="25" y="153"/>
                  </a:moveTo>
                  <a:lnTo>
                    <a:pt x="25" y="25"/>
                  </a:lnTo>
                  <a:lnTo>
                    <a:pt x="132" y="25"/>
                  </a:lnTo>
                  <a:lnTo>
                    <a:pt x="132" y="76"/>
                  </a:lnTo>
                  <a:lnTo>
                    <a:pt x="132" y="76"/>
                  </a:lnTo>
                  <a:lnTo>
                    <a:pt x="133" y="80"/>
                  </a:lnTo>
                  <a:lnTo>
                    <a:pt x="135" y="84"/>
                  </a:lnTo>
                  <a:lnTo>
                    <a:pt x="140" y="88"/>
                  </a:lnTo>
                  <a:lnTo>
                    <a:pt x="145" y="89"/>
                  </a:lnTo>
                  <a:lnTo>
                    <a:pt x="195" y="89"/>
                  </a:lnTo>
                  <a:lnTo>
                    <a:pt x="195" y="153"/>
                  </a:lnTo>
                  <a:lnTo>
                    <a:pt x="221" y="153"/>
                  </a:lnTo>
                  <a:lnTo>
                    <a:pt x="221" y="76"/>
                  </a:lnTo>
                  <a:lnTo>
                    <a:pt x="145" y="0"/>
                  </a:lnTo>
                  <a:lnTo>
                    <a:pt x="0" y="0"/>
                  </a:lnTo>
                  <a:lnTo>
                    <a:pt x="0" y="153"/>
                  </a:lnTo>
                  <a:lnTo>
                    <a:pt x="25" y="153"/>
                  </a:lnTo>
                  <a:close/>
                  <a:moveTo>
                    <a:pt x="187" y="73"/>
                  </a:moveTo>
                  <a:lnTo>
                    <a:pt x="147" y="73"/>
                  </a:lnTo>
                  <a:lnTo>
                    <a:pt x="147" y="34"/>
                  </a:lnTo>
                  <a:lnTo>
                    <a:pt x="187"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68" name="Freeform 6"/>
            <p:cNvSpPr>
              <a:spLocks noEditPoints="1"/>
            </p:cNvSpPr>
            <p:nvPr/>
          </p:nvSpPr>
          <p:spPr bwMode="auto">
            <a:xfrm>
              <a:off x="4182" y="667"/>
              <a:ext cx="212" cy="152"/>
            </a:xfrm>
            <a:custGeom>
              <a:avLst/>
              <a:gdLst>
                <a:gd name="T0" fmla="*/ 410 w 423"/>
                <a:gd name="T1" fmla="*/ 13 h 303"/>
                <a:gd name="T2" fmla="*/ 402 w 423"/>
                <a:gd name="T3" fmla="*/ 6 h 303"/>
                <a:gd name="T4" fmla="*/ 391 w 423"/>
                <a:gd name="T5" fmla="*/ 2 h 303"/>
                <a:gd name="T6" fmla="*/ 371 w 423"/>
                <a:gd name="T7" fmla="*/ 0 h 303"/>
                <a:gd name="T8" fmla="*/ 347 w 423"/>
                <a:gd name="T9" fmla="*/ 28 h 303"/>
                <a:gd name="T10" fmla="*/ 371 w 423"/>
                <a:gd name="T11" fmla="*/ 28 h 303"/>
                <a:gd name="T12" fmla="*/ 384 w 423"/>
                <a:gd name="T13" fmla="*/ 29 h 303"/>
                <a:gd name="T14" fmla="*/ 391 w 423"/>
                <a:gd name="T15" fmla="*/ 32 h 303"/>
                <a:gd name="T16" fmla="*/ 394 w 423"/>
                <a:gd name="T17" fmla="*/ 40 h 303"/>
                <a:gd name="T18" fmla="*/ 395 w 423"/>
                <a:gd name="T19" fmla="*/ 52 h 303"/>
                <a:gd name="T20" fmla="*/ 78 w 423"/>
                <a:gd name="T21" fmla="*/ 97 h 303"/>
                <a:gd name="T22" fmla="*/ 74 w 423"/>
                <a:gd name="T23" fmla="*/ 97 h 303"/>
                <a:gd name="T24" fmla="*/ 67 w 423"/>
                <a:gd name="T25" fmla="*/ 102 h 303"/>
                <a:gd name="T26" fmla="*/ 28 w 423"/>
                <a:gd name="T27" fmla="*/ 237 h 303"/>
                <a:gd name="T28" fmla="*/ 91 w 423"/>
                <a:gd name="T29" fmla="*/ 72 h 303"/>
                <a:gd name="T30" fmla="*/ 0 w 423"/>
                <a:gd name="T31" fmla="*/ 44 h 303"/>
                <a:gd name="T32" fmla="*/ 0 w 423"/>
                <a:gd name="T33" fmla="*/ 270 h 303"/>
                <a:gd name="T34" fmla="*/ 1 w 423"/>
                <a:gd name="T35" fmla="*/ 280 h 303"/>
                <a:gd name="T36" fmla="*/ 10 w 423"/>
                <a:gd name="T37" fmla="*/ 295 h 303"/>
                <a:gd name="T38" fmla="*/ 18 w 423"/>
                <a:gd name="T39" fmla="*/ 299 h 303"/>
                <a:gd name="T40" fmla="*/ 19 w 423"/>
                <a:gd name="T41" fmla="*/ 299 h 303"/>
                <a:gd name="T42" fmla="*/ 22 w 423"/>
                <a:gd name="T43" fmla="*/ 301 h 303"/>
                <a:gd name="T44" fmla="*/ 22 w 423"/>
                <a:gd name="T45" fmla="*/ 301 h 303"/>
                <a:gd name="T46" fmla="*/ 27 w 423"/>
                <a:gd name="T47" fmla="*/ 303 h 303"/>
                <a:gd name="T48" fmla="*/ 28 w 423"/>
                <a:gd name="T49" fmla="*/ 303 h 303"/>
                <a:gd name="T50" fmla="*/ 423 w 423"/>
                <a:gd name="T51" fmla="*/ 303 h 303"/>
                <a:gd name="T52" fmla="*/ 423 w 423"/>
                <a:gd name="T53" fmla="*/ 52 h 303"/>
                <a:gd name="T54" fmla="*/ 421 w 423"/>
                <a:gd name="T55" fmla="*/ 32 h 303"/>
                <a:gd name="T56" fmla="*/ 417 w 423"/>
                <a:gd name="T57" fmla="*/ 22 h 303"/>
                <a:gd name="T58" fmla="*/ 410 w 423"/>
                <a:gd name="T59" fmla="*/ 13 h 303"/>
                <a:gd name="T60" fmla="*/ 395 w 423"/>
                <a:gd name="T61" fmla="*/ 275 h 303"/>
                <a:gd name="T62" fmla="*/ 89 w 423"/>
                <a:gd name="T63" fmla="*/ 124 h 303"/>
                <a:gd name="T64" fmla="*/ 395 w 423"/>
                <a:gd name="T65" fmla="*/ 2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3" h="303">
                  <a:moveTo>
                    <a:pt x="410" y="13"/>
                  </a:moveTo>
                  <a:lnTo>
                    <a:pt x="410" y="13"/>
                  </a:lnTo>
                  <a:lnTo>
                    <a:pt x="406" y="9"/>
                  </a:lnTo>
                  <a:lnTo>
                    <a:pt x="402" y="6"/>
                  </a:lnTo>
                  <a:lnTo>
                    <a:pt x="396" y="4"/>
                  </a:lnTo>
                  <a:lnTo>
                    <a:pt x="391" y="2"/>
                  </a:lnTo>
                  <a:lnTo>
                    <a:pt x="381" y="1"/>
                  </a:lnTo>
                  <a:lnTo>
                    <a:pt x="371" y="0"/>
                  </a:lnTo>
                  <a:lnTo>
                    <a:pt x="347" y="0"/>
                  </a:lnTo>
                  <a:lnTo>
                    <a:pt x="347" y="28"/>
                  </a:lnTo>
                  <a:lnTo>
                    <a:pt x="371" y="28"/>
                  </a:lnTo>
                  <a:lnTo>
                    <a:pt x="371" y="28"/>
                  </a:lnTo>
                  <a:lnTo>
                    <a:pt x="377" y="28"/>
                  </a:lnTo>
                  <a:lnTo>
                    <a:pt x="384" y="29"/>
                  </a:lnTo>
                  <a:lnTo>
                    <a:pt x="388" y="30"/>
                  </a:lnTo>
                  <a:lnTo>
                    <a:pt x="391" y="32"/>
                  </a:lnTo>
                  <a:lnTo>
                    <a:pt x="393" y="35"/>
                  </a:lnTo>
                  <a:lnTo>
                    <a:pt x="394" y="40"/>
                  </a:lnTo>
                  <a:lnTo>
                    <a:pt x="395" y="46"/>
                  </a:lnTo>
                  <a:lnTo>
                    <a:pt x="395" y="52"/>
                  </a:lnTo>
                  <a:lnTo>
                    <a:pt x="395" y="97"/>
                  </a:lnTo>
                  <a:lnTo>
                    <a:pt x="78" y="97"/>
                  </a:lnTo>
                  <a:lnTo>
                    <a:pt x="78" y="97"/>
                  </a:lnTo>
                  <a:lnTo>
                    <a:pt x="74" y="97"/>
                  </a:lnTo>
                  <a:lnTo>
                    <a:pt x="70" y="99"/>
                  </a:lnTo>
                  <a:lnTo>
                    <a:pt x="67" y="102"/>
                  </a:lnTo>
                  <a:lnTo>
                    <a:pt x="65" y="106"/>
                  </a:lnTo>
                  <a:lnTo>
                    <a:pt x="28" y="237"/>
                  </a:lnTo>
                  <a:lnTo>
                    <a:pt x="28" y="72"/>
                  </a:lnTo>
                  <a:lnTo>
                    <a:pt x="91" y="72"/>
                  </a:lnTo>
                  <a:lnTo>
                    <a:pt x="91" y="44"/>
                  </a:lnTo>
                  <a:lnTo>
                    <a:pt x="0" y="44"/>
                  </a:lnTo>
                  <a:lnTo>
                    <a:pt x="0" y="270"/>
                  </a:lnTo>
                  <a:lnTo>
                    <a:pt x="0" y="270"/>
                  </a:lnTo>
                  <a:lnTo>
                    <a:pt x="1" y="276"/>
                  </a:lnTo>
                  <a:lnTo>
                    <a:pt x="1" y="280"/>
                  </a:lnTo>
                  <a:lnTo>
                    <a:pt x="5" y="287"/>
                  </a:lnTo>
                  <a:lnTo>
                    <a:pt x="10" y="295"/>
                  </a:lnTo>
                  <a:lnTo>
                    <a:pt x="18" y="299"/>
                  </a:lnTo>
                  <a:lnTo>
                    <a:pt x="18" y="299"/>
                  </a:lnTo>
                  <a:lnTo>
                    <a:pt x="19" y="299"/>
                  </a:lnTo>
                  <a:lnTo>
                    <a:pt x="19" y="299"/>
                  </a:lnTo>
                  <a:lnTo>
                    <a:pt x="22" y="301"/>
                  </a:lnTo>
                  <a:lnTo>
                    <a:pt x="22" y="301"/>
                  </a:lnTo>
                  <a:lnTo>
                    <a:pt x="22" y="301"/>
                  </a:lnTo>
                  <a:lnTo>
                    <a:pt x="22" y="301"/>
                  </a:lnTo>
                  <a:lnTo>
                    <a:pt x="27" y="303"/>
                  </a:lnTo>
                  <a:lnTo>
                    <a:pt x="27" y="303"/>
                  </a:lnTo>
                  <a:lnTo>
                    <a:pt x="28" y="303"/>
                  </a:lnTo>
                  <a:lnTo>
                    <a:pt x="28" y="303"/>
                  </a:lnTo>
                  <a:lnTo>
                    <a:pt x="32" y="303"/>
                  </a:lnTo>
                  <a:lnTo>
                    <a:pt x="423" y="303"/>
                  </a:lnTo>
                  <a:lnTo>
                    <a:pt x="423" y="52"/>
                  </a:lnTo>
                  <a:lnTo>
                    <a:pt x="423" y="52"/>
                  </a:lnTo>
                  <a:lnTo>
                    <a:pt x="423" y="43"/>
                  </a:lnTo>
                  <a:lnTo>
                    <a:pt x="421" y="32"/>
                  </a:lnTo>
                  <a:lnTo>
                    <a:pt x="419" y="27"/>
                  </a:lnTo>
                  <a:lnTo>
                    <a:pt x="417" y="22"/>
                  </a:lnTo>
                  <a:lnTo>
                    <a:pt x="415" y="17"/>
                  </a:lnTo>
                  <a:lnTo>
                    <a:pt x="410" y="13"/>
                  </a:lnTo>
                  <a:lnTo>
                    <a:pt x="410" y="13"/>
                  </a:lnTo>
                  <a:close/>
                  <a:moveTo>
                    <a:pt x="395" y="275"/>
                  </a:moveTo>
                  <a:lnTo>
                    <a:pt x="45" y="275"/>
                  </a:lnTo>
                  <a:lnTo>
                    <a:pt x="89" y="124"/>
                  </a:lnTo>
                  <a:lnTo>
                    <a:pt x="395" y="124"/>
                  </a:lnTo>
                  <a:lnTo>
                    <a:pt x="395" y="2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grpSp>
      <p:grpSp>
        <p:nvGrpSpPr>
          <p:cNvPr id="69" name="Group 68"/>
          <p:cNvGrpSpPr/>
          <p:nvPr/>
        </p:nvGrpSpPr>
        <p:grpSpPr>
          <a:xfrm>
            <a:off x="5241369" y="1126433"/>
            <a:ext cx="541781" cy="483351"/>
            <a:chOff x="5135529" y="1041301"/>
            <a:chExt cx="541781" cy="483351"/>
          </a:xfrm>
          <a:solidFill>
            <a:sysClr val="window" lastClr="FFFFFF"/>
          </a:solidFill>
        </p:grpSpPr>
        <p:sp>
          <p:nvSpPr>
            <p:cNvPr id="70" name="Freeform 300"/>
            <p:cNvSpPr>
              <a:spLocks noEditPoints="1"/>
            </p:cNvSpPr>
            <p:nvPr/>
          </p:nvSpPr>
          <p:spPr bwMode="auto">
            <a:xfrm>
              <a:off x="5135529" y="1184927"/>
              <a:ext cx="336550" cy="339725"/>
            </a:xfrm>
            <a:custGeom>
              <a:avLst/>
              <a:gdLst>
                <a:gd name="T0" fmla="*/ 382 w 426"/>
                <a:gd name="T1" fmla="*/ 169 h 426"/>
                <a:gd name="T2" fmla="*/ 374 w 426"/>
                <a:gd name="T3" fmla="*/ 146 h 426"/>
                <a:gd name="T4" fmla="*/ 388 w 426"/>
                <a:gd name="T5" fmla="*/ 87 h 426"/>
                <a:gd name="T6" fmla="*/ 301 w 426"/>
                <a:gd name="T7" fmla="*/ 62 h 426"/>
                <a:gd name="T8" fmla="*/ 270 w 426"/>
                <a:gd name="T9" fmla="*/ 48 h 426"/>
                <a:gd name="T10" fmla="*/ 181 w 426"/>
                <a:gd name="T11" fmla="*/ 0 h 426"/>
                <a:gd name="T12" fmla="*/ 158 w 426"/>
                <a:gd name="T13" fmla="*/ 47 h 426"/>
                <a:gd name="T14" fmla="*/ 126 w 426"/>
                <a:gd name="T15" fmla="*/ 61 h 426"/>
                <a:gd name="T16" fmla="*/ 63 w 426"/>
                <a:gd name="T17" fmla="*/ 125 h 426"/>
                <a:gd name="T18" fmla="*/ 52 w 426"/>
                <a:gd name="T19" fmla="*/ 145 h 426"/>
                <a:gd name="T20" fmla="*/ 0 w 426"/>
                <a:gd name="T21" fmla="*/ 179 h 426"/>
                <a:gd name="T22" fmla="*/ 44 w 426"/>
                <a:gd name="T23" fmla="*/ 257 h 426"/>
                <a:gd name="T24" fmla="*/ 56 w 426"/>
                <a:gd name="T25" fmla="*/ 290 h 426"/>
                <a:gd name="T26" fmla="*/ 85 w 426"/>
                <a:gd name="T27" fmla="*/ 388 h 426"/>
                <a:gd name="T28" fmla="*/ 135 w 426"/>
                <a:gd name="T29" fmla="*/ 369 h 426"/>
                <a:gd name="T30" fmla="*/ 168 w 426"/>
                <a:gd name="T31" fmla="*/ 382 h 426"/>
                <a:gd name="T32" fmla="*/ 257 w 426"/>
                <a:gd name="T33" fmla="*/ 382 h 426"/>
                <a:gd name="T34" fmla="*/ 280 w 426"/>
                <a:gd name="T35" fmla="*/ 375 h 426"/>
                <a:gd name="T36" fmla="*/ 339 w 426"/>
                <a:gd name="T37" fmla="*/ 389 h 426"/>
                <a:gd name="T38" fmla="*/ 364 w 426"/>
                <a:gd name="T39" fmla="*/ 301 h 426"/>
                <a:gd name="T40" fmla="*/ 377 w 426"/>
                <a:gd name="T41" fmla="*/ 270 h 426"/>
                <a:gd name="T42" fmla="*/ 213 w 426"/>
                <a:gd name="T43" fmla="*/ 333 h 426"/>
                <a:gd name="T44" fmla="*/ 188 w 426"/>
                <a:gd name="T45" fmla="*/ 329 h 426"/>
                <a:gd name="T46" fmla="*/ 156 w 426"/>
                <a:gd name="T47" fmla="*/ 318 h 426"/>
                <a:gd name="T48" fmla="*/ 128 w 426"/>
                <a:gd name="T49" fmla="*/ 297 h 426"/>
                <a:gd name="T50" fmla="*/ 108 w 426"/>
                <a:gd name="T51" fmla="*/ 269 h 426"/>
                <a:gd name="T52" fmla="*/ 96 w 426"/>
                <a:gd name="T53" fmla="*/ 237 h 426"/>
                <a:gd name="T54" fmla="*/ 94 w 426"/>
                <a:gd name="T55" fmla="*/ 213 h 426"/>
                <a:gd name="T56" fmla="*/ 99 w 426"/>
                <a:gd name="T57" fmla="*/ 177 h 426"/>
                <a:gd name="T58" fmla="*/ 114 w 426"/>
                <a:gd name="T59" fmla="*/ 146 h 426"/>
                <a:gd name="T60" fmla="*/ 138 w 426"/>
                <a:gd name="T61" fmla="*/ 120 h 426"/>
                <a:gd name="T62" fmla="*/ 167 w 426"/>
                <a:gd name="T63" fmla="*/ 103 h 426"/>
                <a:gd name="T64" fmla="*/ 201 w 426"/>
                <a:gd name="T65" fmla="*/ 94 h 426"/>
                <a:gd name="T66" fmla="*/ 226 w 426"/>
                <a:gd name="T67" fmla="*/ 94 h 426"/>
                <a:gd name="T68" fmla="*/ 260 w 426"/>
                <a:gd name="T69" fmla="*/ 103 h 426"/>
                <a:gd name="T70" fmla="*/ 289 w 426"/>
                <a:gd name="T71" fmla="*/ 121 h 426"/>
                <a:gd name="T72" fmla="*/ 312 w 426"/>
                <a:gd name="T73" fmla="*/ 146 h 426"/>
                <a:gd name="T74" fmla="*/ 327 w 426"/>
                <a:gd name="T75" fmla="*/ 177 h 426"/>
                <a:gd name="T76" fmla="*/ 332 w 426"/>
                <a:gd name="T77" fmla="*/ 213 h 426"/>
                <a:gd name="T78" fmla="*/ 329 w 426"/>
                <a:gd name="T79" fmla="*/ 238 h 426"/>
                <a:gd name="T80" fmla="*/ 317 w 426"/>
                <a:gd name="T81" fmla="*/ 270 h 426"/>
                <a:gd name="T82" fmla="*/ 297 w 426"/>
                <a:gd name="T83" fmla="*/ 298 h 426"/>
                <a:gd name="T84" fmla="*/ 269 w 426"/>
                <a:gd name="T85" fmla="*/ 319 h 426"/>
                <a:gd name="T86" fmla="*/ 237 w 426"/>
                <a:gd name="T87" fmla="*/ 330 h 426"/>
                <a:gd name="T88" fmla="*/ 213 w 426"/>
                <a:gd name="T89" fmla="*/ 3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6" h="426">
                  <a:moveTo>
                    <a:pt x="426" y="247"/>
                  </a:moveTo>
                  <a:lnTo>
                    <a:pt x="426" y="181"/>
                  </a:lnTo>
                  <a:lnTo>
                    <a:pt x="382" y="169"/>
                  </a:lnTo>
                  <a:lnTo>
                    <a:pt x="382" y="169"/>
                  </a:lnTo>
                  <a:lnTo>
                    <a:pt x="379" y="158"/>
                  </a:lnTo>
                  <a:lnTo>
                    <a:pt x="374" y="146"/>
                  </a:lnTo>
                  <a:lnTo>
                    <a:pt x="370" y="136"/>
                  </a:lnTo>
                  <a:lnTo>
                    <a:pt x="365" y="126"/>
                  </a:lnTo>
                  <a:lnTo>
                    <a:pt x="388" y="87"/>
                  </a:lnTo>
                  <a:lnTo>
                    <a:pt x="341" y="38"/>
                  </a:lnTo>
                  <a:lnTo>
                    <a:pt x="301" y="62"/>
                  </a:lnTo>
                  <a:lnTo>
                    <a:pt x="301" y="62"/>
                  </a:lnTo>
                  <a:lnTo>
                    <a:pt x="291" y="57"/>
                  </a:lnTo>
                  <a:lnTo>
                    <a:pt x="281" y="51"/>
                  </a:lnTo>
                  <a:lnTo>
                    <a:pt x="270" y="48"/>
                  </a:lnTo>
                  <a:lnTo>
                    <a:pt x="258" y="44"/>
                  </a:lnTo>
                  <a:lnTo>
                    <a:pt x="247" y="0"/>
                  </a:lnTo>
                  <a:lnTo>
                    <a:pt x="181" y="0"/>
                  </a:lnTo>
                  <a:lnTo>
                    <a:pt x="169" y="44"/>
                  </a:lnTo>
                  <a:lnTo>
                    <a:pt x="169" y="44"/>
                  </a:lnTo>
                  <a:lnTo>
                    <a:pt x="158" y="47"/>
                  </a:lnTo>
                  <a:lnTo>
                    <a:pt x="146" y="51"/>
                  </a:lnTo>
                  <a:lnTo>
                    <a:pt x="137" y="56"/>
                  </a:lnTo>
                  <a:lnTo>
                    <a:pt x="126" y="61"/>
                  </a:lnTo>
                  <a:lnTo>
                    <a:pt x="87" y="37"/>
                  </a:lnTo>
                  <a:lnTo>
                    <a:pt x="39" y="85"/>
                  </a:lnTo>
                  <a:lnTo>
                    <a:pt x="63" y="125"/>
                  </a:lnTo>
                  <a:lnTo>
                    <a:pt x="63" y="125"/>
                  </a:lnTo>
                  <a:lnTo>
                    <a:pt x="57" y="134"/>
                  </a:lnTo>
                  <a:lnTo>
                    <a:pt x="52" y="145"/>
                  </a:lnTo>
                  <a:lnTo>
                    <a:pt x="49" y="156"/>
                  </a:lnTo>
                  <a:lnTo>
                    <a:pt x="44" y="168"/>
                  </a:lnTo>
                  <a:lnTo>
                    <a:pt x="0" y="179"/>
                  </a:lnTo>
                  <a:lnTo>
                    <a:pt x="0" y="245"/>
                  </a:lnTo>
                  <a:lnTo>
                    <a:pt x="44" y="257"/>
                  </a:lnTo>
                  <a:lnTo>
                    <a:pt x="44" y="257"/>
                  </a:lnTo>
                  <a:lnTo>
                    <a:pt x="47" y="268"/>
                  </a:lnTo>
                  <a:lnTo>
                    <a:pt x="52" y="280"/>
                  </a:lnTo>
                  <a:lnTo>
                    <a:pt x="56" y="290"/>
                  </a:lnTo>
                  <a:lnTo>
                    <a:pt x="61" y="300"/>
                  </a:lnTo>
                  <a:lnTo>
                    <a:pt x="38" y="339"/>
                  </a:lnTo>
                  <a:lnTo>
                    <a:pt x="85" y="388"/>
                  </a:lnTo>
                  <a:lnTo>
                    <a:pt x="125" y="364"/>
                  </a:lnTo>
                  <a:lnTo>
                    <a:pt x="125" y="364"/>
                  </a:lnTo>
                  <a:lnTo>
                    <a:pt x="135" y="369"/>
                  </a:lnTo>
                  <a:lnTo>
                    <a:pt x="145" y="375"/>
                  </a:lnTo>
                  <a:lnTo>
                    <a:pt x="156" y="378"/>
                  </a:lnTo>
                  <a:lnTo>
                    <a:pt x="168" y="382"/>
                  </a:lnTo>
                  <a:lnTo>
                    <a:pt x="179" y="426"/>
                  </a:lnTo>
                  <a:lnTo>
                    <a:pt x="245" y="426"/>
                  </a:lnTo>
                  <a:lnTo>
                    <a:pt x="257" y="382"/>
                  </a:lnTo>
                  <a:lnTo>
                    <a:pt x="257" y="382"/>
                  </a:lnTo>
                  <a:lnTo>
                    <a:pt x="268" y="379"/>
                  </a:lnTo>
                  <a:lnTo>
                    <a:pt x="280" y="375"/>
                  </a:lnTo>
                  <a:lnTo>
                    <a:pt x="289" y="370"/>
                  </a:lnTo>
                  <a:lnTo>
                    <a:pt x="300" y="365"/>
                  </a:lnTo>
                  <a:lnTo>
                    <a:pt x="339" y="389"/>
                  </a:lnTo>
                  <a:lnTo>
                    <a:pt x="387" y="341"/>
                  </a:lnTo>
                  <a:lnTo>
                    <a:pt x="364" y="301"/>
                  </a:lnTo>
                  <a:lnTo>
                    <a:pt x="364" y="301"/>
                  </a:lnTo>
                  <a:lnTo>
                    <a:pt x="369" y="292"/>
                  </a:lnTo>
                  <a:lnTo>
                    <a:pt x="374" y="281"/>
                  </a:lnTo>
                  <a:lnTo>
                    <a:pt x="377" y="270"/>
                  </a:lnTo>
                  <a:lnTo>
                    <a:pt x="382" y="258"/>
                  </a:lnTo>
                  <a:lnTo>
                    <a:pt x="426" y="247"/>
                  </a:lnTo>
                  <a:close/>
                  <a:moveTo>
                    <a:pt x="213" y="333"/>
                  </a:moveTo>
                  <a:lnTo>
                    <a:pt x="213" y="333"/>
                  </a:lnTo>
                  <a:lnTo>
                    <a:pt x="200" y="332"/>
                  </a:lnTo>
                  <a:lnTo>
                    <a:pt x="188" y="329"/>
                  </a:lnTo>
                  <a:lnTo>
                    <a:pt x="178" y="327"/>
                  </a:lnTo>
                  <a:lnTo>
                    <a:pt x="166" y="323"/>
                  </a:lnTo>
                  <a:lnTo>
                    <a:pt x="156" y="318"/>
                  </a:lnTo>
                  <a:lnTo>
                    <a:pt x="146" y="312"/>
                  </a:lnTo>
                  <a:lnTo>
                    <a:pt x="137" y="305"/>
                  </a:lnTo>
                  <a:lnTo>
                    <a:pt x="128" y="297"/>
                  </a:lnTo>
                  <a:lnTo>
                    <a:pt x="121" y="288"/>
                  </a:lnTo>
                  <a:lnTo>
                    <a:pt x="114" y="280"/>
                  </a:lnTo>
                  <a:lnTo>
                    <a:pt x="108" y="269"/>
                  </a:lnTo>
                  <a:lnTo>
                    <a:pt x="103" y="259"/>
                  </a:lnTo>
                  <a:lnTo>
                    <a:pt x="99" y="247"/>
                  </a:lnTo>
                  <a:lnTo>
                    <a:pt x="96" y="237"/>
                  </a:lnTo>
                  <a:lnTo>
                    <a:pt x="95" y="225"/>
                  </a:lnTo>
                  <a:lnTo>
                    <a:pt x="94" y="213"/>
                  </a:lnTo>
                  <a:lnTo>
                    <a:pt x="94" y="213"/>
                  </a:lnTo>
                  <a:lnTo>
                    <a:pt x="95" y="200"/>
                  </a:lnTo>
                  <a:lnTo>
                    <a:pt x="97" y="188"/>
                  </a:lnTo>
                  <a:lnTo>
                    <a:pt x="99" y="177"/>
                  </a:lnTo>
                  <a:lnTo>
                    <a:pt x="103" y="166"/>
                  </a:lnTo>
                  <a:lnTo>
                    <a:pt x="109" y="156"/>
                  </a:lnTo>
                  <a:lnTo>
                    <a:pt x="114" y="146"/>
                  </a:lnTo>
                  <a:lnTo>
                    <a:pt x="122" y="136"/>
                  </a:lnTo>
                  <a:lnTo>
                    <a:pt x="129" y="128"/>
                  </a:lnTo>
                  <a:lnTo>
                    <a:pt x="138" y="120"/>
                  </a:lnTo>
                  <a:lnTo>
                    <a:pt x="146" y="114"/>
                  </a:lnTo>
                  <a:lnTo>
                    <a:pt x="157" y="107"/>
                  </a:lnTo>
                  <a:lnTo>
                    <a:pt x="167" y="103"/>
                  </a:lnTo>
                  <a:lnTo>
                    <a:pt x="179" y="99"/>
                  </a:lnTo>
                  <a:lnTo>
                    <a:pt x="189" y="96"/>
                  </a:lnTo>
                  <a:lnTo>
                    <a:pt x="201" y="94"/>
                  </a:lnTo>
                  <a:lnTo>
                    <a:pt x="213" y="93"/>
                  </a:lnTo>
                  <a:lnTo>
                    <a:pt x="213" y="93"/>
                  </a:lnTo>
                  <a:lnTo>
                    <a:pt x="226" y="94"/>
                  </a:lnTo>
                  <a:lnTo>
                    <a:pt x="238" y="97"/>
                  </a:lnTo>
                  <a:lnTo>
                    <a:pt x="248" y="99"/>
                  </a:lnTo>
                  <a:lnTo>
                    <a:pt x="260" y="103"/>
                  </a:lnTo>
                  <a:lnTo>
                    <a:pt x="270" y="108"/>
                  </a:lnTo>
                  <a:lnTo>
                    <a:pt x="280" y="114"/>
                  </a:lnTo>
                  <a:lnTo>
                    <a:pt x="289" y="121"/>
                  </a:lnTo>
                  <a:lnTo>
                    <a:pt x="298" y="129"/>
                  </a:lnTo>
                  <a:lnTo>
                    <a:pt x="305" y="138"/>
                  </a:lnTo>
                  <a:lnTo>
                    <a:pt x="312" y="146"/>
                  </a:lnTo>
                  <a:lnTo>
                    <a:pt x="318" y="157"/>
                  </a:lnTo>
                  <a:lnTo>
                    <a:pt x="323" y="167"/>
                  </a:lnTo>
                  <a:lnTo>
                    <a:pt x="327" y="177"/>
                  </a:lnTo>
                  <a:lnTo>
                    <a:pt x="330" y="189"/>
                  </a:lnTo>
                  <a:lnTo>
                    <a:pt x="331" y="201"/>
                  </a:lnTo>
                  <a:lnTo>
                    <a:pt x="332" y="213"/>
                  </a:lnTo>
                  <a:lnTo>
                    <a:pt x="332" y="213"/>
                  </a:lnTo>
                  <a:lnTo>
                    <a:pt x="331" y="226"/>
                  </a:lnTo>
                  <a:lnTo>
                    <a:pt x="329" y="238"/>
                  </a:lnTo>
                  <a:lnTo>
                    <a:pt x="327" y="249"/>
                  </a:lnTo>
                  <a:lnTo>
                    <a:pt x="323" y="260"/>
                  </a:lnTo>
                  <a:lnTo>
                    <a:pt x="317" y="270"/>
                  </a:lnTo>
                  <a:lnTo>
                    <a:pt x="312" y="280"/>
                  </a:lnTo>
                  <a:lnTo>
                    <a:pt x="304" y="290"/>
                  </a:lnTo>
                  <a:lnTo>
                    <a:pt x="297" y="298"/>
                  </a:lnTo>
                  <a:lnTo>
                    <a:pt x="288" y="306"/>
                  </a:lnTo>
                  <a:lnTo>
                    <a:pt x="280" y="312"/>
                  </a:lnTo>
                  <a:lnTo>
                    <a:pt x="269" y="319"/>
                  </a:lnTo>
                  <a:lnTo>
                    <a:pt x="259" y="323"/>
                  </a:lnTo>
                  <a:lnTo>
                    <a:pt x="247" y="327"/>
                  </a:lnTo>
                  <a:lnTo>
                    <a:pt x="237" y="330"/>
                  </a:lnTo>
                  <a:lnTo>
                    <a:pt x="225" y="332"/>
                  </a:lnTo>
                  <a:lnTo>
                    <a:pt x="213" y="333"/>
                  </a:lnTo>
                  <a:lnTo>
                    <a:pt x="213" y="3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71" name="Freeform 300"/>
            <p:cNvSpPr>
              <a:spLocks noEditPoints="1"/>
            </p:cNvSpPr>
            <p:nvPr/>
          </p:nvSpPr>
          <p:spPr bwMode="auto">
            <a:xfrm>
              <a:off x="5460084" y="1184927"/>
              <a:ext cx="217226" cy="219275"/>
            </a:xfrm>
            <a:custGeom>
              <a:avLst/>
              <a:gdLst>
                <a:gd name="T0" fmla="*/ 382 w 426"/>
                <a:gd name="T1" fmla="*/ 169 h 426"/>
                <a:gd name="T2" fmla="*/ 374 w 426"/>
                <a:gd name="T3" fmla="*/ 146 h 426"/>
                <a:gd name="T4" fmla="*/ 388 w 426"/>
                <a:gd name="T5" fmla="*/ 87 h 426"/>
                <a:gd name="T6" fmla="*/ 301 w 426"/>
                <a:gd name="T7" fmla="*/ 62 h 426"/>
                <a:gd name="T8" fmla="*/ 270 w 426"/>
                <a:gd name="T9" fmla="*/ 48 h 426"/>
                <a:gd name="T10" fmla="*/ 181 w 426"/>
                <a:gd name="T11" fmla="*/ 0 h 426"/>
                <a:gd name="T12" fmla="*/ 158 w 426"/>
                <a:gd name="T13" fmla="*/ 47 h 426"/>
                <a:gd name="T14" fmla="*/ 126 w 426"/>
                <a:gd name="T15" fmla="*/ 61 h 426"/>
                <a:gd name="T16" fmla="*/ 63 w 426"/>
                <a:gd name="T17" fmla="*/ 125 h 426"/>
                <a:gd name="T18" fmla="*/ 52 w 426"/>
                <a:gd name="T19" fmla="*/ 145 h 426"/>
                <a:gd name="T20" fmla="*/ 0 w 426"/>
                <a:gd name="T21" fmla="*/ 179 h 426"/>
                <a:gd name="T22" fmla="*/ 44 w 426"/>
                <a:gd name="T23" fmla="*/ 257 h 426"/>
                <a:gd name="T24" fmla="*/ 56 w 426"/>
                <a:gd name="T25" fmla="*/ 290 h 426"/>
                <a:gd name="T26" fmla="*/ 85 w 426"/>
                <a:gd name="T27" fmla="*/ 388 h 426"/>
                <a:gd name="T28" fmla="*/ 135 w 426"/>
                <a:gd name="T29" fmla="*/ 369 h 426"/>
                <a:gd name="T30" fmla="*/ 168 w 426"/>
                <a:gd name="T31" fmla="*/ 382 h 426"/>
                <a:gd name="T32" fmla="*/ 257 w 426"/>
                <a:gd name="T33" fmla="*/ 382 h 426"/>
                <a:gd name="T34" fmla="*/ 280 w 426"/>
                <a:gd name="T35" fmla="*/ 375 h 426"/>
                <a:gd name="T36" fmla="*/ 339 w 426"/>
                <a:gd name="T37" fmla="*/ 389 h 426"/>
                <a:gd name="T38" fmla="*/ 364 w 426"/>
                <a:gd name="T39" fmla="*/ 301 h 426"/>
                <a:gd name="T40" fmla="*/ 377 w 426"/>
                <a:gd name="T41" fmla="*/ 270 h 426"/>
                <a:gd name="T42" fmla="*/ 213 w 426"/>
                <a:gd name="T43" fmla="*/ 333 h 426"/>
                <a:gd name="T44" fmla="*/ 188 w 426"/>
                <a:gd name="T45" fmla="*/ 329 h 426"/>
                <a:gd name="T46" fmla="*/ 156 w 426"/>
                <a:gd name="T47" fmla="*/ 318 h 426"/>
                <a:gd name="T48" fmla="*/ 128 w 426"/>
                <a:gd name="T49" fmla="*/ 297 h 426"/>
                <a:gd name="T50" fmla="*/ 108 w 426"/>
                <a:gd name="T51" fmla="*/ 269 h 426"/>
                <a:gd name="T52" fmla="*/ 96 w 426"/>
                <a:gd name="T53" fmla="*/ 237 h 426"/>
                <a:gd name="T54" fmla="*/ 94 w 426"/>
                <a:gd name="T55" fmla="*/ 213 h 426"/>
                <a:gd name="T56" fmla="*/ 99 w 426"/>
                <a:gd name="T57" fmla="*/ 177 h 426"/>
                <a:gd name="T58" fmla="*/ 114 w 426"/>
                <a:gd name="T59" fmla="*/ 146 h 426"/>
                <a:gd name="T60" fmla="*/ 138 w 426"/>
                <a:gd name="T61" fmla="*/ 120 h 426"/>
                <a:gd name="T62" fmla="*/ 167 w 426"/>
                <a:gd name="T63" fmla="*/ 103 h 426"/>
                <a:gd name="T64" fmla="*/ 201 w 426"/>
                <a:gd name="T65" fmla="*/ 94 h 426"/>
                <a:gd name="T66" fmla="*/ 226 w 426"/>
                <a:gd name="T67" fmla="*/ 94 h 426"/>
                <a:gd name="T68" fmla="*/ 260 w 426"/>
                <a:gd name="T69" fmla="*/ 103 h 426"/>
                <a:gd name="T70" fmla="*/ 289 w 426"/>
                <a:gd name="T71" fmla="*/ 121 h 426"/>
                <a:gd name="T72" fmla="*/ 312 w 426"/>
                <a:gd name="T73" fmla="*/ 146 h 426"/>
                <a:gd name="T74" fmla="*/ 327 w 426"/>
                <a:gd name="T75" fmla="*/ 177 h 426"/>
                <a:gd name="T76" fmla="*/ 332 w 426"/>
                <a:gd name="T77" fmla="*/ 213 h 426"/>
                <a:gd name="T78" fmla="*/ 329 w 426"/>
                <a:gd name="T79" fmla="*/ 238 h 426"/>
                <a:gd name="T80" fmla="*/ 317 w 426"/>
                <a:gd name="T81" fmla="*/ 270 h 426"/>
                <a:gd name="T82" fmla="*/ 297 w 426"/>
                <a:gd name="T83" fmla="*/ 298 h 426"/>
                <a:gd name="T84" fmla="*/ 269 w 426"/>
                <a:gd name="T85" fmla="*/ 319 h 426"/>
                <a:gd name="T86" fmla="*/ 237 w 426"/>
                <a:gd name="T87" fmla="*/ 330 h 426"/>
                <a:gd name="T88" fmla="*/ 213 w 426"/>
                <a:gd name="T89" fmla="*/ 3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6" h="426">
                  <a:moveTo>
                    <a:pt x="426" y="247"/>
                  </a:moveTo>
                  <a:lnTo>
                    <a:pt x="426" y="181"/>
                  </a:lnTo>
                  <a:lnTo>
                    <a:pt x="382" y="169"/>
                  </a:lnTo>
                  <a:lnTo>
                    <a:pt x="382" y="169"/>
                  </a:lnTo>
                  <a:lnTo>
                    <a:pt x="379" y="158"/>
                  </a:lnTo>
                  <a:lnTo>
                    <a:pt x="374" y="146"/>
                  </a:lnTo>
                  <a:lnTo>
                    <a:pt x="370" y="136"/>
                  </a:lnTo>
                  <a:lnTo>
                    <a:pt x="365" y="126"/>
                  </a:lnTo>
                  <a:lnTo>
                    <a:pt x="388" y="87"/>
                  </a:lnTo>
                  <a:lnTo>
                    <a:pt x="341" y="38"/>
                  </a:lnTo>
                  <a:lnTo>
                    <a:pt x="301" y="62"/>
                  </a:lnTo>
                  <a:lnTo>
                    <a:pt x="301" y="62"/>
                  </a:lnTo>
                  <a:lnTo>
                    <a:pt x="291" y="57"/>
                  </a:lnTo>
                  <a:lnTo>
                    <a:pt x="281" y="51"/>
                  </a:lnTo>
                  <a:lnTo>
                    <a:pt x="270" y="48"/>
                  </a:lnTo>
                  <a:lnTo>
                    <a:pt x="258" y="44"/>
                  </a:lnTo>
                  <a:lnTo>
                    <a:pt x="247" y="0"/>
                  </a:lnTo>
                  <a:lnTo>
                    <a:pt x="181" y="0"/>
                  </a:lnTo>
                  <a:lnTo>
                    <a:pt x="169" y="44"/>
                  </a:lnTo>
                  <a:lnTo>
                    <a:pt x="169" y="44"/>
                  </a:lnTo>
                  <a:lnTo>
                    <a:pt x="158" y="47"/>
                  </a:lnTo>
                  <a:lnTo>
                    <a:pt x="146" y="51"/>
                  </a:lnTo>
                  <a:lnTo>
                    <a:pt x="137" y="56"/>
                  </a:lnTo>
                  <a:lnTo>
                    <a:pt x="126" y="61"/>
                  </a:lnTo>
                  <a:lnTo>
                    <a:pt x="87" y="37"/>
                  </a:lnTo>
                  <a:lnTo>
                    <a:pt x="39" y="85"/>
                  </a:lnTo>
                  <a:lnTo>
                    <a:pt x="63" y="125"/>
                  </a:lnTo>
                  <a:lnTo>
                    <a:pt x="63" y="125"/>
                  </a:lnTo>
                  <a:lnTo>
                    <a:pt x="57" y="134"/>
                  </a:lnTo>
                  <a:lnTo>
                    <a:pt x="52" y="145"/>
                  </a:lnTo>
                  <a:lnTo>
                    <a:pt x="49" y="156"/>
                  </a:lnTo>
                  <a:lnTo>
                    <a:pt x="44" y="168"/>
                  </a:lnTo>
                  <a:lnTo>
                    <a:pt x="0" y="179"/>
                  </a:lnTo>
                  <a:lnTo>
                    <a:pt x="0" y="245"/>
                  </a:lnTo>
                  <a:lnTo>
                    <a:pt x="44" y="257"/>
                  </a:lnTo>
                  <a:lnTo>
                    <a:pt x="44" y="257"/>
                  </a:lnTo>
                  <a:lnTo>
                    <a:pt x="47" y="268"/>
                  </a:lnTo>
                  <a:lnTo>
                    <a:pt x="52" y="280"/>
                  </a:lnTo>
                  <a:lnTo>
                    <a:pt x="56" y="290"/>
                  </a:lnTo>
                  <a:lnTo>
                    <a:pt x="61" y="300"/>
                  </a:lnTo>
                  <a:lnTo>
                    <a:pt x="38" y="339"/>
                  </a:lnTo>
                  <a:lnTo>
                    <a:pt x="85" y="388"/>
                  </a:lnTo>
                  <a:lnTo>
                    <a:pt x="125" y="364"/>
                  </a:lnTo>
                  <a:lnTo>
                    <a:pt x="125" y="364"/>
                  </a:lnTo>
                  <a:lnTo>
                    <a:pt x="135" y="369"/>
                  </a:lnTo>
                  <a:lnTo>
                    <a:pt x="145" y="375"/>
                  </a:lnTo>
                  <a:lnTo>
                    <a:pt x="156" y="378"/>
                  </a:lnTo>
                  <a:lnTo>
                    <a:pt x="168" y="382"/>
                  </a:lnTo>
                  <a:lnTo>
                    <a:pt x="179" y="426"/>
                  </a:lnTo>
                  <a:lnTo>
                    <a:pt x="245" y="426"/>
                  </a:lnTo>
                  <a:lnTo>
                    <a:pt x="257" y="382"/>
                  </a:lnTo>
                  <a:lnTo>
                    <a:pt x="257" y="382"/>
                  </a:lnTo>
                  <a:lnTo>
                    <a:pt x="268" y="379"/>
                  </a:lnTo>
                  <a:lnTo>
                    <a:pt x="280" y="375"/>
                  </a:lnTo>
                  <a:lnTo>
                    <a:pt x="289" y="370"/>
                  </a:lnTo>
                  <a:lnTo>
                    <a:pt x="300" y="365"/>
                  </a:lnTo>
                  <a:lnTo>
                    <a:pt x="339" y="389"/>
                  </a:lnTo>
                  <a:lnTo>
                    <a:pt x="387" y="341"/>
                  </a:lnTo>
                  <a:lnTo>
                    <a:pt x="364" y="301"/>
                  </a:lnTo>
                  <a:lnTo>
                    <a:pt x="364" y="301"/>
                  </a:lnTo>
                  <a:lnTo>
                    <a:pt x="369" y="292"/>
                  </a:lnTo>
                  <a:lnTo>
                    <a:pt x="374" y="281"/>
                  </a:lnTo>
                  <a:lnTo>
                    <a:pt x="377" y="270"/>
                  </a:lnTo>
                  <a:lnTo>
                    <a:pt x="382" y="258"/>
                  </a:lnTo>
                  <a:lnTo>
                    <a:pt x="426" y="247"/>
                  </a:lnTo>
                  <a:close/>
                  <a:moveTo>
                    <a:pt x="213" y="333"/>
                  </a:moveTo>
                  <a:lnTo>
                    <a:pt x="213" y="333"/>
                  </a:lnTo>
                  <a:lnTo>
                    <a:pt x="200" y="332"/>
                  </a:lnTo>
                  <a:lnTo>
                    <a:pt x="188" y="329"/>
                  </a:lnTo>
                  <a:lnTo>
                    <a:pt x="178" y="327"/>
                  </a:lnTo>
                  <a:lnTo>
                    <a:pt x="166" y="323"/>
                  </a:lnTo>
                  <a:lnTo>
                    <a:pt x="156" y="318"/>
                  </a:lnTo>
                  <a:lnTo>
                    <a:pt x="146" y="312"/>
                  </a:lnTo>
                  <a:lnTo>
                    <a:pt x="137" y="305"/>
                  </a:lnTo>
                  <a:lnTo>
                    <a:pt x="128" y="297"/>
                  </a:lnTo>
                  <a:lnTo>
                    <a:pt x="121" y="288"/>
                  </a:lnTo>
                  <a:lnTo>
                    <a:pt x="114" y="280"/>
                  </a:lnTo>
                  <a:lnTo>
                    <a:pt x="108" y="269"/>
                  </a:lnTo>
                  <a:lnTo>
                    <a:pt x="103" y="259"/>
                  </a:lnTo>
                  <a:lnTo>
                    <a:pt x="99" y="247"/>
                  </a:lnTo>
                  <a:lnTo>
                    <a:pt x="96" y="237"/>
                  </a:lnTo>
                  <a:lnTo>
                    <a:pt x="95" y="225"/>
                  </a:lnTo>
                  <a:lnTo>
                    <a:pt x="94" y="213"/>
                  </a:lnTo>
                  <a:lnTo>
                    <a:pt x="94" y="213"/>
                  </a:lnTo>
                  <a:lnTo>
                    <a:pt x="95" y="200"/>
                  </a:lnTo>
                  <a:lnTo>
                    <a:pt x="97" y="188"/>
                  </a:lnTo>
                  <a:lnTo>
                    <a:pt x="99" y="177"/>
                  </a:lnTo>
                  <a:lnTo>
                    <a:pt x="103" y="166"/>
                  </a:lnTo>
                  <a:lnTo>
                    <a:pt x="109" y="156"/>
                  </a:lnTo>
                  <a:lnTo>
                    <a:pt x="114" y="146"/>
                  </a:lnTo>
                  <a:lnTo>
                    <a:pt x="122" y="136"/>
                  </a:lnTo>
                  <a:lnTo>
                    <a:pt x="129" y="128"/>
                  </a:lnTo>
                  <a:lnTo>
                    <a:pt x="138" y="120"/>
                  </a:lnTo>
                  <a:lnTo>
                    <a:pt x="146" y="114"/>
                  </a:lnTo>
                  <a:lnTo>
                    <a:pt x="157" y="107"/>
                  </a:lnTo>
                  <a:lnTo>
                    <a:pt x="167" y="103"/>
                  </a:lnTo>
                  <a:lnTo>
                    <a:pt x="179" y="99"/>
                  </a:lnTo>
                  <a:lnTo>
                    <a:pt x="189" y="96"/>
                  </a:lnTo>
                  <a:lnTo>
                    <a:pt x="201" y="94"/>
                  </a:lnTo>
                  <a:lnTo>
                    <a:pt x="213" y="93"/>
                  </a:lnTo>
                  <a:lnTo>
                    <a:pt x="213" y="93"/>
                  </a:lnTo>
                  <a:lnTo>
                    <a:pt x="226" y="94"/>
                  </a:lnTo>
                  <a:lnTo>
                    <a:pt x="238" y="97"/>
                  </a:lnTo>
                  <a:lnTo>
                    <a:pt x="248" y="99"/>
                  </a:lnTo>
                  <a:lnTo>
                    <a:pt x="260" y="103"/>
                  </a:lnTo>
                  <a:lnTo>
                    <a:pt x="270" y="108"/>
                  </a:lnTo>
                  <a:lnTo>
                    <a:pt x="280" y="114"/>
                  </a:lnTo>
                  <a:lnTo>
                    <a:pt x="289" y="121"/>
                  </a:lnTo>
                  <a:lnTo>
                    <a:pt x="298" y="129"/>
                  </a:lnTo>
                  <a:lnTo>
                    <a:pt x="305" y="138"/>
                  </a:lnTo>
                  <a:lnTo>
                    <a:pt x="312" y="146"/>
                  </a:lnTo>
                  <a:lnTo>
                    <a:pt x="318" y="157"/>
                  </a:lnTo>
                  <a:lnTo>
                    <a:pt x="323" y="167"/>
                  </a:lnTo>
                  <a:lnTo>
                    <a:pt x="327" y="177"/>
                  </a:lnTo>
                  <a:lnTo>
                    <a:pt x="330" y="189"/>
                  </a:lnTo>
                  <a:lnTo>
                    <a:pt x="331" y="201"/>
                  </a:lnTo>
                  <a:lnTo>
                    <a:pt x="332" y="213"/>
                  </a:lnTo>
                  <a:lnTo>
                    <a:pt x="332" y="213"/>
                  </a:lnTo>
                  <a:lnTo>
                    <a:pt x="331" y="226"/>
                  </a:lnTo>
                  <a:lnTo>
                    <a:pt x="329" y="238"/>
                  </a:lnTo>
                  <a:lnTo>
                    <a:pt x="327" y="249"/>
                  </a:lnTo>
                  <a:lnTo>
                    <a:pt x="323" y="260"/>
                  </a:lnTo>
                  <a:lnTo>
                    <a:pt x="317" y="270"/>
                  </a:lnTo>
                  <a:lnTo>
                    <a:pt x="312" y="280"/>
                  </a:lnTo>
                  <a:lnTo>
                    <a:pt x="304" y="290"/>
                  </a:lnTo>
                  <a:lnTo>
                    <a:pt x="297" y="298"/>
                  </a:lnTo>
                  <a:lnTo>
                    <a:pt x="288" y="306"/>
                  </a:lnTo>
                  <a:lnTo>
                    <a:pt x="280" y="312"/>
                  </a:lnTo>
                  <a:lnTo>
                    <a:pt x="269" y="319"/>
                  </a:lnTo>
                  <a:lnTo>
                    <a:pt x="259" y="323"/>
                  </a:lnTo>
                  <a:lnTo>
                    <a:pt x="247" y="327"/>
                  </a:lnTo>
                  <a:lnTo>
                    <a:pt x="237" y="330"/>
                  </a:lnTo>
                  <a:lnTo>
                    <a:pt x="225" y="332"/>
                  </a:lnTo>
                  <a:lnTo>
                    <a:pt x="213" y="333"/>
                  </a:lnTo>
                  <a:lnTo>
                    <a:pt x="213" y="3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72" name="Freeform 300"/>
            <p:cNvSpPr>
              <a:spLocks noEditPoints="1"/>
            </p:cNvSpPr>
            <p:nvPr/>
          </p:nvSpPr>
          <p:spPr bwMode="auto">
            <a:xfrm rot="20934381">
              <a:off x="5345665" y="1041301"/>
              <a:ext cx="175694" cy="177351"/>
            </a:xfrm>
            <a:custGeom>
              <a:avLst/>
              <a:gdLst>
                <a:gd name="T0" fmla="*/ 382 w 426"/>
                <a:gd name="T1" fmla="*/ 169 h 426"/>
                <a:gd name="T2" fmla="*/ 374 w 426"/>
                <a:gd name="T3" fmla="*/ 146 h 426"/>
                <a:gd name="T4" fmla="*/ 388 w 426"/>
                <a:gd name="T5" fmla="*/ 87 h 426"/>
                <a:gd name="T6" fmla="*/ 301 w 426"/>
                <a:gd name="T7" fmla="*/ 62 h 426"/>
                <a:gd name="T8" fmla="*/ 270 w 426"/>
                <a:gd name="T9" fmla="*/ 48 h 426"/>
                <a:gd name="T10" fmla="*/ 181 w 426"/>
                <a:gd name="T11" fmla="*/ 0 h 426"/>
                <a:gd name="T12" fmla="*/ 158 w 426"/>
                <a:gd name="T13" fmla="*/ 47 h 426"/>
                <a:gd name="T14" fmla="*/ 126 w 426"/>
                <a:gd name="T15" fmla="*/ 61 h 426"/>
                <a:gd name="T16" fmla="*/ 63 w 426"/>
                <a:gd name="T17" fmla="*/ 125 h 426"/>
                <a:gd name="T18" fmla="*/ 52 w 426"/>
                <a:gd name="T19" fmla="*/ 145 h 426"/>
                <a:gd name="T20" fmla="*/ 0 w 426"/>
                <a:gd name="T21" fmla="*/ 179 h 426"/>
                <a:gd name="T22" fmla="*/ 44 w 426"/>
                <a:gd name="T23" fmla="*/ 257 h 426"/>
                <a:gd name="T24" fmla="*/ 56 w 426"/>
                <a:gd name="T25" fmla="*/ 290 h 426"/>
                <a:gd name="T26" fmla="*/ 85 w 426"/>
                <a:gd name="T27" fmla="*/ 388 h 426"/>
                <a:gd name="T28" fmla="*/ 135 w 426"/>
                <a:gd name="T29" fmla="*/ 369 h 426"/>
                <a:gd name="T30" fmla="*/ 168 w 426"/>
                <a:gd name="T31" fmla="*/ 382 h 426"/>
                <a:gd name="T32" fmla="*/ 257 w 426"/>
                <a:gd name="T33" fmla="*/ 382 h 426"/>
                <a:gd name="T34" fmla="*/ 280 w 426"/>
                <a:gd name="T35" fmla="*/ 375 h 426"/>
                <a:gd name="T36" fmla="*/ 339 w 426"/>
                <a:gd name="T37" fmla="*/ 389 h 426"/>
                <a:gd name="T38" fmla="*/ 364 w 426"/>
                <a:gd name="T39" fmla="*/ 301 h 426"/>
                <a:gd name="T40" fmla="*/ 377 w 426"/>
                <a:gd name="T41" fmla="*/ 270 h 426"/>
                <a:gd name="T42" fmla="*/ 213 w 426"/>
                <a:gd name="T43" fmla="*/ 333 h 426"/>
                <a:gd name="T44" fmla="*/ 188 w 426"/>
                <a:gd name="T45" fmla="*/ 329 h 426"/>
                <a:gd name="T46" fmla="*/ 156 w 426"/>
                <a:gd name="T47" fmla="*/ 318 h 426"/>
                <a:gd name="T48" fmla="*/ 128 w 426"/>
                <a:gd name="T49" fmla="*/ 297 h 426"/>
                <a:gd name="T50" fmla="*/ 108 w 426"/>
                <a:gd name="T51" fmla="*/ 269 h 426"/>
                <a:gd name="T52" fmla="*/ 96 w 426"/>
                <a:gd name="T53" fmla="*/ 237 h 426"/>
                <a:gd name="T54" fmla="*/ 94 w 426"/>
                <a:gd name="T55" fmla="*/ 213 h 426"/>
                <a:gd name="T56" fmla="*/ 99 w 426"/>
                <a:gd name="T57" fmla="*/ 177 h 426"/>
                <a:gd name="T58" fmla="*/ 114 w 426"/>
                <a:gd name="T59" fmla="*/ 146 h 426"/>
                <a:gd name="T60" fmla="*/ 138 w 426"/>
                <a:gd name="T61" fmla="*/ 120 h 426"/>
                <a:gd name="T62" fmla="*/ 167 w 426"/>
                <a:gd name="T63" fmla="*/ 103 h 426"/>
                <a:gd name="T64" fmla="*/ 201 w 426"/>
                <a:gd name="T65" fmla="*/ 94 h 426"/>
                <a:gd name="T66" fmla="*/ 226 w 426"/>
                <a:gd name="T67" fmla="*/ 94 h 426"/>
                <a:gd name="T68" fmla="*/ 260 w 426"/>
                <a:gd name="T69" fmla="*/ 103 h 426"/>
                <a:gd name="T70" fmla="*/ 289 w 426"/>
                <a:gd name="T71" fmla="*/ 121 h 426"/>
                <a:gd name="T72" fmla="*/ 312 w 426"/>
                <a:gd name="T73" fmla="*/ 146 h 426"/>
                <a:gd name="T74" fmla="*/ 327 w 426"/>
                <a:gd name="T75" fmla="*/ 177 h 426"/>
                <a:gd name="T76" fmla="*/ 332 w 426"/>
                <a:gd name="T77" fmla="*/ 213 h 426"/>
                <a:gd name="T78" fmla="*/ 329 w 426"/>
                <a:gd name="T79" fmla="*/ 238 h 426"/>
                <a:gd name="T80" fmla="*/ 317 w 426"/>
                <a:gd name="T81" fmla="*/ 270 h 426"/>
                <a:gd name="T82" fmla="*/ 297 w 426"/>
                <a:gd name="T83" fmla="*/ 298 h 426"/>
                <a:gd name="T84" fmla="*/ 269 w 426"/>
                <a:gd name="T85" fmla="*/ 319 h 426"/>
                <a:gd name="T86" fmla="*/ 237 w 426"/>
                <a:gd name="T87" fmla="*/ 330 h 426"/>
                <a:gd name="T88" fmla="*/ 213 w 426"/>
                <a:gd name="T89" fmla="*/ 3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6" h="426">
                  <a:moveTo>
                    <a:pt x="426" y="247"/>
                  </a:moveTo>
                  <a:lnTo>
                    <a:pt x="426" y="181"/>
                  </a:lnTo>
                  <a:lnTo>
                    <a:pt x="382" y="169"/>
                  </a:lnTo>
                  <a:lnTo>
                    <a:pt x="382" y="169"/>
                  </a:lnTo>
                  <a:lnTo>
                    <a:pt x="379" y="158"/>
                  </a:lnTo>
                  <a:lnTo>
                    <a:pt x="374" y="146"/>
                  </a:lnTo>
                  <a:lnTo>
                    <a:pt x="370" y="136"/>
                  </a:lnTo>
                  <a:lnTo>
                    <a:pt x="365" y="126"/>
                  </a:lnTo>
                  <a:lnTo>
                    <a:pt x="388" y="87"/>
                  </a:lnTo>
                  <a:lnTo>
                    <a:pt x="341" y="38"/>
                  </a:lnTo>
                  <a:lnTo>
                    <a:pt x="301" y="62"/>
                  </a:lnTo>
                  <a:lnTo>
                    <a:pt x="301" y="62"/>
                  </a:lnTo>
                  <a:lnTo>
                    <a:pt x="291" y="57"/>
                  </a:lnTo>
                  <a:lnTo>
                    <a:pt x="281" y="51"/>
                  </a:lnTo>
                  <a:lnTo>
                    <a:pt x="270" y="48"/>
                  </a:lnTo>
                  <a:lnTo>
                    <a:pt x="258" y="44"/>
                  </a:lnTo>
                  <a:lnTo>
                    <a:pt x="247" y="0"/>
                  </a:lnTo>
                  <a:lnTo>
                    <a:pt x="181" y="0"/>
                  </a:lnTo>
                  <a:lnTo>
                    <a:pt x="169" y="44"/>
                  </a:lnTo>
                  <a:lnTo>
                    <a:pt x="169" y="44"/>
                  </a:lnTo>
                  <a:lnTo>
                    <a:pt x="158" y="47"/>
                  </a:lnTo>
                  <a:lnTo>
                    <a:pt x="146" y="51"/>
                  </a:lnTo>
                  <a:lnTo>
                    <a:pt x="137" y="56"/>
                  </a:lnTo>
                  <a:lnTo>
                    <a:pt x="126" y="61"/>
                  </a:lnTo>
                  <a:lnTo>
                    <a:pt x="87" y="37"/>
                  </a:lnTo>
                  <a:lnTo>
                    <a:pt x="39" y="85"/>
                  </a:lnTo>
                  <a:lnTo>
                    <a:pt x="63" y="125"/>
                  </a:lnTo>
                  <a:lnTo>
                    <a:pt x="63" y="125"/>
                  </a:lnTo>
                  <a:lnTo>
                    <a:pt x="57" y="134"/>
                  </a:lnTo>
                  <a:lnTo>
                    <a:pt x="52" y="145"/>
                  </a:lnTo>
                  <a:lnTo>
                    <a:pt x="49" y="156"/>
                  </a:lnTo>
                  <a:lnTo>
                    <a:pt x="44" y="168"/>
                  </a:lnTo>
                  <a:lnTo>
                    <a:pt x="0" y="179"/>
                  </a:lnTo>
                  <a:lnTo>
                    <a:pt x="0" y="245"/>
                  </a:lnTo>
                  <a:lnTo>
                    <a:pt x="44" y="257"/>
                  </a:lnTo>
                  <a:lnTo>
                    <a:pt x="44" y="257"/>
                  </a:lnTo>
                  <a:lnTo>
                    <a:pt x="47" y="268"/>
                  </a:lnTo>
                  <a:lnTo>
                    <a:pt x="52" y="280"/>
                  </a:lnTo>
                  <a:lnTo>
                    <a:pt x="56" y="290"/>
                  </a:lnTo>
                  <a:lnTo>
                    <a:pt x="61" y="300"/>
                  </a:lnTo>
                  <a:lnTo>
                    <a:pt x="38" y="339"/>
                  </a:lnTo>
                  <a:lnTo>
                    <a:pt x="85" y="388"/>
                  </a:lnTo>
                  <a:lnTo>
                    <a:pt x="125" y="364"/>
                  </a:lnTo>
                  <a:lnTo>
                    <a:pt x="125" y="364"/>
                  </a:lnTo>
                  <a:lnTo>
                    <a:pt x="135" y="369"/>
                  </a:lnTo>
                  <a:lnTo>
                    <a:pt x="145" y="375"/>
                  </a:lnTo>
                  <a:lnTo>
                    <a:pt x="156" y="378"/>
                  </a:lnTo>
                  <a:lnTo>
                    <a:pt x="168" y="382"/>
                  </a:lnTo>
                  <a:lnTo>
                    <a:pt x="179" y="426"/>
                  </a:lnTo>
                  <a:lnTo>
                    <a:pt x="245" y="426"/>
                  </a:lnTo>
                  <a:lnTo>
                    <a:pt x="257" y="382"/>
                  </a:lnTo>
                  <a:lnTo>
                    <a:pt x="257" y="382"/>
                  </a:lnTo>
                  <a:lnTo>
                    <a:pt x="268" y="379"/>
                  </a:lnTo>
                  <a:lnTo>
                    <a:pt x="280" y="375"/>
                  </a:lnTo>
                  <a:lnTo>
                    <a:pt x="289" y="370"/>
                  </a:lnTo>
                  <a:lnTo>
                    <a:pt x="300" y="365"/>
                  </a:lnTo>
                  <a:lnTo>
                    <a:pt x="339" y="389"/>
                  </a:lnTo>
                  <a:lnTo>
                    <a:pt x="387" y="341"/>
                  </a:lnTo>
                  <a:lnTo>
                    <a:pt x="364" y="301"/>
                  </a:lnTo>
                  <a:lnTo>
                    <a:pt x="364" y="301"/>
                  </a:lnTo>
                  <a:lnTo>
                    <a:pt x="369" y="292"/>
                  </a:lnTo>
                  <a:lnTo>
                    <a:pt x="374" y="281"/>
                  </a:lnTo>
                  <a:lnTo>
                    <a:pt x="377" y="270"/>
                  </a:lnTo>
                  <a:lnTo>
                    <a:pt x="382" y="258"/>
                  </a:lnTo>
                  <a:lnTo>
                    <a:pt x="426" y="247"/>
                  </a:lnTo>
                  <a:close/>
                  <a:moveTo>
                    <a:pt x="213" y="333"/>
                  </a:moveTo>
                  <a:lnTo>
                    <a:pt x="213" y="333"/>
                  </a:lnTo>
                  <a:lnTo>
                    <a:pt x="200" y="332"/>
                  </a:lnTo>
                  <a:lnTo>
                    <a:pt x="188" y="329"/>
                  </a:lnTo>
                  <a:lnTo>
                    <a:pt x="178" y="327"/>
                  </a:lnTo>
                  <a:lnTo>
                    <a:pt x="166" y="323"/>
                  </a:lnTo>
                  <a:lnTo>
                    <a:pt x="156" y="318"/>
                  </a:lnTo>
                  <a:lnTo>
                    <a:pt x="146" y="312"/>
                  </a:lnTo>
                  <a:lnTo>
                    <a:pt x="137" y="305"/>
                  </a:lnTo>
                  <a:lnTo>
                    <a:pt x="128" y="297"/>
                  </a:lnTo>
                  <a:lnTo>
                    <a:pt x="121" y="288"/>
                  </a:lnTo>
                  <a:lnTo>
                    <a:pt x="114" y="280"/>
                  </a:lnTo>
                  <a:lnTo>
                    <a:pt x="108" y="269"/>
                  </a:lnTo>
                  <a:lnTo>
                    <a:pt x="103" y="259"/>
                  </a:lnTo>
                  <a:lnTo>
                    <a:pt x="99" y="247"/>
                  </a:lnTo>
                  <a:lnTo>
                    <a:pt x="96" y="237"/>
                  </a:lnTo>
                  <a:lnTo>
                    <a:pt x="95" y="225"/>
                  </a:lnTo>
                  <a:lnTo>
                    <a:pt x="94" y="213"/>
                  </a:lnTo>
                  <a:lnTo>
                    <a:pt x="94" y="213"/>
                  </a:lnTo>
                  <a:lnTo>
                    <a:pt x="95" y="200"/>
                  </a:lnTo>
                  <a:lnTo>
                    <a:pt x="97" y="188"/>
                  </a:lnTo>
                  <a:lnTo>
                    <a:pt x="99" y="177"/>
                  </a:lnTo>
                  <a:lnTo>
                    <a:pt x="103" y="166"/>
                  </a:lnTo>
                  <a:lnTo>
                    <a:pt x="109" y="156"/>
                  </a:lnTo>
                  <a:lnTo>
                    <a:pt x="114" y="146"/>
                  </a:lnTo>
                  <a:lnTo>
                    <a:pt x="122" y="136"/>
                  </a:lnTo>
                  <a:lnTo>
                    <a:pt x="129" y="128"/>
                  </a:lnTo>
                  <a:lnTo>
                    <a:pt x="138" y="120"/>
                  </a:lnTo>
                  <a:lnTo>
                    <a:pt x="146" y="114"/>
                  </a:lnTo>
                  <a:lnTo>
                    <a:pt x="157" y="107"/>
                  </a:lnTo>
                  <a:lnTo>
                    <a:pt x="167" y="103"/>
                  </a:lnTo>
                  <a:lnTo>
                    <a:pt x="179" y="99"/>
                  </a:lnTo>
                  <a:lnTo>
                    <a:pt x="189" y="96"/>
                  </a:lnTo>
                  <a:lnTo>
                    <a:pt x="201" y="94"/>
                  </a:lnTo>
                  <a:lnTo>
                    <a:pt x="213" y="93"/>
                  </a:lnTo>
                  <a:lnTo>
                    <a:pt x="213" y="93"/>
                  </a:lnTo>
                  <a:lnTo>
                    <a:pt x="226" y="94"/>
                  </a:lnTo>
                  <a:lnTo>
                    <a:pt x="238" y="97"/>
                  </a:lnTo>
                  <a:lnTo>
                    <a:pt x="248" y="99"/>
                  </a:lnTo>
                  <a:lnTo>
                    <a:pt x="260" y="103"/>
                  </a:lnTo>
                  <a:lnTo>
                    <a:pt x="270" y="108"/>
                  </a:lnTo>
                  <a:lnTo>
                    <a:pt x="280" y="114"/>
                  </a:lnTo>
                  <a:lnTo>
                    <a:pt x="289" y="121"/>
                  </a:lnTo>
                  <a:lnTo>
                    <a:pt x="298" y="129"/>
                  </a:lnTo>
                  <a:lnTo>
                    <a:pt x="305" y="138"/>
                  </a:lnTo>
                  <a:lnTo>
                    <a:pt x="312" y="146"/>
                  </a:lnTo>
                  <a:lnTo>
                    <a:pt x="318" y="157"/>
                  </a:lnTo>
                  <a:lnTo>
                    <a:pt x="323" y="167"/>
                  </a:lnTo>
                  <a:lnTo>
                    <a:pt x="327" y="177"/>
                  </a:lnTo>
                  <a:lnTo>
                    <a:pt x="330" y="189"/>
                  </a:lnTo>
                  <a:lnTo>
                    <a:pt x="331" y="201"/>
                  </a:lnTo>
                  <a:lnTo>
                    <a:pt x="332" y="213"/>
                  </a:lnTo>
                  <a:lnTo>
                    <a:pt x="332" y="213"/>
                  </a:lnTo>
                  <a:lnTo>
                    <a:pt x="331" y="226"/>
                  </a:lnTo>
                  <a:lnTo>
                    <a:pt x="329" y="238"/>
                  </a:lnTo>
                  <a:lnTo>
                    <a:pt x="327" y="249"/>
                  </a:lnTo>
                  <a:lnTo>
                    <a:pt x="323" y="260"/>
                  </a:lnTo>
                  <a:lnTo>
                    <a:pt x="317" y="270"/>
                  </a:lnTo>
                  <a:lnTo>
                    <a:pt x="312" y="280"/>
                  </a:lnTo>
                  <a:lnTo>
                    <a:pt x="304" y="290"/>
                  </a:lnTo>
                  <a:lnTo>
                    <a:pt x="297" y="298"/>
                  </a:lnTo>
                  <a:lnTo>
                    <a:pt x="288" y="306"/>
                  </a:lnTo>
                  <a:lnTo>
                    <a:pt x="280" y="312"/>
                  </a:lnTo>
                  <a:lnTo>
                    <a:pt x="269" y="319"/>
                  </a:lnTo>
                  <a:lnTo>
                    <a:pt x="259" y="323"/>
                  </a:lnTo>
                  <a:lnTo>
                    <a:pt x="247" y="327"/>
                  </a:lnTo>
                  <a:lnTo>
                    <a:pt x="237" y="330"/>
                  </a:lnTo>
                  <a:lnTo>
                    <a:pt x="225" y="332"/>
                  </a:lnTo>
                  <a:lnTo>
                    <a:pt x="213" y="333"/>
                  </a:lnTo>
                  <a:lnTo>
                    <a:pt x="213" y="3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grpSp>
      <p:grpSp>
        <p:nvGrpSpPr>
          <p:cNvPr id="73" name="Group 72"/>
          <p:cNvGrpSpPr/>
          <p:nvPr/>
        </p:nvGrpSpPr>
        <p:grpSpPr>
          <a:xfrm>
            <a:off x="1280196" y="2223754"/>
            <a:ext cx="502370" cy="504728"/>
            <a:chOff x="1404387" y="2323352"/>
            <a:chExt cx="338138" cy="339725"/>
          </a:xfrm>
        </p:grpSpPr>
        <p:sp>
          <p:nvSpPr>
            <p:cNvPr id="74" name="Freeform 10"/>
            <p:cNvSpPr>
              <a:spLocks noEditPoints="1"/>
            </p:cNvSpPr>
            <p:nvPr/>
          </p:nvSpPr>
          <p:spPr bwMode="auto">
            <a:xfrm>
              <a:off x="1404387" y="2323352"/>
              <a:ext cx="338138" cy="339725"/>
            </a:xfrm>
            <a:custGeom>
              <a:avLst/>
              <a:gdLst>
                <a:gd name="T0" fmla="*/ 317 w 427"/>
                <a:gd name="T1" fmla="*/ 122 h 427"/>
                <a:gd name="T2" fmla="*/ 356 w 427"/>
                <a:gd name="T3" fmla="*/ 84 h 427"/>
                <a:gd name="T4" fmla="*/ 343 w 427"/>
                <a:gd name="T5" fmla="*/ 71 h 427"/>
                <a:gd name="T6" fmla="*/ 304 w 427"/>
                <a:gd name="T7" fmla="*/ 111 h 427"/>
                <a:gd name="T8" fmla="*/ 304 w 427"/>
                <a:gd name="T9" fmla="*/ 111 h 427"/>
                <a:gd name="T10" fmla="*/ 317 w 427"/>
                <a:gd name="T11" fmla="*/ 122 h 427"/>
                <a:gd name="T12" fmla="*/ 317 w 427"/>
                <a:gd name="T13" fmla="*/ 122 h 427"/>
                <a:gd name="T14" fmla="*/ 76 w 427"/>
                <a:gd name="T15" fmla="*/ 214 h 427"/>
                <a:gd name="T16" fmla="*/ 76 w 427"/>
                <a:gd name="T17" fmla="*/ 214 h 427"/>
                <a:gd name="T18" fmla="*/ 76 w 427"/>
                <a:gd name="T19" fmla="*/ 204 h 427"/>
                <a:gd name="T20" fmla="*/ 0 w 427"/>
                <a:gd name="T21" fmla="*/ 204 h 427"/>
                <a:gd name="T22" fmla="*/ 0 w 427"/>
                <a:gd name="T23" fmla="*/ 223 h 427"/>
                <a:gd name="T24" fmla="*/ 76 w 427"/>
                <a:gd name="T25" fmla="*/ 223 h 427"/>
                <a:gd name="T26" fmla="*/ 76 w 427"/>
                <a:gd name="T27" fmla="*/ 223 h 427"/>
                <a:gd name="T28" fmla="*/ 76 w 427"/>
                <a:gd name="T29" fmla="*/ 214 h 427"/>
                <a:gd name="T30" fmla="*/ 76 w 427"/>
                <a:gd name="T31" fmla="*/ 214 h 427"/>
                <a:gd name="T32" fmla="*/ 205 w 427"/>
                <a:gd name="T33" fmla="*/ 76 h 427"/>
                <a:gd name="T34" fmla="*/ 205 w 427"/>
                <a:gd name="T35" fmla="*/ 76 h 427"/>
                <a:gd name="T36" fmla="*/ 214 w 427"/>
                <a:gd name="T37" fmla="*/ 76 h 427"/>
                <a:gd name="T38" fmla="*/ 214 w 427"/>
                <a:gd name="T39" fmla="*/ 76 h 427"/>
                <a:gd name="T40" fmla="*/ 223 w 427"/>
                <a:gd name="T41" fmla="*/ 76 h 427"/>
                <a:gd name="T42" fmla="*/ 223 w 427"/>
                <a:gd name="T43" fmla="*/ 0 h 427"/>
                <a:gd name="T44" fmla="*/ 205 w 427"/>
                <a:gd name="T45" fmla="*/ 0 h 427"/>
                <a:gd name="T46" fmla="*/ 205 w 427"/>
                <a:gd name="T47" fmla="*/ 76 h 427"/>
                <a:gd name="T48" fmla="*/ 123 w 427"/>
                <a:gd name="T49" fmla="*/ 111 h 427"/>
                <a:gd name="T50" fmla="*/ 84 w 427"/>
                <a:gd name="T51" fmla="*/ 71 h 427"/>
                <a:gd name="T52" fmla="*/ 72 w 427"/>
                <a:gd name="T53" fmla="*/ 84 h 427"/>
                <a:gd name="T54" fmla="*/ 111 w 427"/>
                <a:gd name="T55" fmla="*/ 122 h 427"/>
                <a:gd name="T56" fmla="*/ 111 w 427"/>
                <a:gd name="T57" fmla="*/ 122 h 427"/>
                <a:gd name="T58" fmla="*/ 123 w 427"/>
                <a:gd name="T59" fmla="*/ 111 h 427"/>
                <a:gd name="T60" fmla="*/ 123 w 427"/>
                <a:gd name="T61" fmla="*/ 111 h 427"/>
                <a:gd name="T62" fmla="*/ 304 w 427"/>
                <a:gd name="T63" fmla="*/ 317 h 427"/>
                <a:gd name="T64" fmla="*/ 343 w 427"/>
                <a:gd name="T65" fmla="*/ 356 h 427"/>
                <a:gd name="T66" fmla="*/ 356 w 427"/>
                <a:gd name="T67" fmla="*/ 343 h 427"/>
                <a:gd name="T68" fmla="*/ 317 w 427"/>
                <a:gd name="T69" fmla="*/ 305 h 427"/>
                <a:gd name="T70" fmla="*/ 317 w 427"/>
                <a:gd name="T71" fmla="*/ 305 h 427"/>
                <a:gd name="T72" fmla="*/ 304 w 427"/>
                <a:gd name="T73" fmla="*/ 317 h 427"/>
                <a:gd name="T74" fmla="*/ 304 w 427"/>
                <a:gd name="T75" fmla="*/ 317 h 427"/>
                <a:gd name="T76" fmla="*/ 351 w 427"/>
                <a:gd name="T77" fmla="*/ 204 h 427"/>
                <a:gd name="T78" fmla="*/ 351 w 427"/>
                <a:gd name="T79" fmla="*/ 204 h 427"/>
                <a:gd name="T80" fmla="*/ 352 w 427"/>
                <a:gd name="T81" fmla="*/ 214 h 427"/>
                <a:gd name="T82" fmla="*/ 352 w 427"/>
                <a:gd name="T83" fmla="*/ 214 h 427"/>
                <a:gd name="T84" fmla="*/ 351 w 427"/>
                <a:gd name="T85" fmla="*/ 223 h 427"/>
                <a:gd name="T86" fmla="*/ 427 w 427"/>
                <a:gd name="T87" fmla="*/ 223 h 427"/>
                <a:gd name="T88" fmla="*/ 427 w 427"/>
                <a:gd name="T89" fmla="*/ 204 h 427"/>
                <a:gd name="T90" fmla="*/ 351 w 427"/>
                <a:gd name="T91" fmla="*/ 204 h 427"/>
                <a:gd name="T92" fmla="*/ 205 w 427"/>
                <a:gd name="T93" fmla="*/ 351 h 427"/>
                <a:gd name="T94" fmla="*/ 205 w 427"/>
                <a:gd name="T95" fmla="*/ 427 h 427"/>
                <a:gd name="T96" fmla="*/ 223 w 427"/>
                <a:gd name="T97" fmla="*/ 427 h 427"/>
                <a:gd name="T98" fmla="*/ 223 w 427"/>
                <a:gd name="T99" fmla="*/ 351 h 427"/>
                <a:gd name="T100" fmla="*/ 223 w 427"/>
                <a:gd name="T101" fmla="*/ 351 h 427"/>
                <a:gd name="T102" fmla="*/ 214 w 427"/>
                <a:gd name="T103" fmla="*/ 351 h 427"/>
                <a:gd name="T104" fmla="*/ 214 w 427"/>
                <a:gd name="T105" fmla="*/ 351 h 427"/>
                <a:gd name="T106" fmla="*/ 205 w 427"/>
                <a:gd name="T107" fmla="*/ 351 h 427"/>
                <a:gd name="T108" fmla="*/ 205 w 427"/>
                <a:gd name="T109" fmla="*/ 351 h 427"/>
                <a:gd name="T110" fmla="*/ 111 w 427"/>
                <a:gd name="T111" fmla="*/ 305 h 427"/>
                <a:gd name="T112" fmla="*/ 72 w 427"/>
                <a:gd name="T113" fmla="*/ 343 h 427"/>
                <a:gd name="T114" fmla="*/ 84 w 427"/>
                <a:gd name="T115" fmla="*/ 356 h 427"/>
                <a:gd name="T116" fmla="*/ 123 w 427"/>
                <a:gd name="T117" fmla="*/ 317 h 427"/>
                <a:gd name="T118" fmla="*/ 123 w 427"/>
                <a:gd name="T119" fmla="*/ 317 h 427"/>
                <a:gd name="T120" fmla="*/ 111 w 427"/>
                <a:gd name="T121" fmla="*/ 305 h 427"/>
                <a:gd name="T122" fmla="*/ 111 w 427"/>
                <a:gd name="T123" fmla="*/ 305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7" h="427">
                  <a:moveTo>
                    <a:pt x="317" y="122"/>
                  </a:moveTo>
                  <a:lnTo>
                    <a:pt x="356" y="84"/>
                  </a:lnTo>
                  <a:lnTo>
                    <a:pt x="343" y="71"/>
                  </a:lnTo>
                  <a:lnTo>
                    <a:pt x="304" y="111"/>
                  </a:lnTo>
                  <a:lnTo>
                    <a:pt x="304" y="111"/>
                  </a:lnTo>
                  <a:lnTo>
                    <a:pt x="317" y="122"/>
                  </a:lnTo>
                  <a:lnTo>
                    <a:pt x="317" y="122"/>
                  </a:lnTo>
                  <a:close/>
                  <a:moveTo>
                    <a:pt x="76" y="214"/>
                  </a:moveTo>
                  <a:lnTo>
                    <a:pt x="76" y="214"/>
                  </a:lnTo>
                  <a:lnTo>
                    <a:pt x="76" y="204"/>
                  </a:lnTo>
                  <a:lnTo>
                    <a:pt x="0" y="204"/>
                  </a:lnTo>
                  <a:lnTo>
                    <a:pt x="0" y="223"/>
                  </a:lnTo>
                  <a:lnTo>
                    <a:pt x="76" y="223"/>
                  </a:lnTo>
                  <a:lnTo>
                    <a:pt x="76" y="223"/>
                  </a:lnTo>
                  <a:lnTo>
                    <a:pt x="76" y="214"/>
                  </a:lnTo>
                  <a:lnTo>
                    <a:pt x="76" y="214"/>
                  </a:lnTo>
                  <a:close/>
                  <a:moveTo>
                    <a:pt x="205" y="76"/>
                  </a:moveTo>
                  <a:lnTo>
                    <a:pt x="205" y="76"/>
                  </a:lnTo>
                  <a:lnTo>
                    <a:pt x="214" y="76"/>
                  </a:lnTo>
                  <a:lnTo>
                    <a:pt x="214" y="76"/>
                  </a:lnTo>
                  <a:lnTo>
                    <a:pt x="223" y="76"/>
                  </a:lnTo>
                  <a:lnTo>
                    <a:pt x="223" y="0"/>
                  </a:lnTo>
                  <a:lnTo>
                    <a:pt x="205" y="0"/>
                  </a:lnTo>
                  <a:lnTo>
                    <a:pt x="205" y="76"/>
                  </a:lnTo>
                  <a:close/>
                  <a:moveTo>
                    <a:pt x="123" y="111"/>
                  </a:moveTo>
                  <a:lnTo>
                    <a:pt x="84" y="71"/>
                  </a:lnTo>
                  <a:lnTo>
                    <a:pt x="72" y="84"/>
                  </a:lnTo>
                  <a:lnTo>
                    <a:pt x="111" y="122"/>
                  </a:lnTo>
                  <a:lnTo>
                    <a:pt x="111" y="122"/>
                  </a:lnTo>
                  <a:lnTo>
                    <a:pt x="123" y="111"/>
                  </a:lnTo>
                  <a:lnTo>
                    <a:pt x="123" y="111"/>
                  </a:lnTo>
                  <a:close/>
                  <a:moveTo>
                    <a:pt x="304" y="317"/>
                  </a:moveTo>
                  <a:lnTo>
                    <a:pt x="343" y="356"/>
                  </a:lnTo>
                  <a:lnTo>
                    <a:pt x="356" y="343"/>
                  </a:lnTo>
                  <a:lnTo>
                    <a:pt x="317" y="305"/>
                  </a:lnTo>
                  <a:lnTo>
                    <a:pt x="317" y="305"/>
                  </a:lnTo>
                  <a:lnTo>
                    <a:pt x="304" y="317"/>
                  </a:lnTo>
                  <a:lnTo>
                    <a:pt x="304" y="317"/>
                  </a:lnTo>
                  <a:close/>
                  <a:moveTo>
                    <a:pt x="351" y="204"/>
                  </a:moveTo>
                  <a:lnTo>
                    <a:pt x="351" y="204"/>
                  </a:lnTo>
                  <a:lnTo>
                    <a:pt x="352" y="214"/>
                  </a:lnTo>
                  <a:lnTo>
                    <a:pt x="352" y="214"/>
                  </a:lnTo>
                  <a:lnTo>
                    <a:pt x="351" y="223"/>
                  </a:lnTo>
                  <a:lnTo>
                    <a:pt x="427" y="223"/>
                  </a:lnTo>
                  <a:lnTo>
                    <a:pt x="427" y="204"/>
                  </a:lnTo>
                  <a:lnTo>
                    <a:pt x="351" y="204"/>
                  </a:lnTo>
                  <a:close/>
                  <a:moveTo>
                    <a:pt x="205" y="351"/>
                  </a:moveTo>
                  <a:lnTo>
                    <a:pt x="205" y="427"/>
                  </a:lnTo>
                  <a:lnTo>
                    <a:pt x="223" y="427"/>
                  </a:lnTo>
                  <a:lnTo>
                    <a:pt x="223" y="351"/>
                  </a:lnTo>
                  <a:lnTo>
                    <a:pt x="223" y="351"/>
                  </a:lnTo>
                  <a:lnTo>
                    <a:pt x="214" y="351"/>
                  </a:lnTo>
                  <a:lnTo>
                    <a:pt x="214" y="351"/>
                  </a:lnTo>
                  <a:lnTo>
                    <a:pt x="205" y="351"/>
                  </a:lnTo>
                  <a:lnTo>
                    <a:pt x="205" y="351"/>
                  </a:lnTo>
                  <a:close/>
                  <a:moveTo>
                    <a:pt x="111" y="305"/>
                  </a:moveTo>
                  <a:lnTo>
                    <a:pt x="72" y="343"/>
                  </a:lnTo>
                  <a:lnTo>
                    <a:pt x="84" y="356"/>
                  </a:lnTo>
                  <a:lnTo>
                    <a:pt x="123" y="317"/>
                  </a:lnTo>
                  <a:lnTo>
                    <a:pt x="123" y="317"/>
                  </a:lnTo>
                  <a:lnTo>
                    <a:pt x="111" y="305"/>
                  </a:lnTo>
                  <a:lnTo>
                    <a:pt x="111" y="305"/>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75" name="Freeform 11"/>
            <p:cNvSpPr>
              <a:spLocks noEditPoints="1"/>
            </p:cNvSpPr>
            <p:nvPr/>
          </p:nvSpPr>
          <p:spPr bwMode="auto">
            <a:xfrm>
              <a:off x="1479000" y="2397965"/>
              <a:ext cx="190500" cy="190500"/>
            </a:xfrm>
            <a:custGeom>
              <a:avLst/>
              <a:gdLst>
                <a:gd name="T0" fmla="*/ 1 w 239"/>
                <a:gd name="T1" fmla="*/ 108 h 241"/>
                <a:gd name="T2" fmla="*/ 9 w 239"/>
                <a:gd name="T3" fmla="*/ 74 h 241"/>
                <a:gd name="T4" fmla="*/ 28 w 239"/>
                <a:gd name="T5" fmla="*/ 44 h 241"/>
                <a:gd name="T6" fmla="*/ 52 w 239"/>
                <a:gd name="T7" fmla="*/ 21 h 241"/>
                <a:gd name="T8" fmla="*/ 85 w 239"/>
                <a:gd name="T9" fmla="*/ 6 h 241"/>
                <a:gd name="T10" fmla="*/ 120 w 239"/>
                <a:gd name="T11" fmla="*/ 0 h 241"/>
                <a:gd name="T12" fmla="*/ 132 w 239"/>
                <a:gd name="T13" fmla="*/ 1 h 241"/>
                <a:gd name="T14" fmla="*/ 166 w 239"/>
                <a:gd name="T15" fmla="*/ 10 h 241"/>
                <a:gd name="T16" fmla="*/ 196 w 239"/>
                <a:gd name="T17" fmla="*/ 28 h 241"/>
                <a:gd name="T18" fmla="*/ 219 w 239"/>
                <a:gd name="T19" fmla="*/ 53 h 241"/>
                <a:gd name="T20" fmla="*/ 234 w 239"/>
                <a:gd name="T21" fmla="*/ 84 h 241"/>
                <a:gd name="T22" fmla="*/ 239 w 239"/>
                <a:gd name="T23" fmla="*/ 121 h 241"/>
                <a:gd name="T24" fmla="*/ 239 w 239"/>
                <a:gd name="T25" fmla="*/ 133 h 241"/>
                <a:gd name="T26" fmla="*/ 230 w 239"/>
                <a:gd name="T27" fmla="*/ 167 h 241"/>
                <a:gd name="T28" fmla="*/ 212 w 239"/>
                <a:gd name="T29" fmla="*/ 198 h 241"/>
                <a:gd name="T30" fmla="*/ 187 w 239"/>
                <a:gd name="T31" fmla="*/ 220 h 241"/>
                <a:gd name="T32" fmla="*/ 155 w 239"/>
                <a:gd name="T33" fmla="*/ 235 h 241"/>
                <a:gd name="T34" fmla="*/ 120 w 239"/>
                <a:gd name="T35" fmla="*/ 241 h 241"/>
                <a:gd name="T36" fmla="*/ 107 w 239"/>
                <a:gd name="T37" fmla="*/ 241 h 241"/>
                <a:gd name="T38" fmla="*/ 73 w 239"/>
                <a:gd name="T39" fmla="*/ 231 h 241"/>
                <a:gd name="T40" fmla="*/ 44 w 239"/>
                <a:gd name="T41" fmla="*/ 214 h 241"/>
                <a:gd name="T42" fmla="*/ 20 w 239"/>
                <a:gd name="T43" fmla="*/ 188 h 241"/>
                <a:gd name="T44" fmla="*/ 5 w 239"/>
                <a:gd name="T45" fmla="*/ 157 h 241"/>
                <a:gd name="T46" fmla="*/ 0 w 239"/>
                <a:gd name="T47" fmla="*/ 121 h 241"/>
                <a:gd name="T48" fmla="*/ 24 w 239"/>
                <a:gd name="T49" fmla="*/ 121 h 241"/>
                <a:gd name="T50" fmla="*/ 29 w 239"/>
                <a:gd name="T51" fmla="*/ 149 h 241"/>
                <a:gd name="T52" fmla="*/ 40 w 239"/>
                <a:gd name="T53" fmla="*/ 174 h 241"/>
                <a:gd name="T54" fmla="*/ 59 w 239"/>
                <a:gd name="T55" fmla="*/ 194 h 241"/>
                <a:gd name="T56" fmla="*/ 82 w 239"/>
                <a:gd name="T57" fmla="*/ 208 h 241"/>
                <a:gd name="T58" fmla="*/ 110 w 239"/>
                <a:gd name="T59" fmla="*/ 216 h 241"/>
                <a:gd name="T60" fmla="*/ 120 w 239"/>
                <a:gd name="T61" fmla="*/ 216 h 241"/>
                <a:gd name="T62" fmla="*/ 148 w 239"/>
                <a:gd name="T63" fmla="*/ 212 h 241"/>
                <a:gd name="T64" fmla="*/ 173 w 239"/>
                <a:gd name="T65" fmla="*/ 200 h 241"/>
                <a:gd name="T66" fmla="*/ 193 w 239"/>
                <a:gd name="T67" fmla="*/ 181 h 241"/>
                <a:gd name="T68" fmla="*/ 207 w 239"/>
                <a:gd name="T69" fmla="*/ 158 h 241"/>
                <a:gd name="T70" fmla="*/ 215 w 239"/>
                <a:gd name="T71" fmla="*/ 131 h 241"/>
                <a:gd name="T72" fmla="*/ 215 w 239"/>
                <a:gd name="T73" fmla="*/ 121 h 241"/>
                <a:gd name="T74" fmla="*/ 210 w 239"/>
                <a:gd name="T75" fmla="*/ 92 h 241"/>
                <a:gd name="T76" fmla="*/ 198 w 239"/>
                <a:gd name="T77" fmla="*/ 67 h 241"/>
                <a:gd name="T78" fmla="*/ 180 w 239"/>
                <a:gd name="T79" fmla="*/ 47 h 241"/>
                <a:gd name="T80" fmla="*/ 157 w 239"/>
                <a:gd name="T81" fmla="*/ 33 h 241"/>
                <a:gd name="T82" fmla="*/ 130 w 239"/>
                <a:gd name="T83" fmla="*/ 25 h 241"/>
                <a:gd name="T84" fmla="*/ 120 w 239"/>
                <a:gd name="T85" fmla="*/ 25 h 241"/>
                <a:gd name="T86" fmla="*/ 91 w 239"/>
                <a:gd name="T87" fmla="*/ 29 h 241"/>
                <a:gd name="T88" fmla="*/ 66 w 239"/>
                <a:gd name="T89" fmla="*/ 41 h 241"/>
                <a:gd name="T90" fmla="*/ 46 w 239"/>
                <a:gd name="T91" fmla="*/ 60 h 241"/>
                <a:gd name="T92" fmla="*/ 32 w 239"/>
                <a:gd name="T93" fmla="*/ 83 h 241"/>
                <a:gd name="T94" fmla="*/ 25 w 239"/>
                <a:gd name="T95" fmla="*/ 11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9" h="241">
                  <a:moveTo>
                    <a:pt x="0" y="121"/>
                  </a:moveTo>
                  <a:lnTo>
                    <a:pt x="0" y="121"/>
                  </a:lnTo>
                  <a:lnTo>
                    <a:pt x="1" y="108"/>
                  </a:lnTo>
                  <a:lnTo>
                    <a:pt x="2" y="96"/>
                  </a:lnTo>
                  <a:lnTo>
                    <a:pt x="5" y="84"/>
                  </a:lnTo>
                  <a:lnTo>
                    <a:pt x="9" y="74"/>
                  </a:lnTo>
                  <a:lnTo>
                    <a:pt x="15" y="63"/>
                  </a:lnTo>
                  <a:lnTo>
                    <a:pt x="20" y="53"/>
                  </a:lnTo>
                  <a:lnTo>
                    <a:pt x="28" y="44"/>
                  </a:lnTo>
                  <a:lnTo>
                    <a:pt x="35" y="36"/>
                  </a:lnTo>
                  <a:lnTo>
                    <a:pt x="44" y="28"/>
                  </a:lnTo>
                  <a:lnTo>
                    <a:pt x="52" y="21"/>
                  </a:lnTo>
                  <a:lnTo>
                    <a:pt x="63" y="15"/>
                  </a:lnTo>
                  <a:lnTo>
                    <a:pt x="73" y="10"/>
                  </a:lnTo>
                  <a:lnTo>
                    <a:pt x="85" y="6"/>
                  </a:lnTo>
                  <a:lnTo>
                    <a:pt x="95" y="2"/>
                  </a:lnTo>
                  <a:lnTo>
                    <a:pt x="107" y="1"/>
                  </a:lnTo>
                  <a:lnTo>
                    <a:pt x="120" y="0"/>
                  </a:lnTo>
                  <a:lnTo>
                    <a:pt x="120" y="0"/>
                  </a:lnTo>
                  <a:lnTo>
                    <a:pt x="120" y="0"/>
                  </a:lnTo>
                  <a:lnTo>
                    <a:pt x="132" y="1"/>
                  </a:lnTo>
                  <a:lnTo>
                    <a:pt x="144" y="2"/>
                  </a:lnTo>
                  <a:lnTo>
                    <a:pt x="155" y="6"/>
                  </a:lnTo>
                  <a:lnTo>
                    <a:pt x="166" y="10"/>
                  </a:lnTo>
                  <a:lnTo>
                    <a:pt x="177" y="15"/>
                  </a:lnTo>
                  <a:lnTo>
                    <a:pt x="187" y="21"/>
                  </a:lnTo>
                  <a:lnTo>
                    <a:pt x="196" y="28"/>
                  </a:lnTo>
                  <a:lnTo>
                    <a:pt x="205" y="36"/>
                  </a:lnTo>
                  <a:lnTo>
                    <a:pt x="212" y="44"/>
                  </a:lnTo>
                  <a:lnTo>
                    <a:pt x="219" y="53"/>
                  </a:lnTo>
                  <a:lnTo>
                    <a:pt x="225" y="63"/>
                  </a:lnTo>
                  <a:lnTo>
                    <a:pt x="230" y="74"/>
                  </a:lnTo>
                  <a:lnTo>
                    <a:pt x="234" y="84"/>
                  </a:lnTo>
                  <a:lnTo>
                    <a:pt x="237" y="96"/>
                  </a:lnTo>
                  <a:lnTo>
                    <a:pt x="239" y="108"/>
                  </a:lnTo>
                  <a:lnTo>
                    <a:pt x="239" y="121"/>
                  </a:lnTo>
                  <a:lnTo>
                    <a:pt x="239" y="121"/>
                  </a:lnTo>
                  <a:lnTo>
                    <a:pt x="239" y="121"/>
                  </a:lnTo>
                  <a:lnTo>
                    <a:pt x="239" y="133"/>
                  </a:lnTo>
                  <a:lnTo>
                    <a:pt x="237" y="145"/>
                  </a:lnTo>
                  <a:lnTo>
                    <a:pt x="234" y="157"/>
                  </a:lnTo>
                  <a:lnTo>
                    <a:pt x="230" y="167"/>
                  </a:lnTo>
                  <a:lnTo>
                    <a:pt x="225" y="178"/>
                  </a:lnTo>
                  <a:lnTo>
                    <a:pt x="219" y="188"/>
                  </a:lnTo>
                  <a:lnTo>
                    <a:pt x="212" y="198"/>
                  </a:lnTo>
                  <a:lnTo>
                    <a:pt x="205" y="205"/>
                  </a:lnTo>
                  <a:lnTo>
                    <a:pt x="196" y="214"/>
                  </a:lnTo>
                  <a:lnTo>
                    <a:pt x="187" y="220"/>
                  </a:lnTo>
                  <a:lnTo>
                    <a:pt x="177" y="227"/>
                  </a:lnTo>
                  <a:lnTo>
                    <a:pt x="166" y="231"/>
                  </a:lnTo>
                  <a:lnTo>
                    <a:pt x="155" y="235"/>
                  </a:lnTo>
                  <a:lnTo>
                    <a:pt x="144" y="238"/>
                  </a:lnTo>
                  <a:lnTo>
                    <a:pt x="132" y="241"/>
                  </a:lnTo>
                  <a:lnTo>
                    <a:pt x="120" y="241"/>
                  </a:lnTo>
                  <a:lnTo>
                    <a:pt x="120" y="241"/>
                  </a:lnTo>
                  <a:lnTo>
                    <a:pt x="120" y="241"/>
                  </a:lnTo>
                  <a:lnTo>
                    <a:pt x="107" y="241"/>
                  </a:lnTo>
                  <a:lnTo>
                    <a:pt x="95" y="238"/>
                  </a:lnTo>
                  <a:lnTo>
                    <a:pt x="85" y="235"/>
                  </a:lnTo>
                  <a:lnTo>
                    <a:pt x="73" y="231"/>
                  </a:lnTo>
                  <a:lnTo>
                    <a:pt x="63" y="227"/>
                  </a:lnTo>
                  <a:lnTo>
                    <a:pt x="52" y="220"/>
                  </a:lnTo>
                  <a:lnTo>
                    <a:pt x="44" y="214"/>
                  </a:lnTo>
                  <a:lnTo>
                    <a:pt x="35" y="205"/>
                  </a:lnTo>
                  <a:lnTo>
                    <a:pt x="28" y="198"/>
                  </a:lnTo>
                  <a:lnTo>
                    <a:pt x="20" y="188"/>
                  </a:lnTo>
                  <a:lnTo>
                    <a:pt x="15" y="178"/>
                  </a:lnTo>
                  <a:lnTo>
                    <a:pt x="9" y="167"/>
                  </a:lnTo>
                  <a:lnTo>
                    <a:pt x="5" y="157"/>
                  </a:lnTo>
                  <a:lnTo>
                    <a:pt x="2" y="145"/>
                  </a:lnTo>
                  <a:lnTo>
                    <a:pt x="1" y="133"/>
                  </a:lnTo>
                  <a:lnTo>
                    <a:pt x="0" y="121"/>
                  </a:lnTo>
                  <a:lnTo>
                    <a:pt x="0" y="121"/>
                  </a:lnTo>
                  <a:close/>
                  <a:moveTo>
                    <a:pt x="24" y="121"/>
                  </a:moveTo>
                  <a:lnTo>
                    <a:pt x="24" y="121"/>
                  </a:lnTo>
                  <a:lnTo>
                    <a:pt x="25" y="131"/>
                  </a:lnTo>
                  <a:lnTo>
                    <a:pt x="26" y="139"/>
                  </a:lnTo>
                  <a:lnTo>
                    <a:pt x="29" y="149"/>
                  </a:lnTo>
                  <a:lnTo>
                    <a:pt x="32" y="158"/>
                  </a:lnTo>
                  <a:lnTo>
                    <a:pt x="36" y="166"/>
                  </a:lnTo>
                  <a:lnTo>
                    <a:pt x="40" y="174"/>
                  </a:lnTo>
                  <a:lnTo>
                    <a:pt x="46" y="181"/>
                  </a:lnTo>
                  <a:lnTo>
                    <a:pt x="52" y="188"/>
                  </a:lnTo>
                  <a:lnTo>
                    <a:pt x="59" y="194"/>
                  </a:lnTo>
                  <a:lnTo>
                    <a:pt x="66" y="200"/>
                  </a:lnTo>
                  <a:lnTo>
                    <a:pt x="74" y="204"/>
                  </a:lnTo>
                  <a:lnTo>
                    <a:pt x="82" y="208"/>
                  </a:lnTo>
                  <a:lnTo>
                    <a:pt x="91" y="212"/>
                  </a:lnTo>
                  <a:lnTo>
                    <a:pt x="101" y="214"/>
                  </a:lnTo>
                  <a:lnTo>
                    <a:pt x="110" y="216"/>
                  </a:lnTo>
                  <a:lnTo>
                    <a:pt x="120" y="216"/>
                  </a:lnTo>
                  <a:lnTo>
                    <a:pt x="120" y="216"/>
                  </a:lnTo>
                  <a:lnTo>
                    <a:pt x="120" y="216"/>
                  </a:lnTo>
                  <a:lnTo>
                    <a:pt x="130" y="216"/>
                  </a:lnTo>
                  <a:lnTo>
                    <a:pt x="139" y="214"/>
                  </a:lnTo>
                  <a:lnTo>
                    <a:pt x="148" y="212"/>
                  </a:lnTo>
                  <a:lnTo>
                    <a:pt x="157" y="208"/>
                  </a:lnTo>
                  <a:lnTo>
                    <a:pt x="165" y="204"/>
                  </a:lnTo>
                  <a:lnTo>
                    <a:pt x="173" y="200"/>
                  </a:lnTo>
                  <a:lnTo>
                    <a:pt x="180" y="194"/>
                  </a:lnTo>
                  <a:lnTo>
                    <a:pt x="187" y="188"/>
                  </a:lnTo>
                  <a:lnTo>
                    <a:pt x="193" y="181"/>
                  </a:lnTo>
                  <a:lnTo>
                    <a:pt x="198" y="174"/>
                  </a:lnTo>
                  <a:lnTo>
                    <a:pt x="204" y="166"/>
                  </a:lnTo>
                  <a:lnTo>
                    <a:pt x="207" y="158"/>
                  </a:lnTo>
                  <a:lnTo>
                    <a:pt x="210" y="149"/>
                  </a:lnTo>
                  <a:lnTo>
                    <a:pt x="214" y="139"/>
                  </a:lnTo>
                  <a:lnTo>
                    <a:pt x="215" y="131"/>
                  </a:lnTo>
                  <a:lnTo>
                    <a:pt x="215" y="121"/>
                  </a:lnTo>
                  <a:lnTo>
                    <a:pt x="215" y="121"/>
                  </a:lnTo>
                  <a:lnTo>
                    <a:pt x="215" y="121"/>
                  </a:lnTo>
                  <a:lnTo>
                    <a:pt x="215" y="111"/>
                  </a:lnTo>
                  <a:lnTo>
                    <a:pt x="214" y="102"/>
                  </a:lnTo>
                  <a:lnTo>
                    <a:pt x="210" y="92"/>
                  </a:lnTo>
                  <a:lnTo>
                    <a:pt x="207" y="83"/>
                  </a:lnTo>
                  <a:lnTo>
                    <a:pt x="204" y="75"/>
                  </a:lnTo>
                  <a:lnTo>
                    <a:pt x="198" y="67"/>
                  </a:lnTo>
                  <a:lnTo>
                    <a:pt x="193" y="60"/>
                  </a:lnTo>
                  <a:lnTo>
                    <a:pt x="187" y="53"/>
                  </a:lnTo>
                  <a:lnTo>
                    <a:pt x="180" y="47"/>
                  </a:lnTo>
                  <a:lnTo>
                    <a:pt x="173" y="41"/>
                  </a:lnTo>
                  <a:lnTo>
                    <a:pt x="165" y="37"/>
                  </a:lnTo>
                  <a:lnTo>
                    <a:pt x="157" y="33"/>
                  </a:lnTo>
                  <a:lnTo>
                    <a:pt x="148" y="29"/>
                  </a:lnTo>
                  <a:lnTo>
                    <a:pt x="139" y="27"/>
                  </a:lnTo>
                  <a:lnTo>
                    <a:pt x="130" y="25"/>
                  </a:lnTo>
                  <a:lnTo>
                    <a:pt x="120" y="25"/>
                  </a:lnTo>
                  <a:lnTo>
                    <a:pt x="120" y="25"/>
                  </a:lnTo>
                  <a:lnTo>
                    <a:pt x="120" y="25"/>
                  </a:lnTo>
                  <a:lnTo>
                    <a:pt x="110" y="25"/>
                  </a:lnTo>
                  <a:lnTo>
                    <a:pt x="101" y="27"/>
                  </a:lnTo>
                  <a:lnTo>
                    <a:pt x="91" y="29"/>
                  </a:lnTo>
                  <a:lnTo>
                    <a:pt x="82" y="33"/>
                  </a:lnTo>
                  <a:lnTo>
                    <a:pt x="74" y="37"/>
                  </a:lnTo>
                  <a:lnTo>
                    <a:pt x="66" y="41"/>
                  </a:lnTo>
                  <a:lnTo>
                    <a:pt x="59" y="47"/>
                  </a:lnTo>
                  <a:lnTo>
                    <a:pt x="52" y="53"/>
                  </a:lnTo>
                  <a:lnTo>
                    <a:pt x="46" y="60"/>
                  </a:lnTo>
                  <a:lnTo>
                    <a:pt x="40" y="67"/>
                  </a:lnTo>
                  <a:lnTo>
                    <a:pt x="36" y="75"/>
                  </a:lnTo>
                  <a:lnTo>
                    <a:pt x="32" y="83"/>
                  </a:lnTo>
                  <a:lnTo>
                    <a:pt x="29" y="92"/>
                  </a:lnTo>
                  <a:lnTo>
                    <a:pt x="26" y="102"/>
                  </a:lnTo>
                  <a:lnTo>
                    <a:pt x="25" y="111"/>
                  </a:lnTo>
                  <a:lnTo>
                    <a:pt x="24" y="121"/>
                  </a:lnTo>
                  <a:lnTo>
                    <a:pt x="24" y="121"/>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grpSp>
      <p:grpSp>
        <p:nvGrpSpPr>
          <p:cNvPr id="76" name="Group 75"/>
          <p:cNvGrpSpPr/>
          <p:nvPr/>
        </p:nvGrpSpPr>
        <p:grpSpPr>
          <a:xfrm>
            <a:off x="1269615" y="3386399"/>
            <a:ext cx="523532" cy="528856"/>
            <a:chOff x="-237877" y="3119986"/>
            <a:chExt cx="1107052" cy="1118310"/>
          </a:xfrm>
        </p:grpSpPr>
        <p:sp>
          <p:nvSpPr>
            <p:cNvPr id="77" name="Freeform 76"/>
            <p:cNvSpPr>
              <a:spLocks noEditPoints="1"/>
            </p:cNvSpPr>
            <p:nvPr/>
          </p:nvSpPr>
          <p:spPr bwMode="auto">
            <a:xfrm rot="2700000">
              <a:off x="180399" y="3533150"/>
              <a:ext cx="284774" cy="286092"/>
            </a:xfrm>
            <a:custGeom>
              <a:avLst/>
              <a:gdLst>
                <a:gd name="T0" fmla="*/ 352 w 432"/>
                <a:gd name="T1" fmla="*/ 48 h 432"/>
                <a:gd name="T2" fmla="*/ 297 w 432"/>
                <a:gd name="T3" fmla="*/ 16 h 432"/>
                <a:gd name="T4" fmla="*/ 237 w 432"/>
                <a:gd name="T5" fmla="*/ 1 h 432"/>
                <a:gd name="T6" fmla="*/ 175 w 432"/>
                <a:gd name="T7" fmla="*/ 4 h 432"/>
                <a:gd name="T8" fmla="*/ 115 w 432"/>
                <a:gd name="T9" fmla="*/ 25 h 432"/>
                <a:gd name="T10" fmla="*/ 64 w 432"/>
                <a:gd name="T11" fmla="*/ 63 h 432"/>
                <a:gd name="T12" fmla="*/ 35 w 432"/>
                <a:gd name="T13" fmla="*/ 97 h 432"/>
                <a:gd name="T14" fmla="*/ 8 w 432"/>
                <a:gd name="T15" fmla="*/ 154 h 432"/>
                <a:gd name="T16" fmla="*/ 0 w 432"/>
                <a:gd name="T17" fmla="*/ 216 h 432"/>
                <a:gd name="T18" fmla="*/ 8 w 432"/>
                <a:gd name="T19" fmla="*/ 278 h 432"/>
                <a:gd name="T20" fmla="*/ 35 w 432"/>
                <a:gd name="T21" fmla="*/ 335 h 432"/>
                <a:gd name="T22" fmla="*/ 64 w 432"/>
                <a:gd name="T23" fmla="*/ 368 h 432"/>
                <a:gd name="T24" fmla="*/ 115 w 432"/>
                <a:gd name="T25" fmla="*/ 407 h 432"/>
                <a:gd name="T26" fmla="*/ 175 w 432"/>
                <a:gd name="T27" fmla="*/ 428 h 432"/>
                <a:gd name="T28" fmla="*/ 237 w 432"/>
                <a:gd name="T29" fmla="*/ 431 h 432"/>
                <a:gd name="T30" fmla="*/ 297 w 432"/>
                <a:gd name="T31" fmla="*/ 416 h 432"/>
                <a:gd name="T32" fmla="*/ 352 w 432"/>
                <a:gd name="T33" fmla="*/ 384 h 432"/>
                <a:gd name="T34" fmla="*/ 384 w 432"/>
                <a:gd name="T35" fmla="*/ 352 h 432"/>
                <a:gd name="T36" fmla="*/ 416 w 432"/>
                <a:gd name="T37" fmla="*/ 297 h 432"/>
                <a:gd name="T38" fmla="*/ 431 w 432"/>
                <a:gd name="T39" fmla="*/ 236 h 432"/>
                <a:gd name="T40" fmla="*/ 428 w 432"/>
                <a:gd name="T41" fmla="*/ 175 h 432"/>
                <a:gd name="T42" fmla="*/ 407 w 432"/>
                <a:gd name="T43" fmla="*/ 115 h 432"/>
                <a:gd name="T44" fmla="*/ 368 w 432"/>
                <a:gd name="T45" fmla="*/ 63 h 432"/>
                <a:gd name="T46" fmla="*/ 338 w 432"/>
                <a:gd name="T47" fmla="*/ 293 h 432"/>
                <a:gd name="T48" fmla="*/ 339 w 432"/>
                <a:gd name="T49" fmla="*/ 296 h 432"/>
                <a:gd name="T50" fmla="*/ 299 w 432"/>
                <a:gd name="T51" fmla="*/ 338 h 432"/>
                <a:gd name="T52" fmla="*/ 296 w 432"/>
                <a:gd name="T53" fmla="*/ 339 h 432"/>
                <a:gd name="T54" fmla="*/ 293 w 432"/>
                <a:gd name="T55" fmla="*/ 338 h 432"/>
                <a:gd name="T56" fmla="*/ 139 w 432"/>
                <a:gd name="T57" fmla="*/ 338 h 432"/>
                <a:gd name="T58" fmla="*/ 136 w 432"/>
                <a:gd name="T59" fmla="*/ 339 h 432"/>
                <a:gd name="T60" fmla="*/ 94 w 432"/>
                <a:gd name="T61" fmla="*/ 299 h 432"/>
                <a:gd name="T62" fmla="*/ 93 w 432"/>
                <a:gd name="T63" fmla="*/ 296 h 432"/>
                <a:gd name="T64" fmla="*/ 94 w 432"/>
                <a:gd name="T65" fmla="*/ 293 h 432"/>
                <a:gd name="T66" fmla="*/ 94 w 432"/>
                <a:gd name="T67" fmla="*/ 139 h 432"/>
                <a:gd name="T68" fmla="*/ 93 w 432"/>
                <a:gd name="T69" fmla="*/ 136 h 432"/>
                <a:gd name="T70" fmla="*/ 133 w 432"/>
                <a:gd name="T71" fmla="*/ 94 h 432"/>
                <a:gd name="T72" fmla="*/ 136 w 432"/>
                <a:gd name="T73" fmla="*/ 93 h 432"/>
                <a:gd name="T74" fmla="*/ 139 w 432"/>
                <a:gd name="T75" fmla="*/ 94 h 432"/>
                <a:gd name="T76" fmla="*/ 293 w 432"/>
                <a:gd name="T77" fmla="*/ 94 h 432"/>
                <a:gd name="T78" fmla="*/ 296 w 432"/>
                <a:gd name="T79" fmla="*/ 93 h 432"/>
                <a:gd name="T80" fmla="*/ 299 w 432"/>
                <a:gd name="T81" fmla="*/ 94 h 432"/>
                <a:gd name="T82" fmla="*/ 339 w 432"/>
                <a:gd name="T83" fmla="*/ 134 h 432"/>
                <a:gd name="T84" fmla="*/ 339 w 432"/>
                <a:gd name="T85" fmla="*/ 137 h 432"/>
                <a:gd name="T86" fmla="*/ 338 w 432"/>
                <a:gd name="T87" fmla="*/ 293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2" h="432">
                  <a:moveTo>
                    <a:pt x="368" y="63"/>
                  </a:moveTo>
                  <a:lnTo>
                    <a:pt x="368" y="63"/>
                  </a:lnTo>
                  <a:lnTo>
                    <a:pt x="352" y="48"/>
                  </a:lnTo>
                  <a:lnTo>
                    <a:pt x="335" y="35"/>
                  </a:lnTo>
                  <a:lnTo>
                    <a:pt x="317" y="25"/>
                  </a:lnTo>
                  <a:lnTo>
                    <a:pt x="297" y="16"/>
                  </a:lnTo>
                  <a:lnTo>
                    <a:pt x="278" y="8"/>
                  </a:lnTo>
                  <a:lnTo>
                    <a:pt x="257" y="4"/>
                  </a:lnTo>
                  <a:lnTo>
                    <a:pt x="237" y="1"/>
                  </a:lnTo>
                  <a:lnTo>
                    <a:pt x="216" y="0"/>
                  </a:lnTo>
                  <a:lnTo>
                    <a:pt x="195" y="1"/>
                  </a:lnTo>
                  <a:lnTo>
                    <a:pt x="175" y="4"/>
                  </a:lnTo>
                  <a:lnTo>
                    <a:pt x="154" y="8"/>
                  </a:lnTo>
                  <a:lnTo>
                    <a:pt x="135" y="16"/>
                  </a:lnTo>
                  <a:lnTo>
                    <a:pt x="115" y="25"/>
                  </a:lnTo>
                  <a:lnTo>
                    <a:pt x="97" y="35"/>
                  </a:lnTo>
                  <a:lnTo>
                    <a:pt x="80" y="48"/>
                  </a:lnTo>
                  <a:lnTo>
                    <a:pt x="64" y="63"/>
                  </a:lnTo>
                  <a:lnTo>
                    <a:pt x="64" y="63"/>
                  </a:lnTo>
                  <a:lnTo>
                    <a:pt x="48" y="80"/>
                  </a:lnTo>
                  <a:lnTo>
                    <a:pt x="35" y="97"/>
                  </a:lnTo>
                  <a:lnTo>
                    <a:pt x="25" y="115"/>
                  </a:lnTo>
                  <a:lnTo>
                    <a:pt x="16" y="135"/>
                  </a:lnTo>
                  <a:lnTo>
                    <a:pt x="8" y="154"/>
                  </a:lnTo>
                  <a:lnTo>
                    <a:pt x="4" y="175"/>
                  </a:lnTo>
                  <a:lnTo>
                    <a:pt x="1" y="195"/>
                  </a:lnTo>
                  <a:lnTo>
                    <a:pt x="0" y="216"/>
                  </a:lnTo>
                  <a:lnTo>
                    <a:pt x="1" y="236"/>
                  </a:lnTo>
                  <a:lnTo>
                    <a:pt x="4" y="257"/>
                  </a:lnTo>
                  <a:lnTo>
                    <a:pt x="8" y="278"/>
                  </a:lnTo>
                  <a:lnTo>
                    <a:pt x="16" y="297"/>
                  </a:lnTo>
                  <a:lnTo>
                    <a:pt x="25" y="316"/>
                  </a:lnTo>
                  <a:lnTo>
                    <a:pt x="35" y="335"/>
                  </a:lnTo>
                  <a:lnTo>
                    <a:pt x="48" y="352"/>
                  </a:lnTo>
                  <a:lnTo>
                    <a:pt x="64" y="368"/>
                  </a:lnTo>
                  <a:lnTo>
                    <a:pt x="64" y="368"/>
                  </a:lnTo>
                  <a:lnTo>
                    <a:pt x="80" y="384"/>
                  </a:lnTo>
                  <a:lnTo>
                    <a:pt x="97" y="396"/>
                  </a:lnTo>
                  <a:lnTo>
                    <a:pt x="115" y="407"/>
                  </a:lnTo>
                  <a:lnTo>
                    <a:pt x="135" y="416"/>
                  </a:lnTo>
                  <a:lnTo>
                    <a:pt x="154" y="424"/>
                  </a:lnTo>
                  <a:lnTo>
                    <a:pt x="175" y="428"/>
                  </a:lnTo>
                  <a:lnTo>
                    <a:pt x="195" y="431"/>
                  </a:lnTo>
                  <a:lnTo>
                    <a:pt x="216" y="432"/>
                  </a:lnTo>
                  <a:lnTo>
                    <a:pt x="237" y="431"/>
                  </a:lnTo>
                  <a:lnTo>
                    <a:pt x="257" y="428"/>
                  </a:lnTo>
                  <a:lnTo>
                    <a:pt x="278" y="424"/>
                  </a:lnTo>
                  <a:lnTo>
                    <a:pt x="297" y="416"/>
                  </a:lnTo>
                  <a:lnTo>
                    <a:pt x="317" y="407"/>
                  </a:lnTo>
                  <a:lnTo>
                    <a:pt x="335" y="396"/>
                  </a:lnTo>
                  <a:lnTo>
                    <a:pt x="352" y="384"/>
                  </a:lnTo>
                  <a:lnTo>
                    <a:pt x="368" y="368"/>
                  </a:lnTo>
                  <a:lnTo>
                    <a:pt x="368" y="368"/>
                  </a:lnTo>
                  <a:lnTo>
                    <a:pt x="384" y="352"/>
                  </a:lnTo>
                  <a:lnTo>
                    <a:pt x="397" y="335"/>
                  </a:lnTo>
                  <a:lnTo>
                    <a:pt x="407" y="316"/>
                  </a:lnTo>
                  <a:lnTo>
                    <a:pt x="416" y="297"/>
                  </a:lnTo>
                  <a:lnTo>
                    <a:pt x="424" y="278"/>
                  </a:lnTo>
                  <a:lnTo>
                    <a:pt x="428" y="257"/>
                  </a:lnTo>
                  <a:lnTo>
                    <a:pt x="431" y="236"/>
                  </a:lnTo>
                  <a:lnTo>
                    <a:pt x="432" y="216"/>
                  </a:lnTo>
                  <a:lnTo>
                    <a:pt x="431" y="195"/>
                  </a:lnTo>
                  <a:lnTo>
                    <a:pt x="428" y="175"/>
                  </a:lnTo>
                  <a:lnTo>
                    <a:pt x="424" y="154"/>
                  </a:lnTo>
                  <a:lnTo>
                    <a:pt x="416" y="135"/>
                  </a:lnTo>
                  <a:lnTo>
                    <a:pt x="407" y="115"/>
                  </a:lnTo>
                  <a:lnTo>
                    <a:pt x="397" y="97"/>
                  </a:lnTo>
                  <a:lnTo>
                    <a:pt x="384" y="80"/>
                  </a:lnTo>
                  <a:lnTo>
                    <a:pt x="368" y="63"/>
                  </a:lnTo>
                  <a:lnTo>
                    <a:pt x="368" y="63"/>
                  </a:lnTo>
                  <a:close/>
                  <a:moveTo>
                    <a:pt x="338" y="293"/>
                  </a:moveTo>
                  <a:lnTo>
                    <a:pt x="338" y="293"/>
                  </a:lnTo>
                  <a:lnTo>
                    <a:pt x="339" y="295"/>
                  </a:lnTo>
                  <a:lnTo>
                    <a:pt x="339" y="296"/>
                  </a:lnTo>
                  <a:lnTo>
                    <a:pt x="339" y="296"/>
                  </a:lnTo>
                  <a:lnTo>
                    <a:pt x="339" y="298"/>
                  </a:lnTo>
                  <a:lnTo>
                    <a:pt x="338" y="299"/>
                  </a:lnTo>
                  <a:lnTo>
                    <a:pt x="299" y="338"/>
                  </a:lnTo>
                  <a:lnTo>
                    <a:pt x="299" y="338"/>
                  </a:lnTo>
                  <a:lnTo>
                    <a:pt x="298" y="339"/>
                  </a:lnTo>
                  <a:lnTo>
                    <a:pt x="296" y="339"/>
                  </a:lnTo>
                  <a:lnTo>
                    <a:pt x="296" y="339"/>
                  </a:lnTo>
                  <a:lnTo>
                    <a:pt x="295" y="339"/>
                  </a:lnTo>
                  <a:lnTo>
                    <a:pt x="293" y="338"/>
                  </a:lnTo>
                  <a:lnTo>
                    <a:pt x="216" y="261"/>
                  </a:lnTo>
                  <a:lnTo>
                    <a:pt x="139" y="338"/>
                  </a:lnTo>
                  <a:lnTo>
                    <a:pt x="139" y="338"/>
                  </a:lnTo>
                  <a:lnTo>
                    <a:pt x="137" y="339"/>
                  </a:lnTo>
                  <a:lnTo>
                    <a:pt x="136" y="339"/>
                  </a:lnTo>
                  <a:lnTo>
                    <a:pt x="136" y="339"/>
                  </a:lnTo>
                  <a:lnTo>
                    <a:pt x="134" y="339"/>
                  </a:lnTo>
                  <a:lnTo>
                    <a:pt x="133" y="338"/>
                  </a:lnTo>
                  <a:lnTo>
                    <a:pt x="94" y="299"/>
                  </a:lnTo>
                  <a:lnTo>
                    <a:pt x="94" y="299"/>
                  </a:lnTo>
                  <a:lnTo>
                    <a:pt x="93" y="298"/>
                  </a:lnTo>
                  <a:lnTo>
                    <a:pt x="93" y="296"/>
                  </a:lnTo>
                  <a:lnTo>
                    <a:pt x="93" y="296"/>
                  </a:lnTo>
                  <a:lnTo>
                    <a:pt x="93" y="295"/>
                  </a:lnTo>
                  <a:lnTo>
                    <a:pt x="94" y="293"/>
                  </a:lnTo>
                  <a:lnTo>
                    <a:pt x="171" y="216"/>
                  </a:lnTo>
                  <a:lnTo>
                    <a:pt x="94" y="139"/>
                  </a:lnTo>
                  <a:lnTo>
                    <a:pt x="94" y="139"/>
                  </a:lnTo>
                  <a:lnTo>
                    <a:pt x="93" y="137"/>
                  </a:lnTo>
                  <a:lnTo>
                    <a:pt x="93" y="136"/>
                  </a:lnTo>
                  <a:lnTo>
                    <a:pt x="93" y="136"/>
                  </a:lnTo>
                  <a:lnTo>
                    <a:pt x="93" y="134"/>
                  </a:lnTo>
                  <a:lnTo>
                    <a:pt x="94" y="133"/>
                  </a:lnTo>
                  <a:lnTo>
                    <a:pt x="133" y="94"/>
                  </a:lnTo>
                  <a:lnTo>
                    <a:pt x="133" y="94"/>
                  </a:lnTo>
                  <a:lnTo>
                    <a:pt x="134" y="93"/>
                  </a:lnTo>
                  <a:lnTo>
                    <a:pt x="136" y="93"/>
                  </a:lnTo>
                  <a:lnTo>
                    <a:pt x="136" y="93"/>
                  </a:lnTo>
                  <a:lnTo>
                    <a:pt x="137" y="93"/>
                  </a:lnTo>
                  <a:lnTo>
                    <a:pt x="139" y="94"/>
                  </a:lnTo>
                  <a:lnTo>
                    <a:pt x="216" y="171"/>
                  </a:lnTo>
                  <a:lnTo>
                    <a:pt x="219" y="167"/>
                  </a:lnTo>
                  <a:lnTo>
                    <a:pt x="293" y="94"/>
                  </a:lnTo>
                  <a:lnTo>
                    <a:pt x="293" y="94"/>
                  </a:lnTo>
                  <a:lnTo>
                    <a:pt x="295" y="93"/>
                  </a:lnTo>
                  <a:lnTo>
                    <a:pt x="296" y="93"/>
                  </a:lnTo>
                  <a:lnTo>
                    <a:pt x="296" y="93"/>
                  </a:lnTo>
                  <a:lnTo>
                    <a:pt x="298" y="93"/>
                  </a:lnTo>
                  <a:lnTo>
                    <a:pt x="299" y="94"/>
                  </a:lnTo>
                  <a:lnTo>
                    <a:pt x="338" y="133"/>
                  </a:lnTo>
                  <a:lnTo>
                    <a:pt x="338" y="133"/>
                  </a:lnTo>
                  <a:lnTo>
                    <a:pt x="339" y="134"/>
                  </a:lnTo>
                  <a:lnTo>
                    <a:pt x="339" y="136"/>
                  </a:lnTo>
                  <a:lnTo>
                    <a:pt x="339" y="136"/>
                  </a:lnTo>
                  <a:lnTo>
                    <a:pt x="339" y="137"/>
                  </a:lnTo>
                  <a:lnTo>
                    <a:pt x="338" y="139"/>
                  </a:lnTo>
                  <a:lnTo>
                    <a:pt x="261" y="216"/>
                  </a:lnTo>
                  <a:lnTo>
                    <a:pt x="338" y="293"/>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78" name="Donut 77"/>
            <p:cNvSpPr/>
            <p:nvPr/>
          </p:nvSpPr>
          <p:spPr>
            <a:xfrm rot="19754426">
              <a:off x="59075" y="3119986"/>
              <a:ext cx="529744" cy="1107052"/>
            </a:xfrm>
            <a:prstGeom prst="donut">
              <a:avLst>
                <a:gd name="adj" fmla="val 4072"/>
              </a:avLst>
            </a:prstGeom>
            <a:solidFill>
              <a:srgbClr val="0096D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HP Simplified"/>
              </a:endParaRPr>
            </a:p>
          </p:txBody>
        </p:sp>
        <p:sp>
          <p:nvSpPr>
            <p:cNvPr id="79" name="Donut 78"/>
            <p:cNvSpPr/>
            <p:nvPr/>
          </p:nvSpPr>
          <p:spPr>
            <a:xfrm rot="1800000">
              <a:off x="63354" y="3131244"/>
              <a:ext cx="529744" cy="1107052"/>
            </a:xfrm>
            <a:prstGeom prst="donut">
              <a:avLst>
                <a:gd name="adj" fmla="val 4072"/>
              </a:avLst>
            </a:prstGeom>
            <a:solidFill>
              <a:srgbClr val="0096D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HP Simplified"/>
              </a:endParaRPr>
            </a:p>
          </p:txBody>
        </p:sp>
        <p:sp>
          <p:nvSpPr>
            <p:cNvPr id="80" name="Donut 79"/>
            <p:cNvSpPr/>
            <p:nvPr/>
          </p:nvSpPr>
          <p:spPr>
            <a:xfrm rot="16200000">
              <a:off x="50777" y="3131244"/>
              <a:ext cx="529744" cy="1107052"/>
            </a:xfrm>
            <a:prstGeom prst="donut">
              <a:avLst>
                <a:gd name="adj" fmla="val 4072"/>
              </a:avLst>
            </a:prstGeom>
            <a:solidFill>
              <a:srgbClr val="0096D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HP Simplified"/>
              </a:endParaRPr>
            </a:p>
          </p:txBody>
        </p:sp>
        <p:sp>
          <p:nvSpPr>
            <p:cNvPr id="81" name="Oval 80"/>
            <p:cNvSpPr/>
            <p:nvPr/>
          </p:nvSpPr>
          <p:spPr>
            <a:xfrm>
              <a:off x="686101" y="3721093"/>
              <a:ext cx="183074" cy="183074"/>
            </a:xfrm>
            <a:prstGeom prst="ellipse">
              <a:avLst/>
            </a:prstGeom>
            <a:solidFill>
              <a:srgbClr val="0096D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HP Simplified"/>
              </a:endParaRPr>
            </a:p>
          </p:txBody>
        </p:sp>
        <p:sp>
          <p:nvSpPr>
            <p:cNvPr id="82" name="Oval 81"/>
            <p:cNvSpPr/>
            <p:nvPr/>
          </p:nvSpPr>
          <p:spPr>
            <a:xfrm>
              <a:off x="-58275" y="3506697"/>
              <a:ext cx="103595" cy="103595"/>
            </a:xfrm>
            <a:prstGeom prst="ellipse">
              <a:avLst/>
            </a:prstGeom>
            <a:solidFill>
              <a:srgbClr val="0096D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HP Simplified"/>
              </a:endParaRPr>
            </a:p>
          </p:txBody>
        </p:sp>
      </p:grpSp>
      <p:grpSp>
        <p:nvGrpSpPr>
          <p:cNvPr id="83" name="Group 82"/>
          <p:cNvGrpSpPr/>
          <p:nvPr/>
        </p:nvGrpSpPr>
        <p:grpSpPr>
          <a:xfrm>
            <a:off x="1269615" y="1103681"/>
            <a:ext cx="523532" cy="528856"/>
            <a:chOff x="1269615" y="1103681"/>
            <a:chExt cx="523532" cy="528856"/>
          </a:xfrm>
        </p:grpSpPr>
        <p:sp>
          <p:nvSpPr>
            <p:cNvPr id="84" name="Oval 83"/>
            <p:cNvSpPr/>
            <p:nvPr/>
          </p:nvSpPr>
          <p:spPr>
            <a:xfrm>
              <a:off x="1472028" y="1303939"/>
              <a:ext cx="126227" cy="126227"/>
            </a:xfrm>
            <a:prstGeom prst="ellipse">
              <a:avLst/>
            </a:prstGeom>
            <a:solidFill>
              <a:srgbClr val="0096D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HP Simplified"/>
              </a:endParaRPr>
            </a:p>
          </p:txBody>
        </p:sp>
        <p:sp>
          <p:nvSpPr>
            <p:cNvPr id="85" name="Donut 84"/>
            <p:cNvSpPr/>
            <p:nvPr/>
          </p:nvSpPr>
          <p:spPr>
            <a:xfrm rot="19754426">
              <a:off x="1410046" y="1103681"/>
              <a:ext cx="250519" cy="523532"/>
            </a:xfrm>
            <a:prstGeom prst="donut">
              <a:avLst>
                <a:gd name="adj" fmla="val 4072"/>
              </a:avLst>
            </a:prstGeom>
            <a:solidFill>
              <a:srgbClr val="0096D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HP Simplified"/>
              </a:endParaRPr>
            </a:p>
          </p:txBody>
        </p:sp>
        <p:sp>
          <p:nvSpPr>
            <p:cNvPr id="86" name="Donut 85"/>
            <p:cNvSpPr/>
            <p:nvPr/>
          </p:nvSpPr>
          <p:spPr>
            <a:xfrm rot="1800000">
              <a:off x="1412069" y="1109005"/>
              <a:ext cx="250519" cy="523532"/>
            </a:xfrm>
            <a:prstGeom prst="donut">
              <a:avLst>
                <a:gd name="adj" fmla="val 4072"/>
              </a:avLst>
            </a:prstGeom>
            <a:solidFill>
              <a:srgbClr val="0096D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HP Simplified"/>
              </a:endParaRPr>
            </a:p>
          </p:txBody>
        </p:sp>
        <p:sp>
          <p:nvSpPr>
            <p:cNvPr id="87" name="Donut 86"/>
            <p:cNvSpPr/>
            <p:nvPr/>
          </p:nvSpPr>
          <p:spPr>
            <a:xfrm rot="16200000">
              <a:off x="1406121" y="1109005"/>
              <a:ext cx="250519" cy="523532"/>
            </a:xfrm>
            <a:prstGeom prst="donut">
              <a:avLst>
                <a:gd name="adj" fmla="val 4072"/>
              </a:avLst>
            </a:prstGeom>
            <a:solidFill>
              <a:srgbClr val="0096D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HP Simplified"/>
              </a:endParaRPr>
            </a:p>
          </p:txBody>
        </p:sp>
        <p:grpSp>
          <p:nvGrpSpPr>
            <p:cNvPr id="88" name="Group 87"/>
            <p:cNvGrpSpPr/>
            <p:nvPr/>
          </p:nvGrpSpPr>
          <p:grpSpPr>
            <a:xfrm>
              <a:off x="1349444" y="1275240"/>
              <a:ext cx="57664" cy="57398"/>
              <a:chOff x="469408" y="640286"/>
              <a:chExt cx="473083" cy="470901"/>
            </a:xfrm>
          </p:grpSpPr>
          <p:sp>
            <p:nvSpPr>
              <p:cNvPr id="97" name="Oval 96"/>
              <p:cNvSpPr/>
              <p:nvPr/>
            </p:nvSpPr>
            <p:spPr>
              <a:xfrm>
                <a:off x="471649" y="640951"/>
                <a:ext cx="470236" cy="470236"/>
              </a:xfrm>
              <a:prstGeom prst="ellipse">
                <a:avLst/>
              </a:prstGeom>
              <a:solidFill>
                <a:sysClr val="window" lastClr="FFFF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HP Simplified"/>
                </a:endParaRPr>
              </a:p>
            </p:txBody>
          </p:sp>
          <p:sp>
            <p:nvSpPr>
              <p:cNvPr id="98" name="Freeform 97"/>
              <p:cNvSpPr>
                <a:spLocks noEditPoints="1"/>
              </p:cNvSpPr>
              <p:nvPr/>
            </p:nvSpPr>
            <p:spPr bwMode="auto">
              <a:xfrm rot="2700000">
                <a:off x="470499" y="639195"/>
                <a:ext cx="470901" cy="473083"/>
              </a:xfrm>
              <a:custGeom>
                <a:avLst/>
                <a:gdLst>
                  <a:gd name="T0" fmla="*/ 352 w 432"/>
                  <a:gd name="T1" fmla="*/ 48 h 432"/>
                  <a:gd name="T2" fmla="*/ 297 w 432"/>
                  <a:gd name="T3" fmla="*/ 16 h 432"/>
                  <a:gd name="T4" fmla="*/ 237 w 432"/>
                  <a:gd name="T5" fmla="*/ 1 h 432"/>
                  <a:gd name="T6" fmla="*/ 175 w 432"/>
                  <a:gd name="T7" fmla="*/ 4 h 432"/>
                  <a:gd name="T8" fmla="*/ 115 w 432"/>
                  <a:gd name="T9" fmla="*/ 25 h 432"/>
                  <a:gd name="T10" fmla="*/ 64 w 432"/>
                  <a:gd name="T11" fmla="*/ 63 h 432"/>
                  <a:gd name="T12" fmla="*/ 35 w 432"/>
                  <a:gd name="T13" fmla="*/ 97 h 432"/>
                  <a:gd name="T14" fmla="*/ 8 w 432"/>
                  <a:gd name="T15" fmla="*/ 154 h 432"/>
                  <a:gd name="T16" fmla="*/ 0 w 432"/>
                  <a:gd name="T17" fmla="*/ 216 h 432"/>
                  <a:gd name="T18" fmla="*/ 8 w 432"/>
                  <a:gd name="T19" fmla="*/ 278 h 432"/>
                  <a:gd name="T20" fmla="*/ 35 w 432"/>
                  <a:gd name="T21" fmla="*/ 335 h 432"/>
                  <a:gd name="T22" fmla="*/ 64 w 432"/>
                  <a:gd name="T23" fmla="*/ 368 h 432"/>
                  <a:gd name="T24" fmla="*/ 115 w 432"/>
                  <a:gd name="T25" fmla="*/ 407 h 432"/>
                  <a:gd name="T26" fmla="*/ 175 w 432"/>
                  <a:gd name="T27" fmla="*/ 428 h 432"/>
                  <a:gd name="T28" fmla="*/ 237 w 432"/>
                  <a:gd name="T29" fmla="*/ 431 h 432"/>
                  <a:gd name="T30" fmla="*/ 297 w 432"/>
                  <a:gd name="T31" fmla="*/ 416 h 432"/>
                  <a:gd name="T32" fmla="*/ 352 w 432"/>
                  <a:gd name="T33" fmla="*/ 384 h 432"/>
                  <a:gd name="T34" fmla="*/ 384 w 432"/>
                  <a:gd name="T35" fmla="*/ 352 h 432"/>
                  <a:gd name="T36" fmla="*/ 416 w 432"/>
                  <a:gd name="T37" fmla="*/ 297 h 432"/>
                  <a:gd name="T38" fmla="*/ 431 w 432"/>
                  <a:gd name="T39" fmla="*/ 236 h 432"/>
                  <a:gd name="T40" fmla="*/ 428 w 432"/>
                  <a:gd name="T41" fmla="*/ 175 h 432"/>
                  <a:gd name="T42" fmla="*/ 407 w 432"/>
                  <a:gd name="T43" fmla="*/ 115 h 432"/>
                  <a:gd name="T44" fmla="*/ 368 w 432"/>
                  <a:gd name="T45" fmla="*/ 63 h 432"/>
                  <a:gd name="T46" fmla="*/ 338 w 432"/>
                  <a:gd name="T47" fmla="*/ 293 h 432"/>
                  <a:gd name="T48" fmla="*/ 339 w 432"/>
                  <a:gd name="T49" fmla="*/ 296 h 432"/>
                  <a:gd name="T50" fmla="*/ 299 w 432"/>
                  <a:gd name="T51" fmla="*/ 338 h 432"/>
                  <a:gd name="T52" fmla="*/ 296 w 432"/>
                  <a:gd name="T53" fmla="*/ 339 h 432"/>
                  <a:gd name="T54" fmla="*/ 293 w 432"/>
                  <a:gd name="T55" fmla="*/ 338 h 432"/>
                  <a:gd name="T56" fmla="*/ 139 w 432"/>
                  <a:gd name="T57" fmla="*/ 338 h 432"/>
                  <a:gd name="T58" fmla="*/ 136 w 432"/>
                  <a:gd name="T59" fmla="*/ 339 h 432"/>
                  <a:gd name="T60" fmla="*/ 94 w 432"/>
                  <a:gd name="T61" fmla="*/ 299 h 432"/>
                  <a:gd name="T62" fmla="*/ 93 w 432"/>
                  <a:gd name="T63" fmla="*/ 296 h 432"/>
                  <a:gd name="T64" fmla="*/ 94 w 432"/>
                  <a:gd name="T65" fmla="*/ 293 h 432"/>
                  <a:gd name="T66" fmla="*/ 94 w 432"/>
                  <a:gd name="T67" fmla="*/ 139 h 432"/>
                  <a:gd name="T68" fmla="*/ 93 w 432"/>
                  <a:gd name="T69" fmla="*/ 136 h 432"/>
                  <a:gd name="T70" fmla="*/ 133 w 432"/>
                  <a:gd name="T71" fmla="*/ 94 h 432"/>
                  <a:gd name="T72" fmla="*/ 136 w 432"/>
                  <a:gd name="T73" fmla="*/ 93 h 432"/>
                  <a:gd name="T74" fmla="*/ 139 w 432"/>
                  <a:gd name="T75" fmla="*/ 94 h 432"/>
                  <a:gd name="T76" fmla="*/ 293 w 432"/>
                  <a:gd name="T77" fmla="*/ 94 h 432"/>
                  <a:gd name="T78" fmla="*/ 296 w 432"/>
                  <a:gd name="T79" fmla="*/ 93 h 432"/>
                  <a:gd name="T80" fmla="*/ 299 w 432"/>
                  <a:gd name="T81" fmla="*/ 94 h 432"/>
                  <a:gd name="T82" fmla="*/ 339 w 432"/>
                  <a:gd name="T83" fmla="*/ 134 h 432"/>
                  <a:gd name="T84" fmla="*/ 339 w 432"/>
                  <a:gd name="T85" fmla="*/ 137 h 432"/>
                  <a:gd name="T86" fmla="*/ 338 w 432"/>
                  <a:gd name="T87" fmla="*/ 293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2" h="432">
                    <a:moveTo>
                      <a:pt x="368" y="63"/>
                    </a:moveTo>
                    <a:lnTo>
                      <a:pt x="368" y="63"/>
                    </a:lnTo>
                    <a:lnTo>
                      <a:pt x="352" y="48"/>
                    </a:lnTo>
                    <a:lnTo>
                      <a:pt x="335" y="35"/>
                    </a:lnTo>
                    <a:lnTo>
                      <a:pt x="317" y="25"/>
                    </a:lnTo>
                    <a:lnTo>
                      <a:pt x="297" y="16"/>
                    </a:lnTo>
                    <a:lnTo>
                      <a:pt x="278" y="8"/>
                    </a:lnTo>
                    <a:lnTo>
                      <a:pt x="257" y="4"/>
                    </a:lnTo>
                    <a:lnTo>
                      <a:pt x="237" y="1"/>
                    </a:lnTo>
                    <a:lnTo>
                      <a:pt x="216" y="0"/>
                    </a:lnTo>
                    <a:lnTo>
                      <a:pt x="195" y="1"/>
                    </a:lnTo>
                    <a:lnTo>
                      <a:pt x="175" y="4"/>
                    </a:lnTo>
                    <a:lnTo>
                      <a:pt x="154" y="8"/>
                    </a:lnTo>
                    <a:lnTo>
                      <a:pt x="135" y="16"/>
                    </a:lnTo>
                    <a:lnTo>
                      <a:pt x="115" y="25"/>
                    </a:lnTo>
                    <a:lnTo>
                      <a:pt x="97" y="35"/>
                    </a:lnTo>
                    <a:lnTo>
                      <a:pt x="80" y="48"/>
                    </a:lnTo>
                    <a:lnTo>
                      <a:pt x="64" y="63"/>
                    </a:lnTo>
                    <a:lnTo>
                      <a:pt x="64" y="63"/>
                    </a:lnTo>
                    <a:lnTo>
                      <a:pt x="48" y="80"/>
                    </a:lnTo>
                    <a:lnTo>
                      <a:pt x="35" y="97"/>
                    </a:lnTo>
                    <a:lnTo>
                      <a:pt x="25" y="115"/>
                    </a:lnTo>
                    <a:lnTo>
                      <a:pt x="16" y="135"/>
                    </a:lnTo>
                    <a:lnTo>
                      <a:pt x="8" y="154"/>
                    </a:lnTo>
                    <a:lnTo>
                      <a:pt x="4" y="175"/>
                    </a:lnTo>
                    <a:lnTo>
                      <a:pt x="1" y="195"/>
                    </a:lnTo>
                    <a:lnTo>
                      <a:pt x="0" y="216"/>
                    </a:lnTo>
                    <a:lnTo>
                      <a:pt x="1" y="236"/>
                    </a:lnTo>
                    <a:lnTo>
                      <a:pt x="4" y="257"/>
                    </a:lnTo>
                    <a:lnTo>
                      <a:pt x="8" y="278"/>
                    </a:lnTo>
                    <a:lnTo>
                      <a:pt x="16" y="297"/>
                    </a:lnTo>
                    <a:lnTo>
                      <a:pt x="25" y="316"/>
                    </a:lnTo>
                    <a:lnTo>
                      <a:pt x="35" y="335"/>
                    </a:lnTo>
                    <a:lnTo>
                      <a:pt x="48" y="352"/>
                    </a:lnTo>
                    <a:lnTo>
                      <a:pt x="64" y="368"/>
                    </a:lnTo>
                    <a:lnTo>
                      <a:pt x="64" y="368"/>
                    </a:lnTo>
                    <a:lnTo>
                      <a:pt x="80" y="384"/>
                    </a:lnTo>
                    <a:lnTo>
                      <a:pt x="97" y="396"/>
                    </a:lnTo>
                    <a:lnTo>
                      <a:pt x="115" y="407"/>
                    </a:lnTo>
                    <a:lnTo>
                      <a:pt x="135" y="416"/>
                    </a:lnTo>
                    <a:lnTo>
                      <a:pt x="154" y="424"/>
                    </a:lnTo>
                    <a:lnTo>
                      <a:pt x="175" y="428"/>
                    </a:lnTo>
                    <a:lnTo>
                      <a:pt x="195" y="431"/>
                    </a:lnTo>
                    <a:lnTo>
                      <a:pt x="216" y="432"/>
                    </a:lnTo>
                    <a:lnTo>
                      <a:pt x="237" y="431"/>
                    </a:lnTo>
                    <a:lnTo>
                      <a:pt x="257" y="428"/>
                    </a:lnTo>
                    <a:lnTo>
                      <a:pt x="278" y="424"/>
                    </a:lnTo>
                    <a:lnTo>
                      <a:pt x="297" y="416"/>
                    </a:lnTo>
                    <a:lnTo>
                      <a:pt x="317" y="407"/>
                    </a:lnTo>
                    <a:lnTo>
                      <a:pt x="335" y="396"/>
                    </a:lnTo>
                    <a:lnTo>
                      <a:pt x="352" y="384"/>
                    </a:lnTo>
                    <a:lnTo>
                      <a:pt x="368" y="368"/>
                    </a:lnTo>
                    <a:lnTo>
                      <a:pt x="368" y="368"/>
                    </a:lnTo>
                    <a:lnTo>
                      <a:pt x="384" y="352"/>
                    </a:lnTo>
                    <a:lnTo>
                      <a:pt x="397" y="335"/>
                    </a:lnTo>
                    <a:lnTo>
                      <a:pt x="407" y="316"/>
                    </a:lnTo>
                    <a:lnTo>
                      <a:pt x="416" y="297"/>
                    </a:lnTo>
                    <a:lnTo>
                      <a:pt x="424" y="278"/>
                    </a:lnTo>
                    <a:lnTo>
                      <a:pt x="428" y="257"/>
                    </a:lnTo>
                    <a:lnTo>
                      <a:pt x="431" y="236"/>
                    </a:lnTo>
                    <a:lnTo>
                      <a:pt x="432" y="216"/>
                    </a:lnTo>
                    <a:lnTo>
                      <a:pt x="431" y="195"/>
                    </a:lnTo>
                    <a:lnTo>
                      <a:pt x="428" y="175"/>
                    </a:lnTo>
                    <a:lnTo>
                      <a:pt x="424" y="154"/>
                    </a:lnTo>
                    <a:lnTo>
                      <a:pt x="416" y="135"/>
                    </a:lnTo>
                    <a:lnTo>
                      <a:pt x="407" y="115"/>
                    </a:lnTo>
                    <a:lnTo>
                      <a:pt x="397" y="97"/>
                    </a:lnTo>
                    <a:lnTo>
                      <a:pt x="384" y="80"/>
                    </a:lnTo>
                    <a:lnTo>
                      <a:pt x="368" y="63"/>
                    </a:lnTo>
                    <a:lnTo>
                      <a:pt x="368" y="63"/>
                    </a:lnTo>
                    <a:close/>
                    <a:moveTo>
                      <a:pt x="338" y="293"/>
                    </a:moveTo>
                    <a:lnTo>
                      <a:pt x="338" y="293"/>
                    </a:lnTo>
                    <a:lnTo>
                      <a:pt x="339" y="295"/>
                    </a:lnTo>
                    <a:lnTo>
                      <a:pt x="339" y="296"/>
                    </a:lnTo>
                    <a:lnTo>
                      <a:pt x="339" y="296"/>
                    </a:lnTo>
                    <a:lnTo>
                      <a:pt x="339" y="298"/>
                    </a:lnTo>
                    <a:lnTo>
                      <a:pt x="338" y="299"/>
                    </a:lnTo>
                    <a:lnTo>
                      <a:pt x="299" y="338"/>
                    </a:lnTo>
                    <a:lnTo>
                      <a:pt x="299" y="338"/>
                    </a:lnTo>
                    <a:lnTo>
                      <a:pt x="298" y="339"/>
                    </a:lnTo>
                    <a:lnTo>
                      <a:pt x="296" y="339"/>
                    </a:lnTo>
                    <a:lnTo>
                      <a:pt x="296" y="339"/>
                    </a:lnTo>
                    <a:lnTo>
                      <a:pt x="295" y="339"/>
                    </a:lnTo>
                    <a:lnTo>
                      <a:pt x="293" y="338"/>
                    </a:lnTo>
                    <a:lnTo>
                      <a:pt x="216" y="261"/>
                    </a:lnTo>
                    <a:lnTo>
                      <a:pt x="139" y="338"/>
                    </a:lnTo>
                    <a:lnTo>
                      <a:pt x="139" y="338"/>
                    </a:lnTo>
                    <a:lnTo>
                      <a:pt x="137" y="339"/>
                    </a:lnTo>
                    <a:lnTo>
                      <a:pt x="136" y="339"/>
                    </a:lnTo>
                    <a:lnTo>
                      <a:pt x="136" y="339"/>
                    </a:lnTo>
                    <a:lnTo>
                      <a:pt x="134" y="339"/>
                    </a:lnTo>
                    <a:lnTo>
                      <a:pt x="133" y="338"/>
                    </a:lnTo>
                    <a:lnTo>
                      <a:pt x="94" y="299"/>
                    </a:lnTo>
                    <a:lnTo>
                      <a:pt x="94" y="299"/>
                    </a:lnTo>
                    <a:lnTo>
                      <a:pt x="93" y="298"/>
                    </a:lnTo>
                    <a:lnTo>
                      <a:pt x="93" y="296"/>
                    </a:lnTo>
                    <a:lnTo>
                      <a:pt x="93" y="296"/>
                    </a:lnTo>
                    <a:lnTo>
                      <a:pt x="93" y="295"/>
                    </a:lnTo>
                    <a:lnTo>
                      <a:pt x="94" y="293"/>
                    </a:lnTo>
                    <a:lnTo>
                      <a:pt x="171" y="216"/>
                    </a:lnTo>
                    <a:lnTo>
                      <a:pt x="94" y="139"/>
                    </a:lnTo>
                    <a:lnTo>
                      <a:pt x="94" y="139"/>
                    </a:lnTo>
                    <a:lnTo>
                      <a:pt x="93" y="137"/>
                    </a:lnTo>
                    <a:lnTo>
                      <a:pt x="93" y="136"/>
                    </a:lnTo>
                    <a:lnTo>
                      <a:pt x="93" y="136"/>
                    </a:lnTo>
                    <a:lnTo>
                      <a:pt x="93" y="134"/>
                    </a:lnTo>
                    <a:lnTo>
                      <a:pt x="94" y="133"/>
                    </a:lnTo>
                    <a:lnTo>
                      <a:pt x="133" y="94"/>
                    </a:lnTo>
                    <a:lnTo>
                      <a:pt x="133" y="94"/>
                    </a:lnTo>
                    <a:lnTo>
                      <a:pt x="134" y="93"/>
                    </a:lnTo>
                    <a:lnTo>
                      <a:pt x="136" y="93"/>
                    </a:lnTo>
                    <a:lnTo>
                      <a:pt x="136" y="93"/>
                    </a:lnTo>
                    <a:lnTo>
                      <a:pt x="137" y="93"/>
                    </a:lnTo>
                    <a:lnTo>
                      <a:pt x="139" y="94"/>
                    </a:lnTo>
                    <a:lnTo>
                      <a:pt x="216" y="171"/>
                    </a:lnTo>
                    <a:lnTo>
                      <a:pt x="219" y="167"/>
                    </a:lnTo>
                    <a:lnTo>
                      <a:pt x="293" y="94"/>
                    </a:lnTo>
                    <a:lnTo>
                      <a:pt x="293" y="94"/>
                    </a:lnTo>
                    <a:lnTo>
                      <a:pt x="295" y="93"/>
                    </a:lnTo>
                    <a:lnTo>
                      <a:pt x="296" y="93"/>
                    </a:lnTo>
                    <a:lnTo>
                      <a:pt x="296" y="93"/>
                    </a:lnTo>
                    <a:lnTo>
                      <a:pt x="298" y="93"/>
                    </a:lnTo>
                    <a:lnTo>
                      <a:pt x="299" y="94"/>
                    </a:lnTo>
                    <a:lnTo>
                      <a:pt x="338" y="133"/>
                    </a:lnTo>
                    <a:lnTo>
                      <a:pt x="338" y="133"/>
                    </a:lnTo>
                    <a:lnTo>
                      <a:pt x="339" y="134"/>
                    </a:lnTo>
                    <a:lnTo>
                      <a:pt x="339" y="136"/>
                    </a:lnTo>
                    <a:lnTo>
                      <a:pt x="339" y="136"/>
                    </a:lnTo>
                    <a:lnTo>
                      <a:pt x="339" y="137"/>
                    </a:lnTo>
                    <a:lnTo>
                      <a:pt x="338" y="139"/>
                    </a:lnTo>
                    <a:lnTo>
                      <a:pt x="261" y="216"/>
                    </a:lnTo>
                    <a:lnTo>
                      <a:pt x="338" y="293"/>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99" name="Freeform 98"/>
              <p:cNvSpPr/>
              <p:nvPr/>
            </p:nvSpPr>
            <p:spPr>
              <a:xfrm>
                <a:off x="615498" y="711746"/>
                <a:ext cx="209872" cy="325444"/>
              </a:xfrm>
              <a:custGeom>
                <a:avLst/>
                <a:gdLst>
                  <a:gd name="connsiteX0" fmla="*/ 0 w 152824"/>
                  <a:gd name="connsiteY0" fmla="*/ 145958 h 236981"/>
                  <a:gd name="connsiteX1" fmla="*/ 152824 w 152824"/>
                  <a:gd name="connsiteY1" fmla="*/ 145958 h 236981"/>
                  <a:gd name="connsiteX2" fmla="*/ 152824 w 152824"/>
                  <a:gd name="connsiteY2" fmla="*/ 236981 h 236981"/>
                  <a:gd name="connsiteX3" fmla="*/ 0 w 152824"/>
                  <a:gd name="connsiteY3" fmla="*/ 236981 h 236981"/>
                  <a:gd name="connsiteX4" fmla="*/ 0 w 152824"/>
                  <a:gd name="connsiteY4" fmla="*/ 0 h 236981"/>
                  <a:gd name="connsiteX5" fmla="*/ 152824 w 152824"/>
                  <a:gd name="connsiteY5" fmla="*/ 0 h 236981"/>
                  <a:gd name="connsiteX6" fmla="*/ 152824 w 152824"/>
                  <a:gd name="connsiteY6" fmla="*/ 91023 h 236981"/>
                  <a:gd name="connsiteX7" fmla="*/ 0 w 152824"/>
                  <a:gd name="connsiteY7" fmla="*/ 91023 h 236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824" h="236981">
                    <a:moveTo>
                      <a:pt x="0" y="145958"/>
                    </a:moveTo>
                    <a:lnTo>
                      <a:pt x="152824" y="145958"/>
                    </a:lnTo>
                    <a:lnTo>
                      <a:pt x="152824" y="236981"/>
                    </a:lnTo>
                    <a:lnTo>
                      <a:pt x="0" y="236981"/>
                    </a:lnTo>
                    <a:close/>
                    <a:moveTo>
                      <a:pt x="0" y="0"/>
                    </a:moveTo>
                    <a:lnTo>
                      <a:pt x="152824" y="0"/>
                    </a:lnTo>
                    <a:lnTo>
                      <a:pt x="152824" y="91023"/>
                    </a:lnTo>
                    <a:lnTo>
                      <a:pt x="0" y="91023"/>
                    </a:lnTo>
                    <a:close/>
                  </a:path>
                </a:pathLst>
              </a:custGeom>
              <a:solidFill>
                <a:srgbClr val="0096D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HP Simplified"/>
                </a:endParaRPr>
              </a:p>
            </p:txBody>
          </p:sp>
        </p:grpSp>
        <p:grpSp>
          <p:nvGrpSpPr>
            <p:cNvPr id="89" name="Group 88"/>
            <p:cNvGrpSpPr/>
            <p:nvPr/>
          </p:nvGrpSpPr>
          <p:grpSpPr>
            <a:xfrm>
              <a:off x="1630202" y="1104900"/>
              <a:ext cx="80301" cy="79931"/>
              <a:chOff x="469408" y="640286"/>
              <a:chExt cx="473083" cy="470901"/>
            </a:xfrm>
          </p:grpSpPr>
          <p:sp>
            <p:nvSpPr>
              <p:cNvPr id="94" name="Oval 93"/>
              <p:cNvSpPr/>
              <p:nvPr/>
            </p:nvSpPr>
            <p:spPr>
              <a:xfrm>
                <a:off x="471649" y="640951"/>
                <a:ext cx="470236" cy="470236"/>
              </a:xfrm>
              <a:prstGeom prst="ellipse">
                <a:avLst/>
              </a:prstGeom>
              <a:solidFill>
                <a:sysClr val="window" lastClr="FFFF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HP Simplified"/>
                </a:endParaRPr>
              </a:p>
            </p:txBody>
          </p:sp>
          <p:sp>
            <p:nvSpPr>
              <p:cNvPr id="95" name="Freeform 94"/>
              <p:cNvSpPr>
                <a:spLocks noEditPoints="1"/>
              </p:cNvSpPr>
              <p:nvPr/>
            </p:nvSpPr>
            <p:spPr bwMode="auto">
              <a:xfrm rot="2700000">
                <a:off x="470499" y="639195"/>
                <a:ext cx="470901" cy="473083"/>
              </a:xfrm>
              <a:custGeom>
                <a:avLst/>
                <a:gdLst>
                  <a:gd name="T0" fmla="*/ 352 w 432"/>
                  <a:gd name="T1" fmla="*/ 48 h 432"/>
                  <a:gd name="T2" fmla="*/ 297 w 432"/>
                  <a:gd name="T3" fmla="*/ 16 h 432"/>
                  <a:gd name="T4" fmla="*/ 237 w 432"/>
                  <a:gd name="T5" fmla="*/ 1 h 432"/>
                  <a:gd name="T6" fmla="*/ 175 w 432"/>
                  <a:gd name="T7" fmla="*/ 4 h 432"/>
                  <a:gd name="T8" fmla="*/ 115 w 432"/>
                  <a:gd name="T9" fmla="*/ 25 h 432"/>
                  <a:gd name="T10" fmla="*/ 64 w 432"/>
                  <a:gd name="T11" fmla="*/ 63 h 432"/>
                  <a:gd name="T12" fmla="*/ 35 w 432"/>
                  <a:gd name="T13" fmla="*/ 97 h 432"/>
                  <a:gd name="T14" fmla="*/ 8 w 432"/>
                  <a:gd name="T15" fmla="*/ 154 h 432"/>
                  <a:gd name="T16" fmla="*/ 0 w 432"/>
                  <a:gd name="T17" fmla="*/ 216 h 432"/>
                  <a:gd name="T18" fmla="*/ 8 w 432"/>
                  <a:gd name="T19" fmla="*/ 278 h 432"/>
                  <a:gd name="T20" fmla="*/ 35 w 432"/>
                  <a:gd name="T21" fmla="*/ 335 h 432"/>
                  <a:gd name="T22" fmla="*/ 64 w 432"/>
                  <a:gd name="T23" fmla="*/ 368 h 432"/>
                  <a:gd name="T24" fmla="*/ 115 w 432"/>
                  <a:gd name="T25" fmla="*/ 407 h 432"/>
                  <a:gd name="T26" fmla="*/ 175 w 432"/>
                  <a:gd name="T27" fmla="*/ 428 h 432"/>
                  <a:gd name="T28" fmla="*/ 237 w 432"/>
                  <a:gd name="T29" fmla="*/ 431 h 432"/>
                  <a:gd name="T30" fmla="*/ 297 w 432"/>
                  <a:gd name="T31" fmla="*/ 416 h 432"/>
                  <a:gd name="T32" fmla="*/ 352 w 432"/>
                  <a:gd name="T33" fmla="*/ 384 h 432"/>
                  <a:gd name="T34" fmla="*/ 384 w 432"/>
                  <a:gd name="T35" fmla="*/ 352 h 432"/>
                  <a:gd name="T36" fmla="*/ 416 w 432"/>
                  <a:gd name="T37" fmla="*/ 297 h 432"/>
                  <a:gd name="T38" fmla="*/ 431 w 432"/>
                  <a:gd name="T39" fmla="*/ 236 h 432"/>
                  <a:gd name="T40" fmla="*/ 428 w 432"/>
                  <a:gd name="T41" fmla="*/ 175 h 432"/>
                  <a:gd name="T42" fmla="*/ 407 w 432"/>
                  <a:gd name="T43" fmla="*/ 115 h 432"/>
                  <a:gd name="T44" fmla="*/ 368 w 432"/>
                  <a:gd name="T45" fmla="*/ 63 h 432"/>
                  <a:gd name="T46" fmla="*/ 338 w 432"/>
                  <a:gd name="T47" fmla="*/ 293 h 432"/>
                  <a:gd name="T48" fmla="*/ 339 w 432"/>
                  <a:gd name="T49" fmla="*/ 296 h 432"/>
                  <a:gd name="T50" fmla="*/ 299 w 432"/>
                  <a:gd name="T51" fmla="*/ 338 h 432"/>
                  <a:gd name="T52" fmla="*/ 296 w 432"/>
                  <a:gd name="T53" fmla="*/ 339 h 432"/>
                  <a:gd name="T54" fmla="*/ 293 w 432"/>
                  <a:gd name="T55" fmla="*/ 338 h 432"/>
                  <a:gd name="T56" fmla="*/ 139 w 432"/>
                  <a:gd name="T57" fmla="*/ 338 h 432"/>
                  <a:gd name="T58" fmla="*/ 136 w 432"/>
                  <a:gd name="T59" fmla="*/ 339 h 432"/>
                  <a:gd name="T60" fmla="*/ 94 w 432"/>
                  <a:gd name="T61" fmla="*/ 299 h 432"/>
                  <a:gd name="T62" fmla="*/ 93 w 432"/>
                  <a:gd name="T63" fmla="*/ 296 h 432"/>
                  <a:gd name="T64" fmla="*/ 94 w 432"/>
                  <a:gd name="T65" fmla="*/ 293 h 432"/>
                  <a:gd name="T66" fmla="*/ 94 w 432"/>
                  <a:gd name="T67" fmla="*/ 139 h 432"/>
                  <a:gd name="T68" fmla="*/ 93 w 432"/>
                  <a:gd name="T69" fmla="*/ 136 h 432"/>
                  <a:gd name="T70" fmla="*/ 133 w 432"/>
                  <a:gd name="T71" fmla="*/ 94 h 432"/>
                  <a:gd name="T72" fmla="*/ 136 w 432"/>
                  <a:gd name="T73" fmla="*/ 93 h 432"/>
                  <a:gd name="T74" fmla="*/ 139 w 432"/>
                  <a:gd name="T75" fmla="*/ 94 h 432"/>
                  <a:gd name="T76" fmla="*/ 293 w 432"/>
                  <a:gd name="T77" fmla="*/ 94 h 432"/>
                  <a:gd name="T78" fmla="*/ 296 w 432"/>
                  <a:gd name="T79" fmla="*/ 93 h 432"/>
                  <a:gd name="T80" fmla="*/ 299 w 432"/>
                  <a:gd name="T81" fmla="*/ 94 h 432"/>
                  <a:gd name="T82" fmla="*/ 339 w 432"/>
                  <a:gd name="T83" fmla="*/ 134 h 432"/>
                  <a:gd name="T84" fmla="*/ 339 w 432"/>
                  <a:gd name="T85" fmla="*/ 137 h 432"/>
                  <a:gd name="T86" fmla="*/ 338 w 432"/>
                  <a:gd name="T87" fmla="*/ 293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2" h="432">
                    <a:moveTo>
                      <a:pt x="368" y="63"/>
                    </a:moveTo>
                    <a:lnTo>
                      <a:pt x="368" y="63"/>
                    </a:lnTo>
                    <a:lnTo>
                      <a:pt x="352" y="48"/>
                    </a:lnTo>
                    <a:lnTo>
                      <a:pt x="335" y="35"/>
                    </a:lnTo>
                    <a:lnTo>
                      <a:pt x="317" y="25"/>
                    </a:lnTo>
                    <a:lnTo>
                      <a:pt x="297" y="16"/>
                    </a:lnTo>
                    <a:lnTo>
                      <a:pt x="278" y="8"/>
                    </a:lnTo>
                    <a:lnTo>
                      <a:pt x="257" y="4"/>
                    </a:lnTo>
                    <a:lnTo>
                      <a:pt x="237" y="1"/>
                    </a:lnTo>
                    <a:lnTo>
                      <a:pt x="216" y="0"/>
                    </a:lnTo>
                    <a:lnTo>
                      <a:pt x="195" y="1"/>
                    </a:lnTo>
                    <a:lnTo>
                      <a:pt x="175" y="4"/>
                    </a:lnTo>
                    <a:lnTo>
                      <a:pt x="154" y="8"/>
                    </a:lnTo>
                    <a:lnTo>
                      <a:pt x="135" y="16"/>
                    </a:lnTo>
                    <a:lnTo>
                      <a:pt x="115" y="25"/>
                    </a:lnTo>
                    <a:lnTo>
                      <a:pt x="97" y="35"/>
                    </a:lnTo>
                    <a:lnTo>
                      <a:pt x="80" y="48"/>
                    </a:lnTo>
                    <a:lnTo>
                      <a:pt x="64" y="63"/>
                    </a:lnTo>
                    <a:lnTo>
                      <a:pt x="64" y="63"/>
                    </a:lnTo>
                    <a:lnTo>
                      <a:pt x="48" y="80"/>
                    </a:lnTo>
                    <a:lnTo>
                      <a:pt x="35" y="97"/>
                    </a:lnTo>
                    <a:lnTo>
                      <a:pt x="25" y="115"/>
                    </a:lnTo>
                    <a:lnTo>
                      <a:pt x="16" y="135"/>
                    </a:lnTo>
                    <a:lnTo>
                      <a:pt x="8" y="154"/>
                    </a:lnTo>
                    <a:lnTo>
                      <a:pt x="4" y="175"/>
                    </a:lnTo>
                    <a:lnTo>
                      <a:pt x="1" y="195"/>
                    </a:lnTo>
                    <a:lnTo>
                      <a:pt x="0" y="216"/>
                    </a:lnTo>
                    <a:lnTo>
                      <a:pt x="1" y="236"/>
                    </a:lnTo>
                    <a:lnTo>
                      <a:pt x="4" y="257"/>
                    </a:lnTo>
                    <a:lnTo>
                      <a:pt x="8" y="278"/>
                    </a:lnTo>
                    <a:lnTo>
                      <a:pt x="16" y="297"/>
                    </a:lnTo>
                    <a:lnTo>
                      <a:pt x="25" y="316"/>
                    </a:lnTo>
                    <a:lnTo>
                      <a:pt x="35" y="335"/>
                    </a:lnTo>
                    <a:lnTo>
                      <a:pt x="48" y="352"/>
                    </a:lnTo>
                    <a:lnTo>
                      <a:pt x="64" y="368"/>
                    </a:lnTo>
                    <a:lnTo>
                      <a:pt x="64" y="368"/>
                    </a:lnTo>
                    <a:lnTo>
                      <a:pt x="80" y="384"/>
                    </a:lnTo>
                    <a:lnTo>
                      <a:pt x="97" y="396"/>
                    </a:lnTo>
                    <a:lnTo>
                      <a:pt x="115" y="407"/>
                    </a:lnTo>
                    <a:lnTo>
                      <a:pt x="135" y="416"/>
                    </a:lnTo>
                    <a:lnTo>
                      <a:pt x="154" y="424"/>
                    </a:lnTo>
                    <a:lnTo>
                      <a:pt x="175" y="428"/>
                    </a:lnTo>
                    <a:lnTo>
                      <a:pt x="195" y="431"/>
                    </a:lnTo>
                    <a:lnTo>
                      <a:pt x="216" y="432"/>
                    </a:lnTo>
                    <a:lnTo>
                      <a:pt x="237" y="431"/>
                    </a:lnTo>
                    <a:lnTo>
                      <a:pt x="257" y="428"/>
                    </a:lnTo>
                    <a:lnTo>
                      <a:pt x="278" y="424"/>
                    </a:lnTo>
                    <a:lnTo>
                      <a:pt x="297" y="416"/>
                    </a:lnTo>
                    <a:lnTo>
                      <a:pt x="317" y="407"/>
                    </a:lnTo>
                    <a:lnTo>
                      <a:pt x="335" y="396"/>
                    </a:lnTo>
                    <a:lnTo>
                      <a:pt x="352" y="384"/>
                    </a:lnTo>
                    <a:lnTo>
                      <a:pt x="368" y="368"/>
                    </a:lnTo>
                    <a:lnTo>
                      <a:pt x="368" y="368"/>
                    </a:lnTo>
                    <a:lnTo>
                      <a:pt x="384" y="352"/>
                    </a:lnTo>
                    <a:lnTo>
                      <a:pt x="397" y="335"/>
                    </a:lnTo>
                    <a:lnTo>
                      <a:pt x="407" y="316"/>
                    </a:lnTo>
                    <a:lnTo>
                      <a:pt x="416" y="297"/>
                    </a:lnTo>
                    <a:lnTo>
                      <a:pt x="424" y="278"/>
                    </a:lnTo>
                    <a:lnTo>
                      <a:pt x="428" y="257"/>
                    </a:lnTo>
                    <a:lnTo>
                      <a:pt x="431" y="236"/>
                    </a:lnTo>
                    <a:lnTo>
                      <a:pt x="432" y="216"/>
                    </a:lnTo>
                    <a:lnTo>
                      <a:pt x="431" y="195"/>
                    </a:lnTo>
                    <a:lnTo>
                      <a:pt x="428" y="175"/>
                    </a:lnTo>
                    <a:lnTo>
                      <a:pt x="424" y="154"/>
                    </a:lnTo>
                    <a:lnTo>
                      <a:pt x="416" y="135"/>
                    </a:lnTo>
                    <a:lnTo>
                      <a:pt x="407" y="115"/>
                    </a:lnTo>
                    <a:lnTo>
                      <a:pt x="397" y="97"/>
                    </a:lnTo>
                    <a:lnTo>
                      <a:pt x="384" y="80"/>
                    </a:lnTo>
                    <a:lnTo>
                      <a:pt x="368" y="63"/>
                    </a:lnTo>
                    <a:lnTo>
                      <a:pt x="368" y="63"/>
                    </a:lnTo>
                    <a:close/>
                    <a:moveTo>
                      <a:pt x="338" y="293"/>
                    </a:moveTo>
                    <a:lnTo>
                      <a:pt x="338" y="293"/>
                    </a:lnTo>
                    <a:lnTo>
                      <a:pt x="339" y="295"/>
                    </a:lnTo>
                    <a:lnTo>
                      <a:pt x="339" y="296"/>
                    </a:lnTo>
                    <a:lnTo>
                      <a:pt x="339" y="296"/>
                    </a:lnTo>
                    <a:lnTo>
                      <a:pt x="339" y="298"/>
                    </a:lnTo>
                    <a:lnTo>
                      <a:pt x="338" y="299"/>
                    </a:lnTo>
                    <a:lnTo>
                      <a:pt x="299" y="338"/>
                    </a:lnTo>
                    <a:lnTo>
                      <a:pt x="299" y="338"/>
                    </a:lnTo>
                    <a:lnTo>
                      <a:pt x="298" y="339"/>
                    </a:lnTo>
                    <a:lnTo>
                      <a:pt x="296" y="339"/>
                    </a:lnTo>
                    <a:lnTo>
                      <a:pt x="296" y="339"/>
                    </a:lnTo>
                    <a:lnTo>
                      <a:pt x="295" y="339"/>
                    </a:lnTo>
                    <a:lnTo>
                      <a:pt x="293" y="338"/>
                    </a:lnTo>
                    <a:lnTo>
                      <a:pt x="216" y="261"/>
                    </a:lnTo>
                    <a:lnTo>
                      <a:pt x="139" y="338"/>
                    </a:lnTo>
                    <a:lnTo>
                      <a:pt x="139" y="338"/>
                    </a:lnTo>
                    <a:lnTo>
                      <a:pt x="137" y="339"/>
                    </a:lnTo>
                    <a:lnTo>
                      <a:pt x="136" y="339"/>
                    </a:lnTo>
                    <a:lnTo>
                      <a:pt x="136" y="339"/>
                    </a:lnTo>
                    <a:lnTo>
                      <a:pt x="134" y="339"/>
                    </a:lnTo>
                    <a:lnTo>
                      <a:pt x="133" y="338"/>
                    </a:lnTo>
                    <a:lnTo>
                      <a:pt x="94" y="299"/>
                    </a:lnTo>
                    <a:lnTo>
                      <a:pt x="94" y="299"/>
                    </a:lnTo>
                    <a:lnTo>
                      <a:pt x="93" y="298"/>
                    </a:lnTo>
                    <a:lnTo>
                      <a:pt x="93" y="296"/>
                    </a:lnTo>
                    <a:lnTo>
                      <a:pt x="93" y="296"/>
                    </a:lnTo>
                    <a:lnTo>
                      <a:pt x="93" y="295"/>
                    </a:lnTo>
                    <a:lnTo>
                      <a:pt x="94" y="293"/>
                    </a:lnTo>
                    <a:lnTo>
                      <a:pt x="171" y="216"/>
                    </a:lnTo>
                    <a:lnTo>
                      <a:pt x="94" y="139"/>
                    </a:lnTo>
                    <a:lnTo>
                      <a:pt x="94" y="139"/>
                    </a:lnTo>
                    <a:lnTo>
                      <a:pt x="93" y="137"/>
                    </a:lnTo>
                    <a:lnTo>
                      <a:pt x="93" y="136"/>
                    </a:lnTo>
                    <a:lnTo>
                      <a:pt x="93" y="136"/>
                    </a:lnTo>
                    <a:lnTo>
                      <a:pt x="93" y="134"/>
                    </a:lnTo>
                    <a:lnTo>
                      <a:pt x="94" y="133"/>
                    </a:lnTo>
                    <a:lnTo>
                      <a:pt x="133" y="94"/>
                    </a:lnTo>
                    <a:lnTo>
                      <a:pt x="133" y="94"/>
                    </a:lnTo>
                    <a:lnTo>
                      <a:pt x="134" y="93"/>
                    </a:lnTo>
                    <a:lnTo>
                      <a:pt x="136" y="93"/>
                    </a:lnTo>
                    <a:lnTo>
                      <a:pt x="136" y="93"/>
                    </a:lnTo>
                    <a:lnTo>
                      <a:pt x="137" y="93"/>
                    </a:lnTo>
                    <a:lnTo>
                      <a:pt x="139" y="94"/>
                    </a:lnTo>
                    <a:lnTo>
                      <a:pt x="216" y="171"/>
                    </a:lnTo>
                    <a:lnTo>
                      <a:pt x="219" y="167"/>
                    </a:lnTo>
                    <a:lnTo>
                      <a:pt x="293" y="94"/>
                    </a:lnTo>
                    <a:lnTo>
                      <a:pt x="293" y="94"/>
                    </a:lnTo>
                    <a:lnTo>
                      <a:pt x="295" y="93"/>
                    </a:lnTo>
                    <a:lnTo>
                      <a:pt x="296" y="93"/>
                    </a:lnTo>
                    <a:lnTo>
                      <a:pt x="296" y="93"/>
                    </a:lnTo>
                    <a:lnTo>
                      <a:pt x="298" y="93"/>
                    </a:lnTo>
                    <a:lnTo>
                      <a:pt x="299" y="94"/>
                    </a:lnTo>
                    <a:lnTo>
                      <a:pt x="338" y="133"/>
                    </a:lnTo>
                    <a:lnTo>
                      <a:pt x="338" y="133"/>
                    </a:lnTo>
                    <a:lnTo>
                      <a:pt x="339" y="134"/>
                    </a:lnTo>
                    <a:lnTo>
                      <a:pt x="339" y="136"/>
                    </a:lnTo>
                    <a:lnTo>
                      <a:pt x="339" y="136"/>
                    </a:lnTo>
                    <a:lnTo>
                      <a:pt x="339" y="137"/>
                    </a:lnTo>
                    <a:lnTo>
                      <a:pt x="338" y="139"/>
                    </a:lnTo>
                    <a:lnTo>
                      <a:pt x="261" y="216"/>
                    </a:lnTo>
                    <a:lnTo>
                      <a:pt x="338" y="293"/>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96" name="Freeform 95"/>
              <p:cNvSpPr/>
              <p:nvPr/>
            </p:nvSpPr>
            <p:spPr>
              <a:xfrm>
                <a:off x="615498" y="711746"/>
                <a:ext cx="209872" cy="325444"/>
              </a:xfrm>
              <a:custGeom>
                <a:avLst/>
                <a:gdLst>
                  <a:gd name="connsiteX0" fmla="*/ 0 w 152824"/>
                  <a:gd name="connsiteY0" fmla="*/ 145958 h 236981"/>
                  <a:gd name="connsiteX1" fmla="*/ 152824 w 152824"/>
                  <a:gd name="connsiteY1" fmla="*/ 145958 h 236981"/>
                  <a:gd name="connsiteX2" fmla="*/ 152824 w 152824"/>
                  <a:gd name="connsiteY2" fmla="*/ 236981 h 236981"/>
                  <a:gd name="connsiteX3" fmla="*/ 0 w 152824"/>
                  <a:gd name="connsiteY3" fmla="*/ 236981 h 236981"/>
                  <a:gd name="connsiteX4" fmla="*/ 0 w 152824"/>
                  <a:gd name="connsiteY4" fmla="*/ 0 h 236981"/>
                  <a:gd name="connsiteX5" fmla="*/ 152824 w 152824"/>
                  <a:gd name="connsiteY5" fmla="*/ 0 h 236981"/>
                  <a:gd name="connsiteX6" fmla="*/ 152824 w 152824"/>
                  <a:gd name="connsiteY6" fmla="*/ 91023 h 236981"/>
                  <a:gd name="connsiteX7" fmla="*/ 0 w 152824"/>
                  <a:gd name="connsiteY7" fmla="*/ 91023 h 236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824" h="236981">
                    <a:moveTo>
                      <a:pt x="0" y="145958"/>
                    </a:moveTo>
                    <a:lnTo>
                      <a:pt x="152824" y="145958"/>
                    </a:lnTo>
                    <a:lnTo>
                      <a:pt x="152824" y="236981"/>
                    </a:lnTo>
                    <a:lnTo>
                      <a:pt x="0" y="236981"/>
                    </a:lnTo>
                    <a:close/>
                    <a:moveTo>
                      <a:pt x="0" y="0"/>
                    </a:moveTo>
                    <a:lnTo>
                      <a:pt x="152824" y="0"/>
                    </a:lnTo>
                    <a:lnTo>
                      <a:pt x="152824" y="91023"/>
                    </a:lnTo>
                    <a:lnTo>
                      <a:pt x="0" y="91023"/>
                    </a:lnTo>
                    <a:close/>
                  </a:path>
                </a:pathLst>
              </a:custGeom>
              <a:solidFill>
                <a:srgbClr val="0096D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HP Simplified"/>
                </a:endParaRPr>
              </a:p>
            </p:txBody>
          </p:sp>
        </p:grpSp>
        <p:grpSp>
          <p:nvGrpSpPr>
            <p:cNvPr id="90" name="Group 89"/>
            <p:cNvGrpSpPr/>
            <p:nvPr/>
          </p:nvGrpSpPr>
          <p:grpSpPr>
            <a:xfrm>
              <a:off x="1711888" y="1397169"/>
              <a:ext cx="80301" cy="79931"/>
              <a:chOff x="469408" y="640286"/>
              <a:chExt cx="473083" cy="470901"/>
            </a:xfrm>
          </p:grpSpPr>
          <p:sp>
            <p:nvSpPr>
              <p:cNvPr id="91" name="Oval 90"/>
              <p:cNvSpPr/>
              <p:nvPr/>
            </p:nvSpPr>
            <p:spPr>
              <a:xfrm>
                <a:off x="471649" y="640951"/>
                <a:ext cx="470236" cy="470236"/>
              </a:xfrm>
              <a:prstGeom prst="ellipse">
                <a:avLst/>
              </a:prstGeom>
              <a:solidFill>
                <a:sysClr val="window" lastClr="FFFF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HP Simplified"/>
                </a:endParaRPr>
              </a:p>
            </p:txBody>
          </p:sp>
          <p:sp>
            <p:nvSpPr>
              <p:cNvPr id="92" name="Freeform 91"/>
              <p:cNvSpPr>
                <a:spLocks noEditPoints="1"/>
              </p:cNvSpPr>
              <p:nvPr/>
            </p:nvSpPr>
            <p:spPr bwMode="auto">
              <a:xfrm rot="2700000">
                <a:off x="470499" y="639195"/>
                <a:ext cx="470901" cy="473083"/>
              </a:xfrm>
              <a:custGeom>
                <a:avLst/>
                <a:gdLst>
                  <a:gd name="T0" fmla="*/ 352 w 432"/>
                  <a:gd name="T1" fmla="*/ 48 h 432"/>
                  <a:gd name="T2" fmla="*/ 297 w 432"/>
                  <a:gd name="T3" fmla="*/ 16 h 432"/>
                  <a:gd name="T4" fmla="*/ 237 w 432"/>
                  <a:gd name="T5" fmla="*/ 1 h 432"/>
                  <a:gd name="T6" fmla="*/ 175 w 432"/>
                  <a:gd name="T7" fmla="*/ 4 h 432"/>
                  <a:gd name="T8" fmla="*/ 115 w 432"/>
                  <a:gd name="T9" fmla="*/ 25 h 432"/>
                  <a:gd name="T10" fmla="*/ 64 w 432"/>
                  <a:gd name="T11" fmla="*/ 63 h 432"/>
                  <a:gd name="T12" fmla="*/ 35 w 432"/>
                  <a:gd name="T13" fmla="*/ 97 h 432"/>
                  <a:gd name="T14" fmla="*/ 8 w 432"/>
                  <a:gd name="T15" fmla="*/ 154 h 432"/>
                  <a:gd name="T16" fmla="*/ 0 w 432"/>
                  <a:gd name="T17" fmla="*/ 216 h 432"/>
                  <a:gd name="T18" fmla="*/ 8 w 432"/>
                  <a:gd name="T19" fmla="*/ 278 h 432"/>
                  <a:gd name="T20" fmla="*/ 35 w 432"/>
                  <a:gd name="T21" fmla="*/ 335 h 432"/>
                  <a:gd name="T22" fmla="*/ 64 w 432"/>
                  <a:gd name="T23" fmla="*/ 368 h 432"/>
                  <a:gd name="T24" fmla="*/ 115 w 432"/>
                  <a:gd name="T25" fmla="*/ 407 h 432"/>
                  <a:gd name="T26" fmla="*/ 175 w 432"/>
                  <a:gd name="T27" fmla="*/ 428 h 432"/>
                  <a:gd name="T28" fmla="*/ 237 w 432"/>
                  <a:gd name="T29" fmla="*/ 431 h 432"/>
                  <a:gd name="T30" fmla="*/ 297 w 432"/>
                  <a:gd name="T31" fmla="*/ 416 h 432"/>
                  <a:gd name="T32" fmla="*/ 352 w 432"/>
                  <a:gd name="T33" fmla="*/ 384 h 432"/>
                  <a:gd name="T34" fmla="*/ 384 w 432"/>
                  <a:gd name="T35" fmla="*/ 352 h 432"/>
                  <a:gd name="T36" fmla="*/ 416 w 432"/>
                  <a:gd name="T37" fmla="*/ 297 h 432"/>
                  <a:gd name="T38" fmla="*/ 431 w 432"/>
                  <a:gd name="T39" fmla="*/ 236 h 432"/>
                  <a:gd name="T40" fmla="*/ 428 w 432"/>
                  <a:gd name="T41" fmla="*/ 175 h 432"/>
                  <a:gd name="T42" fmla="*/ 407 w 432"/>
                  <a:gd name="T43" fmla="*/ 115 h 432"/>
                  <a:gd name="T44" fmla="*/ 368 w 432"/>
                  <a:gd name="T45" fmla="*/ 63 h 432"/>
                  <a:gd name="T46" fmla="*/ 338 w 432"/>
                  <a:gd name="T47" fmla="*/ 293 h 432"/>
                  <a:gd name="T48" fmla="*/ 339 w 432"/>
                  <a:gd name="T49" fmla="*/ 296 h 432"/>
                  <a:gd name="T50" fmla="*/ 299 w 432"/>
                  <a:gd name="T51" fmla="*/ 338 h 432"/>
                  <a:gd name="T52" fmla="*/ 296 w 432"/>
                  <a:gd name="T53" fmla="*/ 339 h 432"/>
                  <a:gd name="T54" fmla="*/ 293 w 432"/>
                  <a:gd name="T55" fmla="*/ 338 h 432"/>
                  <a:gd name="T56" fmla="*/ 139 w 432"/>
                  <a:gd name="T57" fmla="*/ 338 h 432"/>
                  <a:gd name="T58" fmla="*/ 136 w 432"/>
                  <a:gd name="T59" fmla="*/ 339 h 432"/>
                  <a:gd name="T60" fmla="*/ 94 w 432"/>
                  <a:gd name="T61" fmla="*/ 299 h 432"/>
                  <a:gd name="T62" fmla="*/ 93 w 432"/>
                  <a:gd name="T63" fmla="*/ 296 h 432"/>
                  <a:gd name="T64" fmla="*/ 94 w 432"/>
                  <a:gd name="T65" fmla="*/ 293 h 432"/>
                  <a:gd name="T66" fmla="*/ 94 w 432"/>
                  <a:gd name="T67" fmla="*/ 139 h 432"/>
                  <a:gd name="T68" fmla="*/ 93 w 432"/>
                  <a:gd name="T69" fmla="*/ 136 h 432"/>
                  <a:gd name="T70" fmla="*/ 133 w 432"/>
                  <a:gd name="T71" fmla="*/ 94 h 432"/>
                  <a:gd name="T72" fmla="*/ 136 w 432"/>
                  <a:gd name="T73" fmla="*/ 93 h 432"/>
                  <a:gd name="T74" fmla="*/ 139 w 432"/>
                  <a:gd name="T75" fmla="*/ 94 h 432"/>
                  <a:gd name="T76" fmla="*/ 293 w 432"/>
                  <a:gd name="T77" fmla="*/ 94 h 432"/>
                  <a:gd name="T78" fmla="*/ 296 w 432"/>
                  <a:gd name="T79" fmla="*/ 93 h 432"/>
                  <a:gd name="T80" fmla="*/ 299 w 432"/>
                  <a:gd name="T81" fmla="*/ 94 h 432"/>
                  <a:gd name="T82" fmla="*/ 339 w 432"/>
                  <a:gd name="T83" fmla="*/ 134 h 432"/>
                  <a:gd name="T84" fmla="*/ 339 w 432"/>
                  <a:gd name="T85" fmla="*/ 137 h 432"/>
                  <a:gd name="T86" fmla="*/ 338 w 432"/>
                  <a:gd name="T87" fmla="*/ 293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2" h="432">
                    <a:moveTo>
                      <a:pt x="368" y="63"/>
                    </a:moveTo>
                    <a:lnTo>
                      <a:pt x="368" y="63"/>
                    </a:lnTo>
                    <a:lnTo>
                      <a:pt x="352" y="48"/>
                    </a:lnTo>
                    <a:lnTo>
                      <a:pt x="335" y="35"/>
                    </a:lnTo>
                    <a:lnTo>
                      <a:pt x="317" y="25"/>
                    </a:lnTo>
                    <a:lnTo>
                      <a:pt x="297" y="16"/>
                    </a:lnTo>
                    <a:lnTo>
                      <a:pt x="278" y="8"/>
                    </a:lnTo>
                    <a:lnTo>
                      <a:pt x="257" y="4"/>
                    </a:lnTo>
                    <a:lnTo>
                      <a:pt x="237" y="1"/>
                    </a:lnTo>
                    <a:lnTo>
                      <a:pt x="216" y="0"/>
                    </a:lnTo>
                    <a:lnTo>
                      <a:pt x="195" y="1"/>
                    </a:lnTo>
                    <a:lnTo>
                      <a:pt x="175" y="4"/>
                    </a:lnTo>
                    <a:lnTo>
                      <a:pt x="154" y="8"/>
                    </a:lnTo>
                    <a:lnTo>
                      <a:pt x="135" y="16"/>
                    </a:lnTo>
                    <a:lnTo>
                      <a:pt x="115" y="25"/>
                    </a:lnTo>
                    <a:lnTo>
                      <a:pt x="97" y="35"/>
                    </a:lnTo>
                    <a:lnTo>
                      <a:pt x="80" y="48"/>
                    </a:lnTo>
                    <a:lnTo>
                      <a:pt x="64" y="63"/>
                    </a:lnTo>
                    <a:lnTo>
                      <a:pt x="64" y="63"/>
                    </a:lnTo>
                    <a:lnTo>
                      <a:pt x="48" y="80"/>
                    </a:lnTo>
                    <a:lnTo>
                      <a:pt x="35" y="97"/>
                    </a:lnTo>
                    <a:lnTo>
                      <a:pt x="25" y="115"/>
                    </a:lnTo>
                    <a:lnTo>
                      <a:pt x="16" y="135"/>
                    </a:lnTo>
                    <a:lnTo>
                      <a:pt x="8" y="154"/>
                    </a:lnTo>
                    <a:lnTo>
                      <a:pt x="4" y="175"/>
                    </a:lnTo>
                    <a:lnTo>
                      <a:pt x="1" y="195"/>
                    </a:lnTo>
                    <a:lnTo>
                      <a:pt x="0" y="216"/>
                    </a:lnTo>
                    <a:lnTo>
                      <a:pt x="1" y="236"/>
                    </a:lnTo>
                    <a:lnTo>
                      <a:pt x="4" y="257"/>
                    </a:lnTo>
                    <a:lnTo>
                      <a:pt x="8" y="278"/>
                    </a:lnTo>
                    <a:lnTo>
                      <a:pt x="16" y="297"/>
                    </a:lnTo>
                    <a:lnTo>
                      <a:pt x="25" y="316"/>
                    </a:lnTo>
                    <a:lnTo>
                      <a:pt x="35" y="335"/>
                    </a:lnTo>
                    <a:lnTo>
                      <a:pt x="48" y="352"/>
                    </a:lnTo>
                    <a:lnTo>
                      <a:pt x="64" y="368"/>
                    </a:lnTo>
                    <a:lnTo>
                      <a:pt x="64" y="368"/>
                    </a:lnTo>
                    <a:lnTo>
                      <a:pt x="80" y="384"/>
                    </a:lnTo>
                    <a:lnTo>
                      <a:pt x="97" y="396"/>
                    </a:lnTo>
                    <a:lnTo>
                      <a:pt x="115" y="407"/>
                    </a:lnTo>
                    <a:lnTo>
                      <a:pt x="135" y="416"/>
                    </a:lnTo>
                    <a:lnTo>
                      <a:pt x="154" y="424"/>
                    </a:lnTo>
                    <a:lnTo>
                      <a:pt x="175" y="428"/>
                    </a:lnTo>
                    <a:lnTo>
                      <a:pt x="195" y="431"/>
                    </a:lnTo>
                    <a:lnTo>
                      <a:pt x="216" y="432"/>
                    </a:lnTo>
                    <a:lnTo>
                      <a:pt x="237" y="431"/>
                    </a:lnTo>
                    <a:lnTo>
                      <a:pt x="257" y="428"/>
                    </a:lnTo>
                    <a:lnTo>
                      <a:pt x="278" y="424"/>
                    </a:lnTo>
                    <a:lnTo>
                      <a:pt x="297" y="416"/>
                    </a:lnTo>
                    <a:lnTo>
                      <a:pt x="317" y="407"/>
                    </a:lnTo>
                    <a:lnTo>
                      <a:pt x="335" y="396"/>
                    </a:lnTo>
                    <a:lnTo>
                      <a:pt x="352" y="384"/>
                    </a:lnTo>
                    <a:lnTo>
                      <a:pt x="368" y="368"/>
                    </a:lnTo>
                    <a:lnTo>
                      <a:pt x="368" y="368"/>
                    </a:lnTo>
                    <a:lnTo>
                      <a:pt x="384" y="352"/>
                    </a:lnTo>
                    <a:lnTo>
                      <a:pt x="397" y="335"/>
                    </a:lnTo>
                    <a:lnTo>
                      <a:pt x="407" y="316"/>
                    </a:lnTo>
                    <a:lnTo>
                      <a:pt x="416" y="297"/>
                    </a:lnTo>
                    <a:lnTo>
                      <a:pt x="424" y="278"/>
                    </a:lnTo>
                    <a:lnTo>
                      <a:pt x="428" y="257"/>
                    </a:lnTo>
                    <a:lnTo>
                      <a:pt x="431" y="236"/>
                    </a:lnTo>
                    <a:lnTo>
                      <a:pt x="432" y="216"/>
                    </a:lnTo>
                    <a:lnTo>
                      <a:pt x="431" y="195"/>
                    </a:lnTo>
                    <a:lnTo>
                      <a:pt x="428" y="175"/>
                    </a:lnTo>
                    <a:lnTo>
                      <a:pt x="424" y="154"/>
                    </a:lnTo>
                    <a:lnTo>
                      <a:pt x="416" y="135"/>
                    </a:lnTo>
                    <a:lnTo>
                      <a:pt x="407" y="115"/>
                    </a:lnTo>
                    <a:lnTo>
                      <a:pt x="397" y="97"/>
                    </a:lnTo>
                    <a:lnTo>
                      <a:pt x="384" y="80"/>
                    </a:lnTo>
                    <a:lnTo>
                      <a:pt x="368" y="63"/>
                    </a:lnTo>
                    <a:lnTo>
                      <a:pt x="368" y="63"/>
                    </a:lnTo>
                    <a:close/>
                    <a:moveTo>
                      <a:pt x="338" y="293"/>
                    </a:moveTo>
                    <a:lnTo>
                      <a:pt x="338" y="293"/>
                    </a:lnTo>
                    <a:lnTo>
                      <a:pt x="339" y="295"/>
                    </a:lnTo>
                    <a:lnTo>
                      <a:pt x="339" y="296"/>
                    </a:lnTo>
                    <a:lnTo>
                      <a:pt x="339" y="296"/>
                    </a:lnTo>
                    <a:lnTo>
                      <a:pt x="339" y="298"/>
                    </a:lnTo>
                    <a:lnTo>
                      <a:pt x="338" y="299"/>
                    </a:lnTo>
                    <a:lnTo>
                      <a:pt x="299" y="338"/>
                    </a:lnTo>
                    <a:lnTo>
                      <a:pt x="299" y="338"/>
                    </a:lnTo>
                    <a:lnTo>
                      <a:pt x="298" y="339"/>
                    </a:lnTo>
                    <a:lnTo>
                      <a:pt x="296" y="339"/>
                    </a:lnTo>
                    <a:lnTo>
                      <a:pt x="296" y="339"/>
                    </a:lnTo>
                    <a:lnTo>
                      <a:pt x="295" y="339"/>
                    </a:lnTo>
                    <a:lnTo>
                      <a:pt x="293" y="338"/>
                    </a:lnTo>
                    <a:lnTo>
                      <a:pt x="216" y="261"/>
                    </a:lnTo>
                    <a:lnTo>
                      <a:pt x="139" y="338"/>
                    </a:lnTo>
                    <a:lnTo>
                      <a:pt x="139" y="338"/>
                    </a:lnTo>
                    <a:lnTo>
                      <a:pt x="137" y="339"/>
                    </a:lnTo>
                    <a:lnTo>
                      <a:pt x="136" y="339"/>
                    </a:lnTo>
                    <a:lnTo>
                      <a:pt x="136" y="339"/>
                    </a:lnTo>
                    <a:lnTo>
                      <a:pt x="134" y="339"/>
                    </a:lnTo>
                    <a:lnTo>
                      <a:pt x="133" y="338"/>
                    </a:lnTo>
                    <a:lnTo>
                      <a:pt x="94" y="299"/>
                    </a:lnTo>
                    <a:lnTo>
                      <a:pt x="94" y="299"/>
                    </a:lnTo>
                    <a:lnTo>
                      <a:pt x="93" y="298"/>
                    </a:lnTo>
                    <a:lnTo>
                      <a:pt x="93" y="296"/>
                    </a:lnTo>
                    <a:lnTo>
                      <a:pt x="93" y="296"/>
                    </a:lnTo>
                    <a:lnTo>
                      <a:pt x="93" y="295"/>
                    </a:lnTo>
                    <a:lnTo>
                      <a:pt x="94" y="293"/>
                    </a:lnTo>
                    <a:lnTo>
                      <a:pt x="171" y="216"/>
                    </a:lnTo>
                    <a:lnTo>
                      <a:pt x="94" y="139"/>
                    </a:lnTo>
                    <a:lnTo>
                      <a:pt x="94" y="139"/>
                    </a:lnTo>
                    <a:lnTo>
                      <a:pt x="93" y="137"/>
                    </a:lnTo>
                    <a:lnTo>
                      <a:pt x="93" y="136"/>
                    </a:lnTo>
                    <a:lnTo>
                      <a:pt x="93" y="136"/>
                    </a:lnTo>
                    <a:lnTo>
                      <a:pt x="93" y="134"/>
                    </a:lnTo>
                    <a:lnTo>
                      <a:pt x="94" y="133"/>
                    </a:lnTo>
                    <a:lnTo>
                      <a:pt x="133" y="94"/>
                    </a:lnTo>
                    <a:lnTo>
                      <a:pt x="133" y="94"/>
                    </a:lnTo>
                    <a:lnTo>
                      <a:pt x="134" y="93"/>
                    </a:lnTo>
                    <a:lnTo>
                      <a:pt x="136" y="93"/>
                    </a:lnTo>
                    <a:lnTo>
                      <a:pt x="136" y="93"/>
                    </a:lnTo>
                    <a:lnTo>
                      <a:pt x="137" y="93"/>
                    </a:lnTo>
                    <a:lnTo>
                      <a:pt x="139" y="94"/>
                    </a:lnTo>
                    <a:lnTo>
                      <a:pt x="216" y="171"/>
                    </a:lnTo>
                    <a:lnTo>
                      <a:pt x="219" y="167"/>
                    </a:lnTo>
                    <a:lnTo>
                      <a:pt x="293" y="94"/>
                    </a:lnTo>
                    <a:lnTo>
                      <a:pt x="293" y="94"/>
                    </a:lnTo>
                    <a:lnTo>
                      <a:pt x="295" y="93"/>
                    </a:lnTo>
                    <a:lnTo>
                      <a:pt x="296" y="93"/>
                    </a:lnTo>
                    <a:lnTo>
                      <a:pt x="296" y="93"/>
                    </a:lnTo>
                    <a:lnTo>
                      <a:pt x="298" y="93"/>
                    </a:lnTo>
                    <a:lnTo>
                      <a:pt x="299" y="94"/>
                    </a:lnTo>
                    <a:lnTo>
                      <a:pt x="338" y="133"/>
                    </a:lnTo>
                    <a:lnTo>
                      <a:pt x="338" y="133"/>
                    </a:lnTo>
                    <a:lnTo>
                      <a:pt x="339" y="134"/>
                    </a:lnTo>
                    <a:lnTo>
                      <a:pt x="339" y="136"/>
                    </a:lnTo>
                    <a:lnTo>
                      <a:pt x="339" y="136"/>
                    </a:lnTo>
                    <a:lnTo>
                      <a:pt x="339" y="137"/>
                    </a:lnTo>
                    <a:lnTo>
                      <a:pt x="338" y="139"/>
                    </a:lnTo>
                    <a:lnTo>
                      <a:pt x="261" y="216"/>
                    </a:lnTo>
                    <a:lnTo>
                      <a:pt x="338" y="293"/>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93" name="Freeform 92"/>
              <p:cNvSpPr/>
              <p:nvPr/>
            </p:nvSpPr>
            <p:spPr>
              <a:xfrm>
                <a:off x="615498" y="711746"/>
                <a:ext cx="209872" cy="325444"/>
              </a:xfrm>
              <a:custGeom>
                <a:avLst/>
                <a:gdLst>
                  <a:gd name="connsiteX0" fmla="*/ 0 w 152824"/>
                  <a:gd name="connsiteY0" fmla="*/ 145958 h 236981"/>
                  <a:gd name="connsiteX1" fmla="*/ 152824 w 152824"/>
                  <a:gd name="connsiteY1" fmla="*/ 145958 h 236981"/>
                  <a:gd name="connsiteX2" fmla="*/ 152824 w 152824"/>
                  <a:gd name="connsiteY2" fmla="*/ 236981 h 236981"/>
                  <a:gd name="connsiteX3" fmla="*/ 0 w 152824"/>
                  <a:gd name="connsiteY3" fmla="*/ 236981 h 236981"/>
                  <a:gd name="connsiteX4" fmla="*/ 0 w 152824"/>
                  <a:gd name="connsiteY4" fmla="*/ 0 h 236981"/>
                  <a:gd name="connsiteX5" fmla="*/ 152824 w 152824"/>
                  <a:gd name="connsiteY5" fmla="*/ 0 h 236981"/>
                  <a:gd name="connsiteX6" fmla="*/ 152824 w 152824"/>
                  <a:gd name="connsiteY6" fmla="*/ 91023 h 236981"/>
                  <a:gd name="connsiteX7" fmla="*/ 0 w 152824"/>
                  <a:gd name="connsiteY7" fmla="*/ 91023 h 236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824" h="236981">
                    <a:moveTo>
                      <a:pt x="0" y="145958"/>
                    </a:moveTo>
                    <a:lnTo>
                      <a:pt x="152824" y="145958"/>
                    </a:lnTo>
                    <a:lnTo>
                      <a:pt x="152824" y="236981"/>
                    </a:lnTo>
                    <a:lnTo>
                      <a:pt x="0" y="236981"/>
                    </a:lnTo>
                    <a:close/>
                    <a:moveTo>
                      <a:pt x="0" y="0"/>
                    </a:moveTo>
                    <a:lnTo>
                      <a:pt x="152824" y="0"/>
                    </a:lnTo>
                    <a:lnTo>
                      <a:pt x="152824" y="91023"/>
                    </a:lnTo>
                    <a:lnTo>
                      <a:pt x="0" y="91023"/>
                    </a:lnTo>
                    <a:close/>
                  </a:path>
                </a:pathLst>
              </a:custGeom>
              <a:solidFill>
                <a:srgbClr val="0096D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HP Simplified"/>
                </a:endParaRPr>
              </a:p>
            </p:txBody>
          </p:sp>
        </p:grpSp>
      </p:grpSp>
    </p:spTree>
    <p:extLst>
      <p:ext uri="{BB962C8B-B14F-4D97-AF65-F5344CB8AC3E}">
        <p14:creationId xmlns:p14="http://schemas.microsoft.com/office/powerpoint/2010/main" val="139418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Driving data to value </a:t>
            </a:r>
            <a:endParaRPr lang="en-US" dirty="0"/>
          </a:p>
        </p:txBody>
      </p:sp>
      <p:sp>
        <p:nvSpPr>
          <p:cNvPr id="6" name="Rectangle 5"/>
          <p:cNvSpPr/>
          <p:nvPr/>
        </p:nvSpPr>
        <p:spPr>
          <a:xfrm>
            <a:off x="2248554" y="1955152"/>
            <a:ext cx="3820850" cy="67874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80" rtlCol="0" anchor="ctr"/>
          <a:lstStyle/>
          <a:p>
            <a:pPr>
              <a:spcAft>
                <a:spcPts val="400"/>
              </a:spcAft>
              <a:buSzPct val="100000"/>
              <a:defRPr/>
            </a:pPr>
            <a:r>
              <a:rPr lang="en-US" b="1" dirty="0">
                <a:solidFill>
                  <a:prstClr val="white"/>
                </a:solidFill>
                <a:cs typeface="HP Simplified" pitchFamily="34" charset="0"/>
              </a:rPr>
              <a:t>Goal:  fastest, most secure, </a:t>
            </a:r>
            <a:r>
              <a:rPr lang="en-US" b="1" dirty="0" smtClean="0">
                <a:solidFill>
                  <a:prstClr val="white"/>
                </a:solidFill>
                <a:cs typeface="HP Simplified" pitchFamily="34" charset="0"/>
              </a:rPr>
              <a:t/>
            </a:r>
            <a:br>
              <a:rPr lang="en-US" b="1" dirty="0" smtClean="0">
                <a:solidFill>
                  <a:prstClr val="white"/>
                </a:solidFill>
                <a:cs typeface="HP Simplified" pitchFamily="34" charset="0"/>
              </a:rPr>
            </a:br>
            <a:r>
              <a:rPr lang="en-US" b="1" dirty="0" smtClean="0">
                <a:solidFill>
                  <a:prstClr val="white"/>
                </a:solidFill>
                <a:cs typeface="HP Simplified" pitchFamily="34" charset="0"/>
              </a:rPr>
              <a:t>most </a:t>
            </a:r>
            <a:r>
              <a:rPr lang="en-US" b="1" dirty="0">
                <a:solidFill>
                  <a:prstClr val="white"/>
                </a:solidFill>
                <a:cs typeface="HP Simplified" pitchFamily="34" charset="0"/>
              </a:rPr>
              <a:t>efficient </a:t>
            </a:r>
            <a:r>
              <a:rPr lang="en-US" b="1" dirty="0" smtClean="0">
                <a:solidFill>
                  <a:prstClr val="white"/>
                </a:solidFill>
                <a:cs typeface="HP Simplified" pitchFamily="34" charset="0"/>
              </a:rPr>
              <a:t>route  </a:t>
            </a:r>
            <a:endParaRPr lang="en-US" b="1" dirty="0">
              <a:solidFill>
                <a:prstClr val="white"/>
              </a:solidFill>
              <a:cs typeface="HP Simplified" pitchFamily="34" charset="0"/>
            </a:endParaRPr>
          </a:p>
        </p:txBody>
      </p:sp>
      <p:sp>
        <p:nvSpPr>
          <p:cNvPr id="8" name="TextBox 7"/>
          <p:cNvSpPr txBox="1"/>
          <p:nvPr/>
        </p:nvSpPr>
        <p:spPr>
          <a:xfrm>
            <a:off x="524009" y="3115813"/>
            <a:ext cx="551756" cy="307777"/>
          </a:xfrm>
          <a:prstGeom prst="rect">
            <a:avLst/>
          </a:prstGeom>
          <a:noFill/>
        </p:spPr>
        <p:txBody>
          <a:bodyPr wrap="square" rtlCol="0">
            <a:spAutoFit/>
          </a:bodyPr>
          <a:lstStyle/>
          <a:p>
            <a:pPr defTabSz="430213">
              <a:spcAft>
                <a:spcPts val="400"/>
              </a:spcAft>
              <a:buSzPct val="100000"/>
            </a:pPr>
            <a:r>
              <a:rPr lang="en-US" sz="1400" dirty="0" smtClean="0">
                <a:solidFill>
                  <a:prstClr val="black"/>
                </a:solidFill>
                <a:cs typeface="HP Simplified" pitchFamily="34" charset="0"/>
              </a:rPr>
              <a:t>data</a:t>
            </a:r>
          </a:p>
        </p:txBody>
      </p:sp>
      <p:cxnSp>
        <p:nvCxnSpPr>
          <p:cNvPr id="14" name="Straight Connector 13"/>
          <p:cNvCxnSpPr/>
          <p:nvPr/>
        </p:nvCxnSpPr>
        <p:spPr>
          <a:xfrm>
            <a:off x="524008" y="3012624"/>
            <a:ext cx="7955280" cy="0"/>
          </a:xfrm>
          <a:prstGeom prst="line">
            <a:avLst/>
          </a:prstGeom>
          <a:ln w="12700" cmpd="sng">
            <a:solidFill>
              <a:srgbClr val="B9B8BB"/>
            </a:solidFill>
          </a:ln>
          <a:effectLst/>
        </p:spPr>
        <p:style>
          <a:lnRef idx="2">
            <a:schemeClr val="accent1"/>
          </a:lnRef>
          <a:fillRef idx="0">
            <a:schemeClr val="accent1"/>
          </a:fillRef>
          <a:effectRef idx="1">
            <a:schemeClr val="accent1"/>
          </a:effectRef>
          <a:fontRef idx="minor">
            <a:schemeClr val="tx1"/>
          </a:fontRef>
        </p:style>
      </p:cxnSp>
      <p:sp>
        <p:nvSpPr>
          <p:cNvPr id="15" name="Round Diagonal Corner Rectangle 14"/>
          <p:cNvSpPr/>
          <p:nvPr/>
        </p:nvSpPr>
        <p:spPr>
          <a:xfrm flipH="1">
            <a:off x="547060" y="1721877"/>
            <a:ext cx="1302460" cy="1145293"/>
          </a:xfrm>
          <a:prstGeom prst="round2DiagRect">
            <a:avLst>
              <a:gd name="adj1" fmla="val 9042"/>
              <a:gd name="adj2" fmla="val 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b="1" dirty="0" smtClean="0">
                <a:solidFill>
                  <a:srgbClr val="0096D6"/>
                </a:solidFill>
                <a:cs typeface="HP Simplified" pitchFamily="34" charset="0"/>
              </a:rPr>
              <a:t>Data</a:t>
            </a:r>
            <a:endParaRPr lang="en-US" sz="2000" b="1" dirty="0">
              <a:solidFill>
                <a:srgbClr val="0096D6"/>
              </a:solidFill>
              <a:cs typeface="HP Simplified" pitchFamily="34" charset="0"/>
            </a:endParaRPr>
          </a:p>
        </p:txBody>
      </p:sp>
      <p:sp>
        <p:nvSpPr>
          <p:cNvPr id="18" name="Round Diagonal Corner Rectangle 17"/>
          <p:cNvSpPr/>
          <p:nvPr/>
        </p:nvSpPr>
        <p:spPr>
          <a:xfrm flipH="1">
            <a:off x="7143930" y="1721877"/>
            <a:ext cx="1302460" cy="1145293"/>
          </a:xfrm>
          <a:prstGeom prst="round2DiagRect">
            <a:avLst>
              <a:gd name="adj1" fmla="val 9042"/>
              <a:gd name="adj2" fmla="val 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b="1" dirty="0" smtClean="0">
                <a:solidFill>
                  <a:srgbClr val="0096D6"/>
                </a:solidFill>
                <a:cs typeface="HP Simplified" pitchFamily="34" charset="0"/>
              </a:rPr>
              <a:t>Value</a:t>
            </a:r>
            <a:endParaRPr lang="en-US" b="1" dirty="0">
              <a:solidFill>
                <a:srgbClr val="0096D6"/>
              </a:solidFill>
              <a:cs typeface="HP Simplified" pitchFamily="34" charset="0"/>
            </a:endParaRPr>
          </a:p>
        </p:txBody>
      </p:sp>
      <p:sp>
        <p:nvSpPr>
          <p:cNvPr id="19" name="Freeform 269"/>
          <p:cNvSpPr>
            <a:spLocks/>
          </p:cNvSpPr>
          <p:nvPr/>
        </p:nvSpPr>
        <p:spPr bwMode="auto">
          <a:xfrm rot="16200000">
            <a:off x="5719267" y="1841542"/>
            <a:ext cx="1145292" cy="905963"/>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TextBox 19"/>
          <p:cNvSpPr txBox="1"/>
          <p:nvPr/>
        </p:nvSpPr>
        <p:spPr>
          <a:xfrm>
            <a:off x="1298837" y="3115813"/>
            <a:ext cx="1765834" cy="307777"/>
          </a:xfrm>
          <a:prstGeom prst="rect">
            <a:avLst/>
          </a:prstGeom>
          <a:noFill/>
        </p:spPr>
        <p:txBody>
          <a:bodyPr wrap="square" rtlCol="0">
            <a:spAutoFit/>
          </a:bodyPr>
          <a:lstStyle/>
          <a:p>
            <a:pPr defTabSz="430213">
              <a:spcAft>
                <a:spcPts val="400"/>
              </a:spcAft>
              <a:buSzPct val="100000"/>
            </a:pPr>
            <a:r>
              <a:rPr lang="en-US" sz="1400" dirty="0" smtClean="0">
                <a:solidFill>
                  <a:prstClr val="black"/>
                </a:solidFill>
                <a:cs typeface="HP Simplified" pitchFamily="34" charset="0"/>
              </a:rPr>
              <a:t>storage &amp; processing</a:t>
            </a:r>
          </a:p>
        </p:txBody>
      </p:sp>
      <p:sp>
        <p:nvSpPr>
          <p:cNvPr id="21" name="TextBox 20"/>
          <p:cNvSpPr txBox="1"/>
          <p:nvPr/>
        </p:nvSpPr>
        <p:spPr>
          <a:xfrm>
            <a:off x="3287743" y="3115813"/>
            <a:ext cx="843749" cy="307777"/>
          </a:xfrm>
          <a:prstGeom prst="rect">
            <a:avLst/>
          </a:prstGeom>
          <a:noFill/>
        </p:spPr>
        <p:txBody>
          <a:bodyPr wrap="square" rtlCol="0">
            <a:spAutoFit/>
          </a:bodyPr>
          <a:lstStyle/>
          <a:p>
            <a:pPr defTabSz="430213">
              <a:spcAft>
                <a:spcPts val="400"/>
              </a:spcAft>
              <a:buSzPct val="100000"/>
            </a:pPr>
            <a:r>
              <a:rPr lang="en-US" sz="1400" dirty="0" smtClean="0">
                <a:solidFill>
                  <a:prstClr val="black"/>
                </a:solidFill>
                <a:cs typeface="HP Simplified" pitchFamily="34" charset="0"/>
              </a:rPr>
              <a:t>analysis</a:t>
            </a:r>
          </a:p>
        </p:txBody>
      </p:sp>
      <p:sp>
        <p:nvSpPr>
          <p:cNvPr id="22" name="TextBox 21"/>
          <p:cNvSpPr txBox="1"/>
          <p:nvPr/>
        </p:nvSpPr>
        <p:spPr>
          <a:xfrm>
            <a:off x="4354564" y="3115813"/>
            <a:ext cx="932292" cy="307777"/>
          </a:xfrm>
          <a:prstGeom prst="rect">
            <a:avLst/>
          </a:prstGeom>
          <a:noFill/>
        </p:spPr>
        <p:txBody>
          <a:bodyPr wrap="square" rtlCol="0">
            <a:spAutoFit/>
          </a:bodyPr>
          <a:lstStyle/>
          <a:p>
            <a:pPr defTabSz="430213">
              <a:spcAft>
                <a:spcPts val="400"/>
              </a:spcAft>
              <a:buSzPct val="100000"/>
            </a:pPr>
            <a:r>
              <a:rPr lang="en-US" sz="1400" dirty="0" smtClean="0">
                <a:solidFill>
                  <a:prstClr val="black"/>
                </a:solidFill>
                <a:cs typeface="HP Simplified" pitchFamily="34" charset="0"/>
              </a:rPr>
              <a:t>meaning</a:t>
            </a:r>
          </a:p>
        </p:txBody>
      </p:sp>
      <p:sp>
        <p:nvSpPr>
          <p:cNvPr id="23" name="TextBox 22"/>
          <p:cNvSpPr txBox="1"/>
          <p:nvPr/>
        </p:nvSpPr>
        <p:spPr>
          <a:xfrm>
            <a:off x="5509928" y="3115813"/>
            <a:ext cx="932292" cy="307777"/>
          </a:xfrm>
          <a:prstGeom prst="rect">
            <a:avLst/>
          </a:prstGeom>
          <a:noFill/>
        </p:spPr>
        <p:txBody>
          <a:bodyPr wrap="square" rtlCol="0">
            <a:spAutoFit/>
          </a:bodyPr>
          <a:lstStyle/>
          <a:p>
            <a:pPr defTabSz="430213">
              <a:spcAft>
                <a:spcPts val="400"/>
              </a:spcAft>
              <a:buSzPct val="100000"/>
            </a:pPr>
            <a:r>
              <a:rPr lang="en-US" sz="1400" dirty="0" smtClean="0">
                <a:solidFill>
                  <a:prstClr val="black"/>
                </a:solidFill>
                <a:cs typeface="HP Simplified" pitchFamily="34" charset="0"/>
              </a:rPr>
              <a:t>insights</a:t>
            </a:r>
          </a:p>
        </p:txBody>
      </p:sp>
      <p:sp>
        <p:nvSpPr>
          <p:cNvPr id="24" name="TextBox 23"/>
          <p:cNvSpPr txBox="1"/>
          <p:nvPr/>
        </p:nvSpPr>
        <p:spPr>
          <a:xfrm>
            <a:off x="6665292" y="3115813"/>
            <a:ext cx="741087" cy="307777"/>
          </a:xfrm>
          <a:prstGeom prst="rect">
            <a:avLst/>
          </a:prstGeom>
          <a:noFill/>
        </p:spPr>
        <p:txBody>
          <a:bodyPr wrap="square" rtlCol="0">
            <a:spAutoFit/>
          </a:bodyPr>
          <a:lstStyle/>
          <a:p>
            <a:pPr defTabSz="430213">
              <a:spcAft>
                <a:spcPts val="400"/>
              </a:spcAft>
              <a:buSzPct val="100000"/>
            </a:pPr>
            <a:r>
              <a:rPr lang="en-US" sz="1400" dirty="0" smtClean="0">
                <a:solidFill>
                  <a:prstClr val="black"/>
                </a:solidFill>
                <a:cs typeface="HP Simplified" pitchFamily="34" charset="0"/>
              </a:rPr>
              <a:t>actions</a:t>
            </a:r>
          </a:p>
        </p:txBody>
      </p:sp>
      <p:sp>
        <p:nvSpPr>
          <p:cNvPr id="25" name="TextBox 24"/>
          <p:cNvSpPr txBox="1"/>
          <p:nvPr/>
        </p:nvSpPr>
        <p:spPr>
          <a:xfrm>
            <a:off x="7629455" y="3115813"/>
            <a:ext cx="932292" cy="307777"/>
          </a:xfrm>
          <a:prstGeom prst="rect">
            <a:avLst/>
          </a:prstGeom>
          <a:noFill/>
        </p:spPr>
        <p:txBody>
          <a:bodyPr wrap="square" rtlCol="0">
            <a:spAutoFit/>
          </a:bodyPr>
          <a:lstStyle/>
          <a:p>
            <a:pPr defTabSz="430213">
              <a:spcAft>
                <a:spcPts val="400"/>
              </a:spcAft>
              <a:buSzPct val="100000"/>
            </a:pPr>
            <a:r>
              <a:rPr lang="en-US" sz="1400" dirty="0" smtClean="0">
                <a:solidFill>
                  <a:prstClr val="black"/>
                </a:solidFill>
                <a:cs typeface="HP Simplified" pitchFamily="34" charset="0"/>
              </a:rPr>
              <a:t>outcomes </a:t>
            </a:r>
          </a:p>
        </p:txBody>
      </p:sp>
      <p:sp>
        <p:nvSpPr>
          <p:cNvPr id="26" name="Freeform 269"/>
          <p:cNvSpPr>
            <a:spLocks/>
          </p:cNvSpPr>
          <p:nvPr/>
        </p:nvSpPr>
        <p:spPr bwMode="auto">
          <a:xfrm rot="16200000">
            <a:off x="1105071" y="3209845"/>
            <a:ext cx="164459" cy="130092"/>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269"/>
          <p:cNvSpPr>
            <a:spLocks/>
          </p:cNvSpPr>
          <p:nvPr/>
        </p:nvSpPr>
        <p:spPr bwMode="auto">
          <a:xfrm rot="16200000">
            <a:off x="3093977" y="3209846"/>
            <a:ext cx="164459" cy="130092"/>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269"/>
          <p:cNvSpPr>
            <a:spLocks/>
          </p:cNvSpPr>
          <p:nvPr/>
        </p:nvSpPr>
        <p:spPr bwMode="auto">
          <a:xfrm rot="16200000">
            <a:off x="4160798" y="3209847"/>
            <a:ext cx="164459" cy="130092"/>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 name="Freeform 269"/>
          <p:cNvSpPr>
            <a:spLocks/>
          </p:cNvSpPr>
          <p:nvPr/>
        </p:nvSpPr>
        <p:spPr bwMode="auto">
          <a:xfrm rot="16200000">
            <a:off x="5316162" y="3209847"/>
            <a:ext cx="164459" cy="130092"/>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 name="Freeform 269"/>
          <p:cNvSpPr>
            <a:spLocks/>
          </p:cNvSpPr>
          <p:nvPr/>
        </p:nvSpPr>
        <p:spPr bwMode="auto">
          <a:xfrm rot="16200000">
            <a:off x="6471526" y="3209847"/>
            <a:ext cx="164459" cy="130092"/>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 name="Freeform 269"/>
          <p:cNvSpPr>
            <a:spLocks/>
          </p:cNvSpPr>
          <p:nvPr/>
        </p:nvSpPr>
        <p:spPr bwMode="auto">
          <a:xfrm rot="16200000">
            <a:off x="7435685" y="3209847"/>
            <a:ext cx="164459" cy="130092"/>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79516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 name="Rectangle 64"/>
          <p:cNvSpPr/>
          <p:nvPr/>
        </p:nvSpPr>
        <p:spPr>
          <a:xfrm>
            <a:off x="829845" y="4095334"/>
            <a:ext cx="276072" cy="4493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1100" b="1" dirty="0">
              <a:solidFill>
                <a:prstClr val="white"/>
              </a:solidFill>
            </a:endParaRPr>
          </a:p>
        </p:txBody>
      </p:sp>
      <p:sp>
        <p:nvSpPr>
          <p:cNvPr id="60" name="Rectangle 59"/>
          <p:cNvSpPr/>
          <p:nvPr/>
        </p:nvSpPr>
        <p:spPr>
          <a:xfrm>
            <a:off x="829845" y="923689"/>
            <a:ext cx="276072" cy="40023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1100" b="1" dirty="0">
              <a:solidFill>
                <a:prstClr val="white"/>
              </a:solidFill>
            </a:endParaRPr>
          </a:p>
        </p:txBody>
      </p:sp>
      <p:sp>
        <p:nvSpPr>
          <p:cNvPr id="110" name="Round Diagonal Corner Rectangle 109"/>
          <p:cNvSpPr/>
          <p:nvPr/>
        </p:nvSpPr>
        <p:spPr>
          <a:xfrm flipH="1">
            <a:off x="331470" y="898841"/>
            <a:ext cx="8361210" cy="341984"/>
          </a:xfrm>
          <a:prstGeom prst="round2DiagRect">
            <a:avLst>
              <a:gd name="adj1" fmla="val 10556"/>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defTabSz="430213">
              <a:buSzPct val="100000"/>
            </a:pPr>
            <a:r>
              <a:rPr lang="en-US" sz="1400" b="1" dirty="0">
                <a:solidFill>
                  <a:schemeClr val="bg1"/>
                </a:solidFill>
                <a:cs typeface="HP Simplified" pitchFamily="34" charset="0"/>
              </a:rPr>
              <a:t>Digital</a:t>
            </a:r>
          </a:p>
        </p:txBody>
      </p:sp>
      <p:grpSp>
        <p:nvGrpSpPr>
          <p:cNvPr id="21" name="Group 20"/>
          <p:cNvGrpSpPr/>
          <p:nvPr/>
        </p:nvGrpSpPr>
        <p:grpSpPr>
          <a:xfrm>
            <a:off x="3289293" y="984500"/>
            <a:ext cx="562611" cy="192602"/>
            <a:chOff x="3249745" y="984500"/>
            <a:chExt cx="562611" cy="192602"/>
          </a:xfrm>
        </p:grpSpPr>
        <p:pic>
          <p:nvPicPr>
            <p:cNvPr id="112" name="Picture 9" descr="C:\Users\truccotr\Documents\HP\HP Standards\2012 Brand Update\ICON_DATABASE\ICON_DATABASE\Feature_Icons\HP_LinkUp\HP_LinkUp_RGB\HP_LinkUp_RGB_blue_NT.png"/>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3249745" y="984500"/>
              <a:ext cx="252257" cy="192602"/>
            </a:xfrm>
            <a:prstGeom prst="rect">
              <a:avLst/>
            </a:prstGeom>
            <a:solidFill>
              <a:schemeClr val="accent1"/>
            </a:solidFill>
            <a:extLst/>
          </p:spPr>
        </p:pic>
        <p:pic>
          <p:nvPicPr>
            <p:cNvPr id="114" name="Picture 7" descr="C:\Users\truccotr\Documents\HP\HP Standards\2012 Brand Update\ICON_DATABASE\ICON_DATABASE\Enterprise_Icons\Tablet\Tablet_RGB\Tablet_RGB_blue_NT.png"/>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3586460" y="1001391"/>
              <a:ext cx="225896" cy="167587"/>
            </a:xfrm>
            <a:prstGeom prst="rect">
              <a:avLst/>
            </a:prstGeom>
            <a:solidFill>
              <a:schemeClr val="accent1"/>
            </a:solidFill>
            <a:extLst/>
          </p:spPr>
        </p:pic>
      </p:grpSp>
      <p:sp>
        <p:nvSpPr>
          <p:cNvPr id="69" name="Freeform 68"/>
          <p:cNvSpPr/>
          <p:nvPr/>
        </p:nvSpPr>
        <p:spPr>
          <a:xfrm>
            <a:off x="1651860" y="1392605"/>
            <a:ext cx="4187384" cy="2394254"/>
          </a:xfrm>
          <a:custGeom>
            <a:avLst/>
            <a:gdLst>
              <a:gd name="connsiteX0" fmla="*/ 0 w 1173238"/>
              <a:gd name="connsiteY0" fmla="*/ 549123 h 549123"/>
              <a:gd name="connsiteX1" fmla="*/ 60476 w 1173238"/>
              <a:gd name="connsiteY1" fmla="*/ 29028 h 549123"/>
              <a:gd name="connsiteX2" fmla="*/ 757162 w 1173238"/>
              <a:gd name="connsiteY2" fmla="*/ 0 h 549123"/>
              <a:gd name="connsiteX3" fmla="*/ 1158723 w 1173238"/>
              <a:gd name="connsiteY3" fmla="*/ 241904 h 549123"/>
              <a:gd name="connsiteX4" fmla="*/ 1173238 w 1173238"/>
              <a:gd name="connsiteY4" fmla="*/ 539447 h 549123"/>
              <a:gd name="connsiteX5" fmla="*/ 0 w 1173238"/>
              <a:gd name="connsiteY5" fmla="*/ 549123 h 549123"/>
              <a:gd name="connsiteX0" fmla="*/ 102587 w 1275825"/>
              <a:gd name="connsiteY0" fmla="*/ 549123 h 549123"/>
              <a:gd name="connsiteX1" fmla="*/ 163063 w 1275825"/>
              <a:gd name="connsiteY1" fmla="*/ 29028 h 549123"/>
              <a:gd name="connsiteX2" fmla="*/ 859749 w 1275825"/>
              <a:gd name="connsiteY2" fmla="*/ 0 h 549123"/>
              <a:gd name="connsiteX3" fmla="*/ 1261310 w 1275825"/>
              <a:gd name="connsiteY3" fmla="*/ 241904 h 549123"/>
              <a:gd name="connsiteX4" fmla="*/ 1275825 w 1275825"/>
              <a:gd name="connsiteY4" fmla="*/ 539447 h 549123"/>
              <a:gd name="connsiteX5" fmla="*/ 102587 w 1275825"/>
              <a:gd name="connsiteY5" fmla="*/ 549123 h 549123"/>
              <a:gd name="connsiteX0" fmla="*/ 240515 w 1413753"/>
              <a:gd name="connsiteY0" fmla="*/ 549123 h 549123"/>
              <a:gd name="connsiteX1" fmla="*/ 300991 w 1413753"/>
              <a:gd name="connsiteY1" fmla="*/ 29028 h 549123"/>
              <a:gd name="connsiteX2" fmla="*/ 997677 w 1413753"/>
              <a:gd name="connsiteY2" fmla="*/ 0 h 549123"/>
              <a:gd name="connsiteX3" fmla="*/ 1399238 w 1413753"/>
              <a:gd name="connsiteY3" fmla="*/ 241904 h 549123"/>
              <a:gd name="connsiteX4" fmla="*/ 1413753 w 1413753"/>
              <a:gd name="connsiteY4" fmla="*/ 539447 h 549123"/>
              <a:gd name="connsiteX5" fmla="*/ 240515 w 1413753"/>
              <a:gd name="connsiteY5" fmla="*/ 549123 h 549123"/>
              <a:gd name="connsiteX0" fmla="*/ 240515 w 1413753"/>
              <a:gd name="connsiteY0" fmla="*/ 656887 h 656887"/>
              <a:gd name="connsiteX1" fmla="*/ 300991 w 1413753"/>
              <a:gd name="connsiteY1" fmla="*/ 136792 h 656887"/>
              <a:gd name="connsiteX2" fmla="*/ 997677 w 1413753"/>
              <a:gd name="connsiteY2" fmla="*/ 107764 h 656887"/>
              <a:gd name="connsiteX3" fmla="*/ 1399238 w 1413753"/>
              <a:gd name="connsiteY3" fmla="*/ 349668 h 656887"/>
              <a:gd name="connsiteX4" fmla="*/ 1413753 w 1413753"/>
              <a:gd name="connsiteY4" fmla="*/ 647211 h 656887"/>
              <a:gd name="connsiteX5" fmla="*/ 240515 w 1413753"/>
              <a:gd name="connsiteY5" fmla="*/ 656887 h 656887"/>
              <a:gd name="connsiteX0" fmla="*/ 240515 w 1413753"/>
              <a:gd name="connsiteY0" fmla="*/ 812467 h 812467"/>
              <a:gd name="connsiteX1" fmla="*/ 300991 w 1413753"/>
              <a:gd name="connsiteY1" fmla="*/ 292372 h 812467"/>
              <a:gd name="connsiteX2" fmla="*/ 997677 w 1413753"/>
              <a:gd name="connsiteY2" fmla="*/ 263344 h 812467"/>
              <a:gd name="connsiteX3" fmla="*/ 1399238 w 1413753"/>
              <a:gd name="connsiteY3" fmla="*/ 505248 h 812467"/>
              <a:gd name="connsiteX4" fmla="*/ 1413753 w 1413753"/>
              <a:gd name="connsiteY4" fmla="*/ 802791 h 812467"/>
              <a:gd name="connsiteX5" fmla="*/ 240515 w 1413753"/>
              <a:gd name="connsiteY5" fmla="*/ 812467 h 812467"/>
              <a:gd name="connsiteX0" fmla="*/ 240515 w 1413753"/>
              <a:gd name="connsiteY0" fmla="*/ 830031 h 830031"/>
              <a:gd name="connsiteX1" fmla="*/ 300991 w 1413753"/>
              <a:gd name="connsiteY1" fmla="*/ 309936 h 830031"/>
              <a:gd name="connsiteX2" fmla="*/ 997677 w 1413753"/>
              <a:gd name="connsiteY2" fmla="*/ 280908 h 830031"/>
              <a:gd name="connsiteX3" fmla="*/ 1399238 w 1413753"/>
              <a:gd name="connsiteY3" fmla="*/ 522812 h 830031"/>
              <a:gd name="connsiteX4" fmla="*/ 1413753 w 1413753"/>
              <a:gd name="connsiteY4" fmla="*/ 820355 h 830031"/>
              <a:gd name="connsiteX5" fmla="*/ 240515 w 1413753"/>
              <a:gd name="connsiteY5" fmla="*/ 830031 h 830031"/>
              <a:gd name="connsiteX0" fmla="*/ 246984 w 1420222"/>
              <a:gd name="connsiteY0" fmla="*/ 830031 h 830031"/>
              <a:gd name="connsiteX1" fmla="*/ 307460 w 1420222"/>
              <a:gd name="connsiteY1" fmla="*/ 309936 h 830031"/>
              <a:gd name="connsiteX2" fmla="*/ 1004146 w 1420222"/>
              <a:gd name="connsiteY2" fmla="*/ 280908 h 830031"/>
              <a:gd name="connsiteX3" fmla="*/ 1405707 w 1420222"/>
              <a:gd name="connsiteY3" fmla="*/ 522812 h 830031"/>
              <a:gd name="connsiteX4" fmla="*/ 1420222 w 1420222"/>
              <a:gd name="connsiteY4" fmla="*/ 820355 h 830031"/>
              <a:gd name="connsiteX5" fmla="*/ 246984 w 1420222"/>
              <a:gd name="connsiteY5" fmla="*/ 830031 h 830031"/>
              <a:gd name="connsiteX0" fmla="*/ 241317 w 1414555"/>
              <a:gd name="connsiteY0" fmla="*/ 830031 h 830031"/>
              <a:gd name="connsiteX1" fmla="*/ 301793 w 1414555"/>
              <a:gd name="connsiteY1" fmla="*/ 309936 h 830031"/>
              <a:gd name="connsiteX2" fmla="*/ 998479 w 1414555"/>
              <a:gd name="connsiteY2" fmla="*/ 280908 h 830031"/>
              <a:gd name="connsiteX3" fmla="*/ 1400040 w 1414555"/>
              <a:gd name="connsiteY3" fmla="*/ 522812 h 830031"/>
              <a:gd name="connsiteX4" fmla="*/ 1414555 w 1414555"/>
              <a:gd name="connsiteY4" fmla="*/ 820355 h 830031"/>
              <a:gd name="connsiteX5" fmla="*/ 241317 w 1414555"/>
              <a:gd name="connsiteY5" fmla="*/ 830031 h 830031"/>
              <a:gd name="connsiteX0" fmla="*/ 241317 w 1414555"/>
              <a:gd name="connsiteY0" fmla="*/ 830031 h 830031"/>
              <a:gd name="connsiteX1" fmla="*/ 301793 w 1414555"/>
              <a:gd name="connsiteY1" fmla="*/ 309936 h 830031"/>
              <a:gd name="connsiteX2" fmla="*/ 998479 w 1414555"/>
              <a:gd name="connsiteY2" fmla="*/ 280908 h 830031"/>
              <a:gd name="connsiteX3" fmla="*/ 1400040 w 1414555"/>
              <a:gd name="connsiteY3" fmla="*/ 522812 h 830031"/>
              <a:gd name="connsiteX4" fmla="*/ 1414555 w 1414555"/>
              <a:gd name="connsiteY4" fmla="*/ 820355 h 830031"/>
              <a:gd name="connsiteX5" fmla="*/ 241317 w 1414555"/>
              <a:gd name="connsiteY5" fmla="*/ 830031 h 830031"/>
              <a:gd name="connsiteX0" fmla="*/ 241317 w 1414555"/>
              <a:gd name="connsiteY0" fmla="*/ 830031 h 830031"/>
              <a:gd name="connsiteX1" fmla="*/ 301793 w 1414555"/>
              <a:gd name="connsiteY1" fmla="*/ 309936 h 830031"/>
              <a:gd name="connsiteX2" fmla="*/ 998479 w 1414555"/>
              <a:gd name="connsiteY2" fmla="*/ 280908 h 830031"/>
              <a:gd name="connsiteX3" fmla="*/ 1400040 w 1414555"/>
              <a:gd name="connsiteY3" fmla="*/ 522812 h 830031"/>
              <a:gd name="connsiteX4" fmla="*/ 1414555 w 1414555"/>
              <a:gd name="connsiteY4" fmla="*/ 820355 h 830031"/>
              <a:gd name="connsiteX5" fmla="*/ 241317 w 1414555"/>
              <a:gd name="connsiteY5" fmla="*/ 830031 h 830031"/>
              <a:gd name="connsiteX0" fmla="*/ 241317 w 1465217"/>
              <a:gd name="connsiteY0" fmla="*/ 830031 h 830031"/>
              <a:gd name="connsiteX1" fmla="*/ 301793 w 1465217"/>
              <a:gd name="connsiteY1" fmla="*/ 309936 h 830031"/>
              <a:gd name="connsiteX2" fmla="*/ 998479 w 1465217"/>
              <a:gd name="connsiteY2" fmla="*/ 280908 h 830031"/>
              <a:gd name="connsiteX3" fmla="*/ 1400040 w 1465217"/>
              <a:gd name="connsiteY3" fmla="*/ 522812 h 830031"/>
              <a:gd name="connsiteX4" fmla="*/ 1414555 w 1465217"/>
              <a:gd name="connsiteY4" fmla="*/ 820355 h 830031"/>
              <a:gd name="connsiteX5" fmla="*/ 241317 w 1465217"/>
              <a:gd name="connsiteY5" fmla="*/ 830031 h 830031"/>
              <a:gd name="connsiteX0" fmla="*/ 241317 w 1544421"/>
              <a:gd name="connsiteY0" fmla="*/ 830031 h 830031"/>
              <a:gd name="connsiteX1" fmla="*/ 301793 w 1544421"/>
              <a:gd name="connsiteY1" fmla="*/ 309936 h 830031"/>
              <a:gd name="connsiteX2" fmla="*/ 998479 w 1544421"/>
              <a:gd name="connsiteY2" fmla="*/ 280908 h 830031"/>
              <a:gd name="connsiteX3" fmla="*/ 1400040 w 1544421"/>
              <a:gd name="connsiteY3" fmla="*/ 522812 h 830031"/>
              <a:gd name="connsiteX4" fmla="*/ 1414555 w 1544421"/>
              <a:gd name="connsiteY4" fmla="*/ 820355 h 830031"/>
              <a:gd name="connsiteX5" fmla="*/ 241317 w 1544421"/>
              <a:gd name="connsiteY5" fmla="*/ 830031 h 830031"/>
              <a:gd name="connsiteX0" fmla="*/ 241317 w 1554682"/>
              <a:gd name="connsiteY0" fmla="*/ 830031 h 830031"/>
              <a:gd name="connsiteX1" fmla="*/ 301793 w 1554682"/>
              <a:gd name="connsiteY1" fmla="*/ 309936 h 830031"/>
              <a:gd name="connsiteX2" fmla="*/ 998479 w 1554682"/>
              <a:gd name="connsiteY2" fmla="*/ 280908 h 830031"/>
              <a:gd name="connsiteX3" fmla="*/ 1400040 w 1554682"/>
              <a:gd name="connsiteY3" fmla="*/ 522812 h 830031"/>
              <a:gd name="connsiteX4" fmla="*/ 1414555 w 1554682"/>
              <a:gd name="connsiteY4" fmla="*/ 820355 h 830031"/>
              <a:gd name="connsiteX5" fmla="*/ 241317 w 1554682"/>
              <a:gd name="connsiteY5" fmla="*/ 830031 h 830031"/>
              <a:gd name="connsiteX0" fmla="*/ 256551 w 1569916"/>
              <a:gd name="connsiteY0" fmla="*/ 833943 h 833943"/>
              <a:gd name="connsiteX1" fmla="*/ 282306 w 1569916"/>
              <a:gd name="connsiteY1" fmla="*/ 304895 h 833943"/>
              <a:gd name="connsiteX2" fmla="*/ 1013713 w 1569916"/>
              <a:gd name="connsiteY2" fmla="*/ 284820 h 833943"/>
              <a:gd name="connsiteX3" fmla="*/ 1415274 w 1569916"/>
              <a:gd name="connsiteY3" fmla="*/ 526724 h 833943"/>
              <a:gd name="connsiteX4" fmla="*/ 1429789 w 1569916"/>
              <a:gd name="connsiteY4" fmla="*/ 824267 h 833943"/>
              <a:gd name="connsiteX5" fmla="*/ 256551 w 1569916"/>
              <a:gd name="connsiteY5" fmla="*/ 833943 h 833943"/>
              <a:gd name="connsiteX0" fmla="*/ 256551 w 1569916"/>
              <a:gd name="connsiteY0" fmla="*/ 827993 h 827993"/>
              <a:gd name="connsiteX1" fmla="*/ 282306 w 1569916"/>
              <a:gd name="connsiteY1" fmla="*/ 298945 h 827993"/>
              <a:gd name="connsiteX2" fmla="*/ 1028903 w 1569916"/>
              <a:gd name="connsiteY2" fmla="*/ 289613 h 827993"/>
              <a:gd name="connsiteX3" fmla="*/ 1415274 w 1569916"/>
              <a:gd name="connsiteY3" fmla="*/ 520774 h 827993"/>
              <a:gd name="connsiteX4" fmla="*/ 1429789 w 1569916"/>
              <a:gd name="connsiteY4" fmla="*/ 818317 h 827993"/>
              <a:gd name="connsiteX5" fmla="*/ 256551 w 1569916"/>
              <a:gd name="connsiteY5" fmla="*/ 827993 h 827993"/>
              <a:gd name="connsiteX0" fmla="*/ 256551 w 1569916"/>
              <a:gd name="connsiteY0" fmla="*/ 827993 h 827993"/>
              <a:gd name="connsiteX1" fmla="*/ 282306 w 1569916"/>
              <a:gd name="connsiteY1" fmla="*/ 298945 h 827993"/>
              <a:gd name="connsiteX2" fmla="*/ 1020223 w 1569916"/>
              <a:gd name="connsiteY2" fmla="*/ 289613 h 827993"/>
              <a:gd name="connsiteX3" fmla="*/ 1415274 w 1569916"/>
              <a:gd name="connsiteY3" fmla="*/ 520774 h 827993"/>
              <a:gd name="connsiteX4" fmla="*/ 1429789 w 1569916"/>
              <a:gd name="connsiteY4" fmla="*/ 818317 h 827993"/>
              <a:gd name="connsiteX5" fmla="*/ 256551 w 1569916"/>
              <a:gd name="connsiteY5" fmla="*/ 827993 h 827993"/>
              <a:gd name="connsiteX0" fmla="*/ 256551 w 1571797"/>
              <a:gd name="connsiteY0" fmla="*/ 827993 h 827993"/>
              <a:gd name="connsiteX1" fmla="*/ 282306 w 1571797"/>
              <a:gd name="connsiteY1" fmla="*/ 298945 h 827993"/>
              <a:gd name="connsiteX2" fmla="*/ 1020223 w 1571797"/>
              <a:gd name="connsiteY2" fmla="*/ 289613 h 827993"/>
              <a:gd name="connsiteX3" fmla="*/ 1419614 w 1571797"/>
              <a:gd name="connsiteY3" fmla="*/ 499287 h 827993"/>
              <a:gd name="connsiteX4" fmla="*/ 1429789 w 1571797"/>
              <a:gd name="connsiteY4" fmla="*/ 818317 h 827993"/>
              <a:gd name="connsiteX5" fmla="*/ 256551 w 1571797"/>
              <a:gd name="connsiteY5" fmla="*/ 827993 h 827993"/>
              <a:gd name="connsiteX0" fmla="*/ 256551 w 1552155"/>
              <a:gd name="connsiteY0" fmla="*/ 827993 h 827993"/>
              <a:gd name="connsiteX1" fmla="*/ 282306 w 1552155"/>
              <a:gd name="connsiteY1" fmla="*/ 298945 h 827993"/>
              <a:gd name="connsiteX2" fmla="*/ 1020223 w 1552155"/>
              <a:gd name="connsiteY2" fmla="*/ 289613 h 827993"/>
              <a:gd name="connsiteX3" fmla="*/ 1369703 w 1552155"/>
              <a:gd name="connsiteY3" fmla="*/ 452732 h 827993"/>
              <a:gd name="connsiteX4" fmla="*/ 1429789 w 1552155"/>
              <a:gd name="connsiteY4" fmla="*/ 818317 h 827993"/>
              <a:gd name="connsiteX5" fmla="*/ 256551 w 1552155"/>
              <a:gd name="connsiteY5" fmla="*/ 827993 h 827993"/>
              <a:gd name="connsiteX0" fmla="*/ 271957 w 1567561"/>
              <a:gd name="connsiteY0" fmla="*/ 840444 h 840444"/>
              <a:gd name="connsiteX1" fmla="*/ 265161 w 1567561"/>
              <a:gd name="connsiteY1" fmla="*/ 284538 h 840444"/>
              <a:gd name="connsiteX2" fmla="*/ 1035629 w 1567561"/>
              <a:gd name="connsiteY2" fmla="*/ 302064 h 840444"/>
              <a:gd name="connsiteX3" fmla="*/ 1385109 w 1567561"/>
              <a:gd name="connsiteY3" fmla="*/ 465183 h 840444"/>
              <a:gd name="connsiteX4" fmla="*/ 1445195 w 1567561"/>
              <a:gd name="connsiteY4" fmla="*/ 830768 h 840444"/>
              <a:gd name="connsiteX5" fmla="*/ 271957 w 1567561"/>
              <a:gd name="connsiteY5" fmla="*/ 840444 h 840444"/>
              <a:gd name="connsiteX0" fmla="*/ 230068 w 1525672"/>
              <a:gd name="connsiteY0" fmla="*/ 840444 h 840444"/>
              <a:gd name="connsiteX1" fmla="*/ 223272 w 1525672"/>
              <a:gd name="connsiteY1" fmla="*/ 284538 h 840444"/>
              <a:gd name="connsiteX2" fmla="*/ 993740 w 1525672"/>
              <a:gd name="connsiteY2" fmla="*/ 302064 h 840444"/>
              <a:gd name="connsiteX3" fmla="*/ 1343220 w 1525672"/>
              <a:gd name="connsiteY3" fmla="*/ 465183 h 840444"/>
              <a:gd name="connsiteX4" fmla="*/ 1403306 w 1525672"/>
              <a:gd name="connsiteY4" fmla="*/ 830768 h 840444"/>
              <a:gd name="connsiteX5" fmla="*/ 230068 w 1525672"/>
              <a:gd name="connsiteY5" fmla="*/ 840444 h 840444"/>
              <a:gd name="connsiteX0" fmla="*/ 194352 w 1587609"/>
              <a:gd name="connsiteY0" fmla="*/ 838653 h 838653"/>
              <a:gd name="connsiteX1" fmla="*/ 285209 w 1587609"/>
              <a:gd name="connsiteY1" fmla="*/ 284538 h 838653"/>
              <a:gd name="connsiteX2" fmla="*/ 1055677 w 1587609"/>
              <a:gd name="connsiteY2" fmla="*/ 302064 h 838653"/>
              <a:gd name="connsiteX3" fmla="*/ 1405157 w 1587609"/>
              <a:gd name="connsiteY3" fmla="*/ 465183 h 838653"/>
              <a:gd name="connsiteX4" fmla="*/ 1465243 w 1587609"/>
              <a:gd name="connsiteY4" fmla="*/ 830768 h 838653"/>
              <a:gd name="connsiteX5" fmla="*/ 194352 w 1587609"/>
              <a:gd name="connsiteY5" fmla="*/ 838653 h 838653"/>
              <a:gd name="connsiteX0" fmla="*/ 127186 w 1520443"/>
              <a:gd name="connsiteY0" fmla="*/ 838653 h 838653"/>
              <a:gd name="connsiteX1" fmla="*/ 218043 w 1520443"/>
              <a:gd name="connsiteY1" fmla="*/ 284538 h 838653"/>
              <a:gd name="connsiteX2" fmla="*/ 988511 w 1520443"/>
              <a:gd name="connsiteY2" fmla="*/ 302064 h 838653"/>
              <a:gd name="connsiteX3" fmla="*/ 1337991 w 1520443"/>
              <a:gd name="connsiteY3" fmla="*/ 465183 h 838653"/>
              <a:gd name="connsiteX4" fmla="*/ 1398077 w 1520443"/>
              <a:gd name="connsiteY4" fmla="*/ 830768 h 838653"/>
              <a:gd name="connsiteX5" fmla="*/ 127186 w 1520443"/>
              <a:gd name="connsiteY5" fmla="*/ 838653 h 838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0443" h="838653">
                <a:moveTo>
                  <a:pt x="127186" y="838653"/>
                </a:moveTo>
                <a:cubicBezTo>
                  <a:pt x="-92886" y="607088"/>
                  <a:pt x="-4496" y="280648"/>
                  <a:pt x="218043" y="284538"/>
                </a:cubicBezTo>
                <a:cubicBezTo>
                  <a:pt x="230139" y="-63805"/>
                  <a:pt x="874815" y="-130946"/>
                  <a:pt x="988511" y="302064"/>
                </a:cubicBezTo>
                <a:cubicBezTo>
                  <a:pt x="1245737" y="196433"/>
                  <a:pt x="1354118" y="360357"/>
                  <a:pt x="1337991" y="465183"/>
                </a:cubicBezTo>
                <a:cubicBezTo>
                  <a:pt x="1509743" y="426478"/>
                  <a:pt x="1615791" y="801740"/>
                  <a:pt x="1398077" y="830768"/>
                </a:cubicBezTo>
                <a:lnTo>
                  <a:pt x="127186" y="838653"/>
                </a:lnTo>
                <a:close/>
              </a:path>
            </a:pathLst>
          </a:custGeom>
          <a:solidFill>
            <a:srgbClr val="D9D9D9">
              <a:alpha val="65098"/>
            </a:srgb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p:txBody>
          <a:bodyPr/>
          <a:lstStyle/>
          <a:p>
            <a:r>
              <a:rPr lang="en-US" dirty="0" smtClean="0"/>
              <a:t>HP Labs </a:t>
            </a:r>
            <a:r>
              <a:rPr lang="en-US" dirty="0"/>
              <a:t>r</a:t>
            </a:r>
            <a:r>
              <a:rPr lang="en-US" dirty="0" smtClean="0"/>
              <a:t>esearch </a:t>
            </a:r>
            <a:r>
              <a:rPr lang="en-US" dirty="0"/>
              <a:t>a</a:t>
            </a:r>
            <a:r>
              <a:rPr lang="en-US" dirty="0" smtClean="0"/>
              <a:t>genda</a:t>
            </a:r>
            <a:endParaRPr lang="en-US" dirty="0"/>
          </a:p>
        </p:txBody>
      </p:sp>
      <p:grpSp>
        <p:nvGrpSpPr>
          <p:cNvPr id="5" name="Group 4"/>
          <p:cNvGrpSpPr/>
          <p:nvPr/>
        </p:nvGrpSpPr>
        <p:grpSpPr>
          <a:xfrm>
            <a:off x="7458241" y="2141738"/>
            <a:ext cx="1234440" cy="1145293"/>
            <a:chOff x="7143930" y="1810307"/>
            <a:chExt cx="1234440" cy="1145293"/>
          </a:xfrm>
        </p:grpSpPr>
        <p:sp>
          <p:nvSpPr>
            <p:cNvPr id="62" name="Round Diagonal Corner Rectangle 61"/>
            <p:cNvSpPr/>
            <p:nvPr/>
          </p:nvSpPr>
          <p:spPr>
            <a:xfrm flipH="1">
              <a:off x="7143930" y="1810307"/>
              <a:ext cx="1234440" cy="1145293"/>
            </a:xfrm>
            <a:prstGeom prst="round2DiagRect">
              <a:avLst>
                <a:gd name="adj1" fmla="val 9042"/>
                <a:gd name="adj2" fmla="val 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bIns="137160" rtlCol="0" anchor="b"/>
            <a:lstStyle/>
            <a:p>
              <a:r>
                <a:rPr lang="en-US" b="1" dirty="0" smtClean="0">
                  <a:solidFill>
                    <a:srgbClr val="0096D6"/>
                  </a:solidFill>
                  <a:cs typeface="HP Simplified" pitchFamily="34" charset="0"/>
                </a:rPr>
                <a:t>Value</a:t>
              </a:r>
              <a:endParaRPr lang="en-US" b="1" dirty="0">
                <a:solidFill>
                  <a:srgbClr val="0096D6"/>
                </a:solidFill>
                <a:cs typeface="HP Simplified" pitchFamily="34" charset="0"/>
              </a:endParaRPr>
            </a:p>
          </p:txBody>
        </p:sp>
        <p:grpSp>
          <p:nvGrpSpPr>
            <p:cNvPr id="3" name="Group 2"/>
            <p:cNvGrpSpPr/>
            <p:nvPr/>
          </p:nvGrpSpPr>
          <p:grpSpPr>
            <a:xfrm>
              <a:off x="7292843" y="1963919"/>
              <a:ext cx="332475" cy="477023"/>
              <a:chOff x="7854361" y="3483679"/>
              <a:chExt cx="332475" cy="477023"/>
            </a:xfrm>
          </p:grpSpPr>
          <p:sp>
            <p:nvSpPr>
              <p:cNvPr id="53" name="Freeform 8"/>
              <p:cNvSpPr>
                <a:spLocks noEditPoints="1"/>
              </p:cNvSpPr>
              <p:nvPr/>
            </p:nvSpPr>
            <p:spPr bwMode="auto">
              <a:xfrm>
                <a:off x="7854361" y="3483679"/>
                <a:ext cx="332475" cy="477023"/>
              </a:xfrm>
              <a:custGeom>
                <a:avLst/>
                <a:gdLst>
                  <a:gd name="T0" fmla="*/ 230 w 230"/>
                  <a:gd name="T1" fmla="*/ 103 h 330"/>
                  <a:gd name="T2" fmla="*/ 221 w 230"/>
                  <a:gd name="T3" fmla="*/ 70 h 330"/>
                  <a:gd name="T4" fmla="*/ 204 w 230"/>
                  <a:gd name="T5" fmla="*/ 42 h 330"/>
                  <a:gd name="T6" fmla="*/ 179 w 230"/>
                  <a:gd name="T7" fmla="*/ 20 h 330"/>
                  <a:gd name="T8" fmla="*/ 149 w 230"/>
                  <a:gd name="T9" fmla="*/ 6 h 330"/>
                  <a:gd name="T10" fmla="*/ 115 w 230"/>
                  <a:gd name="T11" fmla="*/ 0 h 330"/>
                  <a:gd name="T12" fmla="*/ 92 w 230"/>
                  <a:gd name="T13" fmla="*/ 2 h 330"/>
                  <a:gd name="T14" fmla="*/ 60 w 230"/>
                  <a:gd name="T15" fmla="*/ 14 h 330"/>
                  <a:gd name="T16" fmla="*/ 34 w 230"/>
                  <a:gd name="T17" fmla="*/ 34 h 330"/>
                  <a:gd name="T18" fmla="*/ 14 w 230"/>
                  <a:gd name="T19" fmla="*/ 60 h 330"/>
                  <a:gd name="T20" fmla="*/ 2 w 230"/>
                  <a:gd name="T21" fmla="*/ 92 h 330"/>
                  <a:gd name="T22" fmla="*/ 0 w 230"/>
                  <a:gd name="T23" fmla="*/ 115 h 330"/>
                  <a:gd name="T24" fmla="*/ 6 w 230"/>
                  <a:gd name="T25" fmla="*/ 153 h 330"/>
                  <a:gd name="T26" fmla="*/ 25 w 230"/>
                  <a:gd name="T27" fmla="*/ 185 h 330"/>
                  <a:gd name="T28" fmla="*/ 41 w 230"/>
                  <a:gd name="T29" fmla="*/ 203 h 330"/>
                  <a:gd name="T30" fmla="*/ 54 w 230"/>
                  <a:gd name="T31" fmla="*/ 216 h 330"/>
                  <a:gd name="T32" fmla="*/ 64 w 230"/>
                  <a:gd name="T33" fmla="*/ 240 h 330"/>
                  <a:gd name="T34" fmla="*/ 68 w 230"/>
                  <a:gd name="T35" fmla="*/ 267 h 330"/>
                  <a:gd name="T36" fmla="*/ 68 w 230"/>
                  <a:gd name="T37" fmla="*/ 283 h 330"/>
                  <a:gd name="T38" fmla="*/ 68 w 230"/>
                  <a:gd name="T39" fmla="*/ 293 h 330"/>
                  <a:gd name="T40" fmla="*/ 78 w 230"/>
                  <a:gd name="T41" fmla="*/ 313 h 330"/>
                  <a:gd name="T42" fmla="*/ 101 w 230"/>
                  <a:gd name="T43" fmla="*/ 328 h 330"/>
                  <a:gd name="T44" fmla="*/ 115 w 230"/>
                  <a:gd name="T45" fmla="*/ 330 h 330"/>
                  <a:gd name="T46" fmla="*/ 137 w 230"/>
                  <a:gd name="T47" fmla="*/ 324 h 330"/>
                  <a:gd name="T48" fmla="*/ 158 w 230"/>
                  <a:gd name="T49" fmla="*/ 305 h 330"/>
                  <a:gd name="T50" fmla="*/ 163 w 230"/>
                  <a:gd name="T51" fmla="*/ 288 h 330"/>
                  <a:gd name="T52" fmla="*/ 163 w 230"/>
                  <a:gd name="T53" fmla="*/ 283 h 330"/>
                  <a:gd name="T54" fmla="*/ 163 w 230"/>
                  <a:gd name="T55" fmla="*/ 267 h 330"/>
                  <a:gd name="T56" fmla="*/ 165 w 230"/>
                  <a:gd name="T57" fmla="*/ 240 h 330"/>
                  <a:gd name="T58" fmla="*/ 177 w 230"/>
                  <a:gd name="T59" fmla="*/ 216 h 330"/>
                  <a:gd name="T60" fmla="*/ 189 w 230"/>
                  <a:gd name="T61" fmla="*/ 203 h 330"/>
                  <a:gd name="T62" fmla="*/ 206 w 230"/>
                  <a:gd name="T63" fmla="*/ 185 h 330"/>
                  <a:gd name="T64" fmla="*/ 223 w 230"/>
                  <a:gd name="T65" fmla="*/ 153 h 330"/>
                  <a:gd name="T66" fmla="*/ 230 w 230"/>
                  <a:gd name="T67" fmla="*/ 115 h 330"/>
                  <a:gd name="T68" fmla="*/ 173 w 230"/>
                  <a:gd name="T69" fmla="*/ 183 h 330"/>
                  <a:gd name="T70" fmla="*/ 152 w 230"/>
                  <a:gd name="T71" fmla="*/ 208 h 330"/>
                  <a:gd name="T72" fmla="*/ 140 w 230"/>
                  <a:gd name="T73" fmla="*/ 236 h 330"/>
                  <a:gd name="T74" fmla="*/ 93 w 230"/>
                  <a:gd name="T75" fmla="*/ 257 h 330"/>
                  <a:gd name="T76" fmla="*/ 90 w 230"/>
                  <a:gd name="T77" fmla="*/ 236 h 330"/>
                  <a:gd name="T78" fmla="*/ 78 w 230"/>
                  <a:gd name="T79" fmla="*/ 208 h 330"/>
                  <a:gd name="T80" fmla="*/ 58 w 230"/>
                  <a:gd name="T81" fmla="*/ 183 h 330"/>
                  <a:gd name="T82" fmla="*/ 44 w 230"/>
                  <a:gd name="T83" fmla="*/ 169 h 330"/>
                  <a:gd name="T84" fmla="*/ 31 w 230"/>
                  <a:gd name="T85" fmla="*/ 143 h 330"/>
                  <a:gd name="T86" fmla="*/ 26 w 230"/>
                  <a:gd name="T87" fmla="*/ 115 h 330"/>
                  <a:gd name="T88" fmla="*/ 28 w 230"/>
                  <a:gd name="T89" fmla="*/ 97 h 330"/>
                  <a:gd name="T90" fmla="*/ 36 w 230"/>
                  <a:gd name="T91" fmla="*/ 72 h 330"/>
                  <a:gd name="T92" fmla="*/ 53 w 230"/>
                  <a:gd name="T93" fmla="*/ 52 h 330"/>
                  <a:gd name="T94" fmla="*/ 73 w 230"/>
                  <a:gd name="T95" fmla="*/ 37 h 330"/>
                  <a:gd name="T96" fmla="*/ 98 w 230"/>
                  <a:gd name="T97" fmla="*/ 28 h 330"/>
                  <a:gd name="T98" fmla="*/ 115 w 230"/>
                  <a:gd name="T99" fmla="*/ 26 h 330"/>
                  <a:gd name="T100" fmla="*/ 142 w 230"/>
                  <a:gd name="T101" fmla="*/ 30 h 330"/>
                  <a:gd name="T102" fmla="*/ 165 w 230"/>
                  <a:gd name="T103" fmla="*/ 41 h 330"/>
                  <a:gd name="T104" fmla="*/ 184 w 230"/>
                  <a:gd name="T105" fmla="*/ 58 h 330"/>
                  <a:gd name="T106" fmla="*/ 198 w 230"/>
                  <a:gd name="T107" fmla="*/ 81 h 330"/>
                  <a:gd name="T108" fmla="*/ 204 w 230"/>
                  <a:gd name="T109" fmla="*/ 106 h 330"/>
                  <a:gd name="T110" fmla="*/ 204 w 230"/>
                  <a:gd name="T111" fmla="*/ 125 h 330"/>
                  <a:gd name="T112" fmla="*/ 197 w 230"/>
                  <a:gd name="T113" fmla="*/ 153 h 330"/>
                  <a:gd name="T114" fmla="*/ 179 w 230"/>
                  <a:gd name="T115" fmla="*/ 17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0" h="330">
                    <a:moveTo>
                      <a:pt x="230" y="115"/>
                    </a:moveTo>
                    <a:lnTo>
                      <a:pt x="230" y="115"/>
                    </a:lnTo>
                    <a:lnTo>
                      <a:pt x="230" y="103"/>
                    </a:lnTo>
                    <a:lnTo>
                      <a:pt x="228" y="92"/>
                    </a:lnTo>
                    <a:lnTo>
                      <a:pt x="225" y="81"/>
                    </a:lnTo>
                    <a:lnTo>
                      <a:pt x="221" y="70"/>
                    </a:lnTo>
                    <a:lnTo>
                      <a:pt x="216" y="60"/>
                    </a:lnTo>
                    <a:lnTo>
                      <a:pt x="211" y="51"/>
                    </a:lnTo>
                    <a:lnTo>
                      <a:pt x="204" y="42"/>
                    </a:lnTo>
                    <a:lnTo>
                      <a:pt x="197" y="34"/>
                    </a:lnTo>
                    <a:lnTo>
                      <a:pt x="188" y="26"/>
                    </a:lnTo>
                    <a:lnTo>
                      <a:pt x="179" y="20"/>
                    </a:lnTo>
                    <a:lnTo>
                      <a:pt x="170" y="14"/>
                    </a:lnTo>
                    <a:lnTo>
                      <a:pt x="160" y="9"/>
                    </a:lnTo>
                    <a:lnTo>
                      <a:pt x="149" y="6"/>
                    </a:lnTo>
                    <a:lnTo>
                      <a:pt x="139" y="2"/>
                    </a:lnTo>
                    <a:lnTo>
                      <a:pt x="127" y="0"/>
                    </a:lnTo>
                    <a:lnTo>
                      <a:pt x="115" y="0"/>
                    </a:lnTo>
                    <a:lnTo>
                      <a:pt x="115" y="0"/>
                    </a:lnTo>
                    <a:lnTo>
                      <a:pt x="103" y="0"/>
                    </a:lnTo>
                    <a:lnTo>
                      <a:pt x="92" y="2"/>
                    </a:lnTo>
                    <a:lnTo>
                      <a:pt x="80" y="6"/>
                    </a:lnTo>
                    <a:lnTo>
                      <a:pt x="71" y="9"/>
                    </a:lnTo>
                    <a:lnTo>
                      <a:pt x="60" y="14"/>
                    </a:lnTo>
                    <a:lnTo>
                      <a:pt x="50" y="20"/>
                    </a:lnTo>
                    <a:lnTo>
                      <a:pt x="42" y="26"/>
                    </a:lnTo>
                    <a:lnTo>
                      <a:pt x="34" y="34"/>
                    </a:lnTo>
                    <a:lnTo>
                      <a:pt x="27" y="42"/>
                    </a:lnTo>
                    <a:lnTo>
                      <a:pt x="20" y="51"/>
                    </a:lnTo>
                    <a:lnTo>
                      <a:pt x="14" y="60"/>
                    </a:lnTo>
                    <a:lnTo>
                      <a:pt x="10" y="70"/>
                    </a:lnTo>
                    <a:lnTo>
                      <a:pt x="5" y="81"/>
                    </a:lnTo>
                    <a:lnTo>
                      <a:pt x="2" y="92"/>
                    </a:lnTo>
                    <a:lnTo>
                      <a:pt x="1" y="103"/>
                    </a:lnTo>
                    <a:lnTo>
                      <a:pt x="0" y="115"/>
                    </a:lnTo>
                    <a:lnTo>
                      <a:pt x="0" y="115"/>
                    </a:lnTo>
                    <a:lnTo>
                      <a:pt x="1" y="128"/>
                    </a:lnTo>
                    <a:lnTo>
                      <a:pt x="3" y="141"/>
                    </a:lnTo>
                    <a:lnTo>
                      <a:pt x="6" y="153"/>
                    </a:lnTo>
                    <a:lnTo>
                      <a:pt x="12" y="165"/>
                    </a:lnTo>
                    <a:lnTo>
                      <a:pt x="17" y="175"/>
                    </a:lnTo>
                    <a:lnTo>
                      <a:pt x="25" y="185"/>
                    </a:lnTo>
                    <a:lnTo>
                      <a:pt x="32" y="195"/>
                    </a:lnTo>
                    <a:lnTo>
                      <a:pt x="41" y="203"/>
                    </a:lnTo>
                    <a:lnTo>
                      <a:pt x="41" y="203"/>
                    </a:lnTo>
                    <a:lnTo>
                      <a:pt x="41" y="203"/>
                    </a:lnTo>
                    <a:lnTo>
                      <a:pt x="47" y="209"/>
                    </a:lnTo>
                    <a:lnTo>
                      <a:pt x="54" y="216"/>
                    </a:lnTo>
                    <a:lnTo>
                      <a:pt x="58" y="224"/>
                    </a:lnTo>
                    <a:lnTo>
                      <a:pt x="62" y="231"/>
                    </a:lnTo>
                    <a:lnTo>
                      <a:pt x="64" y="240"/>
                    </a:lnTo>
                    <a:lnTo>
                      <a:pt x="66" y="249"/>
                    </a:lnTo>
                    <a:lnTo>
                      <a:pt x="68" y="258"/>
                    </a:lnTo>
                    <a:lnTo>
                      <a:pt x="68" y="267"/>
                    </a:lnTo>
                    <a:lnTo>
                      <a:pt x="68" y="283"/>
                    </a:lnTo>
                    <a:lnTo>
                      <a:pt x="68" y="283"/>
                    </a:lnTo>
                    <a:lnTo>
                      <a:pt x="68" y="283"/>
                    </a:lnTo>
                    <a:lnTo>
                      <a:pt x="68" y="288"/>
                    </a:lnTo>
                    <a:lnTo>
                      <a:pt x="68" y="288"/>
                    </a:lnTo>
                    <a:lnTo>
                      <a:pt x="68" y="293"/>
                    </a:lnTo>
                    <a:lnTo>
                      <a:pt x="69" y="297"/>
                    </a:lnTo>
                    <a:lnTo>
                      <a:pt x="73" y="305"/>
                    </a:lnTo>
                    <a:lnTo>
                      <a:pt x="78" y="313"/>
                    </a:lnTo>
                    <a:lnTo>
                      <a:pt x="86" y="319"/>
                    </a:lnTo>
                    <a:lnTo>
                      <a:pt x="93" y="324"/>
                    </a:lnTo>
                    <a:lnTo>
                      <a:pt x="101" y="328"/>
                    </a:lnTo>
                    <a:lnTo>
                      <a:pt x="108" y="330"/>
                    </a:lnTo>
                    <a:lnTo>
                      <a:pt x="115" y="330"/>
                    </a:lnTo>
                    <a:lnTo>
                      <a:pt x="115" y="330"/>
                    </a:lnTo>
                    <a:lnTo>
                      <a:pt x="121" y="330"/>
                    </a:lnTo>
                    <a:lnTo>
                      <a:pt x="129" y="328"/>
                    </a:lnTo>
                    <a:lnTo>
                      <a:pt x="137" y="324"/>
                    </a:lnTo>
                    <a:lnTo>
                      <a:pt x="145" y="319"/>
                    </a:lnTo>
                    <a:lnTo>
                      <a:pt x="152" y="313"/>
                    </a:lnTo>
                    <a:lnTo>
                      <a:pt x="158" y="305"/>
                    </a:lnTo>
                    <a:lnTo>
                      <a:pt x="162" y="297"/>
                    </a:lnTo>
                    <a:lnTo>
                      <a:pt x="163" y="293"/>
                    </a:lnTo>
                    <a:lnTo>
                      <a:pt x="163" y="288"/>
                    </a:lnTo>
                    <a:lnTo>
                      <a:pt x="163" y="288"/>
                    </a:lnTo>
                    <a:lnTo>
                      <a:pt x="163" y="283"/>
                    </a:lnTo>
                    <a:lnTo>
                      <a:pt x="163" y="283"/>
                    </a:lnTo>
                    <a:lnTo>
                      <a:pt x="163" y="267"/>
                    </a:lnTo>
                    <a:lnTo>
                      <a:pt x="163" y="267"/>
                    </a:lnTo>
                    <a:lnTo>
                      <a:pt x="163" y="267"/>
                    </a:lnTo>
                    <a:lnTo>
                      <a:pt x="163" y="258"/>
                    </a:lnTo>
                    <a:lnTo>
                      <a:pt x="163" y="249"/>
                    </a:lnTo>
                    <a:lnTo>
                      <a:pt x="165" y="240"/>
                    </a:lnTo>
                    <a:lnTo>
                      <a:pt x="169" y="231"/>
                    </a:lnTo>
                    <a:lnTo>
                      <a:pt x="172" y="224"/>
                    </a:lnTo>
                    <a:lnTo>
                      <a:pt x="177" y="216"/>
                    </a:lnTo>
                    <a:lnTo>
                      <a:pt x="183" y="209"/>
                    </a:lnTo>
                    <a:lnTo>
                      <a:pt x="189" y="203"/>
                    </a:lnTo>
                    <a:lnTo>
                      <a:pt x="189" y="203"/>
                    </a:lnTo>
                    <a:lnTo>
                      <a:pt x="189" y="203"/>
                    </a:lnTo>
                    <a:lnTo>
                      <a:pt x="199" y="195"/>
                    </a:lnTo>
                    <a:lnTo>
                      <a:pt x="206" y="185"/>
                    </a:lnTo>
                    <a:lnTo>
                      <a:pt x="213" y="175"/>
                    </a:lnTo>
                    <a:lnTo>
                      <a:pt x="219" y="165"/>
                    </a:lnTo>
                    <a:lnTo>
                      <a:pt x="223" y="153"/>
                    </a:lnTo>
                    <a:lnTo>
                      <a:pt x="228" y="141"/>
                    </a:lnTo>
                    <a:lnTo>
                      <a:pt x="230" y="128"/>
                    </a:lnTo>
                    <a:lnTo>
                      <a:pt x="230" y="115"/>
                    </a:lnTo>
                    <a:lnTo>
                      <a:pt x="230" y="115"/>
                    </a:lnTo>
                    <a:close/>
                    <a:moveTo>
                      <a:pt x="173" y="183"/>
                    </a:moveTo>
                    <a:lnTo>
                      <a:pt x="173" y="183"/>
                    </a:lnTo>
                    <a:lnTo>
                      <a:pt x="165" y="190"/>
                    </a:lnTo>
                    <a:lnTo>
                      <a:pt x="158" y="198"/>
                    </a:lnTo>
                    <a:lnTo>
                      <a:pt x="152" y="208"/>
                    </a:lnTo>
                    <a:lnTo>
                      <a:pt x="147" y="216"/>
                    </a:lnTo>
                    <a:lnTo>
                      <a:pt x="143" y="226"/>
                    </a:lnTo>
                    <a:lnTo>
                      <a:pt x="140" y="236"/>
                    </a:lnTo>
                    <a:lnTo>
                      <a:pt x="137" y="246"/>
                    </a:lnTo>
                    <a:lnTo>
                      <a:pt x="137" y="257"/>
                    </a:lnTo>
                    <a:lnTo>
                      <a:pt x="93" y="257"/>
                    </a:lnTo>
                    <a:lnTo>
                      <a:pt x="93" y="257"/>
                    </a:lnTo>
                    <a:lnTo>
                      <a:pt x="92" y="246"/>
                    </a:lnTo>
                    <a:lnTo>
                      <a:pt x="90" y="236"/>
                    </a:lnTo>
                    <a:lnTo>
                      <a:pt x="87" y="226"/>
                    </a:lnTo>
                    <a:lnTo>
                      <a:pt x="84" y="216"/>
                    </a:lnTo>
                    <a:lnTo>
                      <a:pt x="78" y="208"/>
                    </a:lnTo>
                    <a:lnTo>
                      <a:pt x="72" y="198"/>
                    </a:lnTo>
                    <a:lnTo>
                      <a:pt x="65" y="190"/>
                    </a:lnTo>
                    <a:lnTo>
                      <a:pt x="58" y="183"/>
                    </a:lnTo>
                    <a:lnTo>
                      <a:pt x="58" y="183"/>
                    </a:lnTo>
                    <a:lnTo>
                      <a:pt x="50" y="177"/>
                    </a:lnTo>
                    <a:lnTo>
                      <a:pt x="44" y="169"/>
                    </a:lnTo>
                    <a:lnTo>
                      <a:pt x="39" y="161"/>
                    </a:lnTo>
                    <a:lnTo>
                      <a:pt x="34" y="153"/>
                    </a:lnTo>
                    <a:lnTo>
                      <a:pt x="31" y="143"/>
                    </a:lnTo>
                    <a:lnTo>
                      <a:pt x="28" y="135"/>
                    </a:lnTo>
                    <a:lnTo>
                      <a:pt x="27" y="125"/>
                    </a:lnTo>
                    <a:lnTo>
                      <a:pt x="26" y="115"/>
                    </a:lnTo>
                    <a:lnTo>
                      <a:pt x="26" y="115"/>
                    </a:lnTo>
                    <a:lnTo>
                      <a:pt x="27" y="106"/>
                    </a:lnTo>
                    <a:lnTo>
                      <a:pt x="28" y="97"/>
                    </a:lnTo>
                    <a:lnTo>
                      <a:pt x="30" y="88"/>
                    </a:lnTo>
                    <a:lnTo>
                      <a:pt x="33" y="81"/>
                    </a:lnTo>
                    <a:lnTo>
                      <a:pt x="36" y="72"/>
                    </a:lnTo>
                    <a:lnTo>
                      <a:pt x="41" y="66"/>
                    </a:lnTo>
                    <a:lnTo>
                      <a:pt x="46" y="58"/>
                    </a:lnTo>
                    <a:lnTo>
                      <a:pt x="53" y="52"/>
                    </a:lnTo>
                    <a:lnTo>
                      <a:pt x="59" y="46"/>
                    </a:lnTo>
                    <a:lnTo>
                      <a:pt x="65" y="41"/>
                    </a:lnTo>
                    <a:lnTo>
                      <a:pt x="73" y="37"/>
                    </a:lnTo>
                    <a:lnTo>
                      <a:pt x="80" y="32"/>
                    </a:lnTo>
                    <a:lnTo>
                      <a:pt x="89" y="30"/>
                    </a:lnTo>
                    <a:lnTo>
                      <a:pt x="98" y="28"/>
                    </a:lnTo>
                    <a:lnTo>
                      <a:pt x="106" y="26"/>
                    </a:lnTo>
                    <a:lnTo>
                      <a:pt x="115" y="26"/>
                    </a:lnTo>
                    <a:lnTo>
                      <a:pt x="115" y="26"/>
                    </a:lnTo>
                    <a:lnTo>
                      <a:pt x="125" y="26"/>
                    </a:lnTo>
                    <a:lnTo>
                      <a:pt x="133" y="28"/>
                    </a:lnTo>
                    <a:lnTo>
                      <a:pt x="142" y="30"/>
                    </a:lnTo>
                    <a:lnTo>
                      <a:pt x="150" y="32"/>
                    </a:lnTo>
                    <a:lnTo>
                      <a:pt x="158" y="37"/>
                    </a:lnTo>
                    <a:lnTo>
                      <a:pt x="165" y="41"/>
                    </a:lnTo>
                    <a:lnTo>
                      <a:pt x="172" y="46"/>
                    </a:lnTo>
                    <a:lnTo>
                      <a:pt x="178" y="52"/>
                    </a:lnTo>
                    <a:lnTo>
                      <a:pt x="184" y="58"/>
                    </a:lnTo>
                    <a:lnTo>
                      <a:pt x="189" y="66"/>
                    </a:lnTo>
                    <a:lnTo>
                      <a:pt x="193" y="72"/>
                    </a:lnTo>
                    <a:lnTo>
                      <a:pt x="198" y="81"/>
                    </a:lnTo>
                    <a:lnTo>
                      <a:pt x="201" y="88"/>
                    </a:lnTo>
                    <a:lnTo>
                      <a:pt x="203" y="97"/>
                    </a:lnTo>
                    <a:lnTo>
                      <a:pt x="204" y="106"/>
                    </a:lnTo>
                    <a:lnTo>
                      <a:pt x="204" y="115"/>
                    </a:lnTo>
                    <a:lnTo>
                      <a:pt x="204" y="115"/>
                    </a:lnTo>
                    <a:lnTo>
                      <a:pt x="204" y="125"/>
                    </a:lnTo>
                    <a:lnTo>
                      <a:pt x="202" y="135"/>
                    </a:lnTo>
                    <a:lnTo>
                      <a:pt x="200" y="143"/>
                    </a:lnTo>
                    <a:lnTo>
                      <a:pt x="197" y="153"/>
                    </a:lnTo>
                    <a:lnTo>
                      <a:pt x="191" y="161"/>
                    </a:lnTo>
                    <a:lnTo>
                      <a:pt x="186" y="169"/>
                    </a:lnTo>
                    <a:lnTo>
                      <a:pt x="179" y="177"/>
                    </a:lnTo>
                    <a:lnTo>
                      <a:pt x="173" y="183"/>
                    </a:lnTo>
                    <a:lnTo>
                      <a:pt x="173" y="183"/>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6" name="Freeform 55"/>
              <p:cNvSpPr/>
              <p:nvPr/>
            </p:nvSpPr>
            <p:spPr>
              <a:xfrm>
                <a:off x="7966912" y="3557150"/>
                <a:ext cx="107372" cy="208482"/>
              </a:xfrm>
              <a:custGeom>
                <a:avLst/>
                <a:gdLst/>
                <a:ahLst/>
                <a:cxnLst/>
                <a:rect l="l" t="t" r="r" b="b"/>
                <a:pathLst>
                  <a:path w="89212" h="173222">
                    <a:moveTo>
                      <a:pt x="50807" y="100412"/>
                    </a:moveTo>
                    <a:lnTo>
                      <a:pt x="48806" y="127216"/>
                    </a:lnTo>
                    <a:cubicBezTo>
                      <a:pt x="53740" y="126949"/>
                      <a:pt x="57141" y="125682"/>
                      <a:pt x="59008" y="123415"/>
                    </a:cubicBezTo>
                    <a:cubicBezTo>
                      <a:pt x="60875" y="121148"/>
                      <a:pt x="61808" y="117881"/>
                      <a:pt x="61808" y="113614"/>
                    </a:cubicBezTo>
                    <a:cubicBezTo>
                      <a:pt x="61808" y="109347"/>
                      <a:pt x="60908" y="106380"/>
                      <a:pt x="59108" y="104713"/>
                    </a:cubicBezTo>
                    <a:cubicBezTo>
                      <a:pt x="57308" y="103046"/>
                      <a:pt x="54541" y="101613"/>
                      <a:pt x="50807" y="100412"/>
                    </a:cubicBezTo>
                    <a:close/>
                    <a:moveTo>
                      <a:pt x="39405" y="44005"/>
                    </a:moveTo>
                    <a:cubicBezTo>
                      <a:pt x="34338" y="44405"/>
                      <a:pt x="30971" y="45739"/>
                      <a:pt x="29304" y="48006"/>
                    </a:cubicBezTo>
                    <a:cubicBezTo>
                      <a:pt x="27637" y="50273"/>
                      <a:pt x="26804" y="53340"/>
                      <a:pt x="26804" y="57207"/>
                    </a:cubicBezTo>
                    <a:cubicBezTo>
                      <a:pt x="26804" y="60941"/>
                      <a:pt x="27604" y="63708"/>
                      <a:pt x="29204" y="65508"/>
                    </a:cubicBezTo>
                    <a:cubicBezTo>
                      <a:pt x="30804" y="67308"/>
                      <a:pt x="33538" y="68809"/>
                      <a:pt x="37405" y="70009"/>
                    </a:cubicBezTo>
                    <a:close/>
                    <a:moveTo>
                      <a:pt x="43006" y="0"/>
                    </a:moveTo>
                    <a:lnTo>
                      <a:pt x="53007" y="0"/>
                    </a:lnTo>
                    <a:cubicBezTo>
                      <a:pt x="55274" y="0"/>
                      <a:pt x="56741" y="600"/>
                      <a:pt x="57408" y="1800"/>
                    </a:cubicBezTo>
                    <a:cubicBezTo>
                      <a:pt x="58074" y="3000"/>
                      <a:pt x="58341" y="4467"/>
                      <a:pt x="58208" y="6201"/>
                    </a:cubicBezTo>
                    <a:lnTo>
                      <a:pt x="57208" y="18802"/>
                    </a:lnTo>
                    <a:cubicBezTo>
                      <a:pt x="61741" y="19069"/>
                      <a:pt x="65709" y="19569"/>
                      <a:pt x="69109" y="20302"/>
                    </a:cubicBezTo>
                    <a:cubicBezTo>
                      <a:pt x="72509" y="21036"/>
                      <a:pt x="75276" y="21803"/>
                      <a:pt x="77410" y="22603"/>
                    </a:cubicBezTo>
                    <a:cubicBezTo>
                      <a:pt x="80877" y="23936"/>
                      <a:pt x="82911" y="25536"/>
                      <a:pt x="83511" y="27403"/>
                    </a:cubicBezTo>
                    <a:cubicBezTo>
                      <a:pt x="84111" y="29270"/>
                      <a:pt x="84411" y="31070"/>
                      <a:pt x="84411" y="32804"/>
                    </a:cubicBezTo>
                    <a:lnTo>
                      <a:pt x="84411" y="45206"/>
                    </a:lnTo>
                    <a:cubicBezTo>
                      <a:pt x="79744" y="44806"/>
                      <a:pt x="74943" y="44472"/>
                      <a:pt x="70009" y="44205"/>
                    </a:cubicBezTo>
                    <a:cubicBezTo>
                      <a:pt x="65075" y="43939"/>
                      <a:pt x="60141" y="43805"/>
                      <a:pt x="55207" y="43805"/>
                    </a:cubicBezTo>
                    <a:lnTo>
                      <a:pt x="53007" y="73409"/>
                    </a:lnTo>
                    <a:cubicBezTo>
                      <a:pt x="59541" y="75676"/>
                      <a:pt x="65109" y="77876"/>
                      <a:pt x="69709" y="80010"/>
                    </a:cubicBezTo>
                    <a:cubicBezTo>
                      <a:pt x="74310" y="82144"/>
                      <a:pt x="78077" y="84644"/>
                      <a:pt x="81011" y="87511"/>
                    </a:cubicBezTo>
                    <a:cubicBezTo>
                      <a:pt x="83944" y="90378"/>
                      <a:pt x="86044" y="93778"/>
                      <a:pt x="87311" y="97712"/>
                    </a:cubicBezTo>
                    <a:cubicBezTo>
                      <a:pt x="88578" y="101646"/>
                      <a:pt x="89212" y="106547"/>
                      <a:pt x="89212" y="112414"/>
                    </a:cubicBezTo>
                    <a:cubicBezTo>
                      <a:pt x="89212" y="119615"/>
                      <a:pt x="88345" y="125749"/>
                      <a:pt x="86611" y="130816"/>
                    </a:cubicBezTo>
                    <a:cubicBezTo>
                      <a:pt x="84878" y="135884"/>
                      <a:pt x="82244" y="140017"/>
                      <a:pt x="78710" y="143218"/>
                    </a:cubicBezTo>
                    <a:cubicBezTo>
                      <a:pt x="75176" y="146418"/>
                      <a:pt x="70743" y="148785"/>
                      <a:pt x="65409" y="150319"/>
                    </a:cubicBezTo>
                    <a:cubicBezTo>
                      <a:pt x="60075" y="151852"/>
                      <a:pt x="53874" y="152752"/>
                      <a:pt x="46806" y="153019"/>
                    </a:cubicBezTo>
                    <a:lnTo>
                      <a:pt x="45206" y="173222"/>
                    </a:lnTo>
                    <a:lnTo>
                      <a:pt x="35205" y="173222"/>
                    </a:lnTo>
                    <a:cubicBezTo>
                      <a:pt x="32938" y="173222"/>
                      <a:pt x="31471" y="172622"/>
                      <a:pt x="30804" y="171421"/>
                    </a:cubicBezTo>
                    <a:cubicBezTo>
                      <a:pt x="30138" y="170221"/>
                      <a:pt x="29871" y="168754"/>
                      <a:pt x="30004" y="167021"/>
                    </a:cubicBezTo>
                    <a:lnTo>
                      <a:pt x="31004" y="153019"/>
                    </a:lnTo>
                    <a:cubicBezTo>
                      <a:pt x="26337" y="152752"/>
                      <a:pt x="22103" y="152286"/>
                      <a:pt x="18303" y="151619"/>
                    </a:cubicBezTo>
                    <a:cubicBezTo>
                      <a:pt x="14502" y="150952"/>
                      <a:pt x="11469" y="150219"/>
                      <a:pt x="9202" y="149419"/>
                    </a:cubicBezTo>
                    <a:cubicBezTo>
                      <a:pt x="6268" y="148352"/>
                      <a:pt x="4268" y="147052"/>
                      <a:pt x="3201" y="145518"/>
                    </a:cubicBezTo>
                    <a:cubicBezTo>
                      <a:pt x="2134" y="143985"/>
                      <a:pt x="1601" y="142218"/>
                      <a:pt x="1601" y="140217"/>
                    </a:cubicBezTo>
                    <a:lnTo>
                      <a:pt x="1601" y="126216"/>
                    </a:lnTo>
                    <a:cubicBezTo>
                      <a:pt x="3868" y="126349"/>
                      <a:pt x="6401" y="126482"/>
                      <a:pt x="9202" y="126616"/>
                    </a:cubicBezTo>
                    <a:cubicBezTo>
                      <a:pt x="12002" y="126749"/>
                      <a:pt x="14802" y="126882"/>
                      <a:pt x="17603" y="127016"/>
                    </a:cubicBezTo>
                    <a:cubicBezTo>
                      <a:pt x="20403" y="127149"/>
                      <a:pt x="23137" y="127249"/>
                      <a:pt x="25804" y="127316"/>
                    </a:cubicBezTo>
                    <a:cubicBezTo>
                      <a:pt x="28471" y="127383"/>
                      <a:pt x="30871" y="127416"/>
                      <a:pt x="33005" y="127416"/>
                    </a:cubicBezTo>
                    <a:lnTo>
                      <a:pt x="35405" y="97412"/>
                    </a:lnTo>
                    <a:cubicBezTo>
                      <a:pt x="29004" y="95279"/>
                      <a:pt x="23537" y="93012"/>
                      <a:pt x="19003" y="90611"/>
                    </a:cubicBezTo>
                    <a:cubicBezTo>
                      <a:pt x="14469" y="88211"/>
                      <a:pt x="10802" y="85444"/>
                      <a:pt x="8001" y="82310"/>
                    </a:cubicBezTo>
                    <a:cubicBezTo>
                      <a:pt x="5201" y="79177"/>
                      <a:pt x="3167" y="75709"/>
                      <a:pt x="1901" y="71909"/>
                    </a:cubicBezTo>
                    <a:cubicBezTo>
                      <a:pt x="634" y="68108"/>
                      <a:pt x="0" y="63741"/>
                      <a:pt x="0" y="58807"/>
                    </a:cubicBezTo>
                    <a:cubicBezTo>
                      <a:pt x="0" y="51473"/>
                      <a:pt x="1001" y="45339"/>
                      <a:pt x="3001" y="40405"/>
                    </a:cubicBezTo>
                    <a:cubicBezTo>
                      <a:pt x="5001" y="35471"/>
                      <a:pt x="7835" y="31471"/>
                      <a:pt x="11502" y="28403"/>
                    </a:cubicBezTo>
                    <a:cubicBezTo>
                      <a:pt x="15169" y="25336"/>
                      <a:pt x="19536" y="23103"/>
                      <a:pt x="24603" y="21703"/>
                    </a:cubicBezTo>
                    <a:cubicBezTo>
                      <a:pt x="29671" y="20302"/>
                      <a:pt x="35271" y="19402"/>
                      <a:pt x="41406" y="19002"/>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430213">
                  <a:spcAft>
                    <a:spcPts val="400"/>
                  </a:spcAft>
                  <a:buSzPct val="100000"/>
                </a:pPr>
                <a:endParaRPr lang="en-US" sz="1600" b="1" dirty="0" smtClean="0">
                  <a:solidFill>
                    <a:srgbClr val="000000"/>
                  </a:solidFill>
                  <a:cs typeface="HP Simplified" pitchFamily="34" charset="0"/>
                </a:endParaRPr>
              </a:p>
            </p:txBody>
          </p:sp>
        </p:grpSp>
      </p:grpSp>
      <p:grpSp>
        <p:nvGrpSpPr>
          <p:cNvPr id="8" name="Group 7"/>
          <p:cNvGrpSpPr/>
          <p:nvPr/>
        </p:nvGrpSpPr>
        <p:grpSpPr>
          <a:xfrm>
            <a:off x="331471" y="2141738"/>
            <a:ext cx="1234440" cy="1145293"/>
            <a:chOff x="547060" y="1810307"/>
            <a:chExt cx="1234440" cy="1145293"/>
          </a:xfrm>
        </p:grpSpPr>
        <p:sp>
          <p:nvSpPr>
            <p:cNvPr id="61" name="Round Diagonal Corner Rectangle 60"/>
            <p:cNvSpPr/>
            <p:nvPr/>
          </p:nvSpPr>
          <p:spPr>
            <a:xfrm flipH="1">
              <a:off x="547060" y="1810307"/>
              <a:ext cx="1234440" cy="1145293"/>
            </a:xfrm>
            <a:prstGeom prst="round2DiagRect">
              <a:avLst>
                <a:gd name="adj1" fmla="val 9042"/>
                <a:gd name="adj2" fmla="val 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bIns="137160" rtlCol="0" anchor="b"/>
            <a:lstStyle/>
            <a:p>
              <a:r>
                <a:rPr lang="en-US" sz="2000" b="1" dirty="0" smtClean="0">
                  <a:solidFill>
                    <a:srgbClr val="0096D6"/>
                  </a:solidFill>
                  <a:cs typeface="HP Simplified" pitchFamily="34" charset="0"/>
                </a:rPr>
                <a:t>Data</a:t>
              </a:r>
              <a:endParaRPr lang="en-US" sz="2000" b="1" dirty="0">
                <a:solidFill>
                  <a:srgbClr val="0096D6"/>
                </a:solidFill>
                <a:cs typeface="HP Simplified" pitchFamily="34" charset="0"/>
              </a:endParaRPr>
            </a:p>
          </p:txBody>
        </p:sp>
        <p:pic>
          <p:nvPicPr>
            <p:cNvPr id="68" name="Picture 2" descr="C:\Users\lewingto\Documents\Brand\HP Icons\Big_data_RGB_blue_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15421" y="1985988"/>
              <a:ext cx="448361" cy="454954"/>
            </a:xfrm>
            <a:prstGeom prst="rect">
              <a:avLst/>
            </a:prstGeom>
            <a:noFill/>
            <a:extLst>
              <a:ext uri="{909E8E84-426E-40DD-AFC4-6F175D3DCCD1}">
                <a14:hiddenFill xmlns:a14="http://schemas.microsoft.com/office/drawing/2010/main">
                  <a:solidFill>
                    <a:srgbClr val="FFFFFF"/>
                  </a:solidFill>
                </a14:hiddenFill>
              </a:ext>
            </a:extLst>
          </p:spPr>
        </p:pic>
      </p:grpSp>
      <p:sp>
        <p:nvSpPr>
          <p:cNvPr id="90" name="Rectangle 89"/>
          <p:cNvSpPr/>
          <p:nvPr/>
        </p:nvSpPr>
        <p:spPr>
          <a:xfrm>
            <a:off x="6775866" y="2572305"/>
            <a:ext cx="647934" cy="276999"/>
          </a:xfrm>
          <a:prstGeom prst="rect">
            <a:avLst/>
          </a:prstGeom>
          <a:noFill/>
        </p:spPr>
        <p:txBody>
          <a:bodyPr wrap="none" rtlCol="0" anchor="ctr">
            <a:spAutoFit/>
          </a:bodyPr>
          <a:lstStyle/>
          <a:p>
            <a:pPr defTabSz="430213">
              <a:spcAft>
                <a:spcPts val="400"/>
              </a:spcAft>
              <a:buSzPct val="100000"/>
            </a:pPr>
            <a:r>
              <a:rPr lang="en-US" sz="1200" b="1" dirty="0" smtClean="0">
                <a:solidFill>
                  <a:srgbClr val="000000"/>
                </a:solidFill>
                <a:cs typeface="HP Simplified" pitchFamily="34" charset="0"/>
              </a:rPr>
              <a:t>Insight</a:t>
            </a:r>
          </a:p>
        </p:txBody>
      </p:sp>
      <p:cxnSp>
        <p:nvCxnSpPr>
          <p:cNvPr id="91" name="Straight Arrow Connector 90"/>
          <p:cNvCxnSpPr/>
          <p:nvPr/>
        </p:nvCxnSpPr>
        <p:spPr>
          <a:xfrm>
            <a:off x="1668375" y="2714384"/>
            <a:ext cx="365760" cy="0"/>
          </a:xfrm>
          <a:prstGeom prst="straightConnector1">
            <a:avLst/>
          </a:prstGeom>
          <a:ln w="12700" cmpd="sng">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a:off x="5649057" y="2714384"/>
            <a:ext cx="365760" cy="0"/>
          </a:xfrm>
          <a:prstGeom prst="straightConnector1">
            <a:avLst/>
          </a:prstGeom>
          <a:ln w="12700" cmpd="sng">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4517989" y="2585533"/>
            <a:ext cx="1053494" cy="276999"/>
          </a:xfrm>
          <a:prstGeom prst="rect">
            <a:avLst/>
          </a:prstGeom>
          <a:noFill/>
        </p:spPr>
        <p:txBody>
          <a:bodyPr wrap="none" rtlCol="0" anchor="ctr">
            <a:spAutoFit/>
          </a:bodyPr>
          <a:lstStyle/>
          <a:p>
            <a:pPr defTabSz="430213">
              <a:spcAft>
                <a:spcPts val="400"/>
              </a:spcAft>
              <a:buSzPct val="100000"/>
            </a:pPr>
            <a:r>
              <a:rPr lang="en-US" sz="1200" b="1" dirty="0" smtClean="0">
                <a:solidFill>
                  <a:srgbClr val="000000"/>
                </a:solidFill>
                <a:cs typeface="HP Simplified" pitchFamily="34" charset="0"/>
              </a:rPr>
              <a:t>Visualization</a:t>
            </a:r>
          </a:p>
        </p:txBody>
      </p:sp>
      <p:cxnSp>
        <p:nvCxnSpPr>
          <p:cNvPr id="94" name="Straight Arrow Connector 93"/>
          <p:cNvCxnSpPr/>
          <p:nvPr/>
        </p:nvCxnSpPr>
        <p:spPr>
          <a:xfrm flipV="1">
            <a:off x="4169618" y="2714384"/>
            <a:ext cx="365760" cy="0"/>
          </a:xfrm>
          <a:prstGeom prst="straightConnector1">
            <a:avLst/>
          </a:prstGeom>
          <a:ln w="12700" cmpd="sng">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a:off x="6418792" y="2714384"/>
            <a:ext cx="365760" cy="0"/>
          </a:xfrm>
          <a:prstGeom prst="straightConnector1">
            <a:avLst/>
          </a:prstGeom>
          <a:ln w="12700" cmpd="sng">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0" name="Freeform 5"/>
          <p:cNvSpPr>
            <a:spLocks noEditPoints="1"/>
          </p:cNvSpPr>
          <p:nvPr/>
        </p:nvSpPr>
        <p:spPr bwMode="auto">
          <a:xfrm>
            <a:off x="1738482" y="2462707"/>
            <a:ext cx="184371" cy="219196"/>
          </a:xfrm>
          <a:custGeom>
            <a:avLst/>
            <a:gdLst>
              <a:gd name="T0" fmla="*/ 304 w 358"/>
              <a:gd name="T1" fmla="*/ 196 h 428"/>
              <a:gd name="T2" fmla="*/ 304 w 358"/>
              <a:gd name="T3" fmla="*/ 128 h 428"/>
              <a:gd name="T4" fmla="*/ 301 w 358"/>
              <a:gd name="T5" fmla="*/ 102 h 428"/>
              <a:gd name="T6" fmla="*/ 294 w 358"/>
              <a:gd name="T7" fmla="*/ 78 h 428"/>
              <a:gd name="T8" fmla="*/ 282 w 358"/>
              <a:gd name="T9" fmla="*/ 56 h 428"/>
              <a:gd name="T10" fmla="*/ 267 w 358"/>
              <a:gd name="T11" fmla="*/ 38 h 428"/>
              <a:gd name="T12" fmla="*/ 248 w 358"/>
              <a:gd name="T13" fmla="*/ 23 h 428"/>
              <a:gd name="T14" fmla="*/ 227 w 358"/>
              <a:gd name="T15" fmla="*/ 11 h 428"/>
              <a:gd name="T16" fmla="*/ 203 w 358"/>
              <a:gd name="T17" fmla="*/ 3 h 428"/>
              <a:gd name="T18" fmla="*/ 177 w 358"/>
              <a:gd name="T19" fmla="*/ 0 h 428"/>
              <a:gd name="T20" fmla="*/ 164 w 358"/>
              <a:gd name="T21" fmla="*/ 1 h 428"/>
              <a:gd name="T22" fmla="*/ 139 w 358"/>
              <a:gd name="T23" fmla="*/ 6 h 428"/>
              <a:gd name="T24" fmla="*/ 116 w 358"/>
              <a:gd name="T25" fmla="*/ 16 h 428"/>
              <a:gd name="T26" fmla="*/ 96 w 358"/>
              <a:gd name="T27" fmla="*/ 29 h 428"/>
              <a:gd name="T28" fmla="*/ 78 w 358"/>
              <a:gd name="T29" fmla="*/ 46 h 428"/>
              <a:gd name="T30" fmla="*/ 64 w 358"/>
              <a:gd name="T31" fmla="*/ 67 h 428"/>
              <a:gd name="T32" fmla="*/ 55 w 358"/>
              <a:gd name="T33" fmla="*/ 90 h 428"/>
              <a:gd name="T34" fmla="*/ 50 w 358"/>
              <a:gd name="T35" fmla="*/ 115 h 428"/>
              <a:gd name="T36" fmla="*/ 49 w 358"/>
              <a:gd name="T37" fmla="*/ 196 h 428"/>
              <a:gd name="T38" fmla="*/ 0 w 358"/>
              <a:gd name="T39" fmla="*/ 400 h 428"/>
              <a:gd name="T40" fmla="*/ 0 w 358"/>
              <a:gd name="T41" fmla="*/ 406 h 428"/>
              <a:gd name="T42" fmla="*/ 4 w 358"/>
              <a:gd name="T43" fmla="*/ 416 h 428"/>
              <a:gd name="T44" fmla="*/ 11 w 358"/>
              <a:gd name="T45" fmla="*/ 423 h 428"/>
              <a:gd name="T46" fmla="*/ 21 w 358"/>
              <a:gd name="T47" fmla="*/ 427 h 428"/>
              <a:gd name="T48" fmla="*/ 358 w 358"/>
              <a:gd name="T49" fmla="*/ 428 h 428"/>
              <a:gd name="T50" fmla="*/ 358 w 358"/>
              <a:gd name="T51" fmla="*/ 223 h 428"/>
              <a:gd name="T52" fmla="*/ 356 w 358"/>
              <a:gd name="T53" fmla="*/ 213 h 428"/>
              <a:gd name="T54" fmla="*/ 351 w 358"/>
              <a:gd name="T55" fmla="*/ 204 h 428"/>
              <a:gd name="T56" fmla="*/ 342 w 358"/>
              <a:gd name="T57" fmla="*/ 198 h 428"/>
              <a:gd name="T58" fmla="*/ 331 w 358"/>
              <a:gd name="T59" fmla="*/ 196 h 428"/>
              <a:gd name="T60" fmla="*/ 104 w 358"/>
              <a:gd name="T61" fmla="*/ 128 h 428"/>
              <a:gd name="T62" fmla="*/ 104 w 358"/>
              <a:gd name="T63" fmla="*/ 120 h 428"/>
              <a:gd name="T64" fmla="*/ 108 w 358"/>
              <a:gd name="T65" fmla="*/ 106 h 428"/>
              <a:gd name="T66" fmla="*/ 113 w 358"/>
              <a:gd name="T67" fmla="*/ 93 h 428"/>
              <a:gd name="T68" fmla="*/ 121 w 358"/>
              <a:gd name="T69" fmla="*/ 81 h 428"/>
              <a:gd name="T70" fmla="*/ 125 w 358"/>
              <a:gd name="T71" fmla="*/ 77 h 428"/>
              <a:gd name="T72" fmla="*/ 136 w 358"/>
              <a:gd name="T73" fmla="*/ 67 h 428"/>
              <a:gd name="T74" fmla="*/ 149 w 358"/>
              <a:gd name="T75" fmla="*/ 60 h 428"/>
              <a:gd name="T76" fmla="*/ 162 w 358"/>
              <a:gd name="T77" fmla="*/ 56 h 428"/>
              <a:gd name="T78" fmla="*/ 177 w 358"/>
              <a:gd name="T79" fmla="*/ 55 h 428"/>
              <a:gd name="T80" fmla="*/ 184 w 358"/>
              <a:gd name="T81" fmla="*/ 55 h 428"/>
              <a:gd name="T82" fmla="*/ 198 w 358"/>
              <a:gd name="T83" fmla="*/ 58 h 428"/>
              <a:gd name="T84" fmla="*/ 211 w 358"/>
              <a:gd name="T85" fmla="*/ 64 h 428"/>
              <a:gd name="T86" fmla="*/ 223 w 358"/>
              <a:gd name="T87" fmla="*/ 71 h 428"/>
              <a:gd name="T88" fmla="*/ 228 w 358"/>
              <a:gd name="T89" fmla="*/ 77 h 428"/>
              <a:gd name="T90" fmla="*/ 237 w 358"/>
              <a:gd name="T91" fmla="*/ 87 h 428"/>
              <a:gd name="T92" fmla="*/ 244 w 358"/>
              <a:gd name="T93" fmla="*/ 99 h 428"/>
              <a:gd name="T94" fmla="*/ 248 w 358"/>
              <a:gd name="T95" fmla="*/ 113 h 428"/>
              <a:gd name="T96" fmla="*/ 249 w 358"/>
              <a:gd name="T97" fmla="*/ 128 h 428"/>
              <a:gd name="T98" fmla="*/ 104 w 358"/>
              <a:gd name="T99" fmla="*/ 19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8" h="428">
                <a:moveTo>
                  <a:pt x="331" y="196"/>
                </a:moveTo>
                <a:lnTo>
                  <a:pt x="304" y="196"/>
                </a:lnTo>
                <a:lnTo>
                  <a:pt x="304" y="128"/>
                </a:lnTo>
                <a:lnTo>
                  <a:pt x="304" y="128"/>
                </a:lnTo>
                <a:lnTo>
                  <a:pt x="303" y="115"/>
                </a:lnTo>
                <a:lnTo>
                  <a:pt x="301" y="102"/>
                </a:lnTo>
                <a:lnTo>
                  <a:pt x="298" y="90"/>
                </a:lnTo>
                <a:lnTo>
                  <a:pt x="294" y="78"/>
                </a:lnTo>
                <a:lnTo>
                  <a:pt x="288" y="67"/>
                </a:lnTo>
                <a:lnTo>
                  <a:pt x="282" y="56"/>
                </a:lnTo>
                <a:lnTo>
                  <a:pt x="275" y="46"/>
                </a:lnTo>
                <a:lnTo>
                  <a:pt x="267" y="38"/>
                </a:lnTo>
                <a:lnTo>
                  <a:pt x="258" y="29"/>
                </a:lnTo>
                <a:lnTo>
                  <a:pt x="248" y="23"/>
                </a:lnTo>
                <a:lnTo>
                  <a:pt x="237" y="16"/>
                </a:lnTo>
                <a:lnTo>
                  <a:pt x="227" y="11"/>
                </a:lnTo>
                <a:lnTo>
                  <a:pt x="215" y="6"/>
                </a:lnTo>
                <a:lnTo>
                  <a:pt x="203" y="3"/>
                </a:lnTo>
                <a:lnTo>
                  <a:pt x="190" y="1"/>
                </a:lnTo>
                <a:lnTo>
                  <a:pt x="177" y="0"/>
                </a:lnTo>
                <a:lnTo>
                  <a:pt x="177" y="0"/>
                </a:lnTo>
                <a:lnTo>
                  <a:pt x="164" y="1"/>
                </a:lnTo>
                <a:lnTo>
                  <a:pt x="151" y="3"/>
                </a:lnTo>
                <a:lnTo>
                  <a:pt x="139" y="6"/>
                </a:lnTo>
                <a:lnTo>
                  <a:pt x="127" y="11"/>
                </a:lnTo>
                <a:lnTo>
                  <a:pt x="116" y="16"/>
                </a:lnTo>
                <a:lnTo>
                  <a:pt x="105" y="23"/>
                </a:lnTo>
                <a:lnTo>
                  <a:pt x="96" y="29"/>
                </a:lnTo>
                <a:lnTo>
                  <a:pt x="87" y="38"/>
                </a:lnTo>
                <a:lnTo>
                  <a:pt x="78" y="46"/>
                </a:lnTo>
                <a:lnTo>
                  <a:pt x="71" y="56"/>
                </a:lnTo>
                <a:lnTo>
                  <a:pt x="64" y="67"/>
                </a:lnTo>
                <a:lnTo>
                  <a:pt x="59" y="78"/>
                </a:lnTo>
                <a:lnTo>
                  <a:pt x="55" y="90"/>
                </a:lnTo>
                <a:lnTo>
                  <a:pt x="52" y="102"/>
                </a:lnTo>
                <a:lnTo>
                  <a:pt x="50" y="115"/>
                </a:lnTo>
                <a:lnTo>
                  <a:pt x="49" y="128"/>
                </a:lnTo>
                <a:lnTo>
                  <a:pt x="49" y="196"/>
                </a:lnTo>
                <a:lnTo>
                  <a:pt x="0" y="196"/>
                </a:lnTo>
                <a:lnTo>
                  <a:pt x="0" y="400"/>
                </a:lnTo>
                <a:lnTo>
                  <a:pt x="0" y="400"/>
                </a:lnTo>
                <a:lnTo>
                  <a:pt x="0" y="406"/>
                </a:lnTo>
                <a:lnTo>
                  <a:pt x="2" y="411"/>
                </a:lnTo>
                <a:lnTo>
                  <a:pt x="4" y="416"/>
                </a:lnTo>
                <a:lnTo>
                  <a:pt x="7" y="419"/>
                </a:lnTo>
                <a:lnTo>
                  <a:pt x="11" y="423"/>
                </a:lnTo>
                <a:lnTo>
                  <a:pt x="16" y="426"/>
                </a:lnTo>
                <a:lnTo>
                  <a:pt x="21" y="427"/>
                </a:lnTo>
                <a:lnTo>
                  <a:pt x="27" y="428"/>
                </a:lnTo>
                <a:lnTo>
                  <a:pt x="358" y="428"/>
                </a:lnTo>
                <a:lnTo>
                  <a:pt x="358" y="223"/>
                </a:lnTo>
                <a:lnTo>
                  <a:pt x="358" y="223"/>
                </a:lnTo>
                <a:lnTo>
                  <a:pt x="358" y="217"/>
                </a:lnTo>
                <a:lnTo>
                  <a:pt x="356" y="213"/>
                </a:lnTo>
                <a:lnTo>
                  <a:pt x="354" y="208"/>
                </a:lnTo>
                <a:lnTo>
                  <a:pt x="351" y="204"/>
                </a:lnTo>
                <a:lnTo>
                  <a:pt x="347" y="200"/>
                </a:lnTo>
                <a:lnTo>
                  <a:pt x="342" y="198"/>
                </a:lnTo>
                <a:lnTo>
                  <a:pt x="337" y="197"/>
                </a:lnTo>
                <a:lnTo>
                  <a:pt x="331" y="196"/>
                </a:lnTo>
                <a:lnTo>
                  <a:pt x="331" y="196"/>
                </a:lnTo>
                <a:close/>
                <a:moveTo>
                  <a:pt x="104" y="128"/>
                </a:moveTo>
                <a:lnTo>
                  <a:pt x="104" y="128"/>
                </a:lnTo>
                <a:lnTo>
                  <a:pt x="104" y="120"/>
                </a:lnTo>
                <a:lnTo>
                  <a:pt x="105" y="113"/>
                </a:lnTo>
                <a:lnTo>
                  <a:pt x="108" y="106"/>
                </a:lnTo>
                <a:lnTo>
                  <a:pt x="110" y="99"/>
                </a:lnTo>
                <a:lnTo>
                  <a:pt x="113" y="93"/>
                </a:lnTo>
                <a:lnTo>
                  <a:pt x="116" y="87"/>
                </a:lnTo>
                <a:lnTo>
                  <a:pt x="121" y="81"/>
                </a:lnTo>
                <a:lnTo>
                  <a:pt x="125" y="77"/>
                </a:lnTo>
                <a:lnTo>
                  <a:pt x="125" y="77"/>
                </a:lnTo>
                <a:lnTo>
                  <a:pt x="130" y="71"/>
                </a:lnTo>
                <a:lnTo>
                  <a:pt x="136" y="67"/>
                </a:lnTo>
                <a:lnTo>
                  <a:pt x="142" y="64"/>
                </a:lnTo>
                <a:lnTo>
                  <a:pt x="149" y="60"/>
                </a:lnTo>
                <a:lnTo>
                  <a:pt x="155" y="58"/>
                </a:lnTo>
                <a:lnTo>
                  <a:pt x="162" y="56"/>
                </a:lnTo>
                <a:lnTo>
                  <a:pt x="169" y="55"/>
                </a:lnTo>
                <a:lnTo>
                  <a:pt x="177" y="55"/>
                </a:lnTo>
                <a:lnTo>
                  <a:pt x="177" y="55"/>
                </a:lnTo>
                <a:lnTo>
                  <a:pt x="184" y="55"/>
                </a:lnTo>
                <a:lnTo>
                  <a:pt x="191" y="56"/>
                </a:lnTo>
                <a:lnTo>
                  <a:pt x="198" y="58"/>
                </a:lnTo>
                <a:lnTo>
                  <a:pt x="205" y="60"/>
                </a:lnTo>
                <a:lnTo>
                  <a:pt x="211" y="64"/>
                </a:lnTo>
                <a:lnTo>
                  <a:pt x="217" y="67"/>
                </a:lnTo>
                <a:lnTo>
                  <a:pt x="223" y="71"/>
                </a:lnTo>
                <a:lnTo>
                  <a:pt x="228" y="77"/>
                </a:lnTo>
                <a:lnTo>
                  <a:pt x="228" y="77"/>
                </a:lnTo>
                <a:lnTo>
                  <a:pt x="233" y="81"/>
                </a:lnTo>
                <a:lnTo>
                  <a:pt x="237" y="87"/>
                </a:lnTo>
                <a:lnTo>
                  <a:pt x="241" y="93"/>
                </a:lnTo>
                <a:lnTo>
                  <a:pt x="244" y="99"/>
                </a:lnTo>
                <a:lnTo>
                  <a:pt x="246" y="106"/>
                </a:lnTo>
                <a:lnTo>
                  <a:pt x="248" y="113"/>
                </a:lnTo>
                <a:lnTo>
                  <a:pt x="249" y="120"/>
                </a:lnTo>
                <a:lnTo>
                  <a:pt x="249" y="128"/>
                </a:lnTo>
                <a:lnTo>
                  <a:pt x="249" y="196"/>
                </a:lnTo>
                <a:lnTo>
                  <a:pt x="104" y="196"/>
                </a:lnTo>
                <a:lnTo>
                  <a:pt x="104" y="128"/>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1" name="Freeform 5"/>
          <p:cNvSpPr>
            <a:spLocks noEditPoints="1"/>
          </p:cNvSpPr>
          <p:nvPr/>
        </p:nvSpPr>
        <p:spPr bwMode="auto">
          <a:xfrm>
            <a:off x="4241433" y="2462707"/>
            <a:ext cx="184371" cy="219196"/>
          </a:xfrm>
          <a:custGeom>
            <a:avLst/>
            <a:gdLst>
              <a:gd name="T0" fmla="*/ 304 w 358"/>
              <a:gd name="T1" fmla="*/ 196 h 428"/>
              <a:gd name="T2" fmla="*/ 304 w 358"/>
              <a:gd name="T3" fmla="*/ 128 h 428"/>
              <a:gd name="T4" fmla="*/ 301 w 358"/>
              <a:gd name="T5" fmla="*/ 102 h 428"/>
              <a:gd name="T6" fmla="*/ 294 w 358"/>
              <a:gd name="T7" fmla="*/ 78 h 428"/>
              <a:gd name="T8" fmla="*/ 282 w 358"/>
              <a:gd name="T9" fmla="*/ 56 h 428"/>
              <a:gd name="T10" fmla="*/ 267 w 358"/>
              <a:gd name="T11" fmla="*/ 38 h 428"/>
              <a:gd name="T12" fmla="*/ 248 w 358"/>
              <a:gd name="T13" fmla="*/ 23 h 428"/>
              <a:gd name="T14" fmla="*/ 227 w 358"/>
              <a:gd name="T15" fmla="*/ 11 h 428"/>
              <a:gd name="T16" fmla="*/ 203 w 358"/>
              <a:gd name="T17" fmla="*/ 3 h 428"/>
              <a:gd name="T18" fmla="*/ 177 w 358"/>
              <a:gd name="T19" fmla="*/ 0 h 428"/>
              <a:gd name="T20" fmla="*/ 164 w 358"/>
              <a:gd name="T21" fmla="*/ 1 h 428"/>
              <a:gd name="T22" fmla="*/ 139 w 358"/>
              <a:gd name="T23" fmla="*/ 6 h 428"/>
              <a:gd name="T24" fmla="*/ 116 w 358"/>
              <a:gd name="T25" fmla="*/ 16 h 428"/>
              <a:gd name="T26" fmla="*/ 96 w 358"/>
              <a:gd name="T27" fmla="*/ 29 h 428"/>
              <a:gd name="T28" fmla="*/ 78 w 358"/>
              <a:gd name="T29" fmla="*/ 46 h 428"/>
              <a:gd name="T30" fmla="*/ 64 w 358"/>
              <a:gd name="T31" fmla="*/ 67 h 428"/>
              <a:gd name="T32" fmla="*/ 55 w 358"/>
              <a:gd name="T33" fmla="*/ 90 h 428"/>
              <a:gd name="T34" fmla="*/ 50 w 358"/>
              <a:gd name="T35" fmla="*/ 115 h 428"/>
              <a:gd name="T36" fmla="*/ 49 w 358"/>
              <a:gd name="T37" fmla="*/ 196 h 428"/>
              <a:gd name="T38" fmla="*/ 0 w 358"/>
              <a:gd name="T39" fmla="*/ 400 h 428"/>
              <a:gd name="T40" fmla="*/ 0 w 358"/>
              <a:gd name="T41" fmla="*/ 406 h 428"/>
              <a:gd name="T42" fmla="*/ 4 w 358"/>
              <a:gd name="T43" fmla="*/ 416 h 428"/>
              <a:gd name="T44" fmla="*/ 11 w 358"/>
              <a:gd name="T45" fmla="*/ 423 h 428"/>
              <a:gd name="T46" fmla="*/ 21 w 358"/>
              <a:gd name="T47" fmla="*/ 427 h 428"/>
              <a:gd name="T48" fmla="*/ 358 w 358"/>
              <a:gd name="T49" fmla="*/ 428 h 428"/>
              <a:gd name="T50" fmla="*/ 358 w 358"/>
              <a:gd name="T51" fmla="*/ 223 h 428"/>
              <a:gd name="T52" fmla="*/ 356 w 358"/>
              <a:gd name="T53" fmla="*/ 213 h 428"/>
              <a:gd name="T54" fmla="*/ 351 w 358"/>
              <a:gd name="T55" fmla="*/ 204 h 428"/>
              <a:gd name="T56" fmla="*/ 342 w 358"/>
              <a:gd name="T57" fmla="*/ 198 h 428"/>
              <a:gd name="T58" fmla="*/ 331 w 358"/>
              <a:gd name="T59" fmla="*/ 196 h 428"/>
              <a:gd name="T60" fmla="*/ 104 w 358"/>
              <a:gd name="T61" fmla="*/ 128 h 428"/>
              <a:gd name="T62" fmla="*/ 104 w 358"/>
              <a:gd name="T63" fmla="*/ 120 h 428"/>
              <a:gd name="T64" fmla="*/ 108 w 358"/>
              <a:gd name="T65" fmla="*/ 106 h 428"/>
              <a:gd name="T66" fmla="*/ 113 w 358"/>
              <a:gd name="T67" fmla="*/ 93 h 428"/>
              <a:gd name="T68" fmla="*/ 121 w 358"/>
              <a:gd name="T69" fmla="*/ 81 h 428"/>
              <a:gd name="T70" fmla="*/ 125 w 358"/>
              <a:gd name="T71" fmla="*/ 77 h 428"/>
              <a:gd name="T72" fmla="*/ 136 w 358"/>
              <a:gd name="T73" fmla="*/ 67 h 428"/>
              <a:gd name="T74" fmla="*/ 149 w 358"/>
              <a:gd name="T75" fmla="*/ 60 h 428"/>
              <a:gd name="T76" fmla="*/ 162 w 358"/>
              <a:gd name="T77" fmla="*/ 56 h 428"/>
              <a:gd name="T78" fmla="*/ 177 w 358"/>
              <a:gd name="T79" fmla="*/ 55 h 428"/>
              <a:gd name="T80" fmla="*/ 184 w 358"/>
              <a:gd name="T81" fmla="*/ 55 h 428"/>
              <a:gd name="T82" fmla="*/ 198 w 358"/>
              <a:gd name="T83" fmla="*/ 58 h 428"/>
              <a:gd name="T84" fmla="*/ 211 w 358"/>
              <a:gd name="T85" fmla="*/ 64 h 428"/>
              <a:gd name="T86" fmla="*/ 223 w 358"/>
              <a:gd name="T87" fmla="*/ 71 h 428"/>
              <a:gd name="T88" fmla="*/ 228 w 358"/>
              <a:gd name="T89" fmla="*/ 77 h 428"/>
              <a:gd name="T90" fmla="*/ 237 w 358"/>
              <a:gd name="T91" fmla="*/ 87 h 428"/>
              <a:gd name="T92" fmla="*/ 244 w 358"/>
              <a:gd name="T93" fmla="*/ 99 h 428"/>
              <a:gd name="T94" fmla="*/ 248 w 358"/>
              <a:gd name="T95" fmla="*/ 113 h 428"/>
              <a:gd name="T96" fmla="*/ 249 w 358"/>
              <a:gd name="T97" fmla="*/ 128 h 428"/>
              <a:gd name="T98" fmla="*/ 104 w 358"/>
              <a:gd name="T99" fmla="*/ 19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8" h="428">
                <a:moveTo>
                  <a:pt x="331" y="196"/>
                </a:moveTo>
                <a:lnTo>
                  <a:pt x="304" y="196"/>
                </a:lnTo>
                <a:lnTo>
                  <a:pt x="304" y="128"/>
                </a:lnTo>
                <a:lnTo>
                  <a:pt x="304" y="128"/>
                </a:lnTo>
                <a:lnTo>
                  <a:pt x="303" y="115"/>
                </a:lnTo>
                <a:lnTo>
                  <a:pt x="301" y="102"/>
                </a:lnTo>
                <a:lnTo>
                  <a:pt x="298" y="90"/>
                </a:lnTo>
                <a:lnTo>
                  <a:pt x="294" y="78"/>
                </a:lnTo>
                <a:lnTo>
                  <a:pt x="288" y="67"/>
                </a:lnTo>
                <a:lnTo>
                  <a:pt x="282" y="56"/>
                </a:lnTo>
                <a:lnTo>
                  <a:pt x="275" y="46"/>
                </a:lnTo>
                <a:lnTo>
                  <a:pt x="267" y="38"/>
                </a:lnTo>
                <a:lnTo>
                  <a:pt x="258" y="29"/>
                </a:lnTo>
                <a:lnTo>
                  <a:pt x="248" y="23"/>
                </a:lnTo>
                <a:lnTo>
                  <a:pt x="237" y="16"/>
                </a:lnTo>
                <a:lnTo>
                  <a:pt x="227" y="11"/>
                </a:lnTo>
                <a:lnTo>
                  <a:pt x="215" y="6"/>
                </a:lnTo>
                <a:lnTo>
                  <a:pt x="203" y="3"/>
                </a:lnTo>
                <a:lnTo>
                  <a:pt x="190" y="1"/>
                </a:lnTo>
                <a:lnTo>
                  <a:pt x="177" y="0"/>
                </a:lnTo>
                <a:lnTo>
                  <a:pt x="177" y="0"/>
                </a:lnTo>
                <a:lnTo>
                  <a:pt x="164" y="1"/>
                </a:lnTo>
                <a:lnTo>
                  <a:pt x="151" y="3"/>
                </a:lnTo>
                <a:lnTo>
                  <a:pt x="139" y="6"/>
                </a:lnTo>
                <a:lnTo>
                  <a:pt x="127" y="11"/>
                </a:lnTo>
                <a:lnTo>
                  <a:pt x="116" y="16"/>
                </a:lnTo>
                <a:lnTo>
                  <a:pt x="105" y="23"/>
                </a:lnTo>
                <a:lnTo>
                  <a:pt x="96" y="29"/>
                </a:lnTo>
                <a:lnTo>
                  <a:pt x="87" y="38"/>
                </a:lnTo>
                <a:lnTo>
                  <a:pt x="78" y="46"/>
                </a:lnTo>
                <a:lnTo>
                  <a:pt x="71" y="56"/>
                </a:lnTo>
                <a:lnTo>
                  <a:pt x="64" y="67"/>
                </a:lnTo>
                <a:lnTo>
                  <a:pt x="59" y="78"/>
                </a:lnTo>
                <a:lnTo>
                  <a:pt x="55" y="90"/>
                </a:lnTo>
                <a:lnTo>
                  <a:pt x="52" y="102"/>
                </a:lnTo>
                <a:lnTo>
                  <a:pt x="50" y="115"/>
                </a:lnTo>
                <a:lnTo>
                  <a:pt x="49" y="128"/>
                </a:lnTo>
                <a:lnTo>
                  <a:pt x="49" y="196"/>
                </a:lnTo>
                <a:lnTo>
                  <a:pt x="0" y="196"/>
                </a:lnTo>
                <a:lnTo>
                  <a:pt x="0" y="400"/>
                </a:lnTo>
                <a:lnTo>
                  <a:pt x="0" y="400"/>
                </a:lnTo>
                <a:lnTo>
                  <a:pt x="0" y="406"/>
                </a:lnTo>
                <a:lnTo>
                  <a:pt x="2" y="411"/>
                </a:lnTo>
                <a:lnTo>
                  <a:pt x="4" y="416"/>
                </a:lnTo>
                <a:lnTo>
                  <a:pt x="7" y="419"/>
                </a:lnTo>
                <a:lnTo>
                  <a:pt x="11" y="423"/>
                </a:lnTo>
                <a:lnTo>
                  <a:pt x="16" y="426"/>
                </a:lnTo>
                <a:lnTo>
                  <a:pt x="21" y="427"/>
                </a:lnTo>
                <a:lnTo>
                  <a:pt x="27" y="428"/>
                </a:lnTo>
                <a:lnTo>
                  <a:pt x="358" y="428"/>
                </a:lnTo>
                <a:lnTo>
                  <a:pt x="358" y="223"/>
                </a:lnTo>
                <a:lnTo>
                  <a:pt x="358" y="223"/>
                </a:lnTo>
                <a:lnTo>
                  <a:pt x="358" y="217"/>
                </a:lnTo>
                <a:lnTo>
                  <a:pt x="356" y="213"/>
                </a:lnTo>
                <a:lnTo>
                  <a:pt x="354" y="208"/>
                </a:lnTo>
                <a:lnTo>
                  <a:pt x="351" y="204"/>
                </a:lnTo>
                <a:lnTo>
                  <a:pt x="347" y="200"/>
                </a:lnTo>
                <a:lnTo>
                  <a:pt x="342" y="198"/>
                </a:lnTo>
                <a:lnTo>
                  <a:pt x="337" y="197"/>
                </a:lnTo>
                <a:lnTo>
                  <a:pt x="331" y="196"/>
                </a:lnTo>
                <a:lnTo>
                  <a:pt x="331" y="196"/>
                </a:lnTo>
                <a:close/>
                <a:moveTo>
                  <a:pt x="104" y="128"/>
                </a:moveTo>
                <a:lnTo>
                  <a:pt x="104" y="128"/>
                </a:lnTo>
                <a:lnTo>
                  <a:pt x="104" y="120"/>
                </a:lnTo>
                <a:lnTo>
                  <a:pt x="105" y="113"/>
                </a:lnTo>
                <a:lnTo>
                  <a:pt x="108" y="106"/>
                </a:lnTo>
                <a:lnTo>
                  <a:pt x="110" y="99"/>
                </a:lnTo>
                <a:lnTo>
                  <a:pt x="113" y="93"/>
                </a:lnTo>
                <a:lnTo>
                  <a:pt x="116" y="87"/>
                </a:lnTo>
                <a:lnTo>
                  <a:pt x="121" y="81"/>
                </a:lnTo>
                <a:lnTo>
                  <a:pt x="125" y="77"/>
                </a:lnTo>
                <a:lnTo>
                  <a:pt x="125" y="77"/>
                </a:lnTo>
                <a:lnTo>
                  <a:pt x="130" y="71"/>
                </a:lnTo>
                <a:lnTo>
                  <a:pt x="136" y="67"/>
                </a:lnTo>
                <a:lnTo>
                  <a:pt x="142" y="64"/>
                </a:lnTo>
                <a:lnTo>
                  <a:pt x="149" y="60"/>
                </a:lnTo>
                <a:lnTo>
                  <a:pt x="155" y="58"/>
                </a:lnTo>
                <a:lnTo>
                  <a:pt x="162" y="56"/>
                </a:lnTo>
                <a:lnTo>
                  <a:pt x="169" y="55"/>
                </a:lnTo>
                <a:lnTo>
                  <a:pt x="177" y="55"/>
                </a:lnTo>
                <a:lnTo>
                  <a:pt x="177" y="55"/>
                </a:lnTo>
                <a:lnTo>
                  <a:pt x="184" y="55"/>
                </a:lnTo>
                <a:lnTo>
                  <a:pt x="191" y="56"/>
                </a:lnTo>
                <a:lnTo>
                  <a:pt x="198" y="58"/>
                </a:lnTo>
                <a:lnTo>
                  <a:pt x="205" y="60"/>
                </a:lnTo>
                <a:lnTo>
                  <a:pt x="211" y="64"/>
                </a:lnTo>
                <a:lnTo>
                  <a:pt x="217" y="67"/>
                </a:lnTo>
                <a:lnTo>
                  <a:pt x="223" y="71"/>
                </a:lnTo>
                <a:lnTo>
                  <a:pt x="228" y="77"/>
                </a:lnTo>
                <a:lnTo>
                  <a:pt x="228" y="77"/>
                </a:lnTo>
                <a:lnTo>
                  <a:pt x="233" y="81"/>
                </a:lnTo>
                <a:lnTo>
                  <a:pt x="237" y="87"/>
                </a:lnTo>
                <a:lnTo>
                  <a:pt x="241" y="93"/>
                </a:lnTo>
                <a:lnTo>
                  <a:pt x="244" y="99"/>
                </a:lnTo>
                <a:lnTo>
                  <a:pt x="246" y="106"/>
                </a:lnTo>
                <a:lnTo>
                  <a:pt x="248" y="113"/>
                </a:lnTo>
                <a:lnTo>
                  <a:pt x="249" y="120"/>
                </a:lnTo>
                <a:lnTo>
                  <a:pt x="249" y="128"/>
                </a:lnTo>
                <a:lnTo>
                  <a:pt x="249" y="196"/>
                </a:lnTo>
                <a:lnTo>
                  <a:pt x="104" y="196"/>
                </a:lnTo>
                <a:lnTo>
                  <a:pt x="104" y="128"/>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2" name="Freeform 5"/>
          <p:cNvSpPr>
            <a:spLocks noEditPoints="1"/>
          </p:cNvSpPr>
          <p:nvPr/>
        </p:nvSpPr>
        <p:spPr bwMode="auto">
          <a:xfrm>
            <a:off x="5727164" y="2462707"/>
            <a:ext cx="184371" cy="219196"/>
          </a:xfrm>
          <a:custGeom>
            <a:avLst/>
            <a:gdLst>
              <a:gd name="T0" fmla="*/ 304 w 358"/>
              <a:gd name="T1" fmla="*/ 196 h 428"/>
              <a:gd name="T2" fmla="*/ 304 w 358"/>
              <a:gd name="T3" fmla="*/ 128 h 428"/>
              <a:gd name="T4" fmla="*/ 301 w 358"/>
              <a:gd name="T5" fmla="*/ 102 h 428"/>
              <a:gd name="T6" fmla="*/ 294 w 358"/>
              <a:gd name="T7" fmla="*/ 78 h 428"/>
              <a:gd name="T8" fmla="*/ 282 w 358"/>
              <a:gd name="T9" fmla="*/ 56 h 428"/>
              <a:gd name="T10" fmla="*/ 267 w 358"/>
              <a:gd name="T11" fmla="*/ 38 h 428"/>
              <a:gd name="T12" fmla="*/ 248 w 358"/>
              <a:gd name="T13" fmla="*/ 23 h 428"/>
              <a:gd name="T14" fmla="*/ 227 w 358"/>
              <a:gd name="T15" fmla="*/ 11 h 428"/>
              <a:gd name="T16" fmla="*/ 203 w 358"/>
              <a:gd name="T17" fmla="*/ 3 h 428"/>
              <a:gd name="T18" fmla="*/ 177 w 358"/>
              <a:gd name="T19" fmla="*/ 0 h 428"/>
              <a:gd name="T20" fmla="*/ 164 w 358"/>
              <a:gd name="T21" fmla="*/ 1 h 428"/>
              <a:gd name="T22" fmla="*/ 139 w 358"/>
              <a:gd name="T23" fmla="*/ 6 h 428"/>
              <a:gd name="T24" fmla="*/ 116 w 358"/>
              <a:gd name="T25" fmla="*/ 16 h 428"/>
              <a:gd name="T26" fmla="*/ 96 w 358"/>
              <a:gd name="T27" fmla="*/ 29 h 428"/>
              <a:gd name="T28" fmla="*/ 78 w 358"/>
              <a:gd name="T29" fmla="*/ 46 h 428"/>
              <a:gd name="T30" fmla="*/ 64 w 358"/>
              <a:gd name="T31" fmla="*/ 67 h 428"/>
              <a:gd name="T32" fmla="*/ 55 w 358"/>
              <a:gd name="T33" fmla="*/ 90 h 428"/>
              <a:gd name="T34" fmla="*/ 50 w 358"/>
              <a:gd name="T35" fmla="*/ 115 h 428"/>
              <a:gd name="T36" fmla="*/ 49 w 358"/>
              <a:gd name="T37" fmla="*/ 196 h 428"/>
              <a:gd name="T38" fmla="*/ 0 w 358"/>
              <a:gd name="T39" fmla="*/ 400 h 428"/>
              <a:gd name="T40" fmla="*/ 0 w 358"/>
              <a:gd name="T41" fmla="*/ 406 h 428"/>
              <a:gd name="T42" fmla="*/ 4 w 358"/>
              <a:gd name="T43" fmla="*/ 416 h 428"/>
              <a:gd name="T44" fmla="*/ 11 w 358"/>
              <a:gd name="T45" fmla="*/ 423 h 428"/>
              <a:gd name="T46" fmla="*/ 21 w 358"/>
              <a:gd name="T47" fmla="*/ 427 h 428"/>
              <a:gd name="T48" fmla="*/ 358 w 358"/>
              <a:gd name="T49" fmla="*/ 428 h 428"/>
              <a:gd name="T50" fmla="*/ 358 w 358"/>
              <a:gd name="T51" fmla="*/ 223 h 428"/>
              <a:gd name="T52" fmla="*/ 356 w 358"/>
              <a:gd name="T53" fmla="*/ 213 h 428"/>
              <a:gd name="T54" fmla="*/ 351 w 358"/>
              <a:gd name="T55" fmla="*/ 204 h 428"/>
              <a:gd name="T56" fmla="*/ 342 w 358"/>
              <a:gd name="T57" fmla="*/ 198 h 428"/>
              <a:gd name="T58" fmla="*/ 331 w 358"/>
              <a:gd name="T59" fmla="*/ 196 h 428"/>
              <a:gd name="T60" fmla="*/ 104 w 358"/>
              <a:gd name="T61" fmla="*/ 128 h 428"/>
              <a:gd name="T62" fmla="*/ 104 w 358"/>
              <a:gd name="T63" fmla="*/ 120 h 428"/>
              <a:gd name="T64" fmla="*/ 108 w 358"/>
              <a:gd name="T65" fmla="*/ 106 h 428"/>
              <a:gd name="T66" fmla="*/ 113 w 358"/>
              <a:gd name="T67" fmla="*/ 93 h 428"/>
              <a:gd name="T68" fmla="*/ 121 w 358"/>
              <a:gd name="T69" fmla="*/ 81 h 428"/>
              <a:gd name="T70" fmla="*/ 125 w 358"/>
              <a:gd name="T71" fmla="*/ 77 h 428"/>
              <a:gd name="T72" fmla="*/ 136 w 358"/>
              <a:gd name="T73" fmla="*/ 67 h 428"/>
              <a:gd name="T74" fmla="*/ 149 w 358"/>
              <a:gd name="T75" fmla="*/ 60 h 428"/>
              <a:gd name="T76" fmla="*/ 162 w 358"/>
              <a:gd name="T77" fmla="*/ 56 h 428"/>
              <a:gd name="T78" fmla="*/ 177 w 358"/>
              <a:gd name="T79" fmla="*/ 55 h 428"/>
              <a:gd name="T80" fmla="*/ 184 w 358"/>
              <a:gd name="T81" fmla="*/ 55 h 428"/>
              <a:gd name="T82" fmla="*/ 198 w 358"/>
              <a:gd name="T83" fmla="*/ 58 h 428"/>
              <a:gd name="T84" fmla="*/ 211 w 358"/>
              <a:gd name="T85" fmla="*/ 64 h 428"/>
              <a:gd name="T86" fmla="*/ 223 w 358"/>
              <a:gd name="T87" fmla="*/ 71 h 428"/>
              <a:gd name="T88" fmla="*/ 228 w 358"/>
              <a:gd name="T89" fmla="*/ 77 h 428"/>
              <a:gd name="T90" fmla="*/ 237 w 358"/>
              <a:gd name="T91" fmla="*/ 87 h 428"/>
              <a:gd name="T92" fmla="*/ 244 w 358"/>
              <a:gd name="T93" fmla="*/ 99 h 428"/>
              <a:gd name="T94" fmla="*/ 248 w 358"/>
              <a:gd name="T95" fmla="*/ 113 h 428"/>
              <a:gd name="T96" fmla="*/ 249 w 358"/>
              <a:gd name="T97" fmla="*/ 128 h 428"/>
              <a:gd name="T98" fmla="*/ 104 w 358"/>
              <a:gd name="T99" fmla="*/ 19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8" h="428">
                <a:moveTo>
                  <a:pt x="331" y="196"/>
                </a:moveTo>
                <a:lnTo>
                  <a:pt x="304" y="196"/>
                </a:lnTo>
                <a:lnTo>
                  <a:pt x="304" y="128"/>
                </a:lnTo>
                <a:lnTo>
                  <a:pt x="304" y="128"/>
                </a:lnTo>
                <a:lnTo>
                  <a:pt x="303" y="115"/>
                </a:lnTo>
                <a:lnTo>
                  <a:pt x="301" y="102"/>
                </a:lnTo>
                <a:lnTo>
                  <a:pt x="298" y="90"/>
                </a:lnTo>
                <a:lnTo>
                  <a:pt x="294" y="78"/>
                </a:lnTo>
                <a:lnTo>
                  <a:pt x="288" y="67"/>
                </a:lnTo>
                <a:lnTo>
                  <a:pt x="282" y="56"/>
                </a:lnTo>
                <a:lnTo>
                  <a:pt x="275" y="46"/>
                </a:lnTo>
                <a:lnTo>
                  <a:pt x="267" y="38"/>
                </a:lnTo>
                <a:lnTo>
                  <a:pt x="258" y="29"/>
                </a:lnTo>
                <a:lnTo>
                  <a:pt x="248" y="23"/>
                </a:lnTo>
                <a:lnTo>
                  <a:pt x="237" y="16"/>
                </a:lnTo>
                <a:lnTo>
                  <a:pt x="227" y="11"/>
                </a:lnTo>
                <a:lnTo>
                  <a:pt x="215" y="6"/>
                </a:lnTo>
                <a:lnTo>
                  <a:pt x="203" y="3"/>
                </a:lnTo>
                <a:lnTo>
                  <a:pt x="190" y="1"/>
                </a:lnTo>
                <a:lnTo>
                  <a:pt x="177" y="0"/>
                </a:lnTo>
                <a:lnTo>
                  <a:pt x="177" y="0"/>
                </a:lnTo>
                <a:lnTo>
                  <a:pt x="164" y="1"/>
                </a:lnTo>
                <a:lnTo>
                  <a:pt x="151" y="3"/>
                </a:lnTo>
                <a:lnTo>
                  <a:pt x="139" y="6"/>
                </a:lnTo>
                <a:lnTo>
                  <a:pt x="127" y="11"/>
                </a:lnTo>
                <a:lnTo>
                  <a:pt x="116" y="16"/>
                </a:lnTo>
                <a:lnTo>
                  <a:pt x="105" y="23"/>
                </a:lnTo>
                <a:lnTo>
                  <a:pt x="96" y="29"/>
                </a:lnTo>
                <a:lnTo>
                  <a:pt x="87" y="38"/>
                </a:lnTo>
                <a:lnTo>
                  <a:pt x="78" y="46"/>
                </a:lnTo>
                <a:lnTo>
                  <a:pt x="71" y="56"/>
                </a:lnTo>
                <a:lnTo>
                  <a:pt x="64" y="67"/>
                </a:lnTo>
                <a:lnTo>
                  <a:pt x="59" y="78"/>
                </a:lnTo>
                <a:lnTo>
                  <a:pt x="55" y="90"/>
                </a:lnTo>
                <a:lnTo>
                  <a:pt x="52" y="102"/>
                </a:lnTo>
                <a:lnTo>
                  <a:pt x="50" y="115"/>
                </a:lnTo>
                <a:lnTo>
                  <a:pt x="49" y="128"/>
                </a:lnTo>
                <a:lnTo>
                  <a:pt x="49" y="196"/>
                </a:lnTo>
                <a:lnTo>
                  <a:pt x="0" y="196"/>
                </a:lnTo>
                <a:lnTo>
                  <a:pt x="0" y="400"/>
                </a:lnTo>
                <a:lnTo>
                  <a:pt x="0" y="400"/>
                </a:lnTo>
                <a:lnTo>
                  <a:pt x="0" y="406"/>
                </a:lnTo>
                <a:lnTo>
                  <a:pt x="2" y="411"/>
                </a:lnTo>
                <a:lnTo>
                  <a:pt x="4" y="416"/>
                </a:lnTo>
                <a:lnTo>
                  <a:pt x="7" y="419"/>
                </a:lnTo>
                <a:lnTo>
                  <a:pt x="11" y="423"/>
                </a:lnTo>
                <a:lnTo>
                  <a:pt x="16" y="426"/>
                </a:lnTo>
                <a:lnTo>
                  <a:pt x="21" y="427"/>
                </a:lnTo>
                <a:lnTo>
                  <a:pt x="27" y="428"/>
                </a:lnTo>
                <a:lnTo>
                  <a:pt x="358" y="428"/>
                </a:lnTo>
                <a:lnTo>
                  <a:pt x="358" y="223"/>
                </a:lnTo>
                <a:lnTo>
                  <a:pt x="358" y="223"/>
                </a:lnTo>
                <a:lnTo>
                  <a:pt x="358" y="217"/>
                </a:lnTo>
                <a:lnTo>
                  <a:pt x="356" y="213"/>
                </a:lnTo>
                <a:lnTo>
                  <a:pt x="354" y="208"/>
                </a:lnTo>
                <a:lnTo>
                  <a:pt x="351" y="204"/>
                </a:lnTo>
                <a:lnTo>
                  <a:pt x="347" y="200"/>
                </a:lnTo>
                <a:lnTo>
                  <a:pt x="342" y="198"/>
                </a:lnTo>
                <a:lnTo>
                  <a:pt x="337" y="197"/>
                </a:lnTo>
                <a:lnTo>
                  <a:pt x="331" y="196"/>
                </a:lnTo>
                <a:lnTo>
                  <a:pt x="331" y="196"/>
                </a:lnTo>
                <a:close/>
                <a:moveTo>
                  <a:pt x="104" y="128"/>
                </a:moveTo>
                <a:lnTo>
                  <a:pt x="104" y="128"/>
                </a:lnTo>
                <a:lnTo>
                  <a:pt x="104" y="120"/>
                </a:lnTo>
                <a:lnTo>
                  <a:pt x="105" y="113"/>
                </a:lnTo>
                <a:lnTo>
                  <a:pt x="108" y="106"/>
                </a:lnTo>
                <a:lnTo>
                  <a:pt x="110" y="99"/>
                </a:lnTo>
                <a:lnTo>
                  <a:pt x="113" y="93"/>
                </a:lnTo>
                <a:lnTo>
                  <a:pt x="116" y="87"/>
                </a:lnTo>
                <a:lnTo>
                  <a:pt x="121" y="81"/>
                </a:lnTo>
                <a:lnTo>
                  <a:pt x="125" y="77"/>
                </a:lnTo>
                <a:lnTo>
                  <a:pt x="125" y="77"/>
                </a:lnTo>
                <a:lnTo>
                  <a:pt x="130" y="71"/>
                </a:lnTo>
                <a:lnTo>
                  <a:pt x="136" y="67"/>
                </a:lnTo>
                <a:lnTo>
                  <a:pt x="142" y="64"/>
                </a:lnTo>
                <a:lnTo>
                  <a:pt x="149" y="60"/>
                </a:lnTo>
                <a:lnTo>
                  <a:pt x="155" y="58"/>
                </a:lnTo>
                <a:lnTo>
                  <a:pt x="162" y="56"/>
                </a:lnTo>
                <a:lnTo>
                  <a:pt x="169" y="55"/>
                </a:lnTo>
                <a:lnTo>
                  <a:pt x="177" y="55"/>
                </a:lnTo>
                <a:lnTo>
                  <a:pt x="177" y="55"/>
                </a:lnTo>
                <a:lnTo>
                  <a:pt x="184" y="55"/>
                </a:lnTo>
                <a:lnTo>
                  <a:pt x="191" y="56"/>
                </a:lnTo>
                <a:lnTo>
                  <a:pt x="198" y="58"/>
                </a:lnTo>
                <a:lnTo>
                  <a:pt x="205" y="60"/>
                </a:lnTo>
                <a:lnTo>
                  <a:pt x="211" y="64"/>
                </a:lnTo>
                <a:lnTo>
                  <a:pt x="217" y="67"/>
                </a:lnTo>
                <a:lnTo>
                  <a:pt x="223" y="71"/>
                </a:lnTo>
                <a:lnTo>
                  <a:pt x="228" y="77"/>
                </a:lnTo>
                <a:lnTo>
                  <a:pt x="228" y="77"/>
                </a:lnTo>
                <a:lnTo>
                  <a:pt x="233" y="81"/>
                </a:lnTo>
                <a:lnTo>
                  <a:pt x="237" y="87"/>
                </a:lnTo>
                <a:lnTo>
                  <a:pt x="241" y="93"/>
                </a:lnTo>
                <a:lnTo>
                  <a:pt x="244" y="99"/>
                </a:lnTo>
                <a:lnTo>
                  <a:pt x="246" y="106"/>
                </a:lnTo>
                <a:lnTo>
                  <a:pt x="248" y="113"/>
                </a:lnTo>
                <a:lnTo>
                  <a:pt x="249" y="120"/>
                </a:lnTo>
                <a:lnTo>
                  <a:pt x="249" y="128"/>
                </a:lnTo>
                <a:lnTo>
                  <a:pt x="249" y="196"/>
                </a:lnTo>
                <a:lnTo>
                  <a:pt x="104" y="196"/>
                </a:lnTo>
                <a:lnTo>
                  <a:pt x="104" y="128"/>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3" name="Freeform 5"/>
          <p:cNvSpPr>
            <a:spLocks noEditPoints="1"/>
          </p:cNvSpPr>
          <p:nvPr/>
        </p:nvSpPr>
        <p:spPr bwMode="auto">
          <a:xfrm>
            <a:off x="2992181" y="3731433"/>
            <a:ext cx="184371" cy="219196"/>
          </a:xfrm>
          <a:custGeom>
            <a:avLst/>
            <a:gdLst>
              <a:gd name="T0" fmla="*/ 304 w 358"/>
              <a:gd name="T1" fmla="*/ 196 h 428"/>
              <a:gd name="T2" fmla="*/ 304 w 358"/>
              <a:gd name="T3" fmla="*/ 128 h 428"/>
              <a:gd name="T4" fmla="*/ 301 w 358"/>
              <a:gd name="T5" fmla="*/ 102 h 428"/>
              <a:gd name="T6" fmla="*/ 294 w 358"/>
              <a:gd name="T7" fmla="*/ 78 h 428"/>
              <a:gd name="T8" fmla="*/ 282 w 358"/>
              <a:gd name="T9" fmla="*/ 56 h 428"/>
              <a:gd name="T10" fmla="*/ 267 w 358"/>
              <a:gd name="T11" fmla="*/ 38 h 428"/>
              <a:gd name="T12" fmla="*/ 248 w 358"/>
              <a:gd name="T13" fmla="*/ 23 h 428"/>
              <a:gd name="T14" fmla="*/ 227 w 358"/>
              <a:gd name="T15" fmla="*/ 11 h 428"/>
              <a:gd name="T16" fmla="*/ 203 w 358"/>
              <a:gd name="T17" fmla="*/ 3 h 428"/>
              <a:gd name="T18" fmla="*/ 177 w 358"/>
              <a:gd name="T19" fmla="*/ 0 h 428"/>
              <a:gd name="T20" fmla="*/ 164 w 358"/>
              <a:gd name="T21" fmla="*/ 1 h 428"/>
              <a:gd name="T22" fmla="*/ 139 w 358"/>
              <a:gd name="T23" fmla="*/ 6 h 428"/>
              <a:gd name="T24" fmla="*/ 116 w 358"/>
              <a:gd name="T25" fmla="*/ 16 h 428"/>
              <a:gd name="T26" fmla="*/ 96 w 358"/>
              <a:gd name="T27" fmla="*/ 29 h 428"/>
              <a:gd name="T28" fmla="*/ 78 w 358"/>
              <a:gd name="T29" fmla="*/ 46 h 428"/>
              <a:gd name="T30" fmla="*/ 64 w 358"/>
              <a:gd name="T31" fmla="*/ 67 h 428"/>
              <a:gd name="T32" fmla="*/ 55 w 358"/>
              <a:gd name="T33" fmla="*/ 90 h 428"/>
              <a:gd name="T34" fmla="*/ 50 w 358"/>
              <a:gd name="T35" fmla="*/ 115 h 428"/>
              <a:gd name="T36" fmla="*/ 49 w 358"/>
              <a:gd name="T37" fmla="*/ 196 h 428"/>
              <a:gd name="T38" fmla="*/ 0 w 358"/>
              <a:gd name="T39" fmla="*/ 400 h 428"/>
              <a:gd name="T40" fmla="*/ 0 w 358"/>
              <a:gd name="T41" fmla="*/ 406 h 428"/>
              <a:gd name="T42" fmla="*/ 4 w 358"/>
              <a:gd name="T43" fmla="*/ 416 h 428"/>
              <a:gd name="T44" fmla="*/ 11 w 358"/>
              <a:gd name="T45" fmla="*/ 423 h 428"/>
              <a:gd name="T46" fmla="*/ 21 w 358"/>
              <a:gd name="T47" fmla="*/ 427 h 428"/>
              <a:gd name="T48" fmla="*/ 358 w 358"/>
              <a:gd name="T49" fmla="*/ 428 h 428"/>
              <a:gd name="T50" fmla="*/ 358 w 358"/>
              <a:gd name="T51" fmla="*/ 223 h 428"/>
              <a:gd name="T52" fmla="*/ 356 w 358"/>
              <a:gd name="T53" fmla="*/ 213 h 428"/>
              <a:gd name="T54" fmla="*/ 351 w 358"/>
              <a:gd name="T55" fmla="*/ 204 h 428"/>
              <a:gd name="T56" fmla="*/ 342 w 358"/>
              <a:gd name="T57" fmla="*/ 198 h 428"/>
              <a:gd name="T58" fmla="*/ 331 w 358"/>
              <a:gd name="T59" fmla="*/ 196 h 428"/>
              <a:gd name="T60" fmla="*/ 104 w 358"/>
              <a:gd name="T61" fmla="*/ 128 h 428"/>
              <a:gd name="T62" fmla="*/ 104 w 358"/>
              <a:gd name="T63" fmla="*/ 120 h 428"/>
              <a:gd name="T64" fmla="*/ 108 w 358"/>
              <a:gd name="T65" fmla="*/ 106 h 428"/>
              <a:gd name="T66" fmla="*/ 113 w 358"/>
              <a:gd name="T67" fmla="*/ 93 h 428"/>
              <a:gd name="T68" fmla="*/ 121 w 358"/>
              <a:gd name="T69" fmla="*/ 81 h 428"/>
              <a:gd name="T70" fmla="*/ 125 w 358"/>
              <a:gd name="T71" fmla="*/ 77 h 428"/>
              <a:gd name="T72" fmla="*/ 136 w 358"/>
              <a:gd name="T73" fmla="*/ 67 h 428"/>
              <a:gd name="T74" fmla="*/ 149 w 358"/>
              <a:gd name="T75" fmla="*/ 60 h 428"/>
              <a:gd name="T76" fmla="*/ 162 w 358"/>
              <a:gd name="T77" fmla="*/ 56 h 428"/>
              <a:gd name="T78" fmla="*/ 177 w 358"/>
              <a:gd name="T79" fmla="*/ 55 h 428"/>
              <a:gd name="T80" fmla="*/ 184 w 358"/>
              <a:gd name="T81" fmla="*/ 55 h 428"/>
              <a:gd name="T82" fmla="*/ 198 w 358"/>
              <a:gd name="T83" fmla="*/ 58 h 428"/>
              <a:gd name="T84" fmla="*/ 211 w 358"/>
              <a:gd name="T85" fmla="*/ 64 h 428"/>
              <a:gd name="T86" fmla="*/ 223 w 358"/>
              <a:gd name="T87" fmla="*/ 71 h 428"/>
              <a:gd name="T88" fmla="*/ 228 w 358"/>
              <a:gd name="T89" fmla="*/ 77 h 428"/>
              <a:gd name="T90" fmla="*/ 237 w 358"/>
              <a:gd name="T91" fmla="*/ 87 h 428"/>
              <a:gd name="T92" fmla="*/ 244 w 358"/>
              <a:gd name="T93" fmla="*/ 99 h 428"/>
              <a:gd name="T94" fmla="*/ 248 w 358"/>
              <a:gd name="T95" fmla="*/ 113 h 428"/>
              <a:gd name="T96" fmla="*/ 249 w 358"/>
              <a:gd name="T97" fmla="*/ 128 h 428"/>
              <a:gd name="T98" fmla="*/ 104 w 358"/>
              <a:gd name="T99" fmla="*/ 19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8" h="428">
                <a:moveTo>
                  <a:pt x="331" y="196"/>
                </a:moveTo>
                <a:lnTo>
                  <a:pt x="304" y="196"/>
                </a:lnTo>
                <a:lnTo>
                  <a:pt x="304" y="128"/>
                </a:lnTo>
                <a:lnTo>
                  <a:pt x="304" y="128"/>
                </a:lnTo>
                <a:lnTo>
                  <a:pt x="303" y="115"/>
                </a:lnTo>
                <a:lnTo>
                  <a:pt x="301" y="102"/>
                </a:lnTo>
                <a:lnTo>
                  <a:pt x="298" y="90"/>
                </a:lnTo>
                <a:lnTo>
                  <a:pt x="294" y="78"/>
                </a:lnTo>
                <a:lnTo>
                  <a:pt x="288" y="67"/>
                </a:lnTo>
                <a:lnTo>
                  <a:pt x="282" y="56"/>
                </a:lnTo>
                <a:lnTo>
                  <a:pt x="275" y="46"/>
                </a:lnTo>
                <a:lnTo>
                  <a:pt x="267" y="38"/>
                </a:lnTo>
                <a:lnTo>
                  <a:pt x="258" y="29"/>
                </a:lnTo>
                <a:lnTo>
                  <a:pt x="248" y="23"/>
                </a:lnTo>
                <a:lnTo>
                  <a:pt x="237" y="16"/>
                </a:lnTo>
                <a:lnTo>
                  <a:pt x="227" y="11"/>
                </a:lnTo>
                <a:lnTo>
                  <a:pt x="215" y="6"/>
                </a:lnTo>
                <a:lnTo>
                  <a:pt x="203" y="3"/>
                </a:lnTo>
                <a:lnTo>
                  <a:pt x="190" y="1"/>
                </a:lnTo>
                <a:lnTo>
                  <a:pt x="177" y="0"/>
                </a:lnTo>
                <a:lnTo>
                  <a:pt x="177" y="0"/>
                </a:lnTo>
                <a:lnTo>
                  <a:pt x="164" y="1"/>
                </a:lnTo>
                <a:lnTo>
                  <a:pt x="151" y="3"/>
                </a:lnTo>
                <a:lnTo>
                  <a:pt x="139" y="6"/>
                </a:lnTo>
                <a:lnTo>
                  <a:pt x="127" y="11"/>
                </a:lnTo>
                <a:lnTo>
                  <a:pt x="116" y="16"/>
                </a:lnTo>
                <a:lnTo>
                  <a:pt x="105" y="23"/>
                </a:lnTo>
                <a:lnTo>
                  <a:pt x="96" y="29"/>
                </a:lnTo>
                <a:lnTo>
                  <a:pt x="87" y="38"/>
                </a:lnTo>
                <a:lnTo>
                  <a:pt x="78" y="46"/>
                </a:lnTo>
                <a:lnTo>
                  <a:pt x="71" y="56"/>
                </a:lnTo>
                <a:lnTo>
                  <a:pt x="64" y="67"/>
                </a:lnTo>
                <a:lnTo>
                  <a:pt x="59" y="78"/>
                </a:lnTo>
                <a:lnTo>
                  <a:pt x="55" y="90"/>
                </a:lnTo>
                <a:lnTo>
                  <a:pt x="52" y="102"/>
                </a:lnTo>
                <a:lnTo>
                  <a:pt x="50" y="115"/>
                </a:lnTo>
                <a:lnTo>
                  <a:pt x="49" y="128"/>
                </a:lnTo>
                <a:lnTo>
                  <a:pt x="49" y="196"/>
                </a:lnTo>
                <a:lnTo>
                  <a:pt x="0" y="196"/>
                </a:lnTo>
                <a:lnTo>
                  <a:pt x="0" y="400"/>
                </a:lnTo>
                <a:lnTo>
                  <a:pt x="0" y="400"/>
                </a:lnTo>
                <a:lnTo>
                  <a:pt x="0" y="406"/>
                </a:lnTo>
                <a:lnTo>
                  <a:pt x="2" y="411"/>
                </a:lnTo>
                <a:lnTo>
                  <a:pt x="4" y="416"/>
                </a:lnTo>
                <a:lnTo>
                  <a:pt x="7" y="419"/>
                </a:lnTo>
                <a:lnTo>
                  <a:pt x="11" y="423"/>
                </a:lnTo>
                <a:lnTo>
                  <a:pt x="16" y="426"/>
                </a:lnTo>
                <a:lnTo>
                  <a:pt x="21" y="427"/>
                </a:lnTo>
                <a:lnTo>
                  <a:pt x="27" y="428"/>
                </a:lnTo>
                <a:lnTo>
                  <a:pt x="358" y="428"/>
                </a:lnTo>
                <a:lnTo>
                  <a:pt x="358" y="223"/>
                </a:lnTo>
                <a:lnTo>
                  <a:pt x="358" y="223"/>
                </a:lnTo>
                <a:lnTo>
                  <a:pt x="358" y="217"/>
                </a:lnTo>
                <a:lnTo>
                  <a:pt x="356" y="213"/>
                </a:lnTo>
                <a:lnTo>
                  <a:pt x="354" y="208"/>
                </a:lnTo>
                <a:lnTo>
                  <a:pt x="351" y="204"/>
                </a:lnTo>
                <a:lnTo>
                  <a:pt x="347" y="200"/>
                </a:lnTo>
                <a:lnTo>
                  <a:pt x="342" y="198"/>
                </a:lnTo>
                <a:lnTo>
                  <a:pt x="337" y="197"/>
                </a:lnTo>
                <a:lnTo>
                  <a:pt x="331" y="196"/>
                </a:lnTo>
                <a:lnTo>
                  <a:pt x="331" y="196"/>
                </a:lnTo>
                <a:close/>
                <a:moveTo>
                  <a:pt x="104" y="128"/>
                </a:moveTo>
                <a:lnTo>
                  <a:pt x="104" y="128"/>
                </a:lnTo>
                <a:lnTo>
                  <a:pt x="104" y="120"/>
                </a:lnTo>
                <a:lnTo>
                  <a:pt x="105" y="113"/>
                </a:lnTo>
                <a:lnTo>
                  <a:pt x="108" y="106"/>
                </a:lnTo>
                <a:lnTo>
                  <a:pt x="110" y="99"/>
                </a:lnTo>
                <a:lnTo>
                  <a:pt x="113" y="93"/>
                </a:lnTo>
                <a:lnTo>
                  <a:pt x="116" y="87"/>
                </a:lnTo>
                <a:lnTo>
                  <a:pt x="121" y="81"/>
                </a:lnTo>
                <a:lnTo>
                  <a:pt x="125" y="77"/>
                </a:lnTo>
                <a:lnTo>
                  <a:pt x="125" y="77"/>
                </a:lnTo>
                <a:lnTo>
                  <a:pt x="130" y="71"/>
                </a:lnTo>
                <a:lnTo>
                  <a:pt x="136" y="67"/>
                </a:lnTo>
                <a:lnTo>
                  <a:pt x="142" y="64"/>
                </a:lnTo>
                <a:lnTo>
                  <a:pt x="149" y="60"/>
                </a:lnTo>
                <a:lnTo>
                  <a:pt x="155" y="58"/>
                </a:lnTo>
                <a:lnTo>
                  <a:pt x="162" y="56"/>
                </a:lnTo>
                <a:lnTo>
                  <a:pt x="169" y="55"/>
                </a:lnTo>
                <a:lnTo>
                  <a:pt x="177" y="55"/>
                </a:lnTo>
                <a:lnTo>
                  <a:pt x="177" y="55"/>
                </a:lnTo>
                <a:lnTo>
                  <a:pt x="184" y="55"/>
                </a:lnTo>
                <a:lnTo>
                  <a:pt x="191" y="56"/>
                </a:lnTo>
                <a:lnTo>
                  <a:pt x="198" y="58"/>
                </a:lnTo>
                <a:lnTo>
                  <a:pt x="205" y="60"/>
                </a:lnTo>
                <a:lnTo>
                  <a:pt x="211" y="64"/>
                </a:lnTo>
                <a:lnTo>
                  <a:pt x="217" y="67"/>
                </a:lnTo>
                <a:lnTo>
                  <a:pt x="223" y="71"/>
                </a:lnTo>
                <a:lnTo>
                  <a:pt x="228" y="77"/>
                </a:lnTo>
                <a:lnTo>
                  <a:pt x="228" y="77"/>
                </a:lnTo>
                <a:lnTo>
                  <a:pt x="233" y="81"/>
                </a:lnTo>
                <a:lnTo>
                  <a:pt x="237" y="87"/>
                </a:lnTo>
                <a:lnTo>
                  <a:pt x="241" y="93"/>
                </a:lnTo>
                <a:lnTo>
                  <a:pt x="244" y="99"/>
                </a:lnTo>
                <a:lnTo>
                  <a:pt x="246" y="106"/>
                </a:lnTo>
                <a:lnTo>
                  <a:pt x="248" y="113"/>
                </a:lnTo>
                <a:lnTo>
                  <a:pt x="249" y="120"/>
                </a:lnTo>
                <a:lnTo>
                  <a:pt x="249" y="128"/>
                </a:lnTo>
                <a:lnTo>
                  <a:pt x="249" y="196"/>
                </a:lnTo>
                <a:lnTo>
                  <a:pt x="104" y="196"/>
                </a:lnTo>
                <a:lnTo>
                  <a:pt x="104" y="128"/>
                </a:lnTo>
                <a:close/>
              </a:path>
            </a:pathLst>
          </a:custGeom>
          <a:solidFill>
            <a:srgbClr val="009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104" name="Picture 2" descr="C:\Users\lewingto\Documents\Brand\HP Icons\Cloud_content_management_RGB_blue_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7379" y="2510396"/>
            <a:ext cx="242920" cy="17150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5937862" y="1426006"/>
            <a:ext cx="559587" cy="2588556"/>
            <a:chOff x="5937862" y="1426006"/>
            <a:chExt cx="559587" cy="2588556"/>
          </a:xfrm>
        </p:grpSpPr>
        <p:sp>
          <p:nvSpPr>
            <p:cNvPr id="9" name="Rectangle 8"/>
            <p:cNvSpPr/>
            <p:nvPr/>
          </p:nvSpPr>
          <p:spPr>
            <a:xfrm>
              <a:off x="6079620" y="1578406"/>
              <a:ext cx="276072" cy="228374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100" b="1" dirty="0" smtClean="0">
                  <a:solidFill>
                    <a:prstClr val="white"/>
                  </a:solidFill>
                </a:rPr>
                <a:t>Content Consumption</a:t>
              </a:r>
              <a:endParaRPr lang="en-US" sz="1100" b="1" dirty="0">
                <a:solidFill>
                  <a:prstClr val="white"/>
                </a:solidFill>
              </a:endParaRPr>
            </a:p>
          </p:txBody>
        </p:sp>
        <p:sp>
          <p:nvSpPr>
            <p:cNvPr id="105" name="Freeform 269"/>
            <p:cNvSpPr>
              <a:spLocks/>
            </p:cNvSpPr>
            <p:nvPr/>
          </p:nvSpPr>
          <p:spPr bwMode="auto">
            <a:xfrm rot="10800000">
              <a:off x="5937862" y="1426006"/>
              <a:ext cx="559587" cy="380119"/>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6" name="Freeform 269"/>
            <p:cNvSpPr>
              <a:spLocks/>
            </p:cNvSpPr>
            <p:nvPr/>
          </p:nvSpPr>
          <p:spPr bwMode="auto">
            <a:xfrm>
              <a:off x="5937862" y="3634443"/>
              <a:ext cx="559587" cy="380119"/>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116" name="Round Diagonal Corner Rectangle 115"/>
          <p:cNvSpPr/>
          <p:nvPr/>
        </p:nvSpPr>
        <p:spPr>
          <a:xfrm flipH="1">
            <a:off x="331470" y="4209536"/>
            <a:ext cx="8361210" cy="341984"/>
          </a:xfrm>
          <a:prstGeom prst="round2DiagRect">
            <a:avLst>
              <a:gd name="adj1" fmla="val 10556"/>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defTabSz="430213">
              <a:buSzPct val="100000"/>
            </a:pPr>
            <a:r>
              <a:rPr lang="en-US" sz="1400" b="1" dirty="0">
                <a:solidFill>
                  <a:schemeClr val="bg1"/>
                </a:solidFill>
                <a:cs typeface="HP Simplified" pitchFamily="34" charset="0"/>
              </a:rPr>
              <a:t>Physical</a:t>
            </a:r>
          </a:p>
        </p:txBody>
      </p:sp>
      <p:grpSp>
        <p:nvGrpSpPr>
          <p:cNvPr id="28" name="Group 27"/>
          <p:cNvGrpSpPr/>
          <p:nvPr/>
        </p:nvGrpSpPr>
        <p:grpSpPr>
          <a:xfrm>
            <a:off x="5309258" y="4261184"/>
            <a:ext cx="661748" cy="230960"/>
            <a:chOff x="5309258" y="4261184"/>
            <a:chExt cx="661748" cy="230960"/>
          </a:xfrm>
        </p:grpSpPr>
        <p:pic>
          <p:nvPicPr>
            <p:cNvPr id="118" name="Picture 117" descr="C:\Users\truccotr\Documents\HP\HP Standards\2012 Brand Update\ICON_DATABASE\ICON_DATABASE\Enterprise_Icons\Digital_press\Digital_press_RGB\Digital_press_RGB_blue_NT.png"/>
            <p:cNvPicPr>
              <a:picLocks noChangeAspect="1" noChangeArrowheads="1"/>
            </p:cNvPicPr>
            <p:nvPr/>
          </p:nvPicPr>
          <p:blipFill>
            <a:blip r:embed="rId7">
              <a:biLevel thresh="25000"/>
              <a:extLst>
                <a:ext uri="{28A0092B-C50C-407E-A947-70E740481C1C}">
                  <a14:useLocalDpi xmlns:a14="http://schemas.microsoft.com/office/drawing/2010/main" val="0"/>
                </a:ext>
              </a:extLst>
            </a:blip>
            <a:srcRect/>
            <a:stretch>
              <a:fillRect/>
            </a:stretch>
          </p:blipFill>
          <p:spPr bwMode="auto">
            <a:xfrm>
              <a:off x="5309258" y="4304053"/>
              <a:ext cx="212685" cy="145221"/>
            </a:xfrm>
            <a:prstGeom prst="rect">
              <a:avLst/>
            </a:prstGeom>
            <a:noFill/>
            <a:ln>
              <a:noFill/>
            </a:ln>
            <a:extLst/>
          </p:spPr>
        </p:pic>
        <p:pic>
          <p:nvPicPr>
            <p:cNvPr id="119" name="Picture 118" descr="C:\Users\truccotr\Documents\HP\HP Standards\2012 Brand Update\ICON_DATABASE\ICON_DATABASE\Enterprise_Icons\Document\Document_RGB\Document_RGB_blue_NT.png"/>
            <p:cNvPicPr>
              <a:picLocks noChangeAspect="1" noChangeArrowheads="1"/>
            </p:cNvPicPr>
            <p:nvPr/>
          </p:nvPicPr>
          <p:blipFill>
            <a:blip r:embed="rId8">
              <a:biLevel thresh="25000"/>
              <a:extLst>
                <a:ext uri="{28A0092B-C50C-407E-A947-70E740481C1C}">
                  <a14:useLocalDpi xmlns:a14="http://schemas.microsoft.com/office/drawing/2010/main" val="0"/>
                </a:ext>
              </a:extLst>
            </a:blip>
            <a:srcRect/>
            <a:stretch>
              <a:fillRect/>
            </a:stretch>
          </p:blipFill>
          <p:spPr bwMode="auto">
            <a:xfrm>
              <a:off x="5849787" y="4298595"/>
              <a:ext cx="121219" cy="156137"/>
            </a:xfrm>
            <a:prstGeom prst="rect">
              <a:avLst/>
            </a:prstGeom>
            <a:noFill/>
            <a:ln>
              <a:noFill/>
            </a:ln>
          </p:spPr>
        </p:pic>
        <p:pic>
          <p:nvPicPr>
            <p:cNvPr id="120" name="Picture 3" descr="C:\Users\lewingto\Documents\Brand\HP Icons\Internet_connected_with_printer_RGB_blue_NT.png"/>
            <p:cNvPicPr>
              <a:picLocks noChangeAspect="1" noChangeArrowheads="1"/>
            </p:cNvPicPr>
            <p:nvPr/>
          </p:nvPicPr>
          <p:blipFill>
            <a:blip r:embed="rId9">
              <a:biLevel thresh="25000"/>
              <a:extLst>
                <a:ext uri="{28A0092B-C50C-407E-A947-70E740481C1C}">
                  <a14:useLocalDpi xmlns:a14="http://schemas.microsoft.com/office/drawing/2010/main" val="0"/>
                </a:ext>
              </a:extLst>
            </a:blip>
            <a:srcRect/>
            <a:stretch>
              <a:fillRect/>
            </a:stretch>
          </p:blipFill>
          <p:spPr bwMode="auto">
            <a:xfrm>
              <a:off x="5605500" y="4261184"/>
              <a:ext cx="159553" cy="230960"/>
            </a:xfrm>
            <a:prstGeom prst="rect">
              <a:avLst/>
            </a:prstGeom>
            <a:noFill/>
            <a:ln>
              <a:noFill/>
            </a:ln>
            <a:extLst/>
          </p:spPr>
        </p:pic>
      </p:grpSp>
      <p:sp>
        <p:nvSpPr>
          <p:cNvPr id="123" name="Title 1"/>
          <p:cNvSpPr txBox="1">
            <a:spLocks/>
          </p:cNvSpPr>
          <p:nvPr/>
        </p:nvSpPr>
        <p:spPr bwMode="black">
          <a:xfrm>
            <a:off x="656545" y="3313791"/>
            <a:ext cx="813833" cy="358866"/>
          </a:xfrm>
          <a:prstGeom prst="rect">
            <a:avLst/>
          </a:prstGeom>
          <a:ln>
            <a:noFill/>
          </a:ln>
        </p:spPr>
        <p:txBody>
          <a:bodyPr vert="horz" wrap="square" lIns="0" tIns="0" rIns="0" bIns="0" rtlCol="0" anchor="ctr"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r>
              <a:rPr kumimoji="1" lang="en-US" altLang="ja-JP" sz="1050" dirty="0" smtClean="0"/>
              <a:t>Distributed data sources</a:t>
            </a:r>
            <a:endParaRPr kumimoji="1" lang="ja-JP" altLang="en-US" sz="1050" dirty="0"/>
          </a:p>
        </p:txBody>
      </p:sp>
      <p:grpSp>
        <p:nvGrpSpPr>
          <p:cNvPr id="12" name="Group 11"/>
          <p:cNvGrpSpPr/>
          <p:nvPr/>
        </p:nvGrpSpPr>
        <p:grpSpPr>
          <a:xfrm>
            <a:off x="394525" y="3411495"/>
            <a:ext cx="182417" cy="183471"/>
            <a:chOff x="327553" y="2980763"/>
            <a:chExt cx="461664" cy="464332"/>
          </a:xfrm>
        </p:grpSpPr>
        <p:pic>
          <p:nvPicPr>
            <p:cNvPr id="122" name="Picture 2" descr="C:\Users\lewingto\Documents\Brand\HP Icons\Big_data_RGB_blue_NT.png"/>
            <p:cNvPicPr>
              <a:picLocks noChangeAspect="1" noChangeArrowheads="1"/>
            </p:cNvPicPr>
            <p:nvPr/>
          </p:nvPicPr>
          <p:blipFill rotWithShape="1">
            <a:blip r:embed="rId5">
              <a:extLst>
                <a:ext uri="{28A0092B-C50C-407E-A947-70E740481C1C}">
                  <a14:useLocalDpi xmlns:a14="http://schemas.microsoft.com/office/drawing/2010/main" val="0"/>
                </a:ext>
              </a:extLst>
            </a:blip>
            <a:srcRect l="1" t="-1" r="66985" b="66734"/>
            <a:stretch/>
          </p:blipFill>
          <p:spPr bwMode="auto">
            <a:xfrm>
              <a:off x="327553" y="2980763"/>
              <a:ext cx="227062" cy="232166"/>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2" descr="C:\Users\lewingto\Documents\Brand\HP Icons\Big_data_RGB_blue_NT.png"/>
            <p:cNvPicPr>
              <a:picLocks noChangeAspect="1" noChangeArrowheads="1"/>
            </p:cNvPicPr>
            <p:nvPr/>
          </p:nvPicPr>
          <p:blipFill rotWithShape="1">
            <a:blip r:embed="rId5">
              <a:extLst>
                <a:ext uri="{28A0092B-C50C-407E-A947-70E740481C1C}">
                  <a14:useLocalDpi xmlns:a14="http://schemas.microsoft.com/office/drawing/2010/main" val="0"/>
                </a:ext>
              </a:extLst>
            </a:blip>
            <a:srcRect l="1" t="-1" r="66985" b="66734"/>
            <a:stretch/>
          </p:blipFill>
          <p:spPr bwMode="auto">
            <a:xfrm>
              <a:off x="562155" y="2980763"/>
              <a:ext cx="227062" cy="232166"/>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2" descr="C:\Users\lewingto\Documents\Brand\HP Icons\Big_data_RGB_blue_NT.png"/>
            <p:cNvPicPr>
              <a:picLocks noChangeAspect="1" noChangeArrowheads="1"/>
            </p:cNvPicPr>
            <p:nvPr/>
          </p:nvPicPr>
          <p:blipFill rotWithShape="1">
            <a:blip r:embed="rId5">
              <a:extLst>
                <a:ext uri="{28A0092B-C50C-407E-A947-70E740481C1C}">
                  <a14:useLocalDpi xmlns:a14="http://schemas.microsoft.com/office/drawing/2010/main" val="0"/>
                </a:ext>
              </a:extLst>
            </a:blip>
            <a:srcRect l="1" t="-1" r="66985" b="66734"/>
            <a:stretch/>
          </p:blipFill>
          <p:spPr bwMode="auto">
            <a:xfrm>
              <a:off x="327553" y="3212929"/>
              <a:ext cx="227062" cy="232166"/>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2" descr="C:\Users\lewingto\Documents\Brand\HP Icons\Big_data_RGB_blue_NT.png"/>
            <p:cNvPicPr>
              <a:picLocks noChangeAspect="1" noChangeArrowheads="1"/>
            </p:cNvPicPr>
            <p:nvPr/>
          </p:nvPicPr>
          <p:blipFill rotWithShape="1">
            <a:blip r:embed="rId5">
              <a:extLst>
                <a:ext uri="{28A0092B-C50C-407E-A947-70E740481C1C}">
                  <a14:useLocalDpi xmlns:a14="http://schemas.microsoft.com/office/drawing/2010/main" val="0"/>
                </a:ext>
              </a:extLst>
            </a:blip>
            <a:srcRect l="1" t="-1" r="66985" b="66734"/>
            <a:stretch/>
          </p:blipFill>
          <p:spPr bwMode="auto">
            <a:xfrm>
              <a:off x="562155" y="3212929"/>
              <a:ext cx="227062" cy="2321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2179548" y="1833570"/>
            <a:ext cx="1792824" cy="1792824"/>
            <a:chOff x="2064661" y="1630238"/>
            <a:chExt cx="2014762" cy="2014762"/>
          </a:xfrm>
        </p:grpSpPr>
        <p:grpSp>
          <p:nvGrpSpPr>
            <p:cNvPr id="14" name="Group 13"/>
            <p:cNvGrpSpPr/>
            <p:nvPr/>
          </p:nvGrpSpPr>
          <p:grpSpPr>
            <a:xfrm>
              <a:off x="2146456" y="1718146"/>
              <a:ext cx="1866054" cy="1862148"/>
              <a:chOff x="2146456" y="1718146"/>
              <a:chExt cx="1866054" cy="1862148"/>
            </a:xfrm>
          </p:grpSpPr>
          <p:sp>
            <p:nvSpPr>
              <p:cNvPr id="75" name="Oval 74"/>
              <p:cNvSpPr/>
              <p:nvPr/>
            </p:nvSpPr>
            <p:spPr>
              <a:xfrm>
                <a:off x="2625365" y="2197686"/>
                <a:ext cx="903067" cy="90306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r>
                  <a:rPr lang="en-US" sz="1200" b="1" dirty="0" smtClean="0">
                    <a:solidFill>
                      <a:prstClr val="white"/>
                    </a:solidFill>
                  </a:rPr>
                  <a:t>Software</a:t>
                </a:r>
                <a:br>
                  <a:rPr lang="en-US" sz="1200" b="1" dirty="0" smtClean="0">
                    <a:solidFill>
                      <a:prstClr val="white"/>
                    </a:solidFill>
                  </a:rPr>
                </a:br>
                <a:r>
                  <a:rPr lang="en-US" sz="1200" b="1" dirty="0" smtClean="0">
                    <a:solidFill>
                      <a:prstClr val="white"/>
                    </a:solidFill>
                  </a:rPr>
                  <a:t>Defined IT</a:t>
                </a:r>
                <a:endParaRPr lang="en-US" sz="1200" b="1" dirty="0">
                  <a:solidFill>
                    <a:prstClr val="white"/>
                  </a:solidFill>
                </a:endParaRPr>
              </a:p>
            </p:txBody>
          </p:sp>
          <p:sp>
            <p:nvSpPr>
              <p:cNvPr id="76" name="Block Arc 75"/>
              <p:cNvSpPr/>
              <p:nvPr/>
            </p:nvSpPr>
            <p:spPr>
              <a:xfrm rot="5400000">
                <a:off x="2146456" y="1718146"/>
                <a:ext cx="1862148" cy="1862148"/>
              </a:xfrm>
              <a:prstGeom prst="blockArc">
                <a:avLst>
                  <a:gd name="adj1" fmla="val 3405289"/>
                  <a:gd name="adj2" fmla="val 10740351"/>
                  <a:gd name="adj3" fmla="val 22373"/>
                </a:avLst>
              </a:prstGeom>
              <a:solidFill>
                <a:schemeClr val="bg1">
                  <a:lumMod val="85000"/>
                </a:schemeClr>
              </a:solidFill>
              <a:ln w="762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dirty="0">
                  <a:solidFill>
                    <a:prstClr val="black"/>
                  </a:solidFill>
                </a:endParaRPr>
              </a:p>
            </p:txBody>
          </p:sp>
          <p:sp>
            <p:nvSpPr>
              <p:cNvPr id="84" name="Block Arc 83"/>
              <p:cNvSpPr/>
              <p:nvPr/>
            </p:nvSpPr>
            <p:spPr>
              <a:xfrm rot="5400000">
                <a:off x="2150362" y="1718146"/>
                <a:ext cx="1862148" cy="1862148"/>
              </a:xfrm>
              <a:prstGeom prst="blockArc">
                <a:avLst>
                  <a:gd name="adj1" fmla="val 10715943"/>
                  <a:gd name="adj2" fmla="val 18886043"/>
                  <a:gd name="adj3" fmla="val 22137"/>
                </a:avLst>
              </a:prstGeom>
              <a:solidFill>
                <a:schemeClr val="bg1">
                  <a:lumMod val="85000"/>
                </a:schemeClr>
              </a:solidFill>
              <a:ln w="762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dirty="0">
                  <a:solidFill>
                    <a:prstClr val="black"/>
                  </a:solidFill>
                </a:endParaRPr>
              </a:p>
            </p:txBody>
          </p:sp>
          <p:sp>
            <p:nvSpPr>
              <p:cNvPr id="85" name="Block Arc 84"/>
              <p:cNvSpPr/>
              <p:nvPr/>
            </p:nvSpPr>
            <p:spPr>
              <a:xfrm rot="5400000">
                <a:off x="2146456" y="1718146"/>
                <a:ext cx="1862148" cy="1862148"/>
              </a:xfrm>
              <a:prstGeom prst="blockArc">
                <a:avLst>
                  <a:gd name="adj1" fmla="val 18262060"/>
                  <a:gd name="adj2" fmla="val 3350333"/>
                  <a:gd name="adj3" fmla="val 22157"/>
                </a:avLst>
              </a:prstGeom>
              <a:solidFill>
                <a:schemeClr val="bg1">
                  <a:lumMod val="85000"/>
                </a:schemeClr>
              </a:solidFill>
              <a:ln w="762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dirty="0">
                  <a:solidFill>
                    <a:prstClr val="black"/>
                  </a:solidFill>
                </a:endParaRPr>
              </a:p>
            </p:txBody>
          </p:sp>
          <p:sp>
            <p:nvSpPr>
              <p:cNvPr id="86" name="TextBox 23"/>
              <p:cNvSpPr txBox="1"/>
              <p:nvPr/>
            </p:nvSpPr>
            <p:spPr>
              <a:xfrm rot="17568112">
                <a:off x="2264230" y="2337049"/>
                <a:ext cx="570852" cy="93740"/>
              </a:xfrm>
              <a:prstGeom prst="rect">
                <a:avLst/>
              </a:prstGeom>
              <a:noFill/>
            </p:spPr>
            <p:txBody>
              <a:bodyPr spcFirstLastPara="1" wrap="none" numCol="1" rtlCol="0">
                <a:prstTxWarp prst="textArchUp">
                  <a:avLst>
                    <a:gd name="adj" fmla="val 11551030"/>
                  </a:avLst>
                </a:prstTxWarp>
                <a:noAutofit/>
              </a:bodyPr>
              <a:lstStyle>
                <a:defPPr>
                  <a:defRPr lang="en-US"/>
                </a:defPPr>
                <a:lvl1pPr algn="l" defTabSz="457200" rtl="0" fontAlgn="base">
                  <a:spcBef>
                    <a:spcPct val="0"/>
                  </a:spcBef>
                  <a:spcAft>
                    <a:spcPct val="0"/>
                  </a:spcAft>
                  <a:defRPr kern="1200">
                    <a:solidFill>
                      <a:schemeClr val="tx1"/>
                    </a:solidFill>
                    <a:latin typeface="HP Simplified" pitchFamily="34" charset="0"/>
                    <a:ea typeface="+mn-ea"/>
                    <a:cs typeface="Arial" charset="0"/>
                  </a:defRPr>
                </a:lvl1pPr>
                <a:lvl2pPr marL="457200" algn="l" defTabSz="457200" rtl="0" fontAlgn="base">
                  <a:spcBef>
                    <a:spcPct val="0"/>
                  </a:spcBef>
                  <a:spcAft>
                    <a:spcPct val="0"/>
                  </a:spcAft>
                  <a:defRPr kern="1200">
                    <a:solidFill>
                      <a:schemeClr val="tx1"/>
                    </a:solidFill>
                    <a:latin typeface="HP Simplified" pitchFamily="34" charset="0"/>
                    <a:ea typeface="+mn-ea"/>
                    <a:cs typeface="Arial" charset="0"/>
                  </a:defRPr>
                </a:lvl2pPr>
                <a:lvl3pPr marL="914400" algn="l" defTabSz="457200" rtl="0" fontAlgn="base">
                  <a:spcBef>
                    <a:spcPct val="0"/>
                  </a:spcBef>
                  <a:spcAft>
                    <a:spcPct val="0"/>
                  </a:spcAft>
                  <a:defRPr kern="1200">
                    <a:solidFill>
                      <a:schemeClr val="tx1"/>
                    </a:solidFill>
                    <a:latin typeface="HP Simplified" pitchFamily="34" charset="0"/>
                    <a:ea typeface="+mn-ea"/>
                    <a:cs typeface="Arial" charset="0"/>
                  </a:defRPr>
                </a:lvl3pPr>
                <a:lvl4pPr marL="1371600" algn="l" defTabSz="457200" rtl="0" fontAlgn="base">
                  <a:spcBef>
                    <a:spcPct val="0"/>
                  </a:spcBef>
                  <a:spcAft>
                    <a:spcPct val="0"/>
                  </a:spcAft>
                  <a:defRPr kern="1200">
                    <a:solidFill>
                      <a:schemeClr val="tx1"/>
                    </a:solidFill>
                    <a:latin typeface="HP Simplified" pitchFamily="34" charset="0"/>
                    <a:ea typeface="+mn-ea"/>
                    <a:cs typeface="Arial" charset="0"/>
                  </a:defRPr>
                </a:lvl4pPr>
                <a:lvl5pPr marL="1828800" algn="l" defTabSz="457200" rtl="0" fontAlgn="base">
                  <a:spcBef>
                    <a:spcPct val="0"/>
                  </a:spcBef>
                  <a:spcAft>
                    <a:spcPct val="0"/>
                  </a:spcAft>
                  <a:defRPr kern="1200">
                    <a:solidFill>
                      <a:schemeClr val="tx1"/>
                    </a:solidFill>
                    <a:latin typeface="HP Simplified" pitchFamily="34" charset="0"/>
                    <a:ea typeface="+mn-ea"/>
                    <a:cs typeface="Arial" charset="0"/>
                  </a:defRPr>
                </a:lvl5pPr>
                <a:lvl6pPr marL="2286000" algn="l" defTabSz="914400" rtl="0" eaLnBrk="1" latinLnBrk="0" hangingPunct="1">
                  <a:defRPr kern="1200">
                    <a:solidFill>
                      <a:schemeClr val="tx1"/>
                    </a:solidFill>
                    <a:latin typeface="HP Simplified" pitchFamily="34" charset="0"/>
                    <a:ea typeface="+mn-ea"/>
                    <a:cs typeface="Arial" charset="0"/>
                  </a:defRPr>
                </a:lvl6pPr>
                <a:lvl7pPr marL="2743200" algn="l" defTabSz="914400" rtl="0" eaLnBrk="1" latinLnBrk="0" hangingPunct="1">
                  <a:defRPr kern="1200">
                    <a:solidFill>
                      <a:schemeClr val="tx1"/>
                    </a:solidFill>
                    <a:latin typeface="HP Simplified" pitchFamily="34" charset="0"/>
                    <a:ea typeface="+mn-ea"/>
                    <a:cs typeface="Arial" charset="0"/>
                  </a:defRPr>
                </a:lvl7pPr>
                <a:lvl8pPr marL="3200400" algn="l" defTabSz="914400" rtl="0" eaLnBrk="1" latinLnBrk="0" hangingPunct="1">
                  <a:defRPr kern="1200">
                    <a:solidFill>
                      <a:schemeClr val="tx1"/>
                    </a:solidFill>
                    <a:latin typeface="HP Simplified" pitchFamily="34" charset="0"/>
                    <a:ea typeface="+mn-ea"/>
                    <a:cs typeface="Arial" charset="0"/>
                  </a:defRPr>
                </a:lvl8pPr>
                <a:lvl9pPr marL="3657600" algn="l" defTabSz="914400" rtl="0" eaLnBrk="1" latinLnBrk="0" hangingPunct="1">
                  <a:defRPr kern="1200">
                    <a:solidFill>
                      <a:schemeClr val="tx1"/>
                    </a:solidFill>
                    <a:latin typeface="HP Simplified" pitchFamily="34" charset="0"/>
                    <a:ea typeface="+mn-ea"/>
                    <a:cs typeface="Arial" charset="0"/>
                  </a:defRPr>
                </a:lvl9pPr>
              </a:lstStyle>
              <a:p>
                <a:pPr algn="ctr"/>
                <a:r>
                  <a:rPr lang="en-US" sz="1400" dirty="0" smtClean="0">
                    <a:solidFill>
                      <a:prstClr val="black"/>
                    </a:solidFill>
                    <a:latin typeface="HP Simplified"/>
                  </a:rPr>
                  <a:t>Million-node</a:t>
                </a:r>
              </a:p>
              <a:p>
                <a:pPr algn="ctr"/>
                <a:r>
                  <a:rPr lang="en-US" sz="1400" dirty="0" smtClean="0">
                    <a:solidFill>
                      <a:prstClr val="black"/>
                    </a:solidFill>
                    <a:latin typeface="HP Simplified"/>
                  </a:rPr>
                  <a:t>management</a:t>
                </a:r>
                <a:endParaRPr lang="en-US" sz="1400" dirty="0">
                  <a:solidFill>
                    <a:prstClr val="black"/>
                  </a:solidFill>
                  <a:latin typeface="HP Simplified"/>
                </a:endParaRPr>
              </a:p>
            </p:txBody>
          </p:sp>
          <p:sp>
            <p:nvSpPr>
              <p:cNvPr id="87" name="TextBox 86"/>
              <p:cNvSpPr txBox="1"/>
              <p:nvPr/>
            </p:nvSpPr>
            <p:spPr>
              <a:xfrm rot="3600000">
                <a:off x="3134700" y="2259330"/>
                <a:ext cx="724246" cy="371480"/>
              </a:xfrm>
              <a:prstGeom prst="rect">
                <a:avLst/>
              </a:prstGeom>
              <a:noFill/>
            </p:spPr>
            <p:txBody>
              <a:bodyPr spcFirstLastPara="1" wrap="none" numCol="1" rtlCol="0">
                <a:prstTxWarp prst="textArchUp">
                  <a:avLst>
                    <a:gd name="adj" fmla="val 12245082"/>
                  </a:avLst>
                </a:prstTxWarp>
                <a:noAutofit/>
              </a:bodyPr>
              <a:lstStyle>
                <a:defPPr>
                  <a:defRPr lang="en-US"/>
                </a:defPPr>
                <a:lvl1pPr algn="l" defTabSz="457200" rtl="0" fontAlgn="base">
                  <a:spcBef>
                    <a:spcPct val="0"/>
                  </a:spcBef>
                  <a:spcAft>
                    <a:spcPct val="0"/>
                  </a:spcAft>
                  <a:defRPr kern="1200">
                    <a:solidFill>
                      <a:schemeClr val="tx1"/>
                    </a:solidFill>
                    <a:latin typeface="HP Simplified" pitchFamily="34" charset="0"/>
                    <a:ea typeface="+mn-ea"/>
                    <a:cs typeface="Arial" charset="0"/>
                  </a:defRPr>
                </a:lvl1pPr>
                <a:lvl2pPr marL="457200" algn="l" defTabSz="457200" rtl="0" fontAlgn="base">
                  <a:spcBef>
                    <a:spcPct val="0"/>
                  </a:spcBef>
                  <a:spcAft>
                    <a:spcPct val="0"/>
                  </a:spcAft>
                  <a:defRPr kern="1200">
                    <a:solidFill>
                      <a:schemeClr val="tx1"/>
                    </a:solidFill>
                    <a:latin typeface="HP Simplified" pitchFamily="34" charset="0"/>
                    <a:ea typeface="+mn-ea"/>
                    <a:cs typeface="Arial" charset="0"/>
                  </a:defRPr>
                </a:lvl2pPr>
                <a:lvl3pPr marL="914400" algn="l" defTabSz="457200" rtl="0" fontAlgn="base">
                  <a:spcBef>
                    <a:spcPct val="0"/>
                  </a:spcBef>
                  <a:spcAft>
                    <a:spcPct val="0"/>
                  </a:spcAft>
                  <a:defRPr kern="1200">
                    <a:solidFill>
                      <a:schemeClr val="tx1"/>
                    </a:solidFill>
                    <a:latin typeface="HP Simplified" pitchFamily="34" charset="0"/>
                    <a:ea typeface="+mn-ea"/>
                    <a:cs typeface="Arial" charset="0"/>
                  </a:defRPr>
                </a:lvl3pPr>
                <a:lvl4pPr marL="1371600" algn="l" defTabSz="457200" rtl="0" fontAlgn="base">
                  <a:spcBef>
                    <a:spcPct val="0"/>
                  </a:spcBef>
                  <a:spcAft>
                    <a:spcPct val="0"/>
                  </a:spcAft>
                  <a:defRPr kern="1200">
                    <a:solidFill>
                      <a:schemeClr val="tx1"/>
                    </a:solidFill>
                    <a:latin typeface="HP Simplified" pitchFamily="34" charset="0"/>
                    <a:ea typeface="+mn-ea"/>
                    <a:cs typeface="Arial" charset="0"/>
                  </a:defRPr>
                </a:lvl4pPr>
                <a:lvl5pPr marL="1828800" algn="l" defTabSz="457200" rtl="0" fontAlgn="base">
                  <a:spcBef>
                    <a:spcPct val="0"/>
                  </a:spcBef>
                  <a:spcAft>
                    <a:spcPct val="0"/>
                  </a:spcAft>
                  <a:defRPr kern="1200">
                    <a:solidFill>
                      <a:schemeClr val="tx1"/>
                    </a:solidFill>
                    <a:latin typeface="HP Simplified" pitchFamily="34" charset="0"/>
                    <a:ea typeface="+mn-ea"/>
                    <a:cs typeface="Arial" charset="0"/>
                  </a:defRPr>
                </a:lvl5pPr>
                <a:lvl6pPr marL="2286000" algn="l" defTabSz="914400" rtl="0" eaLnBrk="1" latinLnBrk="0" hangingPunct="1">
                  <a:defRPr kern="1200">
                    <a:solidFill>
                      <a:schemeClr val="tx1"/>
                    </a:solidFill>
                    <a:latin typeface="HP Simplified" pitchFamily="34" charset="0"/>
                    <a:ea typeface="+mn-ea"/>
                    <a:cs typeface="Arial" charset="0"/>
                  </a:defRPr>
                </a:lvl6pPr>
                <a:lvl7pPr marL="2743200" algn="l" defTabSz="914400" rtl="0" eaLnBrk="1" latinLnBrk="0" hangingPunct="1">
                  <a:defRPr kern="1200">
                    <a:solidFill>
                      <a:schemeClr val="tx1"/>
                    </a:solidFill>
                    <a:latin typeface="HP Simplified" pitchFamily="34" charset="0"/>
                    <a:ea typeface="+mn-ea"/>
                    <a:cs typeface="Arial" charset="0"/>
                  </a:defRPr>
                </a:lvl7pPr>
                <a:lvl8pPr marL="3200400" algn="l" defTabSz="914400" rtl="0" eaLnBrk="1" latinLnBrk="0" hangingPunct="1">
                  <a:defRPr kern="1200">
                    <a:solidFill>
                      <a:schemeClr val="tx1"/>
                    </a:solidFill>
                    <a:latin typeface="HP Simplified" pitchFamily="34" charset="0"/>
                    <a:ea typeface="+mn-ea"/>
                    <a:cs typeface="Arial" charset="0"/>
                  </a:defRPr>
                </a:lvl8pPr>
                <a:lvl9pPr marL="3657600" algn="l" defTabSz="914400" rtl="0" eaLnBrk="1" latinLnBrk="0" hangingPunct="1">
                  <a:defRPr kern="1200">
                    <a:solidFill>
                      <a:schemeClr val="tx1"/>
                    </a:solidFill>
                    <a:latin typeface="HP Simplified" pitchFamily="34" charset="0"/>
                    <a:ea typeface="+mn-ea"/>
                    <a:cs typeface="Arial" charset="0"/>
                  </a:defRPr>
                </a:lvl9pPr>
              </a:lstStyle>
              <a:p>
                <a:pPr algn="ctr"/>
                <a:r>
                  <a:rPr lang="en-US" sz="4000" dirty="0" smtClean="0">
                    <a:solidFill>
                      <a:prstClr val="black"/>
                    </a:solidFill>
                  </a:rPr>
                  <a:t>Next-generation</a:t>
                </a:r>
              </a:p>
              <a:p>
                <a:pPr algn="ctr"/>
                <a:r>
                  <a:rPr lang="en-US" sz="4000" dirty="0" smtClean="0">
                    <a:solidFill>
                      <a:prstClr val="black"/>
                    </a:solidFill>
                  </a:rPr>
                  <a:t>analytics</a:t>
                </a:r>
                <a:endParaRPr lang="en-US" sz="4000" dirty="0">
                  <a:solidFill>
                    <a:prstClr val="black"/>
                  </a:solidFill>
                </a:endParaRPr>
              </a:p>
            </p:txBody>
          </p:sp>
          <p:sp>
            <p:nvSpPr>
              <p:cNvPr id="88" name="TextBox 35"/>
              <p:cNvSpPr txBox="1"/>
              <p:nvPr/>
            </p:nvSpPr>
            <p:spPr>
              <a:xfrm>
                <a:off x="2557198" y="2692424"/>
                <a:ext cx="1039400" cy="636868"/>
              </a:xfrm>
              <a:prstGeom prst="rect">
                <a:avLst/>
              </a:prstGeom>
              <a:noFill/>
            </p:spPr>
            <p:txBody>
              <a:bodyPr spcFirstLastPara="1" wrap="none" numCol="1" rtlCol="0">
                <a:prstTxWarp prst="textArchDown">
                  <a:avLst>
                    <a:gd name="adj" fmla="val 1816607"/>
                  </a:avLst>
                </a:prstTxWarp>
                <a:noAutofit/>
              </a:bodyPr>
              <a:lstStyle>
                <a:defPPr>
                  <a:defRPr lang="en-US"/>
                </a:defPPr>
                <a:lvl1pPr algn="l" defTabSz="457200" rtl="0" fontAlgn="base">
                  <a:spcBef>
                    <a:spcPct val="0"/>
                  </a:spcBef>
                  <a:spcAft>
                    <a:spcPct val="0"/>
                  </a:spcAft>
                  <a:defRPr kern="1200">
                    <a:solidFill>
                      <a:schemeClr val="tx1"/>
                    </a:solidFill>
                    <a:latin typeface="HP Simplified" pitchFamily="34" charset="0"/>
                    <a:ea typeface="+mn-ea"/>
                    <a:cs typeface="Arial" charset="0"/>
                  </a:defRPr>
                </a:lvl1pPr>
                <a:lvl2pPr marL="457200" algn="l" defTabSz="457200" rtl="0" fontAlgn="base">
                  <a:spcBef>
                    <a:spcPct val="0"/>
                  </a:spcBef>
                  <a:spcAft>
                    <a:spcPct val="0"/>
                  </a:spcAft>
                  <a:defRPr kern="1200">
                    <a:solidFill>
                      <a:schemeClr val="tx1"/>
                    </a:solidFill>
                    <a:latin typeface="HP Simplified" pitchFamily="34" charset="0"/>
                    <a:ea typeface="+mn-ea"/>
                    <a:cs typeface="Arial" charset="0"/>
                  </a:defRPr>
                </a:lvl2pPr>
                <a:lvl3pPr marL="914400" algn="l" defTabSz="457200" rtl="0" fontAlgn="base">
                  <a:spcBef>
                    <a:spcPct val="0"/>
                  </a:spcBef>
                  <a:spcAft>
                    <a:spcPct val="0"/>
                  </a:spcAft>
                  <a:defRPr kern="1200">
                    <a:solidFill>
                      <a:schemeClr val="tx1"/>
                    </a:solidFill>
                    <a:latin typeface="HP Simplified" pitchFamily="34" charset="0"/>
                    <a:ea typeface="+mn-ea"/>
                    <a:cs typeface="Arial" charset="0"/>
                  </a:defRPr>
                </a:lvl3pPr>
                <a:lvl4pPr marL="1371600" algn="l" defTabSz="457200" rtl="0" fontAlgn="base">
                  <a:spcBef>
                    <a:spcPct val="0"/>
                  </a:spcBef>
                  <a:spcAft>
                    <a:spcPct val="0"/>
                  </a:spcAft>
                  <a:defRPr kern="1200">
                    <a:solidFill>
                      <a:schemeClr val="tx1"/>
                    </a:solidFill>
                    <a:latin typeface="HP Simplified" pitchFamily="34" charset="0"/>
                    <a:ea typeface="+mn-ea"/>
                    <a:cs typeface="Arial" charset="0"/>
                  </a:defRPr>
                </a:lvl4pPr>
                <a:lvl5pPr marL="1828800" algn="l" defTabSz="457200" rtl="0" fontAlgn="base">
                  <a:spcBef>
                    <a:spcPct val="0"/>
                  </a:spcBef>
                  <a:spcAft>
                    <a:spcPct val="0"/>
                  </a:spcAft>
                  <a:defRPr kern="1200">
                    <a:solidFill>
                      <a:schemeClr val="tx1"/>
                    </a:solidFill>
                    <a:latin typeface="HP Simplified" pitchFamily="34" charset="0"/>
                    <a:ea typeface="+mn-ea"/>
                    <a:cs typeface="Arial" charset="0"/>
                  </a:defRPr>
                </a:lvl5pPr>
                <a:lvl6pPr marL="2286000" algn="l" defTabSz="914400" rtl="0" eaLnBrk="1" latinLnBrk="0" hangingPunct="1">
                  <a:defRPr kern="1200">
                    <a:solidFill>
                      <a:schemeClr val="tx1"/>
                    </a:solidFill>
                    <a:latin typeface="HP Simplified" pitchFamily="34" charset="0"/>
                    <a:ea typeface="+mn-ea"/>
                    <a:cs typeface="Arial" charset="0"/>
                  </a:defRPr>
                </a:lvl6pPr>
                <a:lvl7pPr marL="2743200" algn="l" defTabSz="914400" rtl="0" eaLnBrk="1" latinLnBrk="0" hangingPunct="1">
                  <a:defRPr kern="1200">
                    <a:solidFill>
                      <a:schemeClr val="tx1"/>
                    </a:solidFill>
                    <a:latin typeface="HP Simplified" pitchFamily="34" charset="0"/>
                    <a:ea typeface="+mn-ea"/>
                    <a:cs typeface="Arial" charset="0"/>
                  </a:defRPr>
                </a:lvl7pPr>
                <a:lvl8pPr marL="3200400" algn="l" defTabSz="914400" rtl="0" eaLnBrk="1" latinLnBrk="0" hangingPunct="1">
                  <a:defRPr kern="1200">
                    <a:solidFill>
                      <a:schemeClr val="tx1"/>
                    </a:solidFill>
                    <a:latin typeface="HP Simplified" pitchFamily="34" charset="0"/>
                    <a:ea typeface="+mn-ea"/>
                    <a:cs typeface="Arial" charset="0"/>
                  </a:defRPr>
                </a:lvl8pPr>
                <a:lvl9pPr marL="3657600" algn="l" defTabSz="914400" rtl="0" eaLnBrk="1" latinLnBrk="0" hangingPunct="1">
                  <a:defRPr kern="1200">
                    <a:solidFill>
                      <a:schemeClr val="tx1"/>
                    </a:solidFill>
                    <a:latin typeface="HP Simplified" pitchFamily="34" charset="0"/>
                    <a:ea typeface="+mn-ea"/>
                    <a:cs typeface="Arial" charset="0"/>
                  </a:defRPr>
                </a:lvl9pPr>
              </a:lstStyle>
              <a:p>
                <a:pPr algn="ctr"/>
                <a:r>
                  <a:rPr lang="en-US" sz="1000" dirty="0" smtClean="0">
                    <a:solidFill>
                      <a:prstClr val="black"/>
                    </a:solidFill>
                    <a:latin typeface="HP Simplified"/>
                  </a:rPr>
                  <a:t>Foundational hardware</a:t>
                </a:r>
              </a:p>
              <a:p>
                <a:pPr algn="ctr"/>
                <a:r>
                  <a:rPr lang="en-US" sz="1000" dirty="0" smtClean="0">
                    <a:solidFill>
                      <a:prstClr val="black"/>
                    </a:solidFill>
                    <a:latin typeface="HP Simplified"/>
                  </a:rPr>
                  <a:t>breakthroughs</a:t>
                </a:r>
                <a:endParaRPr lang="en-US" sz="1000" dirty="0">
                  <a:solidFill>
                    <a:prstClr val="black"/>
                  </a:solidFill>
                  <a:latin typeface="HP Simplified"/>
                </a:endParaRPr>
              </a:p>
            </p:txBody>
          </p:sp>
        </p:grpSp>
        <p:sp>
          <p:nvSpPr>
            <p:cNvPr id="89" name="Oval 88"/>
            <p:cNvSpPr/>
            <p:nvPr/>
          </p:nvSpPr>
          <p:spPr>
            <a:xfrm>
              <a:off x="2064661" y="1630238"/>
              <a:ext cx="2014762" cy="2014762"/>
            </a:xfrm>
            <a:prstGeom prst="ellipse">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16" name="Group 15"/>
            <p:cNvGrpSpPr/>
            <p:nvPr/>
          </p:nvGrpSpPr>
          <p:grpSpPr>
            <a:xfrm>
              <a:off x="2322468" y="1853645"/>
              <a:ext cx="1503355" cy="1555466"/>
              <a:chOff x="2322468" y="1853645"/>
              <a:chExt cx="1503355" cy="1555466"/>
            </a:xfrm>
          </p:grpSpPr>
          <p:sp>
            <p:nvSpPr>
              <p:cNvPr id="128" name="Freeform 269"/>
              <p:cNvSpPr>
                <a:spLocks/>
              </p:cNvSpPr>
              <p:nvPr/>
            </p:nvSpPr>
            <p:spPr bwMode="auto">
              <a:xfrm rot="18693724">
                <a:off x="3719515" y="1865626"/>
                <a:ext cx="106308" cy="82346"/>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9" name="Freeform 269"/>
              <p:cNvSpPr>
                <a:spLocks/>
              </p:cNvSpPr>
              <p:nvPr/>
            </p:nvSpPr>
            <p:spPr bwMode="auto">
              <a:xfrm rot="2641893">
                <a:off x="3719515" y="3326765"/>
                <a:ext cx="106308" cy="82346"/>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0" name="Freeform 269"/>
              <p:cNvSpPr>
                <a:spLocks/>
              </p:cNvSpPr>
              <p:nvPr/>
            </p:nvSpPr>
            <p:spPr bwMode="auto">
              <a:xfrm rot="13500000">
                <a:off x="2322468" y="1865626"/>
                <a:ext cx="106308" cy="82346"/>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1" name="Freeform 269"/>
              <p:cNvSpPr>
                <a:spLocks/>
              </p:cNvSpPr>
              <p:nvPr/>
            </p:nvSpPr>
            <p:spPr bwMode="auto">
              <a:xfrm rot="8248169">
                <a:off x="2322468" y="3326765"/>
                <a:ext cx="106308" cy="82346"/>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
        <p:nvSpPr>
          <p:cNvPr id="63" name="Freeform 269"/>
          <p:cNvSpPr>
            <a:spLocks/>
          </p:cNvSpPr>
          <p:nvPr/>
        </p:nvSpPr>
        <p:spPr bwMode="auto">
          <a:xfrm>
            <a:off x="688088" y="1319418"/>
            <a:ext cx="559587" cy="380119"/>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4" name="Freeform 269"/>
          <p:cNvSpPr>
            <a:spLocks/>
          </p:cNvSpPr>
          <p:nvPr/>
        </p:nvSpPr>
        <p:spPr bwMode="auto">
          <a:xfrm rot="10800000">
            <a:off x="689437" y="3763253"/>
            <a:ext cx="559587" cy="380119"/>
          </a:xfrm>
          <a:custGeom>
            <a:avLst/>
            <a:gdLst>
              <a:gd name="T0" fmla="*/ 0 w 338"/>
              <a:gd name="T1" fmla="*/ 177 h 432"/>
              <a:gd name="T2" fmla="*/ 0 w 338"/>
              <a:gd name="T3" fmla="*/ 177 h 432"/>
              <a:gd name="T4" fmla="*/ 1 w 338"/>
              <a:gd name="T5" fmla="*/ 182 h 432"/>
              <a:gd name="T6" fmla="*/ 2 w 338"/>
              <a:gd name="T7" fmla="*/ 187 h 432"/>
              <a:gd name="T8" fmla="*/ 4 w 338"/>
              <a:gd name="T9" fmla="*/ 192 h 432"/>
              <a:gd name="T10" fmla="*/ 7 w 338"/>
              <a:gd name="T11" fmla="*/ 198 h 432"/>
              <a:gd name="T12" fmla="*/ 141 w 338"/>
              <a:gd name="T13" fmla="*/ 412 h 432"/>
              <a:gd name="T14" fmla="*/ 141 w 338"/>
              <a:gd name="T15" fmla="*/ 412 h 432"/>
              <a:gd name="T16" fmla="*/ 146 w 338"/>
              <a:gd name="T17" fmla="*/ 420 h 432"/>
              <a:gd name="T18" fmla="*/ 154 w 338"/>
              <a:gd name="T19" fmla="*/ 427 h 432"/>
              <a:gd name="T20" fmla="*/ 161 w 338"/>
              <a:gd name="T21" fmla="*/ 431 h 432"/>
              <a:gd name="T22" fmla="*/ 165 w 338"/>
              <a:gd name="T23" fmla="*/ 432 h 432"/>
              <a:gd name="T24" fmla="*/ 169 w 338"/>
              <a:gd name="T25" fmla="*/ 432 h 432"/>
              <a:gd name="T26" fmla="*/ 173 w 338"/>
              <a:gd name="T27" fmla="*/ 432 h 432"/>
              <a:gd name="T28" fmla="*/ 177 w 338"/>
              <a:gd name="T29" fmla="*/ 431 h 432"/>
              <a:gd name="T30" fmla="*/ 184 w 338"/>
              <a:gd name="T31" fmla="*/ 427 h 432"/>
              <a:gd name="T32" fmla="*/ 192 w 338"/>
              <a:gd name="T33" fmla="*/ 420 h 432"/>
              <a:gd name="T34" fmla="*/ 197 w 338"/>
              <a:gd name="T35" fmla="*/ 412 h 432"/>
              <a:gd name="T36" fmla="*/ 331 w 338"/>
              <a:gd name="T37" fmla="*/ 198 h 432"/>
              <a:gd name="T38" fmla="*/ 331 w 338"/>
              <a:gd name="T39" fmla="*/ 198 h 432"/>
              <a:gd name="T40" fmla="*/ 334 w 338"/>
              <a:gd name="T41" fmla="*/ 192 h 432"/>
              <a:gd name="T42" fmla="*/ 336 w 338"/>
              <a:gd name="T43" fmla="*/ 187 h 432"/>
              <a:gd name="T44" fmla="*/ 337 w 338"/>
              <a:gd name="T45" fmla="*/ 182 h 432"/>
              <a:gd name="T46" fmla="*/ 338 w 338"/>
              <a:gd name="T47" fmla="*/ 177 h 432"/>
              <a:gd name="T48" fmla="*/ 338 w 338"/>
              <a:gd name="T49" fmla="*/ 177 h 432"/>
              <a:gd name="T50" fmla="*/ 337 w 338"/>
              <a:gd name="T51" fmla="*/ 171 h 432"/>
              <a:gd name="T52" fmla="*/ 334 w 338"/>
              <a:gd name="T53" fmla="*/ 164 h 432"/>
              <a:gd name="T54" fmla="*/ 331 w 338"/>
              <a:gd name="T55" fmla="*/ 159 h 432"/>
              <a:gd name="T56" fmla="*/ 327 w 338"/>
              <a:gd name="T57" fmla="*/ 153 h 432"/>
              <a:gd name="T58" fmla="*/ 320 w 338"/>
              <a:gd name="T59" fmla="*/ 148 h 432"/>
              <a:gd name="T60" fmla="*/ 314 w 338"/>
              <a:gd name="T61" fmla="*/ 145 h 432"/>
              <a:gd name="T62" fmla="*/ 305 w 338"/>
              <a:gd name="T63" fmla="*/ 142 h 432"/>
              <a:gd name="T64" fmla="*/ 297 w 338"/>
              <a:gd name="T65" fmla="*/ 141 h 432"/>
              <a:gd name="T66" fmla="*/ 246 w 338"/>
              <a:gd name="T67" fmla="*/ 141 h 432"/>
              <a:gd name="T68" fmla="*/ 246 w 338"/>
              <a:gd name="T69" fmla="*/ 0 h 432"/>
              <a:gd name="T70" fmla="*/ 92 w 338"/>
              <a:gd name="T71" fmla="*/ 0 h 432"/>
              <a:gd name="T72" fmla="*/ 92 w 338"/>
              <a:gd name="T73" fmla="*/ 141 h 432"/>
              <a:gd name="T74" fmla="*/ 41 w 338"/>
              <a:gd name="T75" fmla="*/ 141 h 432"/>
              <a:gd name="T76" fmla="*/ 41 w 338"/>
              <a:gd name="T77" fmla="*/ 141 h 432"/>
              <a:gd name="T78" fmla="*/ 33 w 338"/>
              <a:gd name="T79" fmla="*/ 142 h 432"/>
              <a:gd name="T80" fmla="*/ 24 w 338"/>
              <a:gd name="T81" fmla="*/ 145 h 432"/>
              <a:gd name="T82" fmla="*/ 18 w 338"/>
              <a:gd name="T83" fmla="*/ 148 h 432"/>
              <a:gd name="T84" fmla="*/ 11 w 338"/>
              <a:gd name="T85" fmla="*/ 153 h 432"/>
              <a:gd name="T86" fmla="*/ 7 w 338"/>
              <a:gd name="T87" fmla="*/ 158 h 432"/>
              <a:gd name="T88" fmla="*/ 4 w 338"/>
              <a:gd name="T89" fmla="*/ 164 h 432"/>
              <a:gd name="T90" fmla="*/ 1 w 338"/>
              <a:gd name="T91" fmla="*/ 171 h 432"/>
              <a:gd name="T92" fmla="*/ 0 w 338"/>
              <a:gd name="T93" fmla="*/ 177 h 432"/>
              <a:gd name="T94" fmla="*/ 0 w 338"/>
              <a:gd name="T95" fmla="*/ 177 h 432"/>
              <a:gd name="connsiteX0" fmla="*/ 0 w 10000"/>
              <a:gd name="connsiteY0" fmla="*/ 4097 h 10000"/>
              <a:gd name="connsiteX1" fmla="*/ 0 w 10000"/>
              <a:gd name="connsiteY1" fmla="*/ 4097 h 10000"/>
              <a:gd name="connsiteX2" fmla="*/ 30 w 10000"/>
              <a:gd name="connsiteY2" fmla="*/ 4213 h 10000"/>
              <a:gd name="connsiteX3" fmla="*/ 59 w 10000"/>
              <a:gd name="connsiteY3" fmla="*/ 4329 h 10000"/>
              <a:gd name="connsiteX4" fmla="*/ 118 w 10000"/>
              <a:gd name="connsiteY4" fmla="*/ 4444 h 10000"/>
              <a:gd name="connsiteX5" fmla="*/ 207 w 10000"/>
              <a:gd name="connsiteY5" fmla="*/ 4583 h 10000"/>
              <a:gd name="connsiteX6" fmla="*/ 4172 w 10000"/>
              <a:gd name="connsiteY6" fmla="*/ 9537 h 10000"/>
              <a:gd name="connsiteX7" fmla="*/ 4172 w 10000"/>
              <a:gd name="connsiteY7" fmla="*/ 9537 h 10000"/>
              <a:gd name="connsiteX8" fmla="*/ 4320 w 10000"/>
              <a:gd name="connsiteY8" fmla="*/ 9722 h 10000"/>
              <a:gd name="connsiteX9" fmla="*/ 4556 w 10000"/>
              <a:gd name="connsiteY9" fmla="*/ 9884 h 10000"/>
              <a:gd name="connsiteX10" fmla="*/ 4763 w 10000"/>
              <a:gd name="connsiteY10" fmla="*/ 9977 h 10000"/>
              <a:gd name="connsiteX11" fmla="*/ 4882 w 10000"/>
              <a:gd name="connsiteY11" fmla="*/ 10000 h 10000"/>
              <a:gd name="connsiteX12" fmla="*/ 5000 w 10000"/>
              <a:gd name="connsiteY12" fmla="*/ 10000 h 10000"/>
              <a:gd name="connsiteX13" fmla="*/ 5118 w 10000"/>
              <a:gd name="connsiteY13" fmla="*/ 10000 h 10000"/>
              <a:gd name="connsiteX14" fmla="*/ 5237 w 10000"/>
              <a:gd name="connsiteY14" fmla="*/ 9977 h 10000"/>
              <a:gd name="connsiteX15" fmla="*/ 5444 w 10000"/>
              <a:gd name="connsiteY15" fmla="*/ 9884 h 10000"/>
              <a:gd name="connsiteX16" fmla="*/ 5680 w 10000"/>
              <a:gd name="connsiteY16" fmla="*/ 9722 h 10000"/>
              <a:gd name="connsiteX17" fmla="*/ 5828 w 10000"/>
              <a:gd name="connsiteY17" fmla="*/ 9537 h 10000"/>
              <a:gd name="connsiteX18" fmla="*/ 9793 w 10000"/>
              <a:gd name="connsiteY18" fmla="*/ 4583 h 10000"/>
              <a:gd name="connsiteX19" fmla="*/ 9793 w 10000"/>
              <a:gd name="connsiteY19" fmla="*/ 4583 h 10000"/>
              <a:gd name="connsiteX20" fmla="*/ 9882 w 10000"/>
              <a:gd name="connsiteY20" fmla="*/ 4444 h 10000"/>
              <a:gd name="connsiteX21" fmla="*/ 9941 w 10000"/>
              <a:gd name="connsiteY21" fmla="*/ 4329 h 10000"/>
              <a:gd name="connsiteX22" fmla="*/ 9970 w 10000"/>
              <a:gd name="connsiteY22" fmla="*/ 4213 h 10000"/>
              <a:gd name="connsiteX23" fmla="*/ 10000 w 10000"/>
              <a:gd name="connsiteY23" fmla="*/ 4097 h 10000"/>
              <a:gd name="connsiteX24" fmla="*/ 10000 w 10000"/>
              <a:gd name="connsiteY24" fmla="*/ 4097 h 10000"/>
              <a:gd name="connsiteX25" fmla="*/ 9970 w 10000"/>
              <a:gd name="connsiteY25" fmla="*/ 3958 h 10000"/>
              <a:gd name="connsiteX26" fmla="*/ 9882 w 10000"/>
              <a:gd name="connsiteY26" fmla="*/ 3796 h 10000"/>
              <a:gd name="connsiteX27" fmla="*/ 9793 w 10000"/>
              <a:gd name="connsiteY27" fmla="*/ 3681 h 10000"/>
              <a:gd name="connsiteX28" fmla="*/ 9675 w 10000"/>
              <a:gd name="connsiteY28" fmla="*/ 3542 h 10000"/>
              <a:gd name="connsiteX29" fmla="*/ 9467 w 10000"/>
              <a:gd name="connsiteY29" fmla="*/ 3426 h 10000"/>
              <a:gd name="connsiteX30" fmla="*/ 9290 w 10000"/>
              <a:gd name="connsiteY30" fmla="*/ 3356 h 10000"/>
              <a:gd name="connsiteX31" fmla="*/ 9024 w 10000"/>
              <a:gd name="connsiteY31" fmla="*/ 3287 h 10000"/>
              <a:gd name="connsiteX32" fmla="*/ 8787 w 10000"/>
              <a:gd name="connsiteY32" fmla="*/ 3264 h 10000"/>
              <a:gd name="connsiteX33" fmla="*/ 7278 w 10000"/>
              <a:gd name="connsiteY33" fmla="*/ 3264 h 10000"/>
              <a:gd name="connsiteX34" fmla="*/ 2722 w 10000"/>
              <a:gd name="connsiteY34" fmla="*/ 0 h 10000"/>
              <a:gd name="connsiteX35" fmla="*/ 2722 w 10000"/>
              <a:gd name="connsiteY35" fmla="*/ 3264 h 10000"/>
              <a:gd name="connsiteX36" fmla="*/ 1213 w 10000"/>
              <a:gd name="connsiteY36" fmla="*/ 3264 h 10000"/>
              <a:gd name="connsiteX37" fmla="*/ 1213 w 10000"/>
              <a:gd name="connsiteY37" fmla="*/ 3264 h 10000"/>
              <a:gd name="connsiteX38" fmla="*/ 976 w 10000"/>
              <a:gd name="connsiteY38" fmla="*/ 3287 h 10000"/>
              <a:gd name="connsiteX39" fmla="*/ 710 w 10000"/>
              <a:gd name="connsiteY39" fmla="*/ 3356 h 10000"/>
              <a:gd name="connsiteX40" fmla="*/ 533 w 10000"/>
              <a:gd name="connsiteY40" fmla="*/ 3426 h 10000"/>
              <a:gd name="connsiteX41" fmla="*/ 325 w 10000"/>
              <a:gd name="connsiteY41" fmla="*/ 3542 h 10000"/>
              <a:gd name="connsiteX42" fmla="*/ 207 w 10000"/>
              <a:gd name="connsiteY42" fmla="*/ 3657 h 10000"/>
              <a:gd name="connsiteX43" fmla="*/ 118 w 10000"/>
              <a:gd name="connsiteY43" fmla="*/ 3796 h 10000"/>
              <a:gd name="connsiteX44" fmla="*/ 30 w 10000"/>
              <a:gd name="connsiteY44" fmla="*/ 3958 h 10000"/>
              <a:gd name="connsiteX45" fmla="*/ 0 w 10000"/>
              <a:gd name="connsiteY45" fmla="*/ 4097 h 10000"/>
              <a:gd name="connsiteX46" fmla="*/ 0 w 10000"/>
              <a:gd name="connsiteY46" fmla="*/ 4097 h 10000"/>
              <a:gd name="connsiteX0" fmla="*/ 0 w 10000"/>
              <a:gd name="connsiteY0" fmla="*/ 833 h 6736"/>
              <a:gd name="connsiteX1" fmla="*/ 0 w 10000"/>
              <a:gd name="connsiteY1" fmla="*/ 833 h 6736"/>
              <a:gd name="connsiteX2" fmla="*/ 30 w 10000"/>
              <a:gd name="connsiteY2" fmla="*/ 949 h 6736"/>
              <a:gd name="connsiteX3" fmla="*/ 59 w 10000"/>
              <a:gd name="connsiteY3" fmla="*/ 1065 h 6736"/>
              <a:gd name="connsiteX4" fmla="*/ 118 w 10000"/>
              <a:gd name="connsiteY4" fmla="*/ 1180 h 6736"/>
              <a:gd name="connsiteX5" fmla="*/ 207 w 10000"/>
              <a:gd name="connsiteY5" fmla="*/ 1319 h 6736"/>
              <a:gd name="connsiteX6" fmla="*/ 4172 w 10000"/>
              <a:gd name="connsiteY6" fmla="*/ 6273 h 6736"/>
              <a:gd name="connsiteX7" fmla="*/ 4172 w 10000"/>
              <a:gd name="connsiteY7" fmla="*/ 6273 h 6736"/>
              <a:gd name="connsiteX8" fmla="*/ 4320 w 10000"/>
              <a:gd name="connsiteY8" fmla="*/ 6458 h 6736"/>
              <a:gd name="connsiteX9" fmla="*/ 4556 w 10000"/>
              <a:gd name="connsiteY9" fmla="*/ 6620 h 6736"/>
              <a:gd name="connsiteX10" fmla="*/ 4763 w 10000"/>
              <a:gd name="connsiteY10" fmla="*/ 6713 h 6736"/>
              <a:gd name="connsiteX11" fmla="*/ 4882 w 10000"/>
              <a:gd name="connsiteY11" fmla="*/ 6736 h 6736"/>
              <a:gd name="connsiteX12" fmla="*/ 5000 w 10000"/>
              <a:gd name="connsiteY12" fmla="*/ 6736 h 6736"/>
              <a:gd name="connsiteX13" fmla="*/ 5118 w 10000"/>
              <a:gd name="connsiteY13" fmla="*/ 6736 h 6736"/>
              <a:gd name="connsiteX14" fmla="*/ 5237 w 10000"/>
              <a:gd name="connsiteY14" fmla="*/ 6713 h 6736"/>
              <a:gd name="connsiteX15" fmla="*/ 5444 w 10000"/>
              <a:gd name="connsiteY15" fmla="*/ 6620 h 6736"/>
              <a:gd name="connsiteX16" fmla="*/ 5680 w 10000"/>
              <a:gd name="connsiteY16" fmla="*/ 6458 h 6736"/>
              <a:gd name="connsiteX17" fmla="*/ 5828 w 10000"/>
              <a:gd name="connsiteY17" fmla="*/ 6273 h 6736"/>
              <a:gd name="connsiteX18" fmla="*/ 9793 w 10000"/>
              <a:gd name="connsiteY18" fmla="*/ 1319 h 6736"/>
              <a:gd name="connsiteX19" fmla="*/ 9793 w 10000"/>
              <a:gd name="connsiteY19" fmla="*/ 1319 h 6736"/>
              <a:gd name="connsiteX20" fmla="*/ 9882 w 10000"/>
              <a:gd name="connsiteY20" fmla="*/ 1180 h 6736"/>
              <a:gd name="connsiteX21" fmla="*/ 9941 w 10000"/>
              <a:gd name="connsiteY21" fmla="*/ 1065 h 6736"/>
              <a:gd name="connsiteX22" fmla="*/ 9970 w 10000"/>
              <a:gd name="connsiteY22" fmla="*/ 949 h 6736"/>
              <a:gd name="connsiteX23" fmla="*/ 10000 w 10000"/>
              <a:gd name="connsiteY23" fmla="*/ 833 h 6736"/>
              <a:gd name="connsiteX24" fmla="*/ 10000 w 10000"/>
              <a:gd name="connsiteY24" fmla="*/ 833 h 6736"/>
              <a:gd name="connsiteX25" fmla="*/ 9970 w 10000"/>
              <a:gd name="connsiteY25" fmla="*/ 694 h 6736"/>
              <a:gd name="connsiteX26" fmla="*/ 9882 w 10000"/>
              <a:gd name="connsiteY26" fmla="*/ 532 h 6736"/>
              <a:gd name="connsiteX27" fmla="*/ 9793 w 10000"/>
              <a:gd name="connsiteY27" fmla="*/ 417 h 6736"/>
              <a:gd name="connsiteX28" fmla="*/ 9675 w 10000"/>
              <a:gd name="connsiteY28" fmla="*/ 278 h 6736"/>
              <a:gd name="connsiteX29" fmla="*/ 9467 w 10000"/>
              <a:gd name="connsiteY29" fmla="*/ 162 h 6736"/>
              <a:gd name="connsiteX30" fmla="*/ 9290 w 10000"/>
              <a:gd name="connsiteY30" fmla="*/ 92 h 6736"/>
              <a:gd name="connsiteX31" fmla="*/ 9024 w 10000"/>
              <a:gd name="connsiteY31" fmla="*/ 23 h 6736"/>
              <a:gd name="connsiteX32" fmla="*/ 8787 w 10000"/>
              <a:gd name="connsiteY32" fmla="*/ 0 h 6736"/>
              <a:gd name="connsiteX33" fmla="*/ 7278 w 10000"/>
              <a:gd name="connsiteY33" fmla="*/ 0 h 6736"/>
              <a:gd name="connsiteX34" fmla="*/ 2722 w 10000"/>
              <a:gd name="connsiteY34" fmla="*/ 0 h 6736"/>
              <a:gd name="connsiteX35" fmla="*/ 1213 w 10000"/>
              <a:gd name="connsiteY35" fmla="*/ 0 h 6736"/>
              <a:gd name="connsiteX36" fmla="*/ 1213 w 10000"/>
              <a:gd name="connsiteY36" fmla="*/ 0 h 6736"/>
              <a:gd name="connsiteX37" fmla="*/ 976 w 10000"/>
              <a:gd name="connsiteY37" fmla="*/ 23 h 6736"/>
              <a:gd name="connsiteX38" fmla="*/ 710 w 10000"/>
              <a:gd name="connsiteY38" fmla="*/ 92 h 6736"/>
              <a:gd name="connsiteX39" fmla="*/ 533 w 10000"/>
              <a:gd name="connsiteY39" fmla="*/ 162 h 6736"/>
              <a:gd name="connsiteX40" fmla="*/ 325 w 10000"/>
              <a:gd name="connsiteY40" fmla="*/ 278 h 6736"/>
              <a:gd name="connsiteX41" fmla="*/ 207 w 10000"/>
              <a:gd name="connsiteY41" fmla="*/ 393 h 6736"/>
              <a:gd name="connsiteX42" fmla="*/ 118 w 10000"/>
              <a:gd name="connsiteY42" fmla="*/ 532 h 6736"/>
              <a:gd name="connsiteX43" fmla="*/ 30 w 10000"/>
              <a:gd name="connsiteY43" fmla="*/ 694 h 6736"/>
              <a:gd name="connsiteX44" fmla="*/ 0 w 10000"/>
              <a:gd name="connsiteY44" fmla="*/ 833 h 6736"/>
              <a:gd name="connsiteX45" fmla="*/ 0 w 10000"/>
              <a:gd name="connsiteY45" fmla="*/ 833 h 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000" h="6736">
                <a:moveTo>
                  <a:pt x="0" y="833"/>
                </a:moveTo>
                <a:lnTo>
                  <a:pt x="0" y="833"/>
                </a:lnTo>
                <a:cubicBezTo>
                  <a:pt x="10" y="872"/>
                  <a:pt x="20" y="910"/>
                  <a:pt x="30" y="949"/>
                </a:cubicBezTo>
                <a:cubicBezTo>
                  <a:pt x="40" y="988"/>
                  <a:pt x="49" y="1026"/>
                  <a:pt x="59" y="1065"/>
                </a:cubicBezTo>
                <a:cubicBezTo>
                  <a:pt x="79" y="1103"/>
                  <a:pt x="98" y="1142"/>
                  <a:pt x="118" y="1180"/>
                </a:cubicBezTo>
                <a:cubicBezTo>
                  <a:pt x="148" y="1226"/>
                  <a:pt x="177" y="1273"/>
                  <a:pt x="207" y="1319"/>
                </a:cubicBezTo>
                <a:lnTo>
                  <a:pt x="4172" y="6273"/>
                </a:lnTo>
                <a:lnTo>
                  <a:pt x="4172" y="6273"/>
                </a:lnTo>
                <a:cubicBezTo>
                  <a:pt x="4221" y="6335"/>
                  <a:pt x="4271" y="6396"/>
                  <a:pt x="4320" y="6458"/>
                </a:cubicBezTo>
                <a:lnTo>
                  <a:pt x="4556" y="6620"/>
                </a:lnTo>
                <a:lnTo>
                  <a:pt x="4763" y="6713"/>
                </a:lnTo>
                <a:lnTo>
                  <a:pt x="4882" y="6736"/>
                </a:lnTo>
                <a:lnTo>
                  <a:pt x="5000" y="6736"/>
                </a:lnTo>
                <a:lnTo>
                  <a:pt x="5118" y="6736"/>
                </a:lnTo>
                <a:lnTo>
                  <a:pt x="5237" y="6713"/>
                </a:lnTo>
                <a:lnTo>
                  <a:pt x="5444" y="6620"/>
                </a:lnTo>
                <a:lnTo>
                  <a:pt x="5680" y="6458"/>
                </a:lnTo>
                <a:cubicBezTo>
                  <a:pt x="5729" y="6396"/>
                  <a:pt x="5779" y="6335"/>
                  <a:pt x="5828" y="6273"/>
                </a:cubicBezTo>
                <a:lnTo>
                  <a:pt x="9793" y="1319"/>
                </a:lnTo>
                <a:lnTo>
                  <a:pt x="9793" y="1319"/>
                </a:lnTo>
                <a:cubicBezTo>
                  <a:pt x="9823" y="1273"/>
                  <a:pt x="9852" y="1226"/>
                  <a:pt x="9882" y="1180"/>
                </a:cubicBezTo>
                <a:cubicBezTo>
                  <a:pt x="9902" y="1142"/>
                  <a:pt x="9921" y="1103"/>
                  <a:pt x="9941" y="1065"/>
                </a:cubicBezTo>
                <a:cubicBezTo>
                  <a:pt x="9951" y="1026"/>
                  <a:pt x="9960" y="988"/>
                  <a:pt x="9970" y="949"/>
                </a:cubicBezTo>
                <a:cubicBezTo>
                  <a:pt x="9980" y="910"/>
                  <a:pt x="9990" y="872"/>
                  <a:pt x="10000" y="833"/>
                </a:cubicBezTo>
                <a:lnTo>
                  <a:pt x="10000" y="833"/>
                </a:lnTo>
                <a:cubicBezTo>
                  <a:pt x="9990" y="787"/>
                  <a:pt x="9980" y="740"/>
                  <a:pt x="9970" y="694"/>
                </a:cubicBezTo>
                <a:cubicBezTo>
                  <a:pt x="9941" y="640"/>
                  <a:pt x="9911" y="586"/>
                  <a:pt x="9882" y="532"/>
                </a:cubicBezTo>
                <a:cubicBezTo>
                  <a:pt x="9852" y="494"/>
                  <a:pt x="9823" y="455"/>
                  <a:pt x="9793" y="417"/>
                </a:cubicBezTo>
                <a:lnTo>
                  <a:pt x="9675" y="278"/>
                </a:lnTo>
                <a:lnTo>
                  <a:pt x="9467" y="162"/>
                </a:lnTo>
                <a:lnTo>
                  <a:pt x="9290" y="92"/>
                </a:lnTo>
                <a:lnTo>
                  <a:pt x="9024" y="23"/>
                </a:lnTo>
                <a:lnTo>
                  <a:pt x="8787" y="0"/>
                </a:lnTo>
                <a:lnTo>
                  <a:pt x="7278" y="0"/>
                </a:lnTo>
                <a:lnTo>
                  <a:pt x="2722" y="0"/>
                </a:lnTo>
                <a:lnTo>
                  <a:pt x="1213" y="0"/>
                </a:lnTo>
                <a:lnTo>
                  <a:pt x="1213" y="0"/>
                </a:lnTo>
                <a:lnTo>
                  <a:pt x="976" y="23"/>
                </a:lnTo>
                <a:lnTo>
                  <a:pt x="710" y="92"/>
                </a:lnTo>
                <a:lnTo>
                  <a:pt x="533" y="162"/>
                </a:lnTo>
                <a:lnTo>
                  <a:pt x="325" y="278"/>
                </a:lnTo>
                <a:lnTo>
                  <a:pt x="207" y="393"/>
                </a:lnTo>
                <a:cubicBezTo>
                  <a:pt x="177" y="439"/>
                  <a:pt x="148" y="486"/>
                  <a:pt x="118" y="532"/>
                </a:cubicBezTo>
                <a:cubicBezTo>
                  <a:pt x="89" y="586"/>
                  <a:pt x="59" y="640"/>
                  <a:pt x="30" y="694"/>
                </a:cubicBezTo>
                <a:cubicBezTo>
                  <a:pt x="20" y="740"/>
                  <a:pt x="10" y="787"/>
                  <a:pt x="0" y="833"/>
                </a:cubicBezTo>
                <a:lnTo>
                  <a:pt x="0" y="83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22" name="Group 21"/>
          <p:cNvGrpSpPr/>
          <p:nvPr/>
        </p:nvGrpSpPr>
        <p:grpSpPr>
          <a:xfrm>
            <a:off x="3300006" y="4270828"/>
            <a:ext cx="541184" cy="192086"/>
            <a:chOff x="3274068" y="4270828"/>
            <a:chExt cx="541184" cy="192086"/>
          </a:xfrm>
        </p:grpSpPr>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83565" y="4275120"/>
              <a:ext cx="231687" cy="187794"/>
            </a:xfrm>
            <a:prstGeom prst="rect">
              <a:avLst/>
            </a:prstGeom>
          </p:spPr>
        </p:pic>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74068" y="4270828"/>
              <a:ext cx="191621" cy="192086"/>
            </a:xfrm>
            <a:prstGeom prst="rect">
              <a:avLst/>
            </a:prstGeom>
          </p:spPr>
        </p:pic>
      </p:grpSp>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10036024" y="1010204"/>
            <a:ext cx="230941" cy="171228"/>
          </a:xfrm>
          <a:prstGeom prst="rect">
            <a:avLst/>
          </a:prstGeom>
        </p:spPr>
      </p:pic>
      <p:pic>
        <p:nvPicPr>
          <p:cNvPr id="19" name="Picture 1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820679" y="776778"/>
            <a:ext cx="158136" cy="204384"/>
          </a:xfrm>
          <a:prstGeom prst="rect">
            <a:avLst/>
          </a:prstGeom>
        </p:spPr>
      </p:pic>
      <p:pic>
        <p:nvPicPr>
          <p:cNvPr id="77" name="Picture 7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038063" y="2629590"/>
            <a:ext cx="125981" cy="162428"/>
          </a:xfrm>
          <a:prstGeom prst="rect">
            <a:avLst/>
          </a:prstGeom>
        </p:spPr>
      </p:pic>
      <p:grpSp>
        <p:nvGrpSpPr>
          <p:cNvPr id="27" name="Group 26"/>
          <p:cNvGrpSpPr/>
          <p:nvPr/>
        </p:nvGrpSpPr>
        <p:grpSpPr>
          <a:xfrm>
            <a:off x="5363763" y="985249"/>
            <a:ext cx="582449" cy="191664"/>
            <a:chOff x="5363763" y="985249"/>
            <a:chExt cx="582449" cy="191664"/>
          </a:xfrm>
        </p:grpSpPr>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840713" y="999867"/>
              <a:ext cx="105499" cy="162428"/>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11334" y="993226"/>
              <a:ext cx="136284" cy="175711"/>
            </a:xfrm>
            <a:prstGeom prst="rect">
              <a:avLst/>
            </a:prstGeom>
          </p:spPr>
        </p:pic>
        <p:pic>
          <p:nvPicPr>
            <p:cNvPr id="26" name="Picture 2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63763" y="985249"/>
              <a:ext cx="171411" cy="191664"/>
            </a:xfrm>
            <a:prstGeom prst="rect">
              <a:avLst/>
            </a:prstGeom>
          </p:spPr>
        </p:pic>
      </p:grpSp>
      <p:sp>
        <p:nvSpPr>
          <p:cNvPr id="99" name="Rectangle 98"/>
          <p:cNvSpPr/>
          <p:nvPr/>
        </p:nvSpPr>
        <p:spPr>
          <a:xfrm>
            <a:off x="6430874" y="1303666"/>
            <a:ext cx="1100656" cy="369332"/>
          </a:xfrm>
          <a:prstGeom prst="rect">
            <a:avLst/>
          </a:prstGeom>
        </p:spPr>
        <p:txBody>
          <a:bodyPr wrap="square">
            <a:spAutoFit/>
          </a:bodyPr>
          <a:lstStyle/>
          <a:p>
            <a:pPr marL="117475" indent="-117475">
              <a:buFont typeface="Arial" panose="020B0604020202020204" pitchFamily="34" charset="0"/>
              <a:buChar char="•"/>
            </a:pPr>
            <a:r>
              <a:rPr lang="en-US" sz="900" b="1" dirty="0" smtClean="0">
                <a:solidFill>
                  <a:schemeClr val="accent1"/>
                </a:solidFill>
                <a:cs typeface="HP Simplified" pitchFamily="34" charset="0"/>
              </a:rPr>
              <a:t>Mobile</a:t>
            </a:r>
          </a:p>
          <a:p>
            <a:pPr marL="117475" indent="-117475">
              <a:buFont typeface="Arial" panose="020B0604020202020204" pitchFamily="34" charset="0"/>
              <a:buChar char="•"/>
            </a:pPr>
            <a:r>
              <a:rPr lang="en-US" sz="900" b="1" dirty="0" smtClean="0">
                <a:solidFill>
                  <a:schemeClr val="accent1"/>
                </a:solidFill>
                <a:cs typeface="HP Simplified" pitchFamily="34" charset="0"/>
              </a:rPr>
              <a:t>Context-aware</a:t>
            </a:r>
            <a:endParaRPr lang="en-US" sz="900" b="1" dirty="0">
              <a:solidFill>
                <a:schemeClr val="accent1"/>
              </a:solidFill>
              <a:cs typeface="HP Simplified" pitchFamily="34" charset="0"/>
            </a:endParaRPr>
          </a:p>
        </p:txBody>
      </p:sp>
    </p:spTree>
    <p:extLst>
      <p:ext uri="{BB962C8B-B14F-4D97-AF65-F5344CB8AC3E}">
        <p14:creationId xmlns:p14="http://schemas.microsoft.com/office/powerpoint/2010/main" val="20111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3"/>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WbhXQXAIgUurGc_xu.H5e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PF.AHJDUvU6ugbpBqlivi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Ir1zc_paoU2I.gv9BRF7w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ayj4lorpE0apl3umNRBOi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n6VXZwHkTkOPKYb77gjPs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VTATBVzP8ke2CtAfeIsv3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uxCOdPl.eUSsyeDvJ8qMZ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sswhmLC20Eee_0UJkIIvo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sswhmLC20Eee_0UJkIIvo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maJ1htb0k0S_dWb868lR4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zfTW7JblLUOxRGPE2mC1.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qzPj.tDLEGKxn4Wxw0j.g"/>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pJ.6itigZkioTqaAnBtHy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xoe3d3XJSESno7daelYE5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LX5iYpUg5UaAnlR5wilWc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xoe3d3XJSESno7daelYE5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SUNZZ0dRYES6o8u08FI1I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eEUtJHhcX0qR23wEpW8zW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vsqWUixHAkqv19SQTZKMe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tNv5qaxt_0mOijkZPIDx3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8p0nmSLR8UmeItPurKG2.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uD5vX9gCUEaYVgOVTAf76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gQrZApf_YkSXxEQHy4VjE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5sYUfNG_r0qKTzbXoql0b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VmoQHZW7RkKNI0q_wLq2J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ebjbKvO21ESUG_TigHfVM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Sowxnz3ScEGmtpnp2ITGF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grBtHT104ESoCkEedgcfl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rukQl1xMBk623yLQXRxON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oGNE.9L0zEuIBePVfKuvW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0XEPvzBWH0a37Hm45i2rv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zx1XUsOm80eb46h4PpaW4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WbhXQXAIgUurGc_xu.H5e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OZUVxyp7TkeABhm8l55PI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T8P._T2Eq0OcsMqCi4uas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rqzPj.tDLEGKxn4Wxw0j.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ooejBXZhmUu_S476JZUmo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ESJ9MvbRlkOviE.6By3ba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n6SnV5yyYEuwdGTjxjcdq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bU7yPNjCo0a5EadP0yzqNg"/>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pJ.6itigZkioTqaAnBtHy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ruyjxtRCwEqcGdkRTeeJSg"/>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SQf22EbbikS2dFKnHohB7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97WNfqTXx0.wpEHc_2x7z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Hhe8.xzGJUG59qCIImLqLg"/>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Df82d.yrL0WCiEE4pQ.fA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dgw_NIahQ0Klgy0BvqwMB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gQrZApf_YkSXxEQHy4VjE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dX52ixc8Sk.L_CuL7lpcM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wCb8BrhLzkGwKG_lU9wvDw"/>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K.XemEnoLECuNR6_raWs0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OZUVxyp7TkeABhm8l55PIg"/>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Hhe8.xzGJUG59qCIImLqL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GoWj1PZ_JEu9Nvu1i_SVP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j0oS3HPEaEO.93zDLJ5HU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GoWj1PZ_JEu9Nvu1i_SVP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30sxJsiFYE6Nl0xUDyQ7d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Z4mN2bJMCkyt9tUsS.Y9f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Tshkj3NdqEO.5FegBzAOw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htoGGYLkOU.SBRXuhNJuE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EBxHdqkTdUS7UV.Em1BCV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ZWL6j3R2wEGkpo3O3Gpon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8p0nmSLR8UmeItPurKG2.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97WNfqTXx0.wpEHc_2x7z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wCb8BrhLzkGwKG_lU9wvD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xoe3d3XJSESno7daelYE5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tNv5qaxt_0mOijkZPIDx3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8p0nmSLR8UmeItPurKG2.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dgw_NIahQ0Klgy0BvqwMB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htoGGYLkOU.SBRXuhNJuEA"/>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ZWL6j3R2wEGkpo3O3Gponw"/>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gQrZApf_YkSXxEQHy4VjEg"/>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tNv5qaxt_0mOijkZPIDx3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K.XemEnoLECuNR6_raWs0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j0oS3HPEaEO.93zDLJ5HU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EBxHdqkTdUS7UV.Em1BCV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htoGGYLkOU.SBRXuhNJuE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uD5vX9gCUEaYVgOVTAf76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htoGGYLkOU.SBRXuhNJuE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htoGGYLkOU.SBRXuhNJuE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htoGGYLkOU.SBRXuhNJuEA"/>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htoGGYLkOU.SBRXuhNJuE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htoGGYLkOU.SBRXuhNJuE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htoGGYLkOU.SBRXuhNJuE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rqzPj.tDLEGKxn4Wxw0j.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Hhe8.xzGJUG59qCIImLqL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WbhXQXAIgUurGc_xu.H5e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x1XUsOm80eb46h4PpaW4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x1XUsOm80eb46h4PpaW4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SJ9MvbRlkOviE.6By3ba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4mN2bJMCkyt9tUsS.Y9f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Df82d.yrL0WCiEE4pQ.fA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gw_NIahQ0Klgy0BvqwMB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K.XemEnoLECuNR6_raWs0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OZUVxyp7TkeABhm8l55PI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oWj1PZ_JEu9Nvu1i_SVP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sH6.6j4CA0OWz1k6eH8V6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30sxJsiFYE6Nl0xUDyQ7d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4mN2bJMCkyt9tUsS.Y9f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BxHdqkTdUS7UV.Em1BCV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EBxHdqkTdUS7UV.Em1BCV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ruyjxtRCwEqcGdkRTeeJS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ruyjxtRCwEqcGdkRTeeJS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ruyjxtRCwEqcGdkRTeeJS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ruyjxtRCwEqcGdkRTeeJS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ruyjxtRCwEqcGdkRTeeJS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ruyjxtRCwEqcGdkRTeeJS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MAzih.0CUixVXNKzkNWx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ruyjxtRCwEqcGdkRTeeJS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ruyjxtRCwEqcGdkRTeeJS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ruyjxtRCwEqcGdkRTeeJS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gQrZApf_YkSXxEQHy4VjE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dX52ixc8Sk.L_CuL7lpcM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ruyjxtRCwEqcGdkRTeeJS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ruyjxtRCwEqcGdkRTeeJS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dX52ixc8Sk.L_CuL7lpcM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uyjxtRCwEqcGdkRTeeJS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gQrZApf_YkSXxEQHy4VjE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LX5iYpUg5UaAnlR5wilWc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dX52ixc8Sk.L_CuL7lpcM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ruyjxtRCwEqcGdkRTeeJS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ruyjxtRCwEqcGdkRTeeJS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dX52ixc8Sk.L_CuL7lpcM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ruyjxtRCwEqcGdkRTeeJS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gQrZApf_YkSXxEQHy4VjE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dX52ixc8Sk.L_CuL7lpcM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ruyjxtRCwEqcGdkRTeeJS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ruyjxtRCwEqcGdkRTeeJS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dX52ixc8Sk.L_CuL7lpcM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gRk1WMuWMU.Fb9nrX21jB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ruyjxtRCwEqcGdkRTeeJS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GUc9gZiS_U2vPBMxCrPEs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nS3SETXmiESJ2FnP9RCez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GUc9gZiS_U2vPBMxCrPEs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N3CXDFFHNU6lZ7sLFDbe4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N3CXDFFHNU6lZ7sLFDbe4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b5eeG9rPyUmyqy.lxWSb6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r9StbXAJyk.ixT.l.8fbR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L0yatgj3NU6Uy32YYAhWU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WL6j3R2wEGkpo3O3Gpon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VdATlb4E0EyWxaWQ5Qnc9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g10HeKzGgk.UP6sET4nX.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Qc1RfA48xUKqtm5yfm3ct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gASSug1Z90uSB8jMjnjTB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06DXt01qsk.KNZR2laW6D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KLI1yJ8nkEeGkAfkwsq1x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ESc8oTm9ok.sG7Mml.sVu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ZK.CmBIubEKv_eG3i.IDI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94MTZFPC1kCWRMpkvOFSm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2pnTF7rhDE2yNnOhHze.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rukQl1xMBk623yLQXRxON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cHWWq1Y3qEmaxSpazTQkc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q7Asq7rdK0aG_ROFnGnrd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mtOaJ2C9qkugkpC_ZO.2L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MMrRPw3hOkmABJanqC0Rl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9jgyuRjqd0qtUkGgN6mfJ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0ro4KEtxdUav0Y_gJBL5l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U7NMVZ0CwkuY4P0qt593D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eTeQs3MuJEahhUjjvzscp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DqN2LofRWE6YERl4DFdrA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ntCldXOMlU.mCA9gY74mt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x1XUsOm80eb46h4PpaW4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jszfLh4JxUekZneeAkwmH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AGUfEskci0OQyDyx3kxZ_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pfLKV.oCf0.f9DmkHAk4B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TQscMlnrckK9VT85C41u6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ecIWNxMDW0euHGliv2aKb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qOjbkQ.aBUmZLhCT7QZAF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rnYh6mpfrU205fZTyqnZ.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bfWduokS_Ea5mVdlrI2HY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bPAyQaPX7kKCJMAmbDrVP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ESEsDtF3XkmbrAVf6eK4ew"/>
</p:tagLst>
</file>

<file path=ppt/theme/theme1.xml><?xml version="1.0" encoding="utf-8"?>
<a:theme xmlns:a="http://schemas.openxmlformats.org/drawingml/2006/main" name="HP_PPT_Standard_template_16x9_Jan2013">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2.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49212EACAF6C4997455765EA6C1CC1" ma:contentTypeVersion="0" ma:contentTypeDescription="Create a new document." ma:contentTypeScope="" ma:versionID="037bb425b3cc8f68fa6e597db7f3f77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3656714-E084-4CAD-A47A-063D3F097F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B9BBFDC-7288-4846-B753-92F3723AA7D4}">
  <ds:schemaRefs>
    <ds:schemaRef ds:uri="http://schemas.microsoft.com/sharepoint/v3/contenttype/forms"/>
  </ds:schemaRefs>
</ds:datastoreItem>
</file>

<file path=customXml/itemProps3.xml><?xml version="1.0" encoding="utf-8"?>
<ds:datastoreItem xmlns:ds="http://schemas.openxmlformats.org/officeDocument/2006/customXml" ds:itemID="{E68301E5-F660-4AA5-87F7-53274818E62B}">
  <ds:schemaRefs>
    <ds:schemaRef ds:uri="http://purl.org/dc/terms/"/>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elements/1.1/"/>
    <ds:schemaRef ds:uri="http://purl.org/dc/dcmityp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10350</TotalTime>
  <Words>7682</Words>
  <Application>Microsoft Office PowerPoint</Application>
  <PresentationFormat>On-screen Show (16:9)</PresentationFormat>
  <Paragraphs>801</Paragraphs>
  <Slides>40</Slides>
  <Notes>38</Notes>
  <HiddenSlides>18</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1" baseType="lpstr">
      <vt:lpstr>Arial</vt:lpstr>
      <vt:lpstr>Calibri</vt:lpstr>
      <vt:lpstr>Futura Hv</vt:lpstr>
      <vt:lpstr>HP Display Beta Regular</vt:lpstr>
      <vt:lpstr>HP Simplified</vt:lpstr>
      <vt:lpstr>HP Simplified Light</vt:lpstr>
      <vt:lpstr>Lucida Grande</vt:lpstr>
      <vt:lpstr>Webdings</vt:lpstr>
      <vt:lpstr>Wingdings</vt:lpstr>
      <vt:lpstr>HP_PPT_Standard_template_16x9_Jan2013</vt:lpstr>
      <vt:lpstr>think-cell Slide</vt:lpstr>
      <vt:lpstr>Overview</vt:lpstr>
      <vt:lpstr>HP Labs: engine of innovation </vt:lpstr>
      <vt:lpstr>Innovation horizons</vt:lpstr>
      <vt:lpstr>PowerPoint Presentation</vt:lpstr>
      <vt:lpstr>Data explosion outpacing technology </vt:lpstr>
      <vt:lpstr>Today’s computing infrastructure unable to keep up</vt:lpstr>
      <vt:lpstr>A radically new approach is required</vt:lpstr>
      <vt:lpstr>Driving data to value </vt:lpstr>
      <vt:lpstr>HP Labs research agenda</vt:lpstr>
      <vt:lpstr>The Machine: towards a new computing paradigm</vt:lpstr>
      <vt:lpstr>Delivering the fastest, most secure and efficient route to value</vt:lpstr>
      <vt:lpstr>HP Labs Israel</vt:lpstr>
      <vt:lpstr>Systems</vt:lpstr>
      <vt:lpstr>Networking and Mobility  </vt:lpstr>
      <vt:lpstr>Analytics  </vt:lpstr>
      <vt:lpstr>Security and Cloud </vt:lpstr>
      <vt:lpstr>Printing and Content</vt:lpstr>
      <vt:lpstr>HP Labs driving innovation to market </vt:lpstr>
      <vt:lpstr>Innovation is multidimensional</vt:lpstr>
      <vt:lpstr>The Machine:  The future of technology</vt:lpstr>
      <vt:lpstr>What are the questions you can’t ask today?</vt:lpstr>
      <vt:lpstr>PowerPoint Presentation</vt:lpstr>
      <vt:lpstr>HP Labs: engine of innovation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 estimates – graph traversal</vt:lpstr>
      <vt:lpstr> </vt:lpstr>
      <vt:lpstr>A mesh of connected aircraft …</vt:lpstr>
      <vt:lpstr>Use case: the smart cell tower</vt:lpstr>
      <vt:lpstr>Future History</vt:lpstr>
      <vt:lpstr>This changes everything</vt:lpstr>
      <vt:lpstr>Does it? How?</vt:lpstr>
      <vt:lpstr>Graph Workloads</vt:lpstr>
      <vt:lpstr>Implementing LDBC for TitanFTM</vt:lpstr>
      <vt:lpstr>Thank you</vt:lpstr>
    </vt:vector>
  </TitlesOfParts>
  <Company>HP</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 Labs overview</dc:title>
  <dc:creator>HP Labs</dc:creator>
  <cp:lastModifiedBy>Sagi, Tomer</cp:lastModifiedBy>
  <cp:revision>401</cp:revision>
  <cp:lastPrinted>2013-03-11T21:08:55Z</cp:lastPrinted>
  <dcterms:created xsi:type="dcterms:W3CDTF">2012-04-17T16:50:58Z</dcterms:created>
  <dcterms:modified xsi:type="dcterms:W3CDTF">2014-11-14T08:55:15Z</dcterms:modified>
  <cp:category>SSRL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0x0101003A49212EACAF6C4997455765EA6C1CC1</vt:lpwstr>
  </property>
</Properties>
</file>