
<file path=[Content_Types].xml><?xml version="1.0" encoding="utf-8"?>
<Types xmlns="http://schemas.openxmlformats.org/package/2006/content-types">
  <Default Extension="jpg" ContentType="image/jpeg"/>
  <Default Extension="wmf" ContentType="image/x-wmf"/>
  <Default Extension="png" ContentType="image/png"/>
  <Default Extension="xml" ContentType="application/xml"/>
  <Default Extension="jpeg" ContentType="image/jpeg"/>
  <Default Extension="rels" ContentType="application/vnd.openxmlformats-package.relationships+xml"/>
  <Default Extension="bin" ContentType="application/vnd.openxmlformats-officedocument.oleObject"/>
  <Override PartName="/ppt/slides/slide9.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notesSlides/notesSlide9.xml" ContentType="application/vnd.openxmlformats-officedocument.presentationml.notesSlide+xml"/>
  <Override PartName="/ppt/theme/theme1.xml" ContentType="application/vnd.openxmlformats-officedocument.theme+xml"/>
  <Override PartName="/docProps/app.xml" ContentType="application/vnd.openxmlformats-officedocument.extended-properties+xml"/>
  <Override PartName="/ppt/tableStyles.xml" ContentType="application/vnd.openxmlformats-officedocument.presentationml.tableStyles+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viewProps.xml" ContentType="application/vnd.openxmlformats-officedocument.presentationml.viewProps+xml"/>
  <Override PartName="/ppt/slideMasters/slideMaster1.xml" ContentType="application/vnd.openxmlformats-officedocument.presentationml.slideMaster+xml"/>
  <Override PartName="/ppt/presProps.xml" ContentType="application/vnd.openxmlformats-officedocument.presentationml.presProps+xml"/>
  <Override PartName="/ppt/slides/slide8.xml" ContentType="application/vnd.openxmlformats-officedocument.presentationml.slide+xml"/>
  <Override PartName="/ppt/notesSlides/notesSlide3.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notesSlides/notesSlide5.xml" ContentType="application/vnd.openxmlformats-officedocument.presentationml.notesSlide+xml"/>
  <Override PartName="/ppt/slideLayouts/slideLayout6.xml" ContentType="application/vnd.openxmlformats-officedocument.presentationml.slideLayout+xml"/>
  <Override PartName="/ppt/presentation.xml" ContentType="application/vnd.openxmlformats-officedocument.presentationml.presentation.main+xml"/>
  <Override PartName="/ppt/theme/theme2.xml" ContentType="application/vnd.openxmlformats-officedocument.theme+xml"/>
  <Override PartName="/ppt/slides/slide5.xml" ContentType="application/vnd.openxmlformats-officedocument.presentationml.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12192000" cy="6858000"/>
  <p:notesSz cx="6858000" cy="12192000"/>
  <p:defaultTextStyle>
    <a:defPPr>
      <a:defRPr lang="fr-FR"/>
    </a:defPPr>
    <a:lvl1pPr marL="0" algn="l" defTabSz="914400">
      <a:defRPr sz="1800">
        <a:solidFill>
          <a:schemeClr val="tx1"/>
        </a:solidFill>
        <a:latin typeface="+mn-lt"/>
        <a:ea typeface="+mn-ea"/>
      </a:defRPr>
    </a:lvl1pPr>
    <a:lvl2pPr marL="457200" algn="l" defTabSz="914400">
      <a:defRPr sz="1800">
        <a:solidFill>
          <a:schemeClr val="tx1"/>
        </a:solidFill>
        <a:latin typeface="+mn-lt"/>
        <a:ea typeface="+mn-ea"/>
      </a:defRPr>
    </a:lvl2pPr>
    <a:lvl3pPr marL="914400" algn="l" defTabSz="914400">
      <a:defRPr sz="1800">
        <a:solidFill>
          <a:schemeClr val="tx1"/>
        </a:solidFill>
        <a:latin typeface="+mn-lt"/>
        <a:ea typeface="+mn-ea"/>
      </a:defRPr>
    </a:lvl3pPr>
    <a:lvl4pPr marL="1371600" algn="l" defTabSz="914400">
      <a:defRPr sz="1800">
        <a:solidFill>
          <a:schemeClr val="tx1"/>
        </a:solidFill>
        <a:latin typeface="+mn-lt"/>
        <a:ea typeface="+mn-ea"/>
      </a:defRPr>
    </a:lvl4pPr>
    <a:lvl5pPr marL="1828800" algn="l" defTabSz="914400">
      <a:defRPr sz="1800">
        <a:solidFill>
          <a:schemeClr val="tx1"/>
        </a:solidFill>
        <a:latin typeface="+mn-lt"/>
        <a:ea typeface="+mn-ea"/>
      </a:defRPr>
    </a:lvl5pPr>
    <a:lvl6pPr marL="2286000" algn="l" defTabSz="914400">
      <a:defRPr sz="1800">
        <a:solidFill>
          <a:schemeClr val="tx1"/>
        </a:solidFill>
        <a:latin typeface="+mn-lt"/>
        <a:ea typeface="+mn-ea"/>
      </a:defRPr>
    </a:lvl6pPr>
    <a:lvl7pPr marL="2743200" algn="l" defTabSz="914400">
      <a:defRPr sz="1800">
        <a:solidFill>
          <a:schemeClr val="tx1"/>
        </a:solidFill>
        <a:latin typeface="+mn-lt"/>
        <a:ea typeface="+mn-ea"/>
      </a:defRPr>
    </a:lvl7pPr>
    <a:lvl8pPr marL="3200400" algn="l" defTabSz="914400">
      <a:defRPr sz="1800">
        <a:solidFill>
          <a:schemeClr val="tx1"/>
        </a:solidFill>
        <a:latin typeface="+mn-lt"/>
        <a:ea typeface="+mn-ea"/>
      </a:defRPr>
    </a:lvl8pPr>
    <a:lvl9pPr marL="3657600" algn="l" defTabSz="914400">
      <a:defRPr sz="1800">
        <a:solidFill>
          <a:schemeClr val="tx1"/>
        </a:solidFill>
        <a:latin typeface="+mn-lt"/>
        <a:ea typeface="+mn-e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7F85960-1B68-9E5B-AECC-A4114B226D44}">
  <a:tblStyle styleId="{67F85960-1B68-9E5B-AECC-A4114B226D44}" styleName="Middle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hemeClr val="dk1"/>
      </a:tcTxStyle>
      <a:tcStyle>
        <a:tcBdr/>
        <a:fill>
          <a:solidFill>
            <a:schemeClr val="accent1"/>
          </a:solidFill>
        </a:fill>
      </a:tcStyle>
    </a:lastCol>
    <a:firstCol>
      <a:tcTxStyle b="on">
        <a:fontRef idx="minor"/>
        <a:schemeClr val="dk1"/>
      </a:tcTxStyle>
      <a:tcStyle>
        <a:tcBdr/>
        <a:fill>
          <a:solidFill>
            <a:schemeClr val="accent1"/>
          </a:solidFill>
        </a:fill>
      </a:tcStyle>
    </a:firstCol>
    <a:lastRow>
      <a:tcTxStyle b="on">
        <a:fontRef idx="minor"/>
        <a:schemeClr val="dk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presProps" Target="presProps.xml" /><Relationship Id="rId15" Type="http://schemas.openxmlformats.org/officeDocument/2006/relationships/tableStyles" Target="tableStyles.xml" /><Relationship Id="rId16"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4"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5"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6"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7"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8"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9"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fr-FR" sz="1200" b="0" i="0" u="none" strike="noStrike" cap="none" spc="0">
                <a:solidFill>
                  <a:schemeClr val="tx1"/>
                </a:solidFill>
                <a:latin typeface="Calibri"/>
                <a:ea typeface="Calibri"/>
                <a:cs typeface="Calibri"/>
              </a:rPr>
              <a:t>A presentation about the processing framework used to elaborate the atlas of the distribution of skates and rays of the SUMARiS project.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fr-FR" sz="1200" b="0" i="0" u="none" strike="noStrike" cap="none" spc="0">
                <a:solidFill>
                  <a:schemeClr val="tx1"/>
                </a:solidFill>
                <a:latin typeface="Calibri"/>
                <a:ea typeface="Calibri"/>
                <a:cs typeface="Calibri"/>
              </a:rPr>
              <a:t>The aim of this atlas was to provide to the SUMARiS project an atlas of the spatial distribution of the different species of skates and rays in the Channel and the Southern North Sea built on historical data per species and per fishery and information collected during the project, including reconstructed per-specie catches and landings, and new information from the fisheries campaigns. During this presentation I will present the framework used to build the atlas. The atlas is based on a modern data workflow implemented to use regularly updated data. Saying that I'm just repeating the title of a very recent paper (published last week), who described more or less the same approach for biological data (to underline how the framework is sooooo up-to-date). In our case, we need different shapes for the same output: a report, as the one delivered a few weeks ago, a dashboard (an HTML tools easily integrated in a web site), and a local database (in order to be able to use the data and the map for the other tasks of the project).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fr-FR" sz="1200" b="0" i="0" u="none" strike="noStrike" cap="none" spc="0">
                <a:solidFill>
                  <a:schemeClr val="tx1"/>
                </a:solidFill>
                <a:latin typeface="Calibri"/>
                <a:ea typeface="Calibri"/>
                <a:cs typeface="Calibri"/>
              </a:rPr>
              <a:t>The data used to build the atlas are coming from three sources. The landings report landings weights in space and time and are collected at the national level. The fishery samplings are following the same structure. For the survey, the information is available at the European level thanks to ICES and the DATRAS database.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fr-FR" sz="1200" b="0" i="0" u="none" strike="noStrike" cap="none" spc="0">
                <a:solidFill>
                  <a:schemeClr val="tx1"/>
                </a:solidFill>
                <a:latin typeface="Calibri"/>
                <a:ea typeface="Calibri"/>
                <a:cs typeface="Calibri"/>
              </a:rPr>
              <a:t>For the period 2000-2017, the availability of the information is presented in this ugly table. For 15 species, the landings (in tons including only the French data), the commercial sampling (in number of hauls for France and UK with this species) and the survey data (in number of hauls containing the species) are given. For example for the thornback ray, 10178 tons were landed between 2000 and 2017, with  4397 and 2411 samplings from fishery for France and UK, and 1907 samplings from the surveys. That's a lot. </a:t>
            </a:r>
            <a:r>
              <a:rPr lang="fr-FR" sz="1200" b="0" i="0" u="none" strike="noStrike" cap="none" spc="0">
                <a:solidFill>
                  <a:schemeClr val="tx1"/>
                </a:solidFill>
                <a:latin typeface="Calibri"/>
                <a:ea typeface="Calibri"/>
                <a:cs typeface="Calibri"/>
              </a:rPr>
              <a:t> Building an atlas manually (using GIS tools for example) is no more possible in this case.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fr-FR" sz="1200" b="0" i="0" u="none" strike="noStrike" cap="none" spc="0">
                <a:solidFill>
                  <a:schemeClr val="tx1"/>
                </a:solidFill>
                <a:latin typeface="Calibri"/>
                <a:ea typeface="Calibri"/>
                <a:cs typeface="Calibri"/>
              </a:rPr>
              <a:t>For this amount of information, and taking into consideration the fact that the data are updated regularly, the processing framework was set up in this form. The data (landing, sampling and survey) are or downloaded or requested using web services (DATRAS data are the only one available in this form). Then the data are filtered, and these filtered data are uploaded in a local database. From this local database, the processing is done, and the atlas is generated (in three forms as said before).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fr-FR" sz="1200" b="0" i="0" u="none" strike="noStrike" cap="none" spc="0">
                <a:solidFill>
                  <a:schemeClr val="tx1"/>
                </a:solidFill>
                <a:latin typeface="Calibri"/>
                <a:ea typeface="Calibri"/>
                <a:cs typeface="Calibri"/>
              </a:rPr>
              <a:t>Here is a summary of the central processing tasks: data access, filtering and processing. For the outputs, there are three outputs possibly available: a report, a dashboard (static or dynamic) and a database. Oh, the code to do almost all of these tasks (at the exception of the data harvesting) is available on GitHub (use the link), and is -obviously- open source and licensed under an MIT license.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fr-FR" sz="1200" b="0" i="0" u="none" strike="noStrike" cap="none" spc="0">
                <a:solidFill>
                  <a:schemeClr val="tx1"/>
                </a:solidFill>
                <a:latin typeface="Calibri"/>
                <a:ea typeface="Calibri"/>
                <a:cs typeface="Calibri"/>
              </a:rPr>
              <a:t>The present atlas is a pdf document of 246 describing the spatial distribution from 2000 to 2017 of 15 species (kind of species: some of them are a group of species). There is only raw data in this report. For example, still for the beautiful thornback ray, you can see the cumulative landings distribution, total and by gears, the CPUE seen by the commercial sampling for France and UK and the CPUE for the survey.</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fr-FR" sz="1200" b="0" i="0" u="none" strike="noStrike" cap="none" spc="0">
                <a:solidFill>
                  <a:schemeClr val="tx1"/>
                </a:solidFill>
                <a:latin typeface="Calibri"/>
                <a:ea typeface="Calibri"/>
                <a:cs typeface="Calibri"/>
              </a:rPr>
              <a:t>The possible improvements for this atlas are numerous. First, we can update the atlas in a matter of a few minutes if the data used in this version are updated. Then we can shift from the yearly view to a monthly view of the maps (this is mainly for the fishery dependent data). But in this case, we need to move to an intervative dashboard because the pdf report could contain more than 4000 pages. For the data availability issue (to my knowledge, some country didn't share their data until now, but I can be wrong), FDI data could be used to provide the landings maps. But the taxonomic precision of this data regarding our species of interest is questionable. For the survey, adding the nursery data (the NOURSOMME and NOURSEINE data) should be interesting. For now the atlas focus only on raw data, but some processing can be done: the CPUE is badly computed (it is a division) and could be improved using modelling (delta model and co), and building some general maps combining data from different sources can be done (this work was presented during the last ICES conference). Finally, I would like to highlight the availability of the data extracted for the consortium. We need to set up a framework on how to share this data.</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fr-FR" sz="1200" b="0" i="0" u="none" strike="noStrike" cap="none" spc="0">
                <a:solidFill>
                  <a:schemeClr val="tx1"/>
                </a:solidFill>
                <a:latin typeface="Calibri"/>
                <a:ea typeface="Calibri"/>
                <a:cs typeface="Calibri"/>
              </a:rPr>
              <a:t>Thank you!</a:t>
            </a:r>
            <a:endParaRPr lang="fr-FR" sz="1200" b="0" i="0" u="none" strike="noStrike" cap="none" spc="0">
              <a:solidFill>
                <a:schemeClr val="tx1"/>
              </a:solidFill>
              <a:latin typeface="Calibri"/>
              <a:ea typeface="Calibri"/>
              <a:cs typeface="Calibri"/>
            </a:endParaRPr>
          </a:p>
          <a:p>
            <a:pPr>
              <a:defRPr/>
            </a:pPr>
            <a:r>
              <a:rPr lang="fr-FR" sz="1200" b="0" i="0" u="none" strike="noStrike" cap="none" spc="0">
                <a:solidFill>
                  <a:schemeClr val="tx1"/>
                </a:solidFill>
                <a:latin typeface="Calibri"/>
                <a:ea typeface="Calibri"/>
                <a:cs typeface="Calibri"/>
              </a:rPr>
              <a:t>Here the references of the icons used in this presentation, and a final picture of a natural atlas: aerial photography of the munk's devil ray.</a:t>
            </a:r>
            <a:endParaRPr lang="fr-FR" sz="1200" b="0" i="0" u="none" strike="noStrike" cap="none" spc="0">
              <a:solidFill>
                <a:schemeClr val="tx1"/>
              </a:solidFill>
              <a:latin typeface="Calibri"/>
              <a:ea typeface="Calibri"/>
              <a:cs typeface="Calibri"/>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Diapositive de titre">
    <p:spTree>
      <p:nvGrpSpPr>
        <p:cNvPr id="1" name="" hidden="0"/>
        <p:cNvGrpSpPr/>
        <p:nvPr isPhoto="0" userDrawn="0"/>
      </p:nvGrpSpPr>
      <p:grpSpPr bwMode="auto">
        <a:xfrm>
          <a:off x="0" y="0"/>
          <a:ext cx="0" cy="0"/>
          <a:chOff x="0" y="0"/>
          <a:chExt cx="0" cy="0"/>
        </a:xfrm>
      </p:grpSpPr>
      <p:sp>
        <p:nvSpPr>
          <p:cNvPr id="4" name="Subtitle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fr-FR"/>
              <a:t>Modifiez le style des sous-titres du masque</a:t>
            </a:r>
            <a:endParaRPr lang="en-US"/>
          </a:p>
        </p:txBody>
      </p:sp>
    </p:spTree>
  </p:cSld>
  <p:clrMapOvr>
    <a:masterClrMapping/>
  </p:clrMapOvr>
  <p:hf dt="1" ftr="1" hdr="1" sldNum="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re et texte vertical">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Modifiez le style du titre</a:t>
            </a:r>
            <a:endParaRPr lang="en-US"/>
          </a:p>
        </p:txBody>
      </p:sp>
      <p:sp>
        <p:nvSpPr>
          <p:cNvPr id="5" name="Vertical Text Placeholder 2" hidden="0"/>
          <p:cNvSpPr>
            <a:spLocks noGrp="1"/>
          </p:cNvSpPr>
          <p:nvPr isPhoto="0" userDrawn="0">
            <p:ph type="body" orient="vert" idx="1" hasCustomPrompt="0"/>
          </p:nvPr>
        </p:nvSpPr>
        <p:spPr bwMode="auto"/>
        <p:txBody>
          <a:bodyPr vert="eaVert"/>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01E60F85-C85E-4C49-BC6F-33A1E85A8AFD}" type="datetimeFigureOut">
              <a:t>09/11/2017</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7584270F-E9D8-432C-9DD1-0167F42F3C1B}" type="slidenum">
              <a:t>‹N°›</a:t>
            </a:fld>
            <a:endParaRPr lang="fr-FR"/>
          </a:p>
        </p:txBody>
      </p:sp>
    </p:spTree>
  </p:cSld>
  <p:clrMapOvr>
    <a:masterClrMapping/>
  </p:clrMapOvr>
  <p:hf dt="1" ftr="1" hdr="1" sldNum="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Titre vertical et texte">
    <p:spTree>
      <p:nvGrpSpPr>
        <p:cNvPr id="1" name="" hidden="0"/>
        <p:cNvGrpSpPr/>
        <p:nvPr isPhoto="0" userDrawn="0"/>
      </p:nvGrpSpPr>
      <p:grpSpPr bwMode="auto">
        <a:xfrm>
          <a:off x="0" y="0"/>
          <a:ext cx="0" cy="0"/>
          <a:chOff x="0" y="0"/>
          <a:chExt cx="0" cy="0"/>
        </a:xfrm>
      </p:grpSpPr>
      <p:sp>
        <p:nvSpPr>
          <p:cNvPr id="4" name="Vertical Title 1" hidden="0"/>
          <p:cNvSpPr>
            <a:spLocks noGrp="1"/>
          </p:cNvSpPr>
          <p:nvPr isPhoto="0" userDrawn="0">
            <p:ph type="title" orient="vert" hasCustomPrompt="0"/>
          </p:nvPr>
        </p:nvSpPr>
        <p:spPr bwMode="auto">
          <a:xfrm>
            <a:off x="8724900" y="365125"/>
            <a:ext cx="2628900" cy="5811838"/>
          </a:xfrm>
        </p:spPr>
        <p:txBody>
          <a:bodyPr vert="eaVert"/>
          <a:lstStyle/>
          <a:p>
            <a:pPr>
              <a:defRPr/>
            </a:pPr>
            <a:r>
              <a:rPr lang="fr-FR"/>
              <a:t>Modifiez le style du titre</a:t>
            </a:r>
            <a:endParaRPr lang="en-US"/>
          </a:p>
        </p:txBody>
      </p:sp>
      <p:sp>
        <p:nvSpPr>
          <p:cNvPr id="5" name="Vertical Text Placeholder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01E60F85-C85E-4C49-BC6F-33A1E85A8AFD}" type="datetimeFigureOut">
              <a:t>09/11/2017</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7584270F-E9D8-432C-9DD1-0167F42F3C1B}" type="slidenum">
              <a:t>‹N°›</a:t>
            </a:fld>
            <a:endParaRPr lang="fr-FR"/>
          </a:p>
        </p:txBody>
      </p:sp>
    </p:spTree>
  </p:cSld>
  <p:clrMapOvr>
    <a:masterClrMapping/>
  </p:clrMapOvr>
  <p:hf dt="1" ftr="1" hdr="1" sldNum="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re et contenu">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Modifiez le style du titre</a:t>
            </a:r>
            <a:endParaRPr lang="en-US"/>
          </a:p>
        </p:txBody>
      </p:sp>
      <p:sp>
        <p:nvSpPr>
          <p:cNvPr id="5" name="Content Placeholder 2" hidden="0"/>
          <p:cNvSpPr>
            <a:spLocks noGrp="1"/>
          </p:cNvSpPr>
          <p:nvPr isPhoto="0" userDrawn="0">
            <p:ph idx="1" hasCustomPrompt="0"/>
          </p:nvPr>
        </p:nvSpPr>
        <p:spPr bwMode="auto"/>
        <p:txBody>
          <a:bodyPr/>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01E60F85-C85E-4C49-BC6F-33A1E85A8AFD}" type="datetimeFigureOut">
              <a:t>09/11/2017</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7584270F-E9D8-432C-9DD1-0167F42F3C1B}" type="slidenum">
              <a:t>‹N°›</a:t>
            </a:fld>
            <a:endParaRPr lang="fr-FR"/>
          </a:p>
        </p:txBody>
      </p:sp>
    </p:spTree>
  </p:cSld>
  <p:clrMapOvr>
    <a:masterClrMapping/>
  </p:clrMapOvr>
  <p:hf dt="1" ftr="1" hdr="1" sldNum="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Titre de sec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fr-FR"/>
              <a:t>Modifiez le style du titre</a:t>
            </a:r>
            <a:endParaRPr lang="en-US"/>
          </a:p>
        </p:txBody>
      </p:sp>
      <p:sp>
        <p:nvSpPr>
          <p:cNvPr id="5" name="Text Placeholder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fr-FR"/>
              <a:t>Modifiez les styles du texte du masque</a:t>
            </a:r>
            <a:endParaRPr/>
          </a:p>
        </p:txBody>
      </p:sp>
      <p:sp>
        <p:nvSpPr>
          <p:cNvPr id="6" name="Date Placeholder 3" hidden="0"/>
          <p:cNvSpPr>
            <a:spLocks noGrp="1"/>
          </p:cNvSpPr>
          <p:nvPr isPhoto="0" userDrawn="0">
            <p:ph type="dt" sz="half" idx="10" hasCustomPrompt="0"/>
          </p:nvPr>
        </p:nvSpPr>
        <p:spPr bwMode="auto"/>
        <p:txBody>
          <a:bodyPr/>
          <a:lstStyle/>
          <a:p>
            <a:pPr>
              <a:defRPr/>
            </a:pPr>
            <a:fld id="{01E60F85-C85E-4C49-BC6F-33A1E85A8AFD}" type="datetimeFigureOut">
              <a:t>09/11/2017</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7584270F-E9D8-432C-9DD1-0167F42F3C1B}" type="slidenum">
              <a:t>‹N°›</a:t>
            </a:fld>
            <a:endParaRPr lang="fr-FR"/>
          </a:p>
        </p:txBody>
      </p:sp>
    </p:spTree>
  </p:cSld>
  <p:clrMapOvr>
    <a:masterClrMapping/>
  </p:clrMapOvr>
  <p:hf dt="1" ftr="1" hdr="1" sldNum="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eux contenus">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Modifiez le style du titre</a:t>
            </a:r>
            <a:endParaRPr lang="en-US"/>
          </a:p>
        </p:txBody>
      </p:sp>
      <p:sp>
        <p:nvSpPr>
          <p:cNvPr id="5" name="Content Placeholder 2" hidden="0"/>
          <p:cNvSpPr>
            <a:spLocks noGrp="1"/>
          </p:cNvSpPr>
          <p:nvPr isPhoto="0" userDrawn="0">
            <p:ph sz="half" idx="1" hasCustomPrompt="0"/>
          </p:nvPr>
        </p:nvSpPr>
        <p:spPr bwMode="auto">
          <a:xfrm>
            <a:off x="838200" y="1825625"/>
            <a:ext cx="5181600" cy="4351338"/>
          </a:xfrm>
        </p:spPr>
        <p:txBody>
          <a:bodyPr/>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en-US"/>
          </a:p>
        </p:txBody>
      </p:sp>
      <p:sp>
        <p:nvSpPr>
          <p:cNvPr id="6" name="Content Placeholder 3" hidden="0"/>
          <p:cNvSpPr>
            <a:spLocks noGrp="1"/>
          </p:cNvSpPr>
          <p:nvPr isPhoto="0" userDrawn="0">
            <p:ph sz="half" idx="2" hasCustomPrompt="0"/>
          </p:nvPr>
        </p:nvSpPr>
        <p:spPr bwMode="auto">
          <a:xfrm>
            <a:off x="6172200" y="1825625"/>
            <a:ext cx="5181600" cy="4351338"/>
          </a:xfrm>
        </p:spPr>
        <p:txBody>
          <a:bodyPr/>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en-US"/>
          </a:p>
        </p:txBody>
      </p:sp>
      <p:sp>
        <p:nvSpPr>
          <p:cNvPr id="7" name="Date Placeholder 4" hidden="0"/>
          <p:cNvSpPr>
            <a:spLocks noGrp="1"/>
          </p:cNvSpPr>
          <p:nvPr isPhoto="0" userDrawn="0">
            <p:ph type="dt" sz="half" idx="10" hasCustomPrompt="0"/>
          </p:nvPr>
        </p:nvSpPr>
        <p:spPr bwMode="auto"/>
        <p:txBody>
          <a:bodyPr/>
          <a:lstStyle/>
          <a:p>
            <a:pPr>
              <a:defRPr/>
            </a:pPr>
            <a:fld id="{01E60F85-C85E-4C49-BC6F-33A1E85A8AFD}" type="datetimeFigureOut">
              <a:t>09/11/2017</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7584270F-E9D8-432C-9DD1-0167F42F3C1B}" type="slidenum">
              <a:t>‹N°›</a:t>
            </a:fld>
            <a:endParaRPr lang="fr-FR"/>
          </a:p>
        </p:txBody>
      </p:sp>
    </p:spTree>
  </p:cSld>
  <p:clrMapOvr>
    <a:masterClrMapping/>
  </p:clrMapOvr>
  <p:hf dt="1" ftr="1" hdr="1" sldNum="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ais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365125"/>
            <a:ext cx="10515600" cy="1325563"/>
          </a:xfrm>
        </p:spPr>
        <p:txBody>
          <a:bodyPr/>
          <a:lstStyle/>
          <a:p>
            <a:pPr>
              <a:defRPr/>
            </a:pPr>
            <a:r>
              <a:rPr lang="fr-FR"/>
              <a:t>Modifiez le style du titre</a:t>
            </a:r>
            <a:endParaRPr lang="en-US"/>
          </a:p>
        </p:txBody>
      </p:sp>
      <p:sp>
        <p:nvSpPr>
          <p:cNvPr id="5" name="Text Placeholder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Modifiez les styles du texte du masque</a:t>
            </a:r>
            <a:endParaRPr/>
          </a:p>
        </p:txBody>
      </p:sp>
      <p:sp>
        <p:nvSpPr>
          <p:cNvPr id="6" name="Content Placeholder 3" hidden="0"/>
          <p:cNvSpPr>
            <a:spLocks noGrp="1"/>
          </p:cNvSpPr>
          <p:nvPr isPhoto="0" userDrawn="0">
            <p:ph sz="half" idx="2" hasCustomPrompt="0"/>
          </p:nvPr>
        </p:nvSpPr>
        <p:spPr bwMode="auto">
          <a:xfrm>
            <a:off x="839788" y="2505074"/>
            <a:ext cx="5157787" cy="3684588"/>
          </a:xfrm>
        </p:spPr>
        <p:txBody>
          <a:bodyPr/>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en-US"/>
          </a:p>
        </p:txBody>
      </p:sp>
      <p:sp>
        <p:nvSpPr>
          <p:cNvPr id="7" name="Text Placeholder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Modifiez les styles du texte du masque</a:t>
            </a:r>
            <a:endParaRPr/>
          </a:p>
        </p:txBody>
      </p:sp>
      <p:sp>
        <p:nvSpPr>
          <p:cNvPr id="8" name="Content Placeholder 5" hidden="0"/>
          <p:cNvSpPr>
            <a:spLocks noGrp="1"/>
          </p:cNvSpPr>
          <p:nvPr isPhoto="0" userDrawn="0">
            <p:ph sz="quarter" idx="4" hasCustomPrompt="0"/>
          </p:nvPr>
        </p:nvSpPr>
        <p:spPr bwMode="auto">
          <a:xfrm>
            <a:off x="6172200" y="2505074"/>
            <a:ext cx="5183188" cy="3684588"/>
          </a:xfrm>
        </p:spPr>
        <p:txBody>
          <a:bodyPr/>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en-US"/>
          </a:p>
        </p:txBody>
      </p:sp>
      <p:sp>
        <p:nvSpPr>
          <p:cNvPr id="9" name="Date Placeholder 6" hidden="0"/>
          <p:cNvSpPr>
            <a:spLocks noGrp="1"/>
          </p:cNvSpPr>
          <p:nvPr isPhoto="0" userDrawn="0">
            <p:ph type="dt" sz="half" idx="10" hasCustomPrompt="0"/>
          </p:nvPr>
        </p:nvSpPr>
        <p:spPr bwMode="auto"/>
        <p:txBody>
          <a:bodyPr/>
          <a:lstStyle/>
          <a:p>
            <a:pPr>
              <a:defRPr/>
            </a:pPr>
            <a:fld id="{01E60F85-C85E-4C49-BC6F-33A1E85A8AFD}" type="datetimeFigureOut">
              <a:t>09/11/2017</a:t>
            </a:fld>
            <a:endParaRPr lang="fr-FR"/>
          </a:p>
        </p:txBody>
      </p:sp>
      <p:sp>
        <p:nvSpPr>
          <p:cNvPr id="10" name="Footer Placeholder 7" hidden="0"/>
          <p:cNvSpPr>
            <a:spLocks noGrp="1"/>
          </p:cNvSpPr>
          <p:nvPr isPhoto="0" userDrawn="0">
            <p:ph type="ftr" sz="quarter" idx="11" hasCustomPrompt="0"/>
          </p:nvPr>
        </p:nvSpPr>
        <p:spPr bwMode="auto"/>
        <p:txBody>
          <a:bodyPr/>
          <a:lstStyle/>
          <a:p>
            <a:pPr>
              <a:defRPr/>
            </a:pPr>
            <a:endParaRPr lang="fr-FR"/>
          </a:p>
        </p:txBody>
      </p:sp>
      <p:sp>
        <p:nvSpPr>
          <p:cNvPr id="11" name="Slide Number Placeholder 8" hidden="0"/>
          <p:cNvSpPr>
            <a:spLocks noGrp="1"/>
          </p:cNvSpPr>
          <p:nvPr isPhoto="0" userDrawn="0">
            <p:ph type="sldNum" sz="quarter" idx="12" hasCustomPrompt="0"/>
          </p:nvPr>
        </p:nvSpPr>
        <p:spPr bwMode="auto"/>
        <p:txBody>
          <a:bodyPr/>
          <a:lstStyle/>
          <a:p>
            <a:pPr>
              <a:defRPr/>
            </a:pPr>
            <a:fld id="{7584270F-E9D8-432C-9DD1-0167F42F3C1B}" type="slidenum">
              <a:t>‹N°›</a:t>
            </a:fld>
            <a:endParaRPr lang="fr-FR"/>
          </a:p>
        </p:txBody>
      </p:sp>
    </p:spTree>
  </p:cSld>
  <p:clrMapOvr>
    <a:masterClrMapping/>
  </p:clrMapOvr>
  <p:hf dt="1" ftr="1" hdr="1" sldNum="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re seul">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Modifiez le style du titre</a:t>
            </a:r>
            <a:endParaRPr lang="en-US"/>
          </a:p>
        </p:txBody>
      </p:sp>
      <p:sp>
        <p:nvSpPr>
          <p:cNvPr id="5" name="Date Placeholder 2" hidden="0"/>
          <p:cNvSpPr>
            <a:spLocks noGrp="1"/>
          </p:cNvSpPr>
          <p:nvPr isPhoto="0" userDrawn="0">
            <p:ph type="dt" sz="half" idx="10" hasCustomPrompt="0"/>
          </p:nvPr>
        </p:nvSpPr>
        <p:spPr bwMode="auto"/>
        <p:txBody>
          <a:bodyPr/>
          <a:lstStyle/>
          <a:p>
            <a:pPr>
              <a:defRPr/>
            </a:pPr>
            <a:fld id="{01E60F85-C85E-4C49-BC6F-33A1E85A8AFD}" type="datetimeFigureOut">
              <a:t>09/11/2017</a:t>
            </a:fld>
            <a:endParaRPr lang="fr-FR"/>
          </a:p>
        </p:txBody>
      </p:sp>
      <p:sp>
        <p:nvSpPr>
          <p:cNvPr id="6" name="Footer Placeholder 3" hidden="0"/>
          <p:cNvSpPr>
            <a:spLocks noGrp="1"/>
          </p:cNvSpPr>
          <p:nvPr isPhoto="0" userDrawn="0">
            <p:ph type="ftr" sz="quarter" idx="11" hasCustomPrompt="0"/>
          </p:nvPr>
        </p:nvSpPr>
        <p:spPr bwMode="auto"/>
        <p:txBody>
          <a:bodyPr/>
          <a:lstStyle/>
          <a:p>
            <a:pPr>
              <a:defRPr/>
            </a:pPr>
            <a:endParaRPr lang="fr-FR"/>
          </a:p>
        </p:txBody>
      </p:sp>
      <p:sp>
        <p:nvSpPr>
          <p:cNvPr id="7" name="Slide Number Placeholder 4" hidden="0"/>
          <p:cNvSpPr>
            <a:spLocks noGrp="1"/>
          </p:cNvSpPr>
          <p:nvPr isPhoto="0" userDrawn="0">
            <p:ph type="sldNum" sz="quarter" idx="12" hasCustomPrompt="0"/>
          </p:nvPr>
        </p:nvSpPr>
        <p:spPr bwMode="auto"/>
        <p:txBody>
          <a:bodyPr/>
          <a:lstStyle/>
          <a:p>
            <a:pPr>
              <a:defRPr/>
            </a:pPr>
            <a:fld id="{7584270F-E9D8-432C-9DD1-0167F42F3C1B}" type="slidenum">
              <a:t>‹N°›</a:t>
            </a:fld>
            <a:endParaRPr lang="fr-FR"/>
          </a:p>
        </p:txBody>
      </p:sp>
    </p:spTree>
  </p:cSld>
  <p:clrMapOvr>
    <a:masterClrMapping/>
  </p:clrMapOvr>
  <p:hf dt="1" ftr="1" hdr="1" sldNum="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Vide">
    <p:spTree>
      <p:nvGrpSpPr>
        <p:cNvPr id="1" name="" hidden="0"/>
        <p:cNvGrpSpPr/>
        <p:nvPr isPhoto="0" userDrawn="0"/>
      </p:nvGrpSpPr>
      <p:grpSpPr bwMode="auto">
        <a:xfrm>
          <a:off x="0" y="0"/>
          <a:ext cx="0" cy="0"/>
          <a:chOff x="0" y="0"/>
          <a:chExt cx="0" cy="0"/>
        </a:xfrm>
      </p:grpSpPr>
      <p:sp>
        <p:nvSpPr>
          <p:cNvPr id="4" name="Date Placeholder 1" hidden="0"/>
          <p:cNvSpPr>
            <a:spLocks noGrp="1"/>
          </p:cNvSpPr>
          <p:nvPr isPhoto="0" userDrawn="0">
            <p:ph type="dt" sz="half" idx="10" hasCustomPrompt="0"/>
          </p:nvPr>
        </p:nvSpPr>
        <p:spPr bwMode="auto"/>
        <p:txBody>
          <a:bodyPr/>
          <a:lstStyle/>
          <a:p>
            <a:pPr>
              <a:defRPr/>
            </a:pPr>
            <a:fld id="{01E60F85-C85E-4C49-BC6F-33A1E85A8AFD}" type="datetimeFigureOut">
              <a:t>09/11/2017</a:t>
            </a:fld>
            <a:endParaRPr lang="fr-FR"/>
          </a:p>
        </p:txBody>
      </p:sp>
      <p:sp>
        <p:nvSpPr>
          <p:cNvPr id="5" name="Footer Placeholder 2" hidden="0"/>
          <p:cNvSpPr>
            <a:spLocks noGrp="1"/>
          </p:cNvSpPr>
          <p:nvPr isPhoto="0" userDrawn="0">
            <p:ph type="ftr" sz="quarter" idx="11" hasCustomPrompt="0"/>
          </p:nvPr>
        </p:nvSpPr>
        <p:spPr bwMode="auto"/>
        <p:txBody>
          <a:bodyPr/>
          <a:lstStyle/>
          <a:p>
            <a:pPr>
              <a:defRPr/>
            </a:pPr>
            <a:endParaRPr lang="fr-FR"/>
          </a:p>
        </p:txBody>
      </p:sp>
      <p:sp>
        <p:nvSpPr>
          <p:cNvPr id="6" name="Slide Number Placeholder 3" hidden="0"/>
          <p:cNvSpPr>
            <a:spLocks noGrp="1"/>
          </p:cNvSpPr>
          <p:nvPr isPhoto="0" userDrawn="0">
            <p:ph type="sldNum" sz="quarter" idx="12" hasCustomPrompt="0"/>
          </p:nvPr>
        </p:nvSpPr>
        <p:spPr bwMode="auto"/>
        <p:txBody>
          <a:bodyPr/>
          <a:lstStyle/>
          <a:p>
            <a:pPr>
              <a:defRPr/>
            </a:pPr>
            <a:fld id="{7584270F-E9D8-432C-9DD1-0167F42F3C1B}" type="slidenum">
              <a:t>‹N°›</a:t>
            </a:fld>
            <a:endParaRPr lang="fr-FR"/>
          </a:p>
        </p:txBody>
      </p:sp>
    </p:spTree>
  </p:cSld>
  <p:clrMapOvr>
    <a:masterClrMapping/>
  </p:clrMapOvr>
  <p:hf dt="1" ftr="1" hdr="1" sldNum="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u avec légend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fr-FR"/>
              <a:t>Modifiez le style du titre</a:t>
            </a:r>
            <a:endParaRPr lang="en-US"/>
          </a:p>
        </p:txBody>
      </p:sp>
      <p:sp>
        <p:nvSpPr>
          <p:cNvPr id="5" name="Content Placeholder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en-US"/>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Modifiez les styles du texte du masque</a:t>
            </a:r>
            <a:endParaRPr/>
          </a:p>
        </p:txBody>
      </p:sp>
      <p:sp>
        <p:nvSpPr>
          <p:cNvPr id="7" name="Date Placeholder 4" hidden="0"/>
          <p:cNvSpPr>
            <a:spLocks noGrp="1"/>
          </p:cNvSpPr>
          <p:nvPr isPhoto="0" userDrawn="0">
            <p:ph type="dt" sz="half" idx="10" hasCustomPrompt="0"/>
          </p:nvPr>
        </p:nvSpPr>
        <p:spPr bwMode="auto"/>
        <p:txBody>
          <a:bodyPr/>
          <a:lstStyle/>
          <a:p>
            <a:pPr>
              <a:defRPr/>
            </a:pPr>
            <a:fld id="{01E60F85-C85E-4C49-BC6F-33A1E85A8AFD}" type="datetimeFigureOut">
              <a:t>09/11/2017</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7584270F-E9D8-432C-9DD1-0167F42F3C1B}" type="slidenum">
              <a:t>‹N°›</a:t>
            </a:fld>
            <a:endParaRPr lang="fr-FR"/>
          </a:p>
        </p:txBody>
      </p:sp>
    </p:spTree>
  </p:cSld>
  <p:clrMapOvr>
    <a:masterClrMapping/>
  </p:clrMapOvr>
  <p:hf dt="1" ftr="1" hdr="1" sldNum="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Image avec légend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fr-FR"/>
              <a:t>Modifiez le style du titre</a:t>
            </a:r>
            <a:endParaRPr lang="en-US"/>
          </a:p>
        </p:txBody>
      </p:sp>
      <p:sp>
        <p:nvSpPr>
          <p:cNvPr id="5" name="Picture Placeholder 2" hidden="0"/>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fr-FR"/>
              <a:t>Cliquez sur l'icône pour ajouter une image</a:t>
            </a:r>
            <a:endParaRPr lang="en-US"/>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Modifiez les styles du texte du masque</a:t>
            </a:r>
            <a:endParaRPr/>
          </a:p>
        </p:txBody>
      </p:sp>
      <p:sp>
        <p:nvSpPr>
          <p:cNvPr id="7" name="Date Placeholder 4" hidden="0"/>
          <p:cNvSpPr>
            <a:spLocks noGrp="1"/>
          </p:cNvSpPr>
          <p:nvPr isPhoto="0" userDrawn="0">
            <p:ph type="dt" sz="half" idx="10" hasCustomPrompt="0"/>
          </p:nvPr>
        </p:nvSpPr>
        <p:spPr bwMode="auto"/>
        <p:txBody>
          <a:bodyPr/>
          <a:lstStyle/>
          <a:p>
            <a:pPr>
              <a:defRPr/>
            </a:pPr>
            <a:fld id="{01E60F85-C85E-4C49-BC6F-33A1E85A8AFD}" type="datetimeFigureOut">
              <a:t>09/11/2017</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7584270F-E9D8-432C-9DD1-0167F42F3C1B}" type="slidenum">
              <a:t>‹N°›</a:t>
            </a:fld>
            <a:endParaRPr lang="fr-FR"/>
          </a:p>
        </p:txBody>
      </p:sp>
    </p:spTree>
  </p:cSld>
  <p:clrMapOvr>
    <a:masterClrMapping/>
  </p:clrMapOvr>
  <p:hf dt="1" ftr="1" hdr="1" sldNum="1"/>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Title Placeholder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fr-FR"/>
              <a:t>Modifiez le style du titre</a:t>
            </a:r>
            <a:endParaRPr lang="en-US"/>
          </a:p>
        </p:txBody>
      </p:sp>
      <p:sp>
        <p:nvSpPr>
          <p:cNvPr id="5" name="Text Placeholder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fr-FR"/>
              <a:t>Modifiez les styles du texte du masque</a:t>
            </a:r>
            <a:endParaRPr/>
          </a:p>
        </p:txBody>
      </p:sp>
      <p:sp>
        <p:nvSpPr>
          <p:cNvPr id="6" name="Date Placeholder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1E60F85-C85E-4C49-BC6F-33A1E85A8AFD}" type="datetimeFigureOut">
              <a:t>09/11/2017</a:t>
            </a:fld>
            <a:endParaRPr lang="fr-FR"/>
          </a:p>
        </p:txBody>
      </p:sp>
      <p:sp>
        <p:nvSpPr>
          <p:cNvPr id="7" name="Footer Placeholder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fr-FR"/>
          </a:p>
        </p:txBody>
      </p:sp>
      <p:sp>
        <p:nvSpPr>
          <p:cNvPr id="8" name="Slide Number Placeholder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584270F-E9D8-432C-9DD1-0167F42F3C1B}" type="slidenum">
              <a:t>‹N°›</a:t>
            </a:fld>
            <a:endParaRPr lang="fr-F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1" ftr="1" hdr="1" sldNum="1"/>
  <p:txStyles>
    <p:titleStyle>
      <a:lvl1pPr algn="l" defTabSz="914400">
        <a:lnSpc>
          <a:spcPct val="90000"/>
        </a:lnSpc>
        <a:spcBef>
          <a:spcPts val="0"/>
        </a:spcBef>
        <a:buNone/>
        <a:defRPr sz="4400">
          <a:solidFill>
            <a:schemeClr val="tx1"/>
          </a:solidFill>
          <a:latin typeface="+mj-lt"/>
          <a:ea typeface="+mj-ea"/>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defRPr>
      </a:lvl1pPr>
      <a:lvl2pPr marL="685800" indent="-228600" algn="l" defTabSz="914400">
        <a:lnSpc>
          <a:spcPct val="90000"/>
        </a:lnSpc>
        <a:spcBef>
          <a:spcPts val="500"/>
        </a:spcBef>
        <a:buFont typeface="Arial"/>
        <a:buChar char="•"/>
        <a:defRPr sz="2400">
          <a:solidFill>
            <a:schemeClr val="tx1"/>
          </a:solidFill>
          <a:latin typeface="+mn-lt"/>
          <a:ea typeface="+mn-ea"/>
        </a:defRPr>
      </a:lvl2pPr>
      <a:lvl3pPr marL="1143000" indent="-228600" algn="l" defTabSz="914400">
        <a:lnSpc>
          <a:spcPct val="90000"/>
        </a:lnSpc>
        <a:spcBef>
          <a:spcPts val="500"/>
        </a:spcBef>
        <a:buFont typeface="Arial"/>
        <a:buChar char="•"/>
        <a:defRPr sz="2000">
          <a:solidFill>
            <a:schemeClr val="tx1"/>
          </a:solidFill>
          <a:latin typeface="+mn-lt"/>
          <a:ea typeface="+mn-ea"/>
        </a:defRPr>
      </a:lvl3pPr>
      <a:lvl4pPr marL="1600200" indent="-228600" algn="l" defTabSz="914400">
        <a:lnSpc>
          <a:spcPct val="90000"/>
        </a:lnSpc>
        <a:spcBef>
          <a:spcPts val="500"/>
        </a:spcBef>
        <a:buFont typeface="Arial"/>
        <a:buChar char="•"/>
        <a:defRPr sz="1800">
          <a:solidFill>
            <a:schemeClr val="tx1"/>
          </a:solidFill>
          <a:latin typeface="+mn-lt"/>
          <a:ea typeface="+mn-ea"/>
        </a:defRPr>
      </a:lvl4pPr>
      <a:lvl5pPr marL="2057400" indent="-228600" algn="l" defTabSz="914400">
        <a:lnSpc>
          <a:spcPct val="90000"/>
        </a:lnSpc>
        <a:spcBef>
          <a:spcPts val="500"/>
        </a:spcBef>
        <a:buFont typeface="Arial"/>
        <a:buChar char="•"/>
        <a:defRPr sz="1800">
          <a:solidFill>
            <a:schemeClr val="tx1"/>
          </a:solidFill>
          <a:latin typeface="+mn-lt"/>
          <a:ea typeface="+mn-ea"/>
        </a:defRPr>
      </a:lvl5pPr>
      <a:lvl6pPr marL="2514600" indent="-228600" algn="l" defTabSz="914400">
        <a:lnSpc>
          <a:spcPct val="90000"/>
        </a:lnSpc>
        <a:spcBef>
          <a:spcPts val="500"/>
        </a:spcBef>
        <a:buFont typeface="Arial"/>
        <a:buChar char="•"/>
        <a:defRPr sz="1800">
          <a:solidFill>
            <a:schemeClr val="tx1"/>
          </a:solidFill>
          <a:latin typeface="+mn-lt"/>
          <a:ea typeface="+mn-ea"/>
        </a:defRPr>
      </a:lvl6pPr>
      <a:lvl7pPr marL="2971800" indent="-228600" algn="l" defTabSz="914400">
        <a:lnSpc>
          <a:spcPct val="90000"/>
        </a:lnSpc>
        <a:spcBef>
          <a:spcPts val="500"/>
        </a:spcBef>
        <a:buFont typeface="Arial"/>
        <a:buChar char="•"/>
        <a:defRPr sz="1800">
          <a:solidFill>
            <a:schemeClr val="tx1"/>
          </a:solidFill>
          <a:latin typeface="+mn-lt"/>
          <a:ea typeface="+mn-ea"/>
        </a:defRPr>
      </a:lvl7pPr>
      <a:lvl8pPr marL="3429000" indent="-228600" algn="l" defTabSz="914400">
        <a:lnSpc>
          <a:spcPct val="90000"/>
        </a:lnSpc>
        <a:spcBef>
          <a:spcPts val="500"/>
        </a:spcBef>
        <a:buFont typeface="Arial"/>
        <a:buChar char="•"/>
        <a:defRPr sz="1800">
          <a:solidFill>
            <a:schemeClr val="tx1"/>
          </a:solidFill>
          <a:latin typeface="+mn-lt"/>
          <a:ea typeface="+mn-ea"/>
        </a:defRPr>
      </a:lvl8pPr>
      <a:lvl9pPr marL="3886200" indent="-228600" algn="l" defTabSz="914400">
        <a:lnSpc>
          <a:spcPct val="90000"/>
        </a:lnSpc>
        <a:spcBef>
          <a:spcPts val="500"/>
        </a:spcBef>
        <a:buFont typeface="Arial"/>
        <a:buChar char="•"/>
        <a:defRPr sz="1800">
          <a:solidFill>
            <a:schemeClr val="tx1"/>
          </a:solidFill>
          <a:latin typeface="+mn-lt"/>
          <a:ea typeface="+mn-ea"/>
        </a:defRPr>
      </a:lvl9pPr>
    </p:bodyStyle>
    <p:otherStyle>
      <a:defPPr>
        <a:defRPr lang="en-US"/>
      </a:defPPr>
      <a:lvl1pPr marL="0" algn="l" defTabSz="914400">
        <a:defRPr sz="1800">
          <a:solidFill>
            <a:schemeClr val="tx1"/>
          </a:solidFill>
          <a:latin typeface="+mn-lt"/>
          <a:ea typeface="+mn-ea"/>
        </a:defRPr>
      </a:lvl1pPr>
      <a:lvl2pPr marL="457200" algn="l" defTabSz="914400">
        <a:defRPr sz="1800">
          <a:solidFill>
            <a:schemeClr val="tx1"/>
          </a:solidFill>
          <a:latin typeface="+mn-lt"/>
          <a:ea typeface="+mn-ea"/>
        </a:defRPr>
      </a:lvl2pPr>
      <a:lvl3pPr marL="914400" algn="l" defTabSz="914400">
        <a:defRPr sz="1800">
          <a:solidFill>
            <a:schemeClr val="tx1"/>
          </a:solidFill>
          <a:latin typeface="+mn-lt"/>
          <a:ea typeface="+mn-ea"/>
        </a:defRPr>
      </a:lvl3pPr>
      <a:lvl4pPr marL="1371600" algn="l" defTabSz="914400">
        <a:defRPr sz="1800">
          <a:solidFill>
            <a:schemeClr val="tx1"/>
          </a:solidFill>
          <a:latin typeface="+mn-lt"/>
          <a:ea typeface="+mn-ea"/>
        </a:defRPr>
      </a:lvl4pPr>
      <a:lvl5pPr marL="1828800" algn="l" defTabSz="914400">
        <a:defRPr sz="1800">
          <a:solidFill>
            <a:schemeClr val="tx1"/>
          </a:solidFill>
          <a:latin typeface="+mn-lt"/>
          <a:ea typeface="+mn-ea"/>
        </a:defRPr>
      </a:lvl5pPr>
      <a:lvl6pPr marL="2286000" algn="l" defTabSz="914400">
        <a:defRPr sz="1800">
          <a:solidFill>
            <a:schemeClr val="tx1"/>
          </a:solidFill>
          <a:latin typeface="+mn-lt"/>
          <a:ea typeface="+mn-ea"/>
        </a:defRPr>
      </a:lvl6pPr>
      <a:lvl7pPr marL="2743200" algn="l" defTabSz="914400">
        <a:defRPr sz="1800">
          <a:solidFill>
            <a:schemeClr val="tx1"/>
          </a:solidFill>
          <a:latin typeface="+mn-lt"/>
          <a:ea typeface="+mn-ea"/>
        </a:defRPr>
      </a:lvl7pPr>
      <a:lvl8pPr marL="3200400" algn="l" defTabSz="914400">
        <a:defRPr sz="1800">
          <a:solidFill>
            <a:schemeClr val="tx1"/>
          </a:solidFill>
          <a:latin typeface="+mn-lt"/>
          <a:ea typeface="+mn-ea"/>
        </a:defRPr>
      </a:lvl8pPr>
      <a:lvl9pPr marL="3657600" algn="l" defTabSz="914400">
        <a:defRPr sz="1800">
          <a:solidFill>
            <a:schemeClr val="tx1"/>
          </a:solidFill>
          <a:latin typeface="+mn-lt"/>
          <a:ea typeface="+mn-e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jpg"/><Relationship Id="rId7" Type="http://schemas.openxmlformats.org/officeDocument/2006/relationships/image" Target="../media/image5.jpg"/><Relationship Id="rId8" Type="http://schemas.openxmlformats.org/officeDocument/2006/relationships/image" Target="../media/image6.jp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5.jp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5.jp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2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5.jp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5.jp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 Id="rId11" Type="http://schemas.openxmlformats.org/officeDocument/2006/relationships/image" Target="../media/image12.png"/><Relationship Id="rId12" Type="http://schemas.openxmlformats.org/officeDocument/2006/relationships/image" Target="../media/image1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5.jp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Rectangle 14" hidden="0"/>
          <p:cNvSpPr/>
          <p:nvPr isPhoto="0" userDrawn="0"/>
        </p:nvSpPr>
        <p:spPr bwMode="auto">
          <a:xfrm>
            <a:off x="0" y="5954199"/>
            <a:ext cx="12192000" cy="9575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pic>
        <p:nvPicPr>
          <p:cNvPr id="5" name="Image 3" hidden="0"/>
          <p:cNvPicPr>
            <a:picLocks noChangeAspect="1"/>
          </p:cNvPicPr>
          <p:nvPr isPhoto="0" userDrawn="0"/>
        </p:nvPicPr>
        <p:blipFill>
          <a:blip r:embed="rId3"/>
          <a:stretch/>
        </p:blipFill>
        <p:spPr bwMode="auto">
          <a:xfrm flipH="0" flipV="0">
            <a:off x="0" y="-306815"/>
            <a:ext cx="1664333" cy="1176609"/>
          </a:xfrm>
          <a:prstGeom prst="rect">
            <a:avLst/>
          </a:prstGeom>
        </p:spPr>
      </p:pic>
      <p:pic>
        <p:nvPicPr>
          <p:cNvPr id="6" name="Image 4" descr="FROM NORD" hidden="0"/>
          <p:cNvPicPr/>
          <p:nvPr isPhoto="0" userDrawn="0"/>
        </p:nvPicPr>
        <p:blipFill>
          <a:blip r:embed="rId4"/>
          <a:stretch/>
        </p:blipFill>
        <p:spPr bwMode="auto">
          <a:xfrm>
            <a:off x="514032" y="4277677"/>
            <a:ext cx="1391284" cy="493395"/>
          </a:xfrm>
          <a:prstGeom prst="rect">
            <a:avLst/>
          </a:prstGeom>
          <a:noFill/>
          <a:ln>
            <a:noFill/>
          </a:ln>
        </p:spPr>
      </p:pic>
      <p:pic>
        <p:nvPicPr>
          <p:cNvPr id="7" name="Image 5" descr="Résultat de recherche d'images pour &quot;rederscentrale&quot;" hidden="0"/>
          <p:cNvPicPr/>
          <p:nvPr isPhoto="0" userDrawn="0"/>
        </p:nvPicPr>
        <p:blipFill>
          <a:blip r:embed="rId5"/>
          <a:stretch/>
        </p:blipFill>
        <p:spPr bwMode="auto">
          <a:xfrm>
            <a:off x="2516505" y="4152581"/>
            <a:ext cx="796290" cy="743585"/>
          </a:xfrm>
          <a:prstGeom prst="rect">
            <a:avLst/>
          </a:prstGeom>
          <a:noFill/>
          <a:ln>
            <a:noFill/>
          </a:ln>
        </p:spPr>
      </p:pic>
      <p:pic>
        <p:nvPicPr>
          <p:cNvPr id="8" name="Image 6" descr="Kent &amp; Essex IFCA" hidden="0"/>
          <p:cNvPicPr>
            <a:picLocks noChangeAspect="1"/>
          </p:cNvPicPr>
          <p:nvPr isPhoto="0" userDrawn="0"/>
        </p:nvPicPr>
        <p:blipFill>
          <a:blip r:embed="rId6"/>
          <a:stretch/>
        </p:blipFill>
        <p:spPr bwMode="auto">
          <a:xfrm>
            <a:off x="4230835" y="4277677"/>
            <a:ext cx="2749156" cy="612000"/>
          </a:xfrm>
          <a:prstGeom prst="rect">
            <a:avLst/>
          </a:prstGeom>
          <a:noFill/>
          <a:ln>
            <a:noFill/>
          </a:ln>
        </p:spPr>
      </p:pic>
      <p:pic>
        <p:nvPicPr>
          <p:cNvPr id="9" name="Image 7" descr="http://wwz.ifremer.fr/var/storage/images/medias-ifremer/medias-institut/l-institut/logos/logo-ifremer/1172025-2-fre-FR/Logo-Ifremer_content_embed_medium.jpg" hidden="0"/>
          <p:cNvPicPr/>
          <p:nvPr isPhoto="0" userDrawn="0"/>
        </p:nvPicPr>
        <p:blipFill>
          <a:blip r:embed="rId7"/>
          <a:stretch/>
        </p:blipFill>
        <p:spPr bwMode="auto">
          <a:xfrm>
            <a:off x="7378700" y="4286566"/>
            <a:ext cx="1701800" cy="609600"/>
          </a:xfrm>
          <a:prstGeom prst="rect">
            <a:avLst/>
          </a:prstGeom>
          <a:noFill/>
          <a:ln>
            <a:noFill/>
          </a:ln>
        </p:spPr>
      </p:pic>
      <p:pic>
        <p:nvPicPr>
          <p:cNvPr id="10" name="Image 8" descr="cid:image001.jpg@01D03AEA.79ABE0D0" hidden="0"/>
          <p:cNvPicPr/>
          <p:nvPr isPhoto="0" userDrawn="0"/>
        </p:nvPicPr>
        <p:blipFill>
          <a:blip r:embed="rId8"/>
          <a:stretch/>
        </p:blipFill>
        <p:spPr bwMode="auto">
          <a:xfrm>
            <a:off x="9877919" y="4324666"/>
            <a:ext cx="1669415" cy="571500"/>
          </a:xfrm>
          <a:prstGeom prst="rect">
            <a:avLst/>
          </a:prstGeom>
          <a:noFill/>
          <a:ln>
            <a:noFill/>
          </a:ln>
        </p:spPr>
      </p:pic>
      <p:pic>
        <p:nvPicPr>
          <p:cNvPr id="11" name="Image 9" descr="Logo" hidden="0"/>
          <p:cNvPicPr/>
          <p:nvPr isPhoto="0" userDrawn="0"/>
        </p:nvPicPr>
        <p:blipFill>
          <a:blip r:embed="rId9"/>
          <a:stretch/>
        </p:blipFill>
        <p:spPr bwMode="auto">
          <a:xfrm>
            <a:off x="3716485" y="5104496"/>
            <a:ext cx="1028700" cy="726440"/>
          </a:xfrm>
          <a:prstGeom prst="rect">
            <a:avLst/>
          </a:prstGeom>
          <a:noFill/>
          <a:ln>
            <a:noFill/>
          </a:ln>
        </p:spPr>
      </p:pic>
      <p:pic>
        <p:nvPicPr>
          <p:cNvPr id="12" name="Image 10" hidden="0"/>
          <p:cNvPicPr>
            <a:picLocks noChangeAspect="1"/>
          </p:cNvPicPr>
          <p:nvPr isPhoto="0" userDrawn="0"/>
        </p:nvPicPr>
        <p:blipFill>
          <a:blip r:embed="rId10"/>
          <a:stretch/>
        </p:blipFill>
        <p:spPr bwMode="auto">
          <a:xfrm>
            <a:off x="1343025" y="5085080"/>
            <a:ext cx="1704976" cy="889098"/>
          </a:xfrm>
          <a:prstGeom prst="rect">
            <a:avLst/>
          </a:prstGeom>
        </p:spPr>
      </p:pic>
      <p:pic>
        <p:nvPicPr>
          <p:cNvPr id="13" name="Image 11" hidden="0"/>
          <p:cNvPicPr/>
          <p:nvPr isPhoto="0" userDrawn="0"/>
        </p:nvPicPr>
        <p:blipFill>
          <a:blip r:embed="rId11"/>
          <a:stretch/>
        </p:blipFill>
        <p:spPr bwMode="auto">
          <a:xfrm>
            <a:off x="5691505" y="5228321"/>
            <a:ext cx="1780540" cy="602615"/>
          </a:xfrm>
          <a:prstGeom prst="rect">
            <a:avLst/>
          </a:prstGeom>
        </p:spPr>
      </p:pic>
      <p:pic>
        <p:nvPicPr>
          <p:cNvPr id="14" name="Image 12" descr="POLEAQUIMER" hidden="0"/>
          <p:cNvPicPr>
            <a:picLocks noChangeAspect="1"/>
          </p:cNvPicPr>
          <p:nvPr isPhoto="0" userDrawn="0"/>
        </p:nvPicPr>
        <p:blipFill>
          <a:blip r:embed="rId12"/>
          <a:srcRect l="0" t="14287" r="50962" b="13265"/>
          <a:stretch/>
        </p:blipFill>
        <p:spPr bwMode="auto">
          <a:xfrm>
            <a:off x="8565128" y="5259628"/>
            <a:ext cx="1551548" cy="540000"/>
          </a:xfrm>
          <a:prstGeom prst="rect">
            <a:avLst/>
          </a:prstGeom>
          <a:noFill/>
          <a:ln>
            <a:noFill/>
          </a:ln>
        </p:spPr>
      </p:pic>
      <p:pic>
        <p:nvPicPr>
          <p:cNvPr id="15" name="Image 13" hidden="0"/>
          <p:cNvPicPr>
            <a:picLocks noChangeAspect="1"/>
          </p:cNvPicPr>
          <p:nvPr isPhoto="0" userDrawn="0"/>
        </p:nvPicPr>
        <p:blipFill>
          <a:blip r:embed="rId13"/>
          <a:stretch/>
        </p:blipFill>
        <p:spPr bwMode="auto">
          <a:xfrm>
            <a:off x="212578" y="6147159"/>
            <a:ext cx="1982935" cy="651536"/>
          </a:xfrm>
          <a:prstGeom prst="rect">
            <a:avLst/>
          </a:prstGeom>
        </p:spPr>
      </p:pic>
      <p:sp>
        <p:nvSpPr>
          <p:cNvPr id="16" name="ZoneTexte 15" hidden="0"/>
          <p:cNvSpPr>
            <a:spLocks noAdjustHandles="0" noChangeArrowheads="0"/>
          </p:cNvSpPr>
          <p:nvPr isPhoto="0" userDrawn="0"/>
        </p:nvSpPr>
        <p:spPr bwMode="auto">
          <a:xfrm>
            <a:off x="2285823" y="6147159"/>
            <a:ext cx="9658548" cy="523220"/>
          </a:xfrm>
          <a:prstGeom prst="rect">
            <a:avLst/>
          </a:prstGeom>
          <a:noFill/>
        </p:spPr>
        <p:txBody>
          <a:bodyPr wrap="square" rtlCol="0">
            <a:spAutoFit/>
          </a:bodyPr>
          <a:lstStyle/>
          <a:p>
            <a:pPr lvl="0" algn="just">
              <a:defRPr/>
            </a:pPr>
            <a:r>
              <a:rPr lang="en-US" sz="1400" i="1">
                <a:latin typeface="Montserrat Light"/>
              </a:rPr>
              <a:t>“This project has received funding from the </a:t>
            </a:r>
            <a:r>
              <a:rPr lang="en-US" sz="1400" i="1">
                <a:latin typeface="Montserrat Light"/>
              </a:rPr>
              <a:t>Interreg</a:t>
            </a:r>
            <a:r>
              <a:rPr lang="en-US" sz="1400" i="1">
                <a:latin typeface="Montserrat Light"/>
              </a:rPr>
              <a:t> 2 Seas </a:t>
            </a:r>
            <a:r>
              <a:rPr lang="en-US" sz="1400" i="1">
                <a:latin typeface="Montserrat Light"/>
              </a:rPr>
              <a:t>programme</a:t>
            </a:r>
            <a:r>
              <a:rPr lang="en-US" sz="1400" i="1">
                <a:latin typeface="Montserrat Light"/>
              </a:rPr>
              <a:t> 2014-2020 co-funded by the European Regional Development Fund under subsidy contract No </a:t>
            </a:r>
            <a:r>
              <a:rPr lang="en-US" sz="1400" i="1">
                <a:latin typeface="Montserrat Light"/>
              </a:rPr>
              <a:t>2S03-024” </a:t>
            </a:r>
            <a:endParaRPr lang="fr-FR" i="1">
              <a:latin typeface="Montserrat Light"/>
            </a:endParaRPr>
          </a:p>
        </p:txBody>
      </p:sp>
      <p:sp>
        <p:nvSpPr>
          <p:cNvPr id="17" name="" hidden="0"/>
          <p:cNvSpPr/>
          <p:nvPr isPhoto="0" userDrawn="0"/>
        </p:nvSpPr>
        <p:spPr bwMode="auto">
          <a:xfrm flipH="0" flipV="0">
            <a:off x="4274131" y="45686"/>
            <a:ext cx="4644881" cy="486360"/>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SUMARiS WORKING GROUP 03/14/2019</a:t>
            </a:r>
            <a:endParaRPr/>
          </a:p>
        </p:txBody>
      </p:sp>
      <p:sp>
        <p:nvSpPr>
          <p:cNvPr id="18" name="" hidden="0"/>
          <p:cNvSpPr/>
          <p:nvPr isPhoto="0" userDrawn="0"/>
        </p:nvSpPr>
        <p:spPr bwMode="auto">
          <a:xfrm flipH="0" flipV="0">
            <a:off x="497157" y="866118"/>
            <a:ext cx="11273424" cy="448059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ctr">
              <a:defRPr/>
            </a:pPr>
            <a:r>
              <a:rPr sz="4800"/>
              <a:t>Atlas of the distribution of skates and rays</a:t>
            </a:r>
            <a:endParaRPr sz="7200"/>
          </a:p>
        </p:txBody>
      </p:sp>
      <p:pic>
        <p:nvPicPr>
          <p:cNvPr id="19" name="" hidden="0"/>
          <p:cNvPicPr>
            <a:picLocks noChangeAspect="1"/>
          </p:cNvPicPr>
          <p:nvPr isPhoto="0" userDrawn="0"/>
        </p:nvPicPr>
        <p:blipFill>
          <a:blip r:embed="rId14"/>
          <a:stretch/>
        </p:blipFill>
        <p:spPr bwMode="auto">
          <a:xfrm>
            <a:off x="3771900" y="1782126"/>
            <a:ext cx="4457700" cy="24003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Image 18" hidden="0"/>
          <p:cNvPicPr>
            <a:picLocks noChangeAspect="1"/>
          </p:cNvPicPr>
          <p:nvPr isPhoto="0" userDrawn="0"/>
        </p:nvPicPr>
        <p:blipFill>
          <a:blip r:embed="rId3"/>
          <a:stretch/>
        </p:blipFill>
        <p:spPr bwMode="auto">
          <a:xfrm>
            <a:off x="145023" y="-269395"/>
            <a:ext cx="1855299" cy="1311615"/>
          </a:xfrm>
          <a:prstGeom prst="rect">
            <a:avLst/>
          </a:prstGeom>
        </p:spPr>
      </p:pic>
      <p:pic>
        <p:nvPicPr>
          <p:cNvPr id="5" name="Image 19" hidden="0"/>
          <p:cNvPicPr>
            <a:picLocks noChangeAspect="1"/>
          </p:cNvPicPr>
          <p:nvPr isPhoto="0" userDrawn="0"/>
        </p:nvPicPr>
        <p:blipFill>
          <a:blip r:embed="rId4"/>
          <a:stretch/>
        </p:blipFill>
        <p:spPr bwMode="auto">
          <a:xfrm>
            <a:off x="9976009" y="198643"/>
            <a:ext cx="1982934" cy="651535"/>
          </a:xfrm>
          <a:prstGeom prst="rect">
            <a:avLst/>
          </a:prstGeom>
        </p:spPr>
      </p:pic>
      <p:pic>
        <p:nvPicPr>
          <p:cNvPr id="6" name="Image 20" hidden="0"/>
          <p:cNvPicPr>
            <a:picLocks noChangeAspect="1"/>
          </p:cNvPicPr>
          <p:nvPr isPhoto="0" userDrawn="0"/>
        </p:nvPicPr>
        <p:blipFill>
          <a:blip r:embed="rId5"/>
          <a:stretch/>
        </p:blipFill>
        <p:spPr bwMode="auto">
          <a:xfrm>
            <a:off x="0" y="5270089"/>
            <a:ext cx="12246131" cy="1587909"/>
          </a:xfrm>
          <a:prstGeom prst="rect">
            <a:avLst/>
          </a:prstGeom>
        </p:spPr>
      </p:pic>
      <p:sp>
        <p:nvSpPr>
          <p:cNvPr id="7" name="Rectangle 6" hidden="0"/>
          <p:cNvSpPr/>
          <p:nvPr isPhoto="0" userDrawn="0"/>
        </p:nvSpPr>
        <p:spPr bwMode="auto">
          <a:xfrm>
            <a:off x="422910" y="989426"/>
            <a:ext cx="11536572" cy="1676435"/>
          </a:xfrm>
          <a:prstGeom prst="rect">
            <a:avLst/>
          </a:prstGeom>
        </p:spPr>
        <p:txBody>
          <a:bodyPr wrap="square">
            <a:spAutoFit/>
          </a:bodyPr>
          <a:lstStyle/>
          <a:p>
            <a:pPr>
              <a:defRPr/>
            </a:pPr>
            <a:r>
              <a:rPr lang="en-GB" sz="2600" b="0" i="0" u="none" strike="noStrike" cap="none" spc="0">
                <a:solidFill>
                  <a:srgbClr val="164194"/>
                </a:solidFill>
                <a:latin typeface="Calibri"/>
                <a:ea typeface="Calibri"/>
              </a:rPr>
              <a:t>"Atlas of the spatial distribution of the different species of skates and </a:t>
            </a:r>
            <a:r>
              <a:rPr lang="en-GB" sz="2600" b="0" i="0" u="none" strike="noStrike" cap="none" spc="0">
                <a:solidFill>
                  <a:srgbClr val="164194"/>
                </a:solidFill>
                <a:latin typeface="Calibri"/>
                <a:ea typeface="Calibri"/>
              </a:rPr>
              <a:t>rays in the Channel and the Southern North Sea built on historical </a:t>
            </a:r>
            <a:r>
              <a:rPr lang="en-GB" sz="2600" b="0" i="0" u="none" strike="noStrike" cap="none" spc="0">
                <a:solidFill>
                  <a:srgbClr val="164194"/>
                </a:solidFill>
                <a:latin typeface="Calibri"/>
                <a:ea typeface="Calibri"/>
              </a:rPr>
              <a:t>data per species and per fishery and information collected during the </a:t>
            </a:r>
            <a:r>
              <a:rPr lang="en-GB" sz="2600" b="0" i="0" u="none" strike="noStrike" cap="none" spc="0">
                <a:solidFill>
                  <a:srgbClr val="164194"/>
                </a:solidFill>
                <a:latin typeface="Calibri"/>
                <a:ea typeface="Calibri"/>
              </a:rPr>
              <a:t>project, including reconstructed per-specie catches and landings, and </a:t>
            </a:r>
            <a:r>
              <a:rPr lang="en-GB" sz="2600" b="0" i="0" u="none" strike="noStrike" cap="none" spc="0">
                <a:solidFill>
                  <a:srgbClr val="164194"/>
                </a:solidFill>
                <a:latin typeface="Calibri"/>
                <a:ea typeface="Calibri"/>
              </a:rPr>
              <a:t>new information from the fisheries campaigns."</a:t>
            </a:r>
            <a:endParaRPr lang="en-GB" sz="2600" b="0" i="0" u="none" strike="noStrike" cap="none" spc="0">
              <a:solidFill>
                <a:srgbClr val="164194"/>
              </a:solidFill>
              <a:latin typeface="Calibri"/>
              <a:ea typeface="Calibri"/>
            </a:endParaRPr>
          </a:p>
        </p:txBody>
      </p:sp>
      <p:sp>
        <p:nvSpPr>
          <p:cNvPr id="8" name="" hidden="0"/>
          <p:cNvSpPr/>
          <p:nvPr isPhoto="0" userDrawn="0"/>
        </p:nvSpPr>
        <p:spPr bwMode="auto">
          <a:xfrm flipH="0" flipV="0">
            <a:off x="4346301" y="5320311"/>
            <a:ext cx="6539198" cy="118875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3600" b="0" i="1"/>
              <a:t>In short: data + processing = atlas</a:t>
            </a:r>
            <a:endParaRPr sz="3600" b="0" i="1"/>
          </a:p>
        </p:txBody>
      </p:sp>
      <p:sp>
        <p:nvSpPr>
          <p:cNvPr id="9" name="TextBox 1" hidden="0"/>
          <p:cNvSpPr>
            <a:spLocks noAdjustHandles="0" noChangeArrowheads="0"/>
          </p:cNvSpPr>
          <p:nvPr isPhoto="0" userDrawn="0"/>
        </p:nvSpPr>
        <p:spPr bwMode="auto">
          <a:xfrm>
            <a:off x="2114550" y="203846"/>
            <a:ext cx="7659360" cy="640115"/>
          </a:xfrm>
          <a:prstGeom prst="rect">
            <a:avLst/>
          </a:prstGeom>
          <a:noFill/>
        </p:spPr>
        <p:txBody>
          <a:bodyPr wrap="square" rtlCol="0">
            <a:spAutoFit/>
          </a:bodyPr>
          <a:lstStyle/>
          <a:p>
            <a:pPr algn="ctr">
              <a:defRPr/>
            </a:pPr>
            <a:r>
              <a:rPr lang="en-GB" sz="3600" b="1">
                <a:latin typeface="Montserrat Light"/>
              </a:rPr>
              <a:t>Atlas of rays and skates</a:t>
            </a:r>
            <a:endParaRPr lang="en-GB" sz="3600" b="1"/>
          </a:p>
        </p:txBody>
      </p:sp>
      <p:sp>
        <p:nvSpPr>
          <p:cNvPr id="10" name="" hidden="0"/>
          <p:cNvSpPr/>
          <p:nvPr isPhoto="0" userDrawn="0"/>
        </p:nvSpPr>
        <p:spPr bwMode="auto">
          <a:xfrm flipH="0" flipV="0">
            <a:off x="4568116" y="4227534"/>
            <a:ext cx="914399"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endParaRPr/>
          </a:p>
        </p:txBody>
      </p:sp>
      <p:sp>
        <p:nvSpPr>
          <p:cNvPr id="11" name="" hidden="0"/>
          <p:cNvSpPr/>
          <p:nvPr isPhoto="0" userDrawn="0"/>
        </p:nvSpPr>
        <p:spPr bwMode="auto">
          <a:xfrm flipH="0" flipV="0">
            <a:off x="458013" y="2818356"/>
            <a:ext cx="11147013" cy="274323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sz="2600"/>
              <a:t>Framework:</a:t>
            </a:r>
            <a:endParaRPr sz="2600"/>
          </a:p>
          <a:p>
            <a:pPr>
              <a:defRPr/>
            </a:pPr>
            <a:endParaRPr sz="2600"/>
          </a:p>
          <a:p>
            <a:pPr marL="514800" indent="-514800">
              <a:buFont typeface="Arial"/>
              <a:buChar char="•"/>
              <a:defRPr/>
            </a:pPr>
            <a:r>
              <a:rPr sz="2600"/>
              <a:t>"</a:t>
            </a:r>
            <a:r>
              <a:rPr lang="fr-FR" sz="2600" b="0" i="0" u="none" strike="noStrike" cap="none" spc="0">
                <a:solidFill>
                  <a:schemeClr val="tx1"/>
                </a:solidFill>
                <a:latin typeface="Calibri"/>
                <a:ea typeface="Calibri"/>
                <a:cs typeface="Calibri"/>
              </a:rPr>
              <a:t>Developing a modern data workflow for regularly updated data" (Yenni et al 2019 PLOS ONE).</a:t>
            </a:r>
            <a:endParaRPr sz="2600"/>
          </a:p>
          <a:p>
            <a:pPr marL="514800" indent="-514800">
              <a:buFont typeface="Arial"/>
              <a:buChar char="•"/>
              <a:defRPr/>
            </a:pPr>
            <a:r>
              <a:rPr sz="2600"/>
              <a:t>One output (an atlas), different forms (document, html page, database)</a:t>
            </a:r>
            <a:endParaRPr sz="2600"/>
          </a:p>
          <a:p>
            <a:pPr>
              <a:defRPr/>
            </a:pPr>
            <a:endParaRPr sz="2600"/>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Image 18" hidden="0"/>
          <p:cNvPicPr>
            <a:picLocks noChangeAspect="1"/>
          </p:cNvPicPr>
          <p:nvPr isPhoto="0" userDrawn="0"/>
        </p:nvPicPr>
        <p:blipFill>
          <a:blip r:embed="rId3"/>
          <a:stretch/>
        </p:blipFill>
        <p:spPr bwMode="auto">
          <a:xfrm>
            <a:off x="145023" y="-269395"/>
            <a:ext cx="1855299" cy="1311615"/>
          </a:xfrm>
          <a:prstGeom prst="rect">
            <a:avLst/>
          </a:prstGeom>
        </p:spPr>
      </p:pic>
      <p:pic>
        <p:nvPicPr>
          <p:cNvPr id="5" name="Image 19" hidden="0"/>
          <p:cNvPicPr>
            <a:picLocks noChangeAspect="1"/>
          </p:cNvPicPr>
          <p:nvPr isPhoto="0" userDrawn="0"/>
        </p:nvPicPr>
        <p:blipFill>
          <a:blip r:embed="rId4"/>
          <a:stretch/>
        </p:blipFill>
        <p:spPr bwMode="auto">
          <a:xfrm>
            <a:off x="9976009" y="198643"/>
            <a:ext cx="1982934" cy="651535"/>
          </a:xfrm>
          <a:prstGeom prst="rect">
            <a:avLst/>
          </a:prstGeom>
        </p:spPr>
      </p:pic>
      <p:pic>
        <p:nvPicPr>
          <p:cNvPr id="6" name="Image 20" hidden="0"/>
          <p:cNvPicPr>
            <a:picLocks noChangeAspect="1"/>
          </p:cNvPicPr>
          <p:nvPr isPhoto="0" userDrawn="0"/>
        </p:nvPicPr>
        <p:blipFill>
          <a:blip r:embed="rId5"/>
          <a:stretch/>
        </p:blipFill>
        <p:spPr bwMode="auto">
          <a:xfrm>
            <a:off x="0" y="5270089"/>
            <a:ext cx="12246131" cy="1587909"/>
          </a:xfrm>
          <a:prstGeom prst="rect">
            <a:avLst/>
          </a:prstGeom>
        </p:spPr>
      </p:pic>
      <p:pic>
        <p:nvPicPr>
          <p:cNvPr id="7" name="" hidden="0"/>
          <p:cNvPicPr/>
          <p:nvPr isPhoto="0" userDrawn="0"/>
        </p:nvPicPr>
        <p:blipFill>
          <a:blip r:embed="rId6"/>
          <a:stretch/>
        </p:blipFill>
        <p:spPr bwMode="auto">
          <a:xfrm>
            <a:off x="145023" y="6147262"/>
            <a:ext cx="1701798" cy="609598"/>
          </a:xfrm>
          <a:prstGeom prst="rect">
            <a:avLst/>
          </a:prstGeom>
          <a:noFill/>
          <a:ln>
            <a:noFill/>
          </a:ln>
        </p:spPr>
      </p:pic>
      <p:pic>
        <p:nvPicPr>
          <p:cNvPr id="8" name="Image 18" hidden="0"/>
          <p:cNvPicPr>
            <a:picLocks noChangeAspect="1"/>
          </p:cNvPicPr>
          <p:nvPr isPhoto="0" userDrawn="0"/>
        </p:nvPicPr>
        <p:blipFill>
          <a:blip r:embed="rId7"/>
          <a:stretch/>
        </p:blipFill>
        <p:spPr bwMode="auto">
          <a:xfrm>
            <a:off x="145022" y="-269394"/>
            <a:ext cx="1855298" cy="1311615"/>
          </a:xfrm>
          <a:prstGeom prst="rect">
            <a:avLst/>
          </a:prstGeom>
        </p:spPr>
      </p:pic>
      <p:pic>
        <p:nvPicPr>
          <p:cNvPr id="9" name="Image 19" hidden="0"/>
          <p:cNvPicPr>
            <a:picLocks noChangeAspect="1"/>
          </p:cNvPicPr>
          <p:nvPr isPhoto="0" userDrawn="0"/>
        </p:nvPicPr>
        <p:blipFill>
          <a:blip r:embed="rId8"/>
          <a:stretch/>
        </p:blipFill>
        <p:spPr bwMode="auto">
          <a:xfrm>
            <a:off x="9976008" y="198642"/>
            <a:ext cx="1982934" cy="651534"/>
          </a:xfrm>
          <a:prstGeom prst="rect">
            <a:avLst/>
          </a:prstGeom>
        </p:spPr>
      </p:pic>
      <p:pic>
        <p:nvPicPr>
          <p:cNvPr id="10" name="Image 20" hidden="0"/>
          <p:cNvPicPr>
            <a:picLocks noChangeAspect="1"/>
          </p:cNvPicPr>
          <p:nvPr isPhoto="0" userDrawn="0"/>
        </p:nvPicPr>
        <p:blipFill>
          <a:blip r:embed="rId9"/>
          <a:stretch/>
        </p:blipFill>
        <p:spPr bwMode="auto">
          <a:xfrm>
            <a:off x="0" y="5270089"/>
            <a:ext cx="12246130" cy="1587908"/>
          </a:xfrm>
          <a:prstGeom prst="rect">
            <a:avLst/>
          </a:prstGeom>
        </p:spPr>
      </p:pic>
      <p:sp>
        <p:nvSpPr>
          <p:cNvPr id="11" name="TextBox 1" hidden="0"/>
          <p:cNvSpPr>
            <a:spLocks noAdjustHandles="0" noChangeArrowheads="0"/>
          </p:cNvSpPr>
          <p:nvPr isPhoto="0" userDrawn="0"/>
        </p:nvSpPr>
        <p:spPr bwMode="auto">
          <a:xfrm>
            <a:off x="2114550" y="203846"/>
            <a:ext cx="7659323" cy="640115"/>
          </a:xfrm>
          <a:prstGeom prst="rect">
            <a:avLst/>
          </a:prstGeom>
          <a:noFill/>
        </p:spPr>
        <p:txBody>
          <a:bodyPr wrap="square" rtlCol="0">
            <a:spAutoFit/>
          </a:bodyPr>
          <a:lstStyle/>
          <a:p>
            <a:pPr algn="ctr">
              <a:defRPr/>
            </a:pPr>
            <a:r>
              <a:rPr lang="en-GB" sz="3600" b="1">
                <a:latin typeface="Montserrat Light"/>
              </a:rPr>
              <a:t>Atlas of rays and skates</a:t>
            </a:r>
            <a:endParaRPr lang="en-GB" sz="3600" b="1"/>
          </a:p>
        </p:txBody>
      </p:sp>
      <p:sp>
        <p:nvSpPr>
          <p:cNvPr id="12" name="Rectangle 6" hidden="0"/>
          <p:cNvSpPr/>
          <p:nvPr isPhoto="0" userDrawn="0"/>
        </p:nvSpPr>
        <p:spPr bwMode="auto">
          <a:xfrm>
            <a:off x="422910" y="989426"/>
            <a:ext cx="11536752" cy="640115"/>
          </a:xfrm>
          <a:prstGeom prst="rect">
            <a:avLst/>
          </a:prstGeom>
        </p:spPr>
        <p:txBody>
          <a:bodyPr wrap="square">
            <a:spAutoFit/>
          </a:bodyPr>
          <a:lstStyle/>
          <a:p>
            <a:pPr>
              <a:defRPr/>
            </a:pPr>
            <a:r>
              <a:rPr lang="en-GB" sz="3600" b="0" i="0" u="none" strike="noStrike" cap="none" spc="0">
                <a:solidFill>
                  <a:srgbClr val="164194"/>
                </a:solidFill>
                <a:latin typeface="Calibri"/>
                <a:ea typeface="Calibri"/>
              </a:rPr>
              <a:t>Data</a:t>
            </a:r>
            <a:endParaRPr sz="3600" b="0" i="0" u="none" strike="noStrike" cap="none" spc="0">
              <a:solidFill>
                <a:srgbClr val="164194"/>
              </a:solidFill>
              <a:latin typeface="Calibri"/>
              <a:ea typeface="Calibri"/>
            </a:endParaRPr>
          </a:p>
        </p:txBody>
      </p:sp>
      <p:sp>
        <p:nvSpPr>
          <p:cNvPr id="13" name="" hidden="0"/>
          <p:cNvSpPr/>
          <p:nvPr isPhoto="0" userDrawn="0"/>
        </p:nvSpPr>
        <p:spPr bwMode="auto">
          <a:xfrm flipH="0" flipV="0">
            <a:off x="3467007" y="1597119"/>
            <a:ext cx="45755"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endParaRPr/>
          </a:p>
        </p:txBody>
      </p:sp>
      <p:sp>
        <p:nvSpPr>
          <p:cNvPr id="14" name="Rectangle 6" hidden="0"/>
          <p:cNvSpPr/>
          <p:nvPr isPhoto="0" userDrawn="0"/>
        </p:nvSpPr>
        <p:spPr bwMode="auto">
          <a:xfrm>
            <a:off x="596090" y="1584266"/>
            <a:ext cx="11550539" cy="3931955"/>
          </a:xfrm>
          <a:prstGeom prst="rect">
            <a:avLst/>
          </a:prstGeom>
        </p:spPr>
        <p:txBody>
          <a:bodyPr wrap="square">
            <a:spAutoFit/>
          </a:bodyPr>
          <a:lstStyle/>
          <a:p>
            <a:pPr>
              <a:defRPr/>
            </a:pPr>
            <a:r>
              <a:rPr lang="fr-FR" sz="2600" b="0" i="0" u="none" strike="noStrike" cap="none" spc="0">
                <a:solidFill>
                  <a:schemeClr val="tx1"/>
                </a:solidFill>
                <a:latin typeface="Calibri"/>
                <a:ea typeface="Calibri"/>
                <a:cs typeface="Calibri"/>
              </a:rPr>
              <a:t>Data were collected from three sources:</a:t>
            </a:r>
            <a:endParaRPr lang="fr-FR" sz="2600" b="0" i="0" u="none" strike="noStrike" cap="none" spc="0">
              <a:solidFill>
                <a:schemeClr val="tx1"/>
              </a:solidFill>
              <a:latin typeface="Calibri"/>
              <a:ea typeface="Calibri"/>
              <a:cs typeface="Calibri"/>
            </a:endParaRPr>
          </a:p>
          <a:p>
            <a:pPr>
              <a:defRPr/>
            </a:pPr>
            <a:r>
              <a:rPr lang="fr-FR" sz="2600" b="0" i="0" u="none" strike="noStrike" cap="none" spc="0">
                <a:solidFill>
                  <a:schemeClr val="tx1"/>
                </a:solidFill>
                <a:latin typeface="Calibri"/>
                <a:ea typeface="Calibri"/>
                <a:cs typeface="Calibri"/>
              </a:rPr>
              <a:t>• </a:t>
            </a:r>
            <a:r>
              <a:rPr lang="fr-FR" sz="2600" b="1" i="0" u="none" strike="noStrike" cap="none" spc="0">
                <a:solidFill>
                  <a:schemeClr val="tx1"/>
                </a:solidFill>
                <a:latin typeface="Calibri"/>
                <a:ea typeface="Calibri"/>
                <a:cs typeface="Calibri"/>
              </a:rPr>
              <a:t>landing</a:t>
            </a:r>
            <a:r>
              <a:rPr lang="fr-FR" sz="2600" b="0" i="0" u="none" strike="noStrike" cap="none" spc="0">
                <a:solidFill>
                  <a:schemeClr val="tx1"/>
                </a:solidFill>
                <a:latin typeface="Calibri"/>
                <a:ea typeface="Calibri"/>
                <a:cs typeface="Calibri"/>
              </a:rPr>
              <a:t>: from logbooks and sales notes collected at the national level, the landings weights are reported </a:t>
            </a:r>
            <a:r>
              <a:rPr lang="fr-FR" sz="2600" b="0" i="0" u="none" strike="noStrike" cap="none" spc="0">
                <a:solidFill>
                  <a:schemeClr val="tx1"/>
                </a:solidFill>
                <a:latin typeface="Calibri"/>
                <a:ea typeface="Calibri"/>
                <a:cs typeface="Calibri"/>
              </a:rPr>
              <a:t>in space and time,</a:t>
            </a:r>
            <a:endParaRPr lang="fr-FR" sz="2600" b="0" i="0" u="none" strike="noStrike" cap="none" spc="0">
              <a:solidFill>
                <a:schemeClr val="tx1"/>
              </a:solidFill>
              <a:latin typeface="Calibri"/>
              <a:ea typeface="Calibri"/>
              <a:cs typeface="Calibri"/>
            </a:endParaRPr>
          </a:p>
          <a:p>
            <a:pPr>
              <a:defRPr/>
            </a:pPr>
            <a:r>
              <a:rPr lang="fr-FR" sz="2600" b="0" i="0" u="none" strike="noStrike" cap="none" spc="0">
                <a:solidFill>
                  <a:schemeClr val="tx1"/>
                </a:solidFill>
                <a:latin typeface="Calibri"/>
                <a:ea typeface="Calibri"/>
                <a:cs typeface="Calibri"/>
              </a:rPr>
              <a:t>• </a:t>
            </a:r>
            <a:r>
              <a:rPr lang="fr-FR" sz="2600" b="1" i="0" u="none" strike="noStrike" cap="none" spc="0">
                <a:solidFill>
                  <a:schemeClr val="tx1"/>
                </a:solidFill>
                <a:latin typeface="Calibri"/>
                <a:ea typeface="Calibri"/>
                <a:cs typeface="Calibri"/>
              </a:rPr>
              <a:t>fishery sampling</a:t>
            </a:r>
            <a:r>
              <a:rPr lang="fr-FR" sz="2600" b="0" i="0" u="none" strike="noStrike" cap="none" spc="0">
                <a:solidFill>
                  <a:schemeClr val="tx1"/>
                </a:solidFill>
                <a:latin typeface="Calibri"/>
                <a:ea typeface="Calibri"/>
                <a:cs typeface="Calibri"/>
              </a:rPr>
              <a:t>: fishery catches are sampled at the national level and they provide information in </a:t>
            </a:r>
            <a:r>
              <a:rPr lang="fr-FR" sz="2600" b="0" i="0" u="none" strike="noStrike" cap="none" spc="0">
                <a:solidFill>
                  <a:schemeClr val="tx1"/>
                </a:solidFill>
                <a:latin typeface="Calibri"/>
                <a:ea typeface="Calibri"/>
                <a:cs typeface="Calibri"/>
              </a:rPr>
              <a:t>weights and size of the catches (landings and discards),</a:t>
            </a:r>
            <a:endParaRPr lang="fr-FR" sz="2600" b="0" i="0" u="none" strike="noStrike" cap="none" spc="0">
              <a:solidFill>
                <a:schemeClr val="tx1"/>
              </a:solidFill>
              <a:latin typeface="Calibri"/>
              <a:ea typeface="Calibri"/>
              <a:cs typeface="Calibri"/>
            </a:endParaRPr>
          </a:p>
          <a:p>
            <a:pPr>
              <a:defRPr/>
            </a:pPr>
            <a:r>
              <a:rPr lang="fr-FR" sz="2600" b="0" i="0" u="none" strike="noStrike" cap="none" spc="0">
                <a:solidFill>
                  <a:schemeClr val="tx1"/>
                </a:solidFill>
                <a:latin typeface="Calibri"/>
                <a:ea typeface="Calibri"/>
                <a:cs typeface="Calibri"/>
              </a:rPr>
              <a:t>• </a:t>
            </a:r>
            <a:r>
              <a:rPr lang="fr-FR" sz="2600" b="1" i="0" u="none" strike="noStrike" cap="none" spc="0">
                <a:solidFill>
                  <a:schemeClr val="tx1"/>
                </a:solidFill>
                <a:latin typeface="Calibri"/>
                <a:ea typeface="Calibri"/>
                <a:cs typeface="Calibri"/>
              </a:rPr>
              <a:t>survey sampling</a:t>
            </a:r>
            <a:r>
              <a:rPr lang="fr-FR" sz="2600" b="0" i="0" u="none" strike="noStrike" cap="none" spc="0">
                <a:solidFill>
                  <a:schemeClr val="tx1"/>
                </a:solidFill>
                <a:latin typeface="Calibri"/>
                <a:ea typeface="Calibri"/>
                <a:cs typeface="Calibri"/>
              </a:rPr>
              <a:t>: fishery survey provide indices of the species distribution (density. . . ), and biological </a:t>
            </a:r>
            <a:r>
              <a:rPr lang="fr-FR" sz="2600" b="0" i="0" u="none" strike="noStrike" cap="none" spc="0">
                <a:solidFill>
                  <a:schemeClr val="tx1"/>
                </a:solidFill>
                <a:latin typeface="Calibri"/>
                <a:ea typeface="Calibri"/>
                <a:cs typeface="Calibri"/>
              </a:rPr>
              <a:t>information of the individuals (size, weights, sex, maturity).</a:t>
            </a:r>
            <a:endParaRPr lang="fr-FR" sz="2600" b="0" i="0" u="none" strike="noStrike" cap="none" spc="0">
              <a:solidFill>
                <a:schemeClr val="tx1"/>
              </a:solidFill>
              <a:latin typeface="Calibri"/>
              <a:ea typeface="Calibri"/>
              <a:cs typeface="Calibri"/>
            </a:endParaRPr>
          </a:p>
          <a:p>
            <a:pPr marL="914850" lvl="1" indent="-514800">
              <a:buFont typeface="Arial"/>
              <a:buChar char="•"/>
              <a:defRPr/>
            </a:pPr>
            <a:endParaRPr/>
          </a:p>
          <a:p>
            <a:pPr lvl="1">
              <a:defRPr/>
            </a:pPr>
            <a:endParaRPr lang="fr-FR" sz="2600" b="0" i="0" u="none" strike="noStrike" cap="none" spc="0">
              <a:solidFill>
                <a:schemeClr val="tx1"/>
              </a:solidFill>
              <a:latin typeface="Calibri"/>
              <a:ea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Image 18" hidden="0"/>
          <p:cNvPicPr>
            <a:picLocks noChangeAspect="1"/>
          </p:cNvPicPr>
          <p:nvPr isPhoto="0" userDrawn="0"/>
        </p:nvPicPr>
        <p:blipFill>
          <a:blip r:embed="rId3"/>
          <a:stretch/>
        </p:blipFill>
        <p:spPr bwMode="auto">
          <a:xfrm>
            <a:off x="145023" y="-269395"/>
            <a:ext cx="1855299" cy="1311615"/>
          </a:xfrm>
          <a:prstGeom prst="rect">
            <a:avLst/>
          </a:prstGeom>
        </p:spPr>
      </p:pic>
      <p:pic>
        <p:nvPicPr>
          <p:cNvPr id="5" name="Image 19" hidden="0"/>
          <p:cNvPicPr>
            <a:picLocks noChangeAspect="1"/>
          </p:cNvPicPr>
          <p:nvPr isPhoto="0" userDrawn="0"/>
        </p:nvPicPr>
        <p:blipFill>
          <a:blip r:embed="rId4"/>
          <a:stretch/>
        </p:blipFill>
        <p:spPr bwMode="auto">
          <a:xfrm>
            <a:off x="9976009" y="198643"/>
            <a:ext cx="1982934" cy="651535"/>
          </a:xfrm>
          <a:prstGeom prst="rect">
            <a:avLst/>
          </a:prstGeom>
        </p:spPr>
      </p:pic>
      <p:pic>
        <p:nvPicPr>
          <p:cNvPr id="6" name="Image 20" hidden="0"/>
          <p:cNvPicPr>
            <a:picLocks noChangeAspect="1"/>
          </p:cNvPicPr>
          <p:nvPr isPhoto="0" userDrawn="0"/>
        </p:nvPicPr>
        <p:blipFill>
          <a:blip r:embed="rId5"/>
          <a:stretch/>
        </p:blipFill>
        <p:spPr bwMode="auto">
          <a:xfrm>
            <a:off x="0" y="5270089"/>
            <a:ext cx="12246131" cy="1587909"/>
          </a:xfrm>
          <a:prstGeom prst="rect">
            <a:avLst/>
          </a:prstGeom>
        </p:spPr>
      </p:pic>
      <p:pic>
        <p:nvPicPr>
          <p:cNvPr id="7" name="" hidden="0"/>
          <p:cNvPicPr/>
          <p:nvPr isPhoto="0" userDrawn="0"/>
        </p:nvPicPr>
        <p:blipFill>
          <a:blip r:embed="rId6"/>
          <a:stretch/>
        </p:blipFill>
        <p:spPr bwMode="auto">
          <a:xfrm>
            <a:off x="145023" y="6147262"/>
            <a:ext cx="1701798" cy="609598"/>
          </a:xfrm>
          <a:prstGeom prst="rect">
            <a:avLst/>
          </a:prstGeom>
          <a:noFill/>
          <a:ln>
            <a:noFill/>
          </a:ln>
        </p:spPr>
      </p:pic>
      <p:pic>
        <p:nvPicPr>
          <p:cNvPr id="8" name="Image 18" hidden="0"/>
          <p:cNvPicPr>
            <a:picLocks noChangeAspect="1"/>
          </p:cNvPicPr>
          <p:nvPr isPhoto="0" userDrawn="0"/>
        </p:nvPicPr>
        <p:blipFill>
          <a:blip r:embed="rId7"/>
          <a:stretch/>
        </p:blipFill>
        <p:spPr bwMode="auto">
          <a:xfrm>
            <a:off x="145022" y="-269394"/>
            <a:ext cx="1855298" cy="1311615"/>
          </a:xfrm>
          <a:prstGeom prst="rect">
            <a:avLst/>
          </a:prstGeom>
        </p:spPr>
      </p:pic>
      <p:pic>
        <p:nvPicPr>
          <p:cNvPr id="9" name="Image 19" hidden="0"/>
          <p:cNvPicPr>
            <a:picLocks noChangeAspect="1"/>
          </p:cNvPicPr>
          <p:nvPr isPhoto="0" userDrawn="0"/>
        </p:nvPicPr>
        <p:blipFill>
          <a:blip r:embed="rId8"/>
          <a:stretch/>
        </p:blipFill>
        <p:spPr bwMode="auto">
          <a:xfrm>
            <a:off x="9976008" y="198642"/>
            <a:ext cx="1982934" cy="651534"/>
          </a:xfrm>
          <a:prstGeom prst="rect">
            <a:avLst/>
          </a:prstGeom>
        </p:spPr>
      </p:pic>
      <p:pic>
        <p:nvPicPr>
          <p:cNvPr id="10" name="Image 20" hidden="0"/>
          <p:cNvPicPr>
            <a:picLocks noChangeAspect="1"/>
          </p:cNvPicPr>
          <p:nvPr isPhoto="0" userDrawn="0"/>
        </p:nvPicPr>
        <p:blipFill>
          <a:blip r:embed="rId9"/>
          <a:stretch/>
        </p:blipFill>
        <p:spPr bwMode="auto">
          <a:xfrm>
            <a:off x="0" y="5270089"/>
            <a:ext cx="12246130" cy="1587908"/>
          </a:xfrm>
          <a:prstGeom prst="rect">
            <a:avLst/>
          </a:prstGeom>
        </p:spPr>
      </p:pic>
      <p:sp>
        <p:nvSpPr>
          <p:cNvPr id="11" name="TextBox 1" hidden="0"/>
          <p:cNvSpPr>
            <a:spLocks noAdjustHandles="0" noChangeArrowheads="0"/>
          </p:cNvSpPr>
          <p:nvPr isPhoto="0" userDrawn="0"/>
        </p:nvSpPr>
        <p:spPr bwMode="auto">
          <a:xfrm>
            <a:off x="2114550" y="203846"/>
            <a:ext cx="7659323" cy="640115"/>
          </a:xfrm>
          <a:prstGeom prst="rect">
            <a:avLst/>
          </a:prstGeom>
          <a:noFill/>
        </p:spPr>
        <p:txBody>
          <a:bodyPr wrap="square" rtlCol="0">
            <a:spAutoFit/>
          </a:bodyPr>
          <a:lstStyle/>
          <a:p>
            <a:pPr algn="ctr">
              <a:defRPr/>
            </a:pPr>
            <a:r>
              <a:rPr lang="en-GB" sz="3600" b="1">
                <a:latin typeface="Montserrat Light"/>
              </a:rPr>
              <a:t>Atlas of rays and skates</a:t>
            </a:r>
            <a:endParaRPr lang="en-GB" sz="3600" b="1"/>
          </a:p>
        </p:txBody>
      </p:sp>
      <p:sp>
        <p:nvSpPr>
          <p:cNvPr id="12" name="Rectangle 6" hidden="0"/>
          <p:cNvSpPr/>
          <p:nvPr isPhoto="0" userDrawn="0"/>
        </p:nvSpPr>
        <p:spPr bwMode="auto">
          <a:xfrm>
            <a:off x="422910" y="989426"/>
            <a:ext cx="11536752" cy="640115"/>
          </a:xfrm>
          <a:prstGeom prst="rect">
            <a:avLst/>
          </a:prstGeom>
        </p:spPr>
        <p:txBody>
          <a:bodyPr wrap="square">
            <a:spAutoFit/>
          </a:bodyPr>
          <a:lstStyle/>
          <a:p>
            <a:pPr>
              <a:defRPr/>
            </a:pPr>
            <a:r>
              <a:rPr lang="en-GB" sz="3600" b="0" i="0" u="none" strike="noStrike" cap="none" spc="0">
                <a:solidFill>
                  <a:srgbClr val="164194"/>
                </a:solidFill>
                <a:latin typeface="Calibri"/>
                <a:ea typeface="Calibri"/>
              </a:rPr>
              <a:t>Data</a:t>
            </a:r>
            <a:endParaRPr sz="3600" b="0" i="0" u="none" strike="noStrike" cap="none" spc="0">
              <a:solidFill>
                <a:srgbClr val="164194"/>
              </a:solidFill>
              <a:latin typeface="Calibri"/>
              <a:ea typeface="Calibri"/>
            </a:endParaRPr>
          </a:p>
        </p:txBody>
      </p:sp>
      <p:sp>
        <p:nvSpPr>
          <p:cNvPr id="13" name="" hidden="0"/>
          <p:cNvSpPr/>
          <p:nvPr isPhoto="0" userDrawn="0"/>
        </p:nvSpPr>
        <p:spPr bwMode="auto">
          <a:xfrm flipH="0" flipV="0">
            <a:off x="3467007" y="1597119"/>
            <a:ext cx="45755"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endParaRPr/>
          </a:p>
        </p:txBody>
      </p:sp>
      <p:sp>
        <p:nvSpPr>
          <p:cNvPr id="14" name="Rectangle 6" hidden="0"/>
          <p:cNvSpPr/>
          <p:nvPr isPhoto="0" userDrawn="0"/>
        </p:nvSpPr>
        <p:spPr bwMode="auto">
          <a:xfrm>
            <a:off x="596090" y="1584266"/>
            <a:ext cx="11540855" cy="487715"/>
          </a:xfrm>
          <a:prstGeom prst="rect">
            <a:avLst/>
          </a:prstGeom>
        </p:spPr>
        <p:txBody>
          <a:bodyPr wrap="square">
            <a:spAutoFit/>
          </a:bodyPr>
          <a:lstStyle/>
          <a:p>
            <a:pPr marL="514800" indent="-514800">
              <a:buFont typeface="Arial"/>
              <a:buChar char="•"/>
              <a:defRPr/>
            </a:pPr>
            <a:r>
              <a:rPr lang="fr-FR" sz="2600" b="0" i="0" u="none" strike="noStrike" cap="none" spc="0">
                <a:solidFill>
                  <a:schemeClr val="tx1"/>
                </a:solidFill>
                <a:latin typeface="+mn-lt"/>
                <a:ea typeface="+mn-ea"/>
              </a:rPr>
              <a:t>2000-2017: landings*, commercial sampling**, DATRAS data (FR-CGFS, *BTS)</a:t>
            </a:r>
            <a:endParaRPr lang="fr-FR" sz="2600" b="0" i="0" u="none" strike="noStrike" cap="none" spc="0">
              <a:solidFill>
                <a:schemeClr val="tx1"/>
              </a:solidFill>
              <a:latin typeface="+mn-lt"/>
              <a:ea typeface="+mn-ea"/>
            </a:endParaRPr>
          </a:p>
        </p:txBody>
      </p:sp>
      <p:sp>
        <p:nvSpPr>
          <p:cNvPr id="15" name="" hidden="0"/>
          <p:cNvSpPr/>
          <p:nvPr isPhoto="0" userDrawn="0"/>
        </p:nvSpPr>
        <p:spPr bwMode="auto">
          <a:xfrm flipH="0" flipV="0">
            <a:off x="6011530" y="5793287"/>
            <a:ext cx="4016449" cy="1088120"/>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  France</a:t>
            </a:r>
            <a:endParaRPr/>
          </a:p>
          <a:p>
            <a:pPr>
              <a:defRPr/>
            </a:pPr>
            <a:r>
              <a:rPr/>
              <a:t>**France and UK</a:t>
            </a:r>
            <a:endParaRPr/>
          </a:p>
        </p:txBody>
      </p:sp>
      <p:graphicFrame>
        <p:nvGraphicFramePr>
          <p:cNvPr id="16" name="" hidden="0"/>
          <p:cNvGraphicFramePr>
            <a:graphicFrameLocks xmlns:a="http://schemas.openxmlformats.org/drawingml/2006/main"/>
          </p:cNvGraphicFramePr>
          <p:nvPr isPhoto="0" userDrawn="0"/>
        </p:nvGraphicFramePr>
        <p:xfrm>
          <a:off x="1319177" y="2076188"/>
          <a:ext cx="3600000" cy="807652"/>
        </p:xfrm>
        <a:graphic>
          <a:graphicData uri="http://schemas.openxmlformats.org/drawingml/2006/table">
            <a:tbl>
              <a:tblPr firstRow="1" firstCol="1" lastRow="0" lastCol="0" bandRow="1" bandCol="0">
                <a:tableStyleId>{67F85960-1B68-9E5B-AECC-A4114B226D44}</a:tableStyleId>
              </a:tblPr>
              <a:tblGrid>
                <a:gridCol w="1995438"/>
                <a:gridCol w="1995438"/>
                <a:gridCol w="1052211"/>
                <a:gridCol w="849409"/>
                <a:gridCol w="849409"/>
                <a:gridCol w="849409"/>
                <a:gridCol w="849409"/>
                <a:gridCol w="849409"/>
              </a:tblGrid>
              <a:tr h="358774">
                <a:tc>
                  <a:txBody>
                    <a:bodyPr/>
                    <a:p>
                      <a:pPr>
                        <a:defRPr/>
                      </a:pPr>
                      <a:endParaRPr/>
                    </a:p>
                  </a:txBody>
                  <a:tcPr marL="0" marR="0" marT="0" marB="0">
                    <a:lnL algn="ctr">
                      <a:noFill/>
                    </a:lnL>
                    <a:lnR algn="ctr">
                      <a:noFill/>
                    </a:lnR>
                    <a:lnT algn="ctr">
                      <a:noFill/>
                    </a:lnT>
                    <a:lnB algn="ctr">
                      <a:noFill/>
                    </a:lnB>
                  </a:tcPr>
                </a:tc>
                <a:tc>
                  <a:txBody>
                    <a:bodyPr/>
                    <a:p>
                      <a:pPr>
                        <a:defRPr/>
                      </a:pPr>
                      <a:endParaRPr/>
                    </a:p>
                  </a:txBody>
                  <a:tcPr marL="0" marR="0" marT="0" marB="0">
                    <a:lnL algn="ctr">
                      <a:noFill/>
                    </a:lnL>
                    <a:lnR algn="ctr">
                      <a:noFill/>
                    </a:lnR>
                    <a:lnT algn="ctr">
                      <a:noFill/>
                    </a:lnT>
                    <a:lnB algn="ctr">
                      <a:noFill/>
                    </a:lnB>
                  </a:tcPr>
                </a:tc>
                <a:tc>
                  <a:txBody>
                    <a:bodyPr/>
                    <a:p>
                      <a:pPr>
                        <a:defRPr/>
                      </a:pPr>
                      <a:endParaRPr/>
                    </a:p>
                  </a:txBody>
                  <a:tcPr marL="0" marR="0" marT="0" marB="0">
                    <a:lnL algn="ctr">
                      <a:noFill/>
                    </a:lnL>
                    <a:lnR algn="ctr">
                      <a:noFill/>
                    </a:lnR>
                    <a:lnT algn="ctr">
                      <a:noFill/>
                    </a:lnT>
                    <a:lnB algn="ctr">
                      <a:noFill/>
                    </a:lnB>
                  </a:tcPr>
                </a:tc>
                <a:tc gridSpan="2">
                  <a:txBody>
                    <a:bodyPr/>
                    <a:p>
                      <a:pPr algn="ctr">
                        <a:defRPr/>
                      </a:pPr>
                      <a:r>
                        <a:rPr sz="1200" b="1" i="0" u="none">
                          <a:latin typeface="Calibri"/>
                          <a:ea typeface="Calibri"/>
                          <a:cs typeface="Calibri"/>
                        </a:rPr>
                        <a:t>Commercial sampling**</a:t>
                      </a:r>
                      <a:endParaRPr sz="1200" b="1"/>
                    </a:p>
                  </a:txBody>
                  <a:tcPr marL="0" marR="0" marT="0" marB="0" anchor="b">
                    <a:lnL algn="ctr">
                      <a:noFill/>
                    </a:lnL>
                    <a:lnR algn="ctr">
                      <a:noFill/>
                    </a:lnR>
                    <a:lnT algn="ctr">
                      <a:noFill/>
                    </a:lnT>
                    <a:lnB algn="ctr">
                      <a:noFill/>
                    </a:lnB>
                  </a:tcPr>
                </a:tc>
                <a:tc hMerge="1">
                  <a:txBody>
                    <a:bodyPr/>
                    <a:p>
                      <a:endParaRPr/>
                    </a:p>
                  </a:txBody>
                </a:tc>
                <a:tc gridSpan="3">
                  <a:txBody>
                    <a:bodyPr/>
                    <a:p>
                      <a:pPr algn="ctr">
                        <a:defRPr/>
                      </a:pPr>
                      <a:r>
                        <a:rPr sz="1200" b="1" i="0" u="none">
                          <a:latin typeface="Calibri"/>
                          <a:ea typeface="Calibri"/>
                          <a:cs typeface="Calibri"/>
                        </a:rPr>
                        <a:t>Survey</a:t>
                      </a:r>
                      <a:endParaRPr sz="1200" b="1"/>
                    </a:p>
                  </a:txBody>
                  <a:tcPr marL="0" marR="0" marT="0" marB="0" anchor="b">
                    <a:lnL algn="ctr">
                      <a:noFill/>
                    </a:lnL>
                    <a:lnR algn="ctr">
                      <a:noFill/>
                    </a:lnR>
                    <a:lnT algn="ctr">
                      <a:noFill/>
                    </a:lnT>
                    <a:lnB algn="ctr">
                      <a:noFill/>
                    </a:lnB>
                  </a:tcPr>
                </a:tc>
                <a:tc hMerge="1">
                  <a:txBody>
                    <a:bodyPr/>
                    <a:p>
                      <a:endParaRPr/>
                    </a:p>
                  </a:txBody>
                </a:tc>
                <a:tc hMerge="1">
                  <a:txBody>
                    <a:bodyPr/>
                    <a:p>
                      <a:endParaRPr/>
                    </a:p>
                  </a:txBody>
                </a:tc>
              </a:tr>
              <a:tr h="167639">
                <a:tc>
                  <a:txBody>
                    <a:bodyPr/>
                    <a:p>
                      <a:pPr algn="ctr">
                        <a:defRPr/>
                      </a:pPr>
                      <a:r>
                        <a:rPr sz="1200" b="1" i="0" u="none">
                          <a:latin typeface="Calibri"/>
                          <a:ea typeface="Calibri"/>
                          <a:cs typeface="Calibri"/>
                        </a:rPr>
                        <a:t>name</a:t>
                      </a:r>
                      <a:endParaRPr sz="1200" b="1"/>
                    </a:p>
                  </a:txBody>
                  <a:tcPr marL="0" marR="0" marT="0" marB="0">
                    <a:lnL algn="ctr">
                      <a:noFill/>
                    </a:lnL>
                    <a:lnR algn="ctr">
                      <a:noFill/>
                    </a:lnR>
                    <a:lnT algn="ctr">
                      <a:noFill/>
                    </a:lnT>
                    <a:lnB algn="ctr">
                      <a:noFill/>
                    </a:lnB>
                  </a:tcPr>
                </a:tc>
                <a:tc>
                  <a:txBody>
                    <a:bodyPr/>
                    <a:p>
                      <a:pPr algn="ctr">
                        <a:defRPr/>
                      </a:pPr>
                      <a:r>
                        <a:rPr sz="1200" b="1" i="0" u="none">
                          <a:latin typeface="Calibri"/>
                          <a:ea typeface="Calibri"/>
                          <a:cs typeface="Calibri"/>
                        </a:rPr>
                        <a:t>spp</a:t>
                      </a:r>
                      <a:endParaRPr sz="1200" b="1"/>
                    </a:p>
                  </a:txBody>
                  <a:tcPr marL="0" marR="0" marT="0" marB="0">
                    <a:lnL algn="ctr">
                      <a:noFill/>
                    </a:lnL>
                    <a:lnR algn="ctr">
                      <a:noFill/>
                    </a:lnR>
                    <a:lnT algn="ctr">
                      <a:noFill/>
                    </a:lnT>
                    <a:lnB algn="ctr">
                      <a:noFill/>
                    </a:lnB>
                  </a:tcPr>
                </a:tc>
                <a:tc>
                  <a:txBody>
                    <a:bodyPr/>
                    <a:p>
                      <a:pPr algn="ctr">
                        <a:defRPr/>
                      </a:pPr>
                      <a:r>
                        <a:rPr sz="1200" b="1" i="0" u="none">
                          <a:latin typeface="Calibri"/>
                          <a:ea typeface="Calibri"/>
                          <a:cs typeface="Calibri"/>
                        </a:rPr>
                        <a:t>Landings*</a:t>
                      </a:r>
                      <a:endParaRPr sz="1200" b="1"/>
                    </a:p>
                  </a:txBody>
                  <a:tcPr marL="0" marR="0" marT="0" marB="0">
                    <a:lnL algn="ctr">
                      <a:noFill/>
                    </a:lnL>
                    <a:lnR algn="ctr">
                      <a:noFill/>
                    </a:lnR>
                    <a:lnT algn="ctr">
                      <a:noFill/>
                    </a:lnT>
                    <a:lnB algn="ctr">
                      <a:noFill/>
                    </a:lnB>
                  </a:tcPr>
                </a:tc>
                <a:tc>
                  <a:txBody>
                    <a:bodyPr/>
                    <a:p>
                      <a:pPr algn="ctr">
                        <a:defRPr/>
                      </a:pPr>
                      <a:r>
                        <a:rPr sz="1200" b="1" i="0" u="none">
                          <a:latin typeface="Calibri"/>
                          <a:ea typeface="Calibri"/>
                          <a:cs typeface="Calibri"/>
                        </a:rPr>
                        <a:t>FRA</a:t>
                      </a:r>
                      <a:endParaRPr sz="1200" b="1"/>
                    </a:p>
                  </a:txBody>
                  <a:tcPr marL="0" marR="0" marT="0" marB="0">
                    <a:lnL algn="ctr">
                      <a:noFill/>
                    </a:lnL>
                    <a:lnR algn="ctr">
                      <a:noFill/>
                    </a:lnR>
                    <a:lnT algn="ctr">
                      <a:noFill/>
                    </a:lnT>
                    <a:lnB algn="ctr">
                      <a:noFill/>
                    </a:lnB>
                  </a:tcPr>
                </a:tc>
                <a:tc>
                  <a:txBody>
                    <a:bodyPr/>
                    <a:p>
                      <a:pPr algn="ctr">
                        <a:defRPr/>
                      </a:pPr>
                      <a:r>
                        <a:rPr sz="1200" b="1" i="0" u="none">
                          <a:latin typeface="Calibri"/>
                          <a:ea typeface="Calibri"/>
                          <a:cs typeface="Calibri"/>
                        </a:rPr>
                        <a:t>GB_ENG</a:t>
                      </a:r>
                      <a:endParaRPr sz="1200" b="1"/>
                    </a:p>
                  </a:txBody>
                  <a:tcPr marL="0" marR="0" marT="0" marB="0">
                    <a:lnL algn="ctr">
                      <a:noFill/>
                    </a:lnL>
                    <a:lnR algn="ctr">
                      <a:noFill/>
                    </a:lnR>
                    <a:lnT algn="ctr">
                      <a:noFill/>
                    </a:lnT>
                    <a:lnB algn="ctr">
                      <a:noFill/>
                    </a:lnB>
                  </a:tcPr>
                </a:tc>
                <a:tc>
                  <a:txBody>
                    <a:bodyPr/>
                    <a:p>
                      <a:pPr algn="ctr">
                        <a:defRPr/>
                      </a:pPr>
                      <a:r>
                        <a:rPr sz="1200" b="1" i="0" u="none">
                          <a:latin typeface="Calibri"/>
                          <a:ea typeface="Calibri"/>
                          <a:cs typeface="Calibri"/>
                        </a:rPr>
                        <a:t>BTS</a:t>
                      </a:r>
                      <a:endParaRPr sz="1200" b="1"/>
                    </a:p>
                  </a:txBody>
                  <a:tcPr marL="0" marR="0" marT="0" marB="0">
                    <a:lnL algn="ctr">
                      <a:noFill/>
                    </a:lnL>
                    <a:lnR algn="ctr">
                      <a:noFill/>
                    </a:lnR>
                    <a:lnT algn="ctr">
                      <a:noFill/>
                    </a:lnT>
                    <a:lnB algn="ctr">
                      <a:noFill/>
                    </a:lnB>
                  </a:tcPr>
                </a:tc>
                <a:tc>
                  <a:txBody>
                    <a:bodyPr/>
                    <a:p>
                      <a:pPr algn="ctr">
                        <a:defRPr/>
                      </a:pPr>
                      <a:r>
                        <a:rPr sz="1200" b="1" i="0" u="none">
                          <a:latin typeface="Calibri"/>
                          <a:ea typeface="Calibri"/>
                          <a:cs typeface="Calibri"/>
                        </a:rPr>
                        <a:t>FR-CGFS</a:t>
                      </a:r>
                      <a:endParaRPr sz="1200" b="1"/>
                    </a:p>
                  </a:txBody>
                  <a:tcPr marL="0" marR="0" marT="0" marB="0">
                    <a:lnL algn="ctr">
                      <a:noFill/>
                    </a:lnL>
                    <a:lnR algn="ctr">
                      <a:noFill/>
                      <a:round/>
                    </a:lnR>
                    <a:lnT algn="ctr">
                      <a:noFill/>
                    </a:lnT>
                    <a:lnB algn="ctr">
                      <a:noFill/>
                    </a:lnB>
                  </a:tcPr>
                </a:tc>
                <a:tc>
                  <a:txBody>
                    <a:bodyPr/>
                    <a:p>
                      <a:pPr algn="ctr">
                        <a:defRPr/>
                      </a:pPr>
                      <a:r>
                        <a:rPr sz="1200" b="1" i="0" u="none">
                          <a:latin typeface="Calibri"/>
                          <a:ea typeface="Calibri"/>
                          <a:cs typeface="Calibri"/>
                        </a:rPr>
                        <a:t>NS-IBTS</a:t>
                      </a:r>
                      <a:endParaRPr sz="1200" b="1"/>
                    </a:p>
                  </a:txBody>
                  <a:tcPr marL="0" marR="0" marT="0" marB="0">
                    <a:lnL algn="ctr">
                      <a:noFill/>
                    </a:lnL>
                    <a:lnR algn="ctr">
                      <a:noFill/>
                    </a:lnR>
                    <a:lnT algn="ctr">
                      <a:noFill/>
                    </a:lnT>
                    <a:lnB algn="ctr">
                      <a:noFill/>
                    </a:lnB>
                  </a:tcPr>
                </a:tc>
              </a:tr>
              <a:tr h="167639">
                <a:tc>
                  <a:txBody>
                    <a:bodyPr/>
                    <a:p>
                      <a:pPr>
                        <a:defRPr/>
                      </a:pPr>
                      <a:r>
                        <a:rPr sz="1100" b="0" i="0" u="none">
                          <a:latin typeface="Calibri"/>
                          <a:ea typeface="Calibri"/>
                          <a:cs typeface="Calibri"/>
                        </a:rPr>
                        <a:t>Rays and skates nei</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Rajidae</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19462.37564</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575</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0</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0</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0</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1</a:t>
                      </a:r>
                      <a:endParaRPr/>
                    </a:p>
                  </a:txBody>
                  <a:tcPr marL="0" marR="0" marT="0" marB="0">
                    <a:lnL algn="ctr">
                      <a:noFill/>
                    </a:lnL>
                    <a:lnR algn="ctr">
                      <a:noFill/>
                    </a:lnR>
                    <a:lnT algn="ctr">
                      <a:noFill/>
                    </a:lnT>
                    <a:lnB algn="ctr">
                      <a:noFill/>
                    </a:lnB>
                  </a:tcPr>
                </a:tc>
              </a:tr>
              <a:tr h="167639">
                <a:tc>
                  <a:txBody>
                    <a:bodyPr/>
                    <a:p>
                      <a:pPr>
                        <a:defRPr/>
                      </a:pPr>
                      <a:r>
                        <a:rPr sz="1100" b="0" i="0" u="none">
                          <a:latin typeface="Calibri"/>
                          <a:ea typeface="Calibri"/>
                          <a:cs typeface="Calibri"/>
                        </a:rPr>
                        <a:t>Thornback ray</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Raja clavata</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10178.53867</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4397</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2411</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713</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705</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489</a:t>
                      </a:r>
                      <a:endParaRPr/>
                    </a:p>
                  </a:txBody>
                  <a:tcPr marL="0" marR="0" marT="0" marB="0">
                    <a:lnL algn="ctr">
                      <a:noFill/>
                    </a:lnL>
                    <a:lnR algn="ctr">
                      <a:noFill/>
                    </a:lnR>
                    <a:lnT algn="ctr">
                      <a:noFill/>
                    </a:lnT>
                    <a:lnB algn="ctr">
                      <a:noFill/>
                    </a:lnB>
                  </a:tcPr>
                </a:tc>
              </a:tr>
              <a:tr h="167639">
                <a:tc>
                  <a:txBody>
                    <a:bodyPr/>
                    <a:p>
                      <a:pPr>
                        <a:defRPr/>
                      </a:pPr>
                      <a:r>
                        <a:rPr sz="1100" b="0" i="0" u="none">
                          <a:latin typeface="Calibri"/>
                          <a:ea typeface="Calibri"/>
                          <a:cs typeface="Calibri"/>
                        </a:rPr>
                        <a:t>Spotted ray</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Raja montagui</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5999.31999</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1443</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876</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338</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52</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414</a:t>
                      </a:r>
                      <a:endParaRPr/>
                    </a:p>
                  </a:txBody>
                  <a:tcPr marL="0" marR="0" marT="0" marB="0">
                    <a:lnL algn="ctr">
                      <a:noFill/>
                    </a:lnL>
                    <a:lnR algn="ctr">
                      <a:noFill/>
                    </a:lnR>
                    <a:lnT algn="ctr">
                      <a:noFill/>
                    </a:lnT>
                    <a:lnB algn="ctr">
                      <a:noFill/>
                    </a:lnB>
                  </a:tcPr>
                </a:tc>
              </a:tr>
              <a:tr h="167639">
                <a:tc>
                  <a:txBody>
                    <a:bodyPr/>
                    <a:p>
                      <a:pPr>
                        <a:defRPr/>
                      </a:pPr>
                      <a:r>
                        <a:rPr sz="1100" b="0" i="0" u="none">
                          <a:latin typeface="Calibri"/>
                          <a:ea typeface="Calibri"/>
                          <a:cs typeface="Calibri"/>
                        </a:rPr>
                        <a:t>Cuckoo ray</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Leucoraja naevus</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3839.20146</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1245</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518</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115</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9</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476</a:t>
                      </a:r>
                      <a:endParaRPr/>
                    </a:p>
                  </a:txBody>
                  <a:tcPr marL="0" marR="0" marT="0" marB="0">
                    <a:lnL algn="ctr">
                      <a:noFill/>
                    </a:lnL>
                    <a:lnR algn="ctr">
                      <a:noFill/>
                    </a:lnR>
                    <a:lnT algn="ctr">
                      <a:noFill/>
                    </a:lnT>
                    <a:lnB algn="ctr">
                      <a:noFill/>
                    </a:lnB>
                  </a:tcPr>
                </a:tc>
              </a:tr>
              <a:tr h="167639">
                <a:tc>
                  <a:txBody>
                    <a:bodyPr/>
                    <a:p>
                      <a:pPr>
                        <a:defRPr/>
                      </a:pPr>
                      <a:r>
                        <a:rPr sz="1100" b="0" i="0" u="none">
                          <a:latin typeface="Calibri"/>
                          <a:ea typeface="Calibri"/>
                          <a:cs typeface="Calibri"/>
                        </a:rPr>
                        <a:t>Blonde ray</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Raja brachyura</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2012.58064</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1758</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431</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97</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76</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73</a:t>
                      </a:r>
                      <a:endParaRPr/>
                    </a:p>
                  </a:txBody>
                  <a:tcPr marL="0" marR="0" marT="0" marB="0">
                    <a:lnL algn="ctr">
                      <a:noFill/>
                    </a:lnL>
                    <a:lnR algn="ctr">
                      <a:noFill/>
                    </a:lnR>
                    <a:lnT algn="ctr">
                      <a:noFill/>
                    </a:lnT>
                    <a:lnB algn="ctr">
                      <a:noFill/>
                    </a:lnB>
                  </a:tcPr>
                </a:tc>
              </a:tr>
              <a:tr h="335279">
                <a:tc>
                  <a:txBody>
                    <a:bodyPr/>
                    <a:p>
                      <a:pPr>
                        <a:defRPr/>
                      </a:pPr>
                      <a:r>
                        <a:rPr sz="1100" b="0" i="0" u="none">
                          <a:latin typeface="Calibri"/>
                          <a:ea typeface="Calibri"/>
                          <a:cs typeface="Calibri"/>
                        </a:rPr>
                        <a:t>Rays, stingrays, mantas nei</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Rajiformes</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366.69752</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9</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0</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0</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0</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3</a:t>
                      </a:r>
                      <a:endParaRPr/>
                    </a:p>
                  </a:txBody>
                  <a:tcPr marL="0" marR="0" marT="0" marB="0">
                    <a:lnL algn="ctr">
                      <a:noFill/>
                    </a:lnL>
                    <a:lnR algn="ctr">
                      <a:noFill/>
                    </a:lnR>
                    <a:lnT algn="ctr">
                      <a:noFill/>
                    </a:lnT>
                    <a:lnB algn="ctr">
                      <a:noFill/>
                    </a:lnB>
                  </a:tcPr>
                </a:tc>
              </a:tr>
              <a:tr h="167639">
                <a:tc>
                  <a:txBody>
                    <a:bodyPr/>
                    <a:p>
                      <a:pPr>
                        <a:defRPr/>
                      </a:pPr>
                      <a:r>
                        <a:rPr sz="1100" b="0" i="0" u="none">
                          <a:latin typeface="Calibri"/>
                          <a:ea typeface="Calibri"/>
                          <a:cs typeface="Calibri"/>
                        </a:rPr>
                        <a:t>Small-eyed ray</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Raja microocellata</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278.36561</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239</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130</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24</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28</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3</a:t>
                      </a:r>
                      <a:endParaRPr/>
                    </a:p>
                  </a:txBody>
                  <a:tcPr marL="0" marR="0" marT="0" marB="0">
                    <a:lnL algn="ctr">
                      <a:noFill/>
                    </a:lnL>
                    <a:lnR algn="ctr">
                      <a:noFill/>
                    </a:lnR>
                    <a:lnT algn="ctr">
                      <a:noFill/>
                    </a:lnT>
                    <a:lnB algn="ctr">
                      <a:noFill/>
                    </a:lnB>
                  </a:tcPr>
                </a:tc>
              </a:tr>
              <a:tr h="167639">
                <a:tc>
                  <a:txBody>
                    <a:bodyPr/>
                    <a:p>
                      <a:pPr>
                        <a:defRPr/>
                      </a:pPr>
                      <a:r>
                        <a:rPr sz="1100" b="0" i="0" u="none">
                          <a:latin typeface="Calibri"/>
                          <a:ea typeface="Calibri"/>
                          <a:cs typeface="Calibri"/>
                        </a:rPr>
                        <a:t>Undulate ray</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Raja undulata</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255.31925</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1976</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212</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48</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150</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8</a:t>
                      </a:r>
                      <a:endParaRPr/>
                    </a:p>
                  </a:txBody>
                  <a:tcPr marL="0" marR="0" marT="0" marB="0">
                    <a:lnL algn="ctr">
                      <a:noFill/>
                    </a:lnL>
                    <a:lnR algn="ctr">
                      <a:noFill/>
                    </a:lnR>
                    <a:lnT algn="ctr">
                      <a:noFill/>
                    </a:lnT>
                    <a:lnB algn="ctr">
                      <a:noFill/>
                    </a:lnB>
                  </a:tcPr>
                </a:tc>
              </a:tr>
              <a:tr h="167639">
                <a:tc>
                  <a:txBody>
                    <a:bodyPr/>
                    <a:p>
                      <a:pPr>
                        <a:defRPr/>
                      </a:pPr>
                      <a:r>
                        <a:rPr sz="1100" b="0" i="0" u="none">
                          <a:latin typeface="Calibri"/>
                          <a:ea typeface="Calibri"/>
                          <a:cs typeface="Calibri"/>
                        </a:rPr>
                        <a:t>Blue skate</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Raja batis</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200.27901</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49</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11</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0</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0</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7</a:t>
                      </a:r>
                      <a:endParaRPr/>
                    </a:p>
                  </a:txBody>
                  <a:tcPr marL="0" marR="0" marT="0" marB="0">
                    <a:lnL algn="ctr">
                      <a:noFill/>
                    </a:lnL>
                    <a:lnR algn="ctr">
                      <a:noFill/>
                    </a:lnR>
                    <a:lnT algn="ctr">
                      <a:noFill/>
                    </a:lnT>
                    <a:lnB algn="ctr">
                      <a:noFill/>
                    </a:lnB>
                  </a:tcPr>
                </a:tc>
              </a:tr>
              <a:tr h="167639">
                <a:tc>
                  <a:txBody>
                    <a:bodyPr/>
                    <a:p>
                      <a:pPr>
                        <a:defRPr/>
                      </a:pPr>
                      <a:r>
                        <a:rPr sz="1100" b="0" i="0" u="none">
                          <a:latin typeface="Calibri"/>
                          <a:ea typeface="Calibri"/>
                          <a:cs typeface="Calibri"/>
                        </a:rPr>
                        <a:t>White skate</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Raja alba</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149.5257</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1</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0</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NA</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NA</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NA</a:t>
                      </a:r>
                      <a:endParaRPr/>
                    </a:p>
                  </a:txBody>
                  <a:tcPr marL="0" marR="0" marT="0" marB="0">
                    <a:lnL algn="ctr">
                      <a:noFill/>
                    </a:lnL>
                    <a:lnR algn="ctr">
                      <a:noFill/>
                    </a:lnR>
                    <a:lnT algn="ctr">
                      <a:noFill/>
                    </a:lnT>
                    <a:lnB algn="ctr">
                      <a:noFill/>
                    </a:lnB>
                  </a:tcPr>
                </a:tc>
              </a:tr>
              <a:tr h="167639">
                <a:tc>
                  <a:txBody>
                    <a:bodyPr/>
                    <a:p>
                      <a:pPr>
                        <a:defRPr/>
                      </a:pPr>
                      <a:r>
                        <a:rPr sz="1100" b="0" i="0" u="none">
                          <a:latin typeface="Calibri"/>
                          <a:ea typeface="Calibri"/>
                          <a:cs typeface="Calibri"/>
                        </a:rPr>
                        <a:t>Common stingray</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Dasyatis pastinaca</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78.02172</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93</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0</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0</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50</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0</a:t>
                      </a:r>
                      <a:endParaRPr/>
                    </a:p>
                  </a:txBody>
                  <a:tcPr marL="0" marR="0" marT="0" marB="0">
                    <a:lnL algn="ctr">
                      <a:noFill/>
                    </a:lnL>
                    <a:lnR algn="ctr">
                      <a:noFill/>
                    </a:lnR>
                    <a:lnT algn="ctr">
                      <a:noFill/>
                    </a:lnT>
                    <a:lnB algn="ctr">
                      <a:noFill/>
                    </a:lnB>
                  </a:tcPr>
                </a:tc>
              </a:tr>
              <a:tr h="167639">
                <a:tc>
                  <a:txBody>
                    <a:bodyPr/>
                    <a:p>
                      <a:pPr>
                        <a:defRPr/>
                      </a:pPr>
                      <a:r>
                        <a:rPr sz="1100" b="0" i="0" u="none">
                          <a:latin typeface="Calibri"/>
                          <a:ea typeface="Calibri"/>
                          <a:cs typeface="Calibri"/>
                        </a:rPr>
                        <a:t>Sandy ray</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Raja circularis</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46.12907</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11</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10</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2</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2</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1</a:t>
                      </a:r>
                      <a:endParaRPr/>
                    </a:p>
                  </a:txBody>
                  <a:tcPr marL="0" marR="0" marT="0" marB="0">
                    <a:lnL algn="ctr">
                      <a:noFill/>
                    </a:lnL>
                    <a:lnR algn="ctr">
                      <a:noFill/>
                    </a:lnR>
                    <a:lnT algn="ctr">
                      <a:noFill/>
                    </a:lnT>
                    <a:lnB algn="ctr">
                      <a:noFill/>
                    </a:lnB>
                  </a:tcPr>
                </a:tc>
              </a:tr>
              <a:tr h="167639">
                <a:tc>
                  <a:txBody>
                    <a:bodyPr/>
                    <a:p>
                      <a:pPr>
                        <a:defRPr/>
                      </a:pPr>
                      <a:r>
                        <a:rPr sz="1100" b="0" i="0" u="none">
                          <a:latin typeface="Calibri"/>
                          <a:ea typeface="Calibri"/>
                          <a:cs typeface="Calibri"/>
                        </a:rPr>
                        <a:t>Shagreen ray</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Raja fullonica</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43.48156</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58</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0</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0</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1</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0</a:t>
                      </a:r>
                      <a:endParaRPr/>
                    </a:p>
                  </a:txBody>
                  <a:tcPr marL="0" marR="0" marT="0" marB="0">
                    <a:lnL algn="ctr">
                      <a:noFill/>
                    </a:lnL>
                    <a:lnR algn="ctr">
                      <a:noFill/>
                    </a:lnR>
                    <a:lnT algn="ctr">
                      <a:noFill/>
                    </a:lnT>
                    <a:lnB algn="ctr">
                      <a:noFill/>
                    </a:lnB>
                  </a:tcPr>
                </a:tc>
              </a:tr>
              <a:tr h="167639">
                <a:tc>
                  <a:txBody>
                    <a:bodyPr/>
                    <a:p>
                      <a:pPr>
                        <a:defRPr/>
                      </a:pPr>
                      <a:r>
                        <a:rPr sz="1100" b="0" i="0" u="none">
                          <a:latin typeface="Calibri"/>
                          <a:ea typeface="Calibri"/>
                          <a:cs typeface="Calibri"/>
                        </a:rPr>
                        <a:t>Longnosed skate</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Raja oxyrinchus</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25.67172</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7</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0</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NA</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NA</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NA</a:t>
                      </a:r>
                      <a:endParaRPr/>
                    </a:p>
                  </a:txBody>
                  <a:tcPr marL="0" marR="0" marT="0" marB="0">
                    <a:lnL algn="ctr">
                      <a:noFill/>
                    </a:lnL>
                    <a:lnR algn="ctr">
                      <a:noFill/>
                    </a:lnR>
                    <a:lnT algn="ctr">
                      <a:noFill/>
                    </a:lnT>
                    <a:lnB algn="ctr">
                      <a:noFill/>
                    </a:lnB>
                  </a:tcPr>
                </a:tc>
              </a:tr>
              <a:tr h="167639">
                <a:tc>
                  <a:txBody>
                    <a:bodyPr/>
                    <a:p>
                      <a:pPr>
                        <a:defRPr/>
                      </a:pPr>
                      <a:r>
                        <a:rPr sz="1100" b="0" i="0" u="none">
                          <a:latin typeface="Calibri"/>
                          <a:ea typeface="Calibri"/>
                          <a:cs typeface="Calibri"/>
                        </a:rPr>
                        <a:t>Starry ray</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Raja radiata</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2.53272</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9</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796</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723</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2</a:t>
                      </a:r>
                      <a:endParaRPr/>
                    </a:p>
                  </a:txBody>
                  <a:tcPr marL="0" marR="0" marT="0" marB="0">
                    <a:lnL algn="ctr">
                      <a:noFill/>
                    </a:lnL>
                    <a:lnR algn="ctr">
                      <a:noFill/>
                    </a:lnR>
                    <a:lnT algn="ctr">
                      <a:noFill/>
                    </a:lnT>
                    <a:lnB algn="ctr">
                      <a:noFill/>
                    </a:lnB>
                  </a:tcPr>
                </a:tc>
                <a:tc>
                  <a:txBody>
                    <a:bodyPr/>
                    <a:p>
                      <a:pPr>
                        <a:defRPr/>
                      </a:pPr>
                      <a:r>
                        <a:rPr sz="1100" b="0" i="0" u="none">
                          <a:latin typeface="Calibri"/>
                          <a:ea typeface="Calibri"/>
                          <a:cs typeface="Calibri"/>
                        </a:rPr>
                        <a:t>1984</a:t>
                      </a:r>
                      <a:endParaRPr/>
                    </a:p>
                  </a:txBody>
                  <a:tcPr marL="0" marR="0" marT="0" marB="0">
                    <a:lnL algn="ctr">
                      <a:noFill/>
                    </a:lnL>
                    <a:lnR algn="ctr">
                      <a:noFill/>
                    </a:lnR>
                    <a:lnT algn="ctr">
                      <a:noFill/>
                    </a:lnT>
                    <a:lnB algn="ctr">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Image 18" hidden="0"/>
          <p:cNvPicPr>
            <a:picLocks noChangeAspect="1"/>
          </p:cNvPicPr>
          <p:nvPr isPhoto="0" userDrawn="0"/>
        </p:nvPicPr>
        <p:blipFill>
          <a:blip r:embed="rId3"/>
          <a:stretch/>
        </p:blipFill>
        <p:spPr bwMode="auto">
          <a:xfrm>
            <a:off x="145024" y="-269395"/>
            <a:ext cx="1855300" cy="1311615"/>
          </a:xfrm>
          <a:prstGeom prst="rect">
            <a:avLst/>
          </a:prstGeom>
        </p:spPr>
      </p:pic>
      <p:pic>
        <p:nvPicPr>
          <p:cNvPr id="5" name="Image 19" hidden="0"/>
          <p:cNvPicPr>
            <a:picLocks noChangeAspect="1"/>
          </p:cNvPicPr>
          <p:nvPr isPhoto="0" userDrawn="0"/>
        </p:nvPicPr>
        <p:blipFill>
          <a:blip r:embed="rId4"/>
          <a:stretch/>
        </p:blipFill>
        <p:spPr bwMode="auto">
          <a:xfrm>
            <a:off x="9976009" y="198643"/>
            <a:ext cx="1982934" cy="651535"/>
          </a:xfrm>
          <a:prstGeom prst="rect">
            <a:avLst/>
          </a:prstGeom>
        </p:spPr>
      </p:pic>
      <p:pic>
        <p:nvPicPr>
          <p:cNvPr id="6" name="Image 20" hidden="0"/>
          <p:cNvPicPr>
            <a:picLocks noChangeAspect="1"/>
          </p:cNvPicPr>
          <p:nvPr isPhoto="0" userDrawn="0"/>
        </p:nvPicPr>
        <p:blipFill>
          <a:blip r:embed="rId5"/>
          <a:stretch/>
        </p:blipFill>
        <p:spPr bwMode="auto">
          <a:xfrm>
            <a:off x="15992" y="5270089"/>
            <a:ext cx="12246131" cy="1587909"/>
          </a:xfrm>
          <a:prstGeom prst="rect">
            <a:avLst/>
          </a:prstGeom>
        </p:spPr>
      </p:pic>
      <p:sp>
        <p:nvSpPr>
          <p:cNvPr id="7" name="Title 1" hidden="0"/>
          <p:cNvSpPr>
            <a:spLocks noGrp="1"/>
          </p:cNvSpPr>
          <p:nvPr isPhoto="0" userDrawn="0">
            <p:ph type="title" hasCustomPrompt="0"/>
          </p:nvPr>
        </p:nvSpPr>
        <p:spPr bwMode="auto">
          <a:xfrm flipH="0" flipV="0">
            <a:off x="838198" y="702669"/>
            <a:ext cx="10515600" cy="771748"/>
          </a:xfrm>
        </p:spPr>
        <p:txBody>
          <a:bodyPr/>
          <a:lstStyle/>
          <a:p>
            <a:pPr algn="ctr">
              <a:defRPr/>
            </a:pPr>
            <a:r>
              <a:rPr sz="2200" b="1">
                <a:solidFill>
                  <a:schemeClr val="accent1">
                    <a:lumMod val="75000"/>
                  </a:schemeClr>
                </a:solidFill>
              </a:rPr>
              <a:t>Processing framework</a:t>
            </a:r>
            <a:endParaRPr b="1">
              <a:solidFill>
                <a:schemeClr val="accent1">
                  <a:lumMod val="75000"/>
                </a:schemeClr>
              </a:solidFill>
            </a:endParaRPr>
          </a:p>
        </p:txBody>
      </p:sp>
      <p:sp>
        <p:nvSpPr>
          <p:cNvPr id="8" name="TextBox 1" hidden="0"/>
          <p:cNvSpPr>
            <a:spLocks noAdjustHandles="0" noChangeArrowheads="0"/>
          </p:cNvSpPr>
          <p:nvPr isPhoto="0" userDrawn="0"/>
        </p:nvSpPr>
        <p:spPr bwMode="auto">
          <a:xfrm>
            <a:off x="2114550" y="203846"/>
            <a:ext cx="7659360" cy="640115"/>
          </a:xfrm>
          <a:prstGeom prst="rect">
            <a:avLst/>
          </a:prstGeom>
          <a:noFill/>
        </p:spPr>
        <p:txBody>
          <a:bodyPr wrap="square" rtlCol="0">
            <a:spAutoFit/>
          </a:bodyPr>
          <a:lstStyle/>
          <a:p>
            <a:pPr algn="ctr">
              <a:defRPr/>
            </a:pPr>
            <a:r>
              <a:rPr lang="en-GB" sz="3600" b="1">
                <a:latin typeface="Montserrat Light"/>
              </a:rPr>
              <a:t>Atlas of rays and skates</a:t>
            </a:r>
            <a:endParaRPr lang="en-GB" sz="3600" b="1"/>
          </a:p>
        </p:txBody>
      </p:sp>
      <p:pic>
        <p:nvPicPr>
          <p:cNvPr id="9" name="" hidden="0"/>
          <p:cNvPicPr>
            <a:picLocks noChangeAspect="1"/>
          </p:cNvPicPr>
          <p:nvPr isPhoto="0" userDrawn="0"/>
        </p:nvPicPr>
        <p:blipFill>
          <a:blip r:embed="rId6"/>
          <a:stretch/>
        </p:blipFill>
        <p:spPr bwMode="auto">
          <a:xfrm flipH="0" flipV="0">
            <a:off x="3308224" y="4573897"/>
            <a:ext cx="784212" cy="784212"/>
          </a:xfrm>
          <a:prstGeom prst="rect">
            <a:avLst/>
          </a:prstGeom>
        </p:spPr>
      </p:pic>
      <p:pic>
        <p:nvPicPr>
          <p:cNvPr id="10" name="" hidden="0"/>
          <p:cNvPicPr>
            <a:picLocks noChangeAspect="1"/>
          </p:cNvPicPr>
          <p:nvPr isPhoto="0" userDrawn="0"/>
        </p:nvPicPr>
        <p:blipFill>
          <a:blip r:embed="rId7"/>
          <a:stretch/>
        </p:blipFill>
        <p:spPr bwMode="auto">
          <a:xfrm flipH="0" flipV="0">
            <a:off x="845872" y="1670136"/>
            <a:ext cx="508869" cy="508869"/>
          </a:xfrm>
          <a:prstGeom prst="rect">
            <a:avLst/>
          </a:prstGeom>
        </p:spPr>
      </p:pic>
      <p:pic>
        <p:nvPicPr>
          <p:cNvPr id="11" name="" hidden="0"/>
          <p:cNvPicPr>
            <a:picLocks noChangeAspect="1"/>
          </p:cNvPicPr>
          <p:nvPr isPhoto="0" userDrawn="0"/>
        </p:nvPicPr>
        <p:blipFill>
          <a:blip r:embed="rId8"/>
          <a:stretch/>
        </p:blipFill>
        <p:spPr bwMode="auto">
          <a:xfrm flipH="0" flipV="0">
            <a:off x="1344720" y="1696231"/>
            <a:ext cx="469726" cy="469726"/>
          </a:xfrm>
          <a:prstGeom prst="rect">
            <a:avLst/>
          </a:prstGeom>
        </p:spPr>
      </p:pic>
      <p:pic>
        <p:nvPicPr>
          <p:cNvPr id="12" name="" hidden="0"/>
          <p:cNvPicPr>
            <a:picLocks noChangeAspect="1"/>
          </p:cNvPicPr>
          <p:nvPr isPhoto="0" userDrawn="0"/>
        </p:nvPicPr>
        <p:blipFill>
          <a:blip r:embed="rId9"/>
          <a:stretch/>
        </p:blipFill>
        <p:spPr bwMode="auto">
          <a:xfrm flipH="0" flipV="0">
            <a:off x="9769227" y="2306223"/>
            <a:ext cx="919878" cy="919878"/>
          </a:xfrm>
          <a:prstGeom prst="rect">
            <a:avLst/>
          </a:prstGeom>
        </p:spPr>
      </p:pic>
      <p:sp>
        <p:nvSpPr>
          <p:cNvPr id="13" name="" hidden="0"/>
          <p:cNvSpPr/>
          <p:nvPr isPhoto="0" userDrawn="0"/>
        </p:nvSpPr>
        <p:spPr bwMode="auto">
          <a:xfrm flipH="0" flipV="0">
            <a:off x="865442" y="1291745"/>
            <a:ext cx="1291746" cy="404486"/>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Landing</a:t>
            </a:r>
            <a:endParaRPr/>
          </a:p>
        </p:txBody>
      </p:sp>
      <p:sp>
        <p:nvSpPr>
          <p:cNvPr id="14" name="" hidden="0"/>
          <p:cNvSpPr/>
          <p:nvPr isPhoto="0" userDrawn="0"/>
        </p:nvSpPr>
        <p:spPr bwMode="auto">
          <a:xfrm flipH="0" flipV="0">
            <a:off x="2989314" y="1343938"/>
            <a:ext cx="2296798"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Sampling</a:t>
            </a:r>
            <a:endParaRPr/>
          </a:p>
        </p:txBody>
      </p:sp>
      <p:sp>
        <p:nvSpPr>
          <p:cNvPr id="15" name="" hidden="0"/>
          <p:cNvSpPr/>
          <p:nvPr isPhoto="0" userDrawn="0"/>
        </p:nvSpPr>
        <p:spPr bwMode="auto">
          <a:xfrm flipH="0" flipV="0">
            <a:off x="5280394" y="1330890"/>
            <a:ext cx="2544564"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Survey</a:t>
            </a:r>
            <a:endParaRPr/>
          </a:p>
        </p:txBody>
      </p:sp>
      <p:sp>
        <p:nvSpPr>
          <p:cNvPr id="16" name="" hidden="0"/>
          <p:cNvSpPr/>
          <p:nvPr isPhoto="0" userDrawn="0"/>
        </p:nvSpPr>
        <p:spPr bwMode="auto">
          <a:xfrm flipH="0" flipV="0">
            <a:off x="-49247" y="1774292"/>
            <a:ext cx="1149554" cy="36579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400"/>
              <a:t>Country A</a:t>
            </a:r>
            <a:endParaRPr/>
          </a:p>
        </p:txBody>
      </p:sp>
      <p:pic>
        <p:nvPicPr>
          <p:cNvPr id="17" name="" hidden="0"/>
          <p:cNvPicPr>
            <a:picLocks noChangeAspect="1"/>
          </p:cNvPicPr>
          <p:nvPr isPhoto="0" userDrawn="0"/>
        </p:nvPicPr>
        <p:blipFill>
          <a:blip r:embed="rId7"/>
          <a:stretch/>
        </p:blipFill>
        <p:spPr bwMode="auto">
          <a:xfrm flipH="0" flipV="0">
            <a:off x="7127332" y="5160179"/>
            <a:ext cx="548011" cy="548011"/>
          </a:xfrm>
          <a:prstGeom prst="rect">
            <a:avLst/>
          </a:prstGeom>
        </p:spPr>
      </p:pic>
      <p:pic>
        <p:nvPicPr>
          <p:cNvPr id="18" name="" hidden="0"/>
          <p:cNvPicPr>
            <a:picLocks noChangeAspect="1"/>
          </p:cNvPicPr>
          <p:nvPr isPhoto="0" userDrawn="0"/>
        </p:nvPicPr>
        <p:blipFill>
          <a:blip r:embed="rId7"/>
          <a:stretch/>
        </p:blipFill>
        <p:spPr bwMode="auto">
          <a:xfrm flipH="0" flipV="0">
            <a:off x="845871" y="2257294"/>
            <a:ext cx="508869" cy="508869"/>
          </a:xfrm>
          <a:prstGeom prst="rect">
            <a:avLst/>
          </a:prstGeom>
        </p:spPr>
      </p:pic>
      <p:pic>
        <p:nvPicPr>
          <p:cNvPr id="19" name="" hidden="0"/>
          <p:cNvPicPr>
            <a:picLocks noChangeAspect="1"/>
          </p:cNvPicPr>
          <p:nvPr isPhoto="0" userDrawn="0"/>
        </p:nvPicPr>
        <p:blipFill>
          <a:blip r:embed="rId8"/>
          <a:stretch/>
        </p:blipFill>
        <p:spPr bwMode="auto">
          <a:xfrm flipH="0" flipV="0">
            <a:off x="1344720" y="2283389"/>
            <a:ext cx="469725" cy="469725"/>
          </a:xfrm>
          <a:prstGeom prst="rect">
            <a:avLst/>
          </a:prstGeom>
        </p:spPr>
      </p:pic>
      <p:sp>
        <p:nvSpPr>
          <p:cNvPr id="20" name="" hidden="0"/>
          <p:cNvSpPr/>
          <p:nvPr isPhoto="0" userDrawn="0"/>
        </p:nvSpPr>
        <p:spPr bwMode="auto">
          <a:xfrm flipH="0" flipV="0">
            <a:off x="-49246" y="2361450"/>
            <a:ext cx="1149553" cy="36579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400"/>
              <a:t>Country B</a:t>
            </a:r>
            <a:endParaRPr/>
          </a:p>
        </p:txBody>
      </p:sp>
      <p:pic>
        <p:nvPicPr>
          <p:cNvPr id="21" name="" hidden="0"/>
          <p:cNvPicPr>
            <a:picLocks noChangeAspect="1"/>
          </p:cNvPicPr>
          <p:nvPr isPhoto="0" userDrawn="0"/>
        </p:nvPicPr>
        <p:blipFill>
          <a:blip r:embed="rId7"/>
          <a:stretch/>
        </p:blipFill>
        <p:spPr bwMode="auto">
          <a:xfrm flipH="0" flipV="0">
            <a:off x="845871" y="2844451"/>
            <a:ext cx="508869" cy="508869"/>
          </a:xfrm>
          <a:prstGeom prst="rect">
            <a:avLst/>
          </a:prstGeom>
        </p:spPr>
      </p:pic>
      <p:pic>
        <p:nvPicPr>
          <p:cNvPr id="22" name="" hidden="0"/>
          <p:cNvPicPr>
            <a:picLocks noChangeAspect="1"/>
          </p:cNvPicPr>
          <p:nvPr isPhoto="0" userDrawn="0"/>
        </p:nvPicPr>
        <p:blipFill>
          <a:blip r:embed="rId8"/>
          <a:stretch/>
        </p:blipFill>
        <p:spPr bwMode="auto">
          <a:xfrm flipH="0" flipV="0">
            <a:off x="1344720" y="2870546"/>
            <a:ext cx="469725" cy="469725"/>
          </a:xfrm>
          <a:prstGeom prst="rect">
            <a:avLst/>
          </a:prstGeom>
        </p:spPr>
      </p:pic>
      <p:sp>
        <p:nvSpPr>
          <p:cNvPr id="23" name="" hidden="0"/>
          <p:cNvSpPr/>
          <p:nvPr isPhoto="0" userDrawn="0"/>
        </p:nvSpPr>
        <p:spPr bwMode="auto">
          <a:xfrm flipH="0" flipV="0">
            <a:off x="15992" y="3013846"/>
            <a:ext cx="1149553" cy="36579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400"/>
              <a:t>Source X</a:t>
            </a:r>
            <a:endParaRPr/>
          </a:p>
        </p:txBody>
      </p:sp>
      <p:sp>
        <p:nvSpPr>
          <p:cNvPr id="24" name="" hidden="0"/>
          <p:cNvSpPr/>
          <p:nvPr isPhoto="0" userDrawn="0"/>
        </p:nvSpPr>
        <p:spPr bwMode="auto">
          <a:xfrm flipH="0" flipV="0">
            <a:off x="210263" y="2496208"/>
            <a:ext cx="626301" cy="48771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2600" b="1"/>
              <a:t>.</a:t>
            </a:r>
            <a:r>
              <a:rPr sz="2600" b="1"/>
              <a:t>.</a:t>
            </a:r>
            <a:r>
              <a:rPr sz="2600" b="1"/>
              <a:t>.</a:t>
            </a:r>
            <a:endParaRPr sz="2600" b="1"/>
          </a:p>
        </p:txBody>
      </p:sp>
      <p:pic>
        <p:nvPicPr>
          <p:cNvPr id="25" name="" hidden="0"/>
          <p:cNvPicPr>
            <a:picLocks noChangeAspect="1"/>
          </p:cNvPicPr>
          <p:nvPr isPhoto="0" userDrawn="0"/>
        </p:nvPicPr>
        <p:blipFill>
          <a:blip r:embed="rId7"/>
          <a:stretch/>
        </p:blipFill>
        <p:spPr bwMode="auto">
          <a:xfrm flipH="0" flipV="0">
            <a:off x="3064022" y="1670135"/>
            <a:ext cx="508869" cy="508869"/>
          </a:xfrm>
          <a:prstGeom prst="rect">
            <a:avLst/>
          </a:prstGeom>
        </p:spPr>
      </p:pic>
      <p:pic>
        <p:nvPicPr>
          <p:cNvPr id="26" name="" hidden="0"/>
          <p:cNvPicPr>
            <a:picLocks noChangeAspect="1"/>
          </p:cNvPicPr>
          <p:nvPr isPhoto="0" userDrawn="0"/>
        </p:nvPicPr>
        <p:blipFill>
          <a:blip r:embed="rId8"/>
          <a:stretch/>
        </p:blipFill>
        <p:spPr bwMode="auto">
          <a:xfrm flipH="0" flipV="0">
            <a:off x="3562871" y="1696231"/>
            <a:ext cx="469725" cy="469725"/>
          </a:xfrm>
          <a:prstGeom prst="rect">
            <a:avLst/>
          </a:prstGeom>
        </p:spPr>
      </p:pic>
      <p:sp>
        <p:nvSpPr>
          <p:cNvPr id="27" name="" hidden="0"/>
          <p:cNvSpPr/>
          <p:nvPr isPhoto="0" userDrawn="0"/>
        </p:nvSpPr>
        <p:spPr bwMode="auto">
          <a:xfrm flipH="0" flipV="0">
            <a:off x="2168903" y="1774292"/>
            <a:ext cx="1149553" cy="36579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400"/>
              <a:t>Country A</a:t>
            </a:r>
            <a:endParaRPr/>
          </a:p>
        </p:txBody>
      </p:sp>
      <p:pic>
        <p:nvPicPr>
          <p:cNvPr id="28" name="" hidden="0"/>
          <p:cNvPicPr>
            <a:picLocks noChangeAspect="1"/>
          </p:cNvPicPr>
          <p:nvPr isPhoto="0" userDrawn="0"/>
        </p:nvPicPr>
        <p:blipFill>
          <a:blip r:embed="rId7"/>
          <a:stretch/>
        </p:blipFill>
        <p:spPr bwMode="auto">
          <a:xfrm flipH="0" flipV="0">
            <a:off x="3064022" y="2257293"/>
            <a:ext cx="508869" cy="508869"/>
          </a:xfrm>
          <a:prstGeom prst="rect">
            <a:avLst/>
          </a:prstGeom>
        </p:spPr>
      </p:pic>
      <p:pic>
        <p:nvPicPr>
          <p:cNvPr id="29" name="" hidden="0"/>
          <p:cNvPicPr>
            <a:picLocks noChangeAspect="1"/>
          </p:cNvPicPr>
          <p:nvPr isPhoto="0" userDrawn="0"/>
        </p:nvPicPr>
        <p:blipFill>
          <a:blip r:embed="rId8"/>
          <a:stretch/>
        </p:blipFill>
        <p:spPr bwMode="auto">
          <a:xfrm flipH="0" flipV="0">
            <a:off x="3562871" y="2283388"/>
            <a:ext cx="469725" cy="469725"/>
          </a:xfrm>
          <a:prstGeom prst="rect">
            <a:avLst/>
          </a:prstGeom>
        </p:spPr>
      </p:pic>
      <p:sp>
        <p:nvSpPr>
          <p:cNvPr id="30" name="" hidden="0"/>
          <p:cNvSpPr/>
          <p:nvPr isPhoto="0" userDrawn="0"/>
        </p:nvSpPr>
        <p:spPr bwMode="auto">
          <a:xfrm flipH="0" flipV="0">
            <a:off x="2168903" y="2361449"/>
            <a:ext cx="1149553" cy="36579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400"/>
              <a:t>Country B</a:t>
            </a:r>
            <a:endParaRPr/>
          </a:p>
        </p:txBody>
      </p:sp>
      <p:pic>
        <p:nvPicPr>
          <p:cNvPr id="31" name="" hidden="0"/>
          <p:cNvPicPr>
            <a:picLocks noChangeAspect="1"/>
          </p:cNvPicPr>
          <p:nvPr isPhoto="0" userDrawn="0"/>
        </p:nvPicPr>
        <p:blipFill>
          <a:blip r:embed="rId7"/>
          <a:stretch/>
        </p:blipFill>
        <p:spPr bwMode="auto">
          <a:xfrm flipH="0" flipV="0">
            <a:off x="3064022" y="2844450"/>
            <a:ext cx="508869" cy="508869"/>
          </a:xfrm>
          <a:prstGeom prst="rect">
            <a:avLst/>
          </a:prstGeom>
        </p:spPr>
      </p:pic>
      <p:pic>
        <p:nvPicPr>
          <p:cNvPr id="32" name="" hidden="0"/>
          <p:cNvPicPr>
            <a:picLocks noChangeAspect="1"/>
          </p:cNvPicPr>
          <p:nvPr isPhoto="0" userDrawn="0"/>
        </p:nvPicPr>
        <p:blipFill>
          <a:blip r:embed="rId8"/>
          <a:stretch/>
        </p:blipFill>
        <p:spPr bwMode="auto">
          <a:xfrm flipH="0" flipV="0">
            <a:off x="3562871" y="2870545"/>
            <a:ext cx="469725" cy="469725"/>
          </a:xfrm>
          <a:prstGeom prst="rect">
            <a:avLst/>
          </a:prstGeom>
        </p:spPr>
      </p:pic>
      <p:sp>
        <p:nvSpPr>
          <p:cNvPr id="33" name="" hidden="0"/>
          <p:cNvSpPr/>
          <p:nvPr isPhoto="0" userDrawn="0"/>
        </p:nvSpPr>
        <p:spPr bwMode="auto">
          <a:xfrm flipH="0" flipV="0">
            <a:off x="2234142" y="3013846"/>
            <a:ext cx="1149553" cy="36579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400"/>
              <a:t>Source X</a:t>
            </a:r>
            <a:endParaRPr/>
          </a:p>
        </p:txBody>
      </p:sp>
      <p:sp>
        <p:nvSpPr>
          <p:cNvPr id="34" name="" hidden="0"/>
          <p:cNvSpPr/>
          <p:nvPr isPhoto="0" userDrawn="0"/>
        </p:nvSpPr>
        <p:spPr bwMode="auto">
          <a:xfrm flipH="0" flipV="0">
            <a:off x="2428413" y="2496207"/>
            <a:ext cx="626301" cy="48771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2600" b="1"/>
              <a:t>.</a:t>
            </a:r>
            <a:r>
              <a:rPr sz="2600" b="1"/>
              <a:t>.</a:t>
            </a:r>
            <a:r>
              <a:rPr sz="2600" b="1"/>
              <a:t>.</a:t>
            </a:r>
            <a:endParaRPr sz="2600" b="1"/>
          </a:p>
        </p:txBody>
      </p:sp>
      <p:pic>
        <p:nvPicPr>
          <p:cNvPr id="35" name="" hidden="0"/>
          <p:cNvPicPr>
            <a:picLocks noChangeAspect="1"/>
          </p:cNvPicPr>
          <p:nvPr isPhoto="0" userDrawn="0"/>
        </p:nvPicPr>
        <p:blipFill>
          <a:blip r:embed="rId7"/>
          <a:stretch/>
        </p:blipFill>
        <p:spPr bwMode="auto">
          <a:xfrm flipH="0" flipV="0">
            <a:off x="5282172" y="1670134"/>
            <a:ext cx="508869" cy="508869"/>
          </a:xfrm>
          <a:prstGeom prst="rect">
            <a:avLst/>
          </a:prstGeom>
        </p:spPr>
      </p:pic>
      <p:pic>
        <p:nvPicPr>
          <p:cNvPr id="36" name="" hidden="0"/>
          <p:cNvPicPr>
            <a:picLocks noChangeAspect="1"/>
          </p:cNvPicPr>
          <p:nvPr isPhoto="0" userDrawn="0"/>
        </p:nvPicPr>
        <p:blipFill>
          <a:blip r:embed="rId8"/>
          <a:stretch/>
        </p:blipFill>
        <p:spPr bwMode="auto">
          <a:xfrm flipH="0" flipV="0">
            <a:off x="5781021" y="1696231"/>
            <a:ext cx="469725" cy="469725"/>
          </a:xfrm>
          <a:prstGeom prst="rect">
            <a:avLst/>
          </a:prstGeom>
        </p:spPr>
      </p:pic>
      <p:sp>
        <p:nvSpPr>
          <p:cNvPr id="37" name="" hidden="0"/>
          <p:cNvSpPr/>
          <p:nvPr isPhoto="0" userDrawn="0"/>
        </p:nvSpPr>
        <p:spPr bwMode="auto">
          <a:xfrm flipH="0" flipV="0">
            <a:off x="4387053" y="1774292"/>
            <a:ext cx="1149553" cy="36579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400"/>
              <a:t>Survey A</a:t>
            </a:r>
            <a:endParaRPr/>
          </a:p>
        </p:txBody>
      </p:sp>
      <p:pic>
        <p:nvPicPr>
          <p:cNvPr id="38" name="" hidden="0"/>
          <p:cNvPicPr>
            <a:picLocks noChangeAspect="1"/>
          </p:cNvPicPr>
          <p:nvPr isPhoto="0" userDrawn="0"/>
        </p:nvPicPr>
        <p:blipFill>
          <a:blip r:embed="rId7"/>
          <a:stretch/>
        </p:blipFill>
        <p:spPr bwMode="auto">
          <a:xfrm flipH="0" flipV="0">
            <a:off x="5282172" y="2257293"/>
            <a:ext cx="508869" cy="508869"/>
          </a:xfrm>
          <a:prstGeom prst="rect">
            <a:avLst/>
          </a:prstGeom>
        </p:spPr>
      </p:pic>
      <p:pic>
        <p:nvPicPr>
          <p:cNvPr id="39" name="" hidden="0"/>
          <p:cNvPicPr>
            <a:picLocks noChangeAspect="1"/>
          </p:cNvPicPr>
          <p:nvPr isPhoto="0" userDrawn="0"/>
        </p:nvPicPr>
        <p:blipFill>
          <a:blip r:embed="rId8"/>
          <a:stretch/>
        </p:blipFill>
        <p:spPr bwMode="auto">
          <a:xfrm flipH="0" flipV="0">
            <a:off x="5781021" y="2283388"/>
            <a:ext cx="469725" cy="469725"/>
          </a:xfrm>
          <a:prstGeom prst="rect">
            <a:avLst/>
          </a:prstGeom>
        </p:spPr>
      </p:pic>
      <p:sp>
        <p:nvSpPr>
          <p:cNvPr id="40" name="" hidden="0"/>
          <p:cNvSpPr/>
          <p:nvPr isPhoto="0" userDrawn="0"/>
        </p:nvSpPr>
        <p:spPr bwMode="auto">
          <a:xfrm flipH="0" flipV="0">
            <a:off x="4387053" y="2361449"/>
            <a:ext cx="1149553" cy="36579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400"/>
              <a:t>SurveyB</a:t>
            </a:r>
            <a:endParaRPr/>
          </a:p>
        </p:txBody>
      </p:sp>
      <p:pic>
        <p:nvPicPr>
          <p:cNvPr id="41" name="" hidden="0"/>
          <p:cNvPicPr>
            <a:picLocks noChangeAspect="1"/>
          </p:cNvPicPr>
          <p:nvPr isPhoto="0" userDrawn="0"/>
        </p:nvPicPr>
        <p:blipFill>
          <a:blip r:embed="rId7"/>
          <a:stretch/>
        </p:blipFill>
        <p:spPr bwMode="auto">
          <a:xfrm flipH="0" flipV="0">
            <a:off x="5282172" y="2844450"/>
            <a:ext cx="508869" cy="508869"/>
          </a:xfrm>
          <a:prstGeom prst="rect">
            <a:avLst/>
          </a:prstGeom>
        </p:spPr>
      </p:pic>
      <p:pic>
        <p:nvPicPr>
          <p:cNvPr id="42" name="" hidden="0"/>
          <p:cNvPicPr>
            <a:picLocks noChangeAspect="1"/>
          </p:cNvPicPr>
          <p:nvPr isPhoto="0" userDrawn="0"/>
        </p:nvPicPr>
        <p:blipFill>
          <a:blip r:embed="rId8"/>
          <a:stretch/>
        </p:blipFill>
        <p:spPr bwMode="auto">
          <a:xfrm flipH="0" flipV="0">
            <a:off x="5781021" y="2870545"/>
            <a:ext cx="469725" cy="469725"/>
          </a:xfrm>
          <a:prstGeom prst="rect">
            <a:avLst/>
          </a:prstGeom>
        </p:spPr>
      </p:pic>
      <p:sp>
        <p:nvSpPr>
          <p:cNvPr id="43" name="" hidden="0"/>
          <p:cNvSpPr/>
          <p:nvPr isPhoto="0" userDrawn="0"/>
        </p:nvSpPr>
        <p:spPr bwMode="auto">
          <a:xfrm flipH="0" flipV="0">
            <a:off x="4452292" y="3013845"/>
            <a:ext cx="1149553" cy="36579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400"/>
              <a:t>Survey X</a:t>
            </a:r>
            <a:endParaRPr/>
          </a:p>
        </p:txBody>
      </p:sp>
      <p:sp>
        <p:nvSpPr>
          <p:cNvPr id="44" name="" hidden="0"/>
          <p:cNvSpPr/>
          <p:nvPr isPhoto="0" userDrawn="0"/>
        </p:nvSpPr>
        <p:spPr bwMode="auto">
          <a:xfrm flipH="0" flipV="0">
            <a:off x="4646563" y="2496207"/>
            <a:ext cx="626301" cy="48771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2600" b="1"/>
              <a:t>.</a:t>
            </a:r>
            <a:r>
              <a:rPr sz="2600" b="1"/>
              <a:t>.</a:t>
            </a:r>
            <a:r>
              <a:rPr sz="2600" b="1"/>
              <a:t>.</a:t>
            </a:r>
            <a:endParaRPr sz="2600" b="1"/>
          </a:p>
        </p:txBody>
      </p:sp>
      <p:sp>
        <p:nvSpPr>
          <p:cNvPr id="45" name="" hidden="0"/>
          <p:cNvSpPr/>
          <p:nvPr isPhoto="0" userDrawn="0"/>
        </p:nvSpPr>
        <p:spPr bwMode="auto">
          <a:xfrm flipH="0" flipV="0">
            <a:off x="6805817" y="4484934"/>
            <a:ext cx="1117400" cy="64011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ctr">
              <a:defRPr/>
            </a:pPr>
            <a:r>
              <a:rPr/>
              <a:t>Local </a:t>
            </a:r>
            <a:endParaRPr/>
          </a:p>
          <a:p>
            <a:pPr algn="ctr">
              <a:defRPr/>
            </a:pPr>
            <a:r>
              <a:rPr/>
              <a:t>database</a:t>
            </a:r>
            <a:endParaRPr/>
          </a:p>
        </p:txBody>
      </p:sp>
      <p:cxnSp>
        <p:nvCxnSpPr>
          <p:cNvPr id="46" name="" hidden="0"/>
          <p:cNvCxnSpPr>
            <a:cxnSpLocks/>
          </p:cNvCxnSpPr>
          <p:nvPr isPhoto="0" userDrawn="0"/>
        </p:nvCxnSpPr>
        <p:spPr bwMode="auto">
          <a:xfrm flipH="0" flipV="0">
            <a:off x="1300636" y="3463636"/>
            <a:ext cx="1223103" cy="677306"/>
          </a:xfrm>
          <a:prstGeom prst="line">
            <a:avLst/>
          </a:prstGeom>
          <a:ln w="38099" cap="flat" cmpd="sng" algn="ctr">
            <a:solidFill>
              <a:schemeClr val="tx1"/>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47" name="" hidden="0"/>
          <p:cNvCxnSpPr>
            <a:cxnSpLocks/>
          </p:cNvCxnSpPr>
          <p:nvPr isPhoto="0" userDrawn="0"/>
        </p:nvCxnSpPr>
        <p:spPr bwMode="auto">
          <a:xfrm flipH="1" flipV="0">
            <a:off x="5543590" y="4537363"/>
            <a:ext cx="69272" cy="0"/>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48" name="" hidden="0"/>
          <p:cNvCxnSpPr>
            <a:cxnSpLocks/>
          </p:cNvCxnSpPr>
          <p:nvPr isPhoto="0" userDrawn="0"/>
        </p:nvCxnSpPr>
        <p:spPr bwMode="auto">
          <a:xfrm flipH="1" flipV="0">
            <a:off x="4487181" y="3463635"/>
            <a:ext cx="1229590" cy="692727"/>
          </a:xfrm>
          <a:prstGeom prst="line">
            <a:avLst/>
          </a:prstGeom>
          <a:ln w="38099" cap="flat" cmpd="sng" algn="ctr">
            <a:solidFill>
              <a:schemeClr val="tx1"/>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49" name="" hidden="0"/>
          <p:cNvCxnSpPr>
            <a:cxnSpLocks/>
          </p:cNvCxnSpPr>
          <p:nvPr isPhoto="0" userDrawn="0"/>
        </p:nvCxnSpPr>
        <p:spPr bwMode="auto">
          <a:xfrm flipH="0" flipV="0">
            <a:off x="3638589" y="3463635"/>
            <a:ext cx="0" cy="536863"/>
          </a:xfrm>
          <a:prstGeom prst="line">
            <a:avLst/>
          </a:prstGeom>
          <a:ln w="38099" cap="flat" cmpd="sng" algn="ctr">
            <a:solidFill>
              <a:schemeClr val="tx1"/>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50" name="" hidden="0"/>
          <p:cNvSpPr/>
          <p:nvPr isPhoto="0" userDrawn="0"/>
        </p:nvSpPr>
        <p:spPr bwMode="auto">
          <a:xfrm flipH="0" flipV="0">
            <a:off x="2420854" y="4208101"/>
            <a:ext cx="2650941"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b="1">
                <a:solidFill>
                  <a:schemeClr val="accent6">
                    <a:lumMod val="75000"/>
                  </a:schemeClr>
                </a:solidFill>
              </a:rPr>
              <a:t>local files/web services</a:t>
            </a:r>
            <a:endParaRPr b="1">
              <a:solidFill>
                <a:schemeClr val="accent6">
                  <a:lumMod val="75000"/>
                </a:schemeClr>
              </a:solidFill>
            </a:endParaRPr>
          </a:p>
        </p:txBody>
      </p:sp>
      <p:pic>
        <p:nvPicPr>
          <p:cNvPr id="51" name="" hidden="0"/>
          <p:cNvPicPr>
            <a:picLocks noChangeAspect="1"/>
          </p:cNvPicPr>
          <p:nvPr isPhoto="0" userDrawn="0"/>
        </p:nvPicPr>
        <p:blipFill>
          <a:blip r:embed="rId6"/>
          <a:stretch/>
        </p:blipFill>
        <p:spPr bwMode="auto">
          <a:xfrm flipH="0" flipV="0">
            <a:off x="5338853" y="5097161"/>
            <a:ext cx="784211" cy="784211"/>
          </a:xfrm>
          <a:prstGeom prst="rect">
            <a:avLst/>
          </a:prstGeom>
        </p:spPr>
      </p:pic>
      <p:sp>
        <p:nvSpPr>
          <p:cNvPr id="52" name="" hidden="0"/>
          <p:cNvSpPr/>
          <p:nvPr isPhoto="0" userDrawn="0"/>
        </p:nvSpPr>
        <p:spPr bwMode="auto">
          <a:xfrm flipH="0" flipV="0">
            <a:off x="5231863" y="4693227"/>
            <a:ext cx="1074411"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b="1">
                <a:solidFill>
                  <a:schemeClr val="accent6">
                    <a:lumMod val="75000"/>
                  </a:schemeClr>
                </a:solidFill>
              </a:rPr>
              <a:t>Filtering</a:t>
            </a:r>
            <a:endParaRPr b="1">
              <a:solidFill>
                <a:schemeClr val="accent6">
                  <a:lumMod val="75000"/>
                </a:schemeClr>
              </a:solidFill>
            </a:endParaRPr>
          </a:p>
        </p:txBody>
      </p:sp>
      <p:cxnSp>
        <p:nvCxnSpPr>
          <p:cNvPr id="53" name="" hidden="0"/>
          <p:cNvCxnSpPr>
            <a:cxnSpLocks/>
          </p:cNvCxnSpPr>
          <p:nvPr isPhoto="0" userDrawn="0"/>
        </p:nvCxnSpPr>
        <p:spPr bwMode="auto">
          <a:xfrm rot="0" flipH="0" flipV="0">
            <a:off x="4008759" y="4966003"/>
            <a:ext cx="1327012" cy="367995"/>
          </a:xfrm>
          <a:prstGeom prst="line">
            <a:avLst/>
          </a:prstGeom>
          <a:ln w="38099" cap="flat" cmpd="sng" algn="ctr">
            <a:solidFill>
              <a:schemeClr val="tx1"/>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54" name="" hidden="0"/>
          <p:cNvCxnSpPr>
            <a:cxnSpLocks/>
          </p:cNvCxnSpPr>
          <p:nvPr isPhoto="0" userDrawn="0"/>
        </p:nvCxnSpPr>
        <p:spPr bwMode="auto">
          <a:xfrm rot="0" flipH="0" flipV="0">
            <a:off x="6095998" y="5437602"/>
            <a:ext cx="954273" cy="0"/>
          </a:xfrm>
          <a:prstGeom prst="line">
            <a:avLst/>
          </a:prstGeom>
          <a:ln w="38099" cap="flat" cmpd="sng" algn="ctr">
            <a:solidFill>
              <a:schemeClr val="tx1"/>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pic>
        <p:nvPicPr>
          <p:cNvPr id="55" name="" hidden="0"/>
          <p:cNvPicPr>
            <a:picLocks noChangeAspect="1"/>
          </p:cNvPicPr>
          <p:nvPr isPhoto="0" userDrawn="0"/>
        </p:nvPicPr>
        <p:blipFill>
          <a:blip r:embed="rId6"/>
          <a:stretch/>
        </p:blipFill>
        <p:spPr bwMode="auto">
          <a:xfrm flipH="0" flipV="0">
            <a:off x="8698579" y="4537363"/>
            <a:ext cx="784211" cy="784211"/>
          </a:xfrm>
          <a:prstGeom prst="rect">
            <a:avLst/>
          </a:prstGeom>
        </p:spPr>
      </p:pic>
      <p:cxnSp>
        <p:nvCxnSpPr>
          <p:cNvPr id="56" name="" hidden="0"/>
          <p:cNvCxnSpPr>
            <a:cxnSpLocks/>
          </p:cNvCxnSpPr>
          <p:nvPr isPhoto="0" userDrawn="0"/>
        </p:nvCxnSpPr>
        <p:spPr bwMode="auto">
          <a:xfrm rot="0" flipH="0" flipV="1">
            <a:off x="7818759" y="5108863"/>
            <a:ext cx="842104" cy="290094"/>
          </a:xfrm>
          <a:prstGeom prst="line">
            <a:avLst/>
          </a:prstGeom>
          <a:ln w="38099" cap="flat" cmpd="sng" algn="ctr">
            <a:solidFill>
              <a:schemeClr val="tx1"/>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57" name="" hidden="0"/>
          <p:cNvSpPr/>
          <p:nvPr isPhoto="0" userDrawn="0"/>
        </p:nvSpPr>
        <p:spPr bwMode="auto">
          <a:xfrm flipH="0" flipV="0">
            <a:off x="8045840" y="3896590"/>
            <a:ext cx="1948523" cy="132719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ctr">
              <a:defRPr/>
            </a:pPr>
            <a:r>
              <a:rPr b="1">
                <a:solidFill>
                  <a:schemeClr val="accent6">
                    <a:lumMod val="75000"/>
                  </a:schemeClr>
                </a:solidFill>
              </a:rPr>
              <a:t>Processing</a:t>
            </a:r>
            <a:r>
              <a:rPr/>
              <a:t>:</a:t>
            </a:r>
            <a:endParaRPr/>
          </a:p>
          <a:p>
            <a:pPr algn="ctr">
              <a:defRPr/>
            </a:pPr>
            <a:r>
              <a:rPr/>
              <a:t>QC, </a:t>
            </a:r>
            <a:r>
              <a:rPr/>
              <a:t>analyses, </a:t>
            </a:r>
            <a:r>
              <a:rPr/>
              <a:t>map</a:t>
            </a:r>
            <a:endParaRPr/>
          </a:p>
        </p:txBody>
      </p:sp>
      <p:pic>
        <p:nvPicPr>
          <p:cNvPr id="58" name="" hidden="0"/>
          <p:cNvPicPr>
            <a:picLocks noChangeAspect="1"/>
          </p:cNvPicPr>
          <p:nvPr isPhoto="0" userDrawn="0"/>
        </p:nvPicPr>
        <p:blipFill>
          <a:blip r:embed="rId9"/>
          <a:stretch/>
        </p:blipFill>
        <p:spPr bwMode="auto">
          <a:xfrm flipH="0" flipV="0">
            <a:off x="10996937" y="2459763"/>
            <a:ext cx="919878" cy="919878"/>
          </a:xfrm>
          <a:prstGeom prst="rect">
            <a:avLst/>
          </a:prstGeom>
        </p:spPr>
      </p:pic>
      <p:cxnSp>
        <p:nvCxnSpPr>
          <p:cNvPr id="59" name="" hidden="0"/>
          <p:cNvCxnSpPr>
            <a:cxnSpLocks/>
          </p:cNvCxnSpPr>
          <p:nvPr isPhoto="0" userDrawn="0"/>
        </p:nvCxnSpPr>
        <p:spPr bwMode="auto">
          <a:xfrm rot="0" flipH="0" flipV="1">
            <a:off x="9769227" y="3307772"/>
            <a:ext cx="415636" cy="1437409"/>
          </a:xfrm>
          <a:prstGeom prst="line">
            <a:avLst/>
          </a:prstGeom>
          <a:ln w="38099" cap="flat" cmpd="sng" algn="ctr">
            <a:solidFill>
              <a:schemeClr val="tx1"/>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pic>
        <p:nvPicPr>
          <p:cNvPr id="60" name="" hidden="0"/>
          <p:cNvPicPr>
            <a:picLocks noChangeAspect="1"/>
          </p:cNvPicPr>
          <p:nvPr isPhoto="0" userDrawn="0"/>
        </p:nvPicPr>
        <p:blipFill>
          <a:blip r:embed="rId7"/>
          <a:stretch/>
        </p:blipFill>
        <p:spPr bwMode="auto">
          <a:xfrm flipH="0" flipV="0">
            <a:off x="11127831" y="4851043"/>
            <a:ext cx="548011" cy="548011"/>
          </a:xfrm>
          <a:prstGeom prst="rect">
            <a:avLst/>
          </a:prstGeom>
        </p:spPr>
      </p:pic>
      <p:sp>
        <p:nvSpPr>
          <p:cNvPr id="61" name="" hidden="0"/>
          <p:cNvSpPr/>
          <p:nvPr isPhoto="0" userDrawn="0"/>
        </p:nvSpPr>
        <p:spPr bwMode="auto">
          <a:xfrm flipH="0" flipV="0">
            <a:off x="9648000" y="1637132"/>
            <a:ext cx="969818" cy="64011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ctr">
              <a:defRPr/>
            </a:pPr>
            <a:r>
              <a:rPr/>
              <a:t>Atlas</a:t>
            </a:r>
            <a:endParaRPr/>
          </a:p>
          <a:p>
            <a:pPr algn="ctr">
              <a:defRPr/>
            </a:pPr>
            <a:r>
              <a:rPr/>
              <a:t>(report)</a:t>
            </a:r>
            <a:endParaRPr/>
          </a:p>
        </p:txBody>
      </p:sp>
      <p:sp>
        <p:nvSpPr>
          <p:cNvPr id="62" name="" hidden="0"/>
          <p:cNvSpPr/>
          <p:nvPr isPhoto="0" userDrawn="0"/>
        </p:nvSpPr>
        <p:spPr bwMode="auto">
          <a:xfrm flipH="0" flipV="0">
            <a:off x="10948480" y="1790149"/>
            <a:ext cx="1056408" cy="64011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ctr">
              <a:defRPr/>
            </a:pPr>
            <a:r>
              <a:rPr/>
              <a:t>Atlas</a:t>
            </a:r>
            <a:endParaRPr/>
          </a:p>
          <a:p>
            <a:pPr algn="ctr">
              <a:defRPr/>
            </a:pPr>
            <a:r>
              <a:rPr/>
              <a:t>(html)</a:t>
            </a:r>
            <a:endParaRPr/>
          </a:p>
        </p:txBody>
      </p:sp>
      <p:cxnSp>
        <p:nvCxnSpPr>
          <p:cNvPr id="63" name="" hidden="0"/>
          <p:cNvCxnSpPr>
            <a:cxnSpLocks/>
          </p:cNvCxnSpPr>
          <p:nvPr isPhoto="0" userDrawn="0"/>
        </p:nvCxnSpPr>
        <p:spPr bwMode="auto">
          <a:xfrm rot="0" flipH="0" flipV="1">
            <a:off x="9855817" y="3498272"/>
            <a:ext cx="1073727" cy="1298863"/>
          </a:xfrm>
          <a:prstGeom prst="line">
            <a:avLst/>
          </a:prstGeom>
          <a:ln w="38099" cap="flat" cmpd="sng" algn="ctr">
            <a:solidFill>
              <a:schemeClr val="tx1"/>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64" name="" hidden="0"/>
          <p:cNvSpPr/>
          <p:nvPr isPhoto="0" userDrawn="0"/>
        </p:nvSpPr>
        <p:spPr bwMode="auto">
          <a:xfrm flipH="0" flipV="0">
            <a:off x="10168353" y="4199987"/>
            <a:ext cx="2443479" cy="64011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ctr">
              <a:defRPr/>
            </a:pPr>
            <a:r>
              <a:rPr/>
              <a:t>Database</a:t>
            </a:r>
            <a:endParaRPr/>
          </a:p>
          <a:p>
            <a:pPr algn="ctr">
              <a:defRPr/>
            </a:pPr>
            <a:r>
              <a:rPr/>
              <a:t> (map and data)</a:t>
            </a:r>
            <a:endParaRPr/>
          </a:p>
        </p:txBody>
      </p:sp>
      <p:cxnSp>
        <p:nvCxnSpPr>
          <p:cNvPr id="65" name="" hidden="0"/>
          <p:cNvCxnSpPr>
            <a:cxnSpLocks/>
          </p:cNvCxnSpPr>
          <p:nvPr isPhoto="0" userDrawn="0"/>
        </p:nvCxnSpPr>
        <p:spPr bwMode="auto">
          <a:xfrm rot="0" flipH="0" flipV="0">
            <a:off x="9838499" y="4918003"/>
            <a:ext cx="1125681" cy="138903"/>
          </a:xfrm>
          <a:prstGeom prst="line">
            <a:avLst/>
          </a:prstGeom>
          <a:ln w="38099" cap="flat" cmpd="sng" algn="ctr">
            <a:solidFill>
              <a:schemeClr val="tx1"/>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66" name="" hidden="0"/>
          <p:cNvSpPr/>
          <p:nvPr isPhoto="0" userDrawn="0"/>
        </p:nvSpPr>
        <p:spPr bwMode="auto">
          <a:xfrm flipH="0" flipV="0">
            <a:off x="8885999" y="6528954"/>
            <a:ext cx="4260308"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lang="fr-FR" sz="1800" b="0" i="0" u="none" strike="noStrike" cap="none" spc="0">
                <a:solidFill>
                  <a:schemeClr val="tx1"/>
                </a:solidFill>
                <a:latin typeface="Calibri"/>
                <a:ea typeface="Calibri"/>
                <a:cs typeface="Calibri"/>
              </a:rPr>
              <a:t>https://github.com/ldbk/SUMARiS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Image 18" hidden="0"/>
          <p:cNvPicPr>
            <a:picLocks noChangeAspect="1"/>
          </p:cNvPicPr>
          <p:nvPr isPhoto="0" userDrawn="0"/>
        </p:nvPicPr>
        <p:blipFill>
          <a:blip r:embed="rId3"/>
          <a:stretch/>
        </p:blipFill>
        <p:spPr bwMode="auto">
          <a:xfrm>
            <a:off x="145023" y="-269395"/>
            <a:ext cx="1855299" cy="1311615"/>
          </a:xfrm>
          <a:prstGeom prst="rect">
            <a:avLst/>
          </a:prstGeom>
        </p:spPr>
      </p:pic>
      <p:pic>
        <p:nvPicPr>
          <p:cNvPr id="5" name="Image 19" hidden="0"/>
          <p:cNvPicPr>
            <a:picLocks noChangeAspect="1"/>
          </p:cNvPicPr>
          <p:nvPr isPhoto="0" userDrawn="0"/>
        </p:nvPicPr>
        <p:blipFill>
          <a:blip r:embed="rId4"/>
          <a:stretch/>
        </p:blipFill>
        <p:spPr bwMode="auto">
          <a:xfrm>
            <a:off x="9976009" y="198643"/>
            <a:ext cx="1982934" cy="651535"/>
          </a:xfrm>
          <a:prstGeom prst="rect">
            <a:avLst/>
          </a:prstGeom>
        </p:spPr>
      </p:pic>
      <p:pic>
        <p:nvPicPr>
          <p:cNvPr id="6" name="Image 20" hidden="0"/>
          <p:cNvPicPr>
            <a:picLocks noChangeAspect="1"/>
          </p:cNvPicPr>
          <p:nvPr isPhoto="0" userDrawn="0"/>
        </p:nvPicPr>
        <p:blipFill>
          <a:blip r:embed="rId5"/>
          <a:stretch/>
        </p:blipFill>
        <p:spPr bwMode="auto">
          <a:xfrm>
            <a:off x="0" y="5270089"/>
            <a:ext cx="12246131" cy="1587909"/>
          </a:xfrm>
          <a:prstGeom prst="rect">
            <a:avLst/>
          </a:prstGeom>
        </p:spPr>
      </p:pic>
      <p:pic>
        <p:nvPicPr>
          <p:cNvPr id="7" name="" hidden="0"/>
          <p:cNvPicPr/>
          <p:nvPr isPhoto="0" userDrawn="0"/>
        </p:nvPicPr>
        <p:blipFill>
          <a:blip r:embed="rId6"/>
          <a:stretch/>
        </p:blipFill>
        <p:spPr bwMode="auto">
          <a:xfrm>
            <a:off x="145023" y="6147262"/>
            <a:ext cx="1701798" cy="609598"/>
          </a:xfrm>
          <a:prstGeom prst="rect">
            <a:avLst/>
          </a:prstGeom>
          <a:noFill/>
          <a:ln>
            <a:noFill/>
          </a:ln>
        </p:spPr>
      </p:pic>
      <p:pic>
        <p:nvPicPr>
          <p:cNvPr id="8" name="Image 18" hidden="0"/>
          <p:cNvPicPr>
            <a:picLocks noChangeAspect="1"/>
          </p:cNvPicPr>
          <p:nvPr isPhoto="0" userDrawn="0"/>
        </p:nvPicPr>
        <p:blipFill>
          <a:blip r:embed="rId7"/>
          <a:stretch/>
        </p:blipFill>
        <p:spPr bwMode="auto">
          <a:xfrm>
            <a:off x="145022" y="-269394"/>
            <a:ext cx="1855298" cy="1311615"/>
          </a:xfrm>
          <a:prstGeom prst="rect">
            <a:avLst/>
          </a:prstGeom>
        </p:spPr>
      </p:pic>
      <p:pic>
        <p:nvPicPr>
          <p:cNvPr id="9" name="Image 19" hidden="0"/>
          <p:cNvPicPr>
            <a:picLocks noChangeAspect="1"/>
          </p:cNvPicPr>
          <p:nvPr isPhoto="0" userDrawn="0"/>
        </p:nvPicPr>
        <p:blipFill>
          <a:blip r:embed="rId8"/>
          <a:stretch/>
        </p:blipFill>
        <p:spPr bwMode="auto">
          <a:xfrm>
            <a:off x="9976008" y="198642"/>
            <a:ext cx="1982934" cy="651534"/>
          </a:xfrm>
          <a:prstGeom prst="rect">
            <a:avLst/>
          </a:prstGeom>
        </p:spPr>
      </p:pic>
      <p:pic>
        <p:nvPicPr>
          <p:cNvPr id="10" name="Image 20" hidden="0"/>
          <p:cNvPicPr>
            <a:picLocks noChangeAspect="1"/>
          </p:cNvPicPr>
          <p:nvPr isPhoto="0" userDrawn="0"/>
        </p:nvPicPr>
        <p:blipFill>
          <a:blip r:embed="rId9"/>
          <a:stretch/>
        </p:blipFill>
        <p:spPr bwMode="auto">
          <a:xfrm>
            <a:off x="0" y="5270089"/>
            <a:ext cx="12246130" cy="1587908"/>
          </a:xfrm>
          <a:prstGeom prst="rect">
            <a:avLst/>
          </a:prstGeom>
        </p:spPr>
      </p:pic>
      <p:sp>
        <p:nvSpPr>
          <p:cNvPr id="11" name="TextBox 1" hidden="0"/>
          <p:cNvSpPr>
            <a:spLocks noAdjustHandles="0" noChangeArrowheads="0"/>
          </p:cNvSpPr>
          <p:nvPr isPhoto="0" userDrawn="0"/>
        </p:nvSpPr>
        <p:spPr bwMode="auto">
          <a:xfrm>
            <a:off x="2114550" y="203846"/>
            <a:ext cx="7659323" cy="640115"/>
          </a:xfrm>
          <a:prstGeom prst="rect">
            <a:avLst/>
          </a:prstGeom>
          <a:noFill/>
        </p:spPr>
        <p:txBody>
          <a:bodyPr wrap="square" rtlCol="0">
            <a:spAutoFit/>
          </a:bodyPr>
          <a:lstStyle/>
          <a:p>
            <a:pPr algn="ctr">
              <a:defRPr/>
            </a:pPr>
            <a:r>
              <a:rPr lang="en-GB" sz="3600" b="1">
                <a:latin typeface="Montserrat Light"/>
              </a:rPr>
              <a:t>Atlas of rays and skates</a:t>
            </a:r>
            <a:endParaRPr lang="en-GB" sz="3600" b="1"/>
          </a:p>
        </p:txBody>
      </p:sp>
      <p:sp>
        <p:nvSpPr>
          <p:cNvPr id="12" name="Rectangle 6" hidden="0"/>
          <p:cNvSpPr/>
          <p:nvPr isPhoto="0" userDrawn="0"/>
        </p:nvSpPr>
        <p:spPr bwMode="auto">
          <a:xfrm>
            <a:off x="422910" y="989426"/>
            <a:ext cx="11537112" cy="640115"/>
          </a:xfrm>
          <a:prstGeom prst="rect">
            <a:avLst/>
          </a:prstGeom>
        </p:spPr>
        <p:txBody>
          <a:bodyPr wrap="square">
            <a:spAutoFit/>
          </a:bodyPr>
          <a:lstStyle/>
          <a:p>
            <a:pPr>
              <a:defRPr/>
            </a:pPr>
            <a:r>
              <a:rPr lang="en-GB" sz="3600" b="0" i="0" u="none" strike="noStrike" cap="none" spc="0">
                <a:solidFill>
                  <a:srgbClr val="164194"/>
                </a:solidFill>
                <a:latin typeface="Calibri"/>
                <a:ea typeface="Calibri"/>
              </a:rPr>
              <a:t>Processing</a:t>
            </a:r>
            <a:endParaRPr sz="3600" b="0" i="0" u="none" strike="noStrike" cap="none" spc="0">
              <a:solidFill>
                <a:srgbClr val="164194"/>
              </a:solidFill>
              <a:latin typeface="Calibri"/>
              <a:ea typeface="Calibri"/>
            </a:endParaRPr>
          </a:p>
        </p:txBody>
      </p:sp>
      <p:sp>
        <p:nvSpPr>
          <p:cNvPr id="13" name="" hidden="0"/>
          <p:cNvSpPr/>
          <p:nvPr isPhoto="0" userDrawn="0"/>
        </p:nvSpPr>
        <p:spPr bwMode="auto">
          <a:xfrm flipH="0" flipV="0">
            <a:off x="3467007" y="1597119"/>
            <a:ext cx="45755"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endParaRPr/>
          </a:p>
        </p:txBody>
      </p:sp>
      <p:sp>
        <p:nvSpPr>
          <p:cNvPr id="14" name="Rectangle 6" hidden="0"/>
          <p:cNvSpPr/>
          <p:nvPr isPhoto="0" userDrawn="0"/>
        </p:nvSpPr>
        <p:spPr bwMode="auto">
          <a:xfrm>
            <a:off x="596090" y="1584266"/>
            <a:ext cx="11566055" cy="4053875"/>
          </a:xfrm>
          <a:prstGeom prst="rect">
            <a:avLst/>
          </a:prstGeom>
        </p:spPr>
        <p:txBody>
          <a:bodyPr wrap="square">
            <a:spAutoFit/>
          </a:bodyPr>
          <a:lstStyle/>
          <a:p>
            <a:pPr>
              <a:defRPr/>
            </a:pPr>
            <a:endParaRPr lang="fr-FR" sz="2600" b="0" i="0" u="none" strike="noStrike" cap="none" spc="0">
              <a:solidFill>
                <a:schemeClr val="tx1"/>
              </a:solidFill>
              <a:latin typeface="Calibri"/>
              <a:ea typeface="Calibri"/>
              <a:cs typeface="Calibri"/>
            </a:endParaRPr>
          </a:p>
          <a:p>
            <a:pPr>
              <a:defRPr/>
            </a:pPr>
            <a:r>
              <a:rPr lang="fr-FR" sz="2600" b="0" i="0" u="none" strike="noStrike" cap="none" spc="0">
                <a:solidFill>
                  <a:schemeClr val="tx1"/>
                </a:solidFill>
                <a:latin typeface="Calibri"/>
                <a:ea typeface="Calibri"/>
                <a:cs typeface="Calibri"/>
              </a:rPr>
              <a:t>• </a:t>
            </a:r>
            <a:r>
              <a:rPr lang="fr-FR" sz="2600" b="1" i="0" u="none" strike="noStrike" cap="none" spc="0">
                <a:solidFill>
                  <a:schemeClr val="accent6">
                    <a:lumMod val="75000"/>
                  </a:schemeClr>
                </a:solidFill>
                <a:latin typeface="Calibri"/>
                <a:ea typeface="Calibri"/>
                <a:cs typeface="Calibri"/>
              </a:rPr>
              <a:t>data access</a:t>
            </a:r>
            <a:r>
              <a:rPr lang="fr-FR" sz="2600" b="0" i="0" u="none" strike="noStrike" cap="none" spc="0">
                <a:solidFill>
                  <a:schemeClr val="tx1"/>
                </a:solidFill>
                <a:latin typeface="Calibri"/>
                <a:ea typeface="Calibri"/>
                <a:cs typeface="Calibri"/>
              </a:rPr>
              <a:t>: webservice (survey), local files (landing and sampling)</a:t>
            </a:r>
            <a:endParaRPr lang="fr-FR" sz="2600" b="0" i="0" u="none" strike="noStrike" cap="none" spc="0">
              <a:solidFill>
                <a:schemeClr val="tx1"/>
              </a:solidFill>
              <a:latin typeface="Calibri"/>
              <a:ea typeface="Calibri"/>
              <a:cs typeface="Calibri"/>
            </a:endParaRPr>
          </a:p>
          <a:p>
            <a:pPr>
              <a:defRPr/>
            </a:pPr>
            <a:r>
              <a:rPr lang="fr-FR" sz="2600" b="0" i="0" u="none" strike="noStrike" cap="none" spc="0">
                <a:solidFill>
                  <a:schemeClr val="tx1"/>
                </a:solidFill>
                <a:latin typeface="Calibri"/>
                <a:ea typeface="Calibri"/>
                <a:cs typeface="Calibri"/>
              </a:rPr>
              <a:t>• </a:t>
            </a:r>
            <a:r>
              <a:rPr lang="fr-FR" sz="2600" b="1" i="0" u="none" strike="noStrike" cap="none" spc="0">
                <a:solidFill>
                  <a:schemeClr val="accent6">
                    <a:lumMod val="75000"/>
                  </a:schemeClr>
                </a:solidFill>
                <a:latin typeface="Calibri"/>
                <a:ea typeface="Calibri"/>
                <a:cs typeface="Calibri"/>
              </a:rPr>
              <a:t>filtering</a:t>
            </a:r>
            <a:r>
              <a:rPr lang="fr-FR" sz="2600" b="0" i="0" u="none" strike="noStrike" cap="none" spc="0">
                <a:solidFill>
                  <a:schemeClr val="tx1"/>
                </a:solidFill>
                <a:latin typeface="Calibri"/>
                <a:ea typeface="Calibri"/>
                <a:cs typeface="Calibri"/>
              </a:rPr>
              <a:t>: space, time, species</a:t>
            </a:r>
            <a:endParaRPr lang="fr-FR" sz="2600" b="0" i="0" u="none" strike="noStrike" cap="none" spc="0">
              <a:solidFill>
                <a:schemeClr val="tx1"/>
              </a:solidFill>
              <a:latin typeface="Calibri"/>
              <a:ea typeface="Calibri"/>
              <a:cs typeface="Calibri"/>
            </a:endParaRPr>
          </a:p>
          <a:p>
            <a:pPr>
              <a:defRPr/>
            </a:pPr>
            <a:r>
              <a:rPr lang="fr-FR" sz="2600" b="0" i="0" u="none" strike="noStrike" cap="none" spc="0">
                <a:solidFill>
                  <a:schemeClr val="tx1"/>
                </a:solidFill>
                <a:latin typeface="Calibri"/>
                <a:ea typeface="Calibri"/>
                <a:cs typeface="Calibri"/>
              </a:rPr>
              <a:t>• </a:t>
            </a:r>
            <a:r>
              <a:rPr lang="fr-FR" sz="2600" b="1" i="0" u="none" strike="noStrike" cap="none" spc="0">
                <a:solidFill>
                  <a:schemeClr val="accent6">
                    <a:lumMod val="75000"/>
                  </a:schemeClr>
                </a:solidFill>
                <a:latin typeface="Calibri"/>
                <a:ea typeface="Calibri"/>
                <a:cs typeface="Calibri"/>
              </a:rPr>
              <a:t>processing</a:t>
            </a:r>
            <a:r>
              <a:rPr lang="fr-FR" sz="2600" b="0" i="0" u="none" strike="noStrike" cap="none" spc="0">
                <a:solidFill>
                  <a:schemeClr val="tx1"/>
                </a:solidFill>
                <a:latin typeface="Calibri"/>
                <a:ea typeface="Calibri"/>
                <a:cs typeface="Calibri"/>
              </a:rPr>
              <a:t>: quality check, computing (CPUE, interpolation), maps</a:t>
            </a:r>
            <a:endParaRPr lang="fr-FR" sz="2600" b="0" i="0" u="none" strike="noStrike" cap="none" spc="0">
              <a:solidFill>
                <a:schemeClr val="tx1"/>
              </a:solidFill>
              <a:latin typeface="Calibri"/>
              <a:ea typeface="Calibri"/>
              <a:cs typeface="Calibri"/>
            </a:endParaRPr>
          </a:p>
          <a:p>
            <a:pPr>
              <a:defRPr/>
            </a:pPr>
            <a:endParaRPr lang="fr-FR" sz="2600" b="0" i="0" u="none" strike="noStrike" cap="none" spc="0">
              <a:solidFill>
                <a:schemeClr val="tx1"/>
              </a:solidFill>
              <a:latin typeface="Calibri"/>
              <a:ea typeface="Calibri"/>
              <a:cs typeface="Calibri"/>
            </a:endParaRPr>
          </a:p>
          <a:p>
            <a:pPr>
              <a:defRPr/>
            </a:pPr>
            <a:r>
              <a:rPr lang="fr-FR" sz="2600" b="0" i="0" u="none" strike="noStrike" cap="none" spc="0">
                <a:solidFill>
                  <a:schemeClr val="tx1"/>
                </a:solidFill>
                <a:latin typeface="Calibri"/>
                <a:ea typeface="Calibri"/>
                <a:cs typeface="Calibri"/>
              </a:rPr>
              <a:t>• </a:t>
            </a:r>
            <a:r>
              <a:rPr lang="fr-FR" sz="2600" b="1" i="0" u="none" strike="noStrike" cap="none" spc="0">
                <a:solidFill>
                  <a:schemeClr val="accent6">
                    <a:lumMod val="75000"/>
                  </a:schemeClr>
                </a:solidFill>
                <a:latin typeface="Calibri"/>
                <a:ea typeface="Calibri"/>
                <a:cs typeface="Calibri"/>
              </a:rPr>
              <a:t>outputs</a:t>
            </a:r>
            <a:r>
              <a:rPr lang="fr-FR" sz="2600" b="0" i="0" u="none" strike="noStrike" cap="none" spc="0">
                <a:solidFill>
                  <a:schemeClr val="tx1"/>
                </a:solidFill>
                <a:latin typeface="Calibri"/>
                <a:ea typeface="Calibri"/>
                <a:cs typeface="Calibri"/>
              </a:rPr>
              <a:t>: </a:t>
            </a:r>
            <a:endParaRPr lang="fr-FR" sz="2600" b="0" i="0" u="none" strike="noStrike" cap="none" spc="0">
              <a:solidFill>
                <a:schemeClr val="tx1"/>
              </a:solidFill>
              <a:latin typeface="Calibri"/>
              <a:ea typeface="Calibri"/>
              <a:cs typeface="Calibri"/>
            </a:endParaRPr>
          </a:p>
          <a:p>
            <a:pPr marL="972000" lvl="1" indent="-514800">
              <a:buFont typeface="Arial"/>
              <a:buChar char="•"/>
              <a:defRPr/>
            </a:pPr>
            <a:r>
              <a:rPr lang="fr-FR" sz="2600" b="0" i="0" u="none" strike="noStrike" cap="none" spc="0">
                <a:solidFill>
                  <a:schemeClr val="tx1"/>
                </a:solidFill>
                <a:latin typeface="Calibri"/>
                <a:ea typeface="Calibri"/>
                <a:cs typeface="Calibri"/>
              </a:rPr>
              <a:t>report (the SUMARiS deliverable)</a:t>
            </a:r>
            <a:endParaRPr lang="fr-FR" sz="2600" b="0" i="0" u="none" strike="noStrike" cap="none" spc="0">
              <a:solidFill>
                <a:schemeClr val="tx1"/>
              </a:solidFill>
              <a:latin typeface="Calibri"/>
              <a:ea typeface="Calibri"/>
              <a:cs typeface="Calibri"/>
            </a:endParaRPr>
          </a:p>
          <a:p>
            <a:pPr marL="972000" lvl="1" indent="-514800">
              <a:buFont typeface="Arial"/>
              <a:buChar char="•"/>
              <a:defRPr/>
            </a:pPr>
            <a:r>
              <a:rPr lang="fr-FR" sz="2600" b="0" i="0" u="none" strike="noStrike" cap="none" spc="0">
                <a:solidFill>
                  <a:schemeClr val="tx1"/>
                </a:solidFill>
                <a:latin typeface="Calibri"/>
                <a:ea typeface="Calibri"/>
                <a:cs typeface="Calibri"/>
              </a:rPr>
              <a:t>html (static or dynamic)</a:t>
            </a:r>
            <a:endParaRPr lang="fr-FR" sz="2600" b="0" i="0" u="none" strike="noStrike" cap="none" spc="0">
              <a:solidFill>
                <a:schemeClr val="tx1"/>
              </a:solidFill>
              <a:latin typeface="Calibri"/>
              <a:ea typeface="Calibri"/>
              <a:cs typeface="Calibri"/>
            </a:endParaRPr>
          </a:p>
          <a:p>
            <a:pPr marL="972000" lvl="1" indent="-514800">
              <a:buFont typeface="Arial"/>
              <a:buChar char="•"/>
              <a:defRPr/>
            </a:pPr>
            <a:r>
              <a:rPr lang="fr-FR" sz="2600" b="0" i="0" u="none" strike="noStrike" cap="none" spc="0">
                <a:solidFill>
                  <a:schemeClr val="tx1"/>
                </a:solidFill>
                <a:latin typeface="Calibri"/>
                <a:ea typeface="Calibri"/>
                <a:cs typeface="Calibri"/>
              </a:rPr>
              <a:t>database</a:t>
            </a:r>
            <a:endParaRPr lang="fr-FR" sz="2600" b="0" i="0" u="none" strike="noStrike" cap="none" spc="0">
              <a:solidFill>
                <a:schemeClr val="tx1"/>
              </a:solidFill>
              <a:latin typeface="Calibri"/>
              <a:ea typeface="Calibri"/>
              <a:cs typeface="Calibri"/>
            </a:endParaRPr>
          </a:p>
          <a:p>
            <a:pPr lvl="1">
              <a:defRPr/>
            </a:pPr>
            <a:endParaRPr lang="fr-FR" sz="2600" b="0" i="0" u="none" strike="noStrike" cap="none" spc="0">
              <a:solidFill>
                <a:schemeClr val="tx1"/>
              </a:solidFill>
              <a:latin typeface="Calibri"/>
              <a:ea typeface="Arial"/>
            </a:endParaRPr>
          </a:p>
        </p:txBody>
      </p:sp>
      <p:pic>
        <p:nvPicPr>
          <p:cNvPr id="15" name="" hidden="0"/>
          <p:cNvPicPr/>
          <p:nvPr isPhoto="0" userDrawn="0"/>
        </p:nvPicPr>
        <p:blipFill>
          <a:blip r:embed="rId6"/>
          <a:stretch/>
        </p:blipFill>
        <p:spPr bwMode="auto">
          <a:xfrm>
            <a:off x="145023" y="6147262"/>
            <a:ext cx="1701798" cy="609598"/>
          </a:xfrm>
          <a:prstGeom prst="rect">
            <a:avLst/>
          </a:prstGeom>
          <a:noFill/>
          <a:ln>
            <a:noFill/>
          </a:ln>
        </p:spPr>
      </p:pic>
      <p:sp>
        <p:nvSpPr>
          <p:cNvPr id="16" name="" hidden="0"/>
          <p:cNvSpPr/>
          <p:nvPr isPhoto="0" userDrawn="0"/>
        </p:nvSpPr>
        <p:spPr bwMode="auto">
          <a:xfrm flipH="0" flipV="0">
            <a:off x="5768727" y="5638142"/>
            <a:ext cx="4486236" cy="64011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Code:</a:t>
            </a:r>
            <a:endParaRPr/>
          </a:p>
          <a:p>
            <a:pPr>
              <a:defRPr/>
            </a:pPr>
            <a:r>
              <a:rPr lang="fr-FR" sz="1800" b="0" i="0" u="none" strike="noStrike" cap="none" spc="0">
                <a:solidFill>
                  <a:schemeClr val="tx1"/>
                </a:solidFill>
                <a:latin typeface="Calibri"/>
                <a:ea typeface="Calibri"/>
                <a:cs typeface="Calibri"/>
              </a:rPr>
              <a:t>https://github.com/ldbk/SUMARiS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Image 18" hidden="0"/>
          <p:cNvPicPr>
            <a:picLocks noChangeAspect="1"/>
          </p:cNvPicPr>
          <p:nvPr isPhoto="0" userDrawn="0"/>
        </p:nvPicPr>
        <p:blipFill>
          <a:blip r:embed="rId3"/>
          <a:stretch/>
        </p:blipFill>
        <p:spPr bwMode="auto">
          <a:xfrm>
            <a:off x="145023" y="-269395"/>
            <a:ext cx="1855299" cy="1311615"/>
          </a:xfrm>
          <a:prstGeom prst="rect">
            <a:avLst/>
          </a:prstGeom>
        </p:spPr>
      </p:pic>
      <p:pic>
        <p:nvPicPr>
          <p:cNvPr id="5" name="Image 19" hidden="0"/>
          <p:cNvPicPr>
            <a:picLocks noChangeAspect="1"/>
          </p:cNvPicPr>
          <p:nvPr isPhoto="0" userDrawn="0"/>
        </p:nvPicPr>
        <p:blipFill>
          <a:blip r:embed="rId4"/>
          <a:stretch/>
        </p:blipFill>
        <p:spPr bwMode="auto">
          <a:xfrm>
            <a:off x="9976009" y="198643"/>
            <a:ext cx="1982934" cy="651535"/>
          </a:xfrm>
          <a:prstGeom prst="rect">
            <a:avLst/>
          </a:prstGeom>
        </p:spPr>
      </p:pic>
      <p:pic>
        <p:nvPicPr>
          <p:cNvPr id="6" name="" hidden="0"/>
          <p:cNvPicPr/>
          <p:nvPr isPhoto="0" userDrawn="0"/>
        </p:nvPicPr>
        <p:blipFill>
          <a:blip r:embed="rId5"/>
          <a:stretch/>
        </p:blipFill>
        <p:spPr bwMode="auto">
          <a:xfrm>
            <a:off x="145023" y="6147262"/>
            <a:ext cx="1701798" cy="609598"/>
          </a:xfrm>
          <a:prstGeom prst="rect">
            <a:avLst/>
          </a:prstGeom>
          <a:noFill/>
          <a:ln>
            <a:noFill/>
          </a:ln>
        </p:spPr>
      </p:pic>
      <p:pic>
        <p:nvPicPr>
          <p:cNvPr id="7" name="Image 18" hidden="0"/>
          <p:cNvPicPr>
            <a:picLocks noChangeAspect="1"/>
          </p:cNvPicPr>
          <p:nvPr isPhoto="0" userDrawn="0"/>
        </p:nvPicPr>
        <p:blipFill>
          <a:blip r:embed="rId6"/>
          <a:stretch/>
        </p:blipFill>
        <p:spPr bwMode="auto">
          <a:xfrm>
            <a:off x="145022" y="-269394"/>
            <a:ext cx="1855298" cy="1311615"/>
          </a:xfrm>
          <a:prstGeom prst="rect">
            <a:avLst/>
          </a:prstGeom>
        </p:spPr>
      </p:pic>
      <p:pic>
        <p:nvPicPr>
          <p:cNvPr id="8" name="Image 19" hidden="0"/>
          <p:cNvPicPr>
            <a:picLocks noChangeAspect="1"/>
          </p:cNvPicPr>
          <p:nvPr isPhoto="0" userDrawn="0"/>
        </p:nvPicPr>
        <p:blipFill>
          <a:blip r:embed="rId7"/>
          <a:stretch/>
        </p:blipFill>
        <p:spPr bwMode="auto">
          <a:xfrm>
            <a:off x="9976008" y="198642"/>
            <a:ext cx="1982934" cy="651534"/>
          </a:xfrm>
          <a:prstGeom prst="rect">
            <a:avLst/>
          </a:prstGeom>
        </p:spPr>
      </p:pic>
      <p:sp>
        <p:nvSpPr>
          <p:cNvPr id="9" name="TextBox 1" hidden="0"/>
          <p:cNvSpPr>
            <a:spLocks noAdjustHandles="0" noChangeArrowheads="0"/>
          </p:cNvSpPr>
          <p:nvPr isPhoto="0" userDrawn="0"/>
        </p:nvSpPr>
        <p:spPr bwMode="auto">
          <a:xfrm>
            <a:off x="2114550" y="203846"/>
            <a:ext cx="7659323" cy="640115"/>
          </a:xfrm>
          <a:prstGeom prst="rect">
            <a:avLst/>
          </a:prstGeom>
          <a:noFill/>
        </p:spPr>
        <p:txBody>
          <a:bodyPr wrap="square" rtlCol="0">
            <a:spAutoFit/>
          </a:bodyPr>
          <a:lstStyle/>
          <a:p>
            <a:pPr algn="ctr">
              <a:defRPr/>
            </a:pPr>
            <a:r>
              <a:rPr lang="en-GB" sz="3600" b="1">
                <a:latin typeface="Montserrat Light"/>
              </a:rPr>
              <a:t>Atlas of rays and skates</a:t>
            </a:r>
            <a:endParaRPr lang="en-GB" sz="3600" b="1"/>
          </a:p>
        </p:txBody>
      </p:sp>
      <p:sp>
        <p:nvSpPr>
          <p:cNvPr id="10" name="Rectangle 6" hidden="0"/>
          <p:cNvSpPr/>
          <p:nvPr isPhoto="0" userDrawn="0"/>
        </p:nvSpPr>
        <p:spPr bwMode="auto">
          <a:xfrm>
            <a:off x="422910" y="816244"/>
            <a:ext cx="11538156" cy="640115"/>
          </a:xfrm>
          <a:prstGeom prst="rect">
            <a:avLst/>
          </a:prstGeom>
        </p:spPr>
        <p:txBody>
          <a:bodyPr wrap="square">
            <a:spAutoFit/>
          </a:bodyPr>
          <a:lstStyle/>
          <a:p>
            <a:pPr>
              <a:defRPr/>
            </a:pPr>
            <a:r>
              <a:rPr lang="en-GB" sz="3600" b="0" i="0" u="none" strike="noStrike" cap="none" spc="0">
                <a:solidFill>
                  <a:srgbClr val="164194"/>
                </a:solidFill>
                <a:latin typeface="Calibri"/>
                <a:ea typeface="Calibri"/>
              </a:rPr>
              <a:t>The present atlas</a:t>
            </a:r>
            <a:endParaRPr sz="3600" b="0" i="0" u="none" strike="noStrike" cap="none" spc="0">
              <a:solidFill>
                <a:srgbClr val="164194"/>
              </a:solidFill>
              <a:latin typeface="Calibri"/>
              <a:ea typeface="Calibri"/>
            </a:endParaRPr>
          </a:p>
        </p:txBody>
      </p:sp>
      <p:sp>
        <p:nvSpPr>
          <p:cNvPr id="11" name="" hidden="0"/>
          <p:cNvSpPr/>
          <p:nvPr isPhoto="0" userDrawn="0"/>
        </p:nvSpPr>
        <p:spPr bwMode="auto">
          <a:xfrm flipH="0" flipV="0">
            <a:off x="3467007" y="1597119"/>
            <a:ext cx="45755"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endParaRPr/>
          </a:p>
        </p:txBody>
      </p:sp>
      <p:pic>
        <p:nvPicPr>
          <p:cNvPr id="12" name="" hidden="0"/>
          <p:cNvPicPr/>
          <p:nvPr isPhoto="0" userDrawn="0"/>
        </p:nvPicPr>
        <p:blipFill>
          <a:blip r:embed="rId5"/>
          <a:stretch/>
        </p:blipFill>
        <p:spPr bwMode="auto">
          <a:xfrm>
            <a:off x="145023" y="6147262"/>
            <a:ext cx="1701798" cy="609598"/>
          </a:xfrm>
          <a:prstGeom prst="rect">
            <a:avLst/>
          </a:prstGeom>
          <a:noFill/>
          <a:ln>
            <a:noFill/>
          </a:ln>
        </p:spPr>
      </p:pic>
      <p:pic>
        <p:nvPicPr>
          <p:cNvPr id="13" name="" hidden="0"/>
          <p:cNvPicPr>
            <a:picLocks noChangeAspect="1"/>
          </p:cNvPicPr>
          <p:nvPr isPhoto="0" userDrawn="0"/>
        </p:nvPicPr>
        <p:blipFill>
          <a:blip r:embed="rId8"/>
          <a:stretch/>
        </p:blipFill>
        <p:spPr bwMode="auto">
          <a:xfrm>
            <a:off x="4506097" y="3866839"/>
            <a:ext cx="4457700" cy="2400300"/>
          </a:xfrm>
          <a:prstGeom prst="rect">
            <a:avLst/>
          </a:prstGeom>
        </p:spPr>
      </p:pic>
      <p:pic>
        <p:nvPicPr>
          <p:cNvPr id="14" name="" hidden="0"/>
          <p:cNvPicPr>
            <a:picLocks noChangeAspect="1"/>
          </p:cNvPicPr>
          <p:nvPr isPhoto="0" userDrawn="0"/>
        </p:nvPicPr>
        <p:blipFill>
          <a:blip r:embed="rId9"/>
          <a:stretch/>
        </p:blipFill>
        <p:spPr bwMode="auto">
          <a:xfrm>
            <a:off x="7977978" y="1800780"/>
            <a:ext cx="4457700" cy="2400300"/>
          </a:xfrm>
          <a:prstGeom prst="rect">
            <a:avLst/>
          </a:prstGeom>
        </p:spPr>
      </p:pic>
      <p:sp>
        <p:nvSpPr>
          <p:cNvPr id="15" name="Rectangle 6" hidden="0"/>
          <p:cNvSpPr/>
          <p:nvPr isPhoto="0" userDrawn="0"/>
        </p:nvSpPr>
        <p:spPr bwMode="auto">
          <a:xfrm>
            <a:off x="-10045" y="1411085"/>
            <a:ext cx="11574911" cy="2072675"/>
          </a:xfrm>
          <a:prstGeom prst="rect">
            <a:avLst/>
          </a:prstGeom>
        </p:spPr>
        <p:txBody>
          <a:bodyPr wrap="square">
            <a:spAutoFit/>
          </a:bodyPr>
          <a:lstStyle/>
          <a:p>
            <a:pPr>
              <a:defRPr/>
            </a:pPr>
            <a:r>
              <a:rPr lang="fr-FR" sz="2600" b="0" i="0" u="none" strike="noStrike" cap="none" spc="0">
                <a:solidFill>
                  <a:schemeClr val="tx1"/>
                </a:solidFill>
                <a:latin typeface="Calibri"/>
                <a:ea typeface="Calibri"/>
                <a:cs typeface="Calibri"/>
              </a:rPr>
              <a:t>• A pdf document of 246 pages for 15 species</a:t>
            </a:r>
            <a:endParaRPr lang="fr-FR" sz="2600" b="0" i="0" u="none" strike="noStrike" cap="none" spc="0">
              <a:solidFill>
                <a:schemeClr val="tx1"/>
              </a:solidFill>
              <a:latin typeface="Calibri"/>
              <a:ea typeface="Calibri"/>
              <a:cs typeface="Calibri"/>
            </a:endParaRPr>
          </a:p>
          <a:p>
            <a:pPr>
              <a:defRPr/>
            </a:pPr>
            <a:r>
              <a:rPr lang="fr-FR" sz="2600" b="0" i="0" u="none" strike="noStrike" cap="none" spc="0">
                <a:solidFill>
                  <a:schemeClr val="tx1"/>
                </a:solidFill>
                <a:latin typeface="Calibri"/>
                <a:ea typeface="Calibri"/>
                <a:cs typeface="Calibri"/>
              </a:rPr>
              <a:t>• raw data (almost no processing)</a:t>
            </a:r>
            <a:endParaRPr lang="fr-FR" sz="2600" b="0" i="0" u="none" strike="noStrike" cap="none" spc="0">
              <a:solidFill>
                <a:schemeClr val="tx1"/>
              </a:solidFill>
              <a:latin typeface="Calibri"/>
              <a:ea typeface="Calibri"/>
              <a:cs typeface="Calibri"/>
            </a:endParaRPr>
          </a:p>
          <a:p>
            <a:pPr>
              <a:defRPr/>
            </a:pPr>
            <a:r>
              <a:rPr lang="fr-FR" sz="2600" b="0" i="0" u="none" strike="noStrike" cap="none" spc="0">
                <a:solidFill>
                  <a:schemeClr val="tx1"/>
                </a:solidFill>
                <a:latin typeface="Calibri"/>
                <a:ea typeface="Calibri"/>
                <a:cs typeface="Calibri"/>
              </a:rPr>
              <a:t>• averaged and annual maps of survey and fishery dependent</a:t>
            </a:r>
            <a:endParaRPr lang="fr-FR" sz="2600" b="0" i="0" u="none" strike="noStrike" cap="none" spc="0">
              <a:solidFill>
                <a:schemeClr val="tx1"/>
              </a:solidFill>
              <a:latin typeface="Calibri"/>
              <a:ea typeface="Calibri"/>
              <a:cs typeface="Calibri"/>
            </a:endParaRPr>
          </a:p>
          <a:p>
            <a:pPr>
              <a:defRPr/>
            </a:pPr>
            <a:r>
              <a:rPr lang="fr-FR" sz="2600" b="0" i="0" u="none" strike="noStrike" cap="none" spc="0">
                <a:solidFill>
                  <a:schemeClr val="tx1"/>
                </a:solidFill>
                <a:latin typeface="Calibri"/>
                <a:ea typeface="Calibri"/>
                <a:cs typeface="Calibri"/>
              </a:rPr>
              <a:t>• </a:t>
            </a:r>
            <a:r>
              <a:rPr lang="fr-FR" sz="2600" b="0" i="0" u="none" strike="noStrike" cap="none" spc="0">
                <a:solidFill>
                  <a:schemeClr val="tx1"/>
                </a:solidFill>
                <a:latin typeface="Calibri"/>
                <a:ea typeface="Calibri"/>
                <a:cs typeface="Calibri"/>
              </a:rPr>
              <a:t>thornback ray example:</a:t>
            </a:r>
            <a:endParaRPr lang="fr-FR" sz="2600" b="0" i="0" u="none" strike="noStrike" cap="none" spc="0">
              <a:solidFill>
                <a:schemeClr val="tx1"/>
              </a:solidFill>
              <a:latin typeface="Calibri"/>
              <a:ea typeface="Calibri"/>
              <a:cs typeface="Calibri"/>
            </a:endParaRPr>
          </a:p>
          <a:p>
            <a:pPr>
              <a:defRPr/>
            </a:pPr>
            <a:endParaRPr sz="2600" b="0" i="0" u="none" strike="noStrike" cap="none" spc="0">
              <a:solidFill>
                <a:schemeClr val="tx1"/>
              </a:solidFill>
              <a:latin typeface="Calibri"/>
              <a:ea typeface="Calibri"/>
              <a:cs typeface="Calibri"/>
            </a:endParaRPr>
          </a:p>
        </p:txBody>
      </p:sp>
      <p:pic>
        <p:nvPicPr>
          <p:cNvPr id="16" name="" hidden="0"/>
          <p:cNvPicPr>
            <a:picLocks noChangeAspect="1"/>
          </p:cNvPicPr>
          <p:nvPr isPhoto="0" userDrawn="0"/>
        </p:nvPicPr>
        <p:blipFill>
          <a:blip r:embed="rId10"/>
          <a:stretch/>
        </p:blipFill>
        <p:spPr bwMode="auto">
          <a:xfrm>
            <a:off x="8434690" y="3520953"/>
            <a:ext cx="3429000" cy="3429000"/>
          </a:xfrm>
          <a:prstGeom prst="rect">
            <a:avLst/>
          </a:prstGeom>
        </p:spPr>
      </p:pic>
      <p:pic>
        <p:nvPicPr>
          <p:cNvPr id="17" name="" hidden="0"/>
          <p:cNvPicPr>
            <a:picLocks noChangeAspect="1"/>
          </p:cNvPicPr>
          <p:nvPr isPhoto="0" userDrawn="0"/>
        </p:nvPicPr>
        <p:blipFill>
          <a:blip r:embed="rId11"/>
          <a:stretch/>
        </p:blipFill>
        <p:spPr bwMode="auto">
          <a:xfrm>
            <a:off x="0" y="3498272"/>
            <a:ext cx="4457700" cy="2400300"/>
          </a:xfrm>
          <a:prstGeom prst="rect">
            <a:avLst/>
          </a:prstGeom>
        </p:spPr>
      </p:pic>
      <p:pic>
        <p:nvPicPr>
          <p:cNvPr id="18" name="Image 20" hidden="0"/>
          <p:cNvPicPr>
            <a:picLocks noChangeAspect="1"/>
          </p:cNvPicPr>
          <p:nvPr isPhoto="0" userDrawn="0"/>
        </p:nvPicPr>
        <p:blipFill>
          <a:blip r:embed="rId12"/>
          <a:stretch/>
        </p:blipFill>
        <p:spPr bwMode="auto">
          <a:xfrm>
            <a:off x="0" y="5270089"/>
            <a:ext cx="12246131" cy="158790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Image 18" hidden="0"/>
          <p:cNvPicPr>
            <a:picLocks noChangeAspect="1"/>
          </p:cNvPicPr>
          <p:nvPr isPhoto="0" userDrawn="0"/>
        </p:nvPicPr>
        <p:blipFill>
          <a:blip r:embed="rId3"/>
          <a:stretch/>
        </p:blipFill>
        <p:spPr bwMode="auto">
          <a:xfrm>
            <a:off x="145023" y="-269395"/>
            <a:ext cx="1855299" cy="1311615"/>
          </a:xfrm>
          <a:prstGeom prst="rect">
            <a:avLst/>
          </a:prstGeom>
        </p:spPr>
      </p:pic>
      <p:pic>
        <p:nvPicPr>
          <p:cNvPr id="5" name="Image 19" hidden="0"/>
          <p:cNvPicPr>
            <a:picLocks noChangeAspect="1"/>
          </p:cNvPicPr>
          <p:nvPr isPhoto="0" userDrawn="0"/>
        </p:nvPicPr>
        <p:blipFill>
          <a:blip r:embed="rId4"/>
          <a:stretch/>
        </p:blipFill>
        <p:spPr bwMode="auto">
          <a:xfrm>
            <a:off x="9976009" y="198643"/>
            <a:ext cx="1982934" cy="651535"/>
          </a:xfrm>
          <a:prstGeom prst="rect">
            <a:avLst/>
          </a:prstGeom>
        </p:spPr>
      </p:pic>
      <p:pic>
        <p:nvPicPr>
          <p:cNvPr id="6" name="Image 20" hidden="0"/>
          <p:cNvPicPr>
            <a:picLocks noChangeAspect="1"/>
          </p:cNvPicPr>
          <p:nvPr isPhoto="0" userDrawn="0"/>
        </p:nvPicPr>
        <p:blipFill>
          <a:blip r:embed="rId5"/>
          <a:stretch/>
        </p:blipFill>
        <p:spPr bwMode="auto">
          <a:xfrm>
            <a:off x="0" y="5270089"/>
            <a:ext cx="12246131" cy="1587909"/>
          </a:xfrm>
          <a:prstGeom prst="rect">
            <a:avLst/>
          </a:prstGeom>
        </p:spPr>
      </p:pic>
      <p:pic>
        <p:nvPicPr>
          <p:cNvPr id="7" name="" hidden="0"/>
          <p:cNvPicPr/>
          <p:nvPr isPhoto="0" userDrawn="0"/>
        </p:nvPicPr>
        <p:blipFill>
          <a:blip r:embed="rId6"/>
          <a:stretch/>
        </p:blipFill>
        <p:spPr bwMode="auto">
          <a:xfrm>
            <a:off x="145023" y="6147262"/>
            <a:ext cx="1701798" cy="609598"/>
          </a:xfrm>
          <a:prstGeom prst="rect">
            <a:avLst/>
          </a:prstGeom>
          <a:noFill/>
          <a:ln>
            <a:noFill/>
          </a:ln>
        </p:spPr>
      </p:pic>
      <p:pic>
        <p:nvPicPr>
          <p:cNvPr id="8" name="Image 18" hidden="0"/>
          <p:cNvPicPr>
            <a:picLocks noChangeAspect="1"/>
          </p:cNvPicPr>
          <p:nvPr isPhoto="0" userDrawn="0"/>
        </p:nvPicPr>
        <p:blipFill>
          <a:blip r:embed="rId7"/>
          <a:stretch/>
        </p:blipFill>
        <p:spPr bwMode="auto">
          <a:xfrm>
            <a:off x="145022" y="-269394"/>
            <a:ext cx="1855298" cy="1311615"/>
          </a:xfrm>
          <a:prstGeom prst="rect">
            <a:avLst/>
          </a:prstGeom>
        </p:spPr>
      </p:pic>
      <p:pic>
        <p:nvPicPr>
          <p:cNvPr id="9" name="Image 19" hidden="0"/>
          <p:cNvPicPr>
            <a:picLocks noChangeAspect="1"/>
          </p:cNvPicPr>
          <p:nvPr isPhoto="0" userDrawn="0"/>
        </p:nvPicPr>
        <p:blipFill>
          <a:blip r:embed="rId8"/>
          <a:stretch/>
        </p:blipFill>
        <p:spPr bwMode="auto">
          <a:xfrm>
            <a:off x="9976008" y="198642"/>
            <a:ext cx="1982934" cy="651534"/>
          </a:xfrm>
          <a:prstGeom prst="rect">
            <a:avLst/>
          </a:prstGeom>
        </p:spPr>
      </p:pic>
      <p:pic>
        <p:nvPicPr>
          <p:cNvPr id="10" name="Image 20" hidden="0"/>
          <p:cNvPicPr>
            <a:picLocks noChangeAspect="1"/>
          </p:cNvPicPr>
          <p:nvPr isPhoto="0" userDrawn="0"/>
        </p:nvPicPr>
        <p:blipFill>
          <a:blip r:embed="rId9"/>
          <a:stretch/>
        </p:blipFill>
        <p:spPr bwMode="auto">
          <a:xfrm>
            <a:off x="0" y="5270089"/>
            <a:ext cx="12246130" cy="1587908"/>
          </a:xfrm>
          <a:prstGeom prst="rect">
            <a:avLst/>
          </a:prstGeom>
        </p:spPr>
      </p:pic>
      <p:sp>
        <p:nvSpPr>
          <p:cNvPr id="11" name="TextBox 1" hidden="0"/>
          <p:cNvSpPr>
            <a:spLocks noAdjustHandles="0" noChangeArrowheads="0"/>
          </p:cNvSpPr>
          <p:nvPr isPhoto="0" userDrawn="0"/>
        </p:nvSpPr>
        <p:spPr bwMode="auto">
          <a:xfrm>
            <a:off x="2114550" y="203846"/>
            <a:ext cx="7659323" cy="640115"/>
          </a:xfrm>
          <a:prstGeom prst="rect">
            <a:avLst/>
          </a:prstGeom>
          <a:noFill/>
        </p:spPr>
        <p:txBody>
          <a:bodyPr wrap="square" rtlCol="0">
            <a:spAutoFit/>
          </a:bodyPr>
          <a:lstStyle/>
          <a:p>
            <a:pPr algn="ctr">
              <a:defRPr/>
            </a:pPr>
            <a:r>
              <a:rPr lang="en-GB" sz="3600" b="1">
                <a:latin typeface="Montserrat Light"/>
              </a:rPr>
              <a:t>Atlas of rays and skates</a:t>
            </a:r>
            <a:endParaRPr lang="en-GB" sz="3600" b="1"/>
          </a:p>
        </p:txBody>
      </p:sp>
      <p:sp>
        <p:nvSpPr>
          <p:cNvPr id="12" name="Rectangle 6" hidden="0"/>
          <p:cNvSpPr/>
          <p:nvPr isPhoto="0" userDrawn="0"/>
        </p:nvSpPr>
        <p:spPr bwMode="auto">
          <a:xfrm>
            <a:off x="422910" y="989426"/>
            <a:ext cx="11538804" cy="640115"/>
          </a:xfrm>
          <a:prstGeom prst="rect">
            <a:avLst/>
          </a:prstGeom>
        </p:spPr>
        <p:txBody>
          <a:bodyPr wrap="square">
            <a:spAutoFit/>
          </a:bodyPr>
          <a:lstStyle/>
          <a:p>
            <a:pPr>
              <a:defRPr/>
            </a:pPr>
            <a:r>
              <a:rPr lang="en-GB" sz="3600" b="0" i="0" u="none" strike="noStrike" cap="none" spc="0">
                <a:solidFill>
                  <a:srgbClr val="164194"/>
                </a:solidFill>
                <a:latin typeface="Calibri"/>
                <a:ea typeface="Calibri"/>
              </a:rPr>
              <a:t>Possible improvements</a:t>
            </a:r>
            <a:endParaRPr sz="3600" b="0" i="0" u="none" strike="noStrike" cap="none" spc="0">
              <a:solidFill>
                <a:srgbClr val="164194"/>
              </a:solidFill>
              <a:latin typeface="Calibri"/>
              <a:ea typeface="Calibri"/>
            </a:endParaRPr>
          </a:p>
        </p:txBody>
      </p:sp>
      <p:sp>
        <p:nvSpPr>
          <p:cNvPr id="13" name="" hidden="0"/>
          <p:cNvSpPr/>
          <p:nvPr isPhoto="0" userDrawn="0"/>
        </p:nvSpPr>
        <p:spPr bwMode="auto">
          <a:xfrm flipH="0" flipV="0">
            <a:off x="3467007" y="1597119"/>
            <a:ext cx="45755"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endParaRPr/>
          </a:p>
        </p:txBody>
      </p:sp>
      <p:sp>
        <p:nvSpPr>
          <p:cNvPr id="14" name="Rectangle 6" hidden="0"/>
          <p:cNvSpPr/>
          <p:nvPr isPhoto="0" userDrawn="0"/>
        </p:nvSpPr>
        <p:spPr bwMode="auto">
          <a:xfrm>
            <a:off x="596090" y="1584266"/>
            <a:ext cx="11593379" cy="4053875"/>
          </a:xfrm>
          <a:prstGeom prst="rect">
            <a:avLst/>
          </a:prstGeom>
        </p:spPr>
        <p:txBody>
          <a:bodyPr wrap="square">
            <a:spAutoFit/>
          </a:bodyPr>
          <a:lstStyle/>
          <a:p>
            <a:pPr>
              <a:defRPr/>
            </a:pPr>
            <a:r>
              <a:rPr lang="fr-FR" sz="2600" b="0" i="0" u="none" strike="noStrike" cap="none" spc="0">
                <a:solidFill>
                  <a:schemeClr val="tx1"/>
                </a:solidFill>
                <a:latin typeface="Calibri"/>
                <a:ea typeface="Calibri"/>
                <a:cs typeface="Calibri"/>
              </a:rPr>
              <a:t>• update the atlas with new data</a:t>
            </a:r>
            <a:endParaRPr sz="2600" b="0" i="0" u="none" strike="noStrike" cap="none" spc="0">
              <a:solidFill>
                <a:schemeClr val="tx1"/>
              </a:solidFill>
              <a:latin typeface="Calibri"/>
              <a:ea typeface="Calibri"/>
              <a:cs typeface="Calibri"/>
            </a:endParaRPr>
          </a:p>
          <a:p>
            <a:pPr>
              <a:defRPr/>
            </a:pPr>
            <a:r>
              <a:rPr lang="fr-FR" sz="2600" b="0" i="0" u="none" strike="noStrike" cap="none" spc="0">
                <a:solidFill>
                  <a:schemeClr val="tx1"/>
                </a:solidFill>
                <a:latin typeface="Calibri"/>
                <a:ea typeface="Calibri"/>
                <a:cs typeface="Calibri"/>
              </a:rPr>
              <a:t>• monthly map: ~4000 pages for a report -&gt;  interactive dashboard</a:t>
            </a:r>
            <a:endParaRPr lang="fr-FR" sz="2600" b="0" i="0" u="none" strike="noStrike" cap="none" spc="0">
              <a:solidFill>
                <a:schemeClr val="tx1"/>
              </a:solidFill>
              <a:latin typeface="Calibri"/>
              <a:ea typeface="Calibri"/>
              <a:cs typeface="Calibri"/>
            </a:endParaRPr>
          </a:p>
          <a:p>
            <a:pPr>
              <a:defRPr/>
            </a:pPr>
            <a:r>
              <a:rPr lang="fr-FR" sz="2600" b="0" i="0" u="none" strike="noStrike" cap="none" spc="0">
                <a:solidFill>
                  <a:schemeClr val="tx1"/>
                </a:solidFill>
                <a:latin typeface="Calibri"/>
                <a:ea typeface="Calibri"/>
                <a:cs typeface="Calibri"/>
              </a:rPr>
              <a:t>• landings: using FDI data to complete the landings data base (but low taxonomic precision)</a:t>
            </a:r>
            <a:endParaRPr lang="fr-FR" sz="2600" b="0" i="0" u="none" strike="noStrike" cap="none" spc="0">
              <a:solidFill>
                <a:schemeClr val="tx1"/>
              </a:solidFill>
              <a:latin typeface="Calibri"/>
              <a:ea typeface="Calibri"/>
              <a:cs typeface="Calibri"/>
            </a:endParaRPr>
          </a:p>
          <a:p>
            <a:pPr>
              <a:defRPr/>
            </a:pPr>
            <a:r>
              <a:rPr lang="fr-FR" sz="2600" b="0" i="0" u="none" strike="noStrike" cap="none" spc="0">
                <a:solidFill>
                  <a:schemeClr val="tx1"/>
                </a:solidFill>
                <a:latin typeface="Calibri"/>
                <a:ea typeface="Calibri"/>
                <a:cs typeface="Calibri"/>
              </a:rPr>
              <a:t>• surveys: add nursery survey data (NOURSOMME, NOURSEINE from IFREMER, others ?)</a:t>
            </a:r>
            <a:endParaRPr sz="2600" b="0" i="0" u="none" strike="noStrike" cap="none" spc="0">
              <a:solidFill>
                <a:schemeClr val="tx1"/>
              </a:solidFill>
              <a:latin typeface="Calibri"/>
              <a:ea typeface="Calibri"/>
              <a:cs typeface="Calibri"/>
            </a:endParaRPr>
          </a:p>
          <a:p>
            <a:pPr>
              <a:defRPr/>
            </a:pPr>
            <a:r>
              <a:rPr lang="fr-FR" sz="2600" b="0" i="0" u="none" strike="noStrike" cap="none" spc="0">
                <a:solidFill>
                  <a:schemeClr val="tx1"/>
                </a:solidFill>
                <a:latin typeface="Calibri"/>
                <a:ea typeface="Calibri"/>
                <a:cs typeface="Calibri"/>
              </a:rPr>
              <a:t>• add processing: CPUE, combine data from different sources (presented during the ICES conference in 2018)</a:t>
            </a:r>
            <a:endParaRPr lang="fr-FR" sz="2600" b="0" i="0" u="none" strike="noStrike" cap="none" spc="0">
              <a:solidFill>
                <a:schemeClr val="tx1"/>
              </a:solidFill>
              <a:latin typeface="Calibri"/>
              <a:ea typeface="Calibri"/>
              <a:cs typeface="Calibri"/>
            </a:endParaRPr>
          </a:p>
          <a:p>
            <a:pPr>
              <a:defRPr/>
            </a:pPr>
            <a:r>
              <a:rPr lang="fr-FR" sz="2600" b="0" i="0" u="none" strike="noStrike" cap="none" spc="0">
                <a:solidFill>
                  <a:schemeClr val="tx1"/>
                </a:solidFill>
                <a:latin typeface="Calibri"/>
                <a:ea typeface="Calibri"/>
                <a:cs typeface="Calibri"/>
              </a:rPr>
              <a:t>• output: the local database can be used by the project (post-doc ?)</a:t>
            </a:r>
            <a:endParaRPr lang="fr-FR" sz="2600" b="0" i="0" u="none" strike="noStrike" cap="none" spc="0">
              <a:solidFill>
                <a:schemeClr val="tx1"/>
              </a:solidFill>
              <a:latin typeface="Calibri"/>
              <a:ea typeface="Calibri"/>
              <a:cs typeface="Calibri"/>
            </a:endParaRPr>
          </a:p>
          <a:p>
            <a:pPr lvl="1">
              <a:defRPr/>
            </a:pPr>
            <a:endParaRPr lang="fr-FR" sz="2600" b="0" i="0" u="none" strike="noStrike" cap="none" spc="0">
              <a:solidFill>
                <a:schemeClr val="tx1"/>
              </a:solidFill>
              <a:latin typeface="Calibri"/>
              <a:ea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Image 18" hidden="0"/>
          <p:cNvPicPr>
            <a:picLocks noChangeAspect="1"/>
          </p:cNvPicPr>
          <p:nvPr isPhoto="0" userDrawn="0"/>
        </p:nvPicPr>
        <p:blipFill>
          <a:blip r:embed="rId3"/>
          <a:stretch/>
        </p:blipFill>
        <p:spPr bwMode="auto">
          <a:xfrm>
            <a:off x="145024" y="-269395"/>
            <a:ext cx="1855300" cy="1311615"/>
          </a:xfrm>
          <a:prstGeom prst="rect">
            <a:avLst/>
          </a:prstGeom>
        </p:spPr>
      </p:pic>
      <p:pic>
        <p:nvPicPr>
          <p:cNvPr id="5" name="Image 19" hidden="0"/>
          <p:cNvPicPr>
            <a:picLocks noChangeAspect="1"/>
          </p:cNvPicPr>
          <p:nvPr isPhoto="0" userDrawn="0"/>
        </p:nvPicPr>
        <p:blipFill>
          <a:blip r:embed="rId4"/>
          <a:stretch/>
        </p:blipFill>
        <p:spPr bwMode="auto">
          <a:xfrm>
            <a:off x="9976009" y="198643"/>
            <a:ext cx="1982934" cy="651535"/>
          </a:xfrm>
          <a:prstGeom prst="rect">
            <a:avLst/>
          </a:prstGeom>
        </p:spPr>
      </p:pic>
      <p:pic>
        <p:nvPicPr>
          <p:cNvPr id="6" name="Image 20" hidden="0"/>
          <p:cNvPicPr>
            <a:picLocks noChangeAspect="1"/>
          </p:cNvPicPr>
          <p:nvPr isPhoto="0" userDrawn="0"/>
        </p:nvPicPr>
        <p:blipFill>
          <a:blip r:embed="rId5"/>
          <a:stretch/>
        </p:blipFill>
        <p:spPr bwMode="auto">
          <a:xfrm>
            <a:off x="0" y="5270090"/>
            <a:ext cx="12246131" cy="1587909"/>
          </a:xfrm>
          <a:prstGeom prst="rect">
            <a:avLst/>
          </a:prstGeom>
        </p:spPr>
      </p:pic>
      <p:sp>
        <p:nvSpPr>
          <p:cNvPr id="7" name="" hidden="0"/>
          <p:cNvSpPr/>
          <p:nvPr isPhoto="0" userDrawn="0"/>
        </p:nvSpPr>
        <p:spPr bwMode="auto">
          <a:xfrm flipH="0" flipV="0">
            <a:off x="995923" y="1622607"/>
            <a:ext cx="6833152" cy="4480559"/>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en-US" sz="4800">
                <a:solidFill>
                  <a:schemeClr val="tx1"/>
                </a:solidFill>
                <a:latin typeface="Century Gothic"/>
              </a:rPr>
              <a:t>Thank you</a:t>
            </a:r>
            <a:br>
              <a:rPr lang="en-US" sz="4800">
                <a:solidFill>
                  <a:schemeClr val="tx1"/>
                </a:solidFill>
                <a:latin typeface="Century Gothic"/>
              </a:rPr>
            </a:br>
            <a:r>
              <a:rPr lang="en-US" sz="4800">
                <a:solidFill>
                  <a:schemeClr val="tx1"/>
                </a:solidFill>
                <a:latin typeface="Century Gothic"/>
              </a:rPr>
              <a:t>for your kind attention</a:t>
            </a:r>
            <a:endParaRPr sz="4800">
              <a:solidFill>
                <a:schemeClr val="tx1"/>
              </a:solidFill>
            </a:endParaRPr>
          </a:p>
        </p:txBody>
      </p:sp>
      <p:sp>
        <p:nvSpPr>
          <p:cNvPr id="8" name="" hidden="0"/>
          <p:cNvSpPr/>
          <p:nvPr isPhoto="0" userDrawn="0"/>
        </p:nvSpPr>
        <p:spPr bwMode="auto">
          <a:xfrm flipH="0" flipV="0">
            <a:off x="345564" y="4747772"/>
            <a:ext cx="7795753" cy="118875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r">
              <a:defRPr/>
            </a:pPr>
            <a:r>
              <a:rPr sz="1400"/>
              <a:t>Icons from popcomarts (processing), Shmidt Servey (database), Saifurrijal (file), </a:t>
            </a:r>
            <a:r>
              <a:rPr lang="fr-FR" sz="1400" b="0" i="0" u="none" strike="noStrike" cap="none" spc="0">
                <a:solidFill>
                  <a:schemeClr val="tx1"/>
                </a:solidFill>
                <a:latin typeface="Calibri"/>
                <a:ea typeface="Calibri"/>
                <a:cs typeface="Calibri"/>
              </a:rPr>
              <a:t>ProSymbols US (atlas)</a:t>
            </a:r>
            <a:r>
              <a:rPr sz="1400"/>
              <a:t> Noun Project (</a:t>
            </a:r>
            <a:r>
              <a:rPr lang="fr-FR" sz="1400" b="0" i="0" u="none" strike="noStrike" cap="none" spc="0">
                <a:solidFill>
                  <a:schemeClr val="tx1"/>
                </a:solidFill>
                <a:latin typeface="Calibri"/>
                <a:ea typeface="Calibri"/>
                <a:cs typeface="Calibri"/>
              </a:rPr>
              <a:t>https://thenounproject.com)</a:t>
            </a:r>
            <a:endParaRPr sz="1400"/>
          </a:p>
        </p:txBody>
      </p:sp>
      <p:pic>
        <p:nvPicPr>
          <p:cNvPr id="9" name="" hidden="0"/>
          <p:cNvPicPr>
            <a:picLocks noChangeAspect="1"/>
          </p:cNvPicPr>
          <p:nvPr isPhoto="0" userDrawn="0"/>
        </p:nvPicPr>
        <p:blipFill>
          <a:blip r:embed="rId6"/>
          <a:stretch/>
        </p:blipFill>
        <p:spPr bwMode="auto">
          <a:xfrm flipH="0" flipV="0">
            <a:off x="8292030" y="982114"/>
            <a:ext cx="3666912" cy="5165147"/>
          </a:xfrm>
          <a:prstGeom prst="rect">
            <a:avLst/>
          </a:prstGeom>
        </p:spPr>
      </p:pic>
      <p:sp>
        <p:nvSpPr>
          <p:cNvPr id="10" name="" hidden="0"/>
          <p:cNvSpPr/>
          <p:nvPr isPhoto="0" userDrawn="0"/>
        </p:nvSpPr>
        <p:spPr bwMode="auto">
          <a:xfrm flipH="0" flipV="0">
            <a:off x="7898863" y="6086266"/>
            <a:ext cx="4242954" cy="914399"/>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ctr">
              <a:defRPr/>
            </a:pPr>
            <a:r>
              <a:rPr sz="1600">
                <a:solidFill>
                  <a:schemeClr val="tx1"/>
                </a:solidFill>
              </a:rPr>
              <a:t>Natural atlas: aerial view of </a:t>
            </a:r>
            <a:r>
              <a:rPr lang="fr-FR" sz="1600" b="0" i="0" u="none" strike="noStrike" cap="none" spc="0">
                <a:solidFill>
                  <a:schemeClr val="tx1"/>
                </a:solidFill>
                <a:latin typeface="Calibri"/>
                <a:ea typeface="Calibri"/>
                <a:cs typeface="Calibri"/>
              </a:rPr>
              <a:t>Munk's devil rays </a:t>
            </a:r>
            <a:endParaRPr sz="1600">
              <a:solidFill>
                <a:schemeClr val="tx1"/>
              </a:solidFill>
            </a:endParaRPr>
          </a:p>
          <a:p>
            <a:pPr algn="ctr">
              <a:defRPr/>
            </a:pPr>
            <a:r>
              <a:rPr lang="fr-FR" sz="1600" b="0" i="0" u="none" strike="noStrike" cap="none" spc="0">
                <a:solidFill>
                  <a:schemeClr val="tx1"/>
                </a:solidFill>
                <a:latin typeface="Calibri"/>
                <a:ea typeface="Calibri"/>
                <a:cs typeface="Calibri"/>
              </a:rPr>
              <a:t>https://imgur.com/r/pics/S12f84o</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nalisé 2">
      <a:majorFont>
        <a:latin typeface="Montserrat"/>
        <a:ea typeface="Arial"/>
        <a:cs typeface="Arial"/>
      </a:majorFont>
      <a:minorFont>
        <a:latin typeface="Calibri"/>
        <a:ea typeface="Arial"/>
        <a:cs typeface="Arial"/>
      </a:minorFont>
    </a:fontScheme>
    <a:fmtScheme name="Thème 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
      <a:majorFont>
        <a:latin typeface="Montserrat"/>
        <a:ea typeface="Arial"/>
        <a:cs typeface="Arial"/>
      </a:majorFont>
      <a:minorFont>
        <a:latin typeface="Calibri"/>
        <a:ea typeface="Arial"/>
        <a:cs typeface="Arial"/>
      </a:minorFont>
    </a:fontScheme>
    <a:fmtScheme name="Thème 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ONLYOFFICE/2.4.526.0</Application>
  <PresentationFormat>On-screen Show (4:3)</PresentationFormat>
  <Paragraphs>0</Paragraphs>
  <Slides>9</Slides>
  <Notes>9</Notes>
  <HiddenSlides>0</HiddenSlides>
  <MMClips>2</MMClips>
  <ScaleCrop>0</ScaleCrop>
  <HeadingPairs>
    <vt:vector size="4" baseType="variant">
      <vt:variant>
        <vt:lpstr>Theme</vt:lpstr>
      </vt:variant>
      <vt:variant>
        <vt:i4>1</vt:i4>
      </vt:variant>
      <vt:variant>
        <vt:lpstr>Slide Titles</vt:lpstr>
      </vt:variant>
      <vt:variant>
        <vt:i4>9</vt:i4>
      </vt:variant>
    </vt:vector>
  </HeadingPairs>
  <TitlesOfParts>
    <vt:vector size="10" baseType="lpstr">
      <vt:lpstr>Theme 1</vt:lpstr>
      <vt:lpstr>Slide 1</vt:lpstr>
      <vt:lpstr>Slide 2</vt:lpstr>
      <vt:lpstr>Slide 3</vt:lpstr>
      <vt:lpstr>Slide 4</vt:lpstr>
      <vt:lpstr>Slide 5</vt:lpstr>
      <vt:lpstr>Slide 6</vt:lpstr>
      <vt:lpstr>Slide 7</vt:lpstr>
      <vt:lpstr>Slide 8</vt:lpstr>
      <vt:lpstr>Slide 9</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xsi="http://www.w3.org/2001/XMLSchema-instance">
  <dc:creator/>
  <cp:lastModifiedBy/>
</cp:coreProperties>
</file>