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67" r:id="rId7"/>
    <p:sldId id="27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1454-75DF-B422-3D3C-A81D089EB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2B99BE92-2D94-49EB-B82F-6543B5708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077AF7E2-59AC-2F03-4AEE-0FC52C8BC7A9}"/>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5" name="Footer Placeholder 4">
            <a:extLst>
              <a:ext uri="{FF2B5EF4-FFF2-40B4-BE49-F238E27FC236}">
                <a16:creationId xmlns:a16="http://schemas.microsoft.com/office/drawing/2014/main" id="{9AFAE429-F076-5939-9FF2-CFDA1B34F7D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A104A11-546D-59F9-C681-1E3141F2FE88}"/>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101959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56A-AB70-5EB2-EFDA-F5761D6CA6F2}"/>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589DF57-5708-BAFD-798F-507FB8206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E7C3663-2964-0F6D-A435-80526FF2B1F9}"/>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5" name="Footer Placeholder 4">
            <a:extLst>
              <a:ext uri="{FF2B5EF4-FFF2-40B4-BE49-F238E27FC236}">
                <a16:creationId xmlns:a16="http://schemas.microsoft.com/office/drawing/2014/main" id="{7C8E454B-5B11-6544-D262-2A5491B20E2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D90C544-D82A-A81B-D4D7-9422A7ACF054}"/>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233895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39F3FA-932F-B347-243D-3DBBBEA53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2CCC361-34DB-5888-DC10-C6C053D55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E46D20F-459C-BBEC-26E0-6BBFE48C68AF}"/>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5" name="Footer Placeholder 4">
            <a:extLst>
              <a:ext uri="{FF2B5EF4-FFF2-40B4-BE49-F238E27FC236}">
                <a16:creationId xmlns:a16="http://schemas.microsoft.com/office/drawing/2014/main" id="{F9D8648C-EBB5-732A-F235-40F17644EA9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AFB6467-482A-9409-3EF1-014F778D5EDD}"/>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362920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D705-5F71-2BD5-387E-F69B341934E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C793744-AF23-472C-B0AB-674DF2EE0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5ECAC03-421A-88FE-7BA6-57E35131A9A6}"/>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5" name="Footer Placeholder 4">
            <a:extLst>
              <a:ext uri="{FF2B5EF4-FFF2-40B4-BE49-F238E27FC236}">
                <a16:creationId xmlns:a16="http://schemas.microsoft.com/office/drawing/2014/main" id="{76DD67FA-A5C9-BD27-B5EC-796459E67C3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F13E88A-EC48-E125-E9E5-53B196025ED6}"/>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107007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110B-FFEF-1107-7827-BEEA6B008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1BAB939-9C00-7D2C-6C91-234510066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7671CB-18C2-80DA-CDC1-A4992E560880}"/>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5" name="Footer Placeholder 4">
            <a:extLst>
              <a:ext uri="{FF2B5EF4-FFF2-40B4-BE49-F238E27FC236}">
                <a16:creationId xmlns:a16="http://schemas.microsoft.com/office/drawing/2014/main" id="{9E03E833-2929-6DB8-1E59-CF03CCB8245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D36A73C-90F6-2B19-C241-B163680FAF9F}"/>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39219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3BA7-78E9-1A2A-BC04-8D93916FBFC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C03BF51-7E77-3911-07A5-980081B41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99B4FBC8-6E41-0197-CB15-133E1DA81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4C28AE0-F6F9-B333-B5FB-DB4FE29756AE}"/>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6" name="Footer Placeholder 5">
            <a:extLst>
              <a:ext uri="{FF2B5EF4-FFF2-40B4-BE49-F238E27FC236}">
                <a16:creationId xmlns:a16="http://schemas.microsoft.com/office/drawing/2014/main" id="{640F6FAB-D9E8-3C37-66C5-501B6507998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19D5DD7-34CF-0554-A40F-C6D2B8894CD0}"/>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8785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A648-2A50-C3A3-04AF-82CDC98BEA4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3D58872-681E-803E-4E71-14930E3D8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6016D-3562-1FC1-725A-17FAD44EE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EA636E3-9C91-9A1F-2FFD-9B018357E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4A34B4-7EC3-13A8-4552-10A54E7254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3DD94A9-92D4-BBBF-F313-CAC626DF4D15}"/>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8" name="Footer Placeholder 7">
            <a:extLst>
              <a:ext uri="{FF2B5EF4-FFF2-40B4-BE49-F238E27FC236}">
                <a16:creationId xmlns:a16="http://schemas.microsoft.com/office/drawing/2014/main" id="{D17B87AE-DC8C-34D8-7A2B-D748800E9FE0}"/>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ACEB87E-9D4C-4512-EBDF-279090B73F56}"/>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222348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6A92-5D91-7332-CA3E-D4DA51546B1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A26872B5-B082-EE1D-67E8-12B3038A16F4}"/>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4" name="Footer Placeholder 3">
            <a:extLst>
              <a:ext uri="{FF2B5EF4-FFF2-40B4-BE49-F238E27FC236}">
                <a16:creationId xmlns:a16="http://schemas.microsoft.com/office/drawing/2014/main" id="{3666E818-F714-77BB-5067-7EC21DB821F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8DCE4CE-5EF0-7057-9D76-02348AEA0D58}"/>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18483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F462E-73BA-4669-1EE6-51025CECF484}"/>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3" name="Footer Placeholder 2">
            <a:extLst>
              <a:ext uri="{FF2B5EF4-FFF2-40B4-BE49-F238E27FC236}">
                <a16:creationId xmlns:a16="http://schemas.microsoft.com/office/drawing/2014/main" id="{383E8701-512D-0B56-17F2-BA0A5F42CF8B}"/>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A71CCD5-C324-CF3A-F939-36DC38A659CF}"/>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30467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2D5C-98B0-4CE3-BDA7-8FDEA50DF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1820E774-C0F7-E68F-90AF-27FE5EC03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FF5A32C6-7713-D3F5-A6D6-98C9199ED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03192F-C7CE-7A34-4980-DE6786790F30}"/>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6" name="Footer Placeholder 5">
            <a:extLst>
              <a:ext uri="{FF2B5EF4-FFF2-40B4-BE49-F238E27FC236}">
                <a16:creationId xmlns:a16="http://schemas.microsoft.com/office/drawing/2014/main" id="{ECDCA9AA-02A7-5AAB-E2AA-57B5C7EA877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E1416DE-6161-9501-757C-F04C8E018611}"/>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254746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6657-882B-6BFF-6815-7AEF30923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B16FF8D-DA68-C3B4-9827-96F9CF23E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6DBF908-CF1C-3B46-77CC-8F9451A73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3292E-158F-033D-F32C-068D924C367F}"/>
              </a:ext>
            </a:extLst>
          </p:cNvPr>
          <p:cNvSpPr>
            <a:spLocks noGrp="1"/>
          </p:cNvSpPr>
          <p:nvPr>
            <p:ph type="dt" sz="half" idx="10"/>
          </p:nvPr>
        </p:nvSpPr>
        <p:spPr/>
        <p:txBody>
          <a:bodyPr/>
          <a:lstStyle/>
          <a:p>
            <a:fld id="{5F67F297-2EB1-443C-8107-F8882A033598}" type="datetimeFigureOut">
              <a:rPr lang="en-PH" smtClean="0"/>
              <a:t>06/04/2024</a:t>
            </a:fld>
            <a:endParaRPr lang="en-PH"/>
          </a:p>
        </p:txBody>
      </p:sp>
      <p:sp>
        <p:nvSpPr>
          <p:cNvPr id="6" name="Footer Placeholder 5">
            <a:extLst>
              <a:ext uri="{FF2B5EF4-FFF2-40B4-BE49-F238E27FC236}">
                <a16:creationId xmlns:a16="http://schemas.microsoft.com/office/drawing/2014/main" id="{3E0CFB13-733B-5050-431B-B556DA67CA4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9310BD0-6BFB-CB5B-E420-F5F6183F8363}"/>
              </a:ext>
            </a:extLst>
          </p:cNvPr>
          <p:cNvSpPr>
            <a:spLocks noGrp="1"/>
          </p:cNvSpPr>
          <p:nvPr>
            <p:ph type="sldNum" sz="quarter" idx="12"/>
          </p:nvPr>
        </p:nvSpPr>
        <p:spPr/>
        <p:txBody>
          <a:bodyPr/>
          <a:lstStyle/>
          <a:p>
            <a:fld id="{6A1AB6EB-D692-4621-A867-64D2B75BB4B9}" type="slidenum">
              <a:rPr lang="en-PH" smtClean="0"/>
              <a:t>‹#›</a:t>
            </a:fld>
            <a:endParaRPr lang="en-PH"/>
          </a:p>
        </p:txBody>
      </p:sp>
    </p:spTree>
    <p:extLst>
      <p:ext uri="{BB962C8B-B14F-4D97-AF65-F5344CB8AC3E}">
        <p14:creationId xmlns:p14="http://schemas.microsoft.com/office/powerpoint/2010/main" val="88546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DC306-4E32-3792-471D-CE5BFCD79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7966807-B001-6C20-1F45-D0F4342C6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709F8F1-6475-5BDF-8A41-C9D717016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7F297-2EB1-443C-8107-F8882A033598}" type="datetimeFigureOut">
              <a:rPr lang="en-PH" smtClean="0"/>
              <a:t>06/04/2024</a:t>
            </a:fld>
            <a:endParaRPr lang="en-PH"/>
          </a:p>
        </p:txBody>
      </p:sp>
      <p:sp>
        <p:nvSpPr>
          <p:cNvPr id="5" name="Footer Placeholder 4">
            <a:extLst>
              <a:ext uri="{FF2B5EF4-FFF2-40B4-BE49-F238E27FC236}">
                <a16:creationId xmlns:a16="http://schemas.microsoft.com/office/drawing/2014/main" id="{DDB9A17A-9AC0-A24B-1472-A9C7C65E4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47583A2F-FCB2-D0F6-D0BB-77769C04D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AB6EB-D692-4621-A867-64D2B75BB4B9}" type="slidenum">
              <a:rPr lang="en-PH" smtClean="0"/>
              <a:t>‹#›</a:t>
            </a:fld>
            <a:endParaRPr lang="en-PH"/>
          </a:p>
        </p:txBody>
      </p:sp>
    </p:spTree>
    <p:extLst>
      <p:ext uri="{BB962C8B-B14F-4D97-AF65-F5344CB8AC3E}">
        <p14:creationId xmlns:p14="http://schemas.microsoft.com/office/powerpoint/2010/main" val="322957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1198-381F-BAC5-610E-E2DC444EB0D5}"/>
              </a:ext>
            </a:extLst>
          </p:cNvPr>
          <p:cNvSpPr>
            <a:spLocks noGrp="1"/>
          </p:cNvSpPr>
          <p:nvPr>
            <p:ph type="ctrTitle"/>
          </p:nvPr>
        </p:nvSpPr>
        <p:spPr/>
        <p:txBody>
          <a:bodyPr>
            <a:normAutofit/>
          </a:bodyPr>
          <a:lstStyle/>
          <a:p>
            <a:r>
              <a:rPr lang="en-PH" b="1" dirty="0"/>
              <a:t>Real Estate Business Analytics</a:t>
            </a:r>
          </a:p>
        </p:txBody>
      </p:sp>
      <p:sp>
        <p:nvSpPr>
          <p:cNvPr id="3" name="Subtitle 2">
            <a:extLst>
              <a:ext uri="{FF2B5EF4-FFF2-40B4-BE49-F238E27FC236}">
                <a16:creationId xmlns:a16="http://schemas.microsoft.com/office/drawing/2014/main" id="{5BF4A474-B243-E944-C5DD-549F9CC8F39A}"/>
              </a:ext>
            </a:extLst>
          </p:cNvPr>
          <p:cNvSpPr>
            <a:spLocks noGrp="1"/>
          </p:cNvSpPr>
          <p:nvPr>
            <p:ph type="subTitle" idx="1"/>
          </p:nvPr>
        </p:nvSpPr>
        <p:spPr/>
        <p:txBody>
          <a:bodyPr>
            <a:normAutofit fontScale="77500" lnSpcReduction="20000"/>
          </a:bodyPr>
          <a:lstStyle/>
          <a:p>
            <a:endParaRPr lang="en-PH" dirty="0"/>
          </a:p>
          <a:p>
            <a:endParaRPr lang="en-PH" dirty="0"/>
          </a:p>
          <a:p>
            <a:endParaRPr lang="en-PH" dirty="0"/>
          </a:p>
          <a:p>
            <a:r>
              <a:rPr lang="en-PH" dirty="0"/>
              <a:t>A Data Science Project by:</a:t>
            </a:r>
          </a:p>
          <a:p>
            <a:r>
              <a:rPr lang="en-PH" dirty="0"/>
              <a:t>Lucky D. Camaddu</a:t>
            </a:r>
          </a:p>
        </p:txBody>
      </p:sp>
    </p:spTree>
    <p:extLst>
      <p:ext uri="{BB962C8B-B14F-4D97-AF65-F5344CB8AC3E}">
        <p14:creationId xmlns:p14="http://schemas.microsoft.com/office/powerpoint/2010/main" val="45901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93AC-45D5-C330-43D1-0294ACC99284}"/>
              </a:ext>
            </a:extLst>
          </p:cNvPr>
          <p:cNvSpPr>
            <a:spLocks noGrp="1"/>
          </p:cNvSpPr>
          <p:nvPr>
            <p:ph type="title"/>
          </p:nvPr>
        </p:nvSpPr>
        <p:spPr/>
        <p:txBody>
          <a:bodyPr/>
          <a:lstStyle/>
          <a:p>
            <a:r>
              <a:rPr lang="en-PH" b="1" dirty="0"/>
              <a:t>General Process</a:t>
            </a:r>
          </a:p>
        </p:txBody>
      </p:sp>
      <p:sp>
        <p:nvSpPr>
          <p:cNvPr id="3" name="Content Placeholder 2">
            <a:extLst>
              <a:ext uri="{FF2B5EF4-FFF2-40B4-BE49-F238E27FC236}">
                <a16:creationId xmlns:a16="http://schemas.microsoft.com/office/drawing/2014/main" id="{F0C8B288-9D26-4DF8-61AA-4D0964033E39}"/>
              </a:ext>
            </a:extLst>
          </p:cNvPr>
          <p:cNvSpPr>
            <a:spLocks noGrp="1"/>
          </p:cNvSpPr>
          <p:nvPr>
            <p:ph idx="1"/>
          </p:nvPr>
        </p:nvSpPr>
        <p:spPr/>
        <p:txBody>
          <a:bodyPr/>
          <a:lstStyle/>
          <a:p>
            <a:pPr algn="just"/>
            <a:r>
              <a:rPr lang="en-US" dirty="0"/>
              <a:t>Problem Statement</a:t>
            </a:r>
          </a:p>
          <a:p>
            <a:pPr algn="just"/>
            <a:r>
              <a:rPr lang="en-US" dirty="0"/>
              <a:t>Research Objective</a:t>
            </a:r>
          </a:p>
          <a:p>
            <a:pPr algn="just"/>
            <a:r>
              <a:rPr lang="en-US" dirty="0"/>
              <a:t>Model View</a:t>
            </a:r>
          </a:p>
          <a:p>
            <a:pPr algn="just"/>
            <a:r>
              <a:rPr lang="en-US"/>
              <a:t>Findings</a:t>
            </a:r>
            <a:endParaRPr lang="en-US" dirty="0"/>
          </a:p>
        </p:txBody>
      </p:sp>
    </p:spTree>
    <p:extLst>
      <p:ext uri="{BB962C8B-B14F-4D97-AF65-F5344CB8AC3E}">
        <p14:creationId xmlns:p14="http://schemas.microsoft.com/office/powerpoint/2010/main" val="277557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D59C-7E89-AC7C-B57F-0EEBE9104535}"/>
              </a:ext>
            </a:extLst>
          </p:cNvPr>
          <p:cNvSpPr>
            <a:spLocks noGrp="1"/>
          </p:cNvSpPr>
          <p:nvPr>
            <p:ph type="title"/>
          </p:nvPr>
        </p:nvSpPr>
        <p:spPr/>
        <p:txBody>
          <a:bodyPr/>
          <a:lstStyle/>
          <a:p>
            <a:r>
              <a:rPr lang="en-PH" b="1" dirty="0"/>
              <a:t>Problem Statement</a:t>
            </a:r>
          </a:p>
        </p:txBody>
      </p:sp>
      <p:sp>
        <p:nvSpPr>
          <p:cNvPr id="3" name="Content Placeholder 2">
            <a:extLst>
              <a:ext uri="{FF2B5EF4-FFF2-40B4-BE49-F238E27FC236}">
                <a16:creationId xmlns:a16="http://schemas.microsoft.com/office/drawing/2014/main" id="{55385E00-689B-A2E8-AE32-55564E953B3D}"/>
              </a:ext>
            </a:extLst>
          </p:cNvPr>
          <p:cNvSpPr>
            <a:spLocks noGrp="1"/>
          </p:cNvSpPr>
          <p:nvPr>
            <p:ph idx="1"/>
          </p:nvPr>
        </p:nvSpPr>
        <p:spPr/>
        <p:txBody>
          <a:bodyPr>
            <a:noAutofit/>
          </a:bodyPr>
          <a:lstStyle/>
          <a:p>
            <a:pPr marL="0" indent="0" algn="just">
              <a:buNone/>
            </a:pPr>
            <a:r>
              <a:rPr lang="en-US" dirty="0"/>
              <a:t>	In the real estate industry, accurate property valuation plays a crucial role in making informed buying and selling decisions. Property owners, investors, and real estate professionals rely on accurate and reliable valuation estimates to determine fair market prices, negotiate deals, and assess investment opportunities. </a:t>
            </a:r>
          </a:p>
          <a:p>
            <a:pPr marL="0" indent="0" algn="just">
              <a:buNone/>
            </a:pPr>
            <a:endParaRPr lang="en-US" dirty="0"/>
          </a:p>
        </p:txBody>
      </p:sp>
    </p:spTree>
    <p:extLst>
      <p:ext uri="{BB962C8B-B14F-4D97-AF65-F5344CB8AC3E}">
        <p14:creationId xmlns:p14="http://schemas.microsoft.com/office/powerpoint/2010/main" val="415124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6119-4B8A-C1B4-2FC7-79297075AAE4}"/>
              </a:ext>
            </a:extLst>
          </p:cNvPr>
          <p:cNvSpPr>
            <a:spLocks noGrp="1"/>
          </p:cNvSpPr>
          <p:nvPr>
            <p:ph type="title"/>
          </p:nvPr>
        </p:nvSpPr>
        <p:spPr/>
        <p:txBody>
          <a:bodyPr/>
          <a:lstStyle/>
          <a:p>
            <a:r>
              <a:rPr lang="en-US" b="1" dirty="0"/>
              <a:t>Research Objective</a:t>
            </a:r>
            <a:endParaRPr lang="en-PH" b="1" dirty="0"/>
          </a:p>
        </p:txBody>
      </p:sp>
      <p:sp>
        <p:nvSpPr>
          <p:cNvPr id="3" name="Content Placeholder 2">
            <a:extLst>
              <a:ext uri="{FF2B5EF4-FFF2-40B4-BE49-F238E27FC236}">
                <a16:creationId xmlns:a16="http://schemas.microsoft.com/office/drawing/2014/main" id="{8AC0E3FF-82B3-FF74-DB3D-265292919C1B}"/>
              </a:ext>
            </a:extLst>
          </p:cNvPr>
          <p:cNvSpPr>
            <a:spLocks noGrp="1"/>
          </p:cNvSpPr>
          <p:nvPr>
            <p:ph idx="1"/>
          </p:nvPr>
        </p:nvSpPr>
        <p:spPr/>
        <p:txBody>
          <a:bodyPr>
            <a:normAutofit/>
          </a:bodyPr>
          <a:lstStyle/>
          <a:p>
            <a:pPr algn="just"/>
            <a:r>
              <a:rPr lang="en-US" dirty="0"/>
              <a:t>The goal of this project is to develop an intuitive and comprehensive dashboard for descriptive analytics in the real estate industry. </a:t>
            </a:r>
          </a:p>
          <a:p>
            <a:pPr algn="just"/>
            <a:r>
              <a:rPr lang="en-US" dirty="0"/>
              <a:t>The dashboard will provide users with valuable insights and visualizations based on key factors such as location, property characteristics, market trends, and comparable sales data. </a:t>
            </a:r>
          </a:p>
          <a:p>
            <a:pPr algn="just"/>
            <a:r>
              <a:rPr lang="en-US" dirty="0"/>
              <a:t>By leveraging advanced data analysis techniques and visualization tools, we aim to create a user-friendly and informative dashboard that enhances the understanding of real estate market dynamics.</a:t>
            </a:r>
          </a:p>
        </p:txBody>
      </p:sp>
    </p:spTree>
    <p:extLst>
      <p:ext uri="{BB962C8B-B14F-4D97-AF65-F5344CB8AC3E}">
        <p14:creationId xmlns:p14="http://schemas.microsoft.com/office/powerpoint/2010/main" val="4276833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F098ED-8B40-09EF-9276-B9BC1631D5CB}"/>
              </a:ext>
            </a:extLst>
          </p:cNvPr>
          <p:cNvPicPr>
            <a:picLocks noChangeAspect="1"/>
          </p:cNvPicPr>
          <p:nvPr/>
        </p:nvPicPr>
        <p:blipFill>
          <a:blip r:embed="rId2"/>
          <a:stretch>
            <a:fillRect/>
          </a:stretch>
        </p:blipFill>
        <p:spPr>
          <a:xfrm>
            <a:off x="1947354" y="987071"/>
            <a:ext cx="8714361" cy="5686141"/>
          </a:xfrm>
          <a:prstGeom prst="rect">
            <a:avLst/>
          </a:prstGeom>
        </p:spPr>
      </p:pic>
      <p:sp>
        <p:nvSpPr>
          <p:cNvPr id="6" name="Title 1">
            <a:extLst>
              <a:ext uri="{FF2B5EF4-FFF2-40B4-BE49-F238E27FC236}">
                <a16:creationId xmlns:a16="http://schemas.microsoft.com/office/drawing/2014/main" id="{73ABD3AC-2ED0-1A41-B928-A57E63FE9474}"/>
              </a:ext>
            </a:extLst>
          </p:cNvPr>
          <p:cNvSpPr>
            <a:spLocks noGrp="1"/>
          </p:cNvSpPr>
          <p:nvPr>
            <p:ph type="title"/>
          </p:nvPr>
        </p:nvSpPr>
        <p:spPr>
          <a:xfrm>
            <a:off x="838200" y="365125"/>
            <a:ext cx="10515600" cy="1325563"/>
          </a:xfrm>
        </p:spPr>
        <p:txBody>
          <a:bodyPr/>
          <a:lstStyle/>
          <a:p>
            <a:r>
              <a:rPr lang="en-PH" dirty="0"/>
              <a:t>Model View</a:t>
            </a:r>
            <a:br>
              <a:rPr lang="en-PH" dirty="0"/>
            </a:br>
            <a:endParaRPr lang="en-PH" b="1" dirty="0"/>
          </a:p>
        </p:txBody>
      </p:sp>
    </p:spTree>
    <p:extLst>
      <p:ext uri="{BB962C8B-B14F-4D97-AF65-F5344CB8AC3E}">
        <p14:creationId xmlns:p14="http://schemas.microsoft.com/office/powerpoint/2010/main" val="301314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A106-E7F7-E472-96C9-AEDB5435A1A7}"/>
              </a:ext>
            </a:extLst>
          </p:cNvPr>
          <p:cNvSpPr>
            <a:spLocks noGrp="1"/>
          </p:cNvSpPr>
          <p:nvPr>
            <p:ph type="title"/>
          </p:nvPr>
        </p:nvSpPr>
        <p:spPr>
          <a:xfrm>
            <a:off x="838200" y="2552143"/>
            <a:ext cx="10515600" cy="1325563"/>
          </a:xfrm>
        </p:spPr>
        <p:txBody>
          <a:bodyPr/>
          <a:lstStyle/>
          <a:p>
            <a:pPr algn="ctr"/>
            <a:r>
              <a:rPr lang="en-PH" dirty="0"/>
              <a:t>Dashboard</a:t>
            </a:r>
          </a:p>
        </p:txBody>
      </p:sp>
    </p:spTree>
    <p:extLst>
      <p:ext uri="{BB962C8B-B14F-4D97-AF65-F5344CB8AC3E}">
        <p14:creationId xmlns:p14="http://schemas.microsoft.com/office/powerpoint/2010/main" val="259587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9B5E34-0814-D82E-4E93-84ABECB03380}"/>
              </a:ext>
            </a:extLst>
          </p:cNvPr>
          <p:cNvPicPr>
            <a:picLocks noChangeAspect="1"/>
          </p:cNvPicPr>
          <p:nvPr/>
        </p:nvPicPr>
        <p:blipFill>
          <a:blip r:embed="rId2"/>
          <a:stretch>
            <a:fillRect/>
          </a:stretch>
        </p:blipFill>
        <p:spPr>
          <a:xfrm>
            <a:off x="0" y="21468"/>
            <a:ext cx="12192000" cy="6815063"/>
          </a:xfrm>
          <a:prstGeom prst="rect">
            <a:avLst/>
          </a:prstGeom>
        </p:spPr>
      </p:pic>
    </p:spTree>
    <p:extLst>
      <p:ext uri="{BB962C8B-B14F-4D97-AF65-F5344CB8AC3E}">
        <p14:creationId xmlns:p14="http://schemas.microsoft.com/office/powerpoint/2010/main" val="31431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6119-4B8A-C1B4-2FC7-79297075AAE4}"/>
              </a:ext>
            </a:extLst>
          </p:cNvPr>
          <p:cNvSpPr>
            <a:spLocks noGrp="1"/>
          </p:cNvSpPr>
          <p:nvPr>
            <p:ph type="title"/>
          </p:nvPr>
        </p:nvSpPr>
        <p:spPr/>
        <p:txBody>
          <a:bodyPr/>
          <a:lstStyle/>
          <a:p>
            <a:r>
              <a:rPr lang="en-PH" b="1" dirty="0"/>
              <a:t>Findings</a:t>
            </a:r>
          </a:p>
        </p:txBody>
      </p:sp>
      <p:sp>
        <p:nvSpPr>
          <p:cNvPr id="3" name="Content Placeholder 2">
            <a:extLst>
              <a:ext uri="{FF2B5EF4-FFF2-40B4-BE49-F238E27FC236}">
                <a16:creationId xmlns:a16="http://schemas.microsoft.com/office/drawing/2014/main" id="{8AC0E3FF-82B3-FF74-DB3D-265292919C1B}"/>
              </a:ext>
            </a:extLst>
          </p:cNvPr>
          <p:cNvSpPr>
            <a:spLocks noGrp="1"/>
          </p:cNvSpPr>
          <p:nvPr>
            <p:ph idx="1"/>
          </p:nvPr>
        </p:nvSpPr>
        <p:spPr/>
        <p:txBody>
          <a:bodyPr/>
          <a:lstStyle/>
          <a:p>
            <a:pPr algn="just"/>
            <a:r>
              <a:rPr lang="en-PH" dirty="0"/>
              <a:t>In general, prices from different flat type are increasing as time goes by.</a:t>
            </a:r>
          </a:p>
          <a:p>
            <a:pPr algn="just"/>
            <a:r>
              <a:rPr lang="en-PH" dirty="0"/>
              <a:t>Woodlands and Jurong West has the highest resale price.</a:t>
            </a:r>
          </a:p>
          <a:p>
            <a:pPr algn="just"/>
            <a:r>
              <a:rPr lang="en-PH" dirty="0"/>
              <a:t>The graph becomes erratic when filtering by flat type due to different flat model.</a:t>
            </a:r>
          </a:p>
          <a:p>
            <a:pPr algn="just"/>
            <a:r>
              <a:rPr lang="en-PH" dirty="0"/>
              <a:t>Recommended to conduct EDA and feature engineering for this dataset.</a:t>
            </a:r>
          </a:p>
        </p:txBody>
      </p:sp>
    </p:spTree>
    <p:extLst>
      <p:ext uri="{BB962C8B-B14F-4D97-AF65-F5344CB8AC3E}">
        <p14:creationId xmlns:p14="http://schemas.microsoft.com/office/powerpoint/2010/main" val="7430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215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Real Estate Business Analytics</vt:lpstr>
      <vt:lpstr>General Process</vt:lpstr>
      <vt:lpstr>Problem Statement</vt:lpstr>
      <vt:lpstr>Research Objective</vt:lpstr>
      <vt:lpstr>Model View </vt:lpstr>
      <vt:lpstr>Dashboard</vt:lpstr>
      <vt:lpstr>PowerPoint Presentation</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BA</dc:title>
  <dc:creator>Lucky Camaddu</dc:creator>
  <cp:lastModifiedBy>Lucky</cp:lastModifiedBy>
  <cp:revision>9</cp:revision>
  <dcterms:created xsi:type="dcterms:W3CDTF">2024-03-22T02:19:30Z</dcterms:created>
  <dcterms:modified xsi:type="dcterms:W3CDTF">2024-04-05T16:38:21Z</dcterms:modified>
</cp:coreProperties>
</file>