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DCU" initials="L" lastIdx="1" clrIdx="0">
    <p:extLst>
      <p:ext uri="{19B8F6BF-5375-455C-9EA6-DF929625EA0E}">
        <p15:presenceInfo xmlns:p15="http://schemas.microsoft.com/office/powerpoint/2012/main" userId="LDC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38" d="100"/>
          <a:sy n="38" d="100"/>
        </p:scale>
        <p:origin x="78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3DF02-B948-4BE9-855B-730919ED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CONCEPTOS </a:t>
            </a:r>
            <a:r>
              <a:rPr lang="es-ES" dirty="0" err="1"/>
              <a:t>BásicOs</a:t>
            </a:r>
            <a:r>
              <a:rPr lang="es-ES" dirty="0"/>
              <a:t> de </a:t>
            </a:r>
            <a:r>
              <a:rPr lang="es-ES" dirty="0" err="1"/>
              <a:t>pRogramaCIóN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A43817-E33F-46F9-9F2B-3E0C86B15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elementos esenciales y necesarios para iniciar, o trabajar en proyectos informáticos de programación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68C8BF8-8182-43ED-AF56-9F1EB4AE7F8E}"/>
              </a:ext>
            </a:extLst>
          </p:cNvPr>
          <p:cNvSpPr txBox="1">
            <a:spLocks/>
          </p:cNvSpPr>
          <p:nvPr/>
        </p:nvSpPr>
        <p:spPr>
          <a:xfrm>
            <a:off x="4826000" y="498078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sz="1400" b="1" dirty="0"/>
              <a:t>Autor : Luis Daniel </a:t>
            </a:r>
            <a:r>
              <a:rPr lang="es-CO" sz="1400" b="1" dirty="0" err="1"/>
              <a:t>Carrillourrego</a:t>
            </a:r>
            <a:endParaRPr lang="es-CO" sz="1400" b="1" dirty="0"/>
          </a:p>
          <a:p>
            <a:pPr algn="r"/>
            <a:r>
              <a:rPr lang="es-CO" sz="1400" b="1" dirty="0"/>
              <a:t>Fecha : junio de 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92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78"/>
    </mc:Choice>
    <mc:Fallback>
      <p:transition spd="slow" advTm="11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13813-3412-46FE-AF30-D05DA22E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4683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b="1" cap="none" dirty="0"/>
              <a:t>Competencias</a:t>
            </a:r>
            <a:br>
              <a:rPr lang="es-ES" cap="none" dirty="0"/>
            </a:br>
            <a:endParaRPr lang="es-ES" sz="28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45C75E8-5F9B-48DA-AEA6-B28753AC7398}"/>
              </a:ext>
            </a:extLst>
          </p:cNvPr>
          <p:cNvSpPr txBox="1">
            <a:spLocks/>
          </p:cNvSpPr>
          <p:nvPr/>
        </p:nvSpPr>
        <p:spPr>
          <a:xfrm>
            <a:off x="913775" y="1333500"/>
            <a:ext cx="10364451" cy="1460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b="1" cap="none" dirty="0"/>
              <a:t>Propósito</a:t>
            </a:r>
            <a:r>
              <a:rPr lang="es-ES" sz="2800" cap="none" dirty="0"/>
              <a:t>: Adquirir los conceptos elementales de la programación informática, que son fundamentales en entornos de proyectos de desarrollo de software.</a:t>
            </a:r>
            <a:endParaRPr lang="es-ES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1C0426-8F9A-407A-9796-C2FD4205CE74}"/>
              </a:ext>
            </a:extLst>
          </p:cNvPr>
          <p:cNvSpPr txBox="1">
            <a:spLocks/>
          </p:cNvSpPr>
          <p:nvPr/>
        </p:nvSpPr>
        <p:spPr>
          <a:xfrm>
            <a:off x="913775" y="2654300"/>
            <a:ext cx="10364451" cy="243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b="1" cap="none" dirty="0"/>
              <a:t>Población Objeto</a:t>
            </a:r>
            <a:r>
              <a:rPr lang="es-ES" sz="2800" cap="none" dirty="0"/>
              <a:t>: </a:t>
            </a:r>
            <a:r>
              <a:rPr lang="es-CO" sz="2800" cap="none" dirty="0"/>
              <a:t>Estudiantes de pregrado de Ingeniería de Sistemas</a:t>
            </a:r>
            <a:r>
              <a:rPr lang="es-ES" sz="2800" cap="none" dirty="0"/>
              <a:t>.</a:t>
            </a:r>
          </a:p>
          <a:p>
            <a:pPr algn="just"/>
            <a:endParaRPr lang="es-ES" sz="2800" cap="none" dirty="0"/>
          </a:p>
          <a:p>
            <a:pPr algn="just"/>
            <a:r>
              <a:rPr lang="es-ES" sz="2800" b="1" cap="none" dirty="0"/>
              <a:t>Tiempo estimado</a:t>
            </a:r>
            <a:r>
              <a:rPr lang="es-ES" sz="2800" cap="none" dirty="0"/>
              <a:t>: Para cursar esta </a:t>
            </a:r>
            <a:r>
              <a:rPr lang="es-ES" sz="2800" cap="none" dirty="0" err="1"/>
              <a:t>lexia</a:t>
            </a:r>
            <a:r>
              <a:rPr lang="es-ES" sz="2800" cap="none" dirty="0"/>
              <a:t>, se deberán destinar al menos 5 horas de Mediación Pedagógica; y 20 horas de trabajo independiente y autónomo.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29959DF-FC23-4F43-AC4F-9E7BCD134E3C}"/>
              </a:ext>
            </a:extLst>
          </p:cNvPr>
          <p:cNvSpPr txBox="1">
            <a:spLocks/>
          </p:cNvSpPr>
          <p:nvPr/>
        </p:nvSpPr>
        <p:spPr>
          <a:xfrm>
            <a:off x="913775" y="4889500"/>
            <a:ext cx="10364451" cy="1866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b="1" cap="none" dirty="0"/>
              <a:t>Mediación Pedagógica</a:t>
            </a:r>
            <a:r>
              <a:rPr lang="es-ES" sz="2800" cap="none" dirty="0"/>
              <a:t>: </a:t>
            </a:r>
            <a:r>
              <a:rPr lang="es-ES" sz="2800" cap="none" dirty="0" err="1"/>
              <a:t>Lexias</a:t>
            </a:r>
            <a:r>
              <a:rPr lang="es-ES" sz="2800" cap="none" dirty="0"/>
              <a:t> Principales y Secundarias, Evaluación de Post-Competencias, Lecturas Sugeridas.</a:t>
            </a:r>
          </a:p>
          <a:p>
            <a:pPr algn="just"/>
            <a:r>
              <a:rPr lang="es-ES" sz="2800" b="1" cap="none" dirty="0"/>
              <a:t>Trabajo Independiente</a:t>
            </a:r>
            <a:r>
              <a:rPr lang="es-ES" sz="2800" cap="none" dirty="0"/>
              <a:t>: Actividad de Fin de </a:t>
            </a:r>
            <a:r>
              <a:rPr lang="es-ES" sz="2800" cap="none" dirty="0" err="1"/>
              <a:t>Lexia</a:t>
            </a:r>
            <a:r>
              <a:rPr lang="es-ES" sz="2800" cap="none" dirty="0"/>
              <a:t>, Reflexiones Individuales, Vínculos a Mundo Virtual.</a:t>
            </a:r>
            <a:endParaRPr lang="es-E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40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31"/>
    </mc:Choice>
    <mc:Fallback>
      <p:transition spd="slow" advTm="2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42400AC-80E7-4F13-8D8D-318EEF4E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4683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b="1" cap="none" dirty="0"/>
              <a:t>Competencias</a:t>
            </a:r>
            <a:br>
              <a:rPr lang="es-ES" cap="none" dirty="0"/>
            </a:br>
            <a:endParaRPr lang="es-ES" sz="28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417C73D-E7F7-4884-8B14-3EB7EA4E2B4E}"/>
              </a:ext>
            </a:extLst>
          </p:cNvPr>
          <p:cNvSpPr txBox="1">
            <a:spLocks/>
          </p:cNvSpPr>
          <p:nvPr/>
        </p:nvSpPr>
        <p:spPr>
          <a:xfrm>
            <a:off x="857249" y="1369218"/>
            <a:ext cx="10649575" cy="51712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Esta </a:t>
            </a:r>
            <a:r>
              <a:rPr lang="es-CO" cap="none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lexia</a:t>
            </a:r>
            <a:r>
              <a:rPr lang="es-CO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contiene las siguientes Actividades: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cap="none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s-CO" sz="2000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Evaluaciones de Comprensión de Lectura		No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s-CO" sz="2000" b="1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Evaluación de Pre y Post-Competencias		Post-Competencias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s-CO" sz="2000" b="1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Actividad de Fin de </a:t>
            </a:r>
            <a:r>
              <a:rPr lang="es-CO" sz="2000" b="1" cap="none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Lexia</a:t>
            </a:r>
            <a:r>
              <a:rPr lang="es-CO" sz="2000" b="1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			Sí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s-CO" sz="2000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Aportes en Mesa de Trabajo			No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s-CO" sz="2000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Reflexiones Individuales				Sí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s-CO" sz="2000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Lecturas Sugeridas				Sí</a:t>
            </a:r>
          </a:p>
          <a:p>
            <a:pPr marL="342900" lvl="1" indent="0">
              <a:buNone/>
            </a:pPr>
            <a:r>
              <a:rPr lang="es-CO" sz="2000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Lecturas Recomendadas			</a:t>
            </a:r>
            <a:r>
              <a:rPr lang="es-CO" sz="2000" cap="none" dirty="0">
                <a:solidFill>
                  <a:schemeClr val="tx2">
                    <a:lumMod val="75000"/>
                  </a:schemeClr>
                </a:solidFill>
              </a:rPr>
              <a:t>No</a:t>
            </a:r>
            <a:endParaRPr lang="es-CO" sz="2000" cap="none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342900" lvl="1" indent="0">
              <a:buNone/>
            </a:pPr>
            <a:r>
              <a:rPr lang="es-CO" sz="2000" cap="none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Vínculos a Mundo Virtual			</a:t>
            </a:r>
            <a:r>
              <a:rPr lang="es-CO" sz="2000" cap="none" dirty="0">
                <a:solidFill>
                  <a:schemeClr val="tx2">
                    <a:lumMod val="75000"/>
                  </a:schemeClr>
                </a:solidFill>
              </a:rPr>
              <a:t>Sí</a:t>
            </a:r>
            <a:endParaRPr lang="es-CO" sz="2000" cap="none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O" cap="none" dirty="0">
                <a:latin typeface="+mj-lt"/>
              </a:rPr>
              <a:t>Las actividades en negrilla son valorativas o calificables.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58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52"/>
    </mc:Choice>
    <mc:Fallback>
      <p:transition spd="slow" advTm="10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9140AD4-EC3E-4A33-8099-7CCCAC2A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4683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b="1" cap="none" dirty="0"/>
              <a:t>Preguntas de Reflexión</a:t>
            </a:r>
            <a:br>
              <a:rPr lang="es-ES" cap="none" dirty="0"/>
            </a:br>
            <a:endParaRPr lang="es-ES" sz="2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9CF5747-40C9-4F76-8756-9E33E4BCF7CB}"/>
              </a:ext>
            </a:extLst>
          </p:cNvPr>
          <p:cNvSpPr txBox="1">
            <a:spLocks/>
          </p:cNvSpPr>
          <p:nvPr/>
        </p:nvSpPr>
        <p:spPr>
          <a:xfrm>
            <a:off x="913775" y="1333500"/>
            <a:ext cx="10364451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cap="none" dirty="0"/>
              <a:t>En el desarrollo de esta </a:t>
            </a:r>
            <a:r>
              <a:rPr lang="es-ES" sz="2800" cap="none" dirty="0" err="1"/>
              <a:t>lexia</a:t>
            </a:r>
            <a:r>
              <a:rPr lang="es-ES" sz="2800" cap="none" dirty="0"/>
              <a:t>, son importantes estas Preguntas de Reflexión:</a:t>
            </a:r>
            <a:endParaRPr lang="es-ES" sz="2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C8C9A11-C5B3-4635-AD28-4A13F5A26193}"/>
              </a:ext>
            </a:extLst>
          </p:cNvPr>
          <p:cNvSpPr txBox="1">
            <a:spLocks/>
          </p:cNvSpPr>
          <p:nvPr/>
        </p:nvSpPr>
        <p:spPr>
          <a:xfrm>
            <a:off x="1066175" y="2336797"/>
            <a:ext cx="10364451" cy="62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cap="none" dirty="0"/>
              <a:t>¿ Qué son los Algoritmos ?</a:t>
            </a:r>
            <a:endParaRPr lang="es-ES" sz="28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EEE9CEE-150F-499F-8F0E-7F6DD62F2117}"/>
              </a:ext>
            </a:extLst>
          </p:cNvPr>
          <p:cNvSpPr txBox="1">
            <a:spLocks/>
          </p:cNvSpPr>
          <p:nvPr/>
        </p:nvSpPr>
        <p:spPr>
          <a:xfrm>
            <a:off x="1071616" y="3158672"/>
            <a:ext cx="10364451" cy="62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cap="none" dirty="0"/>
              <a:t>¿ Qué es el Pseudocódigo ?</a:t>
            </a:r>
            <a:endParaRPr lang="es-ES" sz="28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F8C50AA-CF14-46EB-99E4-8A083ED70512}"/>
              </a:ext>
            </a:extLst>
          </p:cNvPr>
          <p:cNvSpPr txBox="1">
            <a:spLocks/>
          </p:cNvSpPr>
          <p:nvPr/>
        </p:nvSpPr>
        <p:spPr>
          <a:xfrm>
            <a:off x="1077055" y="4013201"/>
            <a:ext cx="10364451" cy="62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cap="none" dirty="0"/>
              <a:t>¿ Por qué y Para qué los Lenguajes de programación ?</a:t>
            </a:r>
            <a:endParaRPr lang="es-ES" sz="28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165AA60-ED3F-4D0C-AD94-CAEA1E8453C5}"/>
              </a:ext>
            </a:extLst>
          </p:cNvPr>
          <p:cNvSpPr txBox="1">
            <a:spLocks/>
          </p:cNvSpPr>
          <p:nvPr/>
        </p:nvSpPr>
        <p:spPr>
          <a:xfrm>
            <a:off x="1093384" y="4862285"/>
            <a:ext cx="10364451" cy="62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cap="none" dirty="0"/>
              <a:t>¿ Cuál es la importancia del Ciclo de vida del software ?</a:t>
            </a:r>
            <a:endParaRPr lang="es-ES" sz="28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BACDEC3-52DF-4AE2-A276-F6799EAFE0E3}"/>
              </a:ext>
            </a:extLst>
          </p:cNvPr>
          <p:cNvSpPr txBox="1">
            <a:spLocks/>
          </p:cNvSpPr>
          <p:nvPr/>
        </p:nvSpPr>
        <p:spPr>
          <a:xfrm>
            <a:off x="1098823" y="5700494"/>
            <a:ext cx="10364451" cy="62608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cap="none" dirty="0"/>
              <a:t>¿ Con qué Herramientas y Ayudas de Programación nos apoyamos ?</a:t>
            </a:r>
            <a:endParaRPr lang="es-E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85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19"/>
    </mc:Choice>
    <mc:Fallback>
      <p:transition spd="slow" advTm="28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1FC0B73-58D1-4DAF-B22D-DEFFC84F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4683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b="1" cap="none" dirty="0"/>
              <a:t>Conceptos Relacionados</a:t>
            </a:r>
            <a:br>
              <a:rPr lang="es-ES" cap="none" dirty="0"/>
            </a:br>
            <a:endParaRPr lang="es-ES" sz="2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0DAAB40-7FE3-47D7-B3AF-FA7725F41FA3}"/>
              </a:ext>
            </a:extLst>
          </p:cNvPr>
          <p:cNvSpPr txBox="1">
            <a:spLocks/>
          </p:cNvSpPr>
          <p:nvPr/>
        </p:nvSpPr>
        <p:spPr>
          <a:xfrm>
            <a:off x="913775" y="1333500"/>
            <a:ext cx="10364451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cap="none" dirty="0"/>
              <a:t>Adicional a las preguntas de reflexión, en esta </a:t>
            </a:r>
            <a:r>
              <a:rPr lang="es-ES" sz="2800" cap="none" dirty="0" err="1"/>
              <a:t>lexia</a:t>
            </a:r>
            <a:r>
              <a:rPr lang="es-ES" sz="2800" cap="none" dirty="0"/>
              <a:t> se introducirán los siguientes conceptos:</a:t>
            </a:r>
            <a:endParaRPr lang="es-ES" sz="2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9775FA4-3755-45FE-A16F-40F8A407A805}"/>
              </a:ext>
            </a:extLst>
          </p:cNvPr>
          <p:cNvSpPr txBox="1">
            <a:spLocks/>
          </p:cNvSpPr>
          <p:nvPr/>
        </p:nvSpPr>
        <p:spPr>
          <a:xfrm>
            <a:off x="1916402" y="2336797"/>
            <a:ext cx="2724410" cy="1028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cap="none" dirty="0"/>
              <a:t>Algoritmos</a:t>
            </a:r>
            <a:endParaRPr lang="es-ES" sz="28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25C5BCD-E6F6-4920-A02D-EE1917AFF485}"/>
              </a:ext>
            </a:extLst>
          </p:cNvPr>
          <p:cNvSpPr txBox="1">
            <a:spLocks/>
          </p:cNvSpPr>
          <p:nvPr/>
        </p:nvSpPr>
        <p:spPr>
          <a:xfrm>
            <a:off x="7773547" y="2358189"/>
            <a:ext cx="2563586" cy="10073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cap="none" dirty="0"/>
              <a:t>Pseudocódigo</a:t>
            </a:r>
            <a:endParaRPr lang="es-ES" sz="28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4FE7914-E9C2-4D46-9DD1-48EA99DEC3D4}"/>
              </a:ext>
            </a:extLst>
          </p:cNvPr>
          <p:cNvSpPr txBox="1">
            <a:spLocks/>
          </p:cNvSpPr>
          <p:nvPr/>
        </p:nvSpPr>
        <p:spPr>
          <a:xfrm>
            <a:off x="1927801" y="3635161"/>
            <a:ext cx="2724410" cy="1204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cap="none" dirty="0"/>
              <a:t>Lenguajes de programación</a:t>
            </a:r>
            <a:endParaRPr lang="es-ES" sz="28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42A89BB-8DD9-4015-9780-92272AA1CE96}"/>
              </a:ext>
            </a:extLst>
          </p:cNvPr>
          <p:cNvSpPr txBox="1">
            <a:spLocks/>
          </p:cNvSpPr>
          <p:nvPr/>
        </p:nvSpPr>
        <p:spPr>
          <a:xfrm>
            <a:off x="7773547" y="3635162"/>
            <a:ext cx="2563586" cy="12046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cap="none" dirty="0"/>
              <a:t>Ciclo de vida del software</a:t>
            </a:r>
            <a:endParaRPr lang="es-ES" sz="28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69F1C58-7999-4229-A6AA-D9DCAC5F8570}"/>
              </a:ext>
            </a:extLst>
          </p:cNvPr>
          <p:cNvSpPr txBox="1">
            <a:spLocks/>
          </p:cNvSpPr>
          <p:nvPr/>
        </p:nvSpPr>
        <p:spPr>
          <a:xfrm>
            <a:off x="1927801" y="5121886"/>
            <a:ext cx="2724410" cy="1204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cap="none" dirty="0"/>
              <a:t>Herramientas de Programación</a:t>
            </a:r>
            <a:endParaRPr lang="es-ES" sz="28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1054584-D368-472E-AA44-40B67C67B2C4}"/>
              </a:ext>
            </a:extLst>
          </p:cNvPr>
          <p:cNvSpPr txBox="1">
            <a:spLocks/>
          </p:cNvSpPr>
          <p:nvPr/>
        </p:nvSpPr>
        <p:spPr>
          <a:xfrm>
            <a:off x="7762149" y="5121886"/>
            <a:ext cx="2563586" cy="12046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cap="none" dirty="0"/>
              <a:t>Ayudas de Programación</a:t>
            </a:r>
            <a:endParaRPr lang="es-E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7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43"/>
    </mc:Choice>
    <mc:Fallback>
      <p:transition spd="slow" advTm="42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AD67738-712E-478D-9809-D5998B4A90E5}"/>
              </a:ext>
            </a:extLst>
          </p:cNvPr>
          <p:cNvSpPr txBox="1">
            <a:spLocks/>
          </p:cNvSpPr>
          <p:nvPr/>
        </p:nvSpPr>
        <p:spPr>
          <a:xfrm>
            <a:off x="882315" y="1411706"/>
            <a:ext cx="10250905" cy="3846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dirty="0"/>
              <a:t>E</a:t>
            </a:r>
            <a:r>
              <a:rPr lang="es-ES" sz="3600" cap="none" dirty="0"/>
              <a:t>l sector tecnológico de la programación informática de Software es un sector muy dinámico, que requiere de nuestra permanente actualización y esfuerzo. </a:t>
            </a:r>
          </a:p>
          <a:p>
            <a:pPr marL="0" indent="0" algn="ctr">
              <a:buNone/>
            </a:pPr>
            <a:r>
              <a:rPr lang="es-ES" sz="3600" cap="none" dirty="0"/>
              <a:t>Aquí un inicial y sencillo aporte a este propósito !!!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32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8"/>
    </mc:Choice>
    <mc:Fallback>
      <p:transition spd="slow" advTm="5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4|4.9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3|3.3|3.6|2.9|3.1|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.8|5.2|3.9|5.1|4.4|7.4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598</TotalTime>
  <Words>267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Gota</vt:lpstr>
      <vt:lpstr>CONCEPTOS BásicOs de pRogramaCIóN</vt:lpstr>
      <vt:lpstr>Competencias </vt:lpstr>
      <vt:lpstr>Competencias </vt:lpstr>
      <vt:lpstr>Preguntas de Reflexión </vt:lpstr>
      <vt:lpstr>Conceptos Relacionados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DISEÑO INSTRUCCIONAL</dc:title>
  <dc:creator>LDCU</dc:creator>
  <cp:lastModifiedBy>LDCU</cp:lastModifiedBy>
  <cp:revision>77</cp:revision>
  <dcterms:created xsi:type="dcterms:W3CDTF">2019-03-31T17:39:16Z</dcterms:created>
  <dcterms:modified xsi:type="dcterms:W3CDTF">2019-06-01T17:57:33Z</dcterms:modified>
</cp:coreProperties>
</file>