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7" d="100"/>
          <a:sy n="67" d="100"/>
        </p:scale>
        <p:origin x="72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pic>
        <p:nvPicPr>
          <p:cNvPr id="9" name="图片 4" descr="Corporate-identity-vector-set-6-(3)-[转换].png"/>
          <p:cNvPicPr>
            <a:picLocks noChangeAspect="1"/>
          </p:cNvPicPr>
          <p:nvPr/>
        </p:nvPicPr>
        <p:blipFill rotWithShape="1">
          <a:blip r:embed="rId2" cstate="print"/>
          <a:srcRect l="3768" t="22683" r="342" b="9914"/>
          <a:stretch/>
        </p:blipFill>
        <p:spPr bwMode="auto">
          <a:xfrm>
            <a:off x="0" y="0"/>
            <a:ext cx="9144000" cy="6858000"/>
          </a:xfrm>
          <a:prstGeom prst="rect">
            <a:avLst/>
          </a:prstGeom>
          <a:noFill/>
          <a:ln w="9525">
            <a:noFill/>
            <a:miter lim="800000"/>
            <a:headEnd/>
            <a:tailEnd/>
          </a:ln>
        </p:spPr>
      </p:pic>
      <p:sp>
        <p:nvSpPr>
          <p:cNvPr id="4" name="KSO_FD"/>
          <p:cNvSpPr>
            <a:spLocks noGrp="1"/>
          </p:cNvSpPr>
          <p:nvPr>
            <p:ph type="dt" sz="half" idx="10"/>
          </p:nvPr>
        </p:nvSpPr>
        <p:spPr/>
        <p:txBody>
          <a:bodyPr/>
          <a:lstStyle/>
          <a:p>
            <a:fld id="{D997B5FA-0921-464F-AAE1-844C04324D75}" type="datetimeFigureOut">
              <a:rPr lang="zh-CN" altLang="en-US" smtClean="0"/>
              <a:t>2015/12/24</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3" name="KSO_CT2"/>
          <p:cNvSpPr>
            <a:spLocks noGrp="1"/>
          </p:cNvSpPr>
          <p:nvPr>
            <p:ph type="subTitle" idx="1" hasCustomPrompt="1"/>
          </p:nvPr>
        </p:nvSpPr>
        <p:spPr>
          <a:xfrm>
            <a:off x="634105" y="3931816"/>
            <a:ext cx="7893147" cy="467211"/>
          </a:xfrm>
          <a:noFill/>
        </p:spPr>
        <p:txBody>
          <a:bodyPr>
            <a:noAutofit/>
          </a:bodyPr>
          <a:lstStyle>
            <a:lvl1pPr marL="0" indent="0" algn="ctr">
              <a:buNone/>
              <a:defRPr sz="1500">
                <a:solidFill>
                  <a:schemeClr val="accent1">
                    <a:lumMod val="75000"/>
                  </a:schemeClr>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sp>
        <p:nvSpPr>
          <p:cNvPr id="7" name="KSO_CT1"/>
          <p:cNvSpPr>
            <a:spLocks noGrp="1"/>
          </p:cNvSpPr>
          <p:nvPr>
            <p:ph type="title" hasCustomPrompt="1"/>
          </p:nvPr>
        </p:nvSpPr>
        <p:spPr>
          <a:xfrm>
            <a:off x="634106" y="2847975"/>
            <a:ext cx="7893146" cy="1056440"/>
          </a:xfrm>
        </p:spPr>
        <p:txBody>
          <a:bodyPr>
            <a:noAutofit/>
          </a:bodyPr>
          <a:lstStyle>
            <a:lvl1pPr algn="ctr">
              <a:lnSpc>
                <a:spcPct val="100000"/>
              </a:lnSpc>
              <a:defRPr sz="3000" b="1" kern="1000" baseline="0">
                <a:solidFill>
                  <a:schemeClr val="tx1">
                    <a:lumMod val="50000"/>
                  </a:schemeClr>
                </a:solidFill>
                <a:effectLst/>
                <a:latin typeface="+mj-ea"/>
                <a:ea typeface="+mj-ea"/>
              </a:defRPr>
            </a:lvl1pPr>
          </a:lstStyle>
          <a:p>
            <a:r>
              <a:rPr lang="zh-CN" altLang="en-US" dirty="0" smtClean="0"/>
              <a:t>单击此处添加您的标题文字</a:t>
            </a:r>
            <a:endParaRPr lang="zh-CN" altLang="en-US" dirty="0"/>
          </a:p>
        </p:txBody>
      </p:sp>
    </p:spTree>
    <p:extLst>
      <p:ext uri="{BB962C8B-B14F-4D97-AF65-F5344CB8AC3E}">
        <p14:creationId xmlns:p14="http://schemas.microsoft.com/office/powerpoint/2010/main" val="79105786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4294967295" pos="6623">
          <p15:clr>
            <a:srgbClr val="FBAE40"/>
          </p15:clr>
        </p15:guide>
        <p15:guide id="0" pos="3725" userDrawn="1">
          <p15:clr>
            <a:srgbClr val="FBAE40"/>
          </p15:clr>
        </p15:guide>
        <p15:guide id="0" orient="horz" pos="2160" userDrawn="1">
          <p15:clr>
            <a:srgbClr val="FBAE40"/>
          </p15:clr>
        </p15:guide>
        <p15:guide id="0" pos="4967"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D997B5FA-0921-464F-AAE1-844C04324D75}" type="datetimeFigureOut">
              <a:rPr lang="zh-CN" altLang="en-US" smtClean="0"/>
              <a:t>2015/12/24</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130730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8" y="365125"/>
            <a:ext cx="886883"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1585382" y="365125"/>
            <a:ext cx="5949952"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D997B5FA-0921-464F-AAE1-844C04324D75}" type="datetimeFigureOut">
              <a:rPr lang="zh-CN" altLang="en-US" smtClean="0"/>
              <a:t>2015/12/24</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26686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idx="1"/>
          </p:nvPr>
        </p:nvSpPr>
        <p:spPr/>
        <p:txBody>
          <a:bodyPr/>
          <a:lstStyle>
            <a:lvl1pPr>
              <a:defRPr>
                <a:solidFill>
                  <a:schemeClr val="accent1">
                    <a:lumMod val="75000"/>
                  </a:schemeClr>
                </a:solidFill>
              </a:defRPr>
            </a:lvl1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D997B5FA-0921-464F-AAE1-844C04324D75}" type="datetimeFigureOut">
              <a:rPr lang="zh-CN" altLang="en-US" smtClean="0"/>
              <a:t>2015/12/24</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800485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1574007" y="2108201"/>
            <a:ext cx="5995988" cy="1235075"/>
          </a:xfrm>
        </p:spPr>
        <p:txBody>
          <a:bodyPr anchor="b">
            <a:normAutofit/>
          </a:bodyPr>
          <a:lstStyle>
            <a:lvl1pPr algn="ctr">
              <a:defRPr sz="2700">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3038170" y="3400425"/>
            <a:ext cx="3067663" cy="357478"/>
          </a:xfrm>
          <a:prstGeom prst="roundRect">
            <a:avLst>
              <a:gd name="adj" fmla="val 50000"/>
            </a:avLst>
          </a:prstGeom>
          <a:solidFill>
            <a:schemeClr val="tx2">
              <a:lumMod val="40000"/>
              <a:lumOff val="60000"/>
            </a:schemeClr>
          </a:solidFill>
        </p:spPr>
        <p:txBody>
          <a:bodyPr anchor="ctr">
            <a:normAutofit/>
          </a:bodyPr>
          <a:lstStyle>
            <a:lvl1pPr marL="0" indent="0" algn="ctr">
              <a:buNone/>
              <a:defRPr sz="12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D997B5FA-0921-464F-AAE1-844C04324D75}" type="datetimeFigureOut">
              <a:rPr lang="zh-CN" altLang="en-US" smtClean="0"/>
              <a:t>2015/12/24</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74547957"/>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049867" y="1244602"/>
            <a:ext cx="381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4889500" y="1244602"/>
            <a:ext cx="3820587"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D997B5FA-0921-464F-AAE1-844C04324D75}" type="datetimeFigureOut">
              <a:rPr lang="zh-CN" altLang="en-US" smtClean="0"/>
              <a:t>2015/12/24</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423556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2"/>
            <a:ext cx="6984076"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4577" y="1376362"/>
            <a:ext cx="3868340"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824577" y="2200274"/>
            <a:ext cx="3868340"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4823885" y="1376362"/>
            <a:ext cx="3887391"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4823885" y="2200274"/>
            <a:ext cx="3887391"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D997B5FA-0921-464F-AAE1-844C04324D75}" type="datetimeFigureOut">
              <a:rPr lang="zh-CN" altLang="en-US" smtClean="0"/>
              <a:t>2015/12/24</a:t>
            </a:fld>
            <a:endParaRPr lang="zh-CN" altLang="en-US"/>
          </a:p>
        </p:txBody>
      </p:sp>
      <p:sp>
        <p:nvSpPr>
          <p:cNvPr id="8" name="KSO_FT"/>
          <p:cNvSpPr>
            <a:spLocks noGrp="1"/>
          </p:cNvSpPr>
          <p:nvPr>
            <p:ph type="ftr" sz="quarter" idx="11"/>
          </p:nvPr>
        </p:nvSpPr>
        <p:spPr/>
        <p:txBody>
          <a:bodyPr/>
          <a:lstStyle/>
          <a:p>
            <a:endParaRPr lang="zh-CN" altLang="en-US"/>
          </a:p>
        </p:txBody>
      </p:sp>
      <p:sp>
        <p:nvSpPr>
          <p:cNvPr id="9" name="KSO_FN"/>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43002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D997B5FA-0921-464F-AAE1-844C04324D75}" type="datetimeFigureOut">
              <a:rPr lang="zh-CN" altLang="en-US" smtClean="0"/>
              <a:t>2015/12/24</a:t>
            </a:fld>
            <a:endParaRPr lang="zh-CN" altLang="en-US"/>
          </a:p>
        </p:txBody>
      </p:sp>
      <p:sp>
        <p:nvSpPr>
          <p:cNvPr id="4" name="KSO_FT"/>
          <p:cNvSpPr>
            <a:spLocks noGrp="1"/>
          </p:cNvSpPr>
          <p:nvPr>
            <p:ph type="ftr" sz="quarter" idx="11"/>
          </p:nvPr>
        </p:nvSpPr>
        <p:spPr/>
        <p:txBody>
          <a:bodyPr/>
          <a:lstStyle/>
          <a:p>
            <a:endParaRPr lang="zh-CN" altLang="en-US"/>
          </a:p>
        </p:txBody>
      </p:sp>
      <p:sp>
        <p:nvSpPr>
          <p:cNvPr id="5" name="KSO_FN"/>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135048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D997B5FA-0921-464F-AAE1-844C04324D75}" type="datetimeFigureOut">
              <a:rPr lang="zh-CN" altLang="en-US" smtClean="0"/>
              <a:t>2015/12/24</a:t>
            </a:fld>
            <a:endParaRPr lang="zh-CN" altLang="en-US"/>
          </a:p>
        </p:txBody>
      </p:sp>
      <p:sp>
        <p:nvSpPr>
          <p:cNvPr id="3" name="KSO_FT"/>
          <p:cNvSpPr>
            <a:spLocks noGrp="1"/>
          </p:cNvSpPr>
          <p:nvPr>
            <p:ph type="ftr" sz="quarter" idx="11"/>
          </p:nvPr>
        </p:nvSpPr>
        <p:spPr/>
        <p:txBody>
          <a:bodyPr/>
          <a:lstStyle/>
          <a:p>
            <a:endParaRPr lang="zh-CN" altLang="en-US"/>
          </a:p>
        </p:txBody>
      </p:sp>
      <p:sp>
        <p:nvSpPr>
          <p:cNvPr id="4" name="KSO_FN"/>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268845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858443" y="533402"/>
            <a:ext cx="2949178"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4115992" y="1063630"/>
            <a:ext cx="462915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858443" y="2133602"/>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D997B5FA-0921-464F-AAE1-844C04324D75}" type="datetimeFigureOut">
              <a:rPr lang="zh-CN" altLang="en-US" smtClean="0"/>
              <a:t>2015/12/24</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549551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934644" y="457200"/>
            <a:ext cx="2949178"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4082125" y="987428"/>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934644"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D997B5FA-0921-464F-AAE1-844C04324D75}" type="datetimeFigureOut">
              <a:rPr lang="zh-CN" altLang="en-US" smtClean="0"/>
              <a:t>2015/12/24</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2676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bwMode="auto">
          <a:xfrm>
            <a:off x="0" y="6286500"/>
            <a:ext cx="9144000" cy="571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4" name="KSO_FD"/>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997B5FA-0921-464F-AAE1-844C04324D75}" type="datetimeFigureOut">
              <a:rPr lang="zh-CN" altLang="en-US" smtClean="0"/>
              <a:t>2015/12/24</a:t>
            </a:fld>
            <a:endParaRPr lang="zh-CN" altLang="en-US"/>
          </a:p>
        </p:txBody>
      </p:sp>
      <p:sp>
        <p:nvSpPr>
          <p:cNvPr id="5" name="KSO_FT"/>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KSO_FN"/>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65CE74E-AB26-4998-AD42-012C4C1AD076}" type="slidenum">
              <a:rPr lang="zh-CN" altLang="en-US" smtClean="0"/>
              <a:t>‹#›</a:t>
            </a:fld>
            <a:endParaRPr lang="zh-CN" altLang="en-US"/>
          </a:p>
        </p:txBody>
      </p:sp>
      <p:sp>
        <p:nvSpPr>
          <p:cNvPr id="2" name="KSO_BT1"/>
          <p:cNvSpPr>
            <a:spLocks noGrp="1"/>
          </p:cNvSpPr>
          <p:nvPr>
            <p:ph type="title"/>
          </p:nvPr>
        </p:nvSpPr>
        <p:spPr>
          <a:xfrm>
            <a:off x="477308" y="168600"/>
            <a:ext cx="8209493" cy="634492"/>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3" name="KSO_BC1"/>
          <p:cNvSpPr>
            <a:spLocks noGrp="1"/>
          </p:cNvSpPr>
          <p:nvPr>
            <p:ph type="body" idx="1"/>
          </p:nvPr>
        </p:nvSpPr>
        <p:spPr>
          <a:xfrm>
            <a:off x="477137" y="1045031"/>
            <a:ext cx="8209656" cy="5060497"/>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10" name="矩形 9"/>
          <p:cNvSpPr/>
          <p:nvPr/>
        </p:nvSpPr>
        <p:spPr bwMode="auto">
          <a:xfrm>
            <a:off x="-3943" y="885964"/>
            <a:ext cx="1144766" cy="47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11" name="矩形 10"/>
          <p:cNvSpPr/>
          <p:nvPr/>
        </p:nvSpPr>
        <p:spPr bwMode="auto">
          <a:xfrm>
            <a:off x="1140822" y="885965"/>
            <a:ext cx="8003177"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Tree>
    <p:extLst>
      <p:ext uri="{BB962C8B-B14F-4D97-AF65-F5344CB8AC3E}">
        <p14:creationId xmlns:p14="http://schemas.microsoft.com/office/powerpoint/2010/main" val="2259211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685800" rtl="0" eaLnBrk="1" latinLnBrk="0" hangingPunct="1">
        <a:lnSpc>
          <a:spcPct val="90000"/>
        </a:lnSpc>
        <a:spcBef>
          <a:spcPct val="0"/>
        </a:spcBef>
        <a:buNone/>
        <a:defRPr sz="2700" b="1" i="0" kern="1200" baseline="0">
          <a:solidFill>
            <a:schemeClr val="accent1">
              <a:lumMod val="75000"/>
            </a:schemeClr>
          </a:solidFill>
          <a:effectLst/>
          <a:latin typeface="+mj-ea"/>
          <a:ea typeface="+mj-ea"/>
          <a:cs typeface="+mj-cs"/>
        </a:defRPr>
      </a:lvl1pPr>
    </p:titleStyle>
    <p:bodyStyle>
      <a:lvl1pPr marL="267891" indent="-267891" algn="just" defTabSz="685800" rtl="0" eaLnBrk="1" latinLnBrk="0" hangingPunct="1">
        <a:lnSpc>
          <a:spcPct val="110000"/>
        </a:lnSpc>
        <a:spcBef>
          <a:spcPts val="450"/>
        </a:spcBef>
        <a:spcAft>
          <a:spcPts val="0"/>
        </a:spcAft>
        <a:buClr>
          <a:schemeClr val="accent1"/>
        </a:buClr>
        <a:buSzPct val="70000"/>
        <a:buFont typeface="Wingdings 2" panose="05020102010507070707" pitchFamily="18" charset="2"/>
        <a:buChar char=""/>
        <a:defRPr lang="zh-CN" altLang="en-US" sz="2100" kern="1200" baseline="0" dirty="0" smtClean="0">
          <a:solidFill>
            <a:schemeClr val="accent1">
              <a:lumMod val="75000"/>
            </a:schemeClr>
          </a:solidFill>
          <a:latin typeface="+mn-ea"/>
          <a:ea typeface="+mn-ea"/>
          <a:cs typeface="+mn-cs"/>
        </a:defRPr>
      </a:lvl1pPr>
      <a:lvl2pPr marL="267891" indent="-267891" algn="just" defTabSz="685800" rtl="0" eaLnBrk="1" latinLnBrk="0" hangingPunct="1">
        <a:lnSpc>
          <a:spcPct val="120000"/>
        </a:lnSpc>
        <a:spcBef>
          <a:spcPts val="0"/>
        </a:spcBef>
        <a:spcAft>
          <a:spcPts val="450"/>
        </a:spcAft>
        <a:buClr>
          <a:schemeClr val="accent2">
            <a:lumMod val="60000"/>
            <a:lumOff val="40000"/>
          </a:schemeClr>
        </a:buClr>
        <a:buFont typeface="幼圆" panose="02010509060101010101" pitchFamily="49" charset="-122"/>
        <a:buChar char=" "/>
        <a:defRPr sz="15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634104" y="3764390"/>
            <a:ext cx="7893147" cy="467211"/>
          </a:xfrm>
        </p:spPr>
        <p:txBody>
          <a:bodyPr/>
          <a:lstStyle/>
          <a:p>
            <a:r>
              <a:rPr lang="zh-CN" altLang="en-US" b="1" dirty="0" smtClean="0">
                <a:solidFill>
                  <a:schemeClr val="tx1"/>
                </a:solidFill>
              </a:rPr>
              <a:t>组长：吕德超</a:t>
            </a:r>
            <a:endParaRPr lang="en-US" altLang="zh-CN" b="1" dirty="0" smtClean="0">
              <a:solidFill>
                <a:schemeClr val="tx1"/>
              </a:solidFill>
            </a:endParaRPr>
          </a:p>
          <a:p>
            <a:r>
              <a:rPr lang="zh-CN" altLang="en-US" b="1" dirty="0" smtClean="0">
                <a:solidFill>
                  <a:schemeClr val="tx1"/>
                </a:solidFill>
              </a:rPr>
              <a:t>组员：李昊朔 罗铉斌 阙俊杰</a:t>
            </a:r>
            <a:endParaRPr lang="en-US" altLang="zh-CN" b="1" dirty="0" smtClean="0">
              <a:solidFill>
                <a:schemeClr val="tx1"/>
              </a:solidFill>
            </a:endParaRPr>
          </a:p>
          <a:p>
            <a:endParaRPr lang="en-US" altLang="zh-CN" dirty="0" smtClean="0"/>
          </a:p>
        </p:txBody>
      </p:sp>
      <p:sp>
        <p:nvSpPr>
          <p:cNvPr id="2" name="标题 1"/>
          <p:cNvSpPr>
            <a:spLocks noGrp="1"/>
          </p:cNvSpPr>
          <p:nvPr>
            <p:ph type="title"/>
          </p:nvPr>
        </p:nvSpPr>
        <p:spPr>
          <a:xfrm>
            <a:off x="634105" y="2422972"/>
            <a:ext cx="7893146" cy="1056440"/>
          </a:xfrm>
        </p:spPr>
        <p:txBody>
          <a:bodyPr/>
          <a:lstStyle/>
          <a:p>
            <a:r>
              <a:rPr lang="zh-CN" altLang="en-US" dirty="0" smtClean="0"/>
              <a:t>第一小组  项目演示</a:t>
            </a:r>
            <a:endParaRPr lang="zh-CN" altLang="en-US" dirty="0"/>
          </a:p>
        </p:txBody>
      </p:sp>
    </p:spTree>
    <p:extLst>
      <p:ext uri="{BB962C8B-B14F-4D97-AF65-F5344CB8AC3E}">
        <p14:creationId xmlns:p14="http://schemas.microsoft.com/office/powerpoint/2010/main" val="42104035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亮点：</a:t>
            </a:r>
          </a:p>
        </p:txBody>
      </p:sp>
      <p:sp>
        <p:nvSpPr>
          <p:cNvPr id="3" name="内容占位符 2"/>
          <p:cNvSpPr>
            <a:spLocks noGrp="1"/>
          </p:cNvSpPr>
          <p:nvPr>
            <p:ph idx="1"/>
          </p:nvPr>
        </p:nvSpPr>
        <p:spPr/>
        <p:txBody>
          <a:bodyPr/>
          <a:lstStyle/>
          <a:p>
            <a:r>
              <a:rPr lang="zh-CN" altLang="en-US" dirty="0" smtClean="0"/>
              <a:t>仓库管理单件模式</a:t>
            </a:r>
            <a:endParaRPr lang="en-US" altLang="zh-CN" dirty="0" smtClean="0"/>
          </a:p>
          <a:p>
            <a:pPr marL="0" indent="0">
              <a:buNone/>
            </a:pPr>
            <a:r>
              <a:rPr lang="en-US" altLang="zh-CN" dirty="0" smtClean="0"/>
              <a:t>   </a:t>
            </a:r>
            <a:endParaRPr lang="zh-CN" altLang="en-US" dirty="0"/>
          </a:p>
        </p:txBody>
      </p:sp>
      <p:sp>
        <p:nvSpPr>
          <p:cNvPr id="5" name="圆角矩形 4"/>
          <p:cNvSpPr/>
          <p:nvPr/>
        </p:nvSpPr>
        <p:spPr>
          <a:xfrm>
            <a:off x="5429251" y="1892763"/>
            <a:ext cx="1451676" cy="51435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smtClean="0"/>
              <a:t>出库管理</a:t>
            </a:r>
            <a:endParaRPr lang="zh-CN" altLang="en-US" sz="1600" dirty="0"/>
          </a:p>
        </p:txBody>
      </p:sp>
      <p:sp>
        <p:nvSpPr>
          <p:cNvPr id="6" name="圆角矩形 5"/>
          <p:cNvSpPr/>
          <p:nvPr/>
        </p:nvSpPr>
        <p:spPr>
          <a:xfrm>
            <a:off x="2590275" y="1892763"/>
            <a:ext cx="1451676" cy="51435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smtClean="0"/>
              <a:t>入库管理</a:t>
            </a:r>
            <a:endParaRPr lang="zh-CN" altLang="en-US" sz="1600" dirty="0"/>
          </a:p>
        </p:txBody>
      </p:sp>
      <p:sp>
        <p:nvSpPr>
          <p:cNvPr id="7" name="圆角矩形 6"/>
          <p:cNvSpPr/>
          <p:nvPr/>
        </p:nvSpPr>
        <p:spPr>
          <a:xfrm>
            <a:off x="3856127" y="4979027"/>
            <a:ext cx="1451676" cy="51435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smtClean="0"/>
              <a:t>库存管理</a:t>
            </a:r>
            <a:endParaRPr lang="zh-CN" altLang="en-US" sz="1600" dirty="0"/>
          </a:p>
        </p:txBody>
      </p:sp>
      <p:sp>
        <p:nvSpPr>
          <p:cNvPr id="8" name="椭圆 7"/>
          <p:cNvSpPr/>
          <p:nvPr/>
        </p:nvSpPr>
        <p:spPr>
          <a:xfrm>
            <a:off x="3457575" y="2928938"/>
            <a:ext cx="2300288" cy="12858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仓库信息</a:t>
            </a:r>
            <a:endParaRPr lang="zh-CN" altLang="en-US" dirty="0"/>
          </a:p>
        </p:txBody>
      </p:sp>
      <p:sp>
        <p:nvSpPr>
          <p:cNvPr id="9" name="圆角矩形 8"/>
          <p:cNvSpPr/>
          <p:nvPr/>
        </p:nvSpPr>
        <p:spPr>
          <a:xfrm>
            <a:off x="477137" y="3228975"/>
            <a:ext cx="1565976" cy="71437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开系统</a:t>
            </a:r>
            <a:endParaRPr lang="zh-CN" altLang="en-US" dirty="0"/>
          </a:p>
        </p:txBody>
      </p:sp>
      <p:sp>
        <p:nvSpPr>
          <p:cNvPr id="10" name="圆角矩形 9"/>
          <p:cNvSpPr/>
          <p:nvPr/>
        </p:nvSpPr>
        <p:spPr>
          <a:xfrm>
            <a:off x="7029278" y="3228975"/>
            <a:ext cx="1565976" cy="71437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退出系统</a:t>
            </a:r>
            <a:endParaRPr lang="zh-CN" altLang="en-US" dirty="0"/>
          </a:p>
        </p:txBody>
      </p:sp>
      <p:sp>
        <p:nvSpPr>
          <p:cNvPr id="11" name="右箭头 10"/>
          <p:cNvSpPr/>
          <p:nvPr/>
        </p:nvSpPr>
        <p:spPr>
          <a:xfrm>
            <a:off x="2300288" y="3443288"/>
            <a:ext cx="1015825" cy="28575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a:off x="5929764" y="3443287"/>
            <a:ext cx="1015825" cy="28575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p:nvCxnSpPr>
        <p:spPr>
          <a:xfrm>
            <a:off x="3557588" y="2407113"/>
            <a:ext cx="484363" cy="707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8" idx="7"/>
          </p:cNvCxnSpPr>
          <p:nvPr/>
        </p:nvCxnSpPr>
        <p:spPr>
          <a:xfrm flipH="1">
            <a:off x="5420994" y="2410519"/>
            <a:ext cx="672141" cy="706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8" idx="4"/>
            <a:endCxn id="7" idx="0"/>
          </p:cNvCxnSpPr>
          <p:nvPr/>
        </p:nvCxnSpPr>
        <p:spPr>
          <a:xfrm flipH="1">
            <a:off x="4581965" y="4214813"/>
            <a:ext cx="25754" cy="76421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75901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其他亮点</a:t>
            </a:r>
            <a:endParaRPr lang="zh-CN" altLang="en-US" dirty="0"/>
          </a:p>
        </p:txBody>
      </p:sp>
      <p:sp>
        <p:nvSpPr>
          <p:cNvPr id="3" name="内容占位符 2"/>
          <p:cNvSpPr>
            <a:spLocks noGrp="1"/>
          </p:cNvSpPr>
          <p:nvPr>
            <p:ph idx="1"/>
          </p:nvPr>
        </p:nvSpPr>
        <p:spPr>
          <a:xfrm>
            <a:off x="477145" y="1687968"/>
            <a:ext cx="8209656" cy="3827007"/>
          </a:xfrm>
        </p:spPr>
        <p:txBody>
          <a:bodyPr/>
          <a:lstStyle/>
          <a:p>
            <a:r>
              <a:rPr lang="en-US" altLang="zh-CN" dirty="0" smtClean="0"/>
              <a:t>1</a:t>
            </a:r>
            <a:r>
              <a:rPr lang="zh-CN" altLang="en-US" dirty="0" smtClean="0"/>
              <a:t>、</a:t>
            </a:r>
            <a:r>
              <a:rPr lang="zh-CN" altLang="en-US" dirty="0"/>
              <a:t>支持表格导出到任意电脑指定位置</a:t>
            </a:r>
          </a:p>
          <a:p>
            <a:r>
              <a:rPr lang="en-US" altLang="zh-CN" dirty="0"/>
              <a:t>2</a:t>
            </a:r>
            <a:r>
              <a:rPr lang="zh-CN" altLang="en-US" dirty="0"/>
              <a:t>、支持记住用户名和密码</a:t>
            </a:r>
          </a:p>
          <a:p>
            <a:r>
              <a:rPr lang="en-US" altLang="zh-CN" dirty="0"/>
              <a:t>3</a:t>
            </a:r>
            <a:r>
              <a:rPr lang="zh-CN" altLang="en-US" dirty="0"/>
              <a:t>、有专门的日期</a:t>
            </a:r>
            <a:r>
              <a:rPr lang="zh-CN" altLang="en-US" dirty="0" smtClean="0"/>
              <a:t>选择框</a:t>
            </a:r>
            <a:endParaRPr lang="en-US" altLang="zh-CN" dirty="0" smtClean="0"/>
          </a:p>
          <a:p>
            <a:r>
              <a:rPr lang="en-US" altLang="zh-CN" dirty="0" smtClean="0"/>
              <a:t>4</a:t>
            </a:r>
            <a:r>
              <a:rPr lang="zh-CN" altLang="en-US" dirty="0" smtClean="0"/>
              <a:t>、鼠标滑入显示修改密码</a:t>
            </a:r>
            <a:endParaRPr lang="zh-CN" altLang="en-US" dirty="0"/>
          </a:p>
          <a:p>
            <a:r>
              <a:rPr lang="en-US" altLang="zh-CN" dirty="0" smtClean="0"/>
              <a:t>5</a:t>
            </a:r>
            <a:r>
              <a:rPr lang="zh-CN" altLang="en-US" dirty="0" smtClean="0"/>
              <a:t>、</a:t>
            </a:r>
            <a:r>
              <a:rPr lang="zh-CN" altLang="en-US" dirty="0"/>
              <a:t>线程自动还原</a:t>
            </a:r>
          </a:p>
          <a:p>
            <a:r>
              <a:rPr lang="en-US" altLang="zh-CN" dirty="0" smtClean="0"/>
              <a:t>6</a:t>
            </a:r>
            <a:r>
              <a:rPr lang="zh-CN" altLang="en-US" dirty="0" smtClean="0"/>
              <a:t>、</a:t>
            </a:r>
            <a:r>
              <a:rPr lang="zh-CN" altLang="en-US" dirty="0"/>
              <a:t>区分高级财务人员和普通财务人员</a:t>
            </a:r>
          </a:p>
          <a:p>
            <a:r>
              <a:rPr lang="en-US" altLang="zh-CN" dirty="0" smtClean="0"/>
              <a:t>7</a:t>
            </a:r>
            <a:r>
              <a:rPr lang="zh-CN" altLang="en-US" dirty="0" smtClean="0"/>
              <a:t>、</a:t>
            </a:r>
            <a:r>
              <a:rPr lang="en-US" altLang="zh-CN" dirty="0"/>
              <a:t>presentation</a:t>
            </a:r>
            <a:r>
              <a:rPr lang="zh-CN" altLang="en-US" dirty="0"/>
              <a:t>层、</a:t>
            </a:r>
            <a:r>
              <a:rPr lang="en-US" altLang="zh-CN" dirty="0" err="1"/>
              <a:t>bl</a:t>
            </a:r>
            <a:r>
              <a:rPr lang="zh-CN" altLang="en-US" dirty="0"/>
              <a:t>层和</a:t>
            </a:r>
            <a:r>
              <a:rPr lang="en-US" altLang="zh-CN" dirty="0"/>
              <a:t>data</a:t>
            </a:r>
            <a:r>
              <a:rPr lang="zh-CN" altLang="en-US" dirty="0"/>
              <a:t>层有较好的封装</a:t>
            </a:r>
          </a:p>
        </p:txBody>
      </p:sp>
    </p:spTree>
    <p:extLst>
      <p:ext uri="{BB962C8B-B14F-4D97-AF65-F5344CB8AC3E}">
        <p14:creationId xmlns:p14="http://schemas.microsoft.com/office/powerpoint/2010/main" val="14121305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不足：</a:t>
            </a:r>
            <a:endParaRPr lang="zh-CN" altLang="en-US" dirty="0"/>
          </a:p>
        </p:txBody>
      </p:sp>
      <p:sp>
        <p:nvSpPr>
          <p:cNvPr id="3" name="内容占位符 2"/>
          <p:cNvSpPr>
            <a:spLocks noGrp="1"/>
          </p:cNvSpPr>
          <p:nvPr>
            <p:ph idx="1"/>
          </p:nvPr>
        </p:nvSpPr>
        <p:spPr/>
        <p:txBody>
          <a:bodyPr/>
          <a:lstStyle/>
          <a:p>
            <a:r>
              <a:rPr lang="en-US" altLang="zh-CN" dirty="0"/>
              <a:t>1</a:t>
            </a:r>
            <a:r>
              <a:rPr lang="zh-CN" altLang="en-US" dirty="0"/>
              <a:t>、表格单元格内容过多时无法显示完全</a:t>
            </a:r>
          </a:p>
          <a:p>
            <a:r>
              <a:rPr lang="en-US" altLang="zh-CN" dirty="0"/>
              <a:t>2</a:t>
            </a:r>
            <a:r>
              <a:rPr lang="zh-CN" altLang="en-US" dirty="0"/>
              <a:t>、密码存储没有进行</a:t>
            </a:r>
            <a:r>
              <a:rPr lang="en-US" altLang="zh-CN" dirty="0"/>
              <a:t>MD5</a:t>
            </a:r>
            <a:r>
              <a:rPr lang="zh-CN" altLang="en-US" dirty="0"/>
              <a:t>加密</a:t>
            </a:r>
          </a:p>
          <a:p>
            <a:r>
              <a:rPr lang="en-US" altLang="zh-CN" dirty="0"/>
              <a:t>3</a:t>
            </a:r>
            <a:r>
              <a:rPr lang="zh-CN" altLang="en-US" dirty="0"/>
              <a:t>、系统管理员增加用户和总经理增加新人员没有关联起来</a:t>
            </a:r>
          </a:p>
          <a:p>
            <a:r>
              <a:rPr lang="en-US" altLang="zh-CN" dirty="0"/>
              <a:t>4</a:t>
            </a:r>
            <a:r>
              <a:rPr lang="zh-CN" altLang="en-US" dirty="0"/>
              <a:t>、期初建账中的库存信息和人员信息没有和仓库管理员和总经理关联起来</a:t>
            </a:r>
          </a:p>
          <a:p>
            <a:r>
              <a:rPr lang="en-US" altLang="zh-CN" dirty="0" smtClean="0"/>
              <a:t>5</a:t>
            </a:r>
            <a:r>
              <a:rPr lang="zh-CN" altLang="en-US" dirty="0" smtClean="0"/>
              <a:t>、中转中心仓库管理员的系统部署需手动修改</a:t>
            </a:r>
            <a:endParaRPr lang="en-US" altLang="zh-CN" dirty="0" smtClean="0"/>
          </a:p>
          <a:p>
            <a:r>
              <a:rPr lang="en-US" altLang="zh-CN" dirty="0" smtClean="0"/>
              <a:t>6</a:t>
            </a:r>
            <a:r>
              <a:rPr lang="zh-CN" altLang="en-US" dirty="0" smtClean="0"/>
              <a:t>、部分单据查重和几个用例输入的订单号不存在</a:t>
            </a:r>
            <a:endParaRPr lang="en-US" altLang="zh-CN" dirty="0" smtClean="0"/>
          </a:p>
          <a:p>
            <a:r>
              <a:rPr lang="en-US" altLang="zh-CN" dirty="0" smtClean="0"/>
              <a:t>7</a:t>
            </a:r>
            <a:r>
              <a:rPr lang="zh-CN" altLang="en-US" dirty="0" smtClean="0"/>
              <a:t>、常量管理不完善</a:t>
            </a:r>
            <a:endParaRPr lang="en-US" altLang="zh-CN" dirty="0" smtClean="0"/>
          </a:p>
          <a:p>
            <a:r>
              <a:rPr lang="en-US" altLang="zh-CN" dirty="0" smtClean="0"/>
              <a:t>8</a:t>
            </a:r>
            <a:r>
              <a:rPr lang="zh-CN" altLang="en-US" dirty="0" smtClean="0"/>
              <a:t>、</a:t>
            </a:r>
            <a:r>
              <a:rPr lang="en-US" altLang="zh-CN" dirty="0" smtClean="0"/>
              <a:t>if</a:t>
            </a:r>
            <a:r>
              <a:rPr lang="zh-CN" altLang="en-US" dirty="0" smtClean="0"/>
              <a:t>语句中要判断的并列条件多</a:t>
            </a:r>
            <a:endParaRPr lang="en-US" altLang="zh-CN" dirty="0" smtClean="0"/>
          </a:p>
        </p:txBody>
      </p:sp>
    </p:spTree>
    <p:extLst>
      <p:ext uri="{BB962C8B-B14F-4D97-AF65-F5344CB8AC3E}">
        <p14:creationId xmlns:p14="http://schemas.microsoft.com/office/powerpoint/2010/main" val="16441631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91959" y="2711775"/>
            <a:ext cx="3137429" cy="634492"/>
          </a:xfrm>
        </p:spPr>
        <p:txBody>
          <a:bodyPr>
            <a:noAutofit/>
          </a:bodyPr>
          <a:lstStyle/>
          <a:p>
            <a:r>
              <a:rPr lang="zh-CN" altLang="en-US" sz="3200" dirty="0" smtClean="0"/>
              <a:t>项目初步展示</a:t>
            </a:r>
            <a:endParaRPr lang="zh-CN" altLang="en-US" sz="3200" dirty="0"/>
          </a:p>
        </p:txBody>
      </p:sp>
    </p:spTree>
    <p:extLst>
      <p:ext uri="{BB962C8B-B14F-4D97-AF65-F5344CB8AC3E}">
        <p14:creationId xmlns:p14="http://schemas.microsoft.com/office/powerpoint/2010/main" val="27012395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06232" y="3097537"/>
            <a:ext cx="3094567" cy="634492"/>
          </a:xfrm>
        </p:spPr>
        <p:txBody>
          <a:bodyPr>
            <a:noAutofit/>
          </a:bodyPr>
          <a:lstStyle/>
          <a:p>
            <a:r>
              <a:rPr lang="en-US" altLang="zh-CN" sz="4000" dirty="0" smtClean="0"/>
              <a:t>Thank you</a:t>
            </a:r>
            <a:r>
              <a:rPr lang="zh-CN" altLang="en-US" sz="4000" dirty="0" smtClean="0"/>
              <a:t>！</a:t>
            </a:r>
            <a:endParaRPr lang="zh-CN" altLang="en-US" sz="4000" dirty="0"/>
          </a:p>
        </p:txBody>
      </p:sp>
    </p:spTree>
    <p:extLst>
      <p:ext uri="{BB962C8B-B14F-4D97-AF65-F5344CB8AC3E}">
        <p14:creationId xmlns:p14="http://schemas.microsoft.com/office/powerpoint/2010/main" val="41079785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小组分工：</a:t>
            </a:r>
            <a:endParaRPr lang="zh-CN" altLang="en-US" dirty="0"/>
          </a:p>
        </p:txBody>
      </p:sp>
      <p:sp>
        <p:nvSpPr>
          <p:cNvPr id="3" name="内容占位符 2"/>
          <p:cNvSpPr>
            <a:spLocks noGrp="1"/>
          </p:cNvSpPr>
          <p:nvPr>
            <p:ph idx="1"/>
          </p:nvPr>
        </p:nvSpPr>
        <p:spPr/>
        <p:txBody>
          <a:bodyPr/>
          <a:lstStyle/>
          <a:p>
            <a:r>
              <a:rPr lang="zh-CN" altLang="en-US" b="1" dirty="0" smtClean="0"/>
              <a:t>阙俊杰：订单查询、营业厅业务员</a:t>
            </a:r>
            <a:endParaRPr lang="en-US" altLang="zh-CN" b="1" dirty="0" smtClean="0"/>
          </a:p>
          <a:p>
            <a:r>
              <a:rPr lang="zh-CN" altLang="en-US" b="1" dirty="0" smtClean="0"/>
              <a:t>罗铉斌：快递员、总经理</a:t>
            </a:r>
            <a:endParaRPr lang="en-US" altLang="zh-CN" b="1" dirty="0" smtClean="0"/>
          </a:p>
          <a:p>
            <a:r>
              <a:rPr lang="zh-CN" altLang="en-US" b="1" dirty="0" smtClean="0"/>
              <a:t>李昊朔：财务人员、系统管理员、登录</a:t>
            </a:r>
            <a:endParaRPr lang="en-US" altLang="zh-CN" b="1" dirty="0" smtClean="0"/>
          </a:p>
          <a:p>
            <a:r>
              <a:rPr lang="zh-CN" altLang="en-US" b="1" dirty="0" smtClean="0"/>
              <a:t>吕德超：中转中心仓库管理员</a:t>
            </a:r>
            <a:endParaRPr lang="en-US" altLang="zh-CN" b="1" dirty="0" smtClean="0"/>
          </a:p>
          <a:p>
            <a:pPr marL="0" indent="0">
              <a:buNone/>
            </a:pPr>
            <a:r>
              <a:rPr lang="en-US" altLang="zh-CN" b="1" dirty="0" smtClean="0"/>
              <a:t>          </a:t>
            </a:r>
            <a:r>
              <a:rPr lang="zh-CN" altLang="en-US" b="1" dirty="0" smtClean="0"/>
              <a:t>中转中心业务员</a:t>
            </a:r>
            <a:endParaRPr lang="en-US" altLang="zh-CN" b="1" dirty="0" smtClean="0"/>
          </a:p>
          <a:p>
            <a:pPr marL="0" indent="0">
              <a:buNone/>
            </a:pPr>
            <a:endParaRPr lang="en-US" altLang="zh-CN" b="1" dirty="0"/>
          </a:p>
          <a:p>
            <a:pPr marL="0" indent="0">
              <a:buNone/>
            </a:pPr>
            <a:r>
              <a:rPr lang="zh-CN" altLang="en-US" b="1" dirty="0" smtClean="0"/>
              <a:t>界面：阙俊杰（主） 李昊朔（辅）</a:t>
            </a:r>
            <a:endParaRPr lang="en-US" altLang="zh-CN" b="1" dirty="0" smtClean="0"/>
          </a:p>
          <a:p>
            <a:pPr marL="0" indent="0">
              <a:buNone/>
            </a:pPr>
            <a:r>
              <a:rPr lang="zh-CN" altLang="en-US" b="1" dirty="0" smtClean="0"/>
              <a:t>文档整理：轮流</a:t>
            </a:r>
            <a:endParaRPr lang="en-US" altLang="zh-CN" b="1" dirty="0" smtClean="0"/>
          </a:p>
          <a:p>
            <a:pPr marL="0" indent="0">
              <a:buNone/>
            </a:pPr>
            <a:r>
              <a:rPr lang="en-US" altLang="zh-CN" b="1" dirty="0" smtClean="0"/>
              <a:t>Maven</a:t>
            </a:r>
            <a:r>
              <a:rPr lang="zh-CN" altLang="en-US" b="1" dirty="0" smtClean="0"/>
              <a:t>、</a:t>
            </a:r>
            <a:r>
              <a:rPr lang="en-US" altLang="zh-CN" b="1" dirty="0" smtClean="0"/>
              <a:t>RMI</a:t>
            </a:r>
            <a:r>
              <a:rPr lang="zh-CN" altLang="en-US" b="1" dirty="0" smtClean="0"/>
              <a:t>搭建：吕德超</a:t>
            </a:r>
            <a:endParaRPr lang="en-US" altLang="zh-CN" b="1" dirty="0" smtClean="0"/>
          </a:p>
          <a:p>
            <a:pPr marL="0" indent="0">
              <a:buNone/>
            </a:pPr>
            <a:r>
              <a:rPr lang="en-US" altLang="zh-CN" b="1" dirty="0" smtClean="0"/>
              <a:t>Jenkins</a:t>
            </a:r>
            <a:r>
              <a:rPr lang="zh-CN" altLang="en-US" b="1" dirty="0" smtClean="0"/>
              <a:t>和</a:t>
            </a:r>
            <a:r>
              <a:rPr lang="en-US" altLang="zh-CN" b="1" dirty="0" smtClean="0"/>
              <a:t>Maven</a:t>
            </a:r>
            <a:r>
              <a:rPr lang="zh-CN" altLang="en-US" b="1" dirty="0" smtClean="0"/>
              <a:t>集成测试：罗铉斌</a:t>
            </a:r>
            <a:endParaRPr lang="en-US" altLang="zh-CN" b="1" dirty="0"/>
          </a:p>
        </p:txBody>
      </p:sp>
    </p:spTree>
    <p:extLst>
      <p:ext uri="{BB962C8B-B14F-4D97-AF65-F5344CB8AC3E}">
        <p14:creationId xmlns:p14="http://schemas.microsoft.com/office/powerpoint/2010/main" val="40320817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优点</a:t>
            </a:r>
            <a:r>
              <a:rPr lang="en-US" altLang="zh-CN" dirty="0" smtClean="0"/>
              <a:t>&amp;</a:t>
            </a:r>
            <a:r>
              <a:rPr lang="zh-CN" altLang="en-US" dirty="0" smtClean="0"/>
              <a:t>缺点：</a:t>
            </a:r>
            <a:endParaRPr lang="zh-CN" altLang="en-US" dirty="0"/>
          </a:p>
        </p:txBody>
      </p:sp>
      <p:sp>
        <p:nvSpPr>
          <p:cNvPr id="3" name="内容占位符 2"/>
          <p:cNvSpPr>
            <a:spLocks noGrp="1"/>
          </p:cNvSpPr>
          <p:nvPr>
            <p:ph idx="1"/>
          </p:nvPr>
        </p:nvSpPr>
        <p:spPr/>
        <p:txBody>
          <a:bodyPr/>
          <a:lstStyle/>
          <a:p>
            <a:r>
              <a:rPr lang="zh-CN" altLang="en-US" b="1" dirty="0" smtClean="0"/>
              <a:t>优点：</a:t>
            </a:r>
            <a:endParaRPr lang="en-US" altLang="zh-CN" b="1" dirty="0" smtClean="0"/>
          </a:p>
          <a:p>
            <a:pPr marL="0" indent="0">
              <a:buNone/>
            </a:pPr>
            <a:r>
              <a:rPr lang="en-US" altLang="zh-CN" dirty="0" smtClean="0"/>
              <a:t>1</a:t>
            </a:r>
            <a:r>
              <a:rPr lang="zh-CN" altLang="en-US" dirty="0" smtClean="0"/>
              <a:t>、从需求到设计到最终代码，同一个人实现，更熟悉每一个用例</a:t>
            </a:r>
            <a:endParaRPr lang="en-US" altLang="zh-CN" dirty="0" smtClean="0"/>
          </a:p>
          <a:p>
            <a:pPr marL="0" indent="0">
              <a:buNone/>
            </a:pPr>
            <a:r>
              <a:rPr lang="en-US" altLang="zh-CN" dirty="0" smtClean="0"/>
              <a:t>2</a:t>
            </a:r>
            <a:r>
              <a:rPr lang="zh-CN" altLang="en-US" dirty="0" smtClean="0"/>
              <a:t>、避免设计阶段由于经验不足导致接口不稳定的情况，减少集成时一些不必要的麻烦</a:t>
            </a:r>
            <a:endParaRPr lang="en-US" altLang="zh-CN" dirty="0" smtClean="0"/>
          </a:p>
          <a:p>
            <a:pPr marL="0" indent="0">
              <a:buNone/>
            </a:pPr>
            <a:r>
              <a:rPr lang="en-US" altLang="zh-CN" dirty="0" smtClean="0"/>
              <a:t>3</a:t>
            </a:r>
            <a:r>
              <a:rPr lang="zh-CN" altLang="en-US" dirty="0" smtClean="0"/>
              <a:t>、每个人都可以学习到各个层次的知识，在交流中，可以相互学到更好的实现方法</a:t>
            </a:r>
            <a:endParaRPr lang="en-US" altLang="zh-CN" dirty="0" smtClean="0"/>
          </a:p>
          <a:p>
            <a:endParaRPr lang="en-US" altLang="zh-CN" dirty="0" smtClean="0"/>
          </a:p>
          <a:p>
            <a:r>
              <a:rPr lang="zh-CN" altLang="en-US" b="1" dirty="0" smtClean="0"/>
              <a:t>缺点：</a:t>
            </a:r>
            <a:endParaRPr lang="en-US" altLang="zh-CN" b="1" dirty="0" smtClean="0"/>
          </a:p>
          <a:p>
            <a:pPr marL="0" indent="0">
              <a:buNone/>
            </a:pPr>
            <a:r>
              <a:rPr lang="en-US" altLang="zh-CN" dirty="0" smtClean="0"/>
              <a:t>1</a:t>
            </a:r>
            <a:r>
              <a:rPr lang="zh-CN" altLang="en-US" dirty="0" smtClean="0"/>
              <a:t>、同一层的风格容易不统一</a:t>
            </a:r>
            <a:endParaRPr lang="en-US" altLang="zh-CN" dirty="0" smtClean="0"/>
          </a:p>
          <a:p>
            <a:pPr marL="0" indent="0">
              <a:buNone/>
            </a:pPr>
            <a:r>
              <a:rPr lang="en-US" altLang="zh-CN" dirty="0" smtClean="0"/>
              <a:t>2</a:t>
            </a:r>
            <a:r>
              <a:rPr lang="zh-CN" altLang="en-US" dirty="0" smtClean="0"/>
              <a:t>、不同人员之间存在许多交互</a:t>
            </a:r>
            <a:endParaRPr lang="en-US" altLang="zh-CN" dirty="0" smtClean="0"/>
          </a:p>
          <a:p>
            <a:pPr marL="0" indent="0">
              <a:buNone/>
            </a:pPr>
            <a:r>
              <a:rPr lang="en-US" altLang="zh-CN" dirty="0" smtClean="0"/>
              <a:t>3</a:t>
            </a:r>
            <a:r>
              <a:rPr lang="zh-CN" altLang="en-US" dirty="0" smtClean="0"/>
              <a:t>、每个人都要学习许多新内容，效率低。</a:t>
            </a:r>
            <a:endParaRPr lang="en-US" altLang="zh-CN" dirty="0" smtClean="0"/>
          </a:p>
          <a:p>
            <a:pPr marL="0" indent="0">
              <a:buNone/>
            </a:pPr>
            <a:r>
              <a:rPr lang="en-US" altLang="zh-CN" dirty="0"/>
              <a:t> </a:t>
            </a:r>
            <a:r>
              <a:rPr lang="en-US" altLang="zh-CN" dirty="0" smtClean="0"/>
              <a:t>  </a:t>
            </a:r>
            <a:r>
              <a:rPr lang="zh-CN" altLang="en-US" dirty="0" smtClean="0"/>
              <a:t>界面内容多，容易落后进度</a:t>
            </a:r>
            <a:endParaRPr lang="en-US" altLang="zh-CN" dirty="0" smtClean="0"/>
          </a:p>
          <a:p>
            <a:endParaRPr lang="zh-CN" altLang="en-US" dirty="0"/>
          </a:p>
        </p:txBody>
      </p:sp>
    </p:spTree>
    <p:extLst>
      <p:ext uri="{BB962C8B-B14F-4D97-AF65-F5344CB8AC3E}">
        <p14:creationId xmlns:p14="http://schemas.microsoft.com/office/powerpoint/2010/main" val="15417063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需求阶段：</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9281" y="0"/>
            <a:ext cx="6284122" cy="6286500"/>
          </a:xfrm>
        </p:spPr>
      </p:pic>
      <p:sp>
        <p:nvSpPr>
          <p:cNvPr id="7" name="椭圆 6"/>
          <p:cNvSpPr/>
          <p:nvPr/>
        </p:nvSpPr>
        <p:spPr>
          <a:xfrm>
            <a:off x="3814762" y="1443037"/>
            <a:ext cx="1085850" cy="957263"/>
          </a:xfrm>
          <a:prstGeom prst="ellipse">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582054" y="2400300"/>
            <a:ext cx="1085850" cy="957263"/>
          </a:xfrm>
          <a:prstGeom prst="ellipse">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flipH="1" flipV="1">
            <a:off x="2292439" y="1957589"/>
            <a:ext cx="1522323" cy="51515"/>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flipV="1">
            <a:off x="5548331" y="3117493"/>
            <a:ext cx="1535049" cy="119733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77308" y="1675446"/>
            <a:ext cx="1815131" cy="492443"/>
          </a:xfrm>
          <a:prstGeom prst="rect">
            <a:avLst/>
          </a:prstGeom>
          <a:noFill/>
        </p:spPr>
        <p:txBody>
          <a:bodyPr wrap="square" rtlCol="0">
            <a:spAutoFit/>
          </a:bodyPr>
          <a:lstStyle/>
          <a:p>
            <a:pPr>
              <a:lnSpc>
                <a:spcPct val="130000"/>
              </a:lnSpc>
            </a:pPr>
            <a:r>
              <a:rPr lang="zh-CN" altLang="en-US" sz="2000" dirty="0" smtClean="0">
                <a:latin typeface="Arial" panose="020B0604020202020204" pitchFamily="34" charset="0"/>
                <a:ea typeface="微软雅黑" panose="020B0503020204020204" pitchFamily="34" charset="-122"/>
              </a:rPr>
              <a:t>更新物流信息</a:t>
            </a:r>
            <a:endParaRPr lang="zh-CN" altLang="en-US" sz="2000" dirty="0" smtClean="0">
              <a:latin typeface="Arial" panose="020B0604020202020204" pitchFamily="34" charset="0"/>
              <a:ea typeface="微软雅黑" panose="020B0503020204020204" pitchFamily="34" charset="-122"/>
            </a:endParaRPr>
          </a:p>
        </p:txBody>
      </p:sp>
      <p:sp>
        <p:nvSpPr>
          <p:cNvPr id="15" name="文本框 14"/>
          <p:cNvSpPr txBox="1"/>
          <p:nvPr/>
        </p:nvSpPr>
        <p:spPr>
          <a:xfrm>
            <a:off x="6800838" y="4314826"/>
            <a:ext cx="1248820" cy="492443"/>
          </a:xfrm>
          <a:prstGeom prst="rect">
            <a:avLst/>
          </a:prstGeom>
          <a:noFill/>
        </p:spPr>
        <p:txBody>
          <a:bodyPr wrap="square" rtlCol="0">
            <a:spAutoFit/>
          </a:bodyPr>
          <a:lstStyle/>
          <a:p>
            <a:pPr>
              <a:lnSpc>
                <a:spcPct val="130000"/>
              </a:lnSpc>
            </a:pPr>
            <a:r>
              <a:rPr lang="zh-CN" altLang="en-US" sz="2000" dirty="0" smtClean="0">
                <a:latin typeface="Arial" panose="020B0604020202020204" pitchFamily="34" charset="0"/>
                <a:ea typeface="微软雅黑" panose="020B0503020204020204" pitchFamily="34" charset="-122"/>
              </a:rPr>
              <a:t>单据审批</a:t>
            </a:r>
            <a:endParaRPr lang="zh-CN" altLang="en-US" sz="2000" dirty="0" smtClean="0">
              <a:latin typeface="Arial" panose="020B0604020202020204" pitchFamily="34" charset="0"/>
              <a:ea typeface="微软雅黑" panose="020B0503020204020204" pitchFamily="34" charset="-122"/>
            </a:endParaRPr>
          </a:p>
        </p:txBody>
      </p:sp>
      <p:pic>
        <p:nvPicPr>
          <p:cNvPr id="16" name="图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308" y="4189572"/>
            <a:ext cx="1450887" cy="1618297"/>
          </a:xfrm>
          <a:prstGeom prst="rect">
            <a:avLst/>
          </a:prstGeom>
        </p:spPr>
      </p:pic>
    </p:spTree>
    <p:extLst>
      <p:ext uri="{BB962C8B-B14F-4D97-AF65-F5344CB8AC3E}">
        <p14:creationId xmlns:p14="http://schemas.microsoft.com/office/powerpoint/2010/main" val="33305390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设计阶段</a:t>
            </a:r>
            <a:r>
              <a:rPr lang="zh-CN" altLang="en-US" dirty="0"/>
              <a:t>：</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9139" y="1755955"/>
            <a:ext cx="946556" cy="1306514"/>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296" y="3476806"/>
            <a:ext cx="2495469" cy="1723844"/>
          </a:xfrm>
          <a:prstGeom prst="rect">
            <a:avLst/>
          </a:prstGeom>
        </p:spPr>
      </p:pic>
      <p:pic>
        <p:nvPicPr>
          <p:cNvPr id="6" name="图片 5"/>
          <p:cNvPicPr>
            <a:picLocks noChangeAspect="1"/>
          </p:cNvPicPr>
          <p:nvPr/>
        </p:nvPicPr>
        <p:blipFill>
          <a:blip r:embed="rId4"/>
          <a:stretch>
            <a:fillRect/>
          </a:stretch>
        </p:blipFill>
        <p:spPr>
          <a:xfrm>
            <a:off x="3814763" y="1232536"/>
            <a:ext cx="4300538" cy="4733297"/>
          </a:xfrm>
          <a:prstGeom prst="rect">
            <a:avLst/>
          </a:prstGeom>
        </p:spPr>
      </p:pic>
      <p:sp>
        <p:nvSpPr>
          <p:cNvPr id="7" name="椭圆 6"/>
          <p:cNvSpPr/>
          <p:nvPr/>
        </p:nvSpPr>
        <p:spPr>
          <a:xfrm>
            <a:off x="3814763" y="1755955"/>
            <a:ext cx="3424625" cy="1720851"/>
          </a:xfrm>
          <a:prstGeom prst="ellipse">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69863" y="2648131"/>
            <a:ext cx="561446" cy="414338"/>
          </a:xfrm>
          <a:prstGeom prst="ellipse">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25410" y="4338728"/>
            <a:ext cx="874013" cy="383993"/>
          </a:xfrm>
          <a:prstGeom prst="ellipse">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727566" y="4338728"/>
            <a:ext cx="847663" cy="414338"/>
          </a:xfrm>
          <a:prstGeom prst="ellipse">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132194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构造阶段：</a:t>
            </a:r>
            <a:endParaRPr lang="zh-CN" altLang="en-US" dirty="0"/>
          </a:p>
        </p:txBody>
      </p:sp>
      <p:sp>
        <p:nvSpPr>
          <p:cNvPr id="3" name="内容占位符 2"/>
          <p:cNvSpPr>
            <a:spLocks noGrp="1"/>
          </p:cNvSpPr>
          <p:nvPr>
            <p:ph idx="1"/>
          </p:nvPr>
        </p:nvSpPr>
        <p:spPr>
          <a:xfrm>
            <a:off x="477137" y="1585913"/>
            <a:ext cx="8209656" cy="4519615"/>
          </a:xfrm>
        </p:spPr>
        <p:txBody>
          <a:bodyPr/>
          <a:lstStyle/>
          <a:p>
            <a:r>
              <a:rPr lang="zh-CN" altLang="en-US" dirty="0" smtClean="0"/>
              <a:t>避免界面严重落后（然而还是低估了界面美化的工作量），减少界面美化人员需要写的用例数量。</a:t>
            </a:r>
            <a:endParaRPr lang="en-US" altLang="zh-CN" dirty="0" smtClean="0"/>
          </a:p>
          <a:p>
            <a:endParaRPr lang="en-US" altLang="zh-CN" dirty="0"/>
          </a:p>
          <a:p>
            <a:r>
              <a:rPr lang="en-US" altLang="zh-CN" dirty="0" smtClean="0"/>
              <a:t>Get </a:t>
            </a:r>
            <a:r>
              <a:rPr lang="zh-CN" altLang="en-US" dirty="0" smtClean="0"/>
              <a:t>新技能及时通知组员，避免重复学习</a:t>
            </a:r>
            <a:endParaRPr lang="en-US" altLang="zh-CN" dirty="0" smtClean="0"/>
          </a:p>
          <a:p>
            <a:pPr marL="0" indent="0">
              <a:buNone/>
            </a:pPr>
            <a:endParaRPr lang="en-US" altLang="zh-CN" dirty="0" smtClean="0"/>
          </a:p>
          <a:p>
            <a:endParaRPr lang="en-US" altLang="zh-CN" dirty="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2049" y="3514724"/>
            <a:ext cx="4695826" cy="975940"/>
          </a:xfrm>
          <a:prstGeom prst="rect">
            <a:avLst/>
          </a:prstGeom>
        </p:spPr>
      </p:pic>
    </p:spTree>
    <p:extLst>
      <p:ext uri="{BB962C8B-B14F-4D97-AF65-F5344CB8AC3E}">
        <p14:creationId xmlns:p14="http://schemas.microsoft.com/office/powerpoint/2010/main" val="10308063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设计风格</a:t>
            </a:r>
            <a:endParaRPr lang="zh-CN" altLang="en-US" dirty="0"/>
          </a:p>
        </p:txBody>
      </p:sp>
      <p:sp>
        <p:nvSpPr>
          <p:cNvPr id="3" name="内容占位符 2"/>
          <p:cNvSpPr>
            <a:spLocks noGrp="1"/>
          </p:cNvSpPr>
          <p:nvPr>
            <p:ph idx="1"/>
          </p:nvPr>
        </p:nvSpPr>
        <p:spPr>
          <a:xfrm>
            <a:off x="477137" y="1045032"/>
            <a:ext cx="2308926" cy="426582"/>
          </a:xfrm>
        </p:spPr>
        <p:txBody>
          <a:bodyPr>
            <a:normAutofit lnSpcReduction="10000"/>
          </a:bodyPr>
          <a:lstStyle/>
          <a:p>
            <a:r>
              <a:rPr lang="zh-CN" altLang="en-US" dirty="0" smtClean="0"/>
              <a:t>整个系统</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4925" y="1666875"/>
            <a:ext cx="3052367" cy="3690938"/>
          </a:xfrm>
          <a:prstGeom prst="rect">
            <a:avLst/>
          </a:prstGeom>
        </p:spPr>
      </p:pic>
      <p:sp>
        <p:nvSpPr>
          <p:cNvPr id="6" name="内容占位符 2"/>
          <p:cNvSpPr txBox="1">
            <a:spLocks/>
          </p:cNvSpPr>
          <p:nvPr/>
        </p:nvSpPr>
        <p:spPr>
          <a:xfrm>
            <a:off x="4582054" y="1045032"/>
            <a:ext cx="2308926" cy="1713583"/>
          </a:xfrm>
          <a:prstGeom prst="rect">
            <a:avLst/>
          </a:prstGeom>
        </p:spPr>
        <p:txBody>
          <a:bodyPr vert="horz" lIns="91440" tIns="45720" rIns="91440" bIns="45720" rtlCol="0">
            <a:normAutofit/>
          </a:bodyPr>
          <a:lstStyle>
            <a:lvl1pPr marL="267891" indent="-267891" algn="just" defTabSz="685800" rtl="0" eaLnBrk="1" latinLnBrk="0" hangingPunct="1">
              <a:lnSpc>
                <a:spcPct val="110000"/>
              </a:lnSpc>
              <a:spcBef>
                <a:spcPts val="450"/>
              </a:spcBef>
              <a:spcAft>
                <a:spcPts val="0"/>
              </a:spcAft>
              <a:buClr>
                <a:schemeClr val="accent1"/>
              </a:buClr>
              <a:buSzPct val="70000"/>
              <a:buFont typeface="Wingdings 2" panose="05020102010507070707" pitchFamily="18" charset="2"/>
              <a:buChar char=""/>
              <a:defRPr lang="zh-CN" altLang="en-US" sz="2100" kern="1200" baseline="0">
                <a:solidFill>
                  <a:schemeClr val="accent1">
                    <a:lumMod val="75000"/>
                  </a:schemeClr>
                </a:solidFill>
                <a:latin typeface="+mn-ea"/>
                <a:ea typeface="+mn-ea"/>
                <a:cs typeface="+mn-cs"/>
              </a:defRPr>
            </a:lvl1pPr>
            <a:lvl2pPr marL="267891" indent="-267891" algn="just" defTabSz="685800" rtl="0" eaLnBrk="1" latinLnBrk="0" hangingPunct="1">
              <a:lnSpc>
                <a:spcPct val="120000"/>
              </a:lnSpc>
              <a:spcBef>
                <a:spcPts val="0"/>
              </a:spcBef>
              <a:spcAft>
                <a:spcPts val="450"/>
              </a:spcAft>
              <a:buClr>
                <a:schemeClr val="accent2">
                  <a:lumMod val="60000"/>
                  <a:lumOff val="40000"/>
                </a:schemeClr>
              </a:buClr>
              <a:buFont typeface="幼圆" panose="02010509060101010101" pitchFamily="49" charset="-122"/>
              <a:buChar char=" "/>
              <a:defRPr sz="15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dirty="0" smtClean="0"/>
              <a:t>界面跳转</a:t>
            </a:r>
            <a:endParaRPr lang="en-US" altLang="zh-CN" dirty="0" smtClean="0"/>
          </a:p>
          <a:p>
            <a:pPr marL="0" indent="0">
              <a:buNone/>
            </a:pPr>
            <a:r>
              <a:rPr lang="zh-CN" altLang="en-US" dirty="0" smtClean="0"/>
              <a:t>     </a:t>
            </a:r>
            <a:endParaRPr lang="en-US" altLang="zh-CN" dirty="0" smtClean="0"/>
          </a:p>
          <a:p>
            <a:pPr marL="0" indent="0">
              <a:buNone/>
            </a:pPr>
            <a:r>
              <a:rPr lang="en-US" altLang="zh-CN" dirty="0"/>
              <a:t> </a:t>
            </a:r>
            <a:r>
              <a:rPr lang="en-US" altLang="zh-CN" dirty="0" smtClean="0"/>
              <a:t>       </a:t>
            </a:r>
            <a:r>
              <a:rPr lang="zh-CN" altLang="en-US" dirty="0" smtClean="0"/>
              <a:t>分散式</a:t>
            </a:r>
            <a:endParaRPr lang="en-US" altLang="zh-CN" dirty="0"/>
          </a:p>
          <a:p>
            <a:endParaRPr lang="zh-CN" altLang="en-US"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7854" y="4043364"/>
            <a:ext cx="2837217" cy="1157286"/>
          </a:xfrm>
          <a:prstGeom prst="rect">
            <a:avLst/>
          </a:prstGeom>
        </p:spPr>
      </p:pic>
      <p:sp>
        <p:nvSpPr>
          <p:cNvPr id="8" name="内容占位符 2"/>
          <p:cNvSpPr txBox="1">
            <a:spLocks/>
          </p:cNvSpPr>
          <p:nvPr/>
        </p:nvSpPr>
        <p:spPr>
          <a:xfrm>
            <a:off x="4582054" y="3314596"/>
            <a:ext cx="2308926" cy="426582"/>
          </a:xfrm>
          <a:prstGeom prst="rect">
            <a:avLst/>
          </a:prstGeom>
        </p:spPr>
        <p:txBody>
          <a:bodyPr vert="horz" lIns="91440" tIns="45720" rIns="91440" bIns="45720" rtlCol="0">
            <a:normAutofit lnSpcReduction="10000"/>
          </a:bodyPr>
          <a:lstStyle>
            <a:lvl1pPr marL="267891" indent="-267891" algn="just" defTabSz="685800" rtl="0" eaLnBrk="1" latinLnBrk="0" hangingPunct="1">
              <a:lnSpc>
                <a:spcPct val="110000"/>
              </a:lnSpc>
              <a:spcBef>
                <a:spcPts val="450"/>
              </a:spcBef>
              <a:spcAft>
                <a:spcPts val="0"/>
              </a:spcAft>
              <a:buClr>
                <a:schemeClr val="accent1"/>
              </a:buClr>
              <a:buSzPct val="70000"/>
              <a:buFont typeface="Wingdings 2" panose="05020102010507070707" pitchFamily="18" charset="2"/>
              <a:buChar char=""/>
              <a:defRPr lang="zh-CN" altLang="en-US" sz="2100" kern="1200" baseline="0">
                <a:solidFill>
                  <a:schemeClr val="accent1">
                    <a:lumMod val="75000"/>
                  </a:schemeClr>
                </a:solidFill>
                <a:latin typeface="+mn-ea"/>
                <a:ea typeface="+mn-ea"/>
                <a:cs typeface="+mn-cs"/>
              </a:defRPr>
            </a:lvl1pPr>
            <a:lvl2pPr marL="267891" indent="-267891" algn="just" defTabSz="685800" rtl="0" eaLnBrk="1" latinLnBrk="0" hangingPunct="1">
              <a:lnSpc>
                <a:spcPct val="120000"/>
              </a:lnSpc>
              <a:spcBef>
                <a:spcPts val="0"/>
              </a:spcBef>
              <a:spcAft>
                <a:spcPts val="450"/>
              </a:spcAft>
              <a:buClr>
                <a:schemeClr val="accent2">
                  <a:lumMod val="60000"/>
                  <a:lumOff val="40000"/>
                </a:schemeClr>
              </a:buClr>
              <a:buFont typeface="幼圆" panose="02010509060101010101" pitchFamily="49" charset="-122"/>
              <a:buChar char=" "/>
              <a:defRPr sz="15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dirty="0" smtClean="0"/>
              <a:t>代码</a:t>
            </a:r>
            <a:endParaRPr lang="zh-CN" altLang="en-US" dirty="0"/>
          </a:p>
        </p:txBody>
      </p:sp>
    </p:spTree>
    <p:extLst>
      <p:ext uri="{BB962C8B-B14F-4D97-AF65-F5344CB8AC3E}">
        <p14:creationId xmlns:p14="http://schemas.microsoft.com/office/powerpoint/2010/main" val="28372613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亮点：</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、界面</a:t>
            </a:r>
            <a:endParaRPr lang="zh-CN" altLang="en-US"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43144" y="1045031"/>
            <a:ext cx="6143632" cy="4914906"/>
          </a:xfrm>
          <a:prstGeom prst="rect">
            <a:avLst/>
          </a:prstGeom>
        </p:spPr>
      </p:pic>
    </p:spTree>
    <p:extLst>
      <p:ext uri="{BB962C8B-B14F-4D97-AF65-F5344CB8AC3E}">
        <p14:creationId xmlns:p14="http://schemas.microsoft.com/office/powerpoint/2010/main" val="27878038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亮点：</a:t>
            </a:r>
          </a:p>
        </p:txBody>
      </p:sp>
      <p:sp>
        <p:nvSpPr>
          <p:cNvPr id="3" name="内容占位符 2"/>
          <p:cNvSpPr>
            <a:spLocks noGrp="1"/>
          </p:cNvSpPr>
          <p:nvPr>
            <p:ph idx="1"/>
          </p:nvPr>
        </p:nvSpPr>
        <p:spPr/>
        <p:txBody>
          <a:bodyPr/>
          <a:lstStyle/>
          <a:p>
            <a:r>
              <a:rPr lang="en-US" altLang="zh-CN" dirty="0" smtClean="0"/>
              <a:t>2</a:t>
            </a:r>
            <a:r>
              <a:rPr lang="zh-CN" altLang="en-US" dirty="0" smtClean="0"/>
              <a:t>、快递运输过程自动化</a:t>
            </a:r>
            <a:endParaRPr lang="zh-CN" altLang="en-US" dirty="0"/>
          </a:p>
        </p:txBody>
      </p:sp>
      <p:sp>
        <p:nvSpPr>
          <p:cNvPr id="5" name="圆角矩形 4"/>
          <p:cNvSpPr/>
          <p:nvPr/>
        </p:nvSpPr>
        <p:spPr>
          <a:xfrm>
            <a:off x="1445863" y="2392990"/>
            <a:ext cx="1451676" cy="51435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smtClean="0"/>
              <a:t>营业厅装车</a:t>
            </a:r>
            <a:endParaRPr lang="zh-CN" altLang="en-US" sz="1600" dirty="0"/>
          </a:p>
        </p:txBody>
      </p:sp>
      <p:sp>
        <p:nvSpPr>
          <p:cNvPr id="6" name="圆角矩形 5"/>
          <p:cNvSpPr/>
          <p:nvPr/>
        </p:nvSpPr>
        <p:spPr>
          <a:xfrm>
            <a:off x="477137" y="3730738"/>
            <a:ext cx="1451676" cy="69209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smtClean="0"/>
              <a:t>中转中心</a:t>
            </a:r>
            <a:endParaRPr lang="en-US" altLang="zh-CN" sz="1600" dirty="0" smtClean="0"/>
          </a:p>
          <a:p>
            <a:pPr algn="ctr"/>
            <a:r>
              <a:rPr lang="zh-CN" altLang="en-US" sz="1600" dirty="0" smtClean="0"/>
              <a:t>接收</a:t>
            </a:r>
            <a:endParaRPr lang="zh-CN" altLang="en-US" sz="1600" dirty="0"/>
          </a:p>
        </p:txBody>
      </p:sp>
      <p:sp>
        <p:nvSpPr>
          <p:cNvPr id="7" name="圆角矩形 6"/>
          <p:cNvSpPr/>
          <p:nvPr/>
        </p:nvSpPr>
        <p:spPr>
          <a:xfrm>
            <a:off x="2529774" y="5095875"/>
            <a:ext cx="1451676" cy="64770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smtClean="0"/>
              <a:t>中转中心</a:t>
            </a:r>
            <a:endParaRPr lang="en-US" altLang="zh-CN" sz="1600" dirty="0" smtClean="0"/>
          </a:p>
          <a:p>
            <a:pPr algn="ctr"/>
            <a:r>
              <a:rPr lang="zh-CN" altLang="en-US" sz="1600" dirty="0" smtClean="0"/>
              <a:t>入库</a:t>
            </a:r>
            <a:endParaRPr lang="zh-CN" altLang="en-US" sz="1600" dirty="0"/>
          </a:p>
        </p:txBody>
      </p:sp>
      <p:sp>
        <p:nvSpPr>
          <p:cNvPr id="8" name="圆角矩形 7"/>
          <p:cNvSpPr/>
          <p:nvPr/>
        </p:nvSpPr>
        <p:spPr>
          <a:xfrm>
            <a:off x="5394861" y="5118161"/>
            <a:ext cx="1451676" cy="62541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smtClean="0"/>
              <a:t>中转中心录中转单</a:t>
            </a:r>
            <a:endParaRPr lang="zh-CN" altLang="en-US" sz="1600" dirty="0"/>
          </a:p>
        </p:txBody>
      </p:sp>
      <p:sp>
        <p:nvSpPr>
          <p:cNvPr id="9" name="圆角矩形 8"/>
          <p:cNvSpPr/>
          <p:nvPr/>
        </p:nvSpPr>
        <p:spPr>
          <a:xfrm>
            <a:off x="6701724" y="3753022"/>
            <a:ext cx="1451676" cy="647527"/>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smtClean="0"/>
              <a:t>中转中心</a:t>
            </a:r>
            <a:endParaRPr lang="en-US" altLang="zh-CN" sz="1600" dirty="0" smtClean="0"/>
          </a:p>
          <a:p>
            <a:pPr algn="ctr"/>
            <a:r>
              <a:rPr lang="zh-CN" altLang="en-US" sz="1600" dirty="0" smtClean="0"/>
              <a:t>出库</a:t>
            </a:r>
            <a:endParaRPr lang="zh-CN" altLang="en-US" sz="1600" dirty="0"/>
          </a:p>
        </p:txBody>
      </p:sp>
      <p:sp>
        <p:nvSpPr>
          <p:cNvPr id="10" name="圆角矩形 9"/>
          <p:cNvSpPr/>
          <p:nvPr/>
        </p:nvSpPr>
        <p:spPr>
          <a:xfrm>
            <a:off x="6417908" y="2371726"/>
            <a:ext cx="1451676" cy="51435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smtClean="0"/>
              <a:t>中转中心</a:t>
            </a:r>
            <a:endParaRPr lang="en-US" altLang="zh-CN" sz="1600" dirty="0" smtClean="0"/>
          </a:p>
          <a:p>
            <a:pPr algn="ctr"/>
            <a:r>
              <a:rPr lang="zh-CN" altLang="en-US" sz="1600" dirty="0" smtClean="0"/>
              <a:t>装运</a:t>
            </a:r>
            <a:endParaRPr lang="zh-CN" altLang="en-US" sz="1600" dirty="0"/>
          </a:p>
        </p:txBody>
      </p:sp>
      <p:sp>
        <p:nvSpPr>
          <p:cNvPr id="11" name="圆角矩形 10"/>
          <p:cNvSpPr/>
          <p:nvPr/>
        </p:nvSpPr>
        <p:spPr>
          <a:xfrm>
            <a:off x="3856127" y="1843089"/>
            <a:ext cx="1451676" cy="51435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smtClean="0"/>
              <a:t>营业厅接收</a:t>
            </a:r>
            <a:endParaRPr lang="zh-CN" altLang="en-US" sz="1600" dirty="0"/>
          </a:p>
        </p:txBody>
      </p:sp>
      <p:sp>
        <p:nvSpPr>
          <p:cNvPr id="12" name="下箭头 11"/>
          <p:cNvSpPr/>
          <p:nvPr/>
        </p:nvSpPr>
        <p:spPr>
          <a:xfrm rot="1844897">
            <a:off x="1415640" y="3085760"/>
            <a:ext cx="542925" cy="466558"/>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下箭头 12"/>
          <p:cNvSpPr/>
          <p:nvPr/>
        </p:nvSpPr>
        <p:spPr>
          <a:xfrm rot="19032218">
            <a:off x="1900238" y="4567377"/>
            <a:ext cx="542925" cy="466558"/>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下箭头 13"/>
          <p:cNvSpPr/>
          <p:nvPr/>
        </p:nvSpPr>
        <p:spPr>
          <a:xfrm rot="16200000">
            <a:off x="4416693" y="5238833"/>
            <a:ext cx="542925" cy="466558"/>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下箭头 14"/>
          <p:cNvSpPr/>
          <p:nvPr/>
        </p:nvSpPr>
        <p:spPr>
          <a:xfrm rot="13744488">
            <a:off x="7007405" y="4646758"/>
            <a:ext cx="542925" cy="466558"/>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下箭头 15"/>
          <p:cNvSpPr/>
          <p:nvPr/>
        </p:nvSpPr>
        <p:spPr>
          <a:xfrm rot="9506641">
            <a:off x="6922821" y="3006341"/>
            <a:ext cx="542925" cy="466558"/>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下箭头 16"/>
          <p:cNvSpPr/>
          <p:nvPr/>
        </p:nvSpPr>
        <p:spPr>
          <a:xfrm rot="5895167">
            <a:off x="5673342" y="2047450"/>
            <a:ext cx="542925" cy="466558"/>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05253993"/>
      </p:ext>
    </p:extLst>
  </p:cSld>
  <p:clrMapOvr>
    <a:masterClrMapping/>
  </p:clrMapOvr>
  <p:timing>
    <p:tnLst>
      <p:par>
        <p:cTn id="1" dur="indefinite" restart="never" nodeType="tmRoot"/>
      </p:par>
    </p:tnLst>
  </p:timing>
</p:sld>
</file>

<file path=ppt/theme/theme1.xml><?xml version="1.0" encoding="utf-8"?>
<a:theme xmlns:a="http://schemas.openxmlformats.org/drawingml/2006/main" name="A000120140530A99PPBG">
  <a:themeElements>
    <a:clrScheme name="KSO_YELLOW5">
      <a:dk1>
        <a:srgbClr val="434547"/>
      </a:dk1>
      <a:lt1>
        <a:srgbClr val="FFFFFF"/>
      </a:lt1>
      <a:dk2>
        <a:srgbClr val="414345"/>
      </a:dk2>
      <a:lt2>
        <a:srgbClr val="F4F5F7"/>
      </a:lt2>
      <a:accent1>
        <a:srgbClr val="D6A953"/>
      </a:accent1>
      <a:accent2>
        <a:srgbClr val="8F7E53"/>
      </a:accent2>
      <a:accent3>
        <a:srgbClr val="ABB157"/>
      </a:accent3>
      <a:accent4>
        <a:srgbClr val="A4C7C0"/>
      </a:accent4>
      <a:accent5>
        <a:srgbClr val="B1A5A8"/>
      </a:accent5>
      <a:accent6>
        <a:srgbClr val="FF0000"/>
      </a:accent6>
      <a:hlink>
        <a:srgbClr val="00B0F0"/>
      </a:hlink>
      <a:folHlink>
        <a:srgbClr val="AFB2B4"/>
      </a:folHlink>
    </a:clrScheme>
    <a:fontScheme name="KSO主题文字4">
      <a:majorFont>
        <a:latin typeface="Baskerville Old Face"/>
        <a:ea typeface="黑体"/>
        <a:cs typeface=""/>
      </a:majorFont>
      <a:minorFont>
        <a:latin typeface="Calibri"/>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A000120150327A08KPBG</Template>
  <TotalTime>178</TotalTime>
  <Words>465</Words>
  <Application>Microsoft Office PowerPoint</Application>
  <PresentationFormat>全屏显示(4:3)</PresentationFormat>
  <Paragraphs>83</Paragraphs>
  <Slides>14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黑体</vt:lpstr>
      <vt:lpstr>微软雅黑</vt:lpstr>
      <vt:lpstr>幼圆</vt:lpstr>
      <vt:lpstr>Arial</vt:lpstr>
      <vt:lpstr>Calibri</vt:lpstr>
      <vt:lpstr>Wingdings 2</vt:lpstr>
      <vt:lpstr>A000120140530A99PPBG</vt:lpstr>
      <vt:lpstr>第一小组  项目演示</vt:lpstr>
      <vt:lpstr>小组分工：</vt:lpstr>
      <vt:lpstr>优点&amp;缺点：</vt:lpstr>
      <vt:lpstr>需求阶段：</vt:lpstr>
      <vt:lpstr>设计阶段：</vt:lpstr>
      <vt:lpstr>构造阶段：</vt:lpstr>
      <vt:lpstr>设计风格</vt:lpstr>
      <vt:lpstr>亮点：</vt:lpstr>
      <vt:lpstr>亮点：</vt:lpstr>
      <vt:lpstr>亮点：</vt:lpstr>
      <vt:lpstr>其他亮点</vt:lpstr>
      <vt:lpstr>不足：</vt:lpstr>
      <vt:lpstr>项目初步展示</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第一小组  项目演示</dc:title>
  <dc:creator>LHCan</dc:creator>
  <cp:lastModifiedBy>吕德超</cp:lastModifiedBy>
  <cp:revision>15</cp:revision>
  <dcterms:created xsi:type="dcterms:W3CDTF">2015-05-05T08:02:14Z</dcterms:created>
  <dcterms:modified xsi:type="dcterms:W3CDTF">2015-12-24T16:12:45Z</dcterms:modified>
</cp:coreProperties>
</file>