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BF8A1-EA4E-48D6-9B72-2A20A0A63372}">
  <a:tblStyle styleId="{584BF8A1-EA4E-48D6-9B72-2A20A0A63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cecdb7b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cecdb7b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9718c8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9718c8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9718c8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9718c8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9718c8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9718c8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ecdb7b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ecdb7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cecdb7b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cecdb7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9718c8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9718c8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9718c8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9718c8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a6df18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a6df18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79718c8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79718c8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、F可能发生在这样的情况下：f节点在term2时是leader，在此期间写入了几条命令，然后在提交之前崩溃了，在之后的term3中它很快重启并再次成为leader，又写入了几条日志，在提交之前又崩溃了，等他苏醒过来时新的leader来了，就形成了上图情形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2、Raft 如何实现 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“强制 follower 直接复制 leader 的日志”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？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要使得 follower 的日志和 leader 进入一致状态，leader 必须找到 follower 最后一条和 leader 匹配的日志，然后把那条日志后面的日志全部删除。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依据这个限制，上图中的 a follower 不需要删除任何条目，b 也不需要删除，c follower 需要删除最后一个条目，d follower 需要删除最后 2 个任期为 7 的条目，e 需要删除最后 2 个任期为 4 的条目，f 则比较厉害，需要删除 下标为 3 之后的所有条目。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 为每一个 follower 维护一个下标，称之为 nextIndex，表示下一个需要发送给 follower 的日志条目的索引。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当一个新 leader 刚获得权力的时候，他将自己的最后一条日志的 index + 1，也就是上面提的 nextIndex 值，如果一个 follower 的日志和 leader 不一致，那么在下一次 RPC 附加日志请求中，一致性检查就会失败（不会插入数据）。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当这种情况发生，leader 就会把 nextIndex 递减进行重试，直到遇到匹配到正确的日志。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当匹配成功之后，follower 就会把冲突的日志全部删除，此时，follower 和 leader 的日志就达成一致。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cecdb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ececdb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a6df1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a6df1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解决办法：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ft通过为选举过程添加一个限制条件，解决了上面提出的问题，该限制确保leader包含之前term已经提交过的所有命令。Raft通过投票过程确保只有拥有全部已提交日志的Candidate能成为Leader。由于Candidate为了拉选票需要通过RequestVote RPC联系其他节点，而之前提交的命令至少会存在于其中某一个节点上,因此只要Candidate的日志至少和其他大部分节点的一样新就可以了, Follower如果收到了不如自己新的Candidate的RPC,就会将其丢弃.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5a6df18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5a6df18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解决办法：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Raft通过让Leader统计当前Term内还未提交的命令已经被复制的数量是否半数以上, 然后进行提交.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a6df18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a6df18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5a6df18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5a6df18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1f871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1f871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f1f8712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f1f8712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f1f8712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f1f8712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f1f87128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f1f8712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a6df18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5a6df18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cecdb7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cecdb7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cecdb7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cecdb7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cecdb7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cecdb7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cecdb7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cecdb7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cecdb7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cecdb7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cecdb7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cecdb7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cecdb7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cecdb7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分布式一致性算法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Raft 简介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191750" y="3726925"/>
            <a:ext cx="760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廖东东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选举（Leader election）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" y="1775550"/>
            <a:ext cx="5485125" cy="2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387900" y="1201125"/>
            <a:ext cx="5308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状态扭转逻辑</a:t>
            </a:r>
            <a:endParaRPr sz="12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选举（Leader election）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796875"/>
            <a:ext cx="64482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Term的变化流程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：Raft开始时所有Follower的Term为1，其中一个Follower逻辑时钟到期后转换为Candidate，Term加1，这时Term为2（任期），然后开始选举，这时候有几种情况会使Term发生改变：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如果当前Term为2的任期内没有选举出Leader或出现异常，则Term递增，开始新一任期选举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当选举出Leader后，Leader宕掉了，然后其他Follower转为Candidate，Term递增，开始新一任期选举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当Leader或Candidate发现自己的Term比别的Follower小, Leader或Candidate将转为Follower，Term递增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当Follower的Term比别的Term小时Follower也将更新Term保持与其他Follower一致；</a:t>
            </a:r>
            <a:endParaRPr sz="1200">
              <a:solidFill>
                <a:srgbClr val="444444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11700" y="1087800"/>
            <a:ext cx="85206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Term</a:t>
            </a:r>
            <a:r>
              <a:rPr lang="en" sz="1200">
                <a:solidFill>
                  <a:srgbClr val="444444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：可以理解为周期（第几届、任期），每个Term都是一个连续递增的编号，每一轮选举都是一个Term周期，在一个Term中只能产生一个Leader；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300" y="2063400"/>
            <a:ext cx="2079300" cy="187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选举（Leader election）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Raft的选举由定时器来触发，每个节点的选举定时器时间都是不一样的，开始时状态都为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Follower，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某个节点定时器触发选举后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Term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递增，状态由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Follower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转为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Candidate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，向其他节点发起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RequestVote RPC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请求，这时候有三种可能的情况发生：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赢得本次选举</a:t>
            </a:r>
            <a:b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如果接收到大多数其他节点的投票，则赢得选举成为Leader，然后定时向其他服务器发送RPC心跳维护其Leader地位。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另一个服务器S宣称并确认自己是新的领导者</a:t>
            </a:r>
            <a:b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如果收到服务器S的RPC，且S的Term编号大于自身编号，则自己转为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Follower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，否则拒绝承认S为新领导者并继续维持自身的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Candidate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状态。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经过一定时间仍然没有新领导者产生</a:t>
            </a:r>
            <a:b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由于同一时间有多个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Follower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转为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Candidate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状态，导致选票分流，所以没能得到多数选票。此时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Candidate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增加自身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Term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编号进入新一轮选举。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选举（Leader election）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160450"/>
            <a:ext cx="426804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413950" y="1160450"/>
            <a:ext cx="1104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</a:rPr>
              <a:t>选举图示</a:t>
            </a:r>
            <a:endParaRPr sz="12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</a:t>
            </a:r>
            <a:r>
              <a:rPr lang="en" sz="1800">
                <a:solidFill>
                  <a:schemeClr val="dk2"/>
                </a:solidFill>
              </a:rPr>
              <a:t>日志复制</a:t>
            </a:r>
            <a:r>
              <a:rPr lang="en" sz="1800">
                <a:solidFill>
                  <a:schemeClr val="dk2"/>
                </a:solidFill>
              </a:rPr>
              <a:t>（</a:t>
            </a:r>
            <a:r>
              <a:rPr lang="en" sz="1800">
                <a:solidFill>
                  <a:schemeClr val="dk2"/>
                </a:solidFill>
              </a:rPr>
              <a:t>Log replication）- 拷贝流程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Leader选出后，就开始接收客户端的请求。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Leader把请求作为日志条目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（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Log entry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加入到它的日志中，然后并行的向其他服务器发起 AppendEntries RPC 复制日志条目。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当这条日志被复制到大多数服务器上，Leader将这条日志应用到它的状态机并向客户端返回执行结果。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某些Followers可能没有成功的复制日志，Leader会无限的重试 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AppendEntries RPC直到所有的Followers最终存储了所有的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日志条目。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50" y="2276325"/>
            <a:ext cx="3553650" cy="20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提交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60150" y="1646700"/>
            <a:ext cx="4793100" cy="2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日志由有序编号（log index）的日志条目组成。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每个日志条目包含它被创建时的任期号（term），和用于状态机执行的命令。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如果一个日志条目被复制到大多数服务器上，就被认为可以提交（commit）了。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75" y="1646700"/>
            <a:ext cx="3446901" cy="24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提交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69800" y="1646688"/>
            <a:ext cx="45993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已经提交的日志满足如下特性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如果不同日志中的两个条目有着相同的索引和任期号，则它们所存储的命令是相同的。</a:t>
            </a:r>
            <a:endParaRPr b="1"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 最多在一个任期里的一个日志索引位置创建一条日志条目，日志条目在日志的位置从来不会改变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icrosoft Yahei"/>
              <a:buChar char="●"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如果不同日志中的两个条目有着相同的索引和任期号，则它们之前的所有条目都是完全一样的。</a:t>
            </a:r>
            <a:endParaRPr b="1"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每次 RPC 发送附加日志时，Leader 会把这条日志条目的前面的日志的下标和任期号一起发送给 Follower，如果 Follower 发现和自己的日志不匹配，那么就拒绝接受这条日志，这个称之为一致性检</a:t>
            </a: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查</a:t>
            </a:r>
            <a:endParaRPr sz="1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75" y="1646700"/>
            <a:ext cx="3446901" cy="24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压缩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470400"/>
            <a:ext cx="42189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Snapshot压缩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随着日志大小的增长，会占用更多的内存空间，处理起来也会耗费更多的时间，对系统的可用性造成影响，因此必须想办法压缩日志大小。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Snapshotting是最简单的压缩方法，系统的全部状态会写入一个snapshot保存起来，然后丢弃截止到snapshot时间点之前的所有日志。</a:t>
            </a:r>
            <a:endParaRPr sz="1200">
              <a:solidFill>
                <a:srgbClr val="404040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50" y="1470400"/>
            <a:ext cx="4218901" cy="29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压缩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470400"/>
            <a:ext cx="43086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InstallSnapshot RPC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虽然每一个server都保存有自己的Snapshot，但是当Follower严重落后于Leader时，Leader需要把自己的Snapshot发送给Follower加快同步，此时用到了一个新的RPC：InstallSnapshot RPC。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er收到Snapshot时，需要决定如何处理自己的日志，如果收到的Snapshot包含有更新的信息，它将丢弃自己已有的日志，按Snapshot更新自己的状态，如果Snapshot包含的信息更少，那么它会丢弃Snapshot中的内容，但是自己之后的内容会保存下来</a:t>
            </a:r>
            <a:endParaRPr sz="1200">
              <a:solidFill>
                <a:srgbClr val="404040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0" y="1470400"/>
            <a:ext cx="4218901" cy="29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异常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47400" y="1704750"/>
            <a:ext cx="40665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数据不一致：</a:t>
            </a:r>
            <a:endParaRPr b="1"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如果Leader崩溃了，它所记录的日志没有完全被复制，会造成日志不一致的情况，Follower相比于当前的Leader可能会丢失几条日志，也可能会额外多出几条日志，这种情况可能会持续几个Term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解决方案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Leader通过强制Follower复制自己的日志来解决上述日志不一致的情形，那么冲突的日志将会被重写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711" y="1621850"/>
            <a:ext cx="3505827" cy="2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Raft算法简介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Raft是一种分布式一致性算法。它允许一组机器像一个整体一样工作，即使其中一些机器出现故障也能够继续工作下去；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Raft通过分而治之的思想，将复杂的问题分为几个简单的子问题，分别解决每一个子问题；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Raft算法主要注重协议的落地性和可理解性，让分布式一致性协议可以较为简单的实现；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Raft算法也是Paxos算法的变种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异常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47400" y="1704750"/>
            <a:ext cx="40665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衍生问题一：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丢失部分命令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比如某个Follower在Leader提交时宕机了，也就是少了几条命令，然后它又经过选举成了新的Leader，这样它就会强制其他Follower跟自己一样，使得其他节点上刚刚提交的命令被删除，导致客户端提交的一些命令被丢失了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711" y="1621850"/>
            <a:ext cx="3505827" cy="2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日志复制（Log replication）- 异常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47400" y="1704750"/>
            <a:ext cx="40665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衍生问题二：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命令已经复制，但是没有提交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如果命令已经被复制到了大部分节点上,但是还没来的及提交Leader就崩溃了,这样后来的Leader应该完成之前Term未完成的提交.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527" y="1118275"/>
            <a:ext cx="2865851" cy="200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25" y="3255875"/>
            <a:ext cx="2865851" cy="168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Raft增加了如下两条限制以保证安全性：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拥有最新的已提交的Log Entry的Follower才有资格成为Leader。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这个保证是在RequestVote RPC中做的，Candidate在发送RequestVote RPC时，要带上自己的最后一条日志的Term和Log Index，其他节点收到消息时，如果发现自己的日志比请求中携带的更新，则拒绝投票。日志比较的原则是，如果本地的最后一条Log Entry的Term更大，则Term大的更新，如果Term一样大，则Log Index更大的更新。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Raft增加了如下两条限制以保证安全性：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间接提交 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Leader只能推进Commit Index来提交当前Term的已经复制到大多数服务器上的日志，旧Term日志的提交要等到提交当前Term的日志来间接提交（Log Index 小于 Commit Index的日志被间接提交）。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之所以要这样，是因为可能会出现已提交的日志又被覆盖的情况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3235050"/>
            <a:ext cx="81834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已提交的日志又被覆盖的情况：</a:t>
            </a:r>
            <a:endParaRPr sz="1200">
              <a:solidFill>
                <a:srgbClr val="121212"/>
              </a:solidFill>
              <a:highlight>
                <a:schemeClr val="lt1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在阶段a，Term为2，S1是Leader，且S1写入日志（term, index）为(2, 2)，并且日志被同步写入了S2；</a:t>
            </a:r>
            <a:endParaRPr sz="11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在阶段b，S1离线，触发一次新的选主，S5被选为新的Leader，此时系统Term为3，且写入了日志（term, index）为（3， 2）;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094350"/>
            <a:ext cx="4315399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416525" y="1299298"/>
            <a:ext cx="765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</a:t>
            </a:r>
            <a:r>
              <a:rPr lang="en" sz="1200"/>
              <a:t>eader</a:t>
            </a:r>
            <a:endParaRPr sz="1200"/>
          </a:p>
        </p:txBody>
      </p:sp>
      <p:sp>
        <p:nvSpPr>
          <p:cNvPr id="211" name="Google Shape;211;p36"/>
          <p:cNvSpPr txBox="1"/>
          <p:nvPr/>
        </p:nvSpPr>
        <p:spPr>
          <a:xfrm>
            <a:off x="416525" y="1070650"/>
            <a:ext cx="1087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Index</a:t>
            </a:r>
            <a:endParaRPr sz="1200"/>
          </a:p>
        </p:txBody>
      </p:sp>
      <p:cxnSp>
        <p:nvCxnSpPr>
          <p:cNvPr id="212" name="Google Shape;212;p36"/>
          <p:cNvCxnSpPr/>
          <p:nvPr/>
        </p:nvCxnSpPr>
        <p:spPr>
          <a:xfrm>
            <a:off x="1172050" y="1491700"/>
            <a:ext cx="435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6"/>
          <p:cNvCxnSpPr/>
          <p:nvPr/>
        </p:nvCxnSpPr>
        <p:spPr>
          <a:xfrm>
            <a:off x="1239875" y="1268925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3235050"/>
            <a:ext cx="81834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已提交的日志又被覆盖的情况：</a:t>
            </a:r>
            <a:endParaRPr sz="1200">
              <a:solidFill>
                <a:srgbClr val="121212"/>
              </a:solidFill>
              <a:highlight>
                <a:schemeClr val="lt1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 S5尚未将日志推送到Followers就离线了，进而触发了一次新的选主，而之前离线的S1经过重新上线后被选中变成Leader，此时系统Term为4，此时S1会将自己的日志同步到Followers，按照上图就是将日志（2， 2）同步到了S3，而此时由于该日志已经被同步到了多数节点（S1, S2, S3），因此，此时日志（2，2）可以被提交了；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094350"/>
            <a:ext cx="4315399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416525" y="2547557"/>
            <a:ext cx="765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Leader</a:t>
            </a:r>
            <a:endParaRPr sz="1200"/>
          </a:p>
        </p:txBody>
      </p:sp>
      <p:sp>
        <p:nvSpPr>
          <p:cNvPr id="222" name="Google Shape;222;p37"/>
          <p:cNvSpPr txBox="1"/>
          <p:nvPr/>
        </p:nvSpPr>
        <p:spPr>
          <a:xfrm>
            <a:off x="416525" y="1070650"/>
            <a:ext cx="1087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Index</a:t>
            </a:r>
            <a:endParaRPr sz="1200"/>
          </a:p>
        </p:txBody>
      </p:sp>
      <p:cxnSp>
        <p:nvCxnSpPr>
          <p:cNvPr id="223" name="Google Shape;223;p37"/>
          <p:cNvCxnSpPr/>
          <p:nvPr/>
        </p:nvCxnSpPr>
        <p:spPr>
          <a:xfrm>
            <a:off x="1172050" y="2739959"/>
            <a:ext cx="435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7"/>
          <p:cNvCxnSpPr/>
          <p:nvPr/>
        </p:nvCxnSpPr>
        <p:spPr>
          <a:xfrm>
            <a:off x="1239875" y="1268925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7"/>
          <p:cNvSpPr txBox="1"/>
          <p:nvPr/>
        </p:nvSpPr>
        <p:spPr>
          <a:xfrm>
            <a:off x="416525" y="1415521"/>
            <a:ext cx="765300" cy="1908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</a:rPr>
              <a:t>Leader</a:t>
            </a:r>
            <a:endParaRPr sz="1200">
              <a:solidFill>
                <a:srgbClr val="9E9E9E"/>
              </a:solidFill>
            </a:endParaRPr>
          </a:p>
        </p:txBody>
      </p:sp>
      <p:cxnSp>
        <p:nvCxnSpPr>
          <p:cNvPr id="226" name="Google Shape;226;p37"/>
          <p:cNvCxnSpPr/>
          <p:nvPr/>
        </p:nvCxnSpPr>
        <p:spPr>
          <a:xfrm>
            <a:off x="1172050" y="1506573"/>
            <a:ext cx="435900" cy="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3235050"/>
            <a:ext cx="81834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已提交的日志又被覆盖的情况：</a:t>
            </a:r>
            <a:endParaRPr sz="1200">
              <a:solidFill>
                <a:srgbClr val="121212"/>
              </a:solidFill>
              <a:highlight>
                <a:schemeClr val="lt1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 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在阶段d，S1又下线了，触发一次选主，而S5有可能被选为新的Leader（这是因为S5可以满足作为Leader的一切条件：1. term = 5 &gt; 4，2. 最新的日志为（3，2），比大多数节点（如S2/S3/S4的日志都新），然后S5会将自己的日志更新到Followers，于是S2、S3中已经被提交的日志（2，2）被截断了。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094350"/>
            <a:ext cx="4315399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416525" y="2547557"/>
            <a:ext cx="765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Leader</a:t>
            </a:r>
            <a:endParaRPr sz="1200"/>
          </a:p>
        </p:txBody>
      </p:sp>
      <p:sp>
        <p:nvSpPr>
          <p:cNvPr id="235" name="Google Shape;235;p38"/>
          <p:cNvSpPr txBox="1"/>
          <p:nvPr/>
        </p:nvSpPr>
        <p:spPr>
          <a:xfrm>
            <a:off x="416525" y="1070650"/>
            <a:ext cx="1087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Index</a:t>
            </a:r>
            <a:endParaRPr sz="1200"/>
          </a:p>
        </p:txBody>
      </p:sp>
      <p:cxnSp>
        <p:nvCxnSpPr>
          <p:cNvPr id="236" name="Google Shape;236;p38"/>
          <p:cNvCxnSpPr/>
          <p:nvPr/>
        </p:nvCxnSpPr>
        <p:spPr>
          <a:xfrm>
            <a:off x="1172050" y="2739959"/>
            <a:ext cx="435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8"/>
          <p:cNvCxnSpPr/>
          <p:nvPr/>
        </p:nvCxnSpPr>
        <p:spPr>
          <a:xfrm>
            <a:off x="1239875" y="1268925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3235050"/>
            <a:ext cx="81834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已提交的日志又被覆盖的情况：</a:t>
            </a:r>
            <a:endParaRPr sz="1200">
              <a:solidFill>
                <a:srgbClr val="121212"/>
              </a:solidFill>
              <a:highlight>
                <a:schemeClr val="lt1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增加间接提交后，即使日志（2，2）已经被大多数节点（S1、S2、S3）确认了，但是它不能被提交，因为它是来自之前Term(2)的日志，不能在Term(4)直接提交，直到S1在当前Term(4)产生的日志（4， 4）被大多数Followers确认，S1方可提交日志（4，4）这条日志，（4，4）之前的所有日志也会被提交。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此时即使S1再下线，重新选主时S5</a:t>
            </a: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不可能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成为Leader，因为它没有包含大多数节点已经拥有的日志（4，4）。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chemeClr val="dk2"/>
                </a:solidFill>
              </a:rPr>
              <a:t>- 安全性（Safety）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094350"/>
            <a:ext cx="4315399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16525" y="1318671"/>
            <a:ext cx="765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Leader</a:t>
            </a:r>
            <a:endParaRPr sz="1200"/>
          </a:p>
        </p:txBody>
      </p:sp>
      <p:sp>
        <p:nvSpPr>
          <p:cNvPr id="246" name="Google Shape;246;p39"/>
          <p:cNvSpPr txBox="1"/>
          <p:nvPr/>
        </p:nvSpPr>
        <p:spPr>
          <a:xfrm>
            <a:off x="416525" y="1070650"/>
            <a:ext cx="1087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Index</a:t>
            </a:r>
            <a:endParaRPr sz="1200"/>
          </a:p>
        </p:txBody>
      </p:sp>
      <p:cxnSp>
        <p:nvCxnSpPr>
          <p:cNvPr id="247" name="Google Shape;247;p39"/>
          <p:cNvCxnSpPr/>
          <p:nvPr/>
        </p:nvCxnSpPr>
        <p:spPr>
          <a:xfrm>
            <a:off x="1172050" y="1511073"/>
            <a:ext cx="435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9"/>
          <p:cNvCxnSpPr/>
          <p:nvPr/>
        </p:nvCxnSpPr>
        <p:spPr>
          <a:xfrm>
            <a:off x="1239875" y="1268925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/>
          <p:nvPr/>
        </p:nvSpPr>
        <p:spPr>
          <a:xfrm>
            <a:off x="2482552" y="2099652"/>
            <a:ext cx="4178905" cy="944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3F3F3"/>
                </a:solidFill>
                <a:latin typeface="Caveat"/>
              </a:rPr>
              <a:t>欢迎来辩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Raft算法解决的核心问题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解决分布式系统中多节点一致性问题，通过多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副本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来进行容错，以此提高系统可用性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即使发生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网络分区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或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机器节点异常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，整个集群依然能够像单机一样提供一致的服务，即在每次操作时都可以看到其之前的所有成功操作按顺序完成。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将每一个对Raft集群的操作称为一个提案，Raft集群对外屏蔽内部的网络或节点异常，依次对每一个提案作出响应，提交成功的提案可以在后续操作中持续可见。这里的提案需要是幂等的，即重复执行不会导致集群状态不同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Raft算法的应用场景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Etcd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Consule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Redis Cluster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腾讯云CMQ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TiKV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444444"/>
                </a:solidFill>
              </a:rPr>
              <a:t>- 回顾CAP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CAP 理论是分布式系统的理论基石：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Consistency（强一致性）：任何客户端都可以访问到同一份最新的数据副本。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Availability（可用性）： 系统一直处于可服务状态，每次请求都能获得非错的响应。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Partition-tolenrance（分区可容忍性）：单机故障或网络分区，系统仍然可以保证强一致性和可用性。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一个分布式系统最多只能满足其中 2 个要素。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对于分布式系统而言，P 显然是必不可少的，那么只能在 AP 和 CP 之间权衡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Raft的目的就是在满足CP的情况下，尽可能的提升A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基本概念</a:t>
            </a:r>
            <a:endParaRPr sz="1800">
              <a:solidFill>
                <a:srgbClr val="444444"/>
              </a:solidFill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443850" y="125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{584BF8A1-EA4E-48D6-9B72-2A20A0A63372}</a:tableStyleId>
              </a:tblPr>
              <a:tblGrid>
                <a:gridCol w="1278575"/>
                <a:gridCol w="7109875"/>
              </a:tblGrid>
              <a:tr h="2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术语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含义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term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节点当前所处的leader任期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voteFor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当前term内的投票信息，每个节点在同一term内只能投一票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entry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raft日志中的基本单元。包含index、term、user_data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state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节点角色(Leader、Candidate、Follower之一)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commitIndex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已经提交的日志index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electionTime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44444"/>
                          </a:solidFill>
                        </a:rPr>
                        <a:t>选举超时时间</a:t>
                      </a:r>
                      <a:endParaRPr>
                        <a:solidFill>
                          <a:srgbClr val="44444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04040"/>
                          </a:solidFill>
                        </a:rPr>
                        <a:t>nextIndex</a:t>
                      </a:r>
                      <a:endParaRPr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04040"/>
                          </a:solidFill>
                        </a:rPr>
                        <a:t>下</a:t>
                      </a:r>
                      <a:r>
                        <a:rPr lang="en">
                          <a:solidFill>
                            <a:srgbClr val="404040"/>
                          </a:solidFill>
                        </a:rPr>
                        <a:t>一条发送给follower的日志索引</a:t>
                      </a:r>
                      <a:endParaRPr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Raft算法基础 </a:t>
            </a:r>
            <a:r>
              <a:rPr lang="en" sz="1800">
                <a:solidFill>
                  <a:srgbClr val="444444"/>
                </a:solidFill>
              </a:rPr>
              <a:t>-</a:t>
            </a:r>
            <a:r>
              <a:rPr lang="en">
                <a:solidFill>
                  <a:srgbClr val="444444"/>
                </a:solidFill>
              </a:rPr>
              <a:t> </a:t>
            </a:r>
            <a:r>
              <a:rPr lang="en" sz="1800">
                <a:solidFill>
                  <a:srgbClr val="444444"/>
                </a:solidFill>
              </a:rPr>
              <a:t>复制状态机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一致性算法是在复制状态机（Replicated State Machine）的背景下提出来的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每个 Server 存储着一份包含命令序列的日志文件，状态机会按顺序执行这些命令。因为每个日志包含相同的命令，并且顺序也相同，所以每个状态机处理相同的命令序列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由于状态机是确定性的，所以处理相同的状态，得到相同的输出。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保证复制日志的一致性是一致性算法的任务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65" y="2476725"/>
            <a:ext cx="3943449" cy="2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分而治之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为了保证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分区容错性、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多节点数据一致性，而且尽可能的提升服务可用性，Raft将分布式一致性问题分为三个子问题，只需将三个子问题解决，即可达到目的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选举（Leader election）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日志复制（Log replication）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安全性（Safety） （保证每个节点都执行相同序列的安全机制）</a:t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Raft算法原理 </a:t>
            </a:r>
            <a:r>
              <a:rPr lang="en" sz="1800">
                <a:solidFill>
                  <a:srgbClr val="444444"/>
                </a:solidFill>
              </a:rPr>
              <a:t>- 选举（Leader election）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Raft把集群中的节点分为三种状态：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Leader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、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Follower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、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Candidate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。Raft正常运行时只存在Leader与Follower两种状态；Candidate是转换的中间状态。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Leader（领导者）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：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负责日志的同步管理，处理来自客户端的请求，与Follower保持着heartBeat的联系；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Follower（追随者）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：刚启动时所有节点为Follower状态；响应Leader的日志同步请求；响应Candidate的请求；把请求到Follower的事务转发给Leader；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Candidate（候选者）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：负责选举投票，Raft刚启动时由一个节点从Follower转为Candidate发起选举，选举出Leader后从Candidate转为Leader状态；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