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BC4F-1722-43C9-A941-D2D68C37BF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899093-1214-434D-9007-0FA46097A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67F44-F255-4ED6-BFDB-912C35E5BEB9}"/>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BB4E1B10-C666-47FF-AEDB-DEE74F939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7A11B-5255-4529-AD66-28D6288CA2DF}"/>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186063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B425-53B8-4872-BC55-6FDE3E72C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F7EE01-E089-42BB-9654-B2FF59AA30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E43D1-25DD-4376-A6D1-D10DA4089A2B}"/>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4D0FB6C9-A691-4AA7-A154-81662924E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26ECC-D264-4BF0-955B-9879CCAD6604}"/>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110193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92AD0-B818-4ECD-AE18-124F6B6DAC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E4E80-F4D3-4902-B17B-D047F7FBC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E22E1-3F27-4F72-AE82-DFED0B74E82E}"/>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BD77908F-E553-4F92-8329-CDA21C162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A13C7-3FA7-493F-AB0C-21C94D40052C}"/>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30971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1134-B74F-4CC3-A7AC-6705FFE5B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2C21D-0297-45B0-8371-00729FB34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98B60-4864-45C5-9D46-47CDB228A3A0}"/>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1A67C5A2-266E-443B-BC30-61265C70E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55010-D47E-42AB-97BF-1DB90A680912}"/>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114826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43E0-4865-4211-97B0-0F9229663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A3FDE-B329-45A6-B13E-FF9BFB6F5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B1504-2A73-477B-8C7A-6AAC3D8E570B}"/>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A100B408-A25F-4BAB-A508-8DE45BAA0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582EB-668E-4C86-9548-C85F214C2CEF}"/>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114738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C688-11F6-462C-9DA0-9BAB707DA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E3FCF-EB6F-4079-8C2A-0050A796E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EB7C8A-C548-42D2-B75D-BFBA5C42D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A93032-2FA5-4061-82D4-B6BEA7472346}"/>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6" name="Footer Placeholder 5">
            <a:extLst>
              <a:ext uri="{FF2B5EF4-FFF2-40B4-BE49-F238E27FC236}">
                <a16:creationId xmlns:a16="http://schemas.microsoft.com/office/drawing/2014/main" id="{DFF92C4E-E600-4F07-B058-18389548F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B8BC7-38AF-4304-938C-D97BF41287DD}"/>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26279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E674-7405-4BC0-AD81-6BEC61EC53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850E34-E678-4CA1-828B-C422F123C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93BB1-EF65-430C-ACBE-DCC2F9C16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96328-D3F9-4590-BC66-DE6F47D99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CED01-DC46-45C6-922A-46D873A77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581DC8-BEEE-4F07-A2E3-33FC40F51889}"/>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8" name="Footer Placeholder 7">
            <a:extLst>
              <a:ext uri="{FF2B5EF4-FFF2-40B4-BE49-F238E27FC236}">
                <a16:creationId xmlns:a16="http://schemas.microsoft.com/office/drawing/2014/main" id="{46DC3490-4106-4F6F-B139-F44165EE0A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49AC1E-75F7-4D86-84F5-CE4F37301FF4}"/>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273046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D5D5-93EE-44D7-A8D6-3AF3DDB8C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E37B1-C7BD-40F3-90C1-E232F3D74429}"/>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4" name="Footer Placeholder 3">
            <a:extLst>
              <a:ext uri="{FF2B5EF4-FFF2-40B4-BE49-F238E27FC236}">
                <a16:creationId xmlns:a16="http://schemas.microsoft.com/office/drawing/2014/main" id="{4D8E86A7-60ED-4F27-B842-6AA7EDA71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AAAE0-00DC-4D1B-A66D-A6EB822DF85C}"/>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133512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E1A5A-0C1E-4D9C-A503-FD5B35AAFB1F}"/>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3" name="Footer Placeholder 2">
            <a:extLst>
              <a:ext uri="{FF2B5EF4-FFF2-40B4-BE49-F238E27FC236}">
                <a16:creationId xmlns:a16="http://schemas.microsoft.com/office/drawing/2014/main" id="{79BADC5E-AD57-4EB7-B948-DE916903AE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4822C-1A41-4A0E-9880-4E54B038EAAE}"/>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235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28F7-0C19-4DD8-AED0-65E03E89A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29091-9344-46E1-AB08-E5D5141EF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1FB523-BEE5-4519-821F-412E94316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8A3BC-0BDC-453F-BD31-83509AF606D9}"/>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6" name="Footer Placeholder 5">
            <a:extLst>
              <a:ext uri="{FF2B5EF4-FFF2-40B4-BE49-F238E27FC236}">
                <a16:creationId xmlns:a16="http://schemas.microsoft.com/office/drawing/2014/main" id="{E662499F-0363-4983-B862-DA26E1EF1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0CFCF-7E65-40A4-87FC-71A3C7FFF186}"/>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261060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7B56-554E-4E76-82CD-3D36D64CD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DB3AE-A211-4185-907F-B0B6779B4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DA409-807B-4C43-A098-5AA21F24F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C9C62-8941-4322-A5ED-C028DAA97EDF}"/>
              </a:ext>
            </a:extLst>
          </p:cNvPr>
          <p:cNvSpPr>
            <a:spLocks noGrp="1"/>
          </p:cNvSpPr>
          <p:nvPr>
            <p:ph type="dt" sz="half" idx="10"/>
          </p:nvPr>
        </p:nvSpPr>
        <p:spPr/>
        <p:txBody>
          <a:bodyPr/>
          <a:lstStyle/>
          <a:p>
            <a:fld id="{06F8B53D-B916-4A03-A787-322790996803}" type="datetimeFigureOut">
              <a:rPr lang="en-US" smtClean="0"/>
              <a:t>4/21/2021</a:t>
            </a:fld>
            <a:endParaRPr lang="en-US"/>
          </a:p>
        </p:txBody>
      </p:sp>
      <p:sp>
        <p:nvSpPr>
          <p:cNvPr id="6" name="Footer Placeholder 5">
            <a:extLst>
              <a:ext uri="{FF2B5EF4-FFF2-40B4-BE49-F238E27FC236}">
                <a16:creationId xmlns:a16="http://schemas.microsoft.com/office/drawing/2014/main" id="{9D702A09-EA7B-4E11-A70B-36404915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87CDE-11B2-4126-8678-6D28594E54D2}"/>
              </a:ext>
            </a:extLst>
          </p:cNvPr>
          <p:cNvSpPr>
            <a:spLocks noGrp="1"/>
          </p:cNvSpPr>
          <p:nvPr>
            <p:ph type="sldNum" sz="quarter" idx="12"/>
          </p:nvPr>
        </p:nvSpPr>
        <p:spPr/>
        <p:txBody>
          <a:bodyPr/>
          <a:lstStyle/>
          <a:p>
            <a:fld id="{712583C4-59B9-422A-B7A4-DD137D554875}" type="slidenum">
              <a:rPr lang="en-US" smtClean="0"/>
              <a:t>‹#›</a:t>
            </a:fld>
            <a:endParaRPr lang="en-US"/>
          </a:p>
        </p:txBody>
      </p:sp>
    </p:spTree>
    <p:extLst>
      <p:ext uri="{BB962C8B-B14F-4D97-AF65-F5344CB8AC3E}">
        <p14:creationId xmlns:p14="http://schemas.microsoft.com/office/powerpoint/2010/main" val="259239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FB7C5-4813-4570-A44F-431888914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522B4B-E68A-4DE3-81DF-AA6B4DC85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21B02-5694-4BE6-AD0B-71323D7BB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8B53D-B916-4A03-A787-322790996803}" type="datetimeFigureOut">
              <a:rPr lang="en-US" smtClean="0"/>
              <a:t>4/21/2021</a:t>
            </a:fld>
            <a:endParaRPr lang="en-US"/>
          </a:p>
        </p:txBody>
      </p:sp>
      <p:sp>
        <p:nvSpPr>
          <p:cNvPr id="5" name="Footer Placeholder 4">
            <a:extLst>
              <a:ext uri="{FF2B5EF4-FFF2-40B4-BE49-F238E27FC236}">
                <a16:creationId xmlns:a16="http://schemas.microsoft.com/office/drawing/2014/main" id="{57EE2C78-91C1-4ECE-9B1B-57B643ED5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8FE0E3-5104-4E67-8203-A43008D6C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583C4-59B9-422A-B7A4-DD137D554875}" type="slidenum">
              <a:rPr lang="en-US" smtClean="0"/>
              <a:t>‹#›</a:t>
            </a:fld>
            <a:endParaRPr lang="en-US"/>
          </a:p>
        </p:txBody>
      </p:sp>
    </p:spTree>
    <p:extLst>
      <p:ext uri="{BB962C8B-B14F-4D97-AF65-F5344CB8AC3E}">
        <p14:creationId xmlns:p14="http://schemas.microsoft.com/office/powerpoint/2010/main" val="20601270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1F10B-4A60-4823-8524-C27DC2F465B8}"/>
              </a:ext>
            </a:extLst>
          </p:cNvPr>
          <p:cNvSpPr>
            <a:spLocks noGrp="1"/>
          </p:cNvSpPr>
          <p:nvPr>
            <p:ph type="ctrTitle"/>
          </p:nvPr>
        </p:nvSpPr>
        <p:spPr>
          <a:xfrm>
            <a:off x="795342" y="637953"/>
            <a:ext cx="8272458" cy="3189507"/>
          </a:xfrm>
        </p:spPr>
        <p:txBody>
          <a:bodyPr>
            <a:normAutofit/>
          </a:bodyPr>
          <a:lstStyle/>
          <a:p>
            <a:pPr algn="l"/>
            <a:r>
              <a:rPr lang="en-US" sz="6800" dirty="0">
                <a:solidFill>
                  <a:srgbClr val="FFFFFF"/>
                </a:solidFill>
              </a:rPr>
              <a:t>Choosing Mexican Restaurant Location—Successfully</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427E1C75-5069-471C-B694-5790E91BF70C}"/>
              </a:ext>
            </a:extLst>
          </p:cNvPr>
          <p:cNvSpPr>
            <a:spLocks noGrp="1"/>
          </p:cNvSpPr>
          <p:nvPr>
            <p:ph type="subTitle" idx="1"/>
          </p:nvPr>
        </p:nvSpPr>
        <p:spPr>
          <a:xfrm>
            <a:off x="795342" y="4377268"/>
            <a:ext cx="7970903" cy="1280582"/>
          </a:xfrm>
        </p:spPr>
        <p:txBody>
          <a:bodyPr anchor="t">
            <a:normAutofit/>
          </a:bodyPr>
          <a:lstStyle/>
          <a:p>
            <a:pPr algn="l"/>
            <a:endParaRPr lang="en-US" sz="320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227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82BF02-532F-4B3A-BE04-34F73205299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Which neighborhood is a Mexican restaurant best suited for success?</a:t>
            </a:r>
          </a:p>
        </p:txBody>
      </p:sp>
      <p:sp>
        <p:nvSpPr>
          <p:cNvPr id="3" name="Content Placeholder 2">
            <a:extLst>
              <a:ext uri="{FF2B5EF4-FFF2-40B4-BE49-F238E27FC236}">
                <a16:creationId xmlns:a16="http://schemas.microsoft.com/office/drawing/2014/main" id="{5D7FEBC0-802A-433A-B4F0-CAB9011BFC9A}"/>
              </a:ext>
            </a:extLst>
          </p:cNvPr>
          <p:cNvSpPr>
            <a:spLocks noGrp="1"/>
          </p:cNvSpPr>
          <p:nvPr>
            <p:ph idx="1"/>
          </p:nvPr>
        </p:nvSpPr>
        <p:spPr>
          <a:xfrm>
            <a:off x="1367624" y="2490436"/>
            <a:ext cx="9708995" cy="3567173"/>
          </a:xfrm>
        </p:spPr>
        <p:txBody>
          <a:bodyPr anchor="ctr">
            <a:normAutofit/>
          </a:bodyPr>
          <a:lstStyle/>
          <a:p>
            <a:pPr marL="0" indent="0">
              <a:buNone/>
            </a:pPr>
            <a:endParaRPr lang="en-US" sz="2400" dirty="0"/>
          </a:p>
          <a:p>
            <a:r>
              <a:rPr lang="en-US" sz="2400" dirty="0"/>
              <a:t>Toronto is a diverse, large, and growing city. Like many other big cities around the world, Toronto has a phenomenal food scene. Since the food scene is also competitive, which neighborhood is a Mexican restaurant best suited for success?</a:t>
            </a:r>
          </a:p>
          <a:p>
            <a:r>
              <a:rPr lang="en-US" sz="2400" dirty="0"/>
              <a:t>As a restaurant consultant, I have a client looking to expand operations and open a Mexican restaurant in, or around, Downtown Toronto. I will use data to analyze the city to find the most opportune area.</a:t>
            </a:r>
          </a:p>
          <a:p>
            <a:endParaRPr lang="en-US" sz="2400" dirty="0"/>
          </a:p>
        </p:txBody>
      </p:sp>
    </p:spTree>
    <p:extLst>
      <p:ext uri="{BB962C8B-B14F-4D97-AF65-F5344CB8AC3E}">
        <p14:creationId xmlns:p14="http://schemas.microsoft.com/office/powerpoint/2010/main" val="412977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948CE6E-6D12-4C8C-8ED8-460D1D1B936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Restaurant Popularity</a:t>
            </a:r>
          </a:p>
        </p:txBody>
      </p:sp>
      <p:graphicFrame>
        <p:nvGraphicFramePr>
          <p:cNvPr id="4" name="Content Placeholder 3">
            <a:extLst>
              <a:ext uri="{FF2B5EF4-FFF2-40B4-BE49-F238E27FC236}">
                <a16:creationId xmlns:a16="http://schemas.microsoft.com/office/drawing/2014/main" id="{26567AEA-9E37-4E0A-8BE4-4982D9374057}"/>
              </a:ext>
            </a:extLst>
          </p:cNvPr>
          <p:cNvGraphicFramePr>
            <a:graphicFrameLocks noGrp="1"/>
          </p:cNvGraphicFramePr>
          <p:nvPr>
            <p:ph idx="1"/>
            <p:extLst>
              <p:ext uri="{D42A27DB-BD31-4B8C-83A1-F6EECF244321}">
                <p14:modId xmlns:p14="http://schemas.microsoft.com/office/powerpoint/2010/main" val="3878722201"/>
              </p:ext>
            </p:extLst>
          </p:nvPr>
        </p:nvGraphicFramePr>
        <p:xfrm>
          <a:off x="1310359" y="2828486"/>
          <a:ext cx="7327900" cy="3378200"/>
        </p:xfrm>
        <a:graphic>
          <a:graphicData uri="http://schemas.openxmlformats.org/drawingml/2006/table">
            <a:tbl>
              <a:tblPr firstRow="1" firstCol="1" bandRow="1"/>
              <a:tblGrid>
                <a:gridCol w="2984500">
                  <a:extLst>
                    <a:ext uri="{9D8B030D-6E8A-4147-A177-3AD203B41FA5}">
                      <a16:colId xmlns:a16="http://schemas.microsoft.com/office/drawing/2014/main" val="1983081608"/>
                    </a:ext>
                  </a:extLst>
                </a:gridCol>
                <a:gridCol w="1017905">
                  <a:extLst>
                    <a:ext uri="{9D8B030D-6E8A-4147-A177-3AD203B41FA5}">
                      <a16:colId xmlns:a16="http://schemas.microsoft.com/office/drawing/2014/main" val="3331093833"/>
                    </a:ext>
                  </a:extLst>
                </a:gridCol>
                <a:gridCol w="1464945">
                  <a:extLst>
                    <a:ext uri="{9D8B030D-6E8A-4147-A177-3AD203B41FA5}">
                      <a16:colId xmlns:a16="http://schemas.microsoft.com/office/drawing/2014/main" val="2545757677"/>
                    </a:ext>
                  </a:extLst>
                </a:gridCol>
                <a:gridCol w="1860550">
                  <a:extLst>
                    <a:ext uri="{9D8B030D-6E8A-4147-A177-3AD203B41FA5}">
                      <a16:colId xmlns:a16="http://schemas.microsoft.com/office/drawing/2014/main" val="1779535608"/>
                    </a:ext>
                  </a:extLst>
                </a:gridCol>
              </a:tblGrid>
              <a:tr h="215900">
                <a:tc>
                  <a:txBody>
                    <a:bodyPr/>
                    <a:lstStyle/>
                    <a:p>
                      <a:pPr marL="0" marR="0" algn="ctr">
                        <a:lnSpc>
                          <a:spcPct val="107000"/>
                        </a:lnSpc>
                        <a:spcBef>
                          <a:spcPts val="0"/>
                        </a:spcBef>
                        <a:spcAft>
                          <a:spcPts val="0"/>
                        </a:spcAft>
                      </a:pPr>
                      <a:r>
                        <a:rPr lang="en-US"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Neighborhood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E1F2"/>
                    </a:solidFill>
                  </a:tcPr>
                </a:tc>
                <a:tc gridSpan="3">
                  <a:txBody>
                    <a:bodyPr/>
                    <a:lstStyle/>
                    <a:p>
                      <a:pPr marL="0" marR="0" algn="ctr">
                        <a:lnSpc>
                          <a:spcPct val="107000"/>
                        </a:lnSpc>
                        <a:spcBef>
                          <a:spcPts val="0"/>
                        </a:spcBef>
                        <a:spcAft>
                          <a:spcPts val="0"/>
                        </a:spcAft>
                      </a:pPr>
                      <a:r>
                        <a:rPr lang="en-US"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Common Cuisines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1270438"/>
                  </a:ext>
                </a:extLst>
              </a:tr>
              <a:tr h="215900">
                <a:tc>
                  <a:txBody>
                    <a:bodyPr/>
                    <a:lstStyle/>
                    <a:p>
                      <a:pPr marL="0" marR="0">
                        <a:lnSpc>
                          <a:spcPct val="107000"/>
                        </a:lnSpc>
                        <a:spcBef>
                          <a:spcPts val="0"/>
                        </a:spcBef>
                        <a:spcAft>
                          <a:spcPts val="0"/>
                        </a:spcAft>
                      </a:pPr>
                      <a:r>
                        <a:rPr lang="en-US"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39869813"/>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Berczy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Comfort 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Eastern European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43067891"/>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Central Bay 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705292412"/>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Christie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Vietnamese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French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9171331"/>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Church and Wellesley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Mediterranean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079675686"/>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Commerce Court, Victoria 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American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7244355"/>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Canadian Place, Underground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American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125147642"/>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Garden District, Ryerson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Middle Eastern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57703239"/>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Harbourfront East, Union Station, Toronto Islands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Mexican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89749785"/>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Kensington Market, Chinatown, Grange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Vegan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Mexican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Vietnamese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09850129"/>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Queen's Park, Ontario Provincial Government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Portuguese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355513956"/>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Regent Park, Harbourfront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French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Mexican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Vietnamese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58788653"/>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Richmond, Adelaide, King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American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258212790"/>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 James Town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American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Moroccan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95728806"/>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 James Town, Cabbagetown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450615108"/>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Stn A PO Boxes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Italian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6160966"/>
                  </a:ext>
                </a:extLst>
              </a:tr>
              <a:tr h="18415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Toronto Dominion Centre, Design Exchange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American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Japanese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070249251"/>
                  </a:ext>
                </a:extLst>
              </a:tr>
            </a:tbl>
          </a:graphicData>
        </a:graphic>
      </p:graphicFrame>
      <p:sp>
        <p:nvSpPr>
          <p:cNvPr id="13" name="Content Placeholder 2">
            <a:extLst>
              <a:ext uri="{FF2B5EF4-FFF2-40B4-BE49-F238E27FC236}">
                <a16:creationId xmlns:a16="http://schemas.microsoft.com/office/drawing/2014/main" id="{1E447B43-A500-4BF5-A624-88F4657C7615}"/>
              </a:ext>
            </a:extLst>
          </p:cNvPr>
          <p:cNvSpPr txBox="1">
            <a:spLocks/>
          </p:cNvSpPr>
          <p:nvPr/>
        </p:nvSpPr>
        <p:spPr>
          <a:xfrm>
            <a:off x="8689059" y="2812887"/>
            <a:ext cx="2722836" cy="34480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a:p>
            <a:r>
              <a:rPr lang="en-US" sz="1400" dirty="0"/>
              <a:t>Utilizing publicly available data from Wikipedia and Foursquare, the most popular type of cuisines are Italian and Japanese</a:t>
            </a:r>
          </a:p>
          <a:p>
            <a:endParaRPr lang="en-US" sz="2400" dirty="0"/>
          </a:p>
        </p:txBody>
      </p:sp>
    </p:spTree>
    <p:extLst>
      <p:ext uri="{BB962C8B-B14F-4D97-AF65-F5344CB8AC3E}">
        <p14:creationId xmlns:p14="http://schemas.microsoft.com/office/powerpoint/2010/main" val="96617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2CF9B4-C4E7-48F4-A4E3-2054F4916A03}"/>
              </a:ext>
            </a:extLst>
          </p:cNvPr>
          <p:cNvSpPr>
            <a:spLocks noGrp="1"/>
          </p:cNvSpPr>
          <p:nvPr>
            <p:ph type="title"/>
          </p:nvPr>
        </p:nvSpPr>
        <p:spPr>
          <a:xfrm>
            <a:off x="1098468" y="885651"/>
            <a:ext cx="3229803" cy="4624603"/>
          </a:xfrm>
        </p:spPr>
        <p:txBody>
          <a:bodyPr>
            <a:normAutofit/>
          </a:bodyPr>
          <a:lstStyle/>
          <a:p>
            <a:r>
              <a:rPr lang="en-US" dirty="0">
                <a:solidFill>
                  <a:srgbClr val="FFFFFF"/>
                </a:solidFill>
              </a:rPr>
              <a:t>Results and Discussion </a:t>
            </a:r>
          </a:p>
        </p:txBody>
      </p:sp>
      <p:sp>
        <p:nvSpPr>
          <p:cNvPr id="14" name="Content Placeholder 13">
            <a:extLst>
              <a:ext uri="{FF2B5EF4-FFF2-40B4-BE49-F238E27FC236}">
                <a16:creationId xmlns:a16="http://schemas.microsoft.com/office/drawing/2014/main" id="{2F1F96B8-0EE6-4068-947E-43F3A93A49DB}"/>
              </a:ext>
            </a:extLst>
          </p:cNvPr>
          <p:cNvSpPr>
            <a:spLocks noGrp="1"/>
          </p:cNvSpPr>
          <p:nvPr>
            <p:ph idx="1"/>
          </p:nvPr>
        </p:nvSpPr>
        <p:spPr>
          <a:xfrm>
            <a:off x="4937670" y="1825625"/>
            <a:ext cx="6416129" cy="4351338"/>
          </a:xfrm>
        </p:spPr>
        <p:txBody>
          <a:bodyPr>
            <a:normAutofit fontScale="70000" lnSpcReduction="20000"/>
          </a:bodyPr>
          <a:lstStyle/>
          <a:p>
            <a:r>
              <a:rPr lang="en-US" dirty="0"/>
              <a:t>Throughout this process, I learned that Toronto has an incredibly large and diverse food scene. Some neighborhoods have over 15 different types of cuisines! </a:t>
            </a:r>
          </a:p>
          <a:p>
            <a:r>
              <a:rPr lang="en-US" dirty="0"/>
              <a:t>Mexican restaurants, on the other hand, aren’t nearly as popular. Mexican restaurants appear in the top 3 most common only 3 times, and never the number 1 most popular restaurant of any of the neighborhoods.</a:t>
            </a:r>
          </a:p>
          <a:p>
            <a:r>
              <a:rPr lang="en-US" dirty="0"/>
              <a:t>After analyzing several locations in, and around, Toronto, I will recommend Central Bay Street to my client as the optimal location for a successful Mexican restaurant. Christie neighborhood is one of the few neighborhoods that doesn’t have any Mexican restaurants within its top 15 most popular restaurants. This provides my client the opportunity to bring a new flavor to the neighborhood and avoid direct competition within.</a:t>
            </a:r>
          </a:p>
        </p:txBody>
      </p:sp>
    </p:spTree>
    <p:extLst>
      <p:ext uri="{BB962C8B-B14F-4D97-AF65-F5344CB8AC3E}">
        <p14:creationId xmlns:p14="http://schemas.microsoft.com/office/powerpoint/2010/main" val="1690682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400</Words>
  <Application>Microsoft Office PowerPoint</Application>
  <PresentationFormat>Widescreen</PresentationFormat>
  <Paragraphs>82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Choosing Mexican Restaurant Location—Successfully</vt:lpstr>
      <vt:lpstr>Which neighborhood is a Mexican restaurant best suited for success?</vt:lpstr>
      <vt:lpstr>Restaurant Popularity</vt:lpstr>
      <vt:lpstr>Results and 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Mexican Restaurant Location—Successfully</dc:title>
  <dc:creator>De Joy, Luke J</dc:creator>
  <cp:lastModifiedBy>De Joy, Luke J</cp:lastModifiedBy>
  <cp:revision>6</cp:revision>
  <dcterms:created xsi:type="dcterms:W3CDTF">2021-02-24T03:55:06Z</dcterms:created>
  <dcterms:modified xsi:type="dcterms:W3CDTF">2021-04-21T18:53:45Z</dcterms:modified>
</cp:coreProperties>
</file>