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9" r:id="rId3"/>
    <p:sldId id="257" r:id="rId4"/>
    <p:sldId id="263" r:id="rId5"/>
    <p:sldId id="261" r:id="rId6"/>
    <p:sldId id="262" r:id="rId7"/>
    <p:sldId id="265" r:id="rId8"/>
    <p:sldId id="260" r:id="rId9"/>
    <p:sldId id="264" r:id="rId10"/>
    <p:sldId id="25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314" autoAdjust="0"/>
  </p:normalViewPr>
  <p:slideViewPr>
    <p:cSldViewPr>
      <p:cViewPr varScale="1">
        <p:scale>
          <a:sx n="126" d="100"/>
          <a:sy n="126" d="100"/>
        </p:scale>
        <p:origin x="1194" y="12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CCA265-2102-4E19-9393-762ABDFD7676}" type="datetimeFigureOut">
              <a:rPr lang="en-GB" smtClean="0"/>
              <a:t>26/04/2023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2E83FC-1041-4A39-9400-CE219EE97AAF}" type="slidenum">
              <a:rPr lang="en-GB" smtClean="0"/>
              <a:t>‹#›</a:t>
            </a:fld>
            <a:endParaRPr lang="en-GB"/>
          </a:p>
        </p:txBody>
      </p:sp>
    </p:spTree>
    <p:extLst>
      <p:ext uri="{BB962C8B-B14F-4D97-AF65-F5344CB8AC3E}">
        <p14:creationId xmlns:p14="http://schemas.microsoft.com/office/powerpoint/2010/main" val="609431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http://dicom.nema.org/medical/dicom/2014c/output/chtml/part03/sect_C.8.9.4.html </a:t>
            </a:r>
          </a:p>
        </p:txBody>
      </p:sp>
      <p:sp>
        <p:nvSpPr>
          <p:cNvPr id="4" name="Slide Number Placeholder 3"/>
          <p:cNvSpPr>
            <a:spLocks noGrp="1"/>
          </p:cNvSpPr>
          <p:nvPr>
            <p:ph type="sldNum" sz="quarter" idx="10"/>
          </p:nvPr>
        </p:nvSpPr>
        <p:spPr/>
        <p:txBody>
          <a:bodyPr/>
          <a:lstStyle/>
          <a:p>
            <a:fld id="{2E2E83FC-1041-4A39-9400-CE219EE97AAF}" type="slidenum">
              <a:rPr lang="en-GB" smtClean="0"/>
              <a:t>3</a:t>
            </a:fld>
            <a:endParaRPr lang="en-GB"/>
          </a:p>
        </p:txBody>
      </p:sp>
    </p:spTree>
    <p:extLst>
      <p:ext uri="{BB962C8B-B14F-4D97-AF65-F5344CB8AC3E}">
        <p14:creationId xmlns:p14="http://schemas.microsoft.com/office/powerpoint/2010/main" val="2050795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1200" dirty="0" err="1">
                <a:solidFill>
                  <a:schemeClr val="tx1"/>
                </a:solidFill>
                <a:effectLst/>
                <a:latin typeface="+mn-lt"/>
                <a:ea typeface="+mn-ea"/>
                <a:cs typeface="+mn-cs"/>
              </a:rPr>
              <a:t>start_time_str</a:t>
            </a:r>
            <a:r>
              <a:rPr lang="en-GB" sz="1200" b="0" kern="1200" dirty="0">
                <a:solidFill>
                  <a:schemeClr val="tx1"/>
                </a:solidFill>
                <a:effectLst/>
                <a:latin typeface="+mn-lt"/>
                <a:ea typeface="+mn-ea"/>
                <a:cs typeface="+mn-cs"/>
              </a:rPr>
              <a:t> = </a:t>
            </a:r>
            <a:r>
              <a:rPr lang="en-GB" sz="1200" b="0" kern="1200" dirty="0" err="1">
                <a:solidFill>
                  <a:schemeClr val="tx1"/>
                </a:solidFill>
                <a:effectLst/>
                <a:latin typeface="+mn-lt"/>
                <a:ea typeface="+mn-ea"/>
                <a:cs typeface="+mn-cs"/>
              </a:rPr>
              <a:t>s.RadiopharmaceuticalInformationSequence</a:t>
            </a:r>
            <a:r>
              <a:rPr lang="en-GB" sz="1200" b="0" kern="1200" dirty="0">
                <a:solidFill>
                  <a:schemeClr val="tx1"/>
                </a:solidFill>
                <a:effectLst/>
                <a:latin typeface="+mn-lt"/>
                <a:ea typeface="+mn-ea"/>
                <a:cs typeface="+mn-cs"/>
              </a:rPr>
              <a:t>[</a:t>
            </a:r>
          </a:p>
          <a:p>
            <a:r>
              <a:rPr lang="en-GB" sz="1200" b="0" kern="1200" dirty="0">
                <a:solidFill>
                  <a:schemeClr val="tx1"/>
                </a:solidFill>
                <a:effectLst/>
                <a:latin typeface="+mn-lt"/>
                <a:ea typeface="+mn-ea"/>
                <a:cs typeface="+mn-cs"/>
              </a:rPr>
              <a:t>                0].</a:t>
            </a:r>
            <a:r>
              <a:rPr lang="en-GB" sz="1200" b="0" kern="1200" dirty="0" err="1">
                <a:solidFill>
                  <a:schemeClr val="tx1"/>
                </a:solidFill>
                <a:effectLst/>
                <a:latin typeface="+mn-lt"/>
                <a:ea typeface="+mn-ea"/>
                <a:cs typeface="+mn-cs"/>
              </a:rPr>
              <a:t>RadiopharmaceuticalStartTime</a:t>
            </a:r>
            <a:endParaRPr lang="en-GB" sz="1200" b="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2E2E83FC-1041-4A39-9400-CE219EE97AAF}" type="slidenum">
              <a:rPr lang="en-GB" smtClean="0"/>
              <a:t>5</a:t>
            </a:fld>
            <a:endParaRPr lang="en-GB"/>
          </a:p>
        </p:txBody>
      </p:sp>
    </p:spTree>
    <p:extLst>
      <p:ext uri="{BB962C8B-B14F-4D97-AF65-F5344CB8AC3E}">
        <p14:creationId xmlns:p14="http://schemas.microsoft.com/office/powerpoint/2010/main" val="4220794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47ABC2-E33A-45F3-AC73-E9297D3CB9B4}"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EF0EEB-06CE-4476-A51C-57C40A0374E8}" type="slidenum">
              <a:rPr lang="en-GB" smtClean="0"/>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47ABC2-E33A-45F3-AC73-E9297D3CB9B4}"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EF0EEB-06CE-4476-A51C-57C40A0374E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7ABC2-E33A-45F3-AC73-E9297D3CB9B4}"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EF0EEB-06CE-4476-A51C-57C40A0374E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47ABC2-E33A-45F3-AC73-E9297D3CB9B4}"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EF0EEB-06CE-4476-A51C-57C40A0374E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7ABC2-E33A-45F3-AC73-E9297D3CB9B4}" type="datetimeFigureOut">
              <a:rPr lang="en-GB" smtClean="0"/>
              <a:t>26/04/2023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FEF0EEB-06CE-4476-A51C-57C40A0374E8}" type="slidenum">
              <a:rPr lang="en-GB" smtClean="0"/>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47ABC2-E33A-45F3-AC73-E9297D3CB9B4}" type="datetimeFigureOut">
              <a:rPr lang="en-GB" smtClean="0"/>
              <a:t>26/04/2023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EF0EEB-06CE-4476-A51C-57C40A0374E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47ABC2-E33A-45F3-AC73-E9297D3CB9B4}" type="datetimeFigureOut">
              <a:rPr lang="en-GB" smtClean="0"/>
              <a:t>26/04/2023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FEF0EEB-06CE-4476-A51C-57C40A0374E8}"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47ABC2-E33A-45F3-AC73-E9297D3CB9B4}" type="datetimeFigureOut">
              <a:rPr lang="en-GB" smtClean="0"/>
              <a:t>26/04/2023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FEF0EEB-06CE-4476-A51C-57C40A0374E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7ABC2-E33A-45F3-AC73-E9297D3CB9B4}" type="datetimeFigureOut">
              <a:rPr lang="en-GB" smtClean="0"/>
              <a:t>26/04/2023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FEF0EEB-06CE-4476-A51C-57C40A0374E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7ABC2-E33A-45F3-AC73-E9297D3CB9B4}" type="datetimeFigureOut">
              <a:rPr lang="en-GB" smtClean="0"/>
              <a:t>26/04/2023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EF0EEB-06CE-4476-A51C-57C40A0374E8}"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7ABC2-E33A-45F3-AC73-E9297D3CB9B4}" type="datetimeFigureOut">
              <a:rPr lang="en-GB" smtClean="0"/>
              <a:t>26/04/2023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FEF0EEB-06CE-4476-A51C-57C40A0374E8}"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E47ABC2-E33A-45F3-AC73-E9297D3CB9B4}" type="datetimeFigureOut">
              <a:rPr lang="en-GB" smtClean="0"/>
              <a:t>26/04/2023</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FEF0EEB-06CE-4476-A51C-57C40A0374E8}"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a:t>PET dilemma</a:t>
            </a:r>
            <a:endParaRPr lang="en-GB" dirty="0"/>
          </a:p>
        </p:txBody>
      </p:sp>
      <p:sp>
        <p:nvSpPr>
          <p:cNvPr id="3" name="Subtitle 2"/>
          <p:cNvSpPr>
            <a:spLocks noGrp="1"/>
          </p:cNvSpPr>
          <p:nvPr>
            <p:ph type="subTitle" idx="1"/>
          </p:nvPr>
        </p:nvSpPr>
        <p:spPr/>
        <p:txBody>
          <a:bodyPr/>
          <a:lstStyle/>
          <a:p>
            <a:r>
              <a:rPr lang="it-IT" dirty="0" err="1"/>
              <a:t>What’s</a:t>
            </a:r>
            <a:r>
              <a:rPr lang="it-IT" dirty="0"/>
              <a:t> </a:t>
            </a:r>
            <a:r>
              <a:rPr lang="it-IT" dirty="0" err="1"/>
              <a:t>wrong</a:t>
            </a:r>
            <a:r>
              <a:rPr lang="it-IT" dirty="0"/>
              <a:t> with </a:t>
            </a:r>
            <a:r>
              <a:rPr lang="it-IT" dirty="0" err="1"/>
              <a:t>our</a:t>
            </a:r>
            <a:r>
              <a:rPr lang="it-IT" dirty="0"/>
              <a:t> PET images?</a:t>
            </a:r>
            <a:endParaRPr lang="en-GB" dirty="0"/>
          </a:p>
        </p:txBody>
      </p:sp>
    </p:spTree>
    <p:extLst>
      <p:ext uri="{BB962C8B-B14F-4D97-AF65-F5344CB8AC3E}">
        <p14:creationId xmlns:p14="http://schemas.microsoft.com/office/powerpoint/2010/main" val="481860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PET EARL</a:t>
            </a:r>
            <a:endParaRPr lang="en-GB" dirty="0"/>
          </a:p>
        </p:txBody>
      </p:sp>
      <p:sp>
        <p:nvSpPr>
          <p:cNvPr id="3" name="Content Placeholder 2"/>
          <p:cNvSpPr>
            <a:spLocks noGrp="1"/>
          </p:cNvSpPr>
          <p:nvPr>
            <p:ph idx="1"/>
          </p:nvPr>
        </p:nvSpPr>
        <p:spPr/>
        <p:txBody>
          <a:bodyPr/>
          <a:lstStyle/>
          <a:p>
            <a:endParaRPr lang="en-GB" dirty="0"/>
          </a:p>
        </p:txBody>
      </p:sp>
    </p:spTree>
    <p:extLst>
      <p:ext uri="{BB962C8B-B14F-4D97-AF65-F5344CB8AC3E}">
        <p14:creationId xmlns:p14="http://schemas.microsoft.com/office/powerpoint/2010/main" val="248561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Factors</a:t>
            </a:r>
            <a:r>
              <a:rPr lang="it-IT" dirty="0"/>
              <a:t> </a:t>
            </a:r>
            <a:r>
              <a:rPr lang="it-IT" dirty="0" err="1"/>
              <a:t>influncing</a:t>
            </a:r>
            <a:r>
              <a:rPr lang="it-IT" dirty="0"/>
              <a:t> PET </a:t>
            </a:r>
            <a:r>
              <a:rPr lang="it-IT" dirty="0" err="1"/>
              <a:t>parameters</a:t>
            </a:r>
            <a:endParaRPr lang="en-GB"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501"/>
          <a:stretch/>
        </p:blipFill>
        <p:spPr bwMode="auto">
          <a:xfrm>
            <a:off x="2483768" y="1552100"/>
            <a:ext cx="4608512" cy="4932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195736" y="4365104"/>
            <a:ext cx="5184576" cy="1512168"/>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2347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How </a:t>
            </a:r>
            <a:r>
              <a:rPr lang="it-IT" dirty="0" err="1"/>
              <a:t>is</a:t>
            </a:r>
            <a:r>
              <a:rPr lang="it-IT" dirty="0"/>
              <a:t> SUV </a:t>
            </a:r>
            <a:r>
              <a:rPr lang="it-IT" dirty="0" err="1"/>
              <a:t>calculated</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994" y="1196752"/>
                <a:ext cx="8229600" cy="4876800"/>
              </a:xfrm>
            </p:spPr>
            <p:txBody>
              <a:bodyPr>
                <a:normAutofit/>
              </a:bodyPr>
              <a:lstStyle/>
              <a:p>
                <a:pPr marL="0" indent="0">
                  <a:buNone/>
                </a:pPr>
                <a:endParaRPr lang="it-IT" sz="2800" b="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it-IT" sz="2800" b="0" i="1" smtClean="0">
                          <a:latin typeface="Cambria Math"/>
                        </a:rPr>
                        <m:t>𝑈</m:t>
                      </m:r>
                      <m:r>
                        <a:rPr lang="it-IT" sz="2800" b="0" i="1" smtClean="0">
                          <a:latin typeface="Cambria Math"/>
                        </a:rPr>
                        <m:t>=</m:t>
                      </m:r>
                      <m:r>
                        <a:rPr lang="it-IT" sz="2800" b="0" i="1" smtClean="0">
                          <a:latin typeface="Cambria Math"/>
                        </a:rPr>
                        <m:t>𝑚</m:t>
                      </m:r>
                      <m:r>
                        <a:rPr lang="it-IT" sz="2800" b="0" i="1" smtClean="0">
                          <a:latin typeface="Cambria Math"/>
                        </a:rPr>
                        <m:t>∗</m:t>
                      </m:r>
                      <m:r>
                        <a:rPr lang="it-IT" sz="2800" b="0" i="1" smtClean="0">
                          <a:latin typeface="Cambria Math"/>
                        </a:rPr>
                        <m:t>𝑆𝑉</m:t>
                      </m:r>
                      <m:r>
                        <a:rPr lang="it-IT" sz="2800" b="0" i="1" smtClean="0">
                          <a:latin typeface="Cambria Math"/>
                        </a:rPr>
                        <m:t>+</m:t>
                      </m:r>
                      <m:r>
                        <a:rPr lang="it-IT" sz="2800" b="0" i="1" smtClean="0">
                          <a:latin typeface="Cambria Math"/>
                        </a:rPr>
                        <m:t>𝑏</m:t>
                      </m:r>
                    </m:oMath>
                  </m:oMathPara>
                </a14:m>
                <a:endParaRPr lang="en-GB" sz="2800" dirty="0"/>
              </a:p>
              <a:p>
                <a:r>
                  <a:rPr lang="it-IT" sz="2000" dirty="0"/>
                  <a:t>U: pixel </a:t>
                </a:r>
                <a:r>
                  <a:rPr lang="it-IT" sz="2000" dirty="0" err="1"/>
                  <a:t>value</a:t>
                </a:r>
                <a:r>
                  <a:rPr lang="it-IT" sz="2000" dirty="0"/>
                  <a:t> </a:t>
                </a:r>
                <a:r>
                  <a:rPr lang="it-IT" sz="2000" dirty="0" err="1"/>
                  <a:t>units</a:t>
                </a:r>
                <a:endParaRPr lang="it-IT" sz="2000" dirty="0"/>
              </a:p>
              <a:p>
                <a:r>
                  <a:rPr lang="it-IT" sz="2000" dirty="0"/>
                  <a:t>m: </a:t>
                </a:r>
                <a:r>
                  <a:rPr lang="it-IT" sz="2000" dirty="0" err="1"/>
                  <a:t>Rescale</a:t>
                </a:r>
                <a:r>
                  <a:rPr lang="it-IT" sz="2000" dirty="0"/>
                  <a:t> </a:t>
                </a:r>
                <a:r>
                  <a:rPr lang="it-IT" sz="2000" dirty="0" err="1"/>
                  <a:t>Slope</a:t>
                </a:r>
                <a:endParaRPr lang="it-IT" sz="2000" dirty="0"/>
              </a:p>
              <a:p>
                <a:r>
                  <a:rPr lang="it-IT" sz="2000" dirty="0"/>
                  <a:t>b: </a:t>
                </a:r>
                <a:r>
                  <a:rPr lang="it-IT" sz="2000" dirty="0" err="1"/>
                  <a:t>Rescale</a:t>
                </a:r>
                <a:r>
                  <a:rPr lang="it-IT" sz="2000" dirty="0"/>
                  <a:t> </a:t>
                </a:r>
                <a:r>
                  <a:rPr lang="it-IT" sz="2000" dirty="0" err="1"/>
                  <a:t>Intercept</a:t>
                </a:r>
                <a:r>
                  <a:rPr lang="it-IT" sz="2000" dirty="0"/>
                  <a:t> [</a:t>
                </a:r>
                <a:r>
                  <a:rPr lang="it-IT" sz="2000" dirty="0" err="1"/>
                  <a:t>always</a:t>
                </a:r>
                <a:r>
                  <a:rPr lang="it-IT" sz="2000" dirty="0"/>
                  <a:t> 0 for PET images]</a:t>
                </a:r>
              </a:p>
              <a:p>
                <a:r>
                  <a:rPr lang="it-IT" sz="2000" dirty="0"/>
                  <a:t>SV: </a:t>
                </a:r>
                <a:r>
                  <a:rPr lang="it-IT" sz="2000" dirty="0" err="1"/>
                  <a:t>stored</a:t>
                </a:r>
                <a:r>
                  <a:rPr lang="it-IT" sz="2000" dirty="0"/>
                  <a:t> </a:t>
                </a:r>
                <a:r>
                  <a:rPr lang="it-IT" sz="2000" dirty="0" err="1"/>
                  <a:t>values</a:t>
                </a:r>
                <a:endParaRPr lang="it-IT" sz="2000" dirty="0"/>
              </a:p>
              <a:p>
                <a:pPr marL="0" indent="0">
                  <a:buNone/>
                </a:pPr>
                <a:endParaRPr lang="it-IT" sz="2000" dirty="0"/>
              </a:p>
              <a:p>
                <a:pPr marL="0" indent="0">
                  <a:buNone/>
                </a:pPr>
                <a:r>
                  <a:rPr lang="en-GB" sz="1800" dirty="0"/>
                  <a:t>PET image pixels and injected dose are decay corrected to the </a:t>
                </a:r>
                <a:r>
                  <a:rPr lang="en-GB" sz="1800" b="1" dirty="0"/>
                  <a:t>start of scan</a:t>
                </a:r>
                <a:r>
                  <a:rPr lang="en-GB" sz="1800" dirty="0"/>
                  <a:t>. Pet image pixels are in units of activity/volume.</a:t>
                </a:r>
                <a:endParaRPr lang="it-IT" sz="2000" dirty="0"/>
              </a:p>
              <a:p>
                <a:pPr marL="0" indent="0">
                  <a:buNone/>
                </a:pPr>
                <a:r>
                  <a:rPr lang="it-IT" sz="2000" dirty="0" err="1"/>
                  <a:t>Stored</a:t>
                </a:r>
                <a:r>
                  <a:rPr lang="it-IT" sz="2000" dirty="0"/>
                  <a:t> </a:t>
                </a:r>
                <a:r>
                  <a:rPr lang="it-IT" sz="2000" dirty="0" err="1"/>
                  <a:t>Values</a:t>
                </a:r>
                <a:r>
                  <a:rPr lang="it-IT" sz="2000" dirty="0"/>
                  <a:t> can </a:t>
                </a:r>
                <a:r>
                  <a:rPr lang="it-IT" sz="2000" dirty="0" err="1"/>
                  <a:t>have</a:t>
                </a:r>
                <a:r>
                  <a:rPr lang="it-IT" sz="2000" dirty="0"/>
                  <a:t> </a:t>
                </a:r>
                <a:r>
                  <a:rPr lang="it-IT" sz="2000" dirty="0" err="1"/>
                  <a:t>different</a:t>
                </a:r>
                <a:r>
                  <a:rPr lang="it-IT" sz="2000" dirty="0"/>
                  <a:t> </a:t>
                </a:r>
                <a:r>
                  <a:rPr lang="it-IT" sz="2000" dirty="0" err="1"/>
                  <a:t>units</a:t>
                </a:r>
                <a:r>
                  <a:rPr lang="it-IT" sz="2000" dirty="0"/>
                  <a:t> (</a:t>
                </a:r>
                <a:r>
                  <a:rPr lang="it-IT" sz="2000" dirty="0" err="1"/>
                  <a:t>Bqml</a:t>
                </a:r>
                <a:r>
                  <a:rPr lang="it-IT" sz="2000" dirty="0"/>
                  <a:t>, </a:t>
                </a:r>
                <a:r>
                  <a:rPr lang="it-IT" sz="2000" dirty="0" err="1"/>
                  <a:t>bsa</a:t>
                </a:r>
                <a:r>
                  <a:rPr lang="it-IT" sz="2000" dirty="0"/>
                  <a:t>, </a:t>
                </a:r>
                <a:r>
                  <a:rPr lang="it-IT" sz="2000" dirty="0" err="1"/>
                  <a:t>lbm</a:t>
                </a:r>
                <a:r>
                  <a:rPr lang="it-IT" sz="2000" dirty="0"/>
                  <a:t>):</a:t>
                </a:r>
              </a:p>
              <a:p>
                <a:pPr marL="0" indent="0">
                  <a:buNone/>
                </a:pPr>
                <a:endParaRPr lang="it-IT" sz="2000" dirty="0"/>
              </a:p>
              <a:p>
                <a:pPr>
                  <a:buFontTx/>
                  <a:buChar char="-"/>
                </a:pPr>
                <a:r>
                  <a:rPr lang="it-IT" sz="1800" dirty="0" err="1"/>
                  <a:t>If</a:t>
                </a:r>
                <a:r>
                  <a:rPr lang="it-IT" sz="1800" dirty="0"/>
                  <a:t> </a:t>
                </a:r>
                <a:r>
                  <a:rPr lang="it-IT" sz="1800" dirty="0" err="1"/>
                  <a:t>units</a:t>
                </a:r>
                <a:r>
                  <a:rPr lang="it-IT" sz="1800" dirty="0"/>
                  <a:t> are in </a:t>
                </a:r>
                <a:r>
                  <a:rPr lang="it-IT" sz="1800" dirty="0" err="1"/>
                  <a:t>Bqml</a:t>
                </a:r>
                <a:r>
                  <a:rPr lang="it-IT" sz="1800" dirty="0"/>
                  <a:t> </a:t>
                </a:r>
                <a:r>
                  <a:rPr lang="it-IT" sz="1800" dirty="0" err="1"/>
                  <a:t>then</a:t>
                </a:r>
                <a:r>
                  <a:rPr lang="it-IT" sz="1800" dirty="0"/>
                  <a:t>:  </a:t>
                </a:r>
                <a:r>
                  <a:rPr lang="en-GB" sz="1600" dirty="0" err="1"/>
                  <a:t>im</a:t>
                </a:r>
                <a:r>
                  <a:rPr lang="en-GB" sz="1600" dirty="0"/>
                  <a:t> = pet / </a:t>
                </a:r>
                <a:r>
                  <a:rPr lang="en-GB" sz="1600" dirty="0" err="1"/>
                  <a:t>actual_activity</a:t>
                </a:r>
                <a:r>
                  <a:rPr lang="en-GB" sz="1600" dirty="0"/>
                  <a:t> * (</a:t>
                </a:r>
                <a:r>
                  <a:rPr lang="en-GB" sz="1600" dirty="0" err="1"/>
                  <a:t>patient_weight</a:t>
                </a:r>
                <a:r>
                  <a:rPr lang="en-GB" sz="1600" dirty="0"/>
                  <a:t> (Kg) * 1000)</a:t>
                </a:r>
              </a:p>
              <a:p>
                <a:pPr>
                  <a:buFontTx/>
                  <a:buChar char="-"/>
                </a:pPr>
                <a:endParaRPr lang="en-GB" sz="1800" dirty="0"/>
              </a:p>
              <a:p>
                <a:pPr marL="0" indent="0">
                  <a:buNone/>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994" y="1196752"/>
                <a:ext cx="8229600" cy="4876800"/>
              </a:xfrm>
              <a:blipFill rotWithShape="1">
                <a:blip r:embed="rId3"/>
                <a:stretch>
                  <a:fillRect l="-741" r="-519"/>
                </a:stretch>
              </a:blipFill>
            </p:spPr>
            <p:txBody>
              <a:bodyPr/>
              <a:lstStyle/>
              <a:p>
                <a:r>
                  <a:rPr lang="en-GB">
                    <a:noFill/>
                  </a:rPr>
                  <a:t> </a:t>
                </a:r>
              </a:p>
            </p:txBody>
          </p:sp>
        </mc:Fallback>
      </mc:AlternateContent>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5636096"/>
            <a:ext cx="46101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370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Info </a:t>
            </a:r>
            <a:r>
              <a:rPr lang="it-IT" dirty="0" err="1"/>
              <a:t>other</a:t>
            </a:r>
            <a:r>
              <a:rPr lang="it-IT" dirty="0"/>
              <a:t> </a:t>
            </a:r>
            <a:r>
              <a:rPr lang="it-IT" dirty="0" err="1"/>
              <a:t>calculations</a:t>
            </a:r>
            <a:endParaRPr lang="en-GB" dirty="0"/>
          </a:p>
        </p:txBody>
      </p:sp>
      <p:sp>
        <p:nvSpPr>
          <p:cNvPr id="3" name="Content Placeholder 2"/>
          <p:cNvSpPr>
            <a:spLocks noGrp="1"/>
          </p:cNvSpPr>
          <p:nvPr>
            <p:ph idx="1"/>
          </p:nvPr>
        </p:nvSpPr>
        <p:spPr>
          <a:xfrm>
            <a:off x="467544" y="1484784"/>
            <a:ext cx="8229600" cy="5069160"/>
          </a:xfrm>
        </p:spPr>
        <p:txBody>
          <a:bodyPr>
            <a:noAutofit/>
          </a:bodyPr>
          <a:lstStyle/>
          <a:p>
            <a:pPr marL="0" indent="0">
              <a:buNone/>
            </a:pPr>
            <a:r>
              <a:rPr lang="en-GB" sz="1100" dirty="0"/>
              <a:t>If the original image units are </a:t>
            </a:r>
            <a:r>
              <a:rPr lang="en-GB" sz="1100" dirty="0" err="1"/>
              <a:t>Bq</a:t>
            </a:r>
            <a:r>
              <a:rPr lang="en-GB" sz="1100" dirty="0"/>
              <a:t>/ml and all the necessary data are present, PET images can be displayed in units of SUVs.</a:t>
            </a:r>
          </a:p>
          <a:p>
            <a:pPr marL="0" indent="0">
              <a:buNone/>
            </a:pPr>
            <a:endParaRPr lang="en-GB" sz="1100" dirty="0"/>
          </a:p>
          <a:p>
            <a:pPr marL="0" indent="0">
              <a:buNone/>
            </a:pPr>
            <a:r>
              <a:rPr lang="en-GB" sz="1100" dirty="0"/>
              <a:t>If the PET image units field, (54,1001) is set to BQML, then the PET images may be displayed in SUVs or in uptake in the form of </a:t>
            </a:r>
            <a:r>
              <a:rPr lang="en-GB" sz="1100" dirty="0" err="1"/>
              <a:t>Bq</a:t>
            </a:r>
            <a:r>
              <a:rPr lang="en-GB" sz="1100" dirty="0"/>
              <a:t>/ml. The application must do the conversion from activity concentration to SUV. GE Applications provide the following SUV types: SUV Body Weight  (</a:t>
            </a:r>
            <a:r>
              <a:rPr lang="en-GB" sz="1100" dirty="0" err="1"/>
              <a:t>SUVbw</a:t>
            </a:r>
            <a:r>
              <a:rPr lang="en-GB" sz="1100" dirty="0"/>
              <a:t>), SUV Body Surface Area (</a:t>
            </a:r>
            <a:r>
              <a:rPr lang="en-GB" sz="1100" dirty="0" err="1"/>
              <a:t>SUVbsa</a:t>
            </a:r>
            <a:r>
              <a:rPr lang="en-GB" sz="1100" dirty="0"/>
              <a:t>), SUV Lean Body Mass (</a:t>
            </a:r>
            <a:r>
              <a:rPr lang="en-GB" sz="1100" dirty="0" err="1"/>
              <a:t>SUVlbm</a:t>
            </a:r>
            <a:r>
              <a:rPr lang="en-GB" sz="1100" dirty="0"/>
              <a:t>)</a:t>
            </a:r>
          </a:p>
          <a:p>
            <a:pPr marL="0" indent="0">
              <a:buNone/>
            </a:pPr>
            <a:endParaRPr lang="en-GB" sz="1100" dirty="0"/>
          </a:p>
          <a:p>
            <a:pPr marL="0" indent="0">
              <a:buNone/>
            </a:pPr>
            <a:r>
              <a:rPr lang="en-GB" sz="1100" dirty="0"/>
              <a:t>SUV References</a:t>
            </a:r>
          </a:p>
          <a:p>
            <a:pPr marL="0" indent="0">
              <a:buNone/>
            </a:pPr>
            <a:r>
              <a:rPr lang="en-GB" sz="1100" b="1" dirty="0"/>
              <a:t>Calculation of </a:t>
            </a:r>
            <a:r>
              <a:rPr lang="en-GB" sz="1100" b="1" dirty="0" err="1"/>
              <a:t>SUVbw</a:t>
            </a:r>
            <a:r>
              <a:rPr lang="en-GB" sz="1100" b="1" dirty="0"/>
              <a:t> and </a:t>
            </a:r>
            <a:r>
              <a:rPr lang="en-GB" sz="1100" b="1" dirty="0" err="1"/>
              <a:t>SUVbsa</a:t>
            </a:r>
            <a:r>
              <a:rPr lang="en-GB" sz="1100" b="1" dirty="0"/>
              <a:t> </a:t>
            </a:r>
            <a:r>
              <a:rPr lang="en-GB" sz="1100" dirty="0"/>
              <a:t>are according to the following equations, taken from Kim et al. Journal of Nuclear Medicine. Volume 35, No. 1, January 1994. </a:t>
            </a:r>
            <a:r>
              <a:rPr lang="en-GB" sz="1100" dirty="0" err="1"/>
              <a:t>pp</a:t>
            </a:r>
            <a:r>
              <a:rPr lang="en-GB" sz="1100" dirty="0"/>
              <a:t> 164-167.</a:t>
            </a:r>
          </a:p>
          <a:p>
            <a:pPr marL="0" indent="0">
              <a:buNone/>
            </a:pPr>
            <a:r>
              <a:rPr lang="en-GB" sz="1100" dirty="0" err="1"/>
              <a:t>SUVbw</a:t>
            </a:r>
            <a:r>
              <a:rPr lang="en-GB" sz="1100" dirty="0"/>
              <a:t> = (PET image Pixels) * (weight in grams) / (injected dose).</a:t>
            </a:r>
          </a:p>
          <a:p>
            <a:pPr marL="0" indent="0">
              <a:buNone/>
            </a:pPr>
            <a:r>
              <a:rPr lang="en-GB" sz="1100" dirty="0" err="1"/>
              <a:t>SUVbsa</a:t>
            </a:r>
            <a:r>
              <a:rPr lang="en-GB" sz="1100" dirty="0"/>
              <a:t> = (PET image Pixels) * (BSA in m2) * (10000 cm2/m2) / (injected dose).</a:t>
            </a:r>
          </a:p>
          <a:p>
            <a:pPr marL="0" indent="0">
              <a:buNone/>
            </a:pPr>
            <a:r>
              <a:rPr lang="en-GB" sz="1100" dirty="0"/>
              <a:t>(BSA in m2) = [(weight in kg)^0.425 * (height in cm)^0.725 * 0.007184].</a:t>
            </a:r>
          </a:p>
          <a:p>
            <a:pPr marL="0" indent="0">
              <a:buNone/>
            </a:pPr>
            <a:endParaRPr lang="en-GB" sz="1100" dirty="0"/>
          </a:p>
          <a:p>
            <a:pPr marL="0" indent="0">
              <a:buNone/>
            </a:pPr>
            <a:r>
              <a:rPr lang="en-GB" sz="1100" b="1" dirty="0"/>
              <a:t>Calculation of </a:t>
            </a:r>
            <a:r>
              <a:rPr lang="en-GB" sz="1100" b="1" dirty="0" err="1"/>
              <a:t>SUVlbm</a:t>
            </a:r>
            <a:r>
              <a:rPr lang="en-GB" sz="1100" b="1" dirty="0"/>
              <a:t> </a:t>
            </a:r>
            <a:r>
              <a:rPr lang="en-GB" sz="1100" dirty="0"/>
              <a:t>is according to Sugawara et al. Radiology, November 1999. </a:t>
            </a:r>
            <a:r>
              <a:rPr lang="en-GB" sz="1100" dirty="0" err="1"/>
              <a:t>pp</a:t>
            </a:r>
            <a:r>
              <a:rPr lang="en-GB" sz="1100" dirty="0"/>
              <a:t> 521-525.</a:t>
            </a:r>
          </a:p>
          <a:p>
            <a:pPr marL="0" indent="0">
              <a:buNone/>
            </a:pPr>
            <a:r>
              <a:rPr lang="en-GB" sz="1100" dirty="0" err="1"/>
              <a:t>SUVlbm</a:t>
            </a:r>
            <a:r>
              <a:rPr lang="en-GB" sz="1100" dirty="0"/>
              <a:t> = (PET image Pixels) * (LBM in kg) * (1000 g/kg) / (injected dose).</a:t>
            </a:r>
          </a:p>
          <a:p>
            <a:pPr marL="0" indent="0">
              <a:buNone/>
            </a:pPr>
            <a:r>
              <a:rPr lang="en-GB" sz="1100" dirty="0"/>
              <a:t>For Males: LBM in kg = 1.10 * (weight in kg) – 120 * [(weight in kg) / (height in cm)]^2.</a:t>
            </a:r>
          </a:p>
          <a:p>
            <a:pPr marL="0" indent="0">
              <a:buNone/>
            </a:pPr>
            <a:r>
              <a:rPr lang="en-GB" sz="1100" dirty="0"/>
              <a:t>For Females: LBM in kg = 1.07 * (weight in kg) – 148 * [(weight in kg) / (height in cm)]^2.</a:t>
            </a:r>
          </a:p>
          <a:p>
            <a:pPr marL="0" indent="0">
              <a:buNone/>
            </a:pPr>
            <a:endParaRPr lang="en-GB" sz="1100" dirty="0"/>
          </a:p>
          <a:p>
            <a:pPr marL="0" indent="0">
              <a:buNone/>
            </a:pPr>
            <a:r>
              <a:rPr lang="en-GB" sz="1100" dirty="0"/>
              <a:t>Images converted to </a:t>
            </a:r>
            <a:r>
              <a:rPr lang="en-GB" sz="1100" dirty="0" err="1"/>
              <a:t>SUVbw</a:t>
            </a:r>
            <a:r>
              <a:rPr lang="en-GB" sz="1100" dirty="0"/>
              <a:t> are displayed with units of g/ml</a:t>
            </a:r>
          </a:p>
          <a:p>
            <a:pPr marL="0" indent="0">
              <a:buNone/>
            </a:pPr>
            <a:r>
              <a:rPr lang="en-GB" sz="1100" dirty="0"/>
              <a:t>Images converted to </a:t>
            </a:r>
            <a:r>
              <a:rPr lang="en-GB" sz="1100" dirty="0" err="1"/>
              <a:t>SUVbsa</a:t>
            </a:r>
            <a:r>
              <a:rPr lang="en-GB" sz="1100" dirty="0"/>
              <a:t> are displayed with units of cm2/ml</a:t>
            </a:r>
          </a:p>
          <a:p>
            <a:pPr marL="0" indent="0">
              <a:buNone/>
            </a:pPr>
            <a:r>
              <a:rPr lang="en-GB" sz="1100" dirty="0"/>
              <a:t>Images converted to </a:t>
            </a:r>
            <a:r>
              <a:rPr lang="en-GB" sz="1100" dirty="0" err="1"/>
              <a:t>SUVlbm</a:t>
            </a:r>
            <a:r>
              <a:rPr lang="en-GB" sz="1100" dirty="0"/>
              <a:t> are displayed with units of g/ml</a:t>
            </a:r>
          </a:p>
          <a:p>
            <a:pPr marL="0" indent="0">
              <a:buNone/>
            </a:pPr>
            <a:endParaRPr lang="en-GB" sz="1100" dirty="0"/>
          </a:p>
          <a:p>
            <a:pPr marL="0" indent="0">
              <a:buNone/>
            </a:pPr>
            <a:r>
              <a:rPr lang="en-GB" sz="1100" dirty="0"/>
              <a:t>Images with initial units of uptake (</a:t>
            </a:r>
            <a:r>
              <a:rPr lang="en-GB" sz="1100" dirty="0" err="1"/>
              <a:t>Bq</a:t>
            </a:r>
            <a:r>
              <a:rPr lang="en-GB" sz="1100" dirty="0"/>
              <a:t>/ml), may be converted to SUVs and back to uptake or to another SUV type. However if the images are loaded in some units other than uptake, then no conversion shall be allowed. This holds true even if the units are the same as SUV units. This is because there is no way to know exactly how the SUVs were calculated.</a:t>
            </a:r>
          </a:p>
        </p:txBody>
      </p:sp>
    </p:spTree>
    <p:extLst>
      <p:ext uri="{BB962C8B-B14F-4D97-AF65-F5344CB8AC3E}">
        <p14:creationId xmlns:p14="http://schemas.microsoft.com/office/powerpoint/2010/main" val="346919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Terminology</a:t>
            </a:r>
            <a:endParaRPr lang="en-GB" dirty="0"/>
          </a:p>
        </p:txBody>
      </p:sp>
      <p:sp>
        <p:nvSpPr>
          <p:cNvPr id="3" name="Content Placeholder 2"/>
          <p:cNvSpPr>
            <a:spLocks noGrp="1"/>
          </p:cNvSpPr>
          <p:nvPr>
            <p:ph idx="1"/>
          </p:nvPr>
        </p:nvSpPr>
        <p:spPr/>
        <p:txBody>
          <a:bodyPr>
            <a:normAutofit lnSpcReduction="10000"/>
          </a:bodyPr>
          <a:lstStyle/>
          <a:p>
            <a:r>
              <a:rPr lang="it-IT" sz="2000" i="1" dirty="0" err="1">
                <a:solidFill>
                  <a:schemeClr val="accent3">
                    <a:lumMod val="60000"/>
                    <a:lumOff val="40000"/>
                  </a:schemeClr>
                </a:solidFill>
              </a:rPr>
              <a:t>acquisition_datatime</a:t>
            </a:r>
            <a:r>
              <a:rPr lang="it-IT" sz="2000" i="1" dirty="0">
                <a:solidFill>
                  <a:schemeClr val="accent3">
                    <a:lumMod val="60000"/>
                    <a:lumOff val="40000"/>
                  </a:schemeClr>
                </a:solidFill>
              </a:rPr>
              <a:t>:</a:t>
            </a:r>
            <a:r>
              <a:rPr lang="it-IT" sz="2000" i="1" dirty="0"/>
              <a:t> </a:t>
            </a:r>
            <a:r>
              <a:rPr lang="it-IT" sz="1600" i="1" dirty="0"/>
              <a:t>date and time of the </a:t>
            </a:r>
            <a:r>
              <a:rPr lang="it-IT" sz="1600" i="1" dirty="0" err="1"/>
              <a:t>acquisition</a:t>
            </a:r>
            <a:r>
              <a:rPr lang="it-IT" sz="1600" i="1" dirty="0"/>
              <a:t> of the data</a:t>
            </a:r>
          </a:p>
          <a:p>
            <a:r>
              <a:rPr lang="it-IT" sz="2000" i="1" dirty="0" err="1">
                <a:solidFill>
                  <a:schemeClr val="accent3">
                    <a:lumMod val="60000"/>
                    <a:lumOff val="40000"/>
                  </a:schemeClr>
                </a:solidFill>
              </a:rPr>
              <a:t>serie_datatime</a:t>
            </a:r>
            <a:r>
              <a:rPr lang="it-IT" sz="2000" i="1" dirty="0">
                <a:solidFill>
                  <a:schemeClr val="accent3">
                    <a:lumMod val="60000"/>
                    <a:lumOff val="40000"/>
                  </a:schemeClr>
                </a:solidFill>
              </a:rPr>
              <a:t>:</a:t>
            </a:r>
            <a:r>
              <a:rPr lang="it-IT" sz="2000" i="1" dirty="0"/>
              <a:t> </a:t>
            </a:r>
            <a:r>
              <a:rPr lang="en-GB" sz="1600" i="1" dirty="0"/>
              <a:t>Series Date (0008,0021) and Series Time (0008,0031) are used as the reference time for all PET Image Attributes that are temporally related, including activity measurements. Series Date (0008,0021) and Series Time (0008,0031) are not tied to any real-world event (e.g., acquisition start, radiopharmaceutical administration) and their real-world meaning are implementation dependent.</a:t>
            </a:r>
            <a:endParaRPr lang="it-IT" sz="1600" i="1" dirty="0"/>
          </a:p>
          <a:p>
            <a:r>
              <a:rPr lang="it-IT" sz="2000" i="1" dirty="0" err="1">
                <a:solidFill>
                  <a:schemeClr val="tx2"/>
                </a:solidFill>
              </a:rPr>
              <a:t>scan_datatime</a:t>
            </a:r>
            <a:r>
              <a:rPr lang="it-IT" sz="2000" i="1" dirty="0"/>
              <a:t>:</a:t>
            </a:r>
            <a:r>
              <a:rPr lang="it-IT" sz="2000" dirty="0"/>
              <a:t> </a:t>
            </a:r>
          </a:p>
          <a:p>
            <a:pPr lvl="1"/>
            <a:r>
              <a:rPr lang="it-IT" sz="1600" dirty="0" err="1"/>
              <a:t>If</a:t>
            </a:r>
            <a:r>
              <a:rPr lang="it-IT" sz="1600" dirty="0"/>
              <a:t> </a:t>
            </a:r>
            <a:r>
              <a:rPr lang="it-IT" sz="1600" dirty="0" err="1"/>
              <a:t>serie_datatime</a:t>
            </a:r>
            <a:r>
              <a:rPr lang="it-IT" sz="1600" dirty="0"/>
              <a:t>&lt;=</a:t>
            </a:r>
            <a:r>
              <a:rPr lang="it-IT" sz="1600" dirty="0" err="1"/>
              <a:t>aquisition_datatime</a:t>
            </a:r>
            <a:r>
              <a:rPr lang="it-IT" sz="1600" dirty="0"/>
              <a:t> </a:t>
            </a:r>
            <a:r>
              <a:rPr lang="it-IT" sz="1600" dirty="0">
                <a:sym typeface="Wingdings" panose="05000000000000000000" pitchFamily="2" charset="2"/>
              </a:rPr>
              <a:t> </a:t>
            </a:r>
            <a:r>
              <a:rPr lang="it-IT" sz="1600" dirty="0" err="1">
                <a:sym typeface="Wingdings" panose="05000000000000000000" pitchFamily="2" charset="2"/>
              </a:rPr>
              <a:t>scan_datatime</a:t>
            </a:r>
            <a:r>
              <a:rPr lang="it-IT" sz="1600" dirty="0">
                <a:sym typeface="Wingdings" panose="05000000000000000000" pitchFamily="2" charset="2"/>
              </a:rPr>
              <a:t>=</a:t>
            </a:r>
            <a:r>
              <a:rPr lang="it-IT" sz="1600" dirty="0" err="1">
                <a:sym typeface="Wingdings" panose="05000000000000000000" pitchFamily="2" charset="2"/>
              </a:rPr>
              <a:t>serie_datatime</a:t>
            </a:r>
            <a:endParaRPr lang="it-IT" sz="1600" dirty="0">
              <a:sym typeface="Wingdings" panose="05000000000000000000" pitchFamily="2" charset="2"/>
            </a:endParaRPr>
          </a:p>
          <a:p>
            <a:pPr marL="274320" lvl="1" indent="0">
              <a:buNone/>
            </a:pPr>
            <a:endParaRPr lang="en-US" sz="1500" dirty="0"/>
          </a:p>
          <a:p>
            <a:pPr marL="274320" lvl="1" indent="0">
              <a:buNone/>
            </a:pPr>
            <a:r>
              <a:rPr lang="en-US" sz="1500" dirty="0"/>
              <a:t>** Series Date/Time can be overwritten if the original PET images are post processed and a new series is generated.    The software needs to check that the acquisition Date/Time (0008,0023) and (0008,0033) is equal to or later than the Series Date/Time.  If it isn’t, the Series Date/Time has been overwritten and for GE PET images the software should use a GE private attribute </a:t>
            </a:r>
            <a:r>
              <a:rPr lang="en-US" sz="1500" dirty="0">
                <a:solidFill>
                  <a:srgbClr val="C00000"/>
                </a:solidFill>
              </a:rPr>
              <a:t>(0009x, 100d) </a:t>
            </a:r>
            <a:r>
              <a:rPr lang="en-US" sz="1500" dirty="0"/>
              <a:t>for the scan start </a:t>
            </a:r>
            <a:r>
              <a:rPr lang="en-US" sz="1500" dirty="0" err="1"/>
              <a:t>datetime</a:t>
            </a:r>
            <a:r>
              <a:rPr lang="en-US" sz="1500" dirty="0"/>
              <a:t>.</a:t>
            </a:r>
            <a:endParaRPr lang="en-GB" sz="1500" dirty="0"/>
          </a:p>
          <a:p>
            <a:pPr marL="0" indent="0">
              <a:buNone/>
            </a:pPr>
            <a:endParaRPr lang="it-IT" sz="2000" dirty="0"/>
          </a:p>
          <a:p>
            <a:r>
              <a:rPr lang="it-IT" sz="2000" i="1" dirty="0" err="1">
                <a:solidFill>
                  <a:schemeClr val="accent3">
                    <a:lumMod val="60000"/>
                    <a:lumOff val="40000"/>
                  </a:schemeClr>
                </a:solidFill>
              </a:rPr>
              <a:t>start_time</a:t>
            </a:r>
            <a:r>
              <a:rPr lang="it-IT" sz="2000" i="1" dirty="0">
                <a:solidFill>
                  <a:schemeClr val="accent3">
                    <a:lumMod val="60000"/>
                    <a:lumOff val="40000"/>
                  </a:schemeClr>
                </a:solidFill>
              </a:rPr>
              <a:t>:</a:t>
            </a:r>
          </a:p>
          <a:p>
            <a:r>
              <a:rPr lang="it-IT" sz="2000" i="1" dirty="0" err="1">
                <a:solidFill>
                  <a:schemeClr val="accent3">
                    <a:lumMod val="60000"/>
                    <a:lumOff val="40000"/>
                  </a:schemeClr>
                </a:solidFill>
              </a:rPr>
              <a:t>start_datatime</a:t>
            </a:r>
            <a:r>
              <a:rPr lang="it-IT" sz="2000" i="1" dirty="0">
                <a:solidFill>
                  <a:schemeClr val="accent3">
                    <a:lumMod val="60000"/>
                    <a:lumOff val="40000"/>
                  </a:schemeClr>
                </a:solidFill>
              </a:rPr>
              <a:t>:</a:t>
            </a:r>
            <a:r>
              <a:rPr lang="it-IT" sz="2000" dirty="0"/>
              <a:t> </a:t>
            </a:r>
            <a:r>
              <a:rPr lang="it-IT" sz="1800" dirty="0" err="1"/>
              <a:t>scan_datatime.date</a:t>
            </a:r>
            <a:r>
              <a:rPr lang="it-IT" sz="1800" dirty="0"/>
              <a:t> + start time</a:t>
            </a:r>
          </a:p>
          <a:p>
            <a:r>
              <a:rPr lang="it-IT" sz="2000" i="1" dirty="0" err="1">
                <a:solidFill>
                  <a:schemeClr val="accent3">
                    <a:lumMod val="60000"/>
                    <a:lumOff val="40000"/>
                  </a:schemeClr>
                </a:solidFill>
              </a:rPr>
              <a:t>decay_time</a:t>
            </a:r>
            <a:r>
              <a:rPr lang="it-IT" sz="2000" i="1" dirty="0">
                <a:solidFill>
                  <a:schemeClr val="accent3">
                    <a:lumMod val="60000"/>
                    <a:lumOff val="40000"/>
                  </a:schemeClr>
                </a:solidFill>
              </a:rPr>
              <a:t>:</a:t>
            </a:r>
            <a:r>
              <a:rPr lang="it-IT" sz="2000" dirty="0"/>
              <a:t> </a:t>
            </a:r>
            <a:r>
              <a:rPr lang="it-IT" sz="1800" dirty="0" err="1"/>
              <a:t>scan_datatime</a:t>
            </a:r>
            <a:r>
              <a:rPr lang="it-IT" sz="1800" dirty="0"/>
              <a:t> - </a:t>
            </a:r>
            <a:r>
              <a:rPr lang="it-IT" sz="1800" dirty="0" err="1"/>
              <a:t>start_datetime</a:t>
            </a:r>
            <a:r>
              <a:rPr lang="it-IT" sz="1800" dirty="0"/>
              <a:t> </a:t>
            </a:r>
            <a:r>
              <a:rPr lang="it-IT" sz="1400" dirty="0"/>
              <a:t>(</a:t>
            </a:r>
            <a:r>
              <a:rPr lang="it-IT" sz="1400" dirty="0" err="1"/>
              <a:t>seconds</a:t>
            </a:r>
            <a:r>
              <a:rPr lang="it-IT" sz="1400" dirty="0"/>
              <a:t>)</a:t>
            </a:r>
            <a:endParaRPr lang="en-GB" sz="1400" dirty="0"/>
          </a:p>
        </p:txBody>
      </p:sp>
      <mc:AlternateContent xmlns:mc="http://schemas.openxmlformats.org/markup-compatibility/2006" xmlns:a14="http://schemas.microsoft.com/office/drawing/2010/main">
        <mc:Choice Requires="a14">
          <p:sp>
            <p:nvSpPr>
              <p:cNvPr id="6" name="TextBox 5"/>
              <p:cNvSpPr txBox="1"/>
              <p:nvPr/>
            </p:nvSpPr>
            <p:spPr>
              <a:xfrm>
                <a:off x="5940152" y="5916779"/>
                <a:ext cx="2411493" cy="53655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a:rPr>
                        <m:t>𝑑𝑒𝑐𝑎𝑦</m:t>
                      </m:r>
                      <m:r>
                        <a:rPr lang="it-IT" b="0" i="1" smtClean="0">
                          <a:latin typeface="Cambria Math"/>
                        </a:rPr>
                        <m:t>=</m:t>
                      </m:r>
                      <m:sSup>
                        <m:sSupPr>
                          <m:ctrlPr>
                            <a:rPr lang="it-IT" b="0" i="1" smtClean="0">
                              <a:latin typeface="Cambria Math" panose="02040503050406030204" pitchFamily="18" charset="0"/>
                            </a:rPr>
                          </m:ctrlPr>
                        </m:sSupPr>
                        <m:e>
                          <m:r>
                            <a:rPr lang="it-IT" b="0" i="1" smtClean="0">
                              <a:latin typeface="Cambria Math"/>
                            </a:rPr>
                            <m:t>2</m:t>
                          </m:r>
                        </m:e>
                        <m:sup>
                          <m:r>
                            <a:rPr lang="it-IT" b="0" i="1" smtClean="0">
                              <a:latin typeface="Cambria Math"/>
                            </a:rPr>
                            <m:t>− </m:t>
                          </m:r>
                          <m:f>
                            <m:fPr>
                              <m:ctrlPr>
                                <a:rPr lang="it-IT" b="0" i="1" smtClean="0">
                                  <a:latin typeface="Cambria Math" panose="02040503050406030204" pitchFamily="18" charset="0"/>
                                </a:rPr>
                              </m:ctrlPr>
                            </m:fPr>
                            <m:num>
                              <m:r>
                                <a:rPr lang="it-IT" b="0" i="1" smtClean="0">
                                  <a:latin typeface="Cambria Math"/>
                                </a:rPr>
                                <m:t>𝑑𝑒𝑐𝑎𝑦</m:t>
                              </m:r>
                              <m:r>
                                <a:rPr lang="it-IT" b="0" i="1" smtClean="0">
                                  <a:latin typeface="Cambria Math"/>
                                </a:rPr>
                                <m:t>_</m:t>
                              </m:r>
                              <m:r>
                                <a:rPr lang="it-IT" b="0" i="1" smtClean="0">
                                  <a:latin typeface="Cambria Math"/>
                                </a:rPr>
                                <m:t>𝑡𝑖𝑚𝑒</m:t>
                              </m:r>
                            </m:num>
                            <m:den>
                              <m:r>
                                <a:rPr lang="it-IT" b="0" i="1" smtClean="0">
                                  <a:latin typeface="Cambria Math"/>
                                </a:rPr>
                                <m:t>h𝑎𝑙𝑓</m:t>
                              </m:r>
                              <m:r>
                                <a:rPr lang="it-IT" b="0" i="1" smtClean="0">
                                  <a:latin typeface="Cambria Math"/>
                                </a:rPr>
                                <m:t>_</m:t>
                              </m:r>
                              <m:r>
                                <a:rPr lang="it-IT" b="0" i="1" smtClean="0">
                                  <a:latin typeface="Cambria Math"/>
                                </a:rPr>
                                <m:t>𝑙𝑖𝑓𝑒</m:t>
                              </m:r>
                            </m:den>
                          </m:f>
                        </m:sup>
                      </m:sSup>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5940152" y="5916779"/>
                <a:ext cx="2411493" cy="536557"/>
              </a:xfrm>
              <a:prstGeom prst="rect">
                <a:avLst/>
              </a:prstGeom>
              <a:blipFill rotWithShape="1">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779912" y="908720"/>
                <a:ext cx="40194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a:rPr>
                        <m:t>𝑎𝑐𝑡𝑢𝑎𝑙</m:t>
                      </m:r>
                      <m:r>
                        <a:rPr lang="it-IT" b="0" i="1" smtClean="0">
                          <a:latin typeface="Cambria Math"/>
                        </a:rPr>
                        <m:t> </m:t>
                      </m:r>
                      <m:r>
                        <a:rPr lang="it-IT" b="0" i="1" smtClean="0">
                          <a:latin typeface="Cambria Math"/>
                        </a:rPr>
                        <m:t>𝑎𝑐𝑡𝑖𝑣𝑖𝑡𝑦</m:t>
                      </m:r>
                      <m:r>
                        <a:rPr lang="it-IT" b="0" i="1" smtClean="0">
                          <a:latin typeface="Cambria Math"/>
                        </a:rPr>
                        <m:t>=</m:t>
                      </m:r>
                      <m:r>
                        <a:rPr lang="it-IT" b="0" i="1" smtClean="0">
                          <a:latin typeface="Cambria Math"/>
                        </a:rPr>
                        <m:t>𝑡𝑜𝑡𝑎𝑙</m:t>
                      </m:r>
                      <m:r>
                        <a:rPr lang="it-IT" b="0" i="1" smtClean="0">
                          <a:latin typeface="Cambria Math"/>
                        </a:rPr>
                        <m:t> </m:t>
                      </m:r>
                      <m:r>
                        <a:rPr lang="it-IT" b="0" i="1" smtClean="0">
                          <a:latin typeface="Cambria Math"/>
                        </a:rPr>
                        <m:t>𝑑𝑜𝑠𝑒</m:t>
                      </m:r>
                      <m:r>
                        <a:rPr lang="it-IT" b="0" i="1" smtClean="0">
                          <a:latin typeface="Cambria Math"/>
                        </a:rPr>
                        <m:t> ∗</m:t>
                      </m:r>
                      <m:r>
                        <a:rPr lang="it-IT" b="0" i="1" smtClean="0">
                          <a:latin typeface="Cambria Math"/>
                        </a:rPr>
                        <m:t>𝑑𝑒𝑐𝑎𝑦</m:t>
                      </m:r>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3779912" y="908720"/>
                <a:ext cx="4019434" cy="369332"/>
              </a:xfrm>
              <a:prstGeom prst="rect">
                <a:avLst/>
              </a:prstGeom>
              <a:blipFill rotWithShape="1">
                <a:blip r:embed="rId4"/>
                <a:stretch>
                  <a:fillRect b="-11475"/>
                </a:stretch>
              </a:blipFill>
            </p:spPr>
            <p:txBody>
              <a:bodyPr/>
              <a:lstStyle/>
              <a:p>
                <a:r>
                  <a:rPr lang="en-GB">
                    <a:noFill/>
                  </a:rPr>
                  <a:t> </a:t>
                </a:r>
              </a:p>
            </p:txBody>
          </p:sp>
        </mc:Fallback>
      </mc:AlternateContent>
    </p:spTree>
    <p:extLst>
      <p:ext uri="{BB962C8B-B14F-4D97-AF65-F5344CB8AC3E}">
        <p14:creationId xmlns:p14="http://schemas.microsoft.com/office/powerpoint/2010/main" val="398347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SUV </a:t>
            </a:r>
            <a:r>
              <a:rPr lang="it-IT" dirty="0" err="1"/>
              <a:t>Computations</a:t>
            </a:r>
            <a:r>
              <a:rPr lang="it-IT" dirty="0"/>
              <a:t> from </a:t>
            </a:r>
            <a:r>
              <a:rPr lang="it-IT" dirty="0" err="1"/>
              <a:t>dicom</a:t>
            </a:r>
            <a:r>
              <a:rPr lang="it-IT" dirty="0"/>
              <a:t> </a:t>
            </a:r>
            <a:r>
              <a:rPr lang="it-IT" dirty="0" err="1"/>
              <a:t>fields</a:t>
            </a:r>
            <a:endParaRPr lang="en-GB" dirty="0"/>
          </a:p>
        </p:txBody>
      </p:sp>
      <p:sp>
        <p:nvSpPr>
          <p:cNvPr id="3" name="Content Placeholder 2"/>
          <p:cNvSpPr>
            <a:spLocks noGrp="1"/>
          </p:cNvSpPr>
          <p:nvPr>
            <p:ph idx="1"/>
          </p:nvPr>
        </p:nvSpPr>
        <p:spPr/>
        <p:txBody>
          <a:bodyPr>
            <a:normAutofit/>
          </a:bodyPr>
          <a:lstStyle/>
          <a:p>
            <a:pPr hangingPunct="0"/>
            <a:r>
              <a:rPr lang="en-US" sz="2000" dirty="0"/>
              <a:t>weight = patient weight  = Study Patient Weight (10,1010)</a:t>
            </a:r>
            <a:endParaRPr lang="en-GB" sz="2000" dirty="0"/>
          </a:p>
          <a:p>
            <a:pPr hangingPunct="0"/>
            <a:r>
              <a:rPr lang="en-US" sz="2000" dirty="0"/>
              <a:t>height = patient height = Study Patient Size ( 10,1020)</a:t>
            </a:r>
            <a:endParaRPr lang="en-GB" sz="2000" dirty="0"/>
          </a:p>
          <a:p>
            <a:pPr hangingPunct="0"/>
            <a:r>
              <a:rPr lang="en-US" sz="2000" dirty="0"/>
              <a:t>sex = Study Patient Sex (0010, 0040)	</a:t>
            </a:r>
            <a:endParaRPr lang="en-GB" sz="2000" dirty="0"/>
          </a:p>
          <a:p>
            <a:pPr hangingPunct="0"/>
            <a:r>
              <a:rPr lang="en-US" sz="2000" dirty="0" err="1"/>
              <a:t>tracer_activity</a:t>
            </a:r>
            <a:r>
              <a:rPr lang="en-US" sz="2000" dirty="0"/>
              <a:t> = Total Dose (18,1074)</a:t>
            </a:r>
            <a:endParaRPr lang="en-GB" sz="2000" dirty="0"/>
          </a:p>
          <a:p>
            <a:pPr hangingPunct="0"/>
            <a:r>
              <a:rPr lang="en-US" sz="2000" dirty="0" err="1"/>
              <a:t>measured_time</a:t>
            </a:r>
            <a:r>
              <a:rPr lang="en-US" sz="2000" dirty="0"/>
              <a:t> = Radio Pharmaceutical Start Time (18,1072)</a:t>
            </a:r>
            <a:endParaRPr lang="en-GB" sz="2000" dirty="0"/>
          </a:p>
          <a:p>
            <a:pPr hangingPunct="0"/>
            <a:r>
              <a:rPr lang="en-US" sz="2000" dirty="0" err="1"/>
              <a:t>half_life</a:t>
            </a:r>
            <a:r>
              <a:rPr lang="en-US" sz="2000" dirty="0"/>
              <a:t> = Radio Nuclide Half Life(0018,1075)</a:t>
            </a:r>
            <a:endParaRPr lang="en-GB" sz="2000" dirty="0"/>
          </a:p>
          <a:p>
            <a:pPr hangingPunct="0"/>
            <a:r>
              <a:rPr lang="en-US" sz="2000" dirty="0" err="1"/>
              <a:t>scan_time</a:t>
            </a:r>
            <a:r>
              <a:rPr lang="en-US" sz="2000" dirty="0"/>
              <a:t> = Series Date (0008,0021) + Series Time (0008,0031)  **</a:t>
            </a:r>
            <a:endParaRPr lang="en-GB" sz="2000" dirty="0"/>
          </a:p>
          <a:p>
            <a:pPr marL="0" indent="0">
              <a:buNone/>
            </a:pPr>
            <a:endParaRPr lang="en-US" sz="1400" dirty="0"/>
          </a:p>
          <a:p>
            <a:pPr marL="0" indent="0">
              <a:buNone/>
            </a:pPr>
            <a:r>
              <a:rPr lang="en-US" sz="1400" dirty="0"/>
              <a:t>** Series Date/Time can be overwritten if the original PET images are post processed and a new series is generated.    The software needs to check that the acquisition Date/Time (0008,0023) and (0008,0033) is equal to or later than the Series Date/Time.  If it isn’t, the Series Date/Time has been overwritten and for GE PET images the software should use a GE private attribute (0009x, 100d) for the scan start </a:t>
            </a:r>
            <a:r>
              <a:rPr lang="en-US" sz="1400" dirty="0" err="1"/>
              <a:t>datetime</a:t>
            </a:r>
            <a:r>
              <a:rPr lang="en-US" sz="1400" dirty="0"/>
              <a:t>.</a:t>
            </a:r>
            <a:endParaRPr lang="en-GB" sz="1400" dirty="0"/>
          </a:p>
          <a:p>
            <a:pPr marL="0" indent="0">
              <a:buNone/>
            </a:pPr>
            <a:endParaRPr lang="en-GB" dirty="0"/>
          </a:p>
        </p:txBody>
      </p:sp>
      <p:sp>
        <p:nvSpPr>
          <p:cNvPr id="4" name="Rectangle 3"/>
          <p:cNvSpPr/>
          <p:nvPr/>
        </p:nvSpPr>
        <p:spPr>
          <a:xfrm>
            <a:off x="683568" y="5949280"/>
            <a:ext cx="7776864" cy="369332"/>
          </a:xfrm>
          <a:prstGeom prst="rect">
            <a:avLst/>
          </a:prstGeom>
        </p:spPr>
        <p:txBody>
          <a:bodyPr wrap="square">
            <a:spAutoFit/>
          </a:bodyPr>
          <a:lstStyle/>
          <a:p>
            <a:r>
              <a:rPr lang="en-GB" dirty="0"/>
              <a:t>actual activity = [</a:t>
            </a:r>
            <a:r>
              <a:rPr lang="en-GB" dirty="0" err="1"/>
              <a:t>tracer_activity</a:t>
            </a:r>
            <a:r>
              <a:rPr lang="en-GB" dirty="0"/>
              <a:t> * 2^( -(</a:t>
            </a:r>
            <a:r>
              <a:rPr lang="en-GB" dirty="0" err="1"/>
              <a:t>scan_time</a:t>
            </a:r>
            <a:r>
              <a:rPr lang="en-GB" dirty="0"/>
              <a:t> – </a:t>
            </a:r>
            <a:r>
              <a:rPr lang="en-GB" dirty="0" err="1"/>
              <a:t>measured_time</a:t>
            </a:r>
            <a:r>
              <a:rPr lang="en-GB" dirty="0"/>
              <a:t>) / </a:t>
            </a:r>
            <a:r>
              <a:rPr lang="en-GB" dirty="0" err="1"/>
              <a:t>half_life</a:t>
            </a:r>
            <a:r>
              <a:rPr lang="en-GB" dirty="0"/>
              <a:t>) ]</a:t>
            </a:r>
          </a:p>
        </p:txBody>
      </p:sp>
    </p:spTree>
    <p:extLst>
      <p:ext uri="{BB962C8B-B14F-4D97-AF65-F5344CB8AC3E}">
        <p14:creationId xmlns:p14="http://schemas.microsoft.com/office/powerpoint/2010/main" val="2313230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MATLAB </a:t>
            </a:r>
            <a:r>
              <a:rPr lang="it-IT" dirty="0" err="1"/>
              <a:t>implementation</a:t>
            </a:r>
            <a:endParaRPr lang="en-GB" dirty="0"/>
          </a:p>
        </p:txBody>
      </p:sp>
      <p:sp>
        <p:nvSpPr>
          <p:cNvPr id="3" name="Content Placeholder 2"/>
          <p:cNvSpPr>
            <a:spLocks noGrp="1"/>
          </p:cNvSpPr>
          <p:nvPr>
            <p:ph idx="1"/>
          </p:nvPr>
        </p:nvSpPr>
        <p:spPr/>
        <p:txBody>
          <a:bodyPr>
            <a:noAutofit/>
          </a:bodyPr>
          <a:lstStyle/>
          <a:p>
            <a:pPr marL="0" indent="0">
              <a:buNone/>
            </a:pPr>
            <a:r>
              <a:rPr lang="en-GB" sz="1400" dirty="0"/>
              <a:t>% Get Scan time</a:t>
            </a:r>
          </a:p>
          <a:p>
            <a:pPr marL="0" indent="0">
              <a:buNone/>
            </a:pPr>
            <a:r>
              <a:rPr lang="en-GB" sz="1400" i="1" dirty="0" err="1"/>
              <a:t>scantime</a:t>
            </a:r>
            <a:r>
              <a:rPr lang="en-GB" sz="1400" i="1" dirty="0"/>
              <a:t>=</a:t>
            </a:r>
            <a:r>
              <a:rPr lang="en-GB" sz="1400" i="1" dirty="0" err="1"/>
              <a:t>dcm_hhmmss</a:t>
            </a:r>
            <a:r>
              <a:rPr lang="en-GB" sz="1400" i="1" dirty="0"/>
              <a:t>(</a:t>
            </a:r>
            <a:r>
              <a:rPr lang="en-GB" sz="1400" i="1" dirty="0" err="1"/>
              <a:t>dicomhd.AcquisitionTime</a:t>
            </a:r>
            <a:r>
              <a:rPr lang="en-GB" sz="1400" i="1" dirty="0"/>
              <a:t>);</a:t>
            </a:r>
          </a:p>
          <a:p>
            <a:pPr marL="0" indent="0">
              <a:buNone/>
            </a:pPr>
            <a:endParaRPr lang="en-GB" sz="1400" dirty="0"/>
          </a:p>
          <a:p>
            <a:pPr marL="0" indent="0">
              <a:buNone/>
            </a:pPr>
            <a:r>
              <a:rPr lang="en-GB" sz="1400" dirty="0"/>
              <a:t>% Start Time for the Radiopharmaceutical Injection</a:t>
            </a:r>
          </a:p>
          <a:p>
            <a:pPr marL="0" indent="0">
              <a:buNone/>
            </a:pPr>
            <a:r>
              <a:rPr lang="en-GB" sz="1400" i="1" dirty="0" err="1"/>
              <a:t>injection_time</a:t>
            </a:r>
            <a:r>
              <a:rPr lang="en-GB" sz="1400" i="1" dirty="0"/>
              <a:t>=</a:t>
            </a:r>
            <a:r>
              <a:rPr lang="en-GB" sz="1400" i="1" dirty="0" err="1"/>
              <a:t>dcm_hhmmss</a:t>
            </a:r>
            <a:r>
              <a:rPr lang="en-GB" sz="1400" i="1" dirty="0"/>
              <a:t>(dicomhd.RadiopharmaceuticalInformationSequence.Item_1.RadiopharmaceuticalStartTime);</a:t>
            </a:r>
          </a:p>
          <a:p>
            <a:pPr marL="0" indent="0">
              <a:buNone/>
            </a:pPr>
            <a:endParaRPr lang="en-GB" sz="1400" dirty="0"/>
          </a:p>
          <a:p>
            <a:pPr marL="0" indent="0">
              <a:buNone/>
            </a:pPr>
            <a:r>
              <a:rPr lang="en-GB" sz="1400" dirty="0"/>
              <a:t>% Calculate the decay</a:t>
            </a:r>
          </a:p>
          <a:p>
            <a:pPr marL="0" indent="0">
              <a:buNone/>
            </a:pPr>
            <a:r>
              <a:rPr lang="en-GB" sz="1400" dirty="0"/>
              <a:t>%   </a:t>
            </a:r>
            <a:r>
              <a:rPr lang="en-GB" sz="1400" dirty="0" err="1"/>
              <a:t>decayFactor</a:t>
            </a:r>
            <a:r>
              <a:rPr lang="en-GB" sz="1400" dirty="0"/>
              <a:t> = e^(t1-t2/</a:t>
            </a:r>
            <a:r>
              <a:rPr lang="en-GB" sz="1400" dirty="0" err="1"/>
              <a:t>halflife</a:t>
            </a:r>
            <a:r>
              <a:rPr lang="en-GB" sz="1400" dirty="0"/>
              <a:t>);</a:t>
            </a:r>
          </a:p>
          <a:p>
            <a:pPr marL="0" indent="0">
              <a:buNone/>
            </a:pPr>
            <a:r>
              <a:rPr lang="en-GB" sz="1400" dirty="0"/>
              <a:t>decay=</a:t>
            </a:r>
            <a:r>
              <a:rPr lang="en-GB" sz="1400" dirty="0" err="1"/>
              <a:t>exp</a:t>
            </a:r>
            <a:r>
              <a:rPr lang="en-GB" sz="1400" dirty="0"/>
              <a:t>(-log(2)*(</a:t>
            </a:r>
            <a:r>
              <a:rPr lang="en-GB" sz="1400" b="1" dirty="0" err="1"/>
              <a:t>scantime-injection_time</a:t>
            </a:r>
            <a:r>
              <a:rPr lang="en-GB" sz="1400" dirty="0"/>
              <a:t>)/</a:t>
            </a:r>
            <a:r>
              <a:rPr lang="en-GB" sz="1400" dirty="0" err="1"/>
              <a:t>half_life</a:t>
            </a:r>
            <a:r>
              <a:rPr lang="en-GB" sz="1400" dirty="0"/>
              <a:t>);</a:t>
            </a:r>
          </a:p>
          <a:p>
            <a:pPr marL="0" indent="0">
              <a:buNone/>
            </a:pPr>
            <a:endParaRPr lang="en-GB" sz="1400" dirty="0"/>
          </a:p>
          <a:p>
            <a:pPr marL="0" indent="0">
              <a:buNone/>
            </a:pPr>
            <a:r>
              <a:rPr lang="en-GB" sz="1400" dirty="0"/>
              <a:t>%Calculate the dose decayed during procedure</a:t>
            </a:r>
          </a:p>
          <a:p>
            <a:pPr marL="0" indent="0">
              <a:buNone/>
            </a:pPr>
            <a:r>
              <a:rPr lang="en-GB" sz="1400" dirty="0" err="1"/>
              <a:t>injected_dose_decay</a:t>
            </a:r>
            <a:r>
              <a:rPr lang="en-GB" sz="1400" dirty="0"/>
              <a:t>=</a:t>
            </a:r>
            <a:r>
              <a:rPr lang="en-GB" sz="1400" dirty="0" err="1"/>
              <a:t>injected_dose</a:t>
            </a:r>
            <a:r>
              <a:rPr lang="en-GB" sz="1400" dirty="0"/>
              <a:t>*decay; % in </a:t>
            </a:r>
            <a:r>
              <a:rPr lang="en-GB" sz="1400" dirty="0" err="1"/>
              <a:t>Bq</a:t>
            </a:r>
            <a:endParaRPr lang="en-GB" sz="1400" dirty="0"/>
          </a:p>
          <a:p>
            <a:pPr marL="0" indent="0">
              <a:buNone/>
            </a:pPr>
            <a:r>
              <a:rPr lang="en-GB" sz="1400" dirty="0"/>
              <a:t>% </a:t>
            </a:r>
            <a:r>
              <a:rPr lang="en-GB" sz="1400" dirty="0" err="1"/>
              <a:t>injected_dose_decay</a:t>
            </a:r>
            <a:r>
              <a:rPr lang="en-GB" sz="1400" dirty="0"/>
              <a:t>=</a:t>
            </a:r>
            <a:r>
              <a:rPr lang="en-GB" sz="1400" dirty="0" err="1"/>
              <a:t>injected_dose</a:t>
            </a:r>
            <a:r>
              <a:rPr lang="en-GB" sz="1400" dirty="0"/>
              <a:t>*</a:t>
            </a:r>
            <a:r>
              <a:rPr lang="en-GB" sz="1400" dirty="0" err="1"/>
              <a:t>dicomhd.DecayFactor</a:t>
            </a:r>
            <a:r>
              <a:rPr lang="en-GB" sz="1400" dirty="0"/>
              <a:t>; % in </a:t>
            </a:r>
            <a:r>
              <a:rPr lang="en-GB" sz="1400" dirty="0" err="1"/>
              <a:t>Bq</a:t>
            </a:r>
            <a:endParaRPr lang="en-GB" sz="1400" dirty="0"/>
          </a:p>
          <a:p>
            <a:pPr marL="0" indent="0">
              <a:buNone/>
            </a:pPr>
            <a:r>
              <a:rPr lang="en-GB" sz="1400" dirty="0"/>
              <a:t>% Calculate SUV.</a:t>
            </a:r>
          </a:p>
          <a:p>
            <a:pPr marL="0" indent="0">
              <a:buNone/>
            </a:pPr>
            <a:r>
              <a:rPr lang="en-GB" sz="1400" dirty="0"/>
              <a:t>% SUV  = (2DSlice x Calibration factor x Patient Weight) / Dose after decay</a:t>
            </a:r>
          </a:p>
          <a:p>
            <a:pPr marL="0" indent="0">
              <a:buNone/>
            </a:pPr>
            <a:r>
              <a:rPr lang="en-GB" sz="1400" dirty="0"/>
              <a:t>% SUV=slice*</a:t>
            </a:r>
            <a:r>
              <a:rPr lang="en-GB" sz="1400" dirty="0" err="1"/>
              <a:t>calibration_factor</a:t>
            </a:r>
            <a:r>
              <a:rPr lang="en-GB" sz="1400" dirty="0"/>
              <a:t>*</a:t>
            </a:r>
            <a:r>
              <a:rPr lang="en-GB" sz="1400" dirty="0" err="1"/>
              <a:t>ptweight</a:t>
            </a:r>
            <a:r>
              <a:rPr lang="en-GB" sz="1400" dirty="0"/>
              <a:t>/</a:t>
            </a:r>
            <a:r>
              <a:rPr lang="en-GB" sz="1400" dirty="0" err="1"/>
              <a:t>injected_dose_decay</a:t>
            </a:r>
            <a:r>
              <a:rPr lang="en-GB" sz="1400" dirty="0"/>
              <a:t>;</a:t>
            </a:r>
          </a:p>
          <a:p>
            <a:pPr marL="0" indent="0">
              <a:buNone/>
            </a:pPr>
            <a:r>
              <a:rPr lang="en-GB" sz="1400" dirty="0"/>
              <a:t>SUV=double(slice)*</a:t>
            </a:r>
            <a:r>
              <a:rPr lang="en-GB" sz="1400" dirty="0" err="1"/>
              <a:t>ptweight</a:t>
            </a:r>
            <a:r>
              <a:rPr lang="en-GB" sz="1400" dirty="0"/>
              <a:t>/</a:t>
            </a:r>
            <a:r>
              <a:rPr lang="en-GB" sz="1400" dirty="0" err="1"/>
              <a:t>injected_dose_decay</a:t>
            </a:r>
            <a:r>
              <a:rPr lang="en-GB" sz="1400" dirty="0"/>
              <a:t>; % NOTE that the "slice" coming in already has the calibration factor.</a:t>
            </a:r>
          </a:p>
        </p:txBody>
      </p:sp>
    </p:spTree>
    <p:extLst>
      <p:ext uri="{BB962C8B-B14F-4D97-AF65-F5344CB8AC3E}">
        <p14:creationId xmlns:p14="http://schemas.microsoft.com/office/powerpoint/2010/main" val="190201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Patients</a:t>
            </a:r>
            <a:r>
              <a:rPr lang="it-IT" dirty="0"/>
              <a:t> 2014-2017</a:t>
            </a:r>
            <a:endParaRPr lang="en-GB" dirty="0"/>
          </a:p>
        </p:txBody>
      </p:sp>
      <p:sp>
        <p:nvSpPr>
          <p:cNvPr id="3" name="Content Placeholder 2"/>
          <p:cNvSpPr>
            <a:spLocks noGrp="1"/>
          </p:cNvSpPr>
          <p:nvPr>
            <p:ph idx="1"/>
          </p:nvPr>
        </p:nvSpPr>
        <p:spPr>
          <a:xfrm>
            <a:off x="457200" y="1600200"/>
            <a:ext cx="4186808" cy="4876800"/>
          </a:xfrm>
        </p:spPr>
        <p:txBody>
          <a:bodyPr/>
          <a:lstStyle/>
          <a:p>
            <a:r>
              <a:rPr lang="it-IT" dirty="0" err="1"/>
              <a:t>serie_datatime</a:t>
            </a:r>
            <a:r>
              <a:rPr lang="it-IT" dirty="0"/>
              <a:t>&lt;=</a:t>
            </a:r>
            <a:r>
              <a:rPr lang="it-IT" dirty="0" err="1"/>
              <a:t>aquisition_datatime</a:t>
            </a:r>
            <a:r>
              <a:rPr lang="it-IT" dirty="0"/>
              <a:t> </a:t>
            </a:r>
            <a:r>
              <a:rPr lang="it-IT" dirty="0" err="1"/>
              <a:t>is</a:t>
            </a:r>
            <a:r>
              <a:rPr lang="it-IT" dirty="0"/>
              <a:t> </a:t>
            </a:r>
            <a:r>
              <a:rPr lang="it-IT" dirty="0" err="1"/>
              <a:t>not</a:t>
            </a:r>
            <a:r>
              <a:rPr lang="it-IT" dirty="0"/>
              <a:t> </a:t>
            </a:r>
            <a:r>
              <a:rPr lang="it-IT" dirty="0" err="1"/>
              <a:t>true</a:t>
            </a:r>
            <a:r>
              <a:rPr lang="it-IT" dirty="0"/>
              <a:t>! </a:t>
            </a:r>
          </a:p>
          <a:p>
            <a:r>
              <a:rPr lang="it-IT" dirty="0"/>
              <a:t>1 </a:t>
            </a:r>
            <a:r>
              <a:rPr lang="it-IT" dirty="0" err="1"/>
              <a:t>second</a:t>
            </a:r>
            <a:r>
              <a:rPr lang="it-IT" dirty="0"/>
              <a:t> </a:t>
            </a:r>
            <a:r>
              <a:rPr lang="it-IT" dirty="0" err="1"/>
              <a:t>difference</a:t>
            </a:r>
            <a:endParaRPr lang="it-IT" dirty="0"/>
          </a:p>
          <a:p>
            <a:r>
              <a:rPr lang="en-GB" dirty="0" err="1"/>
              <a:t>decay_time</a:t>
            </a:r>
            <a:r>
              <a:rPr lang="en-GB" dirty="0"/>
              <a:t> estimated to be 1.75 * 3600</a:t>
            </a:r>
          </a:p>
          <a:p>
            <a:r>
              <a:rPr lang="it-IT" dirty="0"/>
              <a:t>On 109 </a:t>
            </a:r>
            <a:r>
              <a:rPr lang="it-IT" dirty="0" err="1"/>
              <a:t>patients</a:t>
            </a:r>
            <a:r>
              <a:rPr lang="it-IT" dirty="0"/>
              <a:t>, 43 </a:t>
            </a:r>
            <a:r>
              <a:rPr lang="it-IT" dirty="0" err="1"/>
              <a:t>estimated</a:t>
            </a:r>
            <a:r>
              <a:rPr lang="it-IT" dirty="0"/>
              <a:t> </a:t>
            </a:r>
            <a:r>
              <a:rPr lang="it-IT" dirty="0" err="1"/>
              <a:t>decay</a:t>
            </a:r>
            <a:r>
              <a:rPr lang="it-IT" dirty="0"/>
              <a:t> </a:t>
            </a:r>
            <a:r>
              <a:rPr lang="it-IT" dirty="0" err="1"/>
              <a:t>times</a:t>
            </a:r>
            <a:r>
              <a:rPr lang="it-IT" dirty="0"/>
              <a:t>!</a:t>
            </a:r>
            <a:endParaRPr lang="en-GB"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4241" y="836712"/>
            <a:ext cx="4116231" cy="5583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438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err="1"/>
              <a:t>Patients</a:t>
            </a:r>
            <a:r>
              <a:rPr lang="it-IT" dirty="0"/>
              <a:t> 2018-2020</a:t>
            </a:r>
            <a:endParaRPr lang="en-GB" dirty="0"/>
          </a:p>
        </p:txBody>
      </p:sp>
      <p:sp>
        <p:nvSpPr>
          <p:cNvPr id="3" name="Content Placeholder 2"/>
          <p:cNvSpPr>
            <a:spLocks noGrp="1"/>
          </p:cNvSpPr>
          <p:nvPr>
            <p:ph idx="1"/>
          </p:nvPr>
        </p:nvSpPr>
        <p:spPr>
          <a:xfrm>
            <a:off x="457200" y="1600200"/>
            <a:ext cx="4474840" cy="4876800"/>
          </a:xfrm>
        </p:spPr>
        <p:txBody>
          <a:bodyPr/>
          <a:lstStyle/>
          <a:p>
            <a:r>
              <a:rPr lang="it-IT" dirty="0" err="1"/>
              <a:t>serie_datatime</a:t>
            </a:r>
            <a:r>
              <a:rPr lang="it-IT" dirty="0"/>
              <a:t>&lt;=</a:t>
            </a:r>
            <a:r>
              <a:rPr lang="it-IT" dirty="0" err="1"/>
              <a:t>aquisition_datatime</a:t>
            </a:r>
            <a:r>
              <a:rPr lang="it-IT" dirty="0"/>
              <a:t> ALWAYS </a:t>
            </a:r>
            <a:r>
              <a:rPr lang="it-IT" dirty="0" err="1"/>
              <a:t>true</a:t>
            </a:r>
            <a:r>
              <a:rPr lang="it-IT" dirty="0"/>
              <a:t>!</a:t>
            </a:r>
          </a:p>
          <a:p>
            <a:r>
              <a:rPr lang="it-IT" dirty="0"/>
              <a:t>On 101 </a:t>
            </a:r>
            <a:r>
              <a:rPr lang="it-IT" dirty="0" err="1"/>
              <a:t>patients</a:t>
            </a:r>
            <a:r>
              <a:rPr lang="it-IT" dirty="0"/>
              <a:t>, </a:t>
            </a:r>
            <a:r>
              <a:rPr lang="it-IT" dirty="0" err="1"/>
              <a:t>decay</a:t>
            </a:r>
            <a:r>
              <a:rPr lang="it-IT" dirty="0"/>
              <a:t> time </a:t>
            </a:r>
            <a:r>
              <a:rPr lang="it-IT" dirty="0" err="1"/>
              <a:t>never</a:t>
            </a:r>
            <a:r>
              <a:rPr lang="it-IT" dirty="0"/>
              <a:t> </a:t>
            </a:r>
            <a:r>
              <a:rPr lang="it-IT" dirty="0" err="1"/>
              <a:t>estimated</a:t>
            </a:r>
            <a:r>
              <a:rPr lang="it-IT" dirty="0"/>
              <a:t>!</a:t>
            </a:r>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675" y="835894"/>
            <a:ext cx="3795797" cy="568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178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0</TotalTime>
  <Words>1245</Words>
  <Application>Microsoft Office PowerPoint</Application>
  <PresentationFormat>On-screen Show (4:3)</PresentationFormat>
  <Paragraphs>92</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Cambria Math</vt:lpstr>
      <vt:lpstr>Tw Cen MT</vt:lpstr>
      <vt:lpstr>Clarity</vt:lpstr>
      <vt:lpstr>PET dilemma</vt:lpstr>
      <vt:lpstr>Factors influncing PET parameters</vt:lpstr>
      <vt:lpstr>How is SUV calculated</vt:lpstr>
      <vt:lpstr>Info other calculations</vt:lpstr>
      <vt:lpstr>Terminology</vt:lpstr>
      <vt:lpstr>SUV Computations from dicom fields</vt:lpstr>
      <vt:lpstr>MATLAB implementation</vt:lpstr>
      <vt:lpstr>Patients 2014-2017</vt:lpstr>
      <vt:lpstr>Patients 2018-2020</vt:lpstr>
      <vt:lpstr>PET EARL</vt:lpstr>
    </vt:vector>
  </TitlesOfParts>
  <Company>Universitair Medisch Centrum Groningen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dilemma</dc:title>
  <dc:creator>Biase, A de (rt)</dc:creator>
  <cp:lastModifiedBy>Biase, A de (rt)</cp:lastModifiedBy>
  <cp:revision>20</cp:revision>
  <dcterms:created xsi:type="dcterms:W3CDTF">2021-10-28T12:09:02Z</dcterms:created>
  <dcterms:modified xsi:type="dcterms:W3CDTF">2023-04-26T09:03:58Z</dcterms:modified>
</cp:coreProperties>
</file>