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9"/>
  </p:normalViewPr>
  <p:slideViewPr>
    <p:cSldViewPr snapToGrid="0" snapToObjects="1">
      <p:cViewPr varScale="1">
        <p:scale>
          <a:sx n="103" d="100"/>
          <a:sy n="103" d="100"/>
        </p:scale>
        <p:origin x="8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2936-1D64-9541-8A4F-05FFB47332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00CE45-8F46-A444-8580-B929773F89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B3C09-51A2-6444-87D0-7A7C92FC2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0BA4E-2110-9242-B304-8D56EE233C53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B8E80-CF70-A849-B687-CC623E9B1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F4E1E-7B4A-D44F-BD3A-F95BE2520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FCFA0-70E3-2F47-A27F-42E036A69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698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A693B-3EE6-3840-A2B5-8D2E0CA81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245961-D0F0-434D-B4F6-5B41735C34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02BC2-DEBF-0240-8189-23BFC4F8E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0BA4E-2110-9242-B304-8D56EE233C53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BFCD8-DD24-0E47-AA75-CB22318CA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1F1B4-B720-9C41-A186-1DE5771E1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FCFA0-70E3-2F47-A27F-42E036A69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763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D08513-CB2C-074D-9B32-BB04EBF533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52B8C8-4843-114D-B18A-FAEF640A5E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500E3-F6DD-AE48-9762-A47B6C99A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0BA4E-2110-9242-B304-8D56EE233C53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C61DF-905C-7044-AC7F-6FA03BACA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23526-98DD-3F43-9034-1823A8880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FCFA0-70E3-2F47-A27F-42E036A69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020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1312B-DDB4-7243-9775-EEFA2B715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6EE7C-04AA-954B-96B1-C106A63FC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D61C9-A9CA-614D-BBB3-0C2FB3627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0BA4E-2110-9242-B304-8D56EE233C53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43B4E-EBC0-374D-AEBC-310DA869F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C40B0-6433-0040-B314-1E56DC917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FCFA0-70E3-2F47-A27F-42E036A69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435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D4915-335A-F046-9B4C-9FA42A40B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38298-8DDE-4247-B730-7E9871FC8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58CE77-2FB2-F545-B743-61DF1564C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0BA4E-2110-9242-B304-8D56EE233C53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73A7B3-116E-C542-B62E-11BFD057B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ACB797-688B-F049-B621-33ABE692E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FCFA0-70E3-2F47-A27F-42E036A69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726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370AE-5E11-CA4A-9969-AA2FA16C4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13880-0B65-5A40-A665-611F34650C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CAFFEC-8667-C945-B63C-A4810EAB55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45C7AD-722E-D34B-9094-BA3E39B03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0BA4E-2110-9242-B304-8D56EE233C53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DBF386-79FB-E340-A20F-900A23021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8F94B6-F356-ED4F-856B-96EF6A703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FCFA0-70E3-2F47-A27F-42E036A69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922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8C31E-93FD-0B49-AA15-68B6FBC64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212673-628E-7646-A13F-C10AD53CAC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289050-B74E-084F-B467-8C27D5C69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D43629-EFF3-254A-819B-A5ED217A89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6D917C-9090-6843-A952-A813BC20E4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564C1B-09CA-794F-806D-B77193D4D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0BA4E-2110-9242-B304-8D56EE233C53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6716C2-5947-934B-8157-5099FC246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43CA5B-4E42-784B-97B6-124793727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FCFA0-70E3-2F47-A27F-42E036A69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704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48816-AD6A-8B4A-BBBD-DD86E7A76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1B1E4E-81A9-8E40-9340-D1302D701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0BA4E-2110-9242-B304-8D56EE233C53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A6293E-FD52-D541-B706-844A5C0AF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B61D95-D393-654D-9A84-EC52B175D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FCFA0-70E3-2F47-A27F-42E036A69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884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0BE065-31BB-F940-98C2-41095E36E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0BA4E-2110-9242-B304-8D56EE233C53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8FF147-436D-E14E-B47E-0F652A9D7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F55E87-D47F-CF4E-8B13-E942462B2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FCFA0-70E3-2F47-A27F-42E036A69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470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B6F1D-9631-5E41-920E-4BC5B522C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B719A-0BFC-D244-9009-8EEE5E6C7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2EBC4A-C083-524C-8B29-973579113A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0EA4B0-A73D-EE40-BCD8-85162A906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0BA4E-2110-9242-B304-8D56EE233C53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7BD194-8E2F-0B45-8F14-09AE6C73D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63C625-8BA1-E644-9D19-671D48930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FCFA0-70E3-2F47-A27F-42E036A69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945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71203-EA69-4948-9B15-27EBEED50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9AF5C3-99D1-0E42-B381-5850EE550C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FE4834-B5CB-294E-A980-ED12F86F5D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D72719-023E-CA4F-9E89-F29295461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0BA4E-2110-9242-B304-8D56EE233C53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EADDDE-C38F-7446-A733-FC60E1BA2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43E113-B1F5-8D48-AA09-3BEA920FE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FCFA0-70E3-2F47-A27F-42E036A69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130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E01E0C-7771-3149-B6F7-3028210C6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DED070-2CC2-9145-A74B-8E3320838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E93A2-FFC3-324D-8CB0-4747F6E1D3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0BA4E-2110-9242-B304-8D56EE233C53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95902-B666-FD41-935D-70CA024E5C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261A5-A584-0647-B261-3C201BB8D9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FCFA0-70E3-2F47-A27F-42E036A69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286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AF260-FD44-EB4E-8487-2E21FA9E56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850" y="100012"/>
            <a:ext cx="7186613" cy="1958975"/>
          </a:xfrm>
        </p:spPr>
        <p:txBody>
          <a:bodyPr/>
          <a:lstStyle/>
          <a:p>
            <a:r>
              <a:rPr lang="en-US" dirty="0"/>
              <a:t>Big Mountain Ski Resort Pricing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A7AFD3-F722-774F-8A41-8DF4D457D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3354" y="2307952"/>
            <a:ext cx="5817604" cy="3864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460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E24C5-6EA8-8641-B611-421033A79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Identification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8CE66-277F-5E41-8D5C-9EE6A1904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a better model for selecting ticket price</a:t>
            </a:r>
          </a:p>
          <a:p>
            <a:r>
              <a:rPr lang="en-US" dirty="0"/>
              <a:t>May not be capitalizing on our facilities</a:t>
            </a:r>
          </a:p>
          <a:p>
            <a:r>
              <a:rPr lang="en-US" dirty="0"/>
              <a:t>Current strategy: charge a premium above the average price of resorts in our market segment</a:t>
            </a:r>
          </a:p>
          <a:p>
            <a:endParaRPr lang="en-US" dirty="0"/>
          </a:p>
          <a:p>
            <a:r>
              <a:rPr lang="en-US" dirty="0"/>
              <a:t>Project goal: Develop a predictive pricing model for ski resort tickets in our market segment based on a number of facilities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898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8813A-5695-E742-9400-CEDB150C6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82ECB-188B-3341-B46E-13836C44F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Increase vertical drop by 150 ft by adding a run and an additional chair lift</a:t>
            </a:r>
          </a:p>
          <a:p>
            <a:r>
              <a:rPr lang="en-US" dirty="0"/>
              <a:t>Increases support for ticket price by $1.99, amounting to $3.5 million in revenue</a:t>
            </a:r>
          </a:p>
          <a:p>
            <a:r>
              <a:rPr lang="en-US" dirty="0"/>
              <a:t>More than enough to cover additional operating costs of an additional chair lift ($1.5 million)</a:t>
            </a:r>
          </a:p>
        </p:txBody>
      </p:sp>
    </p:spTree>
    <p:extLst>
      <p:ext uri="{BB962C8B-B14F-4D97-AF65-F5344CB8AC3E}">
        <p14:creationId xmlns:p14="http://schemas.microsoft.com/office/powerpoint/2010/main" val="2122739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80289-E62D-5C42-881D-BBDFA0039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448"/>
            <a:ext cx="10515600" cy="1325563"/>
          </a:xfrm>
        </p:spPr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EBE1A-CC02-0949-8ECE-23972FC39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US" dirty="0"/>
              <a:t>No clear pattern between the state the resort is in and the adult weekend ticket price</a:t>
            </a:r>
          </a:p>
          <a:p>
            <a:r>
              <a:rPr lang="en-US" dirty="0"/>
              <a:t>Decided to treat all states equally</a:t>
            </a:r>
          </a:p>
        </p:txBody>
      </p:sp>
      <p:pic>
        <p:nvPicPr>
          <p:cNvPr id="4" name="Picture 3" descr="A picture containing chart&#10;&#10;Description automatically generated">
            <a:extLst>
              <a:ext uri="{FF2B5EF4-FFF2-40B4-BE49-F238E27FC236}">
                <a16:creationId xmlns:a16="http://schemas.microsoft.com/office/drawing/2014/main" id="{C13DC949-0204-7D42-80A3-8258DF10976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825072" y="2718486"/>
            <a:ext cx="5972939" cy="4098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194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E72E3-8004-CB4C-A536-979F7D599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vs. Random Forest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B6CAB-F50C-E341-9EB6-1C02A6143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cross-validation</a:t>
            </a:r>
          </a:p>
          <a:p>
            <a:r>
              <a:rPr lang="en-US" dirty="0"/>
              <a:t>Mean absolute error for random forest was $9.60, about $1.00 less than that for linear regression </a:t>
            </a:r>
          </a:p>
          <a:p>
            <a:r>
              <a:rPr lang="en-US" dirty="0"/>
              <a:t>Less variability in the random forest regression </a:t>
            </a:r>
          </a:p>
          <a:p>
            <a:r>
              <a:rPr lang="en-US" dirty="0"/>
              <a:t>Use random forest model to predict adult weekend ticket price</a:t>
            </a:r>
          </a:p>
        </p:txBody>
      </p:sp>
    </p:spTree>
    <p:extLst>
      <p:ext uri="{BB962C8B-B14F-4D97-AF65-F5344CB8AC3E}">
        <p14:creationId xmlns:p14="http://schemas.microsoft.com/office/powerpoint/2010/main" val="2836618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0B6B4-D9D5-0C4C-8BE6-4C6580341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Features from Random Forest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68707-1BBA-D640-9CD8-8CD727A50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fastQuads</a:t>
            </a:r>
            <a:r>
              <a:rPr lang="en-US" dirty="0"/>
              <a:t>, Runs, Snow </a:t>
            </a:r>
            <a:r>
              <a:rPr lang="en-US" dirty="0" err="1"/>
              <a:t>Making_ac</a:t>
            </a:r>
            <a:r>
              <a:rPr lang="en-US" dirty="0"/>
              <a:t>, and </a:t>
            </a:r>
            <a:r>
              <a:rPr lang="en-US" dirty="0" err="1"/>
              <a:t>vertical_drop</a:t>
            </a:r>
            <a:endParaRPr lang="en-US" dirty="0"/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88841786-BE42-2743-92A5-3C3404B1C65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690125" y="2466803"/>
            <a:ext cx="6496737" cy="3845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856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E86CB-B63D-C441-A138-7D546CAEB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C81BF-4BB8-BA4D-BF7D-57E3CE610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a random forest model, recommend increasing vertical drop by 150 ft by adding a run and additional chairlift</a:t>
            </a:r>
          </a:p>
          <a:p>
            <a:r>
              <a:rPr lang="en-US" dirty="0"/>
              <a:t>Note: The random forest model relies on the implicit assumption that all other resorts are setting ticket prices based on how much people value certain facilities</a:t>
            </a:r>
          </a:p>
          <a:p>
            <a:r>
              <a:rPr lang="en-US" dirty="0"/>
              <a:t>Keep in mind that other resort could be mispricing tickets</a:t>
            </a:r>
          </a:p>
        </p:txBody>
      </p:sp>
    </p:spTree>
    <p:extLst>
      <p:ext uri="{BB962C8B-B14F-4D97-AF65-F5344CB8AC3E}">
        <p14:creationId xmlns:p14="http://schemas.microsoft.com/office/powerpoint/2010/main" val="1463589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256</Words>
  <Application>Microsoft Macintosh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Big Mountain Ski Resort Pricing Model</vt:lpstr>
      <vt:lpstr>Problem Identification</vt:lpstr>
      <vt:lpstr>Recommendation</vt:lpstr>
      <vt:lpstr>Analysis</vt:lpstr>
      <vt:lpstr>Linear Regression vs. Random Forest Model</vt:lpstr>
      <vt:lpstr>Important Features from Random Forest Model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Lauren Dellon</dc:creator>
  <cp:lastModifiedBy>Lauren Dellon</cp:lastModifiedBy>
  <cp:revision>3</cp:revision>
  <dcterms:created xsi:type="dcterms:W3CDTF">2020-11-16T18:09:12Z</dcterms:created>
  <dcterms:modified xsi:type="dcterms:W3CDTF">2020-11-16T18:24:41Z</dcterms:modified>
</cp:coreProperties>
</file>