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4"/>
  </p:notesMasterIdLst>
  <p:sldIdLst>
    <p:sldId id="279" r:id="rId4"/>
    <p:sldId id="291" r:id="rId5"/>
    <p:sldId id="292" r:id="rId6"/>
    <p:sldId id="280" r:id="rId7"/>
    <p:sldId id="286" r:id="rId8"/>
    <p:sldId id="287" r:id="rId9"/>
    <p:sldId id="281" r:id="rId10"/>
    <p:sldId id="293" r:id="rId11"/>
    <p:sldId id="282" r:id="rId12"/>
    <p:sldId id="259" r:id="rId13"/>
  </p:sldIdLst>
  <p:sldSz cx="24384000" cy="13716000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0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1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70280" y="661352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开场白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076A2B-93F0-B7FA-9A20-8F20C298CE5C}"/>
              </a:ext>
            </a:extLst>
          </p:cNvPr>
          <p:cNvSpPr txBox="1"/>
          <p:nvPr/>
        </p:nvSpPr>
        <p:spPr>
          <a:xfrm>
            <a:off x="2849881" y="4163119"/>
            <a:ext cx="1830666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大家好，我是本期会陪伴大家三个月的学长李格威，我曾经在蓝桥杯中取得</a:t>
            </a:r>
            <a:r>
              <a:rPr lang="en-US" altLang="zh-CN" sz="6000" dirty="0">
                <a:solidFill>
                  <a:schemeClr val="tx1"/>
                </a:solidFill>
              </a:rPr>
              <a:t>pb</a:t>
            </a:r>
            <a:r>
              <a:rPr lang="zh-CN" altLang="en-US" sz="6000" dirty="0">
                <a:solidFill>
                  <a:schemeClr val="tx1"/>
                </a:solidFill>
              </a:rPr>
              <a:t>国优成绩，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学长带练主要是为大家评讲每一天课后，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老师留下的真题作业，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同时也会带领大家回顾老师所讲解过的内容，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如果有疑惑，可以查看之前的视频复习。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035828"/>
      </p:ext>
    </p:extLst>
  </p:cSld>
  <p:clrMapOvr>
    <a:masterClrMapping/>
  </p:clrMapOvr>
  <p:transition spd="slow" advClick="0" advTm="1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70280" y="661352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开场白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076A2B-93F0-B7FA-9A20-8F20C298CE5C}"/>
              </a:ext>
            </a:extLst>
          </p:cNvPr>
          <p:cNvSpPr txBox="1"/>
          <p:nvPr/>
        </p:nvSpPr>
        <p:spPr>
          <a:xfrm>
            <a:off x="3038669" y="1953895"/>
            <a:ext cx="18306661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6000" dirty="0"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下面我介绍一下，我们每次学长带练分为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3 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个环节：</a:t>
            </a:r>
          </a:p>
          <a:p>
            <a:endParaRPr lang="zh-CN" altLang="en-US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环节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：回顾复习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15-30 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分钟</a:t>
            </a:r>
            <a:endParaRPr lang="en-US" altLang="zh-CN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（回顾咱们前面学过的内容，没有看完视频的小伙伴，一定要认真听哦）</a:t>
            </a: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环节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：学长讲评课程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【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学长带练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】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编程题；</a:t>
            </a:r>
            <a:endParaRPr lang="en-US" altLang="zh-CN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30-60 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分钟）</a:t>
            </a: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环节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：对于本次带练的内容进行答疑；（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15 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分钟）</a:t>
            </a: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环节 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：答疑</a:t>
            </a:r>
            <a:endParaRPr lang="en-US" altLang="zh-CN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（对于本次带练前，名师精讲的部分若有疑问，</a:t>
            </a:r>
            <a:endParaRPr lang="en-US" altLang="zh-CN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可以回答）（</a:t>
            </a:r>
            <a:r>
              <a:rPr lang="en-US" altLang="zh-CN" sz="6000" dirty="0">
                <a:solidFill>
                  <a:schemeClr val="tx1"/>
                </a:solidFill>
                <a:latin typeface="+mj-ea"/>
                <a:ea typeface="+mj-ea"/>
              </a:rPr>
              <a:t>15 </a:t>
            </a:r>
            <a:r>
              <a:rPr lang="zh-CN" altLang="en-US" sz="6000" dirty="0">
                <a:solidFill>
                  <a:schemeClr val="tx1"/>
                </a:solidFill>
                <a:latin typeface="+mj-ea"/>
                <a:ea typeface="+mj-ea"/>
              </a:rPr>
              <a:t>分钟）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584990"/>
      </p:ext>
    </p:extLst>
  </p:cSld>
  <p:clrMapOvr>
    <a:masterClrMapping/>
  </p:clrMapOvr>
  <p:transition spd="slow" advClick="0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像" descr="图像"/>
          <p:cNvPicPr>
            <a:picLocks noChangeAspect="1"/>
          </p:cNvPicPr>
          <p:nvPr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925570" y="4232910"/>
            <a:ext cx="15768320" cy="949706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011092" y="2173058"/>
            <a:ext cx="1236181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Thes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思源宋体 CN" panose="02020400000000000000" charset="-122"/>
                <a:ea typeface="思源宋体 CN" panose="02020400000000000000" charset="-122"/>
                <a:cs typeface="Arial" panose="020B0604020202020204" pitchFamily="34" charset="0"/>
              </a:rPr>
              <a:t>is Defe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nse</a:t>
            </a:r>
            <a:endParaRPr lang="zh-CN" altLang="en-US" sz="12000" dirty="0">
              <a:gradFill>
                <a:gsLst>
                  <a:gs pos="0">
                    <a:schemeClr val="bg1">
                      <a:lumMod val="95000"/>
                      <a:alpha val="3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000526" y="6137649"/>
            <a:ext cx="2150518" cy="1440000"/>
            <a:chOff x="1574423" y="2819027"/>
            <a:chExt cx="1075259" cy="720000"/>
          </a:xfrm>
        </p:grpSpPr>
        <p:sp>
          <p:nvSpPr>
            <p:cNvPr id="43" name="矩形: 圆角 50"/>
            <p:cNvSpPr/>
            <p:nvPr/>
          </p:nvSpPr>
          <p:spPr>
            <a:xfrm>
              <a:off x="1764823" y="2819027"/>
              <a:ext cx="720000" cy="720000"/>
            </a:xfrm>
            <a:prstGeom prst="roundRect">
              <a:avLst/>
            </a:prstGeom>
            <a:noFill/>
            <a:ln w="22225">
              <a:gradFill>
                <a:gsLst>
                  <a:gs pos="0">
                    <a:srgbClr val="1F3D74"/>
                  </a:gs>
                  <a:gs pos="100000">
                    <a:srgbClr val="2A66A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69127" y="2937873"/>
              <a:ext cx="280555" cy="127445"/>
            </a:xfrm>
            <a:prstGeom prst="rect">
              <a:avLst/>
            </a:prstGeom>
            <a:solidFill>
              <a:srgbClr val="F5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574423" y="3224645"/>
              <a:ext cx="280555" cy="127445"/>
            </a:xfrm>
            <a:prstGeom prst="rect">
              <a:avLst/>
            </a:prstGeom>
            <a:solidFill>
              <a:srgbClr val="F5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105486" y="9185727"/>
            <a:ext cx="397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四方平和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373756" y="644245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483525" y="919542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最大距离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6312577" y="6317556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7016631" y="6204761"/>
            <a:ext cx="2150518" cy="1440000"/>
            <a:chOff x="1574423" y="2819027"/>
            <a:chExt cx="1075259" cy="720000"/>
          </a:xfrm>
        </p:grpSpPr>
        <p:sp>
          <p:nvSpPr>
            <p:cNvPr id="70" name="矩形: 圆角 8"/>
            <p:cNvSpPr/>
            <p:nvPr/>
          </p:nvSpPr>
          <p:spPr>
            <a:xfrm>
              <a:off x="1764823" y="2819027"/>
              <a:ext cx="720000" cy="720000"/>
            </a:xfrm>
            <a:prstGeom prst="roundRect">
              <a:avLst/>
            </a:prstGeom>
            <a:noFill/>
            <a:ln w="22225">
              <a:gradFill>
                <a:gsLst>
                  <a:gs pos="0">
                    <a:srgbClr val="1F3D74"/>
                  </a:gs>
                  <a:gs pos="100000">
                    <a:srgbClr val="2A66A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69127" y="2937873"/>
              <a:ext cx="280555" cy="127445"/>
            </a:xfrm>
            <a:prstGeom prst="rect">
              <a:avLst/>
            </a:prstGeom>
            <a:solidFill>
              <a:srgbClr val="F5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574423" y="3224645"/>
              <a:ext cx="280555" cy="127445"/>
            </a:xfrm>
            <a:prstGeom prst="rect">
              <a:avLst/>
            </a:prstGeom>
            <a:solidFill>
              <a:srgbClr val="F5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8" grpId="0"/>
      <p:bldP spid="47" grpId="0"/>
      <p:bldP spid="62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70280" y="661352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12762865" y="-85725"/>
            <a:ext cx="11597005" cy="13866495"/>
          </a:xfrm>
          <a:prstGeom prst="rect">
            <a:avLst/>
          </a:prstGeom>
          <a:solidFill>
            <a:srgbClr val="C2D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1510" y="2844800"/>
            <a:ext cx="121113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题意分析】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计算数列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{a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}中 |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−j|+|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−a</a:t>
            </a:r>
            <a:r>
              <a:rPr lang="en-US" altLang="zh-CN" sz="4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|最大值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最大距离</a:t>
            </a:r>
          </a:p>
        </p:txBody>
      </p:sp>
      <p:pic>
        <p:nvPicPr>
          <p:cNvPr id="10" name="https://img7.file.cache.docer.com/storage/1596792088528392000/d6e038d00c152399fa9bc165d6c2fa60.png" descr="&amp;pky4489322714_sjzg_&amp;39&amp;src_toppic_inpsrchzd1&amp;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1521" y="2494250"/>
            <a:ext cx="11032700" cy="11025000"/>
          </a:xfrm>
          <a:prstGeom prst="rect">
            <a:avLst/>
          </a:prstGeom>
        </p:spPr>
      </p:pic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3399FA97-B68C-2BD1-AB5D-0C005FCC081C}"/>
              </a:ext>
            </a:extLst>
          </p:cNvPr>
          <p:cNvSpPr txBox="1"/>
          <p:nvPr/>
        </p:nvSpPr>
        <p:spPr>
          <a:xfrm>
            <a:off x="811064" y="7299517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4" name="文本框 3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33FD3BC5-1B30-BDE5-2A95-11280A60404E}"/>
              </a:ext>
            </a:extLst>
          </p:cNvPr>
          <p:cNvSpPr txBox="1"/>
          <p:nvPr/>
        </p:nvSpPr>
        <p:spPr>
          <a:xfrm>
            <a:off x="1115060" y="8647047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从小到大枚举</a:t>
            </a:r>
            <a:r>
              <a:rPr lang="en-US" altLang="zh-CN" sz="4000" b="1" dirty="0" err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j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尝试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2552680" y="653986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53715" y="148907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/>
          </a:p>
        </p:txBody>
      </p:sp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27" y="1215"/>
              <a:ext cx="21362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5600" b="1" spc="6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最大距离</a:t>
              </a:r>
            </a:p>
          </p:txBody>
        </p:sp>
      </p:grpSp>
      <p:sp>
        <p:nvSpPr>
          <p:cNvPr id="15" name="文本框 14" descr="7b0a202020202262756c6c6574223a20227b5c2263617465676f727949645c223a31303030352c5c2274656d706c61746549645c223a32303233313332387d220a7d0a"/>
          <p:cNvSpPr txBox="1"/>
          <p:nvPr/>
        </p:nvSpPr>
        <p:spPr>
          <a:xfrm>
            <a:off x="605790" y="3008630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0" name="文本框 9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FD33655E-4AB9-CDD8-03CD-3F87400AF920}"/>
              </a:ext>
            </a:extLst>
          </p:cNvPr>
          <p:cNvSpPr txBox="1"/>
          <p:nvPr/>
        </p:nvSpPr>
        <p:spPr>
          <a:xfrm>
            <a:off x="17650460" y="4538274"/>
            <a:ext cx="13467080" cy="204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观察下标引索 </a:t>
            </a:r>
            <a:r>
              <a:rPr lang="en-US" altLang="zh-CN" sz="4000" b="1" dirty="0" err="1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i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, j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移动方向</a:t>
            </a: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构建循环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FEA0040-77F0-CC9D-3C88-F0F66245C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5" y="4284698"/>
            <a:ext cx="16485636" cy="90608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70280" y="661352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12762865" y="-85725"/>
            <a:ext cx="11597005" cy="13866495"/>
          </a:xfrm>
          <a:prstGeom prst="rect">
            <a:avLst/>
          </a:prstGeom>
          <a:solidFill>
            <a:srgbClr val="C2DD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题意分析】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寻找四个整数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a,b,c,d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,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使得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四平方和</a:t>
            </a:r>
          </a:p>
        </p:txBody>
      </p:sp>
      <p:pic>
        <p:nvPicPr>
          <p:cNvPr id="10" name="https://img7.file.cache.docer.com/storage/1596792088528392000/d6e038d00c152399fa9bc165d6c2fa60.png" descr="&amp;pky4489322714_sjzg_&amp;39&amp;src_toppic_inpsrchzd1&amp;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1521" y="2494250"/>
            <a:ext cx="11032700" cy="110250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1018" y="4410380"/>
          <a:ext cx="6833447" cy="2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1018" y="4410380"/>
                        <a:ext cx="6833447" cy="234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2552680" y="653986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53715" y="148907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/>
          </a:p>
        </p:txBody>
      </p:sp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27" y="1215"/>
              <a:ext cx="21362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5600" b="1" spc="6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四平方和</a:t>
              </a:r>
            </a:p>
          </p:txBody>
        </p:sp>
      </p:grpSp>
      <p:sp>
        <p:nvSpPr>
          <p:cNvPr id="15" name="文本框 14" descr="7b0a202020202262756c6c6574223a20227b5c2263617465676f727949645c223a31303030352c5c2274656d706c61746549645c223a32303233313332387d220a7d0a"/>
          <p:cNvSpPr txBox="1"/>
          <p:nvPr/>
        </p:nvSpPr>
        <p:spPr>
          <a:xfrm>
            <a:off x="1016337" y="279666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6" name="文本框 5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F8F0CD29-70D7-4854-3235-E638FEF78090}"/>
              </a:ext>
            </a:extLst>
          </p:cNvPr>
          <p:cNvSpPr txBox="1"/>
          <p:nvPr/>
        </p:nvSpPr>
        <p:spPr>
          <a:xfrm>
            <a:off x="4359807" y="3573705"/>
            <a:ext cx="13467080" cy="937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本题需要依次枚举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a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b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c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d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找到第一个和为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n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的组合</a:t>
            </a: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a, b, c, d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从小到大和为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对于从大到小方向第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k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个数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x</a:t>
            </a:r>
          </a:p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x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最大情况为前者均为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0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，后者均相等 如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00xx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形式</a:t>
            </a: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此时有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x^2 * k &lt;= n, 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即 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x &lt;= (n / k)^0.5</a:t>
            </a:r>
          </a:p>
          <a:p>
            <a:pPr algn="l">
              <a:lnSpc>
                <a:spcPct val="170000"/>
              </a:lnSpc>
            </a:pP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通过这个上界可以缩小搜索范围，加速程序</a:t>
            </a: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  <a:p>
            <a:pPr algn="l">
              <a:lnSpc>
                <a:spcPct val="170000"/>
              </a:lnSpc>
            </a:pPr>
            <a:endParaRPr lang="en-US" altLang="zh-CN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2583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像" descr="图像"/>
          <p:cNvPicPr>
            <a:picLocks noChangeAspect="1"/>
          </p:cNvPicPr>
          <p:nvPr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2552680" y="6539865"/>
            <a:ext cx="11792585" cy="710247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8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53715" y="148907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/>
          </a:p>
        </p:txBody>
      </p:sp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27" y="1215"/>
              <a:ext cx="21362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5600" b="1" spc="6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四平方和</a:t>
              </a:r>
            </a:p>
          </p:txBody>
        </p:sp>
      </p:grpSp>
      <p:sp>
        <p:nvSpPr>
          <p:cNvPr id="6" name="文本框 5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F8F0CD29-70D7-4854-3235-E638FEF78090}"/>
              </a:ext>
            </a:extLst>
          </p:cNvPr>
          <p:cNvSpPr txBox="1"/>
          <p:nvPr/>
        </p:nvSpPr>
        <p:spPr>
          <a:xfrm>
            <a:off x="3874616" y="5540617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使用函数</a:t>
            </a:r>
            <a:r>
              <a:rPr lang="en-US" altLang="zh-CN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return</a:t>
            </a:r>
            <a:r>
              <a:rPr lang="zh-CN" altLang="en-US" sz="4000" b="1" dirty="0">
                <a:solidFill>
                  <a:schemeClr val="tx1"/>
                </a:solidFill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跳出多重循环</a:t>
            </a:r>
          </a:p>
        </p:txBody>
      </p:sp>
      <p:sp>
        <p:nvSpPr>
          <p:cNvPr id="10" name="文本框 9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44815DAB-7933-A26D-32AA-3E452DDA0461}"/>
              </a:ext>
            </a:extLst>
          </p:cNvPr>
          <p:cNvSpPr txBox="1"/>
          <p:nvPr/>
        </p:nvSpPr>
        <p:spPr>
          <a:xfrm>
            <a:off x="605790" y="3008630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代码建议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369</Words>
  <Application>Microsoft Office PowerPoint</Application>
  <PresentationFormat>自定义</PresentationFormat>
  <Paragraphs>62</Paragraphs>
  <Slides>10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AxMath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2023-01-14T07:08:55Z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