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7A33-A5A3-4C32-AC3A-0DB02B6EF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C3EBA-11B3-43F0-9BE3-9B19C6415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C6BD-749D-4D33-AB61-7701E21E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AA4EA-BF1C-457C-B34E-ACDD5417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1BDB5-A321-4EF6-9167-4C744FE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055F-F6E3-48D6-BEB3-F5DBE407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DD4E9-5F54-4E5D-BF30-1FCB9B8A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9317-115A-4C01-BA91-A929A412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E0B6-047E-44EC-B3B9-848ADF6D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C717-D45A-40D8-949F-FBA58D07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299A2-329C-4EBA-A96B-5872037DB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D4753-FD5F-43BE-B310-A1E0AE64E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08E3-CC17-4C1A-AFD2-E02DF7E4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CE87-A51A-4539-A0E0-806201EC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3A61-21D5-4483-8FA7-3A443706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7F63-8EBD-4ECC-8A01-79F774FA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8A22-32C8-412D-8A1F-6EB90F6EF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4F46-21E6-403F-B22D-3E4C5185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9497-7135-425C-9321-CBF621DD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8934-9113-437E-898E-8F4718DB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32A6-774D-40B5-91E3-06DB9BB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DB91-5D63-44DA-A51C-85998B362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2B7B-00B2-44A1-971E-523E2C76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6AED-F2DB-4206-A1C7-BBACB284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E51D-0B60-4BBF-B9AF-D68CDD8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F7F6-EFD4-4784-AF98-9C98C9A8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F767-CFA6-48D2-88A5-3594D1DCA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B0153-F6F3-4771-9108-ACA3092D0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FCE99-451A-4896-887C-7B812EE8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C38C2-64B3-48A9-B3FB-296CCE07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90D7C-34F9-4954-9944-508C300C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103-02A2-435F-B26A-79ED7B91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638F-203A-4C1E-9B8D-CF47F32E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C78DC-5476-4D37-9E3D-F8B833660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F8D10-098B-4A85-B0C7-EFF47467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61022-288F-4E6D-A2F5-087E85AB0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A8A8-F0B8-45FA-BBD9-70186223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42F58-CE82-455F-816B-51611EEF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DFCB2-48CC-4580-BD62-E1AC7755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115-8756-4F93-B24C-0E734908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8C806-8625-43F7-B833-AF8995FC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6EF1A-E964-4E3A-9008-B9964405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228CC-0F45-46B4-AF77-D3FAE2DD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E9C51-C688-42E2-B3D5-2FAEF3F1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20EC0-A860-4485-8379-B5394494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412D7-FB04-415A-823C-C92D208A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596A-E4F3-49C4-BFEB-0CCDDB94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E039-C775-49EC-8798-CB87C26F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986B4-63C0-44FF-B6EF-D363C968A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EC08C-916D-447B-A531-14016D89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C12C5-C725-41D8-AE9F-68CA4011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B1FC3-C7B0-42FC-ACA0-EB93107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EB7E-E420-4C60-8356-F52D2A6D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BDE12-9BC5-4847-A044-25ED16853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BFCED-D8E9-4F63-802E-8B1DEE58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9068-0CB3-4A36-9229-3987C1CD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27390-796C-4E9B-A6BD-39804FAF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3A109-E88F-495A-A22A-ADC745FF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3D8C5-8E9D-41DF-91C7-67F33343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6F49-B27F-43A0-99FA-A2FAA5F7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8FF9-1BF8-4EC5-8C37-AD004576D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92B09-3479-4905-8516-ED25DB4FF2D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2692-0F63-4B2D-AC3D-50F354095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6176-7D2C-4DD6-B36D-CD35B027E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DAE4-EE9A-4FA4-BB24-1C79C63F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D273880-356E-49CD-A00A-E26DD5188A5A}"/>
              </a:ext>
            </a:extLst>
          </p:cNvPr>
          <p:cNvGrpSpPr/>
          <p:nvPr/>
        </p:nvGrpSpPr>
        <p:grpSpPr>
          <a:xfrm>
            <a:off x="1494576" y="497836"/>
            <a:ext cx="3250766" cy="6163356"/>
            <a:chOff x="1491567" y="1048898"/>
            <a:chExt cx="3250766" cy="61633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A83858-64DD-4FC2-9F13-6F7A36563A89}"/>
                </a:ext>
              </a:extLst>
            </p:cNvPr>
            <p:cNvGrpSpPr/>
            <p:nvPr/>
          </p:nvGrpSpPr>
          <p:grpSpPr>
            <a:xfrm>
              <a:off x="1491567" y="1048898"/>
              <a:ext cx="3250766" cy="6163356"/>
              <a:chOff x="15331921" y="8161605"/>
              <a:chExt cx="3332160" cy="10198100"/>
            </a:xfrm>
          </p:grpSpPr>
          <p:grpSp>
            <p:nvGrpSpPr>
              <p:cNvPr id="5" name="Group 187">
                <a:extLst>
                  <a:ext uri="{FF2B5EF4-FFF2-40B4-BE49-F238E27FC236}">
                    <a16:creationId xmlns:a16="http://schemas.microsoft.com/office/drawing/2014/main" id="{FC4B0F15-061D-45C4-836E-C0D9535857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31921" y="8161605"/>
                <a:ext cx="3332160" cy="10198100"/>
                <a:chOff x="4948702" y="-1"/>
                <a:chExt cx="2294593" cy="6858000"/>
              </a:xfrm>
            </p:grpSpPr>
            <p:pic>
              <p:nvPicPr>
                <p:cNvPr id="17" name="Picture 188">
                  <a:extLst>
                    <a:ext uri="{FF2B5EF4-FFF2-40B4-BE49-F238E27FC236}">
                      <a16:creationId xmlns:a16="http://schemas.microsoft.com/office/drawing/2014/main" id="{4E99C829-074A-4F42-9AB8-6EAC55379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8702" y="-1"/>
                  <a:ext cx="2294593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Trapezoid 17">
                  <a:extLst>
                    <a:ext uri="{FF2B5EF4-FFF2-40B4-BE49-F238E27FC236}">
                      <a16:creationId xmlns:a16="http://schemas.microsoft.com/office/drawing/2014/main" id="{540137CA-FF85-4F1D-A9F9-5E1F2CA46C65}"/>
                    </a:ext>
                  </a:extLst>
                </p:cNvPr>
                <p:cNvSpPr/>
                <p:nvPr/>
              </p:nvSpPr>
              <p:spPr>
                <a:xfrm flipV="1">
                  <a:off x="5153128" y="1326976"/>
                  <a:ext cx="1555602" cy="4654558"/>
                </a:xfrm>
                <a:prstGeom prst="trapezoid">
                  <a:avLst>
                    <a:gd name="adj" fmla="val 15417"/>
                  </a:avLst>
                </a:prstGeom>
                <a:pattFill prst="ltUpDiag">
                  <a:fgClr>
                    <a:schemeClr val="bg2">
                      <a:lumMod val="9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/>
                </a:p>
              </p:txBody>
            </p:sp>
          </p:grpSp>
          <p:grpSp>
            <p:nvGrpSpPr>
              <p:cNvPr id="6" name="Group 137">
                <a:extLst>
                  <a:ext uri="{FF2B5EF4-FFF2-40B4-BE49-F238E27FC236}">
                    <a16:creationId xmlns:a16="http://schemas.microsoft.com/office/drawing/2014/main" id="{88837494-3F6B-4FD5-B65D-A982D61FB7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0669" y="8231573"/>
                <a:ext cx="2484437" cy="8863013"/>
                <a:chOff x="25931389" y="8982816"/>
                <a:chExt cx="2484357" cy="8862180"/>
              </a:xfrm>
            </p:grpSpPr>
            <p:sp>
              <p:nvSpPr>
                <p:cNvPr id="7" name="TextBox 190">
                  <a:extLst>
                    <a:ext uri="{FF2B5EF4-FFF2-40B4-BE49-F238E27FC236}">
                      <a16:creationId xmlns:a16="http://schemas.microsoft.com/office/drawing/2014/main" id="{04E70F71-C821-447A-93F1-82EFCF5201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84253" y="9383379"/>
                  <a:ext cx="2403572" cy="50921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E699"/>
                    </a:gs>
                    <a:gs pos="100000">
                      <a:srgbClr val="93E2FF"/>
                    </a:gs>
                  </a:gsLst>
                  <a:lin ang="540000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x-none" sz="1400" dirty="0"/>
                    <a:t>Microbial slurry</a:t>
                  </a: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C4B242C-184C-4878-930D-F2C3A919963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5966908" y="9405897"/>
                  <a:ext cx="88171" cy="152963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F89BE7E-1BDC-47BC-8F89-D828189ECDF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5931389" y="8982816"/>
                  <a:ext cx="35519" cy="42308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0DCADAB-DDA5-4424-A4C6-4CD4C63646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8313887" y="9383378"/>
                  <a:ext cx="91280" cy="15219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0FD33AD-4EBC-4C07-9137-9EE102B6301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8405167" y="8982817"/>
                  <a:ext cx="10579" cy="42308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43AE428-756A-4E6A-8E77-516B5D8F20D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6055079" y="10903425"/>
                  <a:ext cx="336231" cy="694157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A9C30A2-B1C9-4160-B78A-248EC3496D3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7964807" y="10890003"/>
                  <a:ext cx="351247" cy="694157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585B3451-9AB3-4684-9F11-5696BE04C29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6395697" y="17824330"/>
                  <a:ext cx="1580679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" name="TextBox 133">
                  <a:extLst>
                    <a:ext uri="{FF2B5EF4-FFF2-40B4-BE49-F238E27FC236}">
                      <a16:creationId xmlns:a16="http://schemas.microsoft.com/office/drawing/2014/main" id="{D489FF80-0F73-49FD-854E-F584B2EF1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128015" y="10064062"/>
                  <a:ext cx="1063220" cy="865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x-none" sz="1400" dirty="0"/>
                    <a:t>Sterile</a:t>
                  </a:r>
                </a:p>
                <a:p>
                  <a:pPr algn="ctr"/>
                  <a:r>
                    <a:rPr lang="en-US" altLang="x-none" sz="1400" dirty="0"/>
                    <a:t>Field Soil</a:t>
                  </a:r>
                </a:p>
              </p:txBody>
            </p:sp>
            <p:sp>
              <p:nvSpPr>
                <p:cNvPr id="16" name="TextBox 134">
                  <a:extLst>
                    <a:ext uri="{FF2B5EF4-FFF2-40B4-BE49-F238E27FC236}">
                      <a16:creationId xmlns:a16="http://schemas.microsoft.com/office/drawing/2014/main" id="{CE05921D-C9A5-42EC-836B-6D8A3941C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100056" y="10935534"/>
                  <a:ext cx="2216478" cy="865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x-none" sz="1400" dirty="0"/>
                    <a:t>Autoclaved Sand and Vermiculite (50:50)</a:t>
                  </a:r>
                </a:p>
              </p:txBody>
            </p:sp>
          </p:grpSp>
        </p:grpSp>
        <p:sp>
          <p:nvSpPr>
            <p:cNvPr id="36" name="TextBox 133">
              <a:extLst>
                <a:ext uri="{FF2B5EF4-FFF2-40B4-BE49-F238E27FC236}">
                  <a16:creationId xmlns:a16="http://schemas.microsoft.com/office/drawing/2014/main" id="{241BCD98-C62D-4BE6-9CA9-E15EE8FBC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388" y="1504032"/>
              <a:ext cx="98023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en-US" altLang="x-none" sz="1400" dirty="0"/>
            </a:p>
            <a:p>
              <a:pPr algn="ctr"/>
              <a:r>
                <a:rPr lang="en-US" altLang="x-none" sz="1400" dirty="0"/>
                <a:t>Live Field Soil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92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5C022C-D107-44A3-A301-9FFC0B002775}"/>
              </a:ext>
            </a:extLst>
          </p:cNvPr>
          <p:cNvSpPr/>
          <p:nvPr/>
        </p:nvSpPr>
        <p:spPr>
          <a:xfrm>
            <a:off x="8821272" y="2218834"/>
            <a:ext cx="308834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Anova</a:t>
            </a:r>
            <a:r>
              <a:rPr lang="en-US" sz="1000" dirty="0"/>
              <a:t>(FP_root_NS_bio_model.2, type=3)</a:t>
            </a:r>
          </a:p>
          <a:p>
            <a:r>
              <a:rPr lang="en-US" sz="1000" dirty="0" err="1"/>
              <a:t>Anova</a:t>
            </a:r>
            <a:r>
              <a:rPr lang="en-US" sz="1000" dirty="0"/>
              <a:t> Table (Type III tests)</a:t>
            </a:r>
          </a:p>
          <a:p>
            <a:endParaRPr lang="en-US" sz="1000" dirty="0"/>
          </a:p>
          <a:p>
            <a:r>
              <a:rPr lang="en-US" sz="1000" dirty="0"/>
              <a:t>Response: sqrt(</a:t>
            </a:r>
            <a:r>
              <a:rPr lang="en-US" sz="1000" dirty="0" err="1"/>
              <a:t>root_weight</a:t>
            </a:r>
            <a:r>
              <a:rPr lang="en-US" sz="1000" dirty="0"/>
              <a:t> + 1e-04)</a:t>
            </a:r>
          </a:p>
          <a:p>
            <a:r>
              <a:rPr lang="en-US" sz="1000" dirty="0"/>
              <a:t>                 Sum </a:t>
            </a:r>
            <a:r>
              <a:rPr lang="en-US" sz="1000" dirty="0" err="1"/>
              <a:t>Sq</a:t>
            </a:r>
            <a:r>
              <a:rPr lang="en-US" sz="1000" dirty="0"/>
              <a:t>  Df  F value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(Intercept)      8.1263   1 718.1413 &lt; 2e-16 ***</a:t>
            </a:r>
          </a:p>
          <a:p>
            <a:r>
              <a:rPr lang="en-US" sz="1000" dirty="0" err="1"/>
              <a:t>precip</a:t>
            </a:r>
            <a:r>
              <a:rPr lang="en-US" sz="1000" dirty="0"/>
              <a:t>           0.0749   1   6.6177 0.01076 *  </a:t>
            </a:r>
          </a:p>
          <a:p>
            <a:r>
              <a:rPr lang="en-US" sz="1000" dirty="0" err="1"/>
              <a:t>inocul</a:t>
            </a:r>
            <a:r>
              <a:rPr lang="en-US" sz="1000" dirty="0"/>
              <a:t>           0.1369   4   3.0236 0.01871 *  </a:t>
            </a:r>
          </a:p>
          <a:p>
            <a:r>
              <a:rPr lang="en-US" sz="1000" dirty="0" err="1"/>
              <a:t>as.factor</a:t>
            </a:r>
            <a:r>
              <a:rPr lang="en-US" sz="1000" dirty="0"/>
              <a:t>(block) 0.1298   4   2.8675 0.02412 *  </a:t>
            </a:r>
          </a:p>
          <a:p>
            <a:r>
              <a:rPr lang="en-US" sz="1000" dirty="0" err="1"/>
              <a:t>precip:inocul</a:t>
            </a:r>
            <a:r>
              <a:rPr lang="en-US" sz="1000" dirty="0"/>
              <a:t>    0.0642   4   1.4183 0.22888    </a:t>
            </a:r>
          </a:p>
          <a:p>
            <a:r>
              <a:rPr lang="en-US" sz="1000" dirty="0"/>
              <a:t>Residuals        2.4555 217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FBD88-7276-4203-8BB8-36590121B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75" b="58778"/>
          <a:stretch/>
        </p:blipFill>
        <p:spPr>
          <a:xfrm>
            <a:off x="756479" y="771945"/>
            <a:ext cx="7845155" cy="5701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268507-7911-4532-BCE5-BAE7E93F87E9}"/>
              </a:ext>
            </a:extLst>
          </p:cNvPr>
          <p:cNvSpPr txBox="1"/>
          <p:nvPr/>
        </p:nvSpPr>
        <p:spPr>
          <a:xfrm>
            <a:off x="1289270" y="2492462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P=0.0722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24AA59-94EC-4CDD-86C5-83812D54B209}"/>
              </a:ext>
            </a:extLst>
          </p:cNvPr>
          <p:cNvCxnSpPr/>
          <p:nvPr/>
        </p:nvCxnSpPr>
        <p:spPr>
          <a:xfrm>
            <a:off x="1156631" y="2905754"/>
            <a:ext cx="13178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998B07-0BA1-4517-8F18-9146355A04CF}"/>
              </a:ext>
            </a:extLst>
          </p:cNvPr>
          <p:cNvSpPr txBox="1"/>
          <p:nvPr/>
        </p:nvSpPr>
        <p:spPr>
          <a:xfrm>
            <a:off x="2784912" y="1434633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P=0.0081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B1D2D3-FC70-4FCE-B341-0951710E75A1}"/>
              </a:ext>
            </a:extLst>
          </p:cNvPr>
          <p:cNvCxnSpPr/>
          <p:nvPr/>
        </p:nvCxnSpPr>
        <p:spPr>
          <a:xfrm>
            <a:off x="2622724" y="1847924"/>
            <a:ext cx="13178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6750C7-F717-4107-9E2E-E64B6C3FA799}"/>
              </a:ext>
            </a:extLst>
          </p:cNvPr>
          <p:cNvSpPr txBox="1"/>
          <p:nvPr/>
        </p:nvSpPr>
        <p:spPr>
          <a:xfrm>
            <a:off x="7391400" y="152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 flagged as sandy removed</a:t>
            </a:r>
          </a:p>
        </p:txBody>
      </p:sp>
    </p:spTree>
    <p:extLst>
      <p:ext uri="{BB962C8B-B14F-4D97-AF65-F5344CB8AC3E}">
        <p14:creationId xmlns:p14="http://schemas.microsoft.com/office/powerpoint/2010/main" val="212418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ACF2DC-DBE3-47D3-A3D4-149E1B489705}"/>
              </a:ext>
            </a:extLst>
          </p:cNvPr>
          <p:cNvSpPr/>
          <p:nvPr/>
        </p:nvSpPr>
        <p:spPr>
          <a:xfrm>
            <a:off x="8615082" y="2144449"/>
            <a:ext cx="324970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Anova</a:t>
            </a:r>
            <a:r>
              <a:rPr lang="en-US" sz="1000" dirty="0"/>
              <a:t>(FP_root_NS_bio_model.3, type=3)</a:t>
            </a:r>
          </a:p>
          <a:p>
            <a:r>
              <a:rPr lang="en-US" sz="1000" dirty="0" err="1"/>
              <a:t>Anova</a:t>
            </a:r>
            <a:r>
              <a:rPr lang="en-US" sz="1000" dirty="0"/>
              <a:t> Table (Type III tests)</a:t>
            </a:r>
          </a:p>
          <a:p>
            <a:endParaRPr lang="en-US" sz="1000" dirty="0"/>
          </a:p>
          <a:p>
            <a:r>
              <a:rPr lang="en-US" sz="1000" dirty="0"/>
              <a:t>Response: sqrt(</a:t>
            </a:r>
            <a:r>
              <a:rPr lang="en-US" sz="1000" dirty="0" err="1"/>
              <a:t>root_weight</a:t>
            </a:r>
            <a:r>
              <a:rPr lang="en-US" sz="1000" dirty="0"/>
              <a:t> + 1e-04)</a:t>
            </a:r>
          </a:p>
          <a:p>
            <a:r>
              <a:rPr lang="en-US" sz="1000" dirty="0"/>
              <a:t>                          Sum </a:t>
            </a:r>
            <a:r>
              <a:rPr lang="en-US" sz="1000" dirty="0" err="1"/>
              <a:t>Sq</a:t>
            </a:r>
            <a:r>
              <a:rPr lang="en-US" sz="1000" dirty="0"/>
              <a:t>  Df 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(Intercept)               9.1561   1 906.6496 &lt; 2.2e-16 ***</a:t>
            </a:r>
          </a:p>
          <a:p>
            <a:r>
              <a:rPr lang="en-US" sz="1000" dirty="0" err="1"/>
              <a:t>precip</a:t>
            </a:r>
            <a:r>
              <a:rPr lang="en-US" sz="1000" dirty="0"/>
              <a:t>                    0.0522   1   5.1655 0.0241248 *  </a:t>
            </a:r>
          </a:p>
          <a:p>
            <a:r>
              <a:rPr lang="en-US" sz="1000" dirty="0" err="1"/>
              <a:t>soil_status</a:t>
            </a:r>
            <a:r>
              <a:rPr lang="en-US" sz="1000" dirty="0"/>
              <a:t>               0.1374   1  13.6025 0.0002925 ***</a:t>
            </a:r>
          </a:p>
          <a:p>
            <a:r>
              <a:rPr lang="en-US" sz="1000" dirty="0" err="1"/>
              <a:t>inocul</a:t>
            </a:r>
            <a:r>
              <a:rPr lang="en-US" sz="1000" dirty="0"/>
              <a:t>                    0.1157   3   3.8201 0.0108617 *  </a:t>
            </a:r>
          </a:p>
          <a:p>
            <a:r>
              <a:rPr lang="en-US" sz="1000" dirty="0" err="1"/>
              <a:t>as.factor</a:t>
            </a:r>
            <a:r>
              <a:rPr lang="en-US" sz="1000" dirty="0"/>
              <a:t>(block)          0.1019   4   2.5222 0.0423638 *  </a:t>
            </a:r>
          </a:p>
          <a:p>
            <a:r>
              <a:rPr lang="en-US" sz="1000" dirty="0" err="1"/>
              <a:t>precip:soil_status</a:t>
            </a:r>
            <a:r>
              <a:rPr lang="en-US" sz="1000" dirty="0"/>
              <a:t>        0.0003   1   0.0337 0.8546090    </a:t>
            </a:r>
          </a:p>
          <a:p>
            <a:r>
              <a:rPr lang="en-US" sz="1000" dirty="0" err="1"/>
              <a:t>precip:inocul</a:t>
            </a:r>
            <a:r>
              <a:rPr lang="en-US" sz="1000" dirty="0"/>
              <a:t>             0.0565   3   1.8637 0.1370482    </a:t>
            </a:r>
          </a:p>
          <a:p>
            <a:r>
              <a:rPr lang="en-US" sz="1000" dirty="0" err="1"/>
              <a:t>soil_status:inocul</a:t>
            </a:r>
            <a:r>
              <a:rPr lang="en-US" sz="1000" dirty="0"/>
              <a:t>        0.0280   3   0.9246 0.4298932    </a:t>
            </a:r>
          </a:p>
          <a:p>
            <a:r>
              <a:rPr lang="en-US" sz="1000" dirty="0" err="1"/>
              <a:t>precip:soil_status:inocul</a:t>
            </a:r>
            <a:r>
              <a:rPr lang="en-US" sz="1000" dirty="0"/>
              <a:t> 0.0659   3   2.1752 0.0922345 .  </a:t>
            </a:r>
          </a:p>
          <a:p>
            <a:r>
              <a:rPr lang="en-US" sz="1000" dirty="0"/>
              <a:t>Residuals                 1.9794 196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FCD42-0433-44E1-AE1E-29500DBB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58" b="57681"/>
          <a:stretch/>
        </p:blipFill>
        <p:spPr>
          <a:xfrm>
            <a:off x="209634" y="370378"/>
            <a:ext cx="8302355" cy="6487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F1C1E-0B7F-4B61-8D6B-E4710FAB7CA8}"/>
              </a:ext>
            </a:extLst>
          </p:cNvPr>
          <p:cNvSpPr txBox="1"/>
          <p:nvPr/>
        </p:nvSpPr>
        <p:spPr>
          <a:xfrm>
            <a:off x="7391400" y="152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 flagged as sandy removed</a:t>
            </a:r>
          </a:p>
        </p:txBody>
      </p:sp>
    </p:spTree>
    <p:extLst>
      <p:ext uri="{BB962C8B-B14F-4D97-AF65-F5344CB8AC3E}">
        <p14:creationId xmlns:p14="http://schemas.microsoft.com/office/powerpoint/2010/main" val="392451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5F8B7E-C386-4652-9670-E3A1055EC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89" b="58962"/>
          <a:stretch/>
        </p:blipFill>
        <p:spPr>
          <a:xfrm>
            <a:off x="983358" y="1013992"/>
            <a:ext cx="7226590" cy="5439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88B021-E010-4AC1-BB07-E75913430107}"/>
              </a:ext>
            </a:extLst>
          </p:cNvPr>
          <p:cNvSpPr/>
          <p:nvPr/>
        </p:nvSpPr>
        <p:spPr>
          <a:xfrm>
            <a:off x="1635945" y="698358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 &lt;0.0001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15C89-BA9D-4AE7-81A4-DA56C1B6F25E}"/>
              </a:ext>
            </a:extLst>
          </p:cNvPr>
          <p:cNvSpPr/>
          <p:nvPr/>
        </p:nvSpPr>
        <p:spPr>
          <a:xfrm>
            <a:off x="3926428" y="263838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 =0.0371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0AFA9-3AC6-481F-B38F-C7D04BA2B505}"/>
              </a:ext>
            </a:extLst>
          </p:cNvPr>
          <p:cNvSpPr/>
          <p:nvPr/>
        </p:nvSpPr>
        <p:spPr>
          <a:xfrm>
            <a:off x="3020992" y="195341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 =0.0001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A26DD-23EE-40B6-9863-F61FDB8D8D08}"/>
              </a:ext>
            </a:extLst>
          </p:cNvPr>
          <p:cNvSpPr/>
          <p:nvPr/>
        </p:nvSpPr>
        <p:spPr>
          <a:xfrm>
            <a:off x="6372546" y="152759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P= 0.0440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5E39F8-0A8D-4383-97C1-2AF19DB70BED}"/>
              </a:ext>
            </a:extLst>
          </p:cNvPr>
          <p:cNvSpPr/>
          <p:nvPr/>
        </p:nvSpPr>
        <p:spPr>
          <a:xfrm>
            <a:off x="8529917" y="1953417"/>
            <a:ext cx="309730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Anova</a:t>
            </a:r>
            <a:r>
              <a:rPr lang="en-US" sz="1000" dirty="0"/>
              <a:t>(FP_root_shoot_model.2, type=3)</a:t>
            </a:r>
          </a:p>
          <a:p>
            <a:r>
              <a:rPr lang="en-US" sz="1000" dirty="0" err="1"/>
              <a:t>Anova</a:t>
            </a:r>
            <a:r>
              <a:rPr lang="en-US" sz="1000" dirty="0"/>
              <a:t> Table (Type III tests)</a:t>
            </a:r>
          </a:p>
          <a:p>
            <a:endParaRPr lang="en-US" sz="1000" dirty="0"/>
          </a:p>
          <a:p>
            <a:r>
              <a:rPr lang="en-US" sz="1000" dirty="0"/>
              <a:t>Response: log(</a:t>
            </a:r>
            <a:r>
              <a:rPr lang="en-US" sz="1000" dirty="0" err="1"/>
              <a:t>root_shoot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  Sum </a:t>
            </a:r>
            <a:r>
              <a:rPr lang="en-US" sz="1000" dirty="0" err="1"/>
              <a:t>Sq</a:t>
            </a:r>
            <a:r>
              <a:rPr lang="en-US" sz="1000" dirty="0"/>
              <a:t>  Df  F value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(Intercept)      225.758   1 197.8806 &lt; 2e-16 ***</a:t>
            </a:r>
          </a:p>
          <a:p>
            <a:r>
              <a:rPr lang="en-US" sz="1000" dirty="0" err="1"/>
              <a:t>precip</a:t>
            </a:r>
            <a:r>
              <a:rPr lang="en-US" sz="1000" dirty="0"/>
              <a:t>            35.762   1  31.3463 6.1e-08 ***</a:t>
            </a:r>
          </a:p>
          <a:p>
            <a:r>
              <a:rPr lang="en-US" sz="1000" dirty="0" err="1"/>
              <a:t>inocul</a:t>
            </a:r>
            <a:r>
              <a:rPr lang="en-US" sz="1000" dirty="0"/>
              <a:t>             5.270   4   1.1549  0.3316    </a:t>
            </a:r>
          </a:p>
          <a:p>
            <a:r>
              <a:rPr lang="en-US" sz="1000" dirty="0" err="1"/>
              <a:t>as.factor</a:t>
            </a:r>
            <a:r>
              <a:rPr lang="en-US" sz="1000" dirty="0"/>
              <a:t>(block)   3.382   4   0.7410  0.5649    </a:t>
            </a:r>
          </a:p>
          <a:p>
            <a:r>
              <a:rPr lang="en-US" sz="1000" dirty="0" err="1"/>
              <a:t>precip:inocul</a:t>
            </a:r>
            <a:r>
              <a:rPr lang="en-US" sz="1000" dirty="0"/>
              <a:t>     10.541   4   2.3097  0.0587 .  </a:t>
            </a:r>
          </a:p>
          <a:p>
            <a:r>
              <a:rPr lang="en-US" sz="1000" dirty="0"/>
              <a:t>Residuals        263.543 231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444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067D4-0A60-420B-9BC9-0E3ADACD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20" b="59876"/>
          <a:stretch/>
        </p:blipFill>
        <p:spPr>
          <a:xfrm>
            <a:off x="415821" y="1166391"/>
            <a:ext cx="7184943" cy="5252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DA6C1-1643-4CE7-BCC8-2DA2CE60789F}"/>
              </a:ext>
            </a:extLst>
          </p:cNvPr>
          <p:cNvSpPr txBox="1"/>
          <p:nvPr/>
        </p:nvSpPr>
        <p:spPr>
          <a:xfrm>
            <a:off x="979055" y="1166391"/>
            <a:ext cx="34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3AAA0-ABD8-40C2-BD31-DD0302E11A3B}"/>
              </a:ext>
            </a:extLst>
          </p:cNvPr>
          <p:cNvSpPr txBox="1"/>
          <p:nvPr/>
        </p:nvSpPr>
        <p:spPr>
          <a:xfrm>
            <a:off x="1796472" y="1771371"/>
            <a:ext cx="9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0878B-5462-4864-A33D-76145A3580C1}"/>
              </a:ext>
            </a:extLst>
          </p:cNvPr>
          <p:cNvSpPr txBox="1"/>
          <p:nvPr/>
        </p:nvSpPr>
        <p:spPr>
          <a:xfrm>
            <a:off x="1339271" y="3050605"/>
            <a:ext cx="9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D3D95-3F64-4EDF-9426-8DB043CE58E9}"/>
              </a:ext>
            </a:extLst>
          </p:cNvPr>
          <p:cNvSpPr txBox="1"/>
          <p:nvPr/>
        </p:nvSpPr>
        <p:spPr>
          <a:xfrm>
            <a:off x="9023927" y="1671782"/>
            <a:ext cx="182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*P&lt;0.05</a:t>
            </a:r>
          </a:p>
          <a:p>
            <a:r>
              <a:rPr lang="en-US" dirty="0"/>
              <a:t>**P&lt;0.01</a:t>
            </a:r>
          </a:p>
          <a:p>
            <a:r>
              <a:rPr lang="en-US" dirty="0"/>
              <a:t>***P&lt;0.001</a:t>
            </a:r>
          </a:p>
          <a:p>
            <a:r>
              <a:rPr lang="en-US" dirty="0"/>
              <a:t>****P&lt;0.0001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C8F29-4D04-471E-B159-2D3B7ABDC050}"/>
              </a:ext>
            </a:extLst>
          </p:cNvPr>
          <p:cNvSpPr/>
          <p:nvPr/>
        </p:nvSpPr>
        <p:spPr>
          <a:xfrm>
            <a:off x="8229600" y="3480190"/>
            <a:ext cx="318247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Anova</a:t>
            </a:r>
            <a:r>
              <a:rPr lang="en-US" sz="1000" dirty="0"/>
              <a:t>(FP_root_shoot_bio_model.3, type=3)</a:t>
            </a:r>
          </a:p>
          <a:p>
            <a:r>
              <a:rPr lang="en-US" sz="1000" dirty="0" err="1"/>
              <a:t>Anova</a:t>
            </a:r>
            <a:r>
              <a:rPr lang="en-US" sz="1000" dirty="0"/>
              <a:t> Table (Type III tests)</a:t>
            </a:r>
          </a:p>
          <a:p>
            <a:endParaRPr lang="en-US" sz="1000" dirty="0"/>
          </a:p>
          <a:p>
            <a:r>
              <a:rPr lang="en-US" sz="1000" dirty="0"/>
              <a:t>Response: log(</a:t>
            </a:r>
            <a:r>
              <a:rPr lang="en-US" sz="1000" dirty="0" err="1"/>
              <a:t>root_shoot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           Sum </a:t>
            </a:r>
            <a:r>
              <a:rPr lang="en-US" sz="1000" dirty="0" err="1"/>
              <a:t>Sq</a:t>
            </a:r>
            <a:r>
              <a:rPr lang="en-US" sz="1000" dirty="0"/>
              <a:t>  Df 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(Intercept)               196.799   1 201.3560 &lt; 2.2e-16 ***</a:t>
            </a:r>
          </a:p>
          <a:p>
            <a:r>
              <a:rPr lang="en-US" sz="1000" dirty="0" err="1"/>
              <a:t>precip</a:t>
            </a:r>
            <a:r>
              <a:rPr lang="en-US" sz="1000" dirty="0"/>
              <a:t>                     33.624   1  34.4030 1.854e-08 ***</a:t>
            </a:r>
          </a:p>
          <a:p>
            <a:r>
              <a:rPr lang="en-US" sz="1000" dirty="0" err="1"/>
              <a:t>soil_status</a:t>
            </a:r>
            <a:r>
              <a:rPr lang="en-US" sz="1000" dirty="0"/>
              <a:t>                15.588   1  15.9487 9.169e-05 ***</a:t>
            </a:r>
          </a:p>
          <a:p>
            <a:r>
              <a:rPr lang="en-US" sz="1000" dirty="0" err="1"/>
              <a:t>inocul</a:t>
            </a:r>
            <a:r>
              <a:rPr lang="en-US" sz="1000" dirty="0"/>
              <a:t>                      2.961   3   1.0100  0.389387    </a:t>
            </a:r>
          </a:p>
          <a:p>
            <a:r>
              <a:rPr lang="en-US" sz="1000" dirty="0" err="1"/>
              <a:t>as.factor</a:t>
            </a:r>
            <a:r>
              <a:rPr lang="en-US" sz="1000" dirty="0"/>
              <a:t>(block)            3.634   4   0.9296  0.447772    </a:t>
            </a:r>
          </a:p>
          <a:p>
            <a:r>
              <a:rPr lang="en-US" sz="1000" dirty="0" err="1"/>
              <a:t>precip:soil_status</a:t>
            </a:r>
            <a:r>
              <a:rPr lang="en-US" sz="1000" dirty="0"/>
              <a:t>          0.000   1   0.0003  0.986943    </a:t>
            </a:r>
          </a:p>
          <a:p>
            <a:r>
              <a:rPr lang="en-US" sz="1000" dirty="0" err="1"/>
              <a:t>precip:inocul</a:t>
            </a:r>
            <a:r>
              <a:rPr lang="en-US" sz="1000" dirty="0"/>
              <a:t>              11.394   3   3.8858  0.009950 ** </a:t>
            </a:r>
          </a:p>
          <a:p>
            <a:r>
              <a:rPr lang="en-US" sz="1000" dirty="0" err="1"/>
              <a:t>soil_status:inocul</a:t>
            </a:r>
            <a:r>
              <a:rPr lang="en-US" sz="1000" dirty="0"/>
              <a:t>          2.559   3   0.8727  0.456197    </a:t>
            </a:r>
          </a:p>
          <a:p>
            <a:r>
              <a:rPr lang="en-US" sz="1000" dirty="0" err="1"/>
              <a:t>precip:soil_status:inocul</a:t>
            </a:r>
            <a:r>
              <a:rPr lang="en-US" sz="1000" dirty="0"/>
              <a:t>  14.233   3   4.8542  0.002789 ** </a:t>
            </a:r>
          </a:p>
          <a:p>
            <a:r>
              <a:rPr lang="en-US" sz="1000" dirty="0"/>
              <a:t>Residuals                 193.519 198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43539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19063D7-F278-4EBC-8B1D-59489A4FB0C3}"/>
              </a:ext>
            </a:extLst>
          </p:cNvPr>
          <p:cNvGrpSpPr/>
          <p:nvPr/>
        </p:nvGrpSpPr>
        <p:grpSpPr>
          <a:xfrm>
            <a:off x="5713011" y="431120"/>
            <a:ext cx="4417607" cy="5570593"/>
            <a:chOff x="19976475" y="7286778"/>
            <a:chExt cx="8264288" cy="11431053"/>
          </a:xfrm>
        </p:grpSpPr>
        <p:grpSp>
          <p:nvGrpSpPr>
            <p:cNvPr id="20" name="Group 212">
              <a:extLst>
                <a:ext uri="{FF2B5EF4-FFF2-40B4-BE49-F238E27FC236}">
                  <a16:creationId xmlns:a16="http://schemas.microsoft.com/office/drawing/2014/main" id="{92AE8117-356B-4E01-966E-A89034C29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6475" y="7286778"/>
              <a:ext cx="8264288" cy="11431053"/>
              <a:chOff x="12052267" y="7849972"/>
              <a:chExt cx="8881130" cy="9011488"/>
            </a:xfrm>
          </p:grpSpPr>
          <p:sp>
            <p:nvSpPr>
              <p:cNvPr id="27" name="TextBox 30">
                <a:extLst>
                  <a:ext uri="{FF2B5EF4-FFF2-40B4-BE49-F238E27FC236}">
                    <a16:creationId xmlns:a16="http://schemas.microsoft.com/office/drawing/2014/main" id="{D305ECED-FDA2-42F9-805C-0B671B8B3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2451" y="14174077"/>
                <a:ext cx="441326" cy="5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x-none" sz="160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28" name="Rounded Rectangle 120">
                <a:extLst>
                  <a:ext uri="{FF2B5EF4-FFF2-40B4-BE49-F238E27FC236}">
                    <a16:creationId xmlns:a16="http://schemas.microsoft.com/office/drawing/2014/main" id="{F2D92794-D7EE-4041-B7FC-A07DE532C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5118" y="7849972"/>
                <a:ext cx="4987536" cy="1576678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1"/>
                  </a:gs>
                  <a:gs pos="7001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i="1" dirty="0"/>
                  <a:t>Brassica </a:t>
                </a:r>
                <a:r>
                  <a:rPr lang="en-US" sz="1600" i="1" dirty="0" err="1"/>
                  <a:t>rapa</a:t>
                </a:r>
                <a:r>
                  <a:rPr lang="en-US" sz="1600" i="1" dirty="0"/>
                  <a:t> </a:t>
                </a:r>
                <a:r>
                  <a:rPr lang="en-US" sz="1600" dirty="0"/>
                  <a:t>(Fast Plants) </a:t>
                </a:r>
                <a:r>
                  <a:rPr lang="en-US" sz="1600" i="1" dirty="0"/>
                  <a:t> </a:t>
                </a:r>
              </a:p>
              <a:p>
                <a:pPr algn="ctr">
                  <a:defRPr/>
                </a:pPr>
                <a:r>
                  <a:rPr lang="en-US" sz="1600" dirty="0"/>
                  <a:t>Seed</a:t>
                </a:r>
              </a:p>
              <a:p>
                <a:pPr algn="ctr">
                  <a:defRPr/>
                </a:pPr>
                <a:r>
                  <a:rPr lang="en-US" sz="1600" dirty="0"/>
                  <a:t>Grown for 27 days</a:t>
                </a:r>
              </a:p>
            </p:txBody>
          </p:sp>
          <p:sp>
            <p:nvSpPr>
              <p:cNvPr id="29" name="Rounded Rectangle 122">
                <a:extLst>
                  <a:ext uri="{FF2B5EF4-FFF2-40B4-BE49-F238E27FC236}">
                    <a16:creationId xmlns:a16="http://schemas.microsoft.com/office/drawing/2014/main" id="{77C20C7E-A628-4CE9-A55E-133BDA70C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2267" y="14583568"/>
                <a:ext cx="8881130" cy="227789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E699"/>
                  </a:gs>
                  <a:gs pos="999">
                    <a:srgbClr val="FFE699"/>
                  </a:gs>
                  <a:gs pos="100000">
                    <a:srgbClr val="93E2FF"/>
                  </a:gs>
                </a:gsLst>
                <a:lin ang="5400000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Spectrum DS (IAA production) – SDS product </a:t>
                </a:r>
              </a:p>
              <a:p>
                <a:pPr algn="ctr">
                  <a:defRPr/>
                </a:pPr>
                <a:r>
                  <a:rPr lang="en-US" sz="1600" dirty="0"/>
                  <a:t>Drought tolerant microbes – Good Isolates</a:t>
                </a:r>
              </a:p>
              <a:p>
                <a:pPr algn="ctr">
                  <a:defRPr/>
                </a:pPr>
                <a:r>
                  <a:rPr lang="en-US" sz="1600" dirty="0"/>
                  <a:t>Drought sensitive microbes – Bad Isolates</a:t>
                </a:r>
              </a:p>
              <a:p>
                <a:pPr algn="ctr">
                  <a:defRPr/>
                </a:pPr>
                <a:r>
                  <a:rPr lang="en-US" sz="1600" dirty="0"/>
                  <a:t>Isolates from Spectrum DS – Product Microbes </a:t>
                </a:r>
              </a:p>
              <a:p>
                <a:pPr algn="ctr">
                  <a:defRPr/>
                </a:pPr>
                <a:r>
                  <a:rPr lang="en-US" sz="1600" dirty="0"/>
                  <a:t>Sterile Control </a:t>
                </a:r>
              </a:p>
            </p:txBody>
          </p:sp>
          <p:sp>
            <p:nvSpPr>
              <p:cNvPr id="30" name="Round Same Side Corner Rectangle 112">
                <a:extLst>
                  <a:ext uri="{FF2B5EF4-FFF2-40B4-BE49-F238E27FC236}">
                    <a16:creationId xmlns:a16="http://schemas.microsoft.com/office/drawing/2014/main" id="{07A72914-E651-462D-93E1-D5071A69E5A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6974596" y="11700563"/>
                <a:ext cx="1779915" cy="2741101"/>
              </a:xfrm>
              <a:custGeom>
                <a:avLst/>
                <a:gdLst>
                  <a:gd name="T0" fmla="*/ 303219 w 1819279"/>
                  <a:gd name="T1" fmla="*/ 0 h 2398328"/>
                  <a:gd name="T2" fmla="*/ 1516060 w 1819279"/>
                  <a:gd name="T3" fmla="*/ 0 h 2398328"/>
                  <a:gd name="T4" fmla="*/ 1819279 w 1819279"/>
                  <a:gd name="T5" fmla="*/ 303219 h 2398328"/>
                  <a:gd name="T6" fmla="*/ 1819279 w 1819279"/>
                  <a:gd name="T7" fmla="*/ 2398328 h 2398328"/>
                  <a:gd name="T8" fmla="*/ 1819279 w 1819279"/>
                  <a:gd name="T9" fmla="*/ 2398328 h 2398328"/>
                  <a:gd name="T10" fmla="*/ 0 w 1819279"/>
                  <a:gd name="T11" fmla="*/ 2398328 h 2398328"/>
                  <a:gd name="T12" fmla="*/ 0 w 1819279"/>
                  <a:gd name="T13" fmla="*/ 2398328 h 2398328"/>
                  <a:gd name="T14" fmla="*/ 0 w 1819279"/>
                  <a:gd name="T15" fmla="*/ 303219 h 2398328"/>
                  <a:gd name="T16" fmla="*/ 303219 w 1819279"/>
                  <a:gd name="T17" fmla="*/ 0 h 23983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19279" h="2398328">
                    <a:moveTo>
                      <a:pt x="303219" y="0"/>
                    </a:moveTo>
                    <a:lnTo>
                      <a:pt x="1516060" y="0"/>
                    </a:lnTo>
                    <a:cubicBezTo>
                      <a:pt x="1683523" y="0"/>
                      <a:pt x="1819279" y="135756"/>
                      <a:pt x="1819279" y="303219"/>
                    </a:cubicBezTo>
                    <a:lnTo>
                      <a:pt x="1819279" y="2398328"/>
                    </a:lnTo>
                    <a:lnTo>
                      <a:pt x="0" y="2398328"/>
                    </a:lnTo>
                    <a:lnTo>
                      <a:pt x="0" y="303219"/>
                    </a:lnTo>
                    <a:cubicBezTo>
                      <a:pt x="0" y="135756"/>
                      <a:pt x="135756" y="0"/>
                      <a:pt x="30321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99001">
                    <a:srgbClr val="F2F2F2"/>
                  </a:gs>
                  <a:gs pos="100000">
                    <a:srgbClr val="F2F2F2"/>
                  </a:gs>
                </a:gsLst>
                <a:lin ang="189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45072D-52B6-4656-ACDA-0A83DAEA8799}"/>
                  </a:ext>
                </a:extLst>
              </p:cNvPr>
              <p:cNvSpPr txBox="1"/>
              <p:nvPr/>
            </p:nvSpPr>
            <p:spPr>
              <a:xfrm>
                <a:off x="16404880" y="12299321"/>
                <a:ext cx="2956443" cy="94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600" dirty="0">
                    <a:latin typeface="+mn-lt"/>
                  </a:rPr>
                  <a:t>Sterile Field Soil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5CF29F-46BC-4ADC-9AC0-74B3CB7949D0}"/>
                  </a:ext>
                </a:extLst>
              </p:cNvPr>
              <p:cNvSpPr txBox="1"/>
              <p:nvPr/>
            </p:nvSpPr>
            <p:spPr>
              <a:xfrm>
                <a:off x="13992347" y="12479926"/>
                <a:ext cx="2397232" cy="94598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dirty="0">
                    <a:latin typeface="+mn-lt"/>
                  </a:rPr>
                  <a:t>Live </a:t>
                </a:r>
                <a:r>
                  <a:rPr lang="en-US" sz="1600" dirty="0"/>
                  <a:t>Field Soil</a:t>
                </a:r>
                <a:endParaRPr lang="en-US" sz="1600" dirty="0">
                  <a:latin typeface="+mn-lt"/>
                </a:endParaRPr>
              </a:p>
            </p:txBody>
          </p:sp>
          <p:cxnSp>
            <p:nvCxnSpPr>
              <p:cNvPr id="33" name="Curved Connector 131">
                <a:extLst>
                  <a:ext uri="{FF2B5EF4-FFF2-40B4-BE49-F238E27FC236}">
                    <a16:creationId xmlns:a16="http://schemas.microsoft.com/office/drawing/2014/main" id="{5BC25C85-C865-4EC9-A36E-5BE16A21FB10}"/>
                  </a:ext>
                </a:extLst>
              </p:cNvPr>
              <p:cNvCxnSpPr>
                <a:cxnSpLocks noChangeShapeType="1"/>
                <a:endCxn id="21" idx="3"/>
              </p:cNvCxnSpPr>
              <p:nvPr/>
            </p:nvCxnSpPr>
            <p:spPr bwMode="auto">
              <a:xfrm rot="5400000">
                <a:off x="15809637" y="11518259"/>
                <a:ext cx="1380646" cy="6977"/>
              </a:xfrm>
              <a:prstGeom prst="curvedConnector3">
                <a:avLst>
                  <a:gd name="adj1" fmla="val 50000"/>
                </a:avLst>
              </a:prstGeom>
              <a:noFill/>
              <a:ln w="1143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89EA411-2470-4518-A782-72B0E1802CB8}"/>
                  </a:ext>
                </a:extLst>
              </p:cNvPr>
              <p:cNvCxnSpPr>
                <a:cxnSpLocks noChangeShapeType="1"/>
                <a:stCxn id="30" idx="3"/>
                <a:endCxn id="29" idx="0"/>
              </p:cNvCxnSpPr>
              <p:nvPr/>
            </p:nvCxnSpPr>
            <p:spPr bwMode="auto">
              <a:xfrm flipH="1">
                <a:off x="16492833" y="13961071"/>
                <a:ext cx="1170" cy="622497"/>
              </a:xfrm>
              <a:prstGeom prst="straightConnector1">
                <a:avLst/>
              </a:prstGeom>
              <a:noFill/>
              <a:ln w="1143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" name="Round Same Side Corner Rectangle 112">
              <a:extLst>
                <a:ext uri="{FF2B5EF4-FFF2-40B4-BE49-F238E27FC236}">
                  <a16:creationId xmlns:a16="http://schemas.microsoft.com/office/drawing/2014/main" id="{4A40B4AA-2AF8-4FD8-B0E1-03DFABF0B3C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1778179" y="12700156"/>
              <a:ext cx="2257820" cy="2419251"/>
            </a:xfrm>
            <a:custGeom>
              <a:avLst/>
              <a:gdLst>
                <a:gd name="T0" fmla="*/ 303219 w 1819279"/>
                <a:gd name="T1" fmla="*/ 0 h 2398328"/>
                <a:gd name="T2" fmla="*/ 1516060 w 1819279"/>
                <a:gd name="T3" fmla="*/ 0 h 2398328"/>
                <a:gd name="T4" fmla="*/ 1819279 w 1819279"/>
                <a:gd name="T5" fmla="*/ 303219 h 2398328"/>
                <a:gd name="T6" fmla="*/ 1819279 w 1819279"/>
                <a:gd name="T7" fmla="*/ 2398328 h 2398328"/>
                <a:gd name="T8" fmla="*/ 1819279 w 1819279"/>
                <a:gd name="T9" fmla="*/ 2398328 h 2398328"/>
                <a:gd name="T10" fmla="*/ 0 w 1819279"/>
                <a:gd name="T11" fmla="*/ 2398328 h 2398328"/>
                <a:gd name="T12" fmla="*/ 0 w 1819279"/>
                <a:gd name="T13" fmla="*/ 2398328 h 2398328"/>
                <a:gd name="T14" fmla="*/ 0 w 1819279"/>
                <a:gd name="T15" fmla="*/ 303219 h 2398328"/>
                <a:gd name="T16" fmla="*/ 303219 w 1819279"/>
                <a:gd name="T17" fmla="*/ 0 h 23983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19279" h="2398328">
                  <a:moveTo>
                    <a:pt x="303219" y="0"/>
                  </a:moveTo>
                  <a:lnTo>
                    <a:pt x="1516060" y="0"/>
                  </a:lnTo>
                  <a:cubicBezTo>
                    <a:pt x="1683523" y="0"/>
                    <a:pt x="1819279" y="135756"/>
                    <a:pt x="1819279" y="303219"/>
                  </a:cubicBezTo>
                  <a:lnTo>
                    <a:pt x="1819279" y="2398328"/>
                  </a:lnTo>
                  <a:lnTo>
                    <a:pt x="0" y="2398328"/>
                  </a:lnTo>
                  <a:lnTo>
                    <a:pt x="0" y="303219"/>
                  </a:lnTo>
                  <a:cubicBezTo>
                    <a:pt x="0" y="135756"/>
                    <a:pt x="135756" y="0"/>
                    <a:pt x="3032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 sz="1600"/>
            </a:p>
          </p:txBody>
        </p:sp>
        <p:sp>
          <p:nvSpPr>
            <p:cNvPr id="22" name="Round Same Side Corner Rectangle 112">
              <a:extLst>
                <a:ext uri="{FF2B5EF4-FFF2-40B4-BE49-F238E27FC236}">
                  <a16:creationId xmlns:a16="http://schemas.microsoft.com/office/drawing/2014/main" id="{0D8D9369-BD8F-4552-9932-29100CD9AA1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1913575" y="9695456"/>
              <a:ext cx="2000015" cy="2419251"/>
            </a:xfrm>
            <a:custGeom>
              <a:avLst/>
              <a:gdLst>
                <a:gd name="T0" fmla="*/ 303219 w 1819279"/>
                <a:gd name="T1" fmla="*/ 0 h 2398328"/>
                <a:gd name="T2" fmla="*/ 1516060 w 1819279"/>
                <a:gd name="T3" fmla="*/ 0 h 2398328"/>
                <a:gd name="T4" fmla="*/ 1819279 w 1819279"/>
                <a:gd name="T5" fmla="*/ 303219 h 2398328"/>
                <a:gd name="T6" fmla="*/ 1819279 w 1819279"/>
                <a:gd name="T7" fmla="*/ 2398328 h 2398328"/>
                <a:gd name="T8" fmla="*/ 1819279 w 1819279"/>
                <a:gd name="T9" fmla="*/ 2398328 h 2398328"/>
                <a:gd name="T10" fmla="*/ 0 w 1819279"/>
                <a:gd name="T11" fmla="*/ 2398328 h 2398328"/>
                <a:gd name="T12" fmla="*/ 0 w 1819279"/>
                <a:gd name="T13" fmla="*/ 2398328 h 2398328"/>
                <a:gd name="T14" fmla="*/ 0 w 1819279"/>
                <a:gd name="T15" fmla="*/ 303219 h 2398328"/>
                <a:gd name="T16" fmla="*/ 303219 w 1819279"/>
                <a:gd name="T17" fmla="*/ 0 h 23983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19279" h="2398328">
                  <a:moveTo>
                    <a:pt x="303219" y="0"/>
                  </a:moveTo>
                  <a:lnTo>
                    <a:pt x="1516060" y="0"/>
                  </a:lnTo>
                  <a:cubicBezTo>
                    <a:pt x="1683523" y="0"/>
                    <a:pt x="1819279" y="135756"/>
                    <a:pt x="1819279" y="303219"/>
                  </a:cubicBezTo>
                  <a:lnTo>
                    <a:pt x="1819279" y="2398328"/>
                  </a:lnTo>
                  <a:lnTo>
                    <a:pt x="0" y="2398328"/>
                  </a:lnTo>
                  <a:lnTo>
                    <a:pt x="0" y="303219"/>
                  </a:lnTo>
                  <a:cubicBezTo>
                    <a:pt x="0" y="135756"/>
                    <a:pt x="135756" y="0"/>
                    <a:pt x="303219" y="0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74000">
                  <a:schemeClr val="accent5">
                    <a:lumMod val="40000"/>
                    <a:lumOff val="60000"/>
                  </a:schemeClr>
                </a:gs>
                <a:gs pos="8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 sz="1600"/>
            </a:p>
          </p:txBody>
        </p:sp>
        <p:sp>
          <p:nvSpPr>
            <p:cNvPr id="23" name="Round Same Side Corner Rectangle 112">
              <a:extLst>
                <a:ext uri="{FF2B5EF4-FFF2-40B4-BE49-F238E27FC236}">
                  <a16:creationId xmlns:a16="http://schemas.microsoft.com/office/drawing/2014/main" id="{BAF82216-549C-4879-92A9-E967066008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318238" y="9695456"/>
              <a:ext cx="2000014" cy="2419251"/>
            </a:xfrm>
            <a:custGeom>
              <a:avLst/>
              <a:gdLst>
                <a:gd name="T0" fmla="*/ 303219 w 1819279"/>
                <a:gd name="T1" fmla="*/ 0 h 2398328"/>
                <a:gd name="T2" fmla="*/ 1516060 w 1819279"/>
                <a:gd name="T3" fmla="*/ 0 h 2398328"/>
                <a:gd name="T4" fmla="*/ 1819279 w 1819279"/>
                <a:gd name="T5" fmla="*/ 303219 h 2398328"/>
                <a:gd name="T6" fmla="*/ 1819279 w 1819279"/>
                <a:gd name="T7" fmla="*/ 2398328 h 2398328"/>
                <a:gd name="T8" fmla="*/ 1819279 w 1819279"/>
                <a:gd name="T9" fmla="*/ 2398328 h 2398328"/>
                <a:gd name="T10" fmla="*/ 0 w 1819279"/>
                <a:gd name="T11" fmla="*/ 2398328 h 2398328"/>
                <a:gd name="T12" fmla="*/ 0 w 1819279"/>
                <a:gd name="T13" fmla="*/ 2398328 h 2398328"/>
                <a:gd name="T14" fmla="*/ 0 w 1819279"/>
                <a:gd name="T15" fmla="*/ 303219 h 2398328"/>
                <a:gd name="T16" fmla="*/ 303219 w 1819279"/>
                <a:gd name="T17" fmla="*/ 0 h 23983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19279" h="2398328">
                  <a:moveTo>
                    <a:pt x="303219" y="0"/>
                  </a:moveTo>
                  <a:lnTo>
                    <a:pt x="1516060" y="0"/>
                  </a:lnTo>
                  <a:cubicBezTo>
                    <a:pt x="1683523" y="0"/>
                    <a:pt x="1819279" y="135756"/>
                    <a:pt x="1819279" y="303219"/>
                  </a:cubicBezTo>
                  <a:lnTo>
                    <a:pt x="1819279" y="2398328"/>
                  </a:lnTo>
                  <a:lnTo>
                    <a:pt x="0" y="2398328"/>
                  </a:lnTo>
                  <a:lnTo>
                    <a:pt x="0" y="303219"/>
                  </a:lnTo>
                  <a:cubicBezTo>
                    <a:pt x="0" y="135756"/>
                    <a:pt x="135756" y="0"/>
                    <a:pt x="30321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99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F27DDB-991C-4637-924B-7A8C19FA278B}"/>
                </a:ext>
              </a:extLst>
            </p:cNvPr>
            <p:cNvSpPr txBox="1"/>
            <p:nvPr/>
          </p:nvSpPr>
          <p:spPr>
            <a:xfrm>
              <a:off x="23893469" y="9809786"/>
              <a:ext cx="2946021" cy="221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dirty="0"/>
                <a:t>Drought</a:t>
              </a:r>
            </a:p>
            <a:p>
              <a:pPr algn="ctr">
                <a:defRPr/>
              </a:pPr>
              <a:r>
                <a:rPr lang="en-US" sz="1600" dirty="0"/>
                <a:t>15mL 3 days; </a:t>
              </a:r>
            </a:p>
            <a:p>
              <a:pPr algn="ctr">
                <a:defRPr/>
              </a:pPr>
              <a:r>
                <a:rPr lang="en-US" sz="1600" dirty="0"/>
                <a:t>no water last week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5D4CEC-9699-4287-AF7A-0CF7F7CE3EE6}"/>
                </a:ext>
              </a:extLst>
            </p:cNvPr>
            <p:cNvSpPr txBox="1"/>
            <p:nvPr/>
          </p:nvSpPr>
          <p:spPr>
            <a:xfrm>
              <a:off x="21939025" y="10238766"/>
              <a:ext cx="2032199" cy="170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dirty="0"/>
                <a:t>Ambient</a:t>
              </a:r>
            </a:p>
            <a:p>
              <a:pPr algn="ctr">
                <a:defRPr/>
              </a:pPr>
              <a:r>
                <a:rPr lang="en-US" sz="1600" dirty="0"/>
                <a:t>15mL daily</a:t>
              </a:r>
            </a:p>
            <a:p>
              <a:endParaRPr lang="en-US" sz="16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714504B-3C27-4A3A-9CFF-362171F386AE}"/>
                </a:ext>
              </a:extLst>
            </p:cNvPr>
            <p:cNvCxnSpPr>
              <a:cxnSpLocks noChangeShapeType="1"/>
              <a:endCxn id="23" idx="5"/>
            </p:cNvCxnSpPr>
            <p:nvPr/>
          </p:nvCxnSpPr>
          <p:spPr bwMode="auto">
            <a:xfrm>
              <a:off x="24108620" y="9043538"/>
              <a:ext cx="0" cy="861537"/>
            </a:xfrm>
            <a:prstGeom prst="straightConnector1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3CC7755-7EEC-4A46-81A6-45AA6D85ACD1}"/>
              </a:ext>
            </a:extLst>
          </p:cNvPr>
          <p:cNvGrpSpPr/>
          <p:nvPr/>
        </p:nvGrpSpPr>
        <p:grpSpPr>
          <a:xfrm>
            <a:off x="1494576" y="497836"/>
            <a:ext cx="3250766" cy="6163356"/>
            <a:chOff x="1491567" y="1048898"/>
            <a:chExt cx="3250766" cy="616335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F534C61-17D7-4D56-AB7D-8E38364D119F}"/>
                </a:ext>
              </a:extLst>
            </p:cNvPr>
            <p:cNvGrpSpPr/>
            <p:nvPr/>
          </p:nvGrpSpPr>
          <p:grpSpPr>
            <a:xfrm>
              <a:off x="1491567" y="1048898"/>
              <a:ext cx="3250766" cy="6163356"/>
              <a:chOff x="15331921" y="8161605"/>
              <a:chExt cx="3332160" cy="10198100"/>
            </a:xfrm>
          </p:grpSpPr>
          <p:grpSp>
            <p:nvGrpSpPr>
              <p:cNvPr id="74" name="Group 187">
                <a:extLst>
                  <a:ext uri="{FF2B5EF4-FFF2-40B4-BE49-F238E27FC236}">
                    <a16:creationId xmlns:a16="http://schemas.microsoft.com/office/drawing/2014/main" id="{3457F776-E75D-4BF9-96EF-B3726F9FEA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31921" y="8161605"/>
                <a:ext cx="3332160" cy="10198100"/>
                <a:chOff x="4948702" y="-1"/>
                <a:chExt cx="2294593" cy="6858000"/>
              </a:xfrm>
            </p:grpSpPr>
            <p:pic>
              <p:nvPicPr>
                <p:cNvPr id="86" name="Picture 188">
                  <a:extLst>
                    <a:ext uri="{FF2B5EF4-FFF2-40B4-BE49-F238E27FC236}">
                      <a16:creationId xmlns:a16="http://schemas.microsoft.com/office/drawing/2014/main" id="{0CC8D3B9-674E-4F60-A51E-F40BD6DEC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8702" y="-1"/>
                  <a:ext cx="2294593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1868C332-0E95-41E1-A054-EF2E78E78EEB}"/>
                    </a:ext>
                  </a:extLst>
                </p:cNvPr>
                <p:cNvSpPr/>
                <p:nvPr/>
              </p:nvSpPr>
              <p:spPr>
                <a:xfrm flipV="1">
                  <a:off x="5153128" y="1326976"/>
                  <a:ext cx="1555602" cy="4654558"/>
                </a:xfrm>
                <a:prstGeom prst="trapezoid">
                  <a:avLst>
                    <a:gd name="adj" fmla="val 15417"/>
                  </a:avLst>
                </a:prstGeom>
                <a:pattFill prst="ltUpDiag">
                  <a:fgClr>
                    <a:schemeClr val="bg2">
                      <a:lumMod val="9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/>
                </a:p>
              </p:txBody>
            </p:sp>
          </p:grpSp>
          <p:grpSp>
            <p:nvGrpSpPr>
              <p:cNvPr id="75" name="Group 137">
                <a:extLst>
                  <a:ext uri="{FF2B5EF4-FFF2-40B4-BE49-F238E27FC236}">
                    <a16:creationId xmlns:a16="http://schemas.microsoft.com/office/drawing/2014/main" id="{E8494764-B1F8-49C1-B3F5-E7C190AC2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0669" y="8231573"/>
                <a:ext cx="2484437" cy="8863013"/>
                <a:chOff x="25931389" y="8982816"/>
                <a:chExt cx="2484357" cy="8862180"/>
              </a:xfrm>
            </p:grpSpPr>
            <p:sp>
              <p:nvSpPr>
                <p:cNvPr id="76" name="TextBox 190">
                  <a:extLst>
                    <a:ext uri="{FF2B5EF4-FFF2-40B4-BE49-F238E27FC236}">
                      <a16:creationId xmlns:a16="http://schemas.microsoft.com/office/drawing/2014/main" id="{9166EDF4-2273-4F89-BC11-7415918E49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84253" y="9383379"/>
                  <a:ext cx="2403572" cy="50921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E699"/>
                    </a:gs>
                    <a:gs pos="100000">
                      <a:srgbClr val="93E2FF"/>
                    </a:gs>
                  </a:gsLst>
                  <a:lin ang="540000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x-none" sz="1400" dirty="0"/>
                    <a:t>Microbial slurry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4EBE9E8-3553-4DDA-B460-A3CFE15C956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5966908" y="9405897"/>
                  <a:ext cx="88171" cy="152963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4F1D525-A056-43E3-BBF2-5D2A79FA8FE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5931389" y="8982816"/>
                  <a:ext cx="35519" cy="42308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7DBE99D-0CEA-4EB4-BCC0-4FEEED21789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8313887" y="9383378"/>
                  <a:ext cx="91280" cy="15219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40D1FBB-F7FB-406E-B661-9006ABAF7AF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8405167" y="8982817"/>
                  <a:ext cx="10579" cy="42308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74996404-98DF-4939-835B-0DBA3E3EEA0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6055079" y="10903425"/>
                  <a:ext cx="336231" cy="694157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9C62FBA-3BB8-46DB-85BF-18B6E94ACF9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7964807" y="10890003"/>
                  <a:ext cx="351247" cy="694157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E906874-7D49-4406-B136-F269EC1F42B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6395697" y="17824330"/>
                  <a:ext cx="1580679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4" name="TextBox 133">
                  <a:extLst>
                    <a:ext uri="{FF2B5EF4-FFF2-40B4-BE49-F238E27FC236}">
                      <a16:creationId xmlns:a16="http://schemas.microsoft.com/office/drawing/2014/main" id="{DF8A6013-1160-47F3-81BC-8E113CF05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128015" y="10064062"/>
                  <a:ext cx="1063220" cy="865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x-none" sz="1400" dirty="0"/>
                    <a:t>Sterile</a:t>
                  </a:r>
                </a:p>
                <a:p>
                  <a:pPr algn="ctr"/>
                  <a:r>
                    <a:rPr lang="en-US" altLang="x-none" sz="1400" dirty="0"/>
                    <a:t>Field Soil</a:t>
                  </a:r>
                </a:p>
              </p:txBody>
            </p:sp>
            <p:sp>
              <p:nvSpPr>
                <p:cNvPr id="85" name="TextBox 134">
                  <a:extLst>
                    <a:ext uri="{FF2B5EF4-FFF2-40B4-BE49-F238E27FC236}">
                      <a16:creationId xmlns:a16="http://schemas.microsoft.com/office/drawing/2014/main" id="{EE6B140D-95D2-457D-9817-FE1956F55B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100056" y="10935534"/>
                  <a:ext cx="2216478" cy="8656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x-none" sz="1400" dirty="0"/>
                    <a:t>Autoclaved Sand and Vermiculite (50:50)</a:t>
                  </a:r>
                </a:p>
              </p:txBody>
            </p:sp>
          </p:grpSp>
        </p:grpSp>
        <p:sp>
          <p:nvSpPr>
            <p:cNvPr id="73" name="TextBox 133">
              <a:extLst>
                <a:ext uri="{FF2B5EF4-FFF2-40B4-BE49-F238E27FC236}">
                  <a16:creationId xmlns:a16="http://schemas.microsoft.com/office/drawing/2014/main" id="{41E03BA8-391E-460F-A788-3BAA94049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388" y="1504032"/>
              <a:ext cx="98023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en-US" altLang="x-none" sz="1400" dirty="0"/>
            </a:p>
            <a:p>
              <a:pPr algn="ctr"/>
              <a:r>
                <a:rPr lang="en-US" altLang="x-none" sz="1400" dirty="0"/>
                <a:t>Live Field Soil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210E1D-F1B2-407F-891D-FB4DE2C3E576}"/>
              </a:ext>
            </a:extLst>
          </p:cNvPr>
          <p:cNvSpPr txBox="1"/>
          <p:nvPr/>
        </p:nvSpPr>
        <p:spPr>
          <a:xfrm>
            <a:off x="10009162" y="880503"/>
            <a:ext cx="1326182" cy="153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15 per treatment; 5 blocks with 3 reps each</a:t>
            </a:r>
          </a:p>
        </p:txBody>
      </p:sp>
    </p:spTree>
    <p:extLst>
      <p:ext uri="{BB962C8B-B14F-4D97-AF65-F5344CB8AC3E}">
        <p14:creationId xmlns:p14="http://schemas.microsoft.com/office/powerpoint/2010/main" val="12484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0E43CB-11AB-45F6-B187-31313D1A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40" y="216813"/>
            <a:ext cx="10255555" cy="64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A25939-090B-4F88-A6AD-CE215BF25B6C}"/>
              </a:ext>
            </a:extLst>
          </p:cNvPr>
          <p:cNvSpPr txBox="1"/>
          <p:nvPr/>
        </p:nvSpPr>
        <p:spPr>
          <a:xfrm>
            <a:off x="2083135" y="5995070"/>
            <a:ext cx="82053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SDS Product     Bad Isolates      Good Isolates    Product Microbes     Sterile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9BCB6-275F-48FA-BE04-6D4D2E5E5C07}"/>
              </a:ext>
            </a:extLst>
          </p:cNvPr>
          <p:cNvSpPr txBox="1"/>
          <p:nvPr/>
        </p:nvSpPr>
        <p:spPr>
          <a:xfrm>
            <a:off x="106540" y="6140408"/>
            <a:ext cx="126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Harry Ervin</a:t>
            </a:r>
          </a:p>
        </p:txBody>
      </p:sp>
    </p:spTree>
    <p:extLst>
      <p:ext uri="{BB962C8B-B14F-4D97-AF65-F5344CB8AC3E}">
        <p14:creationId xmlns:p14="http://schemas.microsoft.com/office/powerpoint/2010/main" val="382948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47ACC6-DC30-403E-BC9D-E126BEABB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24" b="60608"/>
          <a:stretch/>
        </p:blipFill>
        <p:spPr>
          <a:xfrm>
            <a:off x="70680" y="68215"/>
            <a:ext cx="8239602" cy="5973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395B6-2B77-4E77-992E-091B490EA054}"/>
              </a:ext>
            </a:extLst>
          </p:cNvPr>
          <p:cNvSpPr txBox="1"/>
          <p:nvPr/>
        </p:nvSpPr>
        <p:spPr>
          <a:xfrm>
            <a:off x="883023" y="203947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P=0.027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A1B59-D942-4AE9-A7D0-967DC4F5BECA}"/>
              </a:ext>
            </a:extLst>
          </p:cNvPr>
          <p:cNvCxnSpPr/>
          <p:nvPr/>
        </p:nvCxnSpPr>
        <p:spPr>
          <a:xfrm>
            <a:off x="703732" y="2429437"/>
            <a:ext cx="13178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A863543-AF68-4F11-9CDF-FC1E1F2FE836}"/>
              </a:ext>
            </a:extLst>
          </p:cNvPr>
          <p:cNvSpPr/>
          <p:nvPr/>
        </p:nvSpPr>
        <p:spPr>
          <a:xfrm>
            <a:off x="8641976" y="1864730"/>
            <a:ext cx="319591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Anova</a:t>
            </a:r>
            <a:r>
              <a:rPr lang="en-US" sz="1000" dirty="0"/>
              <a:t>(FP_tot_bio_model.2, type=3)</a:t>
            </a:r>
          </a:p>
          <a:p>
            <a:r>
              <a:rPr lang="en-US" sz="1000" dirty="0" err="1"/>
              <a:t>Anova</a:t>
            </a:r>
            <a:r>
              <a:rPr lang="en-US" sz="1000" dirty="0"/>
              <a:t> Table (Type III tests)</a:t>
            </a:r>
          </a:p>
          <a:p>
            <a:endParaRPr lang="en-US" sz="1000" dirty="0"/>
          </a:p>
          <a:p>
            <a:r>
              <a:rPr lang="en-US" sz="1000" dirty="0"/>
              <a:t>Response: sqrt(</a:t>
            </a:r>
            <a:r>
              <a:rPr lang="en-US" sz="1000" dirty="0" err="1"/>
              <a:t>tot_bio</a:t>
            </a:r>
            <a:r>
              <a:rPr lang="en-US" sz="1000" dirty="0"/>
              <a:t> + 1e-04)</a:t>
            </a:r>
          </a:p>
          <a:p>
            <a:r>
              <a:rPr lang="en-US" sz="1000" dirty="0"/>
              <a:t>                 Sum </a:t>
            </a:r>
            <a:r>
              <a:rPr lang="en-US" sz="1000" dirty="0" err="1"/>
              <a:t>Sq</a:t>
            </a:r>
            <a:r>
              <a:rPr lang="en-US" sz="1000" dirty="0"/>
              <a:t>  Df F value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(Intercept)      1.1015   1 77.6464  2.4e-16 ***</a:t>
            </a:r>
          </a:p>
          <a:p>
            <a:r>
              <a:rPr lang="en-US" sz="1000" dirty="0" err="1"/>
              <a:t>precip</a:t>
            </a:r>
            <a:r>
              <a:rPr lang="en-US" sz="1000" dirty="0"/>
              <a:t>           0.0672   1  4.7349 0.030521 *  </a:t>
            </a:r>
          </a:p>
          <a:p>
            <a:r>
              <a:rPr lang="en-US" sz="1000" dirty="0" err="1"/>
              <a:t>inocul</a:t>
            </a:r>
            <a:r>
              <a:rPr lang="en-US" sz="1000" dirty="0"/>
              <a:t>           0.2440   4  4.2996 0.002225 ** </a:t>
            </a:r>
          </a:p>
          <a:p>
            <a:r>
              <a:rPr lang="en-US" sz="1000" dirty="0" err="1"/>
              <a:t>as.factor</a:t>
            </a:r>
            <a:r>
              <a:rPr lang="en-US" sz="1000" dirty="0"/>
              <a:t>(block) 0.1933   4  3.4073 0.009836 ** </a:t>
            </a:r>
          </a:p>
          <a:p>
            <a:r>
              <a:rPr lang="en-US" sz="1000" dirty="0" err="1"/>
              <a:t>precip:inocul</a:t>
            </a:r>
            <a:r>
              <a:rPr lang="en-US" sz="1000" dirty="0"/>
              <a:t>    0.1455   4  2.5645 0.038962 *  </a:t>
            </a:r>
          </a:p>
          <a:p>
            <a:r>
              <a:rPr lang="en-US" sz="1000" dirty="0"/>
              <a:t>Residuals        3.4471 243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74915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D4F16A-C946-4F3D-9443-BBFFCD1BD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79" b="59422"/>
          <a:stretch/>
        </p:blipFill>
        <p:spPr>
          <a:xfrm>
            <a:off x="856374" y="196281"/>
            <a:ext cx="8413498" cy="6244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D78DD7-7E94-4038-B76D-5DC249ECF208}"/>
              </a:ext>
            </a:extLst>
          </p:cNvPr>
          <p:cNvSpPr/>
          <p:nvPr/>
        </p:nvSpPr>
        <p:spPr>
          <a:xfrm>
            <a:off x="8910918" y="3014025"/>
            <a:ext cx="316454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Anova</a:t>
            </a:r>
            <a:r>
              <a:rPr lang="en-US" sz="1000" dirty="0"/>
              <a:t>(FP_tot_bio_model.3, type=3)</a:t>
            </a:r>
          </a:p>
          <a:p>
            <a:r>
              <a:rPr lang="en-US" sz="1000" dirty="0" err="1"/>
              <a:t>Anova</a:t>
            </a:r>
            <a:r>
              <a:rPr lang="en-US" sz="1000" dirty="0"/>
              <a:t> Table (Type III tests)</a:t>
            </a:r>
          </a:p>
          <a:p>
            <a:endParaRPr lang="en-US" sz="1000" dirty="0"/>
          </a:p>
          <a:p>
            <a:r>
              <a:rPr lang="en-US" sz="1000" dirty="0"/>
              <a:t>Response: sqrt(</a:t>
            </a:r>
            <a:r>
              <a:rPr lang="en-US" sz="1000" dirty="0" err="1"/>
              <a:t>tot_bio</a:t>
            </a:r>
            <a:r>
              <a:rPr lang="en-US" sz="1000" dirty="0"/>
              <a:t> + 1e-04)</a:t>
            </a:r>
          </a:p>
          <a:p>
            <a:r>
              <a:rPr lang="en-US" sz="1000" dirty="0"/>
              <a:t>                           Sum </a:t>
            </a:r>
            <a:r>
              <a:rPr lang="en-US" sz="1000" dirty="0" err="1"/>
              <a:t>Sq</a:t>
            </a:r>
            <a:r>
              <a:rPr lang="en-US" sz="1000" dirty="0"/>
              <a:t>  Df  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(Intercept)               15.7370   1 1339.8596 &lt; 2.2e-16 ***</a:t>
            </a:r>
          </a:p>
          <a:p>
            <a:r>
              <a:rPr lang="en-US" sz="1000" dirty="0" err="1"/>
              <a:t>precip</a:t>
            </a:r>
            <a:r>
              <a:rPr lang="en-US" sz="1000" dirty="0"/>
              <a:t>                     0.0063   1    0.5359   0.46494    </a:t>
            </a:r>
          </a:p>
          <a:p>
            <a:r>
              <a:rPr lang="en-US" sz="1000" dirty="0" err="1"/>
              <a:t>soil_status</a:t>
            </a:r>
            <a:r>
              <a:rPr lang="en-US" sz="1000" dirty="0"/>
              <a:t>                0.2774   1   23.6161 2.299e-06 ***</a:t>
            </a:r>
          </a:p>
          <a:p>
            <a:r>
              <a:rPr lang="en-US" sz="1000" dirty="0" err="1"/>
              <a:t>inocul</a:t>
            </a:r>
            <a:r>
              <a:rPr lang="en-US" sz="1000" dirty="0"/>
              <a:t>                     0.0330   3    0.9365   0.42391    </a:t>
            </a:r>
          </a:p>
          <a:p>
            <a:r>
              <a:rPr lang="en-US" sz="1000" dirty="0" err="1"/>
              <a:t>as.factor</a:t>
            </a:r>
            <a:r>
              <a:rPr lang="en-US" sz="1000" dirty="0"/>
              <a:t>(block)           0.1544   4    3.2868   0.01223 *  </a:t>
            </a:r>
          </a:p>
          <a:p>
            <a:r>
              <a:rPr lang="en-US" sz="1000" dirty="0" err="1"/>
              <a:t>precip:soil_status</a:t>
            </a:r>
            <a:r>
              <a:rPr lang="en-US" sz="1000" dirty="0"/>
              <a:t>         0.0056   1    0.4796   0.48937    </a:t>
            </a:r>
          </a:p>
          <a:p>
            <a:r>
              <a:rPr lang="en-US" sz="1000" dirty="0" err="1"/>
              <a:t>precip:inocul</a:t>
            </a:r>
            <a:r>
              <a:rPr lang="en-US" sz="1000" dirty="0"/>
              <a:t>              0.1344   3    3.8154   0.01083 *  </a:t>
            </a:r>
          </a:p>
          <a:p>
            <a:r>
              <a:rPr lang="en-US" sz="1000" dirty="0" err="1"/>
              <a:t>soil_status:inocul</a:t>
            </a:r>
            <a:r>
              <a:rPr lang="en-US" sz="1000" dirty="0"/>
              <a:t>         0.0503   3    1.4269   0.23592    </a:t>
            </a:r>
          </a:p>
          <a:p>
            <a:r>
              <a:rPr lang="en-US" sz="1000" dirty="0" err="1"/>
              <a:t>precip:soil_status:inocul</a:t>
            </a:r>
            <a:r>
              <a:rPr lang="en-US" sz="1000" dirty="0"/>
              <a:t>  0.0370   3    1.0505   0.37122    </a:t>
            </a:r>
          </a:p>
          <a:p>
            <a:r>
              <a:rPr lang="en-US" sz="1000" dirty="0"/>
              <a:t>Residuals                  2.4665 210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59693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18397-81A6-4A5E-BCE1-DDEC38DD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69" b="59042"/>
          <a:stretch/>
        </p:blipFill>
        <p:spPr>
          <a:xfrm>
            <a:off x="833137" y="716876"/>
            <a:ext cx="7606401" cy="5668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7DF03-F622-4C1F-AB7D-8C6774353419}"/>
              </a:ext>
            </a:extLst>
          </p:cNvPr>
          <p:cNvSpPr txBox="1"/>
          <p:nvPr/>
        </p:nvSpPr>
        <p:spPr>
          <a:xfrm>
            <a:off x="1526835" y="238936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P=0.0022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99B235-4026-4947-8042-41C512AE15DE}"/>
              </a:ext>
            </a:extLst>
          </p:cNvPr>
          <p:cNvCxnSpPr/>
          <p:nvPr/>
        </p:nvCxnSpPr>
        <p:spPr>
          <a:xfrm>
            <a:off x="1394196" y="2802660"/>
            <a:ext cx="13178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E96945-9B85-4955-A8D7-CE534DBB5F86}"/>
              </a:ext>
            </a:extLst>
          </p:cNvPr>
          <p:cNvSpPr txBox="1"/>
          <p:nvPr/>
        </p:nvSpPr>
        <p:spPr>
          <a:xfrm>
            <a:off x="2784912" y="254176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P=0.019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933BBC-EE02-4237-B4CE-13F0024AF8BF}"/>
              </a:ext>
            </a:extLst>
          </p:cNvPr>
          <p:cNvCxnSpPr/>
          <p:nvPr/>
        </p:nvCxnSpPr>
        <p:spPr>
          <a:xfrm>
            <a:off x="2698923" y="2955060"/>
            <a:ext cx="13178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596E0C9-6E18-4EBC-994E-E19E1288FEF0}"/>
              </a:ext>
            </a:extLst>
          </p:cNvPr>
          <p:cNvSpPr/>
          <p:nvPr/>
        </p:nvSpPr>
        <p:spPr>
          <a:xfrm>
            <a:off x="8556811" y="2088846"/>
            <a:ext cx="328556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&gt; </a:t>
            </a:r>
            <a:r>
              <a:rPr lang="en-US" sz="1050" dirty="0" err="1"/>
              <a:t>Anova</a:t>
            </a:r>
            <a:r>
              <a:rPr lang="en-US" sz="1050" dirty="0"/>
              <a:t>(FP_root_bio_model.2, type=3)</a:t>
            </a:r>
          </a:p>
          <a:p>
            <a:r>
              <a:rPr lang="en-US" sz="1050" dirty="0" err="1"/>
              <a:t>Anova</a:t>
            </a:r>
            <a:r>
              <a:rPr lang="en-US" sz="1050" dirty="0"/>
              <a:t> Table (Type III tests)</a:t>
            </a:r>
          </a:p>
          <a:p>
            <a:endParaRPr lang="en-US" sz="1050" dirty="0"/>
          </a:p>
          <a:p>
            <a:r>
              <a:rPr lang="en-US" sz="1050" dirty="0"/>
              <a:t>Response: sqrt(</a:t>
            </a:r>
            <a:r>
              <a:rPr lang="en-US" sz="1050" dirty="0" err="1"/>
              <a:t>root_weight</a:t>
            </a:r>
            <a:r>
              <a:rPr lang="en-US" sz="1050" dirty="0"/>
              <a:t> + 1e-04)</a:t>
            </a:r>
          </a:p>
          <a:p>
            <a:r>
              <a:rPr lang="en-US" sz="1050" dirty="0"/>
              <a:t>                  Sum </a:t>
            </a:r>
            <a:r>
              <a:rPr lang="en-US" sz="1050" dirty="0" err="1"/>
              <a:t>Sq</a:t>
            </a:r>
            <a:r>
              <a:rPr lang="en-US" sz="1050" dirty="0"/>
              <a:t>  Df  F value    </a:t>
            </a:r>
            <a:r>
              <a:rPr lang="en-US" sz="1050" dirty="0" err="1"/>
              <a:t>Pr</a:t>
            </a:r>
            <a:r>
              <a:rPr lang="en-US" sz="1050" dirty="0"/>
              <a:t>(&gt;F)    </a:t>
            </a:r>
          </a:p>
          <a:p>
            <a:r>
              <a:rPr lang="en-US" sz="1050" dirty="0"/>
              <a:t>(Intercept)      14.2938   1 979.0599 &lt; 2.2e-16 ***</a:t>
            </a:r>
          </a:p>
          <a:p>
            <a:r>
              <a:rPr lang="en-US" sz="1050" dirty="0" err="1"/>
              <a:t>precip</a:t>
            </a:r>
            <a:r>
              <a:rPr lang="en-US" sz="1050" dirty="0"/>
              <a:t>            0.1016   1   6.9570  0.008888 ** </a:t>
            </a:r>
          </a:p>
          <a:p>
            <a:r>
              <a:rPr lang="en-US" sz="1050" dirty="0" err="1"/>
              <a:t>inocul</a:t>
            </a:r>
            <a:r>
              <a:rPr lang="en-US" sz="1050" dirty="0"/>
              <a:t>            0.4931   4   8.4438 2.148e-06 ***</a:t>
            </a:r>
          </a:p>
          <a:p>
            <a:r>
              <a:rPr lang="en-US" sz="1050" dirty="0" err="1"/>
              <a:t>as.factor</a:t>
            </a:r>
            <a:r>
              <a:rPr lang="en-US" sz="1050" dirty="0"/>
              <a:t>(block)  0.1729   4   2.9615  0.020467 *  </a:t>
            </a:r>
          </a:p>
          <a:p>
            <a:r>
              <a:rPr lang="en-US" sz="1050" dirty="0" err="1"/>
              <a:t>precip:inocul</a:t>
            </a:r>
            <a:r>
              <a:rPr lang="en-US" sz="1050" dirty="0"/>
              <a:t>     0.1879   4   3.2181  0.013439 *  </a:t>
            </a:r>
          </a:p>
          <a:p>
            <a:r>
              <a:rPr lang="en-US" sz="1050" dirty="0"/>
              <a:t>Residuals         3.5477 243                       </a:t>
            </a:r>
          </a:p>
          <a:p>
            <a:r>
              <a:rPr lang="en-US" sz="1050" dirty="0"/>
              <a:t>---</a:t>
            </a:r>
          </a:p>
          <a:p>
            <a:r>
              <a:rPr lang="en-US" sz="1050" dirty="0" err="1"/>
              <a:t>Signif</a:t>
            </a:r>
            <a:r>
              <a:rPr lang="en-US" sz="105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419921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A5D69D-CE6A-42D9-9350-95499809B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77" b="59784"/>
          <a:stretch/>
        </p:blipFill>
        <p:spPr>
          <a:xfrm>
            <a:off x="294798" y="549578"/>
            <a:ext cx="8208337" cy="58484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07B659-1488-45D6-964F-7BD04AF86260}"/>
              </a:ext>
            </a:extLst>
          </p:cNvPr>
          <p:cNvSpPr/>
          <p:nvPr/>
        </p:nvSpPr>
        <p:spPr>
          <a:xfrm>
            <a:off x="8547847" y="2151727"/>
            <a:ext cx="3012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Anova</a:t>
            </a:r>
            <a:r>
              <a:rPr lang="en-US" sz="1000" dirty="0"/>
              <a:t>(FP_root_bio_model.3, type=3)</a:t>
            </a:r>
          </a:p>
          <a:p>
            <a:r>
              <a:rPr lang="en-US" sz="1000" dirty="0" err="1"/>
              <a:t>Anova</a:t>
            </a:r>
            <a:r>
              <a:rPr lang="en-US" sz="1000" dirty="0"/>
              <a:t> Table (Type III tests)</a:t>
            </a:r>
          </a:p>
          <a:p>
            <a:endParaRPr lang="en-US" sz="1000" dirty="0"/>
          </a:p>
          <a:p>
            <a:r>
              <a:rPr lang="en-US" sz="1000" dirty="0"/>
              <a:t>Response: sqrt(</a:t>
            </a:r>
            <a:r>
              <a:rPr lang="en-US" sz="1000" dirty="0" err="1"/>
              <a:t>root_weight</a:t>
            </a:r>
            <a:r>
              <a:rPr lang="en-US" sz="1000" dirty="0"/>
              <a:t> + 1e-04)</a:t>
            </a:r>
          </a:p>
          <a:p>
            <a:r>
              <a:rPr lang="en-US" sz="1000" dirty="0"/>
              <a:t>                           Sum </a:t>
            </a:r>
            <a:r>
              <a:rPr lang="en-US" sz="1000" dirty="0" err="1"/>
              <a:t>Sq</a:t>
            </a:r>
            <a:r>
              <a:rPr lang="en-US" sz="1000" dirty="0"/>
              <a:t>  Df 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(Intercept)               11.0771   1 908.0332 &lt; 2.2e-16 ***</a:t>
            </a:r>
          </a:p>
          <a:p>
            <a:r>
              <a:rPr lang="en-US" sz="1000" dirty="0" err="1"/>
              <a:t>precip</a:t>
            </a:r>
            <a:r>
              <a:rPr lang="en-US" sz="1000" dirty="0"/>
              <a:t>                     0.0605   1   4.9586  0.027023 *  </a:t>
            </a:r>
          </a:p>
          <a:p>
            <a:r>
              <a:rPr lang="en-US" sz="1000" dirty="0" err="1"/>
              <a:t>soil_status</a:t>
            </a:r>
            <a:r>
              <a:rPr lang="en-US" sz="1000" dirty="0"/>
              <a:t>                0.1194   1   9.7865  0.002008 ** </a:t>
            </a:r>
          </a:p>
          <a:p>
            <a:r>
              <a:rPr lang="en-US" sz="1000" dirty="0" err="1"/>
              <a:t>inocul</a:t>
            </a:r>
            <a:r>
              <a:rPr lang="en-US" sz="1000" dirty="0"/>
              <a:t>                     0.0393   3   1.0733  0.361387    </a:t>
            </a:r>
          </a:p>
          <a:p>
            <a:r>
              <a:rPr lang="en-US" sz="1000" dirty="0" err="1"/>
              <a:t>as.factor</a:t>
            </a:r>
            <a:r>
              <a:rPr lang="en-US" sz="1000" dirty="0"/>
              <a:t>(block)           0.1385   4   2.8375  0.025395 *  </a:t>
            </a:r>
          </a:p>
          <a:p>
            <a:r>
              <a:rPr lang="en-US" sz="1000" dirty="0" err="1"/>
              <a:t>precip:soil_status</a:t>
            </a:r>
            <a:r>
              <a:rPr lang="en-US" sz="1000" dirty="0"/>
              <a:t>         0.0000   1   0.0033  0.954506    </a:t>
            </a:r>
          </a:p>
          <a:p>
            <a:r>
              <a:rPr lang="en-US" sz="1000" dirty="0" err="1"/>
              <a:t>precip:inocul</a:t>
            </a:r>
            <a:r>
              <a:rPr lang="en-US" sz="1000" dirty="0"/>
              <a:t>              0.1749   3   4.7802  0.003037 ** </a:t>
            </a:r>
          </a:p>
          <a:p>
            <a:r>
              <a:rPr lang="en-US" sz="1000" dirty="0" err="1"/>
              <a:t>soil_status:inocul</a:t>
            </a:r>
            <a:r>
              <a:rPr lang="en-US" sz="1000" dirty="0"/>
              <a:t>         0.0580   3   1.5850  0.194062    </a:t>
            </a:r>
          </a:p>
          <a:p>
            <a:r>
              <a:rPr lang="en-US" sz="1000" dirty="0" err="1"/>
              <a:t>precip:soil_status:inocul</a:t>
            </a:r>
            <a:r>
              <a:rPr lang="en-US" sz="1000" dirty="0"/>
              <a:t>  0.0747   3   2.0412  0.109191    </a:t>
            </a:r>
          </a:p>
          <a:p>
            <a:r>
              <a:rPr lang="en-US" sz="1000" dirty="0"/>
              <a:t>Residuals                  2.5618 210                       </a:t>
            </a:r>
          </a:p>
          <a:p>
            <a:r>
              <a:rPr lang="en-US" sz="10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37777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547E27-493D-450C-AD88-DB3E5BF81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15" b="58504"/>
          <a:stretch/>
        </p:blipFill>
        <p:spPr>
          <a:xfrm>
            <a:off x="465127" y="269921"/>
            <a:ext cx="7804814" cy="58133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0F7869-ED2F-45C5-8F0D-3D97C77C5FE9}"/>
              </a:ext>
            </a:extLst>
          </p:cNvPr>
          <p:cNvSpPr/>
          <p:nvPr/>
        </p:nvSpPr>
        <p:spPr>
          <a:xfrm>
            <a:off x="8785411" y="2326411"/>
            <a:ext cx="300765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Anova</a:t>
            </a:r>
            <a:r>
              <a:rPr lang="en-US" sz="1000" dirty="0"/>
              <a:t>(FP_shoot_bio_model.2, type=3)</a:t>
            </a:r>
          </a:p>
          <a:p>
            <a:r>
              <a:rPr lang="en-US" sz="1000" dirty="0" err="1"/>
              <a:t>Anova</a:t>
            </a:r>
            <a:r>
              <a:rPr lang="en-US" sz="1000" dirty="0"/>
              <a:t> Table (Type III tests)</a:t>
            </a:r>
          </a:p>
          <a:p>
            <a:endParaRPr lang="en-US" sz="1000" dirty="0"/>
          </a:p>
          <a:p>
            <a:r>
              <a:rPr lang="en-US" sz="1000" dirty="0"/>
              <a:t>Response: sqrt(</a:t>
            </a:r>
            <a:r>
              <a:rPr lang="en-US" sz="1000" dirty="0" err="1"/>
              <a:t>shoot_weight</a:t>
            </a:r>
            <a:r>
              <a:rPr lang="en-US" sz="1000" dirty="0"/>
              <a:t> + 1e-04)</a:t>
            </a:r>
          </a:p>
          <a:p>
            <a:r>
              <a:rPr lang="en-US" sz="1000" dirty="0"/>
              <a:t>                 Sum </a:t>
            </a:r>
            <a:r>
              <a:rPr lang="en-US" sz="1000" dirty="0" err="1"/>
              <a:t>Sq</a:t>
            </a:r>
            <a:r>
              <a:rPr lang="en-US" sz="1000" dirty="0"/>
              <a:t>  Df  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(Intercept)      4.4370   1 1583.4782 &lt; 2.2e-16 ***</a:t>
            </a:r>
          </a:p>
          <a:p>
            <a:r>
              <a:rPr lang="en-US" sz="1000" dirty="0" err="1"/>
              <a:t>precip</a:t>
            </a:r>
            <a:r>
              <a:rPr lang="en-US" sz="1000" dirty="0"/>
              <a:t>           0.0636   1   22.7127 3.233e-06 ***</a:t>
            </a:r>
          </a:p>
          <a:p>
            <a:r>
              <a:rPr lang="en-US" sz="1000" dirty="0" err="1"/>
              <a:t>inocul</a:t>
            </a:r>
            <a:r>
              <a:rPr lang="en-US" sz="1000" dirty="0"/>
              <a:t>           0.0352   4    3.1417   0.01523 *  </a:t>
            </a:r>
          </a:p>
          <a:p>
            <a:r>
              <a:rPr lang="en-US" sz="1000" dirty="0" err="1"/>
              <a:t>as.factor</a:t>
            </a:r>
            <a:r>
              <a:rPr lang="en-US" sz="1000" dirty="0"/>
              <a:t>(block) 0.0262   4    2.3395   0.05582 .  </a:t>
            </a:r>
          </a:p>
          <a:p>
            <a:r>
              <a:rPr lang="en-US" sz="1000" dirty="0" err="1"/>
              <a:t>precip:inocul</a:t>
            </a:r>
            <a:r>
              <a:rPr lang="en-US" sz="1000" dirty="0"/>
              <a:t>    0.0075   4    0.6703   0.61316    </a:t>
            </a:r>
          </a:p>
          <a:p>
            <a:r>
              <a:rPr lang="en-US" sz="1000" dirty="0"/>
              <a:t>Residuals        0.6837 244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10979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9F4CD5-A2EB-4FE6-BD4F-77993FC36061}"/>
              </a:ext>
            </a:extLst>
          </p:cNvPr>
          <p:cNvSpPr/>
          <p:nvPr/>
        </p:nvSpPr>
        <p:spPr>
          <a:xfrm>
            <a:off x="8606117" y="2041355"/>
            <a:ext cx="30480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&gt; </a:t>
            </a:r>
            <a:r>
              <a:rPr lang="en-US" sz="1000" dirty="0" err="1"/>
              <a:t>Anova</a:t>
            </a:r>
            <a:r>
              <a:rPr lang="en-US" sz="1000" dirty="0"/>
              <a:t>(FP_shoot_bio_model.3, type=3)</a:t>
            </a:r>
          </a:p>
          <a:p>
            <a:r>
              <a:rPr lang="en-US" sz="1000" dirty="0" err="1"/>
              <a:t>Anova</a:t>
            </a:r>
            <a:r>
              <a:rPr lang="en-US" sz="1000" dirty="0"/>
              <a:t> Table (Type III tests)</a:t>
            </a:r>
          </a:p>
          <a:p>
            <a:endParaRPr lang="en-US" sz="1000" dirty="0"/>
          </a:p>
          <a:p>
            <a:r>
              <a:rPr lang="en-US" sz="1000" dirty="0"/>
              <a:t>Response: sqrt(</a:t>
            </a:r>
            <a:r>
              <a:rPr lang="en-US" sz="1000" dirty="0" err="1"/>
              <a:t>shoot_weight</a:t>
            </a:r>
            <a:r>
              <a:rPr lang="en-US" sz="1000" dirty="0"/>
              <a:t> + 1e-04)</a:t>
            </a:r>
          </a:p>
          <a:p>
            <a:r>
              <a:rPr lang="en-US" sz="1000" dirty="0"/>
              <a:t>                          Sum </a:t>
            </a:r>
            <a:r>
              <a:rPr lang="en-US" sz="1000" dirty="0" err="1"/>
              <a:t>Sq</a:t>
            </a:r>
            <a:r>
              <a:rPr lang="en-US" sz="1000" dirty="0"/>
              <a:t>  Df  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(Intercept)               3.9124   1 1942.0642 &lt; 2.2e-16 ***</a:t>
            </a:r>
          </a:p>
          <a:p>
            <a:r>
              <a:rPr lang="en-US" sz="1000" dirty="0" err="1"/>
              <a:t>precip</a:t>
            </a:r>
            <a:r>
              <a:rPr lang="en-US" sz="1000" dirty="0"/>
              <a:t>                    0.0676   1   33.5768 2.469e-08 ***</a:t>
            </a:r>
          </a:p>
          <a:p>
            <a:r>
              <a:rPr lang="en-US" sz="1000" dirty="0" err="1"/>
              <a:t>soil_status</a:t>
            </a:r>
            <a:r>
              <a:rPr lang="en-US" sz="1000" dirty="0"/>
              <a:t>               0.1919   1   95.2530 &lt; 2.2e-16 ***</a:t>
            </a:r>
          </a:p>
          <a:p>
            <a:r>
              <a:rPr lang="en-US" sz="1000" dirty="0" err="1"/>
              <a:t>inocul</a:t>
            </a:r>
            <a:r>
              <a:rPr lang="en-US" sz="1000" dirty="0"/>
              <a:t>                    0.0008   3    0.1349   0.93913    </a:t>
            </a:r>
          </a:p>
          <a:p>
            <a:r>
              <a:rPr lang="en-US" sz="1000" dirty="0" err="1"/>
              <a:t>as.factor</a:t>
            </a:r>
            <a:r>
              <a:rPr lang="en-US" sz="1000" dirty="0"/>
              <a:t>(block)          0.0215   4    2.6703   0.03323 *  </a:t>
            </a:r>
          </a:p>
          <a:p>
            <a:r>
              <a:rPr lang="en-US" sz="1000" dirty="0" err="1"/>
              <a:t>precip:soil_status</a:t>
            </a:r>
            <a:r>
              <a:rPr lang="en-US" sz="1000" dirty="0"/>
              <a:t>        0.0119   1    5.9212   0.01579 *  </a:t>
            </a:r>
          </a:p>
          <a:p>
            <a:r>
              <a:rPr lang="en-US" sz="1000" dirty="0" err="1"/>
              <a:t>precip:inocul</a:t>
            </a:r>
            <a:r>
              <a:rPr lang="en-US" sz="1000" dirty="0"/>
              <a:t>             0.0075   3    1.2328   0.29876    </a:t>
            </a:r>
          </a:p>
          <a:p>
            <a:r>
              <a:rPr lang="en-US" sz="1000" dirty="0" err="1"/>
              <a:t>soil_status:inocul</a:t>
            </a:r>
            <a:r>
              <a:rPr lang="en-US" sz="1000" dirty="0"/>
              <a:t>        0.0025   3    0.4138   0.74325    </a:t>
            </a:r>
          </a:p>
          <a:p>
            <a:r>
              <a:rPr lang="en-US" sz="1000" dirty="0" err="1"/>
              <a:t>precip:soil_status:inocul</a:t>
            </a:r>
            <a:r>
              <a:rPr lang="en-US" sz="1000" dirty="0"/>
              <a:t> 0.0060   3    0.9902   0.39834    </a:t>
            </a:r>
          </a:p>
          <a:p>
            <a:r>
              <a:rPr lang="en-US" sz="1000" dirty="0"/>
              <a:t>Residuals                 0.4251 211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EC3CF-CA9F-4CB2-BBC3-D2E15BC88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80" b="57224"/>
          <a:stretch/>
        </p:blipFill>
        <p:spPr>
          <a:xfrm>
            <a:off x="442714" y="424008"/>
            <a:ext cx="8069274" cy="61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1373</Words>
  <Application>Microsoft Office PowerPoint</Application>
  <PresentationFormat>Widescreen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Bell-Dereske</dc:creator>
  <cp:lastModifiedBy>Lukas Bell-Dereske</cp:lastModifiedBy>
  <cp:revision>12</cp:revision>
  <dcterms:created xsi:type="dcterms:W3CDTF">2019-04-11T00:24:04Z</dcterms:created>
  <dcterms:modified xsi:type="dcterms:W3CDTF">2019-04-11T13:09:15Z</dcterms:modified>
</cp:coreProperties>
</file>