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6" r:id="rId3"/>
    <p:sldId id="258" r:id="rId4"/>
    <p:sldId id="264" r:id="rId5"/>
    <p:sldId id="265" r:id="rId6"/>
    <p:sldId id="274" r:id="rId7"/>
    <p:sldId id="271" r:id="rId8"/>
    <p:sldId id="257" r:id="rId9"/>
    <p:sldId id="267" r:id="rId10"/>
    <p:sldId id="266" r:id="rId11"/>
    <p:sldId id="273" r:id="rId12"/>
    <p:sldId id="259" r:id="rId13"/>
    <p:sldId id="272" r:id="rId14"/>
    <p:sldId id="261" r:id="rId15"/>
    <p:sldId id="268" r:id="rId16"/>
    <p:sldId id="260" r:id="rId17"/>
    <p:sldId id="263" r:id="rId18"/>
    <p:sldId id="275" r:id="rId19"/>
    <p:sldId id="270" r:id="rId20"/>
    <p:sldId id="269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4" autoAdjust="0"/>
    <p:restoredTop sz="94660"/>
  </p:normalViewPr>
  <p:slideViewPr>
    <p:cSldViewPr snapToGrid="0">
      <p:cViewPr>
        <p:scale>
          <a:sx n="66" d="100"/>
          <a:sy n="66" d="100"/>
        </p:scale>
        <p:origin x="85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5A2B59-BDE2-45D1-A2F4-E7B831E46FA3}" type="doc">
      <dgm:prSet loTypeId="urn:microsoft.com/office/officeart/2009/3/layout/DescendingProcess" loCatId="process" qsTypeId="urn:microsoft.com/office/officeart/2005/8/quickstyle/simple1" qsCatId="simple" csTypeId="urn:microsoft.com/office/officeart/2005/8/colors/accent6_2" csCatId="accent6" phldr="1"/>
      <dgm:spPr/>
    </dgm:pt>
    <dgm:pt modelId="{CF4BBE86-B6EC-43CC-8552-7E9AC375B4CF}">
      <dgm:prSet phldrT="[文字]"/>
      <dgm:spPr/>
      <dgm:t>
        <a:bodyPr/>
        <a:lstStyle/>
        <a:p>
          <a:r>
            <a:rPr lang="en-US" altLang="zh-HK" dirty="0" smtClean="0"/>
            <a:t>Introduction</a:t>
          </a:r>
          <a:endParaRPr lang="zh-HK" altLang="en-US" dirty="0"/>
        </a:p>
      </dgm:t>
    </dgm:pt>
    <dgm:pt modelId="{93F7CFF9-B839-40F4-8424-35BB60E7D982}" type="parTrans" cxnId="{5108F849-1A72-4A83-BC22-01B5056417C7}">
      <dgm:prSet/>
      <dgm:spPr/>
      <dgm:t>
        <a:bodyPr/>
        <a:lstStyle/>
        <a:p>
          <a:endParaRPr lang="zh-HK" altLang="en-US"/>
        </a:p>
      </dgm:t>
    </dgm:pt>
    <dgm:pt modelId="{59A424C2-294E-4795-9CF7-4E2E4ACB540B}" type="sibTrans" cxnId="{5108F849-1A72-4A83-BC22-01B5056417C7}">
      <dgm:prSet/>
      <dgm:spPr/>
      <dgm:t>
        <a:bodyPr/>
        <a:lstStyle/>
        <a:p>
          <a:endParaRPr lang="zh-HK" altLang="en-US"/>
        </a:p>
      </dgm:t>
    </dgm:pt>
    <dgm:pt modelId="{626D9CA1-8F5E-4F79-B6FB-852EACBBD31B}">
      <dgm:prSet phldrT="[文字]"/>
      <dgm:spPr/>
      <dgm:t>
        <a:bodyPr/>
        <a:lstStyle/>
        <a:p>
          <a:r>
            <a:rPr lang="en-US" altLang="zh-HK" dirty="0" smtClean="0"/>
            <a:t>Design</a:t>
          </a:r>
          <a:endParaRPr lang="zh-HK" altLang="en-US" dirty="0"/>
        </a:p>
      </dgm:t>
    </dgm:pt>
    <dgm:pt modelId="{84D54FC9-786C-47A7-A1C4-A86FDC11DC53}" type="parTrans" cxnId="{F0B90CD6-DC84-4A5A-86F3-C3BB2C01CF06}">
      <dgm:prSet/>
      <dgm:spPr/>
      <dgm:t>
        <a:bodyPr/>
        <a:lstStyle/>
        <a:p>
          <a:endParaRPr lang="zh-HK" altLang="en-US"/>
        </a:p>
      </dgm:t>
    </dgm:pt>
    <dgm:pt modelId="{137D09C6-5095-4A56-833C-82EAF9E96BFE}" type="sibTrans" cxnId="{F0B90CD6-DC84-4A5A-86F3-C3BB2C01CF06}">
      <dgm:prSet/>
      <dgm:spPr/>
      <dgm:t>
        <a:bodyPr/>
        <a:lstStyle/>
        <a:p>
          <a:endParaRPr lang="zh-HK" altLang="en-US"/>
        </a:p>
      </dgm:t>
    </dgm:pt>
    <dgm:pt modelId="{3D69096F-8DB9-42DF-8394-D882555D8EB5}">
      <dgm:prSet phldrT="[文字]"/>
      <dgm:spPr/>
      <dgm:t>
        <a:bodyPr/>
        <a:lstStyle/>
        <a:p>
          <a:r>
            <a:rPr lang="en-US" altLang="zh-HK" dirty="0" smtClean="0"/>
            <a:t>Measurement</a:t>
          </a:r>
          <a:endParaRPr lang="zh-HK" altLang="en-US" dirty="0"/>
        </a:p>
      </dgm:t>
    </dgm:pt>
    <dgm:pt modelId="{1B8AD40B-2145-42B3-9CBC-9E761E9652A5}" type="parTrans" cxnId="{4C40F076-110A-4326-A336-5B4B1ECB9395}">
      <dgm:prSet/>
      <dgm:spPr/>
      <dgm:t>
        <a:bodyPr/>
        <a:lstStyle/>
        <a:p>
          <a:endParaRPr lang="zh-HK" altLang="en-US"/>
        </a:p>
      </dgm:t>
    </dgm:pt>
    <dgm:pt modelId="{733B60D2-2E35-4486-BA2D-6EEEB7E33176}" type="sibTrans" cxnId="{4C40F076-110A-4326-A336-5B4B1ECB9395}">
      <dgm:prSet/>
      <dgm:spPr/>
      <dgm:t>
        <a:bodyPr/>
        <a:lstStyle/>
        <a:p>
          <a:endParaRPr lang="zh-HK" altLang="en-US"/>
        </a:p>
      </dgm:t>
    </dgm:pt>
    <dgm:pt modelId="{6C6CB2A9-29C9-4C7A-A051-C349B7E438CE}">
      <dgm:prSet phldrT="[文字]"/>
      <dgm:spPr/>
      <dgm:t>
        <a:bodyPr/>
        <a:lstStyle/>
        <a:p>
          <a:r>
            <a:rPr lang="en-US" altLang="zh-HK" dirty="0" smtClean="0"/>
            <a:t>Frequency locking</a:t>
          </a:r>
          <a:endParaRPr lang="zh-HK" altLang="en-US" dirty="0"/>
        </a:p>
      </dgm:t>
    </dgm:pt>
    <dgm:pt modelId="{4CD051CF-9543-46EA-AC06-F931A39CA930}" type="parTrans" cxnId="{03659C0F-67C2-49D7-911D-0EAAC64FA73B}">
      <dgm:prSet/>
      <dgm:spPr/>
      <dgm:t>
        <a:bodyPr/>
        <a:lstStyle/>
        <a:p>
          <a:endParaRPr lang="zh-HK" altLang="en-US"/>
        </a:p>
      </dgm:t>
    </dgm:pt>
    <dgm:pt modelId="{7EBAE1A8-988F-4983-8D2B-02AA848336D1}" type="sibTrans" cxnId="{03659C0F-67C2-49D7-911D-0EAAC64FA73B}">
      <dgm:prSet/>
      <dgm:spPr/>
      <dgm:t>
        <a:bodyPr/>
        <a:lstStyle/>
        <a:p>
          <a:endParaRPr lang="zh-HK" altLang="en-US"/>
        </a:p>
      </dgm:t>
    </dgm:pt>
    <dgm:pt modelId="{2CA610D2-B321-4958-8017-190563AFE02B}">
      <dgm:prSet phldrT="[文字]"/>
      <dgm:spPr/>
      <dgm:t>
        <a:bodyPr/>
        <a:lstStyle/>
        <a:p>
          <a:r>
            <a:rPr lang="en-US" altLang="zh-HK" dirty="0" smtClean="0"/>
            <a:t>Conclusion &amp; Future Work</a:t>
          </a:r>
          <a:endParaRPr lang="zh-HK" altLang="en-US" dirty="0"/>
        </a:p>
      </dgm:t>
    </dgm:pt>
    <dgm:pt modelId="{7C443360-15FE-4246-A44F-8B4D27CD1D93}" type="parTrans" cxnId="{7A8AACE6-0538-45DC-A0CF-E50DF4A12DB3}">
      <dgm:prSet/>
      <dgm:spPr/>
      <dgm:t>
        <a:bodyPr/>
        <a:lstStyle/>
        <a:p>
          <a:endParaRPr lang="zh-HK" altLang="en-US"/>
        </a:p>
      </dgm:t>
    </dgm:pt>
    <dgm:pt modelId="{38EFFE1C-7785-4D74-BA0C-796108652086}" type="sibTrans" cxnId="{7A8AACE6-0538-45DC-A0CF-E50DF4A12DB3}">
      <dgm:prSet/>
      <dgm:spPr/>
      <dgm:t>
        <a:bodyPr/>
        <a:lstStyle/>
        <a:p>
          <a:endParaRPr lang="zh-HK" altLang="en-US"/>
        </a:p>
      </dgm:t>
    </dgm:pt>
    <dgm:pt modelId="{B34F5CB3-0B15-40BE-B47B-3D2588078B36}" type="pres">
      <dgm:prSet presAssocID="{2E5A2B59-BDE2-45D1-A2F4-E7B831E46FA3}" presName="Name0" presStyleCnt="0">
        <dgm:presLayoutVars>
          <dgm:chMax val="7"/>
          <dgm:chPref val="5"/>
        </dgm:presLayoutVars>
      </dgm:prSet>
      <dgm:spPr/>
    </dgm:pt>
    <dgm:pt modelId="{74FFEFFC-7996-4B19-AD59-FDDD56533898}" type="pres">
      <dgm:prSet presAssocID="{2E5A2B59-BDE2-45D1-A2F4-E7B831E46FA3}" presName="arrowNode" presStyleLbl="node1" presStyleIdx="0" presStyleCnt="1"/>
      <dgm:spPr/>
    </dgm:pt>
    <dgm:pt modelId="{4784E696-F3F3-4B9C-BCF3-2D962215D4F7}" type="pres">
      <dgm:prSet presAssocID="{CF4BBE86-B6EC-43CC-8552-7E9AC375B4CF}" presName="txNode1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1D6954-CDED-4C16-B1D9-03A93211D34C}" type="pres">
      <dgm:prSet presAssocID="{626D9CA1-8F5E-4F79-B6FB-852EACBBD31B}" presName="txNode2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B069DA-909B-4360-A0D7-BA14DD59DC5F}" type="pres">
      <dgm:prSet presAssocID="{137D09C6-5095-4A56-833C-82EAF9E96BFE}" presName="dotNode2" presStyleCnt="0"/>
      <dgm:spPr/>
    </dgm:pt>
    <dgm:pt modelId="{AEEE778D-9AD2-409A-8FDE-DD9F6134E7D0}" type="pres">
      <dgm:prSet presAssocID="{137D09C6-5095-4A56-833C-82EAF9E96BFE}" presName="dotRepeatNode" presStyleLbl="fgShp" presStyleIdx="0" presStyleCnt="3"/>
      <dgm:spPr/>
      <dgm:t>
        <a:bodyPr/>
        <a:lstStyle/>
        <a:p>
          <a:endParaRPr lang="en-US"/>
        </a:p>
      </dgm:t>
    </dgm:pt>
    <dgm:pt modelId="{A0F042DC-37AB-40B4-B539-897A7E7F6BAA}" type="pres">
      <dgm:prSet presAssocID="{3D69096F-8DB9-42DF-8394-D882555D8EB5}" presName="txNode3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C7F581-632D-4EDE-BC0D-EE265F694789}" type="pres">
      <dgm:prSet presAssocID="{733B60D2-2E35-4486-BA2D-6EEEB7E33176}" presName="dotNode3" presStyleCnt="0"/>
      <dgm:spPr/>
    </dgm:pt>
    <dgm:pt modelId="{2B9B4435-E37C-45D7-9932-25A48CAF0A2D}" type="pres">
      <dgm:prSet presAssocID="{733B60D2-2E35-4486-BA2D-6EEEB7E33176}" presName="dotRepeatNode" presStyleLbl="fgShp" presStyleIdx="1" presStyleCnt="3"/>
      <dgm:spPr/>
      <dgm:t>
        <a:bodyPr/>
        <a:lstStyle/>
        <a:p>
          <a:endParaRPr lang="en-US"/>
        </a:p>
      </dgm:t>
    </dgm:pt>
    <dgm:pt modelId="{7DA3765B-3F14-458A-9F89-0AABC186A736}" type="pres">
      <dgm:prSet presAssocID="{6C6CB2A9-29C9-4C7A-A051-C349B7E438CE}" presName="txNode4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1ACB43-9190-498C-8607-5E3A29B27891}" type="pres">
      <dgm:prSet presAssocID="{7EBAE1A8-988F-4983-8D2B-02AA848336D1}" presName="dotNode4" presStyleCnt="0"/>
      <dgm:spPr/>
    </dgm:pt>
    <dgm:pt modelId="{568B279E-ADEA-4801-87CD-B3DCEBACE63D}" type="pres">
      <dgm:prSet presAssocID="{7EBAE1A8-988F-4983-8D2B-02AA848336D1}" presName="dotRepeatNode" presStyleLbl="fgShp" presStyleIdx="2" presStyleCnt="3"/>
      <dgm:spPr/>
      <dgm:t>
        <a:bodyPr/>
        <a:lstStyle/>
        <a:p>
          <a:endParaRPr lang="en-US"/>
        </a:p>
      </dgm:t>
    </dgm:pt>
    <dgm:pt modelId="{F223FF0D-9332-4335-982B-A5E0721D0342}" type="pres">
      <dgm:prSet presAssocID="{2CA610D2-B321-4958-8017-190563AFE02B}" presName="txNode5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7310A2E-CC5C-47E2-84C6-A38F2957673A}" type="presOf" srcId="{6C6CB2A9-29C9-4C7A-A051-C349B7E438CE}" destId="{7DA3765B-3F14-458A-9F89-0AABC186A736}" srcOrd="0" destOrd="0" presId="urn:microsoft.com/office/officeart/2009/3/layout/DescendingProcess"/>
    <dgm:cxn modelId="{D798514F-29DA-48F9-9EAD-6D9ECA96E6B0}" type="presOf" srcId="{733B60D2-2E35-4486-BA2D-6EEEB7E33176}" destId="{2B9B4435-E37C-45D7-9932-25A48CAF0A2D}" srcOrd="0" destOrd="0" presId="urn:microsoft.com/office/officeart/2009/3/layout/DescendingProcess"/>
    <dgm:cxn modelId="{AD06BCF0-318B-4B25-8024-F3BF4C4952C7}" type="presOf" srcId="{2CA610D2-B321-4958-8017-190563AFE02B}" destId="{F223FF0D-9332-4335-982B-A5E0721D0342}" srcOrd="0" destOrd="0" presId="urn:microsoft.com/office/officeart/2009/3/layout/DescendingProcess"/>
    <dgm:cxn modelId="{2D9F8FC0-4584-4A01-91CB-FC65FEF52365}" type="presOf" srcId="{2E5A2B59-BDE2-45D1-A2F4-E7B831E46FA3}" destId="{B34F5CB3-0B15-40BE-B47B-3D2588078B36}" srcOrd="0" destOrd="0" presId="urn:microsoft.com/office/officeart/2009/3/layout/DescendingProcess"/>
    <dgm:cxn modelId="{B38F000F-82EC-4F37-AB51-F27FDEAF9532}" type="presOf" srcId="{7EBAE1A8-988F-4983-8D2B-02AA848336D1}" destId="{568B279E-ADEA-4801-87CD-B3DCEBACE63D}" srcOrd="0" destOrd="0" presId="urn:microsoft.com/office/officeart/2009/3/layout/DescendingProcess"/>
    <dgm:cxn modelId="{4C40F076-110A-4326-A336-5B4B1ECB9395}" srcId="{2E5A2B59-BDE2-45D1-A2F4-E7B831E46FA3}" destId="{3D69096F-8DB9-42DF-8394-D882555D8EB5}" srcOrd="2" destOrd="0" parTransId="{1B8AD40B-2145-42B3-9CBC-9E761E9652A5}" sibTransId="{733B60D2-2E35-4486-BA2D-6EEEB7E33176}"/>
    <dgm:cxn modelId="{7A8AACE6-0538-45DC-A0CF-E50DF4A12DB3}" srcId="{2E5A2B59-BDE2-45D1-A2F4-E7B831E46FA3}" destId="{2CA610D2-B321-4958-8017-190563AFE02B}" srcOrd="4" destOrd="0" parTransId="{7C443360-15FE-4246-A44F-8B4D27CD1D93}" sibTransId="{38EFFE1C-7785-4D74-BA0C-796108652086}"/>
    <dgm:cxn modelId="{00947C99-60FB-40D8-B5BE-FACCB6BF9BF1}" type="presOf" srcId="{CF4BBE86-B6EC-43CC-8552-7E9AC375B4CF}" destId="{4784E696-F3F3-4B9C-BCF3-2D962215D4F7}" srcOrd="0" destOrd="0" presId="urn:microsoft.com/office/officeart/2009/3/layout/DescendingProcess"/>
    <dgm:cxn modelId="{A4280F5C-F72C-4E7C-8CBC-CBBC92D64480}" type="presOf" srcId="{626D9CA1-8F5E-4F79-B6FB-852EACBBD31B}" destId="{F21D6954-CDED-4C16-B1D9-03A93211D34C}" srcOrd="0" destOrd="0" presId="urn:microsoft.com/office/officeart/2009/3/layout/DescendingProcess"/>
    <dgm:cxn modelId="{CFD2BBBE-C66A-4BF6-BBB4-6033807FBC61}" type="presOf" srcId="{137D09C6-5095-4A56-833C-82EAF9E96BFE}" destId="{AEEE778D-9AD2-409A-8FDE-DD9F6134E7D0}" srcOrd="0" destOrd="0" presId="urn:microsoft.com/office/officeart/2009/3/layout/DescendingProcess"/>
    <dgm:cxn modelId="{5108F849-1A72-4A83-BC22-01B5056417C7}" srcId="{2E5A2B59-BDE2-45D1-A2F4-E7B831E46FA3}" destId="{CF4BBE86-B6EC-43CC-8552-7E9AC375B4CF}" srcOrd="0" destOrd="0" parTransId="{93F7CFF9-B839-40F4-8424-35BB60E7D982}" sibTransId="{59A424C2-294E-4795-9CF7-4E2E4ACB540B}"/>
    <dgm:cxn modelId="{47B0299E-9E88-439A-A823-BB226B6EF4DB}" type="presOf" srcId="{3D69096F-8DB9-42DF-8394-D882555D8EB5}" destId="{A0F042DC-37AB-40B4-B539-897A7E7F6BAA}" srcOrd="0" destOrd="0" presId="urn:microsoft.com/office/officeart/2009/3/layout/DescendingProcess"/>
    <dgm:cxn modelId="{03659C0F-67C2-49D7-911D-0EAAC64FA73B}" srcId="{2E5A2B59-BDE2-45D1-A2F4-E7B831E46FA3}" destId="{6C6CB2A9-29C9-4C7A-A051-C349B7E438CE}" srcOrd="3" destOrd="0" parTransId="{4CD051CF-9543-46EA-AC06-F931A39CA930}" sibTransId="{7EBAE1A8-988F-4983-8D2B-02AA848336D1}"/>
    <dgm:cxn modelId="{F0B90CD6-DC84-4A5A-86F3-C3BB2C01CF06}" srcId="{2E5A2B59-BDE2-45D1-A2F4-E7B831E46FA3}" destId="{626D9CA1-8F5E-4F79-B6FB-852EACBBD31B}" srcOrd="1" destOrd="0" parTransId="{84D54FC9-786C-47A7-A1C4-A86FDC11DC53}" sibTransId="{137D09C6-5095-4A56-833C-82EAF9E96BFE}"/>
    <dgm:cxn modelId="{2FD80256-FB9C-4D1F-A53F-4BA7E16C75C0}" type="presParOf" srcId="{B34F5CB3-0B15-40BE-B47B-3D2588078B36}" destId="{74FFEFFC-7996-4B19-AD59-FDDD56533898}" srcOrd="0" destOrd="0" presId="urn:microsoft.com/office/officeart/2009/3/layout/DescendingProcess"/>
    <dgm:cxn modelId="{BF4F4022-91C9-4A0E-ADF0-91B433D1ADE2}" type="presParOf" srcId="{B34F5CB3-0B15-40BE-B47B-3D2588078B36}" destId="{4784E696-F3F3-4B9C-BCF3-2D962215D4F7}" srcOrd="1" destOrd="0" presId="urn:microsoft.com/office/officeart/2009/3/layout/DescendingProcess"/>
    <dgm:cxn modelId="{DB16DD77-F8E3-448E-B03F-81B8442BFDDC}" type="presParOf" srcId="{B34F5CB3-0B15-40BE-B47B-3D2588078B36}" destId="{F21D6954-CDED-4C16-B1D9-03A93211D34C}" srcOrd="2" destOrd="0" presId="urn:microsoft.com/office/officeart/2009/3/layout/DescendingProcess"/>
    <dgm:cxn modelId="{A2F0BA7F-833F-40D2-AC89-8B3323FC3CD7}" type="presParOf" srcId="{B34F5CB3-0B15-40BE-B47B-3D2588078B36}" destId="{65B069DA-909B-4360-A0D7-BA14DD59DC5F}" srcOrd="3" destOrd="0" presId="urn:microsoft.com/office/officeart/2009/3/layout/DescendingProcess"/>
    <dgm:cxn modelId="{FA98360A-FF72-45A2-B178-A33571D9F198}" type="presParOf" srcId="{65B069DA-909B-4360-A0D7-BA14DD59DC5F}" destId="{AEEE778D-9AD2-409A-8FDE-DD9F6134E7D0}" srcOrd="0" destOrd="0" presId="urn:microsoft.com/office/officeart/2009/3/layout/DescendingProcess"/>
    <dgm:cxn modelId="{24E594D6-FC44-41DE-B0A8-F9721A24E04A}" type="presParOf" srcId="{B34F5CB3-0B15-40BE-B47B-3D2588078B36}" destId="{A0F042DC-37AB-40B4-B539-897A7E7F6BAA}" srcOrd="4" destOrd="0" presId="urn:microsoft.com/office/officeart/2009/3/layout/DescendingProcess"/>
    <dgm:cxn modelId="{730EB590-A121-4BFA-88F1-7D78F91730DE}" type="presParOf" srcId="{B34F5CB3-0B15-40BE-B47B-3D2588078B36}" destId="{8EC7F581-632D-4EDE-BC0D-EE265F694789}" srcOrd="5" destOrd="0" presId="urn:microsoft.com/office/officeart/2009/3/layout/DescendingProcess"/>
    <dgm:cxn modelId="{6802D879-E30B-415E-BF98-84A4C2D56D15}" type="presParOf" srcId="{8EC7F581-632D-4EDE-BC0D-EE265F694789}" destId="{2B9B4435-E37C-45D7-9932-25A48CAF0A2D}" srcOrd="0" destOrd="0" presId="urn:microsoft.com/office/officeart/2009/3/layout/DescendingProcess"/>
    <dgm:cxn modelId="{06F899F7-73C2-4C2E-B499-7FFE02C4BA45}" type="presParOf" srcId="{B34F5CB3-0B15-40BE-B47B-3D2588078B36}" destId="{7DA3765B-3F14-458A-9F89-0AABC186A736}" srcOrd="6" destOrd="0" presId="urn:microsoft.com/office/officeart/2009/3/layout/DescendingProcess"/>
    <dgm:cxn modelId="{6AD732E3-5651-4AF5-8886-0AF108437323}" type="presParOf" srcId="{B34F5CB3-0B15-40BE-B47B-3D2588078B36}" destId="{031ACB43-9190-498C-8607-5E3A29B27891}" srcOrd="7" destOrd="0" presId="urn:microsoft.com/office/officeart/2009/3/layout/DescendingProcess"/>
    <dgm:cxn modelId="{CC1F2C52-FBF8-4A9D-9A4C-667FDE813737}" type="presParOf" srcId="{031ACB43-9190-498C-8607-5E3A29B27891}" destId="{568B279E-ADEA-4801-87CD-B3DCEBACE63D}" srcOrd="0" destOrd="0" presId="urn:microsoft.com/office/officeart/2009/3/layout/DescendingProcess"/>
    <dgm:cxn modelId="{475C01E3-679C-4685-AE79-B6BC3A5B5F90}" type="presParOf" srcId="{B34F5CB3-0B15-40BE-B47B-3D2588078B36}" destId="{F223FF0D-9332-4335-982B-A5E0721D0342}" srcOrd="8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615A99A-CF88-40BB-B96C-D3110B9D9A75}" type="doc">
      <dgm:prSet loTypeId="urn:microsoft.com/office/officeart/2005/8/layout/arrow3" loCatId="relationship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4F8560D5-D883-497B-9AC3-E64F5B8A20B1}">
      <dgm:prSet phldrT="[文字]"/>
      <dgm:spPr/>
      <dgm:t>
        <a:bodyPr/>
        <a:lstStyle/>
        <a:p>
          <a:r>
            <a:rPr lang="en-US" dirty="0" smtClean="0"/>
            <a:t>Pros</a:t>
          </a:r>
          <a:endParaRPr lang="en-US" dirty="0"/>
        </a:p>
      </dgm:t>
    </dgm:pt>
    <dgm:pt modelId="{ADF432E0-825A-4320-A17A-DC4D8446E158}" type="parTrans" cxnId="{C1E3603D-518F-46D6-BC63-41038FC62015}">
      <dgm:prSet/>
      <dgm:spPr/>
      <dgm:t>
        <a:bodyPr/>
        <a:lstStyle/>
        <a:p>
          <a:endParaRPr lang="en-US"/>
        </a:p>
      </dgm:t>
    </dgm:pt>
    <dgm:pt modelId="{DB51968B-4DAC-456A-9635-577EF2102F14}" type="sibTrans" cxnId="{C1E3603D-518F-46D6-BC63-41038FC62015}">
      <dgm:prSet/>
      <dgm:spPr/>
      <dgm:t>
        <a:bodyPr/>
        <a:lstStyle/>
        <a:p>
          <a:endParaRPr lang="en-US"/>
        </a:p>
      </dgm:t>
    </dgm:pt>
    <dgm:pt modelId="{5F1CF983-47D9-4B8C-89A1-0CBE53C4610A}">
      <dgm:prSet phldrT="[文字]"/>
      <dgm:spPr/>
      <dgm:t>
        <a:bodyPr/>
        <a:lstStyle/>
        <a:p>
          <a:r>
            <a:rPr lang="en-US" dirty="0" smtClean="0"/>
            <a:t>Cons</a:t>
          </a:r>
          <a:endParaRPr lang="en-US" dirty="0"/>
        </a:p>
      </dgm:t>
    </dgm:pt>
    <dgm:pt modelId="{15AEECE1-3C4A-43DE-A076-937FF1EB5632}" type="parTrans" cxnId="{3C7923AF-DAFA-4780-8E8F-D606BF639A0D}">
      <dgm:prSet/>
      <dgm:spPr/>
      <dgm:t>
        <a:bodyPr/>
        <a:lstStyle/>
        <a:p>
          <a:endParaRPr lang="en-US"/>
        </a:p>
      </dgm:t>
    </dgm:pt>
    <dgm:pt modelId="{67EA6BCF-D8DA-4388-9EFA-30DDEA94970C}" type="sibTrans" cxnId="{3C7923AF-DAFA-4780-8E8F-D606BF639A0D}">
      <dgm:prSet/>
      <dgm:spPr/>
      <dgm:t>
        <a:bodyPr/>
        <a:lstStyle/>
        <a:p>
          <a:endParaRPr lang="en-US"/>
        </a:p>
      </dgm:t>
    </dgm:pt>
    <dgm:pt modelId="{71AE669E-DE53-48C1-8B24-596DC658F52D}">
      <dgm:prSet phldrT="[文字]"/>
      <dgm:spPr/>
      <dgm:t>
        <a:bodyPr/>
        <a:lstStyle/>
        <a:p>
          <a:r>
            <a:rPr lang="en-US" dirty="0" smtClean="0"/>
            <a:t>high efficiency</a:t>
          </a:r>
          <a:endParaRPr lang="en-US" dirty="0"/>
        </a:p>
      </dgm:t>
    </dgm:pt>
    <dgm:pt modelId="{6AB5C620-35B8-4B62-AFB6-C57B12F4686F}" type="parTrans" cxnId="{624E1851-1A13-44C3-B5C4-CB74847D7445}">
      <dgm:prSet/>
      <dgm:spPr/>
      <dgm:t>
        <a:bodyPr/>
        <a:lstStyle/>
        <a:p>
          <a:endParaRPr lang="en-US"/>
        </a:p>
      </dgm:t>
    </dgm:pt>
    <dgm:pt modelId="{DD36297E-9CF1-41E9-8F32-A861EFA2E4EA}" type="sibTrans" cxnId="{624E1851-1A13-44C3-B5C4-CB74847D7445}">
      <dgm:prSet/>
      <dgm:spPr/>
      <dgm:t>
        <a:bodyPr/>
        <a:lstStyle/>
        <a:p>
          <a:endParaRPr lang="en-US"/>
        </a:p>
      </dgm:t>
    </dgm:pt>
    <dgm:pt modelId="{A6D64D2B-EE33-4D6D-9ECF-BC20BD08ECC4}">
      <dgm:prSet phldrT="[文字]"/>
      <dgm:spPr/>
      <dgm:t>
        <a:bodyPr/>
        <a:lstStyle/>
        <a:p>
          <a:r>
            <a:rPr lang="en-US" dirty="0" smtClean="0"/>
            <a:t>compact</a:t>
          </a:r>
          <a:endParaRPr lang="en-US" dirty="0"/>
        </a:p>
      </dgm:t>
    </dgm:pt>
    <dgm:pt modelId="{D8D28C2A-56DA-4B41-ACAA-305A8612769B}" type="parTrans" cxnId="{1EABA28B-9B61-48C6-BB6C-B9FFA62045BB}">
      <dgm:prSet/>
      <dgm:spPr/>
      <dgm:t>
        <a:bodyPr/>
        <a:lstStyle/>
        <a:p>
          <a:endParaRPr lang="en-US"/>
        </a:p>
      </dgm:t>
    </dgm:pt>
    <dgm:pt modelId="{2613FE37-0049-4BE3-B303-43EF3CD2BA04}" type="sibTrans" cxnId="{1EABA28B-9B61-48C6-BB6C-B9FFA62045BB}">
      <dgm:prSet/>
      <dgm:spPr/>
      <dgm:t>
        <a:bodyPr/>
        <a:lstStyle/>
        <a:p>
          <a:endParaRPr lang="en-US"/>
        </a:p>
      </dgm:t>
    </dgm:pt>
    <dgm:pt modelId="{2F5FD2AC-EEAE-4572-9C0B-B78BD20CCF88}">
      <dgm:prSet phldrT="[文字]"/>
      <dgm:spPr/>
      <dgm:t>
        <a:bodyPr/>
        <a:lstStyle/>
        <a:p>
          <a:r>
            <a:rPr lang="en-US" dirty="0" smtClean="0"/>
            <a:t>inexpensive</a:t>
          </a:r>
          <a:endParaRPr lang="en-US" dirty="0"/>
        </a:p>
      </dgm:t>
    </dgm:pt>
    <dgm:pt modelId="{6EA92094-12E0-4236-920D-11F39D0AB413}" type="parTrans" cxnId="{32399156-966D-4124-A475-C766E58A8F86}">
      <dgm:prSet/>
      <dgm:spPr/>
      <dgm:t>
        <a:bodyPr/>
        <a:lstStyle/>
        <a:p>
          <a:endParaRPr lang="en-US"/>
        </a:p>
      </dgm:t>
    </dgm:pt>
    <dgm:pt modelId="{6C908616-5D09-4283-BFA9-87ACB214560E}" type="sibTrans" cxnId="{32399156-966D-4124-A475-C766E58A8F86}">
      <dgm:prSet/>
      <dgm:spPr/>
      <dgm:t>
        <a:bodyPr/>
        <a:lstStyle/>
        <a:p>
          <a:endParaRPr lang="en-US"/>
        </a:p>
      </dgm:t>
    </dgm:pt>
    <dgm:pt modelId="{224A80E9-223A-46F4-AE8B-6D85BEB6CE63}">
      <dgm:prSet phldrT="[文字]"/>
      <dgm:spPr/>
      <dgm:t>
        <a:bodyPr/>
        <a:lstStyle/>
        <a:p>
          <a:r>
            <a:rPr lang="en-US" dirty="0" smtClean="0"/>
            <a:t>wider linewidth</a:t>
          </a:r>
          <a:endParaRPr lang="en-US" dirty="0"/>
        </a:p>
      </dgm:t>
    </dgm:pt>
    <dgm:pt modelId="{69601D39-F75E-4026-8770-41151547FD19}" type="parTrans" cxnId="{F86C7CB6-9DC6-4813-93F8-D41DCD73103E}">
      <dgm:prSet/>
      <dgm:spPr/>
      <dgm:t>
        <a:bodyPr/>
        <a:lstStyle/>
        <a:p>
          <a:endParaRPr lang="en-US"/>
        </a:p>
      </dgm:t>
    </dgm:pt>
    <dgm:pt modelId="{4179076A-4652-4485-8515-FDDDB03A4587}" type="sibTrans" cxnId="{F86C7CB6-9DC6-4813-93F8-D41DCD73103E}">
      <dgm:prSet/>
      <dgm:spPr/>
      <dgm:t>
        <a:bodyPr/>
        <a:lstStyle/>
        <a:p>
          <a:endParaRPr lang="en-US"/>
        </a:p>
      </dgm:t>
    </dgm:pt>
    <dgm:pt modelId="{6D14477C-9E23-48D2-B6A7-6A8484FF4AC1}">
      <dgm:prSet phldrT="[文字]"/>
      <dgm:spPr/>
      <dgm:t>
        <a:bodyPr/>
        <a:lstStyle/>
        <a:p>
          <a:r>
            <a:rPr lang="en-US" dirty="0" smtClean="0"/>
            <a:t>almost maintenance-free</a:t>
          </a:r>
          <a:endParaRPr lang="en-US" dirty="0"/>
        </a:p>
      </dgm:t>
    </dgm:pt>
    <dgm:pt modelId="{178A61A5-F5F7-45EA-B342-A227EAA3F14E}" type="parTrans" cxnId="{AB3B7387-EE0B-4535-9A72-C93904D72111}">
      <dgm:prSet/>
      <dgm:spPr/>
      <dgm:t>
        <a:bodyPr/>
        <a:lstStyle/>
        <a:p>
          <a:endParaRPr lang="en-US"/>
        </a:p>
      </dgm:t>
    </dgm:pt>
    <dgm:pt modelId="{3CE55295-CF4A-4A8E-B616-269D2C5493B7}" type="sibTrans" cxnId="{AB3B7387-EE0B-4535-9A72-C93904D72111}">
      <dgm:prSet/>
      <dgm:spPr/>
      <dgm:t>
        <a:bodyPr/>
        <a:lstStyle/>
        <a:p>
          <a:endParaRPr lang="en-US"/>
        </a:p>
      </dgm:t>
    </dgm:pt>
    <dgm:pt modelId="{EEB3D9E9-3659-49BB-9FAD-07CBE9C27C10}">
      <dgm:prSet phldrT="[文字]"/>
      <dgm:spPr/>
      <dgm:t>
        <a:bodyPr/>
        <a:lstStyle/>
        <a:p>
          <a:r>
            <a:rPr lang="en-US" dirty="0" smtClean="0"/>
            <a:t>Very stable</a:t>
          </a:r>
          <a:endParaRPr lang="en-US" dirty="0"/>
        </a:p>
      </dgm:t>
    </dgm:pt>
    <dgm:pt modelId="{1B062BE4-2D63-42B2-ABF8-3C9F950E3333}" type="parTrans" cxnId="{299F9CF1-1AB7-475E-94B1-48A525A9714C}">
      <dgm:prSet/>
      <dgm:spPr/>
      <dgm:t>
        <a:bodyPr/>
        <a:lstStyle/>
        <a:p>
          <a:endParaRPr lang="en-US"/>
        </a:p>
      </dgm:t>
    </dgm:pt>
    <dgm:pt modelId="{899103F3-2551-4EE4-8C5D-4D12989939E4}" type="sibTrans" cxnId="{299F9CF1-1AB7-475E-94B1-48A525A9714C}">
      <dgm:prSet/>
      <dgm:spPr/>
      <dgm:t>
        <a:bodyPr/>
        <a:lstStyle/>
        <a:p>
          <a:endParaRPr lang="en-US"/>
        </a:p>
      </dgm:t>
    </dgm:pt>
    <dgm:pt modelId="{34394926-9297-4241-A1BF-C336CC19A9D7}" type="pres">
      <dgm:prSet presAssocID="{9615A99A-CF88-40BB-B96C-D3110B9D9A75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E9B66C7-396F-4B07-BF79-D5EA142E1B9D}" type="pres">
      <dgm:prSet presAssocID="{9615A99A-CF88-40BB-B96C-D3110B9D9A75}" presName="divider" presStyleLbl="fgShp" presStyleIdx="0" presStyleCnt="1" custLinFactNeighborY="8372"/>
      <dgm:spPr/>
    </dgm:pt>
    <dgm:pt modelId="{C7B6DE26-A612-4EB2-8468-AAF132BC6A85}" type="pres">
      <dgm:prSet presAssocID="{4F8560D5-D883-497B-9AC3-E64F5B8A20B1}" presName="downArrow" presStyleLbl="node1" presStyleIdx="0" presStyleCnt="2" custLinFactNeighborY="3864"/>
      <dgm:spPr/>
    </dgm:pt>
    <dgm:pt modelId="{70D64285-9E8A-43D9-B163-32C4FCCACD20}" type="pres">
      <dgm:prSet presAssocID="{4F8560D5-D883-497B-9AC3-E64F5B8A20B1}" presName="downArrowText" presStyleLbl="revTx" presStyleIdx="0" presStyleCnt="2" custScaleY="129857" custLinFactNeighborY="18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0C009E-A76C-458C-B3F5-618A597E2A2A}" type="pres">
      <dgm:prSet presAssocID="{5F1CF983-47D9-4B8C-89A1-0CBE53C4610A}" presName="upArrow" presStyleLbl="node1" presStyleIdx="1" presStyleCnt="2"/>
      <dgm:spPr/>
    </dgm:pt>
    <dgm:pt modelId="{837C3BF3-B70E-44C8-B000-C66B03D9F3EB}" type="pres">
      <dgm:prSet presAssocID="{5F1CF983-47D9-4B8C-89A1-0CBE53C4610A}" presName="upArrow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86C7CB6-9DC6-4813-93F8-D41DCD73103E}" srcId="{5F1CF983-47D9-4B8C-89A1-0CBE53C4610A}" destId="{224A80E9-223A-46F4-AE8B-6D85BEB6CE63}" srcOrd="0" destOrd="0" parTransId="{69601D39-F75E-4026-8770-41151547FD19}" sibTransId="{4179076A-4652-4485-8515-FDDDB03A4587}"/>
    <dgm:cxn modelId="{A83AE361-AB92-4410-B055-F5BB0126C23A}" type="presOf" srcId="{5F1CF983-47D9-4B8C-89A1-0CBE53C4610A}" destId="{837C3BF3-B70E-44C8-B000-C66B03D9F3EB}" srcOrd="0" destOrd="0" presId="urn:microsoft.com/office/officeart/2005/8/layout/arrow3"/>
    <dgm:cxn modelId="{617E5C0E-B04E-4F16-A033-F2E65B714BDC}" type="presOf" srcId="{2F5FD2AC-EEAE-4572-9C0B-B78BD20CCF88}" destId="{70D64285-9E8A-43D9-B163-32C4FCCACD20}" srcOrd="0" destOrd="4" presId="urn:microsoft.com/office/officeart/2005/8/layout/arrow3"/>
    <dgm:cxn modelId="{425676C7-C84F-4E27-AC9B-D13A11FCFCC4}" type="presOf" srcId="{EEB3D9E9-3659-49BB-9FAD-07CBE9C27C10}" destId="{70D64285-9E8A-43D9-B163-32C4FCCACD20}" srcOrd="0" destOrd="2" presId="urn:microsoft.com/office/officeart/2005/8/layout/arrow3"/>
    <dgm:cxn modelId="{C1E3603D-518F-46D6-BC63-41038FC62015}" srcId="{9615A99A-CF88-40BB-B96C-D3110B9D9A75}" destId="{4F8560D5-D883-497B-9AC3-E64F5B8A20B1}" srcOrd="0" destOrd="0" parTransId="{ADF432E0-825A-4320-A17A-DC4D8446E158}" sibTransId="{DB51968B-4DAC-456A-9635-577EF2102F14}"/>
    <dgm:cxn modelId="{624E1851-1A13-44C3-B5C4-CB74847D7445}" srcId="{4F8560D5-D883-497B-9AC3-E64F5B8A20B1}" destId="{71AE669E-DE53-48C1-8B24-596DC658F52D}" srcOrd="0" destOrd="0" parTransId="{6AB5C620-35B8-4B62-AFB6-C57B12F4686F}" sibTransId="{DD36297E-9CF1-41E9-8F32-A861EFA2E4EA}"/>
    <dgm:cxn modelId="{32399156-966D-4124-A475-C766E58A8F86}" srcId="{4F8560D5-D883-497B-9AC3-E64F5B8A20B1}" destId="{2F5FD2AC-EEAE-4572-9C0B-B78BD20CCF88}" srcOrd="3" destOrd="0" parTransId="{6EA92094-12E0-4236-920D-11F39D0AB413}" sibTransId="{6C908616-5D09-4283-BFA9-87ACB214560E}"/>
    <dgm:cxn modelId="{A8DCD8D4-207C-47EA-AECD-F6F7F0C00422}" type="presOf" srcId="{A6D64D2B-EE33-4D6D-9ECF-BC20BD08ECC4}" destId="{70D64285-9E8A-43D9-B163-32C4FCCACD20}" srcOrd="0" destOrd="3" presId="urn:microsoft.com/office/officeart/2005/8/layout/arrow3"/>
    <dgm:cxn modelId="{AB3B7387-EE0B-4535-9A72-C93904D72111}" srcId="{4F8560D5-D883-497B-9AC3-E64F5B8A20B1}" destId="{6D14477C-9E23-48D2-B6A7-6A8484FF4AC1}" srcOrd="4" destOrd="0" parTransId="{178A61A5-F5F7-45EA-B342-A227EAA3F14E}" sibTransId="{3CE55295-CF4A-4A8E-B616-269D2C5493B7}"/>
    <dgm:cxn modelId="{3C7923AF-DAFA-4780-8E8F-D606BF639A0D}" srcId="{9615A99A-CF88-40BB-B96C-D3110B9D9A75}" destId="{5F1CF983-47D9-4B8C-89A1-0CBE53C4610A}" srcOrd="1" destOrd="0" parTransId="{15AEECE1-3C4A-43DE-A076-937FF1EB5632}" sibTransId="{67EA6BCF-D8DA-4388-9EFA-30DDEA94970C}"/>
    <dgm:cxn modelId="{5B8D1B03-2FF3-4336-B0D5-222EF3CBD613}" type="presOf" srcId="{9615A99A-CF88-40BB-B96C-D3110B9D9A75}" destId="{34394926-9297-4241-A1BF-C336CC19A9D7}" srcOrd="0" destOrd="0" presId="urn:microsoft.com/office/officeart/2005/8/layout/arrow3"/>
    <dgm:cxn modelId="{299F9CF1-1AB7-475E-94B1-48A525A9714C}" srcId="{4F8560D5-D883-497B-9AC3-E64F5B8A20B1}" destId="{EEB3D9E9-3659-49BB-9FAD-07CBE9C27C10}" srcOrd="1" destOrd="0" parTransId="{1B062BE4-2D63-42B2-ABF8-3C9F950E3333}" sibTransId="{899103F3-2551-4EE4-8C5D-4D12989939E4}"/>
    <dgm:cxn modelId="{FDBD213B-22FD-4C86-B474-A0053724ED1B}" type="presOf" srcId="{71AE669E-DE53-48C1-8B24-596DC658F52D}" destId="{70D64285-9E8A-43D9-B163-32C4FCCACD20}" srcOrd="0" destOrd="1" presId="urn:microsoft.com/office/officeart/2005/8/layout/arrow3"/>
    <dgm:cxn modelId="{4D0A0E4A-CE1C-46B1-8B7A-917E9A8967A5}" type="presOf" srcId="{4F8560D5-D883-497B-9AC3-E64F5B8A20B1}" destId="{70D64285-9E8A-43D9-B163-32C4FCCACD20}" srcOrd="0" destOrd="0" presId="urn:microsoft.com/office/officeart/2005/8/layout/arrow3"/>
    <dgm:cxn modelId="{DADD0431-1188-4F2F-B53F-61E925B08F74}" type="presOf" srcId="{6D14477C-9E23-48D2-B6A7-6A8484FF4AC1}" destId="{70D64285-9E8A-43D9-B163-32C4FCCACD20}" srcOrd="0" destOrd="5" presId="urn:microsoft.com/office/officeart/2005/8/layout/arrow3"/>
    <dgm:cxn modelId="{C7A7A288-F93F-47E8-A768-DB7B1C3465CE}" type="presOf" srcId="{224A80E9-223A-46F4-AE8B-6D85BEB6CE63}" destId="{837C3BF3-B70E-44C8-B000-C66B03D9F3EB}" srcOrd="0" destOrd="1" presId="urn:microsoft.com/office/officeart/2005/8/layout/arrow3"/>
    <dgm:cxn modelId="{1EABA28B-9B61-48C6-BB6C-B9FFA62045BB}" srcId="{4F8560D5-D883-497B-9AC3-E64F5B8A20B1}" destId="{A6D64D2B-EE33-4D6D-9ECF-BC20BD08ECC4}" srcOrd="2" destOrd="0" parTransId="{D8D28C2A-56DA-4B41-ACAA-305A8612769B}" sibTransId="{2613FE37-0049-4BE3-B303-43EF3CD2BA04}"/>
    <dgm:cxn modelId="{C37DBD2B-915F-4928-B803-B315E24B9B8F}" type="presParOf" srcId="{34394926-9297-4241-A1BF-C336CC19A9D7}" destId="{CE9B66C7-396F-4B07-BF79-D5EA142E1B9D}" srcOrd="0" destOrd="0" presId="urn:microsoft.com/office/officeart/2005/8/layout/arrow3"/>
    <dgm:cxn modelId="{FC9C445E-6893-48E2-BF4B-822A1409F597}" type="presParOf" srcId="{34394926-9297-4241-A1BF-C336CC19A9D7}" destId="{C7B6DE26-A612-4EB2-8468-AAF132BC6A85}" srcOrd="1" destOrd="0" presId="urn:microsoft.com/office/officeart/2005/8/layout/arrow3"/>
    <dgm:cxn modelId="{83E757AF-3016-43FA-BAF6-F87FE0472EBC}" type="presParOf" srcId="{34394926-9297-4241-A1BF-C336CC19A9D7}" destId="{70D64285-9E8A-43D9-B163-32C4FCCACD20}" srcOrd="2" destOrd="0" presId="urn:microsoft.com/office/officeart/2005/8/layout/arrow3"/>
    <dgm:cxn modelId="{CE6D1DD1-DE5D-4BE7-88AD-8A62DD272E9D}" type="presParOf" srcId="{34394926-9297-4241-A1BF-C336CC19A9D7}" destId="{680C009E-A76C-458C-B3F5-618A597E2A2A}" srcOrd="3" destOrd="0" presId="urn:microsoft.com/office/officeart/2005/8/layout/arrow3"/>
    <dgm:cxn modelId="{AA6D0E87-E7CF-4B0E-9906-7955C5462BE2}" type="presParOf" srcId="{34394926-9297-4241-A1BF-C336CC19A9D7}" destId="{837C3BF3-B70E-44C8-B000-C66B03D9F3EB}" srcOrd="4" destOrd="0" presId="urn:microsoft.com/office/officeart/2005/8/layout/arrow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FFEFFC-7996-4B19-AD59-FDDD56533898}">
      <dsp:nvSpPr>
        <dsp:cNvPr id="0" name=""/>
        <dsp:cNvSpPr/>
      </dsp:nvSpPr>
      <dsp:spPr>
        <a:xfrm rot="4396374">
          <a:off x="3116377" y="865882"/>
          <a:ext cx="3756332" cy="2619573"/>
        </a:xfrm>
        <a:prstGeom prst="swooshArrow">
          <a:avLst>
            <a:gd name="adj1" fmla="val 16310"/>
            <a:gd name="adj2" fmla="val 3137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EE778D-9AD2-409A-8FDE-DD9F6134E7D0}">
      <dsp:nvSpPr>
        <dsp:cNvPr id="0" name=""/>
        <dsp:cNvSpPr/>
      </dsp:nvSpPr>
      <dsp:spPr>
        <a:xfrm>
          <a:off x="4523511" y="1207931"/>
          <a:ext cx="94859" cy="94859"/>
        </a:xfrm>
        <a:prstGeom prst="ellipse">
          <a:avLst/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9B4435-E37C-45D7-9932-25A48CAF0A2D}">
      <dsp:nvSpPr>
        <dsp:cNvPr id="0" name=""/>
        <dsp:cNvSpPr/>
      </dsp:nvSpPr>
      <dsp:spPr>
        <a:xfrm>
          <a:off x="5173035" y="1731832"/>
          <a:ext cx="94859" cy="94859"/>
        </a:xfrm>
        <a:prstGeom prst="ellipse">
          <a:avLst/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8B279E-ADEA-4801-87CD-B3DCEBACE63D}">
      <dsp:nvSpPr>
        <dsp:cNvPr id="0" name=""/>
        <dsp:cNvSpPr/>
      </dsp:nvSpPr>
      <dsp:spPr>
        <a:xfrm>
          <a:off x="5659820" y="2344500"/>
          <a:ext cx="94859" cy="94859"/>
        </a:xfrm>
        <a:prstGeom prst="ellipse">
          <a:avLst/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84E696-F3F3-4B9C-BCF3-2D962215D4F7}">
      <dsp:nvSpPr>
        <dsp:cNvPr id="0" name=""/>
        <dsp:cNvSpPr/>
      </dsp:nvSpPr>
      <dsp:spPr>
        <a:xfrm>
          <a:off x="2864564" y="0"/>
          <a:ext cx="1770994" cy="6962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b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HK" sz="2200" kern="1200" dirty="0" smtClean="0"/>
            <a:t>Introduction</a:t>
          </a:r>
          <a:endParaRPr lang="zh-HK" altLang="en-US" sz="2200" kern="1200" dirty="0"/>
        </a:p>
      </dsp:txBody>
      <dsp:txXfrm>
        <a:off x="2864564" y="0"/>
        <a:ext cx="1770994" cy="696214"/>
      </dsp:txXfrm>
    </dsp:sp>
    <dsp:sp modelId="{F21D6954-CDED-4C16-B1D9-03A93211D34C}">
      <dsp:nvSpPr>
        <dsp:cNvPr id="0" name=""/>
        <dsp:cNvSpPr/>
      </dsp:nvSpPr>
      <dsp:spPr>
        <a:xfrm>
          <a:off x="5066341" y="907253"/>
          <a:ext cx="2584694" cy="6962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HK" sz="2200" kern="1200" dirty="0" smtClean="0"/>
            <a:t>Design</a:t>
          </a:r>
          <a:endParaRPr lang="zh-HK" altLang="en-US" sz="2200" kern="1200" dirty="0"/>
        </a:p>
      </dsp:txBody>
      <dsp:txXfrm>
        <a:off x="5066341" y="907253"/>
        <a:ext cx="2584694" cy="696214"/>
      </dsp:txXfrm>
    </dsp:sp>
    <dsp:sp modelId="{A0F042DC-37AB-40B4-B539-897A7E7F6BAA}">
      <dsp:nvSpPr>
        <dsp:cNvPr id="0" name=""/>
        <dsp:cNvSpPr/>
      </dsp:nvSpPr>
      <dsp:spPr>
        <a:xfrm>
          <a:off x="2864564" y="1431155"/>
          <a:ext cx="2058182" cy="6962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HK" sz="2200" kern="1200" dirty="0" smtClean="0"/>
            <a:t>Measurement</a:t>
          </a:r>
          <a:endParaRPr lang="zh-HK" altLang="en-US" sz="2200" kern="1200" dirty="0"/>
        </a:p>
      </dsp:txBody>
      <dsp:txXfrm>
        <a:off x="2864564" y="1431155"/>
        <a:ext cx="2058182" cy="696214"/>
      </dsp:txXfrm>
    </dsp:sp>
    <dsp:sp modelId="{7DA3765B-3F14-458A-9F89-0AABC186A736}">
      <dsp:nvSpPr>
        <dsp:cNvPr id="0" name=""/>
        <dsp:cNvSpPr/>
      </dsp:nvSpPr>
      <dsp:spPr>
        <a:xfrm>
          <a:off x="6071500" y="2043823"/>
          <a:ext cx="1579535" cy="6962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HK" sz="2200" kern="1200" dirty="0" smtClean="0"/>
            <a:t>Frequency locking</a:t>
          </a:r>
          <a:endParaRPr lang="zh-HK" altLang="en-US" sz="2200" kern="1200" dirty="0"/>
        </a:p>
      </dsp:txBody>
      <dsp:txXfrm>
        <a:off x="6071500" y="2043823"/>
        <a:ext cx="1579535" cy="696214"/>
      </dsp:txXfrm>
    </dsp:sp>
    <dsp:sp modelId="{F223FF0D-9332-4335-982B-A5E0721D0342}">
      <dsp:nvSpPr>
        <dsp:cNvPr id="0" name=""/>
        <dsp:cNvSpPr/>
      </dsp:nvSpPr>
      <dsp:spPr>
        <a:xfrm>
          <a:off x="5257800" y="3655123"/>
          <a:ext cx="2393235" cy="6962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t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HK" sz="2200" kern="1200" dirty="0" smtClean="0"/>
            <a:t>Conclusion &amp; Future Work</a:t>
          </a:r>
          <a:endParaRPr lang="zh-HK" altLang="en-US" sz="2200" kern="1200" dirty="0"/>
        </a:p>
      </dsp:txBody>
      <dsp:txXfrm>
        <a:off x="5257800" y="3655123"/>
        <a:ext cx="2393235" cy="6962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9B66C7-396F-4B07-BF79-D5EA142E1B9D}">
      <dsp:nvSpPr>
        <dsp:cNvPr id="0" name=""/>
        <dsp:cNvSpPr/>
      </dsp:nvSpPr>
      <dsp:spPr>
        <a:xfrm rot="21300000">
          <a:off x="32199" y="2382203"/>
          <a:ext cx="11612130" cy="1245881"/>
        </a:xfrm>
        <a:prstGeom prst="mathMinus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B6DE26-A612-4EB2-8468-AAF132BC6A85}">
      <dsp:nvSpPr>
        <dsp:cNvPr id="0" name=""/>
        <dsp:cNvSpPr/>
      </dsp:nvSpPr>
      <dsp:spPr>
        <a:xfrm>
          <a:off x="1401183" y="368714"/>
          <a:ext cx="3502958" cy="2253204"/>
        </a:xfrm>
        <a:prstGeom prst="downArrow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D64285-9E8A-43D9-B163-32C4FCCACD20}">
      <dsp:nvSpPr>
        <dsp:cNvPr id="0" name=""/>
        <dsp:cNvSpPr/>
      </dsp:nvSpPr>
      <dsp:spPr>
        <a:xfrm>
          <a:off x="6188560" y="-309679"/>
          <a:ext cx="3736489" cy="3072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Pros</a:t>
          </a:r>
          <a:endParaRPr lang="en-US" sz="30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high efficiency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Very stable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compact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inexpensive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almost maintenance-free</a:t>
          </a:r>
          <a:endParaRPr lang="en-US" sz="2300" kern="1200" dirty="0"/>
        </a:p>
      </dsp:txBody>
      <dsp:txXfrm>
        <a:off x="6188560" y="-309679"/>
        <a:ext cx="3736489" cy="3072240"/>
      </dsp:txXfrm>
    </dsp:sp>
    <dsp:sp modelId="{680C009E-A76C-458C-B3F5-618A597E2A2A}">
      <dsp:nvSpPr>
        <dsp:cNvPr id="0" name=""/>
        <dsp:cNvSpPr/>
      </dsp:nvSpPr>
      <dsp:spPr>
        <a:xfrm>
          <a:off x="6772386" y="3098156"/>
          <a:ext cx="3502958" cy="2253204"/>
        </a:xfrm>
        <a:prstGeom prst="upArrow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7C3BF3-B70E-44C8-B000-C66B03D9F3EB}">
      <dsp:nvSpPr>
        <dsp:cNvPr id="0" name=""/>
        <dsp:cNvSpPr/>
      </dsp:nvSpPr>
      <dsp:spPr>
        <a:xfrm>
          <a:off x="1751479" y="3267146"/>
          <a:ext cx="3736489" cy="23658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Cons</a:t>
          </a:r>
          <a:endParaRPr lang="en-US" sz="30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wider linewidth</a:t>
          </a:r>
          <a:endParaRPr lang="en-US" sz="2300" kern="1200" dirty="0"/>
        </a:p>
      </dsp:txBody>
      <dsp:txXfrm>
        <a:off x="1751479" y="3267146"/>
        <a:ext cx="3736489" cy="23658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3">
  <dgm:title val=""/>
  <dgm:desc val=""/>
  <dgm:catLst>
    <dgm:cat type="relationship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l" for="ch" forName="downArrow" refType="w" fact="0.1"/>
              <dgm:constr type="t" for="ch" forName="downArrow" refType="h" fact="0.05"/>
              <dgm:constr type="lOff" for="ch" forName="downArrow" refType="w" fact="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r" for="ch" forName="downArrowText" refType="w" fact="0.8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r" for="ch" forName="upArrow" refType="w" fact="0.9"/>
              <dgm:constr type="rOff" for="ch" forName="upArrow" refType="w" fact="-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l" for="ch" forName="upArrowText" refType="w" fact="0.15"/>
              <dgm:constr type="primFontSz" for="ch" ptType="node" op="equ" val="65"/>
            </dgm:constrLst>
          </dgm:if>
          <dgm:else name="Name4">
            <dgm:constrLst>
              <dgm:constr type="w" for="ch" forName="downArrow" refType="w" fact="0.4"/>
              <dgm:constr type="h" for="ch" forName="downArrow" refType="h" fact="0.8"/>
              <dgm:constr type="l" for="ch" forName="downArrow" refType="w" fact="0.02"/>
              <dgm:constr type="t" for="ch" forName="downArrow" refType="h" fact="0.05"/>
              <dgm:constr type="lOff" for="ch" forName="downArrow" refType="w" fact="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r" for="ch" forName="downArrowText" refType="w"/>
              <dgm:constr type="primFontSz" for="ch" ptType="node" op="equ" val="65"/>
            </dgm:constrLst>
          </dgm:else>
        </dgm:choose>
      </dgm:if>
      <dgm:else name="Name5">
        <dgm:choose name="Name6">
          <dgm:if name="Name7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r" for="ch" forName="downArrow" refType="w" fact="0.9"/>
              <dgm:constr type="t" for="ch" forName="downArrow" refType="h" fact="0.05"/>
              <dgm:constr type="rOff" for="ch" forName="downArrow" refType="w" fact="-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l" for="ch" forName="downArrowText" refType="w" fact="0.1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l" for="ch" forName="upArrow" refType="w" fact="0.1"/>
              <dgm:constr type="lOff" for="ch" forName="upArrow" refType="w" fact="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r" for="ch" forName="upArrowText" refType="w" fact="0.85"/>
              <dgm:constr type="primFontSz" for="ch" ptType="node" op="equ" val="65"/>
            </dgm:constrLst>
          </dgm:if>
          <dgm:else name="Name8">
            <dgm:constrLst>
              <dgm:constr type="w" for="ch" forName="downArrow" refType="w" fact="0.4"/>
              <dgm:constr type="h" for="ch" forName="downArrow" refType="h" fact="0.8"/>
              <dgm:constr type="r" for="ch" forName="downArrow" refType="w" fact="0.98"/>
              <dgm:constr type="t" for="ch" forName="downArrow" refType="h" fact="0.05"/>
              <dgm:constr type="rOff" for="ch" forName="downArrow" refType="w" fact="-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l" for="ch" forName="downArrowText"/>
              <dgm:constr type="primFontSz" for="ch" ptType="node" op="equ" val="65"/>
            </dgm:constrLst>
          </dgm:else>
        </dgm:choose>
      </dgm:else>
    </dgm:choose>
    <dgm:ruleLst/>
    <dgm:choose name="Name9">
      <dgm:if name="Name10" axis="ch" ptType="node" func="cnt" op="gte" val="2">
        <dgm:layoutNode name="divider" styleLbl="fgShp">
          <dgm:alg type="sp"/>
          <dgm:choose name="Name11">
            <dgm:if name="Name12" func="var" arg="dir" op="equ" val="norm">
              <dgm:shape xmlns:r="http://schemas.openxmlformats.org/officeDocument/2006/relationships" rot="-5" type="mathMinus" r:blip="">
                <dgm:adjLst/>
              </dgm:shape>
            </dgm:if>
            <dgm:else name="Name13">
              <dgm:shape xmlns:r="http://schemas.openxmlformats.org/officeDocument/2006/relationships" rot="5" type="mathMinus" r:blip="">
                <dgm:adjLst/>
              </dgm:shape>
            </dgm:else>
          </dgm:choose>
          <dgm:presOf/>
          <dgm:constrLst/>
          <dgm:ruleLst/>
        </dgm:layoutNode>
      </dgm:if>
      <dgm:else name="Name14"/>
    </dgm:choose>
    <dgm:forEach name="Name15" axis="ch" ptType="node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  <dgm:forEach name="Name16" axis="ch" ptType="node" st="2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0448D-0A82-4795-914C-7367BEDD433E}" type="datetimeFigureOut">
              <a:rPr lang="en-US" smtClean="0"/>
              <a:t>9/6/2013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F54BE-DA7D-4EFC-8A54-CA6E06DBA62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852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0448D-0A82-4795-914C-7367BEDD433E}" type="datetimeFigureOut">
              <a:rPr lang="en-US" smtClean="0"/>
              <a:t>9/6/2013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F54BE-DA7D-4EFC-8A54-CA6E06DBA62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411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0448D-0A82-4795-914C-7367BEDD433E}" type="datetimeFigureOut">
              <a:rPr lang="en-US" smtClean="0"/>
              <a:t>9/6/2013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F54BE-DA7D-4EFC-8A54-CA6E06DBA62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396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0448D-0A82-4795-914C-7367BEDD433E}" type="datetimeFigureOut">
              <a:rPr lang="en-US" smtClean="0"/>
              <a:t>9/6/2013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F54BE-DA7D-4EFC-8A54-CA6E06DBA62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388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0448D-0A82-4795-914C-7367BEDD433E}" type="datetimeFigureOut">
              <a:rPr lang="en-US" smtClean="0"/>
              <a:t>9/6/2013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F54BE-DA7D-4EFC-8A54-CA6E06DBA62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587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0448D-0A82-4795-914C-7367BEDD433E}" type="datetimeFigureOut">
              <a:rPr lang="en-US" smtClean="0"/>
              <a:t>9/6/2013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F54BE-DA7D-4EFC-8A54-CA6E06DBA62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06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0448D-0A82-4795-914C-7367BEDD433E}" type="datetimeFigureOut">
              <a:rPr lang="en-US" smtClean="0"/>
              <a:t>9/6/2013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F54BE-DA7D-4EFC-8A54-CA6E06DBA62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035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0448D-0A82-4795-914C-7367BEDD433E}" type="datetimeFigureOut">
              <a:rPr lang="en-US" smtClean="0"/>
              <a:t>9/6/2013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F54BE-DA7D-4EFC-8A54-CA6E06DBA62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119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0448D-0A82-4795-914C-7367BEDD433E}" type="datetimeFigureOut">
              <a:rPr lang="en-US" smtClean="0"/>
              <a:t>9/6/2013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F54BE-DA7D-4EFC-8A54-CA6E06DBA62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768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0448D-0A82-4795-914C-7367BEDD433E}" type="datetimeFigureOut">
              <a:rPr lang="en-US" smtClean="0"/>
              <a:t>9/6/2013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F54BE-DA7D-4EFC-8A54-CA6E06DBA62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505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0448D-0A82-4795-914C-7367BEDD433E}" type="datetimeFigureOut">
              <a:rPr lang="en-US" smtClean="0"/>
              <a:t>9/6/2013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F54BE-DA7D-4EFC-8A54-CA6E06DBA62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63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0448D-0A82-4795-914C-7367BEDD433E}" type="datetimeFigureOut">
              <a:rPr lang="en-US" smtClean="0"/>
              <a:t>9/6/2013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F54BE-DA7D-4EFC-8A54-CA6E06DBA62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0420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7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7" Type="http://schemas.openxmlformats.org/officeDocument/2006/relationships/image" Target="../media/image6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71.png"/><Relationship Id="rId4" Type="http://schemas.openxmlformats.org/officeDocument/2006/relationships/image" Target="../media/image11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A Narrow Linewidth Laser for </a:t>
            </a:r>
            <a:r>
              <a:rPr lang="en-US" altLang="zh-TW" dirty="0"/>
              <a:t>A</a:t>
            </a:r>
            <a:r>
              <a:rPr lang="en-US" altLang="zh-TW" dirty="0" smtClean="0"/>
              <a:t>tomic Physics</a:t>
            </a:r>
            <a:endParaRPr 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Chung You Shih</a:t>
            </a:r>
          </a:p>
          <a:p>
            <a:r>
              <a:rPr lang="en-US" dirty="0" smtClean="0"/>
              <a:t>Advisor: </a:t>
            </a:r>
            <a:r>
              <a:rPr lang="en-US" dirty="0"/>
              <a:t>Dr. Ming-</a:t>
            </a:r>
            <a:r>
              <a:rPr lang="en-US" dirty="0" err="1"/>
              <a:t>Shien</a:t>
            </a:r>
            <a:r>
              <a:rPr lang="en-US" dirty="0"/>
              <a:t> </a:t>
            </a:r>
            <a:r>
              <a:rPr lang="en-US" dirty="0" smtClean="0"/>
              <a:t>Chang</a:t>
            </a:r>
          </a:p>
        </p:txBody>
      </p:sp>
    </p:spTree>
    <p:extLst>
      <p:ext uri="{BB962C8B-B14F-4D97-AF65-F5344CB8AC3E}">
        <p14:creationId xmlns:p14="http://schemas.microsoft.com/office/powerpoint/2010/main" val="22993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07571" y="0"/>
            <a:ext cx="10515600" cy="1325563"/>
          </a:xfrm>
        </p:spPr>
        <p:txBody>
          <a:bodyPr/>
          <a:lstStyle/>
          <a:p>
            <a:r>
              <a:rPr lang="en-US" dirty="0" smtClean="0"/>
              <a:t>Free running</a:t>
            </a:r>
            <a:endParaRPr 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200" y="1175657"/>
            <a:ext cx="11592613" cy="5514471"/>
          </a:xfrm>
        </p:spPr>
      </p:pic>
      <p:sp>
        <p:nvSpPr>
          <p:cNvPr id="5" name="文字方塊 4"/>
          <p:cNvSpPr txBox="1"/>
          <p:nvPr/>
        </p:nvSpPr>
        <p:spPr>
          <a:xfrm>
            <a:off x="5965371" y="1175657"/>
            <a:ext cx="5718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the same period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053942" y="1973943"/>
            <a:ext cx="899886" cy="4339772"/>
          </a:xfrm>
          <a:prstGeom prst="rect">
            <a:avLst/>
          </a:prstGeom>
          <a:noFill/>
          <a:ln w="635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矩形 6"/>
          <p:cNvSpPr/>
          <p:nvPr/>
        </p:nvSpPr>
        <p:spPr>
          <a:xfrm>
            <a:off x="1799771" y="5007429"/>
            <a:ext cx="8490858" cy="319314"/>
          </a:xfrm>
          <a:prstGeom prst="rect">
            <a:avLst/>
          </a:prstGeom>
          <a:noFill/>
          <a:ln w="6350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8824685" y="5300549"/>
            <a:ext cx="26270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accent4"/>
                </a:solidFill>
              </a:rPr>
              <a:t>&lt;10mk</a:t>
            </a:r>
            <a:endParaRPr lang="en-US" sz="40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644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s://lh6.googleusercontent.com/-k-K5brb5TMQ/UiVf_iIpPSI/AAAAAAAAEO0/pUJIHoqawW8/w905-h510-no/IMAG024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3944" y="1269433"/>
            <a:ext cx="8409403" cy="4739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群組 6"/>
          <p:cNvGrpSpPr/>
          <p:nvPr/>
        </p:nvGrpSpPr>
        <p:grpSpPr>
          <a:xfrm>
            <a:off x="1001486" y="1269433"/>
            <a:ext cx="10058400" cy="4784663"/>
            <a:chOff x="1001486" y="1269433"/>
            <a:chExt cx="10058400" cy="4784663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1486" y="1269433"/>
              <a:ext cx="10058400" cy="4784663"/>
            </a:xfrm>
            <a:prstGeom prst="rect">
              <a:avLst/>
            </a:prstGeom>
          </p:spPr>
        </p:pic>
        <p:sp>
          <p:nvSpPr>
            <p:cNvPr id="5" name="文字方塊 4"/>
            <p:cNvSpPr txBox="1"/>
            <p:nvPr/>
          </p:nvSpPr>
          <p:spPr>
            <a:xfrm>
              <a:off x="4763501" y="2847635"/>
              <a:ext cx="2914555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00" dirty="0" smtClean="0">
                  <a:solidFill>
                    <a:schemeClr val="accent4"/>
                  </a:solidFill>
                </a:rPr>
                <a:t>&lt;5mk</a:t>
              </a:r>
              <a:endParaRPr lang="en-US" sz="8800" dirty="0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815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肘形接點 6"/>
          <p:cNvCxnSpPr>
            <a:stCxn id="51" idx="0"/>
            <a:endCxn id="49" idx="2"/>
          </p:cNvCxnSpPr>
          <p:nvPr/>
        </p:nvCxnSpPr>
        <p:spPr>
          <a:xfrm rot="10800000" flipH="1">
            <a:off x="7128295" y="1815312"/>
            <a:ext cx="2260697" cy="3223572"/>
          </a:xfrm>
          <a:prstGeom prst="bentConnector4">
            <a:avLst>
              <a:gd name="adj1" fmla="val -10112"/>
              <a:gd name="adj2" fmla="val 45114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4" name="群組 43"/>
          <p:cNvGrpSpPr/>
          <p:nvPr/>
        </p:nvGrpSpPr>
        <p:grpSpPr>
          <a:xfrm>
            <a:off x="6761779" y="5038915"/>
            <a:ext cx="1947801" cy="1720372"/>
            <a:chOff x="6744619" y="5154968"/>
            <a:chExt cx="1947801" cy="1720372"/>
          </a:xfrm>
        </p:grpSpPr>
        <p:sp>
          <p:nvSpPr>
            <p:cNvPr id="42" name="圓柱 41"/>
            <p:cNvSpPr/>
            <p:nvPr/>
          </p:nvSpPr>
          <p:spPr>
            <a:xfrm rot="16200000">
              <a:off x="7170339" y="4729249"/>
              <a:ext cx="876095" cy="1727534"/>
            </a:xfrm>
            <a:prstGeom prst="can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文字方塊 42"/>
            <p:cNvSpPr txBox="1"/>
            <p:nvPr/>
          </p:nvSpPr>
          <p:spPr>
            <a:xfrm>
              <a:off x="6744619" y="6413675"/>
              <a:ext cx="19478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vapor cell</a:t>
              </a:r>
              <a:endParaRPr lang="en-US" sz="2400" dirty="0"/>
            </a:p>
          </p:txBody>
        </p:sp>
      </p:grpSp>
      <p:sp>
        <p:nvSpPr>
          <p:cNvPr id="69" name="左-右雙向箭號 68"/>
          <p:cNvSpPr/>
          <p:nvPr/>
        </p:nvSpPr>
        <p:spPr>
          <a:xfrm>
            <a:off x="2990381" y="5266805"/>
            <a:ext cx="6783960" cy="407676"/>
          </a:xfrm>
          <a:prstGeom prst="leftRightArrow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8" name="群組 27"/>
          <p:cNvGrpSpPr/>
          <p:nvPr/>
        </p:nvGrpSpPr>
        <p:grpSpPr>
          <a:xfrm>
            <a:off x="1093466" y="1857157"/>
            <a:ext cx="2286730" cy="1708442"/>
            <a:chOff x="846904" y="624169"/>
            <a:chExt cx="2286730" cy="1708442"/>
          </a:xfrm>
        </p:grpSpPr>
        <p:sp>
          <p:nvSpPr>
            <p:cNvPr id="22" name="矩形 21"/>
            <p:cNvSpPr/>
            <p:nvPr/>
          </p:nvSpPr>
          <p:spPr>
            <a:xfrm>
              <a:off x="1886857" y="624169"/>
              <a:ext cx="1246777" cy="124677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4" name="直線接點 23"/>
            <p:cNvCxnSpPr/>
            <p:nvPr/>
          </p:nvCxnSpPr>
          <p:spPr>
            <a:xfrm flipH="1">
              <a:off x="1886857" y="624169"/>
              <a:ext cx="1246777" cy="1246777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27" name="文字方塊 26"/>
            <p:cNvSpPr txBox="1"/>
            <p:nvPr/>
          </p:nvSpPr>
          <p:spPr>
            <a:xfrm>
              <a:off x="846904" y="1870946"/>
              <a:ext cx="1422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PBS</a:t>
              </a:r>
              <a:endParaRPr lang="en-US" sz="2400" dirty="0"/>
            </a:p>
          </p:txBody>
        </p:sp>
      </p:grpSp>
      <p:sp>
        <p:nvSpPr>
          <p:cNvPr id="64" name="向左箭號 63"/>
          <p:cNvSpPr/>
          <p:nvPr/>
        </p:nvSpPr>
        <p:spPr>
          <a:xfrm rot="16200000">
            <a:off x="6649323" y="3098926"/>
            <a:ext cx="1339280" cy="192253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向左箭號 61"/>
          <p:cNvSpPr/>
          <p:nvPr/>
        </p:nvSpPr>
        <p:spPr>
          <a:xfrm>
            <a:off x="3048098" y="2338489"/>
            <a:ext cx="6894186" cy="366820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9942285" y="2249713"/>
            <a:ext cx="1553029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ECDL</a:t>
            </a:r>
            <a:endParaRPr lang="en-US" sz="3600" dirty="0"/>
          </a:p>
        </p:txBody>
      </p:sp>
      <p:grpSp>
        <p:nvGrpSpPr>
          <p:cNvPr id="11" name="群組 10"/>
          <p:cNvGrpSpPr/>
          <p:nvPr/>
        </p:nvGrpSpPr>
        <p:grpSpPr>
          <a:xfrm>
            <a:off x="7823199" y="2191657"/>
            <a:ext cx="2119086" cy="1230923"/>
            <a:chOff x="3947885" y="5399314"/>
            <a:chExt cx="2119086" cy="1230923"/>
          </a:xfrm>
        </p:grpSpPr>
        <p:sp>
          <p:nvSpPr>
            <p:cNvPr id="6" name="矩形 5"/>
            <p:cNvSpPr/>
            <p:nvPr/>
          </p:nvSpPr>
          <p:spPr>
            <a:xfrm>
              <a:off x="4412343" y="5399314"/>
              <a:ext cx="1190171" cy="646331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向左箭號 7"/>
            <p:cNvSpPr/>
            <p:nvPr/>
          </p:nvSpPr>
          <p:spPr>
            <a:xfrm>
              <a:off x="4651828" y="5399314"/>
              <a:ext cx="711200" cy="642479"/>
            </a:xfrm>
            <a:prstGeom prst="leftArrow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3947885" y="6168572"/>
              <a:ext cx="2119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o</a:t>
              </a:r>
              <a:r>
                <a:rPr lang="en-US" sz="2400" dirty="0" smtClean="0"/>
                <a:t>ptical isolator</a:t>
              </a:r>
              <a:endParaRPr lang="en-US" sz="2400" dirty="0"/>
            </a:p>
          </p:txBody>
        </p:sp>
      </p:grpSp>
      <p:sp>
        <p:nvSpPr>
          <p:cNvPr id="12" name="矩形 11"/>
          <p:cNvSpPr/>
          <p:nvPr/>
        </p:nvSpPr>
        <p:spPr>
          <a:xfrm rot="-2700000">
            <a:off x="6356562" y="2548872"/>
            <a:ext cx="1608123" cy="155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流程圖: 延遲 12"/>
          <p:cNvSpPr/>
          <p:nvPr/>
        </p:nvSpPr>
        <p:spPr>
          <a:xfrm rot="5400000">
            <a:off x="7113916" y="3846804"/>
            <a:ext cx="486229" cy="537028"/>
          </a:xfrm>
          <a:prstGeom prst="flowChartDelay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肘形接點 14"/>
          <p:cNvCxnSpPr>
            <a:stCxn id="13" idx="3"/>
            <a:endCxn id="17" idx="1"/>
          </p:cNvCxnSpPr>
          <p:nvPr/>
        </p:nvCxnSpPr>
        <p:spPr>
          <a:xfrm rot="5400000" flipH="1" flipV="1">
            <a:off x="8762528" y="2844848"/>
            <a:ext cx="108088" cy="2919082"/>
          </a:xfrm>
          <a:prstGeom prst="bentConnector4">
            <a:avLst>
              <a:gd name="adj1" fmla="val -211494"/>
              <a:gd name="adj2" fmla="val 54164"/>
            </a:avLst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10276113" y="3711736"/>
            <a:ext cx="1553029" cy="107721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w</a:t>
            </a:r>
            <a:r>
              <a:rPr lang="en-US" sz="3200" dirty="0" smtClean="0"/>
              <a:t>ave meter</a:t>
            </a:r>
            <a:endParaRPr lang="en-US" sz="3200" dirty="0"/>
          </a:p>
        </p:txBody>
      </p:sp>
      <p:grpSp>
        <p:nvGrpSpPr>
          <p:cNvPr id="31" name="群組 30"/>
          <p:cNvGrpSpPr/>
          <p:nvPr/>
        </p:nvGrpSpPr>
        <p:grpSpPr>
          <a:xfrm>
            <a:off x="4614089" y="1704811"/>
            <a:ext cx="676367" cy="2211626"/>
            <a:chOff x="3946976" y="487473"/>
            <a:chExt cx="848723" cy="2425301"/>
          </a:xfrm>
        </p:grpSpPr>
        <p:sp>
          <p:nvSpPr>
            <p:cNvPr id="29" name="矩形 28"/>
            <p:cNvSpPr/>
            <p:nvPr/>
          </p:nvSpPr>
          <p:spPr>
            <a:xfrm>
              <a:off x="4211681" y="487473"/>
              <a:ext cx="319314" cy="177256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字方塊 29"/>
                <p:cNvSpPr txBox="1"/>
                <p:nvPr/>
              </p:nvSpPr>
              <p:spPr>
                <a:xfrm>
                  <a:off x="3946976" y="2451109"/>
                  <a:ext cx="84872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a14:m>
                  <a:r>
                    <a:rPr lang="en-US" sz="2400" dirty="0" smtClean="0"/>
                    <a:t>/2</a:t>
                  </a:r>
                  <a:endParaRPr lang="en-US" sz="2400" dirty="0"/>
                </a:p>
              </p:txBody>
            </p:sp>
          </mc:Choice>
          <mc:Fallback xmlns="">
            <p:sp>
              <p:nvSpPr>
                <p:cNvPr id="30" name="文字方塊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6976" y="2451109"/>
                  <a:ext cx="848723" cy="461665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t="-11594" r="-9009" b="-420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2" name="矩形 31"/>
          <p:cNvSpPr/>
          <p:nvPr/>
        </p:nvSpPr>
        <p:spPr>
          <a:xfrm rot="13500000">
            <a:off x="1933068" y="5463090"/>
            <a:ext cx="1608123" cy="155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7" name="群組 36"/>
          <p:cNvGrpSpPr/>
          <p:nvPr/>
        </p:nvGrpSpPr>
        <p:grpSpPr>
          <a:xfrm>
            <a:off x="4614090" y="4653361"/>
            <a:ext cx="676367" cy="2252300"/>
            <a:chOff x="3946976" y="487473"/>
            <a:chExt cx="848723" cy="2469905"/>
          </a:xfrm>
        </p:grpSpPr>
        <p:sp>
          <p:nvSpPr>
            <p:cNvPr id="38" name="矩形 37"/>
            <p:cNvSpPr/>
            <p:nvPr/>
          </p:nvSpPr>
          <p:spPr>
            <a:xfrm>
              <a:off x="4211681" y="487473"/>
              <a:ext cx="319314" cy="177256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文字方塊 38"/>
                <p:cNvSpPr txBox="1"/>
                <p:nvPr/>
              </p:nvSpPr>
              <p:spPr>
                <a:xfrm>
                  <a:off x="3946976" y="2451109"/>
                  <a:ext cx="848723" cy="5062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a14:m>
                  <a:r>
                    <a:rPr lang="en-US" sz="2400" dirty="0" smtClean="0"/>
                    <a:t>/4</a:t>
                  </a:r>
                  <a:endParaRPr lang="en-US" sz="2400" dirty="0"/>
                </a:p>
              </p:txBody>
            </p:sp>
          </mc:Choice>
          <mc:Fallback xmlns="">
            <p:sp>
              <p:nvSpPr>
                <p:cNvPr id="39" name="文字方塊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6976" y="2451109"/>
                  <a:ext cx="848723" cy="50626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t="-10526" r="-9910" b="-28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7" name="肘形接點 46"/>
          <p:cNvCxnSpPr>
            <a:stCxn id="45" idx="3"/>
            <a:endCxn id="49" idx="1"/>
          </p:cNvCxnSpPr>
          <p:nvPr/>
        </p:nvCxnSpPr>
        <p:spPr>
          <a:xfrm rot="5400000" flipH="1" flipV="1">
            <a:off x="4835140" y="-1083593"/>
            <a:ext cx="119404" cy="4230516"/>
          </a:xfrm>
          <a:prstGeom prst="bentConnector2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53" name="群組 52"/>
          <p:cNvGrpSpPr/>
          <p:nvPr/>
        </p:nvGrpSpPr>
        <p:grpSpPr>
          <a:xfrm>
            <a:off x="1497972" y="1091366"/>
            <a:ext cx="1550126" cy="486230"/>
            <a:chOff x="1093466" y="678430"/>
            <a:chExt cx="1550126" cy="486230"/>
          </a:xfrm>
        </p:grpSpPr>
        <p:sp>
          <p:nvSpPr>
            <p:cNvPr id="45" name="流程圖: 延遲 44"/>
            <p:cNvSpPr/>
            <p:nvPr/>
          </p:nvSpPr>
          <p:spPr>
            <a:xfrm rot="16200000" flipV="1">
              <a:off x="2131963" y="653031"/>
              <a:ext cx="486229" cy="537028"/>
            </a:xfrm>
            <a:prstGeom prst="flowChartDelay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文字方塊 47"/>
            <p:cNvSpPr txBox="1"/>
            <p:nvPr/>
          </p:nvSpPr>
          <p:spPr>
            <a:xfrm>
              <a:off x="1093466" y="702995"/>
              <a:ext cx="1422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PD</a:t>
              </a:r>
              <a:endParaRPr lang="en-US" sz="2400" dirty="0"/>
            </a:p>
          </p:txBody>
        </p:sp>
      </p:grpSp>
      <p:sp>
        <p:nvSpPr>
          <p:cNvPr id="49" name="圓角矩形 48"/>
          <p:cNvSpPr/>
          <p:nvPr/>
        </p:nvSpPr>
        <p:spPr>
          <a:xfrm>
            <a:off x="7010100" y="128613"/>
            <a:ext cx="4757785" cy="168669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2" name="肘形接點 51"/>
          <p:cNvCxnSpPr>
            <a:stCxn id="49" idx="3"/>
            <a:endCxn id="5" idx="0"/>
          </p:cNvCxnSpPr>
          <p:nvPr/>
        </p:nvCxnSpPr>
        <p:spPr>
          <a:xfrm flipH="1">
            <a:off x="10718800" y="971963"/>
            <a:ext cx="1049085" cy="1277750"/>
          </a:xfrm>
          <a:prstGeom prst="bentConnector4">
            <a:avLst>
              <a:gd name="adj1" fmla="val -21790"/>
              <a:gd name="adj2" fmla="val 83001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 rot="16200000">
            <a:off x="9060681" y="5463091"/>
            <a:ext cx="1608123" cy="155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向左箭號 66"/>
          <p:cNvSpPr/>
          <p:nvPr/>
        </p:nvSpPr>
        <p:spPr>
          <a:xfrm rot="16200000">
            <a:off x="1421150" y="3801434"/>
            <a:ext cx="2788990" cy="375189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左-右雙向箭號 69"/>
          <p:cNvSpPr/>
          <p:nvPr/>
        </p:nvSpPr>
        <p:spPr>
          <a:xfrm rot="16200000">
            <a:off x="937831" y="3386978"/>
            <a:ext cx="3763421" cy="292325"/>
          </a:xfrm>
          <a:prstGeom prst="leftRightArrow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向左箭號 70"/>
          <p:cNvSpPr/>
          <p:nvPr/>
        </p:nvSpPr>
        <p:spPr>
          <a:xfrm>
            <a:off x="736558" y="2343385"/>
            <a:ext cx="1898641" cy="366820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群組 2"/>
          <p:cNvGrpSpPr/>
          <p:nvPr/>
        </p:nvGrpSpPr>
        <p:grpSpPr>
          <a:xfrm>
            <a:off x="7075165" y="4650082"/>
            <a:ext cx="1149833" cy="1619676"/>
            <a:chOff x="6986919" y="4646104"/>
            <a:chExt cx="1149833" cy="1619676"/>
          </a:xfrm>
        </p:grpSpPr>
        <p:sp>
          <p:nvSpPr>
            <p:cNvPr id="40" name="拱形 39"/>
            <p:cNvSpPr/>
            <p:nvPr/>
          </p:nvSpPr>
          <p:spPr>
            <a:xfrm rot="5400000">
              <a:off x="7126550" y="5255578"/>
              <a:ext cx="1597905" cy="422499"/>
            </a:xfrm>
            <a:prstGeom prst="blockArc">
              <a:avLst>
                <a:gd name="adj1" fmla="val 9535058"/>
                <a:gd name="adj2" fmla="val 851384"/>
                <a:gd name="adj3" fmla="val 1141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" name="拱形 1"/>
            <p:cNvSpPr/>
            <p:nvPr/>
          </p:nvSpPr>
          <p:spPr>
            <a:xfrm rot="5400000">
              <a:off x="6988664" y="5248321"/>
              <a:ext cx="1597905" cy="422499"/>
            </a:xfrm>
            <a:prstGeom prst="blockArc">
              <a:avLst>
                <a:gd name="adj1" fmla="val 9535058"/>
                <a:gd name="adj2" fmla="val 851384"/>
                <a:gd name="adj3" fmla="val 1141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拱形 40"/>
            <p:cNvSpPr/>
            <p:nvPr/>
          </p:nvSpPr>
          <p:spPr>
            <a:xfrm rot="5400000">
              <a:off x="6827387" y="5241064"/>
              <a:ext cx="1597905" cy="422499"/>
            </a:xfrm>
            <a:prstGeom prst="blockArc">
              <a:avLst>
                <a:gd name="adj1" fmla="val 9535058"/>
                <a:gd name="adj2" fmla="val 851384"/>
                <a:gd name="adj3" fmla="val 1141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拱形 45"/>
            <p:cNvSpPr/>
            <p:nvPr/>
          </p:nvSpPr>
          <p:spPr>
            <a:xfrm rot="5400000">
              <a:off x="6698379" y="5248321"/>
              <a:ext cx="1597905" cy="422499"/>
            </a:xfrm>
            <a:prstGeom prst="blockArc">
              <a:avLst>
                <a:gd name="adj1" fmla="val 9535058"/>
                <a:gd name="adj2" fmla="val 851384"/>
                <a:gd name="adj3" fmla="val 1141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拱形 49"/>
            <p:cNvSpPr/>
            <p:nvPr/>
          </p:nvSpPr>
          <p:spPr>
            <a:xfrm rot="5400000">
              <a:off x="6560493" y="5241064"/>
              <a:ext cx="1597905" cy="422499"/>
            </a:xfrm>
            <a:prstGeom prst="blockArc">
              <a:avLst>
                <a:gd name="adj1" fmla="val 9535058"/>
                <a:gd name="adj2" fmla="val 851384"/>
                <a:gd name="adj3" fmla="val 1141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1" name="拱形 50"/>
            <p:cNvSpPr/>
            <p:nvPr/>
          </p:nvSpPr>
          <p:spPr>
            <a:xfrm rot="5400000">
              <a:off x="6399216" y="5233807"/>
              <a:ext cx="1597905" cy="422499"/>
            </a:xfrm>
            <a:prstGeom prst="blockArc">
              <a:avLst>
                <a:gd name="adj1" fmla="val 9535058"/>
                <a:gd name="adj2" fmla="val 851384"/>
                <a:gd name="adj3" fmla="val 1141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9" name="群組 58"/>
          <p:cNvGrpSpPr/>
          <p:nvPr/>
        </p:nvGrpSpPr>
        <p:grpSpPr>
          <a:xfrm>
            <a:off x="8816572" y="1045797"/>
            <a:ext cx="605633" cy="605633"/>
            <a:chOff x="8998857" y="971963"/>
            <a:chExt cx="605633" cy="605633"/>
          </a:xfrm>
        </p:grpSpPr>
        <p:sp>
          <p:nvSpPr>
            <p:cNvPr id="25" name="橢圓 24"/>
            <p:cNvSpPr/>
            <p:nvPr/>
          </p:nvSpPr>
          <p:spPr>
            <a:xfrm>
              <a:off x="8998857" y="971963"/>
              <a:ext cx="605633" cy="60563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手繪多邊形 57"/>
            <p:cNvSpPr/>
            <p:nvPr/>
          </p:nvSpPr>
          <p:spPr>
            <a:xfrm>
              <a:off x="9017251" y="1145674"/>
              <a:ext cx="553430" cy="269877"/>
            </a:xfrm>
            <a:custGeom>
              <a:avLst/>
              <a:gdLst>
                <a:gd name="connsiteX0" fmla="*/ 0 w 553430"/>
                <a:gd name="connsiteY0" fmla="*/ 130865 h 269877"/>
                <a:gd name="connsiteX1" fmla="*/ 172016 w 553430"/>
                <a:gd name="connsiteY1" fmla="*/ 4116 h 269877"/>
                <a:gd name="connsiteX2" fmla="*/ 362139 w 553430"/>
                <a:gd name="connsiteY2" fmla="*/ 266667 h 269877"/>
                <a:gd name="connsiteX3" fmla="*/ 525101 w 553430"/>
                <a:gd name="connsiteY3" fmla="*/ 148972 h 269877"/>
                <a:gd name="connsiteX4" fmla="*/ 552262 w 553430"/>
                <a:gd name="connsiteY4" fmla="*/ 130865 h 269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430" h="269877">
                  <a:moveTo>
                    <a:pt x="0" y="130865"/>
                  </a:moveTo>
                  <a:cubicBezTo>
                    <a:pt x="55830" y="56173"/>
                    <a:pt x="111660" y="-18518"/>
                    <a:pt x="172016" y="4116"/>
                  </a:cubicBezTo>
                  <a:cubicBezTo>
                    <a:pt x="232373" y="26750"/>
                    <a:pt x="303292" y="242524"/>
                    <a:pt x="362139" y="266667"/>
                  </a:cubicBezTo>
                  <a:cubicBezTo>
                    <a:pt x="420986" y="290810"/>
                    <a:pt x="493414" y="171606"/>
                    <a:pt x="525101" y="148972"/>
                  </a:cubicBezTo>
                  <a:cubicBezTo>
                    <a:pt x="556788" y="126338"/>
                    <a:pt x="554525" y="128601"/>
                    <a:pt x="552262" y="130865"/>
                  </a:cubicBezTo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61" name="肘形接點 60"/>
          <p:cNvCxnSpPr>
            <a:stCxn id="25" idx="4"/>
            <a:endCxn id="49" idx="2"/>
          </p:cNvCxnSpPr>
          <p:nvPr/>
        </p:nvCxnSpPr>
        <p:spPr>
          <a:xfrm rot="16200000" flipH="1">
            <a:off x="9172250" y="1598569"/>
            <a:ext cx="163882" cy="269604"/>
          </a:xfrm>
          <a:prstGeom prst="bentConnector3">
            <a:avLst>
              <a:gd name="adj1" fmla="val 48968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72" name="群組 71"/>
          <p:cNvGrpSpPr/>
          <p:nvPr/>
        </p:nvGrpSpPr>
        <p:grpSpPr>
          <a:xfrm>
            <a:off x="7482354" y="29489"/>
            <a:ext cx="1842863" cy="884417"/>
            <a:chOff x="7337211" y="87545"/>
            <a:chExt cx="1842863" cy="884417"/>
          </a:xfrm>
        </p:grpSpPr>
        <p:sp>
          <p:nvSpPr>
            <p:cNvPr id="65" name="矩形 64"/>
            <p:cNvSpPr/>
            <p:nvPr/>
          </p:nvSpPr>
          <p:spPr>
            <a:xfrm>
              <a:off x="7796828" y="390293"/>
              <a:ext cx="730314" cy="58166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等腰三角形 65"/>
            <p:cNvSpPr/>
            <p:nvPr/>
          </p:nvSpPr>
          <p:spPr>
            <a:xfrm rot="5400000">
              <a:off x="8025768" y="532215"/>
              <a:ext cx="361821" cy="278780"/>
            </a:xfrm>
            <a:prstGeom prst="triangle">
              <a:avLst>
                <a:gd name="adj" fmla="val 53082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文字方塊 67"/>
            <p:cNvSpPr txBox="1"/>
            <p:nvPr/>
          </p:nvSpPr>
          <p:spPr>
            <a:xfrm>
              <a:off x="7337211" y="87545"/>
              <a:ext cx="184286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Lock-in-Amplifier</a:t>
              </a:r>
            </a:p>
            <a:p>
              <a:endParaRPr lang="en-US" dirty="0"/>
            </a:p>
          </p:txBody>
        </p:sp>
      </p:grpSp>
      <p:cxnSp>
        <p:nvCxnSpPr>
          <p:cNvPr id="74" name="肘形接點 73"/>
          <p:cNvCxnSpPr>
            <a:stCxn id="49" idx="1"/>
            <a:endCxn id="65" idx="1"/>
          </p:cNvCxnSpPr>
          <p:nvPr/>
        </p:nvCxnSpPr>
        <p:spPr>
          <a:xfrm rot="10800000" flipH="1">
            <a:off x="7010099" y="623073"/>
            <a:ext cx="931871" cy="348891"/>
          </a:xfrm>
          <a:prstGeom prst="bentConnector3">
            <a:avLst>
              <a:gd name="adj1" fmla="val 47116"/>
            </a:avLst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6" name="肘形接點 75"/>
          <p:cNvCxnSpPr>
            <a:stCxn id="65" idx="2"/>
            <a:endCxn id="25" idx="2"/>
          </p:cNvCxnSpPr>
          <p:nvPr/>
        </p:nvCxnSpPr>
        <p:spPr>
          <a:xfrm rot="16200000" flipH="1">
            <a:off x="8344496" y="876538"/>
            <a:ext cx="434708" cy="509444"/>
          </a:xfrm>
          <a:prstGeom prst="bentConnector2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92" name="群組 91"/>
          <p:cNvGrpSpPr/>
          <p:nvPr/>
        </p:nvGrpSpPr>
        <p:grpSpPr>
          <a:xfrm>
            <a:off x="10582006" y="858224"/>
            <a:ext cx="936703" cy="538381"/>
            <a:chOff x="10481842" y="1448611"/>
            <a:chExt cx="936703" cy="538381"/>
          </a:xfrm>
        </p:grpSpPr>
        <p:sp>
          <p:nvSpPr>
            <p:cNvPr id="79" name="矩形 78"/>
            <p:cNvSpPr/>
            <p:nvPr/>
          </p:nvSpPr>
          <p:spPr>
            <a:xfrm>
              <a:off x="10481842" y="1448611"/>
              <a:ext cx="936703" cy="53838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文字方塊 79"/>
            <p:cNvSpPr txBox="1"/>
            <p:nvPr/>
          </p:nvSpPr>
          <p:spPr>
            <a:xfrm>
              <a:off x="10694238" y="1555091"/>
              <a:ext cx="5037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PID</a:t>
              </a:r>
              <a:endParaRPr lang="en-US" dirty="0"/>
            </a:p>
          </p:txBody>
        </p:sp>
      </p:grpSp>
      <p:cxnSp>
        <p:nvCxnSpPr>
          <p:cNvPr id="82" name="肘形接點 81"/>
          <p:cNvCxnSpPr>
            <a:stCxn id="65" idx="3"/>
            <a:endCxn id="79" idx="1"/>
          </p:cNvCxnSpPr>
          <p:nvPr/>
        </p:nvCxnSpPr>
        <p:spPr>
          <a:xfrm>
            <a:off x="8672285" y="623072"/>
            <a:ext cx="1909721" cy="504343"/>
          </a:xfrm>
          <a:prstGeom prst="bentConnector3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4" name="肘形接點 83"/>
          <p:cNvCxnSpPr>
            <a:stCxn id="79" idx="3"/>
            <a:endCxn id="49" idx="3"/>
          </p:cNvCxnSpPr>
          <p:nvPr/>
        </p:nvCxnSpPr>
        <p:spPr>
          <a:xfrm flipV="1">
            <a:off x="11518709" y="971963"/>
            <a:ext cx="249176" cy="155452"/>
          </a:xfrm>
          <a:prstGeom prst="bentConnector3">
            <a:avLst>
              <a:gd name="adj1" fmla="val 75244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0" name="文字方塊 99"/>
          <p:cNvSpPr txBox="1"/>
          <p:nvPr/>
        </p:nvSpPr>
        <p:spPr>
          <a:xfrm>
            <a:off x="7357030" y="4698682"/>
            <a:ext cx="2119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coil</a:t>
            </a:r>
            <a:endParaRPr lang="en-US" sz="2400" dirty="0"/>
          </a:p>
        </p:txBody>
      </p:sp>
      <p:sp>
        <p:nvSpPr>
          <p:cNvPr id="101" name="文字方塊 100"/>
          <p:cNvSpPr txBox="1"/>
          <p:nvPr/>
        </p:nvSpPr>
        <p:spPr>
          <a:xfrm>
            <a:off x="9432367" y="1206801"/>
            <a:ext cx="1100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250kHz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86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64" grpId="0" animBg="1"/>
      <p:bldP spid="62" grpId="0" animBg="1"/>
      <p:bldP spid="67" grpId="0" animBg="1"/>
      <p:bldP spid="70" grpId="0" animBg="1"/>
      <p:bldP spid="7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lh6.googleusercontent.com/-yWag65kBVNc/UihZW8hZetI/AAAAAAAAEP8/kaKNu5ajf6Y/w905-h510-no/IMAG024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70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337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904" y="594444"/>
            <a:ext cx="7184580" cy="5388435"/>
          </a:xfrm>
          <a:prstGeom prst="rect">
            <a:avLst/>
          </a:prstGeom>
        </p:spPr>
      </p:pic>
      <p:cxnSp>
        <p:nvCxnSpPr>
          <p:cNvPr id="18" name="直線接點 17"/>
          <p:cNvCxnSpPr/>
          <p:nvPr/>
        </p:nvCxnSpPr>
        <p:spPr>
          <a:xfrm flipV="1">
            <a:off x="4230885" y="1459864"/>
            <a:ext cx="391886" cy="3008081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4544241" y="2837871"/>
            <a:ext cx="20029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solidFill>
                  <a:schemeClr val="accent2"/>
                </a:solidFill>
                <a:latin typeface="Bradley Hand ITC" panose="03070402050302030203" pitchFamily="66" charset="0"/>
              </a:rPr>
              <a:t>Positive</a:t>
            </a:r>
            <a:endParaRPr lang="en-US" b="1" i="1" dirty="0">
              <a:latin typeface="Bradley Hand ITC" panose="03070402050302030203" pitchFamily="66" charset="0"/>
            </a:endParaRPr>
          </a:p>
        </p:txBody>
      </p:sp>
      <p:cxnSp>
        <p:nvCxnSpPr>
          <p:cNvPr id="20" name="直線接點 19"/>
          <p:cNvCxnSpPr/>
          <p:nvPr/>
        </p:nvCxnSpPr>
        <p:spPr>
          <a:xfrm flipH="1" flipV="1">
            <a:off x="3962372" y="1538243"/>
            <a:ext cx="391886" cy="3008081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1970285" y="2837871"/>
            <a:ext cx="20029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solidFill>
                  <a:schemeClr val="accent6"/>
                </a:solidFill>
                <a:latin typeface="Bradley Hand ITC" panose="03070402050302030203" pitchFamily="66" charset="0"/>
              </a:rPr>
              <a:t>Negative</a:t>
            </a:r>
            <a:endParaRPr lang="en-US" b="1" i="1" dirty="0">
              <a:solidFill>
                <a:schemeClr val="accent6"/>
              </a:solidFill>
              <a:latin typeface="Bradley Hand ITC" panose="03070402050302030203" pitchFamily="66" charset="0"/>
            </a:endParaRPr>
          </a:p>
        </p:txBody>
      </p:sp>
      <p:grpSp>
        <p:nvGrpSpPr>
          <p:cNvPr id="10" name="群組 9"/>
          <p:cNvGrpSpPr/>
          <p:nvPr/>
        </p:nvGrpSpPr>
        <p:grpSpPr>
          <a:xfrm>
            <a:off x="0" y="909226"/>
            <a:ext cx="11422743" cy="4758869"/>
            <a:chOff x="105226" y="1167495"/>
            <a:chExt cx="11422743" cy="4758869"/>
          </a:xfrm>
        </p:grpSpPr>
        <p:sp>
          <p:nvSpPr>
            <p:cNvPr id="8" name="矩形 7"/>
            <p:cNvSpPr/>
            <p:nvPr/>
          </p:nvSpPr>
          <p:spPr>
            <a:xfrm>
              <a:off x="105226" y="1167495"/>
              <a:ext cx="11422743" cy="47588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0280" y="1718129"/>
              <a:ext cx="4876800" cy="3657600"/>
            </a:xfrm>
            <a:prstGeom prst="rect">
              <a:avLst/>
            </a:prstGeom>
          </p:spPr>
        </p:pic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6113" y="1607462"/>
              <a:ext cx="4876800" cy="3657600"/>
            </a:xfrm>
            <a:prstGeom prst="rect">
              <a:avLst/>
            </a:prstGeom>
          </p:spPr>
        </p:pic>
        <p:sp>
          <p:nvSpPr>
            <p:cNvPr id="9" name="減號 8"/>
            <p:cNvSpPr/>
            <p:nvPr/>
          </p:nvSpPr>
          <p:spPr>
            <a:xfrm>
              <a:off x="5167080" y="3136907"/>
              <a:ext cx="1299033" cy="598710"/>
            </a:xfrm>
            <a:prstGeom prst="mathMinus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" name="文字方塊 12"/>
          <p:cNvSpPr txBox="1"/>
          <p:nvPr/>
        </p:nvSpPr>
        <p:spPr>
          <a:xfrm rot="1182890">
            <a:off x="8531105" y="1743113"/>
            <a:ext cx="34689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dirty="0">
                <a:solidFill>
                  <a:schemeClr val="accent6">
                    <a:lumMod val="75000"/>
                  </a:schemeClr>
                </a:solidFill>
                <a:latin typeface="Bradley Hand ITC" panose="03070402050302030203" pitchFamily="66" charset="0"/>
              </a:rPr>
              <a:t>v</a:t>
            </a:r>
            <a:r>
              <a:rPr lang="en-US" sz="4400" b="1" i="1" baseline="-25000" dirty="0" smtClean="0">
                <a:solidFill>
                  <a:schemeClr val="accent6">
                    <a:lumMod val="75000"/>
                  </a:schemeClr>
                </a:solidFill>
                <a:latin typeface="Bradley Hand ITC" panose="03070402050302030203" pitchFamily="66" charset="0"/>
              </a:rPr>
              <a:t>z</a:t>
            </a:r>
            <a:r>
              <a:rPr lang="en-US" sz="4400" b="1" i="1" dirty="0" smtClean="0">
                <a:solidFill>
                  <a:schemeClr val="accent6">
                    <a:lumMod val="75000"/>
                  </a:schemeClr>
                </a:solidFill>
                <a:latin typeface="Bradley Hand ITC" panose="03070402050302030203" pitchFamily="66" charset="0"/>
              </a:rPr>
              <a:t>=0</a:t>
            </a:r>
            <a:endParaRPr lang="en-US" sz="4400" b="1" i="1" dirty="0">
              <a:solidFill>
                <a:schemeClr val="accent6">
                  <a:lumMod val="7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994223" y="2959208"/>
            <a:ext cx="34689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Doppler Borden</a:t>
            </a:r>
          </a:p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(Gaussian)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7170056" y="2959207"/>
            <a:ext cx="34689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Nature</a:t>
            </a:r>
          </a:p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(Lorentzian)</a:t>
            </a:r>
            <a:endParaRPr lang="en-US" sz="2800" dirty="0">
              <a:solidFill>
                <a:schemeClr val="bg1"/>
              </a:solidFill>
            </a:endParaRPr>
          </a:p>
        </p:txBody>
      </p:sp>
      <p:grpSp>
        <p:nvGrpSpPr>
          <p:cNvPr id="36" name="群組 35"/>
          <p:cNvGrpSpPr/>
          <p:nvPr/>
        </p:nvGrpSpPr>
        <p:grpSpPr>
          <a:xfrm>
            <a:off x="8827295" y="5066609"/>
            <a:ext cx="2881521" cy="1720372"/>
            <a:chOff x="6306022" y="5038915"/>
            <a:chExt cx="2881521" cy="1720372"/>
          </a:xfrm>
        </p:grpSpPr>
        <p:grpSp>
          <p:nvGrpSpPr>
            <p:cNvPr id="32" name="群組 31"/>
            <p:cNvGrpSpPr/>
            <p:nvPr/>
          </p:nvGrpSpPr>
          <p:grpSpPr>
            <a:xfrm>
              <a:off x="6761779" y="5038915"/>
              <a:ext cx="1947801" cy="1720372"/>
              <a:chOff x="6744619" y="5154968"/>
              <a:chExt cx="1947801" cy="1720372"/>
            </a:xfrm>
          </p:grpSpPr>
          <p:sp>
            <p:nvSpPr>
              <p:cNvPr id="33" name="圓柱 32"/>
              <p:cNvSpPr/>
              <p:nvPr/>
            </p:nvSpPr>
            <p:spPr>
              <a:xfrm rot="16200000">
                <a:off x="7170339" y="4729249"/>
                <a:ext cx="876095" cy="1727534"/>
              </a:xfrm>
              <a:prstGeom prst="can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文字方塊 33"/>
              <p:cNvSpPr txBox="1"/>
              <p:nvPr/>
            </p:nvSpPr>
            <p:spPr>
              <a:xfrm>
                <a:off x="6744619" y="6413675"/>
                <a:ext cx="19478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/>
                  <a:t>vapor cell</a:t>
                </a:r>
                <a:endParaRPr lang="en-US" sz="2400" dirty="0"/>
              </a:p>
            </p:txBody>
          </p:sp>
        </p:grpSp>
        <p:sp>
          <p:nvSpPr>
            <p:cNvPr id="14" name="向右箭號 13"/>
            <p:cNvSpPr/>
            <p:nvPr/>
          </p:nvSpPr>
          <p:spPr>
            <a:xfrm>
              <a:off x="6328229" y="5265062"/>
              <a:ext cx="2859314" cy="235852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向右箭號 34"/>
            <p:cNvSpPr/>
            <p:nvPr/>
          </p:nvSpPr>
          <p:spPr>
            <a:xfrm flipH="1">
              <a:off x="6306022" y="5518394"/>
              <a:ext cx="2859314" cy="235852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65385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"/>
                            </p:stCondLst>
                            <p:childTnLst>
                              <p:par>
                                <p:cTn id="27" presetID="34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2.91667E-6 4.81481E-6 L 2.91667E-6 -0.07223 " pathEditMode="relative" rAng="0" ptsTypes="AA">
                                      <p:cBhvr>
                                        <p:cTn id="28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29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0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1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2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2" grpId="0"/>
      <p:bldP spid="13" grpId="0"/>
      <p:bldP spid="13" grpId="1"/>
      <p:bldP spid="13" grpId="2"/>
      <p:bldP spid="11" grpId="0"/>
      <p:bldP spid="11" grpId="1"/>
      <p:bldP spid="12" grpId="0"/>
      <p:bldP spid="12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42" y="463728"/>
            <a:ext cx="12051843" cy="5732920"/>
          </a:xfrm>
          <a:prstGeom prst="rect">
            <a:avLst/>
          </a:prstGeom>
        </p:spPr>
      </p:pic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3728"/>
            <a:ext cx="12192000" cy="5799593"/>
          </a:xfrm>
        </p:spPr>
      </p:pic>
      <p:sp>
        <p:nvSpPr>
          <p:cNvPr id="14" name="文字方塊 13"/>
          <p:cNvSpPr txBox="1"/>
          <p:nvPr/>
        </p:nvSpPr>
        <p:spPr>
          <a:xfrm>
            <a:off x="8689403" y="325829"/>
            <a:ext cx="31168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Rb-87 D2 Line</a:t>
            </a:r>
            <a:endParaRPr lang="en-US" sz="4000" dirty="0">
              <a:solidFill>
                <a:schemeClr val="bg1"/>
              </a:solidFill>
            </a:endParaRPr>
          </a:p>
        </p:txBody>
      </p:sp>
      <p:grpSp>
        <p:nvGrpSpPr>
          <p:cNvPr id="10" name="群組 9"/>
          <p:cNvGrpSpPr/>
          <p:nvPr/>
        </p:nvGrpSpPr>
        <p:grpSpPr>
          <a:xfrm>
            <a:off x="5455920" y="2227828"/>
            <a:ext cx="1870891" cy="2204720"/>
            <a:chOff x="5516880" y="2164080"/>
            <a:chExt cx="1870891" cy="2204720"/>
          </a:xfrm>
        </p:grpSpPr>
        <p:cxnSp>
          <p:nvCxnSpPr>
            <p:cNvPr id="7" name="直線單箭頭接點 6"/>
            <p:cNvCxnSpPr/>
            <p:nvPr/>
          </p:nvCxnSpPr>
          <p:spPr>
            <a:xfrm>
              <a:off x="5516880" y="2164080"/>
              <a:ext cx="0" cy="20574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" name="直線單箭頭接點 8"/>
            <p:cNvCxnSpPr/>
            <p:nvPr/>
          </p:nvCxnSpPr>
          <p:spPr>
            <a:xfrm flipH="1">
              <a:off x="6156960" y="2379073"/>
              <a:ext cx="23223" cy="1774734"/>
            </a:xfrm>
            <a:prstGeom prst="straightConnector1">
              <a:avLst/>
            </a:prstGeom>
            <a:ln w="38100">
              <a:solidFill>
                <a:schemeClr val="accent4"/>
              </a:solidFill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" name="直線單箭頭接點 10"/>
            <p:cNvCxnSpPr/>
            <p:nvPr/>
          </p:nvCxnSpPr>
          <p:spPr>
            <a:xfrm>
              <a:off x="7386212" y="2991031"/>
              <a:ext cx="1559" cy="137776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48056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群組 18"/>
          <p:cNvGrpSpPr/>
          <p:nvPr/>
        </p:nvGrpSpPr>
        <p:grpSpPr>
          <a:xfrm>
            <a:off x="9894744" y="4043761"/>
            <a:ext cx="676367" cy="2252300"/>
            <a:chOff x="3946976" y="487473"/>
            <a:chExt cx="848723" cy="2469905"/>
          </a:xfrm>
        </p:grpSpPr>
        <p:sp>
          <p:nvSpPr>
            <p:cNvPr id="20" name="矩形 19"/>
            <p:cNvSpPr/>
            <p:nvPr/>
          </p:nvSpPr>
          <p:spPr>
            <a:xfrm>
              <a:off x="4211681" y="487473"/>
              <a:ext cx="319314" cy="177256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字方塊 20"/>
                <p:cNvSpPr txBox="1"/>
                <p:nvPr/>
              </p:nvSpPr>
              <p:spPr>
                <a:xfrm>
                  <a:off x="3946976" y="2451109"/>
                  <a:ext cx="848723" cy="5062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a14:m>
                  <a:r>
                    <a:rPr lang="en-US" sz="2400" dirty="0" smtClean="0"/>
                    <a:t>/4</a:t>
                  </a:r>
                  <a:endParaRPr lang="en-US" sz="2400" dirty="0"/>
                </a:p>
              </p:txBody>
            </p:sp>
          </mc:Choice>
          <mc:Fallback xmlns="">
            <p:sp>
              <p:nvSpPr>
                <p:cNvPr id="39" name="文字方塊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6976" y="2451109"/>
                  <a:ext cx="848723" cy="50626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10526" r="-9910" b="-28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2" name="向左箭號 21"/>
          <p:cNvSpPr/>
          <p:nvPr/>
        </p:nvSpPr>
        <p:spPr>
          <a:xfrm flipH="1">
            <a:off x="9156903" y="4668549"/>
            <a:ext cx="2406520" cy="366820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8735360" y="4085164"/>
            <a:ext cx="20029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Bradley Hand ITC" panose="03070402050302030203" pitchFamily="66" charset="0"/>
              </a:rPr>
              <a:t>Linear</a:t>
            </a:r>
            <a:endParaRPr lang="en-US" b="1" i="1" dirty="0">
              <a:solidFill>
                <a:schemeClr val="accent4">
                  <a:lumMod val="40000"/>
                  <a:lumOff val="60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0424045" y="4024058"/>
            <a:ext cx="1684622" cy="6247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10270615" y="4104867"/>
            <a:ext cx="26631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Bradley Hand ITC" panose="03070402050302030203" pitchFamily="66" charset="0"/>
              </a:rPr>
              <a:t>Circular</a:t>
            </a:r>
            <a:endParaRPr lang="en-US" b="1" i="1" dirty="0">
              <a:solidFill>
                <a:schemeClr val="accent4">
                  <a:lumMod val="40000"/>
                  <a:lumOff val="60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0" y="4086554"/>
            <a:ext cx="10076666" cy="6589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63" y="509015"/>
            <a:ext cx="8068588" cy="6051441"/>
          </a:xfrm>
          <a:prstGeom prst="rect">
            <a:avLst/>
          </a:prstGeom>
        </p:spPr>
      </p:pic>
      <p:grpSp>
        <p:nvGrpSpPr>
          <p:cNvPr id="13" name="群組 12"/>
          <p:cNvGrpSpPr/>
          <p:nvPr/>
        </p:nvGrpSpPr>
        <p:grpSpPr>
          <a:xfrm>
            <a:off x="8724637" y="509015"/>
            <a:ext cx="3271052" cy="2109205"/>
            <a:chOff x="7763435" y="4033640"/>
            <a:chExt cx="3271052" cy="2109205"/>
          </a:xfrm>
        </p:grpSpPr>
        <p:grpSp>
          <p:nvGrpSpPr>
            <p:cNvPr id="14" name="群組 13"/>
            <p:cNvGrpSpPr/>
            <p:nvPr/>
          </p:nvGrpSpPr>
          <p:grpSpPr>
            <a:xfrm>
              <a:off x="8357497" y="4033640"/>
              <a:ext cx="1947801" cy="2109205"/>
              <a:chOff x="8357497" y="4033640"/>
              <a:chExt cx="1947801" cy="2109205"/>
            </a:xfrm>
          </p:grpSpPr>
          <p:grpSp>
            <p:nvGrpSpPr>
              <p:cNvPr id="16" name="群組 15"/>
              <p:cNvGrpSpPr/>
              <p:nvPr/>
            </p:nvGrpSpPr>
            <p:grpSpPr>
              <a:xfrm>
                <a:off x="8357497" y="4422473"/>
                <a:ext cx="1947801" cy="1720372"/>
                <a:chOff x="6744619" y="5154968"/>
                <a:chExt cx="1947801" cy="1720372"/>
              </a:xfrm>
            </p:grpSpPr>
            <p:sp>
              <p:nvSpPr>
                <p:cNvPr id="32" name="圓柱 31"/>
                <p:cNvSpPr/>
                <p:nvPr/>
              </p:nvSpPr>
              <p:spPr>
                <a:xfrm rot="16200000">
                  <a:off x="7170339" y="4729249"/>
                  <a:ext cx="876095" cy="1727534"/>
                </a:xfrm>
                <a:prstGeom prst="can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3" name="文字方塊 32"/>
                <p:cNvSpPr txBox="1"/>
                <p:nvPr/>
              </p:nvSpPr>
              <p:spPr>
                <a:xfrm>
                  <a:off x="6744619" y="6413675"/>
                  <a:ext cx="194780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 smtClean="0"/>
                    <a:t>vapor cell</a:t>
                  </a:r>
                  <a:endParaRPr lang="en-US" sz="2400" dirty="0"/>
                </a:p>
              </p:txBody>
            </p:sp>
          </p:grpSp>
          <p:grpSp>
            <p:nvGrpSpPr>
              <p:cNvPr id="17" name="群組 16"/>
              <p:cNvGrpSpPr/>
              <p:nvPr/>
            </p:nvGrpSpPr>
            <p:grpSpPr>
              <a:xfrm>
                <a:off x="8670883" y="4033640"/>
                <a:ext cx="1149833" cy="1619676"/>
                <a:chOff x="6986919" y="4646104"/>
                <a:chExt cx="1149833" cy="1619676"/>
              </a:xfrm>
            </p:grpSpPr>
            <p:sp>
              <p:nvSpPr>
                <p:cNvPr id="18" name="拱形 17"/>
                <p:cNvSpPr/>
                <p:nvPr/>
              </p:nvSpPr>
              <p:spPr>
                <a:xfrm rot="5400000">
                  <a:off x="7126550" y="5255578"/>
                  <a:ext cx="1597905" cy="422499"/>
                </a:xfrm>
                <a:prstGeom prst="blockArc">
                  <a:avLst>
                    <a:gd name="adj1" fmla="val 9535058"/>
                    <a:gd name="adj2" fmla="val 851384"/>
                    <a:gd name="adj3" fmla="val 11419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拱形 26"/>
                <p:cNvSpPr/>
                <p:nvPr/>
              </p:nvSpPr>
              <p:spPr>
                <a:xfrm rot="5400000">
                  <a:off x="6988664" y="5248321"/>
                  <a:ext cx="1597905" cy="422499"/>
                </a:xfrm>
                <a:prstGeom prst="blockArc">
                  <a:avLst>
                    <a:gd name="adj1" fmla="val 9535058"/>
                    <a:gd name="adj2" fmla="val 851384"/>
                    <a:gd name="adj3" fmla="val 11419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" name="拱形 27"/>
                <p:cNvSpPr/>
                <p:nvPr/>
              </p:nvSpPr>
              <p:spPr>
                <a:xfrm rot="5400000">
                  <a:off x="6827387" y="5241064"/>
                  <a:ext cx="1597905" cy="422499"/>
                </a:xfrm>
                <a:prstGeom prst="blockArc">
                  <a:avLst>
                    <a:gd name="adj1" fmla="val 9535058"/>
                    <a:gd name="adj2" fmla="val 851384"/>
                    <a:gd name="adj3" fmla="val 11419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拱形 28"/>
                <p:cNvSpPr/>
                <p:nvPr/>
              </p:nvSpPr>
              <p:spPr>
                <a:xfrm rot="5400000">
                  <a:off x="6698379" y="5248321"/>
                  <a:ext cx="1597905" cy="422499"/>
                </a:xfrm>
                <a:prstGeom prst="blockArc">
                  <a:avLst>
                    <a:gd name="adj1" fmla="val 9535058"/>
                    <a:gd name="adj2" fmla="val 851384"/>
                    <a:gd name="adj3" fmla="val 11419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" name="拱形 29"/>
                <p:cNvSpPr/>
                <p:nvPr/>
              </p:nvSpPr>
              <p:spPr>
                <a:xfrm rot="5400000">
                  <a:off x="6560493" y="5241064"/>
                  <a:ext cx="1597905" cy="422499"/>
                </a:xfrm>
                <a:prstGeom prst="blockArc">
                  <a:avLst>
                    <a:gd name="adj1" fmla="val 9535058"/>
                    <a:gd name="adj2" fmla="val 851384"/>
                    <a:gd name="adj3" fmla="val 11419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拱形 30"/>
                <p:cNvSpPr/>
                <p:nvPr/>
              </p:nvSpPr>
              <p:spPr>
                <a:xfrm rot="5400000">
                  <a:off x="6399216" y="5233807"/>
                  <a:ext cx="1597905" cy="422499"/>
                </a:xfrm>
                <a:prstGeom prst="blockArc">
                  <a:avLst>
                    <a:gd name="adj1" fmla="val 9535058"/>
                    <a:gd name="adj2" fmla="val 851384"/>
                    <a:gd name="adj3" fmla="val 11419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5" name="左-右雙向箭號 14"/>
            <p:cNvSpPr/>
            <p:nvPr/>
          </p:nvSpPr>
          <p:spPr>
            <a:xfrm>
              <a:off x="7763435" y="4692009"/>
              <a:ext cx="3271052" cy="426850"/>
            </a:xfrm>
            <a:prstGeom prst="left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2396374" y="5434287"/>
                <a:ext cx="3137269" cy="8617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𝑑𝑒𝑔𝑒𝑛𝑒𝑟𝑎𝑡𝑒</m:t>
                      </m:r>
                    </m:oMath>
                  </m:oMathPara>
                </a14:m>
                <a:endParaRPr lang="en-US" sz="2800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→2</m:t>
                      </m:r>
                      <m:r>
                        <a:rPr lang="en-US" sz="28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8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+1 </m:t>
                      </m:r>
                      <m:r>
                        <a:rPr lang="en-US" sz="28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𝑠𝑢𝑏𝑙𝑒𝑣𝑒𝑙𝑠</m:t>
                      </m:r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6374" y="5434287"/>
                <a:ext cx="3137269" cy="86177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9586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5" grpId="0"/>
      <p:bldP spid="24" grpId="0" animBg="1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圓角矩形 36"/>
          <p:cNvSpPr/>
          <p:nvPr/>
        </p:nvSpPr>
        <p:spPr>
          <a:xfrm>
            <a:off x="696300" y="4322209"/>
            <a:ext cx="4757785" cy="168669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1129023" y="746192"/>
                <a:ext cx="10515600" cy="2746375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𝑓𝑟𝑒𝑞𝑢𝑒𝑛𝑐𝑦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𝜈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  <m:func>
                      <m:funcPr>
                        <m:ctrlP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func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func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𝑉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𝜕𝜈</m:t>
                                </m:r>
                              </m:den>
                            </m:f>
                          </m:e>
                        </m:d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Lock-in </a:t>
                </a:r>
                <a:r>
                  <a:rPr lang="en-US" dirty="0" smtClean="0"/>
                  <a:t>Amplifier: </a:t>
                </a:r>
                <a:r>
                  <a:rPr lang="en-US" altLang="zh-TW" dirty="0" smtClean="0"/>
                  <a:t>Multiplier + Low Pass Filter</a:t>
                </a:r>
                <a:endParaRPr lang="en-US" dirty="0"/>
              </a:p>
              <a:p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𝜈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𝐿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num>
                                      <m:den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𝜕𝜈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𝜈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𝐿</m:t>
                                    </m:r>
                                  </m:sub>
                                </m:sSub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func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𝑑𝑡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𝑉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𝜕𝜈</m:t>
                                    </m:r>
                                  </m:den>
                                </m:f>
                              </m:e>
                            </m:d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𝐿</m:t>
                                </m:r>
                              </m:sub>
                            </m:sSub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29023" y="746192"/>
                <a:ext cx="10515600" cy="2746375"/>
              </a:xfrm>
              <a:blipFill rotWithShape="0"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群組 31"/>
          <p:cNvGrpSpPr/>
          <p:nvPr/>
        </p:nvGrpSpPr>
        <p:grpSpPr>
          <a:xfrm>
            <a:off x="7763435" y="4033640"/>
            <a:ext cx="3271052" cy="2109205"/>
            <a:chOff x="7763435" y="4033640"/>
            <a:chExt cx="3271052" cy="2109205"/>
          </a:xfrm>
        </p:grpSpPr>
        <p:grpSp>
          <p:nvGrpSpPr>
            <p:cNvPr id="30" name="群組 29"/>
            <p:cNvGrpSpPr/>
            <p:nvPr/>
          </p:nvGrpSpPr>
          <p:grpSpPr>
            <a:xfrm>
              <a:off x="8357497" y="4033640"/>
              <a:ext cx="1947801" cy="2109205"/>
              <a:chOff x="8357497" y="4033640"/>
              <a:chExt cx="1947801" cy="2109205"/>
            </a:xfrm>
          </p:grpSpPr>
          <p:grpSp>
            <p:nvGrpSpPr>
              <p:cNvPr id="20" name="群組 19"/>
              <p:cNvGrpSpPr/>
              <p:nvPr/>
            </p:nvGrpSpPr>
            <p:grpSpPr>
              <a:xfrm>
                <a:off x="8357497" y="4422473"/>
                <a:ext cx="1947801" cy="1720372"/>
                <a:chOff x="6744619" y="5154968"/>
                <a:chExt cx="1947801" cy="1720372"/>
              </a:xfrm>
            </p:grpSpPr>
            <p:sp>
              <p:nvSpPr>
                <p:cNvPr id="21" name="圓柱 20"/>
                <p:cNvSpPr/>
                <p:nvPr/>
              </p:nvSpPr>
              <p:spPr>
                <a:xfrm rot="16200000">
                  <a:off x="7170339" y="4729249"/>
                  <a:ext cx="876095" cy="1727534"/>
                </a:xfrm>
                <a:prstGeom prst="can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" name="文字方塊 21"/>
                <p:cNvSpPr txBox="1"/>
                <p:nvPr/>
              </p:nvSpPr>
              <p:spPr>
                <a:xfrm>
                  <a:off x="6744619" y="6413675"/>
                  <a:ext cx="194780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 smtClean="0"/>
                    <a:t>vapor cell</a:t>
                  </a:r>
                  <a:endParaRPr lang="en-US" sz="2400" dirty="0"/>
                </a:p>
              </p:txBody>
            </p:sp>
          </p:grpSp>
          <p:grpSp>
            <p:nvGrpSpPr>
              <p:cNvPr id="23" name="群組 22"/>
              <p:cNvGrpSpPr/>
              <p:nvPr/>
            </p:nvGrpSpPr>
            <p:grpSpPr>
              <a:xfrm>
                <a:off x="8670883" y="4033640"/>
                <a:ext cx="1149833" cy="1619676"/>
                <a:chOff x="6986919" y="4646104"/>
                <a:chExt cx="1149833" cy="1619676"/>
              </a:xfrm>
            </p:grpSpPr>
            <p:sp>
              <p:nvSpPr>
                <p:cNvPr id="24" name="拱形 23"/>
                <p:cNvSpPr/>
                <p:nvPr/>
              </p:nvSpPr>
              <p:spPr>
                <a:xfrm rot="5400000">
                  <a:off x="7126550" y="5255578"/>
                  <a:ext cx="1597905" cy="422499"/>
                </a:xfrm>
                <a:prstGeom prst="blockArc">
                  <a:avLst>
                    <a:gd name="adj1" fmla="val 9535058"/>
                    <a:gd name="adj2" fmla="val 851384"/>
                    <a:gd name="adj3" fmla="val 11419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" name="拱形 24"/>
                <p:cNvSpPr/>
                <p:nvPr/>
              </p:nvSpPr>
              <p:spPr>
                <a:xfrm rot="5400000">
                  <a:off x="6988664" y="5248321"/>
                  <a:ext cx="1597905" cy="422499"/>
                </a:xfrm>
                <a:prstGeom prst="blockArc">
                  <a:avLst>
                    <a:gd name="adj1" fmla="val 9535058"/>
                    <a:gd name="adj2" fmla="val 851384"/>
                    <a:gd name="adj3" fmla="val 11419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拱形 25"/>
                <p:cNvSpPr/>
                <p:nvPr/>
              </p:nvSpPr>
              <p:spPr>
                <a:xfrm rot="5400000">
                  <a:off x="6827387" y="5241064"/>
                  <a:ext cx="1597905" cy="422499"/>
                </a:xfrm>
                <a:prstGeom prst="blockArc">
                  <a:avLst>
                    <a:gd name="adj1" fmla="val 9535058"/>
                    <a:gd name="adj2" fmla="val 851384"/>
                    <a:gd name="adj3" fmla="val 11419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拱形 26"/>
                <p:cNvSpPr/>
                <p:nvPr/>
              </p:nvSpPr>
              <p:spPr>
                <a:xfrm rot="5400000">
                  <a:off x="6698379" y="5248321"/>
                  <a:ext cx="1597905" cy="422499"/>
                </a:xfrm>
                <a:prstGeom prst="blockArc">
                  <a:avLst>
                    <a:gd name="adj1" fmla="val 9535058"/>
                    <a:gd name="adj2" fmla="val 851384"/>
                    <a:gd name="adj3" fmla="val 11419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" name="拱形 27"/>
                <p:cNvSpPr/>
                <p:nvPr/>
              </p:nvSpPr>
              <p:spPr>
                <a:xfrm rot="5400000">
                  <a:off x="6560493" y="5241064"/>
                  <a:ext cx="1597905" cy="422499"/>
                </a:xfrm>
                <a:prstGeom prst="blockArc">
                  <a:avLst>
                    <a:gd name="adj1" fmla="val 9535058"/>
                    <a:gd name="adj2" fmla="val 851384"/>
                    <a:gd name="adj3" fmla="val 11419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拱形 28"/>
                <p:cNvSpPr/>
                <p:nvPr/>
              </p:nvSpPr>
              <p:spPr>
                <a:xfrm rot="5400000">
                  <a:off x="6399216" y="5233807"/>
                  <a:ext cx="1597905" cy="422499"/>
                </a:xfrm>
                <a:prstGeom prst="blockArc">
                  <a:avLst>
                    <a:gd name="adj1" fmla="val 9535058"/>
                    <a:gd name="adj2" fmla="val 851384"/>
                    <a:gd name="adj3" fmla="val 11419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31" name="左-右雙向箭號 30"/>
            <p:cNvSpPr/>
            <p:nvPr/>
          </p:nvSpPr>
          <p:spPr>
            <a:xfrm>
              <a:off x="7763435" y="4692009"/>
              <a:ext cx="3271052" cy="426850"/>
            </a:xfrm>
            <a:prstGeom prst="left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4" name="群組 33"/>
          <p:cNvGrpSpPr/>
          <p:nvPr/>
        </p:nvGrpSpPr>
        <p:grpSpPr>
          <a:xfrm>
            <a:off x="663087" y="4045678"/>
            <a:ext cx="4508610" cy="1963229"/>
            <a:chOff x="663087" y="4045678"/>
            <a:chExt cx="4508610" cy="1963229"/>
          </a:xfrm>
        </p:grpSpPr>
        <p:grpSp>
          <p:nvGrpSpPr>
            <p:cNvPr id="2" name="群組 1"/>
            <p:cNvGrpSpPr/>
            <p:nvPr/>
          </p:nvGrpSpPr>
          <p:grpSpPr>
            <a:xfrm>
              <a:off x="663087" y="4045678"/>
              <a:ext cx="4508610" cy="1963229"/>
              <a:chOff x="2294664" y="3902242"/>
              <a:chExt cx="4508610" cy="1963229"/>
            </a:xfrm>
          </p:grpSpPr>
          <p:grpSp>
            <p:nvGrpSpPr>
              <p:cNvPr id="5" name="群組 4"/>
              <p:cNvGrpSpPr/>
              <p:nvPr/>
            </p:nvGrpSpPr>
            <p:grpSpPr>
              <a:xfrm>
                <a:off x="4101137" y="4918550"/>
                <a:ext cx="605633" cy="605633"/>
                <a:chOff x="8998857" y="971963"/>
                <a:chExt cx="605633" cy="605633"/>
              </a:xfrm>
            </p:grpSpPr>
            <p:sp>
              <p:nvSpPr>
                <p:cNvPr id="6" name="橢圓 5"/>
                <p:cNvSpPr/>
                <p:nvPr/>
              </p:nvSpPr>
              <p:spPr>
                <a:xfrm>
                  <a:off x="8998857" y="971963"/>
                  <a:ext cx="605633" cy="605633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" name="手繪多邊形 6"/>
                <p:cNvSpPr/>
                <p:nvPr/>
              </p:nvSpPr>
              <p:spPr>
                <a:xfrm>
                  <a:off x="9017251" y="1145674"/>
                  <a:ext cx="553430" cy="269877"/>
                </a:xfrm>
                <a:custGeom>
                  <a:avLst/>
                  <a:gdLst>
                    <a:gd name="connsiteX0" fmla="*/ 0 w 553430"/>
                    <a:gd name="connsiteY0" fmla="*/ 130865 h 269877"/>
                    <a:gd name="connsiteX1" fmla="*/ 172016 w 553430"/>
                    <a:gd name="connsiteY1" fmla="*/ 4116 h 269877"/>
                    <a:gd name="connsiteX2" fmla="*/ 362139 w 553430"/>
                    <a:gd name="connsiteY2" fmla="*/ 266667 h 269877"/>
                    <a:gd name="connsiteX3" fmla="*/ 525101 w 553430"/>
                    <a:gd name="connsiteY3" fmla="*/ 148972 h 269877"/>
                    <a:gd name="connsiteX4" fmla="*/ 552262 w 553430"/>
                    <a:gd name="connsiteY4" fmla="*/ 130865 h 2698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53430" h="269877">
                      <a:moveTo>
                        <a:pt x="0" y="130865"/>
                      </a:moveTo>
                      <a:cubicBezTo>
                        <a:pt x="55830" y="56173"/>
                        <a:pt x="111660" y="-18518"/>
                        <a:pt x="172016" y="4116"/>
                      </a:cubicBezTo>
                      <a:cubicBezTo>
                        <a:pt x="232373" y="26750"/>
                        <a:pt x="303292" y="242524"/>
                        <a:pt x="362139" y="266667"/>
                      </a:cubicBezTo>
                      <a:cubicBezTo>
                        <a:pt x="420986" y="290810"/>
                        <a:pt x="493414" y="171606"/>
                        <a:pt x="525101" y="148972"/>
                      </a:cubicBezTo>
                      <a:cubicBezTo>
                        <a:pt x="556788" y="126338"/>
                        <a:pt x="554525" y="128601"/>
                        <a:pt x="552262" y="130865"/>
                      </a:cubicBezTo>
                    </a:path>
                  </a:pathLst>
                </a:cu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cxnSp>
            <p:nvCxnSpPr>
              <p:cNvPr id="8" name="肘形接點 7"/>
              <p:cNvCxnSpPr>
                <a:stCxn id="6" idx="4"/>
                <a:endCxn id="37" idx="2"/>
              </p:cNvCxnSpPr>
              <p:nvPr/>
            </p:nvCxnSpPr>
            <p:spPr>
              <a:xfrm rot="16200000" flipH="1">
                <a:off x="4384718" y="5543419"/>
                <a:ext cx="341289" cy="302816"/>
              </a:xfrm>
              <a:prstGeom prst="bentConnector3">
                <a:avLst>
                  <a:gd name="adj1" fmla="val 47903"/>
                </a:avLst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" name="群組 8"/>
              <p:cNvGrpSpPr/>
              <p:nvPr/>
            </p:nvGrpSpPr>
            <p:grpSpPr>
              <a:xfrm>
                <a:off x="2766919" y="3902242"/>
                <a:ext cx="1842863" cy="884417"/>
                <a:chOff x="7337211" y="87545"/>
                <a:chExt cx="1842863" cy="884417"/>
              </a:xfrm>
            </p:grpSpPr>
            <p:sp>
              <p:nvSpPr>
                <p:cNvPr id="10" name="矩形 9"/>
                <p:cNvSpPr/>
                <p:nvPr/>
              </p:nvSpPr>
              <p:spPr>
                <a:xfrm>
                  <a:off x="7796828" y="390293"/>
                  <a:ext cx="730314" cy="581669"/>
                </a:xfrm>
                <a:prstGeom prst="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" name="等腰三角形 10"/>
                <p:cNvSpPr/>
                <p:nvPr/>
              </p:nvSpPr>
              <p:spPr>
                <a:xfrm rot="5400000">
                  <a:off x="8025768" y="532215"/>
                  <a:ext cx="361821" cy="278780"/>
                </a:xfrm>
                <a:prstGeom prst="triangle">
                  <a:avLst>
                    <a:gd name="adj" fmla="val 53082"/>
                  </a:avLst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" name="文字方塊 11"/>
                <p:cNvSpPr txBox="1"/>
                <p:nvPr/>
              </p:nvSpPr>
              <p:spPr>
                <a:xfrm>
                  <a:off x="7337211" y="87545"/>
                  <a:ext cx="1842863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Lock-in-Amplifier</a:t>
                  </a:r>
                </a:p>
                <a:p>
                  <a:endParaRPr lang="en-US" dirty="0"/>
                </a:p>
              </p:txBody>
            </p:sp>
          </p:grpSp>
          <p:cxnSp>
            <p:nvCxnSpPr>
              <p:cNvPr id="13" name="肘形接點 12"/>
              <p:cNvCxnSpPr>
                <a:endCxn id="10" idx="1"/>
              </p:cNvCxnSpPr>
              <p:nvPr/>
            </p:nvCxnSpPr>
            <p:spPr>
              <a:xfrm rot="10800000" flipH="1">
                <a:off x="2294664" y="4495826"/>
                <a:ext cx="931871" cy="348891"/>
              </a:xfrm>
              <a:prstGeom prst="bentConnector3">
                <a:avLst>
                  <a:gd name="adj1" fmla="val 47116"/>
                </a:avLst>
              </a:prstGeom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4" name="肘形接點 13"/>
              <p:cNvCxnSpPr>
                <a:stCxn id="10" idx="2"/>
                <a:endCxn id="6" idx="2"/>
              </p:cNvCxnSpPr>
              <p:nvPr/>
            </p:nvCxnSpPr>
            <p:spPr>
              <a:xfrm rot="16200000" flipH="1">
                <a:off x="3629061" y="4749291"/>
                <a:ext cx="434708" cy="509444"/>
              </a:xfrm>
              <a:prstGeom prst="bentConnector2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" name="群組 14"/>
              <p:cNvGrpSpPr/>
              <p:nvPr/>
            </p:nvGrpSpPr>
            <p:grpSpPr>
              <a:xfrm>
                <a:off x="5866571" y="4730977"/>
                <a:ext cx="936703" cy="538381"/>
                <a:chOff x="10481842" y="1448611"/>
                <a:chExt cx="936703" cy="538381"/>
              </a:xfrm>
            </p:grpSpPr>
            <p:sp>
              <p:nvSpPr>
                <p:cNvPr id="16" name="矩形 15"/>
                <p:cNvSpPr/>
                <p:nvPr/>
              </p:nvSpPr>
              <p:spPr>
                <a:xfrm>
                  <a:off x="10481842" y="1448611"/>
                  <a:ext cx="936703" cy="538381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" name="文字方塊 16"/>
                <p:cNvSpPr txBox="1"/>
                <p:nvPr/>
              </p:nvSpPr>
              <p:spPr>
                <a:xfrm>
                  <a:off x="10694238" y="1555091"/>
                  <a:ext cx="50371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 smtClean="0"/>
                    <a:t>PID</a:t>
                  </a:r>
                  <a:endParaRPr lang="en-US" dirty="0"/>
                </a:p>
              </p:txBody>
            </p:sp>
          </p:grpSp>
          <p:cxnSp>
            <p:nvCxnSpPr>
              <p:cNvPr id="18" name="肘形接點 17"/>
              <p:cNvCxnSpPr>
                <a:stCxn id="10" idx="3"/>
                <a:endCxn id="16" idx="1"/>
              </p:cNvCxnSpPr>
              <p:nvPr/>
            </p:nvCxnSpPr>
            <p:spPr>
              <a:xfrm>
                <a:off x="3956850" y="4495825"/>
                <a:ext cx="1909721" cy="504343"/>
              </a:xfrm>
              <a:prstGeom prst="bentConnector3">
                <a:avLst/>
              </a:prstGeom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3" name="文字方塊 32"/>
            <p:cNvSpPr txBox="1"/>
            <p:nvPr/>
          </p:nvSpPr>
          <p:spPr>
            <a:xfrm>
              <a:off x="3117990" y="5314897"/>
              <a:ext cx="11004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250kHz</a:t>
              </a:r>
              <a:endParaRPr lang="en-US" dirty="0"/>
            </a:p>
            <a:p>
              <a:endParaRPr lang="en-US" dirty="0"/>
            </a:p>
          </p:txBody>
        </p:sp>
      </p:grpSp>
      <p:cxnSp>
        <p:nvCxnSpPr>
          <p:cNvPr id="35" name="肘形接點 34"/>
          <p:cNvCxnSpPr>
            <a:stCxn id="16" idx="3"/>
          </p:cNvCxnSpPr>
          <p:nvPr/>
        </p:nvCxnSpPr>
        <p:spPr>
          <a:xfrm flipV="1">
            <a:off x="5171697" y="4980893"/>
            <a:ext cx="240937" cy="162711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174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492" y="519906"/>
            <a:ext cx="7315215" cy="5486411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492" y="519905"/>
            <a:ext cx="7315215" cy="5486411"/>
          </a:xfrm>
          <a:prstGeom prst="rect">
            <a:avLst/>
          </a:prstGeom>
        </p:spPr>
      </p:pic>
      <p:grpSp>
        <p:nvGrpSpPr>
          <p:cNvPr id="9" name="群組 8"/>
          <p:cNvGrpSpPr/>
          <p:nvPr/>
        </p:nvGrpSpPr>
        <p:grpSpPr>
          <a:xfrm>
            <a:off x="3425369" y="3263110"/>
            <a:ext cx="5704116" cy="1635461"/>
            <a:chOff x="3425369" y="3263110"/>
            <a:chExt cx="5704116" cy="1635461"/>
          </a:xfrm>
        </p:grpSpPr>
        <p:cxnSp>
          <p:nvCxnSpPr>
            <p:cNvPr id="3" name="直線接點 2"/>
            <p:cNvCxnSpPr/>
            <p:nvPr/>
          </p:nvCxnSpPr>
          <p:spPr>
            <a:xfrm flipV="1">
              <a:off x="3425370" y="3263110"/>
              <a:ext cx="5704115" cy="29028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直線接點 7"/>
            <p:cNvCxnSpPr/>
            <p:nvPr/>
          </p:nvCxnSpPr>
          <p:spPr>
            <a:xfrm flipV="1">
              <a:off x="3425369" y="4869543"/>
              <a:ext cx="5704115" cy="29028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5" name="文字方塊 4"/>
            <p:cNvSpPr txBox="1"/>
            <p:nvPr/>
          </p:nvSpPr>
          <p:spPr>
            <a:xfrm>
              <a:off x="6277427" y="3715657"/>
              <a:ext cx="26343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>
                  <a:solidFill>
                    <a:schemeClr val="accent2"/>
                  </a:solidFill>
                </a:rPr>
                <a:t>&lt;3MHz</a:t>
              </a:r>
              <a:endParaRPr lang="en-US" sz="3600" dirty="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4568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Monolithic cavity design</a:t>
            </a:r>
          </a:p>
          <a:p>
            <a:r>
              <a:rPr lang="en-US" dirty="0" smtClean="0"/>
              <a:t>Laser stability study</a:t>
            </a:r>
          </a:p>
          <a:p>
            <a:r>
              <a:rPr lang="en-US" dirty="0" smtClean="0"/>
              <a:t>Saturation spectroscopy</a:t>
            </a:r>
          </a:p>
          <a:p>
            <a:r>
              <a:rPr lang="en-US" dirty="0" smtClean="0"/>
              <a:t>Laser frequency stabilization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26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Outline</a:t>
            </a:r>
            <a:endParaRPr lang="zh-HK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410148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3396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Linewidth measurement</a:t>
            </a:r>
          </a:p>
          <a:p>
            <a:r>
              <a:rPr lang="en-US" dirty="0" smtClean="0"/>
              <a:t>Frequency locking optimization</a:t>
            </a:r>
          </a:p>
          <a:p>
            <a:r>
              <a:rPr lang="en-US" dirty="0" smtClean="0"/>
              <a:t>Laser cooling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6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>
          <a:xfrm>
            <a:off x="1103086" y="164420"/>
            <a:ext cx="9144000" cy="909637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Acknowledgement</a:t>
            </a:r>
            <a:endParaRPr lang="en-US" dirty="0"/>
          </a:p>
        </p:txBody>
      </p:sp>
      <p:pic>
        <p:nvPicPr>
          <p:cNvPr id="1026" name="Picture 2" descr="http://www.iams.sinica.edu.tw/image/toplogo_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059463"/>
            <a:ext cx="8562975" cy="104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87"/>
          <a:stretch/>
        </p:blipFill>
        <p:spPr>
          <a:xfrm>
            <a:off x="1647370" y="2375579"/>
            <a:ext cx="8055429" cy="4134380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4985428" y="5186520"/>
            <a:ext cx="4717371" cy="132343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4000" dirty="0" smtClean="0"/>
              <a:t>Lab 107 &amp;</a:t>
            </a:r>
          </a:p>
          <a:p>
            <a:pPr algn="ctr"/>
            <a:r>
              <a:rPr lang="en-US" sz="4000" dirty="0" smtClean="0"/>
              <a:t>Dr. </a:t>
            </a:r>
            <a:r>
              <a:rPr lang="en-US" sz="4000" dirty="0"/>
              <a:t>Ming-</a:t>
            </a:r>
            <a:r>
              <a:rPr lang="en-US" sz="4000" dirty="0" err="1"/>
              <a:t>Shien</a:t>
            </a:r>
            <a:r>
              <a:rPr lang="en-US" sz="4000" dirty="0"/>
              <a:t> Chang</a:t>
            </a:r>
          </a:p>
        </p:txBody>
      </p:sp>
    </p:spTree>
    <p:extLst>
      <p:ext uri="{BB962C8B-B14F-4D97-AF65-F5344CB8AC3E}">
        <p14:creationId xmlns:p14="http://schemas.microsoft.com/office/powerpoint/2010/main" val="3532880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Mode-Hop-Free Tuning Range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dirty="0" smtClean="0"/>
                  <a:t> 1.7GHz</a:t>
                </a:r>
                <a:endParaRPr lang="en-US" dirty="0"/>
              </a:p>
            </p:txBody>
          </p:sp>
        </mc:Choice>
        <mc:Fallback xmlns="">
          <p:sp>
            <p:nvSpPr>
              <p:cNvPr id="2" name="標題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557" y="1690688"/>
            <a:ext cx="10176243" cy="4840720"/>
          </a:xfrm>
        </p:spPr>
      </p:pic>
    </p:spTree>
    <p:extLst>
      <p:ext uri="{BB962C8B-B14F-4D97-AF65-F5344CB8AC3E}">
        <p14:creationId xmlns:p14="http://schemas.microsoft.com/office/powerpoint/2010/main" val="104032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7680" y="232286"/>
            <a:ext cx="10515600" cy="1325563"/>
          </a:xfrm>
        </p:spPr>
        <p:txBody>
          <a:bodyPr/>
          <a:lstStyle/>
          <a:p>
            <a:r>
              <a:rPr lang="en-US" dirty="0" smtClean="0"/>
              <a:t>Introduction to ECDL</a:t>
            </a:r>
            <a:endParaRPr lang="en-US" dirty="0"/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3398520" y="2017141"/>
            <a:ext cx="420928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What is             ?</a:t>
            </a:r>
            <a:endParaRPr lang="en-US" dirty="0"/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5245608" y="2042164"/>
            <a:ext cx="36880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</a:t>
            </a:r>
          </a:p>
        </p:txBody>
      </p:sp>
      <p:sp>
        <p:nvSpPr>
          <p:cNvPr id="8" name="標題 1"/>
          <p:cNvSpPr txBox="1">
            <a:spLocks/>
          </p:cNvSpPr>
          <p:nvPr/>
        </p:nvSpPr>
        <p:spPr>
          <a:xfrm>
            <a:off x="5561076" y="2017141"/>
            <a:ext cx="36880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9" name="標題 1"/>
          <p:cNvSpPr txBox="1">
            <a:spLocks/>
          </p:cNvSpPr>
          <p:nvPr/>
        </p:nvSpPr>
        <p:spPr>
          <a:xfrm>
            <a:off x="5903976" y="2017141"/>
            <a:ext cx="36880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0" name="標題 1"/>
          <p:cNvSpPr txBox="1">
            <a:spLocks/>
          </p:cNvSpPr>
          <p:nvPr/>
        </p:nvSpPr>
        <p:spPr>
          <a:xfrm>
            <a:off x="6306312" y="2017140"/>
            <a:ext cx="36880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11" name="標題 1"/>
          <p:cNvSpPr txBox="1">
            <a:spLocks/>
          </p:cNvSpPr>
          <p:nvPr/>
        </p:nvSpPr>
        <p:spPr>
          <a:xfrm>
            <a:off x="1478280" y="3669157"/>
            <a:ext cx="192024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xternal</a:t>
            </a:r>
            <a:endParaRPr lang="en-US" dirty="0"/>
          </a:p>
        </p:txBody>
      </p:sp>
      <p:sp>
        <p:nvSpPr>
          <p:cNvPr id="12" name="標題 1"/>
          <p:cNvSpPr txBox="1">
            <a:spLocks/>
          </p:cNvSpPr>
          <p:nvPr/>
        </p:nvSpPr>
        <p:spPr>
          <a:xfrm>
            <a:off x="3825240" y="3644138"/>
            <a:ext cx="142036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avity</a:t>
            </a:r>
            <a:endParaRPr lang="en-US" dirty="0"/>
          </a:p>
        </p:txBody>
      </p:sp>
      <p:sp>
        <p:nvSpPr>
          <p:cNvPr id="13" name="標題 1"/>
          <p:cNvSpPr txBox="1">
            <a:spLocks/>
          </p:cNvSpPr>
          <p:nvPr/>
        </p:nvSpPr>
        <p:spPr>
          <a:xfrm>
            <a:off x="5871972" y="3669156"/>
            <a:ext cx="173583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iode</a:t>
            </a:r>
            <a:endParaRPr lang="en-US" dirty="0"/>
          </a:p>
        </p:txBody>
      </p:sp>
      <p:sp>
        <p:nvSpPr>
          <p:cNvPr id="14" name="標題 1"/>
          <p:cNvSpPr txBox="1">
            <a:spLocks/>
          </p:cNvSpPr>
          <p:nvPr/>
        </p:nvSpPr>
        <p:spPr>
          <a:xfrm>
            <a:off x="7607808" y="3669156"/>
            <a:ext cx="173583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402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6 0.00278 L -0.33737 0.24051 " pathEditMode="fixed" rAng="0" ptsTypes="AA">
                                      <p:cBhvr>
                                        <p:cTn id="1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97" y="11875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7.40741E-7 L -0.16875 0.2412 " pathEditMode="fixed" rAng="0" ptsTypes="AA">
                                      <p:cBhvr>
                                        <p:cTn id="2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38" y="1206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7.40741E-7 L -0.03828 0.23866 " pathEditMode="fixed" rAng="0" ptsTypes="AA">
                                      <p:cBhvr>
                                        <p:cTn id="2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4" y="11921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7.40741E-7 L 0.08919 0.2412 " pathEditMode="fixed" rAng="0" ptsTypes="AA">
                                      <p:cBhvr>
                                        <p:cTn id="2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53" y="1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/>
      <p:bldP spid="6" grpId="2"/>
      <p:bldP spid="7" grpId="0"/>
      <p:bldP spid="7" grpId="1"/>
      <p:bldP spid="8" grpId="0"/>
      <p:bldP spid="8" grpId="1"/>
      <p:bldP spid="9" grpId="0"/>
      <p:bldP spid="9" grpId="1"/>
      <p:bldP spid="10" grpId="0"/>
      <p:bldP spid="10" grpId="1"/>
      <p:bldP spid="11" grpId="0"/>
      <p:bldP spid="12" grpId="0"/>
      <p:bldP spid="13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15470" y="0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Diode Laser for Atomic Physics</a:t>
            </a:r>
            <a:endParaRPr 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9248880"/>
              </p:ext>
            </p:extLst>
          </p:nvPr>
        </p:nvGraphicFramePr>
        <p:xfrm>
          <a:off x="174811" y="1054659"/>
          <a:ext cx="11676529" cy="56330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596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Cavity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543957"/>
            <a:ext cx="10515600" cy="612775"/>
          </a:xfrm>
        </p:spPr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elect central frequency</a:t>
            </a:r>
          </a:p>
          <a:p>
            <a:endParaRPr lang="en-US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671691" y="4330161"/>
            <a:ext cx="10515600" cy="612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Narrow laser linewidth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237649" y="5010877"/>
                <a:ext cx="5355772" cy="14909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 smtClean="0"/>
                  <a:t>Schawlow-Townes Linewidth: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𝑙𝑎𝑠𝑒𝑟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𝑡𝑜𝑡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𝑜𝑐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sSubSup>
                            <m:sSub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𝑟𝑡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649" y="5010877"/>
                <a:ext cx="5355772" cy="1490921"/>
              </a:xfrm>
              <a:prstGeom prst="rect">
                <a:avLst/>
              </a:prstGeom>
              <a:blipFill rotWithShape="0">
                <a:blip r:embed="rId2"/>
                <a:stretch>
                  <a:fillRect t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群組 7"/>
          <p:cNvGrpSpPr/>
          <p:nvPr/>
        </p:nvGrpSpPr>
        <p:grpSpPr>
          <a:xfrm>
            <a:off x="1288142" y="2281464"/>
            <a:ext cx="2416629" cy="1777914"/>
            <a:chOff x="1375228" y="2642805"/>
            <a:chExt cx="2416629" cy="1777914"/>
          </a:xfrm>
        </p:grpSpPr>
        <p:pic>
          <p:nvPicPr>
            <p:cNvPr id="6" name="圖片 5" descr="畫面剪輯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3858" y="2642805"/>
              <a:ext cx="1219370" cy="1124107"/>
            </a:xfrm>
            <a:prstGeom prst="rect">
              <a:avLst/>
            </a:prstGeom>
          </p:spPr>
        </p:pic>
        <p:sp>
          <p:nvSpPr>
            <p:cNvPr id="7" name="文字方塊 6"/>
            <p:cNvSpPr txBox="1"/>
            <p:nvPr/>
          </p:nvSpPr>
          <p:spPr>
            <a:xfrm>
              <a:off x="1375228" y="4051387"/>
              <a:ext cx="24166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Surface Grating</a:t>
              </a:r>
              <a:endParaRPr lang="en-US" dirty="0"/>
            </a:p>
          </p:txBody>
        </p:sp>
      </p:grpSp>
      <p:sp>
        <p:nvSpPr>
          <p:cNvPr id="9" name="文字方塊 8"/>
          <p:cNvSpPr txBox="1"/>
          <p:nvPr/>
        </p:nvSpPr>
        <p:spPr>
          <a:xfrm>
            <a:off x="4441372" y="3710028"/>
            <a:ext cx="2975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Volume Holography Grating</a:t>
            </a:r>
            <a:endParaRPr 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8153401" y="3707978"/>
            <a:ext cx="2975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Color Filter</a:t>
            </a:r>
            <a:endParaRPr lang="en-US" dirty="0"/>
          </a:p>
        </p:txBody>
      </p:sp>
      <p:sp>
        <p:nvSpPr>
          <p:cNvPr id="11" name="矩形 10"/>
          <p:cNvSpPr/>
          <p:nvPr/>
        </p:nvSpPr>
        <p:spPr>
          <a:xfrm>
            <a:off x="6096000" y="365125"/>
            <a:ext cx="159657" cy="140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矩形 11"/>
          <p:cNvSpPr/>
          <p:nvPr/>
        </p:nvSpPr>
        <p:spPr>
          <a:xfrm>
            <a:off x="10406742" y="365125"/>
            <a:ext cx="166915" cy="14078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左-右雙向箭號 12"/>
          <p:cNvSpPr/>
          <p:nvPr/>
        </p:nvSpPr>
        <p:spPr>
          <a:xfrm>
            <a:off x="6342742" y="954428"/>
            <a:ext cx="4064000" cy="249507"/>
          </a:xfrm>
          <a:prstGeom prst="left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向右箭號 13"/>
          <p:cNvSpPr/>
          <p:nvPr/>
        </p:nvSpPr>
        <p:spPr>
          <a:xfrm>
            <a:off x="10631713" y="983613"/>
            <a:ext cx="1306286" cy="20789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50" name="Picture 2" descr="http://ondax.com.s105551.gridserver.com/wp-content/uploads/2010/09/Filters1_800px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4419" y="2137478"/>
            <a:ext cx="2389333" cy="1481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7" name="群組 26"/>
          <p:cNvGrpSpPr/>
          <p:nvPr/>
        </p:nvGrpSpPr>
        <p:grpSpPr>
          <a:xfrm>
            <a:off x="5406573" y="1744354"/>
            <a:ext cx="6683828" cy="5012871"/>
            <a:chOff x="5254171" y="26824"/>
            <a:chExt cx="6683828" cy="5012871"/>
          </a:xfrm>
        </p:grpSpPr>
        <p:pic>
          <p:nvPicPr>
            <p:cNvPr id="16" name="圖片 1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4171" y="26824"/>
              <a:ext cx="6683828" cy="5012871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字方塊 16"/>
                <p:cNvSpPr txBox="1"/>
                <p:nvPr/>
              </p:nvSpPr>
              <p:spPr>
                <a:xfrm>
                  <a:off x="8418328" y="4028666"/>
                  <a:ext cx="355514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𝜈</m:t>
                        </m:r>
                      </m:oMath>
                    </m:oMathPara>
                  </a14:m>
                  <a:endParaRPr lang="en-US" sz="3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文字方塊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18328" y="4028666"/>
                  <a:ext cx="355514" cy="64633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直線接點 18"/>
            <p:cNvCxnSpPr>
              <a:endCxn id="17" idx="0"/>
            </p:cNvCxnSpPr>
            <p:nvPr/>
          </p:nvCxnSpPr>
          <p:spPr>
            <a:xfrm>
              <a:off x="8596085" y="983613"/>
              <a:ext cx="0" cy="3045053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/>
            <p:nvPr/>
          </p:nvCxnSpPr>
          <p:spPr>
            <a:xfrm>
              <a:off x="7082971" y="2506139"/>
              <a:ext cx="14515" cy="1571171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直線單箭頭接點 23"/>
            <p:cNvCxnSpPr/>
            <p:nvPr/>
          </p:nvCxnSpPr>
          <p:spPr>
            <a:xfrm flipV="1">
              <a:off x="7072129" y="2496754"/>
              <a:ext cx="1514907" cy="938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字方塊 24"/>
                <p:cNvSpPr txBox="1"/>
                <p:nvPr/>
              </p:nvSpPr>
              <p:spPr>
                <a:xfrm>
                  <a:off x="7113900" y="2546354"/>
                  <a:ext cx="355514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360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en-US" sz="3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lang="en-US" sz="3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𝑙𝑎𝑠𝑒𝑟</m:t>
                            </m:r>
                          </m:sub>
                        </m:sSub>
                      </m:oMath>
                    </m:oMathPara>
                  </a14:m>
                  <a:endParaRPr lang="en-US" sz="3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文字方塊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3900" y="2546354"/>
                  <a:ext cx="355514" cy="646331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r="-30689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54067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9571" y="11385"/>
            <a:ext cx="10515600" cy="1325563"/>
          </a:xfrm>
        </p:spPr>
        <p:txBody>
          <a:bodyPr/>
          <a:lstStyle/>
          <a:p>
            <a:r>
              <a:rPr lang="en-US" altLang="zh-HK" dirty="0" smtClean="0"/>
              <a:t>Purpose – Cold Atom Physics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15685" y="1201510"/>
            <a:ext cx="10515600" cy="4351338"/>
          </a:xfrm>
        </p:spPr>
        <p:txBody>
          <a:bodyPr/>
          <a:lstStyle/>
          <a:p>
            <a:r>
              <a:rPr lang="en-US" altLang="zh-HK" dirty="0" smtClean="0"/>
              <a:t>Probe atoms</a:t>
            </a:r>
          </a:p>
          <a:p>
            <a:r>
              <a:rPr lang="en-US" altLang="zh-HK" dirty="0" smtClean="0"/>
              <a:t>laser cooling</a:t>
            </a:r>
          </a:p>
          <a:p>
            <a:r>
              <a:rPr lang="en-US" altLang="zh-HK" dirty="0" smtClean="0"/>
              <a:t>Coherent control on atomic states</a:t>
            </a:r>
          </a:p>
          <a:p>
            <a:r>
              <a:rPr lang="en-US" altLang="zh-HK" dirty="0"/>
              <a:t>o</a:t>
            </a:r>
            <a:r>
              <a:rPr lang="en-US" altLang="zh-HK" dirty="0" smtClean="0"/>
              <a:t>ptical trap (detuned)</a:t>
            </a:r>
            <a:endParaRPr lang="zh-HK" altLang="en-US" dirty="0"/>
          </a:p>
        </p:txBody>
      </p:sp>
      <p:pic>
        <p:nvPicPr>
          <p:cNvPr id="1026" name="Picture 2" descr="https://lh5.googleusercontent.com/-xDkd6sDaOes/Uih4u3j5bdI/AAAAAAAAEQw/_lm4UfKuHZY/w981-h553-no/IMAG024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3972" y="946951"/>
            <a:ext cx="5606143" cy="3160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5.googleusercontent.com/-k1ec6bZ4bMk/UihsKk--vNI/AAAAAAAAEQY/L85V0G0iOCE/w981-h553-no/IMAG024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1233" y="3214619"/>
            <a:ext cx="6027510" cy="3397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839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47"/>
            <a:ext cx="12192000" cy="6854653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6633604" y="2056102"/>
            <a:ext cx="5405996" cy="35394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3200" dirty="0" smtClean="0"/>
              <a:t>Idea: </a:t>
            </a:r>
            <a:r>
              <a:rPr lang="en-US" sz="3200" dirty="0"/>
              <a:t>Monolithic cavity design</a:t>
            </a:r>
          </a:p>
          <a:p>
            <a:r>
              <a:rPr lang="en-US" altLang="zh-HK" sz="3200" dirty="0" smtClean="0"/>
              <a:t>1.high </a:t>
            </a:r>
            <a:r>
              <a:rPr lang="en-US" altLang="zh-HK" sz="3200" dirty="0"/>
              <a:t>heat capacity</a:t>
            </a:r>
          </a:p>
          <a:p>
            <a:r>
              <a:rPr lang="en-US" altLang="zh-HK" sz="3200" dirty="0"/>
              <a:t>2.good heat conductivity</a:t>
            </a:r>
          </a:p>
          <a:p>
            <a:pPr marL="457200" indent="-457200">
              <a:buFont typeface="Symbol" panose="05050102010706020507" pitchFamily="18" charset="2"/>
              <a:buChar char="Þ"/>
            </a:pPr>
            <a:r>
              <a:rPr lang="en-US" altLang="zh-HK" sz="3200" dirty="0"/>
              <a:t>temperature </a:t>
            </a:r>
            <a:r>
              <a:rPr lang="en-US" altLang="zh-HK" sz="3200" dirty="0" smtClean="0"/>
              <a:t>control</a:t>
            </a:r>
          </a:p>
          <a:p>
            <a:endParaRPr lang="en-US" altLang="zh-HK" sz="3200" dirty="0"/>
          </a:p>
          <a:p>
            <a:r>
              <a:rPr lang="en-US" altLang="zh-HK" sz="3200" dirty="0" smtClean="0"/>
              <a:t>Mechanical Stability </a:t>
            </a:r>
            <a:endParaRPr lang="en-US" altLang="zh-HK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HK" altLang="en-US" sz="32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47"/>
            <a:ext cx="12192000" cy="6854653"/>
          </a:xfrm>
          <a:prstGeom prst="rect">
            <a:avLst/>
          </a:prstGeom>
        </p:spPr>
      </p:pic>
      <p:pic>
        <p:nvPicPr>
          <p:cNvPr id="2050" name="Picture 2" descr="https://lh6.googleusercontent.com/-k-K5brb5TMQ/UiVf_iIpPSI/AAAAAAAAEO0/pUJIHoqawW8/w905-h510-no/IMAG024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937" y="1396941"/>
            <a:ext cx="8620125" cy="485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6821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Littrow configuration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475343" y="1697719"/>
                <a:ext cx="4851400" cy="1176110"/>
              </a:xfrm>
            </p:spPr>
            <p:txBody>
              <a:bodyPr/>
              <a:lstStyle/>
              <a:p>
                <a:r>
                  <a:rPr lang="en-US" dirty="0" smtClean="0"/>
                  <a:t>Grating equation: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5343" y="1697719"/>
                <a:ext cx="4851400" cy="1176110"/>
              </a:xfrm>
              <a:blipFill rotWithShape="0">
                <a:blip r:embed="rId2"/>
                <a:stretch>
                  <a:fillRect l="-2261" t="-8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 descr="畫面剪輯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40" r="409"/>
          <a:stretch/>
        </p:blipFill>
        <p:spPr>
          <a:xfrm>
            <a:off x="5729472" y="1690688"/>
            <a:ext cx="5624328" cy="4004441"/>
          </a:xfrm>
          <a:prstGeom prst="rect">
            <a:avLst/>
          </a:prstGeom>
        </p:spPr>
      </p:pic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5443" y="1296443"/>
            <a:ext cx="6772386" cy="5369617"/>
          </a:xfrm>
          <a:prstGeom prst="rect">
            <a:avLst/>
          </a:prstGeom>
        </p:spPr>
      </p:pic>
      <p:cxnSp>
        <p:nvCxnSpPr>
          <p:cNvPr id="7" name="直線單箭頭接點 6"/>
          <p:cNvCxnSpPr/>
          <p:nvPr/>
        </p:nvCxnSpPr>
        <p:spPr>
          <a:xfrm>
            <a:off x="7271657" y="3556000"/>
            <a:ext cx="2235200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 flipH="1" flipV="1">
            <a:off x="7271657" y="3534229"/>
            <a:ext cx="2227922" cy="2177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內容版面配置區 2"/>
              <p:cNvSpPr txBox="1">
                <a:spLocks/>
              </p:cNvSpPr>
              <p:nvPr/>
            </p:nvSpPr>
            <p:spPr>
              <a:xfrm>
                <a:off x="389693" y="3273900"/>
                <a:ext cx="4851400" cy="117611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m=1,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 smtClean="0"/>
                  <a:t> for optical feed back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內容版面配置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693" y="3273900"/>
                <a:ext cx="4851400" cy="1176110"/>
              </a:xfrm>
              <a:prstGeom prst="rect">
                <a:avLst/>
              </a:prstGeom>
              <a:blipFill rotWithShape="0">
                <a:blip r:embed="rId5"/>
                <a:stretch>
                  <a:fillRect l="-2010" t="-7772" r="-1508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字方塊 10"/>
          <p:cNvSpPr txBox="1"/>
          <p:nvPr/>
        </p:nvSpPr>
        <p:spPr>
          <a:xfrm>
            <a:off x="5729472" y="1627853"/>
            <a:ext cx="3598806" cy="10772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m=1</a:t>
            </a:r>
          </a:p>
          <a:p>
            <a:pPr algn="ctr"/>
            <a:r>
              <a:rPr lang="en-US" sz="3200" dirty="0"/>
              <a:t>o</a:t>
            </a:r>
            <a:r>
              <a:rPr lang="en-US" sz="3200" dirty="0" smtClean="0"/>
              <a:t>ptical feed back</a:t>
            </a:r>
            <a:endParaRPr lang="en-US" sz="3200" dirty="0"/>
          </a:p>
        </p:txBody>
      </p:sp>
      <p:cxnSp>
        <p:nvCxnSpPr>
          <p:cNvPr id="15" name="直線單箭頭接點 14"/>
          <p:cNvCxnSpPr/>
          <p:nvPr/>
        </p:nvCxnSpPr>
        <p:spPr>
          <a:xfrm flipH="1">
            <a:off x="9499579" y="3556000"/>
            <a:ext cx="7278" cy="99261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>
            <a:off x="9506857" y="4525224"/>
            <a:ext cx="2042275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內容版面配置區 2"/>
              <p:cNvSpPr txBox="1">
                <a:spLocks/>
              </p:cNvSpPr>
              <p:nvPr/>
            </p:nvSpPr>
            <p:spPr>
              <a:xfrm>
                <a:off x="475343" y="4850082"/>
                <a:ext cx="4851400" cy="117611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m=0 for beam output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 smtClean="0"/>
                  <a:t> (law of reflection)</a:t>
                </a:r>
                <a:endParaRPr lang="en-US" dirty="0"/>
              </a:p>
            </p:txBody>
          </p:sp>
        </mc:Choice>
        <mc:Fallback xmlns="">
          <p:sp>
            <p:nvSpPr>
              <p:cNvPr id="20" name="內容版面配置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343" y="4850082"/>
                <a:ext cx="4851400" cy="1176110"/>
              </a:xfrm>
              <a:prstGeom prst="rect">
                <a:avLst/>
              </a:prstGeom>
              <a:blipFill rotWithShape="0">
                <a:blip r:embed="rId6"/>
                <a:stretch>
                  <a:fillRect l="-2261" t="-88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字方塊 20"/>
          <p:cNvSpPr txBox="1"/>
          <p:nvPr/>
        </p:nvSpPr>
        <p:spPr>
          <a:xfrm>
            <a:off x="7852660" y="5202863"/>
            <a:ext cx="3598806" cy="10772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m=0</a:t>
            </a:r>
          </a:p>
          <a:p>
            <a:pPr algn="ctr"/>
            <a:r>
              <a:rPr lang="en-US" sz="3200" dirty="0"/>
              <a:t>b</a:t>
            </a:r>
            <a:r>
              <a:rPr lang="en-US" sz="3200" dirty="0" smtClean="0"/>
              <a:t>eam output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內容版面配置區 2"/>
              <p:cNvSpPr txBox="1">
                <a:spLocks/>
              </p:cNvSpPr>
              <p:nvPr/>
            </p:nvSpPr>
            <p:spPr>
              <a:xfrm>
                <a:off x="677990" y="4525224"/>
                <a:ext cx="6438714" cy="1978799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endParaRPr lang="en-US" dirty="0" smtClean="0"/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𝑚𝑚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1800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=1×780.25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𝑛𝑚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=44.606°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內容版面配置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990" y="4525224"/>
                <a:ext cx="6438714" cy="197879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字方塊 5"/>
          <p:cNvSpPr txBox="1"/>
          <p:nvPr/>
        </p:nvSpPr>
        <p:spPr>
          <a:xfrm>
            <a:off x="8769868" y="365124"/>
            <a:ext cx="3142343" cy="15696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HK" sz="2400" dirty="0"/>
              <a:t>The grating is always parallel to the mirror.</a:t>
            </a:r>
          </a:p>
          <a:p>
            <a:pPr marL="457200" indent="-457200">
              <a:buFont typeface="Symbol" panose="05050102010706020507" pitchFamily="18" charset="2"/>
              <a:buChar char="Þ"/>
            </a:pPr>
            <a:r>
              <a:rPr lang="en-US" altLang="zh-HK" sz="2400" dirty="0"/>
              <a:t>No angle shift</a:t>
            </a:r>
          </a:p>
          <a:p>
            <a:pPr algn="ctr"/>
            <a:r>
              <a:rPr lang="en-US" altLang="zh-HK" sz="2400" dirty="0">
                <a:latin typeface="Cambria Math" panose="02040503050406030204" pitchFamily="18" charset="0"/>
              </a:rPr>
              <a:t>Δ𝑥=2𝑙Δ</a:t>
            </a:r>
            <a:r>
              <a:rPr lang="en-US" altLang="zh-HK" sz="2400" dirty="0" smtClean="0">
                <a:latin typeface="Cambria Math" panose="02040503050406030204" pitchFamily="18" charset="0"/>
              </a:rPr>
              <a:t>𝜃</a:t>
            </a:r>
            <a:endParaRPr lang="zh-HK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76052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20" grpId="0"/>
      <p:bldP spid="21" grpId="0" animBg="1"/>
      <p:bldP spid="22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Threshold Current</a:t>
            </a:r>
            <a:endParaRPr lang="en-US" dirty="0"/>
          </a:p>
        </p:txBody>
      </p:sp>
      <p:pic>
        <p:nvPicPr>
          <p:cNvPr id="3074" name="Picture 2" descr="https://lh5.googleusercontent.com/-Q8_FkTbPk4o/UiWPx1KUHsI/AAAAAAAAEPM/1DhgunvjNAI/s800/IMAG0243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386286" y="1909899"/>
            <a:ext cx="5471886" cy="4068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03816"/>
            <a:ext cx="6773645" cy="5080234"/>
          </a:xfrm>
        </p:spPr>
      </p:pic>
    </p:spTree>
    <p:extLst>
      <p:ext uri="{BB962C8B-B14F-4D97-AF65-F5344CB8AC3E}">
        <p14:creationId xmlns:p14="http://schemas.microsoft.com/office/powerpoint/2010/main" val="3054095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6423</TotalTime>
  <Words>284</Words>
  <Application>Microsoft Office PowerPoint</Application>
  <PresentationFormat>寬螢幕</PresentationFormat>
  <Paragraphs>120</Paragraphs>
  <Slides>22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30" baseType="lpstr">
      <vt:lpstr>新細明體</vt:lpstr>
      <vt:lpstr>Arial</vt:lpstr>
      <vt:lpstr>Bradley Hand ITC</vt:lpstr>
      <vt:lpstr>Calibri</vt:lpstr>
      <vt:lpstr>Calibri Light</vt:lpstr>
      <vt:lpstr>Cambria Math</vt:lpstr>
      <vt:lpstr>Symbol</vt:lpstr>
      <vt:lpstr>Office Theme</vt:lpstr>
      <vt:lpstr>A Narrow Linewidth Laser for Atomic Physics</vt:lpstr>
      <vt:lpstr>Outline</vt:lpstr>
      <vt:lpstr>Introduction to ECDL</vt:lpstr>
      <vt:lpstr>Diode Laser for Atomic Physics</vt:lpstr>
      <vt:lpstr>External Cavity</vt:lpstr>
      <vt:lpstr>Purpose – Cold Atom Physics</vt:lpstr>
      <vt:lpstr>PowerPoint 簡報</vt:lpstr>
      <vt:lpstr>Littrow configuration</vt:lpstr>
      <vt:lpstr>Threshold Current</vt:lpstr>
      <vt:lpstr>Free running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Conclusion</vt:lpstr>
      <vt:lpstr>Future Work</vt:lpstr>
      <vt:lpstr>Acknowledgement</vt:lpstr>
      <vt:lpstr>Mode-Hop-Free Tuning Range ≈ 1.7GHz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Gilbert Shih</dc:creator>
  <cp:lastModifiedBy>Gilbert Shih</cp:lastModifiedBy>
  <cp:revision>101</cp:revision>
  <dcterms:created xsi:type="dcterms:W3CDTF">2013-08-01T06:55:09Z</dcterms:created>
  <dcterms:modified xsi:type="dcterms:W3CDTF">2013-09-06T01:24:19Z</dcterms:modified>
</cp:coreProperties>
</file>