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1.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00" r:id="rId1"/>
    <p:sldMasterId id="2147483716" r:id="rId2"/>
  </p:sldMasterIdLst>
  <p:notesMasterIdLst>
    <p:notesMasterId r:id="rId67"/>
  </p:notesMasterIdLst>
  <p:handoutMasterIdLst>
    <p:handoutMasterId r:id="rId68"/>
  </p:handoutMasterIdLst>
  <p:sldIdLst>
    <p:sldId id="296" r:id="rId3"/>
    <p:sldId id="300" r:id="rId4"/>
    <p:sldId id="301" r:id="rId5"/>
    <p:sldId id="302" r:id="rId6"/>
    <p:sldId id="357" r:id="rId7"/>
    <p:sldId id="358" r:id="rId8"/>
    <p:sldId id="359" r:id="rId9"/>
    <p:sldId id="360" r:id="rId10"/>
    <p:sldId id="361" r:id="rId11"/>
    <p:sldId id="362" r:id="rId12"/>
    <p:sldId id="303" r:id="rId13"/>
    <p:sldId id="304" r:id="rId14"/>
    <p:sldId id="365" r:id="rId15"/>
    <p:sldId id="366" r:id="rId16"/>
    <p:sldId id="367" r:id="rId17"/>
    <p:sldId id="368" r:id="rId18"/>
    <p:sldId id="305" r:id="rId19"/>
    <p:sldId id="363" r:id="rId20"/>
    <p:sldId id="342" r:id="rId21"/>
    <p:sldId id="356" r:id="rId22"/>
    <p:sldId id="411" r:id="rId23"/>
    <p:sldId id="412" r:id="rId24"/>
    <p:sldId id="413" r:id="rId25"/>
    <p:sldId id="414" r:id="rId26"/>
    <p:sldId id="395" r:id="rId27"/>
    <p:sldId id="326" r:id="rId28"/>
    <p:sldId id="327" r:id="rId29"/>
    <p:sldId id="328" r:id="rId30"/>
    <p:sldId id="329" r:id="rId31"/>
    <p:sldId id="399" r:id="rId32"/>
    <p:sldId id="400" r:id="rId33"/>
    <p:sldId id="348" r:id="rId34"/>
    <p:sldId id="401" r:id="rId35"/>
    <p:sldId id="420" r:id="rId36"/>
    <p:sldId id="421" r:id="rId37"/>
    <p:sldId id="422" r:id="rId38"/>
    <p:sldId id="423" r:id="rId39"/>
    <p:sldId id="424" r:id="rId40"/>
    <p:sldId id="425" r:id="rId41"/>
    <p:sldId id="426" r:id="rId42"/>
    <p:sldId id="427" r:id="rId43"/>
    <p:sldId id="428" r:id="rId44"/>
    <p:sldId id="429" r:id="rId45"/>
    <p:sldId id="430" r:id="rId46"/>
    <p:sldId id="431" r:id="rId47"/>
    <p:sldId id="432" r:id="rId48"/>
    <p:sldId id="433" r:id="rId49"/>
    <p:sldId id="434" r:id="rId50"/>
    <p:sldId id="435" r:id="rId51"/>
    <p:sldId id="436" r:id="rId52"/>
    <p:sldId id="437" r:id="rId53"/>
    <p:sldId id="438" r:id="rId54"/>
    <p:sldId id="439" r:id="rId55"/>
    <p:sldId id="440" r:id="rId56"/>
    <p:sldId id="441" r:id="rId57"/>
    <p:sldId id="442" r:id="rId58"/>
    <p:sldId id="443" r:id="rId59"/>
    <p:sldId id="444" r:id="rId60"/>
    <p:sldId id="445" r:id="rId61"/>
    <p:sldId id="446" r:id="rId62"/>
    <p:sldId id="448" r:id="rId63"/>
    <p:sldId id="449" r:id="rId64"/>
    <p:sldId id="450" r:id="rId65"/>
    <p:sldId id="447" r:id="rId66"/>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3200"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3200"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3200"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32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32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32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32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32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53" autoAdjust="0"/>
    <p:restoredTop sz="94660"/>
  </p:normalViewPr>
  <p:slideViewPr>
    <p:cSldViewPr snapToGrid="0">
      <p:cViewPr varScale="1">
        <p:scale>
          <a:sx n="67" d="100"/>
          <a:sy n="67" d="100"/>
        </p:scale>
        <p:origin x="-120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599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interSettings" Target="printerSettings/printerSettings1.bin"/><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79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79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79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E7821F4-3D82-9E48-BCEC-475B5080B2EA}" type="slidenum">
              <a:rPr lang="en-US"/>
              <a:pPr>
                <a:defRPr/>
              </a:pPr>
              <a:t>‹#›</a:t>
            </a:fld>
            <a:endParaRPr lang="en-US"/>
          </a:p>
        </p:txBody>
      </p:sp>
    </p:spTree>
    <p:extLst>
      <p:ext uri="{BB962C8B-B14F-4D97-AF65-F5344CB8AC3E}">
        <p14:creationId xmlns:p14="http://schemas.microsoft.com/office/powerpoint/2010/main" val="3394316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CA6807FC-3315-4441-AC29-5C823F4EC748}" type="slidenum">
              <a:rPr lang="en-US"/>
              <a:pPr>
                <a:defRPr/>
              </a:pPr>
              <a:t>‹#›</a:t>
            </a:fld>
            <a:endParaRPr lang="en-US"/>
          </a:p>
        </p:txBody>
      </p:sp>
    </p:spTree>
    <p:extLst>
      <p:ext uri="{BB962C8B-B14F-4D97-AF65-F5344CB8AC3E}">
        <p14:creationId xmlns:p14="http://schemas.microsoft.com/office/powerpoint/2010/main" val="7184518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52CEC239-35FC-F646-966A-A7AA3F305F44}" type="slidenum">
              <a:rPr lang="en-US"/>
              <a:pPr/>
              <a:t>1</a:t>
            </a:fld>
            <a:endParaRPr lang="en-US"/>
          </a:p>
        </p:txBody>
      </p:sp>
      <p:sp>
        <p:nvSpPr>
          <p:cNvPr id="17411" name="Rectangle 2"/>
          <p:cNvSpPr>
            <a:spLocks noGrp="1" noRot="1" noChangeAspect="1" noChangeArrowheads="1"/>
          </p:cNvSpPr>
          <p:nvPr>
            <p:ph type="sldImg"/>
          </p:nvPr>
        </p:nvSpPr>
        <p:spPr>
          <a:solidFill>
            <a:srgbClr val="FFFFFF"/>
          </a:solidFill>
          <a:ln/>
        </p:spPr>
      </p:sp>
      <p:sp>
        <p:nvSpPr>
          <p:cNvPr id="174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D9DA594-F99E-E249-ACEE-3B47D9A5FB85}" type="slidenum">
              <a:rPr lang="en-US"/>
              <a:pPr/>
              <a:t>26</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F6C17C97-8C9D-874D-886D-4BD2298BD33B}" type="slidenum">
              <a:rPr lang="en-US"/>
              <a:pPr/>
              <a:t>27</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744DD6D-91CD-F042-B4E0-DBF5D3108350}" type="slidenum">
              <a:rPr lang="en-US"/>
              <a:pPr/>
              <a:t>28</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42BB2C2-4019-6842-B43C-0CAD2CF2FA77}" type="slidenum">
              <a:rPr lang="en-US"/>
              <a:pPr/>
              <a:t>29</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4E7F585B-06B0-594C-BFC8-D473D6E76D59}" type="slidenum">
              <a:rPr lang="en-US"/>
              <a:pPr/>
              <a:t>32</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en-US" dirty="0" smtClean="0"/>
              <a:t>Quiescence search:</a:t>
            </a:r>
            <a:r>
              <a:rPr lang="en-US" baseline="0" dirty="0" smtClean="0"/>
              <a:t> Search active positions (evaluation more labile) than quiet positions</a:t>
            </a:r>
          </a:p>
          <a:p>
            <a:pPr eaLnBrk="1" hangingPunct="1"/>
            <a:r>
              <a:rPr lang="en-US" baseline="0" dirty="0" smtClean="0"/>
              <a:t>Singular extensions: Extend search one ply for moves that are relevant and look much better </a:t>
            </a:r>
            <a:r>
              <a:rPr lang="en-US" baseline="0" smtClean="0"/>
              <a:t>than alternatives</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t>34</a:t>
            </a:fld>
            <a:endParaRPr lang="en-US"/>
          </a:p>
        </p:txBody>
      </p:sp>
    </p:spTree>
    <p:extLst>
      <p:ext uri="{BB962C8B-B14F-4D97-AF65-F5344CB8AC3E}">
        <p14:creationId xmlns:p14="http://schemas.microsoft.com/office/powerpoint/2010/main" val="337910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t>35</a:t>
            </a:fld>
            <a:endParaRPr lang="en-US"/>
          </a:p>
        </p:txBody>
      </p:sp>
    </p:spTree>
    <p:extLst>
      <p:ext uri="{BB962C8B-B14F-4D97-AF65-F5344CB8AC3E}">
        <p14:creationId xmlns:p14="http://schemas.microsoft.com/office/powerpoint/2010/main" val="2285403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t>36</a:t>
            </a:fld>
            <a:endParaRPr lang="en-US"/>
          </a:p>
        </p:txBody>
      </p:sp>
    </p:spTree>
    <p:extLst>
      <p:ext uri="{BB962C8B-B14F-4D97-AF65-F5344CB8AC3E}">
        <p14:creationId xmlns:p14="http://schemas.microsoft.com/office/powerpoint/2010/main" val="924065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t>37</a:t>
            </a:fld>
            <a:endParaRPr lang="en-US"/>
          </a:p>
        </p:txBody>
      </p:sp>
    </p:spTree>
    <p:extLst>
      <p:ext uri="{BB962C8B-B14F-4D97-AF65-F5344CB8AC3E}">
        <p14:creationId xmlns:p14="http://schemas.microsoft.com/office/powerpoint/2010/main" val="4163598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t>38</a:t>
            </a:fld>
            <a:endParaRPr lang="en-US"/>
          </a:p>
        </p:txBody>
      </p:sp>
    </p:spTree>
    <p:extLst>
      <p:ext uri="{BB962C8B-B14F-4D97-AF65-F5344CB8AC3E}">
        <p14:creationId xmlns:p14="http://schemas.microsoft.com/office/powerpoint/2010/main" val="1482170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4037E0C3-E291-CB40-B6D7-EBB74B831B45}" type="slidenum">
              <a:rPr lang="en-US"/>
              <a:pPr/>
              <a:t>2</a:t>
            </a:fld>
            <a:endParaRPr lang="en-US"/>
          </a:p>
        </p:txBody>
      </p:sp>
      <p:sp>
        <p:nvSpPr>
          <p:cNvPr id="25603" name="Rectangle 2"/>
          <p:cNvSpPr>
            <a:spLocks noGrp="1" noRot="1" noChangeAspect="1" noChangeArrowheads="1" noTextEdit="1"/>
          </p:cNvSpPr>
          <p:nvPr>
            <p:ph type="sldImg"/>
          </p:nvPr>
        </p:nvSpPr>
        <p:spPr>
          <a:solidFill>
            <a:srgbClr val="FFFFFF"/>
          </a:solidFill>
          <a:ln/>
        </p:spPr>
      </p:sp>
      <p:sp>
        <p:nvSpPr>
          <p:cNvPr id="25604" name="Rectangle 3"/>
          <p:cNvSpPr>
            <a:spLocks noGrp="1" noChangeArrowheads="1"/>
          </p:cNvSpPr>
          <p:nvPr>
            <p:ph type="body" idx="1"/>
          </p:nvPr>
        </p:nvSpPr>
        <p:spPr>
          <a:solidFill>
            <a:srgbClr val="FFFFFF"/>
          </a:solidFill>
          <a:ln>
            <a:solidFill>
              <a:srgbClr val="000000"/>
            </a:solidFill>
          </a:ln>
        </p:spPr>
        <p:txBody>
          <a:bodyPr lIns="89730" tIns="44865" rIns="89730" bIns="44865"/>
          <a:lstStyle/>
          <a:p>
            <a:pPr eaLnBrk="1" hangingPunct="1"/>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t>39</a:t>
            </a:fld>
            <a:endParaRPr lang="en-US"/>
          </a:p>
        </p:txBody>
      </p:sp>
    </p:spTree>
    <p:extLst>
      <p:ext uri="{BB962C8B-B14F-4D97-AF65-F5344CB8AC3E}">
        <p14:creationId xmlns:p14="http://schemas.microsoft.com/office/powerpoint/2010/main" val="4095993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t>40</a:t>
            </a:fld>
            <a:endParaRPr lang="en-US"/>
          </a:p>
        </p:txBody>
      </p:sp>
    </p:spTree>
    <p:extLst>
      <p:ext uri="{BB962C8B-B14F-4D97-AF65-F5344CB8AC3E}">
        <p14:creationId xmlns:p14="http://schemas.microsoft.com/office/powerpoint/2010/main" val="370989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t>41</a:t>
            </a:fld>
            <a:endParaRPr lang="en-US"/>
          </a:p>
        </p:txBody>
      </p:sp>
    </p:spTree>
    <p:extLst>
      <p:ext uri="{BB962C8B-B14F-4D97-AF65-F5344CB8AC3E}">
        <p14:creationId xmlns:p14="http://schemas.microsoft.com/office/powerpoint/2010/main" val="1926905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t>42</a:t>
            </a:fld>
            <a:endParaRPr lang="en-US"/>
          </a:p>
        </p:txBody>
      </p:sp>
    </p:spTree>
    <p:extLst>
      <p:ext uri="{BB962C8B-B14F-4D97-AF65-F5344CB8AC3E}">
        <p14:creationId xmlns:p14="http://schemas.microsoft.com/office/powerpoint/2010/main" val="3357572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t>43</a:t>
            </a:fld>
            <a:endParaRPr lang="en-US"/>
          </a:p>
        </p:txBody>
      </p:sp>
    </p:spTree>
    <p:extLst>
      <p:ext uri="{BB962C8B-B14F-4D97-AF65-F5344CB8AC3E}">
        <p14:creationId xmlns:p14="http://schemas.microsoft.com/office/powerpoint/2010/main" val="208126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t>44</a:t>
            </a:fld>
            <a:endParaRPr lang="en-US"/>
          </a:p>
        </p:txBody>
      </p:sp>
    </p:spTree>
    <p:extLst>
      <p:ext uri="{BB962C8B-B14F-4D97-AF65-F5344CB8AC3E}">
        <p14:creationId xmlns:p14="http://schemas.microsoft.com/office/powerpoint/2010/main" val="19059865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t>45</a:t>
            </a:fld>
            <a:endParaRPr lang="en-US"/>
          </a:p>
        </p:txBody>
      </p:sp>
    </p:spTree>
    <p:extLst>
      <p:ext uri="{BB962C8B-B14F-4D97-AF65-F5344CB8AC3E}">
        <p14:creationId xmlns:p14="http://schemas.microsoft.com/office/powerpoint/2010/main" val="2375700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t>46</a:t>
            </a:fld>
            <a:endParaRPr lang="en-US"/>
          </a:p>
        </p:txBody>
      </p:sp>
    </p:spTree>
    <p:extLst>
      <p:ext uri="{BB962C8B-B14F-4D97-AF65-F5344CB8AC3E}">
        <p14:creationId xmlns:p14="http://schemas.microsoft.com/office/powerpoint/2010/main" val="1595870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t>47</a:t>
            </a:fld>
            <a:endParaRPr lang="en-US"/>
          </a:p>
        </p:txBody>
      </p:sp>
    </p:spTree>
    <p:extLst>
      <p:ext uri="{BB962C8B-B14F-4D97-AF65-F5344CB8AC3E}">
        <p14:creationId xmlns:p14="http://schemas.microsoft.com/office/powerpoint/2010/main" val="3256712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t>48</a:t>
            </a:fld>
            <a:endParaRPr lang="en-US"/>
          </a:p>
        </p:txBody>
      </p:sp>
    </p:spTree>
    <p:extLst>
      <p:ext uri="{BB962C8B-B14F-4D97-AF65-F5344CB8AC3E}">
        <p14:creationId xmlns:p14="http://schemas.microsoft.com/office/powerpoint/2010/main" val="371316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DC9BD1E-439A-3E48-8D88-CAA5F134EA47}"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solidFill>
            <a:srgbClr val="FFFFFF"/>
          </a:solidFill>
          <a:ln>
            <a:solidFill>
              <a:srgbClr val="000000"/>
            </a:solidFill>
          </a:ln>
        </p:spPr>
        <p:txBody>
          <a:bodyPr lIns="89730" tIns="44865" rIns="89730" bIns="44865"/>
          <a:lstStyle/>
          <a:p>
            <a:pPr marL="228600" indent="-228600" eaLnBrk="1" hangingPunct="1"/>
            <a:r>
              <a:rPr lang="en-GB" dirty="0" smtClean="0"/>
              <a:t>Differentiate whether game itself is stochastic versus uncertainty due to other players.</a:t>
            </a:r>
          </a:p>
          <a:p>
            <a:pPr marL="228600" indent="-228600" eaLnBrk="1" hangingPunct="1"/>
            <a:r>
              <a:rPr lang="en-GB" dirty="0" smtClean="0"/>
              <a:t>Differentiate whether all information is available to players versus some hidden.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t>54</a:t>
            </a:fld>
            <a:endParaRPr lang="en-US"/>
          </a:p>
        </p:txBody>
      </p:sp>
    </p:spTree>
    <p:extLst>
      <p:ext uri="{BB962C8B-B14F-4D97-AF65-F5344CB8AC3E}">
        <p14:creationId xmlns:p14="http://schemas.microsoft.com/office/powerpoint/2010/main" val="371316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63</a:t>
            </a:fld>
            <a:endParaRPr lang="en-US"/>
          </a:p>
        </p:txBody>
      </p:sp>
    </p:spTree>
    <p:extLst>
      <p:ext uri="{BB962C8B-B14F-4D97-AF65-F5344CB8AC3E}">
        <p14:creationId xmlns:p14="http://schemas.microsoft.com/office/powerpoint/2010/main" val="3663276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64</a:t>
            </a:fld>
            <a:endParaRPr lang="en-US"/>
          </a:p>
        </p:txBody>
      </p:sp>
    </p:spTree>
    <p:extLst>
      <p:ext uri="{BB962C8B-B14F-4D97-AF65-F5344CB8AC3E}">
        <p14:creationId xmlns:p14="http://schemas.microsoft.com/office/powerpoint/2010/main" val="3182778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ACB2957C-077D-0C42-BA42-B0715B023A5B}"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solidFill>
            <a:srgbClr val="FFFFFF"/>
          </a:solidFill>
          <a:ln>
            <a:solidFill>
              <a:srgbClr val="000000"/>
            </a:solidFill>
          </a:ln>
        </p:spPr>
        <p:txBody>
          <a:bodyPr lIns="89730" tIns="44865" rIns="89730" bIns="44865"/>
          <a:lstStyle/>
          <a:p>
            <a:pPr eaLnBrk="1" hangingPunct="1"/>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99E06BF-9BA0-AE43-8C0D-65F318DD83E0}" type="slidenum">
              <a:rPr lang="en-US"/>
              <a:pPr/>
              <a:t>11</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lIns="89730" tIns="44865" rIns="89730" bIns="44865"/>
          <a:lstStyle/>
          <a:p>
            <a:pPr eaLnBrk="1" hangingPunct="1"/>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19C2073-A6BC-FF47-B526-783DDB74C9C4}" type="slidenum">
              <a:rPr lang="en-US"/>
              <a:pPr/>
              <a:t>12</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72A8D89-9001-FA46-A0B0-E5CADAA7DE02}" type="slidenum">
              <a:rPr lang="en-US"/>
              <a:pPr/>
              <a:t>17</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lIns="89730" tIns="44865" rIns="89730" bIns="44865"/>
          <a:lstStyle/>
          <a:p>
            <a:pPr eaLnBrk="1" hangingPunct="1"/>
            <a:r>
              <a:rPr lang="en-GB" dirty="0" smtClean="0"/>
              <a:t>End</a:t>
            </a:r>
            <a:r>
              <a:rPr lang="en-GB" baseline="0" dirty="0" smtClean="0"/>
              <a:t> up at bottom left if both play optimally</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102DF478-591A-2F49-B7CB-C0B9B98D5F53}" type="slidenum">
              <a:rPr lang="en-US"/>
              <a:pPr/>
              <a:t>18</a:t>
            </a:fld>
            <a:endParaRPr lang="en-US"/>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lIns="89730" tIns="44865" rIns="89730" bIns="44865"/>
          <a:lstStyle/>
          <a:p>
            <a:pPr eaLnBrk="1" hangingPunct="1"/>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0E11439-751E-864E-84DA-42F462101AD7}" type="slidenum">
              <a:rPr lang="en-US"/>
              <a:pPr/>
              <a:t>19</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962ECBBC-CF85-884C-9164-C63907A10CD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E647C37-6CD1-AB4D-B472-A5242726533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0D4B22F-8252-4149-9AD9-3E71DB618E99}"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smtClean="0"/>
              <a:t>Click to add title</a:t>
            </a:r>
            <a:endParaRPr lang="en-US" dirty="0"/>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timing>
    <p:tnLst>
      <p:par>
        <p:cTn xmlns:p14="http://schemas.microsoft.com/office/powerpoint/2010/mai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95400"/>
            <a:ext cx="8178800" cy="47625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FEAEC8-EC79-0541-B545-75DF5D5D4634}" type="slidenum">
              <a:rPr lang="en-US" smtClean="0"/>
              <a:pPr>
                <a:defRPr/>
              </a:pPr>
              <a:t>‹#›</a:t>
            </a:fld>
            <a:endParaRPr 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smtClean="0"/>
              <a:t>Click to add title</a:t>
            </a:r>
            <a:endParaRPr lang="en-US" dirty="0"/>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timing>
    <p:tnLst>
      <p:par>
        <p:cTn xmlns:p14="http://schemas.microsoft.com/office/powerpoint/2010/mai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a:lstStyle>
            <a:lvl1pPr>
              <a:defRPr/>
            </a:lvl1pPr>
          </a:lstStyle>
          <a:p>
            <a:fld id="{4349578F-3BE6-433F-9188-C5D65AE9E2E7}" type="slidenum">
              <a:rPr lang="en-US"/>
              <a:pPr/>
              <a:t>‹#›</a:t>
            </a:fld>
            <a:endParaRPr lang="en-US"/>
          </a:p>
        </p:txBody>
      </p:sp>
    </p:spTree>
    <p:extLst>
      <p:ext uri="{BB962C8B-B14F-4D97-AF65-F5344CB8AC3E}">
        <p14:creationId xmlns:p14="http://schemas.microsoft.com/office/powerpoint/2010/main" val="3429784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25FC387-D6ED-8F40-826E-ED0E74977C77}"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33999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2D3A695E-CF49-844C-908C-762332DE5207}"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45137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Slide Number Placeholder 7"/>
          <p:cNvSpPr>
            <a:spLocks noGrp="1"/>
          </p:cNvSpPr>
          <p:nvPr>
            <p:ph type="sldNum" sz="quarter" idx="11"/>
          </p:nvPr>
        </p:nvSpPr>
        <p:spPr/>
        <p:txBody>
          <a:bodyPr/>
          <a:lstStyle/>
          <a:p>
            <a:fld id="{F2A70B9C-C57A-3D4C-A52F-B9A7773FFEFE}" type="slidenum">
              <a:rPr lang="en-US" smtClean="0">
                <a:solidFill>
                  <a:srgbClr val="D1282E"/>
                </a:solidFill>
              </a:rPr>
              <a:pPr/>
              <a:t>‹#›</a:t>
            </a:fld>
            <a:endParaRPr lang="en-US">
              <a:solidFill>
                <a:srgbClr val="D1282E"/>
              </a:solidFill>
            </a:endParaRPr>
          </a:p>
        </p:txBody>
      </p:sp>
      <p:sp>
        <p:nvSpPr>
          <p:cNvPr id="9" name="Footer Placeholder 8"/>
          <p:cNvSpPr>
            <a:spLocks noGrp="1"/>
          </p:cNvSpPr>
          <p:nvPr>
            <p:ph type="ftr" sz="quarter" idx="12"/>
          </p:nvPr>
        </p:nvSpPr>
        <p:spPr/>
        <p:txBody>
          <a:bodyPr/>
          <a:lstStyle/>
          <a:p>
            <a:endParaRPr lang="en-US">
              <a:solidFill>
                <a:srgbClr val="000000"/>
              </a:solidFill>
            </a:endParaRPr>
          </a:p>
        </p:txBody>
      </p:sp>
    </p:spTree>
    <p:extLst>
      <p:ext uri="{BB962C8B-B14F-4D97-AF65-F5344CB8AC3E}">
        <p14:creationId xmlns:p14="http://schemas.microsoft.com/office/powerpoint/2010/main" val="13960392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3C6A6ADA-231C-2F4E-9AF9-D7EAFFA7E30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97489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FF4C46F-224F-CD4C-B0BF-3F54B661D33D}"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4E0E8C61-63B8-9343-8A74-941ED303D62D}"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41866831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EA868E83-1B78-5545-806D-587471DC150E}"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32396361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8C2624EC-1F17-4A4F-B36C-388417E6C1F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7419760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D421B90F-881D-8344-A850-3DEAE14EA74D}" type="slidenum">
              <a:rPr lang="en-US" smtClean="0">
                <a:solidFill>
                  <a:srgbClr val="D1282E"/>
                </a:solidFill>
              </a:rPr>
              <a:pPr/>
              <a:t>‹#›</a:t>
            </a:fld>
            <a:endParaRPr lang="en-US">
              <a:solidFill>
                <a:srgbClr val="D1282E"/>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779990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B3C1ECC-FBA0-9A4B-A4FA-F0062402B84B}"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2311737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049C0F18-5A12-5C4B-BF6F-8FCDBAC16295}"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681300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174F3DA3-7DD5-E94E-9F4F-2E9AF0C8182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0594219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smtClean="0"/>
              <a:t>Click to add title</a:t>
            </a:r>
            <a:endParaRPr lang="en-US" dirty="0"/>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997494242"/>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95400"/>
            <a:ext cx="8178800" cy="47625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50DF0C5-07C2-9C40-92E3-D1200EA5F8A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3509664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smtClean="0"/>
              <a:t>Click to add title</a:t>
            </a:r>
            <a:endParaRPr lang="en-US" dirty="0"/>
          </a:p>
        </p:txBody>
      </p:sp>
      <p:sp>
        <p:nvSpPr>
          <p:cNvPr id="7" name="Line 10"/>
          <p:cNvSpPr>
            <a:spLocks noChangeShapeType="1"/>
          </p:cNvSpPr>
          <p:nvPr userDrawn="1"/>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105940682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Slide Number Placeholder 7"/>
          <p:cNvSpPr>
            <a:spLocks noGrp="1"/>
          </p:cNvSpPr>
          <p:nvPr>
            <p:ph type="sldNum" sz="quarter" idx="11"/>
          </p:nvPr>
        </p:nvSpPr>
        <p:spPr/>
        <p:txBody>
          <a:bodyPr/>
          <a:lstStyle/>
          <a:p>
            <a:pPr>
              <a:defRPr/>
            </a:pPr>
            <a:fld id="{B86AB8ED-36A4-9748-B6A8-32FA124E8692}" type="slidenum">
              <a:rPr lang="en-US" smtClean="0"/>
              <a:pPr>
                <a:defRPr/>
              </a:pPr>
              <a:t>‹#›</a:t>
            </a:fld>
            <a:endParaRPr lang="en-US"/>
          </a:p>
        </p:txBody>
      </p:sp>
      <p:sp>
        <p:nvSpPr>
          <p:cNvPr id="9" name="Footer Placeholder 8"/>
          <p:cNvSpPr>
            <a:spLocks noGrp="1"/>
          </p:cNvSpPr>
          <p:nvPr>
            <p:ph type="ftr" sz="quarter" idx="12"/>
          </p:nvPr>
        </p:nvSpPr>
        <p:spPr/>
        <p:txBody>
          <a:body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150602B-5BA1-C44E-B167-046C24638147}"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2830F0D-0189-7C4C-B5D1-0FD65F6EE24C}"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96B1922-A490-4A41-B516-AE351640582B}"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2CC91A5-08F4-A847-B2D1-C1689840B65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99F08F9-2F7A-554A-B5AF-9625458C775A}" type="slidenum">
              <a:rPr lang="en-US" smtClean="0"/>
              <a:pPr>
                <a:defRPr/>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defRPr/>
            </a:pPr>
            <a:fld id="{316433F8-09B6-0645-843A-0853EC5C2F6F}" type="slidenum">
              <a:rPr lang="en-US" smtClean="0"/>
              <a:pPr>
                <a:defRPr/>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slideLayout" Target="../slideLayouts/slideLayout27.xml"/><Relationship Id="rId13" Type="http://schemas.openxmlformats.org/officeDocument/2006/relationships/slideLayout" Target="../slideLayouts/slideLayout28.xml"/><Relationship Id="rId14" Type="http://schemas.openxmlformats.org/officeDocument/2006/relationships/slideLayout" Target="../slideLayouts/slideLayout29.xml"/><Relationship Id="rId15"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a:defRPr/>
            </a:pPr>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a:defRPr/>
            </a:pPr>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pPr>
              <a:defRPr/>
            </a:pPr>
            <a:fld id="{BEFEAEC8-EC79-0541-B545-75DF5D5D4634}" type="slidenum">
              <a:rPr lang="en-US" smtClean="0"/>
              <a:pPr>
                <a:defRPr/>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31" r:id="rId15"/>
  </p:sldLayoutIdLst>
  <p:hf hdr="0" ft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solidFill>
                <a:srgbClr val="000000"/>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50DF0C5-07C2-9C40-92E3-D1200EA5F8AC}" type="slidenum">
              <a:rPr lang="en-US" smtClean="0">
                <a:solidFill>
                  <a:srgbClr val="D1282E"/>
                </a:solidFill>
              </a:rPr>
              <a:pPr/>
              <a:t>‹#›</a:t>
            </a:fld>
            <a:endParaRPr lang="en-US">
              <a:solidFill>
                <a:srgbClr val="D1282E"/>
              </a:solidFill>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33492176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hf hdr="0" ft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jpeg"/><Relationship Id="rId10"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ocf.berkeley.edu/~yosenl/extras/alphabeta/alphabeta.html" TargetMode="Externa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393700" y="2286000"/>
            <a:ext cx="8302625" cy="1143000"/>
          </a:xfrm>
        </p:spPr>
        <p:txBody>
          <a:bodyPr/>
          <a:lstStyle/>
          <a:p>
            <a:pPr eaLnBrk="1" hangingPunct="1"/>
            <a:r>
              <a:rPr lang="en-US" sz="3600" dirty="0"/>
              <a:t>Artificial Intelligence</a:t>
            </a:r>
            <a:br>
              <a:rPr lang="en-US" sz="3600" dirty="0"/>
            </a:br>
            <a:r>
              <a:rPr lang="en-US" sz="3200" dirty="0">
                <a:solidFill>
                  <a:schemeClr val="accent1"/>
                </a:solidFill>
              </a:rPr>
              <a:t>Lecture </a:t>
            </a:r>
            <a:r>
              <a:rPr lang="en-US" sz="3200" dirty="0" smtClean="0">
                <a:solidFill>
                  <a:schemeClr val="accent1"/>
                </a:solidFill>
              </a:rPr>
              <a:t>4: </a:t>
            </a:r>
            <a:r>
              <a:rPr lang="en-US" sz="3200" dirty="0">
                <a:solidFill>
                  <a:schemeClr val="accent1"/>
                </a:solidFill>
              </a:rPr>
              <a:t>Adversarial </a:t>
            </a:r>
            <a:r>
              <a:rPr lang="en-US" sz="3200" dirty="0" smtClean="0">
                <a:solidFill>
                  <a:schemeClr val="accent1"/>
                </a:solidFill>
              </a:rPr>
              <a:t>Search (Games) &amp; CSP</a:t>
            </a:r>
            <a:r>
              <a:rPr lang="en-US" sz="3200" dirty="0">
                <a:solidFill>
                  <a:schemeClr val="accent1"/>
                </a:solidFill>
              </a:rPr>
              <a:t/>
            </a:r>
            <a:br>
              <a:rPr lang="en-US" sz="3200" dirty="0">
                <a:solidFill>
                  <a:schemeClr val="accent1"/>
                </a:solidFill>
              </a:rPr>
            </a:br>
            <a:r>
              <a:rPr lang="en-US" sz="2400" dirty="0" smtClean="0">
                <a:solidFill>
                  <a:schemeClr val="accent2"/>
                </a:solidFill>
              </a:rPr>
              <a:t>(Chapter 5 &amp; 6 )</a:t>
            </a:r>
            <a:endParaRPr lang="en-US" sz="3600" dirty="0"/>
          </a:p>
        </p:txBody>
      </p:sp>
      <p:sp>
        <p:nvSpPr>
          <p:cNvPr id="16387" name="Rectangle 3"/>
          <p:cNvSpPr>
            <a:spLocks noGrp="1" noChangeArrowheads="1"/>
          </p:cNvSpPr>
          <p:nvPr>
            <p:ph type="subTitle" idx="1"/>
          </p:nvPr>
        </p:nvSpPr>
        <p:spPr/>
        <p:txBody>
          <a:bodyPr>
            <a:normAutofit lnSpcReduction="10000"/>
          </a:bodyPr>
          <a:lstStyle/>
          <a:p>
            <a:pPr eaLnBrk="1" hangingPunct="1"/>
            <a:r>
              <a:rPr lang="en-US" smtClean="0"/>
              <a:t>Summer 2016</a:t>
            </a:r>
            <a:endParaRPr lang="en-US" dirty="0"/>
          </a:p>
          <a:p>
            <a:pPr eaLnBrk="1" hangingPunct="1"/>
            <a:r>
              <a:rPr lang="en-US" dirty="0"/>
              <a:t>Instructor: </a:t>
            </a:r>
            <a:r>
              <a:rPr lang="en-US" dirty="0" smtClean="0"/>
              <a:t>Sheila Tejada</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p:spPr>
        <p:txBody>
          <a:bodyPr/>
          <a:lstStyle/>
          <a:p>
            <a:r>
              <a:rPr lang="en-US"/>
              <a:t>CS 561,  Sessions 8-9</a:t>
            </a:r>
          </a:p>
        </p:txBody>
      </p:sp>
      <p:sp>
        <p:nvSpPr>
          <p:cNvPr id="62467" name="Slide Number Placeholder 5"/>
          <p:cNvSpPr>
            <a:spLocks noGrp="1"/>
          </p:cNvSpPr>
          <p:nvPr>
            <p:ph type="sldNum" sz="quarter" idx="12"/>
          </p:nvPr>
        </p:nvSpPr>
        <p:spPr>
          <a:noFill/>
        </p:spPr>
        <p:txBody>
          <a:bodyPr/>
          <a:lstStyle/>
          <a:p>
            <a:fld id="{97C2A065-06A5-B547-95B4-E7B207D90CF7}" type="slidenum">
              <a:rPr lang="en-US" smtClean="0"/>
              <a:pPr/>
              <a:t>10</a:t>
            </a:fld>
            <a:endParaRPr lang="en-US" smtClean="0"/>
          </a:p>
        </p:txBody>
      </p:sp>
      <p:sp>
        <p:nvSpPr>
          <p:cNvPr id="62468" name="Rectangle 273"/>
          <p:cNvSpPr>
            <a:spLocks noChangeArrowheads="1"/>
          </p:cNvSpPr>
          <p:nvPr/>
        </p:nvSpPr>
        <p:spPr bwMode="auto">
          <a:xfrm>
            <a:off x="3581400" y="6324600"/>
            <a:ext cx="2057400" cy="3810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62469" name="Rectangle 2"/>
          <p:cNvSpPr>
            <a:spLocks noGrp="1" noChangeArrowheads="1"/>
          </p:cNvSpPr>
          <p:nvPr>
            <p:ph type="title"/>
          </p:nvPr>
        </p:nvSpPr>
        <p:spPr/>
        <p:txBody>
          <a:bodyPr/>
          <a:lstStyle/>
          <a:p>
            <a:r>
              <a:rPr lang="en-US"/>
              <a:t>What is a good move?</a:t>
            </a:r>
          </a:p>
        </p:txBody>
      </p:sp>
      <p:sp>
        <p:nvSpPr>
          <p:cNvPr id="62470" name="Line 4"/>
          <p:cNvSpPr>
            <a:spLocks noChangeShapeType="1"/>
          </p:cNvSpPr>
          <p:nvPr/>
        </p:nvSpPr>
        <p:spPr bwMode="auto">
          <a:xfrm>
            <a:off x="3951288" y="2700338"/>
            <a:ext cx="476250" cy="349250"/>
          </a:xfrm>
          <a:prstGeom prst="line">
            <a:avLst/>
          </a:prstGeom>
          <a:noFill/>
          <a:ln w="57150" cmpd="sng">
            <a:solidFill>
              <a:srgbClr val="006600"/>
            </a:solidFill>
            <a:round/>
            <a:headEnd/>
            <a:tailEnd type="triangle" w="med" len="med"/>
          </a:ln>
        </p:spPr>
        <p:txBody>
          <a:bodyPr wrap="none" anchor="ctr">
            <a:prstTxWarp prst="textNoShape">
              <a:avLst/>
            </a:prstTxWarp>
          </a:bodyPr>
          <a:lstStyle/>
          <a:p>
            <a:endParaRPr lang="en-US"/>
          </a:p>
        </p:txBody>
      </p:sp>
      <p:sp>
        <p:nvSpPr>
          <p:cNvPr id="62471" name="Line 5"/>
          <p:cNvSpPr>
            <a:spLocks noChangeShapeType="1"/>
          </p:cNvSpPr>
          <p:nvPr/>
        </p:nvSpPr>
        <p:spPr bwMode="auto">
          <a:xfrm>
            <a:off x="3502025" y="2700338"/>
            <a:ext cx="0" cy="3683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2" name="Line 6"/>
          <p:cNvSpPr>
            <a:spLocks noChangeShapeType="1"/>
          </p:cNvSpPr>
          <p:nvPr/>
        </p:nvSpPr>
        <p:spPr bwMode="auto">
          <a:xfrm flipH="1">
            <a:off x="2555875" y="2617788"/>
            <a:ext cx="576263" cy="360362"/>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3" name="Line 7"/>
          <p:cNvSpPr>
            <a:spLocks noChangeShapeType="1"/>
          </p:cNvSpPr>
          <p:nvPr/>
        </p:nvSpPr>
        <p:spPr bwMode="auto">
          <a:xfrm flipH="1">
            <a:off x="1323975" y="4052888"/>
            <a:ext cx="908050" cy="1968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4" name="Line 8"/>
          <p:cNvSpPr>
            <a:spLocks noChangeShapeType="1"/>
          </p:cNvSpPr>
          <p:nvPr/>
        </p:nvSpPr>
        <p:spPr bwMode="auto">
          <a:xfrm flipH="1">
            <a:off x="2162175" y="4071938"/>
            <a:ext cx="88900" cy="2921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5" name="Line 9"/>
          <p:cNvSpPr>
            <a:spLocks noChangeShapeType="1"/>
          </p:cNvSpPr>
          <p:nvPr/>
        </p:nvSpPr>
        <p:spPr bwMode="auto">
          <a:xfrm flipH="1">
            <a:off x="3048000" y="3989388"/>
            <a:ext cx="30480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6" name="Line 10"/>
          <p:cNvSpPr>
            <a:spLocks noChangeShapeType="1"/>
          </p:cNvSpPr>
          <p:nvPr/>
        </p:nvSpPr>
        <p:spPr bwMode="auto">
          <a:xfrm>
            <a:off x="3581400" y="3989388"/>
            <a:ext cx="3810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7" name="Line 11"/>
          <p:cNvSpPr>
            <a:spLocks noChangeShapeType="1"/>
          </p:cNvSpPr>
          <p:nvPr/>
        </p:nvSpPr>
        <p:spPr bwMode="auto">
          <a:xfrm>
            <a:off x="4419600" y="3989388"/>
            <a:ext cx="15240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8" name="Line 12"/>
          <p:cNvSpPr>
            <a:spLocks noChangeShapeType="1"/>
          </p:cNvSpPr>
          <p:nvPr/>
        </p:nvSpPr>
        <p:spPr bwMode="auto">
          <a:xfrm>
            <a:off x="4419600" y="3989388"/>
            <a:ext cx="5334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9" name="Line 13"/>
          <p:cNvSpPr>
            <a:spLocks noChangeShapeType="1"/>
          </p:cNvSpPr>
          <p:nvPr/>
        </p:nvSpPr>
        <p:spPr bwMode="auto">
          <a:xfrm>
            <a:off x="1295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80" name="Line 14"/>
          <p:cNvSpPr>
            <a:spLocks noChangeShapeType="1"/>
          </p:cNvSpPr>
          <p:nvPr/>
        </p:nvSpPr>
        <p:spPr bwMode="auto">
          <a:xfrm>
            <a:off x="3200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81" name="Line 15"/>
          <p:cNvSpPr>
            <a:spLocks noChangeShapeType="1"/>
          </p:cNvSpPr>
          <p:nvPr/>
        </p:nvSpPr>
        <p:spPr bwMode="auto">
          <a:xfrm>
            <a:off x="5105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82" name="Line 16"/>
          <p:cNvSpPr>
            <a:spLocks noChangeShapeType="1"/>
          </p:cNvSpPr>
          <p:nvPr/>
        </p:nvSpPr>
        <p:spPr bwMode="auto">
          <a:xfrm>
            <a:off x="60198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83" name="AutoShape 17"/>
          <p:cNvSpPr>
            <a:spLocks noChangeArrowheads="1"/>
          </p:cNvSpPr>
          <p:nvPr/>
        </p:nvSpPr>
        <p:spPr bwMode="auto">
          <a:xfrm>
            <a:off x="6400800" y="2254250"/>
            <a:ext cx="304800" cy="304800"/>
          </a:xfrm>
          <a:prstGeom prst="smileyFace">
            <a:avLst>
              <a:gd name="adj" fmla="val 4653"/>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2484" name="AutoShape 18"/>
          <p:cNvSpPr>
            <a:spLocks noChangeArrowheads="1"/>
          </p:cNvSpPr>
          <p:nvPr/>
        </p:nvSpPr>
        <p:spPr bwMode="auto">
          <a:xfrm>
            <a:off x="6477000" y="2711450"/>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62485" name="AutoShape 19"/>
          <p:cNvSpPr>
            <a:spLocks noChangeArrowheads="1"/>
          </p:cNvSpPr>
          <p:nvPr/>
        </p:nvSpPr>
        <p:spPr bwMode="auto">
          <a:xfrm>
            <a:off x="6477000" y="3157538"/>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2486" name="Text Box 20"/>
          <p:cNvSpPr txBox="1">
            <a:spLocks noChangeArrowheads="1"/>
          </p:cNvSpPr>
          <p:nvPr/>
        </p:nvSpPr>
        <p:spPr bwMode="auto">
          <a:xfrm>
            <a:off x="6842125" y="2162175"/>
            <a:ext cx="566738"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win</a:t>
            </a:r>
          </a:p>
        </p:txBody>
      </p:sp>
      <p:sp>
        <p:nvSpPr>
          <p:cNvPr id="62487" name="Text Box 21"/>
          <p:cNvSpPr txBox="1">
            <a:spLocks noChangeArrowheads="1"/>
          </p:cNvSpPr>
          <p:nvPr/>
        </p:nvSpPr>
        <p:spPr bwMode="auto">
          <a:xfrm>
            <a:off x="6842125" y="2646363"/>
            <a:ext cx="650875"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lose</a:t>
            </a:r>
          </a:p>
        </p:txBody>
      </p:sp>
      <p:sp>
        <p:nvSpPr>
          <p:cNvPr id="62488" name="Text Box 22"/>
          <p:cNvSpPr txBox="1">
            <a:spLocks noChangeArrowheads="1"/>
          </p:cNvSpPr>
          <p:nvPr/>
        </p:nvSpPr>
        <p:spPr bwMode="auto">
          <a:xfrm>
            <a:off x="6765925" y="3092450"/>
            <a:ext cx="735013"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draw</a:t>
            </a:r>
          </a:p>
        </p:txBody>
      </p:sp>
      <p:sp>
        <p:nvSpPr>
          <p:cNvPr id="62489" name="AutoShape 23"/>
          <p:cNvSpPr>
            <a:spLocks noChangeArrowheads="1"/>
          </p:cNvSpPr>
          <p:nvPr/>
        </p:nvSpPr>
        <p:spPr bwMode="auto">
          <a:xfrm>
            <a:off x="5943600" y="63690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2490" name="AutoShape 24"/>
          <p:cNvSpPr>
            <a:spLocks noChangeArrowheads="1"/>
          </p:cNvSpPr>
          <p:nvPr/>
        </p:nvSpPr>
        <p:spPr bwMode="auto">
          <a:xfrm>
            <a:off x="3124200" y="62928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2491" name="AutoShape 25"/>
          <p:cNvSpPr>
            <a:spLocks noChangeArrowheads="1"/>
          </p:cNvSpPr>
          <p:nvPr/>
        </p:nvSpPr>
        <p:spPr bwMode="auto">
          <a:xfrm>
            <a:off x="1103313" y="635000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62492" name="Group 26"/>
          <p:cNvGrpSpPr>
            <a:grpSpLocks/>
          </p:cNvGrpSpPr>
          <p:nvPr/>
        </p:nvGrpSpPr>
        <p:grpSpPr bwMode="auto">
          <a:xfrm>
            <a:off x="3048000" y="1720850"/>
            <a:ext cx="844550" cy="936625"/>
            <a:chOff x="1920" y="960"/>
            <a:chExt cx="542" cy="628"/>
          </a:xfrm>
        </p:grpSpPr>
        <p:sp>
          <p:nvSpPr>
            <p:cNvPr id="62724" name="Rectangle 27"/>
            <p:cNvSpPr>
              <a:spLocks noChangeArrowheads="1"/>
            </p:cNvSpPr>
            <p:nvPr/>
          </p:nvSpPr>
          <p:spPr bwMode="auto">
            <a:xfrm>
              <a:off x="2256" y="960"/>
              <a:ext cx="198"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725" name="Rectangle 28"/>
            <p:cNvSpPr>
              <a:spLocks noChangeArrowheads="1"/>
            </p:cNvSpPr>
            <p:nvPr/>
          </p:nvSpPr>
          <p:spPr bwMode="auto">
            <a:xfrm>
              <a:off x="1920" y="960"/>
              <a:ext cx="198"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726" name="Group 29"/>
            <p:cNvGrpSpPr>
              <a:grpSpLocks/>
            </p:cNvGrpSpPr>
            <p:nvPr/>
          </p:nvGrpSpPr>
          <p:grpSpPr bwMode="auto">
            <a:xfrm>
              <a:off x="1958" y="971"/>
              <a:ext cx="504" cy="617"/>
              <a:chOff x="1958" y="971"/>
              <a:chExt cx="504" cy="617"/>
            </a:xfrm>
          </p:grpSpPr>
          <p:grpSp>
            <p:nvGrpSpPr>
              <p:cNvPr id="62727" name="Group 30"/>
              <p:cNvGrpSpPr>
                <a:grpSpLocks/>
              </p:cNvGrpSpPr>
              <p:nvPr/>
            </p:nvGrpSpPr>
            <p:grpSpPr bwMode="auto">
              <a:xfrm>
                <a:off x="1958" y="1061"/>
                <a:ext cx="448" cy="448"/>
                <a:chOff x="2368" y="1264"/>
                <a:chExt cx="448" cy="448"/>
              </a:xfrm>
            </p:grpSpPr>
            <p:grpSp>
              <p:nvGrpSpPr>
                <p:cNvPr id="62732" name="Group 31"/>
                <p:cNvGrpSpPr>
                  <a:grpSpLocks/>
                </p:cNvGrpSpPr>
                <p:nvPr/>
              </p:nvGrpSpPr>
              <p:grpSpPr bwMode="auto">
                <a:xfrm>
                  <a:off x="2368" y="1380"/>
                  <a:ext cx="448" cy="192"/>
                  <a:chOff x="2368" y="1380"/>
                  <a:chExt cx="448" cy="192"/>
                </a:xfrm>
              </p:grpSpPr>
              <p:sp>
                <p:nvSpPr>
                  <p:cNvPr id="62736" name="Line 32"/>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37" name="Line 33"/>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733" name="Group 34"/>
                <p:cNvGrpSpPr>
                  <a:grpSpLocks/>
                </p:cNvGrpSpPr>
                <p:nvPr/>
              </p:nvGrpSpPr>
              <p:grpSpPr bwMode="auto">
                <a:xfrm>
                  <a:off x="2508" y="1264"/>
                  <a:ext cx="192" cy="448"/>
                  <a:chOff x="2508" y="1264"/>
                  <a:chExt cx="192" cy="448"/>
                </a:xfrm>
              </p:grpSpPr>
              <p:sp>
                <p:nvSpPr>
                  <p:cNvPr id="62734" name="Line 35"/>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35" name="Line 36"/>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728" name="Rectangle 37"/>
              <p:cNvSpPr>
                <a:spLocks noChangeArrowheads="1"/>
              </p:cNvSpPr>
              <p:nvPr/>
            </p:nvSpPr>
            <p:spPr bwMode="auto">
              <a:xfrm>
                <a:off x="2112" y="1152"/>
                <a:ext cx="205" cy="243"/>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29" name="Rectangle 38"/>
              <p:cNvSpPr>
                <a:spLocks noChangeArrowheads="1"/>
              </p:cNvSpPr>
              <p:nvPr/>
            </p:nvSpPr>
            <p:spPr bwMode="auto">
              <a:xfrm>
                <a:off x="2256" y="1344"/>
                <a:ext cx="206"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30" name="Rectangle 39"/>
              <p:cNvSpPr>
                <a:spLocks noChangeArrowheads="1"/>
              </p:cNvSpPr>
              <p:nvPr/>
            </p:nvSpPr>
            <p:spPr bwMode="auto">
              <a:xfrm>
                <a:off x="2064" y="971"/>
                <a:ext cx="205" cy="243"/>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31" name="Rectangle 40"/>
              <p:cNvSpPr>
                <a:spLocks noChangeArrowheads="1"/>
              </p:cNvSpPr>
              <p:nvPr/>
            </p:nvSpPr>
            <p:spPr bwMode="auto">
              <a:xfrm>
                <a:off x="2256" y="1152"/>
                <a:ext cx="200" cy="245"/>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grpSp>
        <p:nvGrpSpPr>
          <p:cNvPr id="62493" name="Group 41"/>
          <p:cNvGrpSpPr>
            <a:grpSpLocks/>
          </p:cNvGrpSpPr>
          <p:nvPr/>
        </p:nvGrpSpPr>
        <p:grpSpPr bwMode="auto">
          <a:xfrm>
            <a:off x="4114800" y="3092450"/>
            <a:ext cx="854075" cy="973138"/>
            <a:chOff x="1920" y="960"/>
            <a:chExt cx="538" cy="613"/>
          </a:xfrm>
        </p:grpSpPr>
        <p:sp>
          <p:nvSpPr>
            <p:cNvPr id="62710" name="Rectangle 42"/>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711" name="Rectangle 43"/>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712" name="Group 44"/>
            <p:cNvGrpSpPr>
              <a:grpSpLocks/>
            </p:cNvGrpSpPr>
            <p:nvPr/>
          </p:nvGrpSpPr>
          <p:grpSpPr bwMode="auto">
            <a:xfrm>
              <a:off x="1958" y="971"/>
              <a:ext cx="500" cy="602"/>
              <a:chOff x="1958" y="971"/>
              <a:chExt cx="500" cy="602"/>
            </a:xfrm>
          </p:grpSpPr>
          <p:grpSp>
            <p:nvGrpSpPr>
              <p:cNvPr id="62713" name="Group 45"/>
              <p:cNvGrpSpPr>
                <a:grpSpLocks/>
              </p:cNvGrpSpPr>
              <p:nvPr/>
            </p:nvGrpSpPr>
            <p:grpSpPr bwMode="auto">
              <a:xfrm>
                <a:off x="1958" y="1061"/>
                <a:ext cx="448" cy="448"/>
                <a:chOff x="2368" y="1264"/>
                <a:chExt cx="448" cy="448"/>
              </a:xfrm>
            </p:grpSpPr>
            <p:grpSp>
              <p:nvGrpSpPr>
                <p:cNvPr id="62718" name="Group 46"/>
                <p:cNvGrpSpPr>
                  <a:grpSpLocks/>
                </p:cNvGrpSpPr>
                <p:nvPr/>
              </p:nvGrpSpPr>
              <p:grpSpPr bwMode="auto">
                <a:xfrm>
                  <a:off x="2368" y="1380"/>
                  <a:ext cx="448" cy="192"/>
                  <a:chOff x="2368" y="1380"/>
                  <a:chExt cx="448" cy="192"/>
                </a:xfrm>
              </p:grpSpPr>
              <p:sp>
                <p:nvSpPr>
                  <p:cNvPr id="62722" name="Line 47"/>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23" name="Line 48"/>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719" name="Group 49"/>
                <p:cNvGrpSpPr>
                  <a:grpSpLocks/>
                </p:cNvGrpSpPr>
                <p:nvPr/>
              </p:nvGrpSpPr>
              <p:grpSpPr bwMode="auto">
                <a:xfrm>
                  <a:off x="2508" y="1264"/>
                  <a:ext cx="192" cy="448"/>
                  <a:chOff x="2508" y="1264"/>
                  <a:chExt cx="192" cy="448"/>
                </a:xfrm>
              </p:grpSpPr>
              <p:sp>
                <p:nvSpPr>
                  <p:cNvPr id="62720" name="Line 50"/>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21" name="Line 51"/>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714" name="Rectangle 52"/>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15" name="Rectangle 53"/>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16" name="Rectangle 54"/>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17" name="Rectangle 55"/>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grpSp>
        <p:nvGrpSpPr>
          <p:cNvPr id="62494" name="Group 56"/>
          <p:cNvGrpSpPr>
            <a:grpSpLocks/>
          </p:cNvGrpSpPr>
          <p:nvPr/>
        </p:nvGrpSpPr>
        <p:grpSpPr bwMode="auto">
          <a:xfrm>
            <a:off x="1905000" y="3092450"/>
            <a:ext cx="854075" cy="973138"/>
            <a:chOff x="1200" y="1824"/>
            <a:chExt cx="538" cy="613"/>
          </a:xfrm>
        </p:grpSpPr>
        <p:grpSp>
          <p:nvGrpSpPr>
            <p:cNvPr id="62694" name="Group 57"/>
            <p:cNvGrpSpPr>
              <a:grpSpLocks/>
            </p:cNvGrpSpPr>
            <p:nvPr/>
          </p:nvGrpSpPr>
          <p:grpSpPr bwMode="auto">
            <a:xfrm>
              <a:off x="1200" y="1824"/>
              <a:ext cx="538" cy="613"/>
              <a:chOff x="1920" y="960"/>
              <a:chExt cx="538" cy="613"/>
            </a:xfrm>
          </p:grpSpPr>
          <p:sp>
            <p:nvSpPr>
              <p:cNvPr id="62696" name="Rectangle 58"/>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97" name="Rectangle 59"/>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98" name="Group 60"/>
              <p:cNvGrpSpPr>
                <a:grpSpLocks/>
              </p:cNvGrpSpPr>
              <p:nvPr/>
            </p:nvGrpSpPr>
            <p:grpSpPr bwMode="auto">
              <a:xfrm>
                <a:off x="1958" y="971"/>
                <a:ext cx="500" cy="602"/>
                <a:chOff x="1958" y="971"/>
                <a:chExt cx="500" cy="602"/>
              </a:xfrm>
            </p:grpSpPr>
            <p:grpSp>
              <p:nvGrpSpPr>
                <p:cNvPr id="62699" name="Group 61"/>
                <p:cNvGrpSpPr>
                  <a:grpSpLocks/>
                </p:cNvGrpSpPr>
                <p:nvPr/>
              </p:nvGrpSpPr>
              <p:grpSpPr bwMode="auto">
                <a:xfrm>
                  <a:off x="1958" y="1061"/>
                  <a:ext cx="448" cy="448"/>
                  <a:chOff x="2368" y="1264"/>
                  <a:chExt cx="448" cy="448"/>
                </a:xfrm>
              </p:grpSpPr>
              <p:grpSp>
                <p:nvGrpSpPr>
                  <p:cNvPr id="62704" name="Group 62"/>
                  <p:cNvGrpSpPr>
                    <a:grpSpLocks/>
                  </p:cNvGrpSpPr>
                  <p:nvPr/>
                </p:nvGrpSpPr>
                <p:grpSpPr bwMode="auto">
                  <a:xfrm>
                    <a:off x="2368" y="1380"/>
                    <a:ext cx="448" cy="192"/>
                    <a:chOff x="2368" y="1380"/>
                    <a:chExt cx="448" cy="192"/>
                  </a:xfrm>
                </p:grpSpPr>
                <p:sp>
                  <p:nvSpPr>
                    <p:cNvPr id="62708" name="Line 63"/>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09" name="Line 64"/>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705" name="Group 65"/>
                  <p:cNvGrpSpPr>
                    <a:grpSpLocks/>
                  </p:cNvGrpSpPr>
                  <p:nvPr/>
                </p:nvGrpSpPr>
                <p:grpSpPr bwMode="auto">
                  <a:xfrm>
                    <a:off x="2508" y="1264"/>
                    <a:ext cx="192" cy="448"/>
                    <a:chOff x="2508" y="1264"/>
                    <a:chExt cx="192" cy="448"/>
                  </a:xfrm>
                </p:grpSpPr>
                <p:sp>
                  <p:nvSpPr>
                    <p:cNvPr id="62706" name="Line 66"/>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07" name="Line 67"/>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700" name="Rectangle 68"/>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01" name="Rectangle 69"/>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02" name="Rectangle 70"/>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03" name="Rectangle 71"/>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95" name="Rectangle 72"/>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2495" name="Group 73"/>
          <p:cNvGrpSpPr>
            <a:grpSpLocks/>
          </p:cNvGrpSpPr>
          <p:nvPr/>
        </p:nvGrpSpPr>
        <p:grpSpPr bwMode="auto">
          <a:xfrm>
            <a:off x="3009900" y="3092450"/>
            <a:ext cx="854075" cy="973138"/>
            <a:chOff x="1896" y="1824"/>
            <a:chExt cx="538" cy="613"/>
          </a:xfrm>
        </p:grpSpPr>
        <p:grpSp>
          <p:nvGrpSpPr>
            <p:cNvPr id="62678" name="Group 74"/>
            <p:cNvGrpSpPr>
              <a:grpSpLocks/>
            </p:cNvGrpSpPr>
            <p:nvPr/>
          </p:nvGrpSpPr>
          <p:grpSpPr bwMode="auto">
            <a:xfrm>
              <a:off x="1896" y="1824"/>
              <a:ext cx="538" cy="613"/>
              <a:chOff x="1920" y="960"/>
              <a:chExt cx="538" cy="613"/>
            </a:xfrm>
          </p:grpSpPr>
          <p:sp>
            <p:nvSpPr>
              <p:cNvPr id="62680" name="Rectangle 75"/>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81" name="Rectangle 76"/>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82" name="Group 77"/>
              <p:cNvGrpSpPr>
                <a:grpSpLocks/>
              </p:cNvGrpSpPr>
              <p:nvPr/>
            </p:nvGrpSpPr>
            <p:grpSpPr bwMode="auto">
              <a:xfrm>
                <a:off x="1958" y="971"/>
                <a:ext cx="500" cy="602"/>
                <a:chOff x="1958" y="971"/>
                <a:chExt cx="500" cy="602"/>
              </a:xfrm>
            </p:grpSpPr>
            <p:grpSp>
              <p:nvGrpSpPr>
                <p:cNvPr id="62683" name="Group 78"/>
                <p:cNvGrpSpPr>
                  <a:grpSpLocks/>
                </p:cNvGrpSpPr>
                <p:nvPr/>
              </p:nvGrpSpPr>
              <p:grpSpPr bwMode="auto">
                <a:xfrm>
                  <a:off x="1958" y="1061"/>
                  <a:ext cx="448" cy="448"/>
                  <a:chOff x="2368" y="1264"/>
                  <a:chExt cx="448" cy="448"/>
                </a:xfrm>
              </p:grpSpPr>
              <p:grpSp>
                <p:nvGrpSpPr>
                  <p:cNvPr id="62688" name="Group 79"/>
                  <p:cNvGrpSpPr>
                    <a:grpSpLocks/>
                  </p:cNvGrpSpPr>
                  <p:nvPr/>
                </p:nvGrpSpPr>
                <p:grpSpPr bwMode="auto">
                  <a:xfrm>
                    <a:off x="2368" y="1380"/>
                    <a:ext cx="448" cy="192"/>
                    <a:chOff x="2368" y="1380"/>
                    <a:chExt cx="448" cy="192"/>
                  </a:xfrm>
                </p:grpSpPr>
                <p:sp>
                  <p:nvSpPr>
                    <p:cNvPr id="62692" name="Line 80"/>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93" name="Line 81"/>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89" name="Group 82"/>
                  <p:cNvGrpSpPr>
                    <a:grpSpLocks/>
                  </p:cNvGrpSpPr>
                  <p:nvPr/>
                </p:nvGrpSpPr>
                <p:grpSpPr bwMode="auto">
                  <a:xfrm>
                    <a:off x="2508" y="1264"/>
                    <a:ext cx="192" cy="448"/>
                    <a:chOff x="2508" y="1264"/>
                    <a:chExt cx="192" cy="448"/>
                  </a:xfrm>
                </p:grpSpPr>
                <p:sp>
                  <p:nvSpPr>
                    <p:cNvPr id="62690" name="Line 83"/>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91" name="Line 84"/>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84" name="Rectangle 85"/>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85" name="Rectangle 86"/>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86" name="Rectangle 87"/>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87" name="Rectangle 88"/>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79" name="Rectangle 89"/>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sp>
        <p:nvSpPr>
          <p:cNvPr id="62496" name="Rectangle 90"/>
          <p:cNvSpPr>
            <a:spLocks noChangeArrowheads="1"/>
          </p:cNvSpPr>
          <p:nvPr/>
        </p:nvSpPr>
        <p:spPr bwMode="auto">
          <a:xfrm>
            <a:off x="4419600" y="3702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497" name="Group 91"/>
          <p:cNvGrpSpPr>
            <a:grpSpLocks/>
          </p:cNvGrpSpPr>
          <p:nvPr/>
        </p:nvGrpSpPr>
        <p:grpSpPr bwMode="auto">
          <a:xfrm>
            <a:off x="1752600" y="4235450"/>
            <a:ext cx="854075" cy="973138"/>
            <a:chOff x="1200" y="1824"/>
            <a:chExt cx="538" cy="613"/>
          </a:xfrm>
        </p:grpSpPr>
        <p:grpSp>
          <p:nvGrpSpPr>
            <p:cNvPr id="62662" name="Group 92"/>
            <p:cNvGrpSpPr>
              <a:grpSpLocks/>
            </p:cNvGrpSpPr>
            <p:nvPr/>
          </p:nvGrpSpPr>
          <p:grpSpPr bwMode="auto">
            <a:xfrm>
              <a:off x="1200" y="1824"/>
              <a:ext cx="538" cy="613"/>
              <a:chOff x="1920" y="960"/>
              <a:chExt cx="538" cy="613"/>
            </a:xfrm>
          </p:grpSpPr>
          <p:sp>
            <p:nvSpPr>
              <p:cNvPr id="62664" name="Rectangle 93"/>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65" name="Rectangle 94"/>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66" name="Group 95"/>
              <p:cNvGrpSpPr>
                <a:grpSpLocks/>
              </p:cNvGrpSpPr>
              <p:nvPr/>
            </p:nvGrpSpPr>
            <p:grpSpPr bwMode="auto">
              <a:xfrm>
                <a:off x="1958" y="971"/>
                <a:ext cx="500" cy="602"/>
                <a:chOff x="1958" y="971"/>
                <a:chExt cx="500" cy="602"/>
              </a:xfrm>
            </p:grpSpPr>
            <p:grpSp>
              <p:nvGrpSpPr>
                <p:cNvPr id="62667" name="Group 96"/>
                <p:cNvGrpSpPr>
                  <a:grpSpLocks/>
                </p:cNvGrpSpPr>
                <p:nvPr/>
              </p:nvGrpSpPr>
              <p:grpSpPr bwMode="auto">
                <a:xfrm>
                  <a:off x="1958" y="1061"/>
                  <a:ext cx="448" cy="448"/>
                  <a:chOff x="2368" y="1264"/>
                  <a:chExt cx="448" cy="448"/>
                </a:xfrm>
              </p:grpSpPr>
              <p:grpSp>
                <p:nvGrpSpPr>
                  <p:cNvPr id="62672" name="Group 97"/>
                  <p:cNvGrpSpPr>
                    <a:grpSpLocks/>
                  </p:cNvGrpSpPr>
                  <p:nvPr/>
                </p:nvGrpSpPr>
                <p:grpSpPr bwMode="auto">
                  <a:xfrm>
                    <a:off x="2368" y="1380"/>
                    <a:ext cx="448" cy="192"/>
                    <a:chOff x="2368" y="1380"/>
                    <a:chExt cx="448" cy="192"/>
                  </a:xfrm>
                </p:grpSpPr>
                <p:sp>
                  <p:nvSpPr>
                    <p:cNvPr id="62676" name="Line 98"/>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77" name="Line 99"/>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73" name="Group 100"/>
                  <p:cNvGrpSpPr>
                    <a:grpSpLocks/>
                  </p:cNvGrpSpPr>
                  <p:nvPr/>
                </p:nvGrpSpPr>
                <p:grpSpPr bwMode="auto">
                  <a:xfrm>
                    <a:off x="2508" y="1264"/>
                    <a:ext cx="192" cy="448"/>
                    <a:chOff x="2508" y="1264"/>
                    <a:chExt cx="192" cy="448"/>
                  </a:xfrm>
                </p:grpSpPr>
                <p:sp>
                  <p:nvSpPr>
                    <p:cNvPr id="62674" name="Line 101"/>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75" name="Line 102"/>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68" name="Rectangle 103"/>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69" name="Rectangle 104"/>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70" name="Rectangle 105"/>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71" name="Rectangle 106"/>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63" name="Rectangle 107"/>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2498" name="Group 108"/>
          <p:cNvGrpSpPr>
            <a:grpSpLocks/>
          </p:cNvGrpSpPr>
          <p:nvPr/>
        </p:nvGrpSpPr>
        <p:grpSpPr bwMode="auto">
          <a:xfrm>
            <a:off x="762000" y="4235450"/>
            <a:ext cx="854075" cy="973138"/>
            <a:chOff x="1200" y="1824"/>
            <a:chExt cx="538" cy="613"/>
          </a:xfrm>
        </p:grpSpPr>
        <p:grpSp>
          <p:nvGrpSpPr>
            <p:cNvPr id="62646" name="Group 109"/>
            <p:cNvGrpSpPr>
              <a:grpSpLocks/>
            </p:cNvGrpSpPr>
            <p:nvPr/>
          </p:nvGrpSpPr>
          <p:grpSpPr bwMode="auto">
            <a:xfrm>
              <a:off x="1200" y="1824"/>
              <a:ext cx="538" cy="613"/>
              <a:chOff x="1920" y="960"/>
              <a:chExt cx="538" cy="613"/>
            </a:xfrm>
          </p:grpSpPr>
          <p:sp>
            <p:nvSpPr>
              <p:cNvPr id="62648" name="Rectangle 110"/>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49" name="Rectangle 111"/>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50" name="Group 112"/>
              <p:cNvGrpSpPr>
                <a:grpSpLocks/>
              </p:cNvGrpSpPr>
              <p:nvPr/>
            </p:nvGrpSpPr>
            <p:grpSpPr bwMode="auto">
              <a:xfrm>
                <a:off x="1958" y="971"/>
                <a:ext cx="500" cy="602"/>
                <a:chOff x="1958" y="971"/>
                <a:chExt cx="500" cy="602"/>
              </a:xfrm>
            </p:grpSpPr>
            <p:grpSp>
              <p:nvGrpSpPr>
                <p:cNvPr id="62651" name="Group 113"/>
                <p:cNvGrpSpPr>
                  <a:grpSpLocks/>
                </p:cNvGrpSpPr>
                <p:nvPr/>
              </p:nvGrpSpPr>
              <p:grpSpPr bwMode="auto">
                <a:xfrm>
                  <a:off x="1958" y="1061"/>
                  <a:ext cx="448" cy="448"/>
                  <a:chOff x="2368" y="1264"/>
                  <a:chExt cx="448" cy="448"/>
                </a:xfrm>
              </p:grpSpPr>
              <p:grpSp>
                <p:nvGrpSpPr>
                  <p:cNvPr id="62656" name="Group 114"/>
                  <p:cNvGrpSpPr>
                    <a:grpSpLocks/>
                  </p:cNvGrpSpPr>
                  <p:nvPr/>
                </p:nvGrpSpPr>
                <p:grpSpPr bwMode="auto">
                  <a:xfrm>
                    <a:off x="2368" y="1380"/>
                    <a:ext cx="448" cy="192"/>
                    <a:chOff x="2368" y="1380"/>
                    <a:chExt cx="448" cy="192"/>
                  </a:xfrm>
                </p:grpSpPr>
                <p:sp>
                  <p:nvSpPr>
                    <p:cNvPr id="62660" name="Line 11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61" name="Line 11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57" name="Group 117"/>
                  <p:cNvGrpSpPr>
                    <a:grpSpLocks/>
                  </p:cNvGrpSpPr>
                  <p:nvPr/>
                </p:nvGrpSpPr>
                <p:grpSpPr bwMode="auto">
                  <a:xfrm>
                    <a:off x="2508" y="1264"/>
                    <a:ext cx="192" cy="448"/>
                    <a:chOff x="2508" y="1264"/>
                    <a:chExt cx="192" cy="448"/>
                  </a:xfrm>
                </p:grpSpPr>
                <p:sp>
                  <p:nvSpPr>
                    <p:cNvPr id="62658" name="Line 11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59" name="Line 11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52" name="Rectangle 12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53" name="Rectangle 12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54" name="Rectangle 12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55" name="Rectangle 12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47" name="Rectangle 124"/>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2499" name="Group 125"/>
          <p:cNvGrpSpPr>
            <a:grpSpLocks/>
          </p:cNvGrpSpPr>
          <p:nvPr/>
        </p:nvGrpSpPr>
        <p:grpSpPr bwMode="auto">
          <a:xfrm>
            <a:off x="3581400" y="4235450"/>
            <a:ext cx="854075" cy="973138"/>
            <a:chOff x="1896" y="1824"/>
            <a:chExt cx="538" cy="613"/>
          </a:xfrm>
        </p:grpSpPr>
        <p:grpSp>
          <p:nvGrpSpPr>
            <p:cNvPr id="62630" name="Group 126"/>
            <p:cNvGrpSpPr>
              <a:grpSpLocks/>
            </p:cNvGrpSpPr>
            <p:nvPr/>
          </p:nvGrpSpPr>
          <p:grpSpPr bwMode="auto">
            <a:xfrm>
              <a:off x="1896" y="1824"/>
              <a:ext cx="538" cy="613"/>
              <a:chOff x="1920" y="960"/>
              <a:chExt cx="538" cy="613"/>
            </a:xfrm>
          </p:grpSpPr>
          <p:sp>
            <p:nvSpPr>
              <p:cNvPr id="62632" name="Rectangle 127"/>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33" name="Rectangle 128"/>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34" name="Group 129"/>
              <p:cNvGrpSpPr>
                <a:grpSpLocks/>
              </p:cNvGrpSpPr>
              <p:nvPr/>
            </p:nvGrpSpPr>
            <p:grpSpPr bwMode="auto">
              <a:xfrm>
                <a:off x="1958" y="971"/>
                <a:ext cx="500" cy="602"/>
                <a:chOff x="1958" y="971"/>
                <a:chExt cx="500" cy="602"/>
              </a:xfrm>
            </p:grpSpPr>
            <p:grpSp>
              <p:nvGrpSpPr>
                <p:cNvPr id="62635" name="Group 130"/>
                <p:cNvGrpSpPr>
                  <a:grpSpLocks/>
                </p:cNvGrpSpPr>
                <p:nvPr/>
              </p:nvGrpSpPr>
              <p:grpSpPr bwMode="auto">
                <a:xfrm>
                  <a:off x="1958" y="1061"/>
                  <a:ext cx="448" cy="448"/>
                  <a:chOff x="2368" y="1264"/>
                  <a:chExt cx="448" cy="448"/>
                </a:xfrm>
              </p:grpSpPr>
              <p:grpSp>
                <p:nvGrpSpPr>
                  <p:cNvPr id="62640" name="Group 131"/>
                  <p:cNvGrpSpPr>
                    <a:grpSpLocks/>
                  </p:cNvGrpSpPr>
                  <p:nvPr/>
                </p:nvGrpSpPr>
                <p:grpSpPr bwMode="auto">
                  <a:xfrm>
                    <a:off x="2368" y="1380"/>
                    <a:ext cx="448" cy="192"/>
                    <a:chOff x="2368" y="1380"/>
                    <a:chExt cx="448" cy="192"/>
                  </a:xfrm>
                </p:grpSpPr>
                <p:sp>
                  <p:nvSpPr>
                    <p:cNvPr id="62644" name="Line 132"/>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45" name="Line 133"/>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41" name="Group 134"/>
                  <p:cNvGrpSpPr>
                    <a:grpSpLocks/>
                  </p:cNvGrpSpPr>
                  <p:nvPr/>
                </p:nvGrpSpPr>
                <p:grpSpPr bwMode="auto">
                  <a:xfrm>
                    <a:off x="2508" y="1264"/>
                    <a:ext cx="192" cy="448"/>
                    <a:chOff x="2508" y="1264"/>
                    <a:chExt cx="192" cy="448"/>
                  </a:xfrm>
                </p:grpSpPr>
                <p:sp>
                  <p:nvSpPr>
                    <p:cNvPr id="62642" name="Line 135"/>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43" name="Line 136"/>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36" name="Rectangle 137"/>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37" name="Rectangle 138"/>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38" name="Rectangle 139"/>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39" name="Rectangle 140"/>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31" name="Rectangle 141"/>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2500" name="Group 142"/>
          <p:cNvGrpSpPr>
            <a:grpSpLocks/>
          </p:cNvGrpSpPr>
          <p:nvPr/>
        </p:nvGrpSpPr>
        <p:grpSpPr bwMode="auto">
          <a:xfrm>
            <a:off x="2590800" y="4235450"/>
            <a:ext cx="854075" cy="973138"/>
            <a:chOff x="1896" y="1824"/>
            <a:chExt cx="538" cy="613"/>
          </a:xfrm>
        </p:grpSpPr>
        <p:grpSp>
          <p:nvGrpSpPr>
            <p:cNvPr id="62614" name="Group 143"/>
            <p:cNvGrpSpPr>
              <a:grpSpLocks/>
            </p:cNvGrpSpPr>
            <p:nvPr/>
          </p:nvGrpSpPr>
          <p:grpSpPr bwMode="auto">
            <a:xfrm>
              <a:off x="1896" y="1824"/>
              <a:ext cx="538" cy="613"/>
              <a:chOff x="1920" y="960"/>
              <a:chExt cx="538" cy="613"/>
            </a:xfrm>
          </p:grpSpPr>
          <p:sp>
            <p:nvSpPr>
              <p:cNvPr id="62616" name="Rectangle 144"/>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17" name="Rectangle 145"/>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18" name="Group 146"/>
              <p:cNvGrpSpPr>
                <a:grpSpLocks/>
              </p:cNvGrpSpPr>
              <p:nvPr/>
            </p:nvGrpSpPr>
            <p:grpSpPr bwMode="auto">
              <a:xfrm>
                <a:off x="1958" y="971"/>
                <a:ext cx="500" cy="602"/>
                <a:chOff x="1958" y="971"/>
                <a:chExt cx="500" cy="602"/>
              </a:xfrm>
            </p:grpSpPr>
            <p:grpSp>
              <p:nvGrpSpPr>
                <p:cNvPr id="62619" name="Group 147"/>
                <p:cNvGrpSpPr>
                  <a:grpSpLocks/>
                </p:cNvGrpSpPr>
                <p:nvPr/>
              </p:nvGrpSpPr>
              <p:grpSpPr bwMode="auto">
                <a:xfrm>
                  <a:off x="1958" y="1061"/>
                  <a:ext cx="448" cy="448"/>
                  <a:chOff x="2368" y="1264"/>
                  <a:chExt cx="448" cy="448"/>
                </a:xfrm>
              </p:grpSpPr>
              <p:grpSp>
                <p:nvGrpSpPr>
                  <p:cNvPr id="62624" name="Group 148"/>
                  <p:cNvGrpSpPr>
                    <a:grpSpLocks/>
                  </p:cNvGrpSpPr>
                  <p:nvPr/>
                </p:nvGrpSpPr>
                <p:grpSpPr bwMode="auto">
                  <a:xfrm>
                    <a:off x="2368" y="1380"/>
                    <a:ext cx="448" cy="192"/>
                    <a:chOff x="2368" y="1380"/>
                    <a:chExt cx="448" cy="192"/>
                  </a:xfrm>
                </p:grpSpPr>
                <p:sp>
                  <p:nvSpPr>
                    <p:cNvPr id="62628" name="Line 149"/>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29" name="Line 150"/>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25" name="Group 151"/>
                  <p:cNvGrpSpPr>
                    <a:grpSpLocks/>
                  </p:cNvGrpSpPr>
                  <p:nvPr/>
                </p:nvGrpSpPr>
                <p:grpSpPr bwMode="auto">
                  <a:xfrm>
                    <a:off x="2508" y="1264"/>
                    <a:ext cx="192" cy="448"/>
                    <a:chOff x="2508" y="1264"/>
                    <a:chExt cx="192" cy="448"/>
                  </a:xfrm>
                </p:grpSpPr>
                <p:sp>
                  <p:nvSpPr>
                    <p:cNvPr id="62626" name="Line 152"/>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27" name="Line 153"/>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20" name="Rectangle 154"/>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21" name="Rectangle 155"/>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22" name="Rectangle 156"/>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23" name="Rectangle 157"/>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15" name="Rectangle 158"/>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2501" name="Group 159"/>
          <p:cNvGrpSpPr>
            <a:grpSpLocks/>
          </p:cNvGrpSpPr>
          <p:nvPr/>
        </p:nvGrpSpPr>
        <p:grpSpPr bwMode="auto">
          <a:xfrm>
            <a:off x="4556125" y="4176713"/>
            <a:ext cx="854075" cy="973137"/>
            <a:chOff x="1920" y="960"/>
            <a:chExt cx="538" cy="613"/>
          </a:xfrm>
        </p:grpSpPr>
        <p:sp>
          <p:nvSpPr>
            <p:cNvPr id="62600" name="Rectangle 160"/>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01" name="Rectangle 161"/>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02" name="Group 162"/>
            <p:cNvGrpSpPr>
              <a:grpSpLocks/>
            </p:cNvGrpSpPr>
            <p:nvPr/>
          </p:nvGrpSpPr>
          <p:grpSpPr bwMode="auto">
            <a:xfrm>
              <a:off x="1958" y="971"/>
              <a:ext cx="500" cy="602"/>
              <a:chOff x="1958" y="971"/>
              <a:chExt cx="500" cy="602"/>
            </a:xfrm>
          </p:grpSpPr>
          <p:grpSp>
            <p:nvGrpSpPr>
              <p:cNvPr id="62603" name="Group 163"/>
              <p:cNvGrpSpPr>
                <a:grpSpLocks/>
              </p:cNvGrpSpPr>
              <p:nvPr/>
            </p:nvGrpSpPr>
            <p:grpSpPr bwMode="auto">
              <a:xfrm>
                <a:off x="1958" y="1061"/>
                <a:ext cx="448" cy="448"/>
                <a:chOff x="2368" y="1264"/>
                <a:chExt cx="448" cy="448"/>
              </a:xfrm>
            </p:grpSpPr>
            <p:grpSp>
              <p:nvGrpSpPr>
                <p:cNvPr id="62608" name="Group 164"/>
                <p:cNvGrpSpPr>
                  <a:grpSpLocks/>
                </p:cNvGrpSpPr>
                <p:nvPr/>
              </p:nvGrpSpPr>
              <p:grpSpPr bwMode="auto">
                <a:xfrm>
                  <a:off x="2368" y="1380"/>
                  <a:ext cx="448" cy="192"/>
                  <a:chOff x="2368" y="1380"/>
                  <a:chExt cx="448" cy="192"/>
                </a:xfrm>
              </p:grpSpPr>
              <p:sp>
                <p:nvSpPr>
                  <p:cNvPr id="62612" name="Line 16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13" name="Line 16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09" name="Group 167"/>
                <p:cNvGrpSpPr>
                  <a:grpSpLocks/>
                </p:cNvGrpSpPr>
                <p:nvPr/>
              </p:nvGrpSpPr>
              <p:grpSpPr bwMode="auto">
                <a:xfrm>
                  <a:off x="2508" y="1264"/>
                  <a:ext cx="192" cy="448"/>
                  <a:chOff x="2508" y="1264"/>
                  <a:chExt cx="192" cy="448"/>
                </a:xfrm>
              </p:grpSpPr>
              <p:sp>
                <p:nvSpPr>
                  <p:cNvPr id="62610" name="Line 16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11" name="Line 16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04" name="Rectangle 17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05" name="Rectangle 17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06" name="Rectangle 17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07" name="Rectangle 17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502" name="Rectangle 174"/>
          <p:cNvSpPr>
            <a:spLocks noChangeArrowheads="1"/>
          </p:cNvSpPr>
          <p:nvPr/>
        </p:nvSpPr>
        <p:spPr bwMode="auto">
          <a:xfrm>
            <a:off x="4860925" y="47863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03" name="Group 175"/>
          <p:cNvGrpSpPr>
            <a:grpSpLocks/>
          </p:cNvGrpSpPr>
          <p:nvPr/>
        </p:nvGrpSpPr>
        <p:grpSpPr bwMode="auto">
          <a:xfrm>
            <a:off x="5486400" y="4159250"/>
            <a:ext cx="854075" cy="973138"/>
            <a:chOff x="1920" y="960"/>
            <a:chExt cx="538" cy="613"/>
          </a:xfrm>
        </p:grpSpPr>
        <p:sp>
          <p:nvSpPr>
            <p:cNvPr id="62586" name="Rectangle 176"/>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87" name="Rectangle 177"/>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88" name="Group 178"/>
            <p:cNvGrpSpPr>
              <a:grpSpLocks/>
            </p:cNvGrpSpPr>
            <p:nvPr/>
          </p:nvGrpSpPr>
          <p:grpSpPr bwMode="auto">
            <a:xfrm>
              <a:off x="1958" y="971"/>
              <a:ext cx="500" cy="602"/>
              <a:chOff x="1958" y="971"/>
              <a:chExt cx="500" cy="602"/>
            </a:xfrm>
          </p:grpSpPr>
          <p:grpSp>
            <p:nvGrpSpPr>
              <p:cNvPr id="62589" name="Group 179"/>
              <p:cNvGrpSpPr>
                <a:grpSpLocks/>
              </p:cNvGrpSpPr>
              <p:nvPr/>
            </p:nvGrpSpPr>
            <p:grpSpPr bwMode="auto">
              <a:xfrm>
                <a:off x="1958" y="1061"/>
                <a:ext cx="448" cy="448"/>
                <a:chOff x="2368" y="1264"/>
                <a:chExt cx="448" cy="448"/>
              </a:xfrm>
            </p:grpSpPr>
            <p:grpSp>
              <p:nvGrpSpPr>
                <p:cNvPr id="62594" name="Group 180"/>
                <p:cNvGrpSpPr>
                  <a:grpSpLocks/>
                </p:cNvGrpSpPr>
                <p:nvPr/>
              </p:nvGrpSpPr>
              <p:grpSpPr bwMode="auto">
                <a:xfrm>
                  <a:off x="2368" y="1380"/>
                  <a:ext cx="448" cy="192"/>
                  <a:chOff x="2368" y="1380"/>
                  <a:chExt cx="448" cy="192"/>
                </a:xfrm>
              </p:grpSpPr>
              <p:sp>
                <p:nvSpPr>
                  <p:cNvPr id="62598" name="Line 181"/>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99" name="Line 182"/>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595" name="Group 183"/>
                <p:cNvGrpSpPr>
                  <a:grpSpLocks/>
                </p:cNvGrpSpPr>
                <p:nvPr/>
              </p:nvGrpSpPr>
              <p:grpSpPr bwMode="auto">
                <a:xfrm>
                  <a:off x="2508" y="1264"/>
                  <a:ext cx="192" cy="448"/>
                  <a:chOff x="2508" y="1264"/>
                  <a:chExt cx="192" cy="448"/>
                </a:xfrm>
              </p:grpSpPr>
              <p:sp>
                <p:nvSpPr>
                  <p:cNvPr id="62596" name="Line 184"/>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97" name="Line 185"/>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590" name="Rectangle 186"/>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91" name="Rectangle 187"/>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92" name="Rectangle 188"/>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93" name="Rectangle 189"/>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504" name="Rectangle 190"/>
          <p:cNvSpPr>
            <a:spLocks noChangeArrowheads="1"/>
          </p:cNvSpPr>
          <p:nvPr/>
        </p:nvSpPr>
        <p:spPr bwMode="auto">
          <a:xfrm>
            <a:off x="5791200" y="47688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05" name="Rectangle 191"/>
          <p:cNvSpPr>
            <a:spLocks noChangeArrowheads="1"/>
          </p:cNvSpPr>
          <p:nvPr/>
        </p:nvSpPr>
        <p:spPr bwMode="auto">
          <a:xfrm>
            <a:off x="4572000" y="4464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06" name="Rectangle 192"/>
          <p:cNvSpPr>
            <a:spLocks noChangeArrowheads="1"/>
          </p:cNvSpPr>
          <p:nvPr/>
        </p:nvSpPr>
        <p:spPr bwMode="auto">
          <a:xfrm>
            <a:off x="5486400" y="47688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07" name="Rectangle 193"/>
          <p:cNvSpPr>
            <a:spLocks noChangeArrowheads="1"/>
          </p:cNvSpPr>
          <p:nvPr/>
        </p:nvSpPr>
        <p:spPr bwMode="auto">
          <a:xfrm>
            <a:off x="7620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08" name="Rectangle 194"/>
          <p:cNvSpPr>
            <a:spLocks noChangeArrowheads="1"/>
          </p:cNvSpPr>
          <p:nvPr/>
        </p:nvSpPr>
        <p:spPr bwMode="auto">
          <a:xfrm>
            <a:off x="20574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09" name="Rectangle 195"/>
          <p:cNvSpPr>
            <a:spLocks noChangeArrowheads="1"/>
          </p:cNvSpPr>
          <p:nvPr/>
        </p:nvSpPr>
        <p:spPr bwMode="auto">
          <a:xfrm>
            <a:off x="2590800" y="45402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10" name="Rectangle 196"/>
          <p:cNvSpPr>
            <a:spLocks noChangeArrowheads="1"/>
          </p:cNvSpPr>
          <p:nvPr/>
        </p:nvSpPr>
        <p:spPr bwMode="auto">
          <a:xfrm>
            <a:off x="38862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11" name="AutoShape 197"/>
          <p:cNvSpPr>
            <a:spLocks noChangeArrowheads="1"/>
          </p:cNvSpPr>
          <p:nvPr/>
        </p:nvSpPr>
        <p:spPr bwMode="auto">
          <a:xfrm>
            <a:off x="3851275" y="5149850"/>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62512" name="Rectangle 198"/>
          <p:cNvSpPr>
            <a:spLocks noChangeArrowheads="1"/>
          </p:cNvSpPr>
          <p:nvPr/>
        </p:nvSpPr>
        <p:spPr bwMode="auto">
          <a:xfrm>
            <a:off x="1295400" y="53784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13" name="Rectangle 199"/>
          <p:cNvSpPr>
            <a:spLocks noChangeArrowheads="1"/>
          </p:cNvSpPr>
          <p:nvPr/>
        </p:nvSpPr>
        <p:spPr bwMode="auto">
          <a:xfrm>
            <a:off x="762000" y="53784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14" name="Group 200"/>
          <p:cNvGrpSpPr>
            <a:grpSpLocks/>
          </p:cNvGrpSpPr>
          <p:nvPr/>
        </p:nvGrpSpPr>
        <p:grpSpPr bwMode="auto">
          <a:xfrm>
            <a:off x="822325" y="5395913"/>
            <a:ext cx="793750" cy="955675"/>
            <a:chOff x="1958" y="971"/>
            <a:chExt cx="500" cy="602"/>
          </a:xfrm>
        </p:grpSpPr>
        <p:grpSp>
          <p:nvGrpSpPr>
            <p:cNvPr id="62575" name="Group 201"/>
            <p:cNvGrpSpPr>
              <a:grpSpLocks/>
            </p:cNvGrpSpPr>
            <p:nvPr/>
          </p:nvGrpSpPr>
          <p:grpSpPr bwMode="auto">
            <a:xfrm>
              <a:off x="1958" y="1061"/>
              <a:ext cx="448" cy="448"/>
              <a:chOff x="2368" y="1264"/>
              <a:chExt cx="448" cy="448"/>
            </a:xfrm>
          </p:grpSpPr>
          <p:grpSp>
            <p:nvGrpSpPr>
              <p:cNvPr id="62580" name="Group 202"/>
              <p:cNvGrpSpPr>
                <a:grpSpLocks/>
              </p:cNvGrpSpPr>
              <p:nvPr/>
            </p:nvGrpSpPr>
            <p:grpSpPr bwMode="auto">
              <a:xfrm>
                <a:off x="2368" y="1380"/>
                <a:ext cx="448" cy="192"/>
                <a:chOff x="2368" y="1380"/>
                <a:chExt cx="448" cy="192"/>
              </a:xfrm>
            </p:grpSpPr>
            <p:sp>
              <p:nvSpPr>
                <p:cNvPr id="62584" name="Line 203"/>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85" name="Line 204"/>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581" name="Group 205"/>
              <p:cNvGrpSpPr>
                <a:grpSpLocks/>
              </p:cNvGrpSpPr>
              <p:nvPr/>
            </p:nvGrpSpPr>
            <p:grpSpPr bwMode="auto">
              <a:xfrm>
                <a:off x="2508" y="1264"/>
                <a:ext cx="192" cy="448"/>
                <a:chOff x="2508" y="1264"/>
                <a:chExt cx="192" cy="448"/>
              </a:xfrm>
            </p:grpSpPr>
            <p:sp>
              <p:nvSpPr>
                <p:cNvPr id="62582" name="Line 206"/>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83" name="Line 207"/>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576" name="Rectangle 208"/>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77" name="Rectangle 209"/>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78" name="Rectangle 210"/>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79" name="Rectangle 211"/>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sp>
        <p:nvSpPr>
          <p:cNvPr id="62515" name="Rectangle 212"/>
          <p:cNvSpPr>
            <a:spLocks noChangeArrowheads="1"/>
          </p:cNvSpPr>
          <p:nvPr/>
        </p:nvSpPr>
        <p:spPr bwMode="auto">
          <a:xfrm>
            <a:off x="762000" y="56832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16" name="Rectangle 213"/>
          <p:cNvSpPr>
            <a:spLocks noChangeArrowheads="1"/>
          </p:cNvSpPr>
          <p:nvPr/>
        </p:nvSpPr>
        <p:spPr bwMode="auto">
          <a:xfrm>
            <a:off x="762000" y="5988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17" name="Rectangle 214"/>
          <p:cNvSpPr>
            <a:spLocks noChangeArrowheads="1"/>
          </p:cNvSpPr>
          <p:nvPr/>
        </p:nvSpPr>
        <p:spPr bwMode="auto">
          <a:xfrm>
            <a:off x="10668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18" name="Rectangle 215"/>
          <p:cNvSpPr>
            <a:spLocks noChangeArrowheads="1"/>
          </p:cNvSpPr>
          <p:nvPr/>
        </p:nvSpPr>
        <p:spPr bwMode="auto">
          <a:xfrm>
            <a:off x="45720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19" name="Rectangle 216"/>
          <p:cNvSpPr>
            <a:spLocks noChangeArrowheads="1"/>
          </p:cNvSpPr>
          <p:nvPr/>
        </p:nvSpPr>
        <p:spPr bwMode="auto">
          <a:xfrm>
            <a:off x="3121025"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20" name="Group 217"/>
          <p:cNvGrpSpPr>
            <a:grpSpLocks/>
          </p:cNvGrpSpPr>
          <p:nvPr/>
        </p:nvGrpSpPr>
        <p:grpSpPr bwMode="auto">
          <a:xfrm>
            <a:off x="2803525" y="5378450"/>
            <a:ext cx="854075" cy="973138"/>
            <a:chOff x="1896" y="1824"/>
            <a:chExt cx="538" cy="613"/>
          </a:xfrm>
        </p:grpSpPr>
        <p:grpSp>
          <p:nvGrpSpPr>
            <p:cNvPr id="62559" name="Group 218"/>
            <p:cNvGrpSpPr>
              <a:grpSpLocks/>
            </p:cNvGrpSpPr>
            <p:nvPr/>
          </p:nvGrpSpPr>
          <p:grpSpPr bwMode="auto">
            <a:xfrm>
              <a:off x="1896" y="1824"/>
              <a:ext cx="538" cy="613"/>
              <a:chOff x="1920" y="960"/>
              <a:chExt cx="538" cy="613"/>
            </a:xfrm>
          </p:grpSpPr>
          <p:sp>
            <p:nvSpPr>
              <p:cNvPr id="62561" name="Rectangle 219"/>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62" name="Rectangle 220"/>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63" name="Group 221"/>
              <p:cNvGrpSpPr>
                <a:grpSpLocks/>
              </p:cNvGrpSpPr>
              <p:nvPr/>
            </p:nvGrpSpPr>
            <p:grpSpPr bwMode="auto">
              <a:xfrm>
                <a:off x="1958" y="971"/>
                <a:ext cx="500" cy="602"/>
                <a:chOff x="1958" y="971"/>
                <a:chExt cx="500" cy="602"/>
              </a:xfrm>
            </p:grpSpPr>
            <p:grpSp>
              <p:nvGrpSpPr>
                <p:cNvPr id="62564" name="Group 222"/>
                <p:cNvGrpSpPr>
                  <a:grpSpLocks/>
                </p:cNvGrpSpPr>
                <p:nvPr/>
              </p:nvGrpSpPr>
              <p:grpSpPr bwMode="auto">
                <a:xfrm>
                  <a:off x="1958" y="1061"/>
                  <a:ext cx="448" cy="448"/>
                  <a:chOff x="2368" y="1264"/>
                  <a:chExt cx="448" cy="448"/>
                </a:xfrm>
              </p:grpSpPr>
              <p:grpSp>
                <p:nvGrpSpPr>
                  <p:cNvPr id="62569" name="Group 223"/>
                  <p:cNvGrpSpPr>
                    <a:grpSpLocks/>
                  </p:cNvGrpSpPr>
                  <p:nvPr/>
                </p:nvGrpSpPr>
                <p:grpSpPr bwMode="auto">
                  <a:xfrm>
                    <a:off x="2368" y="1380"/>
                    <a:ext cx="448" cy="192"/>
                    <a:chOff x="2368" y="1380"/>
                    <a:chExt cx="448" cy="192"/>
                  </a:xfrm>
                </p:grpSpPr>
                <p:sp>
                  <p:nvSpPr>
                    <p:cNvPr id="62573" name="Line 224"/>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74" name="Line 225"/>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570" name="Group 226"/>
                  <p:cNvGrpSpPr>
                    <a:grpSpLocks/>
                  </p:cNvGrpSpPr>
                  <p:nvPr/>
                </p:nvGrpSpPr>
                <p:grpSpPr bwMode="auto">
                  <a:xfrm>
                    <a:off x="2508" y="1264"/>
                    <a:ext cx="192" cy="448"/>
                    <a:chOff x="2508" y="1264"/>
                    <a:chExt cx="192" cy="448"/>
                  </a:xfrm>
                </p:grpSpPr>
                <p:sp>
                  <p:nvSpPr>
                    <p:cNvPr id="62571" name="Line 227"/>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72" name="Line 228"/>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565" name="Rectangle 229"/>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66" name="Rectangle 230"/>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67" name="Rectangle 231"/>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68" name="Rectangle 232"/>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560" name="Rectangle 233"/>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sp>
        <p:nvSpPr>
          <p:cNvPr id="62521" name="Rectangle 234"/>
          <p:cNvSpPr>
            <a:spLocks noChangeArrowheads="1"/>
          </p:cNvSpPr>
          <p:nvPr/>
        </p:nvSpPr>
        <p:spPr bwMode="auto">
          <a:xfrm>
            <a:off x="2803525" y="56832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grpSp>
        <p:nvGrpSpPr>
          <p:cNvPr id="62522" name="Group 235"/>
          <p:cNvGrpSpPr>
            <a:grpSpLocks/>
          </p:cNvGrpSpPr>
          <p:nvPr/>
        </p:nvGrpSpPr>
        <p:grpSpPr bwMode="auto">
          <a:xfrm>
            <a:off x="4572000" y="5378450"/>
            <a:ext cx="854075" cy="973138"/>
            <a:chOff x="1920" y="960"/>
            <a:chExt cx="538" cy="613"/>
          </a:xfrm>
        </p:grpSpPr>
        <p:sp>
          <p:nvSpPr>
            <p:cNvPr id="62545" name="Rectangle 236"/>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46" name="Rectangle 237"/>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47" name="Group 238"/>
            <p:cNvGrpSpPr>
              <a:grpSpLocks/>
            </p:cNvGrpSpPr>
            <p:nvPr/>
          </p:nvGrpSpPr>
          <p:grpSpPr bwMode="auto">
            <a:xfrm>
              <a:off x="1958" y="971"/>
              <a:ext cx="500" cy="602"/>
              <a:chOff x="1958" y="971"/>
              <a:chExt cx="500" cy="602"/>
            </a:xfrm>
          </p:grpSpPr>
          <p:grpSp>
            <p:nvGrpSpPr>
              <p:cNvPr id="62548" name="Group 239"/>
              <p:cNvGrpSpPr>
                <a:grpSpLocks/>
              </p:cNvGrpSpPr>
              <p:nvPr/>
            </p:nvGrpSpPr>
            <p:grpSpPr bwMode="auto">
              <a:xfrm>
                <a:off x="1958" y="1061"/>
                <a:ext cx="448" cy="448"/>
                <a:chOff x="2368" y="1264"/>
                <a:chExt cx="448" cy="448"/>
              </a:xfrm>
            </p:grpSpPr>
            <p:grpSp>
              <p:nvGrpSpPr>
                <p:cNvPr id="62553" name="Group 240"/>
                <p:cNvGrpSpPr>
                  <a:grpSpLocks/>
                </p:cNvGrpSpPr>
                <p:nvPr/>
              </p:nvGrpSpPr>
              <p:grpSpPr bwMode="auto">
                <a:xfrm>
                  <a:off x="2368" y="1380"/>
                  <a:ext cx="448" cy="192"/>
                  <a:chOff x="2368" y="1380"/>
                  <a:chExt cx="448" cy="192"/>
                </a:xfrm>
              </p:grpSpPr>
              <p:sp>
                <p:nvSpPr>
                  <p:cNvPr id="62557" name="Line 241"/>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58" name="Line 242"/>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554" name="Group 243"/>
                <p:cNvGrpSpPr>
                  <a:grpSpLocks/>
                </p:cNvGrpSpPr>
                <p:nvPr/>
              </p:nvGrpSpPr>
              <p:grpSpPr bwMode="auto">
                <a:xfrm>
                  <a:off x="2508" y="1264"/>
                  <a:ext cx="192" cy="448"/>
                  <a:chOff x="2508" y="1264"/>
                  <a:chExt cx="192" cy="448"/>
                </a:xfrm>
              </p:grpSpPr>
              <p:sp>
                <p:nvSpPr>
                  <p:cNvPr id="62555" name="Line 244"/>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56" name="Line 245"/>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549" name="Rectangle 246"/>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50" name="Rectangle 247"/>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51" name="Rectangle 248"/>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52" name="Rectangle 249"/>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523" name="Rectangle 250"/>
          <p:cNvSpPr>
            <a:spLocks noChangeArrowheads="1"/>
          </p:cNvSpPr>
          <p:nvPr/>
        </p:nvSpPr>
        <p:spPr bwMode="auto">
          <a:xfrm>
            <a:off x="48768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24" name="Rectangle 251"/>
          <p:cNvSpPr>
            <a:spLocks noChangeArrowheads="1"/>
          </p:cNvSpPr>
          <p:nvPr/>
        </p:nvSpPr>
        <p:spPr bwMode="auto">
          <a:xfrm>
            <a:off x="4587875" y="5665788"/>
            <a:ext cx="3206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25" name="Rectangle 252"/>
          <p:cNvSpPr>
            <a:spLocks noChangeArrowheads="1"/>
          </p:cNvSpPr>
          <p:nvPr/>
        </p:nvSpPr>
        <p:spPr bwMode="auto">
          <a:xfrm>
            <a:off x="5638800" y="57007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26" name="AutoShape 253"/>
          <p:cNvSpPr>
            <a:spLocks noChangeArrowheads="1"/>
          </p:cNvSpPr>
          <p:nvPr/>
        </p:nvSpPr>
        <p:spPr bwMode="auto">
          <a:xfrm>
            <a:off x="4876800" y="62928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62527" name="Group 254"/>
          <p:cNvGrpSpPr>
            <a:grpSpLocks/>
          </p:cNvGrpSpPr>
          <p:nvPr/>
        </p:nvGrpSpPr>
        <p:grpSpPr bwMode="auto">
          <a:xfrm>
            <a:off x="5638800" y="5395913"/>
            <a:ext cx="854075" cy="973137"/>
            <a:chOff x="1920" y="960"/>
            <a:chExt cx="538" cy="613"/>
          </a:xfrm>
        </p:grpSpPr>
        <p:sp>
          <p:nvSpPr>
            <p:cNvPr id="62531" name="Rectangle 255"/>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32" name="Rectangle 256"/>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33" name="Group 257"/>
            <p:cNvGrpSpPr>
              <a:grpSpLocks/>
            </p:cNvGrpSpPr>
            <p:nvPr/>
          </p:nvGrpSpPr>
          <p:grpSpPr bwMode="auto">
            <a:xfrm>
              <a:off x="1958" y="971"/>
              <a:ext cx="500" cy="602"/>
              <a:chOff x="1958" y="971"/>
              <a:chExt cx="500" cy="602"/>
            </a:xfrm>
          </p:grpSpPr>
          <p:grpSp>
            <p:nvGrpSpPr>
              <p:cNvPr id="62534" name="Group 258"/>
              <p:cNvGrpSpPr>
                <a:grpSpLocks/>
              </p:cNvGrpSpPr>
              <p:nvPr/>
            </p:nvGrpSpPr>
            <p:grpSpPr bwMode="auto">
              <a:xfrm>
                <a:off x="1958" y="1061"/>
                <a:ext cx="448" cy="448"/>
                <a:chOff x="2368" y="1264"/>
                <a:chExt cx="448" cy="448"/>
              </a:xfrm>
            </p:grpSpPr>
            <p:grpSp>
              <p:nvGrpSpPr>
                <p:cNvPr id="62539" name="Group 259"/>
                <p:cNvGrpSpPr>
                  <a:grpSpLocks/>
                </p:cNvGrpSpPr>
                <p:nvPr/>
              </p:nvGrpSpPr>
              <p:grpSpPr bwMode="auto">
                <a:xfrm>
                  <a:off x="2368" y="1380"/>
                  <a:ext cx="448" cy="192"/>
                  <a:chOff x="2368" y="1380"/>
                  <a:chExt cx="448" cy="192"/>
                </a:xfrm>
              </p:grpSpPr>
              <p:sp>
                <p:nvSpPr>
                  <p:cNvPr id="62543" name="Line 260"/>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44" name="Line 261"/>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540" name="Group 262"/>
                <p:cNvGrpSpPr>
                  <a:grpSpLocks/>
                </p:cNvGrpSpPr>
                <p:nvPr/>
              </p:nvGrpSpPr>
              <p:grpSpPr bwMode="auto">
                <a:xfrm>
                  <a:off x="2508" y="1264"/>
                  <a:ext cx="192" cy="448"/>
                  <a:chOff x="2508" y="1264"/>
                  <a:chExt cx="192" cy="448"/>
                </a:xfrm>
              </p:grpSpPr>
              <p:sp>
                <p:nvSpPr>
                  <p:cNvPr id="62541" name="Line 263"/>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42" name="Line 264"/>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535" name="Rectangle 265"/>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36" name="Rectangle 266"/>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37" name="Rectangle 267"/>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38" name="Rectangle 268"/>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528" name="Rectangle 269"/>
          <p:cNvSpPr>
            <a:spLocks noChangeArrowheads="1"/>
          </p:cNvSpPr>
          <p:nvPr/>
        </p:nvSpPr>
        <p:spPr bwMode="auto">
          <a:xfrm>
            <a:off x="5943600" y="60055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29" name="Rectangle 270"/>
          <p:cNvSpPr>
            <a:spLocks noChangeArrowheads="1"/>
          </p:cNvSpPr>
          <p:nvPr/>
        </p:nvSpPr>
        <p:spPr bwMode="auto">
          <a:xfrm>
            <a:off x="5638800" y="6005513"/>
            <a:ext cx="3206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30" name="AutoShape 271"/>
          <p:cNvSpPr>
            <a:spLocks noChangeArrowheads="1"/>
          </p:cNvSpPr>
          <p:nvPr/>
        </p:nvSpPr>
        <p:spPr bwMode="auto">
          <a:xfrm>
            <a:off x="2111375" y="5192713"/>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274" name="TextBox 273"/>
          <p:cNvSpPr txBox="1"/>
          <p:nvPr/>
        </p:nvSpPr>
        <p:spPr>
          <a:xfrm>
            <a:off x="471357" y="2396208"/>
            <a:ext cx="1571190" cy="461665"/>
          </a:xfrm>
          <a:prstGeom prst="rect">
            <a:avLst/>
          </a:prstGeom>
          <a:noFill/>
        </p:spPr>
        <p:txBody>
          <a:bodyPr wrap="square" rtlCol="0">
            <a:spAutoFit/>
          </a:bodyPr>
          <a:lstStyle/>
          <a:p>
            <a:pPr algn="ctr"/>
            <a:r>
              <a:rPr lang="en-US" sz="2400" dirty="0" smtClean="0"/>
              <a:t>MAX</a:t>
            </a:r>
            <a:endParaRPr lang="en-US" sz="2400" dirty="0"/>
          </a:p>
        </p:txBody>
      </p:sp>
      <p:sp>
        <p:nvSpPr>
          <p:cNvPr id="275" name="TextBox 274"/>
          <p:cNvSpPr txBox="1"/>
          <p:nvPr/>
        </p:nvSpPr>
        <p:spPr>
          <a:xfrm>
            <a:off x="0" y="3740165"/>
            <a:ext cx="1571190" cy="461665"/>
          </a:xfrm>
          <a:prstGeom prst="rect">
            <a:avLst/>
          </a:prstGeom>
          <a:noFill/>
        </p:spPr>
        <p:txBody>
          <a:bodyPr wrap="square" rtlCol="0">
            <a:spAutoFit/>
          </a:bodyPr>
          <a:lstStyle/>
          <a:p>
            <a:pPr algn="ctr"/>
            <a:r>
              <a:rPr lang="en-US" sz="2400" dirty="0" smtClean="0"/>
              <a:t>MIN</a:t>
            </a:r>
            <a:endParaRPr lang="en-US" sz="2400" dirty="0"/>
          </a:p>
        </p:txBody>
      </p:sp>
      <p:sp>
        <p:nvSpPr>
          <p:cNvPr id="276" name="TextBox 275"/>
          <p:cNvSpPr txBox="1"/>
          <p:nvPr/>
        </p:nvSpPr>
        <p:spPr>
          <a:xfrm>
            <a:off x="-332051" y="5128132"/>
            <a:ext cx="1571190" cy="461665"/>
          </a:xfrm>
          <a:prstGeom prst="rect">
            <a:avLst/>
          </a:prstGeom>
          <a:noFill/>
        </p:spPr>
        <p:txBody>
          <a:bodyPr wrap="square" rtlCol="0">
            <a:spAutoFit/>
          </a:bodyPr>
          <a:lstStyle/>
          <a:p>
            <a:pPr algn="ctr"/>
            <a:r>
              <a:rPr lang="en-US" sz="2400" dirty="0" smtClean="0"/>
              <a:t>MAX</a:t>
            </a:r>
            <a:endParaRPr lang="en-US" sz="2400" dirty="0"/>
          </a:p>
        </p:txBody>
      </p:sp>
    </p:spTree>
    <p:extLst>
      <p:ext uri="{BB962C8B-B14F-4D97-AF65-F5344CB8AC3E}">
        <p14:creationId xmlns:p14="http://schemas.microsoft.com/office/powerpoint/2010/main" val="312496966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35000" y="1"/>
            <a:ext cx="7772400" cy="654702"/>
          </a:xfrm>
        </p:spPr>
        <p:txBody>
          <a:bodyPr>
            <a:normAutofit fontScale="90000"/>
          </a:bodyPr>
          <a:lstStyle/>
          <a:p>
            <a:pPr eaLnBrk="1" hangingPunct="1"/>
            <a:r>
              <a:rPr lang="en-US" sz="3600" dirty="0"/>
              <a:t>Partial Game Tree for Tic-Tac-Toe</a:t>
            </a:r>
            <a:endParaRPr lang="en-US" sz="4000" dirty="0"/>
          </a:p>
        </p:txBody>
      </p:sp>
      <p:sp>
        <p:nvSpPr>
          <p:cNvPr id="30722" name="Slide Number Placeholder 4"/>
          <p:cNvSpPr>
            <a:spLocks noGrp="1"/>
          </p:cNvSpPr>
          <p:nvPr>
            <p:ph type="sldNum" sz="quarter" idx="12"/>
          </p:nvPr>
        </p:nvSpPr>
        <p:spPr>
          <a:noFill/>
        </p:spPr>
        <p:txBody>
          <a:bodyPr/>
          <a:lstStyle/>
          <a:p>
            <a:fld id="{69D0C812-DD1D-7B40-AB41-7FA899789358}" type="slidenum">
              <a:rPr lang="en-US" smtClean="0"/>
              <a:pPr/>
              <a:t>11</a:t>
            </a:fld>
            <a:endParaRPr lang="en-US" smtClean="0"/>
          </a:p>
        </p:txBody>
      </p:sp>
      <p:pic>
        <p:nvPicPr>
          <p:cNvPr id="30724" name="Picture 3"/>
          <p:cNvPicPr>
            <a:picLocks noChangeAspect="1" noChangeArrowheads="1"/>
          </p:cNvPicPr>
          <p:nvPr/>
        </p:nvPicPr>
        <p:blipFill>
          <a:blip r:embed="rId3"/>
          <a:srcRect/>
          <a:stretch>
            <a:fillRect/>
          </a:stretch>
        </p:blipFill>
        <p:spPr bwMode="auto">
          <a:xfrm>
            <a:off x="1085850" y="833438"/>
            <a:ext cx="6823075" cy="4721225"/>
          </a:xfrm>
          <a:prstGeom prst="rect">
            <a:avLst/>
          </a:prstGeom>
          <a:noFill/>
          <a:ln w="12700">
            <a:noFill/>
            <a:miter lim="800000"/>
            <a:headEnd type="none" w="sm" len="sm"/>
            <a:tailEnd type="none" w="sm" len="sm"/>
          </a:ln>
        </p:spPr>
      </p:pic>
      <p:sp>
        <p:nvSpPr>
          <p:cNvPr id="574468" name="Rectangle 4"/>
          <p:cNvSpPr>
            <a:spLocks noChangeArrowheads="1"/>
          </p:cNvSpPr>
          <p:nvPr/>
        </p:nvSpPr>
        <p:spPr bwMode="auto">
          <a:xfrm>
            <a:off x="242308" y="5619000"/>
            <a:ext cx="8781582" cy="1125537"/>
          </a:xfrm>
          <a:prstGeom prst="rect">
            <a:avLst/>
          </a:prstGeom>
          <a:noFill/>
          <a:ln w="9525">
            <a:noFill/>
            <a:miter lim="800000"/>
            <a:headEnd/>
            <a:tailEnd/>
          </a:ln>
          <a:effectLst>
            <a:outerShdw blurRad="63500" dist="38099" dir="2700000" algn="ctr" rotWithShape="0">
              <a:schemeClr val="bg2">
                <a:alpha val="74998"/>
              </a:schemeClr>
            </a:outerShdw>
          </a:effectLst>
        </p:spPr>
        <p:txBody>
          <a:bodyPr>
            <a:prstTxWarp prst="textNoShape">
              <a:avLst/>
            </a:prstTxWarp>
          </a:bodyPr>
          <a:lstStyle/>
          <a:p>
            <a:pPr marL="342900" indent="-342900" eaLnBrk="1" hangingPunct="1">
              <a:spcBef>
                <a:spcPct val="20000"/>
              </a:spcBef>
              <a:buClr>
                <a:srgbClr val="3C0000"/>
              </a:buClr>
              <a:buFont typeface="Wingdings" charset="2"/>
              <a:buNone/>
              <a:defRPr/>
            </a:pPr>
            <a:r>
              <a:rPr kumimoji="1" lang="en-US" sz="2400" b="1" dirty="0">
                <a:solidFill>
                  <a:schemeClr val="accent2"/>
                </a:solidFill>
              </a:rPr>
              <a:t>Max </a:t>
            </a:r>
            <a:r>
              <a:rPr kumimoji="1" lang="en-US" sz="2400" b="1" dirty="0" smtClean="0">
                <a:solidFill>
                  <a:schemeClr val="accent2"/>
                </a:solidFill>
              </a:rPr>
              <a:t>tries </a:t>
            </a:r>
            <a:r>
              <a:rPr kumimoji="1" lang="en-US" sz="2400" b="1" dirty="0">
                <a:solidFill>
                  <a:schemeClr val="accent2"/>
                </a:solidFill>
              </a:rPr>
              <a:t>to maximize </a:t>
            </a:r>
            <a:r>
              <a:rPr kumimoji="1" lang="en-US" sz="2400" b="1" dirty="0" smtClean="0">
                <a:solidFill>
                  <a:schemeClr val="accent2"/>
                </a:solidFill>
              </a:rPr>
              <a:t>utility (from X’s perspective) </a:t>
            </a:r>
            <a:r>
              <a:rPr kumimoji="1" lang="en-US" sz="2400" b="1" dirty="0">
                <a:solidFill>
                  <a:schemeClr val="accent2"/>
                </a:solidFill>
              </a:rPr>
              <a:t>of move</a:t>
            </a:r>
          </a:p>
          <a:p>
            <a:pPr marL="342900" indent="-342900" eaLnBrk="1" hangingPunct="1">
              <a:spcBef>
                <a:spcPct val="20000"/>
              </a:spcBef>
              <a:buClr>
                <a:srgbClr val="3C0000"/>
              </a:buClr>
              <a:buFont typeface="Wingdings" charset="2"/>
              <a:buNone/>
              <a:defRPr/>
            </a:pPr>
            <a:r>
              <a:rPr kumimoji="1" lang="en-US" sz="2400" b="1" dirty="0">
                <a:solidFill>
                  <a:schemeClr val="accent2"/>
                </a:solidFill>
              </a:rPr>
              <a:t>Min </a:t>
            </a:r>
            <a:r>
              <a:rPr kumimoji="1" lang="en-US" sz="2400" b="1" dirty="0" smtClean="0">
                <a:solidFill>
                  <a:schemeClr val="accent2"/>
                </a:solidFill>
              </a:rPr>
              <a:t>tries </a:t>
            </a:r>
            <a:r>
              <a:rPr kumimoji="1" lang="en-US" sz="2400" b="1" dirty="0">
                <a:solidFill>
                  <a:schemeClr val="accent2"/>
                </a:solidFill>
              </a:rPr>
              <a:t>to minimize utility </a:t>
            </a:r>
            <a:r>
              <a:rPr kumimoji="1" lang="en-US" sz="2400" b="1" dirty="0" smtClean="0">
                <a:solidFill>
                  <a:schemeClr val="accent2"/>
                </a:solidFill>
              </a:rPr>
              <a:t>(from X’s perspective) of </a:t>
            </a:r>
            <a:r>
              <a:rPr kumimoji="1" lang="en-US" sz="2400" b="1" dirty="0">
                <a:solidFill>
                  <a:schemeClr val="accent2"/>
                </a:solidFill>
              </a:rPr>
              <a:t>move</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641350" y="223838"/>
            <a:ext cx="7772400" cy="1143000"/>
          </a:xfrm>
        </p:spPr>
        <p:txBody>
          <a:bodyPr/>
          <a:lstStyle/>
          <a:p>
            <a:pPr eaLnBrk="1" hangingPunct="1"/>
            <a:r>
              <a:rPr lang="en-US"/>
              <a:t>Optimal Strategies</a:t>
            </a:r>
          </a:p>
        </p:txBody>
      </p:sp>
      <p:sp>
        <p:nvSpPr>
          <p:cNvPr id="576515" name="Rectangle 3"/>
          <p:cNvSpPr>
            <a:spLocks noGrp="1" noChangeArrowheads="1"/>
          </p:cNvSpPr>
          <p:nvPr>
            <p:ph idx="1"/>
          </p:nvPr>
        </p:nvSpPr>
        <p:spPr>
          <a:xfrm>
            <a:off x="293688" y="1449388"/>
            <a:ext cx="8504977" cy="5159375"/>
          </a:xfrm>
        </p:spPr>
        <p:txBody>
          <a:bodyPr>
            <a:normAutofit/>
          </a:bodyPr>
          <a:lstStyle/>
          <a:p>
            <a:pPr eaLnBrk="1" hangingPunct="1">
              <a:lnSpc>
                <a:spcPct val="90000"/>
              </a:lnSpc>
            </a:pPr>
            <a:r>
              <a:rPr lang="en-US" sz="2400" dirty="0"/>
              <a:t>Find a </a:t>
            </a:r>
            <a:r>
              <a:rPr lang="en-US" sz="2400" i="1" dirty="0"/>
              <a:t>contingent</a:t>
            </a:r>
            <a:r>
              <a:rPr lang="en-US" sz="2400" dirty="0"/>
              <a:t> </a:t>
            </a:r>
            <a:r>
              <a:rPr lang="en-US" sz="2400" i="1" dirty="0"/>
              <a:t>strategy</a:t>
            </a:r>
            <a:r>
              <a:rPr lang="en-US" sz="2400" dirty="0"/>
              <a:t> for MAX assuming infallible MIN</a:t>
            </a:r>
          </a:p>
          <a:p>
            <a:pPr lvl="1" eaLnBrk="1" hangingPunct="1">
              <a:lnSpc>
                <a:spcPct val="90000"/>
              </a:lnSpc>
            </a:pPr>
            <a:r>
              <a:rPr lang="en-US" sz="2000" dirty="0"/>
              <a:t>Assumption: Both players play optimally</a:t>
            </a:r>
          </a:p>
          <a:p>
            <a:pPr eaLnBrk="1" hangingPunct="1">
              <a:lnSpc>
                <a:spcPct val="90000"/>
              </a:lnSpc>
            </a:pPr>
            <a:r>
              <a:rPr lang="en-US" sz="2400" dirty="0" smtClean="0"/>
              <a:t>Given </a:t>
            </a:r>
            <a:r>
              <a:rPr lang="en-US" sz="2400" dirty="0"/>
              <a:t>a game tree, the optimal strategy can be determined by using the </a:t>
            </a:r>
            <a:r>
              <a:rPr lang="en-US" sz="2400" i="1" dirty="0" err="1"/>
              <a:t>minimax</a:t>
            </a:r>
            <a:r>
              <a:rPr lang="en-US" sz="2400" i="1" dirty="0"/>
              <a:t> value</a:t>
            </a:r>
            <a:r>
              <a:rPr lang="en-US" sz="2400" dirty="0"/>
              <a:t> of each node:</a:t>
            </a:r>
          </a:p>
          <a:p>
            <a:pPr eaLnBrk="1" hangingPunct="1">
              <a:lnSpc>
                <a:spcPct val="90000"/>
              </a:lnSpc>
              <a:buFont typeface="Wingdings" charset="2"/>
              <a:buNone/>
            </a:pPr>
            <a:endParaRPr lang="en-US" sz="1800" dirty="0"/>
          </a:p>
          <a:p>
            <a:pPr eaLnBrk="1" hangingPunct="1">
              <a:lnSpc>
                <a:spcPct val="90000"/>
              </a:lnSpc>
              <a:buFont typeface="Wingdings" charset="2"/>
              <a:buNone/>
            </a:pPr>
            <a:r>
              <a:rPr lang="en-US" sz="2000" dirty="0" smtClean="0"/>
              <a:t>MINIMAX</a:t>
            </a:r>
            <a:r>
              <a:rPr lang="en-US" sz="2000" dirty="0"/>
              <a:t>-VALUE(</a:t>
            </a:r>
            <a:r>
              <a:rPr lang="en-US" sz="2000" i="1" dirty="0"/>
              <a:t>n</a:t>
            </a:r>
            <a:r>
              <a:rPr lang="en-US" sz="2000" dirty="0"/>
              <a:t>)=</a:t>
            </a:r>
          </a:p>
          <a:p>
            <a:pPr eaLnBrk="1" hangingPunct="1">
              <a:lnSpc>
                <a:spcPct val="90000"/>
              </a:lnSpc>
              <a:buFont typeface="Wingdings" charset="2"/>
              <a:buNone/>
            </a:pPr>
            <a:r>
              <a:rPr lang="en-US" sz="2000" dirty="0"/>
              <a:t>	</a:t>
            </a:r>
            <a:r>
              <a:rPr lang="en-US" sz="2000" dirty="0" smtClean="0"/>
              <a:t>UTILITY</a:t>
            </a:r>
            <a:r>
              <a:rPr lang="en-US" sz="2000" dirty="0"/>
              <a:t>(</a:t>
            </a:r>
            <a:r>
              <a:rPr lang="en-US" sz="2000" i="1" dirty="0"/>
              <a:t>n</a:t>
            </a:r>
            <a:r>
              <a:rPr lang="en-US" sz="2000" dirty="0"/>
              <a:t>)				If </a:t>
            </a:r>
            <a:r>
              <a:rPr lang="en-US" sz="2000" i="1" dirty="0"/>
              <a:t>n</a:t>
            </a:r>
            <a:r>
              <a:rPr lang="en-US" sz="2000" dirty="0"/>
              <a:t> is a terminal</a:t>
            </a:r>
          </a:p>
          <a:p>
            <a:pPr eaLnBrk="1" hangingPunct="1">
              <a:lnSpc>
                <a:spcPct val="90000"/>
              </a:lnSpc>
              <a:buFont typeface="Wingdings" charset="2"/>
              <a:buNone/>
            </a:pPr>
            <a:r>
              <a:rPr lang="en-US" sz="2000" dirty="0"/>
              <a:t>	</a:t>
            </a:r>
            <a:r>
              <a:rPr lang="en-US" sz="2000" dirty="0" err="1" smtClean="0"/>
              <a:t>max</a:t>
            </a:r>
            <a:r>
              <a:rPr lang="en-US" sz="2000" i="1" baseline="-25000" dirty="0" err="1" smtClean="0"/>
              <a:t>s</a:t>
            </a:r>
            <a:r>
              <a:rPr lang="en-US" sz="2000" i="1" baseline="-25000" dirty="0" smtClean="0"/>
              <a:t> </a:t>
            </a:r>
            <a:r>
              <a:rPr lang="en-US" sz="2000" i="1" baseline="-25000" dirty="0">
                <a:sym typeface="Symbol" charset="2"/>
              </a:rPr>
              <a:t> </a:t>
            </a:r>
            <a:r>
              <a:rPr lang="en-US" sz="2000" i="1" baseline="-25000" dirty="0"/>
              <a:t>successors</a:t>
            </a:r>
            <a:r>
              <a:rPr lang="en-US" sz="2000" baseline="-25000" dirty="0"/>
              <a:t>(</a:t>
            </a:r>
            <a:r>
              <a:rPr lang="en-US" sz="2000" i="1" baseline="-25000" dirty="0"/>
              <a:t>n</a:t>
            </a:r>
            <a:r>
              <a:rPr lang="en-US" sz="2000" baseline="-25000" dirty="0"/>
              <a:t>)</a:t>
            </a:r>
            <a:r>
              <a:rPr lang="en-US" sz="2000" dirty="0"/>
              <a:t> MINIMAX-VALUE(</a:t>
            </a:r>
            <a:r>
              <a:rPr lang="en-US" sz="2000" i="1" dirty="0"/>
              <a:t>s</a:t>
            </a:r>
            <a:r>
              <a:rPr lang="en-US" sz="2000" dirty="0"/>
              <a:t>) 	If </a:t>
            </a:r>
            <a:r>
              <a:rPr lang="en-US" sz="2000" i="1" dirty="0"/>
              <a:t>n</a:t>
            </a:r>
            <a:r>
              <a:rPr lang="en-US" sz="2000" dirty="0"/>
              <a:t> is a max node</a:t>
            </a:r>
          </a:p>
          <a:p>
            <a:pPr eaLnBrk="1" hangingPunct="1">
              <a:lnSpc>
                <a:spcPct val="90000"/>
              </a:lnSpc>
              <a:buFont typeface="Wingdings" charset="2"/>
              <a:buNone/>
            </a:pPr>
            <a:r>
              <a:rPr lang="en-US" sz="2000" dirty="0"/>
              <a:t>	</a:t>
            </a:r>
            <a:r>
              <a:rPr lang="en-US" sz="2000" dirty="0" err="1" smtClean="0"/>
              <a:t>min</a:t>
            </a:r>
            <a:r>
              <a:rPr lang="en-US" sz="2000" i="1" baseline="-25000" dirty="0" err="1" smtClean="0"/>
              <a:t>s</a:t>
            </a:r>
            <a:r>
              <a:rPr lang="en-US" sz="2000" i="1" baseline="-25000" dirty="0" smtClean="0"/>
              <a:t> </a:t>
            </a:r>
            <a:r>
              <a:rPr lang="en-US" sz="2000" i="1" baseline="-25000" dirty="0">
                <a:sym typeface="Symbol" charset="2"/>
              </a:rPr>
              <a:t> </a:t>
            </a:r>
            <a:r>
              <a:rPr lang="en-US" sz="2000" i="1" baseline="-25000" dirty="0"/>
              <a:t>successors</a:t>
            </a:r>
            <a:r>
              <a:rPr lang="en-US" sz="2000" baseline="-25000" dirty="0"/>
              <a:t>(</a:t>
            </a:r>
            <a:r>
              <a:rPr lang="en-US" sz="2000" i="1" baseline="-25000" dirty="0"/>
              <a:t>n</a:t>
            </a:r>
            <a:r>
              <a:rPr lang="en-US" sz="2000" baseline="-25000" dirty="0"/>
              <a:t>)</a:t>
            </a:r>
            <a:r>
              <a:rPr lang="en-US" sz="2000" dirty="0"/>
              <a:t> MINIMAX-VALUE(</a:t>
            </a:r>
            <a:r>
              <a:rPr lang="en-US" sz="2000" i="1" dirty="0"/>
              <a:t>s</a:t>
            </a:r>
            <a:r>
              <a:rPr lang="en-US" sz="2000" dirty="0"/>
              <a:t>) 	If </a:t>
            </a:r>
            <a:r>
              <a:rPr lang="en-US" sz="2000" i="1" dirty="0"/>
              <a:t>n</a:t>
            </a:r>
            <a:r>
              <a:rPr lang="en-US" sz="2000" dirty="0"/>
              <a:t> is a min node</a:t>
            </a:r>
          </a:p>
          <a:p>
            <a:pPr eaLnBrk="1" hangingPunct="1">
              <a:lnSpc>
                <a:spcPct val="90000"/>
              </a:lnSpc>
              <a:buFont typeface="Wingdings" charset="2"/>
              <a:buNone/>
            </a:pPr>
            <a:endParaRPr lang="en-US" sz="2000" dirty="0"/>
          </a:p>
          <a:p>
            <a:pPr eaLnBrk="1" hangingPunct="1">
              <a:lnSpc>
                <a:spcPct val="90000"/>
              </a:lnSpc>
            </a:pPr>
            <a:r>
              <a:rPr lang="en-US" sz="2400" dirty="0"/>
              <a:t>Implicitly defines a recursive search algorithm (</a:t>
            </a:r>
            <a:r>
              <a:rPr lang="en-US" sz="2400" dirty="0" err="1"/>
              <a:t>Minimax</a:t>
            </a:r>
            <a:r>
              <a:rPr lang="en-US" sz="2400" dirty="0"/>
              <a:t>)</a:t>
            </a:r>
          </a:p>
        </p:txBody>
      </p:sp>
      <p:sp>
        <p:nvSpPr>
          <p:cNvPr id="32770" name="Slide Number Placeholder 5"/>
          <p:cNvSpPr>
            <a:spLocks noGrp="1"/>
          </p:cNvSpPr>
          <p:nvPr>
            <p:ph type="sldNum" sz="quarter" idx="12"/>
          </p:nvPr>
        </p:nvSpPr>
        <p:spPr>
          <a:noFill/>
        </p:spPr>
        <p:txBody>
          <a:bodyPr/>
          <a:lstStyle/>
          <a:p>
            <a:fld id="{F57361A2-9346-2C4C-AB7E-D45CC7049E74}" type="slidenum">
              <a:rPr lang="en-US" smtClean="0"/>
              <a:pPr/>
              <a:t>12</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6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765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765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765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765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7651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7651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76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p>
            <a:r>
              <a:rPr lang="en-US"/>
              <a:t>CS 561,  Sessions 8-9</a:t>
            </a:r>
          </a:p>
        </p:txBody>
      </p:sp>
      <p:sp>
        <p:nvSpPr>
          <p:cNvPr id="63491" name="Slide Number Placeholder 5"/>
          <p:cNvSpPr>
            <a:spLocks noGrp="1"/>
          </p:cNvSpPr>
          <p:nvPr>
            <p:ph type="sldNum" sz="quarter" idx="12"/>
          </p:nvPr>
        </p:nvSpPr>
        <p:spPr>
          <a:noFill/>
        </p:spPr>
        <p:txBody>
          <a:bodyPr/>
          <a:lstStyle/>
          <a:p>
            <a:fld id="{E136CC11-A4F3-3D4A-9D13-EBF7E165BBDE}" type="slidenum">
              <a:rPr lang="en-US" smtClean="0"/>
              <a:pPr/>
              <a:t>13</a:t>
            </a:fld>
            <a:endParaRPr lang="en-US" smtClean="0"/>
          </a:p>
        </p:txBody>
      </p:sp>
      <p:sp>
        <p:nvSpPr>
          <p:cNvPr id="63492" name="Rectangle 2"/>
          <p:cNvSpPr>
            <a:spLocks noGrp="1" noChangeArrowheads="1"/>
          </p:cNvSpPr>
          <p:nvPr>
            <p:ph type="title"/>
          </p:nvPr>
        </p:nvSpPr>
        <p:spPr/>
        <p:txBody>
          <a:bodyPr/>
          <a:lstStyle/>
          <a:p>
            <a:r>
              <a:rPr lang="en-US"/>
              <a:t>Minimax</a:t>
            </a:r>
          </a:p>
        </p:txBody>
      </p:sp>
      <p:sp>
        <p:nvSpPr>
          <p:cNvPr id="63493" name="Text Box 3"/>
          <p:cNvSpPr txBox="1">
            <a:spLocks noChangeArrowheads="1"/>
          </p:cNvSpPr>
          <p:nvPr/>
        </p:nvSpPr>
        <p:spPr bwMode="auto">
          <a:xfrm>
            <a:off x="20574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3494" name="Text Box 4"/>
          <p:cNvSpPr txBox="1">
            <a:spLocks noChangeArrowheads="1"/>
          </p:cNvSpPr>
          <p:nvPr/>
        </p:nvSpPr>
        <p:spPr bwMode="auto">
          <a:xfrm>
            <a:off x="35052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8</a:t>
            </a:r>
          </a:p>
        </p:txBody>
      </p:sp>
      <p:sp>
        <p:nvSpPr>
          <p:cNvPr id="63495" name="Text Box 5"/>
          <p:cNvSpPr txBox="1">
            <a:spLocks noChangeArrowheads="1"/>
          </p:cNvSpPr>
          <p:nvPr/>
        </p:nvSpPr>
        <p:spPr bwMode="auto">
          <a:xfrm>
            <a:off x="2743200" y="3548063"/>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12</a:t>
            </a:r>
          </a:p>
        </p:txBody>
      </p:sp>
      <p:sp>
        <p:nvSpPr>
          <p:cNvPr id="63496" name="Text Box 6"/>
          <p:cNvSpPr txBox="1">
            <a:spLocks noChangeArrowheads="1"/>
          </p:cNvSpPr>
          <p:nvPr/>
        </p:nvSpPr>
        <p:spPr bwMode="auto">
          <a:xfrm>
            <a:off x="44196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4</a:t>
            </a:r>
          </a:p>
        </p:txBody>
      </p:sp>
      <p:sp>
        <p:nvSpPr>
          <p:cNvPr id="63497" name="Text Box 7"/>
          <p:cNvSpPr txBox="1">
            <a:spLocks noChangeArrowheads="1"/>
          </p:cNvSpPr>
          <p:nvPr/>
        </p:nvSpPr>
        <p:spPr bwMode="auto">
          <a:xfrm>
            <a:off x="48006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6</a:t>
            </a:r>
          </a:p>
        </p:txBody>
      </p:sp>
      <p:sp>
        <p:nvSpPr>
          <p:cNvPr id="63498" name="Text Box 8"/>
          <p:cNvSpPr txBox="1">
            <a:spLocks noChangeArrowheads="1"/>
          </p:cNvSpPr>
          <p:nvPr/>
        </p:nvSpPr>
        <p:spPr bwMode="auto">
          <a:xfrm>
            <a:off x="5410200" y="3548063"/>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14</a:t>
            </a:r>
          </a:p>
        </p:txBody>
      </p:sp>
      <p:sp>
        <p:nvSpPr>
          <p:cNvPr id="63499" name="Text Box 9"/>
          <p:cNvSpPr txBox="1">
            <a:spLocks noChangeArrowheads="1"/>
          </p:cNvSpPr>
          <p:nvPr/>
        </p:nvSpPr>
        <p:spPr bwMode="auto">
          <a:xfrm>
            <a:off x="67818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3500" name="Text Box 10"/>
          <p:cNvSpPr txBox="1">
            <a:spLocks noChangeArrowheads="1"/>
          </p:cNvSpPr>
          <p:nvPr/>
        </p:nvSpPr>
        <p:spPr bwMode="auto">
          <a:xfrm>
            <a:off x="61722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5</a:t>
            </a:r>
          </a:p>
        </p:txBody>
      </p:sp>
      <p:sp>
        <p:nvSpPr>
          <p:cNvPr id="63501" name="Text Box 11"/>
          <p:cNvSpPr txBox="1">
            <a:spLocks noChangeArrowheads="1"/>
          </p:cNvSpPr>
          <p:nvPr/>
        </p:nvSpPr>
        <p:spPr bwMode="auto">
          <a:xfrm>
            <a:off x="39624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3502" name="Line 12"/>
          <p:cNvSpPr>
            <a:spLocks noChangeShapeType="1"/>
          </p:cNvSpPr>
          <p:nvPr/>
        </p:nvSpPr>
        <p:spPr bwMode="auto">
          <a:xfrm flipH="1">
            <a:off x="3505200" y="1871663"/>
            <a:ext cx="838200" cy="457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3" name="Line 13"/>
          <p:cNvSpPr>
            <a:spLocks noChangeShapeType="1"/>
          </p:cNvSpPr>
          <p:nvPr/>
        </p:nvSpPr>
        <p:spPr bwMode="auto">
          <a:xfrm flipH="1">
            <a:off x="2362200" y="2786063"/>
            <a:ext cx="914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4" name="Line 14"/>
          <p:cNvSpPr>
            <a:spLocks noChangeShapeType="1"/>
          </p:cNvSpPr>
          <p:nvPr/>
        </p:nvSpPr>
        <p:spPr bwMode="auto">
          <a:xfrm flipH="1">
            <a:off x="3124200" y="2786063"/>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5" name="Line 15"/>
          <p:cNvSpPr>
            <a:spLocks noChangeShapeType="1"/>
          </p:cNvSpPr>
          <p:nvPr/>
        </p:nvSpPr>
        <p:spPr bwMode="auto">
          <a:xfrm>
            <a:off x="3505200" y="2786063"/>
            <a:ext cx="152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6" name="Line 16"/>
          <p:cNvSpPr>
            <a:spLocks noChangeShapeType="1"/>
          </p:cNvSpPr>
          <p:nvPr/>
        </p:nvSpPr>
        <p:spPr bwMode="auto">
          <a:xfrm>
            <a:off x="4572000" y="2709863"/>
            <a:ext cx="381000" cy="838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7" name="Line 17"/>
          <p:cNvSpPr>
            <a:spLocks noChangeShapeType="1"/>
          </p:cNvSpPr>
          <p:nvPr/>
        </p:nvSpPr>
        <p:spPr bwMode="auto">
          <a:xfrm>
            <a:off x="6019800" y="2786063"/>
            <a:ext cx="8382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8" name="Line 18"/>
          <p:cNvSpPr>
            <a:spLocks noChangeShapeType="1"/>
          </p:cNvSpPr>
          <p:nvPr/>
        </p:nvSpPr>
        <p:spPr bwMode="auto">
          <a:xfrm flipH="1">
            <a:off x="4191000" y="2786063"/>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9" name="Line 19"/>
          <p:cNvSpPr>
            <a:spLocks noChangeShapeType="1"/>
          </p:cNvSpPr>
          <p:nvPr/>
        </p:nvSpPr>
        <p:spPr bwMode="auto">
          <a:xfrm flipH="1">
            <a:off x="5638800" y="2786063"/>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10" name="Line 20"/>
          <p:cNvSpPr>
            <a:spLocks noChangeShapeType="1"/>
          </p:cNvSpPr>
          <p:nvPr/>
        </p:nvSpPr>
        <p:spPr bwMode="auto">
          <a:xfrm>
            <a:off x="4572000" y="2862263"/>
            <a:ext cx="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11" name="Line 21"/>
          <p:cNvSpPr>
            <a:spLocks noChangeShapeType="1"/>
          </p:cNvSpPr>
          <p:nvPr/>
        </p:nvSpPr>
        <p:spPr bwMode="auto">
          <a:xfrm>
            <a:off x="5943600" y="2786063"/>
            <a:ext cx="3810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12" name="Line 22"/>
          <p:cNvSpPr>
            <a:spLocks noChangeShapeType="1"/>
          </p:cNvSpPr>
          <p:nvPr/>
        </p:nvSpPr>
        <p:spPr bwMode="auto">
          <a:xfrm>
            <a:off x="4800600" y="1947863"/>
            <a:ext cx="762000"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13" name="Line 23"/>
          <p:cNvSpPr>
            <a:spLocks noChangeShapeType="1"/>
          </p:cNvSpPr>
          <p:nvPr/>
        </p:nvSpPr>
        <p:spPr bwMode="auto">
          <a:xfrm flipH="1">
            <a:off x="4572000" y="1947863"/>
            <a:ext cx="1588"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14" name="Text Box 24"/>
          <p:cNvSpPr txBox="1">
            <a:spLocks noChangeArrowheads="1"/>
          </p:cNvSpPr>
          <p:nvPr/>
        </p:nvSpPr>
        <p:spPr bwMode="auto">
          <a:xfrm>
            <a:off x="1023938" y="4740275"/>
            <a:ext cx="5348287" cy="946150"/>
          </a:xfrm>
          <a:prstGeom prst="rect">
            <a:avLst/>
          </a:prstGeom>
          <a:noFill/>
          <a:ln w="9525">
            <a:noFill/>
            <a:miter lim="800000"/>
            <a:headEnd/>
            <a:tailEnd/>
          </a:ln>
        </p:spPr>
        <p:txBody>
          <a:bodyPr>
            <a:prstTxWarp prst="textNoShape">
              <a:avLst/>
            </a:prstTxWarp>
            <a:spAutoFit/>
          </a:bodyPr>
          <a:lstStyle/>
          <a:p>
            <a:pPr eaLnBrk="1" hangingPunct="1">
              <a:buFontTx/>
              <a:buChar char="•"/>
            </a:pPr>
            <a:r>
              <a:rPr lang="en-US" sz="2800">
                <a:latin typeface="Tahoma" charset="0"/>
                <a:ea typeface="Arial" charset="0"/>
                <a:cs typeface="Arial" charset="0"/>
              </a:rPr>
              <a:t>Minimize opponent’s chance</a:t>
            </a:r>
          </a:p>
          <a:p>
            <a:pPr eaLnBrk="1" hangingPunct="1">
              <a:buFontTx/>
              <a:buChar char="•"/>
            </a:pPr>
            <a:r>
              <a:rPr lang="en-US" sz="2800">
                <a:latin typeface="Tahoma" charset="0"/>
                <a:ea typeface="Arial" charset="0"/>
                <a:cs typeface="Arial" charset="0"/>
              </a:rPr>
              <a:t>Maximize your chance</a:t>
            </a:r>
          </a:p>
        </p:txBody>
      </p:sp>
    </p:spTree>
    <p:extLst>
      <p:ext uri="{BB962C8B-B14F-4D97-AF65-F5344CB8AC3E}">
        <p14:creationId xmlns:p14="http://schemas.microsoft.com/office/powerpoint/2010/main" val="187414733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p:spPr>
        <p:txBody>
          <a:bodyPr/>
          <a:lstStyle/>
          <a:p>
            <a:r>
              <a:rPr lang="en-US"/>
              <a:t>CS 561,  Sessions 8-9</a:t>
            </a:r>
          </a:p>
        </p:txBody>
      </p:sp>
      <p:sp>
        <p:nvSpPr>
          <p:cNvPr id="64515" name="Slide Number Placeholder 5"/>
          <p:cNvSpPr>
            <a:spLocks noGrp="1"/>
          </p:cNvSpPr>
          <p:nvPr>
            <p:ph type="sldNum" sz="quarter" idx="12"/>
          </p:nvPr>
        </p:nvSpPr>
        <p:spPr>
          <a:noFill/>
        </p:spPr>
        <p:txBody>
          <a:bodyPr/>
          <a:lstStyle/>
          <a:p>
            <a:fld id="{A66B1155-D6EC-6F47-BF89-F80893D86E41}" type="slidenum">
              <a:rPr lang="en-US" smtClean="0"/>
              <a:pPr/>
              <a:t>14</a:t>
            </a:fld>
            <a:endParaRPr lang="en-US" smtClean="0"/>
          </a:p>
        </p:txBody>
      </p:sp>
      <p:sp>
        <p:nvSpPr>
          <p:cNvPr id="64516" name="Rectangle 2"/>
          <p:cNvSpPr>
            <a:spLocks noGrp="1" noChangeArrowheads="1"/>
          </p:cNvSpPr>
          <p:nvPr>
            <p:ph type="title"/>
          </p:nvPr>
        </p:nvSpPr>
        <p:spPr/>
        <p:txBody>
          <a:bodyPr/>
          <a:lstStyle/>
          <a:p>
            <a:r>
              <a:rPr lang="en-US"/>
              <a:t>Minimax</a:t>
            </a:r>
          </a:p>
        </p:txBody>
      </p:sp>
      <p:sp>
        <p:nvSpPr>
          <p:cNvPr id="64517" name="Text Box 3"/>
          <p:cNvSpPr txBox="1">
            <a:spLocks noChangeArrowheads="1"/>
          </p:cNvSpPr>
          <p:nvPr/>
        </p:nvSpPr>
        <p:spPr bwMode="auto">
          <a:xfrm>
            <a:off x="3200400" y="24733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4518" name="Text Box 4"/>
          <p:cNvSpPr txBox="1">
            <a:spLocks noChangeArrowheads="1"/>
          </p:cNvSpPr>
          <p:nvPr/>
        </p:nvSpPr>
        <p:spPr bwMode="auto">
          <a:xfrm>
            <a:off x="4394200" y="24733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4519" name="Text Box 5"/>
          <p:cNvSpPr txBox="1">
            <a:spLocks noChangeArrowheads="1"/>
          </p:cNvSpPr>
          <p:nvPr/>
        </p:nvSpPr>
        <p:spPr bwMode="auto">
          <a:xfrm>
            <a:off x="20574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4520" name="Text Box 6"/>
          <p:cNvSpPr txBox="1">
            <a:spLocks noChangeArrowheads="1"/>
          </p:cNvSpPr>
          <p:nvPr/>
        </p:nvSpPr>
        <p:spPr bwMode="auto">
          <a:xfrm>
            <a:off x="5638800" y="24733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4521" name="Text Box 7"/>
          <p:cNvSpPr txBox="1">
            <a:spLocks noChangeArrowheads="1"/>
          </p:cNvSpPr>
          <p:nvPr/>
        </p:nvSpPr>
        <p:spPr bwMode="auto">
          <a:xfrm>
            <a:off x="35052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8</a:t>
            </a:r>
          </a:p>
        </p:txBody>
      </p:sp>
      <p:sp>
        <p:nvSpPr>
          <p:cNvPr id="64522" name="Text Box 8"/>
          <p:cNvSpPr txBox="1">
            <a:spLocks noChangeArrowheads="1"/>
          </p:cNvSpPr>
          <p:nvPr/>
        </p:nvSpPr>
        <p:spPr bwMode="auto">
          <a:xfrm>
            <a:off x="2743200" y="3692525"/>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12</a:t>
            </a:r>
          </a:p>
        </p:txBody>
      </p:sp>
      <p:sp>
        <p:nvSpPr>
          <p:cNvPr id="64523" name="Text Box 9"/>
          <p:cNvSpPr txBox="1">
            <a:spLocks noChangeArrowheads="1"/>
          </p:cNvSpPr>
          <p:nvPr/>
        </p:nvSpPr>
        <p:spPr bwMode="auto">
          <a:xfrm>
            <a:off x="44196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4</a:t>
            </a:r>
          </a:p>
        </p:txBody>
      </p:sp>
      <p:sp>
        <p:nvSpPr>
          <p:cNvPr id="64524" name="Text Box 10"/>
          <p:cNvSpPr txBox="1">
            <a:spLocks noChangeArrowheads="1"/>
          </p:cNvSpPr>
          <p:nvPr/>
        </p:nvSpPr>
        <p:spPr bwMode="auto">
          <a:xfrm>
            <a:off x="48006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6</a:t>
            </a:r>
          </a:p>
        </p:txBody>
      </p:sp>
      <p:sp>
        <p:nvSpPr>
          <p:cNvPr id="64525" name="Text Box 11"/>
          <p:cNvSpPr txBox="1">
            <a:spLocks noChangeArrowheads="1"/>
          </p:cNvSpPr>
          <p:nvPr/>
        </p:nvSpPr>
        <p:spPr bwMode="auto">
          <a:xfrm>
            <a:off x="5410200" y="3692525"/>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14</a:t>
            </a:r>
          </a:p>
        </p:txBody>
      </p:sp>
      <p:sp>
        <p:nvSpPr>
          <p:cNvPr id="64526" name="Text Box 12"/>
          <p:cNvSpPr txBox="1">
            <a:spLocks noChangeArrowheads="1"/>
          </p:cNvSpPr>
          <p:nvPr/>
        </p:nvSpPr>
        <p:spPr bwMode="auto">
          <a:xfrm>
            <a:off x="67818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4527" name="Text Box 13"/>
          <p:cNvSpPr txBox="1">
            <a:spLocks noChangeArrowheads="1"/>
          </p:cNvSpPr>
          <p:nvPr/>
        </p:nvSpPr>
        <p:spPr bwMode="auto">
          <a:xfrm>
            <a:off x="61722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5</a:t>
            </a:r>
          </a:p>
        </p:txBody>
      </p:sp>
      <p:sp>
        <p:nvSpPr>
          <p:cNvPr id="64528" name="Text Box 14"/>
          <p:cNvSpPr txBox="1">
            <a:spLocks noChangeArrowheads="1"/>
          </p:cNvSpPr>
          <p:nvPr/>
        </p:nvSpPr>
        <p:spPr bwMode="auto">
          <a:xfrm>
            <a:off x="39624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4529" name="Line 15"/>
          <p:cNvSpPr>
            <a:spLocks noChangeShapeType="1"/>
          </p:cNvSpPr>
          <p:nvPr/>
        </p:nvSpPr>
        <p:spPr bwMode="auto">
          <a:xfrm flipH="1">
            <a:off x="3505200" y="2016125"/>
            <a:ext cx="838200" cy="457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0" name="Line 16"/>
          <p:cNvSpPr>
            <a:spLocks noChangeShapeType="1"/>
          </p:cNvSpPr>
          <p:nvPr/>
        </p:nvSpPr>
        <p:spPr bwMode="auto">
          <a:xfrm flipH="1">
            <a:off x="2362200" y="2930525"/>
            <a:ext cx="914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1" name="Line 17"/>
          <p:cNvSpPr>
            <a:spLocks noChangeShapeType="1"/>
          </p:cNvSpPr>
          <p:nvPr/>
        </p:nvSpPr>
        <p:spPr bwMode="auto">
          <a:xfrm flipH="1">
            <a:off x="3124200" y="29305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2" name="Line 18"/>
          <p:cNvSpPr>
            <a:spLocks noChangeShapeType="1"/>
          </p:cNvSpPr>
          <p:nvPr/>
        </p:nvSpPr>
        <p:spPr bwMode="auto">
          <a:xfrm>
            <a:off x="3505200" y="2930525"/>
            <a:ext cx="152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3" name="Line 19"/>
          <p:cNvSpPr>
            <a:spLocks noChangeShapeType="1"/>
          </p:cNvSpPr>
          <p:nvPr/>
        </p:nvSpPr>
        <p:spPr bwMode="auto">
          <a:xfrm>
            <a:off x="4572000" y="2854325"/>
            <a:ext cx="381000" cy="838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4" name="Line 20"/>
          <p:cNvSpPr>
            <a:spLocks noChangeShapeType="1"/>
          </p:cNvSpPr>
          <p:nvPr/>
        </p:nvSpPr>
        <p:spPr bwMode="auto">
          <a:xfrm>
            <a:off x="6019800" y="2930525"/>
            <a:ext cx="8382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5" name="Line 21"/>
          <p:cNvSpPr>
            <a:spLocks noChangeShapeType="1"/>
          </p:cNvSpPr>
          <p:nvPr/>
        </p:nvSpPr>
        <p:spPr bwMode="auto">
          <a:xfrm flipH="1">
            <a:off x="4191000" y="29305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6" name="Line 22"/>
          <p:cNvSpPr>
            <a:spLocks noChangeShapeType="1"/>
          </p:cNvSpPr>
          <p:nvPr/>
        </p:nvSpPr>
        <p:spPr bwMode="auto">
          <a:xfrm flipH="1">
            <a:off x="5638800" y="29305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7" name="Line 23"/>
          <p:cNvSpPr>
            <a:spLocks noChangeShapeType="1"/>
          </p:cNvSpPr>
          <p:nvPr/>
        </p:nvSpPr>
        <p:spPr bwMode="auto">
          <a:xfrm>
            <a:off x="4572000" y="3006725"/>
            <a:ext cx="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8" name="Line 24"/>
          <p:cNvSpPr>
            <a:spLocks noChangeShapeType="1"/>
          </p:cNvSpPr>
          <p:nvPr/>
        </p:nvSpPr>
        <p:spPr bwMode="auto">
          <a:xfrm>
            <a:off x="5943600" y="2930525"/>
            <a:ext cx="3810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9" name="Line 25"/>
          <p:cNvSpPr>
            <a:spLocks noChangeShapeType="1"/>
          </p:cNvSpPr>
          <p:nvPr/>
        </p:nvSpPr>
        <p:spPr bwMode="auto">
          <a:xfrm>
            <a:off x="4800600" y="2092325"/>
            <a:ext cx="762000"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40" name="Line 26"/>
          <p:cNvSpPr>
            <a:spLocks noChangeShapeType="1"/>
          </p:cNvSpPr>
          <p:nvPr/>
        </p:nvSpPr>
        <p:spPr bwMode="auto">
          <a:xfrm flipH="1">
            <a:off x="4572000" y="2092325"/>
            <a:ext cx="1588"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41" name="Text Box 27"/>
          <p:cNvSpPr txBox="1">
            <a:spLocks noChangeArrowheads="1"/>
          </p:cNvSpPr>
          <p:nvPr/>
        </p:nvSpPr>
        <p:spPr bwMode="auto">
          <a:xfrm>
            <a:off x="914400" y="2930525"/>
            <a:ext cx="742950"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MIN</a:t>
            </a:r>
          </a:p>
        </p:txBody>
      </p:sp>
      <p:sp>
        <p:nvSpPr>
          <p:cNvPr id="64542" name="Text Box 28"/>
          <p:cNvSpPr txBox="1">
            <a:spLocks noChangeArrowheads="1"/>
          </p:cNvSpPr>
          <p:nvPr/>
        </p:nvSpPr>
        <p:spPr bwMode="auto">
          <a:xfrm>
            <a:off x="1023938" y="4787900"/>
            <a:ext cx="5348287" cy="946150"/>
          </a:xfrm>
          <a:prstGeom prst="rect">
            <a:avLst/>
          </a:prstGeom>
          <a:noFill/>
          <a:ln w="9525">
            <a:noFill/>
            <a:miter lim="800000"/>
            <a:headEnd/>
            <a:tailEnd/>
          </a:ln>
        </p:spPr>
        <p:txBody>
          <a:bodyPr>
            <a:prstTxWarp prst="textNoShape">
              <a:avLst/>
            </a:prstTxWarp>
            <a:spAutoFit/>
          </a:bodyPr>
          <a:lstStyle/>
          <a:p>
            <a:pPr eaLnBrk="1" hangingPunct="1">
              <a:buFontTx/>
              <a:buChar char="•"/>
            </a:pPr>
            <a:r>
              <a:rPr lang="en-US" sz="2800">
                <a:latin typeface="Tahoma" charset="0"/>
                <a:ea typeface="Arial" charset="0"/>
                <a:cs typeface="Arial" charset="0"/>
              </a:rPr>
              <a:t>Minimize opponent’s chance</a:t>
            </a:r>
          </a:p>
          <a:p>
            <a:pPr eaLnBrk="1" hangingPunct="1">
              <a:buFontTx/>
              <a:buChar char="•"/>
            </a:pPr>
            <a:r>
              <a:rPr lang="en-US" sz="2800">
                <a:latin typeface="Tahoma" charset="0"/>
                <a:ea typeface="Arial" charset="0"/>
                <a:cs typeface="Arial" charset="0"/>
              </a:rPr>
              <a:t>Maximize your chance</a:t>
            </a:r>
          </a:p>
        </p:txBody>
      </p:sp>
    </p:spTree>
    <p:extLst>
      <p:ext uri="{BB962C8B-B14F-4D97-AF65-F5344CB8AC3E}">
        <p14:creationId xmlns:p14="http://schemas.microsoft.com/office/powerpoint/2010/main" val="41360374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p:spPr>
        <p:txBody>
          <a:bodyPr/>
          <a:lstStyle/>
          <a:p>
            <a:r>
              <a:rPr lang="en-US"/>
              <a:t>CS 561,  Sessions 8-9</a:t>
            </a:r>
          </a:p>
        </p:txBody>
      </p:sp>
      <p:sp>
        <p:nvSpPr>
          <p:cNvPr id="65539" name="Slide Number Placeholder 5"/>
          <p:cNvSpPr>
            <a:spLocks noGrp="1"/>
          </p:cNvSpPr>
          <p:nvPr>
            <p:ph type="sldNum" sz="quarter" idx="12"/>
          </p:nvPr>
        </p:nvSpPr>
        <p:spPr>
          <a:noFill/>
        </p:spPr>
        <p:txBody>
          <a:bodyPr/>
          <a:lstStyle/>
          <a:p>
            <a:fld id="{42BE0772-CC16-2746-AF0C-8F3BFCD9A46B}" type="slidenum">
              <a:rPr lang="en-US" smtClean="0"/>
              <a:pPr/>
              <a:t>15</a:t>
            </a:fld>
            <a:endParaRPr lang="en-US" smtClean="0"/>
          </a:p>
        </p:txBody>
      </p:sp>
      <p:sp>
        <p:nvSpPr>
          <p:cNvPr id="65540" name="Rectangle 2"/>
          <p:cNvSpPr>
            <a:spLocks noGrp="1" noChangeArrowheads="1"/>
          </p:cNvSpPr>
          <p:nvPr>
            <p:ph type="title"/>
          </p:nvPr>
        </p:nvSpPr>
        <p:spPr/>
        <p:txBody>
          <a:bodyPr/>
          <a:lstStyle/>
          <a:p>
            <a:r>
              <a:rPr lang="en-US"/>
              <a:t>Minimax</a:t>
            </a:r>
          </a:p>
        </p:txBody>
      </p:sp>
      <p:sp>
        <p:nvSpPr>
          <p:cNvPr id="65541" name="Text Box 3"/>
          <p:cNvSpPr txBox="1">
            <a:spLocks noChangeArrowheads="1"/>
          </p:cNvSpPr>
          <p:nvPr/>
        </p:nvSpPr>
        <p:spPr bwMode="auto">
          <a:xfrm>
            <a:off x="3200400" y="28321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5542" name="Text Box 4"/>
          <p:cNvSpPr txBox="1">
            <a:spLocks noChangeArrowheads="1"/>
          </p:cNvSpPr>
          <p:nvPr/>
        </p:nvSpPr>
        <p:spPr bwMode="auto">
          <a:xfrm>
            <a:off x="4394200" y="19939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5543" name="Text Box 5"/>
          <p:cNvSpPr txBox="1">
            <a:spLocks noChangeArrowheads="1"/>
          </p:cNvSpPr>
          <p:nvPr/>
        </p:nvSpPr>
        <p:spPr bwMode="auto">
          <a:xfrm>
            <a:off x="4394200" y="28321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5544" name="Text Box 6"/>
          <p:cNvSpPr txBox="1">
            <a:spLocks noChangeArrowheads="1"/>
          </p:cNvSpPr>
          <p:nvPr/>
        </p:nvSpPr>
        <p:spPr bwMode="auto">
          <a:xfrm>
            <a:off x="20574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5545" name="Text Box 7"/>
          <p:cNvSpPr txBox="1">
            <a:spLocks noChangeArrowheads="1"/>
          </p:cNvSpPr>
          <p:nvPr/>
        </p:nvSpPr>
        <p:spPr bwMode="auto">
          <a:xfrm>
            <a:off x="5638800" y="28321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5546" name="Text Box 8"/>
          <p:cNvSpPr txBox="1">
            <a:spLocks noChangeArrowheads="1"/>
          </p:cNvSpPr>
          <p:nvPr/>
        </p:nvSpPr>
        <p:spPr bwMode="auto">
          <a:xfrm>
            <a:off x="35052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8</a:t>
            </a:r>
          </a:p>
        </p:txBody>
      </p:sp>
      <p:sp>
        <p:nvSpPr>
          <p:cNvPr id="65547" name="Text Box 9"/>
          <p:cNvSpPr txBox="1">
            <a:spLocks noChangeArrowheads="1"/>
          </p:cNvSpPr>
          <p:nvPr/>
        </p:nvSpPr>
        <p:spPr bwMode="auto">
          <a:xfrm>
            <a:off x="2743200" y="4051300"/>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12</a:t>
            </a:r>
          </a:p>
        </p:txBody>
      </p:sp>
      <p:sp>
        <p:nvSpPr>
          <p:cNvPr id="65548" name="Text Box 10"/>
          <p:cNvSpPr txBox="1">
            <a:spLocks noChangeArrowheads="1"/>
          </p:cNvSpPr>
          <p:nvPr/>
        </p:nvSpPr>
        <p:spPr bwMode="auto">
          <a:xfrm>
            <a:off x="44196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4</a:t>
            </a:r>
          </a:p>
        </p:txBody>
      </p:sp>
      <p:sp>
        <p:nvSpPr>
          <p:cNvPr id="65549" name="Text Box 11"/>
          <p:cNvSpPr txBox="1">
            <a:spLocks noChangeArrowheads="1"/>
          </p:cNvSpPr>
          <p:nvPr/>
        </p:nvSpPr>
        <p:spPr bwMode="auto">
          <a:xfrm>
            <a:off x="48006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6</a:t>
            </a:r>
          </a:p>
        </p:txBody>
      </p:sp>
      <p:sp>
        <p:nvSpPr>
          <p:cNvPr id="65550" name="Text Box 12"/>
          <p:cNvSpPr txBox="1">
            <a:spLocks noChangeArrowheads="1"/>
          </p:cNvSpPr>
          <p:nvPr/>
        </p:nvSpPr>
        <p:spPr bwMode="auto">
          <a:xfrm>
            <a:off x="5410200" y="4051300"/>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14</a:t>
            </a:r>
          </a:p>
        </p:txBody>
      </p:sp>
      <p:sp>
        <p:nvSpPr>
          <p:cNvPr id="65551" name="Text Box 13"/>
          <p:cNvSpPr txBox="1">
            <a:spLocks noChangeArrowheads="1"/>
          </p:cNvSpPr>
          <p:nvPr/>
        </p:nvSpPr>
        <p:spPr bwMode="auto">
          <a:xfrm>
            <a:off x="67818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5552" name="Text Box 14"/>
          <p:cNvSpPr txBox="1">
            <a:spLocks noChangeArrowheads="1"/>
          </p:cNvSpPr>
          <p:nvPr/>
        </p:nvSpPr>
        <p:spPr bwMode="auto">
          <a:xfrm>
            <a:off x="61722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5</a:t>
            </a:r>
          </a:p>
        </p:txBody>
      </p:sp>
      <p:sp>
        <p:nvSpPr>
          <p:cNvPr id="65553" name="Text Box 15"/>
          <p:cNvSpPr txBox="1">
            <a:spLocks noChangeArrowheads="1"/>
          </p:cNvSpPr>
          <p:nvPr/>
        </p:nvSpPr>
        <p:spPr bwMode="auto">
          <a:xfrm>
            <a:off x="39624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5554" name="Line 16"/>
          <p:cNvSpPr>
            <a:spLocks noChangeShapeType="1"/>
          </p:cNvSpPr>
          <p:nvPr/>
        </p:nvSpPr>
        <p:spPr bwMode="auto">
          <a:xfrm flipH="1">
            <a:off x="3505200" y="2374900"/>
            <a:ext cx="838200" cy="4572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65555" name="Line 17"/>
          <p:cNvSpPr>
            <a:spLocks noChangeShapeType="1"/>
          </p:cNvSpPr>
          <p:nvPr/>
        </p:nvSpPr>
        <p:spPr bwMode="auto">
          <a:xfrm flipH="1">
            <a:off x="2362200" y="3289300"/>
            <a:ext cx="914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6" name="Line 18"/>
          <p:cNvSpPr>
            <a:spLocks noChangeShapeType="1"/>
          </p:cNvSpPr>
          <p:nvPr/>
        </p:nvSpPr>
        <p:spPr bwMode="auto">
          <a:xfrm flipH="1">
            <a:off x="3124200" y="3289300"/>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7" name="Line 19"/>
          <p:cNvSpPr>
            <a:spLocks noChangeShapeType="1"/>
          </p:cNvSpPr>
          <p:nvPr/>
        </p:nvSpPr>
        <p:spPr bwMode="auto">
          <a:xfrm>
            <a:off x="3505200" y="3289300"/>
            <a:ext cx="152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8" name="Line 20"/>
          <p:cNvSpPr>
            <a:spLocks noChangeShapeType="1"/>
          </p:cNvSpPr>
          <p:nvPr/>
        </p:nvSpPr>
        <p:spPr bwMode="auto">
          <a:xfrm>
            <a:off x="4572000" y="3213100"/>
            <a:ext cx="381000" cy="838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9" name="Line 21"/>
          <p:cNvSpPr>
            <a:spLocks noChangeShapeType="1"/>
          </p:cNvSpPr>
          <p:nvPr/>
        </p:nvSpPr>
        <p:spPr bwMode="auto">
          <a:xfrm>
            <a:off x="6019800" y="3289300"/>
            <a:ext cx="8382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0" name="Line 22"/>
          <p:cNvSpPr>
            <a:spLocks noChangeShapeType="1"/>
          </p:cNvSpPr>
          <p:nvPr/>
        </p:nvSpPr>
        <p:spPr bwMode="auto">
          <a:xfrm flipH="1">
            <a:off x="4191000" y="3289300"/>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1" name="Line 23"/>
          <p:cNvSpPr>
            <a:spLocks noChangeShapeType="1"/>
          </p:cNvSpPr>
          <p:nvPr/>
        </p:nvSpPr>
        <p:spPr bwMode="auto">
          <a:xfrm flipH="1">
            <a:off x="5638800" y="3289300"/>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2" name="Line 24"/>
          <p:cNvSpPr>
            <a:spLocks noChangeShapeType="1"/>
          </p:cNvSpPr>
          <p:nvPr/>
        </p:nvSpPr>
        <p:spPr bwMode="auto">
          <a:xfrm>
            <a:off x="4572000" y="3365500"/>
            <a:ext cx="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3" name="Line 25"/>
          <p:cNvSpPr>
            <a:spLocks noChangeShapeType="1"/>
          </p:cNvSpPr>
          <p:nvPr/>
        </p:nvSpPr>
        <p:spPr bwMode="auto">
          <a:xfrm>
            <a:off x="5943600" y="3289300"/>
            <a:ext cx="3810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4" name="Line 26"/>
          <p:cNvSpPr>
            <a:spLocks noChangeShapeType="1"/>
          </p:cNvSpPr>
          <p:nvPr/>
        </p:nvSpPr>
        <p:spPr bwMode="auto">
          <a:xfrm>
            <a:off x="4800600" y="2451100"/>
            <a:ext cx="762000"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5" name="Line 27"/>
          <p:cNvSpPr>
            <a:spLocks noChangeShapeType="1"/>
          </p:cNvSpPr>
          <p:nvPr/>
        </p:nvSpPr>
        <p:spPr bwMode="auto">
          <a:xfrm flipH="1">
            <a:off x="4572000" y="2451100"/>
            <a:ext cx="1588"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6" name="Text Box 28"/>
          <p:cNvSpPr txBox="1">
            <a:spLocks noChangeArrowheads="1"/>
          </p:cNvSpPr>
          <p:nvPr/>
        </p:nvSpPr>
        <p:spPr bwMode="auto">
          <a:xfrm>
            <a:off x="974725" y="2185988"/>
            <a:ext cx="844550"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MAX</a:t>
            </a:r>
          </a:p>
        </p:txBody>
      </p:sp>
      <p:sp>
        <p:nvSpPr>
          <p:cNvPr id="65567" name="Text Box 29"/>
          <p:cNvSpPr txBox="1">
            <a:spLocks noChangeArrowheads="1"/>
          </p:cNvSpPr>
          <p:nvPr/>
        </p:nvSpPr>
        <p:spPr bwMode="auto">
          <a:xfrm>
            <a:off x="914400" y="3289300"/>
            <a:ext cx="742950"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MIN</a:t>
            </a:r>
          </a:p>
        </p:txBody>
      </p:sp>
      <p:sp>
        <p:nvSpPr>
          <p:cNvPr id="65568" name="Text Box 30"/>
          <p:cNvSpPr txBox="1">
            <a:spLocks noChangeArrowheads="1"/>
          </p:cNvSpPr>
          <p:nvPr/>
        </p:nvSpPr>
        <p:spPr bwMode="auto">
          <a:xfrm>
            <a:off x="1023938" y="4859338"/>
            <a:ext cx="5348287" cy="946150"/>
          </a:xfrm>
          <a:prstGeom prst="rect">
            <a:avLst/>
          </a:prstGeom>
          <a:noFill/>
          <a:ln w="9525">
            <a:noFill/>
            <a:miter lim="800000"/>
            <a:headEnd/>
            <a:tailEnd/>
          </a:ln>
        </p:spPr>
        <p:txBody>
          <a:bodyPr>
            <a:prstTxWarp prst="textNoShape">
              <a:avLst/>
            </a:prstTxWarp>
            <a:spAutoFit/>
          </a:bodyPr>
          <a:lstStyle/>
          <a:p>
            <a:pPr eaLnBrk="1" hangingPunct="1">
              <a:buFontTx/>
              <a:buChar char="•"/>
            </a:pPr>
            <a:r>
              <a:rPr lang="en-US" sz="2800">
                <a:latin typeface="Tahoma" charset="0"/>
                <a:ea typeface="Arial" charset="0"/>
                <a:cs typeface="Arial" charset="0"/>
              </a:rPr>
              <a:t>Minimize opponent’s chance</a:t>
            </a:r>
          </a:p>
          <a:p>
            <a:pPr eaLnBrk="1" hangingPunct="1">
              <a:buFontTx/>
              <a:buChar char="•"/>
            </a:pPr>
            <a:r>
              <a:rPr lang="en-US" sz="2800">
                <a:latin typeface="Tahoma" charset="0"/>
                <a:ea typeface="Arial" charset="0"/>
                <a:cs typeface="Arial" charset="0"/>
              </a:rPr>
              <a:t>Maximize your chance</a:t>
            </a:r>
          </a:p>
        </p:txBody>
      </p:sp>
    </p:spTree>
    <p:extLst>
      <p:ext uri="{BB962C8B-B14F-4D97-AF65-F5344CB8AC3E}">
        <p14:creationId xmlns:p14="http://schemas.microsoft.com/office/powerpoint/2010/main" val="23222528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p:spPr>
        <p:txBody>
          <a:bodyPr/>
          <a:lstStyle/>
          <a:p>
            <a:r>
              <a:rPr lang="en-US"/>
              <a:t>CS 561,  Sessions 8-9</a:t>
            </a:r>
          </a:p>
        </p:txBody>
      </p:sp>
      <p:sp>
        <p:nvSpPr>
          <p:cNvPr id="66563" name="Slide Number Placeholder 5"/>
          <p:cNvSpPr>
            <a:spLocks noGrp="1"/>
          </p:cNvSpPr>
          <p:nvPr>
            <p:ph type="sldNum" sz="quarter" idx="12"/>
          </p:nvPr>
        </p:nvSpPr>
        <p:spPr>
          <a:noFill/>
        </p:spPr>
        <p:txBody>
          <a:bodyPr/>
          <a:lstStyle/>
          <a:p>
            <a:fld id="{391C4217-525F-114E-AA0E-6BC9ECA2C456}" type="slidenum">
              <a:rPr lang="en-US" smtClean="0"/>
              <a:pPr/>
              <a:t>16</a:t>
            </a:fld>
            <a:endParaRPr lang="en-US" smtClean="0"/>
          </a:p>
        </p:txBody>
      </p:sp>
      <p:sp>
        <p:nvSpPr>
          <p:cNvPr id="66564" name="Rectangle 2"/>
          <p:cNvSpPr>
            <a:spLocks noGrp="1" noChangeArrowheads="1"/>
          </p:cNvSpPr>
          <p:nvPr>
            <p:ph type="title"/>
          </p:nvPr>
        </p:nvSpPr>
        <p:spPr/>
        <p:txBody>
          <a:bodyPr/>
          <a:lstStyle/>
          <a:p>
            <a:r>
              <a:rPr lang="en-US"/>
              <a:t>Minimax</a:t>
            </a:r>
          </a:p>
        </p:txBody>
      </p:sp>
      <p:sp>
        <p:nvSpPr>
          <p:cNvPr id="66565" name="Text Box 3"/>
          <p:cNvSpPr txBox="1">
            <a:spLocks noChangeArrowheads="1"/>
          </p:cNvSpPr>
          <p:nvPr/>
        </p:nvSpPr>
        <p:spPr bwMode="auto">
          <a:xfrm>
            <a:off x="3200400" y="26892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6566" name="Text Box 4"/>
          <p:cNvSpPr txBox="1">
            <a:spLocks noChangeArrowheads="1"/>
          </p:cNvSpPr>
          <p:nvPr/>
        </p:nvSpPr>
        <p:spPr bwMode="auto">
          <a:xfrm>
            <a:off x="4394200" y="18510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6567" name="Text Box 5"/>
          <p:cNvSpPr txBox="1">
            <a:spLocks noChangeArrowheads="1"/>
          </p:cNvSpPr>
          <p:nvPr/>
        </p:nvSpPr>
        <p:spPr bwMode="auto">
          <a:xfrm>
            <a:off x="4394200" y="26892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6568" name="Text Box 6"/>
          <p:cNvSpPr txBox="1">
            <a:spLocks noChangeArrowheads="1"/>
          </p:cNvSpPr>
          <p:nvPr/>
        </p:nvSpPr>
        <p:spPr bwMode="auto">
          <a:xfrm>
            <a:off x="20574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6569" name="Text Box 7"/>
          <p:cNvSpPr txBox="1">
            <a:spLocks noChangeArrowheads="1"/>
          </p:cNvSpPr>
          <p:nvPr/>
        </p:nvSpPr>
        <p:spPr bwMode="auto">
          <a:xfrm>
            <a:off x="5638800" y="26892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6570" name="Text Box 8"/>
          <p:cNvSpPr txBox="1">
            <a:spLocks noChangeArrowheads="1"/>
          </p:cNvSpPr>
          <p:nvPr/>
        </p:nvSpPr>
        <p:spPr bwMode="auto">
          <a:xfrm>
            <a:off x="35052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8</a:t>
            </a:r>
          </a:p>
        </p:txBody>
      </p:sp>
      <p:sp>
        <p:nvSpPr>
          <p:cNvPr id="66571" name="Text Box 9"/>
          <p:cNvSpPr txBox="1">
            <a:spLocks noChangeArrowheads="1"/>
          </p:cNvSpPr>
          <p:nvPr/>
        </p:nvSpPr>
        <p:spPr bwMode="auto">
          <a:xfrm>
            <a:off x="2743200" y="3908425"/>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12</a:t>
            </a:r>
          </a:p>
        </p:txBody>
      </p:sp>
      <p:sp>
        <p:nvSpPr>
          <p:cNvPr id="66572" name="Text Box 10"/>
          <p:cNvSpPr txBox="1">
            <a:spLocks noChangeArrowheads="1"/>
          </p:cNvSpPr>
          <p:nvPr/>
        </p:nvSpPr>
        <p:spPr bwMode="auto">
          <a:xfrm>
            <a:off x="44196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4</a:t>
            </a:r>
          </a:p>
        </p:txBody>
      </p:sp>
      <p:sp>
        <p:nvSpPr>
          <p:cNvPr id="66573" name="Text Box 11"/>
          <p:cNvSpPr txBox="1">
            <a:spLocks noChangeArrowheads="1"/>
          </p:cNvSpPr>
          <p:nvPr/>
        </p:nvSpPr>
        <p:spPr bwMode="auto">
          <a:xfrm>
            <a:off x="48006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6</a:t>
            </a:r>
          </a:p>
        </p:txBody>
      </p:sp>
      <p:sp>
        <p:nvSpPr>
          <p:cNvPr id="66574" name="Text Box 12"/>
          <p:cNvSpPr txBox="1">
            <a:spLocks noChangeArrowheads="1"/>
          </p:cNvSpPr>
          <p:nvPr/>
        </p:nvSpPr>
        <p:spPr bwMode="auto">
          <a:xfrm>
            <a:off x="5410200" y="3908425"/>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14</a:t>
            </a:r>
          </a:p>
        </p:txBody>
      </p:sp>
      <p:sp>
        <p:nvSpPr>
          <p:cNvPr id="66575" name="Text Box 13"/>
          <p:cNvSpPr txBox="1">
            <a:spLocks noChangeArrowheads="1"/>
          </p:cNvSpPr>
          <p:nvPr/>
        </p:nvSpPr>
        <p:spPr bwMode="auto">
          <a:xfrm>
            <a:off x="67818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6576" name="Text Box 14"/>
          <p:cNvSpPr txBox="1">
            <a:spLocks noChangeArrowheads="1"/>
          </p:cNvSpPr>
          <p:nvPr/>
        </p:nvSpPr>
        <p:spPr bwMode="auto">
          <a:xfrm>
            <a:off x="61722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5</a:t>
            </a:r>
          </a:p>
        </p:txBody>
      </p:sp>
      <p:sp>
        <p:nvSpPr>
          <p:cNvPr id="66577" name="Text Box 15"/>
          <p:cNvSpPr txBox="1">
            <a:spLocks noChangeArrowheads="1"/>
          </p:cNvSpPr>
          <p:nvPr/>
        </p:nvSpPr>
        <p:spPr bwMode="auto">
          <a:xfrm>
            <a:off x="39624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6578" name="Line 16"/>
          <p:cNvSpPr>
            <a:spLocks noChangeShapeType="1"/>
          </p:cNvSpPr>
          <p:nvPr/>
        </p:nvSpPr>
        <p:spPr bwMode="auto">
          <a:xfrm flipH="1">
            <a:off x="3505200" y="2232025"/>
            <a:ext cx="838200" cy="457200"/>
          </a:xfrm>
          <a:prstGeom prst="line">
            <a:avLst/>
          </a:prstGeom>
          <a:noFill/>
          <a:ln w="57150">
            <a:solidFill>
              <a:schemeClr val="tx1"/>
            </a:solidFill>
            <a:round/>
            <a:headEnd/>
            <a:tailEnd/>
          </a:ln>
        </p:spPr>
        <p:txBody>
          <a:bodyPr>
            <a:prstTxWarp prst="textNoShape">
              <a:avLst/>
            </a:prstTxWarp>
          </a:bodyPr>
          <a:lstStyle/>
          <a:p>
            <a:endParaRPr lang="en-US"/>
          </a:p>
        </p:txBody>
      </p:sp>
      <p:sp>
        <p:nvSpPr>
          <p:cNvPr id="66579" name="Line 17"/>
          <p:cNvSpPr>
            <a:spLocks noChangeShapeType="1"/>
          </p:cNvSpPr>
          <p:nvPr/>
        </p:nvSpPr>
        <p:spPr bwMode="auto">
          <a:xfrm flipH="1">
            <a:off x="2362200" y="3146425"/>
            <a:ext cx="914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0" name="Line 18"/>
          <p:cNvSpPr>
            <a:spLocks noChangeShapeType="1"/>
          </p:cNvSpPr>
          <p:nvPr/>
        </p:nvSpPr>
        <p:spPr bwMode="auto">
          <a:xfrm flipH="1">
            <a:off x="3124200" y="31464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1" name="Line 19"/>
          <p:cNvSpPr>
            <a:spLocks noChangeShapeType="1"/>
          </p:cNvSpPr>
          <p:nvPr/>
        </p:nvSpPr>
        <p:spPr bwMode="auto">
          <a:xfrm>
            <a:off x="3505200" y="3146425"/>
            <a:ext cx="152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2" name="Line 20"/>
          <p:cNvSpPr>
            <a:spLocks noChangeShapeType="1"/>
          </p:cNvSpPr>
          <p:nvPr/>
        </p:nvSpPr>
        <p:spPr bwMode="auto">
          <a:xfrm>
            <a:off x="4572000" y="3070225"/>
            <a:ext cx="381000" cy="838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3" name="Line 21"/>
          <p:cNvSpPr>
            <a:spLocks noChangeShapeType="1"/>
          </p:cNvSpPr>
          <p:nvPr/>
        </p:nvSpPr>
        <p:spPr bwMode="auto">
          <a:xfrm>
            <a:off x="6019800" y="3146425"/>
            <a:ext cx="8382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4" name="Line 22"/>
          <p:cNvSpPr>
            <a:spLocks noChangeShapeType="1"/>
          </p:cNvSpPr>
          <p:nvPr/>
        </p:nvSpPr>
        <p:spPr bwMode="auto">
          <a:xfrm flipH="1">
            <a:off x="4191000" y="31464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5" name="Line 23"/>
          <p:cNvSpPr>
            <a:spLocks noChangeShapeType="1"/>
          </p:cNvSpPr>
          <p:nvPr/>
        </p:nvSpPr>
        <p:spPr bwMode="auto">
          <a:xfrm flipH="1">
            <a:off x="5638800" y="31464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6" name="Line 24"/>
          <p:cNvSpPr>
            <a:spLocks noChangeShapeType="1"/>
          </p:cNvSpPr>
          <p:nvPr/>
        </p:nvSpPr>
        <p:spPr bwMode="auto">
          <a:xfrm>
            <a:off x="4572000" y="3222625"/>
            <a:ext cx="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7" name="Line 25"/>
          <p:cNvSpPr>
            <a:spLocks noChangeShapeType="1"/>
          </p:cNvSpPr>
          <p:nvPr/>
        </p:nvSpPr>
        <p:spPr bwMode="auto">
          <a:xfrm>
            <a:off x="5943600" y="3146425"/>
            <a:ext cx="3810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8" name="Line 26"/>
          <p:cNvSpPr>
            <a:spLocks noChangeShapeType="1"/>
          </p:cNvSpPr>
          <p:nvPr/>
        </p:nvSpPr>
        <p:spPr bwMode="auto">
          <a:xfrm>
            <a:off x="4800600" y="2308225"/>
            <a:ext cx="762000"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9" name="Line 27"/>
          <p:cNvSpPr>
            <a:spLocks noChangeShapeType="1"/>
          </p:cNvSpPr>
          <p:nvPr/>
        </p:nvSpPr>
        <p:spPr bwMode="auto">
          <a:xfrm flipH="1">
            <a:off x="4572000" y="2308225"/>
            <a:ext cx="1588"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90" name="Text Box 28"/>
          <p:cNvSpPr txBox="1">
            <a:spLocks noChangeArrowheads="1"/>
          </p:cNvSpPr>
          <p:nvPr/>
        </p:nvSpPr>
        <p:spPr bwMode="auto">
          <a:xfrm>
            <a:off x="974725" y="2043113"/>
            <a:ext cx="844550"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MAX</a:t>
            </a:r>
          </a:p>
        </p:txBody>
      </p:sp>
      <p:sp>
        <p:nvSpPr>
          <p:cNvPr id="66591" name="Text Box 29"/>
          <p:cNvSpPr txBox="1">
            <a:spLocks noChangeArrowheads="1"/>
          </p:cNvSpPr>
          <p:nvPr/>
        </p:nvSpPr>
        <p:spPr bwMode="auto">
          <a:xfrm>
            <a:off x="914400" y="3146425"/>
            <a:ext cx="742950"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MIN</a:t>
            </a:r>
          </a:p>
        </p:txBody>
      </p:sp>
      <p:sp>
        <p:nvSpPr>
          <p:cNvPr id="66592" name="Text Box 30"/>
          <p:cNvSpPr txBox="1">
            <a:spLocks noChangeArrowheads="1"/>
          </p:cNvSpPr>
          <p:nvPr/>
        </p:nvSpPr>
        <p:spPr bwMode="auto">
          <a:xfrm>
            <a:off x="1023938" y="4787900"/>
            <a:ext cx="5348287" cy="946150"/>
          </a:xfrm>
          <a:prstGeom prst="rect">
            <a:avLst/>
          </a:prstGeom>
          <a:noFill/>
          <a:ln w="9525">
            <a:noFill/>
            <a:miter lim="800000"/>
            <a:headEnd/>
            <a:tailEnd/>
          </a:ln>
        </p:spPr>
        <p:txBody>
          <a:bodyPr>
            <a:prstTxWarp prst="textNoShape">
              <a:avLst/>
            </a:prstTxWarp>
            <a:spAutoFit/>
          </a:bodyPr>
          <a:lstStyle/>
          <a:p>
            <a:pPr eaLnBrk="1" hangingPunct="1">
              <a:buFontTx/>
              <a:buChar char="•"/>
            </a:pPr>
            <a:r>
              <a:rPr lang="en-US" sz="2800">
                <a:latin typeface="Tahoma" charset="0"/>
                <a:ea typeface="Arial" charset="0"/>
                <a:cs typeface="Arial" charset="0"/>
              </a:rPr>
              <a:t>Minimize opponent’s chance</a:t>
            </a:r>
          </a:p>
          <a:p>
            <a:pPr eaLnBrk="1" hangingPunct="1">
              <a:buFontTx/>
              <a:buChar char="•"/>
            </a:pPr>
            <a:r>
              <a:rPr lang="en-US" sz="2800">
                <a:latin typeface="Tahoma" charset="0"/>
                <a:ea typeface="Arial" charset="0"/>
                <a:cs typeface="Arial" charset="0"/>
              </a:rPr>
              <a:t>Maximize your chance</a:t>
            </a:r>
          </a:p>
        </p:txBody>
      </p:sp>
    </p:spTree>
    <p:extLst>
      <p:ext uri="{BB962C8B-B14F-4D97-AF65-F5344CB8AC3E}">
        <p14:creationId xmlns:p14="http://schemas.microsoft.com/office/powerpoint/2010/main" val="201609133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744538" y="0"/>
            <a:ext cx="7772400" cy="864206"/>
          </a:xfrm>
        </p:spPr>
        <p:txBody>
          <a:bodyPr/>
          <a:lstStyle/>
          <a:p>
            <a:pPr eaLnBrk="1" hangingPunct="1"/>
            <a:r>
              <a:rPr lang="en-US" dirty="0"/>
              <a:t>Two-Ply Game Tree</a:t>
            </a:r>
          </a:p>
        </p:txBody>
      </p:sp>
      <p:sp>
        <p:nvSpPr>
          <p:cNvPr id="34818" name="Slide Number Placeholder 4"/>
          <p:cNvSpPr>
            <a:spLocks noGrp="1"/>
          </p:cNvSpPr>
          <p:nvPr>
            <p:ph type="sldNum" sz="quarter" idx="12"/>
          </p:nvPr>
        </p:nvSpPr>
        <p:spPr>
          <a:noFill/>
        </p:spPr>
        <p:txBody>
          <a:bodyPr/>
          <a:lstStyle/>
          <a:p>
            <a:fld id="{3508F552-B219-AD44-8E19-416F140F0E6F}" type="slidenum">
              <a:rPr lang="en-US" smtClean="0"/>
              <a:pPr/>
              <a:t>17</a:t>
            </a:fld>
            <a:endParaRPr lang="en-US" smtClean="0"/>
          </a:p>
        </p:txBody>
      </p:sp>
      <p:pic>
        <p:nvPicPr>
          <p:cNvPr id="34820" name="Picture 3"/>
          <p:cNvPicPr>
            <a:picLocks noChangeAspect="1" noChangeArrowheads="1"/>
          </p:cNvPicPr>
          <p:nvPr/>
        </p:nvPicPr>
        <p:blipFill>
          <a:blip r:embed="rId3"/>
          <a:srcRect/>
          <a:stretch>
            <a:fillRect/>
          </a:stretch>
        </p:blipFill>
        <p:spPr bwMode="auto">
          <a:xfrm>
            <a:off x="385763" y="1806575"/>
            <a:ext cx="8285162" cy="3570288"/>
          </a:xfrm>
          <a:prstGeom prst="rect">
            <a:avLst/>
          </a:prstGeom>
          <a:noFill/>
          <a:ln w="12700">
            <a:noFill/>
            <a:miter lim="800000"/>
            <a:headEnd type="none" w="sm" len="sm"/>
            <a:tailEnd type="none" w="sm" len="sm"/>
          </a:ln>
        </p:spPr>
      </p:pic>
      <p:pic>
        <p:nvPicPr>
          <p:cNvPr id="577540" name="Picture 4"/>
          <p:cNvPicPr>
            <a:picLocks noChangeAspect="1" noChangeArrowheads="1"/>
          </p:cNvPicPr>
          <p:nvPr/>
        </p:nvPicPr>
        <p:blipFill>
          <a:blip r:embed="rId4"/>
          <a:srcRect/>
          <a:stretch>
            <a:fillRect/>
          </a:stretch>
        </p:blipFill>
        <p:spPr bwMode="auto">
          <a:xfrm>
            <a:off x="2463800" y="2311400"/>
            <a:ext cx="828675" cy="528638"/>
          </a:xfrm>
          <a:prstGeom prst="rect">
            <a:avLst/>
          </a:prstGeom>
          <a:noFill/>
          <a:ln w="12700">
            <a:noFill/>
            <a:miter lim="800000"/>
            <a:headEnd type="none" w="sm" len="sm"/>
            <a:tailEnd type="none" w="sm" len="sm"/>
          </a:ln>
        </p:spPr>
      </p:pic>
      <p:pic>
        <p:nvPicPr>
          <p:cNvPr id="577542" name="Picture 6"/>
          <p:cNvPicPr>
            <a:picLocks noChangeAspect="1" noChangeArrowheads="1"/>
          </p:cNvPicPr>
          <p:nvPr/>
        </p:nvPicPr>
        <p:blipFill>
          <a:blip r:embed="rId4"/>
          <a:srcRect/>
          <a:stretch>
            <a:fillRect/>
          </a:stretch>
        </p:blipFill>
        <p:spPr bwMode="auto">
          <a:xfrm>
            <a:off x="5935663" y="2246313"/>
            <a:ext cx="852487" cy="536575"/>
          </a:xfrm>
          <a:prstGeom prst="rect">
            <a:avLst/>
          </a:prstGeom>
          <a:noFill/>
          <a:ln w="12700">
            <a:noFill/>
            <a:miter lim="800000"/>
            <a:headEnd type="none" w="sm" len="sm"/>
            <a:tailEnd type="none" w="sm" len="sm"/>
          </a:ln>
        </p:spPr>
      </p:pic>
      <p:pic>
        <p:nvPicPr>
          <p:cNvPr id="577543" name="Picture 7"/>
          <p:cNvPicPr>
            <a:picLocks noChangeAspect="1" noChangeArrowheads="1"/>
          </p:cNvPicPr>
          <p:nvPr/>
        </p:nvPicPr>
        <p:blipFill>
          <a:blip r:embed="rId4"/>
          <a:srcRect/>
          <a:stretch>
            <a:fillRect/>
          </a:stretch>
        </p:blipFill>
        <p:spPr bwMode="auto">
          <a:xfrm>
            <a:off x="5529263" y="3762375"/>
            <a:ext cx="828675" cy="528638"/>
          </a:xfrm>
          <a:prstGeom prst="rect">
            <a:avLst/>
          </a:prstGeom>
          <a:noFill/>
          <a:ln w="12700">
            <a:noFill/>
            <a:miter lim="800000"/>
            <a:headEnd type="none" w="sm" len="sm"/>
            <a:tailEnd type="none" w="sm" len="sm"/>
          </a:ln>
        </p:spPr>
      </p:pic>
      <p:grpSp>
        <p:nvGrpSpPr>
          <p:cNvPr id="2" name="Group 73"/>
          <p:cNvGrpSpPr>
            <a:grpSpLocks/>
          </p:cNvGrpSpPr>
          <p:nvPr/>
        </p:nvGrpSpPr>
        <p:grpSpPr bwMode="auto">
          <a:xfrm>
            <a:off x="6607175" y="3956050"/>
            <a:ext cx="360363" cy="441325"/>
            <a:chOff x="4162" y="2492"/>
            <a:chExt cx="227" cy="278"/>
          </a:xfrm>
        </p:grpSpPr>
        <p:pic>
          <p:nvPicPr>
            <p:cNvPr id="34879" name="Picture 8"/>
            <p:cNvPicPr>
              <a:picLocks noChangeAspect="1" noChangeArrowheads="1"/>
            </p:cNvPicPr>
            <p:nvPr/>
          </p:nvPicPr>
          <p:blipFill>
            <a:blip r:embed="rId4"/>
            <a:srcRect/>
            <a:stretch>
              <a:fillRect/>
            </a:stretch>
          </p:blipFill>
          <p:spPr bwMode="auto">
            <a:xfrm>
              <a:off x="4162" y="2492"/>
              <a:ext cx="189" cy="147"/>
            </a:xfrm>
            <a:prstGeom prst="rect">
              <a:avLst/>
            </a:prstGeom>
            <a:noFill/>
            <a:ln w="12700">
              <a:noFill/>
              <a:miter lim="800000"/>
              <a:headEnd type="none" w="sm" len="sm"/>
              <a:tailEnd type="none" w="sm" len="sm"/>
            </a:ln>
          </p:spPr>
        </p:pic>
        <p:pic>
          <p:nvPicPr>
            <p:cNvPr id="34880" name="Picture 9"/>
            <p:cNvPicPr>
              <a:picLocks noChangeAspect="1" noChangeArrowheads="1"/>
            </p:cNvPicPr>
            <p:nvPr/>
          </p:nvPicPr>
          <p:blipFill>
            <a:blip r:embed="rId4"/>
            <a:srcRect/>
            <a:stretch>
              <a:fillRect/>
            </a:stretch>
          </p:blipFill>
          <p:spPr bwMode="auto">
            <a:xfrm rot="3693138">
              <a:off x="4215" y="2595"/>
              <a:ext cx="226" cy="123"/>
            </a:xfrm>
            <a:prstGeom prst="rect">
              <a:avLst/>
            </a:prstGeom>
            <a:noFill/>
            <a:ln w="12700">
              <a:noFill/>
              <a:miter lim="800000"/>
              <a:headEnd type="none" w="sm" len="sm"/>
              <a:tailEnd type="none" w="sm" len="sm"/>
            </a:ln>
          </p:spPr>
        </p:pic>
      </p:grpSp>
      <p:grpSp>
        <p:nvGrpSpPr>
          <p:cNvPr id="3" name="Group 74"/>
          <p:cNvGrpSpPr>
            <a:grpSpLocks/>
          </p:cNvGrpSpPr>
          <p:nvPr/>
        </p:nvGrpSpPr>
        <p:grpSpPr bwMode="auto">
          <a:xfrm>
            <a:off x="7129463" y="4000500"/>
            <a:ext cx="403225" cy="296863"/>
            <a:chOff x="4491" y="2520"/>
            <a:chExt cx="254" cy="187"/>
          </a:xfrm>
        </p:grpSpPr>
        <p:pic>
          <p:nvPicPr>
            <p:cNvPr id="34877" name="Picture 10"/>
            <p:cNvPicPr>
              <a:picLocks noChangeAspect="1" noChangeArrowheads="1"/>
            </p:cNvPicPr>
            <p:nvPr/>
          </p:nvPicPr>
          <p:blipFill>
            <a:blip r:embed="rId4"/>
            <a:srcRect/>
            <a:stretch>
              <a:fillRect/>
            </a:stretch>
          </p:blipFill>
          <p:spPr bwMode="auto">
            <a:xfrm rot="1663564">
              <a:off x="4537" y="2573"/>
              <a:ext cx="208" cy="134"/>
            </a:xfrm>
            <a:prstGeom prst="rect">
              <a:avLst/>
            </a:prstGeom>
            <a:noFill/>
            <a:ln w="12700">
              <a:noFill/>
              <a:miter lim="800000"/>
              <a:headEnd type="none" w="sm" len="sm"/>
              <a:tailEnd type="none" w="sm" len="sm"/>
            </a:ln>
          </p:spPr>
        </p:pic>
        <p:pic>
          <p:nvPicPr>
            <p:cNvPr id="34878" name="Picture 11"/>
            <p:cNvPicPr>
              <a:picLocks noChangeAspect="1" noChangeArrowheads="1"/>
            </p:cNvPicPr>
            <p:nvPr/>
          </p:nvPicPr>
          <p:blipFill>
            <a:blip r:embed="rId4"/>
            <a:srcRect/>
            <a:stretch>
              <a:fillRect/>
            </a:stretch>
          </p:blipFill>
          <p:spPr bwMode="auto">
            <a:xfrm rot="1947239">
              <a:off x="4491" y="2520"/>
              <a:ext cx="158" cy="123"/>
            </a:xfrm>
            <a:prstGeom prst="rect">
              <a:avLst/>
            </a:prstGeom>
            <a:noFill/>
            <a:ln w="12700">
              <a:noFill/>
              <a:miter lim="800000"/>
              <a:headEnd type="none" w="sm" len="sm"/>
              <a:tailEnd type="none" w="sm" len="sm"/>
            </a:ln>
          </p:spPr>
        </p:pic>
      </p:grpSp>
      <p:grpSp>
        <p:nvGrpSpPr>
          <p:cNvPr id="4" name="Group 72"/>
          <p:cNvGrpSpPr>
            <a:grpSpLocks/>
          </p:cNvGrpSpPr>
          <p:nvPr/>
        </p:nvGrpSpPr>
        <p:grpSpPr bwMode="auto">
          <a:xfrm>
            <a:off x="4865688" y="4010025"/>
            <a:ext cx="384175" cy="425450"/>
            <a:chOff x="3065" y="2526"/>
            <a:chExt cx="242" cy="268"/>
          </a:xfrm>
        </p:grpSpPr>
        <p:pic>
          <p:nvPicPr>
            <p:cNvPr id="34875" name="Picture 12"/>
            <p:cNvPicPr>
              <a:picLocks noChangeAspect="1" noChangeArrowheads="1"/>
            </p:cNvPicPr>
            <p:nvPr/>
          </p:nvPicPr>
          <p:blipFill>
            <a:blip r:embed="rId4"/>
            <a:srcRect/>
            <a:stretch>
              <a:fillRect/>
            </a:stretch>
          </p:blipFill>
          <p:spPr bwMode="auto">
            <a:xfrm rot="2819495">
              <a:off x="3131" y="2618"/>
              <a:ext cx="218" cy="134"/>
            </a:xfrm>
            <a:prstGeom prst="rect">
              <a:avLst/>
            </a:prstGeom>
            <a:noFill/>
            <a:ln w="12700">
              <a:noFill/>
              <a:miter lim="800000"/>
              <a:headEnd type="none" w="sm" len="sm"/>
              <a:tailEnd type="none" w="sm" len="sm"/>
            </a:ln>
          </p:spPr>
        </p:pic>
        <p:pic>
          <p:nvPicPr>
            <p:cNvPr id="34876" name="Picture 13"/>
            <p:cNvPicPr>
              <a:picLocks noChangeAspect="1" noChangeArrowheads="1"/>
            </p:cNvPicPr>
            <p:nvPr/>
          </p:nvPicPr>
          <p:blipFill>
            <a:blip r:embed="rId4"/>
            <a:srcRect/>
            <a:stretch>
              <a:fillRect/>
            </a:stretch>
          </p:blipFill>
          <p:spPr bwMode="auto">
            <a:xfrm>
              <a:off x="3065" y="2526"/>
              <a:ext cx="116" cy="142"/>
            </a:xfrm>
            <a:prstGeom prst="rect">
              <a:avLst/>
            </a:prstGeom>
            <a:noFill/>
            <a:ln w="12700">
              <a:noFill/>
              <a:miter lim="800000"/>
              <a:headEnd type="none" w="sm" len="sm"/>
              <a:tailEnd type="none" w="sm" len="sm"/>
            </a:ln>
          </p:spPr>
        </p:pic>
      </p:grpSp>
      <p:grpSp>
        <p:nvGrpSpPr>
          <p:cNvPr id="5" name="Group 70"/>
          <p:cNvGrpSpPr>
            <a:grpSpLocks/>
          </p:cNvGrpSpPr>
          <p:nvPr/>
        </p:nvGrpSpPr>
        <p:grpSpPr bwMode="auto">
          <a:xfrm>
            <a:off x="3778250" y="3949700"/>
            <a:ext cx="425450" cy="341313"/>
            <a:chOff x="2380" y="2488"/>
            <a:chExt cx="268" cy="215"/>
          </a:xfrm>
        </p:grpSpPr>
        <p:pic>
          <p:nvPicPr>
            <p:cNvPr id="34873" name="Picture 14"/>
            <p:cNvPicPr>
              <a:picLocks noChangeAspect="1" noChangeArrowheads="1"/>
            </p:cNvPicPr>
            <p:nvPr/>
          </p:nvPicPr>
          <p:blipFill>
            <a:blip r:embed="rId4"/>
            <a:srcRect/>
            <a:stretch>
              <a:fillRect/>
            </a:stretch>
          </p:blipFill>
          <p:spPr bwMode="auto">
            <a:xfrm>
              <a:off x="2380" y="2570"/>
              <a:ext cx="268" cy="133"/>
            </a:xfrm>
            <a:prstGeom prst="rect">
              <a:avLst/>
            </a:prstGeom>
            <a:noFill/>
            <a:ln w="12700">
              <a:noFill/>
              <a:miter lim="800000"/>
              <a:headEnd type="none" w="sm" len="sm"/>
              <a:tailEnd type="none" w="sm" len="sm"/>
            </a:ln>
          </p:spPr>
        </p:pic>
        <p:pic>
          <p:nvPicPr>
            <p:cNvPr id="34874" name="Picture 15"/>
            <p:cNvPicPr>
              <a:picLocks noChangeAspect="1" noChangeArrowheads="1"/>
            </p:cNvPicPr>
            <p:nvPr/>
          </p:nvPicPr>
          <p:blipFill>
            <a:blip r:embed="rId4"/>
            <a:srcRect/>
            <a:stretch>
              <a:fillRect/>
            </a:stretch>
          </p:blipFill>
          <p:spPr bwMode="auto">
            <a:xfrm>
              <a:off x="2439" y="2488"/>
              <a:ext cx="105" cy="82"/>
            </a:xfrm>
            <a:prstGeom prst="rect">
              <a:avLst/>
            </a:prstGeom>
            <a:noFill/>
            <a:ln w="12700">
              <a:noFill/>
              <a:miter lim="800000"/>
              <a:headEnd type="none" w="sm" len="sm"/>
              <a:tailEnd type="none" w="sm" len="sm"/>
            </a:ln>
          </p:spPr>
        </p:pic>
      </p:grpSp>
      <p:grpSp>
        <p:nvGrpSpPr>
          <p:cNvPr id="6" name="Group 71"/>
          <p:cNvGrpSpPr>
            <a:grpSpLocks/>
          </p:cNvGrpSpPr>
          <p:nvPr/>
        </p:nvGrpSpPr>
        <p:grpSpPr bwMode="auto">
          <a:xfrm>
            <a:off x="4386263" y="4024313"/>
            <a:ext cx="382587" cy="274637"/>
            <a:chOff x="2763" y="2535"/>
            <a:chExt cx="241" cy="173"/>
          </a:xfrm>
        </p:grpSpPr>
        <p:pic>
          <p:nvPicPr>
            <p:cNvPr id="34871" name="Picture 16"/>
            <p:cNvPicPr>
              <a:picLocks noChangeAspect="1" noChangeArrowheads="1"/>
            </p:cNvPicPr>
            <p:nvPr/>
          </p:nvPicPr>
          <p:blipFill>
            <a:blip r:embed="rId4"/>
            <a:srcRect/>
            <a:stretch>
              <a:fillRect/>
            </a:stretch>
          </p:blipFill>
          <p:spPr bwMode="auto">
            <a:xfrm>
              <a:off x="2805" y="2558"/>
              <a:ext cx="199" cy="133"/>
            </a:xfrm>
            <a:prstGeom prst="rect">
              <a:avLst/>
            </a:prstGeom>
            <a:noFill/>
            <a:ln w="12700">
              <a:noFill/>
              <a:miter lim="800000"/>
              <a:headEnd type="none" w="sm" len="sm"/>
              <a:tailEnd type="none" w="sm" len="sm"/>
            </a:ln>
          </p:spPr>
        </p:pic>
        <p:pic>
          <p:nvPicPr>
            <p:cNvPr id="34872" name="Picture 17"/>
            <p:cNvPicPr>
              <a:picLocks noChangeAspect="1" noChangeArrowheads="1"/>
            </p:cNvPicPr>
            <p:nvPr/>
          </p:nvPicPr>
          <p:blipFill>
            <a:blip r:embed="rId4"/>
            <a:srcRect/>
            <a:stretch>
              <a:fillRect/>
            </a:stretch>
          </p:blipFill>
          <p:spPr bwMode="auto">
            <a:xfrm rot="-3390222">
              <a:off x="2734" y="2564"/>
              <a:ext cx="173" cy="115"/>
            </a:xfrm>
            <a:prstGeom prst="rect">
              <a:avLst/>
            </a:prstGeom>
            <a:noFill/>
            <a:ln w="12700">
              <a:noFill/>
              <a:miter lim="800000"/>
              <a:headEnd type="none" w="sm" len="sm"/>
              <a:tailEnd type="none" w="sm" len="sm"/>
            </a:ln>
          </p:spPr>
        </p:pic>
      </p:grpSp>
      <p:grpSp>
        <p:nvGrpSpPr>
          <p:cNvPr id="7" name="Group 69"/>
          <p:cNvGrpSpPr>
            <a:grpSpLocks/>
          </p:cNvGrpSpPr>
          <p:nvPr/>
        </p:nvGrpSpPr>
        <p:grpSpPr bwMode="auto">
          <a:xfrm>
            <a:off x="2646363" y="3979863"/>
            <a:ext cx="496887" cy="401637"/>
            <a:chOff x="1667" y="2507"/>
            <a:chExt cx="313" cy="253"/>
          </a:xfrm>
        </p:grpSpPr>
        <p:pic>
          <p:nvPicPr>
            <p:cNvPr id="34869" name="Picture 18"/>
            <p:cNvPicPr>
              <a:picLocks noChangeAspect="1" noChangeArrowheads="1"/>
            </p:cNvPicPr>
            <p:nvPr/>
          </p:nvPicPr>
          <p:blipFill>
            <a:blip r:embed="rId4"/>
            <a:srcRect/>
            <a:stretch>
              <a:fillRect/>
            </a:stretch>
          </p:blipFill>
          <p:spPr bwMode="auto">
            <a:xfrm rot="2551205">
              <a:off x="1667" y="2559"/>
              <a:ext cx="313" cy="201"/>
            </a:xfrm>
            <a:prstGeom prst="rect">
              <a:avLst/>
            </a:prstGeom>
            <a:noFill/>
            <a:ln w="12700">
              <a:noFill/>
              <a:miter lim="800000"/>
              <a:headEnd type="none" w="sm" len="sm"/>
              <a:tailEnd type="none" w="sm" len="sm"/>
            </a:ln>
          </p:spPr>
        </p:pic>
        <p:pic>
          <p:nvPicPr>
            <p:cNvPr id="34870" name="Picture 19"/>
            <p:cNvPicPr>
              <a:picLocks noChangeAspect="1" noChangeArrowheads="1"/>
            </p:cNvPicPr>
            <p:nvPr/>
          </p:nvPicPr>
          <p:blipFill>
            <a:blip r:embed="rId4"/>
            <a:srcRect/>
            <a:stretch>
              <a:fillRect/>
            </a:stretch>
          </p:blipFill>
          <p:spPr bwMode="auto">
            <a:xfrm>
              <a:off x="1709" y="2507"/>
              <a:ext cx="131" cy="104"/>
            </a:xfrm>
            <a:prstGeom prst="rect">
              <a:avLst/>
            </a:prstGeom>
            <a:noFill/>
            <a:ln w="12700">
              <a:noFill/>
              <a:miter lim="800000"/>
              <a:headEnd type="none" w="sm" len="sm"/>
              <a:tailEnd type="none" w="sm" len="sm"/>
            </a:ln>
          </p:spPr>
        </p:pic>
      </p:grpSp>
      <p:grpSp>
        <p:nvGrpSpPr>
          <p:cNvPr id="8" name="Group 41"/>
          <p:cNvGrpSpPr>
            <a:grpSpLocks/>
          </p:cNvGrpSpPr>
          <p:nvPr/>
        </p:nvGrpSpPr>
        <p:grpSpPr bwMode="auto">
          <a:xfrm>
            <a:off x="1387475" y="3930650"/>
            <a:ext cx="346075" cy="393700"/>
            <a:chOff x="874" y="2476"/>
            <a:chExt cx="218" cy="248"/>
          </a:xfrm>
        </p:grpSpPr>
        <p:pic>
          <p:nvPicPr>
            <p:cNvPr id="34867" name="Picture 20"/>
            <p:cNvPicPr>
              <a:picLocks noChangeAspect="1" noChangeArrowheads="1"/>
            </p:cNvPicPr>
            <p:nvPr/>
          </p:nvPicPr>
          <p:blipFill>
            <a:blip r:embed="rId4"/>
            <a:srcRect/>
            <a:stretch>
              <a:fillRect/>
            </a:stretch>
          </p:blipFill>
          <p:spPr bwMode="auto">
            <a:xfrm>
              <a:off x="874" y="2499"/>
              <a:ext cx="218" cy="225"/>
            </a:xfrm>
            <a:prstGeom prst="rect">
              <a:avLst/>
            </a:prstGeom>
            <a:noFill/>
            <a:ln w="12700">
              <a:noFill/>
              <a:miter lim="800000"/>
              <a:headEnd type="none" w="sm" len="sm"/>
              <a:tailEnd type="none" w="sm" len="sm"/>
            </a:ln>
          </p:spPr>
        </p:pic>
        <p:pic>
          <p:nvPicPr>
            <p:cNvPr id="34868" name="Picture 21"/>
            <p:cNvPicPr>
              <a:picLocks noChangeAspect="1" noChangeArrowheads="1"/>
            </p:cNvPicPr>
            <p:nvPr/>
          </p:nvPicPr>
          <p:blipFill>
            <a:blip r:embed="rId4"/>
            <a:srcRect/>
            <a:stretch>
              <a:fillRect/>
            </a:stretch>
          </p:blipFill>
          <p:spPr bwMode="auto">
            <a:xfrm>
              <a:off x="874" y="2476"/>
              <a:ext cx="104" cy="82"/>
            </a:xfrm>
            <a:prstGeom prst="rect">
              <a:avLst/>
            </a:prstGeom>
            <a:noFill/>
            <a:ln w="12700">
              <a:noFill/>
              <a:miter lim="800000"/>
              <a:headEnd type="none" w="sm" len="sm"/>
              <a:tailEnd type="none" w="sm" len="sm"/>
            </a:ln>
          </p:spPr>
        </p:pic>
      </p:grpSp>
      <p:grpSp>
        <p:nvGrpSpPr>
          <p:cNvPr id="9" name="Group 42"/>
          <p:cNvGrpSpPr>
            <a:grpSpLocks/>
          </p:cNvGrpSpPr>
          <p:nvPr/>
        </p:nvGrpSpPr>
        <p:grpSpPr bwMode="auto">
          <a:xfrm>
            <a:off x="2108200" y="4008438"/>
            <a:ext cx="365125" cy="393700"/>
            <a:chOff x="1328" y="2525"/>
            <a:chExt cx="230" cy="248"/>
          </a:xfrm>
        </p:grpSpPr>
        <p:pic>
          <p:nvPicPr>
            <p:cNvPr id="34865" name="Picture 22"/>
            <p:cNvPicPr>
              <a:picLocks noChangeAspect="1" noChangeArrowheads="1"/>
            </p:cNvPicPr>
            <p:nvPr/>
          </p:nvPicPr>
          <p:blipFill>
            <a:blip r:embed="rId4"/>
            <a:srcRect/>
            <a:stretch>
              <a:fillRect/>
            </a:stretch>
          </p:blipFill>
          <p:spPr bwMode="auto">
            <a:xfrm>
              <a:off x="1328" y="2585"/>
              <a:ext cx="230" cy="188"/>
            </a:xfrm>
            <a:prstGeom prst="rect">
              <a:avLst/>
            </a:prstGeom>
            <a:noFill/>
            <a:ln w="12700">
              <a:noFill/>
              <a:miter lim="800000"/>
              <a:headEnd type="none" w="sm" len="sm"/>
              <a:tailEnd type="none" w="sm" len="sm"/>
            </a:ln>
          </p:spPr>
        </p:pic>
        <p:pic>
          <p:nvPicPr>
            <p:cNvPr id="34866" name="Picture 23"/>
            <p:cNvPicPr>
              <a:picLocks noChangeAspect="1" noChangeArrowheads="1"/>
            </p:cNvPicPr>
            <p:nvPr/>
          </p:nvPicPr>
          <p:blipFill>
            <a:blip r:embed="rId4"/>
            <a:srcRect/>
            <a:stretch>
              <a:fillRect/>
            </a:stretch>
          </p:blipFill>
          <p:spPr bwMode="auto">
            <a:xfrm>
              <a:off x="1353" y="2525"/>
              <a:ext cx="105" cy="81"/>
            </a:xfrm>
            <a:prstGeom prst="rect">
              <a:avLst/>
            </a:prstGeom>
            <a:noFill/>
            <a:ln w="12700">
              <a:noFill/>
              <a:miter lim="800000"/>
              <a:headEnd type="none" w="sm" len="sm"/>
              <a:tailEnd type="none" w="sm" len="sm"/>
            </a:ln>
          </p:spPr>
        </p:pic>
      </p:grpSp>
      <p:pic>
        <p:nvPicPr>
          <p:cNvPr id="577561" name="Picture 25"/>
          <p:cNvPicPr>
            <a:picLocks noChangeAspect="1" noChangeArrowheads="1"/>
          </p:cNvPicPr>
          <p:nvPr/>
        </p:nvPicPr>
        <p:blipFill>
          <a:blip r:embed="rId5"/>
          <a:srcRect/>
          <a:stretch>
            <a:fillRect/>
          </a:stretch>
        </p:blipFill>
        <p:spPr bwMode="auto">
          <a:xfrm>
            <a:off x="2811463" y="3146425"/>
            <a:ext cx="414337" cy="473075"/>
          </a:xfrm>
          <a:prstGeom prst="rect">
            <a:avLst/>
          </a:prstGeom>
          <a:noFill/>
          <a:ln w="12700">
            <a:noFill/>
            <a:miter lim="800000"/>
            <a:headEnd type="none" w="sm" len="sm"/>
            <a:tailEnd type="none" w="sm" len="sm"/>
          </a:ln>
        </p:spPr>
      </p:pic>
      <p:pic>
        <p:nvPicPr>
          <p:cNvPr id="577562" name="Picture 26"/>
          <p:cNvPicPr>
            <a:picLocks noChangeAspect="1" noChangeArrowheads="1"/>
          </p:cNvPicPr>
          <p:nvPr/>
        </p:nvPicPr>
        <p:blipFill>
          <a:blip r:embed="rId5"/>
          <a:srcRect/>
          <a:stretch>
            <a:fillRect/>
          </a:stretch>
        </p:blipFill>
        <p:spPr bwMode="auto">
          <a:xfrm>
            <a:off x="4949825" y="3030538"/>
            <a:ext cx="414338" cy="473075"/>
          </a:xfrm>
          <a:prstGeom prst="rect">
            <a:avLst/>
          </a:prstGeom>
          <a:noFill/>
          <a:ln w="12700">
            <a:noFill/>
            <a:miter lim="800000"/>
            <a:headEnd type="none" w="sm" len="sm"/>
            <a:tailEnd type="none" w="sm" len="sm"/>
          </a:ln>
        </p:spPr>
      </p:pic>
      <p:pic>
        <p:nvPicPr>
          <p:cNvPr id="577563" name="Picture 27"/>
          <p:cNvPicPr>
            <a:picLocks noChangeAspect="1" noChangeArrowheads="1"/>
          </p:cNvPicPr>
          <p:nvPr/>
        </p:nvPicPr>
        <p:blipFill>
          <a:blip r:embed="rId5"/>
          <a:srcRect/>
          <a:stretch>
            <a:fillRect/>
          </a:stretch>
        </p:blipFill>
        <p:spPr bwMode="auto">
          <a:xfrm>
            <a:off x="6937375" y="3030538"/>
            <a:ext cx="414338" cy="473075"/>
          </a:xfrm>
          <a:prstGeom prst="rect">
            <a:avLst/>
          </a:prstGeom>
          <a:noFill/>
          <a:ln w="12700">
            <a:noFill/>
            <a:miter lim="800000"/>
            <a:headEnd type="none" w="sm" len="sm"/>
            <a:tailEnd type="none" w="sm" len="sm"/>
          </a:ln>
        </p:spPr>
      </p:pic>
      <p:pic>
        <p:nvPicPr>
          <p:cNvPr id="577564" name="Picture 28"/>
          <p:cNvPicPr>
            <a:picLocks noChangeAspect="1" noChangeArrowheads="1"/>
          </p:cNvPicPr>
          <p:nvPr/>
        </p:nvPicPr>
        <p:blipFill>
          <a:blip r:embed="rId5"/>
          <a:srcRect/>
          <a:stretch>
            <a:fillRect/>
          </a:stretch>
        </p:blipFill>
        <p:spPr bwMode="auto">
          <a:xfrm>
            <a:off x="4946650" y="1824038"/>
            <a:ext cx="414338" cy="473075"/>
          </a:xfrm>
          <a:prstGeom prst="rect">
            <a:avLst/>
          </a:prstGeom>
          <a:noFill/>
          <a:ln w="12700">
            <a:noFill/>
            <a:miter lim="800000"/>
            <a:headEnd type="none" w="sm" len="sm"/>
            <a:tailEnd type="none" w="sm" len="sm"/>
          </a:ln>
        </p:spPr>
      </p:pic>
      <p:grpSp>
        <p:nvGrpSpPr>
          <p:cNvPr id="10" name="Group 75"/>
          <p:cNvGrpSpPr>
            <a:grpSpLocks/>
          </p:cNvGrpSpPr>
          <p:nvPr/>
        </p:nvGrpSpPr>
        <p:grpSpPr bwMode="auto">
          <a:xfrm>
            <a:off x="4011613" y="2392363"/>
            <a:ext cx="709612" cy="679450"/>
            <a:chOff x="2527" y="1507"/>
            <a:chExt cx="447" cy="428"/>
          </a:xfrm>
        </p:grpSpPr>
        <p:pic>
          <p:nvPicPr>
            <p:cNvPr id="34863" name="Picture 5"/>
            <p:cNvPicPr>
              <a:picLocks noChangeAspect="1" noChangeArrowheads="1"/>
            </p:cNvPicPr>
            <p:nvPr/>
          </p:nvPicPr>
          <p:blipFill>
            <a:blip r:embed="rId4"/>
            <a:srcRect/>
            <a:stretch>
              <a:fillRect/>
            </a:stretch>
          </p:blipFill>
          <p:spPr bwMode="auto">
            <a:xfrm rot="-1572564">
              <a:off x="2749" y="1507"/>
              <a:ext cx="209" cy="235"/>
            </a:xfrm>
            <a:prstGeom prst="rect">
              <a:avLst/>
            </a:prstGeom>
            <a:noFill/>
            <a:ln w="12700">
              <a:noFill/>
              <a:miter lim="800000"/>
              <a:headEnd type="none" w="sm" len="sm"/>
              <a:tailEnd type="none" w="sm" len="sm"/>
            </a:ln>
          </p:spPr>
        </p:pic>
        <p:pic>
          <p:nvPicPr>
            <p:cNvPr id="34864" name="Picture 30"/>
            <p:cNvPicPr>
              <a:picLocks noChangeAspect="1" noChangeArrowheads="1"/>
            </p:cNvPicPr>
            <p:nvPr/>
          </p:nvPicPr>
          <p:blipFill>
            <a:blip r:embed="rId4"/>
            <a:srcRect/>
            <a:stretch>
              <a:fillRect/>
            </a:stretch>
          </p:blipFill>
          <p:spPr bwMode="auto">
            <a:xfrm>
              <a:off x="2527" y="1651"/>
              <a:ext cx="447" cy="284"/>
            </a:xfrm>
            <a:prstGeom prst="rect">
              <a:avLst/>
            </a:prstGeom>
            <a:noFill/>
            <a:ln w="12700">
              <a:noFill/>
              <a:miter lim="800000"/>
              <a:headEnd type="none" w="sm" len="sm"/>
              <a:tailEnd type="none" w="sm" len="sm"/>
            </a:ln>
          </p:spPr>
        </p:pic>
      </p:grpSp>
      <p:grpSp>
        <p:nvGrpSpPr>
          <p:cNvPr id="11" name="Group 43"/>
          <p:cNvGrpSpPr>
            <a:grpSpLocks/>
          </p:cNvGrpSpPr>
          <p:nvPr/>
        </p:nvGrpSpPr>
        <p:grpSpPr bwMode="auto">
          <a:xfrm>
            <a:off x="1554163" y="4914900"/>
            <a:ext cx="346075" cy="393700"/>
            <a:chOff x="874" y="2476"/>
            <a:chExt cx="218" cy="248"/>
          </a:xfrm>
        </p:grpSpPr>
        <p:pic>
          <p:nvPicPr>
            <p:cNvPr id="34861" name="Picture 44"/>
            <p:cNvPicPr>
              <a:picLocks noChangeAspect="1" noChangeArrowheads="1"/>
            </p:cNvPicPr>
            <p:nvPr/>
          </p:nvPicPr>
          <p:blipFill>
            <a:blip r:embed="rId4"/>
            <a:srcRect/>
            <a:stretch>
              <a:fillRect/>
            </a:stretch>
          </p:blipFill>
          <p:spPr bwMode="auto">
            <a:xfrm>
              <a:off x="874" y="2499"/>
              <a:ext cx="218" cy="225"/>
            </a:xfrm>
            <a:prstGeom prst="rect">
              <a:avLst/>
            </a:prstGeom>
            <a:noFill/>
            <a:ln w="12700">
              <a:noFill/>
              <a:miter lim="800000"/>
              <a:headEnd type="none" w="sm" len="sm"/>
              <a:tailEnd type="none" w="sm" len="sm"/>
            </a:ln>
          </p:spPr>
        </p:pic>
        <p:pic>
          <p:nvPicPr>
            <p:cNvPr id="34862" name="Picture 45"/>
            <p:cNvPicPr>
              <a:picLocks noChangeAspect="1" noChangeArrowheads="1"/>
            </p:cNvPicPr>
            <p:nvPr/>
          </p:nvPicPr>
          <p:blipFill>
            <a:blip r:embed="rId4"/>
            <a:srcRect/>
            <a:stretch>
              <a:fillRect/>
            </a:stretch>
          </p:blipFill>
          <p:spPr bwMode="auto">
            <a:xfrm>
              <a:off x="874" y="2476"/>
              <a:ext cx="104" cy="82"/>
            </a:xfrm>
            <a:prstGeom prst="rect">
              <a:avLst/>
            </a:prstGeom>
            <a:noFill/>
            <a:ln w="12700">
              <a:noFill/>
              <a:miter lim="800000"/>
              <a:headEnd type="none" w="sm" len="sm"/>
              <a:tailEnd type="none" w="sm" len="sm"/>
            </a:ln>
          </p:spPr>
        </p:pic>
      </p:grpSp>
      <p:pic>
        <p:nvPicPr>
          <p:cNvPr id="577594" name="Picture 58"/>
          <p:cNvPicPr>
            <a:picLocks noChangeAspect="1" noChangeArrowheads="1"/>
          </p:cNvPicPr>
          <p:nvPr/>
        </p:nvPicPr>
        <p:blipFill>
          <a:blip r:embed="rId4"/>
          <a:srcRect/>
          <a:stretch>
            <a:fillRect/>
          </a:stretch>
        </p:blipFill>
        <p:spPr bwMode="auto">
          <a:xfrm>
            <a:off x="2360613" y="4911725"/>
            <a:ext cx="458787" cy="292100"/>
          </a:xfrm>
          <a:prstGeom prst="rect">
            <a:avLst/>
          </a:prstGeom>
          <a:noFill/>
          <a:ln w="12700">
            <a:noFill/>
            <a:miter lim="800000"/>
            <a:headEnd type="none" w="sm" len="sm"/>
            <a:tailEnd type="none" w="sm" len="sm"/>
          </a:ln>
        </p:spPr>
      </p:pic>
      <p:pic>
        <p:nvPicPr>
          <p:cNvPr id="577595" name="Picture 59"/>
          <p:cNvPicPr>
            <a:picLocks noChangeAspect="1" noChangeArrowheads="1"/>
          </p:cNvPicPr>
          <p:nvPr/>
        </p:nvPicPr>
        <p:blipFill>
          <a:blip r:embed="rId4"/>
          <a:srcRect/>
          <a:stretch>
            <a:fillRect/>
          </a:stretch>
        </p:blipFill>
        <p:spPr bwMode="auto">
          <a:xfrm>
            <a:off x="7016750" y="4910138"/>
            <a:ext cx="458788" cy="292100"/>
          </a:xfrm>
          <a:prstGeom prst="rect">
            <a:avLst/>
          </a:prstGeom>
          <a:noFill/>
          <a:ln w="12700">
            <a:noFill/>
            <a:miter lim="800000"/>
            <a:headEnd type="none" w="sm" len="sm"/>
            <a:tailEnd type="none" w="sm" len="sm"/>
          </a:ln>
        </p:spPr>
      </p:pic>
      <p:pic>
        <p:nvPicPr>
          <p:cNvPr id="577599" name="Picture 63"/>
          <p:cNvPicPr>
            <a:picLocks noChangeAspect="1" noChangeArrowheads="1"/>
          </p:cNvPicPr>
          <p:nvPr/>
        </p:nvPicPr>
        <p:blipFill>
          <a:blip r:embed="rId4"/>
          <a:srcRect/>
          <a:stretch>
            <a:fillRect/>
          </a:stretch>
        </p:blipFill>
        <p:spPr bwMode="auto">
          <a:xfrm>
            <a:off x="3914775" y="4911725"/>
            <a:ext cx="458788" cy="292100"/>
          </a:xfrm>
          <a:prstGeom prst="rect">
            <a:avLst/>
          </a:prstGeom>
          <a:noFill/>
          <a:ln w="12700">
            <a:noFill/>
            <a:miter lim="800000"/>
            <a:headEnd type="none" w="sm" len="sm"/>
            <a:tailEnd type="none" w="sm" len="sm"/>
          </a:ln>
        </p:spPr>
      </p:pic>
      <p:pic>
        <p:nvPicPr>
          <p:cNvPr id="577596" name="Picture 60"/>
          <p:cNvPicPr>
            <a:picLocks noChangeAspect="1" noChangeArrowheads="1"/>
          </p:cNvPicPr>
          <p:nvPr/>
        </p:nvPicPr>
        <p:blipFill>
          <a:blip r:embed="rId4"/>
          <a:srcRect/>
          <a:stretch>
            <a:fillRect/>
          </a:stretch>
        </p:blipFill>
        <p:spPr bwMode="auto">
          <a:xfrm>
            <a:off x="6146800" y="4910138"/>
            <a:ext cx="458788" cy="292100"/>
          </a:xfrm>
          <a:prstGeom prst="rect">
            <a:avLst/>
          </a:prstGeom>
          <a:noFill/>
          <a:ln w="12700">
            <a:noFill/>
            <a:miter lim="800000"/>
            <a:headEnd type="none" w="sm" len="sm"/>
            <a:tailEnd type="none" w="sm" len="sm"/>
          </a:ln>
        </p:spPr>
      </p:pic>
      <p:pic>
        <p:nvPicPr>
          <p:cNvPr id="577597" name="Picture 61"/>
          <p:cNvPicPr>
            <a:picLocks noChangeAspect="1" noChangeArrowheads="1"/>
          </p:cNvPicPr>
          <p:nvPr/>
        </p:nvPicPr>
        <p:blipFill>
          <a:blip r:embed="rId4"/>
          <a:srcRect/>
          <a:stretch>
            <a:fillRect/>
          </a:stretch>
        </p:blipFill>
        <p:spPr bwMode="auto">
          <a:xfrm>
            <a:off x="5357813" y="4908550"/>
            <a:ext cx="458787" cy="292100"/>
          </a:xfrm>
          <a:prstGeom prst="rect">
            <a:avLst/>
          </a:prstGeom>
          <a:noFill/>
          <a:ln w="12700">
            <a:noFill/>
            <a:miter lim="800000"/>
            <a:headEnd type="none" w="sm" len="sm"/>
            <a:tailEnd type="none" w="sm" len="sm"/>
          </a:ln>
        </p:spPr>
      </p:pic>
      <p:pic>
        <p:nvPicPr>
          <p:cNvPr id="577598" name="Picture 62"/>
          <p:cNvPicPr>
            <a:picLocks noChangeAspect="1" noChangeArrowheads="1"/>
          </p:cNvPicPr>
          <p:nvPr/>
        </p:nvPicPr>
        <p:blipFill>
          <a:blip r:embed="rId4"/>
          <a:srcRect/>
          <a:stretch>
            <a:fillRect/>
          </a:stretch>
        </p:blipFill>
        <p:spPr bwMode="auto">
          <a:xfrm>
            <a:off x="4692650" y="4908550"/>
            <a:ext cx="458788" cy="292100"/>
          </a:xfrm>
          <a:prstGeom prst="rect">
            <a:avLst/>
          </a:prstGeom>
          <a:noFill/>
          <a:ln w="12700">
            <a:noFill/>
            <a:miter lim="800000"/>
            <a:headEnd type="none" w="sm" len="sm"/>
            <a:tailEnd type="none" w="sm" len="sm"/>
          </a:ln>
        </p:spPr>
      </p:pic>
      <p:pic>
        <p:nvPicPr>
          <p:cNvPr id="577600" name="Picture 64"/>
          <p:cNvPicPr>
            <a:picLocks noChangeAspect="1" noChangeArrowheads="1"/>
          </p:cNvPicPr>
          <p:nvPr/>
        </p:nvPicPr>
        <p:blipFill>
          <a:blip r:embed="rId4"/>
          <a:srcRect/>
          <a:stretch>
            <a:fillRect/>
          </a:stretch>
        </p:blipFill>
        <p:spPr bwMode="auto">
          <a:xfrm>
            <a:off x="3208338" y="4913313"/>
            <a:ext cx="458787" cy="292100"/>
          </a:xfrm>
          <a:prstGeom prst="rect">
            <a:avLst/>
          </a:prstGeom>
          <a:noFill/>
          <a:ln w="12700">
            <a:noFill/>
            <a:miter lim="800000"/>
            <a:headEnd type="none" w="sm" len="sm"/>
            <a:tailEnd type="none" w="sm" len="sm"/>
          </a:ln>
        </p:spPr>
      </p:pic>
      <p:pic>
        <p:nvPicPr>
          <p:cNvPr id="577601" name="Picture 65"/>
          <p:cNvPicPr>
            <a:picLocks noChangeAspect="1" noChangeArrowheads="1"/>
          </p:cNvPicPr>
          <p:nvPr/>
        </p:nvPicPr>
        <p:blipFill>
          <a:blip r:embed="rId4"/>
          <a:srcRect/>
          <a:stretch>
            <a:fillRect/>
          </a:stretch>
        </p:blipFill>
        <p:spPr bwMode="auto">
          <a:xfrm>
            <a:off x="7877175" y="4916488"/>
            <a:ext cx="458788" cy="292100"/>
          </a:xfrm>
          <a:prstGeom prst="rect">
            <a:avLst/>
          </a:prstGeom>
          <a:noFill/>
          <a:ln w="12700">
            <a:noFill/>
            <a:miter lim="800000"/>
            <a:headEnd type="none" w="sm" len="sm"/>
            <a:tailEnd type="none" w="sm" len="sm"/>
          </a:ln>
        </p:spPr>
      </p:pic>
      <p:grpSp>
        <p:nvGrpSpPr>
          <p:cNvPr id="12" name="Group 67"/>
          <p:cNvGrpSpPr>
            <a:grpSpLocks/>
          </p:cNvGrpSpPr>
          <p:nvPr/>
        </p:nvGrpSpPr>
        <p:grpSpPr bwMode="auto">
          <a:xfrm>
            <a:off x="3933825" y="3387725"/>
            <a:ext cx="1000125" cy="1825625"/>
            <a:chOff x="2478" y="2217"/>
            <a:chExt cx="423" cy="1067"/>
          </a:xfrm>
        </p:grpSpPr>
        <p:sp>
          <p:nvSpPr>
            <p:cNvPr id="34859" name="Oval 37"/>
            <p:cNvSpPr>
              <a:spLocks noChangeArrowheads="1"/>
            </p:cNvSpPr>
            <p:nvPr/>
          </p:nvSpPr>
          <p:spPr bwMode="auto">
            <a:xfrm>
              <a:off x="2478" y="3092"/>
              <a:ext cx="192" cy="192"/>
            </a:xfrm>
            <a:prstGeom prst="ellipse">
              <a:avLst/>
            </a:prstGeom>
            <a:noFill/>
            <a:ln w="12700">
              <a:solidFill>
                <a:srgbClr val="FF0000"/>
              </a:solidFill>
              <a:round/>
              <a:headEnd type="none" w="sm" len="sm"/>
              <a:tailEnd type="none" w="sm" len="sm"/>
            </a:ln>
          </p:spPr>
          <p:txBody>
            <a:bodyPr wrap="none" anchor="ctr">
              <a:prstTxWarp prst="textNoShape">
                <a:avLst/>
              </a:prstTxWarp>
            </a:bodyPr>
            <a:lstStyle/>
            <a:p>
              <a:endParaRPr lang="en-US"/>
            </a:p>
          </p:txBody>
        </p:sp>
        <p:cxnSp>
          <p:nvCxnSpPr>
            <p:cNvPr id="34860" name="AutoShape 33"/>
            <p:cNvCxnSpPr>
              <a:cxnSpLocks noChangeShapeType="1"/>
            </p:cNvCxnSpPr>
            <p:nvPr/>
          </p:nvCxnSpPr>
          <p:spPr bwMode="auto">
            <a:xfrm rot="10800000" flipH="1">
              <a:off x="2493" y="2217"/>
              <a:ext cx="408" cy="912"/>
            </a:xfrm>
            <a:prstGeom prst="curvedConnector4">
              <a:avLst>
                <a:gd name="adj1" fmla="val -35296"/>
                <a:gd name="adj2" fmla="val 95833"/>
              </a:avLst>
            </a:prstGeom>
            <a:noFill/>
            <a:ln w="12700">
              <a:solidFill>
                <a:srgbClr val="FF0000"/>
              </a:solidFill>
              <a:round/>
              <a:headEnd type="none" w="sm" len="sm"/>
              <a:tailEnd type="triangle" w="sm" len="sm"/>
            </a:ln>
          </p:spPr>
        </p:cxnSp>
      </p:grpSp>
      <p:grpSp>
        <p:nvGrpSpPr>
          <p:cNvPr id="13" name="Group 68"/>
          <p:cNvGrpSpPr>
            <a:grpSpLocks/>
          </p:cNvGrpSpPr>
          <p:nvPr/>
        </p:nvGrpSpPr>
        <p:grpSpPr bwMode="auto">
          <a:xfrm>
            <a:off x="7078663" y="3340100"/>
            <a:ext cx="1130300" cy="1865313"/>
            <a:chOff x="4491" y="2123"/>
            <a:chExt cx="680" cy="1156"/>
          </a:xfrm>
        </p:grpSpPr>
        <p:cxnSp>
          <p:nvCxnSpPr>
            <p:cNvPr id="34857" name="AutoShape 34"/>
            <p:cNvCxnSpPr>
              <a:cxnSpLocks noChangeShapeType="1"/>
            </p:cNvCxnSpPr>
            <p:nvPr/>
          </p:nvCxnSpPr>
          <p:spPr bwMode="auto">
            <a:xfrm flipH="1" flipV="1">
              <a:off x="4491" y="2123"/>
              <a:ext cx="624" cy="968"/>
            </a:xfrm>
            <a:prstGeom prst="curvedConnector4">
              <a:avLst>
                <a:gd name="adj1" fmla="val -23079"/>
                <a:gd name="adj2" fmla="val 98343"/>
              </a:avLst>
            </a:prstGeom>
            <a:noFill/>
            <a:ln w="12700">
              <a:solidFill>
                <a:srgbClr val="FF0000"/>
              </a:solidFill>
              <a:round/>
              <a:headEnd type="none" w="sm" len="sm"/>
              <a:tailEnd type="triangle" w="sm" len="sm"/>
            </a:ln>
          </p:spPr>
        </p:cxnSp>
        <p:sp>
          <p:nvSpPr>
            <p:cNvPr id="34858" name="Oval 36"/>
            <p:cNvSpPr>
              <a:spLocks noChangeArrowheads="1"/>
            </p:cNvSpPr>
            <p:nvPr/>
          </p:nvSpPr>
          <p:spPr bwMode="auto">
            <a:xfrm>
              <a:off x="4979" y="3087"/>
              <a:ext cx="192" cy="192"/>
            </a:xfrm>
            <a:prstGeom prst="ellipse">
              <a:avLst/>
            </a:prstGeom>
            <a:noFill/>
            <a:ln w="12700">
              <a:solidFill>
                <a:srgbClr val="FF0000"/>
              </a:solidFill>
              <a:round/>
              <a:headEnd type="none" w="sm" len="sm"/>
              <a:tailEnd type="none" w="sm" len="sm"/>
            </a:ln>
          </p:spPr>
          <p:txBody>
            <a:bodyPr wrap="none" anchor="ctr">
              <a:prstTxWarp prst="textNoShape">
                <a:avLst/>
              </a:prstTxWarp>
            </a:bodyPr>
            <a:lstStyle/>
            <a:p>
              <a:endParaRPr lang="en-US"/>
            </a:p>
          </p:txBody>
        </p:sp>
      </p:grpSp>
      <p:grpSp>
        <p:nvGrpSpPr>
          <p:cNvPr id="14" name="Group 66"/>
          <p:cNvGrpSpPr>
            <a:grpSpLocks/>
          </p:cNvGrpSpPr>
          <p:nvPr/>
        </p:nvGrpSpPr>
        <p:grpSpPr bwMode="auto">
          <a:xfrm>
            <a:off x="1463675" y="3446463"/>
            <a:ext cx="1352550" cy="1760537"/>
            <a:chOff x="922" y="2203"/>
            <a:chExt cx="599" cy="1077"/>
          </a:xfrm>
        </p:grpSpPr>
        <p:cxnSp>
          <p:nvCxnSpPr>
            <p:cNvPr id="34855" name="AutoShape 32"/>
            <p:cNvCxnSpPr>
              <a:cxnSpLocks noChangeShapeType="1"/>
            </p:cNvCxnSpPr>
            <p:nvPr/>
          </p:nvCxnSpPr>
          <p:spPr bwMode="auto">
            <a:xfrm rot="10800000" flipH="1">
              <a:off x="945" y="2203"/>
              <a:ext cx="576" cy="912"/>
            </a:xfrm>
            <a:prstGeom prst="curvedConnector4">
              <a:avLst>
                <a:gd name="adj1" fmla="val -25000"/>
                <a:gd name="adj2" fmla="val 78398"/>
              </a:avLst>
            </a:prstGeom>
            <a:noFill/>
            <a:ln w="12700">
              <a:solidFill>
                <a:srgbClr val="FF0000"/>
              </a:solidFill>
              <a:round/>
              <a:headEnd type="none" w="sm" len="sm"/>
              <a:tailEnd type="triangle" w="sm" len="sm"/>
            </a:ln>
          </p:spPr>
        </p:cxnSp>
        <p:sp>
          <p:nvSpPr>
            <p:cNvPr id="34856" name="Oval 35"/>
            <p:cNvSpPr>
              <a:spLocks noChangeArrowheads="1"/>
            </p:cNvSpPr>
            <p:nvPr/>
          </p:nvSpPr>
          <p:spPr bwMode="auto">
            <a:xfrm>
              <a:off x="922" y="3088"/>
              <a:ext cx="192" cy="192"/>
            </a:xfrm>
            <a:prstGeom prst="ellipse">
              <a:avLst/>
            </a:prstGeom>
            <a:noFill/>
            <a:ln w="12700">
              <a:solidFill>
                <a:srgbClr val="FF0000"/>
              </a:solidFill>
              <a:round/>
              <a:headEnd type="none" w="sm" len="sm"/>
              <a:tailEnd type="none" w="sm" len="sm"/>
            </a:ln>
          </p:spPr>
          <p:txBody>
            <a:bodyPr wrap="none" anchor="ctr">
              <a:prstTxWarp prst="textNoShape">
                <a:avLst/>
              </a:prstTxWarp>
            </a:bodyPr>
            <a:lstStyle/>
            <a:p>
              <a:endParaRPr lang="en-US"/>
            </a:p>
          </p:txBody>
        </p:sp>
      </p:grpSp>
      <p:grpSp>
        <p:nvGrpSpPr>
          <p:cNvPr id="15" name="Group 79"/>
          <p:cNvGrpSpPr>
            <a:grpSpLocks/>
          </p:cNvGrpSpPr>
          <p:nvPr/>
        </p:nvGrpSpPr>
        <p:grpSpPr bwMode="auto">
          <a:xfrm>
            <a:off x="2714625" y="1962150"/>
            <a:ext cx="2225675" cy="1439863"/>
            <a:chOff x="1760" y="1138"/>
            <a:chExt cx="1093" cy="1070"/>
          </a:xfrm>
        </p:grpSpPr>
        <p:sp>
          <p:nvSpPr>
            <p:cNvPr id="34853" name="Oval 77"/>
            <p:cNvSpPr>
              <a:spLocks noChangeArrowheads="1"/>
            </p:cNvSpPr>
            <p:nvPr/>
          </p:nvSpPr>
          <p:spPr bwMode="auto">
            <a:xfrm>
              <a:off x="1760" y="2016"/>
              <a:ext cx="192" cy="192"/>
            </a:xfrm>
            <a:prstGeom prst="ellipse">
              <a:avLst/>
            </a:prstGeom>
            <a:noFill/>
            <a:ln w="12700">
              <a:solidFill>
                <a:srgbClr val="FF0000"/>
              </a:solidFill>
              <a:round/>
              <a:headEnd type="none" w="sm" len="sm"/>
              <a:tailEnd type="none" w="sm" len="sm"/>
            </a:ln>
          </p:spPr>
          <p:txBody>
            <a:bodyPr wrap="none" anchor="ctr">
              <a:prstTxWarp prst="textNoShape">
                <a:avLst/>
              </a:prstTxWarp>
            </a:bodyPr>
            <a:lstStyle/>
            <a:p>
              <a:endParaRPr lang="en-US"/>
            </a:p>
          </p:txBody>
        </p:sp>
        <p:cxnSp>
          <p:nvCxnSpPr>
            <p:cNvPr id="34854" name="AutoShape 78"/>
            <p:cNvCxnSpPr>
              <a:cxnSpLocks noChangeShapeType="1"/>
            </p:cNvCxnSpPr>
            <p:nvPr/>
          </p:nvCxnSpPr>
          <p:spPr bwMode="auto">
            <a:xfrm rot="-5400000">
              <a:off x="1856" y="1057"/>
              <a:ext cx="915" cy="1078"/>
            </a:xfrm>
            <a:prstGeom prst="curvedConnector3">
              <a:avLst>
                <a:gd name="adj1" fmla="val 115736"/>
              </a:avLst>
            </a:prstGeom>
            <a:noFill/>
            <a:ln w="12700">
              <a:solidFill>
                <a:srgbClr val="FF0000"/>
              </a:solidFill>
              <a:round/>
              <a:headEnd type="none" w="sm" len="sm"/>
              <a:tailEnd type="triangle" w="sm" len="sm"/>
            </a:ln>
          </p:spPr>
        </p:cxnSp>
      </p:grpSp>
      <p:sp>
        <p:nvSpPr>
          <p:cNvPr id="577616" name="Text Box 80"/>
          <p:cNvSpPr txBox="1">
            <a:spLocks noChangeArrowheads="1"/>
          </p:cNvSpPr>
          <p:nvPr/>
        </p:nvSpPr>
        <p:spPr bwMode="auto">
          <a:xfrm>
            <a:off x="641350" y="5665788"/>
            <a:ext cx="7907338" cy="822325"/>
          </a:xfrm>
          <a:prstGeom prst="rect">
            <a:avLst/>
          </a:prstGeom>
          <a:noFill/>
          <a:ln w="12700">
            <a:noFill/>
            <a:miter lim="800000"/>
            <a:headEnd type="none" w="sm" len="sm"/>
            <a:tailEnd type="none" w="sm" len="sm"/>
          </a:ln>
        </p:spPr>
        <p:txBody>
          <a:bodyPr>
            <a:prstTxWarp prst="textNoShape">
              <a:avLst/>
            </a:prstTxWarp>
            <a:spAutoFit/>
          </a:bodyPr>
          <a:lstStyle/>
          <a:p>
            <a:pPr eaLnBrk="1" hangingPunct="1"/>
            <a:r>
              <a:rPr lang="en-US" sz="2400" b="1" i="1" dirty="0" err="1">
                <a:solidFill>
                  <a:schemeClr val="accent2"/>
                </a:solidFill>
              </a:rPr>
              <a:t>Minimax</a:t>
            </a:r>
            <a:r>
              <a:rPr lang="en-US" sz="2400" b="1" i="1" dirty="0">
                <a:solidFill>
                  <a:schemeClr val="accent2"/>
                </a:solidFill>
              </a:rPr>
              <a:t> does its best for MAX under the assumption that MIN will do its worst</a:t>
            </a:r>
          </a:p>
        </p:txBody>
      </p:sp>
      <p:sp>
        <p:nvSpPr>
          <p:cNvPr id="577617" name="Line 81"/>
          <p:cNvSpPr>
            <a:spLocks noChangeShapeType="1"/>
          </p:cNvSpPr>
          <p:nvPr/>
        </p:nvSpPr>
        <p:spPr bwMode="auto">
          <a:xfrm flipH="1">
            <a:off x="2635250" y="2262188"/>
            <a:ext cx="2101850" cy="920750"/>
          </a:xfrm>
          <a:prstGeom prst="line">
            <a:avLst/>
          </a:prstGeom>
          <a:noFill/>
          <a:ln w="38100">
            <a:solidFill>
              <a:schemeClr val="folHlink"/>
            </a:solidFill>
            <a:round/>
            <a:headEnd/>
            <a:tailEnd type="stealth" w="med" len="med"/>
          </a:ln>
        </p:spPr>
        <p:txBody>
          <a:bodyPr wrap="none" anchor="ctr">
            <a:prstTxWarp prst="textNoShape">
              <a:avLst/>
            </a:prstTxWarp>
          </a:bodyPr>
          <a:lstStyle/>
          <a:p>
            <a:endParaRPr lang="en-US"/>
          </a:p>
        </p:txBody>
      </p:sp>
      <p:sp>
        <p:nvSpPr>
          <p:cNvPr id="34852" name="Rectangle 83"/>
          <p:cNvSpPr>
            <a:spLocks noChangeArrowheads="1"/>
          </p:cNvSpPr>
          <p:nvPr/>
        </p:nvSpPr>
        <p:spPr bwMode="auto">
          <a:xfrm>
            <a:off x="320675" y="985838"/>
            <a:ext cx="8123238" cy="838200"/>
          </a:xfrm>
          <a:prstGeom prst="rect">
            <a:avLst/>
          </a:prstGeom>
          <a:noFill/>
          <a:ln w="9525">
            <a:noFill/>
            <a:miter lim="800000"/>
            <a:headEnd/>
            <a:tailEnd/>
          </a:ln>
        </p:spPr>
        <p:txBody>
          <a:bodyPr>
            <a:prstTxWarp prst="textNoShape">
              <a:avLst/>
            </a:prstTxWarp>
          </a:bodyPr>
          <a:lstStyle/>
          <a:p>
            <a:pPr marL="342900" indent="-342900" eaLnBrk="1" hangingPunct="1">
              <a:lnSpc>
                <a:spcPct val="80000"/>
              </a:lnSpc>
              <a:spcBef>
                <a:spcPct val="20000"/>
              </a:spcBef>
              <a:buClr>
                <a:srgbClr val="3C0000"/>
              </a:buClr>
              <a:buFont typeface="Wingdings" charset="2"/>
              <a:buChar char="£"/>
            </a:pPr>
            <a:r>
              <a:rPr kumimoji="1" lang="en-US" sz="2400"/>
              <a:t>Search proceeds depth first</a:t>
            </a:r>
          </a:p>
          <a:p>
            <a:pPr marL="342900" indent="-342900" eaLnBrk="1" hangingPunct="1">
              <a:lnSpc>
                <a:spcPct val="80000"/>
              </a:lnSpc>
              <a:spcBef>
                <a:spcPct val="20000"/>
              </a:spcBef>
              <a:buClr>
                <a:srgbClr val="3C0000"/>
              </a:buClr>
              <a:buFont typeface="Wingdings" charset="2"/>
              <a:buChar char="£"/>
            </a:pPr>
            <a:r>
              <a:rPr kumimoji="1" lang="en-US" sz="2400"/>
              <a:t>Backing up values as it completes search of successors</a:t>
            </a:r>
          </a:p>
        </p:txBody>
      </p:sp>
      <p:sp>
        <p:nvSpPr>
          <p:cNvPr id="65" name="Line 81"/>
          <p:cNvSpPr>
            <a:spLocks noChangeShapeType="1"/>
          </p:cNvSpPr>
          <p:nvPr/>
        </p:nvSpPr>
        <p:spPr bwMode="auto">
          <a:xfrm flipH="1">
            <a:off x="1583570" y="3603722"/>
            <a:ext cx="1014274" cy="902619"/>
          </a:xfrm>
          <a:prstGeom prst="line">
            <a:avLst/>
          </a:prstGeom>
          <a:noFill/>
          <a:ln w="38100">
            <a:solidFill>
              <a:srgbClr val="C70000"/>
            </a:solidFill>
            <a:round/>
            <a:headEnd/>
            <a:tailEnd type="stealth" w="med" len="med"/>
          </a:ln>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7754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par>
                          <p:cTn id="11" fill="hold">
                            <p:stCondLst>
                              <p:cond delay="0"/>
                            </p:stCondLst>
                            <p:childTnLst>
                              <p:par>
                                <p:cTn id="12" presetID="1" presetClass="exit" presetSubtype="0" fill="hold" nodeType="afterEffect">
                                  <p:stCondLst>
                                    <p:cond delay="0"/>
                                  </p:stCondLst>
                                  <p:childTnLst>
                                    <p:set>
                                      <p:cBhvr>
                                        <p:cTn id="13" dur="1" fill="hold">
                                          <p:stCondLst>
                                            <p:cond delay="0"/>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9"/>
                                        </p:tgtEl>
                                        <p:attrNameLst>
                                          <p:attrName>style.visibility</p:attrName>
                                        </p:attrNameLst>
                                      </p:cBhvr>
                                      <p:to>
                                        <p:strVal val="hidden"/>
                                      </p:to>
                                    </p:set>
                                  </p:childTnLst>
                                </p:cTn>
                              </p:par>
                            </p:childTnLst>
                          </p:cTn>
                        </p:par>
                        <p:par>
                          <p:cTn id="18" fill="hold">
                            <p:stCondLst>
                              <p:cond delay="0"/>
                            </p:stCondLst>
                            <p:childTnLst>
                              <p:par>
                                <p:cTn id="19" presetID="1" presetClass="exit" presetSubtype="0" fill="hold" nodeType="afterEffect">
                                  <p:stCondLst>
                                    <p:cond delay="0"/>
                                  </p:stCondLst>
                                  <p:childTnLst>
                                    <p:set>
                                      <p:cBhvr>
                                        <p:cTn id="20" dur="1" fill="hold">
                                          <p:stCondLst>
                                            <p:cond delay="0"/>
                                          </p:stCondLst>
                                        </p:cTn>
                                        <p:tgtEl>
                                          <p:spTgt spid="57759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par>
                          <p:cTn id="25" fill="hold">
                            <p:stCondLst>
                              <p:cond delay="0"/>
                            </p:stCondLst>
                            <p:childTnLst>
                              <p:par>
                                <p:cTn id="26" presetID="1" presetClass="exit" presetSubtype="0" fill="hold" nodeType="afterEffect">
                                  <p:stCondLst>
                                    <p:cond delay="0"/>
                                  </p:stCondLst>
                                  <p:childTnLst>
                                    <p:set>
                                      <p:cBhvr>
                                        <p:cTn id="27" dur="1" fill="hold">
                                          <p:stCondLst>
                                            <p:cond delay="0"/>
                                          </p:stCondLst>
                                        </p:cTn>
                                        <p:tgtEl>
                                          <p:spTgt spid="57760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14"/>
                                        </p:tgtEl>
                                        <p:attrNameLst>
                                          <p:attrName>style.visibility</p:attrName>
                                        </p:attrNameLst>
                                      </p:cBhvr>
                                      <p:to>
                                        <p:strVal val="visible"/>
                                      </p:to>
                                    </p:set>
                                  </p:childTnLst>
                                </p:cTn>
                              </p:par>
                            </p:childTnLst>
                          </p:cTn>
                        </p:par>
                        <p:par>
                          <p:cTn id="32" fill="hold">
                            <p:stCondLst>
                              <p:cond delay="500"/>
                            </p:stCondLst>
                            <p:childTnLst>
                              <p:par>
                                <p:cTn id="33" presetID="1" presetClass="exit" presetSubtype="0" fill="hold" nodeType="afterEffect">
                                  <p:stCondLst>
                                    <p:cond delay="0"/>
                                  </p:stCondLst>
                                  <p:childTnLst>
                                    <p:set>
                                      <p:cBhvr>
                                        <p:cTn id="34" dur="1" fill="hold">
                                          <p:stCondLst>
                                            <p:cond delay="0"/>
                                          </p:stCondLst>
                                        </p:cTn>
                                        <p:tgtEl>
                                          <p:spTgt spid="57756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5"/>
                                        </p:tgtEl>
                                        <p:attrNameLst>
                                          <p:attrName>style.visibility</p:attrName>
                                        </p:attrNameLst>
                                      </p:cBhvr>
                                      <p:to>
                                        <p:strVal val="hidden"/>
                                      </p:to>
                                    </p:set>
                                  </p:childTnLst>
                                </p:cTn>
                              </p:par>
                            </p:childTnLst>
                          </p:cTn>
                        </p:par>
                        <p:par>
                          <p:cTn id="43" fill="hold">
                            <p:stCondLst>
                              <p:cond delay="0"/>
                            </p:stCondLst>
                            <p:childTnLst>
                              <p:par>
                                <p:cTn id="44" presetID="1" presetClass="exit" presetSubtype="0" fill="hold" nodeType="afterEffect">
                                  <p:stCondLst>
                                    <p:cond delay="0"/>
                                  </p:stCondLst>
                                  <p:childTnLst>
                                    <p:set>
                                      <p:cBhvr>
                                        <p:cTn id="45" dur="1" fill="hold">
                                          <p:stCondLst>
                                            <p:cond delay="0"/>
                                          </p:stCondLst>
                                        </p:cTn>
                                        <p:tgtEl>
                                          <p:spTgt spid="57759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6"/>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nodeType="afterEffect">
                                  <p:stCondLst>
                                    <p:cond delay="0"/>
                                  </p:stCondLst>
                                  <p:childTnLst>
                                    <p:set>
                                      <p:cBhvr>
                                        <p:cTn id="52" dur="1" fill="hold">
                                          <p:stCondLst>
                                            <p:cond delay="0"/>
                                          </p:stCondLst>
                                        </p:cTn>
                                        <p:tgtEl>
                                          <p:spTgt spid="57759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
                                        </p:tgtEl>
                                        <p:attrNameLst>
                                          <p:attrName>style.visibility</p:attrName>
                                        </p:attrNameLst>
                                      </p:cBhvr>
                                      <p:to>
                                        <p:strVal val="hidden"/>
                                      </p:to>
                                    </p:set>
                                  </p:childTnLst>
                                </p:cTn>
                              </p:par>
                            </p:childTnLst>
                          </p:cTn>
                        </p:par>
                        <p:par>
                          <p:cTn id="57" fill="hold">
                            <p:stCondLst>
                              <p:cond delay="0"/>
                            </p:stCondLst>
                            <p:childTnLst>
                              <p:par>
                                <p:cTn id="58" presetID="1" presetClass="exit" presetSubtype="0" fill="hold" nodeType="afterEffect">
                                  <p:stCondLst>
                                    <p:cond delay="0"/>
                                  </p:stCondLst>
                                  <p:childTnLst>
                                    <p:set>
                                      <p:cBhvr>
                                        <p:cTn id="59" dur="1" fill="hold">
                                          <p:stCondLst>
                                            <p:cond delay="0"/>
                                          </p:stCondLst>
                                        </p:cTn>
                                        <p:tgtEl>
                                          <p:spTgt spid="57759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499"/>
                                          </p:stCondLst>
                                        </p:cTn>
                                        <p:tgtEl>
                                          <p:spTgt spid="12"/>
                                        </p:tgtEl>
                                        <p:attrNameLst>
                                          <p:attrName>style.visibility</p:attrName>
                                        </p:attrNameLst>
                                      </p:cBhvr>
                                      <p:to>
                                        <p:strVal val="visible"/>
                                      </p:to>
                                    </p:set>
                                  </p:childTnLst>
                                </p:cTn>
                              </p:par>
                            </p:childTnLst>
                          </p:cTn>
                        </p:par>
                        <p:par>
                          <p:cTn id="64" fill="hold">
                            <p:stCondLst>
                              <p:cond delay="500"/>
                            </p:stCondLst>
                            <p:childTnLst>
                              <p:par>
                                <p:cTn id="65" presetID="1" presetClass="exit" presetSubtype="0" fill="hold" nodeType="afterEffect">
                                  <p:stCondLst>
                                    <p:cond delay="0"/>
                                  </p:stCondLst>
                                  <p:childTnLst>
                                    <p:set>
                                      <p:cBhvr>
                                        <p:cTn id="66" dur="1" fill="hold">
                                          <p:stCondLst>
                                            <p:cond delay="0"/>
                                          </p:stCondLst>
                                        </p:cTn>
                                        <p:tgtEl>
                                          <p:spTgt spid="57756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57754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577543"/>
                                        </p:tgtEl>
                                        <p:attrNameLst>
                                          <p:attrName>style.visibility</p:attrName>
                                        </p:attrNameLst>
                                      </p:cBhvr>
                                      <p:to>
                                        <p:strVal val="hidden"/>
                                      </p:to>
                                    </p:set>
                                  </p:childTnLst>
                                </p:cTn>
                              </p:par>
                            </p:childTnLst>
                          </p:cTn>
                        </p:par>
                        <p:par>
                          <p:cTn id="75" fill="hold">
                            <p:stCondLst>
                              <p:cond delay="0"/>
                            </p:stCondLst>
                            <p:childTnLst>
                              <p:par>
                                <p:cTn id="76" presetID="1" presetClass="exit" presetSubtype="0" fill="hold" nodeType="afterEffect">
                                  <p:stCondLst>
                                    <p:cond delay="0"/>
                                  </p:stCondLst>
                                  <p:childTnLst>
                                    <p:set>
                                      <p:cBhvr>
                                        <p:cTn id="77" dur="1" fill="hold">
                                          <p:stCondLst>
                                            <p:cond delay="0"/>
                                          </p:stCondLst>
                                        </p:cTn>
                                        <p:tgtEl>
                                          <p:spTgt spid="577596"/>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2"/>
                                        </p:tgtEl>
                                        <p:attrNameLst>
                                          <p:attrName>style.visibility</p:attrName>
                                        </p:attrNameLst>
                                      </p:cBhvr>
                                      <p:to>
                                        <p:strVal val="hidden"/>
                                      </p:to>
                                    </p:set>
                                  </p:childTnLst>
                                </p:cTn>
                              </p:par>
                            </p:childTnLst>
                          </p:cTn>
                        </p:par>
                        <p:par>
                          <p:cTn id="82" fill="hold">
                            <p:stCondLst>
                              <p:cond delay="0"/>
                            </p:stCondLst>
                            <p:childTnLst>
                              <p:par>
                                <p:cTn id="83" presetID="1" presetClass="exit" presetSubtype="0" fill="hold" nodeType="afterEffect">
                                  <p:stCondLst>
                                    <p:cond delay="0"/>
                                  </p:stCondLst>
                                  <p:childTnLst>
                                    <p:set>
                                      <p:cBhvr>
                                        <p:cTn id="84" dur="1" fill="hold">
                                          <p:stCondLst>
                                            <p:cond delay="0"/>
                                          </p:stCondLst>
                                        </p:cTn>
                                        <p:tgtEl>
                                          <p:spTgt spid="57759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3"/>
                                        </p:tgtEl>
                                        <p:attrNameLst>
                                          <p:attrName>style.visibility</p:attrName>
                                        </p:attrNameLst>
                                      </p:cBhvr>
                                      <p:to>
                                        <p:strVal val="hidden"/>
                                      </p:to>
                                    </p:set>
                                  </p:childTnLst>
                                </p:cTn>
                              </p:par>
                            </p:childTnLst>
                          </p:cTn>
                        </p:par>
                        <p:par>
                          <p:cTn id="89" fill="hold">
                            <p:stCondLst>
                              <p:cond delay="0"/>
                            </p:stCondLst>
                            <p:childTnLst>
                              <p:par>
                                <p:cTn id="90" presetID="1" presetClass="exit" presetSubtype="0" fill="hold" nodeType="afterEffect">
                                  <p:stCondLst>
                                    <p:cond delay="0"/>
                                  </p:stCondLst>
                                  <p:childTnLst>
                                    <p:set>
                                      <p:cBhvr>
                                        <p:cTn id="91" dur="1" fill="hold">
                                          <p:stCondLst>
                                            <p:cond delay="0"/>
                                          </p:stCondLst>
                                        </p:cTn>
                                        <p:tgtEl>
                                          <p:spTgt spid="577601"/>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499"/>
                                          </p:stCondLst>
                                        </p:cTn>
                                        <p:tgtEl>
                                          <p:spTgt spid="13"/>
                                        </p:tgtEl>
                                        <p:attrNameLst>
                                          <p:attrName>style.visibility</p:attrName>
                                        </p:attrNameLst>
                                      </p:cBhvr>
                                      <p:to>
                                        <p:strVal val="visible"/>
                                      </p:to>
                                    </p:set>
                                  </p:childTnLst>
                                </p:cTn>
                              </p:par>
                            </p:childTnLst>
                          </p:cTn>
                        </p:par>
                        <p:par>
                          <p:cTn id="96" fill="hold">
                            <p:stCondLst>
                              <p:cond delay="500"/>
                            </p:stCondLst>
                            <p:childTnLst>
                              <p:par>
                                <p:cTn id="97" presetID="1" presetClass="exit" presetSubtype="0" fill="hold" nodeType="afterEffect">
                                  <p:stCondLst>
                                    <p:cond delay="0"/>
                                  </p:stCondLst>
                                  <p:childTnLst>
                                    <p:set>
                                      <p:cBhvr>
                                        <p:cTn id="98" dur="1" fill="hold">
                                          <p:stCondLst>
                                            <p:cond delay="0"/>
                                          </p:stCondLst>
                                        </p:cTn>
                                        <p:tgtEl>
                                          <p:spTgt spid="57756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5"/>
                                        </p:tgtEl>
                                        <p:attrNameLst>
                                          <p:attrName>style.visibility</p:attrName>
                                        </p:attrNameLst>
                                      </p:cBhvr>
                                      <p:to>
                                        <p:strVal val="visible"/>
                                      </p:to>
                                    </p:set>
                                  </p:childTnLst>
                                </p:cTn>
                              </p:par>
                            </p:childTnLst>
                          </p:cTn>
                        </p:par>
                        <p:par>
                          <p:cTn id="103" fill="hold">
                            <p:stCondLst>
                              <p:cond delay="0"/>
                            </p:stCondLst>
                            <p:childTnLst>
                              <p:par>
                                <p:cTn id="104" presetID="1" presetClass="exit" presetSubtype="0" fill="hold" nodeType="afterEffect">
                                  <p:stCondLst>
                                    <p:cond delay="0"/>
                                  </p:stCondLst>
                                  <p:childTnLst>
                                    <p:set>
                                      <p:cBhvr>
                                        <p:cTn id="105" dur="1" fill="hold">
                                          <p:stCondLst>
                                            <p:cond delay="0"/>
                                          </p:stCondLst>
                                        </p:cTn>
                                        <p:tgtEl>
                                          <p:spTgt spid="577564"/>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577617"/>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65"/>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499"/>
                                          </p:stCondLst>
                                        </p:cTn>
                                        <p:tgtEl>
                                          <p:spTgt spid="5776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616" grpId="0" build="p" autoUpdateAnimBg="0"/>
      <p:bldP spid="577617" grpId="0" animBg="1"/>
      <p:bldP spid="6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646113" y="236538"/>
            <a:ext cx="7775575" cy="908050"/>
          </a:xfrm>
        </p:spPr>
        <p:txBody>
          <a:bodyPr/>
          <a:lstStyle/>
          <a:p>
            <a:pPr eaLnBrk="1" hangingPunct="1"/>
            <a:r>
              <a:rPr lang="en-US"/>
              <a:t>Minimax Algorithm</a:t>
            </a:r>
          </a:p>
        </p:txBody>
      </p:sp>
      <p:sp>
        <p:nvSpPr>
          <p:cNvPr id="36866" name="Slide Number Placeholder 4"/>
          <p:cNvSpPr>
            <a:spLocks noGrp="1"/>
          </p:cNvSpPr>
          <p:nvPr>
            <p:ph type="sldNum" sz="quarter" idx="12"/>
          </p:nvPr>
        </p:nvSpPr>
        <p:spPr>
          <a:noFill/>
        </p:spPr>
        <p:txBody>
          <a:bodyPr/>
          <a:lstStyle/>
          <a:p>
            <a:fld id="{4D156BE5-C1A8-0D4B-A799-53CEAAAF773C}" type="slidenum">
              <a:rPr lang="en-US" smtClean="0"/>
              <a:pPr/>
              <a:t>18</a:t>
            </a:fld>
            <a:endParaRPr lang="en-US" smtClean="0"/>
          </a:p>
        </p:txBody>
      </p:sp>
      <p:pic>
        <p:nvPicPr>
          <p:cNvPr id="2" name="Picture 1"/>
          <p:cNvPicPr>
            <a:picLocks noChangeAspect="1"/>
          </p:cNvPicPr>
          <p:nvPr/>
        </p:nvPicPr>
        <p:blipFill>
          <a:blip r:embed="rId3"/>
          <a:stretch>
            <a:fillRect/>
          </a:stretch>
        </p:blipFill>
        <p:spPr>
          <a:xfrm>
            <a:off x="654663" y="1387968"/>
            <a:ext cx="7432741" cy="5245091"/>
          </a:xfrm>
          <a:prstGeom prst="rect">
            <a:avLst/>
          </a:prstGeom>
        </p:spPr>
      </p:pic>
    </p:spTree>
    <p:extLst>
      <p:ext uri="{BB962C8B-B14F-4D97-AF65-F5344CB8AC3E}">
        <p14:creationId xmlns:p14="http://schemas.microsoft.com/office/powerpoint/2010/main" val="2984465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t>Evaluation of Minimax</a:t>
            </a:r>
          </a:p>
        </p:txBody>
      </p:sp>
      <p:sp>
        <p:nvSpPr>
          <p:cNvPr id="679939" name="Rectangle 3"/>
          <p:cNvSpPr>
            <a:spLocks noGrp="1" noChangeArrowheads="1"/>
          </p:cNvSpPr>
          <p:nvPr>
            <p:ph idx="1"/>
          </p:nvPr>
        </p:nvSpPr>
        <p:spPr>
          <a:xfrm>
            <a:off x="703263" y="1770063"/>
            <a:ext cx="7772400" cy="4114800"/>
          </a:xfrm>
        </p:spPr>
        <p:txBody>
          <a:bodyPr/>
          <a:lstStyle/>
          <a:p>
            <a:pPr eaLnBrk="1" hangingPunct="1">
              <a:lnSpc>
                <a:spcPct val="90000"/>
              </a:lnSpc>
            </a:pPr>
            <a:r>
              <a:rPr lang="en-US" dirty="0"/>
              <a:t>Completeness</a:t>
            </a:r>
          </a:p>
          <a:p>
            <a:pPr lvl="1" eaLnBrk="1" hangingPunct="1">
              <a:lnSpc>
                <a:spcPct val="90000"/>
              </a:lnSpc>
            </a:pPr>
            <a:r>
              <a:rPr lang="en-US" dirty="0"/>
              <a:t>Yes (exhaustive)</a:t>
            </a:r>
          </a:p>
          <a:p>
            <a:pPr eaLnBrk="1" hangingPunct="1">
              <a:lnSpc>
                <a:spcPct val="90000"/>
              </a:lnSpc>
            </a:pPr>
            <a:r>
              <a:rPr lang="en-US" dirty="0" smtClean="0"/>
              <a:t>Optimality</a:t>
            </a:r>
          </a:p>
          <a:p>
            <a:pPr lvl="1" eaLnBrk="1" hangingPunct="1">
              <a:lnSpc>
                <a:spcPct val="90000"/>
              </a:lnSpc>
            </a:pPr>
            <a:r>
              <a:rPr lang="en-US" dirty="0" smtClean="0"/>
              <a:t>Yes (exhaustive)</a:t>
            </a:r>
          </a:p>
          <a:p>
            <a:pPr eaLnBrk="1" hangingPunct="1">
              <a:lnSpc>
                <a:spcPct val="90000"/>
              </a:lnSpc>
            </a:pPr>
            <a:r>
              <a:rPr lang="en-US" dirty="0" smtClean="0"/>
              <a:t>Time </a:t>
            </a:r>
            <a:r>
              <a:rPr lang="en-US" dirty="0"/>
              <a:t>complexity</a:t>
            </a:r>
          </a:p>
          <a:p>
            <a:pPr lvl="1" eaLnBrk="1" hangingPunct="1">
              <a:lnSpc>
                <a:spcPct val="90000"/>
              </a:lnSpc>
            </a:pPr>
            <a:r>
              <a:rPr lang="en-US" dirty="0"/>
              <a:t>O(</a:t>
            </a:r>
            <a:r>
              <a:rPr lang="en-US" dirty="0" err="1"/>
              <a:t>b</a:t>
            </a:r>
            <a:r>
              <a:rPr lang="en-US" baseline="30000" dirty="0" err="1"/>
              <a:t>m</a:t>
            </a:r>
            <a:r>
              <a:rPr lang="en-US" dirty="0"/>
              <a:t>)</a:t>
            </a:r>
          </a:p>
          <a:p>
            <a:pPr eaLnBrk="1" hangingPunct="1">
              <a:lnSpc>
                <a:spcPct val="90000"/>
              </a:lnSpc>
            </a:pPr>
            <a:r>
              <a:rPr lang="en-US" dirty="0"/>
              <a:t>Space complexity</a:t>
            </a:r>
          </a:p>
          <a:p>
            <a:pPr lvl="1" eaLnBrk="1" hangingPunct="1">
              <a:lnSpc>
                <a:spcPct val="90000"/>
              </a:lnSpc>
            </a:pPr>
            <a:r>
              <a:rPr lang="en-US" dirty="0"/>
              <a:t>O(</a:t>
            </a:r>
            <a:r>
              <a:rPr lang="en-US" dirty="0" err="1"/>
              <a:t>bm</a:t>
            </a:r>
            <a:r>
              <a:rPr lang="en-US" dirty="0"/>
              <a:t>) or O(m)</a:t>
            </a:r>
          </a:p>
        </p:txBody>
      </p:sp>
      <p:sp>
        <p:nvSpPr>
          <p:cNvPr id="40962" name="Slide Number Placeholder 5"/>
          <p:cNvSpPr>
            <a:spLocks noGrp="1"/>
          </p:cNvSpPr>
          <p:nvPr>
            <p:ph type="sldNum" sz="quarter" idx="12"/>
          </p:nvPr>
        </p:nvSpPr>
        <p:spPr>
          <a:noFill/>
        </p:spPr>
        <p:txBody>
          <a:bodyPr/>
          <a:lstStyle/>
          <a:p>
            <a:fld id="{194B83D2-F277-0C4E-9698-6F7B889FB775}" type="slidenum">
              <a:rPr lang="en-US" smtClean="0"/>
              <a:pPr/>
              <a:t>19</a:t>
            </a:fld>
            <a:endParaRPr lang="en-US" smtClean="0"/>
          </a:p>
        </p:txBody>
      </p:sp>
      <p:sp>
        <p:nvSpPr>
          <p:cNvPr id="679940" name="Text Box 4"/>
          <p:cNvSpPr txBox="1">
            <a:spLocks noChangeArrowheads="1"/>
          </p:cNvSpPr>
          <p:nvPr/>
        </p:nvSpPr>
        <p:spPr bwMode="auto">
          <a:xfrm>
            <a:off x="968375" y="6053138"/>
            <a:ext cx="7116763" cy="579437"/>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Time Complexity is the Big Problem</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99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99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99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99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799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39" grpId="0" build="p"/>
      <p:bldP spid="679940"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58813" y="0"/>
            <a:ext cx="7772400" cy="1143000"/>
          </a:xfrm>
        </p:spPr>
        <p:txBody>
          <a:bodyPr/>
          <a:lstStyle/>
          <a:p>
            <a:pPr eaLnBrk="1" hangingPunct="1"/>
            <a:r>
              <a:rPr lang="en-US" sz="4000" dirty="0"/>
              <a:t>Games and Search</a:t>
            </a:r>
          </a:p>
        </p:txBody>
      </p:sp>
      <p:sp>
        <p:nvSpPr>
          <p:cNvPr id="568323" name="Rectangle 3"/>
          <p:cNvSpPr>
            <a:spLocks noGrp="1" noChangeArrowheads="1"/>
          </p:cNvSpPr>
          <p:nvPr>
            <p:ph idx="1"/>
          </p:nvPr>
        </p:nvSpPr>
        <p:spPr>
          <a:xfrm>
            <a:off x="603250" y="1042640"/>
            <a:ext cx="8048625" cy="4629150"/>
          </a:xfrm>
        </p:spPr>
        <p:txBody>
          <a:bodyPr>
            <a:normAutofit/>
          </a:bodyPr>
          <a:lstStyle/>
          <a:p>
            <a:pPr eaLnBrk="1" hangingPunct="1"/>
            <a:r>
              <a:rPr lang="en-US" sz="2400" dirty="0"/>
              <a:t>What we have seen so far is single-agent search</a:t>
            </a:r>
          </a:p>
          <a:p>
            <a:pPr lvl="1" eaLnBrk="1" hangingPunct="1"/>
            <a:r>
              <a:rPr lang="en-US" sz="2100" dirty="0"/>
              <a:t>Solution is usually a single path to a goal state</a:t>
            </a:r>
          </a:p>
          <a:p>
            <a:pPr lvl="2" eaLnBrk="1" hangingPunct="1"/>
            <a:r>
              <a:rPr lang="en-US" sz="1900" dirty="0"/>
              <a:t>Focus is frequently on finding </a:t>
            </a:r>
            <a:r>
              <a:rPr lang="en-US" sz="1900" i="1" dirty="0"/>
              <a:t>optimal</a:t>
            </a:r>
            <a:r>
              <a:rPr lang="en-US" sz="1900" dirty="0"/>
              <a:t> solutions</a:t>
            </a:r>
          </a:p>
          <a:p>
            <a:pPr lvl="2" eaLnBrk="1" hangingPunct="1"/>
            <a:r>
              <a:rPr lang="en-US" sz="1900" i="1" dirty="0" err="1"/>
              <a:t>f</a:t>
            </a:r>
            <a:r>
              <a:rPr lang="en-US" sz="1900" dirty="0" err="1"/>
              <a:t>(</a:t>
            </a:r>
            <a:r>
              <a:rPr lang="en-US" sz="1900" i="1" dirty="0" err="1"/>
              <a:t>n</a:t>
            </a:r>
            <a:r>
              <a:rPr lang="en-US" sz="1900" dirty="0"/>
              <a:t>) is an estimate of cost from start to goal through given node</a:t>
            </a:r>
          </a:p>
          <a:p>
            <a:pPr lvl="1" eaLnBrk="1" hangingPunct="1"/>
            <a:r>
              <a:rPr lang="en-US" sz="2100" dirty="0"/>
              <a:t>Examples: path planning, scheduling, puzzles</a:t>
            </a:r>
          </a:p>
          <a:p>
            <a:pPr eaLnBrk="1" hangingPunct="1"/>
            <a:r>
              <a:rPr lang="en-US" sz="2400" dirty="0"/>
              <a:t>Games are two-or-more person adversarial search</a:t>
            </a:r>
          </a:p>
          <a:p>
            <a:pPr lvl="1" eaLnBrk="1" hangingPunct="1"/>
            <a:r>
              <a:rPr lang="en-US" sz="2100" dirty="0"/>
              <a:t>Solution </a:t>
            </a:r>
            <a:r>
              <a:rPr lang="en-US" sz="2100" dirty="0" smtClean="0"/>
              <a:t>usually </a:t>
            </a:r>
            <a:r>
              <a:rPr lang="en-US" sz="2100" dirty="0"/>
              <a:t>a branching (</a:t>
            </a:r>
            <a:r>
              <a:rPr lang="en-US" sz="2100" dirty="0" smtClean="0"/>
              <a:t>tree) contingency plan: </a:t>
            </a:r>
            <a:r>
              <a:rPr lang="en-US" sz="2100" b="1" i="1" dirty="0" smtClean="0"/>
              <a:t>need to consider all your opponent might do</a:t>
            </a:r>
            <a:endParaRPr lang="en-US" sz="2100" dirty="0" smtClean="0"/>
          </a:p>
          <a:p>
            <a:pPr lvl="1" eaLnBrk="1" hangingPunct="1"/>
            <a:r>
              <a:rPr lang="en-US" sz="2100" dirty="0" smtClean="0"/>
              <a:t>Examples</a:t>
            </a:r>
            <a:r>
              <a:rPr lang="en-US" sz="2100" dirty="0"/>
              <a:t>: chess, checkers/draughts, </a:t>
            </a:r>
            <a:r>
              <a:rPr lang="en-US" sz="2100" dirty="0" err="1"/>
              <a:t>othello</a:t>
            </a:r>
            <a:r>
              <a:rPr lang="en-US" sz="2100" dirty="0"/>
              <a:t>/</a:t>
            </a:r>
            <a:r>
              <a:rPr lang="en-US" sz="2100" dirty="0" err="1"/>
              <a:t>reversi</a:t>
            </a:r>
            <a:r>
              <a:rPr lang="en-US" sz="2100" dirty="0"/>
              <a:t>, backgammon, go, bridge, poker, monopoly, scrabble</a:t>
            </a:r>
            <a:endParaRPr lang="en-US" sz="2900" dirty="0"/>
          </a:p>
        </p:txBody>
      </p:sp>
      <p:sp>
        <p:nvSpPr>
          <p:cNvPr id="24578" name="Slide Number Placeholder 5"/>
          <p:cNvSpPr>
            <a:spLocks noGrp="1"/>
          </p:cNvSpPr>
          <p:nvPr>
            <p:ph type="sldNum" sz="quarter" idx="12"/>
          </p:nvPr>
        </p:nvSpPr>
        <p:spPr>
          <a:xfrm>
            <a:off x="6553200" y="6011626"/>
            <a:ext cx="1905000" cy="457200"/>
          </a:xfrm>
          <a:noFill/>
        </p:spPr>
        <p:txBody>
          <a:bodyPr/>
          <a:lstStyle/>
          <a:p>
            <a:fld id="{05522132-A330-9345-9916-905EAFCC5D2B}" type="slidenum">
              <a:rPr lang="en-US" smtClean="0"/>
              <a:pPr/>
              <a:t>2</a:t>
            </a:fld>
            <a:endParaRPr lang="en-US" smtClean="0"/>
          </a:p>
        </p:txBody>
      </p:sp>
      <p:grpSp>
        <p:nvGrpSpPr>
          <p:cNvPr id="14" name="Group 13"/>
          <p:cNvGrpSpPr/>
          <p:nvPr/>
        </p:nvGrpSpPr>
        <p:grpSpPr>
          <a:xfrm>
            <a:off x="172600" y="5728258"/>
            <a:ext cx="8856515" cy="1023937"/>
            <a:chOff x="172600" y="5728258"/>
            <a:chExt cx="8856515" cy="1023937"/>
          </a:xfrm>
        </p:grpSpPr>
        <p:pic>
          <p:nvPicPr>
            <p:cNvPr id="24582" name="Picture 6" descr="Picture 1"/>
            <p:cNvPicPr>
              <a:picLocks noChangeAspect="1" noChangeArrowheads="1"/>
            </p:cNvPicPr>
            <p:nvPr/>
          </p:nvPicPr>
          <p:blipFill>
            <a:blip r:embed="rId3"/>
            <a:srcRect/>
            <a:stretch>
              <a:fillRect/>
            </a:stretch>
          </p:blipFill>
          <p:spPr bwMode="auto">
            <a:xfrm>
              <a:off x="172600" y="5736456"/>
              <a:ext cx="1008063" cy="1007540"/>
            </a:xfrm>
            <a:prstGeom prst="rect">
              <a:avLst/>
            </a:prstGeom>
            <a:noFill/>
            <a:ln w="9525">
              <a:noFill/>
              <a:miter lim="800000"/>
              <a:headEnd/>
              <a:tailEnd/>
            </a:ln>
          </p:spPr>
        </p:pic>
        <p:pic>
          <p:nvPicPr>
            <p:cNvPr id="24583" name="Picture 8"/>
            <p:cNvPicPr>
              <a:picLocks noChangeAspect="1" noChangeArrowheads="1"/>
            </p:cNvPicPr>
            <p:nvPr/>
          </p:nvPicPr>
          <p:blipFill>
            <a:blip r:embed="rId4"/>
            <a:srcRect/>
            <a:stretch>
              <a:fillRect/>
            </a:stretch>
          </p:blipFill>
          <p:spPr bwMode="auto">
            <a:xfrm>
              <a:off x="1231867" y="5742009"/>
              <a:ext cx="996950" cy="996434"/>
            </a:xfrm>
            <a:prstGeom prst="rect">
              <a:avLst/>
            </a:prstGeom>
            <a:noFill/>
            <a:ln w="9525">
              <a:noFill/>
              <a:miter lim="800000"/>
              <a:headEnd/>
              <a:tailEnd/>
            </a:ln>
          </p:spPr>
        </p:pic>
        <p:pic>
          <p:nvPicPr>
            <p:cNvPr id="24584" name="Picture 9" descr="Picture 2"/>
            <p:cNvPicPr>
              <a:picLocks noChangeAspect="1" noChangeArrowheads="1"/>
            </p:cNvPicPr>
            <p:nvPr/>
          </p:nvPicPr>
          <p:blipFill>
            <a:blip r:embed="rId5"/>
            <a:srcRect/>
            <a:stretch>
              <a:fillRect/>
            </a:stretch>
          </p:blipFill>
          <p:spPr bwMode="auto">
            <a:xfrm>
              <a:off x="3355692" y="5738043"/>
              <a:ext cx="1555750" cy="1004367"/>
            </a:xfrm>
            <a:prstGeom prst="rect">
              <a:avLst/>
            </a:prstGeom>
            <a:noFill/>
            <a:ln w="9525">
              <a:noFill/>
              <a:miter lim="800000"/>
              <a:headEnd/>
              <a:tailEnd/>
            </a:ln>
          </p:spPr>
        </p:pic>
        <p:pic>
          <p:nvPicPr>
            <p:cNvPr id="24585" name="Picture 10"/>
            <p:cNvPicPr>
              <a:picLocks noChangeAspect="1" noChangeArrowheads="1"/>
            </p:cNvPicPr>
            <p:nvPr/>
          </p:nvPicPr>
          <p:blipFill>
            <a:blip r:embed="rId6"/>
            <a:srcRect/>
            <a:stretch>
              <a:fillRect/>
            </a:stretch>
          </p:blipFill>
          <p:spPr bwMode="auto">
            <a:xfrm>
              <a:off x="4962646" y="5742803"/>
              <a:ext cx="995363" cy="994847"/>
            </a:xfrm>
            <a:prstGeom prst="rect">
              <a:avLst/>
            </a:prstGeom>
            <a:noFill/>
            <a:ln w="9525">
              <a:noFill/>
              <a:miter lim="800000"/>
              <a:headEnd/>
              <a:tailEnd/>
            </a:ln>
          </p:spPr>
        </p:pic>
        <p:pic>
          <p:nvPicPr>
            <p:cNvPr id="24586" name="Picture 11"/>
            <p:cNvPicPr>
              <a:picLocks noChangeAspect="1" noChangeArrowheads="1"/>
            </p:cNvPicPr>
            <p:nvPr/>
          </p:nvPicPr>
          <p:blipFill>
            <a:blip r:embed="rId7"/>
            <a:srcRect/>
            <a:stretch>
              <a:fillRect/>
            </a:stretch>
          </p:blipFill>
          <p:spPr bwMode="auto">
            <a:xfrm>
              <a:off x="6009213" y="5746769"/>
              <a:ext cx="987425" cy="986914"/>
            </a:xfrm>
            <a:prstGeom prst="rect">
              <a:avLst/>
            </a:prstGeom>
            <a:noFill/>
            <a:ln w="9525">
              <a:noFill/>
              <a:miter lim="800000"/>
              <a:headEnd/>
              <a:tailEnd/>
            </a:ln>
          </p:spPr>
        </p:pic>
        <p:pic>
          <p:nvPicPr>
            <p:cNvPr id="24587" name="Picture 13" descr="Picture 3"/>
            <p:cNvPicPr>
              <a:picLocks noChangeAspect="1" noChangeArrowheads="1"/>
            </p:cNvPicPr>
            <p:nvPr/>
          </p:nvPicPr>
          <p:blipFill>
            <a:blip r:embed="rId8"/>
            <a:srcRect/>
            <a:stretch>
              <a:fillRect/>
            </a:stretch>
          </p:blipFill>
          <p:spPr bwMode="auto">
            <a:xfrm>
              <a:off x="8063915" y="5743596"/>
              <a:ext cx="965200" cy="993261"/>
            </a:xfrm>
            <a:prstGeom prst="rect">
              <a:avLst/>
            </a:prstGeom>
            <a:noFill/>
            <a:ln w="9525">
              <a:noFill/>
              <a:miter lim="800000"/>
              <a:headEnd/>
              <a:tailEnd/>
            </a:ln>
          </p:spPr>
        </p:pic>
        <p:pic>
          <p:nvPicPr>
            <p:cNvPr id="24588" name="Picture 13" descr="hoyle.jpg"/>
            <p:cNvPicPr>
              <a:picLocks noChangeAspect="1"/>
            </p:cNvPicPr>
            <p:nvPr/>
          </p:nvPicPr>
          <p:blipFill>
            <a:blip r:embed="rId9"/>
            <a:srcRect/>
            <a:stretch>
              <a:fillRect/>
            </a:stretch>
          </p:blipFill>
          <p:spPr bwMode="auto">
            <a:xfrm>
              <a:off x="2280021" y="5728258"/>
              <a:ext cx="1024467" cy="1023937"/>
            </a:xfrm>
            <a:prstGeom prst="rect">
              <a:avLst/>
            </a:prstGeom>
            <a:noFill/>
            <a:ln w="9525">
              <a:noFill/>
              <a:miter lim="800000"/>
              <a:headEnd/>
              <a:tailEnd/>
            </a:ln>
          </p:spPr>
        </p:pic>
        <p:pic>
          <p:nvPicPr>
            <p:cNvPr id="13" name="Picture 12" descr="monopoly.jpg"/>
            <p:cNvPicPr>
              <a:picLocks noChangeAspect="1"/>
            </p:cNvPicPr>
            <p:nvPr/>
          </p:nvPicPr>
          <p:blipFill>
            <a:blip r:embed="rId10"/>
            <a:stretch>
              <a:fillRect/>
            </a:stretch>
          </p:blipFill>
          <p:spPr>
            <a:xfrm>
              <a:off x="7047842" y="5743771"/>
              <a:ext cx="964869" cy="992910"/>
            </a:xfrm>
            <a:prstGeom prst="rect">
              <a:avLst/>
            </a:prstGeom>
          </p:spPr>
        </p:pic>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83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683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683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683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683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683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6832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68323">
                                            <p:txEl>
                                              <p:pRg st="7" end="7"/>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p:spPr>
        <p:txBody>
          <a:bodyPr/>
          <a:lstStyle/>
          <a:p>
            <a:r>
              <a:rPr lang="en-US"/>
              <a:t>CS 561,  Sessions 8-9</a:t>
            </a:r>
          </a:p>
        </p:txBody>
      </p:sp>
      <p:sp>
        <p:nvSpPr>
          <p:cNvPr id="49155" name="Slide Number Placeholder 5"/>
          <p:cNvSpPr>
            <a:spLocks noGrp="1"/>
          </p:cNvSpPr>
          <p:nvPr>
            <p:ph type="sldNum" sz="quarter" idx="12"/>
          </p:nvPr>
        </p:nvSpPr>
        <p:spPr>
          <a:noFill/>
        </p:spPr>
        <p:txBody>
          <a:bodyPr/>
          <a:lstStyle/>
          <a:p>
            <a:fld id="{520B2470-B4FF-2349-815A-81BE46AC23CF}" type="slidenum">
              <a:rPr lang="en-US" smtClean="0"/>
              <a:pPr/>
              <a:t>20</a:t>
            </a:fld>
            <a:endParaRPr lang="en-US" smtClean="0"/>
          </a:p>
        </p:txBody>
      </p:sp>
      <p:sp>
        <p:nvSpPr>
          <p:cNvPr id="49156" name="Rectangle 2"/>
          <p:cNvSpPr>
            <a:spLocks noGrp="1" noChangeArrowheads="1"/>
          </p:cNvSpPr>
          <p:nvPr>
            <p:ph type="title"/>
          </p:nvPr>
        </p:nvSpPr>
        <p:spPr/>
        <p:txBody>
          <a:bodyPr/>
          <a:lstStyle/>
          <a:p>
            <a:r>
              <a:rPr lang="en-US"/>
              <a:t>Searching for the next move</a:t>
            </a:r>
          </a:p>
        </p:txBody>
      </p:sp>
      <p:sp>
        <p:nvSpPr>
          <p:cNvPr id="49157" name="Rectangle 3"/>
          <p:cNvSpPr>
            <a:spLocks noGrp="1" noChangeArrowheads="1"/>
          </p:cNvSpPr>
          <p:nvPr>
            <p:ph type="body" idx="1"/>
          </p:nvPr>
        </p:nvSpPr>
        <p:spPr>
          <a:ln>
            <a:solidFill>
              <a:schemeClr val="bg1"/>
            </a:solidFill>
          </a:ln>
        </p:spPr>
        <p:txBody>
          <a:bodyPr>
            <a:normAutofit/>
          </a:bodyPr>
          <a:lstStyle/>
          <a:p>
            <a:pPr marL="381000" indent="-381000"/>
            <a:r>
              <a:rPr lang="en-US" sz="2400" b="1" dirty="0" smtClean="0"/>
              <a:t>Resource </a:t>
            </a:r>
            <a:r>
              <a:rPr lang="en-US" sz="2400" b="1" dirty="0"/>
              <a:t>(e.g., time, memory) limit: </a:t>
            </a:r>
            <a:r>
              <a:rPr lang="en-US" sz="2400" dirty="0"/>
              <a:t>optimal solution not feasible/possible, thus must approximate</a:t>
            </a:r>
            <a:br>
              <a:rPr lang="en-US" sz="2400" dirty="0"/>
            </a:br>
            <a:endParaRPr lang="en-US" sz="1200" b="1" dirty="0"/>
          </a:p>
          <a:p>
            <a:pPr marL="381000" indent="-381000">
              <a:buFontTx/>
              <a:buAutoNum type="arabicPeriod"/>
            </a:pPr>
            <a:r>
              <a:rPr lang="en-US" sz="2400" b="1" dirty="0">
                <a:solidFill>
                  <a:srgbClr val="33CC33"/>
                </a:solidFill>
              </a:rPr>
              <a:t>Pruning:</a:t>
            </a:r>
            <a:r>
              <a:rPr lang="en-US" sz="2400" dirty="0"/>
              <a:t> makes the search more efficient by discarding portions of the search tree that cannot improve quality result.</a:t>
            </a:r>
            <a:br>
              <a:rPr lang="en-US" sz="2400" dirty="0"/>
            </a:br>
            <a:endParaRPr lang="en-US" sz="1200" dirty="0"/>
          </a:p>
          <a:p>
            <a:pPr marL="381000" indent="-381000">
              <a:buFontTx/>
              <a:buAutoNum type="arabicPeriod"/>
            </a:pPr>
            <a:r>
              <a:rPr lang="en-US" sz="2400" b="1" dirty="0">
                <a:solidFill>
                  <a:srgbClr val="33CC33"/>
                </a:solidFill>
              </a:rPr>
              <a:t>Evaluation functions:</a:t>
            </a:r>
            <a:r>
              <a:rPr lang="en-US" sz="2400" b="1" dirty="0"/>
              <a:t> </a:t>
            </a:r>
            <a:r>
              <a:rPr lang="en-US" sz="2400" dirty="0"/>
              <a:t>heuristics to evaluate utility of a state without exhaustive search.</a:t>
            </a:r>
            <a:endParaRPr lang="en-US" sz="2400" b="1" dirty="0"/>
          </a:p>
        </p:txBody>
      </p:sp>
    </p:spTree>
    <p:extLst>
      <p:ext uri="{BB962C8B-B14F-4D97-AF65-F5344CB8AC3E}">
        <p14:creationId xmlns:p14="http://schemas.microsoft.com/office/powerpoint/2010/main" val="11579926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3" name="Rectangle 5"/>
          <p:cNvSpPr>
            <a:spLocks noGrp="1" noChangeArrowheads="1"/>
          </p:cNvSpPr>
          <p:nvPr>
            <p:ph type="title"/>
          </p:nvPr>
        </p:nvSpPr>
        <p:spPr>
          <a:xfrm>
            <a:off x="304800" y="110985"/>
            <a:ext cx="8153400" cy="1143000"/>
          </a:xfrm>
        </p:spPr>
        <p:txBody>
          <a:bodyPr>
            <a:normAutofit/>
          </a:bodyPr>
          <a:lstStyle/>
          <a:p>
            <a:r>
              <a:rPr lang="en-US" dirty="0" err="1" smtClean="0"/>
              <a:t>Minimax</a:t>
            </a:r>
            <a:r>
              <a:rPr lang="en-US" dirty="0" smtClean="0"/>
              <a:t> algorithm</a:t>
            </a:r>
            <a:endParaRPr lang="en-US" dirty="0"/>
          </a:p>
        </p:txBody>
      </p:sp>
      <p:sp>
        <p:nvSpPr>
          <p:cNvPr id="91140" name="Slide Number Placeholder 4"/>
          <p:cNvSpPr>
            <a:spLocks noGrp="1"/>
          </p:cNvSpPr>
          <p:nvPr>
            <p:ph type="sldNum" sz="quarter" idx="12"/>
          </p:nvPr>
        </p:nvSpPr>
        <p:spPr>
          <a:noFill/>
        </p:spPr>
        <p:txBody>
          <a:bodyPr/>
          <a:lstStyle/>
          <a:p>
            <a:fld id="{2D3E1A7F-5019-C04F-8340-12F6F2760DB4}" type="slidenum">
              <a:rPr lang="en-US" smtClean="0"/>
              <a:pPr/>
              <a:t>21</a:t>
            </a:fld>
            <a:endParaRPr lang="en-US" smtClean="0"/>
          </a:p>
        </p:txBody>
      </p:sp>
      <p:sp>
        <p:nvSpPr>
          <p:cNvPr id="91145" name="Text Box 7"/>
          <p:cNvSpPr txBox="1">
            <a:spLocks noChangeArrowheads="1"/>
          </p:cNvSpPr>
          <p:nvPr/>
        </p:nvSpPr>
        <p:spPr bwMode="auto">
          <a:xfrm>
            <a:off x="2387210" y="1275681"/>
            <a:ext cx="896938" cy="457200"/>
          </a:xfrm>
          <a:prstGeom prst="rect">
            <a:avLst/>
          </a:prstGeom>
          <a:noFill/>
          <a:ln w="9525">
            <a:noFill/>
            <a:miter lim="800000"/>
            <a:headEnd/>
            <a:tailEnd/>
          </a:ln>
        </p:spPr>
        <p:txBody>
          <a:bodyPr wrap="none">
            <a:prstTxWarp prst="textNoShape">
              <a:avLst/>
            </a:prstTxWarp>
            <a:spAutoFit/>
          </a:bodyPr>
          <a:lstStyle/>
          <a:p>
            <a:r>
              <a:rPr lang="en-US" dirty="0"/>
              <a:t>MAX</a:t>
            </a:r>
          </a:p>
        </p:txBody>
      </p:sp>
      <p:sp>
        <p:nvSpPr>
          <p:cNvPr id="91146" name="Text Box 8"/>
          <p:cNvSpPr txBox="1">
            <a:spLocks noChangeArrowheads="1"/>
          </p:cNvSpPr>
          <p:nvPr/>
        </p:nvSpPr>
        <p:spPr bwMode="auto">
          <a:xfrm>
            <a:off x="1091016" y="2599517"/>
            <a:ext cx="777875" cy="457200"/>
          </a:xfrm>
          <a:prstGeom prst="rect">
            <a:avLst/>
          </a:prstGeom>
          <a:noFill/>
          <a:ln w="9525">
            <a:noFill/>
            <a:miter lim="800000"/>
            <a:headEnd/>
            <a:tailEnd/>
          </a:ln>
        </p:spPr>
        <p:txBody>
          <a:bodyPr wrap="none">
            <a:prstTxWarp prst="textNoShape">
              <a:avLst/>
            </a:prstTxWarp>
            <a:spAutoFit/>
          </a:bodyPr>
          <a:lstStyle/>
          <a:p>
            <a:r>
              <a:rPr lang="en-US" dirty="0"/>
              <a:t>MIN</a:t>
            </a:r>
          </a:p>
        </p:txBody>
      </p:sp>
      <p:sp>
        <p:nvSpPr>
          <p:cNvPr id="91148" name="Line 10"/>
          <p:cNvSpPr>
            <a:spLocks noChangeShapeType="1"/>
          </p:cNvSpPr>
          <p:nvPr/>
        </p:nvSpPr>
        <p:spPr bwMode="auto">
          <a:xfrm flipH="1">
            <a:off x="2683279" y="1580481"/>
            <a:ext cx="1295400" cy="1219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49" name="Line 11"/>
          <p:cNvSpPr>
            <a:spLocks noChangeShapeType="1"/>
          </p:cNvSpPr>
          <p:nvPr/>
        </p:nvSpPr>
        <p:spPr bwMode="auto">
          <a:xfrm>
            <a:off x="4063999" y="1580481"/>
            <a:ext cx="93134" cy="1219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0" name="Line 12"/>
          <p:cNvSpPr>
            <a:spLocks noChangeShapeType="1"/>
          </p:cNvSpPr>
          <p:nvPr/>
        </p:nvSpPr>
        <p:spPr bwMode="auto">
          <a:xfrm>
            <a:off x="4063999" y="1580481"/>
            <a:ext cx="1514879"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1" name="Line 13"/>
          <p:cNvSpPr>
            <a:spLocks noChangeShapeType="1"/>
          </p:cNvSpPr>
          <p:nvPr/>
        </p:nvSpPr>
        <p:spPr bwMode="auto">
          <a:xfrm flipH="1">
            <a:off x="702079" y="2875881"/>
            <a:ext cx="1905000" cy="15240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2" name="Line 14"/>
          <p:cNvSpPr>
            <a:spLocks noChangeShapeType="1"/>
          </p:cNvSpPr>
          <p:nvPr/>
        </p:nvSpPr>
        <p:spPr bwMode="auto">
          <a:xfrm flipH="1">
            <a:off x="1768879" y="2799681"/>
            <a:ext cx="8382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3" name="Line 15"/>
          <p:cNvSpPr>
            <a:spLocks noChangeShapeType="1"/>
          </p:cNvSpPr>
          <p:nvPr/>
        </p:nvSpPr>
        <p:spPr bwMode="auto">
          <a:xfrm>
            <a:off x="2607079" y="2799681"/>
            <a:ext cx="228600" cy="1676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4" name="Line 16"/>
          <p:cNvSpPr>
            <a:spLocks noChangeShapeType="1"/>
          </p:cNvSpPr>
          <p:nvPr/>
        </p:nvSpPr>
        <p:spPr bwMode="auto">
          <a:xfrm flipH="1">
            <a:off x="3750080" y="2954867"/>
            <a:ext cx="313920" cy="1445014"/>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5" name="Line 17"/>
          <p:cNvSpPr>
            <a:spLocks noChangeShapeType="1"/>
          </p:cNvSpPr>
          <p:nvPr/>
        </p:nvSpPr>
        <p:spPr bwMode="auto">
          <a:xfrm>
            <a:off x="4157133" y="2954867"/>
            <a:ext cx="533400" cy="1445014"/>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6" name="Line 18"/>
          <p:cNvSpPr>
            <a:spLocks noChangeShapeType="1"/>
          </p:cNvSpPr>
          <p:nvPr/>
        </p:nvSpPr>
        <p:spPr bwMode="auto">
          <a:xfrm>
            <a:off x="4064000" y="2875881"/>
            <a:ext cx="16002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7" name="Oval 19"/>
          <p:cNvSpPr>
            <a:spLocks noChangeArrowheads="1"/>
          </p:cNvSpPr>
          <p:nvPr/>
        </p:nvSpPr>
        <p:spPr bwMode="auto">
          <a:xfrm>
            <a:off x="3842559" y="1351881"/>
            <a:ext cx="381000" cy="381000"/>
          </a:xfrm>
          <a:prstGeom prst="ellipse">
            <a:avLst/>
          </a:prstGeom>
          <a:solidFill>
            <a:schemeClr val="accent3"/>
          </a:solidFill>
          <a:ln w="38100">
            <a:solidFill>
              <a:schemeClr val="tx1"/>
            </a:solidFill>
            <a:round/>
            <a:headEnd/>
            <a:tailEnd/>
          </a:ln>
        </p:spPr>
        <p:txBody>
          <a:bodyPr wrap="none" anchor="ctr">
            <a:prstTxWarp prst="textNoShape">
              <a:avLst/>
            </a:prstTxWarp>
          </a:bodyPr>
          <a:lstStyle/>
          <a:p>
            <a:endParaRPr lang="en-US"/>
          </a:p>
        </p:txBody>
      </p:sp>
      <p:sp>
        <p:nvSpPr>
          <p:cNvPr id="91158" name="Oval 20"/>
          <p:cNvSpPr>
            <a:spLocks noChangeArrowheads="1"/>
          </p:cNvSpPr>
          <p:nvPr/>
        </p:nvSpPr>
        <p:spPr bwMode="auto">
          <a:xfrm>
            <a:off x="2454679" y="26472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59" name="Oval 21"/>
          <p:cNvSpPr>
            <a:spLocks noChangeArrowheads="1"/>
          </p:cNvSpPr>
          <p:nvPr/>
        </p:nvSpPr>
        <p:spPr bwMode="auto">
          <a:xfrm>
            <a:off x="3970212" y="2691062"/>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1" name="Oval 23"/>
          <p:cNvSpPr>
            <a:spLocks noChangeArrowheads="1"/>
          </p:cNvSpPr>
          <p:nvPr/>
        </p:nvSpPr>
        <p:spPr bwMode="auto">
          <a:xfrm>
            <a:off x="473479"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2" name="Oval 24"/>
          <p:cNvSpPr>
            <a:spLocks noChangeArrowheads="1"/>
          </p:cNvSpPr>
          <p:nvPr/>
        </p:nvSpPr>
        <p:spPr bwMode="auto">
          <a:xfrm>
            <a:off x="1540279"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3" name="Oval 25"/>
          <p:cNvSpPr>
            <a:spLocks noChangeArrowheads="1"/>
          </p:cNvSpPr>
          <p:nvPr/>
        </p:nvSpPr>
        <p:spPr bwMode="auto">
          <a:xfrm>
            <a:off x="2607079"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4" name="Oval 26"/>
          <p:cNvSpPr>
            <a:spLocks noChangeArrowheads="1"/>
          </p:cNvSpPr>
          <p:nvPr/>
        </p:nvSpPr>
        <p:spPr bwMode="auto">
          <a:xfrm>
            <a:off x="3597679"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5" name="Oval 27"/>
          <p:cNvSpPr>
            <a:spLocks noChangeArrowheads="1"/>
          </p:cNvSpPr>
          <p:nvPr/>
        </p:nvSpPr>
        <p:spPr bwMode="auto">
          <a:xfrm>
            <a:off x="4541713"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6" name="Oval 28"/>
          <p:cNvSpPr>
            <a:spLocks noChangeArrowheads="1"/>
          </p:cNvSpPr>
          <p:nvPr/>
        </p:nvSpPr>
        <p:spPr bwMode="auto">
          <a:xfrm>
            <a:off x="5426479"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8" name="Text Box 30"/>
          <p:cNvSpPr txBox="1">
            <a:spLocks noChangeArrowheads="1"/>
          </p:cNvSpPr>
          <p:nvPr/>
        </p:nvSpPr>
        <p:spPr bwMode="auto">
          <a:xfrm>
            <a:off x="381403" y="4641570"/>
            <a:ext cx="8203797" cy="584776"/>
          </a:xfrm>
          <a:prstGeom prst="rect">
            <a:avLst/>
          </a:prstGeom>
          <a:noFill/>
          <a:ln w="9525">
            <a:noFill/>
            <a:miter lim="800000"/>
            <a:headEnd/>
            <a:tailEnd/>
          </a:ln>
        </p:spPr>
        <p:txBody>
          <a:bodyPr wrap="square">
            <a:prstTxWarp prst="textNoShape">
              <a:avLst/>
            </a:prstTxWarp>
            <a:spAutoFit/>
          </a:bodyPr>
          <a:lstStyle/>
          <a:p>
            <a:r>
              <a:rPr lang="en-US" dirty="0" smtClean="0"/>
              <a:t>15    10       6     12     -8     7      5    25    -9</a:t>
            </a:r>
            <a:endParaRPr lang="en-US" dirty="0"/>
          </a:p>
        </p:txBody>
      </p:sp>
      <p:sp>
        <p:nvSpPr>
          <p:cNvPr id="28" name="Line 16"/>
          <p:cNvSpPr>
            <a:spLocks noChangeShapeType="1"/>
          </p:cNvSpPr>
          <p:nvPr/>
        </p:nvSpPr>
        <p:spPr bwMode="auto">
          <a:xfrm>
            <a:off x="5664200" y="2954867"/>
            <a:ext cx="696537" cy="1445014"/>
          </a:xfrm>
          <a:prstGeom prst="line">
            <a:avLst/>
          </a:prstGeom>
          <a:noFill/>
          <a:ln w="38100">
            <a:solidFill>
              <a:schemeClr val="tx1"/>
            </a:solidFill>
            <a:round/>
            <a:headEnd/>
            <a:tailEnd/>
          </a:ln>
        </p:spPr>
        <p:txBody>
          <a:bodyPr>
            <a:prstTxWarp prst="textNoShape">
              <a:avLst/>
            </a:prstTxWarp>
          </a:bodyPr>
          <a:lstStyle/>
          <a:p>
            <a:endParaRPr lang="en-US"/>
          </a:p>
        </p:txBody>
      </p:sp>
      <p:sp>
        <p:nvSpPr>
          <p:cNvPr id="29" name="Line 17"/>
          <p:cNvSpPr>
            <a:spLocks noChangeShapeType="1"/>
          </p:cNvSpPr>
          <p:nvPr/>
        </p:nvSpPr>
        <p:spPr bwMode="auto">
          <a:xfrm>
            <a:off x="5664200" y="2954867"/>
            <a:ext cx="1557211" cy="1521214"/>
          </a:xfrm>
          <a:prstGeom prst="line">
            <a:avLst/>
          </a:prstGeom>
          <a:noFill/>
          <a:ln w="38100">
            <a:solidFill>
              <a:schemeClr val="tx1"/>
            </a:solidFill>
            <a:round/>
            <a:headEnd/>
            <a:tailEnd/>
          </a:ln>
        </p:spPr>
        <p:txBody>
          <a:bodyPr>
            <a:prstTxWarp prst="textNoShape">
              <a:avLst/>
            </a:prstTxWarp>
          </a:bodyPr>
          <a:lstStyle/>
          <a:p>
            <a:endParaRPr lang="en-US"/>
          </a:p>
        </p:txBody>
      </p:sp>
      <p:sp>
        <p:nvSpPr>
          <p:cNvPr id="30" name="Line 18"/>
          <p:cNvSpPr>
            <a:spLocks noChangeShapeType="1"/>
          </p:cNvSpPr>
          <p:nvPr/>
        </p:nvSpPr>
        <p:spPr bwMode="auto">
          <a:xfrm>
            <a:off x="5536295" y="2828117"/>
            <a:ext cx="2489854" cy="15240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32" name="Oval 22"/>
          <p:cNvSpPr>
            <a:spLocks noChangeArrowheads="1"/>
          </p:cNvSpPr>
          <p:nvPr/>
        </p:nvSpPr>
        <p:spPr bwMode="auto">
          <a:xfrm>
            <a:off x="5473700" y="2691062"/>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33" name="Oval 26"/>
          <p:cNvSpPr>
            <a:spLocks noChangeArrowheads="1"/>
          </p:cNvSpPr>
          <p:nvPr/>
        </p:nvSpPr>
        <p:spPr bwMode="auto">
          <a:xfrm>
            <a:off x="6222750"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34" name="Oval 27"/>
          <p:cNvSpPr>
            <a:spLocks noChangeArrowheads="1"/>
          </p:cNvSpPr>
          <p:nvPr/>
        </p:nvSpPr>
        <p:spPr bwMode="auto">
          <a:xfrm>
            <a:off x="6937124"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35" name="Oval 28"/>
          <p:cNvSpPr>
            <a:spLocks noChangeArrowheads="1"/>
          </p:cNvSpPr>
          <p:nvPr/>
        </p:nvSpPr>
        <p:spPr bwMode="auto">
          <a:xfrm>
            <a:off x="7762623"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2" name="Rectangle 1"/>
          <p:cNvSpPr/>
          <p:nvPr/>
        </p:nvSpPr>
        <p:spPr>
          <a:xfrm>
            <a:off x="2826863" y="2673548"/>
            <a:ext cx="313044" cy="369332"/>
          </a:xfrm>
          <a:prstGeom prst="rect">
            <a:avLst/>
          </a:prstGeom>
        </p:spPr>
        <p:txBody>
          <a:bodyPr wrap="none">
            <a:spAutoFit/>
          </a:bodyPr>
          <a:lstStyle/>
          <a:p>
            <a:r>
              <a:rPr lang="en-US" dirty="0"/>
              <a:t>6</a:t>
            </a:r>
          </a:p>
        </p:txBody>
      </p:sp>
      <p:sp>
        <p:nvSpPr>
          <p:cNvPr id="3" name="Rectangle 2"/>
          <p:cNvSpPr/>
          <p:nvPr/>
        </p:nvSpPr>
        <p:spPr>
          <a:xfrm>
            <a:off x="4327133" y="2675133"/>
            <a:ext cx="389913" cy="369332"/>
          </a:xfrm>
          <a:prstGeom prst="rect">
            <a:avLst/>
          </a:prstGeom>
        </p:spPr>
        <p:txBody>
          <a:bodyPr wrap="none">
            <a:spAutoFit/>
          </a:bodyPr>
          <a:lstStyle/>
          <a:p>
            <a:r>
              <a:rPr lang="en-US" dirty="0"/>
              <a:t>-8 </a:t>
            </a:r>
          </a:p>
        </p:txBody>
      </p:sp>
      <p:sp>
        <p:nvSpPr>
          <p:cNvPr id="4" name="Rectangle 3"/>
          <p:cNvSpPr/>
          <p:nvPr/>
        </p:nvSpPr>
        <p:spPr>
          <a:xfrm>
            <a:off x="5950986" y="2615836"/>
            <a:ext cx="559848" cy="584776"/>
          </a:xfrm>
          <a:prstGeom prst="rect">
            <a:avLst/>
          </a:prstGeom>
        </p:spPr>
        <p:txBody>
          <a:bodyPr wrap="square">
            <a:spAutoFit/>
          </a:bodyPr>
          <a:lstStyle/>
          <a:p>
            <a:r>
              <a:rPr lang="en-US" dirty="0"/>
              <a:t>-9</a:t>
            </a:r>
          </a:p>
        </p:txBody>
      </p:sp>
      <p:sp>
        <p:nvSpPr>
          <p:cNvPr id="5" name="Rectangle 4"/>
          <p:cNvSpPr/>
          <p:nvPr/>
        </p:nvSpPr>
        <p:spPr>
          <a:xfrm>
            <a:off x="4300323" y="1220488"/>
            <a:ext cx="531708" cy="584776"/>
          </a:xfrm>
          <a:prstGeom prst="rect">
            <a:avLst/>
          </a:prstGeom>
        </p:spPr>
        <p:txBody>
          <a:bodyPr wrap="square">
            <a:spAutoFit/>
          </a:bodyPr>
          <a:lstStyle/>
          <a:p>
            <a:r>
              <a:rPr lang="en-US" dirty="0"/>
              <a:t>6</a:t>
            </a:r>
          </a:p>
        </p:txBody>
      </p:sp>
      <p:sp>
        <p:nvSpPr>
          <p:cNvPr id="6" name="Multiply 5"/>
          <p:cNvSpPr/>
          <p:nvPr/>
        </p:nvSpPr>
        <p:spPr>
          <a:xfrm>
            <a:off x="5021165" y="3866231"/>
            <a:ext cx="448078" cy="381250"/>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Multiply 40"/>
          <p:cNvSpPr/>
          <p:nvPr/>
        </p:nvSpPr>
        <p:spPr>
          <a:xfrm>
            <a:off x="6603750" y="3866231"/>
            <a:ext cx="448078" cy="381250"/>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Multiply 41"/>
          <p:cNvSpPr/>
          <p:nvPr/>
        </p:nvSpPr>
        <p:spPr>
          <a:xfrm>
            <a:off x="7466668" y="3866231"/>
            <a:ext cx="448078" cy="381250"/>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4892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41" grpId="0" animBg="1"/>
      <p:bldP spid="4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Line Callout 1 29"/>
          <p:cNvSpPr/>
          <p:nvPr/>
        </p:nvSpPr>
        <p:spPr>
          <a:xfrm>
            <a:off x="244590" y="2825272"/>
            <a:ext cx="814686" cy="622620"/>
          </a:xfrm>
          <a:prstGeom prst="borderCallout1">
            <a:avLst>
              <a:gd name="adj1" fmla="val 29370"/>
              <a:gd name="adj2" fmla="val 102354"/>
              <a:gd name="adj3" fmla="val -5287"/>
              <a:gd name="adj4" fmla="val 167123"/>
            </a:avLst>
          </a:prstGeom>
          <a:solidFill>
            <a:schemeClr val="tx1"/>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smtClean="0">
                <a:solidFill>
                  <a:srgbClr val="FF0000"/>
                </a:solidFill>
                <a:latin typeface="Helvetica" charset="0"/>
                <a:sym typeface="Symbol" charset="2"/>
              </a:rPr>
              <a:t>=</a:t>
            </a:r>
            <a:r>
              <a:rPr kumimoji="1" lang="en-US" sz="1400" b="1" i="1" dirty="0">
                <a:solidFill>
                  <a:srgbClr val="FF0000"/>
                </a:solidFill>
                <a:latin typeface="Helvetica" charset="0"/>
                <a:sym typeface="Symbol" charset="2"/>
              </a:rPr>
              <a:t>4</a:t>
            </a:r>
            <a:endParaRPr kumimoji="1" lang="en-US" sz="1400" b="1" i="1" dirty="0" smtClean="0">
              <a:solidFill>
                <a:srgbClr val="FF0000"/>
              </a:solidFill>
              <a:latin typeface="Helvetica" charset="0"/>
              <a:sym typeface="Symbol" charset="2"/>
            </a:endParaRPr>
          </a:p>
          <a:p>
            <a:pPr eaLnBrk="1" hangingPunct="1"/>
            <a:r>
              <a:rPr kumimoji="1" lang="en-US" sz="1400" b="1" i="1" dirty="0" smtClean="0">
                <a:solidFill>
                  <a:srgbClr val="434342"/>
                </a:solidFill>
                <a:latin typeface="Helvetica" charset="0"/>
                <a:sym typeface="Symbol" charset="2"/>
              </a:rPr>
              <a:t> = +</a:t>
            </a:r>
          </a:p>
          <a:p>
            <a:r>
              <a:rPr kumimoji="1" lang="en-US" sz="1400" b="1" i="1" dirty="0" smtClean="0">
                <a:solidFill>
                  <a:srgbClr val="000000"/>
                </a:solidFill>
                <a:latin typeface="Helvetica" charset="0"/>
                <a:sym typeface="Symbol" charset="2"/>
              </a:rPr>
              <a:t>v = </a:t>
            </a:r>
            <a:r>
              <a:rPr kumimoji="1" lang="en-US" sz="1400" b="1" i="1" dirty="0">
                <a:solidFill>
                  <a:srgbClr val="000000"/>
                </a:solidFill>
                <a:latin typeface="Helvetica" charset="0"/>
                <a:sym typeface="Symbol" charset="2"/>
              </a:rPr>
              <a:t>4</a:t>
            </a:r>
            <a:endParaRPr kumimoji="1" lang="en-US" sz="1400" b="1" i="1" dirty="0">
              <a:solidFill>
                <a:srgbClr val="434342"/>
              </a:solidFill>
              <a:latin typeface="Helvetica" charset="0"/>
              <a:sym typeface="Symbol" charset="2"/>
            </a:endParaRPr>
          </a:p>
        </p:txBody>
      </p:sp>
      <p:sp>
        <p:nvSpPr>
          <p:cNvPr id="13" name="Rectangle 12"/>
          <p:cNvSpPr/>
          <p:nvPr/>
        </p:nvSpPr>
        <p:spPr>
          <a:xfrm>
            <a:off x="4707756" y="5039890"/>
            <a:ext cx="4180244" cy="1376785"/>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51263" y="5039890"/>
            <a:ext cx="4180244" cy="1376785"/>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DE31AB-598E-8442-AB54-6D4D86C0F604}" type="slidenum">
              <a:rPr lang="en-US" smtClean="0"/>
              <a:pPr/>
              <a:t>22</a:t>
            </a:fld>
            <a:endParaRPr lang="en-US"/>
          </a:p>
        </p:txBody>
      </p:sp>
      <p:pic>
        <p:nvPicPr>
          <p:cNvPr id="7" name="Picture 6"/>
          <p:cNvPicPr>
            <a:picLocks noChangeAspect="1"/>
          </p:cNvPicPr>
          <p:nvPr/>
        </p:nvPicPr>
        <p:blipFill rotWithShape="1">
          <a:blip r:embed="rId2"/>
          <a:srcRect r="21024"/>
          <a:stretch/>
        </p:blipFill>
        <p:spPr>
          <a:xfrm>
            <a:off x="105833" y="274638"/>
            <a:ext cx="8915821" cy="4258204"/>
          </a:xfrm>
          <a:prstGeom prst="rect">
            <a:avLst/>
          </a:prstGeom>
        </p:spPr>
      </p:pic>
      <p:pic>
        <p:nvPicPr>
          <p:cNvPr id="9" name="Picture 8"/>
          <p:cNvPicPr>
            <a:picLocks noChangeAspect="1"/>
          </p:cNvPicPr>
          <p:nvPr/>
        </p:nvPicPr>
        <p:blipFill>
          <a:blip r:embed="rId3"/>
          <a:stretch>
            <a:fillRect/>
          </a:stretch>
        </p:blipFill>
        <p:spPr>
          <a:xfrm>
            <a:off x="4694663" y="5039890"/>
            <a:ext cx="4193337" cy="1408535"/>
          </a:xfrm>
          <a:prstGeom prst="rect">
            <a:avLst/>
          </a:prstGeom>
          <a:ln>
            <a:solidFill>
              <a:srgbClr val="0000FF"/>
            </a:solidFill>
          </a:ln>
        </p:spPr>
      </p:pic>
      <p:pic>
        <p:nvPicPr>
          <p:cNvPr id="11" name="Picture 10"/>
          <p:cNvPicPr>
            <a:picLocks noChangeAspect="1"/>
          </p:cNvPicPr>
          <p:nvPr/>
        </p:nvPicPr>
        <p:blipFill rotWithShape="1">
          <a:blip r:embed="rId4"/>
          <a:srcRect l="4835" t="18607" r="17861" b="53536"/>
          <a:stretch/>
        </p:blipFill>
        <p:spPr>
          <a:xfrm>
            <a:off x="351263" y="5039890"/>
            <a:ext cx="4180244" cy="1408535"/>
          </a:xfrm>
          <a:prstGeom prst="rect">
            <a:avLst/>
          </a:prstGeom>
          <a:ln>
            <a:solidFill>
              <a:srgbClr val="FF0000"/>
            </a:solidFill>
          </a:ln>
        </p:spPr>
      </p:pic>
      <p:sp>
        <p:nvSpPr>
          <p:cNvPr id="15" name="Line Callout 1 14"/>
          <p:cNvSpPr/>
          <p:nvPr/>
        </p:nvSpPr>
        <p:spPr>
          <a:xfrm>
            <a:off x="244590" y="2823314"/>
            <a:ext cx="814686" cy="622620"/>
          </a:xfrm>
          <a:prstGeom prst="borderCallout1">
            <a:avLst>
              <a:gd name="adj1" fmla="val 29370"/>
              <a:gd name="adj2" fmla="val 102354"/>
              <a:gd name="adj3" fmla="val -5287"/>
              <a:gd name="adj4" fmla="val 167123"/>
            </a:avLst>
          </a:prstGeom>
          <a:solidFill>
            <a:srgbClr val="BBC9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smtClean="0">
                <a:solidFill>
                  <a:srgbClr val="FF0000"/>
                </a:solidFill>
                <a:latin typeface="Helvetica" charset="0"/>
                <a:sym typeface="Symbol" charset="2"/>
              </a:rPr>
              <a:t>=-</a:t>
            </a:r>
          </a:p>
          <a:p>
            <a:pPr eaLnBrk="1" hangingPunct="1"/>
            <a:r>
              <a:rPr kumimoji="1" lang="en-US" sz="1400" b="1" i="1" dirty="0" smtClean="0">
                <a:solidFill>
                  <a:srgbClr val="434342"/>
                </a:solidFill>
                <a:latin typeface="Helvetica" charset="0"/>
                <a:sym typeface="Symbol" charset="2"/>
              </a:rPr>
              <a:t> = +</a:t>
            </a:r>
          </a:p>
          <a:p>
            <a:r>
              <a:rPr kumimoji="1" lang="en-US" sz="1400" b="1" i="1" dirty="0" smtClean="0">
                <a:solidFill>
                  <a:srgbClr val="000000"/>
                </a:solidFill>
                <a:latin typeface="Helvetica" charset="0"/>
                <a:sym typeface="Symbol" charset="2"/>
              </a:rPr>
              <a:t>v = -</a:t>
            </a:r>
            <a:r>
              <a:rPr kumimoji="1" lang="en-US" sz="1400" b="1" i="1" dirty="0" smtClean="0">
                <a:solidFill>
                  <a:srgbClr val="434342"/>
                </a:solidFill>
                <a:latin typeface="Helvetica" charset="0"/>
                <a:sym typeface="Symbol" charset="2"/>
              </a:rPr>
              <a:t></a:t>
            </a:r>
            <a:endParaRPr kumimoji="1" lang="en-US" sz="1400" b="1" i="1" dirty="0">
              <a:solidFill>
                <a:srgbClr val="434342"/>
              </a:solidFill>
              <a:latin typeface="Helvetica" charset="0"/>
              <a:sym typeface="Symbol" charset="2"/>
            </a:endParaRPr>
          </a:p>
        </p:txBody>
      </p:sp>
      <p:sp>
        <p:nvSpPr>
          <p:cNvPr id="16" name="Line Callout 1 15"/>
          <p:cNvSpPr/>
          <p:nvPr/>
        </p:nvSpPr>
        <p:spPr>
          <a:xfrm>
            <a:off x="1030080" y="1379104"/>
            <a:ext cx="882420" cy="808885"/>
          </a:xfrm>
          <a:prstGeom prst="borderCallout1">
            <a:avLst>
              <a:gd name="adj1" fmla="val 29370"/>
              <a:gd name="adj2" fmla="val 102354"/>
              <a:gd name="adj3" fmla="val 27581"/>
              <a:gd name="adj4" fmla="val 118417"/>
            </a:avLst>
          </a:prstGeom>
          <a:solidFill>
            <a:srgbClr val="BBC9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800" b="1" i="1" dirty="0" smtClean="0">
                <a:solidFill>
                  <a:srgbClr val="434342"/>
                </a:solidFill>
                <a:latin typeface="Helvetica" charset="0"/>
                <a:sym typeface="Symbol" charset="2"/>
              </a:rPr>
              <a:t>=-</a:t>
            </a:r>
            <a:endParaRPr kumimoji="1" lang="en-US" sz="1800" b="1" i="1" dirty="0" smtClean="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a:t>
            </a:r>
            <a:r>
              <a:rPr kumimoji="1" lang="en-US" sz="1800" b="1" i="1" dirty="0" smtClean="0">
                <a:solidFill>
                  <a:srgbClr val="3366FF"/>
                </a:solidFill>
                <a:latin typeface="Helvetica" charset="0"/>
                <a:sym typeface="Symbol" charset="2"/>
              </a:rPr>
              <a:t></a:t>
            </a:r>
            <a:endParaRPr kumimoji="1" lang="en-US" sz="1800" b="1" i="1" dirty="0">
              <a:solidFill>
                <a:srgbClr val="3366FF"/>
              </a:solidFill>
              <a:latin typeface="Helvetica" charset="0"/>
              <a:sym typeface="Symbol" charset="2"/>
            </a:endParaRPr>
          </a:p>
          <a:p>
            <a:pPr eaLnBrk="1" hangingPunct="1"/>
            <a:r>
              <a:rPr kumimoji="1" lang="en-US" sz="1800" b="1" i="1" dirty="0" smtClean="0">
                <a:solidFill>
                  <a:srgbClr val="000000"/>
                </a:solidFill>
                <a:latin typeface="Helvetica" charset="0"/>
                <a:sym typeface="Symbol" charset="2"/>
              </a:rPr>
              <a:t>v </a:t>
            </a:r>
            <a:r>
              <a:rPr kumimoji="1" lang="en-US" sz="1800" b="1" i="1" dirty="0">
                <a:solidFill>
                  <a:srgbClr val="000000"/>
                </a:solidFill>
                <a:latin typeface="Helvetica" charset="0"/>
                <a:sym typeface="Symbol" charset="2"/>
              </a:rPr>
              <a:t>= </a:t>
            </a:r>
            <a:r>
              <a:rPr kumimoji="1" lang="en-US" sz="1800" b="1" i="1" dirty="0">
                <a:solidFill>
                  <a:srgbClr val="434342"/>
                </a:solidFill>
                <a:latin typeface="Helvetica" charset="0"/>
                <a:sym typeface="Symbol" charset="2"/>
              </a:rPr>
              <a:t></a:t>
            </a:r>
          </a:p>
        </p:txBody>
      </p:sp>
      <p:sp>
        <p:nvSpPr>
          <p:cNvPr id="17" name="Line Callout 1 16"/>
          <p:cNvSpPr/>
          <p:nvPr/>
        </p:nvSpPr>
        <p:spPr>
          <a:xfrm>
            <a:off x="1880094" y="435712"/>
            <a:ext cx="882420" cy="808885"/>
          </a:xfrm>
          <a:prstGeom prst="borderCallout1">
            <a:avLst>
              <a:gd name="adj1" fmla="val 29370"/>
              <a:gd name="adj2" fmla="val 102354"/>
              <a:gd name="adj3" fmla="val 8741"/>
              <a:gd name="adj4" fmla="val 308394"/>
            </a:avLst>
          </a:prstGeom>
          <a:solidFill>
            <a:srgbClr val="BBC9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800" b="1" i="1" dirty="0" smtClean="0">
                <a:solidFill>
                  <a:srgbClr val="FF0000"/>
                </a:solidFill>
                <a:latin typeface="Helvetica" charset="0"/>
                <a:sym typeface="Symbol" charset="2"/>
              </a:rPr>
              <a:t>=-</a:t>
            </a:r>
          </a:p>
          <a:p>
            <a:pPr eaLnBrk="1" hangingPunct="1"/>
            <a:r>
              <a:rPr kumimoji="1" lang="en-US" sz="1800" b="1" i="1" dirty="0">
                <a:solidFill>
                  <a:srgbClr val="434342"/>
                </a:solidFill>
                <a:latin typeface="Helvetica" charset="0"/>
                <a:sym typeface="Symbol" charset="2"/>
              </a:rPr>
              <a:t> = +</a:t>
            </a:r>
            <a:r>
              <a:rPr kumimoji="1" lang="en-US" sz="1800" b="1" i="1" dirty="0" smtClean="0">
                <a:solidFill>
                  <a:srgbClr val="434342"/>
                </a:solidFill>
                <a:latin typeface="Helvetica" charset="0"/>
                <a:sym typeface="Symbol" charset="2"/>
              </a:rPr>
              <a:t></a:t>
            </a:r>
            <a:endParaRPr kumimoji="1" lang="en-US" sz="1800" b="1" i="1" dirty="0">
              <a:solidFill>
                <a:srgbClr val="434342"/>
              </a:solidFill>
              <a:latin typeface="Helvetica" charset="0"/>
              <a:sym typeface="Symbol" charset="2"/>
            </a:endParaRPr>
          </a:p>
          <a:p>
            <a:r>
              <a:rPr kumimoji="1" lang="en-US" sz="1800" b="1" i="1" dirty="0" smtClean="0">
                <a:solidFill>
                  <a:srgbClr val="000000"/>
                </a:solidFill>
                <a:latin typeface="Helvetica" charset="0"/>
                <a:sym typeface="Symbol" charset="2"/>
              </a:rPr>
              <a:t>v </a:t>
            </a:r>
            <a:r>
              <a:rPr kumimoji="1" lang="en-US" sz="1800" b="1" i="1" dirty="0">
                <a:solidFill>
                  <a:srgbClr val="000000"/>
                </a:solidFill>
                <a:latin typeface="Helvetica" charset="0"/>
                <a:sym typeface="Symbol" charset="2"/>
              </a:rPr>
              <a:t>= </a:t>
            </a:r>
            <a:r>
              <a:rPr kumimoji="1" lang="en-US" sz="1800" b="1" i="1" dirty="0" smtClean="0">
                <a:solidFill>
                  <a:srgbClr val="000000"/>
                </a:solidFill>
                <a:latin typeface="Helvetica" charset="0"/>
                <a:sym typeface="Symbol" charset="2"/>
              </a:rPr>
              <a:t>-</a:t>
            </a:r>
            <a:r>
              <a:rPr kumimoji="1" lang="en-US" sz="1800" b="1" i="1" dirty="0" smtClean="0">
                <a:solidFill>
                  <a:srgbClr val="434342"/>
                </a:solidFill>
                <a:latin typeface="Helvetica" charset="0"/>
                <a:sym typeface="Symbol" charset="2"/>
              </a:rPr>
              <a:t></a:t>
            </a:r>
            <a:endParaRPr kumimoji="1" lang="en-US" sz="1800" b="1" i="1" dirty="0">
              <a:solidFill>
                <a:srgbClr val="434342"/>
              </a:solidFill>
              <a:latin typeface="Helvetica" charset="0"/>
              <a:sym typeface="Symbol" charset="2"/>
            </a:endParaRPr>
          </a:p>
        </p:txBody>
      </p:sp>
      <p:sp>
        <p:nvSpPr>
          <p:cNvPr id="18" name="Line Callout 1 17"/>
          <p:cNvSpPr/>
          <p:nvPr/>
        </p:nvSpPr>
        <p:spPr>
          <a:xfrm>
            <a:off x="3489209" y="1180569"/>
            <a:ext cx="882420" cy="808885"/>
          </a:xfrm>
          <a:prstGeom prst="borderCallout1">
            <a:avLst>
              <a:gd name="adj1" fmla="val 29370"/>
              <a:gd name="adj2" fmla="val 102354"/>
              <a:gd name="adj3" fmla="val 41189"/>
              <a:gd name="adj4" fmla="val 127052"/>
            </a:avLst>
          </a:prstGeom>
          <a:solidFill>
            <a:srgbClr val="BBC9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eaLnBrk="1" hangingPunct="1">
              <a:buFont typeface="Symbol" charset="0"/>
              <a:buChar char="a"/>
            </a:pPr>
            <a:r>
              <a:rPr kumimoji="1" lang="en-US" sz="1800" b="1" i="1" dirty="0" smtClean="0">
                <a:solidFill>
                  <a:srgbClr val="434342"/>
                </a:solidFill>
                <a:latin typeface="Helvetica" charset="0"/>
                <a:sym typeface="Symbol" charset="2"/>
              </a:rPr>
              <a:t>= </a:t>
            </a:r>
            <a:r>
              <a:rPr kumimoji="1" lang="en-US" sz="1800" b="1" i="1" dirty="0">
                <a:solidFill>
                  <a:srgbClr val="434342"/>
                </a:solidFill>
                <a:latin typeface="Helvetica" charset="0"/>
                <a:sym typeface="Symbol" charset="2"/>
              </a:rPr>
              <a:t>4</a:t>
            </a:r>
            <a:endParaRPr kumimoji="1" lang="en-US" sz="1800" b="1" i="1" dirty="0" smtClean="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a:t>
            </a:r>
            <a:r>
              <a:rPr kumimoji="1" lang="en-US" sz="1800" b="1" i="1" dirty="0" smtClean="0">
                <a:solidFill>
                  <a:srgbClr val="3366FF"/>
                </a:solidFill>
                <a:latin typeface="Helvetica" charset="0"/>
                <a:sym typeface="Symbol" charset="2"/>
              </a:rPr>
              <a:t></a:t>
            </a:r>
            <a:endParaRPr kumimoji="1" lang="en-US" sz="1800" b="1" i="1" dirty="0">
              <a:solidFill>
                <a:srgbClr val="3366FF"/>
              </a:solidFill>
              <a:latin typeface="Helvetica" charset="0"/>
              <a:sym typeface="Symbol" charset="2"/>
            </a:endParaRPr>
          </a:p>
          <a:p>
            <a:pPr eaLnBrk="1" hangingPunct="1"/>
            <a:r>
              <a:rPr kumimoji="1" lang="en-US" sz="1800" b="1" i="1" dirty="0" smtClean="0">
                <a:solidFill>
                  <a:srgbClr val="000000"/>
                </a:solidFill>
                <a:latin typeface="Helvetica" charset="0"/>
                <a:sym typeface="Symbol" charset="2"/>
              </a:rPr>
              <a:t>v </a:t>
            </a:r>
            <a:r>
              <a:rPr kumimoji="1" lang="en-US" sz="1800" b="1" i="1" dirty="0">
                <a:solidFill>
                  <a:srgbClr val="000000"/>
                </a:solidFill>
                <a:latin typeface="Helvetica" charset="0"/>
                <a:sym typeface="Symbol" charset="2"/>
              </a:rPr>
              <a:t>= </a:t>
            </a:r>
            <a:r>
              <a:rPr kumimoji="1" lang="en-US" sz="1800" b="1" i="1" dirty="0">
                <a:solidFill>
                  <a:srgbClr val="434342"/>
                </a:solidFill>
                <a:latin typeface="Helvetica" charset="0"/>
                <a:sym typeface="Symbol" charset="2"/>
              </a:rPr>
              <a:t></a:t>
            </a:r>
          </a:p>
        </p:txBody>
      </p:sp>
      <p:sp>
        <p:nvSpPr>
          <p:cNvPr id="19" name="Line Callout 1 18"/>
          <p:cNvSpPr/>
          <p:nvPr/>
        </p:nvSpPr>
        <p:spPr>
          <a:xfrm>
            <a:off x="6250278" y="1265231"/>
            <a:ext cx="882420" cy="808885"/>
          </a:xfrm>
          <a:prstGeom prst="borderCallout1">
            <a:avLst>
              <a:gd name="adj1" fmla="val 29370"/>
              <a:gd name="adj2" fmla="val 102354"/>
              <a:gd name="adj3" fmla="val 37001"/>
              <a:gd name="adj4" fmla="val 130890"/>
            </a:avLst>
          </a:prstGeom>
          <a:solidFill>
            <a:srgbClr val="BBC9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eaLnBrk="1" hangingPunct="1">
              <a:buFont typeface="Symbol" charset="0"/>
              <a:buChar char="a"/>
            </a:pPr>
            <a:r>
              <a:rPr kumimoji="1" lang="en-US" sz="1800" b="1" i="1" dirty="0" smtClean="0">
                <a:solidFill>
                  <a:srgbClr val="434342"/>
                </a:solidFill>
                <a:latin typeface="Helvetica" charset="0"/>
                <a:sym typeface="Symbol" charset="2"/>
              </a:rPr>
              <a:t>= </a:t>
            </a:r>
            <a:r>
              <a:rPr kumimoji="1" lang="en-US" sz="1800" b="1" i="1" dirty="0">
                <a:solidFill>
                  <a:srgbClr val="434342"/>
                </a:solidFill>
                <a:latin typeface="Helvetica" charset="0"/>
                <a:sym typeface="Symbol" charset="2"/>
              </a:rPr>
              <a:t>4</a:t>
            </a:r>
            <a:endParaRPr kumimoji="1" lang="en-US" sz="1800" b="1" i="1" dirty="0" smtClean="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a:t>
            </a:r>
            <a:r>
              <a:rPr kumimoji="1" lang="en-US" sz="1800" b="1" i="1" dirty="0" smtClean="0">
                <a:solidFill>
                  <a:srgbClr val="3366FF"/>
                </a:solidFill>
                <a:latin typeface="Helvetica" charset="0"/>
                <a:sym typeface="Symbol" charset="2"/>
              </a:rPr>
              <a:t></a:t>
            </a:r>
            <a:endParaRPr kumimoji="1" lang="en-US" sz="1800" b="1" i="1" dirty="0">
              <a:solidFill>
                <a:srgbClr val="3366FF"/>
              </a:solidFill>
              <a:latin typeface="Helvetica" charset="0"/>
              <a:sym typeface="Symbol" charset="2"/>
            </a:endParaRPr>
          </a:p>
          <a:p>
            <a:pPr eaLnBrk="1" hangingPunct="1"/>
            <a:r>
              <a:rPr kumimoji="1" lang="en-US" sz="1800" b="1" i="1" dirty="0" smtClean="0">
                <a:solidFill>
                  <a:srgbClr val="000000"/>
                </a:solidFill>
                <a:latin typeface="Helvetica" charset="0"/>
                <a:sym typeface="Symbol" charset="2"/>
              </a:rPr>
              <a:t>v </a:t>
            </a:r>
            <a:r>
              <a:rPr kumimoji="1" lang="en-US" sz="1800" b="1" i="1" dirty="0">
                <a:solidFill>
                  <a:srgbClr val="000000"/>
                </a:solidFill>
                <a:latin typeface="Helvetica" charset="0"/>
                <a:sym typeface="Symbol" charset="2"/>
              </a:rPr>
              <a:t>= </a:t>
            </a:r>
            <a:r>
              <a:rPr kumimoji="1" lang="en-US" sz="1800" b="1" i="1" dirty="0">
                <a:solidFill>
                  <a:srgbClr val="434342"/>
                </a:solidFill>
                <a:latin typeface="Helvetica" charset="0"/>
                <a:sym typeface="Symbol" charset="2"/>
              </a:rPr>
              <a:t></a:t>
            </a:r>
          </a:p>
        </p:txBody>
      </p:sp>
      <p:sp>
        <p:nvSpPr>
          <p:cNvPr id="20" name="TextBox 19"/>
          <p:cNvSpPr txBox="1"/>
          <p:nvPr/>
        </p:nvSpPr>
        <p:spPr>
          <a:xfrm>
            <a:off x="711999" y="5548868"/>
            <a:ext cx="718867" cy="369332"/>
          </a:xfrm>
          <a:prstGeom prst="rect">
            <a:avLst/>
          </a:prstGeom>
          <a:solidFill>
            <a:srgbClr val="FF0000">
              <a:alpha val="21000"/>
            </a:srgbClr>
          </a:solidFill>
          <a:ln>
            <a:solidFill>
              <a:srgbClr val="FF0000"/>
            </a:solidFill>
          </a:ln>
        </p:spPr>
        <p:txBody>
          <a:bodyPr wrap="square" rtlCol="0">
            <a:spAutoFit/>
          </a:bodyPr>
          <a:lstStyle/>
          <a:p>
            <a:endParaRPr lang="en-US" dirty="0"/>
          </a:p>
        </p:txBody>
      </p:sp>
      <p:sp>
        <p:nvSpPr>
          <p:cNvPr id="21" name="TextBox 20"/>
          <p:cNvSpPr txBox="1"/>
          <p:nvPr/>
        </p:nvSpPr>
        <p:spPr>
          <a:xfrm>
            <a:off x="5097732" y="5548868"/>
            <a:ext cx="718867" cy="369332"/>
          </a:xfrm>
          <a:prstGeom prst="rect">
            <a:avLst/>
          </a:prstGeom>
          <a:solidFill>
            <a:srgbClr val="FF0000">
              <a:alpha val="21000"/>
            </a:srgbClr>
          </a:solidFill>
          <a:ln>
            <a:solidFill>
              <a:srgbClr val="FF0000"/>
            </a:solidFill>
          </a:ln>
        </p:spPr>
        <p:txBody>
          <a:bodyPr wrap="square" rtlCol="0">
            <a:spAutoFit/>
          </a:bodyPr>
          <a:lstStyle/>
          <a:p>
            <a:endParaRPr lang="en-US" dirty="0"/>
          </a:p>
        </p:txBody>
      </p:sp>
      <p:sp>
        <p:nvSpPr>
          <p:cNvPr id="22" name="Line Callout 1 21"/>
          <p:cNvSpPr/>
          <p:nvPr/>
        </p:nvSpPr>
        <p:spPr>
          <a:xfrm>
            <a:off x="1715904" y="2905806"/>
            <a:ext cx="814686" cy="622620"/>
          </a:xfrm>
          <a:prstGeom prst="borderCallout1">
            <a:avLst>
              <a:gd name="adj1" fmla="val 29370"/>
              <a:gd name="adj2" fmla="val 102354"/>
              <a:gd name="adj3" fmla="val -3927"/>
              <a:gd name="adj4" fmla="val 121396"/>
            </a:avLst>
          </a:prstGeom>
          <a:solidFill>
            <a:srgbClr val="BBC9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smtClean="0">
                <a:solidFill>
                  <a:srgbClr val="FF0000"/>
                </a:solidFill>
                <a:latin typeface="Helvetica" charset="0"/>
                <a:sym typeface="Symbol" charset="2"/>
              </a:rPr>
              <a:t>=-</a:t>
            </a:r>
          </a:p>
          <a:p>
            <a:pPr eaLnBrk="1" hangingPunct="1"/>
            <a:r>
              <a:rPr kumimoji="1" lang="en-US" sz="1400" b="1" i="1" dirty="0" smtClean="0">
                <a:solidFill>
                  <a:srgbClr val="434342"/>
                </a:solidFill>
                <a:latin typeface="Helvetica" charset="0"/>
                <a:sym typeface="Symbol" charset="2"/>
              </a:rPr>
              <a:t> = 4</a:t>
            </a:r>
          </a:p>
          <a:p>
            <a:r>
              <a:rPr kumimoji="1" lang="en-US" sz="1400" b="1" i="1" dirty="0" smtClean="0">
                <a:solidFill>
                  <a:srgbClr val="000000"/>
                </a:solidFill>
                <a:latin typeface="Helvetica" charset="0"/>
                <a:sym typeface="Symbol" charset="2"/>
              </a:rPr>
              <a:t>v = -</a:t>
            </a:r>
            <a:r>
              <a:rPr kumimoji="1" lang="en-US" sz="1400" b="1" i="1" dirty="0" smtClean="0">
                <a:solidFill>
                  <a:srgbClr val="434342"/>
                </a:solidFill>
                <a:latin typeface="Helvetica" charset="0"/>
                <a:sym typeface="Symbol" charset="2"/>
              </a:rPr>
              <a:t></a:t>
            </a:r>
            <a:endParaRPr kumimoji="1" lang="en-US" sz="1400" b="1" i="1" dirty="0">
              <a:solidFill>
                <a:srgbClr val="434342"/>
              </a:solidFill>
              <a:latin typeface="Helvetica" charset="0"/>
              <a:sym typeface="Symbol" charset="2"/>
            </a:endParaRPr>
          </a:p>
        </p:txBody>
      </p:sp>
      <p:sp>
        <p:nvSpPr>
          <p:cNvPr id="23" name="Multiply 22"/>
          <p:cNvSpPr/>
          <p:nvPr/>
        </p:nvSpPr>
        <p:spPr>
          <a:xfrm>
            <a:off x="2857029" y="3200401"/>
            <a:ext cx="534342" cy="491066"/>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ne Callout 1 23"/>
          <p:cNvSpPr/>
          <p:nvPr/>
        </p:nvSpPr>
        <p:spPr>
          <a:xfrm>
            <a:off x="2449686" y="1847480"/>
            <a:ext cx="814686" cy="622620"/>
          </a:xfrm>
          <a:prstGeom prst="borderCallout1">
            <a:avLst>
              <a:gd name="adj1" fmla="val 29370"/>
              <a:gd name="adj2" fmla="val 102354"/>
              <a:gd name="adj3" fmla="val 115739"/>
              <a:gd name="adj4" fmla="val 139063"/>
            </a:avLst>
          </a:prstGeom>
          <a:solidFill>
            <a:srgbClr val="BBC9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smtClean="0">
                <a:solidFill>
                  <a:srgbClr val="FF0000"/>
                </a:solidFill>
                <a:latin typeface="Helvetica" charset="0"/>
                <a:sym typeface="Symbol" charset="2"/>
              </a:rPr>
              <a:t>=4</a:t>
            </a:r>
          </a:p>
          <a:p>
            <a:r>
              <a:rPr kumimoji="1" lang="en-US" sz="1400" b="1" i="1" dirty="0" smtClean="0">
                <a:solidFill>
                  <a:srgbClr val="434342"/>
                </a:solidFill>
                <a:latin typeface="Helvetica" charset="0"/>
                <a:sym typeface="Symbol" charset="2"/>
              </a:rPr>
              <a:t> </a:t>
            </a:r>
            <a:r>
              <a:rPr kumimoji="1" lang="en-US" sz="1400" b="1" i="1" dirty="0">
                <a:solidFill>
                  <a:srgbClr val="434342"/>
                </a:solidFill>
                <a:latin typeface="Helvetica" charset="0"/>
                <a:sym typeface="Symbol" charset="2"/>
              </a:rPr>
              <a:t>= </a:t>
            </a:r>
            <a:r>
              <a:rPr kumimoji="1" lang="en-US" sz="1400" b="1" i="1" dirty="0" smtClean="0">
                <a:solidFill>
                  <a:srgbClr val="434342"/>
                </a:solidFill>
                <a:latin typeface="Helvetica" charset="0"/>
                <a:sym typeface="Symbol" charset="2"/>
              </a:rPr>
              <a:t></a:t>
            </a:r>
          </a:p>
          <a:p>
            <a:r>
              <a:rPr kumimoji="1" lang="en-US" sz="1400" b="1" i="1" dirty="0" smtClean="0">
                <a:solidFill>
                  <a:srgbClr val="000000"/>
                </a:solidFill>
                <a:latin typeface="Helvetica" charset="0"/>
                <a:sym typeface="Symbol" charset="2"/>
              </a:rPr>
              <a:t>v = -</a:t>
            </a:r>
            <a:r>
              <a:rPr kumimoji="1" lang="en-US" sz="1400" b="1" i="1" dirty="0" smtClean="0">
                <a:solidFill>
                  <a:srgbClr val="434342"/>
                </a:solidFill>
                <a:latin typeface="Helvetica" charset="0"/>
                <a:sym typeface="Symbol" charset="2"/>
              </a:rPr>
              <a:t></a:t>
            </a:r>
            <a:endParaRPr kumimoji="1" lang="en-US" sz="1400" b="1" i="1" dirty="0">
              <a:solidFill>
                <a:srgbClr val="434342"/>
              </a:solidFill>
              <a:latin typeface="Helvetica" charset="0"/>
              <a:sym typeface="Symbol" charset="2"/>
            </a:endParaRPr>
          </a:p>
        </p:txBody>
      </p:sp>
      <p:sp>
        <p:nvSpPr>
          <p:cNvPr id="25" name="Line Callout 1 24"/>
          <p:cNvSpPr/>
          <p:nvPr/>
        </p:nvSpPr>
        <p:spPr>
          <a:xfrm>
            <a:off x="3795886" y="2889091"/>
            <a:ext cx="814686" cy="622620"/>
          </a:xfrm>
          <a:prstGeom prst="borderCallout1">
            <a:avLst>
              <a:gd name="adj1" fmla="val 29370"/>
              <a:gd name="adj2" fmla="val 102354"/>
              <a:gd name="adj3" fmla="val -2568"/>
              <a:gd name="adj4" fmla="val 114121"/>
            </a:avLst>
          </a:prstGeom>
          <a:solidFill>
            <a:srgbClr val="BBC9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smtClean="0">
                <a:solidFill>
                  <a:srgbClr val="FF0000"/>
                </a:solidFill>
                <a:latin typeface="Helvetica" charset="0"/>
                <a:sym typeface="Symbol" charset="2"/>
              </a:rPr>
              <a:t>=4</a:t>
            </a:r>
          </a:p>
          <a:p>
            <a:r>
              <a:rPr kumimoji="1" lang="en-US" sz="1400" b="1" i="1" dirty="0" smtClean="0">
                <a:solidFill>
                  <a:srgbClr val="434342"/>
                </a:solidFill>
                <a:latin typeface="Helvetica" charset="0"/>
                <a:sym typeface="Symbol" charset="2"/>
              </a:rPr>
              <a:t> </a:t>
            </a:r>
            <a:r>
              <a:rPr kumimoji="1" lang="en-US" sz="1400" b="1" i="1" dirty="0">
                <a:solidFill>
                  <a:srgbClr val="434342"/>
                </a:solidFill>
                <a:latin typeface="Helvetica" charset="0"/>
                <a:sym typeface="Symbol" charset="2"/>
              </a:rPr>
              <a:t>= 9</a:t>
            </a:r>
            <a:endParaRPr kumimoji="1" lang="en-US" sz="1400" b="1" i="1" dirty="0" smtClean="0">
              <a:solidFill>
                <a:srgbClr val="434342"/>
              </a:solidFill>
              <a:latin typeface="Helvetica" charset="0"/>
              <a:sym typeface="Symbol" charset="2"/>
            </a:endParaRPr>
          </a:p>
          <a:p>
            <a:r>
              <a:rPr kumimoji="1" lang="en-US" sz="1400" b="1" i="1" dirty="0" smtClean="0">
                <a:solidFill>
                  <a:srgbClr val="000000"/>
                </a:solidFill>
                <a:latin typeface="Helvetica" charset="0"/>
                <a:sym typeface="Symbol" charset="2"/>
              </a:rPr>
              <a:t>v = -</a:t>
            </a:r>
            <a:r>
              <a:rPr kumimoji="1" lang="en-US" sz="1400" b="1" i="1" dirty="0" smtClean="0">
                <a:solidFill>
                  <a:srgbClr val="434342"/>
                </a:solidFill>
                <a:latin typeface="Helvetica" charset="0"/>
                <a:sym typeface="Symbol" charset="2"/>
              </a:rPr>
              <a:t></a:t>
            </a:r>
            <a:endParaRPr kumimoji="1" lang="en-US" sz="1400" b="1" i="1" dirty="0">
              <a:solidFill>
                <a:srgbClr val="434342"/>
              </a:solidFill>
              <a:latin typeface="Helvetica" charset="0"/>
              <a:sym typeface="Symbol" charset="2"/>
            </a:endParaRPr>
          </a:p>
        </p:txBody>
      </p:sp>
      <p:sp>
        <p:nvSpPr>
          <p:cNvPr id="26" name="Multiply 25"/>
          <p:cNvSpPr/>
          <p:nvPr/>
        </p:nvSpPr>
        <p:spPr>
          <a:xfrm>
            <a:off x="5244629" y="2038075"/>
            <a:ext cx="534342" cy="491066"/>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ine Callout 1 26"/>
          <p:cNvSpPr/>
          <p:nvPr/>
        </p:nvSpPr>
        <p:spPr>
          <a:xfrm>
            <a:off x="5895619" y="2889091"/>
            <a:ext cx="814686" cy="622620"/>
          </a:xfrm>
          <a:prstGeom prst="borderCallout1">
            <a:avLst>
              <a:gd name="adj1" fmla="val 29370"/>
              <a:gd name="adj2" fmla="val 102354"/>
              <a:gd name="adj3" fmla="val -2568"/>
              <a:gd name="adj4" fmla="val 114121"/>
            </a:avLst>
          </a:prstGeom>
          <a:solidFill>
            <a:srgbClr val="BBC9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smtClean="0">
                <a:solidFill>
                  <a:srgbClr val="FF0000"/>
                </a:solidFill>
                <a:latin typeface="Helvetica" charset="0"/>
                <a:sym typeface="Symbol" charset="2"/>
              </a:rPr>
              <a:t>=4</a:t>
            </a:r>
          </a:p>
          <a:p>
            <a:r>
              <a:rPr kumimoji="1" lang="en-US" sz="1400" b="1" i="1" dirty="0" smtClean="0">
                <a:solidFill>
                  <a:srgbClr val="434342"/>
                </a:solidFill>
                <a:latin typeface="Helvetica" charset="0"/>
                <a:sym typeface="Symbol" charset="2"/>
              </a:rPr>
              <a:t> </a:t>
            </a:r>
            <a:r>
              <a:rPr kumimoji="1" lang="en-US" sz="1400" b="1" i="1" dirty="0">
                <a:solidFill>
                  <a:srgbClr val="434342"/>
                </a:solidFill>
                <a:latin typeface="Helvetica" charset="0"/>
                <a:sym typeface="Symbol" charset="2"/>
              </a:rPr>
              <a:t>= </a:t>
            </a:r>
          </a:p>
          <a:p>
            <a:r>
              <a:rPr kumimoji="1" lang="en-US" sz="1400" b="1" i="1" dirty="0" smtClean="0">
                <a:solidFill>
                  <a:srgbClr val="000000"/>
                </a:solidFill>
                <a:latin typeface="Helvetica" charset="0"/>
                <a:sym typeface="Symbol" charset="2"/>
              </a:rPr>
              <a:t>v = -</a:t>
            </a:r>
            <a:r>
              <a:rPr kumimoji="1" lang="en-US" sz="1400" b="1" i="1" dirty="0" smtClean="0">
                <a:solidFill>
                  <a:srgbClr val="434342"/>
                </a:solidFill>
                <a:latin typeface="Helvetica" charset="0"/>
                <a:sym typeface="Symbol" charset="2"/>
              </a:rPr>
              <a:t></a:t>
            </a:r>
            <a:endParaRPr kumimoji="1" lang="en-US" sz="1400" b="1" i="1" dirty="0">
              <a:solidFill>
                <a:srgbClr val="434342"/>
              </a:solidFill>
              <a:latin typeface="Helvetica" charset="0"/>
              <a:sym typeface="Symbol" charset="2"/>
            </a:endParaRPr>
          </a:p>
        </p:txBody>
      </p:sp>
      <p:sp>
        <p:nvSpPr>
          <p:cNvPr id="28" name="Line Callout 1 27"/>
          <p:cNvSpPr/>
          <p:nvPr/>
        </p:nvSpPr>
        <p:spPr>
          <a:xfrm>
            <a:off x="7097895" y="2825272"/>
            <a:ext cx="814686" cy="622620"/>
          </a:xfrm>
          <a:prstGeom prst="borderCallout1">
            <a:avLst>
              <a:gd name="adj1" fmla="val 29370"/>
              <a:gd name="adj2" fmla="val 102354"/>
              <a:gd name="adj3" fmla="val -2568"/>
              <a:gd name="adj4" fmla="val 114121"/>
            </a:avLst>
          </a:prstGeom>
          <a:solidFill>
            <a:srgbClr val="BBC9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smtClean="0">
                <a:solidFill>
                  <a:srgbClr val="FF0000"/>
                </a:solidFill>
                <a:latin typeface="Helvetica" charset="0"/>
                <a:sym typeface="Symbol" charset="2"/>
              </a:rPr>
              <a:t>=4</a:t>
            </a:r>
          </a:p>
          <a:p>
            <a:r>
              <a:rPr kumimoji="1" lang="en-US" sz="1400" b="1" i="1" dirty="0" smtClean="0">
                <a:solidFill>
                  <a:srgbClr val="434342"/>
                </a:solidFill>
                <a:latin typeface="Helvetica" charset="0"/>
                <a:sym typeface="Symbol" charset="2"/>
              </a:rPr>
              <a:t> </a:t>
            </a:r>
            <a:r>
              <a:rPr kumimoji="1" lang="en-US" sz="1400" b="1" i="1" dirty="0">
                <a:solidFill>
                  <a:srgbClr val="434342"/>
                </a:solidFill>
                <a:latin typeface="Helvetica" charset="0"/>
                <a:sym typeface="Symbol" charset="2"/>
              </a:rPr>
              <a:t>= </a:t>
            </a:r>
            <a:r>
              <a:rPr kumimoji="1" lang="en-US" sz="1400" b="1" i="1" dirty="0" smtClean="0">
                <a:solidFill>
                  <a:srgbClr val="434342"/>
                </a:solidFill>
                <a:latin typeface="Helvetica" charset="0"/>
                <a:sym typeface="Symbol" charset="2"/>
              </a:rPr>
              <a:t>5</a:t>
            </a:r>
            <a:endParaRPr kumimoji="1" lang="en-US" sz="1400" b="1" i="1" dirty="0">
              <a:solidFill>
                <a:srgbClr val="434342"/>
              </a:solidFill>
              <a:latin typeface="Helvetica" charset="0"/>
              <a:sym typeface="Symbol" charset="2"/>
            </a:endParaRPr>
          </a:p>
          <a:p>
            <a:r>
              <a:rPr kumimoji="1" lang="en-US" sz="1400" b="1" i="1" dirty="0" smtClean="0">
                <a:solidFill>
                  <a:srgbClr val="000000"/>
                </a:solidFill>
                <a:latin typeface="Helvetica" charset="0"/>
                <a:sym typeface="Symbol" charset="2"/>
              </a:rPr>
              <a:t>v = -</a:t>
            </a:r>
            <a:r>
              <a:rPr kumimoji="1" lang="en-US" sz="1400" b="1" i="1" dirty="0" smtClean="0">
                <a:solidFill>
                  <a:srgbClr val="434342"/>
                </a:solidFill>
                <a:latin typeface="Helvetica" charset="0"/>
                <a:sym typeface="Symbol" charset="2"/>
              </a:rPr>
              <a:t></a:t>
            </a:r>
            <a:endParaRPr kumimoji="1" lang="en-US" sz="1400" b="1" i="1" dirty="0">
              <a:solidFill>
                <a:srgbClr val="434342"/>
              </a:solidFill>
              <a:latin typeface="Helvetica" charset="0"/>
              <a:sym typeface="Symbol" charset="2"/>
            </a:endParaRPr>
          </a:p>
        </p:txBody>
      </p:sp>
      <p:sp>
        <p:nvSpPr>
          <p:cNvPr id="29" name="Multiply 28"/>
          <p:cNvSpPr/>
          <p:nvPr/>
        </p:nvSpPr>
        <p:spPr>
          <a:xfrm>
            <a:off x="8114829" y="3026945"/>
            <a:ext cx="534342" cy="491066"/>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Line Callout 1 30"/>
          <p:cNvSpPr/>
          <p:nvPr/>
        </p:nvSpPr>
        <p:spPr>
          <a:xfrm>
            <a:off x="245534" y="2802207"/>
            <a:ext cx="814686" cy="622620"/>
          </a:xfrm>
          <a:prstGeom prst="borderCallout1">
            <a:avLst>
              <a:gd name="adj1" fmla="val 29370"/>
              <a:gd name="adj2" fmla="val 102354"/>
              <a:gd name="adj3" fmla="val -5287"/>
              <a:gd name="adj4" fmla="val 167123"/>
            </a:avLst>
          </a:prstGeom>
          <a:solidFill>
            <a:srgbClr val="BBC9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smtClean="0">
                <a:solidFill>
                  <a:srgbClr val="FF0000"/>
                </a:solidFill>
                <a:latin typeface="Helvetica" charset="0"/>
                <a:sym typeface="Symbol" charset="2"/>
              </a:rPr>
              <a:t>=</a:t>
            </a:r>
            <a:r>
              <a:rPr kumimoji="1" lang="en-US" sz="1400" b="1" i="1" dirty="0">
                <a:solidFill>
                  <a:srgbClr val="FF0000"/>
                </a:solidFill>
                <a:latin typeface="Helvetica" charset="0"/>
                <a:sym typeface="Symbol" charset="2"/>
              </a:rPr>
              <a:t>4</a:t>
            </a:r>
            <a:endParaRPr kumimoji="1" lang="en-US" sz="1400" b="1" i="1" dirty="0" smtClean="0">
              <a:solidFill>
                <a:srgbClr val="FF0000"/>
              </a:solidFill>
              <a:latin typeface="Helvetica" charset="0"/>
              <a:sym typeface="Symbol" charset="2"/>
            </a:endParaRPr>
          </a:p>
          <a:p>
            <a:pPr eaLnBrk="1" hangingPunct="1"/>
            <a:r>
              <a:rPr kumimoji="1" lang="en-US" sz="1400" b="1" i="1" dirty="0" smtClean="0">
                <a:solidFill>
                  <a:srgbClr val="434342"/>
                </a:solidFill>
                <a:latin typeface="Helvetica" charset="0"/>
                <a:sym typeface="Symbol" charset="2"/>
              </a:rPr>
              <a:t> = +</a:t>
            </a:r>
          </a:p>
          <a:p>
            <a:r>
              <a:rPr kumimoji="1" lang="en-US" sz="1400" b="1" i="1" dirty="0" smtClean="0">
                <a:solidFill>
                  <a:srgbClr val="000000"/>
                </a:solidFill>
                <a:latin typeface="Helvetica" charset="0"/>
                <a:sym typeface="Symbol" charset="2"/>
              </a:rPr>
              <a:t>v = </a:t>
            </a:r>
            <a:r>
              <a:rPr kumimoji="1" lang="en-US" sz="1400" b="1" i="1" dirty="0">
                <a:solidFill>
                  <a:srgbClr val="000000"/>
                </a:solidFill>
                <a:latin typeface="Helvetica" charset="0"/>
                <a:sym typeface="Symbol" charset="2"/>
              </a:rPr>
              <a:t>4</a:t>
            </a:r>
            <a:endParaRPr kumimoji="1" lang="en-US" sz="1400" b="1" i="1" dirty="0">
              <a:solidFill>
                <a:srgbClr val="434342"/>
              </a:solidFill>
              <a:latin typeface="Helvetica" charset="0"/>
              <a:sym typeface="Symbol" charset="2"/>
            </a:endParaRPr>
          </a:p>
        </p:txBody>
      </p:sp>
      <p:sp>
        <p:nvSpPr>
          <p:cNvPr id="32" name="Line Callout 1 31"/>
          <p:cNvSpPr/>
          <p:nvPr/>
        </p:nvSpPr>
        <p:spPr>
          <a:xfrm>
            <a:off x="1016424" y="1364505"/>
            <a:ext cx="882420" cy="808885"/>
          </a:xfrm>
          <a:prstGeom prst="borderCallout1">
            <a:avLst>
              <a:gd name="adj1" fmla="val 29370"/>
              <a:gd name="adj2" fmla="val 102354"/>
              <a:gd name="adj3" fmla="val 27581"/>
              <a:gd name="adj4" fmla="val 118417"/>
            </a:avLst>
          </a:prstGeom>
          <a:solidFill>
            <a:srgbClr val="BBC9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800" b="1" i="1" dirty="0" smtClean="0">
                <a:solidFill>
                  <a:srgbClr val="434342"/>
                </a:solidFill>
                <a:latin typeface="Helvetica" charset="0"/>
                <a:sym typeface="Symbol" charset="2"/>
              </a:rPr>
              <a:t>=-</a:t>
            </a:r>
            <a:endParaRPr kumimoji="1" lang="en-US" sz="1800" b="1" i="1" dirty="0" smtClean="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4</a:t>
            </a:r>
          </a:p>
          <a:p>
            <a:pPr eaLnBrk="1" hangingPunct="1"/>
            <a:r>
              <a:rPr kumimoji="1" lang="en-US" sz="1800" b="1" i="1" dirty="0" smtClean="0">
                <a:solidFill>
                  <a:srgbClr val="000000"/>
                </a:solidFill>
                <a:latin typeface="Helvetica" charset="0"/>
                <a:sym typeface="Symbol" charset="2"/>
              </a:rPr>
              <a:t>v </a:t>
            </a:r>
            <a:r>
              <a:rPr kumimoji="1" lang="en-US" sz="1800" b="1" i="1" dirty="0">
                <a:solidFill>
                  <a:srgbClr val="000000"/>
                </a:solidFill>
                <a:latin typeface="Helvetica" charset="0"/>
                <a:sym typeface="Symbol" charset="2"/>
              </a:rPr>
              <a:t>= </a:t>
            </a:r>
            <a:r>
              <a:rPr kumimoji="1" lang="en-US" sz="1800" b="1" i="1" dirty="0">
                <a:solidFill>
                  <a:srgbClr val="434342"/>
                </a:solidFill>
                <a:latin typeface="Helvetica" charset="0"/>
                <a:sym typeface="Symbol" charset="2"/>
              </a:rPr>
              <a:t>4</a:t>
            </a:r>
          </a:p>
        </p:txBody>
      </p:sp>
      <p:sp>
        <p:nvSpPr>
          <p:cNvPr id="33" name="Line Callout 1 32"/>
          <p:cNvSpPr/>
          <p:nvPr/>
        </p:nvSpPr>
        <p:spPr>
          <a:xfrm>
            <a:off x="1718724" y="2884480"/>
            <a:ext cx="814686" cy="622620"/>
          </a:xfrm>
          <a:prstGeom prst="borderCallout1">
            <a:avLst>
              <a:gd name="adj1" fmla="val 29370"/>
              <a:gd name="adj2" fmla="val 102354"/>
              <a:gd name="adj3" fmla="val -3927"/>
              <a:gd name="adj4" fmla="val 121396"/>
            </a:avLst>
          </a:prstGeom>
          <a:solidFill>
            <a:srgbClr val="BBC9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smtClean="0">
                <a:solidFill>
                  <a:srgbClr val="FF0000"/>
                </a:solidFill>
                <a:latin typeface="Helvetica" charset="0"/>
                <a:sym typeface="Symbol" charset="2"/>
              </a:rPr>
              <a:t>=-</a:t>
            </a:r>
          </a:p>
          <a:p>
            <a:pPr eaLnBrk="1" hangingPunct="1"/>
            <a:r>
              <a:rPr kumimoji="1" lang="en-US" sz="1400" b="1" i="1" dirty="0" smtClean="0">
                <a:solidFill>
                  <a:srgbClr val="434342"/>
                </a:solidFill>
                <a:latin typeface="Helvetica" charset="0"/>
                <a:sym typeface="Symbol" charset="2"/>
              </a:rPr>
              <a:t> = 4</a:t>
            </a:r>
          </a:p>
          <a:p>
            <a:r>
              <a:rPr kumimoji="1" lang="en-US" sz="1400" b="1" i="1" dirty="0" smtClean="0">
                <a:solidFill>
                  <a:srgbClr val="000000"/>
                </a:solidFill>
                <a:latin typeface="Helvetica" charset="0"/>
                <a:sym typeface="Symbol" charset="2"/>
              </a:rPr>
              <a:t>v = </a:t>
            </a:r>
            <a:r>
              <a:rPr kumimoji="1" lang="en-US" sz="1400" b="1" i="1" dirty="0">
                <a:solidFill>
                  <a:srgbClr val="000000"/>
                </a:solidFill>
                <a:latin typeface="Helvetica" charset="0"/>
                <a:sym typeface="Symbol" charset="2"/>
              </a:rPr>
              <a:t>6</a:t>
            </a:r>
            <a:endParaRPr kumimoji="1" lang="en-US" sz="1400" b="1" i="1" dirty="0">
              <a:solidFill>
                <a:srgbClr val="434342"/>
              </a:solidFill>
              <a:latin typeface="Helvetica" charset="0"/>
              <a:sym typeface="Symbol" charset="2"/>
            </a:endParaRPr>
          </a:p>
        </p:txBody>
      </p:sp>
      <p:sp>
        <p:nvSpPr>
          <p:cNvPr id="34" name="Line Callout 1 33"/>
          <p:cNvSpPr/>
          <p:nvPr/>
        </p:nvSpPr>
        <p:spPr>
          <a:xfrm>
            <a:off x="1894693" y="435713"/>
            <a:ext cx="882420" cy="808885"/>
          </a:xfrm>
          <a:prstGeom prst="borderCallout1">
            <a:avLst>
              <a:gd name="adj1" fmla="val 29370"/>
              <a:gd name="adj2" fmla="val 102354"/>
              <a:gd name="adj3" fmla="val 8741"/>
              <a:gd name="adj4" fmla="val 308394"/>
            </a:avLst>
          </a:prstGeom>
          <a:solidFill>
            <a:schemeClr val="accent2">
              <a:lumMod val="20000"/>
              <a:lumOff val="80000"/>
            </a:schemeClr>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800" b="1" i="1" dirty="0" smtClean="0">
                <a:solidFill>
                  <a:srgbClr val="FF0000"/>
                </a:solidFill>
                <a:latin typeface="Helvetica" charset="0"/>
                <a:sym typeface="Symbol" charset="2"/>
              </a:rPr>
              <a:t>=</a:t>
            </a:r>
            <a:r>
              <a:rPr kumimoji="1" lang="en-US" sz="1800" b="1" i="1" dirty="0">
                <a:solidFill>
                  <a:srgbClr val="FF0000"/>
                </a:solidFill>
                <a:latin typeface="Helvetica" charset="0"/>
                <a:sym typeface="Symbol" charset="2"/>
              </a:rPr>
              <a:t>4</a:t>
            </a:r>
            <a:endParaRPr kumimoji="1" lang="en-US" sz="1800" b="1" i="1" dirty="0" smtClean="0">
              <a:solidFill>
                <a:srgbClr val="FF0000"/>
              </a:solidFill>
              <a:latin typeface="Helvetica" charset="0"/>
              <a:sym typeface="Symbol" charset="2"/>
            </a:endParaRPr>
          </a:p>
          <a:p>
            <a:pPr eaLnBrk="1" hangingPunct="1"/>
            <a:r>
              <a:rPr kumimoji="1" lang="en-US" sz="1800" b="1" i="1" dirty="0">
                <a:solidFill>
                  <a:srgbClr val="434342"/>
                </a:solidFill>
                <a:latin typeface="Helvetica" charset="0"/>
                <a:sym typeface="Symbol" charset="2"/>
              </a:rPr>
              <a:t> = +</a:t>
            </a:r>
            <a:r>
              <a:rPr kumimoji="1" lang="en-US" sz="1800" b="1" i="1" dirty="0" smtClean="0">
                <a:solidFill>
                  <a:srgbClr val="434342"/>
                </a:solidFill>
                <a:latin typeface="Helvetica" charset="0"/>
                <a:sym typeface="Symbol" charset="2"/>
              </a:rPr>
              <a:t></a:t>
            </a:r>
            <a:endParaRPr kumimoji="1" lang="en-US" sz="1800" b="1" i="1" dirty="0">
              <a:solidFill>
                <a:srgbClr val="434342"/>
              </a:solidFill>
              <a:latin typeface="Helvetica" charset="0"/>
              <a:sym typeface="Symbol" charset="2"/>
            </a:endParaRPr>
          </a:p>
          <a:p>
            <a:r>
              <a:rPr kumimoji="1" lang="en-US" sz="1800" b="1" i="1" dirty="0" smtClean="0">
                <a:solidFill>
                  <a:srgbClr val="000000"/>
                </a:solidFill>
                <a:latin typeface="Helvetica" charset="0"/>
                <a:sym typeface="Symbol" charset="2"/>
              </a:rPr>
              <a:t>v </a:t>
            </a:r>
            <a:r>
              <a:rPr kumimoji="1" lang="en-US" sz="1800" b="1" i="1" dirty="0">
                <a:solidFill>
                  <a:srgbClr val="000000"/>
                </a:solidFill>
                <a:latin typeface="Helvetica" charset="0"/>
                <a:sym typeface="Symbol" charset="2"/>
              </a:rPr>
              <a:t>= 4</a:t>
            </a:r>
            <a:endParaRPr kumimoji="1" lang="en-US" sz="1800" b="1" i="1" dirty="0">
              <a:solidFill>
                <a:srgbClr val="434342"/>
              </a:solidFill>
              <a:latin typeface="Helvetica" charset="0"/>
              <a:sym typeface="Symbol" charset="2"/>
            </a:endParaRPr>
          </a:p>
        </p:txBody>
      </p:sp>
      <p:sp>
        <p:nvSpPr>
          <p:cNvPr id="35" name="Line Callout 1 34"/>
          <p:cNvSpPr/>
          <p:nvPr/>
        </p:nvSpPr>
        <p:spPr>
          <a:xfrm>
            <a:off x="2464286" y="1832881"/>
            <a:ext cx="814686" cy="622620"/>
          </a:xfrm>
          <a:prstGeom prst="borderCallout1">
            <a:avLst>
              <a:gd name="adj1" fmla="val 29370"/>
              <a:gd name="adj2" fmla="val 102354"/>
              <a:gd name="adj3" fmla="val 115739"/>
              <a:gd name="adj4" fmla="val 139063"/>
            </a:avLst>
          </a:prstGeom>
          <a:solidFill>
            <a:srgbClr val="BBC9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smtClean="0">
                <a:solidFill>
                  <a:srgbClr val="FF0000"/>
                </a:solidFill>
                <a:latin typeface="Helvetica" charset="0"/>
                <a:sym typeface="Symbol" charset="2"/>
              </a:rPr>
              <a:t>=9</a:t>
            </a:r>
          </a:p>
          <a:p>
            <a:r>
              <a:rPr kumimoji="1" lang="en-US" sz="1400" b="1" i="1" dirty="0" smtClean="0">
                <a:solidFill>
                  <a:srgbClr val="434342"/>
                </a:solidFill>
                <a:latin typeface="Helvetica" charset="0"/>
                <a:sym typeface="Symbol" charset="2"/>
              </a:rPr>
              <a:t> </a:t>
            </a:r>
            <a:r>
              <a:rPr kumimoji="1" lang="en-US" sz="1400" b="1" i="1" dirty="0">
                <a:solidFill>
                  <a:srgbClr val="434342"/>
                </a:solidFill>
                <a:latin typeface="Helvetica" charset="0"/>
                <a:sym typeface="Symbol" charset="2"/>
              </a:rPr>
              <a:t>= </a:t>
            </a:r>
            <a:r>
              <a:rPr kumimoji="1" lang="en-US" sz="1400" b="1" i="1" dirty="0" smtClean="0">
                <a:solidFill>
                  <a:srgbClr val="434342"/>
                </a:solidFill>
                <a:latin typeface="Helvetica" charset="0"/>
                <a:sym typeface="Symbol" charset="2"/>
              </a:rPr>
              <a:t></a:t>
            </a:r>
          </a:p>
          <a:p>
            <a:r>
              <a:rPr kumimoji="1" lang="en-US" sz="1400" b="1" i="1" dirty="0" smtClean="0">
                <a:solidFill>
                  <a:srgbClr val="000000"/>
                </a:solidFill>
                <a:latin typeface="Helvetica" charset="0"/>
                <a:sym typeface="Symbol" charset="2"/>
              </a:rPr>
              <a:t>v = </a:t>
            </a:r>
            <a:r>
              <a:rPr kumimoji="1" lang="en-US" sz="1400" b="1" i="1" dirty="0">
                <a:solidFill>
                  <a:srgbClr val="000000"/>
                </a:solidFill>
                <a:latin typeface="Helvetica" charset="0"/>
                <a:sym typeface="Symbol" charset="2"/>
              </a:rPr>
              <a:t>9</a:t>
            </a:r>
            <a:endParaRPr kumimoji="1" lang="en-US" sz="1400" b="1" i="1" dirty="0">
              <a:solidFill>
                <a:srgbClr val="434342"/>
              </a:solidFill>
              <a:latin typeface="Helvetica" charset="0"/>
              <a:sym typeface="Symbol" charset="2"/>
            </a:endParaRPr>
          </a:p>
        </p:txBody>
      </p:sp>
      <p:sp>
        <p:nvSpPr>
          <p:cNvPr id="36" name="Line Callout 1 35"/>
          <p:cNvSpPr/>
          <p:nvPr/>
        </p:nvSpPr>
        <p:spPr>
          <a:xfrm>
            <a:off x="3474610" y="1195169"/>
            <a:ext cx="882420" cy="808885"/>
          </a:xfrm>
          <a:prstGeom prst="borderCallout1">
            <a:avLst>
              <a:gd name="adj1" fmla="val 29370"/>
              <a:gd name="adj2" fmla="val 102354"/>
              <a:gd name="adj3" fmla="val 41189"/>
              <a:gd name="adj4" fmla="val 127052"/>
            </a:avLst>
          </a:prstGeom>
          <a:solidFill>
            <a:srgbClr val="BBC9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eaLnBrk="1" hangingPunct="1">
              <a:buFont typeface="Symbol" charset="0"/>
              <a:buChar char="a"/>
            </a:pPr>
            <a:r>
              <a:rPr kumimoji="1" lang="en-US" sz="1800" b="1" i="1" dirty="0" smtClean="0">
                <a:solidFill>
                  <a:srgbClr val="434342"/>
                </a:solidFill>
                <a:latin typeface="Helvetica" charset="0"/>
                <a:sym typeface="Symbol" charset="2"/>
              </a:rPr>
              <a:t>= </a:t>
            </a:r>
            <a:r>
              <a:rPr kumimoji="1" lang="en-US" sz="1800" b="1" i="1" dirty="0">
                <a:solidFill>
                  <a:srgbClr val="434342"/>
                </a:solidFill>
                <a:latin typeface="Helvetica" charset="0"/>
                <a:sym typeface="Symbol" charset="2"/>
              </a:rPr>
              <a:t>4</a:t>
            </a:r>
            <a:endParaRPr kumimoji="1" lang="en-US" sz="1800" b="1" i="1" dirty="0" smtClean="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9</a:t>
            </a:r>
          </a:p>
          <a:p>
            <a:pPr eaLnBrk="1" hangingPunct="1"/>
            <a:r>
              <a:rPr kumimoji="1" lang="en-US" sz="1800" b="1" i="1" dirty="0" smtClean="0">
                <a:solidFill>
                  <a:srgbClr val="000000"/>
                </a:solidFill>
                <a:latin typeface="Helvetica" charset="0"/>
                <a:sym typeface="Symbol" charset="2"/>
              </a:rPr>
              <a:t>v </a:t>
            </a:r>
            <a:r>
              <a:rPr kumimoji="1" lang="en-US" sz="1800" b="1" i="1" dirty="0">
                <a:solidFill>
                  <a:srgbClr val="000000"/>
                </a:solidFill>
                <a:latin typeface="Helvetica" charset="0"/>
                <a:sym typeface="Symbol" charset="2"/>
              </a:rPr>
              <a:t>= </a:t>
            </a:r>
            <a:r>
              <a:rPr kumimoji="1" lang="en-US" sz="1800" b="1" i="1" dirty="0">
                <a:solidFill>
                  <a:srgbClr val="434342"/>
                </a:solidFill>
                <a:latin typeface="Helvetica" charset="0"/>
                <a:sym typeface="Symbol" charset="2"/>
              </a:rPr>
              <a:t>9</a:t>
            </a:r>
          </a:p>
        </p:txBody>
      </p:sp>
      <p:sp>
        <p:nvSpPr>
          <p:cNvPr id="37" name="Line Callout 1 36"/>
          <p:cNvSpPr/>
          <p:nvPr/>
        </p:nvSpPr>
        <p:spPr>
          <a:xfrm>
            <a:off x="3810485" y="2884480"/>
            <a:ext cx="814686" cy="622620"/>
          </a:xfrm>
          <a:prstGeom prst="borderCallout1">
            <a:avLst>
              <a:gd name="adj1" fmla="val 29370"/>
              <a:gd name="adj2" fmla="val 102354"/>
              <a:gd name="adj3" fmla="val -2568"/>
              <a:gd name="adj4" fmla="val 114121"/>
            </a:avLst>
          </a:prstGeom>
          <a:solidFill>
            <a:srgbClr val="BBC9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smtClean="0">
                <a:solidFill>
                  <a:srgbClr val="FF0000"/>
                </a:solidFill>
                <a:latin typeface="Helvetica" charset="0"/>
                <a:sym typeface="Symbol" charset="2"/>
              </a:rPr>
              <a:t>=4</a:t>
            </a:r>
          </a:p>
          <a:p>
            <a:r>
              <a:rPr kumimoji="1" lang="en-US" sz="1400" b="1" i="1" dirty="0" smtClean="0">
                <a:solidFill>
                  <a:srgbClr val="434342"/>
                </a:solidFill>
                <a:latin typeface="Helvetica" charset="0"/>
                <a:sym typeface="Symbol" charset="2"/>
              </a:rPr>
              <a:t> </a:t>
            </a:r>
            <a:r>
              <a:rPr kumimoji="1" lang="en-US" sz="1400" b="1" i="1" dirty="0">
                <a:solidFill>
                  <a:srgbClr val="434342"/>
                </a:solidFill>
                <a:latin typeface="Helvetica" charset="0"/>
                <a:sym typeface="Symbol" charset="2"/>
              </a:rPr>
              <a:t>= 9</a:t>
            </a:r>
            <a:endParaRPr kumimoji="1" lang="en-US" sz="1400" b="1" i="1" dirty="0" smtClean="0">
              <a:solidFill>
                <a:srgbClr val="434342"/>
              </a:solidFill>
              <a:latin typeface="Helvetica" charset="0"/>
              <a:sym typeface="Symbol" charset="2"/>
            </a:endParaRPr>
          </a:p>
          <a:p>
            <a:r>
              <a:rPr kumimoji="1" lang="en-US" sz="1400" b="1" i="1" dirty="0" smtClean="0">
                <a:solidFill>
                  <a:srgbClr val="000000"/>
                </a:solidFill>
                <a:latin typeface="Helvetica" charset="0"/>
                <a:sym typeface="Symbol" charset="2"/>
              </a:rPr>
              <a:t>v = </a:t>
            </a:r>
            <a:r>
              <a:rPr kumimoji="1" lang="en-US" sz="1400" b="1" i="1" dirty="0">
                <a:solidFill>
                  <a:srgbClr val="000000"/>
                </a:solidFill>
                <a:latin typeface="Helvetica" charset="0"/>
                <a:sym typeface="Symbol" charset="2"/>
              </a:rPr>
              <a:t>2</a:t>
            </a:r>
            <a:endParaRPr kumimoji="1" lang="en-US" sz="1400" b="1" i="1" dirty="0">
              <a:solidFill>
                <a:srgbClr val="434342"/>
              </a:solidFill>
              <a:latin typeface="Helvetica" charset="0"/>
              <a:sym typeface="Symbol" charset="2"/>
            </a:endParaRPr>
          </a:p>
        </p:txBody>
      </p:sp>
      <p:sp>
        <p:nvSpPr>
          <p:cNvPr id="38" name="Line Callout 1 37"/>
          <p:cNvSpPr/>
          <p:nvPr/>
        </p:nvSpPr>
        <p:spPr>
          <a:xfrm>
            <a:off x="3505648" y="1180567"/>
            <a:ext cx="882420" cy="808885"/>
          </a:xfrm>
          <a:prstGeom prst="borderCallout1">
            <a:avLst>
              <a:gd name="adj1" fmla="val 29370"/>
              <a:gd name="adj2" fmla="val 102354"/>
              <a:gd name="adj3" fmla="val 41189"/>
              <a:gd name="adj4" fmla="val 127052"/>
            </a:avLst>
          </a:prstGeom>
          <a:solidFill>
            <a:srgbClr val="BBC9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eaLnBrk="1" hangingPunct="1">
              <a:buFont typeface="Symbol" charset="0"/>
              <a:buChar char="a"/>
            </a:pPr>
            <a:r>
              <a:rPr kumimoji="1" lang="en-US" sz="1800" b="1" i="1" dirty="0" smtClean="0">
                <a:solidFill>
                  <a:srgbClr val="434342"/>
                </a:solidFill>
                <a:latin typeface="Helvetica" charset="0"/>
                <a:sym typeface="Symbol" charset="2"/>
              </a:rPr>
              <a:t>= </a:t>
            </a:r>
            <a:r>
              <a:rPr kumimoji="1" lang="en-US" sz="1800" b="1" i="1" dirty="0">
                <a:solidFill>
                  <a:srgbClr val="434342"/>
                </a:solidFill>
                <a:latin typeface="Helvetica" charset="0"/>
                <a:sym typeface="Symbol" charset="2"/>
              </a:rPr>
              <a:t>4</a:t>
            </a:r>
            <a:endParaRPr kumimoji="1" lang="en-US" sz="1800" b="1" i="1" dirty="0" smtClean="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9</a:t>
            </a:r>
          </a:p>
          <a:p>
            <a:pPr eaLnBrk="1" hangingPunct="1"/>
            <a:r>
              <a:rPr kumimoji="1" lang="en-US" sz="1800" b="1" i="1" dirty="0" smtClean="0">
                <a:solidFill>
                  <a:srgbClr val="000000"/>
                </a:solidFill>
                <a:latin typeface="Helvetica" charset="0"/>
                <a:sym typeface="Symbol" charset="2"/>
              </a:rPr>
              <a:t>v </a:t>
            </a:r>
            <a:r>
              <a:rPr kumimoji="1" lang="en-US" sz="1800" b="1" i="1" dirty="0">
                <a:solidFill>
                  <a:srgbClr val="000000"/>
                </a:solidFill>
                <a:latin typeface="Helvetica" charset="0"/>
                <a:sym typeface="Symbol" charset="2"/>
              </a:rPr>
              <a:t>= </a:t>
            </a:r>
            <a:r>
              <a:rPr kumimoji="1" lang="en-US" sz="1800" b="1" i="1" dirty="0">
                <a:solidFill>
                  <a:srgbClr val="434342"/>
                </a:solidFill>
                <a:latin typeface="Helvetica" charset="0"/>
                <a:sym typeface="Symbol" charset="2"/>
              </a:rPr>
              <a:t>2</a:t>
            </a:r>
          </a:p>
        </p:txBody>
      </p:sp>
      <p:sp>
        <p:nvSpPr>
          <p:cNvPr id="39" name="Line Callout 1 38"/>
          <p:cNvSpPr/>
          <p:nvPr/>
        </p:nvSpPr>
        <p:spPr>
          <a:xfrm>
            <a:off x="5881021" y="2903690"/>
            <a:ext cx="814686" cy="622620"/>
          </a:xfrm>
          <a:prstGeom prst="borderCallout1">
            <a:avLst>
              <a:gd name="adj1" fmla="val 29370"/>
              <a:gd name="adj2" fmla="val 102354"/>
              <a:gd name="adj3" fmla="val -13447"/>
              <a:gd name="adj4" fmla="val 116199"/>
            </a:avLst>
          </a:prstGeom>
          <a:solidFill>
            <a:srgbClr val="BBC9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smtClean="0">
                <a:solidFill>
                  <a:srgbClr val="FF0000"/>
                </a:solidFill>
                <a:latin typeface="Helvetica" charset="0"/>
                <a:sym typeface="Symbol" charset="2"/>
              </a:rPr>
              <a:t>=5</a:t>
            </a:r>
          </a:p>
          <a:p>
            <a:r>
              <a:rPr kumimoji="1" lang="en-US" sz="1400" b="1" i="1" dirty="0" smtClean="0">
                <a:solidFill>
                  <a:srgbClr val="434342"/>
                </a:solidFill>
                <a:latin typeface="Helvetica" charset="0"/>
                <a:sym typeface="Symbol" charset="2"/>
              </a:rPr>
              <a:t> </a:t>
            </a:r>
            <a:r>
              <a:rPr kumimoji="1" lang="en-US" sz="1400" b="1" i="1" dirty="0">
                <a:solidFill>
                  <a:srgbClr val="434342"/>
                </a:solidFill>
                <a:latin typeface="Helvetica" charset="0"/>
                <a:sym typeface="Symbol" charset="2"/>
              </a:rPr>
              <a:t>= </a:t>
            </a:r>
          </a:p>
          <a:p>
            <a:r>
              <a:rPr kumimoji="1" lang="en-US" sz="1400" b="1" i="1" dirty="0" smtClean="0">
                <a:solidFill>
                  <a:srgbClr val="000000"/>
                </a:solidFill>
                <a:latin typeface="Helvetica" charset="0"/>
                <a:sym typeface="Symbol" charset="2"/>
              </a:rPr>
              <a:t>v = </a:t>
            </a:r>
            <a:r>
              <a:rPr kumimoji="1" lang="en-US" sz="1400" b="1" i="1" dirty="0">
                <a:solidFill>
                  <a:srgbClr val="000000"/>
                </a:solidFill>
                <a:latin typeface="Helvetica" charset="0"/>
                <a:sym typeface="Symbol" charset="2"/>
              </a:rPr>
              <a:t>5</a:t>
            </a:r>
            <a:endParaRPr kumimoji="1" lang="en-US" sz="1400" b="1" i="1" dirty="0">
              <a:solidFill>
                <a:srgbClr val="434342"/>
              </a:solidFill>
              <a:latin typeface="Helvetica" charset="0"/>
              <a:sym typeface="Symbol" charset="2"/>
            </a:endParaRPr>
          </a:p>
        </p:txBody>
      </p:sp>
      <p:sp>
        <p:nvSpPr>
          <p:cNvPr id="40" name="Line Callout 1 39"/>
          <p:cNvSpPr/>
          <p:nvPr/>
        </p:nvSpPr>
        <p:spPr>
          <a:xfrm>
            <a:off x="6259269" y="1279829"/>
            <a:ext cx="882420" cy="808885"/>
          </a:xfrm>
          <a:prstGeom prst="borderCallout1">
            <a:avLst>
              <a:gd name="adj1" fmla="val 29370"/>
              <a:gd name="adj2" fmla="val 102354"/>
              <a:gd name="adj3" fmla="val 37001"/>
              <a:gd name="adj4" fmla="val 130890"/>
            </a:avLst>
          </a:prstGeom>
          <a:solidFill>
            <a:srgbClr val="BBC9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eaLnBrk="1" hangingPunct="1">
              <a:buFont typeface="Symbol" charset="0"/>
              <a:buChar char="a"/>
            </a:pPr>
            <a:r>
              <a:rPr kumimoji="1" lang="en-US" sz="1800" b="1" i="1" dirty="0" smtClean="0">
                <a:solidFill>
                  <a:srgbClr val="434342"/>
                </a:solidFill>
                <a:latin typeface="Helvetica" charset="0"/>
                <a:sym typeface="Symbol" charset="2"/>
              </a:rPr>
              <a:t>= </a:t>
            </a:r>
            <a:r>
              <a:rPr kumimoji="1" lang="en-US" sz="1800" b="1" i="1" dirty="0">
                <a:solidFill>
                  <a:srgbClr val="434342"/>
                </a:solidFill>
                <a:latin typeface="Helvetica" charset="0"/>
                <a:sym typeface="Symbol" charset="2"/>
              </a:rPr>
              <a:t>4</a:t>
            </a:r>
            <a:endParaRPr kumimoji="1" lang="en-US" sz="1800" b="1" i="1" dirty="0" smtClean="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a:t>
            </a:r>
            <a:r>
              <a:rPr kumimoji="1" lang="en-US" sz="1800" b="1" i="1" dirty="0" smtClean="0">
                <a:solidFill>
                  <a:srgbClr val="3366FF"/>
                </a:solidFill>
                <a:latin typeface="Helvetica" charset="0"/>
                <a:sym typeface="Symbol" charset="2"/>
              </a:rPr>
              <a:t>5</a:t>
            </a:r>
            <a:endParaRPr kumimoji="1" lang="en-US" sz="1800" b="1" i="1" dirty="0">
              <a:solidFill>
                <a:srgbClr val="3366FF"/>
              </a:solidFill>
              <a:latin typeface="Helvetica" charset="0"/>
              <a:sym typeface="Symbol" charset="2"/>
            </a:endParaRPr>
          </a:p>
          <a:p>
            <a:pPr eaLnBrk="1" hangingPunct="1"/>
            <a:r>
              <a:rPr kumimoji="1" lang="en-US" sz="1800" b="1" i="1" dirty="0" smtClean="0">
                <a:solidFill>
                  <a:srgbClr val="000000"/>
                </a:solidFill>
                <a:latin typeface="Helvetica" charset="0"/>
                <a:sym typeface="Symbol" charset="2"/>
              </a:rPr>
              <a:t>v </a:t>
            </a:r>
            <a:r>
              <a:rPr kumimoji="1" lang="en-US" sz="1800" b="1" i="1" dirty="0">
                <a:solidFill>
                  <a:srgbClr val="000000"/>
                </a:solidFill>
                <a:latin typeface="Helvetica" charset="0"/>
                <a:sym typeface="Symbol" charset="2"/>
              </a:rPr>
              <a:t>= </a:t>
            </a:r>
            <a:r>
              <a:rPr kumimoji="1" lang="en-US" sz="1800" b="1" i="1" dirty="0">
                <a:solidFill>
                  <a:srgbClr val="434342"/>
                </a:solidFill>
                <a:latin typeface="Helvetica" charset="0"/>
                <a:sym typeface="Symbol" charset="2"/>
              </a:rPr>
              <a:t>5</a:t>
            </a:r>
          </a:p>
        </p:txBody>
      </p:sp>
      <p:sp>
        <p:nvSpPr>
          <p:cNvPr id="41" name="Line Callout 1 40"/>
          <p:cNvSpPr/>
          <p:nvPr/>
        </p:nvSpPr>
        <p:spPr>
          <a:xfrm>
            <a:off x="7112493" y="2839872"/>
            <a:ext cx="814686" cy="622620"/>
          </a:xfrm>
          <a:prstGeom prst="borderCallout1">
            <a:avLst>
              <a:gd name="adj1" fmla="val 29370"/>
              <a:gd name="adj2" fmla="val 102354"/>
              <a:gd name="adj3" fmla="val -2568"/>
              <a:gd name="adj4" fmla="val 114121"/>
            </a:avLst>
          </a:prstGeom>
          <a:solidFill>
            <a:srgbClr val="BBC9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smtClean="0">
                <a:solidFill>
                  <a:srgbClr val="FF0000"/>
                </a:solidFill>
                <a:latin typeface="Helvetica" charset="0"/>
                <a:sym typeface="Symbol" charset="2"/>
              </a:rPr>
              <a:t>=4</a:t>
            </a:r>
          </a:p>
          <a:p>
            <a:r>
              <a:rPr kumimoji="1" lang="en-US" sz="1400" b="1" i="1" dirty="0" smtClean="0">
                <a:solidFill>
                  <a:srgbClr val="434342"/>
                </a:solidFill>
                <a:latin typeface="Helvetica" charset="0"/>
                <a:sym typeface="Symbol" charset="2"/>
              </a:rPr>
              <a:t> </a:t>
            </a:r>
            <a:r>
              <a:rPr kumimoji="1" lang="en-US" sz="1400" b="1" i="1" dirty="0">
                <a:solidFill>
                  <a:srgbClr val="434342"/>
                </a:solidFill>
                <a:latin typeface="Helvetica" charset="0"/>
                <a:sym typeface="Symbol" charset="2"/>
              </a:rPr>
              <a:t>= </a:t>
            </a:r>
            <a:r>
              <a:rPr kumimoji="1" lang="en-US" sz="1400" b="1" i="1" dirty="0" smtClean="0">
                <a:solidFill>
                  <a:srgbClr val="434342"/>
                </a:solidFill>
                <a:latin typeface="Helvetica" charset="0"/>
                <a:sym typeface="Symbol" charset="2"/>
              </a:rPr>
              <a:t>5</a:t>
            </a:r>
            <a:endParaRPr kumimoji="1" lang="en-US" sz="1400" b="1" i="1" dirty="0">
              <a:solidFill>
                <a:srgbClr val="434342"/>
              </a:solidFill>
              <a:latin typeface="Helvetica" charset="0"/>
              <a:sym typeface="Symbol" charset="2"/>
            </a:endParaRPr>
          </a:p>
          <a:p>
            <a:r>
              <a:rPr kumimoji="1" lang="en-US" sz="1400" b="1" i="1" dirty="0" smtClean="0">
                <a:solidFill>
                  <a:srgbClr val="000000"/>
                </a:solidFill>
                <a:latin typeface="Helvetica" charset="0"/>
                <a:sym typeface="Symbol" charset="2"/>
              </a:rPr>
              <a:t>v = </a:t>
            </a:r>
            <a:r>
              <a:rPr kumimoji="1" lang="en-US" sz="1400" b="1" i="1" dirty="0">
                <a:solidFill>
                  <a:srgbClr val="000000"/>
                </a:solidFill>
                <a:latin typeface="Helvetica" charset="0"/>
                <a:sym typeface="Symbol" charset="2"/>
              </a:rPr>
              <a:t>7</a:t>
            </a:r>
            <a:endParaRPr kumimoji="1" lang="en-US" sz="1400" b="1" i="1" dirty="0">
              <a:solidFill>
                <a:srgbClr val="434342"/>
              </a:solidFill>
              <a:latin typeface="Helvetica" charset="0"/>
              <a:sym typeface="Symbol" charset="2"/>
            </a:endParaRPr>
          </a:p>
        </p:txBody>
      </p:sp>
      <p:sp>
        <p:nvSpPr>
          <p:cNvPr id="42" name="Line Callout 1 41"/>
          <p:cNvSpPr/>
          <p:nvPr/>
        </p:nvSpPr>
        <p:spPr>
          <a:xfrm>
            <a:off x="1894692" y="435713"/>
            <a:ext cx="882420" cy="808885"/>
          </a:xfrm>
          <a:prstGeom prst="borderCallout1">
            <a:avLst>
              <a:gd name="adj1" fmla="val 29370"/>
              <a:gd name="adj2" fmla="val 102354"/>
              <a:gd name="adj3" fmla="val 8741"/>
              <a:gd name="adj4" fmla="val 308394"/>
            </a:avLst>
          </a:prstGeom>
          <a:solidFill>
            <a:srgbClr val="BBC9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800" b="1" i="1" dirty="0" smtClean="0">
                <a:solidFill>
                  <a:srgbClr val="FF0000"/>
                </a:solidFill>
                <a:latin typeface="Helvetica" charset="0"/>
                <a:sym typeface="Symbol" charset="2"/>
              </a:rPr>
              <a:t>=5</a:t>
            </a:r>
          </a:p>
          <a:p>
            <a:pPr eaLnBrk="1" hangingPunct="1"/>
            <a:r>
              <a:rPr kumimoji="1" lang="en-US" sz="1800" b="1" i="1" dirty="0">
                <a:solidFill>
                  <a:srgbClr val="434342"/>
                </a:solidFill>
                <a:latin typeface="Helvetica" charset="0"/>
                <a:sym typeface="Symbol" charset="2"/>
              </a:rPr>
              <a:t> = +</a:t>
            </a:r>
            <a:r>
              <a:rPr kumimoji="1" lang="en-US" sz="1800" b="1" i="1" dirty="0" smtClean="0">
                <a:solidFill>
                  <a:srgbClr val="434342"/>
                </a:solidFill>
                <a:latin typeface="Helvetica" charset="0"/>
                <a:sym typeface="Symbol" charset="2"/>
              </a:rPr>
              <a:t></a:t>
            </a:r>
            <a:endParaRPr kumimoji="1" lang="en-US" sz="1800" b="1" i="1" dirty="0">
              <a:solidFill>
                <a:srgbClr val="434342"/>
              </a:solidFill>
              <a:latin typeface="Helvetica" charset="0"/>
              <a:sym typeface="Symbol" charset="2"/>
            </a:endParaRPr>
          </a:p>
          <a:p>
            <a:r>
              <a:rPr kumimoji="1" lang="en-US" sz="1800" b="1" i="1" dirty="0" smtClean="0">
                <a:solidFill>
                  <a:srgbClr val="000000"/>
                </a:solidFill>
                <a:latin typeface="Helvetica" charset="0"/>
                <a:sym typeface="Symbol" charset="2"/>
              </a:rPr>
              <a:t>v </a:t>
            </a:r>
            <a:r>
              <a:rPr kumimoji="1" lang="en-US" sz="1800" b="1" i="1" dirty="0">
                <a:solidFill>
                  <a:srgbClr val="000000"/>
                </a:solidFill>
                <a:latin typeface="Helvetica" charset="0"/>
                <a:sym typeface="Symbol" charset="2"/>
              </a:rPr>
              <a:t>= </a:t>
            </a:r>
            <a:r>
              <a:rPr kumimoji="1" lang="en-US" sz="1800" b="1" i="1" dirty="0" smtClean="0">
                <a:solidFill>
                  <a:srgbClr val="000000"/>
                </a:solidFill>
                <a:latin typeface="Helvetica" charset="0"/>
                <a:sym typeface="Symbol" charset="2"/>
              </a:rPr>
              <a:t>5</a:t>
            </a:r>
            <a:endParaRPr kumimoji="1" lang="en-US" sz="1800" b="1" i="1" dirty="0">
              <a:solidFill>
                <a:srgbClr val="434342"/>
              </a:solidFill>
              <a:latin typeface="Helvetica" charset="0"/>
              <a:sym typeface="Symbol" charset="2"/>
            </a:endParaRPr>
          </a:p>
        </p:txBody>
      </p:sp>
      <p:sp>
        <p:nvSpPr>
          <p:cNvPr id="5" name="TextBox 4"/>
          <p:cNvSpPr txBox="1"/>
          <p:nvPr/>
        </p:nvSpPr>
        <p:spPr>
          <a:xfrm>
            <a:off x="1499748" y="4463101"/>
            <a:ext cx="2252011" cy="584776"/>
          </a:xfrm>
          <a:prstGeom prst="rect">
            <a:avLst/>
          </a:prstGeom>
          <a:solidFill>
            <a:schemeClr val="bg1"/>
          </a:solidFill>
          <a:ln>
            <a:solidFill>
              <a:srgbClr val="FF0000"/>
            </a:solidFill>
          </a:ln>
        </p:spPr>
        <p:txBody>
          <a:bodyPr wrap="square" rtlCol="0">
            <a:spAutoFit/>
          </a:bodyPr>
          <a:lstStyle/>
          <a:p>
            <a:r>
              <a:rPr lang="en-US" dirty="0" smtClean="0">
                <a:solidFill>
                  <a:srgbClr val="FF0000"/>
                </a:solidFill>
              </a:rPr>
              <a:t>Max Node</a:t>
            </a:r>
            <a:endParaRPr lang="en-US" dirty="0">
              <a:solidFill>
                <a:srgbClr val="FF0000"/>
              </a:solidFill>
            </a:endParaRPr>
          </a:p>
        </p:txBody>
      </p:sp>
      <p:sp>
        <p:nvSpPr>
          <p:cNvPr id="43" name="TextBox 42"/>
          <p:cNvSpPr txBox="1"/>
          <p:nvPr/>
        </p:nvSpPr>
        <p:spPr>
          <a:xfrm>
            <a:off x="6091949" y="4404704"/>
            <a:ext cx="1995500" cy="584776"/>
          </a:xfrm>
          <a:prstGeom prst="rect">
            <a:avLst/>
          </a:prstGeom>
          <a:solidFill>
            <a:srgbClr val="FFFFFF"/>
          </a:solidFill>
          <a:ln>
            <a:solidFill>
              <a:srgbClr val="3366FF"/>
            </a:solidFill>
          </a:ln>
        </p:spPr>
        <p:txBody>
          <a:bodyPr wrap="square" rtlCol="0">
            <a:spAutoFit/>
          </a:bodyPr>
          <a:lstStyle/>
          <a:p>
            <a:r>
              <a:rPr lang="en-US" dirty="0" smtClean="0">
                <a:solidFill>
                  <a:srgbClr val="3366FF"/>
                </a:solidFill>
              </a:rPr>
              <a:t>Min Node</a:t>
            </a:r>
            <a:endParaRPr lang="en-US" dirty="0">
              <a:solidFill>
                <a:srgbClr val="3366FF"/>
              </a:solidFill>
            </a:endParaRPr>
          </a:p>
        </p:txBody>
      </p:sp>
    </p:spTree>
    <p:extLst>
      <p:ext uri="{BB962C8B-B14F-4D97-AF65-F5344CB8AC3E}">
        <p14:creationId xmlns:p14="http://schemas.microsoft.com/office/powerpoint/2010/main" val="820798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2" grpId="0" animBg="1"/>
      <p:bldP spid="23" grpId="0" animBg="1"/>
      <p:bldP spid="24" grpId="0" animBg="1"/>
      <p:bldP spid="25" grpId="0" animBg="1"/>
      <p:bldP spid="26" grpId="0" animBg="1"/>
      <p:bldP spid="27" grpId="0" animBg="1"/>
      <p:bldP spid="28" grpId="0" animBg="1"/>
      <p:bldP spid="29"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DE31AB-598E-8442-AB54-6D4D86C0F604}" type="slidenum">
              <a:rPr lang="en-US" smtClean="0"/>
              <a:pPr/>
              <a:t>23</a:t>
            </a:fld>
            <a:endParaRPr lang="en-US"/>
          </a:p>
        </p:txBody>
      </p:sp>
      <p:pic>
        <p:nvPicPr>
          <p:cNvPr id="6" name="Picture 5"/>
          <p:cNvPicPr>
            <a:picLocks noChangeAspect="1"/>
          </p:cNvPicPr>
          <p:nvPr/>
        </p:nvPicPr>
        <p:blipFill>
          <a:blip r:embed="rId2"/>
          <a:stretch>
            <a:fillRect/>
          </a:stretch>
        </p:blipFill>
        <p:spPr>
          <a:xfrm>
            <a:off x="88470" y="1083733"/>
            <a:ext cx="8936997" cy="4478866"/>
          </a:xfrm>
          <a:prstGeom prst="rect">
            <a:avLst/>
          </a:prstGeom>
        </p:spPr>
      </p:pic>
    </p:spTree>
    <p:extLst>
      <p:ext uri="{BB962C8B-B14F-4D97-AF65-F5344CB8AC3E}">
        <p14:creationId xmlns:p14="http://schemas.microsoft.com/office/powerpoint/2010/main" val="25546011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DE31AB-598E-8442-AB54-6D4D86C0F604}" type="slidenum">
              <a:rPr lang="en-US" smtClean="0"/>
              <a:pPr/>
              <a:t>24</a:t>
            </a:fld>
            <a:endParaRPr lang="en-US"/>
          </a:p>
        </p:txBody>
      </p:sp>
      <p:pic>
        <p:nvPicPr>
          <p:cNvPr id="6" name="Picture 5"/>
          <p:cNvPicPr>
            <a:picLocks noChangeAspect="1"/>
          </p:cNvPicPr>
          <p:nvPr/>
        </p:nvPicPr>
        <p:blipFill>
          <a:blip r:embed="rId2"/>
          <a:stretch>
            <a:fillRect/>
          </a:stretch>
        </p:blipFill>
        <p:spPr>
          <a:xfrm>
            <a:off x="127000" y="638174"/>
            <a:ext cx="8915400" cy="4416425"/>
          </a:xfrm>
          <a:prstGeom prst="rect">
            <a:avLst/>
          </a:prstGeom>
        </p:spPr>
      </p:pic>
    </p:spTree>
    <p:extLst>
      <p:ext uri="{BB962C8B-B14F-4D97-AF65-F5344CB8AC3E}">
        <p14:creationId xmlns:p14="http://schemas.microsoft.com/office/powerpoint/2010/main" val="401343772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619830"/>
          </a:xfrm>
        </p:spPr>
        <p:txBody>
          <a:bodyPr>
            <a:normAutofit fontScale="90000"/>
          </a:bodyPr>
          <a:lstStyle/>
          <a:p>
            <a:r>
              <a:rPr lang="en-US" i="1" dirty="0" smtClean="0">
                <a:sym typeface="Symbol" charset="2"/>
              </a:rPr>
              <a:t></a:t>
            </a:r>
            <a:r>
              <a:rPr lang="en-US" i="1" dirty="0">
                <a:sym typeface="Symbol" charset="2"/>
              </a:rPr>
              <a:t>-</a:t>
            </a:r>
            <a:r>
              <a:rPr lang="en-US" dirty="0"/>
              <a:t> </a:t>
            </a:r>
            <a:r>
              <a:rPr lang="en-US" dirty="0" smtClean="0"/>
              <a:t>algorithm DEMO</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DE31AB-598E-8442-AB54-6D4D86C0F604}" type="slidenum">
              <a:rPr lang="en-US" smtClean="0"/>
              <a:pPr/>
              <a:t>25</a:t>
            </a:fld>
            <a:endParaRPr lang="en-US"/>
          </a:p>
        </p:txBody>
      </p:sp>
      <p:sp>
        <p:nvSpPr>
          <p:cNvPr id="5" name="TextBox 4"/>
          <p:cNvSpPr txBox="1"/>
          <p:nvPr/>
        </p:nvSpPr>
        <p:spPr>
          <a:xfrm>
            <a:off x="1007679" y="5102854"/>
            <a:ext cx="7205781" cy="646331"/>
          </a:xfrm>
          <a:prstGeom prst="rect">
            <a:avLst/>
          </a:prstGeom>
          <a:noFill/>
        </p:spPr>
        <p:txBody>
          <a:bodyPr wrap="none" rtlCol="0">
            <a:spAutoFit/>
          </a:bodyPr>
          <a:lstStyle/>
          <a:p>
            <a:pPr eaLnBrk="1" hangingPunct="1"/>
            <a:r>
              <a:rPr lang="en-US" sz="1800" dirty="0">
                <a:solidFill>
                  <a:srgbClr val="000000"/>
                </a:solidFill>
                <a:ea typeface="ＭＳ Ｐゴシック" charset="0"/>
                <a:cs typeface="+mn-cs"/>
                <a:hlinkClick r:id="rId2"/>
              </a:rPr>
              <a:t>http://www.ocf.berkeley.edu/~yosenl/extras/alphabeta/</a:t>
            </a:r>
            <a:r>
              <a:rPr lang="en-US" sz="1800" dirty="0" smtClean="0">
                <a:solidFill>
                  <a:srgbClr val="000000"/>
                </a:solidFill>
                <a:ea typeface="ＭＳ Ｐゴシック" charset="0"/>
                <a:cs typeface="+mn-cs"/>
                <a:hlinkClick r:id="rId2"/>
              </a:rPr>
              <a:t>alphabeta.html</a:t>
            </a:r>
            <a:endParaRPr lang="en-US" sz="1800" dirty="0" smtClean="0">
              <a:solidFill>
                <a:srgbClr val="000000"/>
              </a:solidFill>
              <a:ea typeface="ＭＳ Ｐゴシック" charset="0"/>
              <a:cs typeface="+mn-cs"/>
            </a:endParaRPr>
          </a:p>
          <a:p>
            <a:pPr eaLnBrk="1" hangingPunct="1"/>
            <a:endParaRPr lang="en-US" sz="1800" dirty="0">
              <a:solidFill>
                <a:srgbClr val="000000"/>
              </a:solidFill>
              <a:ea typeface="ＭＳ Ｐゴシック" charset="0"/>
              <a:cs typeface="+mn-cs"/>
            </a:endParaRPr>
          </a:p>
        </p:txBody>
      </p:sp>
      <p:pic>
        <p:nvPicPr>
          <p:cNvPr id="7" name="Picture 6"/>
          <p:cNvPicPr>
            <a:picLocks noChangeAspect="1"/>
          </p:cNvPicPr>
          <p:nvPr/>
        </p:nvPicPr>
        <p:blipFill>
          <a:blip r:embed="rId3"/>
          <a:stretch>
            <a:fillRect/>
          </a:stretch>
        </p:blipFill>
        <p:spPr>
          <a:xfrm>
            <a:off x="1422397" y="1575498"/>
            <a:ext cx="6206067" cy="3106976"/>
          </a:xfrm>
          <a:prstGeom prst="rect">
            <a:avLst/>
          </a:prstGeom>
        </p:spPr>
      </p:pic>
    </p:spTree>
    <p:extLst>
      <p:ext uri="{BB962C8B-B14F-4D97-AF65-F5344CB8AC3E}">
        <p14:creationId xmlns:p14="http://schemas.microsoft.com/office/powerpoint/2010/main" val="126493388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663575" y="338138"/>
            <a:ext cx="7772400" cy="1143000"/>
          </a:xfrm>
        </p:spPr>
        <p:txBody>
          <a:bodyPr/>
          <a:lstStyle/>
          <a:p>
            <a:pPr eaLnBrk="1" hangingPunct="1"/>
            <a:r>
              <a:rPr lang="en-US"/>
              <a:t>Comments on Alpha-Beta</a:t>
            </a:r>
          </a:p>
        </p:txBody>
      </p:sp>
      <p:sp>
        <p:nvSpPr>
          <p:cNvPr id="617475" name="Rectangle 3"/>
          <p:cNvSpPr>
            <a:spLocks noGrp="1" noChangeArrowheads="1"/>
          </p:cNvSpPr>
          <p:nvPr>
            <p:ph idx="1"/>
          </p:nvPr>
        </p:nvSpPr>
        <p:spPr>
          <a:xfrm>
            <a:off x="610287" y="1506538"/>
            <a:ext cx="8172901" cy="4838700"/>
          </a:xfrm>
        </p:spPr>
        <p:txBody>
          <a:bodyPr>
            <a:normAutofit/>
          </a:bodyPr>
          <a:lstStyle/>
          <a:p>
            <a:pPr eaLnBrk="1" hangingPunct="1">
              <a:lnSpc>
                <a:spcPct val="90000"/>
              </a:lnSpc>
            </a:pPr>
            <a:r>
              <a:rPr lang="en-US" sz="2400" dirty="0"/>
              <a:t>Pruning does not affect final results</a:t>
            </a:r>
          </a:p>
          <a:p>
            <a:pPr eaLnBrk="1" hangingPunct="1">
              <a:lnSpc>
                <a:spcPct val="90000"/>
              </a:lnSpc>
            </a:pPr>
            <a:r>
              <a:rPr lang="en-US" sz="2400" dirty="0"/>
              <a:t>Entire </a:t>
            </a:r>
            <a:r>
              <a:rPr lang="en-US" sz="2400" dirty="0" err="1"/>
              <a:t>subtrees</a:t>
            </a:r>
            <a:r>
              <a:rPr lang="en-US" sz="2400" dirty="0"/>
              <a:t> can be pruned</a:t>
            </a:r>
          </a:p>
          <a:p>
            <a:pPr eaLnBrk="1" hangingPunct="1">
              <a:lnSpc>
                <a:spcPct val="90000"/>
              </a:lnSpc>
            </a:pPr>
            <a:r>
              <a:rPr lang="en-US" sz="2400" dirty="0"/>
              <a:t>Good move </a:t>
            </a:r>
            <a:r>
              <a:rPr lang="en-US" sz="2400" i="1" dirty="0"/>
              <a:t>ordering</a:t>
            </a:r>
            <a:r>
              <a:rPr lang="en-US" sz="2400" dirty="0"/>
              <a:t> improves effectiveness of pruning</a:t>
            </a:r>
          </a:p>
          <a:p>
            <a:pPr lvl="1" eaLnBrk="1" hangingPunct="1">
              <a:lnSpc>
                <a:spcPct val="90000"/>
              </a:lnSpc>
            </a:pPr>
            <a:r>
              <a:rPr lang="en-US" sz="2000" dirty="0"/>
              <a:t>Want to look at best child first</a:t>
            </a:r>
          </a:p>
          <a:p>
            <a:pPr eaLnBrk="1" hangingPunct="1">
              <a:lnSpc>
                <a:spcPct val="90000"/>
              </a:lnSpc>
            </a:pPr>
            <a:r>
              <a:rPr lang="en-US" sz="2400" dirty="0"/>
              <a:t>With “perfect ordering,” time complexity is O(b</a:t>
            </a:r>
            <a:r>
              <a:rPr lang="en-US" sz="2400" baseline="30000" dirty="0"/>
              <a:t>m/2</a:t>
            </a:r>
            <a:r>
              <a:rPr lang="en-US" sz="2400" dirty="0"/>
              <a:t>)</a:t>
            </a:r>
          </a:p>
          <a:p>
            <a:pPr lvl="1" eaLnBrk="1" hangingPunct="1">
              <a:lnSpc>
                <a:spcPct val="90000"/>
              </a:lnSpc>
            </a:pPr>
            <a:r>
              <a:rPr lang="en-US" sz="2100" dirty="0"/>
              <a:t>S</a:t>
            </a:r>
            <a:r>
              <a:rPr lang="en-US" sz="2100" dirty="0" smtClean="0"/>
              <a:t>earch </a:t>
            </a:r>
            <a:r>
              <a:rPr lang="en-US" sz="2100" dirty="0"/>
              <a:t>is effectively only half as </a:t>
            </a:r>
            <a:r>
              <a:rPr lang="en-US" sz="2100" dirty="0" smtClean="0"/>
              <a:t>deep [b</a:t>
            </a:r>
            <a:r>
              <a:rPr lang="en-US" sz="2100" baseline="30000" dirty="0" smtClean="0"/>
              <a:t>(m/2)</a:t>
            </a:r>
            <a:r>
              <a:rPr lang="en-US" sz="2100" dirty="0" smtClean="0"/>
              <a:t>]</a:t>
            </a:r>
          </a:p>
          <a:p>
            <a:pPr lvl="2" eaLnBrk="1" hangingPunct="1">
              <a:lnSpc>
                <a:spcPct val="90000"/>
              </a:lnSpc>
            </a:pPr>
            <a:r>
              <a:rPr lang="en-US" sz="1900" dirty="0"/>
              <a:t>Can look twice as far as </a:t>
            </a:r>
            <a:r>
              <a:rPr lang="en-US" sz="1900" dirty="0" err="1"/>
              <a:t>minimax</a:t>
            </a:r>
            <a:r>
              <a:rPr lang="en-US" sz="1900" dirty="0"/>
              <a:t> in the same amount of time</a:t>
            </a:r>
          </a:p>
          <a:p>
            <a:pPr eaLnBrk="1" hangingPunct="1">
              <a:lnSpc>
                <a:spcPct val="90000"/>
              </a:lnSpc>
            </a:pPr>
            <a:r>
              <a:rPr lang="en-US" sz="2500" dirty="0" smtClean="0"/>
              <a:t>Various </a:t>
            </a:r>
            <a:r>
              <a:rPr lang="en-US" sz="2500" dirty="0"/>
              <a:t>other improvements are also possible</a:t>
            </a:r>
          </a:p>
          <a:p>
            <a:pPr eaLnBrk="1" hangingPunct="1">
              <a:lnSpc>
                <a:spcPct val="90000"/>
              </a:lnSpc>
            </a:pPr>
            <a:r>
              <a:rPr lang="en-US" sz="2500" dirty="0">
                <a:solidFill>
                  <a:schemeClr val="accent2"/>
                </a:solidFill>
              </a:rPr>
              <a:t>However, still not good enough to reach end of any significant games in real time!</a:t>
            </a:r>
          </a:p>
        </p:txBody>
      </p:sp>
      <p:sp>
        <p:nvSpPr>
          <p:cNvPr id="77826" name="Slide Number Placeholder 5"/>
          <p:cNvSpPr>
            <a:spLocks noGrp="1"/>
          </p:cNvSpPr>
          <p:nvPr>
            <p:ph type="sldNum" sz="quarter" idx="12"/>
          </p:nvPr>
        </p:nvSpPr>
        <p:spPr>
          <a:noFill/>
        </p:spPr>
        <p:txBody>
          <a:bodyPr/>
          <a:lstStyle/>
          <a:p>
            <a:fld id="{2A208C48-E457-9D42-936A-AB9F242B2FD1}" type="slidenum">
              <a:rPr lang="en-US" smtClean="0"/>
              <a:pPr/>
              <a:t>26</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7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74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747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1747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1747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1747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1747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174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74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539750" y="609600"/>
            <a:ext cx="8188325" cy="1143000"/>
          </a:xfrm>
        </p:spPr>
        <p:txBody>
          <a:bodyPr>
            <a:normAutofit fontScale="90000"/>
          </a:bodyPr>
          <a:lstStyle/>
          <a:p>
            <a:pPr eaLnBrk="1" hangingPunct="1"/>
            <a:r>
              <a:rPr lang="en-US" sz="4000"/>
              <a:t>Making Game Search Tractable</a:t>
            </a:r>
            <a:br>
              <a:rPr lang="en-US" sz="4000"/>
            </a:br>
            <a:r>
              <a:rPr lang="en-US" sz="3200">
                <a:solidFill>
                  <a:schemeClr val="hlink"/>
                </a:solidFill>
              </a:rPr>
              <a:t>Shifting to Heuristic/Imperfect Information</a:t>
            </a:r>
            <a:endParaRPr lang="en-US"/>
          </a:p>
        </p:txBody>
      </p:sp>
      <p:sp>
        <p:nvSpPr>
          <p:cNvPr id="618499" name="Rectangle 3"/>
          <p:cNvSpPr>
            <a:spLocks noGrp="1" noChangeArrowheads="1"/>
          </p:cNvSpPr>
          <p:nvPr>
            <p:ph idx="1"/>
          </p:nvPr>
        </p:nvSpPr>
        <p:spPr>
          <a:xfrm>
            <a:off x="685800" y="2039938"/>
            <a:ext cx="7772400" cy="4114800"/>
          </a:xfrm>
        </p:spPr>
        <p:txBody>
          <a:bodyPr>
            <a:normAutofit lnSpcReduction="10000"/>
          </a:bodyPr>
          <a:lstStyle/>
          <a:p>
            <a:pPr eaLnBrk="1" hangingPunct="1"/>
            <a:r>
              <a:rPr lang="en-US" sz="2400"/>
              <a:t>Minimax and alpha-beta pruning require too much search to reach leaf nodes of game</a:t>
            </a:r>
          </a:p>
          <a:p>
            <a:pPr lvl="1" eaLnBrk="1" hangingPunct="1"/>
            <a:r>
              <a:rPr lang="en-US" sz="2000"/>
              <a:t>Usually impractical within reasonable time bounds</a:t>
            </a:r>
          </a:p>
          <a:p>
            <a:pPr lvl="1" eaLnBrk="1" hangingPunct="1"/>
            <a:r>
              <a:rPr lang="en-US" sz="2000"/>
              <a:t>Although recent approaches are doing huge searches offline and storing tables for use during games</a:t>
            </a:r>
          </a:p>
          <a:p>
            <a:pPr eaLnBrk="1" hangingPunct="1"/>
            <a:r>
              <a:rPr lang="en-US" sz="2400"/>
              <a:t>Alternative</a:t>
            </a:r>
          </a:p>
          <a:p>
            <a:pPr lvl="1" eaLnBrk="1" hangingPunct="1"/>
            <a:r>
              <a:rPr lang="en-US" sz="2100"/>
              <a:t>Cut off search earlier (replace TERMINAL-TEST by CUTOFF-TEST)</a:t>
            </a:r>
          </a:p>
          <a:p>
            <a:pPr lvl="1" eaLnBrk="1" hangingPunct="1"/>
            <a:r>
              <a:rPr lang="en-US" sz="2100"/>
              <a:t>Apply heuristic evaluation function EVAL to replace the utility function of alpha-beta</a:t>
            </a:r>
          </a:p>
          <a:p>
            <a:pPr lvl="1" eaLnBrk="1" hangingPunct="1"/>
            <a:r>
              <a:rPr lang="en-US" sz="2100"/>
              <a:t>Deal with other consequences of cutting off search</a:t>
            </a:r>
          </a:p>
        </p:txBody>
      </p:sp>
      <p:sp>
        <p:nvSpPr>
          <p:cNvPr id="79874" name="Slide Number Placeholder 5"/>
          <p:cNvSpPr>
            <a:spLocks noGrp="1"/>
          </p:cNvSpPr>
          <p:nvPr>
            <p:ph type="sldNum" sz="quarter" idx="12"/>
          </p:nvPr>
        </p:nvSpPr>
        <p:spPr>
          <a:noFill/>
        </p:spPr>
        <p:txBody>
          <a:bodyPr/>
          <a:lstStyle/>
          <a:p>
            <a:fld id="{2E40787C-6CF4-0C44-A562-6F05351F08CF}" type="slidenum">
              <a:rPr lang="en-US" smtClean="0"/>
              <a:pPr/>
              <a:t>27</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8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18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18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84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184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18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184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en-US"/>
              <a:t>Cutting Off Search</a:t>
            </a:r>
          </a:p>
        </p:txBody>
      </p:sp>
      <p:sp>
        <p:nvSpPr>
          <p:cNvPr id="619523" name="Rectangle 3"/>
          <p:cNvSpPr>
            <a:spLocks noGrp="1" noChangeArrowheads="1"/>
          </p:cNvSpPr>
          <p:nvPr>
            <p:ph idx="1"/>
          </p:nvPr>
        </p:nvSpPr>
        <p:spPr>
          <a:xfrm>
            <a:off x="396875" y="1981200"/>
            <a:ext cx="8470900" cy="4114800"/>
          </a:xfrm>
        </p:spPr>
        <p:txBody>
          <a:bodyPr>
            <a:normAutofit lnSpcReduction="10000"/>
          </a:bodyPr>
          <a:lstStyle/>
          <a:p>
            <a:pPr eaLnBrk="1" hangingPunct="1"/>
            <a:r>
              <a:rPr lang="en-US" sz="2800"/>
              <a:t>Change</a:t>
            </a:r>
            <a:r>
              <a:rPr lang="en-US" sz="2800" b="1"/>
              <a:t>:</a:t>
            </a:r>
            <a:endParaRPr lang="en-US" sz="2900" b="1"/>
          </a:p>
          <a:p>
            <a:pPr lvl="1" eaLnBrk="1" hangingPunct="1"/>
            <a:r>
              <a:rPr lang="en-US" sz="2400" b="1"/>
              <a:t>if </a:t>
            </a:r>
            <a:r>
              <a:rPr lang="en-US" sz="2400"/>
              <a:t>TERMINAL-TEST(</a:t>
            </a:r>
            <a:r>
              <a:rPr lang="en-US" sz="2400" i="1"/>
              <a:t>state</a:t>
            </a:r>
            <a:r>
              <a:rPr lang="en-US" sz="2400"/>
              <a:t>) </a:t>
            </a:r>
            <a:r>
              <a:rPr lang="en-US" sz="2400" b="1"/>
              <a:t>then return</a:t>
            </a:r>
            <a:r>
              <a:rPr lang="en-US" sz="2400"/>
              <a:t> UTILITY(</a:t>
            </a:r>
            <a:r>
              <a:rPr lang="en-US" sz="2400" i="1"/>
              <a:t>state</a:t>
            </a:r>
            <a:r>
              <a:rPr lang="en-US" sz="2400"/>
              <a:t>)</a:t>
            </a:r>
          </a:p>
          <a:p>
            <a:pPr eaLnBrk="1" hangingPunct="1">
              <a:buFont typeface="Wingdings" charset="2"/>
              <a:buNone/>
            </a:pPr>
            <a:r>
              <a:rPr lang="en-US" sz="2800"/>
              <a:t>	into</a:t>
            </a:r>
          </a:p>
          <a:p>
            <a:pPr lvl="1" eaLnBrk="1" hangingPunct="1"/>
            <a:r>
              <a:rPr lang="en-US" sz="2400" b="1"/>
              <a:t>if </a:t>
            </a:r>
            <a:r>
              <a:rPr lang="en-US" sz="2400"/>
              <a:t>CUTOFF-TEST(</a:t>
            </a:r>
            <a:r>
              <a:rPr lang="en-US" sz="2400" i="1"/>
              <a:t>state,depth</a:t>
            </a:r>
            <a:r>
              <a:rPr lang="en-US" sz="2400"/>
              <a:t>) </a:t>
            </a:r>
            <a:r>
              <a:rPr lang="en-US" sz="2400" b="1"/>
              <a:t>then return</a:t>
            </a:r>
            <a:r>
              <a:rPr lang="en-US" sz="2400"/>
              <a:t> EVAL(</a:t>
            </a:r>
            <a:r>
              <a:rPr lang="en-US" sz="2400" i="1"/>
              <a:t>state</a:t>
            </a:r>
            <a:r>
              <a:rPr lang="en-US" sz="2400"/>
              <a:t>)</a:t>
            </a:r>
          </a:p>
          <a:p>
            <a:pPr eaLnBrk="1" hangingPunct="1"/>
            <a:endParaRPr lang="en-US" sz="2800"/>
          </a:p>
          <a:p>
            <a:pPr eaLnBrk="1" hangingPunct="1"/>
            <a:r>
              <a:rPr lang="en-US" sz="2800"/>
              <a:t>Introduces a fixed-depth limit </a:t>
            </a:r>
            <a:r>
              <a:rPr lang="en-US" sz="2800" i="1"/>
              <a:t>depth</a:t>
            </a:r>
          </a:p>
          <a:p>
            <a:pPr lvl="1" eaLnBrk="1" hangingPunct="1"/>
            <a:r>
              <a:rPr lang="en-US" sz="2400"/>
              <a:t>Depth usually set by time available</a:t>
            </a:r>
          </a:p>
          <a:p>
            <a:pPr eaLnBrk="1" hangingPunct="1"/>
            <a:r>
              <a:rPr lang="en-US" sz="2800"/>
              <a:t>When cuttoff occurs, the evaluation is performed</a:t>
            </a:r>
          </a:p>
        </p:txBody>
      </p:sp>
      <p:sp>
        <p:nvSpPr>
          <p:cNvPr id="81922" name="Slide Number Placeholder 5"/>
          <p:cNvSpPr>
            <a:spLocks noGrp="1"/>
          </p:cNvSpPr>
          <p:nvPr>
            <p:ph type="sldNum" sz="quarter" idx="12"/>
          </p:nvPr>
        </p:nvSpPr>
        <p:spPr>
          <a:noFill/>
        </p:spPr>
        <p:txBody>
          <a:bodyPr/>
          <a:lstStyle/>
          <a:p>
            <a:fld id="{82FC22BD-BDAF-C444-9E41-8AA5232EE988}" type="slidenum">
              <a:rPr lang="en-US" smtClean="0"/>
              <a:pPr/>
              <a:t>28</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952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1952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19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693738" y="463550"/>
            <a:ext cx="7772400" cy="1143000"/>
          </a:xfrm>
        </p:spPr>
        <p:txBody>
          <a:bodyPr/>
          <a:lstStyle/>
          <a:p>
            <a:pPr eaLnBrk="1" hangingPunct="1"/>
            <a:r>
              <a:rPr lang="en-US"/>
              <a:t>Heuristic EVAL</a:t>
            </a:r>
          </a:p>
        </p:txBody>
      </p:sp>
      <p:sp>
        <p:nvSpPr>
          <p:cNvPr id="620547" name="Rectangle 3"/>
          <p:cNvSpPr>
            <a:spLocks noGrp="1" noChangeArrowheads="1"/>
          </p:cNvSpPr>
          <p:nvPr>
            <p:ph idx="1"/>
          </p:nvPr>
        </p:nvSpPr>
        <p:spPr>
          <a:xfrm>
            <a:off x="444500" y="1865313"/>
            <a:ext cx="8459788" cy="4230687"/>
          </a:xfrm>
        </p:spPr>
        <p:txBody>
          <a:bodyPr/>
          <a:lstStyle/>
          <a:p>
            <a:pPr eaLnBrk="1" hangingPunct="1"/>
            <a:r>
              <a:rPr lang="en-US" sz="2400"/>
              <a:t>EVAL idea: produce an estimate of the expected value of the game at a given position</a:t>
            </a:r>
          </a:p>
          <a:p>
            <a:pPr lvl="1" eaLnBrk="1" hangingPunct="1"/>
            <a:r>
              <a:rPr lang="en-US" sz="2000"/>
              <a:t>Performance depends critically on quality of EVAL</a:t>
            </a:r>
          </a:p>
          <a:p>
            <a:pPr eaLnBrk="1" hangingPunct="1"/>
            <a:r>
              <a:rPr lang="en-US" sz="2400"/>
              <a:t>Desiderata:</a:t>
            </a:r>
          </a:p>
          <a:p>
            <a:pPr lvl="1" eaLnBrk="1" hangingPunct="1"/>
            <a:r>
              <a:rPr lang="en-US" sz="2100"/>
              <a:t>EVAL should order terminal nodes in same way as UTILITY</a:t>
            </a:r>
          </a:p>
          <a:p>
            <a:pPr lvl="1" eaLnBrk="1" hangingPunct="1"/>
            <a:r>
              <a:rPr lang="en-US" sz="2100"/>
              <a:t>Computing EVAL should not take too long</a:t>
            </a:r>
          </a:p>
          <a:p>
            <a:pPr lvl="2" eaLnBrk="1" hangingPunct="1"/>
            <a:r>
              <a:rPr lang="en-US" sz="1900"/>
              <a:t>Whatever time is spent in EVAL isn’t spent searching other nodes</a:t>
            </a:r>
          </a:p>
          <a:p>
            <a:pPr lvl="1" eaLnBrk="1" hangingPunct="1"/>
            <a:r>
              <a:rPr lang="en-US" sz="2100"/>
              <a:t>For non-terminal states, EVAL should be strongly correlated with the actual chance of winning</a:t>
            </a:r>
          </a:p>
        </p:txBody>
      </p:sp>
      <p:sp>
        <p:nvSpPr>
          <p:cNvPr id="83970" name="Slide Number Placeholder 5"/>
          <p:cNvSpPr>
            <a:spLocks noGrp="1"/>
          </p:cNvSpPr>
          <p:nvPr>
            <p:ph type="sldNum" sz="quarter" idx="12"/>
          </p:nvPr>
        </p:nvSpPr>
        <p:spPr>
          <a:noFill/>
        </p:spPr>
        <p:txBody>
          <a:bodyPr/>
          <a:lstStyle/>
          <a:p>
            <a:fld id="{A96AA993-33EB-2B4D-8EC6-4B5BD517E1F0}" type="slidenum">
              <a:rPr lang="en-US" smtClean="0"/>
              <a:pPr/>
              <a:t>29</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0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05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05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05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2054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2054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205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85800" y="333375"/>
            <a:ext cx="7772400" cy="1143000"/>
          </a:xfrm>
        </p:spPr>
        <p:txBody>
          <a:bodyPr/>
          <a:lstStyle/>
          <a:p>
            <a:pPr eaLnBrk="1" hangingPunct="1"/>
            <a:r>
              <a:rPr lang="en-US"/>
              <a:t>Types of Games</a:t>
            </a:r>
          </a:p>
        </p:txBody>
      </p:sp>
      <p:sp>
        <p:nvSpPr>
          <p:cNvPr id="26626" name="Slide Number Placeholder 5"/>
          <p:cNvSpPr>
            <a:spLocks noGrp="1"/>
          </p:cNvSpPr>
          <p:nvPr>
            <p:ph type="sldNum" sz="quarter" idx="12"/>
          </p:nvPr>
        </p:nvSpPr>
        <p:spPr>
          <a:noFill/>
        </p:spPr>
        <p:txBody>
          <a:bodyPr/>
          <a:lstStyle/>
          <a:p>
            <a:fld id="{A023CE22-A6F2-B24B-AF77-869AC671FEB3}" type="slidenum">
              <a:rPr lang="en-US" smtClean="0"/>
              <a:pPr/>
              <a:t>3</a:t>
            </a:fld>
            <a:endParaRPr lang="en-US" smtClean="0"/>
          </a:p>
        </p:txBody>
      </p:sp>
      <p:graphicFrame>
        <p:nvGraphicFramePr>
          <p:cNvPr id="570384" name="Group 16"/>
          <p:cNvGraphicFramePr>
            <a:graphicFrameLocks noGrp="1"/>
          </p:cNvGraphicFramePr>
          <p:nvPr>
            <p:extLst>
              <p:ext uri="{D42A27DB-BD31-4B8C-83A1-F6EECF244321}">
                <p14:modId xmlns:p14="http://schemas.microsoft.com/office/powerpoint/2010/main" val="1959295875"/>
              </p:ext>
            </p:extLst>
          </p:nvPr>
        </p:nvGraphicFramePr>
        <p:xfrm>
          <a:off x="2828925" y="2397125"/>
          <a:ext cx="5172075" cy="3330257"/>
        </p:xfrm>
        <a:graphic>
          <a:graphicData uri="http://schemas.openxmlformats.org/drawingml/2006/table">
            <a:tbl>
              <a:tblPr/>
              <a:tblGrid>
                <a:gridCol w="2586038"/>
                <a:gridCol w="2586037"/>
              </a:tblGrid>
              <a:tr h="1531938">
                <a:tc>
                  <a:txBody>
                    <a:bodyPr/>
                    <a:lstStyle/>
                    <a:p>
                      <a:pPr marL="0" marR="0" lvl="0" indent="0" algn="l" defTabSz="914400" rtl="0" eaLnBrk="1" fontAlgn="base" latinLnBrk="0" hangingPunct="1">
                        <a:lnSpc>
                          <a:spcPct val="100000"/>
                        </a:lnSpc>
                        <a:spcBef>
                          <a:spcPct val="20000"/>
                        </a:spcBef>
                        <a:spcAft>
                          <a:spcPct val="0"/>
                        </a:spcAft>
                        <a:buClr>
                          <a:srgbClr val="3C0000"/>
                        </a:buClr>
                        <a:buSzTx/>
                        <a:buFont typeface="Wingdings" charset="2"/>
                        <a:buNone/>
                        <a:tabLst/>
                      </a:pPr>
                      <a:r>
                        <a:rPr kumimoji="1" lang="en-US" sz="2800" b="0" i="0" u="none" strike="noStrike" cap="none" normalizeH="0" baseline="0" dirty="0">
                          <a:ln>
                            <a:noFill/>
                          </a:ln>
                          <a:solidFill>
                            <a:schemeClr val="tx1"/>
                          </a:solidFill>
                          <a:effectLst/>
                          <a:latin typeface="Arial" charset="0"/>
                          <a:ea typeface="ＭＳ Ｐゴシック" charset="-128"/>
                          <a:cs typeface="ＭＳ Ｐゴシック" charset="-128"/>
                        </a:rPr>
                        <a:t>chess, checkers, go, </a:t>
                      </a:r>
                      <a:r>
                        <a:rPr kumimoji="1" lang="en-US" sz="2800" b="0" i="0" u="none" strike="noStrike" cap="none" normalizeH="0" baseline="0" dirty="0" err="1">
                          <a:ln>
                            <a:noFill/>
                          </a:ln>
                          <a:solidFill>
                            <a:schemeClr val="tx1"/>
                          </a:solidFill>
                          <a:effectLst/>
                          <a:latin typeface="Arial" charset="0"/>
                          <a:ea typeface="ＭＳ Ｐゴシック" charset="-128"/>
                          <a:cs typeface="ＭＳ Ｐゴシック" charset="-128"/>
                        </a:rPr>
                        <a:t>othello</a:t>
                      </a:r>
                      <a:r>
                        <a:rPr kumimoji="1" lang="en-US" sz="2800" b="0" i="0" u="none" strike="noStrike" cap="none" normalizeH="0" baseline="0" dirty="0">
                          <a:ln>
                            <a:noFill/>
                          </a:ln>
                          <a:solidFill>
                            <a:schemeClr val="tx1"/>
                          </a:solidFill>
                          <a:effectLst/>
                          <a:latin typeface="Arial" charset="0"/>
                          <a:ea typeface="ＭＳ Ｐゴシック" charset="-128"/>
                          <a:cs typeface="ＭＳ Ｐゴシック" charset="-128"/>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3C0000"/>
                        </a:buClr>
                        <a:buSzTx/>
                        <a:buFont typeface="Wingdings" charset="2"/>
                        <a:buNone/>
                        <a:tabLst/>
                      </a:pPr>
                      <a:r>
                        <a:rPr kumimoji="1" lang="en-US" sz="2800" b="0" i="0" u="none" strike="noStrike" cap="none" normalizeH="0" baseline="0">
                          <a:ln>
                            <a:noFill/>
                          </a:ln>
                          <a:solidFill>
                            <a:schemeClr val="tx1"/>
                          </a:solidFill>
                          <a:effectLst/>
                          <a:latin typeface="Arial" charset="0"/>
                          <a:ea typeface="ＭＳ Ｐゴシック" charset="-128"/>
                          <a:cs typeface="ＭＳ Ｐゴシック" charset="-128"/>
                        </a:rPr>
                        <a:t>backgammon, monopoly,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1531938">
                <a:tc>
                  <a:txBody>
                    <a:bodyPr/>
                    <a:lstStyle/>
                    <a:p>
                      <a:pPr marL="0" marR="0" lvl="0" indent="0" algn="l" defTabSz="914400" rtl="0" eaLnBrk="1" fontAlgn="base" latinLnBrk="0" hangingPunct="1">
                        <a:lnSpc>
                          <a:spcPct val="100000"/>
                        </a:lnSpc>
                        <a:spcBef>
                          <a:spcPct val="20000"/>
                        </a:spcBef>
                        <a:spcAft>
                          <a:spcPct val="0"/>
                        </a:spcAft>
                        <a:buClr>
                          <a:srgbClr val="3C0000"/>
                        </a:buClr>
                        <a:buSzTx/>
                        <a:buFont typeface="Wingdings" charset="2"/>
                        <a:buNone/>
                        <a:tabLst/>
                      </a:pPr>
                      <a:r>
                        <a:rPr kumimoji="1" lang="en-US" sz="2800" b="0" i="0" u="none" strike="noStrike" cap="none" normalizeH="0" baseline="0" dirty="0" smtClean="0">
                          <a:ln>
                            <a:noFill/>
                          </a:ln>
                          <a:solidFill>
                            <a:schemeClr val="tx1"/>
                          </a:solidFill>
                          <a:effectLst/>
                          <a:latin typeface="Arial" charset="0"/>
                          <a:ea typeface="ＭＳ Ｐゴシック" charset="-128"/>
                          <a:cs typeface="ＭＳ Ｐゴシック" charset="-128"/>
                        </a:rPr>
                        <a:t>Battleship, </a:t>
                      </a:r>
                      <a:r>
                        <a:rPr kumimoji="1" lang="en-US" sz="2800" b="0" i="1" u="none" strike="noStrike" cap="none" normalizeH="0" baseline="0" dirty="0" smtClean="0">
                          <a:ln>
                            <a:noFill/>
                          </a:ln>
                          <a:solidFill>
                            <a:schemeClr val="tx1"/>
                          </a:solidFill>
                          <a:effectLst/>
                          <a:latin typeface="Arial" charset="0"/>
                          <a:ea typeface="ＭＳ Ｐゴシック" charset="-128"/>
                          <a:cs typeface="ＭＳ Ｐゴシック" charset="-128"/>
                        </a:rPr>
                        <a:t>above with time/space limits</a:t>
                      </a:r>
                      <a:endParaRPr kumimoji="1" lang="en-US" sz="2800" b="0" i="0" u="none" strike="noStrike" cap="none" normalizeH="0" baseline="0" dirty="0">
                        <a:ln>
                          <a:noFill/>
                        </a:ln>
                        <a:solidFill>
                          <a:schemeClr val="tx1"/>
                        </a:solidFill>
                        <a:effectLst/>
                        <a:latin typeface="Arial" charset="0"/>
                        <a:ea typeface="ＭＳ Ｐゴシック" charset="-128"/>
                        <a:cs typeface="ＭＳ Ｐゴシック"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3C0000"/>
                        </a:buClr>
                        <a:buSzTx/>
                        <a:buFont typeface="Wingdings" charset="2"/>
                        <a:buNone/>
                        <a:tabLst/>
                      </a:pPr>
                      <a:r>
                        <a:rPr kumimoji="1" lang="en-US" sz="2800" b="0" i="0" u="none" strike="noStrike" cap="none" normalizeH="0" baseline="0" dirty="0">
                          <a:ln>
                            <a:noFill/>
                          </a:ln>
                          <a:solidFill>
                            <a:schemeClr val="tx1"/>
                          </a:solidFill>
                          <a:effectLst/>
                          <a:latin typeface="Arial" charset="0"/>
                          <a:ea typeface="ＭＳ Ｐゴシック" charset="-128"/>
                          <a:cs typeface="ＭＳ Ｐゴシック" charset="-128"/>
                        </a:rPr>
                        <a:t>Bridge, poker, scrabble, </a:t>
                      </a:r>
                      <a:r>
                        <a:rPr kumimoji="1" lang="en-US" sz="2800" b="0" i="0" u="none" strike="noStrike" cap="none" normalizeH="0" baseline="0" dirty="0" smtClean="0">
                          <a:ln>
                            <a:noFill/>
                          </a:ln>
                          <a:solidFill>
                            <a:schemeClr val="tx1"/>
                          </a:solidFill>
                          <a:effectLst/>
                          <a:latin typeface="Arial" charset="0"/>
                          <a:ea typeface="ＭＳ Ｐゴシック" charset="-128"/>
                          <a:cs typeface="ＭＳ Ｐゴシック" charset="-128"/>
                        </a:rPr>
                        <a:t>…</a:t>
                      </a:r>
                      <a:endParaRPr kumimoji="1" lang="en-US" sz="2800" b="0" i="0" u="none" strike="noStrike" cap="none" normalizeH="0" baseline="0" dirty="0">
                        <a:ln>
                          <a:noFill/>
                        </a:ln>
                        <a:solidFill>
                          <a:schemeClr val="tx1"/>
                        </a:solidFill>
                        <a:effectLst/>
                        <a:latin typeface="Arial" charset="0"/>
                        <a:ea typeface="ＭＳ Ｐゴシック" charset="-128"/>
                        <a:cs typeface="ＭＳ Ｐゴシック"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
        <p:nvSpPr>
          <p:cNvPr id="570385" name="Text Box 17"/>
          <p:cNvSpPr txBox="1">
            <a:spLocks noChangeArrowheads="1"/>
          </p:cNvSpPr>
          <p:nvPr/>
        </p:nvSpPr>
        <p:spPr bwMode="auto">
          <a:xfrm>
            <a:off x="601663" y="2628900"/>
            <a:ext cx="2217737" cy="1066800"/>
          </a:xfrm>
          <a:prstGeom prst="rect">
            <a:avLst/>
          </a:prstGeom>
          <a:noFill/>
          <a:ln w="9525">
            <a:noFill/>
            <a:miter lim="800000"/>
            <a:headEnd/>
            <a:tailEnd/>
          </a:ln>
          <a:effectLst>
            <a:outerShdw blurRad="63500" dist="38099" dir="2700000" algn="ctr" rotWithShape="0">
              <a:srgbClr val="000000">
                <a:alpha val="74998"/>
              </a:srgbClr>
            </a:outerShdw>
          </a:effectLst>
        </p:spPr>
        <p:txBody>
          <a:bodyPr wrap="none">
            <a:prstTxWarp prst="textNoShape">
              <a:avLst/>
            </a:prstTxWarp>
            <a:spAutoFit/>
          </a:bodyPr>
          <a:lstStyle/>
          <a:p>
            <a:pPr>
              <a:defRPr/>
            </a:pPr>
            <a:r>
              <a:rPr lang="en-US">
                <a:solidFill>
                  <a:schemeClr val="hlink"/>
                </a:solidFill>
              </a:rPr>
              <a:t>Perfect</a:t>
            </a:r>
          </a:p>
          <a:p>
            <a:pPr>
              <a:defRPr/>
            </a:pPr>
            <a:r>
              <a:rPr lang="en-US">
                <a:solidFill>
                  <a:schemeClr val="hlink"/>
                </a:solidFill>
              </a:rPr>
              <a:t>Information</a:t>
            </a:r>
          </a:p>
        </p:txBody>
      </p:sp>
      <p:sp>
        <p:nvSpPr>
          <p:cNvPr id="570387" name="Text Box 19"/>
          <p:cNvSpPr txBox="1">
            <a:spLocks noChangeArrowheads="1"/>
          </p:cNvSpPr>
          <p:nvPr/>
        </p:nvSpPr>
        <p:spPr bwMode="auto">
          <a:xfrm>
            <a:off x="601663" y="4189413"/>
            <a:ext cx="2217737" cy="1066800"/>
          </a:xfrm>
          <a:prstGeom prst="rect">
            <a:avLst/>
          </a:prstGeom>
          <a:noFill/>
          <a:ln w="9525">
            <a:noFill/>
            <a:miter lim="800000"/>
            <a:headEnd/>
            <a:tailEnd/>
          </a:ln>
          <a:effectLst>
            <a:outerShdw blurRad="63500" dist="38099" dir="2700000" algn="ctr" rotWithShape="0">
              <a:srgbClr val="000000">
                <a:alpha val="74998"/>
              </a:srgbClr>
            </a:outerShdw>
          </a:effectLst>
        </p:spPr>
        <p:txBody>
          <a:bodyPr wrap="none">
            <a:prstTxWarp prst="textNoShape">
              <a:avLst/>
            </a:prstTxWarp>
            <a:spAutoFit/>
          </a:bodyPr>
          <a:lstStyle/>
          <a:p>
            <a:pPr>
              <a:defRPr/>
            </a:pPr>
            <a:r>
              <a:rPr lang="en-US">
                <a:solidFill>
                  <a:schemeClr val="hlink"/>
                </a:solidFill>
              </a:rPr>
              <a:t>Imperfect</a:t>
            </a:r>
          </a:p>
          <a:p>
            <a:pPr>
              <a:defRPr/>
            </a:pPr>
            <a:r>
              <a:rPr lang="en-US">
                <a:solidFill>
                  <a:schemeClr val="hlink"/>
                </a:solidFill>
              </a:rPr>
              <a:t>Information</a:t>
            </a:r>
          </a:p>
        </p:txBody>
      </p:sp>
      <p:sp>
        <p:nvSpPr>
          <p:cNvPr id="570388" name="Text Box 20"/>
          <p:cNvSpPr txBox="1">
            <a:spLocks noChangeArrowheads="1"/>
          </p:cNvSpPr>
          <p:nvPr/>
        </p:nvSpPr>
        <p:spPr bwMode="auto">
          <a:xfrm>
            <a:off x="5635625" y="1795463"/>
            <a:ext cx="2058988" cy="579437"/>
          </a:xfrm>
          <a:prstGeom prst="rect">
            <a:avLst/>
          </a:prstGeom>
          <a:noFill/>
          <a:ln w="9525">
            <a:noFill/>
            <a:miter lim="800000"/>
            <a:headEnd/>
            <a:tailEnd/>
          </a:ln>
          <a:effectLst>
            <a:outerShdw blurRad="63500" dist="38099" dir="2700000" algn="ctr" rotWithShape="0">
              <a:srgbClr val="000000">
                <a:alpha val="74998"/>
              </a:srgbClr>
            </a:outerShdw>
          </a:effectLst>
        </p:spPr>
        <p:txBody>
          <a:bodyPr wrap="none">
            <a:prstTxWarp prst="textNoShape">
              <a:avLst/>
            </a:prstTxWarp>
            <a:spAutoFit/>
          </a:bodyPr>
          <a:lstStyle/>
          <a:p>
            <a:pPr>
              <a:defRPr/>
            </a:pPr>
            <a:r>
              <a:rPr lang="en-US">
                <a:solidFill>
                  <a:schemeClr val="hlink"/>
                </a:solidFill>
              </a:rPr>
              <a:t>Stochastic</a:t>
            </a:r>
          </a:p>
        </p:txBody>
      </p:sp>
      <p:sp>
        <p:nvSpPr>
          <p:cNvPr id="570389" name="Text Box 21"/>
          <p:cNvSpPr txBox="1">
            <a:spLocks noChangeArrowheads="1"/>
          </p:cNvSpPr>
          <p:nvPr/>
        </p:nvSpPr>
        <p:spPr bwMode="auto">
          <a:xfrm>
            <a:off x="2868613" y="1795463"/>
            <a:ext cx="2532062" cy="579437"/>
          </a:xfrm>
          <a:prstGeom prst="rect">
            <a:avLst/>
          </a:prstGeom>
          <a:noFill/>
          <a:ln w="9525">
            <a:noFill/>
            <a:miter lim="800000"/>
            <a:headEnd/>
            <a:tailEnd/>
          </a:ln>
          <a:effectLst>
            <a:outerShdw blurRad="63500" dist="38099" dir="2700000" algn="ctr" rotWithShape="0">
              <a:srgbClr val="000000">
                <a:alpha val="74998"/>
              </a:srgbClr>
            </a:outerShdw>
          </a:effectLst>
        </p:spPr>
        <p:txBody>
          <a:bodyPr wrap="none">
            <a:prstTxWarp prst="textNoShape">
              <a:avLst/>
            </a:prstTxWarp>
            <a:spAutoFit/>
          </a:bodyPr>
          <a:lstStyle/>
          <a:p>
            <a:pPr>
              <a:defRPr/>
            </a:pPr>
            <a:r>
              <a:rPr lang="en-US">
                <a:solidFill>
                  <a:schemeClr val="hlink"/>
                </a:solidFill>
              </a:rPr>
              <a:t>Deterministic</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Slide Number Placeholder 5"/>
          <p:cNvSpPr>
            <a:spLocks noGrp="1"/>
          </p:cNvSpPr>
          <p:nvPr>
            <p:ph type="sldNum" sz="quarter" idx="12"/>
          </p:nvPr>
        </p:nvSpPr>
        <p:spPr>
          <a:noFill/>
        </p:spPr>
        <p:txBody>
          <a:bodyPr/>
          <a:lstStyle/>
          <a:p>
            <a:fld id="{079E54FD-67E8-4C4A-9FD1-8ABFE4C0335D}" type="slidenum">
              <a:rPr lang="en-US" smtClean="0"/>
              <a:pPr/>
              <a:t>30</a:t>
            </a:fld>
            <a:endParaRPr lang="en-US" smtClean="0"/>
          </a:p>
        </p:txBody>
      </p:sp>
      <p:sp>
        <p:nvSpPr>
          <p:cNvPr id="71684" name="Rectangle 2"/>
          <p:cNvSpPr>
            <a:spLocks noGrp="1" noChangeArrowheads="1"/>
          </p:cNvSpPr>
          <p:nvPr>
            <p:ph type="title"/>
          </p:nvPr>
        </p:nvSpPr>
        <p:spPr>
          <a:xfrm>
            <a:off x="497735" y="-347151"/>
            <a:ext cx="5791200" cy="1371600"/>
          </a:xfrm>
        </p:spPr>
        <p:txBody>
          <a:bodyPr/>
          <a:lstStyle/>
          <a:p>
            <a:r>
              <a:rPr lang="en-US" dirty="0"/>
              <a:t>Evaluation functions</a:t>
            </a:r>
          </a:p>
        </p:txBody>
      </p:sp>
      <p:sp>
        <p:nvSpPr>
          <p:cNvPr id="71685" name="Rectangle 3"/>
          <p:cNvSpPr>
            <a:spLocks noGrp="1" noChangeArrowheads="1"/>
          </p:cNvSpPr>
          <p:nvPr>
            <p:ph type="body" idx="1"/>
          </p:nvPr>
        </p:nvSpPr>
        <p:spPr>
          <a:xfrm>
            <a:off x="381000" y="4419600"/>
            <a:ext cx="8534400" cy="1981200"/>
          </a:xfrm>
        </p:spPr>
        <p:txBody>
          <a:bodyPr>
            <a:normAutofit fontScale="85000" lnSpcReduction="10000"/>
          </a:bodyPr>
          <a:lstStyle/>
          <a:p>
            <a:r>
              <a:rPr lang="en-US" b="1"/>
              <a:t>Weighted linear evaluation function:</a:t>
            </a:r>
            <a:r>
              <a:rPr lang="en-US"/>
              <a:t> to combine </a:t>
            </a:r>
            <a:r>
              <a:rPr lang="en-US" i="1"/>
              <a:t>n</a:t>
            </a:r>
            <a:r>
              <a:rPr lang="en-US"/>
              <a:t> heuristics</a:t>
            </a:r>
            <a:br>
              <a:rPr lang="en-US"/>
            </a:br>
            <a:r>
              <a:rPr lang="en-US"/>
              <a:t>	</a:t>
            </a:r>
            <a:r>
              <a:rPr lang="en-US" i="1">
                <a:latin typeface="Bookman Old Style" charset="0"/>
              </a:rPr>
              <a:t>f</a:t>
            </a:r>
            <a:r>
              <a:rPr lang="en-US">
                <a:latin typeface="Bookman Old Style" charset="0"/>
              </a:rPr>
              <a:t> = </a:t>
            </a:r>
            <a:r>
              <a:rPr lang="en-US" i="1">
                <a:latin typeface="Bookman Old Style" charset="0"/>
              </a:rPr>
              <a:t>w</a:t>
            </a:r>
            <a:r>
              <a:rPr lang="en-US" i="1" baseline="-14000">
                <a:latin typeface="Bookman Old Style" charset="0"/>
              </a:rPr>
              <a:t>1</a:t>
            </a:r>
            <a:r>
              <a:rPr lang="en-US" i="1">
                <a:latin typeface="Bookman Old Style" charset="0"/>
              </a:rPr>
              <a:t>f</a:t>
            </a:r>
            <a:r>
              <a:rPr lang="en-US" i="1" baseline="-14000">
                <a:latin typeface="Bookman Old Style" charset="0"/>
              </a:rPr>
              <a:t>1 + </a:t>
            </a:r>
            <a:r>
              <a:rPr lang="en-US" i="1">
                <a:latin typeface="Bookman Old Style" charset="0"/>
              </a:rPr>
              <a:t>w</a:t>
            </a:r>
            <a:r>
              <a:rPr lang="en-US" i="1" baseline="-14000">
                <a:latin typeface="Bookman Old Style" charset="0"/>
              </a:rPr>
              <a:t>2</a:t>
            </a:r>
            <a:r>
              <a:rPr lang="en-US" i="1">
                <a:latin typeface="Bookman Old Style" charset="0"/>
              </a:rPr>
              <a:t>f</a:t>
            </a:r>
            <a:r>
              <a:rPr lang="en-US" i="1" baseline="-14000">
                <a:latin typeface="Bookman Old Style" charset="0"/>
              </a:rPr>
              <a:t>2 + … + </a:t>
            </a:r>
            <a:r>
              <a:rPr lang="en-US" i="1">
                <a:latin typeface="Bookman Old Style" charset="0"/>
              </a:rPr>
              <a:t>w</a:t>
            </a:r>
            <a:r>
              <a:rPr lang="en-US" i="1" baseline="-14000">
                <a:latin typeface="Bookman Old Style" charset="0"/>
              </a:rPr>
              <a:t>n</a:t>
            </a:r>
            <a:r>
              <a:rPr lang="en-US" i="1">
                <a:latin typeface="Bookman Old Style" charset="0"/>
              </a:rPr>
              <a:t>f</a:t>
            </a:r>
            <a:r>
              <a:rPr lang="en-US" i="1" baseline="-14000">
                <a:latin typeface="Bookman Old Style" charset="0"/>
              </a:rPr>
              <a:t>n</a:t>
            </a:r>
          </a:p>
          <a:p>
            <a:pPr>
              <a:buFontTx/>
              <a:buNone/>
            </a:pPr>
            <a:endParaRPr lang="en-US">
              <a:latin typeface="Times New Roman" charset="0"/>
            </a:endParaRPr>
          </a:p>
          <a:p>
            <a:pPr>
              <a:buFontTx/>
              <a:buNone/>
            </a:pPr>
            <a:r>
              <a:rPr lang="en-US">
                <a:latin typeface="Times New Roman" charset="0"/>
              </a:rPr>
              <a:t>E.g,	</a:t>
            </a:r>
            <a:r>
              <a:rPr lang="en-US" i="1">
                <a:latin typeface="Bookman Old Style" charset="0"/>
              </a:rPr>
              <a:t>w</a:t>
            </a:r>
            <a:r>
              <a:rPr lang="en-US" i="1">
                <a:latin typeface="Times New Roman" charset="0"/>
              </a:rPr>
              <a:t>’s </a:t>
            </a:r>
            <a:r>
              <a:rPr lang="en-US">
                <a:latin typeface="Times New Roman" charset="0"/>
              </a:rPr>
              <a:t>could be the values of pieces (1 for prawn, 3 for bishop etc.)</a:t>
            </a:r>
            <a:br>
              <a:rPr lang="en-US">
                <a:latin typeface="Times New Roman" charset="0"/>
              </a:rPr>
            </a:br>
            <a:r>
              <a:rPr lang="en-US">
                <a:latin typeface="Times New Roman" charset="0"/>
              </a:rPr>
              <a:t>	</a:t>
            </a:r>
            <a:r>
              <a:rPr lang="en-US" i="1">
                <a:latin typeface="Bookman Old Style" charset="0"/>
              </a:rPr>
              <a:t>f</a:t>
            </a:r>
            <a:r>
              <a:rPr lang="en-US" i="1">
                <a:latin typeface="Times New Roman" charset="0"/>
              </a:rPr>
              <a:t>’s </a:t>
            </a:r>
            <a:r>
              <a:rPr lang="en-US">
                <a:latin typeface="Times New Roman" charset="0"/>
              </a:rPr>
              <a:t>could be the number of type of pieces on the board</a:t>
            </a:r>
          </a:p>
        </p:txBody>
      </p:sp>
      <p:pic>
        <p:nvPicPr>
          <p:cNvPr id="71686" name="Picture 4"/>
          <p:cNvPicPr>
            <a:picLocks noChangeAspect="1" noChangeArrowheads="1"/>
          </p:cNvPicPr>
          <p:nvPr/>
        </p:nvPicPr>
        <p:blipFill>
          <a:blip r:embed="rId2">
            <a:lum contrast="6000"/>
          </a:blip>
          <a:srcRect/>
          <a:stretch>
            <a:fillRect/>
          </a:stretch>
        </p:blipFill>
        <p:spPr bwMode="auto">
          <a:xfrm>
            <a:off x="1828800" y="1295400"/>
            <a:ext cx="6019800" cy="2867025"/>
          </a:xfrm>
          <a:prstGeom prst="rect">
            <a:avLst/>
          </a:prstGeom>
          <a:noFill/>
          <a:ln w="9525">
            <a:noFill/>
            <a:miter lim="800000"/>
            <a:headEnd/>
            <a:tailEnd/>
          </a:ln>
        </p:spPr>
      </p:pic>
    </p:spTree>
    <p:extLst>
      <p:ext uri="{BB962C8B-B14F-4D97-AF65-F5344CB8AC3E}">
        <p14:creationId xmlns:p14="http://schemas.microsoft.com/office/powerpoint/2010/main" val="54778345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Slide Number Placeholder 5"/>
          <p:cNvSpPr>
            <a:spLocks noGrp="1"/>
          </p:cNvSpPr>
          <p:nvPr>
            <p:ph type="sldNum" sz="quarter" idx="12"/>
          </p:nvPr>
        </p:nvSpPr>
        <p:spPr>
          <a:noFill/>
        </p:spPr>
        <p:txBody>
          <a:bodyPr/>
          <a:lstStyle/>
          <a:p>
            <a:fld id="{57AF6C68-69A4-8341-9F57-5EE64A8970BD}" type="slidenum">
              <a:rPr lang="en-US" smtClean="0"/>
              <a:pPr/>
              <a:t>31</a:t>
            </a:fld>
            <a:endParaRPr lang="en-US" smtClean="0"/>
          </a:p>
        </p:txBody>
      </p:sp>
      <p:sp>
        <p:nvSpPr>
          <p:cNvPr id="72709" name="Rectangle 2"/>
          <p:cNvSpPr>
            <a:spLocks noGrp="1" noChangeArrowheads="1"/>
          </p:cNvSpPr>
          <p:nvPr>
            <p:ph type="title"/>
          </p:nvPr>
        </p:nvSpPr>
        <p:spPr/>
        <p:txBody>
          <a:bodyPr/>
          <a:lstStyle/>
          <a:p>
            <a:r>
              <a:rPr lang="en-US"/>
              <a:t>Note: exact values do not matter</a:t>
            </a:r>
          </a:p>
        </p:txBody>
      </p:sp>
      <p:graphicFrame>
        <p:nvGraphicFramePr>
          <p:cNvPr id="72706" name="Object 2"/>
          <p:cNvGraphicFramePr>
            <a:graphicFrameLocks noGrp="1" noChangeAspect="1"/>
          </p:cNvGraphicFramePr>
          <p:nvPr>
            <p:ph type="body" idx="1"/>
          </p:nvPr>
        </p:nvGraphicFramePr>
        <p:xfrm>
          <a:off x="304800" y="1725613"/>
          <a:ext cx="8407400" cy="4011612"/>
        </p:xfrm>
        <a:graphic>
          <a:graphicData uri="http://schemas.openxmlformats.org/presentationml/2006/ole">
            <mc:AlternateContent xmlns:mc="http://schemas.openxmlformats.org/markup-compatibility/2006">
              <mc:Choice xmlns:v="urn:schemas-microsoft-com:vml" Requires="v">
                <p:oleObj spid="_x0000_s43038" name="Image" r:id="rId3" imgW="12783622" imgH="6099541" progId="">
                  <p:embed/>
                </p:oleObj>
              </mc:Choice>
              <mc:Fallback>
                <p:oleObj name="Image" r:id="rId3" imgW="12783622" imgH="60995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25613"/>
                        <a:ext cx="8407400" cy="4011612"/>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Tree>
    <p:extLst>
      <p:ext uri="{BB962C8B-B14F-4D97-AF65-F5344CB8AC3E}">
        <p14:creationId xmlns:p14="http://schemas.microsoft.com/office/powerpoint/2010/main" val="232405639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a:xfrm>
            <a:off x="685800" y="441325"/>
            <a:ext cx="7772400" cy="1143000"/>
          </a:xfrm>
        </p:spPr>
        <p:txBody>
          <a:bodyPr>
            <a:normAutofit fontScale="90000"/>
          </a:bodyPr>
          <a:lstStyle/>
          <a:p>
            <a:pPr eaLnBrk="1" hangingPunct="1"/>
            <a:r>
              <a:rPr lang="en-US" sz="4000"/>
              <a:t>Key Problem with Cutoff/EVAL</a:t>
            </a:r>
          </a:p>
        </p:txBody>
      </p:sp>
      <p:sp>
        <p:nvSpPr>
          <p:cNvPr id="702467" name="Rectangle 3"/>
          <p:cNvSpPr>
            <a:spLocks noGrp="1" noChangeArrowheads="1"/>
          </p:cNvSpPr>
          <p:nvPr>
            <p:ph idx="1"/>
          </p:nvPr>
        </p:nvSpPr>
        <p:spPr>
          <a:xfrm>
            <a:off x="546100" y="1776413"/>
            <a:ext cx="8031163" cy="4319587"/>
          </a:xfrm>
        </p:spPr>
        <p:txBody>
          <a:bodyPr/>
          <a:lstStyle/>
          <a:p>
            <a:pPr eaLnBrk="1" hangingPunct="1">
              <a:lnSpc>
                <a:spcPct val="90000"/>
              </a:lnSpc>
            </a:pPr>
            <a:r>
              <a:rPr lang="en-US" sz="2800"/>
              <a:t>Can’t see what happens beyond cutoff</a:t>
            </a:r>
          </a:p>
          <a:p>
            <a:pPr lvl="1" eaLnBrk="1" hangingPunct="1">
              <a:lnSpc>
                <a:spcPct val="90000"/>
              </a:lnSpc>
            </a:pPr>
            <a:r>
              <a:rPr lang="en-US" sz="2400"/>
              <a:t>Can overvalue a position where disaster will happen immediately after last ply actually searched</a:t>
            </a:r>
          </a:p>
          <a:p>
            <a:pPr lvl="2" eaLnBrk="1" hangingPunct="1">
              <a:lnSpc>
                <a:spcPct val="90000"/>
              </a:lnSpc>
            </a:pPr>
            <a:r>
              <a:rPr lang="en-US" sz="2000"/>
              <a:t>E.g., in chess, where queen is taken on next move</a:t>
            </a:r>
          </a:p>
          <a:p>
            <a:pPr lvl="1" eaLnBrk="1" hangingPunct="1">
              <a:lnSpc>
                <a:spcPct val="90000"/>
              </a:lnSpc>
            </a:pPr>
            <a:r>
              <a:rPr lang="en-US" sz="2400"/>
              <a:t>Can add useless or counterproductive delaying moves to push disasters past cutoff</a:t>
            </a:r>
          </a:p>
          <a:p>
            <a:pPr lvl="2" eaLnBrk="1" hangingPunct="1">
              <a:lnSpc>
                <a:spcPct val="90000"/>
              </a:lnSpc>
            </a:pPr>
            <a:r>
              <a:rPr lang="en-US" sz="2000"/>
              <a:t>Called the </a:t>
            </a:r>
            <a:r>
              <a:rPr lang="en-US" sz="2000" i="1"/>
              <a:t>horizon effect</a:t>
            </a:r>
          </a:p>
          <a:p>
            <a:pPr eaLnBrk="1" hangingPunct="1">
              <a:lnSpc>
                <a:spcPct val="90000"/>
              </a:lnSpc>
            </a:pPr>
            <a:r>
              <a:rPr lang="en-US" sz="2800"/>
              <a:t>Searching deeper helps avoid both problems</a:t>
            </a:r>
          </a:p>
          <a:p>
            <a:pPr lvl="1" eaLnBrk="1" hangingPunct="1">
              <a:lnSpc>
                <a:spcPct val="90000"/>
              </a:lnSpc>
            </a:pPr>
            <a:r>
              <a:rPr lang="en-US" sz="2400"/>
              <a:t>There are also approaches for going deeper selectively</a:t>
            </a:r>
          </a:p>
          <a:p>
            <a:pPr lvl="2" eaLnBrk="1" hangingPunct="1">
              <a:lnSpc>
                <a:spcPct val="90000"/>
              </a:lnSpc>
            </a:pPr>
            <a:r>
              <a:rPr lang="en-US" sz="2000"/>
              <a:t>E.g., </a:t>
            </a:r>
            <a:r>
              <a:rPr lang="en-US" sz="2000" i="1"/>
              <a:t>Quiescence search</a:t>
            </a:r>
            <a:r>
              <a:rPr lang="en-US" sz="2000"/>
              <a:t> and </a:t>
            </a:r>
            <a:r>
              <a:rPr lang="en-US" sz="2000" i="1"/>
              <a:t>singular extensions</a:t>
            </a:r>
            <a:endParaRPr lang="en-US" sz="2000"/>
          </a:p>
        </p:txBody>
      </p:sp>
      <p:sp>
        <p:nvSpPr>
          <p:cNvPr id="94210" name="Slide Number Placeholder 5"/>
          <p:cNvSpPr>
            <a:spLocks noGrp="1"/>
          </p:cNvSpPr>
          <p:nvPr>
            <p:ph type="sldNum" sz="quarter" idx="12"/>
          </p:nvPr>
        </p:nvSpPr>
        <p:spPr>
          <a:noFill/>
        </p:spPr>
        <p:txBody>
          <a:bodyPr/>
          <a:lstStyle/>
          <a:p>
            <a:fld id="{DBF8AFA5-142F-8441-9BC2-A5CFC86686F6}" type="slidenum">
              <a:rPr lang="en-US" smtClean="0"/>
              <a:pPr/>
              <a:t>32</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24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0246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024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024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24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0246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02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4"/>
          <p:cNvSpPr>
            <a:spLocks noGrp="1"/>
          </p:cNvSpPr>
          <p:nvPr>
            <p:ph type="sldNum" sz="quarter" idx="12"/>
          </p:nvPr>
        </p:nvSpPr>
        <p:spPr>
          <a:noFill/>
        </p:spPr>
        <p:txBody>
          <a:bodyPr/>
          <a:lstStyle/>
          <a:p>
            <a:fld id="{D226021C-EEBE-2943-8F4C-EE35925A3C9B}" type="slidenum">
              <a:rPr lang="en-US" smtClean="0"/>
              <a:pPr/>
              <a:t>33</a:t>
            </a:fld>
            <a:endParaRPr lang="en-US" smtClean="0"/>
          </a:p>
        </p:txBody>
      </p:sp>
      <p:sp>
        <p:nvSpPr>
          <p:cNvPr id="96260" name="Rectangle 2"/>
          <p:cNvSpPr>
            <a:spLocks noGrp="1" noChangeArrowheads="1"/>
          </p:cNvSpPr>
          <p:nvPr>
            <p:ph type="title"/>
          </p:nvPr>
        </p:nvSpPr>
        <p:spPr>
          <a:xfrm>
            <a:off x="646363" y="0"/>
            <a:ext cx="5791200" cy="1371600"/>
          </a:xfrm>
        </p:spPr>
        <p:txBody>
          <a:bodyPr/>
          <a:lstStyle/>
          <a:p>
            <a:r>
              <a:rPr lang="en-US" dirty="0"/>
              <a:t>State-of-the-art for deterministic games</a:t>
            </a:r>
          </a:p>
        </p:txBody>
      </p:sp>
      <p:pic>
        <p:nvPicPr>
          <p:cNvPr id="96261" name="Picture 3"/>
          <p:cNvPicPr>
            <a:picLocks noChangeAspect="1" noChangeArrowheads="1"/>
          </p:cNvPicPr>
          <p:nvPr/>
        </p:nvPicPr>
        <p:blipFill>
          <a:blip r:embed="rId2">
            <a:lum contrast="6000"/>
          </a:blip>
          <a:srcRect/>
          <a:stretch>
            <a:fillRect/>
          </a:stretch>
        </p:blipFill>
        <p:spPr bwMode="auto">
          <a:xfrm>
            <a:off x="457200" y="1439150"/>
            <a:ext cx="7910513" cy="5018088"/>
          </a:xfrm>
          <a:prstGeom prst="rect">
            <a:avLst/>
          </a:prstGeom>
          <a:noFill/>
          <a:ln w="9525">
            <a:noFill/>
            <a:miter lim="800000"/>
            <a:headEnd/>
            <a:tailEnd/>
          </a:ln>
        </p:spPr>
      </p:pic>
    </p:spTree>
    <p:extLst>
      <p:ext uri="{BB962C8B-B14F-4D97-AF65-F5344CB8AC3E}">
        <p14:creationId xmlns:p14="http://schemas.microsoft.com/office/powerpoint/2010/main" val="270188854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a:bodyPr>
          <a:lstStyle/>
          <a:p>
            <a:r>
              <a:rPr lang="en-US" sz="4000" b="1" dirty="0" smtClean="0"/>
              <a:t>CSP Example</a:t>
            </a:r>
            <a:r>
              <a:rPr lang="en-US" sz="4000" b="1" dirty="0"/>
              <a:t>: Map Coloring</a:t>
            </a:r>
          </a:p>
        </p:txBody>
      </p:sp>
      <p:sp>
        <p:nvSpPr>
          <p:cNvPr id="139287" name="Text Box 23"/>
          <p:cNvSpPr txBox="1">
            <a:spLocks noChangeArrowheads="1"/>
          </p:cNvSpPr>
          <p:nvPr/>
        </p:nvSpPr>
        <p:spPr bwMode="auto">
          <a:xfrm>
            <a:off x="838200" y="3996266"/>
            <a:ext cx="803706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sz="2400" dirty="0"/>
              <a:t> 7 variables </a:t>
            </a:r>
            <a:r>
              <a:rPr lang="en-US" dirty="0">
                <a:solidFill>
                  <a:schemeClr val="accent3"/>
                </a:solidFill>
              </a:rPr>
              <a:t>{</a:t>
            </a:r>
            <a:r>
              <a:rPr lang="en-US" dirty="0">
                <a:solidFill>
                  <a:schemeClr val="accent3">
                    <a:lumMod val="60000"/>
                    <a:lumOff val="40000"/>
                  </a:schemeClr>
                </a:solidFill>
              </a:rPr>
              <a:t>WA,NT,SA,Q,NSW,V,T}</a:t>
            </a:r>
          </a:p>
          <a:p>
            <a:pPr>
              <a:buFontTx/>
              <a:buChar char="•"/>
            </a:pPr>
            <a:r>
              <a:rPr lang="en-US" sz="2400" dirty="0"/>
              <a:t> Each variable has the same domain </a:t>
            </a:r>
            <a:r>
              <a:rPr lang="en-US" sz="2400" dirty="0">
                <a:solidFill>
                  <a:srgbClr val="FAC810"/>
                </a:solidFill>
              </a:rPr>
              <a:t>{</a:t>
            </a:r>
            <a:r>
              <a:rPr lang="en-US" sz="2400" dirty="0" smtClean="0">
                <a:solidFill>
                  <a:srgbClr val="F8808E"/>
                </a:solidFill>
              </a:rPr>
              <a:t>red</a:t>
            </a:r>
            <a:r>
              <a:rPr lang="en-US" sz="2400" dirty="0">
                <a:solidFill>
                  <a:schemeClr val="accent3"/>
                </a:solidFill>
              </a:rPr>
              <a:t>,</a:t>
            </a:r>
            <a:r>
              <a:rPr lang="en-US" sz="2400" dirty="0" smtClean="0">
                <a:solidFill>
                  <a:srgbClr val="CC6600"/>
                </a:solidFill>
              </a:rPr>
              <a:t> </a:t>
            </a:r>
            <a:r>
              <a:rPr lang="en-US" sz="2400" dirty="0" smtClean="0">
                <a:solidFill>
                  <a:srgbClr val="45D628"/>
                </a:solidFill>
              </a:rPr>
              <a:t>green</a:t>
            </a:r>
            <a:r>
              <a:rPr lang="en-US" sz="2400" dirty="0">
                <a:solidFill>
                  <a:srgbClr val="FAC810"/>
                </a:solidFill>
              </a:rPr>
              <a:t>,</a:t>
            </a:r>
            <a:r>
              <a:rPr lang="en-US" sz="2400" dirty="0" smtClean="0">
                <a:solidFill>
                  <a:srgbClr val="CC6600"/>
                </a:solidFill>
              </a:rPr>
              <a:t> </a:t>
            </a:r>
            <a:r>
              <a:rPr lang="en-US" sz="2400" dirty="0" smtClean="0">
                <a:solidFill>
                  <a:schemeClr val="accent2">
                    <a:lumMod val="40000"/>
                    <a:lumOff val="60000"/>
                  </a:schemeClr>
                </a:solidFill>
              </a:rPr>
              <a:t>blue</a:t>
            </a:r>
            <a:r>
              <a:rPr lang="en-US" sz="2400" dirty="0" smtClean="0">
                <a:solidFill>
                  <a:srgbClr val="FAC810"/>
                </a:solidFill>
              </a:rPr>
              <a:t>}</a:t>
            </a:r>
            <a:endParaRPr lang="en-US" sz="2400" dirty="0">
              <a:solidFill>
                <a:srgbClr val="FAC810"/>
              </a:solidFill>
            </a:endParaRPr>
          </a:p>
          <a:p>
            <a:pPr>
              <a:buFontTx/>
              <a:buChar char="•"/>
            </a:pPr>
            <a:r>
              <a:rPr lang="en-US" sz="2400" dirty="0"/>
              <a:t> No two adjacent variables have the same value:</a:t>
            </a:r>
          </a:p>
          <a:p>
            <a:r>
              <a:rPr lang="en-US" sz="2400" dirty="0"/>
              <a:t>  </a:t>
            </a:r>
            <a:r>
              <a:rPr lang="en-US" sz="1800" dirty="0">
                <a:solidFill>
                  <a:srgbClr val="FCDE70"/>
                </a:solidFill>
              </a:rPr>
              <a:t>WA</a:t>
            </a:r>
            <a:r>
              <a:rPr lang="en-US" sz="1800" dirty="0">
                <a:solidFill>
                  <a:srgbClr val="FCDE70"/>
                </a:solidFill>
                <a:latin typeface="Times New Roman" pitchFamily="18" charset="0"/>
                <a:cs typeface="Times New Roman" pitchFamily="18" charset="0"/>
                <a:sym typeface="Symbol" pitchFamily="18" charset="2"/>
              </a:rPr>
              <a:t></a:t>
            </a:r>
            <a:r>
              <a:rPr lang="en-US" sz="1800" dirty="0">
                <a:solidFill>
                  <a:srgbClr val="FCDE70"/>
                </a:solidFill>
              </a:rPr>
              <a:t>NT, WA</a:t>
            </a:r>
            <a:r>
              <a:rPr lang="en-US" sz="1800" dirty="0">
                <a:solidFill>
                  <a:srgbClr val="FCDE70"/>
                </a:solidFill>
                <a:latin typeface="Times New Roman" pitchFamily="18" charset="0"/>
                <a:cs typeface="Times New Roman" pitchFamily="18" charset="0"/>
                <a:sym typeface="Symbol" pitchFamily="18" charset="2"/>
              </a:rPr>
              <a:t></a:t>
            </a:r>
            <a:r>
              <a:rPr lang="en-US" sz="1800" dirty="0">
                <a:solidFill>
                  <a:srgbClr val="FCDE70"/>
                </a:solidFill>
              </a:rPr>
              <a:t>SA, NT</a:t>
            </a:r>
            <a:r>
              <a:rPr lang="en-US" sz="1800" dirty="0">
                <a:solidFill>
                  <a:srgbClr val="FCDE70"/>
                </a:solidFill>
                <a:latin typeface="Times New Roman" pitchFamily="18" charset="0"/>
                <a:cs typeface="Times New Roman" pitchFamily="18" charset="0"/>
                <a:sym typeface="Symbol" pitchFamily="18" charset="2"/>
              </a:rPr>
              <a:t></a:t>
            </a:r>
            <a:r>
              <a:rPr lang="en-US" sz="1800" dirty="0">
                <a:solidFill>
                  <a:srgbClr val="FCDE70"/>
                </a:solidFill>
              </a:rPr>
              <a:t>SA, NT</a:t>
            </a:r>
            <a:r>
              <a:rPr lang="en-US" sz="1800" dirty="0">
                <a:solidFill>
                  <a:srgbClr val="FCDE70"/>
                </a:solidFill>
                <a:latin typeface="Times New Roman" pitchFamily="18" charset="0"/>
                <a:cs typeface="Times New Roman" pitchFamily="18" charset="0"/>
                <a:sym typeface="Symbol" pitchFamily="18" charset="2"/>
              </a:rPr>
              <a:t></a:t>
            </a:r>
            <a:r>
              <a:rPr lang="en-US" sz="1800" dirty="0">
                <a:solidFill>
                  <a:srgbClr val="FCDE70"/>
                </a:solidFill>
              </a:rPr>
              <a:t>Q, SA</a:t>
            </a:r>
            <a:r>
              <a:rPr lang="en-US" sz="1800" dirty="0">
                <a:solidFill>
                  <a:srgbClr val="FCDE70"/>
                </a:solidFill>
                <a:latin typeface="Times New Roman" pitchFamily="18" charset="0"/>
                <a:cs typeface="Times New Roman" pitchFamily="18" charset="0"/>
                <a:sym typeface="Symbol" pitchFamily="18" charset="2"/>
              </a:rPr>
              <a:t></a:t>
            </a:r>
            <a:r>
              <a:rPr lang="en-US" sz="1800" dirty="0">
                <a:solidFill>
                  <a:srgbClr val="FCDE70"/>
                </a:solidFill>
              </a:rPr>
              <a:t>Q, SA</a:t>
            </a:r>
            <a:r>
              <a:rPr lang="en-US" sz="1800" dirty="0">
                <a:solidFill>
                  <a:srgbClr val="FCDE70"/>
                </a:solidFill>
                <a:latin typeface="Times New Roman" pitchFamily="18" charset="0"/>
                <a:cs typeface="Times New Roman" pitchFamily="18" charset="0"/>
                <a:sym typeface="Symbol" pitchFamily="18" charset="2"/>
              </a:rPr>
              <a:t></a:t>
            </a:r>
            <a:r>
              <a:rPr lang="en-US" sz="1800" dirty="0">
                <a:solidFill>
                  <a:srgbClr val="FCDE70"/>
                </a:solidFill>
              </a:rPr>
              <a:t>NSW, SA</a:t>
            </a:r>
            <a:r>
              <a:rPr lang="en-US" sz="1800" dirty="0">
                <a:solidFill>
                  <a:srgbClr val="FCDE70"/>
                </a:solidFill>
                <a:latin typeface="Times New Roman" pitchFamily="18" charset="0"/>
                <a:cs typeface="Times New Roman" pitchFamily="18" charset="0"/>
                <a:sym typeface="Symbol" pitchFamily="18" charset="2"/>
              </a:rPr>
              <a:t></a:t>
            </a:r>
            <a:r>
              <a:rPr lang="en-US" sz="1800" dirty="0">
                <a:solidFill>
                  <a:srgbClr val="FCDE70"/>
                </a:solidFill>
              </a:rPr>
              <a:t>V,Q</a:t>
            </a:r>
            <a:r>
              <a:rPr lang="en-US" sz="1800" dirty="0">
                <a:solidFill>
                  <a:srgbClr val="FCDE70"/>
                </a:solidFill>
                <a:latin typeface="Times New Roman" pitchFamily="18" charset="0"/>
                <a:cs typeface="Times New Roman" pitchFamily="18" charset="0"/>
                <a:sym typeface="Symbol" pitchFamily="18" charset="2"/>
              </a:rPr>
              <a:t></a:t>
            </a:r>
            <a:r>
              <a:rPr lang="en-US" sz="1800" dirty="0">
                <a:solidFill>
                  <a:srgbClr val="FCDE70"/>
                </a:solidFill>
              </a:rPr>
              <a:t>NSW, NSW</a:t>
            </a:r>
            <a:r>
              <a:rPr lang="en-US" sz="1800" dirty="0">
                <a:solidFill>
                  <a:srgbClr val="FCDE70"/>
                </a:solidFill>
                <a:latin typeface="Times New Roman" pitchFamily="18" charset="0"/>
                <a:cs typeface="Times New Roman" pitchFamily="18" charset="0"/>
                <a:sym typeface="Symbol" pitchFamily="18" charset="2"/>
              </a:rPr>
              <a:t></a:t>
            </a:r>
            <a:r>
              <a:rPr lang="en-US" sz="1800" dirty="0">
                <a:solidFill>
                  <a:srgbClr val="FCDE70"/>
                </a:solidFill>
              </a:rPr>
              <a:t>V</a:t>
            </a:r>
          </a:p>
        </p:txBody>
      </p:sp>
      <p:grpSp>
        <p:nvGrpSpPr>
          <p:cNvPr id="139288" name="Group 24"/>
          <p:cNvGrpSpPr>
            <a:grpSpLocks/>
          </p:cNvGrpSpPr>
          <p:nvPr/>
        </p:nvGrpSpPr>
        <p:grpSpPr bwMode="auto">
          <a:xfrm>
            <a:off x="2803525" y="1327943"/>
            <a:ext cx="3048000" cy="2465388"/>
            <a:chOff x="816" y="1152"/>
            <a:chExt cx="1920" cy="1553"/>
          </a:xfrm>
        </p:grpSpPr>
        <p:grpSp>
          <p:nvGrpSpPr>
            <p:cNvPr id="139289" name="Group 25"/>
            <p:cNvGrpSpPr>
              <a:grpSpLocks/>
            </p:cNvGrpSpPr>
            <p:nvPr/>
          </p:nvGrpSpPr>
          <p:grpSpPr bwMode="auto">
            <a:xfrm>
              <a:off x="816" y="1152"/>
              <a:ext cx="1920" cy="1536"/>
              <a:chOff x="576" y="1152"/>
              <a:chExt cx="1920" cy="1536"/>
            </a:xfrm>
          </p:grpSpPr>
          <p:sp>
            <p:nvSpPr>
              <p:cNvPr id="139290" name="Rectangle 26"/>
              <p:cNvSpPr>
                <a:spLocks noChangeArrowheads="1"/>
              </p:cNvSpPr>
              <p:nvPr/>
            </p:nvSpPr>
            <p:spPr bwMode="auto">
              <a:xfrm>
                <a:off x="576" y="1344"/>
                <a:ext cx="576" cy="7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91" name="Freeform 27"/>
              <p:cNvSpPr>
                <a:spLocks/>
              </p:cNvSpPr>
              <p:nvPr/>
            </p:nvSpPr>
            <p:spPr bwMode="auto">
              <a:xfrm>
                <a:off x="1152" y="1728"/>
                <a:ext cx="576" cy="576"/>
              </a:xfrm>
              <a:custGeom>
                <a:avLst/>
                <a:gdLst>
                  <a:gd name="T0" fmla="*/ 0 w 576"/>
                  <a:gd name="T1" fmla="*/ 0 h 576"/>
                  <a:gd name="T2" fmla="*/ 576 w 576"/>
                  <a:gd name="T3" fmla="*/ 0 h 576"/>
                  <a:gd name="T4" fmla="*/ 576 w 576"/>
                  <a:gd name="T5" fmla="*/ 576 h 576"/>
                  <a:gd name="T6" fmla="*/ 0 w 576"/>
                  <a:gd name="T7" fmla="*/ 384 h 576"/>
                  <a:gd name="T8" fmla="*/ 0 w 576"/>
                  <a:gd name="T9" fmla="*/ 0 h 576"/>
                </a:gdLst>
                <a:ahLst/>
                <a:cxnLst>
                  <a:cxn ang="0">
                    <a:pos x="T0" y="T1"/>
                  </a:cxn>
                  <a:cxn ang="0">
                    <a:pos x="T2" y="T3"/>
                  </a:cxn>
                  <a:cxn ang="0">
                    <a:pos x="T4" y="T5"/>
                  </a:cxn>
                  <a:cxn ang="0">
                    <a:pos x="T6" y="T7"/>
                  </a:cxn>
                  <a:cxn ang="0">
                    <a:pos x="T8" y="T9"/>
                  </a:cxn>
                </a:cxnLst>
                <a:rect l="0" t="0" r="r" b="b"/>
                <a:pathLst>
                  <a:path w="576" h="576">
                    <a:moveTo>
                      <a:pt x="0" y="0"/>
                    </a:moveTo>
                    <a:lnTo>
                      <a:pt x="576" y="0"/>
                    </a:lnTo>
                    <a:lnTo>
                      <a:pt x="576" y="576"/>
                    </a:lnTo>
                    <a:lnTo>
                      <a:pt x="0" y="384"/>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9292" name="Rectangle 28"/>
              <p:cNvSpPr>
                <a:spLocks noChangeArrowheads="1"/>
              </p:cNvSpPr>
              <p:nvPr/>
            </p:nvSpPr>
            <p:spPr bwMode="auto">
              <a:xfrm>
                <a:off x="1152" y="1152"/>
                <a:ext cx="432"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93" name="Freeform 29"/>
              <p:cNvSpPr>
                <a:spLocks/>
              </p:cNvSpPr>
              <p:nvPr/>
            </p:nvSpPr>
            <p:spPr bwMode="auto">
              <a:xfrm>
                <a:off x="1584" y="1152"/>
                <a:ext cx="912" cy="672"/>
              </a:xfrm>
              <a:custGeom>
                <a:avLst/>
                <a:gdLst>
                  <a:gd name="T0" fmla="*/ 0 w 912"/>
                  <a:gd name="T1" fmla="*/ 0 h 672"/>
                  <a:gd name="T2" fmla="*/ 912 w 912"/>
                  <a:gd name="T3" fmla="*/ 672 h 672"/>
                  <a:gd name="T4" fmla="*/ 144 w 912"/>
                  <a:gd name="T5" fmla="*/ 672 h 672"/>
                  <a:gd name="T6" fmla="*/ 144 w 912"/>
                  <a:gd name="T7" fmla="*/ 576 h 672"/>
                  <a:gd name="T8" fmla="*/ 0 w 912"/>
                  <a:gd name="T9" fmla="*/ 576 h 672"/>
                  <a:gd name="T10" fmla="*/ 0 w 912"/>
                  <a:gd name="T11" fmla="*/ 0 h 672"/>
                </a:gdLst>
                <a:ahLst/>
                <a:cxnLst>
                  <a:cxn ang="0">
                    <a:pos x="T0" y="T1"/>
                  </a:cxn>
                  <a:cxn ang="0">
                    <a:pos x="T2" y="T3"/>
                  </a:cxn>
                  <a:cxn ang="0">
                    <a:pos x="T4" y="T5"/>
                  </a:cxn>
                  <a:cxn ang="0">
                    <a:pos x="T6" y="T7"/>
                  </a:cxn>
                  <a:cxn ang="0">
                    <a:pos x="T8" y="T9"/>
                  </a:cxn>
                  <a:cxn ang="0">
                    <a:pos x="T10" y="T11"/>
                  </a:cxn>
                </a:cxnLst>
                <a:rect l="0" t="0" r="r" b="b"/>
                <a:pathLst>
                  <a:path w="912" h="672">
                    <a:moveTo>
                      <a:pt x="0" y="0"/>
                    </a:moveTo>
                    <a:lnTo>
                      <a:pt x="912" y="672"/>
                    </a:lnTo>
                    <a:lnTo>
                      <a:pt x="144" y="672"/>
                    </a:lnTo>
                    <a:lnTo>
                      <a:pt x="144" y="576"/>
                    </a:lnTo>
                    <a:lnTo>
                      <a:pt x="0" y="576"/>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9294" name="Freeform 30"/>
              <p:cNvSpPr>
                <a:spLocks/>
              </p:cNvSpPr>
              <p:nvPr/>
            </p:nvSpPr>
            <p:spPr bwMode="auto">
              <a:xfrm>
                <a:off x="1728" y="1824"/>
                <a:ext cx="768" cy="480"/>
              </a:xfrm>
              <a:custGeom>
                <a:avLst/>
                <a:gdLst>
                  <a:gd name="T0" fmla="*/ 0 w 768"/>
                  <a:gd name="T1" fmla="*/ 0 h 480"/>
                  <a:gd name="T2" fmla="*/ 0 w 768"/>
                  <a:gd name="T3" fmla="*/ 288 h 480"/>
                  <a:gd name="T4" fmla="*/ 672 w 768"/>
                  <a:gd name="T5" fmla="*/ 480 h 480"/>
                  <a:gd name="T6" fmla="*/ 768 w 768"/>
                  <a:gd name="T7" fmla="*/ 0 h 480"/>
                  <a:gd name="T8" fmla="*/ 0 w 768"/>
                  <a:gd name="T9" fmla="*/ 0 h 480"/>
                </a:gdLst>
                <a:ahLst/>
                <a:cxnLst>
                  <a:cxn ang="0">
                    <a:pos x="T0" y="T1"/>
                  </a:cxn>
                  <a:cxn ang="0">
                    <a:pos x="T2" y="T3"/>
                  </a:cxn>
                  <a:cxn ang="0">
                    <a:pos x="T4" y="T5"/>
                  </a:cxn>
                  <a:cxn ang="0">
                    <a:pos x="T6" y="T7"/>
                  </a:cxn>
                  <a:cxn ang="0">
                    <a:pos x="T8" y="T9"/>
                  </a:cxn>
                </a:cxnLst>
                <a:rect l="0" t="0" r="r" b="b"/>
                <a:pathLst>
                  <a:path w="768" h="480">
                    <a:moveTo>
                      <a:pt x="0" y="0"/>
                    </a:moveTo>
                    <a:lnTo>
                      <a:pt x="0" y="288"/>
                    </a:lnTo>
                    <a:lnTo>
                      <a:pt x="672" y="480"/>
                    </a:lnTo>
                    <a:lnTo>
                      <a:pt x="768" y="0"/>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9295" name="Freeform 31"/>
              <p:cNvSpPr>
                <a:spLocks/>
              </p:cNvSpPr>
              <p:nvPr/>
            </p:nvSpPr>
            <p:spPr bwMode="auto">
              <a:xfrm>
                <a:off x="1728" y="2112"/>
                <a:ext cx="672" cy="192"/>
              </a:xfrm>
              <a:custGeom>
                <a:avLst/>
                <a:gdLst>
                  <a:gd name="T0" fmla="*/ 0 w 672"/>
                  <a:gd name="T1" fmla="*/ 0 h 192"/>
                  <a:gd name="T2" fmla="*/ 0 w 672"/>
                  <a:gd name="T3" fmla="*/ 192 h 192"/>
                  <a:gd name="T4" fmla="*/ 672 w 672"/>
                  <a:gd name="T5" fmla="*/ 192 h 192"/>
                  <a:gd name="T6" fmla="*/ 0 w 672"/>
                  <a:gd name="T7" fmla="*/ 0 h 192"/>
                </a:gdLst>
                <a:ahLst/>
                <a:cxnLst>
                  <a:cxn ang="0">
                    <a:pos x="T0" y="T1"/>
                  </a:cxn>
                  <a:cxn ang="0">
                    <a:pos x="T2" y="T3"/>
                  </a:cxn>
                  <a:cxn ang="0">
                    <a:pos x="T4" y="T5"/>
                  </a:cxn>
                  <a:cxn ang="0">
                    <a:pos x="T6" y="T7"/>
                  </a:cxn>
                </a:cxnLst>
                <a:rect l="0" t="0" r="r" b="b"/>
                <a:pathLst>
                  <a:path w="672" h="192">
                    <a:moveTo>
                      <a:pt x="0" y="0"/>
                    </a:moveTo>
                    <a:lnTo>
                      <a:pt x="0" y="192"/>
                    </a:lnTo>
                    <a:lnTo>
                      <a:pt x="672" y="192"/>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9296" name="Rectangle 32"/>
              <p:cNvSpPr>
                <a:spLocks noChangeArrowheads="1"/>
              </p:cNvSpPr>
              <p:nvPr/>
            </p:nvSpPr>
            <p:spPr bwMode="auto">
              <a:xfrm>
                <a:off x="2112" y="2496"/>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9297" name="Text Box 33"/>
            <p:cNvSpPr txBox="1">
              <a:spLocks noChangeArrowheads="1"/>
            </p:cNvSpPr>
            <p:nvPr/>
          </p:nvSpPr>
          <p:spPr bwMode="auto">
            <a:xfrm>
              <a:off x="902" y="1604"/>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139298" name="Text Box 34"/>
            <p:cNvSpPr txBox="1">
              <a:spLocks noChangeArrowheads="1"/>
            </p:cNvSpPr>
            <p:nvPr/>
          </p:nvSpPr>
          <p:spPr bwMode="auto">
            <a:xfrm>
              <a:off x="1488" y="1296"/>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NT</a:t>
              </a:r>
            </a:p>
          </p:txBody>
        </p:sp>
        <p:sp>
          <p:nvSpPr>
            <p:cNvPr id="139299" name="Text Box 35"/>
            <p:cNvSpPr txBox="1">
              <a:spLocks noChangeArrowheads="1"/>
            </p:cNvSpPr>
            <p:nvPr/>
          </p:nvSpPr>
          <p:spPr bwMode="auto">
            <a:xfrm>
              <a:off x="1584" y="1872"/>
              <a:ext cx="2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SA</a:t>
              </a:r>
            </a:p>
          </p:txBody>
        </p:sp>
        <p:sp>
          <p:nvSpPr>
            <p:cNvPr id="139300" name="Text Box 36"/>
            <p:cNvSpPr txBox="1">
              <a:spLocks noChangeArrowheads="1"/>
            </p:cNvSpPr>
            <p:nvPr/>
          </p:nvSpPr>
          <p:spPr bwMode="auto">
            <a:xfrm>
              <a:off x="1968" y="1440"/>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Q</a:t>
              </a:r>
            </a:p>
          </p:txBody>
        </p:sp>
        <p:sp>
          <p:nvSpPr>
            <p:cNvPr id="139301" name="Text Box 37"/>
            <p:cNvSpPr txBox="1">
              <a:spLocks noChangeArrowheads="1"/>
            </p:cNvSpPr>
            <p:nvPr/>
          </p:nvSpPr>
          <p:spPr bwMode="auto">
            <a:xfrm>
              <a:off x="2160" y="1920"/>
              <a:ext cx="4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NSW</a:t>
              </a:r>
            </a:p>
          </p:txBody>
        </p:sp>
        <p:sp>
          <p:nvSpPr>
            <p:cNvPr id="139302" name="Text Box 38"/>
            <p:cNvSpPr txBox="1">
              <a:spLocks noChangeArrowheads="1"/>
            </p:cNvSpPr>
            <p:nvPr/>
          </p:nvSpPr>
          <p:spPr bwMode="auto">
            <a:xfrm>
              <a:off x="1968" y="2112"/>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t>
              </a:r>
            </a:p>
          </p:txBody>
        </p:sp>
        <p:sp>
          <p:nvSpPr>
            <p:cNvPr id="139303" name="Text Box 39"/>
            <p:cNvSpPr txBox="1">
              <a:spLocks noChangeArrowheads="1"/>
            </p:cNvSpPr>
            <p:nvPr/>
          </p:nvSpPr>
          <p:spPr bwMode="auto">
            <a:xfrm>
              <a:off x="2352" y="2474"/>
              <a:ext cx="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T</a:t>
              </a:r>
            </a:p>
          </p:txBody>
        </p:sp>
      </p:grpSp>
      <p:grpSp>
        <p:nvGrpSpPr>
          <p:cNvPr id="139305" name="Group 41"/>
          <p:cNvGrpSpPr>
            <a:grpSpLocks/>
          </p:cNvGrpSpPr>
          <p:nvPr/>
        </p:nvGrpSpPr>
        <p:grpSpPr bwMode="auto">
          <a:xfrm>
            <a:off x="2803525" y="1327943"/>
            <a:ext cx="3048000" cy="2509838"/>
            <a:chOff x="3456" y="528"/>
            <a:chExt cx="1920" cy="1581"/>
          </a:xfrm>
        </p:grpSpPr>
        <p:sp>
          <p:nvSpPr>
            <p:cNvPr id="139268" name="Rectangle 4"/>
            <p:cNvSpPr>
              <a:spLocks noChangeArrowheads="1"/>
            </p:cNvSpPr>
            <p:nvPr/>
          </p:nvSpPr>
          <p:spPr bwMode="auto">
            <a:xfrm>
              <a:off x="3456" y="720"/>
              <a:ext cx="576" cy="768"/>
            </a:xfrm>
            <a:prstGeom prst="rect">
              <a:avLst/>
            </a:prstGeom>
            <a:solidFill>
              <a:srgbClr val="F8170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0" name="Freeform 6"/>
            <p:cNvSpPr>
              <a:spLocks/>
            </p:cNvSpPr>
            <p:nvPr/>
          </p:nvSpPr>
          <p:spPr bwMode="auto">
            <a:xfrm>
              <a:off x="4032" y="1104"/>
              <a:ext cx="576" cy="576"/>
            </a:xfrm>
            <a:custGeom>
              <a:avLst/>
              <a:gdLst>
                <a:gd name="T0" fmla="*/ 0 w 576"/>
                <a:gd name="T1" fmla="*/ 0 h 576"/>
                <a:gd name="T2" fmla="*/ 576 w 576"/>
                <a:gd name="T3" fmla="*/ 0 h 576"/>
                <a:gd name="T4" fmla="*/ 576 w 576"/>
                <a:gd name="T5" fmla="*/ 576 h 576"/>
                <a:gd name="T6" fmla="*/ 0 w 576"/>
                <a:gd name="T7" fmla="*/ 384 h 576"/>
                <a:gd name="T8" fmla="*/ 0 w 576"/>
                <a:gd name="T9" fmla="*/ 0 h 576"/>
              </a:gdLst>
              <a:ahLst/>
              <a:cxnLst>
                <a:cxn ang="0">
                  <a:pos x="T0" y="T1"/>
                </a:cxn>
                <a:cxn ang="0">
                  <a:pos x="T2" y="T3"/>
                </a:cxn>
                <a:cxn ang="0">
                  <a:pos x="T4" y="T5"/>
                </a:cxn>
                <a:cxn ang="0">
                  <a:pos x="T6" y="T7"/>
                </a:cxn>
                <a:cxn ang="0">
                  <a:pos x="T8" y="T9"/>
                </a:cxn>
              </a:cxnLst>
              <a:rect l="0" t="0" r="r" b="b"/>
              <a:pathLst>
                <a:path w="576" h="576">
                  <a:moveTo>
                    <a:pt x="0" y="0"/>
                  </a:moveTo>
                  <a:lnTo>
                    <a:pt x="576" y="0"/>
                  </a:lnTo>
                  <a:lnTo>
                    <a:pt x="576" y="576"/>
                  </a:lnTo>
                  <a:lnTo>
                    <a:pt x="0" y="384"/>
                  </a:lnTo>
                  <a:lnTo>
                    <a:pt x="0" y="0"/>
                  </a:lnTo>
                  <a:close/>
                </a:path>
              </a:pathLst>
            </a:custGeom>
            <a:solidFill>
              <a:srgbClr val="BBC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9271" name="Rectangle 7"/>
            <p:cNvSpPr>
              <a:spLocks noChangeArrowheads="1"/>
            </p:cNvSpPr>
            <p:nvPr/>
          </p:nvSpPr>
          <p:spPr bwMode="auto">
            <a:xfrm>
              <a:off x="4032" y="528"/>
              <a:ext cx="432" cy="576"/>
            </a:xfrm>
            <a:prstGeom prst="rect">
              <a:avLst/>
            </a:prstGeom>
            <a:solidFill>
              <a:srgbClr val="45D62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3" name="Freeform 9"/>
            <p:cNvSpPr>
              <a:spLocks/>
            </p:cNvSpPr>
            <p:nvPr/>
          </p:nvSpPr>
          <p:spPr bwMode="auto">
            <a:xfrm>
              <a:off x="4464" y="528"/>
              <a:ext cx="912" cy="672"/>
            </a:xfrm>
            <a:custGeom>
              <a:avLst/>
              <a:gdLst>
                <a:gd name="T0" fmla="*/ 0 w 912"/>
                <a:gd name="T1" fmla="*/ 0 h 672"/>
                <a:gd name="T2" fmla="*/ 912 w 912"/>
                <a:gd name="T3" fmla="*/ 672 h 672"/>
                <a:gd name="T4" fmla="*/ 144 w 912"/>
                <a:gd name="T5" fmla="*/ 672 h 672"/>
                <a:gd name="T6" fmla="*/ 144 w 912"/>
                <a:gd name="T7" fmla="*/ 576 h 672"/>
                <a:gd name="T8" fmla="*/ 0 w 912"/>
                <a:gd name="T9" fmla="*/ 576 h 672"/>
                <a:gd name="T10" fmla="*/ 0 w 912"/>
                <a:gd name="T11" fmla="*/ 0 h 672"/>
              </a:gdLst>
              <a:ahLst/>
              <a:cxnLst>
                <a:cxn ang="0">
                  <a:pos x="T0" y="T1"/>
                </a:cxn>
                <a:cxn ang="0">
                  <a:pos x="T2" y="T3"/>
                </a:cxn>
                <a:cxn ang="0">
                  <a:pos x="T4" y="T5"/>
                </a:cxn>
                <a:cxn ang="0">
                  <a:pos x="T6" y="T7"/>
                </a:cxn>
                <a:cxn ang="0">
                  <a:pos x="T8" y="T9"/>
                </a:cxn>
                <a:cxn ang="0">
                  <a:pos x="T10" y="T11"/>
                </a:cxn>
              </a:cxnLst>
              <a:rect l="0" t="0" r="r" b="b"/>
              <a:pathLst>
                <a:path w="912" h="672">
                  <a:moveTo>
                    <a:pt x="0" y="0"/>
                  </a:moveTo>
                  <a:lnTo>
                    <a:pt x="912" y="672"/>
                  </a:lnTo>
                  <a:lnTo>
                    <a:pt x="144" y="672"/>
                  </a:lnTo>
                  <a:lnTo>
                    <a:pt x="144" y="576"/>
                  </a:lnTo>
                  <a:lnTo>
                    <a:pt x="0" y="576"/>
                  </a:lnTo>
                  <a:lnTo>
                    <a:pt x="0" y="0"/>
                  </a:lnTo>
                  <a:close/>
                </a:path>
              </a:pathLst>
            </a:custGeom>
            <a:solidFill>
              <a:srgbClr val="F8170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9274" name="Freeform 10"/>
            <p:cNvSpPr>
              <a:spLocks/>
            </p:cNvSpPr>
            <p:nvPr/>
          </p:nvSpPr>
          <p:spPr bwMode="auto">
            <a:xfrm>
              <a:off x="4608" y="1200"/>
              <a:ext cx="768" cy="480"/>
            </a:xfrm>
            <a:custGeom>
              <a:avLst/>
              <a:gdLst>
                <a:gd name="T0" fmla="*/ 0 w 768"/>
                <a:gd name="T1" fmla="*/ 0 h 480"/>
                <a:gd name="T2" fmla="*/ 0 w 768"/>
                <a:gd name="T3" fmla="*/ 288 h 480"/>
                <a:gd name="T4" fmla="*/ 672 w 768"/>
                <a:gd name="T5" fmla="*/ 480 h 480"/>
                <a:gd name="T6" fmla="*/ 768 w 768"/>
                <a:gd name="T7" fmla="*/ 0 h 480"/>
                <a:gd name="T8" fmla="*/ 0 w 768"/>
                <a:gd name="T9" fmla="*/ 0 h 480"/>
              </a:gdLst>
              <a:ahLst/>
              <a:cxnLst>
                <a:cxn ang="0">
                  <a:pos x="T0" y="T1"/>
                </a:cxn>
                <a:cxn ang="0">
                  <a:pos x="T2" y="T3"/>
                </a:cxn>
                <a:cxn ang="0">
                  <a:pos x="T4" y="T5"/>
                </a:cxn>
                <a:cxn ang="0">
                  <a:pos x="T6" y="T7"/>
                </a:cxn>
                <a:cxn ang="0">
                  <a:pos x="T8" y="T9"/>
                </a:cxn>
              </a:cxnLst>
              <a:rect l="0" t="0" r="r" b="b"/>
              <a:pathLst>
                <a:path w="768" h="480">
                  <a:moveTo>
                    <a:pt x="0" y="0"/>
                  </a:moveTo>
                  <a:lnTo>
                    <a:pt x="0" y="288"/>
                  </a:lnTo>
                  <a:lnTo>
                    <a:pt x="672" y="480"/>
                  </a:lnTo>
                  <a:lnTo>
                    <a:pt x="768" y="0"/>
                  </a:lnTo>
                  <a:lnTo>
                    <a:pt x="0" y="0"/>
                  </a:lnTo>
                  <a:close/>
                </a:path>
              </a:pathLst>
            </a:custGeom>
            <a:solidFill>
              <a:srgbClr val="45D62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9275" name="Freeform 11"/>
            <p:cNvSpPr>
              <a:spLocks/>
            </p:cNvSpPr>
            <p:nvPr/>
          </p:nvSpPr>
          <p:spPr bwMode="auto">
            <a:xfrm>
              <a:off x="4608" y="1488"/>
              <a:ext cx="672" cy="192"/>
            </a:xfrm>
            <a:custGeom>
              <a:avLst/>
              <a:gdLst>
                <a:gd name="T0" fmla="*/ 0 w 672"/>
                <a:gd name="T1" fmla="*/ 0 h 192"/>
                <a:gd name="T2" fmla="*/ 0 w 672"/>
                <a:gd name="T3" fmla="*/ 192 h 192"/>
                <a:gd name="T4" fmla="*/ 672 w 672"/>
                <a:gd name="T5" fmla="*/ 192 h 192"/>
                <a:gd name="T6" fmla="*/ 0 w 672"/>
                <a:gd name="T7" fmla="*/ 0 h 192"/>
              </a:gdLst>
              <a:ahLst/>
              <a:cxnLst>
                <a:cxn ang="0">
                  <a:pos x="T0" y="T1"/>
                </a:cxn>
                <a:cxn ang="0">
                  <a:pos x="T2" y="T3"/>
                </a:cxn>
                <a:cxn ang="0">
                  <a:pos x="T4" y="T5"/>
                </a:cxn>
                <a:cxn ang="0">
                  <a:pos x="T6" y="T7"/>
                </a:cxn>
              </a:cxnLst>
              <a:rect l="0" t="0" r="r" b="b"/>
              <a:pathLst>
                <a:path w="672" h="192">
                  <a:moveTo>
                    <a:pt x="0" y="0"/>
                  </a:moveTo>
                  <a:lnTo>
                    <a:pt x="0" y="192"/>
                  </a:lnTo>
                  <a:lnTo>
                    <a:pt x="672" y="192"/>
                  </a:lnTo>
                  <a:lnTo>
                    <a:pt x="0" y="0"/>
                  </a:lnTo>
                  <a:close/>
                </a:path>
              </a:pathLst>
            </a:custGeom>
            <a:solidFill>
              <a:srgbClr val="F8170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9276" name="Rectangle 12"/>
            <p:cNvSpPr>
              <a:spLocks noChangeArrowheads="1"/>
            </p:cNvSpPr>
            <p:nvPr/>
          </p:nvSpPr>
          <p:spPr bwMode="auto">
            <a:xfrm>
              <a:off x="4992" y="187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8" name="Text Box 14"/>
            <p:cNvSpPr txBox="1">
              <a:spLocks noChangeArrowheads="1"/>
            </p:cNvSpPr>
            <p:nvPr/>
          </p:nvSpPr>
          <p:spPr bwMode="auto">
            <a:xfrm>
              <a:off x="3542" y="980"/>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139279" name="Text Box 15"/>
            <p:cNvSpPr txBox="1">
              <a:spLocks noChangeArrowheads="1"/>
            </p:cNvSpPr>
            <p:nvPr/>
          </p:nvSpPr>
          <p:spPr bwMode="auto">
            <a:xfrm>
              <a:off x="4128" y="672"/>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NT</a:t>
              </a:r>
            </a:p>
          </p:txBody>
        </p:sp>
        <p:sp>
          <p:nvSpPr>
            <p:cNvPr id="139280" name="Text Box 16"/>
            <p:cNvSpPr txBox="1">
              <a:spLocks noChangeArrowheads="1"/>
            </p:cNvSpPr>
            <p:nvPr/>
          </p:nvSpPr>
          <p:spPr bwMode="auto">
            <a:xfrm>
              <a:off x="4224" y="1248"/>
              <a:ext cx="2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SA</a:t>
              </a:r>
            </a:p>
          </p:txBody>
        </p:sp>
        <p:sp>
          <p:nvSpPr>
            <p:cNvPr id="139281" name="Text Box 17"/>
            <p:cNvSpPr txBox="1">
              <a:spLocks noChangeArrowheads="1"/>
            </p:cNvSpPr>
            <p:nvPr/>
          </p:nvSpPr>
          <p:spPr bwMode="auto">
            <a:xfrm>
              <a:off x="4608" y="816"/>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Q</a:t>
              </a:r>
            </a:p>
          </p:txBody>
        </p:sp>
        <p:sp>
          <p:nvSpPr>
            <p:cNvPr id="139282" name="Text Box 18"/>
            <p:cNvSpPr txBox="1">
              <a:spLocks noChangeArrowheads="1"/>
            </p:cNvSpPr>
            <p:nvPr/>
          </p:nvSpPr>
          <p:spPr bwMode="auto">
            <a:xfrm>
              <a:off x="4800" y="1296"/>
              <a:ext cx="4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NSW</a:t>
              </a:r>
            </a:p>
          </p:txBody>
        </p:sp>
        <p:sp>
          <p:nvSpPr>
            <p:cNvPr id="139283" name="Text Box 19"/>
            <p:cNvSpPr txBox="1">
              <a:spLocks noChangeArrowheads="1"/>
            </p:cNvSpPr>
            <p:nvPr/>
          </p:nvSpPr>
          <p:spPr bwMode="auto">
            <a:xfrm>
              <a:off x="4608" y="1488"/>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t>
              </a:r>
            </a:p>
          </p:txBody>
        </p:sp>
        <p:sp>
          <p:nvSpPr>
            <p:cNvPr id="139284" name="Text Box 20"/>
            <p:cNvSpPr txBox="1">
              <a:spLocks noChangeArrowheads="1"/>
            </p:cNvSpPr>
            <p:nvPr/>
          </p:nvSpPr>
          <p:spPr bwMode="auto">
            <a:xfrm>
              <a:off x="4992" y="1872"/>
              <a:ext cx="206" cy="237"/>
            </a:xfrm>
            <a:prstGeom prst="rect">
              <a:avLst/>
            </a:prstGeom>
            <a:solidFill>
              <a:srgbClr val="BBC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a:t>T</a:t>
              </a:r>
            </a:p>
          </p:txBody>
        </p:sp>
      </p:grpSp>
    </p:spTree>
    <p:extLst>
      <p:ext uri="{BB962C8B-B14F-4D97-AF65-F5344CB8AC3E}">
        <p14:creationId xmlns:p14="http://schemas.microsoft.com/office/powerpoint/2010/main" val="2307967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92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9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sz="4000" b="1" dirty="0"/>
              <a:t>Constraint Graph</a:t>
            </a:r>
          </a:p>
        </p:txBody>
      </p:sp>
      <p:sp>
        <p:nvSpPr>
          <p:cNvPr id="184323" name="Rectangle 3" descr="Rectangle: Click to edit Master text styles&#10;Second level&#10;Third level&#10;Fourth level&#10;Fifth level"/>
          <p:cNvSpPr>
            <a:spLocks noGrp="1" noChangeArrowheads="1"/>
          </p:cNvSpPr>
          <p:nvPr>
            <p:ph type="body" idx="4294967295"/>
          </p:nvPr>
        </p:nvSpPr>
        <p:spPr>
          <a:xfrm>
            <a:off x="470128" y="1295400"/>
            <a:ext cx="3581400" cy="838200"/>
          </a:xfrm>
        </p:spPr>
        <p:txBody>
          <a:bodyPr/>
          <a:lstStyle/>
          <a:p>
            <a:pPr>
              <a:buFont typeface="Wingdings" pitchFamily="2" charset="2"/>
              <a:buNone/>
            </a:pPr>
            <a:r>
              <a:rPr lang="en-US" dirty="0"/>
              <a:t>Binary constraints</a:t>
            </a:r>
          </a:p>
        </p:txBody>
      </p:sp>
      <p:grpSp>
        <p:nvGrpSpPr>
          <p:cNvPr id="184343" name="Group 23"/>
          <p:cNvGrpSpPr>
            <a:grpSpLocks/>
          </p:cNvGrpSpPr>
          <p:nvPr/>
        </p:nvGrpSpPr>
        <p:grpSpPr bwMode="auto">
          <a:xfrm>
            <a:off x="1146403" y="2133600"/>
            <a:ext cx="3375025" cy="2052638"/>
            <a:chOff x="1488" y="1824"/>
            <a:chExt cx="2126" cy="1293"/>
          </a:xfrm>
        </p:grpSpPr>
        <p:sp>
          <p:nvSpPr>
            <p:cNvPr id="184326" name="Text Box 6"/>
            <p:cNvSpPr txBox="1">
              <a:spLocks noChangeArrowheads="1"/>
            </p:cNvSpPr>
            <p:nvPr/>
          </p:nvSpPr>
          <p:spPr bwMode="auto">
            <a:xfrm>
              <a:off x="3408" y="2880"/>
              <a:ext cx="20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T</a:t>
              </a:r>
            </a:p>
          </p:txBody>
        </p:sp>
        <p:grpSp>
          <p:nvGrpSpPr>
            <p:cNvPr id="184327" name="Group 7"/>
            <p:cNvGrpSpPr>
              <a:grpSpLocks/>
            </p:cNvGrpSpPr>
            <p:nvPr/>
          </p:nvGrpSpPr>
          <p:grpSpPr bwMode="auto">
            <a:xfrm>
              <a:off x="1488" y="1824"/>
              <a:ext cx="1830" cy="1053"/>
              <a:chOff x="1430" y="1008"/>
              <a:chExt cx="1830" cy="1053"/>
            </a:xfrm>
          </p:grpSpPr>
          <p:sp>
            <p:nvSpPr>
              <p:cNvPr id="184328" name="Text Box 8"/>
              <p:cNvSpPr txBox="1">
                <a:spLocks noChangeArrowheads="1"/>
              </p:cNvSpPr>
              <p:nvPr/>
            </p:nvSpPr>
            <p:spPr bwMode="auto">
              <a:xfrm>
                <a:off x="1430" y="1316"/>
                <a:ext cx="33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184329" name="Text Box 9"/>
              <p:cNvSpPr txBox="1">
                <a:spLocks noChangeArrowheads="1"/>
              </p:cNvSpPr>
              <p:nvPr/>
            </p:nvSpPr>
            <p:spPr bwMode="auto">
              <a:xfrm>
                <a:off x="2016" y="1008"/>
                <a:ext cx="30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NT</a:t>
                </a:r>
              </a:p>
            </p:txBody>
          </p:sp>
          <p:sp>
            <p:nvSpPr>
              <p:cNvPr id="184330" name="Text Box 10"/>
              <p:cNvSpPr txBox="1">
                <a:spLocks noChangeArrowheads="1"/>
              </p:cNvSpPr>
              <p:nvPr/>
            </p:nvSpPr>
            <p:spPr bwMode="auto">
              <a:xfrm>
                <a:off x="2112" y="1584"/>
                <a:ext cx="28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SA</a:t>
                </a:r>
              </a:p>
            </p:txBody>
          </p:sp>
          <p:sp>
            <p:nvSpPr>
              <p:cNvPr id="184331" name="Text Box 11"/>
              <p:cNvSpPr txBox="1">
                <a:spLocks noChangeArrowheads="1"/>
              </p:cNvSpPr>
              <p:nvPr/>
            </p:nvSpPr>
            <p:spPr bwMode="auto">
              <a:xfrm>
                <a:off x="2496" y="1152"/>
                <a:ext cx="22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Q</a:t>
                </a:r>
              </a:p>
            </p:txBody>
          </p:sp>
          <p:sp>
            <p:nvSpPr>
              <p:cNvPr id="184332" name="Text Box 12"/>
              <p:cNvSpPr txBox="1">
                <a:spLocks noChangeArrowheads="1"/>
              </p:cNvSpPr>
              <p:nvPr/>
            </p:nvSpPr>
            <p:spPr bwMode="auto">
              <a:xfrm>
                <a:off x="2832" y="1536"/>
                <a:ext cx="42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NSW</a:t>
                </a:r>
              </a:p>
            </p:txBody>
          </p:sp>
          <p:sp>
            <p:nvSpPr>
              <p:cNvPr id="184333" name="Text Box 13"/>
              <p:cNvSpPr txBox="1">
                <a:spLocks noChangeArrowheads="1"/>
              </p:cNvSpPr>
              <p:nvPr/>
            </p:nvSpPr>
            <p:spPr bwMode="auto">
              <a:xfrm>
                <a:off x="2496" y="1824"/>
                <a:ext cx="20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t>
                </a:r>
              </a:p>
            </p:txBody>
          </p:sp>
          <p:sp>
            <p:nvSpPr>
              <p:cNvPr id="184334" name="Line 14"/>
              <p:cNvSpPr>
                <a:spLocks noChangeShapeType="1"/>
              </p:cNvSpPr>
              <p:nvPr/>
            </p:nvSpPr>
            <p:spPr bwMode="auto">
              <a:xfrm flipV="1">
                <a:off x="1776" y="11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35" name="Line 15"/>
              <p:cNvSpPr>
                <a:spLocks noChangeShapeType="1"/>
              </p:cNvSpPr>
              <p:nvPr/>
            </p:nvSpPr>
            <p:spPr bwMode="auto">
              <a:xfrm>
                <a:off x="1776" y="1440"/>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36" name="Line 16"/>
              <p:cNvSpPr>
                <a:spLocks noChangeShapeType="1"/>
              </p:cNvSpPr>
              <p:nvPr/>
            </p:nvSpPr>
            <p:spPr bwMode="auto">
              <a:xfrm>
                <a:off x="2160" y="1248"/>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37" name="Line 17"/>
              <p:cNvSpPr>
                <a:spLocks noChangeShapeType="1"/>
              </p:cNvSpPr>
              <p:nvPr/>
            </p:nvSpPr>
            <p:spPr bwMode="auto">
              <a:xfrm>
                <a:off x="2256" y="1824"/>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38" name="Line 18"/>
              <p:cNvSpPr>
                <a:spLocks noChangeShapeType="1"/>
              </p:cNvSpPr>
              <p:nvPr/>
            </p:nvSpPr>
            <p:spPr bwMode="auto">
              <a:xfrm>
                <a:off x="2736" y="1296"/>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39" name="Line 19"/>
              <p:cNvSpPr>
                <a:spLocks noChangeShapeType="1"/>
              </p:cNvSpPr>
              <p:nvPr/>
            </p:nvSpPr>
            <p:spPr bwMode="auto">
              <a:xfrm>
                <a:off x="2320" y="1136"/>
                <a:ext cx="18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40" name="Line 20"/>
              <p:cNvSpPr>
                <a:spLocks noChangeShapeType="1"/>
              </p:cNvSpPr>
              <p:nvPr/>
            </p:nvSpPr>
            <p:spPr bwMode="auto">
              <a:xfrm flipV="1">
                <a:off x="2704" y="1776"/>
                <a:ext cx="33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84341" name="Line 21"/>
            <p:cNvSpPr>
              <a:spLocks noChangeShapeType="1"/>
            </p:cNvSpPr>
            <p:nvPr/>
          </p:nvSpPr>
          <p:spPr bwMode="auto">
            <a:xfrm flipH="1">
              <a:off x="2304" y="2208"/>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42" name="Line 22"/>
            <p:cNvSpPr>
              <a:spLocks noChangeShapeType="1"/>
            </p:cNvSpPr>
            <p:nvPr/>
          </p:nvSpPr>
          <p:spPr bwMode="auto">
            <a:xfrm>
              <a:off x="2448"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84344" name="Text Box 24"/>
          <p:cNvSpPr txBox="1">
            <a:spLocks noChangeArrowheads="1"/>
          </p:cNvSpPr>
          <p:nvPr/>
        </p:nvSpPr>
        <p:spPr bwMode="auto">
          <a:xfrm>
            <a:off x="917803" y="4232701"/>
            <a:ext cx="655660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Two variables are adjacent or neighbors if they</a:t>
            </a:r>
          </a:p>
          <a:p>
            <a:r>
              <a:rPr lang="en-US" sz="2400" dirty="0"/>
              <a:t>are connected by an </a:t>
            </a:r>
            <a:r>
              <a:rPr lang="en-US" sz="2400" b="1" dirty="0"/>
              <a:t>edge</a:t>
            </a:r>
            <a:r>
              <a:rPr lang="en-US" sz="2400" dirty="0"/>
              <a:t> or an </a:t>
            </a:r>
            <a:r>
              <a:rPr lang="en-US" sz="2400" b="1" dirty="0"/>
              <a:t>arc</a:t>
            </a:r>
          </a:p>
        </p:txBody>
      </p:sp>
      <p:sp>
        <p:nvSpPr>
          <p:cNvPr id="184354" name="Rectangle 34"/>
          <p:cNvSpPr>
            <a:spLocks noChangeArrowheads="1"/>
          </p:cNvSpPr>
          <p:nvPr/>
        </p:nvSpPr>
        <p:spPr bwMode="auto">
          <a:xfrm>
            <a:off x="5870803" y="2133600"/>
            <a:ext cx="3048000" cy="914400"/>
          </a:xfrm>
          <a:prstGeom prst="rect">
            <a:avLst/>
          </a:prstGeom>
          <a:solidFill>
            <a:srgbClr val="BBC9FF"/>
          </a:solidFill>
          <a:ln w="28575">
            <a:solidFill>
              <a:schemeClr val="tx1"/>
            </a:solidFill>
            <a:miter lim="800000"/>
            <a:headEnd/>
            <a:tailEnd/>
          </a:ln>
          <a:effectLst/>
        </p:spPr>
        <p:txBody>
          <a:bodyPr anchor="ctr"/>
          <a:lstStyle/>
          <a:p>
            <a:pPr algn="ctr"/>
            <a:r>
              <a:rPr lang="en-US" sz="2000" i="1" dirty="0"/>
              <a:t>What is the constraint graph for </a:t>
            </a:r>
            <a:r>
              <a:rPr lang="en-US" sz="2000" i="1" dirty="0" err="1"/>
              <a:t>sudoku</a:t>
            </a:r>
            <a:r>
              <a:rPr lang="en-US" sz="2000" i="1" dirty="0"/>
              <a:t>?</a:t>
            </a:r>
          </a:p>
        </p:txBody>
      </p:sp>
    </p:spTree>
    <p:extLst>
      <p:ext uri="{BB962C8B-B14F-4D97-AF65-F5344CB8AC3E}">
        <p14:creationId xmlns:p14="http://schemas.microsoft.com/office/powerpoint/2010/main" val="367200004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title"/>
          </p:nvPr>
        </p:nvSpPr>
        <p:spPr>
          <a:xfrm>
            <a:off x="384208" y="-285260"/>
            <a:ext cx="8447753" cy="1371600"/>
          </a:xfrm>
        </p:spPr>
        <p:txBody>
          <a:bodyPr/>
          <a:lstStyle/>
          <a:p>
            <a:r>
              <a:rPr lang="en-US" sz="4000" b="1" dirty="0" smtClean="0">
                <a:sym typeface="Wingdings" pitchFamily="2" charset="2"/>
              </a:rPr>
              <a:t> </a:t>
            </a:r>
            <a:r>
              <a:rPr lang="en-US" sz="4000" b="1" dirty="0">
                <a:sym typeface="Wingdings" pitchFamily="2" charset="2"/>
              </a:rPr>
              <a:t>Backtracking Search</a:t>
            </a:r>
            <a:endParaRPr lang="en-US" sz="4000" b="1" dirty="0"/>
          </a:p>
        </p:txBody>
      </p:sp>
      <p:grpSp>
        <p:nvGrpSpPr>
          <p:cNvPr id="157738" name="Group 42"/>
          <p:cNvGrpSpPr>
            <a:grpSpLocks/>
          </p:cNvGrpSpPr>
          <p:nvPr/>
        </p:nvGrpSpPr>
        <p:grpSpPr bwMode="auto">
          <a:xfrm>
            <a:off x="635000" y="990600"/>
            <a:ext cx="7696200" cy="3733800"/>
            <a:chOff x="432" y="1104"/>
            <a:chExt cx="4848" cy="2352"/>
          </a:xfrm>
        </p:grpSpPr>
        <p:grpSp>
          <p:nvGrpSpPr>
            <p:cNvPr id="157733" name="Group 37"/>
            <p:cNvGrpSpPr>
              <a:grpSpLocks/>
            </p:cNvGrpSpPr>
            <p:nvPr/>
          </p:nvGrpSpPr>
          <p:grpSpPr bwMode="auto">
            <a:xfrm>
              <a:off x="1392" y="1152"/>
              <a:ext cx="3888" cy="2304"/>
              <a:chOff x="720" y="1152"/>
              <a:chExt cx="3888" cy="2304"/>
            </a:xfrm>
          </p:grpSpPr>
          <p:grpSp>
            <p:nvGrpSpPr>
              <p:cNvPr id="157717" name="Group 21"/>
              <p:cNvGrpSpPr>
                <a:grpSpLocks/>
              </p:cNvGrpSpPr>
              <p:nvPr/>
            </p:nvGrpSpPr>
            <p:grpSpPr bwMode="auto">
              <a:xfrm>
                <a:off x="720" y="1152"/>
                <a:ext cx="3888" cy="2304"/>
                <a:chOff x="720" y="1152"/>
                <a:chExt cx="3888" cy="2304"/>
              </a:xfrm>
            </p:grpSpPr>
            <p:sp>
              <p:nvSpPr>
                <p:cNvPr id="157702" name="Oval 6"/>
                <p:cNvSpPr>
                  <a:spLocks noChangeArrowheads="1"/>
                </p:cNvSpPr>
                <p:nvPr/>
              </p:nvSpPr>
              <p:spPr bwMode="auto">
                <a:xfrm>
                  <a:off x="2592" y="115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03" name="Oval 7"/>
                <p:cNvSpPr>
                  <a:spLocks noChangeArrowheads="1"/>
                </p:cNvSpPr>
                <p:nvPr/>
              </p:nvSpPr>
              <p:spPr bwMode="auto">
                <a:xfrm>
                  <a:off x="1536"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04" name="Oval 8"/>
                <p:cNvSpPr>
                  <a:spLocks noChangeArrowheads="1"/>
                </p:cNvSpPr>
                <p:nvPr/>
              </p:nvSpPr>
              <p:spPr bwMode="auto">
                <a:xfrm>
                  <a:off x="3648"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05" name="Oval 9"/>
                <p:cNvSpPr>
                  <a:spLocks noChangeArrowheads="1"/>
                </p:cNvSpPr>
                <p:nvPr/>
              </p:nvSpPr>
              <p:spPr bwMode="auto">
                <a:xfrm>
                  <a:off x="2112"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06" name="Oval 10"/>
                <p:cNvSpPr>
                  <a:spLocks noChangeArrowheads="1"/>
                </p:cNvSpPr>
                <p:nvPr/>
              </p:nvSpPr>
              <p:spPr bwMode="auto">
                <a:xfrm>
                  <a:off x="960"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07" name="Oval 11"/>
                <p:cNvSpPr>
                  <a:spLocks noChangeArrowheads="1"/>
                </p:cNvSpPr>
                <p:nvPr/>
              </p:nvSpPr>
              <p:spPr bwMode="auto">
                <a:xfrm>
                  <a:off x="3072"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08" name="Oval 12"/>
                <p:cNvSpPr>
                  <a:spLocks noChangeArrowheads="1"/>
                </p:cNvSpPr>
                <p:nvPr/>
              </p:nvSpPr>
              <p:spPr bwMode="auto">
                <a:xfrm>
                  <a:off x="4224"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09" name="Oval 13"/>
                <p:cNvSpPr>
                  <a:spLocks noChangeArrowheads="1"/>
                </p:cNvSpPr>
                <p:nvPr/>
              </p:nvSpPr>
              <p:spPr bwMode="auto">
                <a:xfrm>
                  <a:off x="192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0" name="Oval 14"/>
                <p:cNvSpPr>
                  <a:spLocks noChangeArrowheads="1"/>
                </p:cNvSpPr>
                <p:nvPr/>
              </p:nvSpPr>
              <p:spPr bwMode="auto">
                <a:xfrm>
                  <a:off x="1152"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1" name="Oval 15"/>
                <p:cNvSpPr>
                  <a:spLocks noChangeArrowheads="1"/>
                </p:cNvSpPr>
                <p:nvPr/>
              </p:nvSpPr>
              <p:spPr bwMode="auto">
                <a:xfrm>
                  <a:off x="72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2" name="Oval 16"/>
                <p:cNvSpPr>
                  <a:spLocks noChangeArrowheads="1"/>
                </p:cNvSpPr>
                <p:nvPr/>
              </p:nvSpPr>
              <p:spPr bwMode="auto">
                <a:xfrm>
                  <a:off x="288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3" name="Oval 17"/>
                <p:cNvSpPr>
                  <a:spLocks noChangeArrowheads="1"/>
                </p:cNvSpPr>
                <p:nvPr/>
              </p:nvSpPr>
              <p:spPr bwMode="auto">
                <a:xfrm>
                  <a:off x="3264"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4" name="Oval 18"/>
                <p:cNvSpPr>
                  <a:spLocks noChangeArrowheads="1"/>
                </p:cNvSpPr>
                <p:nvPr/>
              </p:nvSpPr>
              <p:spPr bwMode="auto">
                <a:xfrm>
                  <a:off x="4032"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5" name="Oval 19"/>
                <p:cNvSpPr>
                  <a:spLocks noChangeArrowheads="1"/>
                </p:cNvSpPr>
                <p:nvPr/>
              </p:nvSpPr>
              <p:spPr bwMode="auto">
                <a:xfrm>
                  <a:off x="4416"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6" name="Oval 20"/>
                <p:cNvSpPr>
                  <a:spLocks noChangeArrowheads="1"/>
                </p:cNvSpPr>
                <p:nvPr/>
              </p:nvSpPr>
              <p:spPr bwMode="auto">
                <a:xfrm>
                  <a:off x="2304"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7718" name="Line 22"/>
              <p:cNvSpPr>
                <a:spLocks noChangeShapeType="1"/>
              </p:cNvSpPr>
              <p:nvPr/>
            </p:nvSpPr>
            <p:spPr bwMode="auto">
              <a:xfrm flipH="1">
                <a:off x="1632" y="1344"/>
                <a:ext cx="105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19" name="Line 23"/>
              <p:cNvSpPr>
                <a:spLocks noChangeShapeType="1"/>
              </p:cNvSpPr>
              <p:nvPr/>
            </p:nvSpPr>
            <p:spPr bwMode="auto">
              <a:xfrm>
                <a:off x="2688" y="1344"/>
                <a:ext cx="105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20" name="Line 24"/>
              <p:cNvSpPr>
                <a:spLocks noChangeShapeType="1"/>
              </p:cNvSpPr>
              <p:nvPr/>
            </p:nvSpPr>
            <p:spPr bwMode="auto">
              <a:xfrm flipH="1">
                <a:off x="1056"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21" name="Line 25"/>
              <p:cNvSpPr>
                <a:spLocks noChangeShapeType="1"/>
              </p:cNvSpPr>
              <p:nvPr/>
            </p:nvSpPr>
            <p:spPr bwMode="auto">
              <a:xfrm>
                <a:off x="1632"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22" name="Line 26"/>
              <p:cNvSpPr>
                <a:spLocks noChangeShapeType="1"/>
              </p:cNvSpPr>
              <p:nvPr/>
            </p:nvSpPr>
            <p:spPr bwMode="auto">
              <a:xfrm flipH="1">
                <a:off x="816" y="2688"/>
                <a:ext cx="24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23" name="Line 27"/>
              <p:cNvSpPr>
                <a:spLocks noChangeShapeType="1"/>
              </p:cNvSpPr>
              <p:nvPr/>
            </p:nvSpPr>
            <p:spPr bwMode="auto">
              <a:xfrm>
                <a:off x="105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24" name="Line 28"/>
              <p:cNvSpPr>
                <a:spLocks noChangeShapeType="1"/>
              </p:cNvSpPr>
              <p:nvPr/>
            </p:nvSpPr>
            <p:spPr bwMode="auto">
              <a:xfrm flipH="1">
                <a:off x="201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25" name="Line 29"/>
              <p:cNvSpPr>
                <a:spLocks noChangeShapeType="1"/>
              </p:cNvSpPr>
              <p:nvPr/>
            </p:nvSpPr>
            <p:spPr bwMode="auto">
              <a:xfrm>
                <a:off x="220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26" name="Line 30"/>
              <p:cNvSpPr>
                <a:spLocks noChangeShapeType="1"/>
              </p:cNvSpPr>
              <p:nvPr/>
            </p:nvSpPr>
            <p:spPr bwMode="auto">
              <a:xfrm flipH="1">
                <a:off x="3168"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27" name="Line 31"/>
              <p:cNvSpPr>
                <a:spLocks noChangeShapeType="1"/>
              </p:cNvSpPr>
              <p:nvPr/>
            </p:nvSpPr>
            <p:spPr bwMode="auto">
              <a:xfrm>
                <a:off x="3744"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28" name="Line 32"/>
              <p:cNvSpPr>
                <a:spLocks noChangeShapeType="1"/>
              </p:cNvSpPr>
              <p:nvPr/>
            </p:nvSpPr>
            <p:spPr bwMode="auto">
              <a:xfrm flipH="1">
                <a:off x="297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30" name="Line 34"/>
              <p:cNvSpPr>
                <a:spLocks noChangeShapeType="1"/>
              </p:cNvSpPr>
              <p:nvPr/>
            </p:nvSpPr>
            <p:spPr bwMode="auto">
              <a:xfrm>
                <a:off x="316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31" name="Line 35"/>
              <p:cNvSpPr>
                <a:spLocks noChangeShapeType="1"/>
              </p:cNvSpPr>
              <p:nvPr/>
            </p:nvSpPr>
            <p:spPr bwMode="auto">
              <a:xfrm flipH="1">
                <a:off x="412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32" name="Line 36"/>
              <p:cNvSpPr>
                <a:spLocks noChangeShapeType="1"/>
              </p:cNvSpPr>
              <p:nvPr/>
            </p:nvSpPr>
            <p:spPr bwMode="auto">
              <a:xfrm>
                <a:off x="4320"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57734" name="Text Box 38"/>
            <p:cNvSpPr txBox="1">
              <a:spLocks noChangeArrowheads="1"/>
            </p:cNvSpPr>
            <p:nvPr/>
          </p:nvSpPr>
          <p:spPr bwMode="auto">
            <a:xfrm>
              <a:off x="432" y="1104"/>
              <a:ext cx="12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empty assignment</a:t>
              </a:r>
            </a:p>
          </p:txBody>
        </p:sp>
        <p:sp>
          <p:nvSpPr>
            <p:cNvPr id="157735" name="Text Box 39"/>
            <p:cNvSpPr txBox="1">
              <a:spLocks noChangeArrowheads="1"/>
            </p:cNvSpPr>
            <p:nvPr/>
          </p:nvSpPr>
          <p:spPr bwMode="auto">
            <a:xfrm>
              <a:off x="432" y="1680"/>
              <a:ext cx="8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a:t>
              </a:r>
              <a:r>
                <a:rPr lang="en-US" sz="1800" baseline="30000"/>
                <a:t>st</a:t>
              </a:r>
              <a:r>
                <a:rPr lang="en-US" sz="1800"/>
                <a:t> variable</a:t>
              </a:r>
            </a:p>
          </p:txBody>
        </p:sp>
        <p:sp>
          <p:nvSpPr>
            <p:cNvPr id="157736" name="Text Box 40"/>
            <p:cNvSpPr txBox="1">
              <a:spLocks noChangeArrowheads="1"/>
            </p:cNvSpPr>
            <p:nvPr/>
          </p:nvSpPr>
          <p:spPr bwMode="auto">
            <a:xfrm>
              <a:off x="432" y="2448"/>
              <a:ext cx="8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r>
                <a:rPr lang="en-US" sz="1800" baseline="30000"/>
                <a:t>nd</a:t>
              </a:r>
              <a:r>
                <a:rPr lang="en-US" sz="1800"/>
                <a:t> variable</a:t>
              </a:r>
            </a:p>
          </p:txBody>
        </p:sp>
        <p:sp>
          <p:nvSpPr>
            <p:cNvPr id="157737" name="Text Box 41"/>
            <p:cNvSpPr txBox="1">
              <a:spLocks noChangeArrowheads="1"/>
            </p:cNvSpPr>
            <p:nvPr/>
          </p:nvSpPr>
          <p:spPr bwMode="auto">
            <a:xfrm>
              <a:off x="432" y="3216"/>
              <a:ext cx="8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r>
                <a:rPr lang="en-US" sz="1800" baseline="30000"/>
                <a:t>rd</a:t>
              </a:r>
              <a:r>
                <a:rPr lang="en-US" sz="1800"/>
                <a:t> variable</a:t>
              </a:r>
            </a:p>
          </p:txBody>
        </p:sp>
      </p:grpSp>
      <p:grpSp>
        <p:nvGrpSpPr>
          <p:cNvPr id="157743" name="Group 47"/>
          <p:cNvGrpSpPr>
            <a:grpSpLocks/>
          </p:cNvGrpSpPr>
          <p:nvPr/>
        </p:nvGrpSpPr>
        <p:grpSpPr bwMode="auto">
          <a:xfrm>
            <a:off x="863600" y="1066800"/>
            <a:ext cx="4572000" cy="4129088"/>
            <a:chOff x="576" y="1152"/>
            <a:chExt cx="2880" cy="2601"/>
          </a:xfrm>
        </p:grpSpPr>
        <p:sp>
          <p:nvSpPr>
            <p:cNvPr id="157739" name="Oval 43"/>
            <p:cNvSpPr>
              <a:spLocks noChangeArrowheads="1"/>
            </p:cNvSpPr>
            <p:nvPr/>
          </p:nvSpPr>
          <p:spPr bwMode="auto">
            <a:xfrm>
              <a:off x="3264" y="1152"/>
              <a:ext cx="192" cy="19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42" name="Text Box 46"/>
            <p:cNvSpPr txBox="1">
              <a:spLocks noChangeArrowheads="1"/>
            </p:cNvSpPr>
            <p:nvPr/>
          </p:nvSpPr>
          <p:spPr bwMode="auto">
            <a:xfrm>
              <a:off x="576" y="3465"/>
              <a:ext cx="1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chemeClr val="accent3"/>
                  </a:solidFill>
                </a:rPr>
                <a:t>Assignment = {}</a:t>
              </a:r>
            </a:p>
          </p:txBody>
        </p:sp>
      </p:grpSp>
    </p:spTree>
    <p:extLst>
      <p:ext uri="{BB962C8B-B14F-4D97-AF65-F5344CB8AC3E}">
        <p14:creationId xmlns:p14="http://schemas.microsoft.com/office/powerpoint/2010/main" val="21293876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7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1026"/>
          <p:cNvSpPr>
            <a:spLocks noGrp="1" noChangeArrowheads="1"/>
          </p:cNvSpPr>
          <p:nvPr>
            <p:ph type="title"/>
          </p:nvPr>
        </p:nvSpPr>
        <p:spPr>
          <a:xfrm>
            <a:off x="457199" y="152718"/>
            <a:ext cx="8418557" cy="708638"/>
          </a:xfrm>
        </p:spPr>
        <p:txBody>
          <a:bodyPr/>
          <a:lstStyle/>
          <a:p>
            <a:r>
              <a:rPr lang="en-US" sz="4000" b="1" dirty="0" smtClean="0">
                <a:sym typeface="Wingdings" pitchFamily="2" charset="2"/>
              </a:rPr>
              <a:t> </a:t>
            </a:r>
            <a:r>
              <a:rPr lang="en-US" sz="4000" b="1" dirty="0">
                <a:sym typeface="Wingdings" pitchFamily="2" charset="2"/>
              </a:rPr>
              <a:t>Backtracking Search</a:t>
            </a:r>
            <a:endParaRPr lang="en-US" sz="4000" b="1" dirty="0"/>
          </a:p>
        </p:txBody>
      </p:sp>
      <p:grpSp>
        <p:nvGrpSpPr>
          <p:cNvPr id="160771" name="Group 1027"/>
          <p:cNvGrpSpPr>
            <a:grpSpLocks/>
          </p:cNvGrpSpPr>
          <p:nvPr/>
        </p:nvGrpSpPr>
        <p:grpSpPr bwMode="auto">
          <a:xfrm>
            <a:off x="596900" y="1041400"/>
            <a:ext cx="7696200" cy="3733800"/>
            <a:chOff x="432" y="1104"/>
            <a:chExt cx="4848" cy="2352"/>
          </a:xfrm>
        </p:grpSpPr>
        <p:grpSp>
          <p:nvGrpSpPr>
            <p:cNvPr id="160772" name="Group 1028"/>
            <p:cNvGrpSpPr>
              <a:grpSpLocks/>
            </p:cNvGrpSpPr>
            <p:nvPr/>
          </p:nvGrpSpPr>
          <p:grpSpPr bwMode="auto">
            <a:xfrm>
              <a:off x="1392" y="1152"/>
              <a:ext cx="3888" cy="2304"/>
              <a:chOff x="720" y="1152"/>
              <a:chExt cx="3888" cy="2304"/>
            </a:xfrm>
          </p:grpSpPr>
          <p:grpSp>
            <p:nvGrpSpPr>
              <p:cNvPr id="160773" name="Group 1029"/>
              <p:cNvGrpSpPr>
                <a:grpSpLocks/>
              </p:cNvGrpSpPr>
              <p:nvPr/>
            </p:nvGrpSpPr>
            <p:grpSpPr bwMode="auto">
              <a:xfrm>
                <a:off x="720" y="1152"/>
                <a:ext cx="3888" cy="2304"/>
                <a:chOff x="720" y="1152"/>
                <a:chExt cx="3888" cy="2304"/>
              </a:xfrm>
            </p:grpSpPr>
            <p:sp>
              <p:nvSpPr>
                <p:cNvPr id="160774" name="Oval 1030"/>
                <p:cNvSpPr>
                  <a:spLocks noChangeArrowheads="1"/>
                </p:cNvSpPr>
                <p:nvPr/>
              </p:nvSpPr>
              <p:spPr bwMode="auto">
                <a:xfrm>
                  <a:off x="2592" y="115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5" name="Oval 1031"/>
                <p:cNvSpPr>
                  <a:spLocks noChangeArrowheads="1"/>
                </p:cNvSpPr>
                <p:nvPr/>
              </p:nvSpPr>
              <p:spPr bwMode="auto">
                <a:xfrm>
                  <a:off x="1536"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6" name="Oval 1032"/>
                <p:cNvSpPr>
                  <a:spLocks noChangeArrowheads="1"/>
                </p:cNvSpPr>
                <p:nvPr/>
              </p:nvSpPr>
              <p:spPr bwMode="auto">
                <a:xfrm>
                  <a:off x="3648"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7" name="Oval 1033"/>
                <p:cNvSpPr>
                  <a:spLocks noChangeArrowheads="1"/>
                </p:cNvSpPr>
                <p:nvPr/>
              </p:nvSpPr>
              <p:spPr bwMode="auto">
                <a:xfrm>
                  <a:off x="2112"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8" name="Oval 1034"/>
                <p:cNvSpPr>
                  <a:spLocks noChangeArrowheads="1"/>
                </p:cNvSpPr>
                <p:nvPr/>
              </p:nvSpPr>
              <p:spPr bwMode="auto">
                <a:xfrm>
                  <a:off x="960"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9" name="Oval 1035"/>
                <p:cNvSpPr>
                  <a:spLocks noChangeArrowheads="1"/>
                </p:cNvSpPr>
                <p:nvPr/>
              </p:nvSpPr>
              <p:spPr bwMode="auto">
                <a:xfrm>
                  <a:off x="3072"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0" name="Oval 1036"/>
                <p:cNvSpPr>
                  <a:spLocks noChangeArrowheads="1"/>
                </p:cNvSpPr>
                <p:nvPr/>
              </p:nvSpPr>
              <p:spPr bwMode="auto">
                <a:xfrm>
                  <a:off x="4224"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1" name="Oval 1037"/>
                <p:cNvSpPr>
                  <a:spLocks noChangeArrowheads="1"/>
                </p:cNvSpPr>
                <p:nvPr/>
              </p:nvSpPr>
              <p:spPr bwMode="auto">
                <a:xfrm>
                  <a:off x="192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2" name="Oval 1038"/>
                <p:cNvSpPr>
                  <a:spLocks noChangeArrowheads="1"/>
                </p:cNvSpPr>
                <p:nvPr/>
              </p:nvSpPr>
              <p:spPr bwMode="auto">
                <a:xfrm>
                  <a:off x="1152"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3" name="Oval 1039"/>
                <p:cNvSpPr>
                  <a:spLocks noChangeArrowheads="1"/>
                </p:cNvSpPr>
                <p:nvPr/>
              </p:nvSpPr>
              <p:spPr bwMode="auto">
                <a:xfrm>
                  <a:off x="72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4" name="Oval 1040"/>
                <p:cNvSpPr>
                  <a:spLocks noChangeArrowheads="1"/>
                </p:cNvSpPr>
                <p:nvPr/>
              </p:nvSpPr>
              <p:spPr bwMode="auto">
                <a:xfrm>
                  <a:off x="288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5" name="Oval 1041"/>
                <p:cNvSpPr>
                  <a:spLocks noChangeArrowheads="1"/>
                </p:cNvSpPr>
                <p:nvPr/>
              </p:nvSpPr>
              <p:spPr bwMode="auto">
                <a:xfrm>
                  <a:off x="3264"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6" name="Oval 1042"/>
                <p:cNvSpPr>
                  <a:spLocks noChangeArrowheads="1"/>
                </p:cNvSpPr>
                <p:nvPr/>
              </p:nvSpPr>
              <p:spPr bwMode="auto">
                <a:xfrm>
                  <a:off x="4032"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7" name="Oval 1043"/>
                <p:cNvSpPr>
                  <a:spLocks noChangeArrowheads="1"/>
                </p:cNvSpPr>
                <p:nvPr/>
              </p:nvSpPr>
              <p:spPr bwMode="auto">
                <a:xfrm>
                  <a:off x="4416"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8" name="Oval 1044"/>
                <p:cNvSpPr>
                  <a:spLocks noChangeArrowheads="1"/>
                </p:cNvSpPr>
                <p:nvPr/>
              </p:nvSpPr>
              <p:spPr bwMode="auto">
                <a:xfrm>
                  <a:off x="2304"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0789" name="Line 1045"/>
              <p:cNvSpPr>
                <a:spLocks noChangeShapeType="1"/>
              </p:cNvSpPr>
              <p:nvPr/>
            </p:nvSpPr>
            <p:spPr bwMode="auto">
              <a:xfrm flipH="1">
                <a:off x="1632" y="1344"/>
                <a:ext cx="105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0790" name="Line 1046"/>
              <p:cNvSpPr>
                <a:spLocks noChangeShapeType="1"/>
              </p:cNvSpPr>
              <p:nvPr/>
            </p:nvSpPr>
            <p:spPr bwMode="auto">
              <a:xfrm>
                <a:off x="2688" y="1344"/>
                <a:ext cx="105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0791" name="Line 1047"/>
              <p:cNvSpPr>
                <a:spLocks noChangeShapeType="1"/>
              </p:cNvSpPr>
              <p:nvPr/>
            </p:nvSpPr>
            <p:spPr bwMode="auto">
              <a:xfrm flipH="1">
                <a:off x="1056"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0792" name="Line 1048"/>
              <p:cNvSpPr>
                <a:spLocks noChangeShapeType="1"/>
              </p:cNvSpPr>
              <p:nvPr/>
            </p:nvSpPr>
            <p:spPr bwMode="auto">
              <a:xfrm>
                <a:off x="1632"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0793" name="Line 1049"/>
              <p:cNvSpPr>
                <a:spLocks noChangeShapeType="1"/>
              </p:cNvSpPr>
              <p:nvPr/>
            </p:nvSpPr>
            <p:spPr bwMode="auto">
              <a:xfrm flipH="1">
                <a:off x="816" y="2688"/>
                <a:ext cx="24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0794" name="Line 1050"/>
              <p:cNvSpPr>
                <a:spLocks noChangeShapeType="1"/>
              </p:cNvSpPr>
              <p:nvPr/>
            </p:nvSpPr>
            <p:spPr bwMode="auto">
              <a:xfrm>
                <a:off x="105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0795" name="Line 1051"/>
              <p:cNvSpPr>
                <a:spLocks noChangeShapeType="1"/>
              </p:cNvSpPr>
              <p:nvPr/>
            </p:nvSpPr>
            <p:spPr bwMode="auto">
              <a:xfrm flipH="1">
                <a:off x="201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0796" name="Line 1052"/>
              <p:cNvSpPr>
                <a:spLocks noChangeShapeType="1"/>
              </p:cNvSpPr>
              <p:nvPr/>
            </p:nvSpPr>
            <p:spPr bwMode="auto">
              <a:xfrm>
                <a:off x="220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0797" name="Line 1053"/>
              <p:cNvSpPr>
                <a:spLocks noChangeShapeType="1"/>
              </p:cNvSpPr>
              <p:nvPr/>
            </p:nvSpPr>
            <p:spPr bwMode="auto">
              <a:xfrm flipH="1">
                <a:off x="3168"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0798" name="Line 1054"/>
              <p:cNvSpPr>
                <a:spLocks noChangeShapeType="1"/>
              </p:cNvSpPr>
              <p:nvPr/>
            </p:nvSpPr>
            <p:spPr bwMode="auto">
              <a:xfrm>
                <a:off x="3744"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0799" name="Line 1055"/>
              <p:cNvSpPr>
                <a:spLocks noChangeShapeType="1"/>
              </p:cNvSpPr>
              <p:nvPr/>
            </p:nvSpPr>
            <p:spPr bwMode="auto">
              <a:xfrm flipH="1">
                <a:off x="297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0800" name="Line 1056"/>
              <p:cNvSpPr>
                <a:spLocks noChangeShapeType="1"/>
              </p:cNvSpPr>
              <p:nvPr/>
            </p:nvSpPr>
            <p:spPr bwMode="auto">
              <a:xfrm>
                <a:off x="316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0801" name="Line 1057"/>
              <p:cNvSpPr>
                <a:spLocks noChangeShapeType="1"/>
              </p:cNvSpPr>
              <p:nvPr/>
            </p:nvSpPr>
            <p:spPr bwMode="auto">
              <a:xfrm flipH="1">
                <a:off x="412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0802" name="Line 1058"/>
              <p:cNvSpPr>
                <a:spLocks noChangeShapeType="1"/>
              </p:cNvSpPr>
              <p:nvPr/>
            </p:nvSpPr>
            <p:spPr bwMode="auto">
              <a:xfrm>
                <a:off x="4320"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60803" name="Text Box 1059"/>
            <p:cNvSpPr txBox="1">
              <a:spLocks noChangeArrowheads="1"/>
            </p:cNvSpPr>
            <p:nvPr/>
          </p:nvSpPr>
          <p:spPr bwMode="auto">
            <a:xfrm>
              <a:off x="432" y="1104"/>
              <a:ext cx="12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empty assignment</a:t>
              </a:r>
            </a:p>
          </p:txBody>
        </p:sp>
        <p:sp>
          <p:nvSpPr>
            <p:cNvPr id="160804" name="Text Box 1060"/>
            <p:cNvSpPr txBox="1">
              <a:spLocks noChangeArrowheads="1"/>
            </p:cNvSpPr>
            <p:nvPr/>
          </p:nvSpPr>
          <p:spPr bwMode="auto">
            <a:xfrm>
              <a:off x="432" y="1680"/>
              <a:ext cx="8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a:t>
              </a:r>
              <a:r>
                <a:rPr lang="en-US" sz="1800" baseline="30000"/>
                <a:t>st</a:t>
              </a:r>
              <a:r>
                <a:rPr lang="en-US" sz="1800"/>
                <a:t> variable</a:t>
              </a:r>
            </a:p>
          </p:txBody>
        </p:sp>
        <p:sp>
          <p:nvSpPr>
            <p:cNvPr id="160805" name="Text Box 1061"/>
            <p:cNvSpPr txBox="1">
              <a:spLocks noChangeArrowheads="1"/>
            </p:cNvSpPr>
            <p:nvPr/>
          </p:nvSpPr>
          <p:spPr bwMode="auto">
            <a:xfrm>
              <a:off x="432" y="2448"/>
              <a:ext cx="8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r>
                <a:rPr lang="en-US" sz="1800" baseline="30000"/>
                <a:t>nd</a:t>
              </a:r>
              <a:r>
                <a:rPr lang="en-US" sz="1800"/>
                <a:t> variable</a:t>
              </a:r>
            </a:p>
          </p:txBody>
        </p:sp>
        <p:sp>
          <p:nvSpPr>
            <p:cNvPr id="160806" name="Text Box 1062"/>
            <p:cNvSpPr txBox="1">
              <a:spLocks noChangeArrowheads="1"/>
            </p:cNvSpPr>
            <p:nvPr/>
          </p:nvSpPr>
          <p:spPr bwMode="auto">
            <a:xfrm>
              <a:off x="432" y="3216"/>
              <a:ext cx="8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r>
                <a:rPr lang="en-US" sz="1800" baseline="30000"/>
                <a:t>rd</a:t>
              </a:r>
              <a:r>
                <a:rPr lang="en-US" sz="1800"/>
                <a:t> variable</a:t>
              </a:r>
            </a:p>
          </p:txBody>
        </p:sp>
      </p:grpSp>
      <p:sp>
        <p:nvSpPr>
          <p:cNvPr id="160807" name="Oval 1063"/>
          <p:cNvSpPr>
            <a:spLocks noChangeArrowheads="1"/>
          </p:cNvSpPr>
          <p:nvPr/>
        </p:nvSpPr>
        <p:spPr bwMode="auto">
          <a:xfrm>
            <a:off x="3416300" y="2032000"/>
            <a:ext cx="304800" cy="3048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10" name="Text Box 1066"/>
          <p:cNvSpPr txBox="1">
            <a:spLocks noChangeArrowheads="1"/>
          </p:cNvSpPr>
          <p:nvPr/>
        </p:nvSpPr>
        <p:spPr bwMode="auto">
          <a:xfrm>
            <a:off x="816826" y="4786595"/>
            <a:ext cx="38186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rgbClr val="FAC810"/>
                </a:solidFill>
              </a:rPr>
              <a:t>Assignment = {(var1=v11)}</a:t>
            </a:r>
          </a:p>
        </p:txBody>
      </p:sp>
    </p:spTree>
    <p:extLst>
      <p:ext uri="{BB962C8B-B14F-4D97-AF65-F5344CB8AC3E}">
        <p14:creationId xmlns:p14="http://schemas.microsoft.com/office/powerpoint/2010/main" val="213638661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457200" y="152718"/>
            <a:ext cx="5791200" cy="825432"/>
          </a:xfrm>
        </p:spPr>
        <p:txBody>
          <a:bodyPr>
            <a:normAutofit fontScale="90000"/>
          </a:bodyPr>
          <a:lstStyle/>
          <a:p>
            <a:r>
              <a:rPr lang="en-US" sz="4000" b="1" dirty="0" smtClean="0">
                <a:sym typeface="Wingdings" pitchFamily="2" charset="2"/>
              </a:rPr>
              <a:t> </a:t>
            </a:r>
            <a:r>
              <a:rPr lang="en-US" sz="4000" b="1" dirty="0">
                <a:sym typeface="Wingdings" pitchFamily="2" charset="2"/>
              </a:rPr>
              <a:t>Backtracking Search</a:t>
            </a:r>
            <a:endParaRPr lang="en-US" sz="4000" b="1" dirty="0"/>
          </a:p>
        </p:txBody>
      </p:sp>
      <p:grpSp>
        <p:nvGrpSpPr>
          <p:cNvPr id="161795" name="Group 3"/>
          <p:cNvGrpSpPr>
            <a:grpSpLocks/>
          </p:cNvGrpSpPr>
          <p:nvPr/>
        </p:nvGrpSpPr>
        <p:grpSpPr bwMode="auto">
          <a:xfrm>
            <a:off x="618067" y="1041400"/>
            <a:ext cx="7696200" cy="3733800"/>
            <a:chOff x="432" y="1104"/>
            <a:chExt cx="4848" cy="2352"/>
          </a:xfrm>
        </p:grpSpPr>
        <p:grpSp>
          <p:nvGrpSpPr>
            <p:cNvPr id="161796" name="Group 4"/>
            <p:cNvGrpSpPr>
              <a:grpSpLocks/>
            </p:cNvGrpSpPr>
            <p:nvPr/>
          </p:nvGrpSpPr>
          <p:grpSpPr bwMode="auto">
            <a:xfrm>
              <a:off x="1392" y="1152"/>
              <a:ext cx="3888" cy="2304"/>
              <a:chOff x="720" y="1152"/>
              <a:chExt cx="3888" cy="2304"/>
            </a:xfrm>
          </p:grpSpPr>
          <p:grpSp>
            <p:nvGrpSpPr>
              <p:cNvPr id="161797" name="Group 5"/>
              <p:cNvGrpSpPr>
                <a:grpSpLocks/>
              </p:cNvGrpSpPr>
              <p:nvPr/>
            </p:nvGrpSpPr>
            <p:grpSpPr bwMode="auto">
              <a:xfrm>
                <a:off x="720" y="1152"/>
                <a:ext cx="3888" cy="2304"/>
                <a:chOff x="720" y="1152"/>
                <a:chExt cx="3888" cy="2304"/>
              </a:xfrm>
            </p:grpSpPr>
            <p:sp>
              <p:nvSpPr>
                <p:cNvPr id="161798" name="Oval 6"/>
                <p:cNvSpPr>
                  <a:spLocks noChangeArrowheads="1"/>
                </p:cNvSpPr>
                <p:nvPr/>
              </p:nvSpPr>
              <p:spPr bwMode="auto">
                <a:xfrm>
                  <a:off x="2592" y="115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799" name="Oval 7"/>
                <p:cNvSpPr>
                  <a:spLocks noChangeArrowheads="1"/>
                </p:cNvSpPr>
                <p:nvPr/>
              </p:nvSpPr>
              <p:spPr bwMode="auto">
                <a:xfrm>
                  <a:off x="1536"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00" name="Oval 8"/>
                <p:cNvSpPr>
                  <a:spLocks noChangeArrowheads="1"/>
                </p:cNvSpPr>
                <p:nvPr/>
              </p:nvSpPr>
              <p:spPr bwMode="auto">
                <a:xfrm>
                  <a:off x="3648"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01" name="Oval 9"/>
                <p:cNvSpPr>
                  <a:spLocks noChangeArrowheads="1"/>
                </p:cNvSpPr>
                <p:nvPr/>
              </p:nvSpPr>
              <p:spPr bwMode="auto">
                <a:xfrm>
                  <a:off x="2112"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02" name="Oval 10"/>
                <p:cNvSpPr>
                  <a:spLocks noChangeArrowheads="1"/>
                </p:cNvSpPr>
                <p:nvPr/>
              </p:nvSpPr>
              <p:spPr bwMode="auto">
                <a:xfrm>
                  <a:off x="960"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03" name="Oval 11"/>
                <p:cNvSpPr>
                  <a:spLocks noChangeArrowheads="1"/>
                </p:cNvSpPr>
                <p:nvPr/>
              </p:nvSpPr>
              <p:spPr bwMode="auto">
                <a:xfrm>
                  <a:off x="3072"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04" name="Oval 12"/>
                <p:cNvSpPr>
                  <a:spLocks noChangeArrowheads="1"/>
                </p:cNvSpPr>
                <p:nvPr/>
              </p:nvSpPr>
              <p:spPr bwMode="auto">
                <a:xfrm>
                  <a:off x="4224"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05" name="Oval 13"/>
                <p:cNvSpPr>
                  <a:spLocks noChangeArrowheads="1"/>
                </p:cNvSpPr>
                <p:nvPr/>
              </p:nvSpPr>
              <p:spPr bwMode="auto">
                <a:xfrm>
                  <a:off x="192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06" name="Oval 14"/>
                <p:cNvSpPr>
                  <a:spLocks noChangeArrowheads="1"/>
                </p:cNvSpPr>
                <p:nvPr/>
              </p:nvSpPr>
              <p:spPr bwMode="auto">
                <a:xfrm>
                  <a:off x="1152"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07" name="Oval 15"/>
                <p:cNvSpPr>
                  <a:spLocks noChangeArrowheads="1"/>
                </p:cNvSpPr>
                <p:nvPr/>
              </p:nvSpPr>
              <p:spPr bwMode="auto">
                <a:xfrm>
                  <a:off x="72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08" name="Oval 16"/>
                <p:cNvSpPr>
                  <a:spLocks noChangeArrowheads="1"/>
                </p:cNvSpPr>
                <p:nvPr/>
              </p:nvSpPr>
              <p:spPr bwMode="auto">
                <a:xfrm>
                  <a:off x="288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09" name="Oval 17"/>
                <p:cNvSpPr>
                  <a:spLocks noChangeArrowheads="1"/>
                </p:cNvSpPr>
                <p:nvPr/>
              </p:nvSpPr>
              <p:spPr bwMode="auto">
                <a:xfrm>
                  <a:off x="3264"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10" name="Oval 18"/>
                <p:cNvSpPr>
                  <a:spLocks noChangeArrowheads="1"/>
                </p:cNvSpPr>
                <p:nvPr/>
              </p:nvSpPr>
              <p:spPr bwMode="auto">
                <a:xfrm>
                  <a:off x="4032"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11" name="Oval 19"/>
                <p:cNvSpPr>
                  <a:spLocks noChangeArrowheads="1"/>
                </p:cNvSpPr>
                <p:nvPr/>
              </p:nvSpPr>
              <p:spPr bwMode="auto">
                <a:xfrm>
                  <a:off x="4416"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12" name="Oval 20"/>
                <p:cNvSpPr>
                  <a:spLocks noChangeArrowheads="1"/>
                </p:cNvSpPr>
                <p:nvPr/>
              </p:nvSpPr>
              <p:spPr bwMode="auto">
                <a:xfrm>
                  <a:off x="2304"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1813" name="Line 21"/>
              <p:cNvSpPr>
                <a:spLocks noChangeShapeType="1"/>
              </p:cNvSpPr>
              <p:nvPr/>
            </p:nvSpPr>
            <p:spPr bwMode="auto">
              <a:xfrm flipH="1">
                <a:off x="1632" y="1344"/>
                <a:ext cx="105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1814" name="Line 22"/>
              <p:cNvSpPr>
                <a:spLocks noChangeShapeType="1"/>
              </p:cNvSpPr>
              <p:nvPr/>
            </p:nvSpPr>
            <p:spPr bwMode="auto">
              <a:xfrm>
                <a:off x="2688" y="1344"/>
                <a:ext cx="105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1815" name="Line 23"/>
              <p:cNvSpPr>
                <a:spLocks noChangeShapeType="1"/>
              </p:cNvSpPr>
              <p:nvPr/>
            </p:nvSpPr>
            <p:spPr bwMode="auto">
              <a:xfrm flipH="1">
                <a:off x="1056"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1816" name="Line 24"/>
              <p:cNvSpPr>
                <a:spLocks noChangeShapeType="1"/>
              </p:cNvSpPr>
              <p:nvPr/>
            </p:nvSpPr>
            <p:spPr bwMode="auto">
              <a:xfrm>
                <a:off x="1632"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1817" name="Line 25"/>
              <p:cNvSpPr>
                <a:spLocks noChangeShapeType="1"/>
              </p:cNvSpPr>
              <p:nvPr/>
            </p:nvSpPr>
            <p:spPr bwMode="auto">
              <a:xfrm flipH="1">
                <a:off x="816" y="2688"/>
                <a:ext cx="24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1818" name="Line 26"/>
              <p:cNvSpPr>
                <a:spLocks noChangeShapeType="1"/>
              </p:cNvSpPr>
              <p:nvPr/>
            </p:nvSpPr>
            <p:spPr bwMode="auto">
              <a:xfrm>
                <a:off x="105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1819" name="Line 27"/>
              <p:cNvSpPr>
                <a:spLocks noChangeShapeType="1"/>
              </p:cNvSpPr>
              <p:nvPr/>
            </p:nvSpPr>
            <p:spPr bwMode="auto">
              <a:xfrm flipH="1">
                <a:off x="201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1820" name="Line 28"/>
              <p:cNvSpPr>
                <a:spLocks noChangeShapeType="1"/>
              </p:cNvSpPr>
              <p:nvPr/>
            </p:nvSpPr>
            <p:spPr bwMode="auto">
              <a:xfrm>
                <a:off x="220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1821" name="Line 29"/>
              <p:cNvSpPr>
                <a:spLocks noChangeShapeType="1"/>
              </p:cNvSpPr>
              <p:nvPr/>
            </p:nvSpPr>
            <p:spPr bwMode="auto">
              <a:xfrm flipH="1">
                <a:off x="3168"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1822" name="Line 30"/>
              <p:cNvSpPr>
                <a:spLocks noChangeShapeType="1"/>
              </p:cNvSpPr>
              <p:nvPr/>
            </p:nvSpPr>
            <p:spPr bwMode="auto">
              <a:xfrm>
                <a:off x="3744"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1823" name="Line 31"/>
              <p:cNvSpPr>
                <a:spLocks noChangeShapeType="1"/>
              </p:cNvSpPr>
              <p:nvPr/>
            </p:nvSpPr>
            <p:spPr bwMode="auto">
              <a:xfrm flipH="1">
                <a:off x="297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1824" name="Line 32"/>
              <p:cNvSpPr>
                <a:spLocks noChangeShapeType="1"/>
              </p:cNvSpPr>
              <p:nvPr/>
            </p:nvSpPr>
            <p:spPr bwMode="auto">
              <a:xfrm>
                <a:off x="316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1825" name="Line 33"/>
              <p:cNvSpPr>
                <a:spLocks noChangeShapeType="1"/>
              </p:cNvSpPr>
              <p:nvPr/>
            </p:nvSpPr>
            <p:spPr bwMode="auto">
              <a:xfrm flipH="1">
                <a:off x="412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1826" name="Line 34"/>
              <p:cNvSpPr>
                <a:spLocks noChangeShapeType="1"/>
              </p:cNvSpPr>
              <p:nvPr/>
            </p:nvSpPr>
            <p:spPr bwMode="auto">
              <a:xfrm>
                <a:off x="4320"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61827" name="Text Box 35"/>
            <p:cNvSpPr txBox="1">
              <a:spLocks noChangeArrowheads="1"/>
            </p:cNvSpPr>
            <p:nvPr/>
          </p:nvSpPr>
          <p:spPr bwMode="auto">
            <a:xfrm>
              <a:off x="432" y="1104"/>
              <a:ext cx="12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empty assignment</a:t>
              </a:r>
            </a:p>
          </p:txBody>
        </p:sp>
        <p:sp>
          <p:nvSpPr>
            <p:cNvPr id="161828" name="Text Box 36"/>
            <p:cNvSpPr txBox="1">
              <a:spLocks noChangeArrowheads="1"/>
            </p:cNvSpPr>
            <p:nvPr/>
          </p:nvSpPr>
          <p:spPr bwMode="auto">
            <a:xfrm>
              <a:off x="432" y="1680"/>
              <a:ext cx="8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a:t>
              </a:r>
              <a:r>
                <a:rPr lang="en-US" sz="1800" baseline="30000"/>
                <a:t>st</a:t>
              </a:r>
              <a:r>
                <a:rPr lang="en-US" sz="1800"/>
                <a:t> variable</a:t>
              </a:r>
            </a:p>
          </p:txBody>
        </p:sp>
        <p:sp>
          <p:nvSpPr>
            <p:cNvPr id="161829" name="Text Box 37"/>
            <p:cNvSpPr txBox="1">
              <a:spLocks noChangeArrowheads="1"/>
            </p:cNvSpPr>
            <p:nvPr/>
          </p:nvSpPr>
          <p:spPr bwMode="auto">
            <a:xfrm>
              <a:off x="432" y="2448"/>
              <a:ext cx="8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r>
                <a:rPr lang="en-US" sz="1800" baseline="30000"/>
                <a:t>nd</a:t>
              </a:r>
              <a:r>
                <a:rPr lang="en-US" sz="1800"/>
                <a:t> variable</a:t>
              </a:r>
            </a:p>
          </p:txBody>
        </p:sp>
        <p:sp>
          <p:nvSpPr>
            <p:cNvPr id="161830" name="Text Box 38"/>
            <p:cNvSpPr txBox="1">
              <a:spLocks noChangeArrowheads="1"/>
            </p:cNvSpPr>
            <p:nvPr/>
          </p:nvSpPr>
          <p:spPr bwMode="auto">
            <a:xfrm>
              <a:off x="432" y="3216"/>
              <a:ext cx="8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r>
                <a:rPr lang="en-US" sz="1800" baseline="30000"/>
                <a:t>rd</a:t>
              </a:r>
              <a:r>
                <a:rPr lang="en-US" sz="1800"/>
                <a:t> variable</a:t>
              </a:r>
            </a:p>
          </p:txBody>
        </p:sp>
      </p:grpSp>
      <p:sp>
        <p:nvSpPr>
          <p:cNvPr id="161831" name="Oval 39"/>
          <p:cNvSpPr>
            <a:spLocks noChangeArrowheads="1"/>
          </p:cNvSpPr>
          <p:nvPr/>
        </p:nvSpPr>
        <p:spPr bwMode="auto">
          <a:xfrm>
            <a:off x="2523067" y="3251200"/>
            <a:ext cx="304800" cy="3048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32" name="Text Box 40"/>
          <p:cNvSpPr txBox="1">
            <a:spLocks noChangeArrowheads="1"/>
          </p:cNvSpPr>
          <p:nvPr/>
        </p:nvSpPr>
        <p:spPr bwMode="auto">
          <a:xfrm>
            <a:off x="737129" y="4676685"/>
            <a:ext cx="559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rgbClr val="FAC810"/>
                </a:solidFill>
              </a:rPr>
              <a:t>Assignment = {(var1=v11),(var2=v21)}</a:t>
            </a:r>
          </a:p>
        </p:txBody>
      </p:sp>
    </p:spTree>
    <p:extLst>
      <p:ext uri="{BB962C8B-B14F-4D97-AF65-F5344CB8AC3E}">
        <p14:creationId xmlns:p14="http://schemas.microsoft.com/office/powerpoint/2010/main" val="205402126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457199" y="152718"/>
            <a:ext cx="6403993" cy="898428"/>
          </a:xfrm>
        </p:spPr>
        <p:txBody>
          <a:bodyPr>
            <a:normAutofit/>
          </a:bodyPr>
          <a:lstStyle/>
          <a:p>
            <a:r>
              <a:rPr lang="en-US" sz="4000" b="1" dirty="0" smtClean="0">
                <a:sym typeface="Wingdings" pitchFamily="2" charset="2"/>
              </a:rPr>
              <a:t> </a:t>
            </a:r>
            <a:r>
              <a:rPr lang="en-US" sz="4000" b="1" dirty="0">
                <a:sym typeface="Wingdings" pitchFamily="2" charset="2"/>
              </a:rPr>
              <a:t>Backtracking Search</a:t>
            </a:r>
            <a:endParaRPr lang="en-US" sz="4000" b="1" dirty="0"/>
          </a:p>
        </p:txBody>
      </p:sp>
      <p:grpSp>
        <p:nvGrpSpPr>
          <p:cNvPr id="162819" name="Group 3"/>
          <p:cNvGrpSpPr>
            <a:grpSpLocks/>
          </p:cNvGrpSpPr>
          <p:nvPr/>
        </p:nvGrpSpPr>
        <p:grpSpPr bwMode="auto">
          <a:xfrm>
            <a:off x="685800" y="990600"/>
            <a:ext cx="7696200" cy="3733800"/>
            <a:chOff x="432" y="1104"/>
            <a:chExt cx="4848" cy="2352"/>
          </a:xfrm>
        </p:grpSpPr>
        <p:grpSp>
          <p:nvGrpSpPr>
            <p:cNvPr id="162820" name="Group 4"/>
            <p:cNvGrpSpPr>
              <a:grpSpLocks/>
            </p:cNvGrpSpPr>
            <p:nvPr/>
          </p:nvGrpSpPr>
          <p:grpSpPr bwMode="auto">
            <a:xfrm>
              <a:off x="1392" y="1152"/>
              <a:ext cx="3888" cy="2304"/>
              <a:chOff x="720" y="1152"/>
              <a:chExt cx="3888" cy="2304"/>
            </a:xfrm>
          </p:grpSpPr>
          <p:grpSp>
            <p:nvGrpSpPr>
              <p:cNvPr id="162821" name="Group 5"/>
              <p:cNvGrpSpPr>
                <a:grpSpLocks/>
              </p:cNvGrpSpPr>
              <p:nvPr/>
            </p:nvGrpSpPr>
            <p:grpSpPr bwMode="auto">
              <a:xfrm>
                <a:off x="720" y="1152"/>
                <a:ext cx="3888" cy="2304"/>
                <a:chOff x="720" y="1152"/>
                <a:chExt cx="3888" cy="2304"/>
              </a:xfrm>
            </p:grpSpPr>
            <p:sp>
              <p:nvSpPr>
                <p:cNvPr id="162822" name="Oval 6"/>
                <p:cNvSpPr>
                  <a:spLocks noChangeArrowheads="1"/>
                </p:cNvSpPr>
                <p:nvPr/>
              </p:nvSpPr>
              <p:spPr bwMode="auto">
                <a:xfrm>
                  <a:off x="2592" y="115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3" name="Oval 7"/>
                <p:cNvSpPr>
                  <a:spLocks noChangeArrowheads="1"/>
                </p:cNvSpPr>
                <p:nvPr/>
              </p:nvSpPr>
              <p:spPr bwMode="auto">
                <a:xfrm>
                  <a:off x="1536"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4" name="Oval 8"/>
                <p:cNvSpPr>
                  <a:spLocks noChangeArrowheads="1"/>
                </p:cNvSpPr>
                <p:nvPr/>
              </p:nvSpPr>
              <p:spPr bwMode="auto">
                <a:xfrm>
                  <a:off x="3648"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5" name="Oval 9"/>
                <p:cNvSpPr>
                  <a:spLocks noChangeArrowheads="1"/>
                </p:cNvSpPr>
                <p:nvPr/>
              </p:nvSpPr>
              <p:spPr bwMode="auto">
                <a:xfrm>
                  <a:off x="2112"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6" name="Oval 10"/>
                <p:cNvSpPr>
                  <a:spLocks noChangeArrowheads="1"/>
                </p:cNvSpPr>
                <p:nvPr/>
              </p:nvSpPr>
              <p:spPr bwMode="auto">
                <a:xfrm>
                  <a:off x="960"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7" name="Oval 11"/>
                <p:cNvSpPr>
                  <a:spLocks noChangeArrowheads="1"/>
                </p:cNvSpPr>
                <p:nvPr/>
              </p:nvSpPr>
              <p:spPr bwMode="auto">
                <a:xfrm>
                  <a:off x="3072"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8" name="Oval 12"/>
                <p:cNvSpPr>
                  <a:spLocks noChangeArrowheads="1"/>
                </p:cNvSpPr>
                <p:nvPr/>
              </p:nvSpPr>
              <p:spPr bwMode="auto">
                <a:xfrm>
                  <a:off x="4224"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9" name="Oval 13"/>
                <p:cNvSpPr>
                  <a:spLocks noChangeArrowheads="1"/>
                </p:cNvSpPr>
                <p:nvPr/>
              </p:nvSpPr>
              <p:spPr bwMode="auto">
                <a:xfrm>
                  <a:off x="192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30" name="Oval 14"/>
                <p:cNvSpPr>
                  <a:spLocks noChangeArrowheads="1"/>
                </p:cNvSpPr>
                <p:nvPr/>
              </p:nvSpPr>
              <p:spPr bwMode="auto">
                <a:xfrm>
                  <a:off x="1152"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31" name="Oval 15"/>
                <p:cNvSpPr>
                  <a:spLocks noChangeArrowheads="1"/>
                </p:cNvSpPr>
                <p:nvPr/>
              </p:nvSpPr>
              <p:spPr bwMode="auto">
                <a:xfrm>
                  <a:off x="72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32" name="Oval 16"/>
                <p:cNvSpPr>
                  <a:spLocks noChangeArrowheads="1"/>
                </p:cNvSpPr>
                <p:nvPr/>
              </p:nvSpPr>
              <p:spPr bwMode="auto">
                <a:xfrm>
                  <a:off x="288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33" name="Oval 17"/>
                <p:cNvSpPr>
                  <a:spLocks noChangeArrowheads="1"/>
                </p:cNvSpPr>
                <p:nvPr/>
              </p:nvSpPr>
              <p:spPr bwMode="auto">
                <a:xfrm>
                  <a:off x="3264"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34" name="Oval 18"/>
                <p:cNvSpPr>
                  <a:spLocks noChangeArrowheads="1"/>
                </p:cNvSpPr>
                <p:nvPr/>
              </p:nvSpPr>
              <p:spPr bwMode="auto">
                <a:xfrm>
                  <a:off x="4032"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35" name="Oval 19"/>
                <p:cNvSpPr>
                  <a:spLocks noChangeArrowheads="1"/>
                </p:cNvSpPr>
                <p:nvPr/>
              </p:nvSpPr>
              <p:spPr bwMode="auto">
                <a:xfrm>
                  <a:off x="4416"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36" name="Oval 20"/>
                <p:cNvSpPr>
                  <a:spLocks noChangeArrowheads="1"/>
                </p:cNvSpPr>
                <p:nvPr/>
              </p:nvSpPr>
              <p:spPr bwMode="auto">
                <a:xfrm>
                  <a:off x="2304"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2837" name="Line 21"/>
              <p:cNvSpPr>
                <a:spLocks noChangeShapeType="1"/>
              </p:cNvSpPr>
              <p:nvPr/>
            </p:nvSpPr>
            <p:spPr bwMode="auto">
              <a:xfrm flipH="1">
                <a:off x="1632" y="1344"/>
                <a:ext cx="105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2838" name="Line 22"/>
              <p:cNvSpPr>
                <a:spLocks noChangeShapeType="1"/>
              </p:cNvSpPr>
              <p:nvPr/>
            </p:nvSpPr>
            <p:spPr bwMode="auto">
              <a:xfrm>
                <a:off x="2688" y="1344"/>
                <a:ext cx="105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2839" name="Line 23"/>
              <p:cNvSpPr>
                <a:spLocks noChangeShapeType="1"/>
              </p:cNvSpPr>
              <p:nvPr/>
            </p:nvSpPr>
            <p:spPr bwMode="auto">
              <a:xfrm flipH="1">
                <a:off x="1056"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2840" name="Line 24"/>
              <p:cNvSpPr>
                <a:spLocks noChangeShapeType="1"/>
              </p:cNvSpPr>
              <p:nvPr/>
            </p:nvSpPr>
            <p:spPr bwMode="auto">
              <a:xfrm>
                <a:off x="1632"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2841" name="Line 25"/>
              <p:cNvSpPr>
                <a:spLocks noChangeShapeType="1"/>
              </p:cNvSpPr>
              <p:nvPr/>
            </p:nvSpPr>
            <p:spPr bwMode="auto">
              <a:xfrm flipH="1">
                <a:off x="816" y="2688"/>
                <a:ext cx="24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2842" name="Line 26"/>
              <p:cNvSpPr>
                <a:spLocks noChangeShapeType="1"/>
              </p:cNvSpPr>
              <p:nvPr/>
            </p:nvSpPr>
            <p:spPr bwMode="auto">
              <a:xfrm>
                <a:off x="105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2843" name="Line 27"/>
              <p:cNvSpPr>
                <a:spLocks noChangeShapeType="1"/>
              </p:cNvSpPr>
              <p:nvPr/>
            </p:nvSpPr>
            <p:spPr bwMode="auto">
              <a:xfrm flipH="1">
                <a:off x="201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2844" name="Line 28"/>
              <p:cNvSpPr>
                <a:spLocks noChangeShapeType="1"/>
              </p:cNvSpPr>
              <p:nvPr/>
            </p:nvSpPr>
            <p:spPr bwMode="auto">
              <a:xfrm>
                <a:off x="220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2845" name="Line 29"/>
              <p:cNvSpPr>
                <a:spLocks noChangeShapeType="1"/>
              </p:cNvSpPr>
              <p:nvPr/>
            </p:nvSpPr>
            <p:spPr bwMode="auto">
              <a:xfrm flipH="1">
                <a:off x="3168"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2846" name="Line 30"/>
              <p:cNvSpPr>
                <a:spLocks noChangeShapeType="1"/>
              </p:cNvSpPr>
              <p:nvPr/>
            </p:nvSpPr>
            <p:spPr bwMode="auto">
              <a:xfrm>
                <a:off x="3744"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2847" name="Line 31"/>
              <p:cNvSpPr>
                <a:spLocks noChangeShapeType="1"/>
              </p:cNvSpPr>
              <p:nvPr/>
            </p:nvSpPr>
            <p:spPr bwMode="auto">
              <a:xfrm flipH="1">
                <a:off x="297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2848" name="Line 32"/>
              <p:cNvSpPr>
                <a:spLocks noChangeShapeType="1"/>
              </p:cNvSpPr>
              <p:nvPr/>
            </p:nvSpPr>
            <p:spPr bwMode="auto">
              <a:xfrm>
                <a:off x="316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2849" name="Line 33"/>
              <p:cNvSpPr>
                <a:spLocks noChangeShapeType="1"/>
              </p:cNvSpPr>
              <p:nvPr/>
            </p:nvSpPr>
            <p:spPr bwMode="auto">
              <a:xfrm flipH="1">
                <a:off x="412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2850" name="Line 34"/>
              <p:cNvSpPr>
                <a:spLocks noChangeShapeType="1"/>
              </p:cNvSpPr>
              <p:nvPr/>
            </p:nvSpPr>
            <p:spPr bwMode="auto">
              <a:xfrm>
                <a:off x="4320"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62851" name="Text Box 35"/>
            <p:cNvSpPr txBox="1">
              <a:spLocks noChangeArrowheads="1"/>
            </p:cNvSpPr>
            <p:nvPr/>
          </p:nvSpPr>
          <p:spPr bwMode="auto">
            <a:xfrm>
              <a:off x="432" y="1104"/>
              <a:ext cx="12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empty assignment</a:t>
              </a:r>
            </a:p>
          </p:txBody>
        </p:sp>
        <p:sp>
          <p:nvSpPr>
            <p:cNvPr id="162852" name="Text Box 36"/>
            <p:cNvSpPr txBox="1">
              <a:spLocks noChangeArrowheads="1"/>
            </p:cNvSpPr>
            <p:nvPr/>
          </p:nvSpPr>
          <p:spPr bwMode="auto">
            <a:xfrm>
              <a:off x="432" y="1680"/>
              <a:ext cx="8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a:t>
              </a:r>
              <a:r>
                <a:rPr lang="en-US" sz="1800" baseline="30000"/>
                <a:t>st</a:t>
              </a:r>
              <a:r>
                <a:rPr lang="en-US" sz="1800"/>
                <a:t> variable</a:t>
              </a:r>
            </a:p>
          </p:txBody>
        </p:sp>
        <p:sp>
          <p:nvSpPr>
            <p:cNvPr id="162853" name="Text Box 37"/>
            <p:cNvSpPr txBox="1">
              <a:spLocks noChangeArrowheads="1"/>
            </p:cNvSpPr>
            <p:nvPr/>
          </p:nvSpPr>
          <p:spPr bwMode="auto">
            <a:xfrm>
              <a:off x="432" y="2448"/>
              <a:ext cx="8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r>
                <a:rPr lang="en-US" sz="1800" baseline="30000"/>
                <a:t>nd</a:t>
              </a:r>
              <a:r>
                <a:rPr lang="en-US" sz="1800"/>
                <a:t> variable</a:t>
              </a:r>
            </a:p>
          </p:txBody>
        </p:sp>
        <p:sp>
          <p:nvSpPr>
            <p:cNvPr id="162854" name="Text Box 38"/>
            <p:cNvSpPr txBox="1">
              <a:spLocks noChangeArrowheads="1"/>
            </p:cNvSpPr>
            <p:nvPr/>
          </p:nvSpPr>
          <p:spPr bwMode="auto">
            <a:xfrm>
              <a:off x="432" y="3216"/>
              <a:ext cx="8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r>
                <a:rPr lang="en-US" sz="1800" baseline="30000"/>
                <a:t>rd</a:t>
              </a:r>
              <a:r>
                <a:rPr lang="en-US" sz="1800"/>
                <a:t> variable</a:t>
              </a:r>
            </a:p>
          </p:txBody>
        </p:sp>
      </p:grpSp>
      <p:sp>
        <p:nvSpPr>
          <p:cNvPr id="162855" name="Oval 39"/>
          <p:cNvSpPr>
            <a:spLocks noChangeArrowheads="1"/>
          </p:cNvSpPr>
          <p:nvPr/>
        </p:nvSpPr>
        <p:spPr bwMode="auto">
          <a:xfrm>
            <a:off x="2209800" y="4419600"/>
            <a:ext cx="304800" cy="3048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56" name="Text Box 40"/>
          <p:cNvSpPr txBox="1">
            <a:spLocks noChangeArrowheads="1"/>
          </p:cNvSpPr>
          <p:nvPr/>
        </p:nvSpPr>
        <p:spPr bwMode="auto">
          <a:xfrm>
            <a:off x="762000" y="4710113"/>
            <a:ext cx="721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rgbClr val="FAC810"/>
                </a:solidFill>
              </a:rPr>
              <a:t>Assignment = {(var1=v11),(var2=v21),(var3=v31)}</a:t>
            </a:r>
          </a:p>
        </p:txBody>
      </p:sp>
    </p:spTree>
    <p:extLst>
      <p:ext uri="{BB962C8B-B14F-4D97-AF65-F5344CB8AC3E}">
        <p14:creationId xmlns:p14="http://schemas.microsoft.com/office/powerpoint/2010/main" val="29181278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700088" y="360363"/>
            <a:ext cx="7772400" cy="1143000"/>
          </a:xfrm>
        </p:spPr>
        <p:txBody>
          <a:bodyPr/>
          <a:lstStyle/>
          <a:p>
            <a:pPr eaLnBrk="1" hangingPunct="1"/>
            <a:r>
              <a:rPr lang="en-US"/>
              <a:t>Game Formulation</a:t>
            </a:r>
          </a:p>
        </p:txBody>
      </p:sp>
      <p:sp>
        <p:nvSpPr>
          <p:cNvPr id="572419" name="Rectangle 3"/>
          <p:cNvSpPr>
            <a:spLocks noGrp="1" noChangeArrowheads="1"/>
          </p:cNvSpPr>
          <p:nvPr>
            <p:ph idx="1"/>
          </p:nvPr>
        </p:nvSpPr>
        <p:spPr>
          <a:xfrm>
            <a:off x="538163" y="1725613"/>
            <a:ext cx="8416925" cy="4370387"/>
          </a:xfrm>
        </p:spPr>
        <p:txBody>
          <a:bodyPr>
            <a:normAutofit lnSpcReduction="10000"/>
          </a:bodyPr>
          <a:lstStyle/>
          <a:p>
            <a:pPr eaLnBrk="1" hangingPunct="1">
              <a:lnSpc>
                <a:spcPct val="90000"/>
              </a:lnSpc>
            </a:pPr>
            <a:r>
              <a:rPr lang="en-US" sz="2400" dirty="0"/>
              <a:t>Two players: MAX and MIN</a:t>
            </a:r>
          </a:p>
          <a:p>
            <a:pPr eaLnBrk="1" hangingPunct="1">
              <a:lnSpc>
                <a:spcPct val="90000"/>
              </a:lnSpc>
            </a:pPr>
            <a:r>
              <a:rPr lang="en-US" sz="2400" dirty="0"/>
              <a:t>MAX moves first and then take turns until game is over</a:t>
            </a:r>
          </a:p>
          <a:p>
            <a:pPr lvl="1" eaLnBrk="1" hangingPunct="1">
              <a:lnSpc>
                <a:spcPct val="90000"/>
              </a:lnSpc>
            </a:pPr>
            <a:r>
              <a:rPr lang="en-US" sz="2000" dirty="0"/>
              <a:t>Each move by a player is called a </a:t>
            </a:r>
            <a:r>
              <a:rPr lang="en-US" sz="2000" i="1" dirty="0"/>
              <a:t>ply</a:t>
            </a:r>
            <a:endParaRPr lang="en-US" sz="2000" dirty="0"/>
          </a:p>
          <a:p>
            <a:pPr lvl="1" eaLnBrk="1" hangingPunct="1">
              <a:lnSpc>
                <a:spcPct val="90000"/>
              </a:lnSpc>
            </a:pPr>
            <a:r>
              <a:rPr lang="en-US" sz="2000" dirty="0"/>
              <a:t>Winner gets reward, loser gets penalty</a:t>
            </a:r>
          </a:p>
          <a:p>
            <a:pPr eaLnBrk="1" hangingPunct="1">
              <a:lnSpc>
                <a:spcPct val="90000"/>
              </a:lnSpc>
            </a:pPr>
            <a:r>
              <a:rPr lang="en-US" sz="2400" dirty="0"/>
              <a:t>Formulating the game/problem</a:t>
            </a:r>
          </a:p>
          <a:p>
            <a:pPr lvl="1" eaLnBrk="1" hangingPunct="1">
              <a:lnSpc>
                <a:spcPct val="90000"/>
              </a:lnSpc>
            </a:pPr>
            <a:r>
              <a:rPr lang="en-US" sz="2100" dirty="0"/>
              <a:t>Initial state: Initial board configuration</a:t>
            </a:r>
          </a:p>
          <a:p>
            <a:pPr lvl="1" eaLnBrk="1" hangingPunct="1">
              <a:lnSpc>
                <a:spcPct val="90000"/>
              </a:lnSpc>
            </a:pPr>
            <a:r>
              <a:rPr lang="en-US" sz="2100" dirty="0"/>
              <a:t>Successor function: (</a:t>
            </a:r>
            <a:r>
              <a:rPr lang="en-US" sz="2100" dirty="0" err="1"/>
              <a:t>move,state</a:t>
            </a:r>
            <a:r>
              <a:rPr lang="en-US" sz="2100" dirty="0"/>
              <a:t>) pairs specifying legal moves</a:t>
            </a:r>
          </a:p>
          <a:p>
            <a:pPr lvl="1" eaLnBrk="1" hangingPunct="1">
              <a:lnSpc>
                <a:spcPct val="90000"/>
              </a:lnSpc>
            </a:pPr>
            <a:r>
              <a:rPr lang="en-US" sz="2100" dirty="0"/>
              <a:t>Goal/terminal test: Is the game finished?</a:t>
            </a:r>
          </a:p>
          <a:p>
            <a:pPr lvl="1" eaLnBrk="1" hangingPunct="1">
              <a:lnSpc>
                <a:spcPct val="90000"/>
              </a:lnSpc>
            </a:pPr>
            <a:r>
              <a:rPr lang="en-US" sz="2100" dirty="0"/>
              <a:t>Evaluation/utility function: Numerical values of terminal states</a:t>
            </a:r>
          </a:p>
          <a:p>
            <a:pPr lvl="2" eaLnBrk="1" hangingPunct="1">
              <a:lnSpc>
                <a:spcPct val="90000"/>
              </a:lnSpc>
            </a:pPr>
            <a:r>
              <a:rPr lang="en-US" sz="1900" dirty="0"/>
              <a:t>E.g. win (+1), lose (-1) and draw (0)</a:t>
            </a:r>
          </a:p>
          <a:p>
            <a:pPr lvl="2" eaLnBrk="1" hangingPunct="1">
              <a:lnSpc>
                <a:spcPct val="90000"/>
              </a:lnSpc>
            </a:pPr>
            <a:r>
              <a:rPr lang="en-US" sz="1900" dirty="0"/>
              <a:t>Or the number of points won or </a:t>
            </a:r>
            <a:r>
              <a:rPr lang="en-US" sz="1900" dirty="0" smtClean="0"/>
              <a:t>lost</a:t>
            </a:r>
            <a:endParaRPr lang="en-US" sz="1900" dirty="0"/>
          </a:p>
          <a:p>
            <a:pPr eaLnBrk="1" hangingPunct="1">
              <a:lnSpc>
                <a:spcPct val="90000"/>
              </a:lnSpc>
            </a:pPr>
            <a:r>
              <a:rPr lang="en-US" sz="2400" dirty="0"/>
              <a:t>MAX starts by using search tree to determine next move</a:t>
            </a:r>
          </a:p>
        </p:txBody>
      </p:sp>
      <p:sp>
        <p:nvSpPr>
          <p:cNvPr id="28674" name="Slide Number Placeholder 5"/>
          <p:cNvSpPr>
            <a:spLocks noGrp="1"/>
          </p:cNvSpPr>
          <p:nvPr>
            <p:ph type="sldNum" sz="quarter" idx="12"/>
          </p:nvPr>
        </p:nvSpPr>
        <p:spPr>
          <a:noFill/>
        </p:spPr>
        <p:txBody>
          <a:bodyPr/>
          <a:lstStyle/>
          <a:p>
            <a:fld id="{5ED61ED2-4313-FC41-B426-E99725465A58}" type="slidenum">
              <a:rPr lang="en-US" smtClean="0"/>
              <a:pPr/>
              <a:t>4</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2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24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72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72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24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724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72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724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7241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7241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7241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724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457199" y="152718"/>
            <a:ext cx="8433155" cy="781634"/>
          </a:xfrm>
        </p:spPr>
        <p:txBody>
          <a:bodyPr/>
          <a:lstStyle/>
          <a:p>
            <a:r>
              <a:rPr lang="en-US" sz="4000" b="1" dirty="0" smtClean="0">
                <a:sym typeface="Wingdings" pitchFamily="2" charset="2"/>
              </a:rPr>
              <a:t> </a:t>
            </a:r>
            <a:r>
              <a:rPr lang="en-US" sz="4000" b="1" dirty="0">
                <a:sym typeface="Wingdings" pitchFamily="2" charset="2"/>
              </a:rPr>
              <a:t>Backtracking Search</a:t>
            </a:r>
            <a:endParaRPr lang="en-US" sz="4000" b="1" dirty="0"/>
          </a:p>
        </p:txBody>
      </p:sp>
      <p:grpSp>
        <p:nvGrpSpPr>
          <p:cNvPr id="163843" name="Group 3"/>
          <p:cNvGrpSpPr>
            <a:grpSpLocks/>
          </p:cNvGrpSpPr>
          <p:nvPr/>
        </p:nvGrpSpPr>
        <p:grpSpPr bwMode="auto">
          <a:xfrm>
            <a:off x="647700" y="1041400"/>
            <a:ext cx="7696200" cy="3733800"/>
            <a:chOff x="432" y="1104"/>
            <a:chExt cx="4848" cy="2352"/>
          </a:xfrm>
        </p:grpSpPr>
        <p:grpSp>
          <p:nvGrpSpPr>
            <p:cNvPr id="163844" name="Group 4"/>
            <p:cNvGrpSpPr>
              <a:grpSpLocks/>
            </p:cNvGrpSpPr>
            <p:nvPr/>
          </p:nvGrpSpPr>
          <p:grpSpPr bwMode="auto">
            <a:xfrm>
              <a:off x="1392" y="1152"/>
              <a:ext cx="3888" cy="2304"/>
              <a:chOff x="720" y="1152"/>
              <a:chExt cx="3888" cy="2304"/>
            </a:xfrm>
          </p:grpSpPr>
          <p:grpSp>
            <p:nvGrpSpPr>
              <p:cNvPr id="163845" name="Group 5"/>
              <p:cNvGrpSpPr>
                <a:grpSpLocks/>
              </p:cNvGrpSpPr>
              <p:nvPr/>
            </p:nvGrpSpPr>
            <p:grpSpPr bwMode="auto">
              <a:xfrm>
                <a:off x="720" y="1152"/>
                <a:ext cx="3888" cy="2304"/>
                <a:chOff x="720" y="1152"/>
                <a:chExt cx="3888" cy="2304"/>
              </a:xfrm>
            </p:grpSpPr>
            <p:sp>
              <p:nvSpPr>
                <p:cNvPr id="163846" name="Oval 6"/>
                <p:cNvSpPr>
                  <a:spLocks noChangeArrowheads="1"/>
                </p:cNvSpPr>
                <p:nvPr/>
              </p:nvSpPr>
              <p:spPr bwMode="auto">
                <a:xfrm>
                  <a:off x="2592" y="115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47" name="Oval 7"/>
                <p:cNvSpPr>
                  <a:spLocks noChangeArrowheads="1"/>
                </p:cNvSpPr>
                <p:nvPr/>
              </p:nvSpPr>
              <p:spPr bwMode="auto">
                <a:xfrm>
                  <a:off x="1536"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48" name="Oval 8"/>
                <p:cNvSpPr>
                  <a:spLocks noChangeArrowheads="1"/>
                </p:cNvSpPr>
                <p:nvPr/>
              </p:nvSpPr>
              <p:spPr bwMode="auto">
                <a:xfrm>
                  <a:off x="3648"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49" name="Oval 9"/>
                <p:cNvSpPr>
                  <a:spLocks noChangeArrowheads="1"/>
                </p:cNvSpPr>
                <p:nvPr/>
              </p:nvSpPr>
              <p:spPr bwMode="auto">
                <a:xfrm>
                  <a:off x="2112"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50" name="Oval 10"/>
                <p:cNvSpPr>
                  <a:spLocks noChangeArrowheads="1"/>
                </p:cNvSpPr>
                <p:nvPr/>
              </p:nvSpPr>
              <p:spPr bwMode="auto">
                <a:xfrm>
                  <a:off x="960"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51" name="Oval 11"/>
                <p:cNvSpPr>
                  <a:spLocks noChangeArrowheads="1"/>
                </p:cNvSpPr>
                <p:nvPr/>
              </p:nvSpPr>
              <p:spPr bwMode="auto">
                <a:xfrm>
                  <a:off x="3072"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52" name="Oval 12"/>
                <p:cNvSpPr>
                  <a:spLocks noChangeArrowheads="1"/>
                </p:cNvSpPr>
                <p:nvPr/>
              </p:nvSpPr>
              <p:spPr bwMode="auto">
                <a:xfrm>
                  <a:off x="4224"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53" name="Oval 13"/>
                <p:cNvSpPr>
                  <a:spLocks noChangeArrowheads="1"/>
                </p:cNvSpPr>
                <p:nvPr/>
              </p:nvSpPr>
              <p:spPr bwMode="auto">
                <a:xfrm>
                  <a:off x="192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54" name="Oval 14"/>
                <p:cNvSpPr>
                  <a:spLocks noChangeArrowheads="1"/>
                </p:cNvSpPr>
                <p:nvPr/>
              </p:nvSpPr>
              <p:spPr bwMode="auto">
                <a:xfrm>
                  <a:off x="1152"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55" name="Oval 15"/>
                <p:cNvSpPr>
                  <a:spLocks noChangeArrowheads="1"/>
                </p:cNvSpPr>
                <p:nvPr/>
              </p:nvSpPr>
              <p:spPr bwMode="auto">
                <a:xfrm>
                  <a:off x="72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56" name="Oval 16"/>
                <p:cNvSpPr>
                  <a:spLocks noChangeArrowheads="1"/>
                </p:cNvSpPr>
                <p:nvPr/>
              </p:nvSpPr>
              <p:spPr bwMode="auto">
                <a:xfrm>
                  <a:off x="288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57" name="Oval 17"/>
                <p:cNvSpPr>
                  <a:spLocks noChangeArrowheads="1"/>
                </p:cNvSpPr>
                <p:nvPr/>
              </p:nvSpPr>
              <p:spPr bwMode="auto">
                <a:xfrm>
                  <a:off x="3264"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58" name="Oval 18"/>
                <p:cNvSpPr>
                  <a:spLocks noChangeArrowheads="1"/>
                </p:cNvSpPr>
                <p:nvPr/>
              </p:nvSpPr>
              <p:spPr bwMode="auto">
                <a:xfrm>
                  <a:off x="4032"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59" name="Oval 19"/>
                <p:cNvSpPr>
                  <a:spLocks noChangeArrowheads="1"/>
                </p:cNvSpPr>
                <p:nvPr/>
              </p:nvSpPr>
              <p:spPr bwMode="auto">
                <a:xfrm>
                  <a:off x="4416"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60" name="Oval 20"/>
                <p:cNvSpPr>
                  <a:spLocks noChangeArrowheads="1"/>
                </p:cNvSpPr>
                <p:nvPr/>
              </p:nvSpPr>
              <p:spPr bwMode="auto">
                <a:xfrm>
                  <a:off x="2304"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3861" name="Line 21"/>
              <p:cNvSpPr>
                <a:spLocks noChangeShapeType="1"/>
              </p:cNvSpPr>
              <p:nvPr/>
            </p:nvSpPr>
            <p:spPr bwMode="auto">
              <a:xfrm flipH="1">
                <a:off x="1632" y="1344"/>
                <a:ext cx="105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3862" name="Line 22"/>
              <p:cNvSpPr>
                <a:spLocks noChangeShapeType="1"/>
              </p:cNvSpPr>
              <p:nvPr/>
            </p:nvSpPr>
            <p:spPr bwMode="auto">
              <a:xfrm>
                <a:off x="2688" y="1344"/>
                <a:ext cx="105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3863" name="Line 23"/>
              <p:cNvSpPr>
                <a:spLocks noChangeShapeType="1"/>
              </p:cNvSpPr>
              <p:nvPr/>
            </p:nvSpPr>
            <p:spPr bwMode="auto">
              <a:xfrm flipH="1">
                <a:off x="1056"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3864" name="Line 24"/>
              <p:cNvSpPr>
                <a:spLocks noChangeShapeType="1"/>
              </p:cNvSpPr>
              <p:nvPr/>
            </p:nvSpPr>
            <p:spPr bwMode="auto">
              <a:xfrm>
                <a:off x="1632"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3865" name="Line 25"/>
              <p:cNvSpPr>
                <a:spLocks noChangeShapeType="1"/>
              </p:cNvSpPr>
              <p:nvPr/>
            </p:nvSpPr>
            <p:spPr bwMode="auto">
              <a:xfrm flipH="1">
                <a:off x="816" y="2688"/>
                <a:ext cx="24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3866" name="Line 26"/>
              <p:cNvSpPr>
                <a:spLocks noChangeShapeType="1"/>
              </p:cNvSpPr>
              <p:nvPr/>
            </p:nvSpPr>
            <p:spPr bwMode="auto">
              <a:xfrm>
                <a:off x="105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3867" name="Line 27"/>
              <p:cNvSpPr>
                <a:spLocks noChangeShapeType="1"/>
              </p:cNvSpPr>
              <p:nvPr/>
            </p:nvSpPr>
            <p:spPr bwMode="auto">
              <a:xfrm flipH="1">
                <a:off x="201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3868" name="Line 28"/>
              <p:cNvSpPr>
                <a:spLocks noChangeShapeType="1"/>
              </p:cNvSpPr>
              <p:nvPr/>
            </p:nvSpPr>
            <p:spPr bwMode="auto">
              <a:xfrm>
                <a:off x="220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3869" name="Line 29"/>
              <p:cNvSpPr>
                <a:spLocks noChangeShapeType="1"/>
              </p:cNvSpPr>
              <p:nvPr/>
            </p:nvSpPr>
            <p:spPr bwMode="auto">
              <a:xfrm flipH="1">
                <a:off x="3168"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3870" name="Line 30"/>
              <p:cNvSpPr>
                <a:spLocks noChangeShapeType="1"/>
              </p:cNvSpPr>
              <p:nvPr/>
            </p:nvSpPr>
            <p:spPr bwMode="auto">
              <a:xfrm>
                <a:off x="3744"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3871" name="Line 31"/>
              <p:cNvSpPr>
                <a:spLocks noChangeShapeType="1"/>
              </p:cNvSpPr>
              <p:nvPr/>
            </p:nvSpPr>
            <p:spPr bwMode="auto">
              <a:xfrm flipH="1">
                <a:off x="297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3872" name="Line 32"/>
              <p:cNvSpPr>
                <a:spLocks noChangeShapeType="1"/>
              </p:cNvSpPr>
              <p:nvPr/>
            </p:nvSpPr>
            <p:spPr bwMode="auto">
              <a:xfrm>
                <a:off x="316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3873" name="Line 33"/>
              <p:cNvSpPr>
                <a:spLocks noChangeShapeType="1"/>
              </p:cNvSpPr>
              <p:nvPr/>
            </p:nvSpPr>
            <p:spPr bwMode="auto">
              <a:xfrm flipH="1">
                <a:off x="412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3874" name="Line 34"/>
              <p:cNvSpPr>
                <a:spLocks noChangeShapeType="1"/>
              </p:cNvSpPr>
              <p:nvPr/>
            </p:nvSpPr>
            <p:spPr bwMode="auto">
              <a:xfrm>
                <a:off x="4320"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63875" name="Text Box 35"/>
            <p:cNvSpPr txBox="1">
              <a:spLocks noChangeArrowheads="1"/>
            </p:cNvSpPr>
            <p:nvPr/>
          </p:nvSpPr>
          <p:spPr bwMode="auto">
            <a:xfrm>
              <a:off x="432" y="1104"/>
              <a:ext cx="12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empty assignment</a:t>
              </a:r>
            </a:p>
          </p:txBody>
        </p:sp>
        <p:sp>
          <p:nvSpPr>
            <p:cNvPr id="163876" name="Text Box 36"/>
            <p:cNvSpPr txBox="1">
              <a:spLocks noChangeArrowheads="1"/>
            </p:cNvSpPr>
            <p:nvPr/>
          </p:nvSpPr>
          <p:spPr bwMode="auto">
            <a:xfrm>
              <a:off x="432" y="1680"/>
              <a:ext cx="8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a:t>
              </a:r>
              <a:r>
                <a:rPr lang="en-US" sz="1800" baseline="30000"/>
                <a:t>st</a:t>
              </a:r>
              <a:r>
                <a:rPr lang="en-US" sz="1800"/>
                <a:t> variable</a:t>
              </a:r>
            </a:p>
          </p:txBody>
        </p:sp>
        <p:sp>
          <p:nvSpPr>
            <p:cNvPr id="163877" name="Text Box 37"/>
            <p:cNvSpPr txBox="1">
              <a:spLocks noChangeArrowheads="1"/>
            </p:cNvSpPr>
            <p:nvPr/>
          </p:nvSpPr>
          <p:spPr bwMode="auto">
            <a:xfrm>
              <a:off x="432" y="2448"/>
              <a:ext cx="8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r>
                <a:rPr lang="en-US" sz="1800" baseline="30000"/>
                <a:t>nd</a:t>
              </a:r>
              <a:r>
                <a:rPr lang="en-US" sz="1800"/>
                <a:t> variable</a:t>
              </a:r>
            </a:p>
          </p:txBody>
        </p:sp>
        <p:sp>
          <p:nvSpPr>
            <p:cNvPr id="163878" name="Text Box 38"/>
            <p:cNvSpPr txBox="1">
              <a:spLocks noChangeArrowheads="1"/>
            </p:cNvSpPr>
            <p:nvPr/>
          </p:nvSpPr>
          <p:spPr bwMode="auto">
            <a:xfrm>
              <a:off x="432" y="3216"/>
              <a:ext cx="8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r>
                <a:rPr lang="en-US" sz="1800" baseline="30000"/>
                <a:t>rd</a:t>
              </a:r>
              <a:r>
                <a:rPr lang="en-US" sz="1800"/>
                <a:t> variable</a:t>
              </a:r>
            </a:p>
          </p:txBody>
        </p:sp>
      </p:grpSp>
      <p:sp>
        <p:nvSpPr>
          <p:cNvPr id="163879" name="Oval 39"/>
          <p:cNvSpPr>
            <a:spLocks noChangeArrowheads="1"/>
          </p:cNvSpPr>
          <p:nvPr/>
        </p:nvSpPr>
        <p:spPr bwMode="auto">
          <a:xfrm>
            <a:off x="2857500" y="4470400"/>
            <a:ext cx="304800" cy="3048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80" name="Text Box 40"/>
          <p:cNvSpPr txBox="1">
            <a:spLocks noChangeArrowheads="1"/>
          </p:cNvSpPr>
          <p:nvPr/>
        </p:nvSpPr>
        <p:spPr bwMode="auto">
          <a:xfrm>
            <a:off x="762000" y="4648200"/>
            <a:ext cx="721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rgbClr val="FAC810"/>
                </a:solidFill>
              </a:rPr>
              <a:t>Assignment = {(var1=v11),(var2=v21),(var3=v32)}</a:t>
            </a:r>
          </a:p>
        </p:txBody>
      </p:sp>
    </p:spTree>
    <p:extLst>
      <p:ext uri="{BB962C8B-B14F-4D97-AF65-F5344CB8AC3E}">
        <p14:creationId xmlns:p14="http://schemas.microsoft.com/office/powerpoint/2010/main" val="172448690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457199" y="152718"/>
            <a:ext cx="8549941" cy="752436"/>
          </a:xfrm>
        </p:spPr>
        <p:txBody>
          <a:bodyPr/>
          <a:lstStyle/>
          <a:p>
            <a:r>
              <a:rPr lang="en-US" sz="4000" b="1" dirty="0" smtClean="0">
                <a:sym typeface="Wingdings" pitchFamily="2" charset="2"/>
              </a:rPr>
              <a:t> </a:t>
            </a:r>
            <a:r>
              <a:rPr lang="en-US" sz="4000" b="1" dirty="0">
                <a:sym typeface="Wingdings" pitchFamily="2" charset="2"/>
              </a:rPr>
              <a:t>Backtracking Search</a:t>
            </a:r>
            <a:endParaRPr lang="en-US" sz="4000" b="1" dirty="0"/>
          </a:p>
        </p:txBody>
      </p:sp>
      <p:grpSp>
        <p:nvGrpSpPr>
          <p:cNvPr id="164867" name="Group 3"/>
          <p:cNvGrpSpPr>
            <a:grpSpLocks/>
          </p:cNvGrpSpPr>
          <p:nvPr/>
        </p:nvGrpSpPr>
        <p:grpSpPr bwMode="auto">
          <a:xfrm>
            <a:off x="685800" y="1041400"/>
            <a:ext cx="7696200" cy="3733800"/>
            <a:chOff x="432" y="1104"/>
            <a:chExt cx="4848" cy="2352"/>
          </a:xfrm>
        </p:grpSpPr>
        <p:grpSp>
          <p:nvGrpSpPr>
            <p:cNvPr id="164868" name="Group 4"/>
            <p:cNvGrpSpPr>
              <a:grpSpLocks/>
            </p:cNvGrpSpPr>
            <p:nvPr/>
          </p:nvGrpSpPr>
          <p:grpSpPr bwMode="auto">
            <a:xfrm>
              <a:off x="1392" y="1152"/>
              <a:ext cx="3888" cy="2304"/>
              <a:chOff x="720" y="1152"/>
              <a:chExt cx="3888" cy="2304"/>
            </a:xfrm>
          </p:grpSpPr>
          <p:grpSp>
            <p:nvGrpSpPr>
              <p:cNvPr id="164869" name="Group 5"/>
              <p:cNvGrpSpPr>
                <a:grpSpLocks/>
              </p:cNvGrpSpPr>
              <p:nvPr/>
            </p:nvGrpSpPr>
            <p:grpSpPr bwMode="auto">
              <a:xfrm>
                <a:off x="720" y="1152"/>
                <a:ext cx="3888" cy="2304"/>
                <a:chOff x="720" y="1152"/>
                <a:chExt cx="3888" cy="2304"/>
              </a:xfrm>
            </p:grpSpPr>
            <p:sp>
              <p:nvSpPr>
                <p:cNvPr id="164870" name="Oval 6"/>
                <p:cNvSpPr>
                  <a:spLocks noChangeArrowheads="1"/>
                </p:cNvSpPr>
                <p:nvPr/>
              </p:nvSpPr>
              <p:spPr bwMode="auto">
                <a:xfrm>
                  <a:off x="2592" y="115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1" name="Oval 7"/>
                <p:cNvSpPr>
                  <a:spLocks noChangeArrowheads="1"/>
                </p:cNvSpPr>
                <p:nvPr/>
              </p:nvSpPr>
              <p:spPr bwMode="auto">
                <a:xfrm>
                  <a:off x="1536"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2" name="Oval 8"/>
                <p:cNvSpPr>
                  <a:spLocks noChangeArrowheads="1"/>
                </p:cNvSpPr>
                <p:nvPr/>
              </p:nvSpPr>
              <p:spPr bwMode="auto">
                <a:xfrm>
                  <a:off x="3648"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3" name="Oval 9"/>
                <p:cNvSpPr>
                  <a:spLocks noChangeArrowheads="1"/>
                </p:cNvSpPr>
                <p:nvPr/>
              </p:nvSpPr>
              <p:spPr bwMode="auto">
                <a:xfrm>
                  <a:off x="2112"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4" name="Oval 10"/>
                <p:cNvSpPr>
                  <a:spLocks noChangeArrowheads="1"/>
                </p:cNvSpPr>
                <p:nvPr/>
              </p:nvSpPr>
              <p:spPr bwMode="auto">
                <a:xfrm>
                  <a:off x="960"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5" name="Oval 11"/>
                <p:cNvSpPr>
                  <a:spLocks noChangeArrowheads="1"/>
                </p:cNvSpPr>
                <p:nvPr/>
              </p:nvSpPr>
              <p:spPr bwMode="auto">
                <a:xfrm>
                  <a:off x="3072"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6" name="Oval 12"/>
                <p:cNvSpPr>
                  <a:spLocks noChangeArrowheads="1"/>
                </p:cNvSpPr>
                <p:nvPr/>
              </p:nvSpPr>
              <p:spPr bwMode="auto">
                <a:xfrm>
                  <a:off x="4224"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7" name="Oval 13"/>
                <p:cNvSpPr>
                  <a:spLocks noChangeArrowheads="1"/>
                </p:cNvSpPr>
                <p:nvPr/>
              </p:nvSpPr>
              <p:spPr bwMode="auto">
                <a:xfrm>
                  <a:off x="192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8" name="Oval 14"/>
                <p:cNvSpPr>
                  <a:spLocks noChangeArrowheads="1"/>
                </p:cNvSpPr>
                <p:nvPr/>
              </p:nvSpPr>
              <p:spPr bwMode="auto">
                <a:xfrm>
                  <a:off x="1152"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9" name="Oval 15"/>
                <p:cNvSpPr>
                  <a:spLocks noChangeArrowheads="1"/>
                </p:cNvSpPr>
                <p:nvPr/>
              </p:nvSpPr>
              <p:spPr bwMode="auto">
                <a:xfrm>
                  <a:off x="72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0" name="Oval 16"/>
                <p:cNvSpPr>
                  <a:spLocks noChangeArrowheads="1"/>
                </p:cNvSpPr>
                <p:nvPr/>
              </p:nvSpPr>
              <p:spPr bwMode="auto">
                <a:xfrm>
                  <a:off x="288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1" name="Oval 17"/>
                <p:cNvSpPr>
                  <a:spLocks noChangeArrowheads="1"/>
                </p:cNvSpPr>
                <p:nvPr/>
              </p:nvSpPr>
              <p:spPr bwMode="auto">
                <a:xfrm>
                  <a:off x="3264"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2" name="Oval 18"/>
                <p:cNvSpPr>
                  <a:spLocks noChangeArrowheads="1"/>
                </p:cNvSpPr>
                <p:nvPr/>
              </p:nvSpPr>
              <p:spPr bwMode="auto">
                <a:xfrm>
                  <a:off x="4032"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3" name="Oval 19"/>
                <p:cNvSpPr>
                  <a:spLocks noChangeArrowheads="1"/>
                </p:cNvSpPr>
                <p:nvPr/>
              </p:nvSpPr>
              <p:spPr bwMode="auto">
                <a:xfrm>
                  <a:off x="4416"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4" name="Oval 20"/>
                <p:cNvSpPr>
                  <a:spLocks noChangeArrowheads="1"/>
                </p:cNvSpPr>
                <p:nvPr/>
              </p:nvSpPr>
              <p:spPr bwMode="auto">
                <a:xfrm>
                  <a:off x="2304"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885" name="Line 21"/>
              <p:cNvSpPr>
                <a:spLocks noChangeShapeType="1"/>
              </p:cNvSpPr>
              <p:nvPr/>
            </p:nvSpPr>
            <p:spPr bwMode="auto">
              <a:xfrm flipH="1">
                <a:off x="1632" y="1344"/>
                <a:ext cx="105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886" name="Line 22"/>
              <p:cNvSpPr>
                <a:spLocks noChangeShapeType="1"/>
              </p:cNvSpPr>
              <p:nvPr/>
            </p:nvSpPr>
            <p:spPr bwMode="auto">
              <a:xfrm>
                <a:off x="2688" y="1344"/>
                <a:ext cx="105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887" name="Line 23"/>
              <p:cNvSpPr>
                <a:spLocks noChangeShapeType="1"/>
              </p:cNvSpPr>
              <p:nvPr/>
            </p:nvSpPr>
            <p:spPr bwMode="auto">
              <a:xfrm flipH="1">
                <a:off x="1056"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888" name="Line 24"/>
              <p:cNvSpPr>
                <a:spLocks noChangeShapeType="1"/>
              </p:cNvSpPr>
              <p:nvPr/>
            </p:nvSpPr>
            <p:spPr bwMode="auto">
              <a:xfrm>
                <a:off x="1632"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889" name="Line 25"/>
              <p:cNvSpPr>
                <a:spLocks noChangeShapeType="1"/>
              </p:cNvSpPr>
              <p:nvPr/>
            </p:nvSpPr>
            <p:spPr bwMode="auto">
              <a:xfrm flipH="1">
                <a:off x="816" y="2688"/>
                <a:ext cx="24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890" name="Line 26"/>
              <p:cNvSpPr>
                <a:spLocks noChangeShapeType="1"/>
              </p:cNvSpPr>
              <p:nvPr/>
            </p:nvSpPr>
            <p:spPr bwMode="auto">
              <a:xfrm>
                <a:off x="105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891" name="Line 27"/>
              <p:cNvSpPr>
                <a:spLocks noChangeShapeType="1"/>
              </p:cNvSpPr>
              <p:nvPr/>
            </p:nvSpPr>
            <p:spPr bwMode="auto">
              <a:xfrm flipH="1">
                <a:off x="201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892" name="Line 28"/>
              <p:cNvSpPr>
                <a:spLocks noChangeShapeType="1"/>
              </p:cNvSpPr>
              <p:nvPr/>
            </p:nvSpPr>
            <p:spPr bwMode="auto">
              <a:xfrm>
                <a:off x="220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893" name="Line 29"/>
              <p:cNvSpPr>
                <a:spLocks noChangeShapeType="1"/>
              </p:cNvSpPr>
              <p:nvPr/>
            </p:nvSpPr>
            <p:spPr bwMode="auto">
              <a:xfrm flipH="1">
                <a:off x="3168"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894" name="Line 30"/>
              <p:cNvSpPr>
                <a:spLocks noChangeShapeType="1"/>
              </p:cNvSpPr>
              <p:nvPr/>
            </p:nvSpPr>
            <p:spPr bwMode="auto">
              <a:xfrm>
                <a:off x="3744"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895" name="Line 31"/>
              <p:cNvSpPr>
                <a:spLocks noChangeShapeType="1"/>
              </p:cNvSpPr>
              <p:nvPr/>
            </p:nvSpPr>
            <p:spPr bwMode="auto">
              <a:xfrm flipH="1">
                <a:off x="297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896" name="Line 32"/>
              <p:cNvSpPr>
                <a:spLocks noChangeShapeType="1"/>
              </p:cNvSpPr>
              <p:nvPr/>
            </p:nvSpPr>
            <p:spPr bwMode="auto">
              <a:xfrm>
                <a:off x="316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897" name="Line 33"/>
              <p:cNvSpPr>
                <a:spLocks noChangeShapeType="1"/>
              </p:cNvSpPr>
              <p:nvPr/>
            </p:nvSpPr>
            <p:spPr bwMode="auto">
              <a:xfrm flipH="1">
                <a:off x="412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898" name="Line 34"/>
              <p:cNvSpPr>
                <a:spLocks noChangeShapeType="1"/>
              </p:cNvSpPr>
              <p:nvPr/>
            </p:nvSpPr>
            <p:spPr bwMode="auto">
              <a:xfrm>
                <a:off x="4320"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64899" name="Text Box 35"/>
            <p:cNvSpPr txBox="1">
              <a:spLocks noChangeArrowheads="1"/>
            </p:cNvSpPr>
            <p:nvPr/>
          </p:nvSpPr>
          <p:spPr bwMode="auto">
            <a:xfrm>
              <a:off x="432" y="1104"/>
              <a:ext cx="12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empty assignment</a:t>
              </a:r>
            </a:p>
          </p:txBody>
        </p:sp>
        <p:sp>
          <p:nvSpPr>
            <p:cNvPr id="164900" name="Text Box 36"/>
            <p:cNvSpPr txBox="1">
              <a:spLocks noChangeArrowheads="1"/>
            </p:cNvSpPr>
            <p:nvPr/>
          </p:nvSpPr>
          <p:spPr bwMode="auto">
            <a:xfrm>
              <a:off x="432" y="1680"/>
              <a:ext cx="8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a:t>
              </a:r>
              <a:r>
                <a:rPr lang="en-US" sz="1800" baseline="30000"/>
                <a:t>st</a:t>
              </a:r>
              <a:r>
                <a:rPr lang="en-US" sz="1800"/>
                <a:t> variable</a:t>
              </a:r>
            </a:p>
          </p:txBody>
        </p:sp>
        <p:sp>
          <p:nvSpPr>
            <p:cNvPr id="164901" name="Text Box 37"/>
            <p:cNvSpPr txBox="1">
              <a:spLocks noChangeArrowheads="1"/>
            </p:cNvSpPr>
            <p:nvPr/>
          </p:nvSpPr>
          <p:spPr bwMode="auto">
            <a:xfrm>
              <a:off x="432" y="2448"/>
              <a:ext cx="8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r>
                <a:rPr lang="en-US" sz="1800" baseline="30000"/>
                <a:t>nd</a:t>
              </a:r>
              <a:r>
                <a:rPr lang="en-US" sz="1800"/>
                <a:t> variable</a:t>
              </a:r>
            </a:p>
          </p:txBody>
        </p:sp>
        <p:sp>
          <p:nvSpPr>
            <p:cNvPr id="164902" name="Text Box 38"/>
            <p:cNvSpPr txBox="1">
              <a:spLocks noChangeArrowheads="1"/>
            </p:cNvSpPr>
            <p:nvPr/>
          </p:nvSpPr>
          <p:spPr bwMode="auto">
            <a:xfrm>
              <a:off x="432" y="3216"/>
              <a:ext cx="8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r>
                <a:rPr lang="en-US" sz="1800" baseline="30000"/>
                <a:t>rd</a:t>
              </a:r>
              <a:r>
                <a:rPr lang="en-US" sz="1800"/>
                <a:t> variable</a:t>
              </a:r>
            </a:p>
          </p:txBody>
        </p:sp>
      </p:grpSp>
      <p:sp>
        <p:nvSpPr>
          <p:cNvPr id="164903" name="Oval 39"/>
          <p:cNvSpPr>
            <a:spLocks noChangeArrowheads="1"/>
          </p:cNvSpPr>
          <p:nvPr/>
        </p:nvSpPr>
        <p:spPr bwMode="auto">
          <a:xfrm>
            <a:off x="4419600" y="3251200"/>
            <a:ext cx="304800" cy="3048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904" name="Text Box 40"/>
          <p:cNvSpPr txBox="1">
            <a:spLocks noChangeArrowheads="1"/>
          </p:cNvSpPr>
          <p:nvPr/>
        </p:nvSpPr>
        <p:spPr bwMode="auto">
          <a:xfrm>
            <a:off x="838200" y="4724400"/>
            <a:ext cx="559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rgbClr val="FAC810"/>
                </a:solidFill>
              </a:rPr>
              <a:t>Assignment = {(var1=v11),(var2=v22)}</a:t>
            </a:r>
          </a:p>
        </p:txBody>
      </p:sp>
    </p:spTree>
    <p:extLst>
      <p:ext uri="{BB962C8B-B14F-4D97-AF65-F5344CB8AC3E}">
        <p14:creationId xmlns:p14="http://schemas.microsoft.com/office/powerpoint/2010/main" val="397100193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457199" y="152718"/>
            <a:ext cx="8564539" cy="723237"/>
          </a:xfrm>
        </p:spPr>
        <p:txBody>
          <a:bodyPr/>
          <a:lstStyle/>
          <a:p>
            <a:r>
              <a:rPr lang="en-US" sz="4000" b="1" dirty="0" smtClean="0">
                <a:sym typeface="Wingdings" pitchFamily="2" charset="2"/>
              </a:rPr>
              <a:t> </a:t>
            </a:r>
            <a:r>
              <a:rPr lang="en-US" sz="4000" b="1" dirty="0">
                <a:sym typeface="Wingdings" pitchFamily="2" charset="2"/>
              </a:rPr>
              <a:t>Backtracking Search</a:t>
            </a:r>
            <a:endParaRPr lang="en-US" sz="4000" b="1" dirty="0"/>
          </a:p>
        </p:txBody>
      </p:sp>
      <p:grpSp>
        <p:nvGrpSpPr>
          <p:cNvPr id="165891" name="Group 3"/>
          <p:cNvGrpSpPr>
            <a:grpSpLocks/>
          </p:cNvGrpSpPr>
          <p:nvPr/>
        </p:nvGrpSpPr>
        <p:grpSpPr bwMode="auto">
          <a:xfrm>
            <a:off x="647700" y="1041400"/>
            <a:ext cx="7696200" cy="3733800"/>
            <a:chOff x="432" y="1104"/>
            <a:chExt cx="4848" cy="2352"/>
          </a:xfrm>
        </p:grpSpPr>
        <p:grpSp>
          <p:nvGrpSpPr>
            <p:cNvPr id="165892" name="Group 4"/>
            <p:cNvGrpSpPr>
              <a:grpSpLocks/>
            </p:cNvGrpSpPr>
            <p:nvPr/>
          </p:nvGrpSpPr>
          <p:grpSpPr bwMode="auto">
            <a:xfrm>
              <a:off x="1392" y="1152"/>
              <a:ext cx="3888" cy="2304"/>
              <a:chOff x="720" y="1152"/>
              <a:chExt cx="3888" cy="2304"/>
            </a:xfrm>
          </p:grpSpPr>
          <p:grpSp>
            <p:nvGrpSpPr>
              <p:cNvPr id="165893" name="Group 5"/>
              <p:cNvGrpSpPr>
                <a:grpSpLocks/>
              </p:cNvGrpSpPr>
              <p:nvPr/>
            </p:nvGrpSpPr>
            <p:grpSpPr bwMode="auto">
              <a:xfrm>
                <a:off x="720" y="1152"/>
                <a:ext cx="3888" cy="2304"/>
                <a:chOff x="720" y="1152"/>
                <a:chExt cx="3888" cy="2304"/>
              </a:xfrm>
            </p:grpSpPr>
            <p:sp>
              <p:nvSpPr>
                <p:cNvPr id="165894" name="Oval 6"/>
                <p:cNvSpPr>
                  <a:spLocks noChangeArrowheads="1"/>
                </p:cNvSpPr>
                <p:nvPr/>
              </p:nvSpPr>
              <p:spPr bwMode="auto">
                <a:xfrm>
                  <a:off x="2592" y="115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5" name="Oval 7"/>
                <p:cNvSpPr>
                  <a:spLocks noChangeArrowheads="1"/>
                </p:cNvSpPr>
                <p:nvPr/>
              </p:nvSpPr>
              <p:spPr bwMode="auto">
                <a:xfrm>
                  <a:off x="1536"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6" name="Oval 8"/>
                <p:cNvSpPr>
                  <a:spLocks noChangeArrowheads="1"/>
                </p:cNvSpPr>
                <p:nvPr/>
              </p:nvSpPr>
              <p:spPr bwMode="auto">
                <a:xfrm>
                  <a:off x="3648"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7" name="Oval 9"/>
                <p:cNvSpPr>
                  <a:spLocks noChangeArrowheads="1"/>
                </p:cNvSpPr>
                <p:nvPr/>
              </p:nvSpPr>
              <p:spPr bwMode="auto">
                <a:xfrm>
                  <a:off x="2112"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8" name="Oval 10"/>
                <p:cNvSpPr>
                  <a:spLocks noChangeArrowheads="1"/>
                </p:cNvSpPr>
                <p:nvPr/>
              </p:nvSpPr>
              <p:spPr bwMode="auto">
                <a:xfrm>
                  <a:off x="960"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9" name="Oval 11"/>
                <p:cNvSpPr>
                  <a:spLocks noChangeArrowheads="1"/>
                </p:cNvSpPr>
                <p:nvPr/>
              </p:nvSpPr>
              <p:spPr bwMode="auto">
                <a:xfrm>
                  <a:off x="3072"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0" name="Oval 12"/>
                <p:cNvSpPr>
                  <a:spLocks noChangeArrowheads="1"/>
                </p:cNvSpPr>
                <p:nvPr/>
              </p:nvSpPr>
              <p:spPr bwMode="auto">
                <a:xfrm>
                  <a:off x="4224"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1" name="Oval 13"/>
                <p:cNvSpPr>
                  <a:spLocks noChangeArrowheads="1"/>
                </p:cNvSpPr>
                <p:nvPr/>
              </p:nvSpPr>
              <p:spPr bwMode="auto">
                <a:xfrm>
                  <a:off x="192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2" name="Oval 14"/>
                <p:cNvSpPr>
                  <a:spLocks noChangeArrowheads="1"/>
                </p:cNvSpPr>
                <p:nvPr/>
              </p:nvSpPr>
              <p:spPr bwMode="auto">
                <a:xfrm>
                  <a:off x="1152"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3" name="Oval 15"/>
                <p:cNvSpPr>
                  <a:spLocks noChangeArrowheads="1"/>
                </p:cNvSpPr>
                <p:nvPr/>
              </p:nvSpPr>
              <p:spPr bwMode="auto">
                <a:xfrm>
                  <a:off x="72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4" name="Oval 16"/>
                <p:cNvSpPr>
                  <a:spLocks noChangeArrowheads="1"/>
                </p:cNvSpPr>
                <p:nvPr/>
              </p:nvSpPr>
              <p:spPr bwMode="auto">
                <a:xfrm>
                  <a:off x="2880"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5" name="Oval 17"/>
                <p:cNvSpPr>
                  <a:spLocks noChangeArrowheads="1"/>
                </p:cNvSpPr>
                <p:nvPr/>
              </p:nvSpPr>
              <p:spPr bwMode="auto">
                <a:xfrm>
                  <a:off x="3264"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6" name="Oval 18"/>
                <p:cNvSpPr>
                  <a:spLocks noChangeArrowheads="1"/>
                </p:cNvSpPr>
                <p:nvPr/>
              </p:nvSpPr>
              <p:spPr bwMode="auto">
                <a:xfrm>
                  <a:off x="4032"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7" name="Oval 19"/>
                <p:cNvSpPr>
                  <a:spLocks noChangeArrowheads="1"/>
                </p:cNvSpPr>
                <p:nvPr/>
              </p:nvSpPr>
              <p:spPr bwMode="auto">
                <a:xfrm>
                  <a:off x="4416"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8" name="Oval 20"/>
                <p:cNvSpPr>
                  <a:spLocks noChangeArrowheads="1"/>
                </p:cNvSpPr>
                <p:nvPr/>
              </p:nvSpPr>
              <p:spPr bwMode="auto">
                <a:xfrm>
                  <a:off x="2304" y="32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5909" name="Line 21"/>
              <p:cNvSpPr>
                <a:spLocks noChangeShapeType="1"/>
              </p:cNvSpPr>
              <p:nvPr/>
            </p:nvSpPr>
            <p:spPr bwMode="auto">
              <a:xfrm flipH="1">
                <a:off x="1632" y="1344"/>
                <a:ext cx="105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10" name="Line 22"/>
              <p:cNvSpPr>
                <a:spLocks noChangeShapeType="1"/>
              </p:cNvSpPr>
              <p:nvPr/>
            </p:nvSpPr>
            <p:spPr bwMode="auto">
              <a:xfrm>
                <a:off x="2688" y="1344"/>
                <a:ext cx="105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11" name="Line 23"/>
              <p:cNvSpPr>
                <a:spLocks noChangeShapeType="1"/>
              </p:cNvSpPr>
              <p:nvPr/>
            </p:nvSpPr>
            <p:spPr bwMode="auto">
              <a:xfrm flipH="1">
                <a:off x="1056"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12" name="Line 24"/>
              <p:cNvSpPr>
                <a:spLocks noChangeShapeType="1"/>
              </p:cNvSpPr>
              <p:nvPr/>
            </p:nvSpPr>
            <p:spPr bwMode="auto">
              <a:xfrm>
                <a:off x="1632"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13" name="Line 25"/>
              <p:cNvSpPr>
                <a:spLocks noChangeShapeType="1"/>
              </p:cNvSpPr>
              <p:nvPr/>
            </p:nvSpPr>
            <p:spPr bwMode="auto">
              <a:xfrm flipH="1">
                <a:off x="816" y="2688"/>
                <a:ext cx="24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14" name="Line 26"/>
              <p:cNvSpPr>
                <a:spLocks noChangeShapeType="1"/>
              </p:cNvSpPr>
              <p:nvPr/>
            </p:nvSpPr>
            <p:spPr bwMode="auto">
              <a:xfrm>
                <a:off x="105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15" name="Line 27"/>
              <p:cNvSpPr>
                <a:spLocks noChangeShapeType="1"/>
              </p:cNvSpPr>
              <p:nvPr/>
            </p:nvSpPr>
            <p:spPr bwMode="auto">
              <a:xfrm flipH="1">
                <a:off x="201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16" name="Line 28"/>
              <p:cNvSpPr>
                <a:spLocks noChangeShapeType="1"/>
              </p:cNvSpPr>
              <p:nvPr/>
            </p:nvSpPr>
            <p:spPr bwMode="auto">
              <a:xfrm>
                <a:off x="220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17" name="Line 29"/>
              <p:cNvSpPr>
                <a:spLocks noChangeShapeType="1"/>
              </p:cNvSpPr>
              <p:nvPr/>
            </p:nvSpPr>
            <p:spPr bwMode="auto">
              <a:xfrm flipH="1">
                <a:off x="3168"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18" name="Line 30"/>
              <p:cNvSpPr>
                <a:spLocks noChangeShapeType="1"/>
              </p:cNvSpPr>
              <p:nvPr/>
            </p:nvSpPr>
            <p:spPr bwMode="auto">
              <a:xfrm>
                <a:off x="3744" y="1920"/>
                <a:ext cx="57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19" name="Line 31"/>
              <p:cNvSpPr>
                <a:spLocks noChangeShapeType="1"/>
              </p:cNvSpPr>
              <p:nvPr/>
            </p:nvSpPr>
            <p:spPr bwMode="auto">
              <a:xfrm flipH="1">
                <a:off x="2976"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20" name="Line 32"/>
              <p:cNvSpPr>
                <a:spLocks noChangeShapeType="1"/>
              </p:cNvSpPr>
              <p:nvPr/>
            </p:nvSpPr>
            <p:spPr bwMode="auto">
              <a:xfrm>
                <a:off x="316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21" name="Line 33"/>
              <p:cNvSpPr>
                <a:spLocks noChangeShapeType="1"/>
              </p:cNvSpPr>
              <p:nvPr/>
            </p:nvSpPr>
            <p:spPr bwMode="auto">
              <a:xfrm flipH="1">
                <a:off x="4128"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922" name="Line 34"/>
              <p:cNvSpPr>
                <a:spLocks noChangeShapeType="1"/>
              </p:cNvSpPr>
              <p:nvPr/>
            </p:nvSpPr>
            <p:spPr bwMode="auto">
              <a:xfrm>
                <a:off x="4320" y="2688"/>
                <a:ext cx="19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65923" name="Text Box 35"/>
            <p:cNvSpPr txBox="1">
              <a:spLocks noChangeArrowheads="1"/>
            </p:cNvSpPr>
            <p:nvPr/>
          </p:nvSpPr>
          <p:spPr bwMode="auto">
            <a:xfrm>
              <a:off x="432" y="1104"/>
              <a:ext cx="12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empty assignment</a:t>
              </a:r>
            </a:p>
          </p:txBody>
        </p:sp>
        <p:sp>
          <p:nvSpPr>
            <p:cNvPr id="165924" name="Text Box 36"/>
            <p:cNvSpPr txBox="1">
              <a:spLocks noChangeArrowheads="1"/>
            </p:cNvSpPr>
            <p:nvPr/>
          </p:nvSpPr>
          <p:spPr bwMode="auto">
            <a:xfrm>
              <a:off x="432" y="1680"/>
              <a:ext cx="8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a:t>
              </a:r>
              <a:r>
                <a:rPr lang="en-US" sz="1800" baseline="30000"/>
                <a:t>st</a:t>
              </a:r>
              <a:r>
                <a:rPr lang="en-US" sz="1800"/>
                <a:t> variable</a:t>
              </a:r>
            </a:p>
          </p:txBody>
        </p:sp>
        <p:sp>
          <p:nvSpPr>
            <p:cNvPr id="165925" name="Text Box 37"/>
            <p:cNvSpPr txBox="1">
              <a:spLocks noChangeArrowheads="1"/>
            </p:cNvSpPr>
            <p:nvPr/>
          </p:nvSpPr>
          <p:spPr bwMode="auto">
            <a:xfrm>
              <a:off x="432" y="2448"/>
              <a:ext cx="8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2</a:t>
              </a:r>
              <a:r>
                <a:rPr lang="en-US" sz="1800" baseline="30000"/>
                <a:t>nd</a:t>
              </a:r>
              <a:r>
                <a:rPr lang="en-US" sz="1800"/>
                <a:t> variable</a:t>
              </a:r>
            </a:p>
          </p:txBody>
        </p:sp>
        <p:sp>
          <p:nvSpPr>
            <p:cNvPr id="165926" name="Text Box 38"/>
            <p:cNvSpPr txBox="1">
              <a:spLocks noChangeArrowheads="1"/>
            </p:cNvSpPr>
            <p:nvPr/>
          </p:nvSpPr>
          <p:spPr bwMode="auto">
            <a:xfrm>
              <a:off x="432" y="3216"/>
              <a:ext cx="8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3</a:t>
              </a:r>
              <a:r>
                <a:rPr lang="en-US" sz="1800" baseline="30000"/>
                <a:t>rd</a:t>
              </a:r>
              <a:r>
                <a:rPr lang="en-US" sz="1800"/>
                <a:t> variable</a:t>
              </a:r>
            </a:p>
          </p:txBody>
        </p:sp>
      </p:grpSp>
      <p:sp>
        <p:nvSpPr>
          <p:cNvPr id="165927" name="Oval 39"/>
          <p:cNvSpPr>
            <a:spLocks noChangeArrowheads="1"/>
          </p:cNvSpPr>
          <p:nvPr/>
        </p:nvSpPr>
        <p:spPr bwMode="auto">
          <a:xfrm>
            <a:off x="4076700" y="4470400"/>
            <a:ext cx="304800" cy="3048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28" name="Text Box 40"/>
          <p:cNvSpPr txBox="1">
            <a:spLocks noChangeArrowheads="1"/>
          </p:cNvSpPr>
          <p:nvPr/>
        </p:nvSpPr>
        <p:spPr bwMode="auto">
          <a:xfrm>
            <a:off x="647700" y="4775200"/>
            <a:ext cx="721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rgbClr val="FAC810"/>
                </a:solidFill>
              </a:rPr>
              <a:t>Assignment = {(var1=v11),(var2=v22),(var3=v31)}</a:t>
            </a:r>
          </a:p>
        </p:txBody>
      </p:sp>
    </p:spTree>
    <p:extLst>
      <p:ext uri="{BB962C8B-B14F-4D97-AF65-F5344CB8AC3E}">
        <p14:creationId xmlns:p14="http://schemas.microsoft.com/office/powerpoint/2010/main" val="216696642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550333" y="0"/>
            <a:ext cx="7772400" cy="1143000"/>
          </a:xfrm>
        </p:spPr>
        <p:txBody>
          <a:bodyPr/>
          <a:lstStyle/>
          <a:p>
            <a:r>
              <a:rPr lang="en-US" sz="4000" b="1" dirty="0" smtClean="0"/>
              <a:t>Constraint Propagation</a:t>
            </a:r>
            <a:endParaRPr lang="en-US" sz="4000" b="1" dirty="0"/>
          </a:p>
        </p:txBody>
      </p:sp>
      <p:sp>
        <p:nvSpPr>
          <p:cNvPr id="167939" name="Rectangle 3" descr="Rectangle: Click to edit Master text styles&#10;Second level&#10;Third level&#10;Fourth level&#10;Fifth level"/>
          <p:cNvSpPr>
            <a:spLocks noGrp="1" noChangeArrowheads="1"/>
          </p:cNvSpPr>
          <p:nvPr>
            <p:ph idx="1"/>
          </p:nvPr>
        </p:nvSpPr>
        <p:spPr>
          <a:xfrm>
            <a:off x="254000" y="588854"/>
            <a:ext cx="8703732" cy="5046134"/>
          </a:xfrm>
        </p:spPr>
        <p:txBody>
          <a:bodyPr>
            <a:normAutofit fontScale="92500" lnSpcReduction="10000"/>
          </a:bodyPr>
          <a:lstStyle/>
          <a:p>
            <a:pPr marL="0" indent="0">
              <a:buNone/>
            </a:pPr>
            <a:endParaRPr lang="en-US" sz="2800" dirty="0" smtClean="0"/>
          </a:p>
          <a:p>
            <a:pPr marL="364236" lvl="2" indent="-533400"/>
            <a:r>
              <a:rPr lang="en-US" sz="2800" dirty="0" smtClean="0"/>
              <a:t>Which variable X should be assigned a value next?</a:t>
            </a:r>
          </a:p>
          <a:p>
            <a:pPr marL="364236" lvl="2" indent="-533400"/>
            <a:r>
              <a:rPr lang="en-US" sz="2800" dirty="0" smtClean="0"/>
              <a:t>In </a:t>
            </a:r>
            <a:r>
              <a:rPr lang="en-US" sz="2800" dirty="0"/>
              <a:t>which order should its </a:t>
            </a:r>
            <a:r>
              <a:rPr lang="en-US" sz="2800" dirty="0" smtClean="0"/>
              <a:t>values be tried?</a:t>
            </a:r>
          </a:p>
          <a:p>
            <a:pPr marL="533400" indent="-533400">
              <a:buFont typeface="Arial"/>
              <a:buChar char="•"/>
            </a:pPr>
            <a:r>
              <a:rPr lang="en-US" sz="2800" dirty="0" smtClean="0"/>
              <a:t>Variable Selection:</a:t>
            </a:r>
          </a:p>
          <a:p>
            <a:pPr marL="821436" lvl="3" indent="-533400"/>
            <a:r>
              <a:rPr lang="en-US" sz="2800" dirty="0" smtClean="0"/>
              <a:t>“Most constrained variable” or</a:t>
            </a:r>
            <a:br>
              <a:rPr lang="en-US" sz="2800" dirty="0" smtClean="0"/>
            </a:br>
            <a:r>
              <a:rPr lang="en-US" sz="2800" dirty="0" smtClean="0"/>
              <a:t>“Minimum </a:t>
            </a:r>
            <a:r>
              <a:rPr lang="en-US" sz="2800" dirty="0"/>
              <a:t>Remaining </a:t>
            </a:r>
            <a:r>
              <a:rPr lang="en-US" sz="2800" dirty="0" smtClean="0"/>
              <a:t>Values”</a:t>
            </a:r>
          </a:p>
          <a:p>
            <a:pPr marL="821436" lvl="3" indent="-533400"/>
            <a:r>
              <a:rPr lang="en-US" sz="2800" dirty="0" smtClean="0"/>
              <a:t>Degree: variable involved in </a:t>
            </a:r>
            <a:br>
              <a:rPr lang="en-US" sz="2800" dirty="0" smtClean="0"/>
            </a:br>
            <a:r>
              <a:rPr lang="en-US" sz="2800" dirty="0" smtClean="0"/>
              <a:t>most constraints on others </a:t>
            </a:r>
            <a:br>
              <a:rPr lang="en-US" sz="2800" dirty="0" smtClean="0"/>
            </a:br>
            <a:r>
              <a:rPr lang="en-US" sz="2800" dirty="0" smtClean="0"/>
              <a:t>(tiebreaker)</a:t>
            </a:r>
            <a:endParaRPr lang="en-US" sz="2800" dirty="0"/>
          </a:p>
          <a:p>
            <a:pPr marL="457200" indent="-457200">
              <a:buFont typeface="Arial"/>
              <a:buChar char="•"/>
            </a:pPr>
            <a:r>
              <a:rPr lang="en-US" sz="2800" dirty="0"/>
              <a:t>Value </a:t>
            </a:r>
            <a:r>
              <a:rPr lang="en-US" sz="2800" dirty="0" smtClean="0"/>
              <a:t>Selection:</a:t>
            </a:r>
          </a:p>
          <a:p>
            <a:pPr lvl="2"/>
            <a:r>
              <a:rPr lang="en-US" sz="2800" dirty="0"/>
              <a:t> </a:t>
            </a:r>
            <a:r>
              <a:rPr lang="en-US" sz="2800" dirty="0" smtClean="0"/>
              <a:t>       Least </a:t>
            </a:r>
            <a:r>
              <a:rPr lang="en-US" sz="2800" dirty="0"/>
              <a:t>constraining </a:t>
            </a:r>
            <a:r>
              <a:rPr lang="en-US" sz="2800" dirty="0" smtClean="0"/>
              <a:t>value</a:t>
            </a:r>
            <a:endParaRPr lang="en-US" sz="2800" dirty="0"/>
          </a:p>
          <a:p>
            <a:endParaRPr lang="en-US" dirty="0"/>
          </a:p>
          <a:p>
            <a:pPr marL="0" indent="0" algn="ctr">
              <a:buNone/>
            </a:pPr>
            <a:endParaRPr lang="en-US" dirty="0" smtClean="0"/>
          </a:p>
          <a:p>
            <a:pPr marL="0" indent="0" algn="ctr">
              <a:buNone/>
            </a:pPr>
            <a:endParaRPr lang="en-US" dirty="0"/>
          </a:p>
        </p:txBody>
      </p:sp>
      <p:sp>
        <p:nvSpPr>
          <p:cNvPr id="4" name="Rectangle 3" descr="Rectangle: Click to edit Master text styles&#10;Second level&#10;Third level&#10;Fourth level&#10;Fifth level"/>
          <p:cNvSpPr txBox="1">
            <a:spLocks noChangeArrowheads="1"/>
          </p:cNvSpPr>
          <p:nvPr/>
        </p:nvSpPr>
        <p:spPr>
          <a:xfrm>
            <a:off x="612648" y="1600200"/>
            <a:ext cx="8153400" cy="4495800"/>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indent="0"/>
            <a:r>
              <a:rPr lang="en-US" dirty="0" smtClean="0"/>
              <a:t> </a:t>
            </a:r>
          </a:p>
          <a:p>
            <a:endParaRPr lang="en-US" dirty="0" smtClean="0"/>
          </a:p>
        </p:txBody>
      </p:sp>
      <p:sp>
        <p:nvSpPr>
          <p:cNvPr id="6" name="Freeform 30"/>
          <p:cNvSpPr>
            <a:spLocks/>
          </p:cNvSpPr>
          <p:nvPr/>
        </p:nvSpPr>
        <p:spPr bwMode="auto">
          <a:xfrm>
            <a:off x="7286413" y="3389389"/>
            <a:ext cx="1158240" cy="815838"/>
          </a:xfrm>
          <a:custGeom>
            <a:avLst/>
            <a:gdLst>
              <a:gd name="T0" fmla="*/ 0 w 912"/>
              <a:gd name="T1" fmla="*/ 0 h 672"/>
              <a:gd name="T2" fmla="*/ 0 w 912"/>
              <a:gd name="T3" fmla="*/ 576 h 672"/>
              <a:gd name="T4" fmla="*/ 144 w 912"/>
              <a:gd name="T5" fmla="*/ 576 h 672"/>
              <a:gd name="T6" fmla="*/ 144 w 912"/>
              <a:gd name="T7" fmla="*/ 672 h 672"/>
              <a:gd name="T8" fmla="*/ 912 w 912"/>
              <a:gd name="T9" fmla="*/ 672 h 672"/>
              <a:gd name="T10" fmla="*/ 0 w 912"/>
              <a:gd name="T11" fmla="*/ 0 h 672"/>
            </a:gdLst>
            <a:ahLst/>
            <a:cxnLst>
              <a:cxn ang="0">
                <a:pos x="T0" y="T1"/>
              </a:cxn>
              <a:cxn ang="0">
                <a:pos x="T2" y="T3"/>
              </a:cxn>
              <a:cxn ang="0">
                <a:pos x="T4" y="T5"/>
              </a:cxn>
              <a:cxn ang="0">
                <a:pos x="T6" y="T7"/>
              </a:cxn>
              <a:cxn ang="0">
                <a:pos x="T8" y="T9"/>
              </a:cxn>
              <a:cxn ang="0">
                <a:pos x="T10" y="T11"/>
              </a:cxn>
            </a:cxnLst>
            <a:rect l="0" t="0" r="r" b="b"/>
            <a:pathLst>
              <a:path w="912" h="672">
                <a:moveTo>
                  <a:pt x="0" y="0"/>
                </a:moveTo>
                <a:lnTo>
                  <a:pt x="0" y="576"/>
                </a:lnTo>
                <a:lnTo>
                  <a:pt x="144" y="576"/>
                </a:lnTo>
                <a:lnTo>
                  <a:pt x="144" y="672"/>
                </a:lnTo>
                <a:lnTo>
                  <a:pt x="912" y="672"/>
                </a:lnTo>
                <a:lnTo>
                  <a:pt x="0" y="0"/>
                </a:lnTo>
                <a:close/>
              </a:path>
            </a:pathLst>
          </a:custGeom>
          <a:solidFill>
            <a:srgbClr val="F8170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3" name="Group 2"/>
          <p:cNvGrpSpPr/>
          <p:nvPr/>
        </p:nvGrpSpPr>
        <p:grpSpPr>
          <a:xfrm>
            <a:off x="6615853" y="4496597"/>
            <a:ext cx="971550" cy="810982"/>
            <a:chOff x="6615853" y="4496597"/>
            <a:chExt cx="971550" cy="810982"/>
          </a:xfrm>
        </p:grpSpPr>
        <p:sp>
          <p:nvSpPr>
            <p:cNvPr id="7" name="Text Box 31"/>
            <p:cNvSpPr txBox="1">
              <a:spLocks noChangeArrowheads="1"/>
            </p:cNvSpPr>
            <p:nvPr/>
          </p:nvSpPr>
          <p:spPr bwMode="auto">
            <a:xfrm>
              <a:off x="6615853" y="4846242"/>
              <a:ext cx="971550" cy="46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smtClean="0"/>
                <a:t>{blue}</a:t>
              </a:r>
              <a:endParaRPr lang="en-US" sz="2400" dirty="0"/>
            </a:p>
          </p:txBody>
        </p:sp>
        <p:sp>
          <p:nvSpPr>
            <p:cNvPr id="8" name="Line 32"/>
            <p:cNvSpPr>
              <a:spLocks noChangeShapeType="1"/>
            </p:cNvSpPr>
            <p:nvPr/>
          </p:nvSpPr>
          <p:spPr bwMode="auto">
            <a:xfrm flipH="1">
              <a:off x="6798733" y="4496597"/>
              <a:ext cx="304800" cy="4079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 name="Group 8"/>
          <p:cNvGrpSpPr>
            <a:grpSpLocks/>
          </p:cNvGrpSpPr>
          <p:nvPr/>
        </p:nvGrpSpPr>
        <p:grpSpPr bwMode="auto">
          <a:xfrm>
            <a:off x="6006253" y="3389389"/>
            <a:ext cx="2438400" cy="1885410"/>
            <a:chOff x="816" y="1152"/>
            <a:chExt cx="1920" cy="1553"/>
          </a:xfrm>
        </p:grpSpPr>
        <p:grpSp>
          <p:nvGrpSpPr>
            <p:cNvPr id="10" name="Group 9"/>
            <p:cNvGrpSpPr>
              <a:grpSpLocks/>
            </p:cNvGrpSpPr>
            <p:nvPr/>
          </p:nvGrpSpPr>
          <p:grpSpPr bwMode="auto">
            <a:xfrm>
              <a:off x="816" y="1152"/>
              <a:ext cx="1920" cy="1536"/>
              <a:chOff x="576" y="1152"/>
              <a:chExt cx="1920" cy="1536"/>
            </a:xfrm>
          </p:grpSpPr>
          <p:sp>
            <p:nvSpPr>
              <p:cNvPr id="18" name="Rectangle 10"/>
              <p:cNvSpPr>
                <a:spLocks noChangeArrowheads="1"/>
              </p:cNvSpPr>
              <p:nvPr/>
            </p:nvSpPr>
            <p:spPr bwMode="auto">
              <a:xfrm>
                <a:off x="576" y="1344"/>
                <a:ext cx="576" cy="7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11"/>
              <p:cNvSpPr>
                <a:spLocks/>
              </p:cNvSpPr>
              <p:nvPr/>
            </p:nvSpPr>
            <p:spPr bwMode="auto">
              <a:xfrm>
                <a:off x="1152" y="1728"/>
                <a:ext cx="576" cy="576"/>
              </a:xfrm>
              <a:custGeom>
                <a:avLst/>
                <a:gdLst>
                  <a:gd name="T0" fmla="*/ 0 w 576"/>
                  <a:gd name="T1" fmla="*/ 0 h 576"/>
                  <a:gd name="T2" fmla="*/ 576 w 576"/>
                  <a:gd name="T3" fmla="*/ 0 h 576"/>
                  <a:gd name="T4" fmla="*/ 576 w 576"/>
                  <a:gd name="T5" fmla="*/ 576 h 576"/>
                  <a:gd name="T6" fmla="*/ 0 w 576"/>
                  <a:gd name="T7" fmla="*/ 384 h 576"/>
                  <a:gd name="T8" fmla="*/ 0 w 576"/>
                  <a:gd name="T9" fmla="*/ 0 h 576"/>
                </a:gdLst>
                <a:ahLst/>
                <a:cxnLst>
                  <a:cxn ang="0">
                    <a:pos x="T0" y="T1"/>
                  </a:cxn>
                  <a:cxn ang="0">
                    <a:pos x="T2" y="T3"/>
                  </a:cxn>
                  <a:cxn ang="0">
                    <a:pos x="T4" y="T5"/>
                  </a:cxn>
                  <a:cxn ang="0">
                    <a:pos x="T6" y="T7"/>
                  </a:cxn>
                  <a:cxn ang="0">
                    <a:pos x="T8" y="T9"/>
                  </a:cxn>
                </a:cxnLst>
                <a:rect l="0" t="0" r="r" b="b"/>
                <a:pathLst>
                  <a:path w="576" h="576">
                    <a:moveTo>
                      <a:pt x="0" y="0"/>
                    </a:moveTo>
                    <a:lnTo>
                      <a:pt x="576" y="0"/>
                    </a:lnTo>
                    <a:lnTo>
                      <a:pt x="576" y="576"/>
                    </a:lnTo>
                    <a:lnTo>
                      <a:pt x="0" y="384"/>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Rectangle 12"/>
              <p:cNvSpPr>
                <a:spLocks noChangeArrowheads="1"/>
              </p:cNvSpPr>
              <p:nvPr/>
            </p:nvSpPr>
            <p:spPr bwMode="auto">
              <a:xfrm>
                <a:off x="1152" y="1152"/>
                <a:ext cx="432"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13"/>
              <p:cNvSpPr>
                <a:spLocks/>
              </p:cNvSpPr>
              <p:nvPr/>
            </p:nvSpPr>
            <p:spPr bwMode="auto">
              <a:xfrm>
                <a:off x="1584" y="1152"/>
                <a:ext cx="912" cy="672"/>
              </a:xfrm>
              <a:custGeom>
                <a:avLst/>
                <a:gdLst>
                  <a:gd name="T0" fmla="*/ 0 w 912"/>
                  <a:gd name="T1" fmla="*/ 0 h 672"/>
                  <a:gd name="T2" fmla="*/ 912 w 912"/>
                  <a:gd name="T3" fmla="*/ 672 h 672"/>
                  <a:gd name="T4" fmla="*/ 144 w 912"/>
                  <a:gd name="T5" fmla="*/ 672 h 672"/>
                  <a:gd name="T6" fmla="*/ 144 w 912"/>
                  <a:gd name="T7" fmla="*/ 576 h 672"/>
                  <a:gd name="T8" fmla="*/ 0 w 912"/>
                  <a:gd name="T9" fmla="*/ 576 h 672"/>
                  <a:gd name="T10" fmla="*/ 0 w 912"/>
                  <a:gd name="T11" fmla="*/ 0 h 672"/>
                </a:gdLst>
                <a:ahLst/>
                <a:cxnLst>
                  <a:cxn ang="0">
                    <a:pos x="T0" y="T1"/>
                  </a:cxn>
                  <a:cxn ang="0">
                    <a:pos x="T2" y="T3"/>
                  </a:cxn>
                  <a:cxn ang="0">
                    <a:pos x="T4" y="T5"/>
                  </a:cxn>
                  <a:cxn ang="0">
                    <a:pos x="T6" y="T7"/>
                  </a:cxn>
                  <a:cxn ang="0">
                    <a:pos x="T8" y="T9"/>
                  </a:cxn>
                  <a:cxn ang="0">
                    <a:pos x="T10" y="T11"/>
                  </a:cxn>
                </a:cxnLst>
                <a:rect l="0" t="0" r="r" b="b"/>
                <a:pathLst>
                  <a:path w="912" h="672">
                    <a:moveTo>
                      <a:pt x="0" y="0"/>
                    </a:moveTo>
                    <a:lnTo>
                      <a:pt x="912" y="672"/>
                    </a:lnTo>
                    <a:lnTo>
                      <a:pt x="144" y="672"/>
                    </a:lnTo>
                    <a:lnTo>
                      <a:pt x="144" y="576"/>
                    </a:lnTo>
                    <a:lnTo>
                      <a:pt x="0" y="576"/>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Freeform 14"/>
              <p:cNvSpPr>
                <a:spLocks/>
              </p:cNvSpPr>
              <p:nvPr/>
            </p:nvSpPr>
            <p:spPr bwMode="auto">
              <a:xfrm>
                <a:off x="1728" y="1824"/>
                <a:ext cx="768" cy="480"/>
              </a:xfrm>
              <a:custGeom>
                <a:avLst/>
                <a:gdLst>
                  <a:gd name="T0" fmla="*/ 0 w 768"/>
                  <a:gd name="T1" fmla="*/ 0 h 480"/>
                  <a:gd name="T2" fmla="*/ 0 w 768"/>
                  <a:gd name="T3" fmla="*/ 288 h 480"/>
                  <a:gd name="T4" fmla="*/ 672 w 768"/>
                  <a:gd name="T5" fmla="*/ 480 h 480"/>
                  <a:gd name="T6" fmla="*/ 768 w 768"/>
                  <a:gd name="T7" fmla="*/ 0 h 480"/>
                  <a:gd name="T8" fmla="*/ 0 w 768"/>
                  <a:gd name="T9" fmla="*/ 0 h 480"/>
                </a:gdLst>
                <a:ahLst/>
                <a:cxnLst>
                  <a:cxn ang="0">
                    <a:pos x="T0" y="T1"/>
                  </a:cxn>
                  <a:cxn ang="0">
                    <a:pos x="T2" y="T3"/>
                  </a:cxn>
                  <a:cxn ang="0">
                    <a:pos x="T4" y="T5"/>
                  </a:cxn>
                  <a:cxn ang="0">
                    <a:pos x="T6" y="T7"/>
                  </a:cxn>
                  <a:cxn ang="0">
                    <a:pos x="T8" y="T9"/>
                  </a:cxn>
                </a:cxnLst>
                <a:rect l="0" t="0" r="r" b="b"/>
                <a:pathLst>
                  <a:path w="768" h="480">
                    <a:moveTo>
                      <a:pt x="0" y="0"/>
                    </a:moveTo>
                    <a:lnTo>
                      <a:pt x="0" y="288"/>
                    </a:lnTo>
                    <a:lnTo>
                      <a:pt x="672" y="480"/>
                    </a:lnTo>
                    <a:lnTo>
                      <a:pt x="768" y="0"/>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Freeform 15"/>
              <p:cNvSpPr>
                <a:spLocks/>
              </p:cNvSpPr>
              <p:nvPr/>
            </p:nvSpPr>
            <p:spPr bwMode="auto">
              <a:xfrm>
                <a:off x="1728" y="2112"/>
                <a:ext cx="672" cy="192"/>
              </a:xfrm>
              <a:custGeom>
                <a:avLst/>
                <a:gdLst>
                  <a:gd name="T0" fmla="*/ 0 w 672"/>
                  <a:gd name="T1" fmla="*/ 0 h 192"/>
                  <a:gd name="T2" fmla="*/ 0 w 672"/>
                  <a:gd name="T3" fmla="*/ 192 h 192"/>
                  <a:gd name="T4" fmla="*/ 672 w 672"/>
                  <a:gd name="T5" fmla="*/ 192 h 192"/>
                  <a:gd name="T6" fmla="*/ 0 w 672"/>
                  <a:gd name="T7" fmla="*/ 0 h 192"/>
                </a:gdLst>
                <a:ahLst/>
                <a:cxnLst>
                  <a:cxn ang="0">
                    <a:pos x="T0" y="T1"/>
                  </a:cxn>
                  <a:cxn ang="0">
                    <a:pos x="T2" y="T3"/>
                  </a:cxn>
                  <a:cxn ang="0">
                    <a:pos x="T4" y="T5"/>
                  </a:cxn>
                  <a:cxn ang="0">
                    <a:pos x="T6" y="T7"/>
                  </a:cxn>
                </a:cxnLst>
                <a:rect l="0" t="0" r="r" b="b"/>
                <a:pathLst>
                  <a:path w="672" h="192">
                    <a:moveTo>
                      <a:pt x="0" y="0"/>
                    </a:moveTo>
                    <a:lnTo>
                      <a:pt x="0" y="192"/>
                    </a:lnTo>
                    <a:lnTo>
                      <a:pt x="672" y="192"/>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Rectangle 16"/>
              <p:cNvSpPr>
                <a:spLocks noChangeArrowheads="1"/>
              </p:cNvSpPr>
              <p:nvPr/>
            </p:nvSpPr>
            <p:spPr bwMode="auto">
              <a:xfrm>
                <a:off x="2112" y="2496"/>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 name="Text Box 17"/>
            <p:cNvSpPr txBox="1">
              <a:spLocks noChangeArrowheads="1"/>
            </p:cNvSpPr>
            <p:nvPr/>
          </p:nvSpPr>
          <p:spPr bwMode="auto">
            <a:xfrm>
              <a:off x="902" y="1604"/>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12" name="Text Box 18"/>
            <p:cNvSpPr txBox="1">
              <a:spLocks noChangeArrowheads="1"/>
            </p:cNvSpPr>
            <p:nvPr/>
          </p:nvSpPr>
          <p:spPr bwMode="auto">
            <a:xfrm>
              <a:off x="1488" y="1296"/>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NT</a:t>
              </a:r>
            </a:p>
          </p:txBody>
        </p:sp>
        <p:sp>
          <p:nvSpPr>
            <p:cNvPr id="13" name="Text Box 19"/>
            <p:cNvSpPr txBox="1">
              <a:spLocks noChangeArrowheads="1"/>
            </p:cNvSpPr>
            <p:nvPr/>
          </p:nvSpPr>
          <p:spPr bwMode="auto">
            <a:xfrm>
              <a:off x="1584" y="1872"/>
              <a:ext cx="2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SA</a:t>
              </a:r>
            </a:p>
          </p:txBody>
        </p:sp>
        <p:sp>
          <p:nvSpPr>
            <p:cNvPr id="14" name="Text Box 20"/>
            <p:cNvSpPr txBox="1">
              <a:spLocks noChangeArrowheads="1"/>
            </p:cNvSpPr>
            <p:nvPr/>
          </p:nvSpPr>
          <p:spPr bwMode="auto">
            <a:xfrm>
              <a:off x="1968" y="1440"/>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Q</a:t>
              </a:r>
            </a:p>
          </p:txBody>
        </p:sp>
        <p:sp>
          <p:nvSpPr>
            <p:cNvPr id="15" name="Text Box 21"/>
            <p:cNvSpPr txBox="1">
              <a:spLocks noChangeArrowheads="1"/>
            </p:cNvSpPr>
            <p:nvPr/>
          </p:nvSpPr>
          <p:spPr bwMode="auto">
            <a:xfrm>
              <a:off x="2160" y="1920"/>
              <a:ext cx="4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NSW</a:t>
              </a:r>
            </a:p>
          </p:txBody>
        </p:sp>
        <p:sp>
          <p:nvSpPr>
            <p:cNvPr id="16" name="Text Box 22"/>
            <p:cNvSpPr txBox="1">
              <a:spLocks noChangeArrowheads="1"/>
            </p:cNvSpPr>
            <p:nvPr/>
          </p:nvSpPr>
          <p:spPr bwMode="auto">
            <a:xfrm>
              <a:off x="1968" y="2112"/>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a:t>
              </a:r>
            </a:p>
          </p:txBody>
        </p:sp>
        <p:sp>
          <p:nvSpPr>
            <p:cNvPr id="17" name="Text Box 23"/>
            <p:cNvSpPr txBox="1">
              <a:spLocks noChangeArrowheads="1"/>
            </p:cNvSpPr>
            <p:nvPr/>
          </p:nvSpPr>
          <p:spPr bwMode="auto">
            <a:xfrm>
              <a:off x="2352" y="2474"/>
              <a:ext cx="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T</a:t>
              </a:r>
            </a:p>
          </p:txBody>
        </p:sp>
      </p:grpSp>
      <p:grpSp>
        <p:nvGrpSpPr>
          <p:cNvPr id="25" name="Group 24"/>
          <p:cNvGrpSpPr>
            <a:grpSpLocks/>
          </p:cNvGrpSpPr>
          <p:nvPr/>
        </p:nvGrpSpPr>
        <p:grpSpPr bwMode="auto">
          <a:xfrm>
            <a:off x="6006253" y="3389389"/>
            <a:ext cx="1280160" cy="1165482"/>
            <a:chOff x="3312" y="336"/>
            <a:chExt cx="1008" cy="960"/>
          </a:xfrm>
        </p:grpSpPr>
        <p:sp>
          <p:nvSpPr>
            <p:cNvPr id="26" name="Rectangle 25"/>
            <p:cNvSpPr>
              <a:spLocks noChangeArrowheads="1"/>
            </p:cNvSpPr>
            <p:nvPr/>
          </p:nvSpPr>
          <p:spPr bwMode="auto">
            <a:xfrm>
              <a:off x="3312" y="528"/>
              <a:ext cx="576" cy="768"/>
            </a:xfrm>
            <a:prstGeom prst="rect">
              <a:avLst/>
            </a:prstGeom>
            <a:solidFill>
              <a:srgbClr val="F8170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26"/>
            <p:cNvSpPr>
              <a:spLocks noChangeArrowheads="1"/>
            </p:cNvSpPr>
            <p:nvPr/>
          </p:nvSpPr>
          <p:spPr bwMode="auto">
            <a:xfrm>
              <a:off x="3888" y="336"/>
              <a:ext cx="432" cy="576"/>
            </a:xfrm>
            <a:prstGeom prst="rect">
              <a:avLst/>
            </a:prstGeom>
            <a:solidFill>
              <a:srgbClr val="45D62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27"/>
            <p:cNvSpPr txBox="1">
              <a:spLocks noChangeArrowheads="1"/>
            </p:cNvSpPr>
            <p:nvPr/>
          </p:nvSpPr>
          <p:spPr bwMode="auto">
            <a:xfrm>
              <a:off x="3398" y="788"/>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29" name="Text Box 28"/>
            <p:cNvSpPr txBox="1">
              <a:spLocks noChangeArrowheads="1"/>
            </p:cNvSpPr>
            <p:nvPr/>
          </p:nvSpPr>
          <p:spPr bwMode="auto">
            <a:xfrm>
              <a:off x="3984" y="480"/>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NT</a:t>
              </a:r>
            </a:p>
          </p:txBody>
        </p:sp>
      </p:grpSp>
    </p:spTree>
    <p:extLst>
      <p:ext uri="{BB962C8B-B14F-4D97-AF65-F5344CB8AC3E}">
        <p14:creationId xmlns:p14="http://schemas.microsoft.com/office/powerpoint/2010/main" val="7094512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69925" y="170974"/>
            <a:ext cx="7772400" cy="894772"/>
          </a:xfrm>
        </p:spPr>
        <p:txBody>
          <a:bodyPr/>
          <a:lstStyle/>
          <a:p>
            <a:r>
              <a:rPr lang="en-US" sz="4000" b="1" dirty="0"/>
              <a:t>Map Coloring</a:t>
            </a:r>
          </a:p>
        </p:txBody>
      </p:sp>
      <p:grpSp>
        <p:nvGrpSpPr>
          <p:cNvPr id="166955" name="Group 43"/>
          <p:cNvGrpSpPr>
            <a:grpSpLocks/>
          </p:cNvGrpSpPr>
          <p:nvPr/>
        </p:nvGrpSpPr>
        <p:grpSpPr bwMode="auto">
          <a:xfrm>
            <a:off x="914400" y="1055687"/>
            <a:ext cx="6300790" cy="3973513"/>
            <a:chOff x="576" y="1152"/>
            <a:chExt cx="3969" cy="2503"/>
          </a:xfrm>
        </p:grpSpPr>
        <p:sp>
          <p:nvSpPr>
            <p:cNvPr id="166916" name="Text Box 4"/>
            <p:cNvSpPr txBox="1">
              <a:spLocks noChangeArrowheads="1"/>
            </p:cNvSpPr>
            <p:nvPr/>
          </p:nvSpPr>
          <p:spPr bwMode="auto">
            <a:xfrm>
              <a:off x="2544" y="1152"/>
              <a:ext cx="260" cy="237"/>
            </a:xfrm>
            <a:prstGeom prst="rect">
              <a:avLst/>
            </a:prstGeom>
            <a:solidFill>
              <a:srgbClr val="FFFF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CC6600"/>
                  </a:solidFill>
                </a:rPr>
                <a:t>{}</a:t>
              </a:r>
            </a:p>
          </p:txBody>
        </p:sp>
        <p:sp>
          <p:nvSpPr>
            <p:cNvPr id="166917" name="Text Box 5"/>
            <p:cNvSpPr txBox="1">
              <a:spLocks noChangeArrowheads="1"/>
            </p:cNvSpPr>
            <p:nvPr/>
          </p:nvSpPr>
          <p:spPr bwMode="auto">
            <a:xfrm>
              <a:off x="1344" y="1728"/>
              <a:ext cx="651" cy="237"/>
            </a:xfrm>
            <a:prstGeom prst="rect">
              <a:avLst/>
            </a:prstGeom>
            <a:solidFill>
              <a:srgbClr val="FFFF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solidFill>
                    <a:srgbClr val="CC6600"/>
                  </a:solidFill>
                </a:rPr>
                <a:t>WA=red</a:t>
              </a:r>
            </a:p>
          </p:txBody>
        </p:sp>
        <p:sp>
          <p:nvSpPr>
            <p:cNvPr id="166918" name="Text Box 6"/>
            <p:cNvSpPr txBox="1">
              <a:spLocks noChangeArrowheads="1"/>
            </p:cNvSpPr>
            <p:nvPr/>
          </p:nvSpPr>
          <p:spPr bwMode="auto">
            <a:xfrm>
              <a:off x="2496" y="1728"/>
              <a:ext cx="807" cy="237"/>
            </a:xfrm>
            <a:prstGeom prst="rect">
              <a:avLst/>
            </a:prstGeom>
            <a:solidFill>
              <a:srgbClr val="FFFF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solidFill>
                    <a:srgbClr val="808080"/>
                  </a:solidFill>
                </a:rPr>
                <a:t>WA=green</a:t>
              </a:r>
            </a:p>
          </p:txBody>
        </p:sp>
        <p:sp>
          <p:nvSpPr>
            <p:cNvPr id="166919" name="Text Box 7"/>
            <p:cNvSpPr txBox="1">
              <a:spLocks noChangeArrowheads="1"/>
            </p:cNvSpPr>
            <p:nvPr/>
          </p:nvSpPr>
          <p:spPr bwMode="auto">
            <a:xfrm>
              <a:off x="3840" y="1728"/>
              <a:ext cx="705" cy="233"/>
            </a:xfrm>
            <a:prstGeom prst="rect">
              <a:avLst/>
            </a:prstGeom>
            <a:solidFill>
              <a:srgbClr val="FFFF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solidFill>
                    <a:srgbClr val="808080"/>
                  </a:solidFill>
                </a:rPr>
                <a:t>WA</a:t>
              </a:r>
              <a:r>
                <a:rPr lang="en-US" sz="1800" dirty="0" smtClean="0">
                  <a:solidFill>
                    <a:srgbClr val="808080"/>
                  </a:solidFill>
                </a:rPr>
                <a:t>=blue</a:t>
              </a:r>
              <a:endParaRPr lang="en-US" sz="1800" dirty="0">
                <a:solidFill>
                  <a:srgbClr val="808080"/>
                </a:solidFill>
              </a:endParaRPr>
            </a:p>
          </p:txBody>
        </p:sp>
        <p:sp>
          <p:nvSpPr>
            <p:cNvPr id="166920" name="Text Box 8"/>
            <p:cNvSpPr txBox="1">
              <a:spLocks noChangeArrowheads="1"/>
            </p:cNvSpPr>
            <p:nvPr/>
          </p:nvSpPr>
          <p:spPr bwMode="auto">
            <a:xfrm>
              <a:off x="768" y="2304"/>
              <a:ext cx="771" cy="410"/>
            </a:xfrm>
            <a:prstGeom prst="rect">
              <a:avLst/>
            </a:prstGeom>
            <a:solidFill>
              <a:srgbClr val="FFFF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solidFill>
                    <a:srgbClr val="CC6600"/>
                  </a:solidFill>
                </a:rPr>
                <a:t>WA=red</a:t>
              </a:r>
            </a:p>
            <a:p>
              <a:r>
                <a:rPr lang="en-US" sz="1800" dirty="0">
                  <a:solidFill>
                    <a:srgbClr val="CC6600"/>
                  </a:solidFill>
                </a:rPr>
                <a:t>NT=green</a:t>
              </a:r>
            </a:p>
          </p:txBody>
        </p:sp>
        <p:sp>
          <p:nvSpPr>
            <p:cNvPr id="166921" name="Text Box 9"/>
            <p:cNvSpPr txBox="1">
              <a:spLocks noChangeArrowheads="1"/>
            </p:cNvSpPr>
            <p:nvPr/>
          </p:nvSpPr>
          <p:spPr bwMode="auto">
            <a:xfrm>
              <a:off x="2112" y="2304"/>
              <a:ext cx="670" cy="407"/>
            </a:xfrm>
            <a:prstGeom prst="rect">
              <a:avLst/>
            </a:prstGeom>
            <a:solidFill>
              <a:srgbClr val="FFFF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solidFill>
                    <a:srgbClr val="808080"/>
                  </a:solidFill>
                </a:rPr>
                <a:t>WA=red</a:t>
              </a:r>
            </a:p>
            <a:p>
              <a:r>
                <a:rPr lang="en-US" sz="1800" dirty="0">
                  <a:solidFill>
                    <a:srgbClr val="808080"/>
                  </a:solidFill>
                </a:rPr>
                <a:t>NT</a:t>
              </a:r>
              <a:r>
                <a:rPr lang="en-US" sz="1800" dirty="0" smtClean="0">
                  <a:solidFill>
                    <a:srgbClr val="808080"/>
                  </a:solidFill>
                </a:rPr>
                <a:t>=blue</a:t>
              </a:r>
              <a:endParaRPr lang="en-US" sz="1800" dirty="0">
                <a:solidFill>
                  <a:srgbClr val="808080"/>
                </a:solidFill>
              </a:endParaRPr>
            </a:p>
          </p:txBody>
        </p:sp>
        <p:sp>
          <p:nvSpPr>
            <p:cNvPr id="166922" name="Text Box 10"/>
            <p:cNvSpPr txBox="1">
              <a:spLocks noChangeArrowheads="1"/>
            </p:cNvSpPr>
            <p:nvPr/>
          </p:nvSpPr>
          <p:spPr bwMode="auto">
            <a:xfrm>
              <a:off x="576" y="3072"/>
              <a:ext cx="771" cy="583"/>
            </a:xfrm>
            <a:prstGeom prst="rect">
              <a:avLst/>
            </a:prstGeom>
            <a:solidFill>
              <a:srgbClr val="FFFF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solidFill>
                    <a:srgbClr val="CC6600"/>
                  </a:solidFill>
                </a:rPr>
                <a:t>WA=red</a:t>
              </a:r>
            </a:p>
            <a:p>
              <a:r>
                <a:rPr lang="en-US" sz="1800" dirty="0">
                  <a:solidFill>
                    <a:srgbClr val="CC6600"/>
                  </a:solidFill>
                </a:rPr>
                <a:t>NT=green</a:t>
              </a:r>
            </a:p>
            <a:p>
              <a:r>
                <a:rPr lang="en-US" sz="1800" dirty="0">
                  <a:solidFill>
                    <a:srgbClr val="CC6600"/>
                  </a:solidFill>
                </a:rPr>
                <a:t>Q=red</a:t>
              </a:r>
            </a:p>
          </p:txBody>
        </p:sp>
        <p:sp>
          <p:nvSpPr>
            <p:cNvPr id="166923" name="Text Box 11"/>
            <p:cNvSpPr txBox="1">
              <a:spLocks noChangeArrowheads="1"/>
            </p:cNvSpPr>
            <p:nvPr/>
          </p:nvSpPr>
          <p:spPr bwMode="auto">
            <a:xfrm>
              <a:off x="1920" y="3072"/>
              <a:ext cx="771" cy="583"/>
            </a:xfrm>
            <a:prstGeom prst="rect">
              <a:avLst/>
            </a:prstGeom>
            <a:solidFill>
              <a:srgbClr val="FFFF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solidFill>
                    <a:srgbClr val="808080"/>
                  </a:solidFill>
                </a:rPr>
                <a:t>WA=red</a:t>
              </a:r>
            </a:p>
            <a:p>
              <a:r>
                <a:rPr lang="en-US" sz="1800" dirty="0">
                  <a:solidFill>
                    <a:srgbClr val="808080"/>
                  </a:solidFill>
                </a:rPr>
                <a:t>NT=green</a:t>
              </a:r>
            </a:p>
            <a:p>
              <a:r>
                <a:rPr lang="en-US" sz="1800" dirty="0">
                  <a:solidFill>
                    <a:srgbClr val="808080"/>
                  </a:solidFill>
                </a:rPr>
                <a:t>Q</a:t>
              </a:r>
              <a:r>
                <a:rPr lang="en-US" sz="1800" dirty="0" smtClean="0">
                  <a:solidFill>
                    <a:srgbClr val="808080"/>
                  </a:solidFill>
                </a:rPr>
                <a:t>=blue</a:t>
              </a:r>
              <a:endParaRPr lang="en-US" sz="1800" dirty="0">
                <a:solidFill>
                  <a:srgbClr val="808080"/>
                </a:solidFill>
              </a:endParaRPr>
            </a:p>
          </p:txBody>
        </p:sp>
      </p:grpSp>
      <p:grpSp>
        <p:nvGrpSpPr>
          <p:cNvPr id="166924" name="Group 12"/>
          <p:cNvGrpSpPr>
            <a:grpSpLocks/>
          </p:cNvGrpSpPr>
          <p:nvPr/>
        </p:nvGrpSpPr>
        <p:grpSpPr bwMode="auto">
          <a:xfrm>
            <a:off x="5638800" y="3189287"/>
            <a:ext cx="3048000" cy="2465388"/>
            <a:chOff x="816" y="1152"/>
            <a:chExt cx="1920" cy="1553"/>
          </a:xfrm>
        </p:grpSpPr>
        <p:grpSp>
          <p:nvGrpSpPr>
            <p:cNvPr id="166925" name="Group 13"/>
            <p:cNvGrpSpPr>
              <a:grpSpLocks/>
            </p:cNvGrpSpPr>
            <p:nvPr/>
          </p:nvGrpSpPr>
          <p:grpSpPr bwMode="auto">
            <a:xfrm>
              <a:off x="816" y="1152"/>
              <a:ext cx="1920" cy="1536"/>
              <a:chOff x="576" y="1152"/>
              <a:chExt cx="1920" cy="1536"/>
            </a:xfrm>
          </p:grpSpPr>
          <p:sp>
            <p:nvSpPr>
              <p:cNvPr id="166926" name="Rectangle 14"/>
              <p:cNvSpPr>
                <a:spLocks noChangeArrowheads="1"/>
              </p:cNvSpPr>
              <p:nvPr/>
            </p:nvSpPr>
            <p:spPr bwMode="auto">
              <a:xfrm>
                <a:off x="576" y="1344"/>
                <a:ext cx="576" cy="7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7" name="Freeform 15"/>
              <p:cNvSpPr>
                <a:spLocks/>
              </p:cNvSpPr>
              <p:nvPr/>
            </p:nvSpPr>
            <p:spPr bwMode="auto">
              <a:xfrm>
                <a:off x="1152" y="1728"/>
                <a:ext cx="576" cy="576"/>
              </a:xfrm>
              <a:custGeom>
                <a:avLst/>
                <a:gdLst>
                  <a:gd name="T0" fmla="*/ 0 w 576"/>
                  <a:gd name="T1" fmla="*/ 0 h 576"/>
                  <a:gd name="T2" fmla="*/ 576 w 576"/>
                  <a:gd name="T3" fmla="*/ 0 h 576"/>
                  <a:gd name="T4" fmla="*/ 576 w 576"/>
                  <a:gd name="T5" fmla="*/ 576 h 576"/>
                  <a:gd name="T6" fmla="*/ 0 w 576"/>
                  <a:gd name="T7" fmla="*/ 384 h 576"/>
                  <a:gd name="T8" fmla="*/ 0 w 576"/>
                  <a:gd name="T9" fmla="*/ 0 h 576"/>
                </a:gdLst>
                <a:ahLst/>
                <a:cxnLst>
                  <a:cxn ang="0">
                    <a:pos x="T0" y="T1"/>
                  </a:cxn>
                  <a:cxn ang="0">
                    <a:pos x="T2" y="T3"/>
                  </a:cxn>
                  <a:cxn ang="0">
                    <a:pos x="T4" y="T5"/>
                  </a:cxn>
                  <a:cxn ang="0">
                    <a:pos x="T6" y="T7"/>
                  </a:cxn>
                  <a:cxn ang="0">
                    <a:pos x="T8" y="T9"/>
                  </a:cxn>
                </a:cxnLst>
                <a:rect l="0" t="0" r="r" b="b"/>
                <a:pathLst>
                  <a:path w="576" h="576">
                    <a:moveTo>
                      <a:pt x="0" y="0"/>
                    </a:moveTo>
                    <a:lnTo>
                      <a:pt x="576" y="0"/>
                    </a:lnTo>
                    <a:lnTo>
                      <a:pt x="576" y="576"/>
                    </a:lnTo>
                    <a:lnTo>
                      <a:pt x="0" y="384"/>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6928" name="Rectangle 16"/>
              <p:cNvSpPr>
                <a:spLocks noChangeArrowheads="1"/>
              </p:cNvSpPr>
              <p:nvPr/>
            </p:nvSpPr>
            <p:spPr bwMode="auto">
              <a:xfrm>
                <a:off x="1152" y="1152"/>
                <a:ext cx="432"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9" name="Freeform 17"/>
              <p:cNvSpPr>
                <a:spLocks/>
              </p:cNvSpPr>
              <p:nvPr/>
            </p:nvSpPr>
            <p:spPr bwMode="auto">
              <a:xfrm>
                <a:off x="1584" y="1152"/>
                <a:ext cx="912" cy="672"/>
              </a:xfrm>
              <a:custGeom>
                <a:avLst/>
                <a:gdLst>
                  <a:gd name="T0" fmla="*/ 0 w 912"/>
                  <a:gd name="T1" fmla="*/ 0 h 672"/>
                  <a:gd name="T2" fmla="*/ 912 w 912"/>
                  <a:gd name="T3" fmla="*/ 672 h 672"/>
                  <a:gd name="T4" fmla="*/ 144 w 912"/>
                  <a:gd name="T5" fmla="*/ 672 h 672"/>
                  <a:gd name="T6" fmla="*/ 144 w 912"/>
                  <a:gd name="T7" fmla="*/ 576 h 672"/>
                  <a:gd name="T8" fmla="*/ 0 w 912"/>
                  <a:gd name="T9" fmla="*/ 576 h 672"/>
                  <a:gd name="T10" fmla="*/ 0 w 912"/>
                  <a:gd name="T11" fmla="*/ 0 h 672"/>
                </a:gdLst>
                <a:ahLst/>
                <a:cxnLst>
                  <a:cxn ang="0">
                    <a:pos x="T0" y="T1"/>
                  </a:cxn>
                  <a:cxn ang="0">
                    <a:pos x="T2" y="T3"/>
                  </a:cxn>
                  <a:cxn ang="0">
                    <a:pos x="T4" y="T5"/>
                  </a:cxn>
                  <a:cxn ang="0">
                    <a:pos x="T6" y="T7"/>
                  </a:cxn>
                  <a:cxn ang="0">
                    <a:pos x="T8" y="T9"/>
                  </a:cxn>
                  <a:cxn ang="0">
                    <a:pos x="T10" y="T11"/>
                  </a:cxn>
                </a:cxnLst>
                <a:rect l="0" t="0" r="r" b="b"/>
                <a:pathLst>
                  <a:path w="912" h="672">
                    <a:moveTo>
                      <a:pt x="0" y="0"/>
                    </a:moveTo>
                    <a:lnTo>
                      <a:pt x="912" y="672"/>
                    </a:lnTo>
                    <a:lnTo>
                      <a:pt x="144" y="672"/>
                    </a:lnTo>
                    <a:lnTo>
                      <a:pt x="144" y="576"/>
                    </a:lnTo>
                    <a:lnTo>
                      <a:pt x="0" y="576"/>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6930" name="Freeform 18"/>
              <p:cNvSpPr>
                <a:spLocks/>
              </p:cNvSpPr>
              <p:nvPr/>
            </p:nvSpPr>
            <p:spPr bwMode="auto">
              <a:xfrm>
                <a:off x="1728" y="1824"/>
                <a:ext cx="768" cy="480"/>
              </a:xfrm>
              <a:custGeom>
                <a:avLst/>
                <a:gdLst>
                  <a:gd name="T0" fmla="*/ 0 w 768"/>
                  <a:gd name="T1" fmla="*/ 0 h 480"/>
                  <a:gd name="T2" fmla="*/ 0 w 768"/>
                  <a:gd name="T3" fmla="*/ 288 h 480"/>
                  <a:gd name="T4" fmla="*/ 672 w 768"/>
                  <a:gd name="T5" fmla="*/ 480 h 480"/>
                  <a:gd name="T6" fmla="*/ 768 w 768"/>
                  <a:gd name="T7" fmla="*/ 0 h 480"/>
                  <a:gd name="T8" fmla="*/ 0 w 768"/>
                  <a:gd name="T9" fmla="*/ 0 h 480"/>
                </a:gdLst>
                <a:ahLst/>
                <a:cxnLst>
                  <a:cxn ang="0">
                    <a:pos x="T0" y="T1"/>
                  </a:cxn>
                  <a:cxn ang="0">
                    <a:pos x="T2" y="T3"/>
                  </a:cxn>
                  <a:cxn ang="0">
                    <a:pos x="T4" y="T5"/>
                  </a:cxn>
                  <a:cxn ang="0">
                    <a:pos x="T6" y="T7"/>
                  </a:cxn>
                  <a:cxn ang="0">
                    <a:pos x="T8" y="T9"/>
                  </a:cxn>
                </a:cxnLst>
                <a:rect l="0" t="0" r="r" b="b"/>
                <a:pathLst>
                  <a:path w="768" h="480">
                    <a:moveTo>
                      <a:pt x="0" y="0"/>
                    </a:moveTo>
                    <a:lnTo>
                      <a:pt x="0" y="288"/>
                    </a:lnTo>
                    <a:lnTo>
                      <a:pt x="672" y="480"/>
                    </a:lnTo>
                    <a:lnTo>
                      <a:pt x="768" y="0"/>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6931" name="Freeform 19"/>
              <p:cNvSpPr>
                <a:spLocks/>
              </p:cNvSpPr>
              <p:nvPr/>
            </p:nvSpPr>
            <p:spPr bwMode="auto">
              <a:xfrm>
                <a:off x="1728" y="2112"/>
                <a:ext cx="672" cy="192"/>
              </a:xfrm>
              <a:custGeom>
                <a:avLst/>
                <a:gdLst>
                  <a:gd name="T0" fmla="*/ 0 w 672"/>
                  <a:gd name="T1" fmla="*/ 0 h 192"/>
                  <a:gd name="T2" fmla="*/ 0 w 672"/>
                  <a:gd name="T3" fmla="*/ 192 h 192"/>
                  <a:gd name="T4" fmla="*/ 672 w 672"/>
                  <a:gd name="T5" fmla="*/ 192 h 192"/>
                  <a:gd name="T6" fmla="*/ 0 w 672"/>
                  <a:gd name="T7" fmla="*/ 0 h 192"/>
                </a:gdLst>
                <a:ahLst/>
                <a:cxnLst>
                  <a:cxn ang="0">
                    <a:pos x="T0" y="T1"/>
                  </a:cxn>
                  <a:cxn ang="0">
                    <a:pos x="T2" y="T3"/>
                  </a:cxn>
                  <a:cxn ang="0">
                    <a:pos x="T4" y="T5"/>
                  </a:cxn>
                  <a:cxn ang="0">
                    <a:pos x="T6" y="T7"/>
                  </a:cxn>
                </a:cxnLst>
                <a:rect l="0" t="0" r="r" b="b"/>
                <a:pathLst>
                  <a:path w="672" h="192">
                    <a:moveTo>
                      <a:pt x="0" y="0"/>
                    </a:moveTo>
                    <a:lnTo>
                      <a:pt x="0" y="192"/>
                    </a:lnTo>
                    <a:lnTo>
                      <a:pt x="672" y="192"/>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6932" name="Rectangle 20"/>
              <p:cNvSpPr>
                <a:spLocks noChangeArrowheads="1"/>
              </p:cNvSpPr>
              <p:nvPr/>
            </p:nvSpPr>
            <p:spPr bwMode="auto">
              <a:xfrm>
                <a:off x="2112" y="2496"/>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6933" name="Text Box 21"/>
            <p:cNvSpPr txBox="1">
              <a:spLocks noChangeArrowheads="1"/>
            </p:cNvSpPr>
            <p:nvPr/>
          </p:nvSpPr>
          <p:spPr bwMode="auto">
            <a:xfrm>
              <a:off x="902" y="1604"/>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166934" name="Text Box 22"/>
            <p:cNvSpPr txBox="1">
              <a:spLocks noChangeArrowheads="1"/>
            </p:cNvSpPr>
            <p:nvPr/>
          </p:nvSpPr>
          <p:spPr bwMode="auto">
            <a:xfrm>
              <a:off x="1488" y="1296"/>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NT</a:t>
              </a:r>
            </a:p>
          </p:txBody>
        </p:sp>
        <p:sp>
          <p:nvSpPr>
            <p:cNvPr id="166935" name="Text Box 23"/>
            <p:cNvSpPr txBox="1">
              <a:spLocks noChangeArrowheads="1"/>
            </p:cNvSpPr>
            <p:nvPr/>
          </p:nvSpPr>
          <p:spPr bwMode="auto">
            <a:xfrm>
              <a:off x="1584" y="1872"/>
              <a:ext cx="2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SA</a:t>
              </a:r>
            </a:p>
          </p:txBody>
        </p:sp>
        <p:sp>
          <p:nvSpPr>
            <p:cNvPr id="166936" name="Text Box 24"/>
            <p:cNvSpPr txBox="1">
              <a:spLocks noChangeArrowheads="1"/>
            </p:cNvSpPr>
            <p:nvPr/>
          </p:nvSpPr>
          <p:spPr bwMode="auto">
            <a:xfrm>
              <a:off x="1968" y="1440"/>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Q</a:t>
              </a:r>
            </a:p>
          </p:txBody>
        </p:sp>
        <p:sp>
          <p:nvSpPr>
            <p:cNvPr id="166937" name="Text Box 25"/>
            <p:cNvSpPr txBox="1">
              <a:spLocks noChangeArrowheads="1"/>
            </p:cNvSpPr>
            <p:nvPr/>
          </p:nvSpPr>
          <p:spPr bwMode="auto">
            <a:xfrm>
              <a:off x="2160" y="1920"/>
              <a:ext cx="4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NSW</a:t>
              </a:r>
            </a:p>
          </p:txBody>
        </p:sp>
        <p:sp>
          <p:nvSpPr>
            <p:cNvPr id="166938" name="Text Box 26"/>
            <p:cNvSpPr txBox="1">
              <a:spLocks noChangeArrowheads="1"/>
            </p:cNvSpPr>
            <p:nvPr/>
          </p:nvSpPr>
          <p:spPr bwMode="auto">
            <a:xfrm>
              <a:off x="1968" y="2112"/>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t>
              </a:r>
            </a:p>
          </p:txBody>
        </p:sp>
        <p:sp>
          <p:nvSpPr>
            <p:cNvPr id="166939" name="Text Box 27"/>
            <p:cNvSpPr txBox="1">
              <a:spLocks noChangeArrowheads="1"/>
            </p:cNvSpPr>
            <p:nvPr/>
          </p:nvSpPr>
          <p:spPr bwMode="auto">
            <a:xfrm>
              <a:off x="2352" y="2474"/>
              <a:ext cx="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T</a:t>
              </a:r>
            </a:p>
          </p:txBody>
        </p:sp>
      </p:grpSp>
      <p:sp>
        <p:nvSpPr>
          <p:cNvPr id="166956" name="Line 44"/>
          <p:cNvSpPr>
            <a:spLocks noChangeShapeType="1"/>
          </p:cNvSpPr>
          <p:nvPr/>
        </p:nvSpPr>
        <p:spPr bwMode="auto">
          <a:xfrm flipH="1">
            <a:off x="2590800" y="1436687"/>
            <a:ext cx="16764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6957" name="Line 45"/>
          <p:cNvSpPr>
            <a:spLocks noChangeShapeType="1"/>
          </p:cNvSpPr>
          <p:nvPr/>
        </p:nvSpPr>
        <p:spPr bwMode="auto">
          <a:xfrm flipH="1">
            <a:off x="1828800" y="2351087"/>
            <a:ext cx="8382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6958" name="Line 46"/>
          <p:cNvSpPr>
            <a:spLocks noChangeShapeType="1"/>
          </p:cNvSpPr>
          <p:nvPr/>
        </p:nvSpPr>
        <p:spPr bwMode="auto">
          <a:xfrm flipH="1">
            <a:off x="1524000" y="3570287"/>
            <a:ext cx="3048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6959" name="Line 47"/>
          <p:cNvSpPr>
            <a:spLocks noChangeShapeType="1"/>
          </p:cNvSpPr>
          <p:nvPr/>
        </p:nvSpPr>
        <p:spPr bwMode="auto">
          <a:xfrm>
            <a:off x="1524000" y="5018087"/>
            <a:ext cx="0" cy="38100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6960" name="Line 48"/>
          <p:cNvSpPr>
            <a:spLocks noChangeShapeType="1"/>
          </p:cNvSpPr>
          <p:nvPr/>
        </p:nvSpPr>
        <p:spPr bwMode="auto">
          <a:xfrm>
            <a:off x="4267200" y="1436687"/>
            <a:ext cx="304800" cy="533400"/>
          </a:xfrm>
          <a:prstGeom prst="line">
            <a:avLst/>
          </a:prstGeom>
          <a:noFill/>
          <a:ln w="9525">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6961" name="Line 49"/>
          <p:cNvSpPr>
            <a:spLocks noChangeShapeType="1"/>
          </p:cNvSpPr>
          <p:nvPr/>
        </p:nvSpPr>
        <p:spPr bwMode="auto">
          <a:xfrm>
            <a:off x="4267200" y="1436687"/>
            <a:ext cx="2362200" cy="533400"/>
          </a:xfrm>
          <a:prstGeom prst="line">
            <a:avLst/>
          </a:prstGeom>
          <a:noFill/>
          <a:ln w="9525">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6962" name="Line 50"/>
          <p:cNvSpPr>
            <a:spLocks noChangeShapeType="1"/>
          </p:cNvSpPr>
          <p:nvPr/>
        </p:nvSpPr>
        <p:spPr bwMode="auto">
          <a:xfrm>
            <a:off x="1828800" y="3570287"/>
            <a:ext cx="1828800" cy="533400"/>
          </a:xfrm>
          <a:prstGeom prst="line">
            <a:avLst/>
          </a:prstGeom>
          <a:noFill/>
          <a:ln w="9525">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6963" name="Line 51"/>
          <p:cNvSpPr>
            <a:spLocks noChangeShapeType="1"/>
          </p:cNvSpPr>
          <p:nvPr/>
        </p:nvSpPr>
        <p:spPr bwMode="auto">
          <a:xfrm>
            <a:off x="2667000" y="2351087"/>
            <a:ext cx="1143000" cy="533400"/>
          </a:xfrm>
          <a:prstGeom prst="line">
            <a:avLst/>
          </a:prstGeom>
          <a:noFill/>
          <a:ln w="9525">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6964" name="Line 52"/>
          <p:cNvSpPr>
            <a:spLocks noChangeShapeType="1"/>
          </p:cNvSpPr>
          <p:nvPr/>
        </p:nvSpPr>
        <p:spPr bwMode="auto">
          <a:xfrm>
            <a:off x="3810000" y="3570287"/>
            <a:ext cx="0" cy="381000"/>
          </a:xfrm>
          <a:prstGeom prst="line">
            <a:avLst/>
          </a:prstGeom>
          <a:noFill/>
          <a:ln w="9525">
            <a:solidFill>
              <a:srgbClr val="80808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6965" name="Line 53"/>
          <p:cNvSpPr>
            <a:spLocks noChangeShapeType="1"/>
          </p:cNvSpPr>
          <p:nvPr/>
        </p:nvSpPr>
        <p:spPr bwMode="auto">
          <a:xfrm>
            <a:off x="4572000" y="2351087"/>
            <a:ext cx="0" cy="381000"/>
          </a:xfrm>
          <a:prstGeom prst="line">
            <a:avLst/>
          </a:prstGeom>
          <a:noFill/>
          <a:ln w="9525">
            <a:solidFill>
              <a:srgbClr val="80808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6966" name="Line 54"/>
          <p:cNvSpPr>
            <a:spLocks noChangeShapeType="1"/>
          </p:cNvSpPr>
          <p:nvPr/>
        </p:nvSpPr>
        <p:spPr bwMode="auto">
          <a:xfrm>
            <a:off x="3657600" y="5018087"/>
            <a:ext cx="0" cy="381000"/>
          </a:xfrm>
          <a:prstGeom prst="line">
            <a:avLst/>
          </a:prstGeom>
          <a:noFill/>
          <a:ln w="9525">
            <a:solidFill>
              <a:srgbClr val="80808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6967" name="Line 55"/>
          <p:cNvSpPr>
            <a:spLocks noChangeShapeType="1"/>
          </p:cNvSpPr>
          <p:nvPr/>
        </p:nvSpPr>
        <p:spPr bwMode="auto">
          <a:xfrm>
            <a:off x="6629400" y="2351087"/>
            <a:ext cx="0" cy="381000"/>
          </a:xfrm>
          <a:prstGeom prst="line">
            <a:avLst/>
          </a:prstGeom>
          <a:noFill/>
          <a:ln w="9525">
            <a:solidFill>
              <a:srgbClr val="80808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367181698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651" name="Group 3"/>
          <p:cNvGraphicFramePr>
            <a:graphicFrameLocks noGrp="1"/>
          </p:cNvGraphicFramePr>
          <p:nvPr>
            <p:extLst>
              <p:ext uri="{D42A27DB-BD31-4B8C-83A1-F6EECF244321}">
                <p14:modId xmlns:p14="http://schemas.microsoft.com/office/powerpoint/2010/main" val="3660347937"/>
              </p:ext>
            </p:extLst>
          </p:nvPr>
        </p:nvGraphicFramePr>
        <p:xfrm>
          <a:off x="1143000" y="3253581"/>
          <a:ext cx="7010400" cy="792480"/>
        </p:xfrm>
        <a:graphic>
          <a:graphicData uri="http://schemas.openxmlformats.org/drawingml/2006/table">
            <a:tbl>
              <a:tblPr/>
              <a:tblGrid>
                <a:gridCol w="1001713"/>
                <a:gridCol w="1001712"/>
                <a:gridCol w="1001713"/>
                <a:gridCol w="1000125"/>
                <a:gridCol w="1001712"/>
                <a:gridCol w="1001713"/>
                <a:gridCol w="1001712"/>
              </a:tblGrid>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WA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NSW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grpSp>
        <p:nvGrpSpPr>
          <p:cNvPr id="283677" name="Group 29"/>
          <p:cNvGrpSpPr>
            <a:grpSpLocks/>
          </p:cNvGrpSpPr>
          <p:nvPr/>
        </p:nvGrpSpPr>
        <p:grpSpPr bwMode="auto">
          <a:xfrm>
            <a:off x="2362200" y="1196181"/>
            <a:ext cx="3679825" cy="1671638"/>
            <a:chOff x="1488" y="1152"/>
            <a:chExt cx="2318" cy="1053"/>
          </a:xfrm>
        </p:grpSpPr>
        <p:grpSp>
          <p:nvGrpSpPr>
            <p:cNvPr id="283678" name="Group 30"/>
            <p:cNvGrpSpPr>
              <a:grpSpLocks/>
            </p:cNvGrpSpPr>
            <p:nvPr/>
          </p:nvGrpSpPr>
          <p:grpSpPr bwMode="auto">
            <a:xfrm>
              <a:off x="1488" y="1152"/>
              <a:ext cx="2318" cy="1053"/>
              <a:chOff x="1488" y="1152"/>
              <a:chExt cx="2318" cy="1053"/>
            </a:xfrm>
          </p:grpSpPr>
          <p:sp>
            <p:nvSpPr>
              <p:cNvPr id="283679" name="Text Box 31"/>
              <p:cNvSpPr txBox="1">
                <a:spLocks noChangeArrowheads="1"/>
              </p:cNvSpPr>
              <p:nvPr/>
            </p:nvSpPr>
            <p:spPr bwMode="auto">
              <a:xfrm>
                <a:off x="3600" y="1632"/>
                <a:ext cx="20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T</a:t>
                </a:r>
              </a:p>
            </p:txBody>
          </p:sp>
          <p:grpSp>
            <p:nvGrpSpPr>
              <p:cNvPr id="283680" name="Group 32"/>
              <p:cNvGrpSpPr>
                <a:grpSpLocks/>
              </p:cNvGrpSpPr>
              <p:nvPr/>
            </p:nvGrpSpPr>
            <p:grpSpPr bwMode="auto">
              <a:xfrm>
                <a:off x="1488" y="1152"/>
                <a:ext cx="1830" cy="1053"/>
                <a:chOff x="1430" y="1008"/>
                <a:chExt cx="1830" cy="1053"/>
              </a:xfrm>
            </p:grpSpPr>
            <p:sp>
              <p:nvSpPr>
                <p:cNvPr id="283681" name="Text Box 33"/>
                <p:cNvSpPr txBox="1">
                  <a:spLocks noChangeArrowheads="1"/>
                </p:cNvSpPr>
                <p:nvPr/>
              </p:nvSpPr>
              <p:spPr bwMode="auto">
                <a:xfrm>
                  <a:off x="1430" y="1316"/>
                  <a:ext cx="33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283682" name="Text Box 34"/>
                <p:cNvSpPr txBox="1">
                  <a:spLocks noChangeArrowheads="1"/>
                </p:cNvSpPr>
                <p:nvPr/>
              </p:nvSpPr>
              <p:spPr bwMode="auto">
                <a:xfrm>
                  <a:off x="2016" y="1008"/>
                  <a:ext cx="30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NT</a:t>
                  </a:r>
                </a:p>
              </p:txBody>
            </p:sp>
            <p:sp>
              <p:nvSpPr>
                <p:cNvPr id="283683" name="Text Box 35"/>
                <p:cNvSpPr txBox="1">
                  <a:spLocks noChangeArrowheads="1"/>
                </p:cNvSpPr>
                <p:nvPr/>
              </p:nvSpPr>
              <p:spPr bwMode="auto">
                <a:xfrm>
                  <a:off x="2112" y="1584"/>
                  <a:ext cx="28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SA</a:t>
                  </a:r>
                </a:p>
              </p:txBody>
            </p:sp>
            <p:sp>
              <p:nvSpPr>
                <p:cNvPr id="283684" name="Text Box 36"/>
                <p:cNvSpPr txBox="1">
                  <a:spLocks noChangeArrowheads="1"/>
                </p:cNvSpPr>
                <p:nvPr/>
              </p:nvSpPr>
              <p:spPr bwMode="auto">
                <a:xfrm>
                  <a:off x="2496" y="1152"/>
                  <a:ext cx="22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Q</a:t>
                  </a:r>
                </a:p>
              </p:txBody>
            </p:sp>
            <p:sp>
              <p:nvSpPr>
                <p:cNvPr id="283685" name="Text Box 37"/>
                <p:cNvSpPr txBox="1">
                  <a:spLocks noChangeArrowheads="1"/>
                </p:cNvSpPr>
                <p:nvPr/>
              </p:nvSpPr>
              <p:spPr bwMode="auto">
                <a:xfrm>
                  <a:off x="2832" y="1536"/>
                  <a:ext cx="42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NSW</a:t>
                  </a:r>
                </a:p>
              </p:txBody>
            </p:sp>
            <p:sp>
              <p:nvSpPr>
                <p:cNvPr id="283686" name="Text Box 38"/>
                <p:cNvSpPr txBox="1">
                  <a:spLocks noChangeArrowheads="1"/>
                </p:cNvSpPr>
                <p:nvPr/>
              </p:nvSpPr>
              <p:spPr bwMode="auto">
                <a:xfrm>
                  <a:off x="2496" y="1824"/>
                  <a:ext cx="20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t>
                  </a:r>
                </a:p>
              </p:txBody>
            </p:sp>
            <p:sp>
              <p:nvSpPr>
                <p:cNvPr id="283687" name="Line 39"/>
                <p:cNvSpPr>
                  <a:spLocks noChangeShapeType="1"/>
                </p:cNvSpPr>
                <p:nvPr/>
              </p:nvSpPr>
              <p:spPr bwMode="auto">
                <a:xfrm flipV="1">
                  <a:off x="1776" y="11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3688" name="Line 40"/>
                <p:cNvSpPr>
                  <a:spLocks noChangeShapeType="1"/>
                </p:cNvSpPr>
                <p:nvPr/>
              </p:nvSpPr>
              <p:spPr bwMode="auto">
                <a:xfrm>
                  <a:off x="1776" y="1440"/>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3689" name="Line 41"/>
                <p:cNvSpPr>
                  <a:spLocks noChangeShapeType="1"/>
                </p:cNvSpPr>
                <p:nvPr/>
              </p:nvSpPr>
              <p:spPr bwMode="auto">
                <a:xfrm>
                  <a:off x="2160" y="1248"/>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3690" name="Line 42"/>
                <p:cNvSpPr>
                  <a:spLocks noChangeShapeType="1"/>
                </p:cNvSpPr>
                <p:nvPr/>
              </p:nvSpPr>
              <p:spPr bwMode="auto">
                <a:xfrm>
                  <a:off x="2256" y="1824"/>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3691" name="Line 43"/>
                <p:cNvSpPr>
                  <a:spLocks noChangeShapeType="1"/>
                </p:cNvSpPr>
                <p:nvPr/>
              </p:nvSpPr>
              <p:spPr bwMode="auto">
                <a:xfrm>
                  <a:off x="2736" y="1296"/>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3692" name="Line 44"/>
                <p:cNvSpPr>
                  <a:spLocks noChangeShapeType="1"/>
                </p:cNvSpPr>
                <p:nvPr/>
              </p:nvSpPr>
              <p:spPr bwMode="auto">
                <a:xfrm>
                  <a:off x="2320" y="1136"/>
                  <a:ext cx="18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3693" name="Line 45"/>
                <p:cNvSpPr>
                  <a:spLocks noChangeShapeType="1"/>
                </p:cNvSpPr>
                <p:nvPr/>
              </p:nvSpPr>
              <p:spPr bwMode="auto">
                <a:xfrm flipV="1">
                  <a:off x="2704" y="1776"/>
                  <a:ext cx="33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83694" name="Line 46"/>
              <p:cNvSpPr>
                <a:spLocks noChangeShapeType="1"/>
              </p:cNvSpPr>
              <p:nvPr/>
            </p:nvSpPr>
            <p:spPr bwMode="auto">
              <a:xfrm flipH="1">
                <a:off x="2304"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83695" name="Line 47"/>
            <p:cNvSpPr>
              <a:spLocks noChangeShapeType="1"/>
            </p:cNvSpPr>
            <p:nvPr/>
          </p:nvSpPr>
          <p:spPr bwMode="auto">
            <a:xfrm>
              <a:off x="2448" y="18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5" name="Rectangle 3"/>
          <p:cNvSpPr>
            <a:spLocks noGrp="1" noChangeArrowheads="1"/>
          </p:cNvSpPr>
          <p:nvPr>
            <p:ph type="title"/>
          </p:nvPr>
        </p:nvSpPr>
        <p:spPr>
          <a:xfrm>
            <a:off x="457200" y="152718"/>
            <a:ext cx="7542660" cy="840031"/>
          </a:xfrm>
        </p:spPr>
        <p:txBody>
          <a:bodyPr/>
          <a:lstStyle/>
          <a:p>
            <a:r>
              <a:rPr lang="en-US" sz="3200" b="1" dirty="0"/>
              <a:t>Map Coloring: </a:t>
            </a:r>
            <a:r>
              <a:rPr lang="en-US" sz="3200" b="1" dirty="0" smtClean="0"/>
              <a:t>Forward Checking</a:t>
            </a:r>
            <a:endParaRPr lang="en-US" sz="3200" b="1" dirty="0"/>
          </a:p>
        </p:txBody>
      </p:sp>
    </p:spTree>
    <p:extLst>
      <p:ext uri="{BB962C8B-B14F-4D97-AF65-F5344CB8AC3E}">
        <p14:creationId xmlns:p14="http://schemas.microsoft.com/office/powerpoint/2010/main" val="8093629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ChangeArrowheads="1"/>
          </p:cNvSpPr>
          <p:nvPr/>
        </p:nvSpPr>
        <p:spPr bwMode="auto">
          <a:xfrm>
            <a:off x="1130300" y="4040981"/>
            <a:ext cx="1016000" cy="3810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84676" name="Group 4"/>
          <p:cNvGraphicFramePr>
            <a:graphicFrameLocks noGrp="1"/>
          </p:cNvGraphicFramePr>
          <p:nvPr>
            <p:extLst>
              <p:ext uri="{D42A27DB-BD31-4B8C-83A1-F6EECF244321}">
                <p14:modId xmlns:p14="http://schemas.microsoft.com/office/powerpoint/2010/main" val="1395225098"/>
              </p:ext>
            </p:extLst>
          </p:nvPr>
        </p:nvGraphicFramePr>
        <p:xfrm>
          <a:off x="1143000" y="3253581"/>
          <a:ext cx="7010400" cy="1188720"/>
        </p:xfrm>
        <a:graphic>
          <a:graphicData uri="http://schemas.openxmlformats.org/drawingml/2006/table">
            <a:tbl>
              <a:tblPr/>
              <a:tblGrid>
                <a:gridCol w="1001713"/>
                <a:gridCol w="1001712"/>
                <a:gridCol w="1001713"/>
                <a:gridCol w="1000125"/>
                <a:gridCol w="1001712"/>
                <a:gridCol w="1001713"/>
                <a:gridCol w="1001712"/>
              </a:tblGrid>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WA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NSW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1: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grpSp>
        <p:nvGrpSpPr>
          <p:cNvPr id="284710" name="Group 38"/>
          <p:cNvGrpSpPr>
            <a:grpSpLocks/>
          </p:cNvGrpSpPr>
          <p:nvPr/>
        </p:nvGrpSpPr>
        <p:grpSpPr bwMode="auto">
          <a:xfrm>
            <a:off x="2362200" y="1196181"/>
            <a:ext cx="3679825" cy="1671638"/>
            <a:chOff x="1488" y="1152"/>
            <a:chExt cx="2318" cy="1053"/>
          </a:xfrm>
        </p:grpSpPr>
        <p:grpSp>
          <p:nvGrpSpPr>
            <p:cNvPr id="284711" name="Group 39"/>
            <p:cNvGrpSpPr>
              <a:grpSpLocks/>
            </p:cNvGrpSpPr>
            <p:nvPr/>
          </p:nvGrpSpPr>
          <p:grpSpPr bwMode="auto">
            <a:xfrm>
              <a:off x="1488" y="1152"/>
              <a:ext cx="2318" cy="1053"/>
              <a:chOff x="1488" y="1152"/>
              <a:chExt cx="2318" cy="1053"/>
            </a:xfrm>
          </p:grpSpPr>
          <p:sp>
            <p:nvSpPr>
              <p:cNvPr id="284712" name="Text Box 40"/>
              <p:cNvSpPr txBox="1">
                <a:spLocks noChangeArrowheads="1"/>
              </p:cNvSpPr>
              <p:nvPr/>
            </p:nvSpPr>
            <p:spPr bwMode="auto">
              <a:xfrm>
                <a:off x="3600" y="1632"/>
                <a:ext cx="20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T</a:t>
                </a:r>
              </a:p>
            </p:txBody>
          </p:sp>
          <p:grpSp>
            <p:nvGrpSpPr>
              <p:cNvPr id="284713" name="Group 41"/>
              <p:cNvGrpSpPr>
                <a:grpSpLocks/>
              </p:cNvGrpSpPr>
              <p:nvPr/>
            </p:nvGrpSpPr>
            <p:grpSpPr bwMode="auto">
              <a:xfrm>
                <a:off x="1488" y="1152"/>
                <a:ext cx="1830" cy="1053"/>
                <a:chOff x="1430" y="1008"/>
                <a:chExt cx="1830" cy="1053"/>
              </a:xfrm>
            </p:grpSpPr>
            <p:sp>
              <p:nvSpPr>
                <p:cNvPr id="284714" name="Text Box 42"/>
                <p:cNvSpPr txBox="1">
                  <a:spLocks noChangeArrowheads="1"/>
                </p:cNvSpPr>
                <p:nvPr/>
              </p:nvSpPr>
              <p:spPr bwMode="auto">
                <a:xfrm>
                  <a:off x="1430" y="1316"/>
                  <a:ext cx="33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284715" name="Text Box 43"/>
                <p:cNvSpPr txBox="1">
                  <a:spLocks noChangeArrowheads="1"/>
                </p:cNvSpPr>
                <p:nvPr/>
              </p:nvSpPr>
              <p:spPr bwMode="auto">
                <a:xfrm>
                  <a:off x="2016" y="1008"/>
                  <a:ext cx="30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NT</a:t>
                  </a:r>
                </a:p>
              </p:txBody>
            </p:sp>
            <p:sp>
              <p:nvSpPr>
                <p:cNvPr id="284716" name="Text Box 44"/>
                <p:cNvSpPr txBox="1">
                  <a:spLocks noChangeArrowheads="1"/>
                </p:cNvSpPr>
                <p:nvPr/>
              </p:nvSpPr>
              <p:spPr bwMode="auto">
                <a:xfrm>
                  <a:off x="2112" y="1584"/>
                  <a:ext cx="28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SA</a:t>
                  </a:r>
                </a:p>
              </p:txBody>
            </p:sp>
            <p:sp>
              <p:nvSpPr>
                <p:cNvPr id="284717" name="Text Box 45"/>
                <p:cNvSpPr txBox="1">
                  <a:spLocks noChangeArrowheads="1"/>
                </p:cNvSpPr>
                <p:nvPr/>
              </p:nvSpPr>
              <p:spPr bwMode="auto">
                <a:xfrm>
                  <a:off x="2496" y="1152"/>
                  <a:ext cx="22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Q</a:t>
                  </a:r>
                </a:p>
              </p:txBody>
            </p:sp>
            <p:sp>
              <p:nvSpPr>
                <p:cNvPr id="284718" name="Text Box 46"/>
                <p:cNvSpPr txBox="1">
                  <a:spLocks noChangeArrowheads="1"/>
                </p:cNvSpPr>
                <p:nvPr/>
              </p:nvSpPr>
              <p:spPr bwMode="auto">
                <a:xfrm>
                  <a:off x="2832" y="1536"/>
                  <a:ext cx="42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NSW</a:t>
                  </a:r>
                </a:p>
              </p:txBody>
            </p:sp>
            <p:sp>
              <p:nvSpPr>
                <p:cNvPr id="284719" name="Text Box 47"/>
                <p:cNvSpPr txBox="1">
                  <a:spLocks noChangeArrowheads="1"/>
                </p:cNvSpPr>
                <p:nvPr/>
              </p:nvSpPr>
              <p:spPr bwMode="auto">
                <a:xfrm>
                  <a:off x="2496" y="1824"/>
                  <a:ext cx="20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t>
                  </a:r>
                </a:p>
              </p:txBody>
            </p:sp>
            <p:sp>
              <p:nvSpPr>
                <p:cNvPr id="284720" name="Line 48"/>
                <p:cNvSpPr>
                  <a:spLocks noChangeShapeType="1"/>
                </p:cNvSpPr>
                <p:nvPr/>
              </p:nvSpPr>
              <p:spPr bwMode="auto">
                <a:xfrm flipV="1">
                  <a:off x="1776" y="11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4721" name="Line 49"/>
                <p:cNvSpPr>
                  <a:spLocks noChangeShapeType="1"/>
                </p:cNvSpPr>
                <p:nvPr/>
              </p:nvSpPr>
              <p:spPr bwMode="auto">
                <a:xfrm>
                  <a:off x="1776" y="1440"/>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4722" name="Line 50"/>
                <p:cNvSpPr>
                  <a:spLocks noChangeShapeType="1"/>
                </p:cNvSpPr>
                <p:nvPr/>
              </p:nvSpPr>
              <p:spPr bwMode="auto">
                <a:xfrm>
                  <a:off x="2160" y="1248"/>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4723" name="Line 51"/>
                <p:cNvSpPr>
                  <a:spLocks noChangeShapeType="1"/>
                </p:cNvSpPr>
                <p:nvPr/>
              </p:nvSpPr>
              <p:spPr bwMode="auto">
                <a:xfrm>
                  <a:off x="2256" y="1824"/>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4724" name="Line 52"/>
                <p:cNvSpPr>
                  <a:spLocks noChangeShapeType="1"/>
                </p:cNvSpPr>
                <p:nvPr/>
              </p:nvSpPr>
              <p:spPr bwMode="auto">
                <a:xfrm>
                  <a:off x="2736" y="1296"/>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4725" name="Line 53"/>
                <p:cNvSpPr>
                  <a:spLocks noChangeShapeType="1"/>
                </p:cNvSpPr>
                <p:nvPr/>
              </p:nvSpPr>
              <p:spPr bwMode="auto">
                <a:xfrm>
                  <a:off x="2320" y="1136"/>
                  <a:ext cx="18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4726" name="Line 54"/>
                <p:cNvSpPr>
                  <a:spLocks noChangeShapeType="1"/>
                </p:cNvSpPr>
                <p:nvPr/>
              </p:nvSpPr>
              <p:spPr bwMode="auto">
                <a:xfrm flipV="1">
                  <a:off x="2704" y="1776"/>
                  <a:ext cx="33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84727" name="Line 55"/>
              <p:cNvSpPr>
                <a:spLocks noChangeShapeType="1"/>
              </p:cNvSpPr>
              <p:nvPr/>
            </p:nvSpPr>
            <p:spPr bwMode="auto">
              <a:xfrm flipH="1">
                <a:off x="2304"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84728" name="Line 56"/>
            <p:cNvSpPr>
              <a:spLocks noChangeShapeType="1"/>
            </p:cNvSpPr>
            <p:nvPr/>
          </p:nvSpPr>
          <p:spPr bwMode="auto">
            <a:xfrm>
              <a:off x="2448" y="18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6" name="Rectangle 3"/>
          <p:cNvSpPr>
            <a:spLocks noGrp="1" noChangeArrowheads="1"/>
          </p:cNvSpPr>
          <p:nvPr>
            <p:ph type="title"/>
          </p:nvPr>
        </p:nvSpPr>
        <p:spPr>
          <a:xfrm>
            <a:off x="457200" y="152718"/>
            <a:ext cx="7265292" cy="840031"/>
          </a:xfrm>
        </p:spPr>
        <p:txBody>
          <a:bodyPr/>
          <a:lstStyle/>
          <a:p>
            <a:r>
              <a:rPr lang="en-US" sz="3200" b="1" dirty="0"/>
              <a:t>Map Coloring: </a:t>
            </a:r>
            <a:r>
              <a:rPr lang="en-US" sz="3200" b="1" dirty="0" smtClean="0"/>
              <a:t>Forward Checking</a:t>
            </a:r>
            <a:endParaRPr lang="en-US" sz="3200" b="1" dirty="0"/>
          </a:p>
        </p:txBody>
      </p:sp>
    </p:spTree>
    <p:extLst>
      <p:ext uri="{BB962C8B-B14F-4D97-AF65-F5344CB8AC3E}">
        <p14:creationId xmlns:p14="http://schemas.microsoft.com/office/powerpoint/2010/main" val="286134008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ChangeArrowheads="1"/>
          </p:cNvSpPr>
          <p:nvPr/>
        </p:nvSpPr>
        <p:spPr bwMode="auto">
          <a:xfrm>
            <a:off x="1130300" y="4064000"/>
            <a:ext cx="1016000" cy="3810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099" name="Rectangle 3"/>
          <p:cNvSpPr>
            <a:spLocks noGrp="1" noChangeArrowheads="1"/>
          </p:cNvSpPr>
          <p:nvPr>
            <p:ph type="title"/>
          </p:nvPr>
        </p:nvSpPr>
        <p:spPr>
          <a:xfrm>
            <a:off x="457199" y="152718"/>
            <a:ext cx="7747036" cy="898428"/>
          </a:xfrm>
        </p:spPr>
        <p:txBody>
          <a:bodyPr/>
          <a:lstStyle/>
          <a:p>
            <a:r>
              <a:rPr lang="en-US" sz="3200" b="1" dirty="0"/>
              <a:t>Map Coloring: </a:t>
            </a:r>
            <a:r>
              <a:rPr lang="en-US" sz="3200" b="1" dirty="0" smtClean="0"/>
              <a:t>Forward Checking</a:t>
            </a:r>
            <a:endParaRPr lang="en-US" sz="3200" b="1" dirty="0"/>
          </a:p>
        </p:txBody>
      </p:sp>
      <p:graphicFrame>
        <p:nvGraphicFramePr>
          <p:cNvPr id="388100" name="Group 4"/>
          <p:cNvGraphicFramePr>
            <a:graphicFrameLocks noGrp="1"/>
          </p:cNvGraphicFramePr>
          <p:nvPr>
            <p:extLst>
              <p:ext uri="{D42A27DB-BD31-4B8C-83A1-F6EECF244321}">
                <p14:modId xmlns:p14="http://schemas.microsoft.com/office/powerpoint/2010/main" val="2951889161"/>
              </p:ext>
            </p:extLst>
          </p:nvPr>
        </p:nvGraphicFramePr>
        <p:xfrm>
          <a:off x="1143000" y="3276600"/>
          <a:ext cx="7010400" cy="1188720"/>
        </p:xfrm>
        <a:graphic>
          <a:graphicData uri="http://schemas.openxmlformats.org/drawingml/2006/table">
            <a:tbl>
              <a:tblPr/>
              <a:tblGrid>
                <a:gridCol w="1001713"/>
                <a:gridCol w="1001712"/>
                <a:gridCol w="1001713"/>
                <a:gridCol w="1000125"/>
                <a:gridCol w="1001712"/>
                <a:gridCol w="1001713"/>
                <a:gridCol w="1001712"/>
              </a:tblGrid>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WA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NSW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1: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grpSp>
        <p:nvGrpSpPr>
          <p:cNvPr id="388134" name="Group 38"/>
          <p:cNvGrpSpPr>
            <a:grpSpLocks/>
          </p:cNvGrpSpPr>
          <p:nvPr/>
        </p:nvGrpSpPr>
        <p:grpSpPr bwMode="auto">
          <a:xfrm>
            <a:off x="2362200" y="1219200"/>
            <a:ext cx="3679825" cy="1671638"/>
            <a:chOff x="1488" y="1152"/>
            <a:chExt cx="2318" cy="1053"/>
          </a:xfrm>
        </p:grpSpPr>
        <p:grpSp>
          <p:nvGrpSpPr>
            <p:cNvPr id="388135" name="Group 39"/>
            <p:cNvGrpSpPr>
              <a:grpSpLocks/>
            </p:cNvGrpSpPr>
            <p:nvPr/>
          </p:nvGrpSpPr>
          <p:grpSpPr bwMode="auto">
            <a:xfrm>
              <a:off x="1488" y="1152"/>
              <a:ext cx="2318" cy="1053"/>
              <a:chOff x="1488" y="1152"/>
              <a:chExt cx="2318" cy="1053"/>
            </a:xfrm>
          </p:grpSpPr>
          <p:sp>
            <p:nvSpPr>
              <p:cNvPr id="388136" name="Text Box 40"/>
              <p:cNvSpPr txBox="1">
                <a:spLocks noChangeArrowheads="1"/>
              </p:cNvSpPr>
              <p:nvPr/>
            </p:nvSpPr>
            <p:spPr bwMode="auto">
              <a:xfrm>
                <a:off x="3600" y="1632"/>
                <a:ext cx="20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T</a:t>
                </a:r>
              </a:p>
            </p:txBody>
          </p:sp>
          <p:grpSp>
            <p:nvGrpSpPr>
              <p:cNvPr id="388137" name="Group 41"/>
              <p:cNvGrpSpPr>
                <a:grpSpLocks/>
              </p:cNvGrpSpPr>
              <p:nvPr/>
            </p:nvGrpSpPr>
            <p:grpSpPr bwMode="auto">
              <a:xfrm>
                <a:off x="1488" y="1152"/>
                <a:ext cx="1830" cy="1053"/>
                <a:chOff x="1430" y="1008"/>
                <a:chExt cx="1830" cy="1053"/>
              </a:xfrm>
            </p:grpSpPr>
            <p:sp>
              <p:nvSpPr>
                <p:cNvPr id="388138" name="Text Box 42"/>
                <p:cNvSpPr txBox="1">
                  <a:spLocks noChangeArrowheads="1"/>
                </p:cNvSpPr>
                <p:nvPr/>
              </p:nvSpPr>
              <p:spPr bwMode="auto">
                <a:xfrm>
                  <a:off x="1430" y="1316"/>
                  <a:ext cx="33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388139" name="Text Box 43"/>
                <p:cNvSpPr txBox="1">
                  <a:spLocks noChangeArrowheads="1"/>
                </p:cNvSpPr>
                <p:nvPr/>
              </p:nvSpPr>
              <p:spPr bwMode="auto">
                <a:xfrm>
                  <a:off x="2016" y="1008"/>
                  <a:ext cx="30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NT</a:t>
                  </a:r>
                </a:p>
              </p:txBody>
            </p:sp>
            <p:sp>
              <p:nvSpPr>
                <p:cNvPr id="388140" name="Text Box 44"/>
                <p:cNvSpPr txBox="1">
                  <a:spLocks noChangeArrowheads="1"/>
                </p:cNvSpPr>
                <p:nvPr/>
              </p:nvSpPr>
              <p:spPr bwMode="auto">
                <a:xfrm>
                  <a:off x="2112" y="1584"/>
                  <a:ext cx="28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SA</a:t>
                  </a:r>
                </a:p>
              </p:txBody>
            </p:sp>
            <p:sp>
              <p:nvSpPr>
                <p:cNvPr id="388141" name="Text Box 45"/>
                <p:cNvSpPr txBox="1">
                  <a:spLocks noChangeArrowheads="1"/>
                </p:cNvSpPr>
                <p:nvPr/>
              </p:nvSpPr>
              <p:spPr bwMode="auto">
                <a:xfrm>
                  <a:off x="2496" y="1152"/>
                  <a:ext cx="22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Q</a:t>
                  </a:r>
                </a:p>
              </p:txBody>
            </p:sp>
            <p:sp>
              <p:nvSpPr>
                <p:cNvPr id="388142" name="Text Box 46"/>
                <p:cNvSpPr txBox="1">
                  <a:spLocks noChangeArrowheads="1"/>
                </p:cNvSpPr>
                <p:nvPr/>
              </p:nvSpPr>
              <p:spPr bwMode="auto">
                <a:xfrm>
                  <a:off x="2832" y="1536"/>
                  <a:ext cx="42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NSW</a:t>
                  </a:r>
                </a:p>
              </p:txBody>
            </p:sp>
            <p:sp>
              <p:nvSpPr>
                <p:cNvPr id="388143" name="Text Box 47"/>
                <p:cNvSpPr txBox="1">
                  <a:spLocks noChangeArrowheads="1"/>
                </p:cNvSpPr>
                <p:nvPr/>
              </p:nvSpPr>
              <p:spPr bwMode="auto">
                <a:xfrm>
                  <a:off x="2496" y="1824"/>
                  <a:ext cx="20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t>
                  </a:r>
                </a:p>
              </p:txBody>
            </p:sp>
            <p:sp>
              <p:nvSpPr>
                <p:cNvPr id="388144" name="Line 48"/>
                <p:cNvSpPr>
                  <a:spLocks noChangeShapeType="1"/>
                </p:cNvSpPr>
                <p:nvPr/>
              </p:nvSpPr>
              <p:spPr bwMode="auto">
                <a:xfrm flipV="1">
                  <a:off x="1776" y="11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8145" name="Line 49"/>
                <p:cNvSpPr>
                  <a:spLocks noChangeShapeType="1"/>
                </p:cNvSpPr>
                <p:nvPr/>
              </p:nvSpPr>
              <p:spPr bwMode="auto">
                <a:xfrm>
                  <a:off x="1776" y="1440"/>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8146" name="Line 50"/>
                <p:cNvSpPr>
                  <a:spLocks noChangeShapeType="1"/>
                </p:cNvSpPr>
                <p:nvPr/>
              </p:nvSpPr>
              <p:spPr bwMode="auto">
                <a:xfrm>
                  <a:off x="2160" y="1248"/>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8147" name="Line 51"/>
                <p:cNvSpPr>
                  <a:spLocks noChangeShapeType="1"/>
                </p:cNvSpPr>
                <p:nvPr/>
              </p:nvSpPr>
              <p:spPr bwMode="auto">
                <a:xfrm>
                  <a:off x="2256" y="1824"/>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8148" name="Line 52"/>
                <p:cNvSpPr>
                  <a:spLocks noChangeShapeType="1"/>
                </p:cNvSpPr>
                <p:nvPr/>
              </p:nvSpPr>
              <p:spPr bwMode="auto">
                <a:xfrm>
                  <a:off x="2736" y="1296"/>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8149" name="Line 53"/>
                <p:cNvSpPr>
                  <a:spLocks noChangeShapeType="1"/>
                </p:cNvSpPr>
                <p:nvPr/>
              </p:nvSpPr>
              <p:spPr bwMode="auto">
                <a:xfrm>
                  <a:off x="2320" y="1136"/>
                  <a:ext cx="18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8150" name="Line 54"/>
                <p:cNvSpPr>
                  <a:spLocks noChangeShapeType="1"/>
                </p:cNvSpPr>
                <p:nvPr/>
              </p:nvSpPr>
              <p:spPr bwMode="auto">
                <a:xfrm flipV="1">
                  <a:off x="2704" y="1776"/>
                  <a:ext cx="33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88151" name="Line 55"/>
              <p:cNvSpPr>
                <a:spLocks noChangeShapeType="1"/>
              </p:cNvSpPr>
              <p:nvPr/>
            </p:nvSpPr>
            <p:spPr bwMode="auto">
              <a:xfrm flipH="1">
                <a:off x="2304"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88152" name="Line 56"/>
            <p:cNvSpPr>
              <a:spLocks noChangeShapeType="1"/>
            </p:cNvSpPr>
            <p:nvPr/>
          </p:nvSpPr>
          <p:spPr bwMode="auto">
            <a:xfrm>
              <a:off x="2448" y="18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88155" name="Group 59"/>
          <p:cNvGrpSpPr>
            <a:grpSpLocks/>
          </p:cNvGrpSpPr>
          <p:nvPr/>
        </p:nvGrpSpPr>
        <p:grpSpPr bwMode="auto">
          <a:xfrm>
            <a:off x="2133600" y="4114800"/>
            <a:ext cx="304800" cy="304800"/>
            <a:chOff x="1344" y="2976"/>
            <a:chExt cx="192" cy="192"/>
          </a:xfrm>
        </p:grpSpPr>
        <p:sp>
          <p:nvSpPr>
            <p:cNvPr id="388153" name="Line 57"/>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8154" name="Line 58"/>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88156" name="Group 60"/>
          <p:cNvGrpSpPr>
            <a:grpSpLocks/>
          </p:cNvGrpSpPr>
          <p:nvPr/>
        </p:nvGrpSpPr>
        <p:grpSpPr bwMode="auto">
          <a:xfrm>
            <a:off x="6172200" y="4114800"/>
            <a:ext cx="304800" cy="304800"/>
            <a:chOff x="1344" y="2976"/>
            <a:chExt cx="192" cy="192"/>
          </a:xfrm>
        </p:grpSpPr>
        <p:sp>
          <p:nvSpPr>
            <p:cNvPr id="388157" name="Line 61"/>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8158" name="Line 62"/>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324824108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1130300" y="4040981"/>
            <a:ext cx="1003300" cy="3937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23" name="Rectangle 3"/>
          <p:cNvSpPr>
            <a:spLocks noChangeArrowheads="1"/>
          </p:cNvSpPr>
          <p:nvPr/>
        </p:nvSpPr>
        <p:spPr bwMode="auto">
          <a:xfrm>
            <a:off x="3149600" y="4434681"/>
            <a:ext cx="1003300" cy="3937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89189" name="Group 69"/>
          <p:cNvGraphicFramePr>
            <a:graphicFrameLocks noGrp="1"/>
          </p:cNvGraphicFramePr>
          <p:nvPr>
            <p:extLst>
              <p:ext uri="{D42A27DB-BD31-4B8C-83A1-F6EECF244321}">
                <p14:modId xmlns:p14="http://schemas.microsoft.com/office/powerpoint/2010/main" val="863230285"/>
              </p:ext>
            </p:extLst>
          </p:nvPr>
        </p:nvGraphicFramePr>
        <p:xfrm>
          <a:off x="1143000" y="3253581"/>
          <a:ext cx="7010400" cy="1584960"/>
        </p:xfrm>
        <a:graphic>
          <a:graphicData uri="http://schemas.openxmlformats.org/drawingml/2006/table">
            <a:tbl>
              <a:tblPr/>
              <a:tblGrid>
                <a:gridCol w="1001713"/>
                <a:gridCol w="1001712"/>
                <a:gridCol w="1001713"/>
                <a:gridCol w="1000125"/>
                <a:gridCol w="1001712"/>
                <a:gridCol w="1001713"/>
                <a:gridCol w="1001712"/>
              </a:tblGrid>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WA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NSW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339933"/>
                          </a:solidFill>
                          <a:effectLst/>
                          <a:latin typeface="Tahoma" charset="0"/>
                        </a:rPr>
                        <a:t>2: 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
        <p:nvSpPr>
          <p:cNvPr id="389166" name="Rectangle 46"/>
          <p:cNvSpPr>
            <a:spLocks noGrp="1" noChangeArrowheads="1"/>
          </p:cNvSpPr>
          <p:nvPr>
            <p:ph type="title"/>
          </p:nvPr>
        </p:nvSpPr>
        <p:spPr>
          <a:xfrm>
            <a:off x="457200" y="152718"/>
            <a:ext cx="5791200" cy="781634"/>
          </a:xfrm>
        </p:spPr>
        <p:txBody>
          <a:bodyPr/>
          <a:lstStyle/>
          <a:p>
            <a:r>
              <a:rPr lang="en-US" sz="4000" b="1" dirty="0"/>
              <a:t>Map Coloring: FC</a:t>
            </a:r>
          </a:p>
        </p:txBody>
      </p:sp>
      <p:grpSp>
        <p:nvGrpSpPr>
          <p:cNvPr id="389167" name="Group 47"/>
          <p:cNvGrpSpPr>
            <a:grpSpLocks/>
          </p:cNvGrpSpPr>
          <p:nvPr/>
        </p:nvGrpSpPr>
        <p:grpSpPr bwMode="auto">
          <a:xfrm>
            <a:off x="2362200" y="1196181"/>
            <a:ext cx="3679825" cy="1671638"/>
            <a:chOff x="1488" y="1152"/>
            <a:chExt cx="2318" cy="1053"/>
          </a:xfrm>
        </p:grpSpPr>
        <p:grpSp>
          <p:nvGrpSpPr>
            <p:cNvPr id="389168" name="Group 48"/>
            <p:cNvGrpSpPr>
              <a:grpSpLocks/>
            </p:cNvGrpSpPr>
            <p:nvPr/>
          </p:nvGrpSpPr>
          <p:grpSpPr bwMode="auto">
            <a:xfrm>
              <a:off x="1488" y="1152"/>
              <a:ext cx="2318" cy="1053"/>
              <a:chOff x="1488" y="1152"/>
              <a:chExt cx="2318" cy="1053"/>
            </a:xfrm>
          </p:grpSpPr>
          <p:sp>
            <p:nvSpPr>
              <p:cNvPr id="389169" name="Text Box 49"/>
              <p:cNvSpPr txBox="1">
                <a:spLocks noChangeArrowheads="1"/>
              </p:cNvSpPr>
              <p:nvPr/>
            </p:nvSpPr>
            <p:spPr bwMode="auto">
              <a:xfrm>
                <a:off x="3600" y="1632"/>
                <a:ext cx="20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T</a:t>
                </a:r>
              </a:p>
            </p:txBody>
          </p:sp>
          <p:grpSp>
            <p:nvGrpSpPr>
              <p:cNvPr id="389170" name="Group 50"/>
              <p:cNvGrpSpPr>
                <a:grpSpLocks/>
              </p:cNvGrpSpPr>
              <p:nvPr/>
            </p:nvGrpSpPr>
            <p:grpSpPr bwMode="auto">
              <a:xfrm>
                <a:off x="1488" y="1152"/>
                <a:ext cx="1830" cy="1053"/>
                <a:chOff x="1430" y="1008"/>
                <a:chExt cx="1830" cy="1053"/>
              </a:xfrm>
            </p:grpSpPr>
            <p:sp>
              <p:nvSpPr>
                <p:cNvPr id="389171" name="Text Box 51"/>
                <p:cNvSpPr txBox="1">
                  <a:spLocks noChangeArrowheads="1"/>
                </p:cNvSpPr>
                <p:nvPr/>
              </p:nvSpPr>
              <p:spPr bwMode="auto">
                <a:xfrm>
                  <a:off x="1430" y="1316"/>
                  <a:ext cx="33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389172" name="Text Box 52"/>
                <p:cNvSpPr txBox="1">
                  <a:spLocks noChangeArrowheads="1"/>
                </p:cNvSpPr>
                <p:nvPr/>
              </p:nvSpPr>
              <p:spPr bwMode="auto">
                <a:xfrm>
                  <a:off x="2016" y="1008"/>
                  <a:ext cx="30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NT</a:t>
                  </a:r>
                </a:p>
              </p:txBody>
            </p:sp>
            <p:sp>
              <p:nvSpPr>
                <p:cNvPr id="389173" name="Text Box 53"/>
                <p:cNvSpPr txBox="1">
                  <a:spLocks noChangeArrowheads="1"/>
                </p:cNvSpPr>
                <p:nvPr/>
              </p:nvSpPr>
              <p:spPr bwMode="auto">
                <a:xfrm>
                  <a:off x="2112" y="1584"/>
                  <a:ext cx="28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SA</a:t>
                  </a:r>
                </a:p>
              </p:txBody>
            </p:sp>
            <p:sp>
              <p:nvSpPr>
                <p:cNvPr id="389174" name="Text Box 54"/>
                <p:cNvSpPr txBox="1">
                  <a:spLocks noChangeArrowheads="1"/>
                </p:cNvSpPr>
                <p:nvPr/>
              </p:nvSpPr>
              <p:spPr bwMode="auto">
                <a:xfrm>
                  <a:off x="2496" y="1152"/>
                  <a:ext cx="22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Q</a:t>
                  </a:r>
                </a:p>
              </p:txBody>
            </p:sp>
            <p:sp>
              <p:nvSpPr>
                <p:cNvPr id="389175" name="Text Box 55"/>
                <p:cNvSpPr txBox="1">
                  <a:spLocks noChangeArrowheads="1"/>
                </p:cNvSpPr>
                <p:nvPr/>
              </p:nvSpPr>
              <p:spPr bwMode="auto">
                <a:xfrm>
                  <a:off x="2832" y="1536"/>
                  <a:ext cx="42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NSW</a:t>
                  </a:r>
                </a:p>
              </p:txBody>
            </p:sp>
            <p:sp>
              <p:nvSpPr>
                <p:cNvPr id="389176" name="Text Box 56"/>
                <p:cNvSpPr txBox="1">
                  <a:spLocks noChangeArrowheads="1"/>
                </p:cNvSpPr>
                <p:nvPr/>
              </p:nvSpPr>
              <p:spPr bwMode="auto">
                <a:xfrm>
                  <a:off x="2496" y="1824"/>
                  <a:ext cx="20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t>
                  </a:r>
                </a:p>
              </p:txBody>
            </p:sp>
            <p:sp>
              <p:nvSpPr>
                <p:cNvPr id="389177" name="Line 57"/>
                <p:cNvSpPr>
                  <a:spLocks noChangeShapeType="1"/>
                </p:cNvSpPr>
                <p:nvPr/>
              </p:nvSpPr>
              <p:spPr bwMode="auto">
                <a:xfrm flipV="1">
                  <a:off x="1776" y="11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78" name="Line 58"/>
                <p:cNvSpPr>
                  <a:spLocks noChangeShapeType="1"/>
                </p:cNvSpPr>
                <p:nvPr/>
              </p:nvSpPr>
              <p:spPr bwMode="auto">
                <a:xfrm>
                  <a:off x="1776" y="1440"/>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79" name="Line 59"/>
                <p:cNvSpPr>
                  <a:spLocks noChangeShapeType="1"/>
                </p:cNvSpPr>
                <p:nvPr/>
              </p:nvSpPr>
              <p:spPr bwMode="auto">
                <a:xfrm>
                  <a:off x="2160" y="1248"/>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80" name="Line 60"/>
                <p:cNvSpPr>
                  <a:spLocks noChangeShapeType="1"/>
                </p:cNvSpPr>
                <p:nvPr/>
              </p:nvSpPr>
              <p:spPr bwMode="auto">
                <a:xfrm>
                  <a:off x="2256" y="1824"/>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81" name="Line 61"/>
                <p:cNvSpPr>
                  <a:spLocks noChangeShapeType="1"/>
                </p:cNvSpPr>
                <p:nvPr/>
              </p:nvSpPr>
              <p:spPr bwMode="auto">
                <a:xfrm>
                  <a:off x="2736" y="1296"/>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82" name="Line 62"/>
                <p:cNvSpPr>
                  <a:spLocks noChangeShapeType="1"/>
                </p:cNvSpPr>
                <p:nvPr/>
              </p:nvSpPr>
              <p:spPr bwMode="auto">
                <a:xfrm>
                  <a:off x="2320" y="1136"/>
                  <a:ext cx="18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83" name="Line 63"/>
                <p:cNvSpPr>
                  <a:spLocks noChangeShapeType="1"/>
                </p:cNvSpPr>
                <p:nvPr/>
              </p:nvSpPr>
              <p:spPr bwMode="auto">
                <a:xfrm flipV="1">
                  <a:off x="2704" y="1776"/>
                  <a:ext cx="33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89184" name="Line 64"/>
              <p:cNvSpPr>
                <a:spLocks noChangeShapeType="1"/>
              </p:cNvSpPr>
              <p:nvPr/>
            </p:nvSpPr>
            <p:spPr bwMode="auto">
              <a:xfrm flipH="1">
                <a:off x="2304"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89185" name="Line 65"/>
            <p:cNvSpPr>
              <a:spLocks noChangeShapeType="1"/>
            </p:cNvSpPr>
            <p:nvPr/>
          </p:nvSpPr>
          <p:spPr bwMode="auto">
            <a:xfrm>
              <a:off x="2448" y="18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89191" name="Group 71"/>
          <p:cNvGrpSpPr>
            <a:grpSpLocks/>
          </p:cNvGrpSpPr>
          <p:nvPr/>
        </p:nvGrpSpPr>
        <p:grpSpPr bwMode="auto">
          <a:xfrm>
            <a:off x="2133600" y="4091781"/>
            <a:ext cx="304800" cy="304800"/>
            <a:chOff x="1344" y="2976"/>
            <a:chExt cx="192" cy="192"/>
          </a:xfrm>
        </p:grpSpPr>
        <p:sp>
          <p:nvSpPr>
            <p:cNvPr id="389192" name="Line 72"/>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93" name="Line 73"/>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89194" name="Group 74"/>
          <p:cNvGrpSpPr>
            <a:grpSpLocks/>
          </p:cNvGrpSpPr>
          <p:nvPr/>
        </p:nvGrpSpPr>
        <p:grpSpPr bwMode="auto">
          <a:xfrm>
            <a:off x="6172200" y="4091781"/>
            <a:ext cx="304800" cy="304800"/>
            <a:chOff x="1344" y="2976"/>
            <a:chExt cx="192" cy="192"/>
          </a:xfrm>
        </p:grpSpPr>
        <p:sp>
          <p:nvSpPr>
            <p:cNvPr id="389195" name="Line 75"/>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96" name="Line 76"/>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89204" name="Group 84"/>
          <p:cNvGrpSpPr>
            <a:grpSpLocks/>
          </p:cNvGrpSpPr>
          <p:nvPr/>
        </p:nvGrpSpPr>
        <p:grpSpPr bwMode="auto">
          <a:xfrm>
            <a:off x="2133600" y="4472781"/>
            <a:ext cx="304800" cy="304800"/>
            <a:chOff x="1344" y="2976"/>
            <a:chExt cx="192" cy="192"/>
          </a:xfrm>
        </p:grpSpPr>
        <p:sp>
          <p:nvSpPr>
            <p:cNvPr id="389205" name="Line 85"/>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206" name="Line 86"/>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89207" name="Group 87"/>
          <p:cNvGrpSpPr>
            <a:grpSpLocks/>
          </p:cNvGrpSpPr>
          <p:nvPr/>
        </p:nvGrpSpPr>
        <p:grpSpPr bwMode="auto">
          <a:xfrm>
            <a:off x="6172200" y="4472781"/>
            <a:ext cx="304800" cy="304800"/>
            <a:chOff x="1344" y="2976"/>
            <a:chExt cx="192" cy="192"/>
          </a:xfrm>
        </p:grpSpPr>
        <p:sp>
          <p:nvSpPr>
            <p:cNvPr id="389208" name="Line 88"/>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209" name="Line 89"/>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386947535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ChangeArrowheads="1"/>
          </p:cNvSpPr>
          <p:nvPr/>
        </p:nvSpPr>
        <p:spPr bwMode="auto">
          <a:xfrm>
            <a:off x="1130300" y="4071143"/>
            <a:ext cx="1003300" cy="3937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47" name="Rectangle 3"/>
          <p:cNvSpPr>
            <a:spLocks noChangeArrowheads="1"/>
          </p:cNvSpPr>
          <p:nvPr/>
        </p:nvSpPr>
        <p:spPr bwMode="auto">
          <a:xfrm>
            <a:off x="3149600" y="4464843"/>
            <a:ext cx="1003300" cy="3937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90148" name="Group 4"/>
          <p:cNvGraphicFramePr>
            <a:graphicFrameLocks noGrp="1"/>
          </p:cNvGraphicFramePr>
          <p:nvPr>
            <p:extLst>
              <p:ext uri="{D42A27DB-BD31-4B8C-83A1-F6EECF244321}">
                <p14:modId xmlns:p14="http://schemas.microsoft.com/office/powerpoint/2010/main" val="1984180656"/>
              </p:ext>
            </p:extLst>
          </p:nvPr>
        </p:nvGraphicFramePr>
        <p:xfrm>
          <a:off x="1143000" y="3283743"/>
          <a:ext cx="7010400" cy="1584960"/>
        </p:xfrm>
        <a:graphic>
          <a:graphicData uri="http://schemas.openxmlformats.org/drawingml/2006/table">
            <a:tbl>
              <a:tblPr/>
              <a:tblGrid>
                <a:gridCol w="1001713"/>
                <a:gridCol w="1001712"/>
                <a:gridCol w="1001713"/>
                <a:gridCol w="1000125"/>
                <a:gridCol w="1001712"/>
                <a:gridCol w="1001713"/>
                <a:gridCol w="1001712"/>
              </a:tblGrid>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WA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NSW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339933"/>
                          </a:solidFill>
                          <a:effectLst/>
                          <a:latin typeface="Tahoma" charset="0"/>
                        </a:rPr>
                        <a:t>2: 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
        <p:nvSpPr>
          <p:cNvPr id="390190" name="Rectangle 46"/>
          <p:cNvSpPr>
            <a:spLocks noGrp="1" noChangeArrowheads="1"/>
          </p:cNvSpPr>
          <p:nvPr>
            <p:ph type="title"/>
          </p:nvPr>
        </p:nvSpPr>
        <p:spPr>
          <a:xfrm>
            <a:off x="457200" y="152718"/>
            <a:ext cx="5791200" cy="781634"/>
          </a:xfrm>
        </p:spPr>
        <p:txBody>
          <a:bodyPr/>
          <a:lstStyle/>
          <a:p>
            <a:r>
              <a:rPr lang="en-US" sz="4000" b="1" dirty="0"/>
              <a:t>Map Coloring</a:t>
            </a:r>
            <a:r>
              <a:rPr lang="en-US" sz="4000" b="1" dirty="0" smtClean="0"/>
              <a:t>: FC</a:t>
            </a:r>
            <a:endParaRPr lang="en-US" sz="4000" b="1" dirty="0"/>
          </a:p>
        </p:txBody>
      </p:sp>
      <p:grpSp>
        <p:nvGrpSpPr>
          <p:cNvPr id="390191" name="Group 47"/>
          <p:cNvGrpSpPr>
            <a:grpSpLocks/>
          </p:cNvGrpSpPr>
          <p:nvPr/>
        </p:nvGrpSpPr>
        <p:grpSpPr bwMode="auto">
          <a:xfrm>
            <a:off x="2362200" y="1226343"/>
            <a:ext cx="3679825" cy="1671638"/>
            <a:chOff x="1488" y="1152"/>
            <a:chExt cx="2318" cy="1053"/>
          </a:xfrm>
        </p:grpSpPr>
        <p:grpSp>
          <p:nvGrpSpPr>
            <p:cNvPr id="390192" name="Group 48"/>
            <p:cNvGrpSpPr>
              <a:grpSpLocks/>
            </p:cNvGrpSpPr>
            <p:nvPr/>
          </p:nvGrpSpPr>
          <p:grpSpPr bwMode="auto">
            <a:xfrm>
              <a:off x="1488" y="1152"/>
              <a:ext cx="2318" cy="1053"/>
              <a:chOff x="1488" y="1152"/>
              <a:chExt cx="2318" cy="1053"/>
            </a:xfrm>
          </p:grpSpPr>
          <p:sp>
            <p:nvSpPr>
              <p:cNvPr id="390193" name="Text Box 49"/>
              <p:cNvSpPr txBox="1">
                <a:spLocks noChangeArrowheads="1"/>
              </p:cNvSpPr>
              <p:nvPr/>
            </p:nvSpPr>
            <p:spPr bwMode="auto">
              <a:xfrm>
                <a:off x="3600" y="1632"/>
                <a:ext cx="20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T</a:t>
                </a:r>
              </a:p>
            </p:txBody>
          </p:sp>
          <p:grpSp>
            <p:nvGrpSpPr>
              <p:cNvPr id="390194" name="Group 50"/>
              <p:cNvGrpSpPr>
                <a:grpSpLocks/>
              </p:cNvGrpSpPr>
              <p:nvPr/>
            </p:nvGrpSpPr>
            <p:grpSpPr bwMode="auto">
              <a:xfrm>
                <a:off x="1488" y="1152"/>
                <a:ext cx="1830" cy="1053"/>
                <a:chOff x="1430" y="1008"/>
                <a:chExt cx="1830" cy="1053"/>
              </a:xfrm>
            </p:grpSpPr>
            <p:sp>
              <p:nvSpPr>
                <p:cNvPr id="390195" name="Text Box 51"/>
                <p:cNvSpPr txBox="1">
                  <a:spLocks noChangeArrowheads="1"/>
                </p:cNvSpPr>
                <p:nvPr/>
              </p:nvSpPr>
              <p:spPr bwMode="auto">
                <a:xfrm>
                  <a:off x="1430" y="1316"/>
                  <a:ext cx="33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390196" name="Text Box 52"/>
                <p:cNvSpPr txBox="1">
                  <a:spLocks noChangeArrowheads="1"/>
                </p:cNvSpPr>
                <p:nvPr/>
              </p:nvSpPr>
              <p:spPr bwMode="auto">
                <a:xfrm>
                  <a:off x="2016" y="1008"/>
                  <a:ext cx="30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NT</a:t>
                  </a:r>
                </a:p>
              </p:txBody>
            </p:sp>
            <p:sp>
              <p:nvSpPr>
                <p:cNvPr id="390197" name="Text Box 53"/>
                <p:cNvSpPr txBox="1">
                  <a:spLocks noChangeArrowheads="1"/>
                </p:cNvSpPr>
                <p:nvPr/>
              </p:nvSpPr>
              <p:spPr bwMode="auto">
                <a:xfrm>
                  <a:off x="2112" y="1584"/>
                  <a:ext cx="28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SA</a:t>
                  </a:r>
                </a:p>
              </p:txBody>
            </p:sp>
            <p:sp>
              <p:nvSpPr>
                <p:cNvPr id="390198" name="Text Box 54"/>
                <p:cNvSpPr txBox="1">
                  <a:spLocks noChangeArrowheads="1"/>
                </p:cNvSpPr>
                <p:nvPr/>
              </p:nvSpPr>
              <p:spPr bwMode="auto">
                <a:xfrm>
                  <a:off x="2496" y="1152"/>
                  <a:ext cx="22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Q</a:t>
                  </a:r>
                </a:p>
              </p:txBody>
            </p:sp>
            <p:sp>
              <p:nvSpPr>
                <p:cNvPr id="390199" name="Text Box 55"/>
                <p:cNvSpPr txBox="1">
                  <a:spLocks noChangeArrowheads="1"/>
                </p:cNvSpPr>
                <p:nvPr/>
              </p:nvSpPr>
              <p:spPr bwMode="auto">
                <a:xfrm>
                  <a:off x="2832" y="1536"/>
                  <a:ext cx="42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NSW</a:t>
                  </a:r>
                </a:p>
              </p:txBody>
            </p:sp>
            <p:sp>
              <p:nvSpPr>
                <p:cNvPr id="390200" name="Text Box 56"/>
                <p:cNvSpPr txBox="1">
                  <a:spLocks noChangeArrowheads="1"/>
                </p:cNvSpPr>
                <p:nvPr/>
              </p:nvSpPr>
              <p:spPr bwMode="auto">
                <a:xfrm>
                  <a:off x="2496" y="1824"/>
                  <a:ext cx="20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t>
                  </a:r>
                </a:p>
              </p:txBody>
            </p:sp>
            <p:sp>
              <p:nvSpPr>
                <p:cNvPr id="390201" name="Line 57"/>
                <p:cNvSpPr>
                  <a:spLocks noChangeShapeType="1"/>
                </p:cNvSpPr>
                <p:nvPr/>
              </p:nvSpPr>
              <p:spPr bwMode="auto">
                <a:xfrm flipV="1">
                  <a:off x="1776" y="11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02" name="Line 58"/>
                <p:cNvSpPr>
                  <a:spLocks noChangeShapeType="1"/>
                </p:cNvSpPr>
                <p:nvPr/>
              </p:nvSpPr>
              <p:spPr bwMode="auto">
                <a:xfrm>
                  <a:off x="1776" y="1440"/>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03" name="Line 59"/>
                <p:cNvSpPr>
                  <a:spLocks noChangeShapeType="1"/>
                </p:cNvSpPr>
                <p:nvPr/>
              </p:nvSpPr>
              <p:spPr bwMode="auto">
                <a:xfrm>
                  <a:off x="2160" y="1248"/>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04" name="Line 60"/>
                <p:cNvSpPr>
                  <a:spLocks noChangeShapeType="1"/>
                </p:cNvSpPr>
                <p:nvPr/>
              </p:nvSpPr>
              <p:spPr bwMode="auto">
                <a:xfrm>
                  <a:off x="2256" y="1824"/>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05" name="Line 61"/>
                <p:cNvSpPr>
                  <a:spLocks noChangeShapeType="1"/>
                </p:cNvSpPr>
                <p:nvPr/>
              </p:nvSpPr>
              <p:spPr bwMode="auto">
                <a:xfrm>
                  <a:off x="2736" y="1296"/>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06" name="Line 62"/>
                <p:cNvSpPr>
                  <a:spLocks noChangeShapeType="1"/>
                </p:cNvSpPr>
                <p:nvPr/>
              </p:nvSpPr>
              <p:spPr bwMode="auto">
                <a:xfrm>
                  <a:off x="2320" y="1136"/>
                  <a:ext cx="18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07" name="Line 63"/>
                <p:cNvSpPr>
                  <a:spLocks noChangeShapeType="1"/>
                </p:cNvSpPr>
                <p:nvPr/>
              </p:nvSpPr>
              <p:spPr bwMode="auto">
                <a:xfrm flipV="1">
                  <a:off x="2704" y="1776"/>
                  <a:ext cx="33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90208" name="Line 64"/>
              <p:cNvSpPr>
                <a:spLocks noChangeShapeType="1"/>
              </p:cNvSpPr>
              <p:nvPr/>
            </p:nvSpPr>
            <p:spPr bwMode="auto">
              <a:xfrm flipH="1">
                <a:off x="2304"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90209" name="Line 65"/>
            <p:cNvSpPr>
              <a:spLocks noChangeShapeType="1"/>
            </p:cNvSpPr>
            <p:nvPr/>
          </p:nvSpPr>
          <p:spPr bwMode="auto">
            <a:xfrm>
              <a:off x="2448" y="18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0210" name="Group 66"/>
          <p:cNvGrpSpPr>
            <a:grpSpLocks/>
          </p:cNvGrpSpPr>
          <p:nvPr/>
        </p:nvGrpSpPr>
        <p:grpSpPr bwMode="auto">
          <a:xfrm>
            <a:off x="2133600" y="4121943"/>
            <a:ext cx="304800" cy="304800"/>
            <a:chOff x="1344" y="2976"/>
            <a:chExt cx="192" cy="192"/>
          </a:xfrm>
        </p:grpSpPr>
        <p:sp>
          <p:nvSpPr>
            <p:cNvPr id="390211" name="Line 67"/>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12" name="Line 68"/>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0213" name="Group 69"/>
          <p:cNvGrpSpPr>
            <a:grpSpLocks/>
          </p:cNvGrpSpPr>
          <p:nvPr/>
        </p:nvGrpSpPr>
        <p:grpSpPr bwMode="auto">
          <a:xfrm>
            <a:off x="6172200" y="4121943"/>
            <a:ext cx="304800" cy="304800"/>
            <a:chOff x="1344" y="2976"/>
            <a:chExt cx="192" cy="192"/>
          </a:xfrm>
        </p:grpSpPr>
        <p:sp>
          <p:nvSpPr>
            <p:cNvPr id="390214" name="Line 70"/>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15" name="Line 71"/>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0216" name="Group 72"/>
          <p:cNvGrpSpPr>
            <a:grpSpLocks/>
          </p:cNvGrpSpPr>
          <p:nvPr/>
        </p:nvGrpSpPr>
        <p:grpSpPr bwMode="auto">
          <a:xfrm>
            <a:off x="2362200" y="4579143"/>
            <a:ext cx="304800" cy="304800"/>
            <a:chOff x="1344" y="2976"/>
            <a:chExt cx="192" cy="192"/>
          </a:xfrm>
        </p:grpSpPr>
        <p:sp>
          <p:nvSpPr>
            <p:cNvPr id="390217" name="Line 73"/>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18" name="Line 74"/>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0219" name="Group 75"/>
          <p:cNvGrpSpPr>
            <a:grpSpLocks/>
          </p:cNvGrpSpPr>
          <p:nvPr/>
        </p:nvGrpSpPr>
        <p:grpSpPr bwMode="auto">
          <a:xfrm>
            <a:off x="4343400" y="4502943"/>
            <a:ext cx="304800" cy="304800"/>
            <a:chOff x="1344" y="2976"/>
            <a:chExt cx="192" cy="192"/>
          </a:xfrm>
        </p:grpSpPr>
        <p:sp>
          <p:nvSpPr>
            <p:cNvPr id="390220" name="Line 76"/>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21" name="Line 77"/>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0222" name="Group 78"/>
          <p:cNvGrpSpPr>
            <a:grpSpLocks/>
          </p:cNvGrpSpPr>
          <p:nvPr/>
        </p:nvGrpSpPr>
        <p:grpSpPr bwMode="auto">
          <a:xfrm>
            <a:off x="6324600" y="4579143"/>
            <a:ext cx="304800" cy="304800"/>
            <a:chOff x="1344" y="2976"/>
            <a:chExt cx="192" cy="192"/>
          </a:xfrm>
        </p:grpSpPr>
        <p:sp>
          <p:nvSpPr>
            <p:cNvPr id="390223" name="Line 79"/>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24" name="Line 80"/>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0225" name="Group 81"/>
          <p:cNvGrpSpPr>
            <a:grpSpLocks/>
          </p:cNvGrpSpPr>
          <p:nvPr/>
        </p:nvGrpSpPr>
        <p:grpSpPr bwMode="auto">
          <a:xfrm>
            <a:off x="6172200" y="4579143"/>
            <a:ext cx="304800" cy="304800"/>
            <a:chOff x="1344" y="2976"/>
            <a:chExt cx="192" cy="192"/>
          </a:xfrm>
        </p:grpSpPr>
        <p:sp>
          <p:nvSpPr>
            <p:cNvPr id="390226" name="Line 82"/>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27" name="Line 83"/>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0228" name="Group 84"/>
          <p:cNvGrpSpPr>
            <a:grpSpLocks/>
          </p:cNvGrpSpPr>
          <p:nvPr/>
        </p:nvGrpSpPr>
        <p:grpSpPr bwMode="auto">
          <a:xfrm>
            <a:off x="2133600" y="4579143"/>
            <a:ext cx="304800" cy="304800"/>
            <a:chOff x="1344" y="2976"/>
            <a:chExt cx="192" cy="192"/>
          </a:xfrm>
        </p:grpSpPr>
        <p:sp>
          <p:nvSpPr>
            <p:cNvPr id="390229" name="Line 85"/>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30" name="Line 86"/>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36893913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p>
            <a:r>
              <a:rPr lang="en-US"/>
              <a:t>CS 561,  Sessions 8-9</a:t>
            </a:r>
          </a:p>
        </p:txBody>
      </p:sp>
      <p:sp>
        <p:nvSpPr>
          <p:cNvPr id="57347" name="Slide Number Placeholder 5"/>
          <p:cNvSpPr>
            <a:spLocks noGrp="1"/>
          </p:cNvSpPr>
          <p:nvPr>
            <p:ph type="sldNum" sz="quarter" idx="12"/>
          </p:nvPr>
        </p:nvSpPr>
        <p:spPr>
          <a:noFill/>
        </p:spPr>
        <p:txBody>
          <a:bodyPr/>
          <a:lstStyle/>
          <a:p>
            <a:fld id="{074C9EEA-F47C-1E4A-BD99-66AB23E1D068}" type="slidenum">
              <a:rPr lang="en-US" smtClean="0"/>
              <a:pPr/>
              <a:t>5</a:t>
            </a:fld>
            <a:endParaRPr lang="en-US" smtClean="0"/>
          </a:p>
        </p:txBody>
      </p:sp>
      <p:sp>
        <p:nvSpPr>
          <p:cNvPr id="57348" name="Rectangle 2"/>
          <p:cNvSpPr>
            <a:spLocks noGrp="1" noChangeArrowheads="1"/>
          </p:cNvSpPr>
          <p:nvPr>
            <p:ph type="title"/>
          </p:nvPr>
        </p:nvSpPr>
        <p:spPr/>
        <p:txBody>
          <a:bodyPr/>
          <a:lstStyle/>
          <a:p>
            <a:r>
              <a:rPr lang="en-US"/>
              <a:t>Generate Game Tree</a:t>
            </a:r>
          </a:p>
        </p:txBody>
      </p:sp>
      <p:graphicFrame>
        <p:nvGraphicFramePr>
          <p:cNvPr id="328707" name="Group 3"/>
          <p:cNvGraphicFramePr>
            <a:graphicFrameLocks noGrp="1"/>
          </p:cNvGraphicFramePr>
          <p:nvPr/>
        </p:nvGraphicFramePr>
        <p:xfrm>
          <a:off x="4189413" y="1876425"/>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Tree>
    <p:extLst>
      <p:ext uri="{BB962C8B-B14F-4D97-AF65-F5344CB8AC3E}">
        <p14:creationId xmlns:p14="http://schemas.microsoft.com/office/powerpoint/2010/main" val="125134823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312" name="Rectangle 144"/>
          <p:cNvSpPr>
            <a:spLocks noChangeArrowheads="1"/>
          </p:cNvSpPr>
          <p:nvPr/>
        </p:nvSpPr>
        <p:spPr bwMode="auto">
          <a:xfrm>
            <a:off x="5106987" y="4881562"/>
            <a:ext cx="1003300" cy="3810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311" name="Rectangle 143"/>
          <p:cNvSpPr>
            <a:spLocks noChangeArrowheads="1"/>
          </p:cNvSpPr>
          <p:nvPr/>
        </p:nvSpPr>
        <p:spPr bwMode="auto">
          <a:xfrm>
            <a:off x="3100387" y="4475162"/>
            <a:ext cx="1003300" cy="3810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170" name="Rectangle 2"/>
          <p:cNvSpPr>
            <a:spLocks noChangeArrowheads="1"/>
          </p:cNvSpPr>
          <p:nvPr/>
        </p:nvSpPr>
        <p:spPr bwMode="auto">
          <a:xfrm>
            <a:off x="1081087" y="4068762"/>
            <a:ext cx="1003300" cy="3810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173" name="Rectangle 5"/>
          <p:cNvSpPr>
            <a:spLocks noGrp="1" noChangeArrowheads="1"/>
          </p:cNvSpPr>
          <p:nvPr>
            <p:ph type="title"/>
          </p:nvPr>
        </p:nvSpPr>
        <p:spPr>
          <a:xfrm>
            <a:off x="457200" y="152718"/>
            <a:ext cx="5791200" cy="767035"/>
          </a:xfrm>
        </p:spPr>
        <p:txBody>
          <a:bodyPr/>
          <a:lstStyle/>
          <a:p>
            <a:r>
              <a:rPr lang="en-US" sz="4000" b="1" dirty="0"/>
              <a:t>Map Coloring: FC</a:t>
            </a:r>
          </a:p>
        </p:txBody>
      </p:sp>
      <p:graphicFrame>
        <p:nvGraphicFramePr>
          <p:cNvPr id="391253" name="Group 85"/>
          <p:cNvGraphicFramePr>
            <a:graphicFrameLocks noGrp="1"/>
          </p:cNvGraphicFramePr>
          <p:nvPr>
            <p:extLst>
              <p:ext uri="{D42A27DB-BD31-4B8C-83A1-F6EECF244321}">
                <p14:modId xmlns:p14="http://schemas.microsoft.com/office/powerpoint/2010/main" val="1137967884"/>
              </p:ext>
            </p:extLst>
          </p:nvPr>
        </p:nvGraphicFramePr>
        <p:xfrm>
          <a:off x="1093787" y="3281362"/>
          <a:ext cx="7010400" cy="1981200"/>
        </p:xfrm>
        <a:graphic>
          <a:graphicData uri="http://schemas.openxmlformats.org/drawingml/2006/table">
            <a:tbl>
              <a:tblPr/>
              <a:tblGrid>
                <a:gridCol w="1001713"/>
                <a:gridCol w="1001712"/>
                <a:gridCol w="1001713"/>
                <a:gridCol w="1000125"/>
                <a:gridCol w="1001712"/>
                <a:gridCol w="1001713"/>
                <a:gridCol w="1001712"/>
              </a:tblGrid>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WA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NSW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339933"/>
                          </a:solidFill>
                          <a:effectLst/>
                          <a:latin typeface="Tahoma"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339933"/>
                          </a:solidFill>
                          <a:effectLst/>
                          <a:latin typeface="Tahoma"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rgbClr val="F81706"/>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hlink"/>
                          </a:solidFill>
                          <a:effectLst/>
                          <a:latin typeface="Tahoma" charset="0"/>
                        </a:rPr>
                        <a:t>3:B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grpSp>
        <p:nvGrpSpPr>
          <p:cNvPr id="391224" name="Group 56"/>
          <p:cNvGrpSpPr>
            <a:grpSpLocks/>
          </p:cNvGrpSpPr>
          <p:nvPr/>
        </p:nvGrpSpPr>
        <p:grpSpPr bwMode="auto">
          <a:xfrm>
            <a:off x="2312987" y="1223962"/>
            <a:ext cx="3679825" cy="1671638"/>
            <a:chOff x="1488" y="1152"/>
            <a:chExt cx="2318" cy="1053"/>
          </a:xfrm>
        </p:grpSpPr>
        <p:grpSp>
          <p:nvGrpSpPr>
            <p:cNvPr id="391225" name="Group 57"/>
            <p:cNvGrpSpPr>
              <a:grpSpLocks/>
            </p:cNvGrpSpPr>
            <p:nvPr/>
          </p:nvGrpSpPr>
          <p:grpSpPr bwMode="auto">
            <a:xfrm>
              <a:off x="1488" y="1152"/>
              <a:ext cx="2318" cy="1053"/>
              <a:chOff x="1488" y="1152"/>
              <a:chExt cx="2318" cy="1053"/>
            </a:xfrm>
          </p:grpSpPr>
          <p:sp>
            <p:nvSpPr>
              <p:cNvPr id="391226" name="Text Box 58"/>
              <p:cNvSpPr txBox="1">
                <a:spLocks noChangeArrowheads="1"/>
              </p:cNvSpPr>
              <p:nvPr/>
            </p:nvSpPr>
            <p:spPr bwMode="auto">
              <a:xfrm>
                <a:off x="3600" y="1632"/>
                <a:ext cx="20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T</a:t>
                </a:r>
              </a:p>
            </p:txBody>
          </p:sp>
          <p:grpSp>
            <p:nvGrpSpPr>
              <p:cNvPr id="391227" name="Group 59"/>
              <p:cNvGrpSpPr>
                <a:grpSpLocks/>
              </p:cNvGrpSpPr>
              <p:nvPr/>
            </p:nvGrpSpPr>
            <p:grpSpPr bwMode="auto">
              <a:xfrm>
                <a:off x="1488" y="1152"/>
                <a:ext cx="1830" cy="1053"/>
                <a:chOff x="1430" y="1008"/>
                <a:chExt cx="1830" cy="1053"/>
              </a:xfrm>
            </p:grpSpPr>
            <p:sp>
              <p:nvSpPr>
                <p:cNvPr id="391228" name="Text Box 60"/>
                <p:cNvSpPr txBox="1">
                  <a:spLocks noChangeArrowheads="1"/>
                </p:cNvSpPr>
                <p:nvPr/>
              </p:nvSpPr>
              <p:spPr bwMode="auto">
                <a:xfrm>
                  <a:off x="1430" y="1316"/>
                  <a:ext cx="33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391229" name="Text Box 61"/>
                <p:cNvSpPr txBox="1">
                  <a:spLocks noChangeArrowheads="1"/>
                </p:cNvSpPr>
                <p:nvPr/>
              </p:nvSpPr>
              <p:spPr bwMode="auto">
                <a:xfrm>
                  <a:off x="2016" y="1008"/>
                  <a:ext cx="30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NT</a:t>
                  </a:r>
                </a:p>
              </p:txBody>
            </p:sp>
            <p:sp>
              <p:nvSpPr>
                <p:cNvPr id="391230" name="Text Box 62"/>
                <p:cNvSpPr txBox="1">
                  <a:spLocks noChangeArrowheads="1"/>
                </p:cNvSpPr>
                <p:nvPr/>
              </p:nvSpPr>
              <p:spPr bwMode="auto">
                <a:xfrm>
                  <a:off x="2112" y="1584"/>
                  <a:ext cx="28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SA</a:t>
                  </a:r>
                </a:p>
              </p:txBody>
            </p:sp>
            <p:sp>
              <p:nvSpPr>
                <p:cNvPr id="391231" name="Text Box 63"/>
                <p:cNvSpPr txBox="1">
                  <a:spLocks noChangeArrowheads="1"/>
                </p:cNvSpPr>
                <p:nvPr/>
              </p:nvSpPr>
              <p:spPr bwMode="auto">
                <a:xfrm>
                  <a:off x="2496" y="1152"/>
                  <a:ext cx="22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Q</a:t>
                  </a:r>
                </a:p>
              </p:txBody>
            </p:sp>
            <p:sp>
              <p:nvSpPr>
                <p:cNvPr id="391232" name="Text Box 64"/>
                <p:cNvSpPr txBox="1">
                  <a:spLocks noChangeArrowheads="1"/>
                </p:cNvSpPr>
                <p:nvPr/>
              </p:nvSpPr>
              <p:spPr bwMode="auto">
                <a:xfrm>
                  <a:off x="2832" y="1536"/>
                  <a:ext cx="42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NSW</a:t>
                  </a:r>
                </a:p>
              </p:txBody>
            </p:sp>
            <p:sp>
              <p:nvSpPr>
                <p:cNvPr id="391233" name="Text Box 65"/>
                <p:cNvSpPr txBox="1">
                  <a:spLocks noChangeArrowheads="1"/>
                </p:cNvSpPr>
                <p:nvPr/>
              </p:nvSpPr>
              <p:spPr bwMode="auto">
                <a:xfrm>
                  <a:off x="2496" y="1824"/>
                  <a:ext cx="20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t>
                  </a:r>
                </a:p>
              </p:txBody>
            </p:sp>
            <p:sp>
              <p:nvSpPr>
                <p:cNvPr id="391234" name="Line 66"/>
                <p:cNvSpPr>
                  <a:spLocks noChangeShapeType="1"/>
                </p:cNvSpPr>
                <p:nvPr/>
              </p:nvSpPr>
              <p:spPr bwMode="auto">
                <a:xfrm flipV="1">
                  <a:off x="1776" y="11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35" name="Line 67"/>
                <p:cNvSpPr>
                  <a:spLocks noChangeShapeType="1"/>
                </p:cNvSpPr>
                <p:nvPr/>
              </p:nvSpPr>
              <p:spPr bwMode="auto">
                <a:xfrm>
                  <a:off x="1776" y="1440"/>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36" name="Line 68"/>
                <p:cNvSpPr>
                  <a:spLocks noChangeShapeType="1"/>
                </p:cNvSpPr>
                <p:nvPr/>
              </p:nvSpPr>
              <p:spPr bwMode="auto">
                <a:xfrm>
                  <a:off x="2160" y="1248"/>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37" name="Line 69"/>
                <p:cNvSpPr>
                  <a:spLocks noChangeShapeType="1"/>
                </p:cNvSpPr>
                <p:nvPr/>
              </p:nvSpPr>
              <p:spPr bwMode="auto">
                <a:xfrm>
                  <a:off x="2256" y="1824"/>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38" name="Line 70"/>
                <p:cNvSpPr>
                  <a:spLocks noChangeShapeType="1"/>
                </p:cNvSpPr>
                <p:nvPr/>
              </p:nvSpPr>
              <p:spPr bwMode="auto">
                <a:xfrm>
                  <a:off x="2736" y="1296"/>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39" name="Line 71"/>
                <p:cNvSpPr>
                  <a:spLocks noChangeShapeType="1"/>
                </p:cNvSpPr>
                <p:nvPr/>
              </p:nvSpPr>
              <p:spPr bwMode="auto">
                <a:xfrm>
                  <a:off x="2320" y="1136"/>
                  <a:ext cx="18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40" name="Line 72"/>
                <p:cNvSpPr>
                  <a:spLocks noChangeShapeType="1"/>
                </p:cNvSpPr>
                <p:nvPr/>
              </p:nvSpPr>
              <p:spPr bwMode="auto">
                <a:xfrm flipV="1">
                  <a:off x="2704" y="1776"/>
                  <a:ext cx="33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91241" name="Line 73"/>
              <p:cNvSpPr>
                <a:spLocks noChangeShapeType="1"/>
              </p:cNvSpPr>
              <p:nvPr/>
            </p:nvSpPr>
            <p:spPr bwMode="auto">
              <a:xfrm flipH="1">
                <a:off x="2304"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91242" name="Line 74"/>
            <p:cNvSpPr>
              <a:spLocks noChangeShapeType="1"/>
            </p:cNvSpPr>
            <p:nvPr/>
          </p:nvSpPr>
          <p:spPr bwMode="auto">
            <a:xfrm flipH="1">
              <a:off x="2304"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43" name="Line 75"/>
            <p:cNvSpPr>
              <a:spLocks noChangeShapeType="1"/>
            </p:cNvSpPr>
            <p:nvPr/>
          </p:nvSpPr>
          <p:spPr bwMode="auto">
            <a:xfrm>
              <a:off x="2448" y="18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56" name="Group 88"/>
          <p:cNvGrpSpPr>
            <a:grpSpLocks/>
          </p:cNvGrpSpPr>
          <p:nvPr/>
        </p:nvGrpSpPr>
        <p:grpSpPr bwMode="auto">
          <a:xfrm>
            <a:off x="2084387" y="4119562"/>
            <a:ext cx="304800" cy="304800"/>
            <a:chOff x="1344" y="2976"/>
            <a:chExt cx="192" cy="192"/>
          </a:xfrm>
        </p:grpSpPr>
        <p:sp>
          <p:nvSpPr>
            <p:cNvPr id="391257" name="Line 89"/>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58" name="Line 90"/>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59" name="Group 91"/>
          <p:cNvGrpSpPr>
            <a:grpSpLocks/>
          </p:cNvGrpSpPr>
          <p:nvPr/>
        </p:nvGrpSpPr>
        <p:grpSpPr bwMode="auto">
          <a:xfrm>
            <a:off x="6122987" y="4119562"/>
            <a:ext cx="304800" cy="304800"/>
            <a:chOff x="1344" y="2976"/>
            <a:chExt cx="192" cy="192"/>
          </a:xfrm>
        </p:grpSpPr>
        <p:sp>
          <p:nvSpPr>
            <p:cNvPr id="391260" name="Line 92"/>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61" name="Line 93"/>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79" name="Group 111"/>
          <p:cNvGrpSpPr>
            <a:grpSpLocks/>
          </p:cNvGrpSpPr>
          <p:nvPr/>
        </p:nvGrpSpPr>
        <p:grpSpPr bwMode="auto">
          <a:xfrm>
            <a:off x="2312987" y="4576762"/>
            <a:ext cx="304800" cy="304800"/>
            <a:chOff x="1344" y="2976"/>
            <a:chExt cx="192" cy="192"/>
          </a:xfrm>
        </p:grpSpPr>
        <p:sp>
          <p:nvSpPr>
            <p:cNvPr id="391280" name="Line 112"/>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81" name="Line 113"/>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82" name="Group 114"/>
          <p:cNvGrpSpPr>
            <a:grpSpLocks/>
          </p:cNvGrpSpPr>
          <p:nvPr/>
        </p:nvGrpSpPr>
        <p:grpSpPr bwMode="auto">
          <a:xfrm>
            <a:off x="4294187" y="4500562"/>
            <a:ext cx="304800" cy="304800"/>
            <a:chOff x="1344" y="2976"/>
            <a:chExt cx="192" cy="192"/>
          </a:xfrm>
        </p:grpSpPr>
        <p:sp>
          <p:nvSpPr>
            <p:cNvPr id="391283" name="Line 115"/>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84" name="Line 116"/>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85" name="Group 117"/>
          <p:cNvGrpSpPr>
            <a:grpSpLocks/>
          </p:cNvGrpSpPr>
          <p:nvPr/>
        </p:nvGrpSpPr>
        <p:grpSpPr bwMode="auto">
          <a:xfrm>
            <a:off x="6275387" y="4576762"/>
            <a:ext cx="304800" cy="304800"/>
            <a:chOff x="1344" y="2976"/>
            <a:chExt cx="192" cy="192"/>
          </a:xfrm>
        </p:grpSpPr>
        <p:sp>
          <p:nvSpPr>
            <p:cNvPr id="391286" name="Line 118"/>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87" name="Line 119"/>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88" name="Group 120"/>
          <p:cNvGrpSpPr>
            <a:grpSpLocks/>
          </p:cNvGrpSpPr>
          <p:nvPr/>
        </p:nvGrpSpPr>
        <p:grpSpPr bwMode="auto">
          <a:xfrm>
            <a:off x="6122987" y="4576762"/>
            <a:ext cx="304800" cy="304800"/>
            <a:chOff x="1344" y="2976"/>
            <a:chExt cx="192" cy="192"/>
          </a:xfrm>
        </p:grpSpPr>
        <p:sp>
          <p:nvSpPr>
            <p:cNvPr id="391289" name="Line 121"/>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90" name="Line 122"/>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91" name="Group 123"/>
          <p:cNvGrpSpPr>
            <a:grpSpLocks/>
          </p:cNvGrpSpPr>
          <p:nvPr/>
        </p:nvGrpSpPr>
        <p:grpSpPr bwMode="auto">
          <a:xfrm>
            <a:off x="2084387" y="4576762"/>
            <a:ext cx="304800" cy="304800"/>
            <a:chOff x="1344" y="2976"/>
            <a:chExt cx="192" cy="192"/>
          </a:xfrm>
        </p:grpSpPr>
        <p:sp>
          <p:nvSpPr>
            <p:cNvPr id="391292" name="Line 124"/>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93" name="Line 125"/>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96" name="Group 128"/>
          <p:cNvGrpSpPr>
            <a:grpSpLocks/>
          </p:cNvGrpSpPr>
          <p:nvPr/>
        </p:nvGrpSpPr>
        <p:grpSpPr bwMode="auto">
          <a:xfrm>
            <a:off x="2312987" y="4906962"/>
            <a:ext cx="304800" cy="304800"/>
            <a:chOff x="1344" y="2976"/>
            <a:chExt cx="192" cy="192"/>
          </a:xfrm>
        </p:grpSpPr>
        <p:sp>
          <p:nvSpPr>
            <p:cNvPr id="391297" name="Line 129"/>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98" name="Line 130"/>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99" name="Group 131"/>
          <p:cNvGrpSpPr>
            <a:grpSpLocks/>
          </p:cNvGrpSpPr>
          <p:nvPr/>
        </p:nvGrpSpPr>
        <p:grpSpPr bwMode="auto">
          <a:xfrm>
            <a:off x="4294187" y="4881562"/>
            <a:ext cx="304800" cy="304800"/>
            <a:chOff x="1344" y="2976"/>
            <a:chExt cx="192" cy="192"/>
          </a:xfrm>
        </p:grpSpPr>
        <p:sp>
          <p:nvSpPr>
            <p:cNvPr id="391300" name="Line 132"/>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301" name="Line 133"/>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302" name="Group 134"/>
          <p:cNvGrpSpPr>
            <a:grpSpLocks/>
          </p:cNvGrpSpPr>
          <p:nvPr/>
        </p:nvGrpSpPr>
        <p:grpSpPr bwMode="auto">
          <a:xfrm>
            <a:off x="6275387" y="4906962"/>
            <a:ext cx="304800" cy="304800"/>
            <a:chOff x="1344" y="2976"/>
            <a:chExt cx="192" cy="192"/>
          </a:xfrm>
        </p:grpSpPr>
        <p:sp>
          <p:nvSpPr>
            <p:cNvPr id="391303" name="Line 135"/>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304" name="Line 136"/>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305" name="Group 137"/>
          <p:cNvGrpSpPr>
            <a:grpSpLocks/>
          </p:cNvGrpSpPr>
          <p:nvPr/>
        </p:nvGrpSpPr>
        <p:grpSpPr bwMode="auto">
          <a:xfrm>
            <a:off x="6122987" y="4906962"/>
            <a:ext cx="304800" cy="304800"/>
            <a:chOff x="1344" y="2976"/>
            <a:chExt cx="192" cy="192"/>
          </a:xfrm>
        </p:grpSpPr>
        <p:sp>
          <p:nvSpPr>
            <p:cNvPr id="391306" name="Line 138"/>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307" name="Line 139"/>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308" name="Group 140"/>
          <p:cNvGrpSpPr>
            <a:grpSpLocks/>
          </p:cNvGrpSpPr>
          <p:nvPr/>
        </p:nvGrpSpPr>
        <p:grpSpPr bwMode="auto">
          <a:xfrm>
            <a:off x="2084387" y="4906962"/>
            <a:ext cx="304800" cy="304800"/>
            <a:chOff x="1344" y="2976"/>
            <a:chExt cx="192" cy="192"/>
          </a:xfrm>
        </p:grpSpPr>
        <p:sp>
          <p:nvSpPr>
            <p:cNvPr id="391309" name="Line 141"/>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310" name="Line 142"/>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190081236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5106987" y="4802981"/>
            <a:ext cx="1003300" cy="3810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195" name="Rectangle 3"/>
          <p:cNvSpPr>
            <a:spLocks noChangeArrowheads="1"/>
          </p:cNvSpPr>
          <p:nvPr/>
        </p:nvSpPr>
        <p:spPr bwMode="auto">
          <a:xfrm>
            <a:off x="3100387" y="4396581"/>
            <a:ext cx="1003300" cy="3810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196" name="Rectangle 4"/>
          <p:cNvSpPr>
            <a:spLocks noChangeArrowheads="1"/>
          </p:cNvSpPr>
          <p:nvPr/>
        </p:nvSpPr>
        <p:spPr bwMode="auto">
          <a:xfrm>
            <a:off x="1081087" y="3990181"/>
            <a:ext cx="1003300" cy="3810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197" name="Rectangle 5"/>
          <p:cNvSpPr>
            <a:spLocks noGrp="1" noChangeArrowheads="1"/>
          </p:cNvSpPr>
          <p:nvPr>
            <p:ph type="title"/>
          </p:nvPr>
        </p:nvSpPr>
        <p:spPr>
          <a:xfrm>
            <a:off x="457200" y="152718"/>
            <a:ext cx="5791200" cy="913028"/>
          </a:xfrm>
        </p:spPr>
        <p:txBody>
          <a:bodyPr/>
          <a:lstStyle/>
          <a:p>
            <a:r>
              <a:rPr lang="en-US" sz="4000" b="1" dirty="0"/>
              <a:t>Map Coloring: FC</a:t>
            </a:r>
          </a:p>
        </p:txBody>
      </p:sp>
      <p:graphicFrame>
        <p:nvGraphicFramePr>
          <p:cNvPr id="392198" name="Group 6"/>
          <p:cNvGraphicFramePr>
            <a:graphicFrameLocks noGrp="1"/>
          </p:cNvGraphicFramePr>
          <p:nvPr>
            <p:extLst>
              <p:ext uri="{D42A27DB-BD31-4B8C-83A1-F6EECF244321}">
                <p14:modId xmlns:p14="http://schemas.microsoft.com/office/powerpoint/2010/main" val="1839995901"/>
              </p:ext>
            </p:extLst>
          </p:nvPr>
        </p:nvGraphicFramePr>
        <p:xfrm>
          <a:off x="1093787" y="3202781"/>
          <a:ext cx="7010400" cy="1981200"/>
        </p:xfrm>
        <a:graphic>
          <a:graphicData uri="http://schemas.openxmlformats.org/drawingml/2006/table">
            <a:tbl>
              <a:tblPr/>
              <a:tblGrid>
                <a:gridCol w="1001713"/>
                <a:gridCol w="1001712"/>
                <a:gridCol w="1001713"/>
                <a:gridCol w="1000125"/>
                <a:gridCol w="1001712"/>
                <a:gridCol w="1001713"/>
                <a:gridCol w="1001712"/>
              </a:tblGrid>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WA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C9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C9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NSW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C9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C9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C9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C9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C9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339933"/>
                          </a:solidFill>
                          <a:effectLst/>
                          <a:latin typeface="Tahoma"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BC9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BC9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339933"/>
                          </a:solidFill>
                          <a:effectLst/>
                          <a:latin typeface="Tahoma"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rgbClr val="F81706"/>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hlink"/>
                          </a:solidFill>
                          <a:effectLst/>
                          <a:latin typeface="Tahoma" charset="0"/>
                        </a:rPr>
                        <a:t>3:B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grpSp>
        <p:nvGrpSpPr>
          <p:cNvPr id="392248" name="Group 56"/>
          <p:cNvGrpSpPr>
            <a:grpSpLocks/>
          </p:cNvGrpSpPr>
          <p:nvPr/>
        </p:nvGrpSpPr>
        <p:grpSpPr bwMode="auto">
          <a:xfrm>
            <a:off x="2312987" y="1145381"/>
            <a:ext cx="3679825" cy="1671638"/>
            <a:chOff x="1488" y="1152"/>
            <a:chExt cx="2318" cy="1053"/>
          </a:xfrm>
        </p:grpSpPr>
        <p:grpSp>
          <p:nvGrpSpPr>
            <p:cNvPr id="392249" name="Group 57"/>
            <p:cNvGrpSpPr>
              <a:grpSpLocks/>
            </p:cNvGrpSpPr>
            <p:nvPr/>
          </p:nvGrpSpPr>
          <p:grpSpPr bwMode="auto">
            <a:xfrm>
              <a:off x="1488" y="1152"/>
              <a:ext cx="2318" cy="1053"/>
              <a:chOff x="1488" y="1152"/>
              <a:chExt cx="2318" cy="1053"/>
            </a:xfrm>
          </p:grpSpPr>
          <p:sp>
            <p:nvSpPr>
              <p:cNvPr id="392250" name="Text Box 58"/>
              <p:cNvSpPr txBox="1">
                <a:spLocks noChangeArrowheads="1"/>
              </p:cNvSpPr>
              <p:nvPr/>
            </p:nvSpPr>
            <p:spPr bwMode="auto">
              <a:xfrm>
                <a:off x="3600" y="1632"/>
                <a:ext cx="20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T</a:t>
                </a:r>
              </a:p>
            </p:txBody>
          </p:sp>
          <p:grpSp>
            <p:nvGrpSpPr>
              <p:cNvPr id="392251" name="Group 59"/>
              <p:cNvGrpSpPr>
                <a:grpSpLocks/>
              </p:cNvGrpSpPr>
              <p:nvPr/>
            </p:nvGrpSpPr>
            <p:grpSpPr bwMode="auto">
              <a:xfrm>
                <a:off x="1488" y="1152"/>
                <a:ext cx="1830" cy="1053"/>
                <a:chOff x="1430" y="1008"/>
                <a:chExt cx="1830" cy="1053"/>
              </a:xfrm>
            </p:grpSpPr>
            <p:sp>
              <p:nvSpPr>
                <p:cNvPr id="392252" name="Text Box 60"/>
                <p:cNvSpPr txBox="1">
                  <a:spLocks noChangeArrowheads="1"/>
                </p:cNvSpPr>
                <p:nvPr/>
              </p:nvSpPr>
              <p:spPr bwMode="auto">
                <a:xfrm>
                  <a:off x="1430" y="1316"/>
                  <a:ext cx="33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392253" name="Text Box 61"/>
                <p:cNvSpPr txBox="1">
                  <a:spLocks noChangeArrowheads="1"/>
                </p:cNvSpPr>
                <p:nvPr/>
              </p:nvSpPr>
              <p:spPr bwMode="auto">
                <a:xfrm>
                  <a:off x="2016" y="1008"/>
                  <a:ext cx="30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NT</a:t>
                  </a:r>
                </a:p>
              </p:txBody>
            </p:sp>
            <p:sp>
              <p:nvSpPr>
                <p:cNvPr id="392254" name="Text Box 62"/>
                <p:cNvSpPr txBox="1">
                  <a:spLocks noChangeArrowheads="1"/>
                </p:cNvSpPr>
                <p:nvPr/>
              </p:nvSpPr>
              <p:spPr bwMode="auto">
                <a:xfrm>
                  <a:off x="2112" y="1584"/>
                  <a:ext cx="28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SA</a:t>
                  </a:r>
                </a:p>
              </p:txBody>
            </p:sp>
            <p:sp>
              <p:nvSpPr>
                <p:cNvPr id="392255" name="Text Box 63"/>
                <p:cNvSpPr txBox="1">
                  <a:spLocks noChangeArrowheads="1"/>
                </p:cNvSpPr>
                <p:nvPr/>
              </p:nvSpPr>
              <p:spPr bwMode="auto">
                <a:xfrm>
                  <a:off x="2496" y="1152"/>
                  <a:ext cx="22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Q</a:t>
                  </a:r>
                </a:p>
              </p:txBody>
            </p:sp>
            <p:sp>
              <p:nvSpPr>
                <p:cNvPr id="392256" name="Text Box 64"/>
                <p:cNvSpPr txBox="1">
                  <a:spLocks noChangeArrowheads="1"/>
                </p:cNvSpPr>
                <p:nvPr/>
              </p:nvSpPr>
              <p:spPr bwMode="auto">
                <a:xfrm>
                  <a:off x="2832" y="1536"/>
                  <a:ext cx="42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NSW</a:t>
                  </a:r>
                </a:p>
              </p:txBody>
            </p:sp>
            <p:sp>
              <p:nvSpPr>
                <p:cNvPr id="392257" name="Text Box 65"/>
                <p:cNvSpPr txBox="1">
                  <a:spLocks noChangeArrowheads="1"/>
                </p:cNvSpPr>
                <p:nvPr/>
              </p:nvSpPr>
              <p:spPr bwMode="auto">
                <a:xfrm>
                  <a:off x="2496" y="1824"/>
                  <a:ext cx="20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t>
                  </a:r>
                </a:p>
              </p:txBody>
            </p:sp>
            <p:sp>
              <p:nvSpPr>
                <p:cNvPr id="392258" name="Line 66"/>
                <p:cNvSpPr>
                  <a:spLocks noChangeShapeType="1"/>
                </p:cNvSpPr>
                <p:nvPr/>
              </p:nvSpPr>
              <p:spPr bwMode="auto">
                <a:xfrm flipV="1">
                  <a:off x="1776" y="11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259" name="Line 67"/>
                <p:cNvSpPr>
                  <a:spLocks noChangeShapeType="1"/>
                </p:cNvSpPr>
                <p:nvPr/>
              </p:nvSpPr>
              <p:spPr bwMode="auto">
                <a:xfrm>
                  <a:off x="1776" y="1440"/>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260" name="Line 68"/>
                <p:cNvSpPr>
                  <a:spLocks noChangeShapeType="1"/>
                </p:cNvSpPr>
                <p:nvPr/>
              </p:nvSpPr>
              <p:spPr bwMode="auto">
                <a:xfrm>
                  <a:off x="2160" y="1248"/>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261" name="Line 69"/>
                <p:cNvSpPr>
                  <a:spLocks noChangeShapeType="1"/>
                </p:cNvSpPr>
                <p:nvPr/>
              </p:nvSpPr>
              <p:spPr bwMode="auto">
                <a:xfrm>
                  <a:off x="2256" y="1824"/>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262" name="Line 70"/>
                <p:cNvSpPr>
                  <a:spLocks noChangeShapeType="1"/>
                </p:cNvSpPr>
                <p:nvPr/>
              </p:nvSpPr>
              <p:spPr bwMode="auto">
                <a:xfrm>
                  <a:off x="2736" y="1296"/>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263" name="Line 71"/>
                <p:cNvSpPr>
                  <a:spLocks noChangeShapeType="1"/>
                </p:cNvSpPr>
                <p:nvPr/>
              </p:nvSpPr>
              <p:spPr bwMode="auto">
                <a:xfrm>
                  <a:off x="2320" y="1136"/>
                  <a:ext cx="18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264" name="Line 72"/>
                <p:cNvSpPr>
                  <a:spLocks noChangeShapeType="1"/>
                </p:cNvSpPr>
                <p:nvPr/>
              </p:nvSpPr>
              <p:spPr bwMode="auto">
                <a:xfrm flipV="1">
                  <a:off x="2704" y="1776"/>
                  <a:ext cx="33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92265" name="Line 73"/>
              <p:cNvSpPr>
                <a:spLocks noChangeShapeType="1"/>
              </p:cNvSpPr>
              <p:nvPr/>
            </p:nvSpPr>
            <p:spPr bwMode="auto">
              <a:xfrm flipH="1">
                <a:off x="2304"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92266" name="Line 74"/>
            <p:cNvSpPr>
              <a:spLocks noChangeShapeType="1"/>
            </p:cNvSpPr>
            <p:nvPr/>
          </p:nvSpPr>
          <p:spPr bwMode="auto">
            <a:xfrm flipH="1">
              <a:off x="2304"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267" name="Line 75"/>
            <p:cNvSpPr>
              <a:spLocks noChangeShapeType="1"/>
            </p:cNvSpPr>
            <p:nvPr/>
          </p:nvSpPr>
          <p:spPr bwMode="auto">
            <a:xfrm>
              <a:off x="2448" y="18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2268" name="Group 76"/>
          <p:cNvGrpSpPr>
            <a:grpSpLocks/>
          </p:cNvGrpSpPr>
          <p:nvPr/>
        </p:nvGrpSpPr>
        <p:grpSpPr bwMode="auto">
          <a:xfrm>
            <a:off x="2084387" y="4040981"/>
            <a:ext cx="304800" cy="304800"/>
            <a:chOff x="1344" y="2976"/>
            <a:chExt cx="192" cy="192"/>
          </a:xfrm>
        </p:grpSpPr>
        <p:sp>
          <p:nvSpPr>
            <p:cNvPr id="392269" name="Line 77"/>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270" name="Line 78"/>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2271" name="Group 79"/>
          <p:cNvGrpSpPr>
            <a:grpSpLocks/>
          </p:cNvGrpSpPr>
          <p:nvPr/>
        </p:nvGrpSpPr>
        <p:grpSpPr bwMode="auto">
          <a:xfrm>
            <a:off x="6122987" y="4040981"/>
            <a:ext cx="304800" cy="304800"/>
            <a:chOff x="1344" y="2976"/>
            <a:chExt cx="192" cy="192"/>
          </a:xfrm>
        </p:grpSpPr>
        <p:sp>
          <p:nvSpPr>
            <p:cNvPr id="392272" name="Line 80"/>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273" name="Line 81"/>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2274" name="Group 82"/>
          <p:cNvGrpSpPr>
            <a:grpSpLocks/>
          </p:cNvGrpSpPr>
          <p:nvPr/>
        </p:nvGrpSpPr>
        <p:grpSpPr bwMode="auto">
          <a:xfrm>
            <a:off x="2312987" y="4498181"/>
            <a:ext cx="304800" cy="304800"/>
            <a:chOff x="1344" y="2976"/>
            <a:chExt cx="192" cy="192"/>
          </a:xfrm>
        </p:grpSpPr>
        <p:sp>
          <p:nvSpPr>
            <p:cNvPr id="392275" name="Line 83"/>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276" name="Line 84"/>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2277" name="Group 85"/>
          <p:cNvGrpSpPr>
            <a:grpSpLocks/>
          </p:cNvGrpSpPr>
          <p:nvPr/>
        </p:nvGrpSpPr>
        <p:grpSpPr bwMode="auto">
          <a:xfrm>
            <a:off x="4294187" y="4421981"/>
            <a:ext cx="304800" cy="304800"/>
            <a:chOff x="1344" y="2976"/>
            <a:chExt cx="192" cy="192"/>
          </a:xfrm>
        </p:grpSpPr>
        <p:sp>
          <p:nvSpPr>
            <p:cNvPr id="392278" name="Line 86"/>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279" name="Line 87"/>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2280" name="Group 88"/>
          <p:cNvGrpSpPr>
            <a:grpSpLocks/>
          </p:cNvGrpSpPr>
          <p:nvPr/>
        </p:nvGrpSpPr>
        <p:grpSpPr bwMode="auto">
          <a:xfrm>
            <a:off x="6275387" y="4498181"/>
            <a:ext cx="304800" cy="304800"/>
            <a:chOff x="1344" y="2976"/>
            <a:chExt cx="192" cy="192"/>
          </a:xfrm>
        </p:grpSpPr>
        <p:sp>
          <p:nvSpPr>
            <p:cNvPr id="392281" name="Line 89"/>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282" name="Line 90"/>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2283" name="Group 91"/>
          <p:cNvGrpSpPr>
            <a:grpSpLocks/>
          </p:cNvGrpSpPr>
          <p:nvPr/>
        </p:nvGrpSpPr>
        <p:grpSpPr bwMode="auto">
          <a:xfrm>
            <a:off x="6122987" y="4498181"/>
            <a:ext cx="304800" cy="304800"/>
            <a:chOff x="1344" y="2976"/>
            <a:chExt cx="192" cy="192"/>
          </a:xfrm>
        </p:grpSpPr>
        <p:sp>
          <p:nvSpPr>
            <p:cNvPr id="392284" name="Line 92"/>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285" name="Line 93"/>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2286" name="Group 94"/>
          <p:cNvGrpSpPr>
            <a:grpSpLocks/>
          </p:cNvGrpSpPr>
          <p:nvPr/>
        </p:nvGrpSpPr>
        <p:grpSpPr bwMode="auto">
          <a:xfrm>
            <a:off x="2084387" y="4498181"/>
            <a:ext cx="304800" cy="304800"/>
            <a:chOff x="1344" y="2976"/>
            <a:chExt cx="192" cy="192"/>
          </a:xfrm>
        </p:grpSpPr>
        <p:sp>
          <p:nvSpPr>
            <p:cNvPr id="392287" name="Line 95"/>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288" name="Line 96"/>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2289" name="Group 97"/>
          <p:cNvGrpSpPr>
            <a:grpSpLocks/>
          </p:cNvGrpSpPr>
          <p:nvPr/>
        </p:nvGrpSpPr>
        <p:grpSpPr bwMode="auto">
          <a:xfrm>
            <a:off x="2312987" y="4828381"/>
            <a:ext cx="304800" cy="304800"/>
            <a:chOff x="1344" y="2976"/>
            <a:chExt cx="192" cy="192"/>
          </a:xfrm>
        </p:grpSpPr>
        <p:sp>
          <p:nvSpPr>
            <p:cNvPr id="392290" name="Line 98"/>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291" name="Line 99"/>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2292" name="Group 100"/>
          <p:cNvGrpSpPr>
            <a:grpSpLocks/>
          </p:cNvGrpSpPr>
          <p:nvPr/>
        </p:nvGrpSpPr>
        <p:grpSpPr bwMode="auto">
          <a:xfrm>
            <a:off x="4294187" y="4802981"/>
            <a:ext cx="304800" cy="304800"/>
            <a:chOff x="1344" y="2976"/>
            <a:chExt cx="192" cy="192"/>
          </a:xfrm>
        </p:grpSpPr>
        <p:sp>
          <p:nvSpPr>
            <p:cNvPr id="392293" name="Line 101"/>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294" name="Line 102"/>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2295" name="Group 103"/>
          <p:cNvGrpSpPr>
            <a:grpSpLocks/>
          </p:cNvGrpSpPr>
          <p:nvPr/>
        </p:nvGrpSpPr>
        <p:grpSpPr bwMode="auto">
          <a:xfrm>
            <a:off x="6275387" y="4828381"/>
            <a:ext cx="304800" cy="304800"/>
            <a:chOff x="1344" y="2976"/>
            <a:chExt cx="192" cy="192"/>
          </a:xfrm>
        </p:grpSpPr>
        <p:sp>
          <p:nvSpPr>
            <p:cNvPr id="392296" name="Line 104"/>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297" name="Line 105"/>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2298" name="Group 106"/>
          <p:cNvGrpSpPr>
            <a:grpSpLocks/>
          </p:cNvGrpSpPr>
          <p:nvPr/>
        </p:nvGrpSpPr>
        <p:grpSpPr bwMode="auto">
          <a:xfrm>
            <a:off x="6122987" y="4828381"/>
            <a:ext cx="304800" cy="304800"/>
            <a:chOff x="1344" y="2976"/>
            <a:chExt cx="192" cy="192"/>
          </a:xfrm>
        </p:grpSpPr>
        <p:sp>
          <p:nvSpPr>
            <p:cNvPr id="392299" name="Line 107"/>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300" name="Line 108"/>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2301" name="Group 109"/>
          <p:cNvGrpSpPr>
            <a:grpSpLocks/>
          </p:cNvGrpSpPr>
          <p:nvPr/>
        </p:nvGrpSpPr>
        <p:grpSpPr bwMode="auto">
          <a:xfrm>
            <a:off x="2084387" y="4828381"/>
            <a:ext cx="304800" cy="304800"/>
            <a:chOff x="1344" y="2976"/>
            <a:chExt cx="192" cy="192"/>
          </a:xfrm>
        </p:grpSpPr>
        <p:sp>
          <p:nvSpPr>
            <p:cNvPr id="392302" name="Line 110"/>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303" name="Line 111"/>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2304" name="Group 112"/>
          <p:cNvGrpSpPr>
            <a:grpSpLocks/>
          </p:cNvGrpSpPr>
          <p:nvPr/>
        </p:nvGrpSpPr>
        <p:grpSpPr bwMode="auto">
          <a:xfrm>
            <a:off x="6503987" y="4879181"/>
            <a:ext cx="304800" cy="304800"/>
            <a:chOff x="1344" y="2976"/>
            <a:chExt cx="192" cy="192"/>
          </a:xfrm>
        </p:grpSpPr>
        <p:sp>
          <p:nvSpPr>
            <p:cNvPr id="392305" name="Line 113"/>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306" name="Line 114"/>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2307" name="Group 115"/>
          <p:cNvGrpSpPr>
            <a:grpSpLocks/>
          </p:cNvGrpSpPr>
          <p:nvPr/>
        </p:nvGrpSpPr>
        <p:grpSpPr bwMode="auto">
          <a:xfrm>
            <a:off x="4522787" y="4879181"/>
            <a:ext cx="304800" cy="304800"/>
            <a:chOff x="1344" y="2976"/>
            <a:chExt cx="192" cy="192"/>
          </a:xfrm>
        </p:grpSpPr>
        <p:sp>
          <p:nvSpPr>
            <p:cNvPr id="392308" name="Line 116"/>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2309" name="Line 117"/>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118450693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ChangeArrowheads="1"/>
          </p:cNvSpPr>
          <p:nvPr/>
        </p:nvSpPr>
        <p:spPr bwMode="auto">
          <a:xfrm>
            <a:off x="5156200" y="4711700"/>
            <a:ext cx="1003300" cy="3810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219" name="Rectangle 3"/>
          <p:cNvSpPr>
            <a:spLocks noChangeArrowheads="1"/>
          </p:cNvSpPr>
          <p:nvPr/>
        </p:nvSpPr>
        <p:spPr bwMode="auto">
          <a:xfrm>
            <a:off x="3149600" y="4305300"/>
            <a:ext cx="1003300" cy="3810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220" name="Rectangle 4"/>
          <p:cNvSpPr>
            <a:spLocks noChangeArrowheads="1"/>
          </p:cNvSpPr>
          <p:nvPr/>
        </p:nvSpPr>
        <p:spPr bwMode="auto">
          <a:xfrm>
            <a:off x="1130300" y="3898900"/>
            <a:ext cx="1003300" cy="3810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221" name="Rectangle 5"/>
          <p:cNvSpPr>
            <a:spLocks noGrp="1" noChangeArrowheads="1"/>
          </p:cNvSpPr>
          <p:nvPr>
            <p:ph type="title"/>
          </p:nvPr>
        </p:nvSpPr>
        <p:spPr>
          <a:xfrm>
            <a:off x="685800" y="122142"/>
            <a:ext cx="7772400" cy="841409"/>
          </a:xfrm>
        </p:spPr>
        <p:txBody>
          <a:bodyPr/>
          <a:lstStyle/>
          <a:p>
            <a:r>
              <a:rPr lang="en-US" sz="4000" b="1" dirty="0"/>
              <a:t>Other </a:t>
            </a:r>
            <a:r>
              <a:rPr lang="en-US" sz="4000" b="1" dirty="0" smtClean="0"/>
              <a:t>inconsistencies</a:t>
            </a:r>
            <a:endParaRPr lang="en-US" sz="4000" b="1" dirty="0"/>
          </a:p>
        </p:txBody>
      </p:sp>
      <p:graphicFrame>
        <p:nvGraphicFramePr>
          <p:cNvPr id="393222" name="Group 6"/>
          <p:cNvGraphicFramePr>
            <a:graphicFrameLocks noGrp="1"/>
          </p:cNvGraphicFramePr>
          <p:nvPr>
            <p:extLst>
              <p:ext uri="{D42A27DB-BD31-4B8C-83A1-F6EECF244321}">
                <p14:modId xmlns:p14="http://schemas.microsoft.com/office/powerpoint/2010/main" val="793124174"/>
              </p:ext>
            </p:extLst>
          </p:nvPr>
        </p:nvGraphicFramePr>
        <p:xfrm>
          <a:off x="1143000" y="3111500"/>
          <a:ext cx="7010400" cy="1981200"/>
        </p:xfrm>
        <a:graphic>
          <a:graphicData uri="http://schemas.openxmlformats.org/drawingml/2006/table">
            <a:tbl>
              <a:tblPr/>
              <a:tblGrid>
                <a:gridCol w="1001713"/>
                <a:gridCol w="1001712"/>
                <a:gridCol w="1001713"/>
                <a:gridCol w="1000125"/>
                <a:gridCol w="1001712"/>
                <a:gridCol w="1001713"/>
                <a:gridCol w="1001712"/>
              </a:tblGrid>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WA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NSW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339933"/>
                          </a:solidFill>
                          <a:effectLst/>
                          <a:latin typeface="Tahoma"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339933"/>
                          </a:solidFill>
                          <a:effectLst/>
                          <a:latin typeface="Tahoma"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rgbClr val="F81706"/>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hlink"/>
                          </a:solidFill>
                          <a:effectLst/>
                          <a:latin typeface="Tahoma" charset="0"/>
                        </a:rPr>
                        <a:t>3:B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grpSp>
        <p:nvGrpSpPr>
          <p:cNvPr id="393272" name="Group 56"/>
          <p:cNvGrpSpPr>
            <a:grpSpLocks/>
          </p:cNvGrpSpPr>
          <p:nvPr/>
        </p:nvGrpSpPr>
        <p:grpSpPr bwMode="auto">
          <a:xfrm>
            <a:off x="2362200" y="1054100"/>
            <a:ext cx="3679825" cy="1671638"/>
            <a:chOff x="1488" y="1152"/>
            <a:chExt cx="2318" cy="1053"/>
          </a:xfrm>
        </p:grpSpPr>
        <p:grpSp>
          <p:nvGrpSpPr>
            <p:cNvPr id="393273" name="Group 57"/>
            <p:cNvGrpSpPr>
              <a:grpSpLocks/>
            </p:cNvGrpSpPr>
            <p:nvPr/>
          </p:nvGrpSpPr>
          <p:grpSpPr bwMode="auto">
            <a:xfrm>
              <a:off x="1488" y="1152"/>
              <a:ext cx="2318" cy="1053"/>
              <a:chOff x="1488" y="1152"/>
              <a:chExt cx="2318" cy="1053"/>
            </a:xfrm>
          </p:grpSpPr>
          <p:sp>
            <p:nvSpPr>
              <p:cNvPr id="393274" name="Text Box 58"/>
              <p:cNvSpPr txBox="1">
                <a:spLocks noChangeArrowheads="1"/>
              </p:cNvSpPr>
              <p:nvPr/>
            </p:nvSpPr>
            <p:spPr bwMode="auto">
              <a:xfrm>
                <a:off x="3600" y="1632"/>
                <a:ext cx="20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T</a:t>
                </a:r>
              </a:p>
            </p:txBody>
          </p:sp>
          <p:grpSp>
            <p:nvGrpSpPr>
              <p:cNvPr id="393275" name="Group 59"/>
              <p:cNvGrpSpPr>
                <a:grpSpLocks/>
              </p:cNvGrpSpPr>
              <p:nvPr/>
            </p:nvGrpSpPr>
            <p:grpSpPr bwMode="auto">
              <a:xfrm>
                <a:off x="1488" y="1152"/>
                <a:ext cx="1830" cy="1053"/>
                <a:chOff x="1430" y="1008"/>
                <a:chExt cx="1830" cy="1053"/>
              </a:xfrm>
            </p:grpSpPr>
            <p:sp>
              <p:nvSpPr>
                <p:cNvPr id="393276" name="Text Box 60"/>
                <p:cNvSpPr txBox="1">
                  <a:spLocks noChangeArrowheads="1"/>
                </p:cNvSpPr>
                <p:nvPr/>
              </p:nvSpPr>
              <p:spPr bwMode="auto">
                <a:xfrm>
                  <a:off x="1430" y="1316"/>
                  <a:ext cx="33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393277" name="Text Box 61"/>
                <p:cNvSpPr txBox="1">
                  <a:spLocks noChangeArrowheads="1"/>
                </p:cNvSpPr>
                <p:nvPr/>
              </p:nvSpPr>
              <p:spPr bwMode="auto">
                <a:xfrm>
                  <a:off x="2016" y="1008"/>
                  <a:ext cx="30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NT</a:t>
                  </a:r>
                </a:p>
              </p:txBody>
            </p:sp>
            <p:sp>
              <p:nvSpPr>
                <p:cNvPr id="393278" name="Text Box 62"/>
                <p:cNvSpPr txBox="1">
                  <a:spLocks noChangeArrowheads="1"/>
                </p:cNvSpPr>
                <p:nvPr/>
              </p:nvSpPr>
              <p:spPr bwMode="auto">
                <a:xfrm>
                  <a:off x="2112" y="1584"/>
                  <a:ext cx="28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SA</a:t>
                  </a:r>
                </a:p>
              </p:txBody>
            </p:sp>
            <p:sp>
              <p:nvSpPr>
                <p:cNvPr id="393279" name="Text Box 63"/>
                <p:cNvSpPr txBox="1">
                  <a:spLocks noChangeArrowheads="1"/>
                </p:cNvSpPr>
                <p:nvPr/>
              </p:nvSpPr>
              <p:spPr bwMode="auto">
                <a:xfrm>
                  <a:off x="2496" y="1152"/>
                  <a:ext cx="22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Q</a:t>
                  </a:r>
                </a:p>
              </p:txBody>
            </p:sp>
            <p:sp>
              <p:nvSpPr>
                <p:cNvPr id="393280" name="Text Box 64"/>
                <p:cNvSpPr txBox="1">
                  <a:spLocks noChangeArrowheads="1"/>
                </p:cNvSpPr>
                <p:nvPr/>
              </p:nvSpPr>
              <p:spPr bwMode="auto">
                <a:xfrm>
                  <a:off x="2832" y="1536"/>
                  <a:ext cx="42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NSW</a:t>
                  </a:r>
                </a:p>
              </p:txBody>
            </p:sp>
            <p:sp>
              <p:nvSpPr>
                <p:cNvPr id="393281" name="Text Box 65"/>
                <p:cNvSpPr txBox="1">
                  <a:spLocks noChangeArrowheads="1"/>
                </p:cNvSpPr>
                <p:nvPr/>
              </p:nvSpPr>
              <p:spPr bwMode="auto">
                <a:xfrm>
                  <a:off x="2496" y="1824"/>
                  <a:ext cx="20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t>
                  </a:r>
                </a:p>
              </p:txBody>
            </p:sp>
            <p:sp>
              <p:nvSpPr>
                <p:cNvPr id="393282" name="Line 66"/>
                <p:cNvSpPr>
                  <a:spLocks noChangeShapeType="1"/>
                </p:cNvSpPr>
                <p:nvPr/>
              </p:nvSpPr>
              <p:spPr bwMode="auto">
                <a:xfrm flipV="1">
                  <a:off x="1776" y="11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283" name="Line 67"/>
                <p:cNvSpPr>
                  <a:spLocks noChangeShapeType="1"/>
                </p:cNvSpPr>
                <p:nvPr/>
              </p:nvSpPr>
              <p:spPr bwMode="auto">
                <a:xfrm>
                  <a:off x="1776" y="1440"/>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284" name="Line 68"/>
                <p:cNvSpPr>
                  <a:spLocks noChangeShapeType="1"/>
                </p:cNvSpPr>
                <p:nvPr/>
              </p:nvSpPr>
              <p:spPr bwMode="auto">
                <a:xfrm>
                  <a:off x="2160" y="1248"/>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285" name="Line 69"/>
                <p:cNvSpPr>
                  <a:spLocks noChangeShapeType="1"/>
                </p:cNvSpPr>
                <p:nvPr/>
              </p:nvSpPr>
              <p:spPr bwMode="auto">
                <a:xfrm>
                  <a:off x="2256" y="1824"/>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286" name="Line 70"/>
                <p:cNvSpPr>
                  <a:spLocks noChangeShapeType="1"/>
                </p:cNvSpPr>
                <p:nvPr/>
              </p:nvSpPr>
              <p:spPr bwMode="auto">
                <a:xfrm>
                  <a:off x="2736" y="1296"/>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287" name="Line 71"/>
                <p:cNvSpPr>
                  <a:spLocks noChangeShapeType="1"/>
                </p:cNvSpPr>
                <p:nvPr/>
              </p:nvSpPr>
              <p:spPr bwMode="auto">
                <a:xfrm>
                  <a:off x="2320" y="1136"/>
                  <a:ext cx="18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288" name="Line 72"/>
                <p:cNvSpPr>
                  <a:spLocks noChangeShapeType="1"/>
                </p:cNvSpPr>
                <p:nvPr/>
              </p:nvSpPr>
              <p:spPr bwMode="auto">
                <a:xfrm flipV="1">
                  <a:off x="2704" y="1776"/>
                  <a:ext cx="33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93289" name="Line 73"/>
              <p:cNvSpPr>
                <a:spLocks noChangeShapeType="1"/>
              </p:cNvSpPr>
              <p:nvPr/>
            </p:nvSpPr>
            <p:spPr bwMode="auto">
              <a:xfrm flipH="1">
                <a:off x="2304"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93290" name="Line 74"/>
            <p:cNvSpPr>
              <a:spLocks noChangeShapeType="1"/>
            </p:cNvSpPr>
            <p:nvPr/>
          </p:nvSpPr>
          <p:spPr bwMode="auto">
            <a:xfrm flipH="1">
              <a:off x="2304"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291" name="Line 75"/>
            <p:cNvSpPr>
              <a:spLocks noChangeShapeType="1"/>
            </p:cNvSpPr>
            <p:nvPr/>
          </p:nvSpPr>
          <p:spPr bwMode="auto">
            <a:xfrm>
              <a:off x="2448" y="18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3292" name="Group 76"/>
          <p:cNvGrpSpPr>
            <a:grpSpLocks/>
          </p:cNvGrpSpPr>
          <p:nvPr/>
        </p:nvGrpSpPr>
        <p:grpSpPr bwMode="auto">
          <a:xfrm>
            <a:off x="2133600" y="3949700"/>
            <a:ext cx="304800" cy="304800"/>
            <a:chOff x="1344" y="2976"/>
            <a:chExt cx="192" cy="192"/>
          </a:xfrm>
        </p:grpSpPr>
        <p:sp>
          <p:nvSpPr>
            <p:cNvPr id="393293" name="Line 77"/>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294" name="Line 78"/>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3295" name="Group 79"/>
          <p:cNvGrpSpPr>
            <a:grpSpLocks/>
          </p:cNvGrpSpPr>
          <p:nvPr/>
        </p:nvGrpSpPr>
        <p:grpSpPr bwMode="auto">
          <a:xfrm>
            <a:off x="6172200" y="3949700"/>
            <a:ext cx="304800" cy="304800"/>
            <a:chOff x="1344" y="2976"/>
            <a:chExt cx="192" cy="192"/>
          </a:xfrm>
        </p:grpSpPr>
        <p:sp>
          <p:nvSpPr>
            <p:cNvPr id="393296" name="Line 80"/>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297" name="Line 81"/>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3298" name="Group 82"/>
          <p:cNvGrpSpPr>
            <a:grpSpLocks/>
          </p:cNvGrpSpPr>
          <p:nvPr/>
        </p:nvGrpSpPr>
        <p:grpSpPr bwMode="auto">
          <a:xfrm>
            <a:off x="2362200" y="4406900"/>
            <a:ext cx="304800" cy="304800"/>
            <a:chOff x="1344" y="2976"/>
            <a:chExt cx="192" cy="192"/>
          </a:xfrm>
        </p:grpSpPr>
        <p:sp>
          <p:nvSpPr>
            <p:cNvPr id="393299" name="Line 83"/>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300" name="Line 84"/>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3301" name="Group 85"/>
          <p:cNvGrpSpPr>
            <a:grpSpLocks/>
          </p:cNvGrpSpPr>
          <p:nvPr/>
        </p:nvGrpSpPr>
        <p:grpSpPr bwMode="auto">
          <a:xfrm>
            <a:off x="4343400" y="4330700"/>
            <a:ext cx="304800" cy="304800"/>
            <a:chOff x="1344" y="2976"/>
            <a:chExt cx="192" cy="192"/>
          </a:xfrm>
        </p:grpSpPr>
        <p:sp>
          <p:nvSpPr>
            <p:cNvPr id="393302" name="Line 86"/>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303" name="Line 87"/>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3304" name="Group 88"/>
          <p:cNvGrpSpPr>
            <a:grpSpLocks/>
          </p:cNvGrpSpPr>
          <p:nvPr/>
        </p:nvGrpSpPr>
        <p:grpSpPr bwMode="auto">
          <a:xfrm>
            <a:off x="6324600" y="4406900"/>
            <a:ext cx="304800" cy="304800"/>
            <a:chOff x="1344" y="2976"/>
            <a:chExt cx="192" cy="192"/>
          </a:xfrm>
        </p:grpSpPr>
        <p:sp>
          <p:nvSpPr>
            <p:cNvPr id="393305" name="Line 89"/>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306" name="Line 90"/>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3307" name="Group 91"/>
          <p:cNvGrpSpPr>
            <a:grpSpLocks/>
          </p:cNvGrpSpPr>
          <p:nvPr/>
        </p:nvGrpSpPr>
        <p:grpSpPr bwMode="auto">
          <a:xfrm>
            <a:off x="6172200" y="4406900"/>
            <a:ext cx="304800" cy="304800"/>
            <a:chOff x="1344" y="2976"/>
            <a:chExt cx="192" cy="192"/>
          </a:xfrm>
        </p:grpSpPr>
        <p:sp>
          <p:nvSpPr>
            <p:cNvPr id="393308" name="Line 92"/>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309" name="Line 93"/>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3310" name="Group 94"/>
          <p:cNvGrpSpPr>
            <a:grpSpLocks/>
          </p:cNvGrpSpPr>
          <p:nvPr/>
        </p:nvGrpSpPr>
        <p:grpSpPr bwMode="auto">
          <a:xfrm>
            <a:off x="2133600" y="4406900"/>
            <a:ext cx="304800" cy="304800"/>
            <a:chOff x="1344" y="2976"/>
            <a:chExt cx="192" cy="192"/>
          </a:xfrm>
        </p:grpSpPr>
        <p:sp>
          <p:nvSpPr>
            <p:cNvPr id="393311" name="Line 95"/>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312" name="Line 96"/>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3313" name="Group 97"/>
          <p:cNvGrpSpPr>
            <a:grpSpLocks/>
          </p:cNvGrpSpPr>
          <p:nvPr/>
        </p:nvGrpSpPr>
        <p:grpSpPr bwMode="auto">
          <a:xfrm>
            <a:off x="2362200" y="4737100"/>
            <a:ext cx="304800" cy="304800"/>
            <a:chOff x="1344" y="2976"/>
            <a:chExt cx="192" cy="192"/>
          </a:xfrm>
        </p:grpSpPr>
        <p:sp>
          <p:nvSpPr>
            <p:cNvPr id="393314" name="Line 98"/>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315" name="Line 99"/>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3316" name="Group 100"/>
          <p:cNvGrpSpPr>
            <a:grpSpLocks/>
          </p:cNvGrpSpPr>
          <p:nvPr/>
        </p:nvGrpSpPr>
        <p:grpSpPr bwMode="auto">
          <a:xfrm>
            <a:off x="4343400" y="4711700"/>
            <a:ext cx="304800" cy="304800"/>
            <a:chOff x="1344" y="2976"/>
            <a:chExt cx="192" cy="192"/>
          </a:xfrm>
        </p:grpSpPr>
        <p:sp>
          <p:nvSpPr>
            <p:cNvPr id="393317" name="Line 101"/>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318" name="Line 102"/>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3319" name="Group 103"/>
          <p:cNvGrpSpPr>
            <a:grpSpLocks/>
          </p:cNvGrpSpPr>
          <p:nvPr/>
        </p:nvGrpSpPr>
        <p:grpSpPr bwMode="auto">
          <a:xfrm>
            <a:off x="6324600" y="4737100"/>
            <a:ext cx="304800" cy="304800"/>
            <a:chOff x="1344" y="2976"/>
            <a:chExt cx="192" cy="192"/>
          </a:xfrm>
        </p:grpSpPr>
        <p:sp>
          <p:nvSpPr>
            <p:cNvPr id="393320" name="Line 104"/>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321" name="Line 105"/>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3322" name="Group 106"/>
          <p:cNvGrpSpPr>
            <a:grpSpLocks/>
          </p:cNvGrpSpPr>
          <p:nvPr/>
        </p:nvGrpSpPr>
        <p:grpSpPr bwMode="auto">
          <a:xfrm>
            <a:off x="6172200" y="4737100"/>
            <a:ext cx="304800" cy="304800"/>
            <a:chOff x="1344" y="2976"/>
            <a:chExt cx="192" cy="192"/>
          </a:xfrm>
        </p:grpSpPr>
        <p:sp>
          <p:nvSpPr>
            <p:cNvPr id="393323" name="Line 107"/>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324" name="Line 108"/>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3325" name="Group 109"/>
          <p:cNvGrpSpPr>
            <a:grpSpLocks/>
          </p:cNvGrpSpPr>
          <p:nvPr/>
        </p:nvGrpSpPr>
        <p:grpSpPr bwMode="auto">
          <a:xfrm>
            <a:off x="2133600" y="4737100"/>
            <a:ext cx="304800" cy="304800"/>
            <a:chOff x="1344" y="2976"/>
            <a:chExt cx="192" cy="192"/>
          </a:xfrm>
        </p:grpSpPr>
        <p:sp>
          <p:nvSpPr>
            <p:cNvPr id="393326" name="Line 110"/>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327" name="Line 111"/>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3328" name="Group 112"/>
          <p:cNvGrpSpPr>
            <a:grpSpLocks/>
          </p:cNvGrpSpPr>
          <p:nvPr/>
        </p:nvGrpSpPr>
        <p:grpSpPr bwMode="auto">
          <a:xfrm>
            <a:off x="6553200" y="4787900"/>
            <a:ext cx="304800" cy="304800"/>
            <a:chOff x="1344" y="2976"/>
            <a:chExt cx="192" cy="192"/>
          </a:xfrm>
        </p:grpSpPr>
        <p:sp>
          <p:nvSpPr>
            <p:cNvPr id="393329" name="Line 113"/>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330" name="Line 114"/>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3331" name="Group 115"/>
          <p:cNvGrpSpPr>
            <a:grpSpLocks/>
          </p:cNvGrpSpPr>
          <p:nvPr/>
        </p:nvGrpSpPr>
        <p:grpSpPr bwMode="auto">
          <a:xfrm>
            <a:off x="4572000" y="4787900"/>
            <a:ext cx="304800" cy="304800"/>
            <a:chOff x="1344" y="2976"/>
            <a:chExt cx="192" cy="192"/>
          </a:xfrm>
        </p:grpSpPr>
        <p:sp>
          <p:nvSpPr>
            <p:cNvPr id="393332" name="Line 116"/>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333" name="Line 117"/>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3334" name="Group 118"/>
          <p:cNvGrpSpPr>
            <a:grpSpLocks/>
          </p:cNvGrpSpPr>
          <p:nvPr/>
        </p:nvGrpSpPr>
        <p:grpSpPr bwMode="auto">
          <a:xfrm>
            <a:off x="2466975" y="2806700"/>
            <a:ext cx="6524625" cy="1905000"/>
            <a:chOff x="1312" y="2256"/>
            <a:chExt cx="4110" cy="1200"/>
          </a:xfrm>
        </p:grpSpPr>
        <p:sp>
          <p:nvSpPr>
            <p:cNvPr id="393335" name="Oval 119"/>
            <p:cNvSpPr>
              <a:spLocks noChangeArrowheads="1"/>
            </p:cNvSpPr>
            <p:nvPr/>
          </p:nvSpPr>
          <p:spPr bwMode="auto">
            <a:xfrm>
              <a:off x="1312" y="3208"/>
              <a:ext cx="240" cy="240"/>
            </a:xfrm>
            <a:prstGeom prst="ellipse">
              <a:avLst/>
            </a:pr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336" name="Oval 120"/>
            <p:cNvSpPr>
              <a:spLocks noChangeArrowheads="1"/>
            </p:cNvSpPr>
            <p:nvPr/>
          </p:nvSpPr>
          <p:spPr bwMode="auto">
            <a:xfrm>
              <a:off x="3840" y="3216"/>
              <a:ext cx="240" cy="240"/>
            </a:xfrm>
            <a:prstGeom prst="ellipse">
              <a:avLst/>
            </a:pr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337" name="Text Box 121"/>
            <p:cNvSpPr txBox="1">
              <a:spLocks noChangeArrowheads="1"/>
            </p:cNvSpPr>
            <p:nvPr/>
          </p:nvSpPr>
          <p:spPr bwMode="auto">
            <a:xfrm>
              <a:off x="2112" y="2256"/>
              <a:ext cx="3310" cy="524"/>
            </a:xfrm>
            <a:prstGeom prst="rect">
              <a:avLst/>
            </a:prstGeom>
            <a:solidFill>
              <a:schemeClr val="accent3">
                <a:lumMod val="20000"/>
                <a:lumOff val="80000"/>
              </a:schemeClr>
            </a:solidFill>
            <a:ln w="9525">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Impossible assignments that forward </a:t>
              </a:r>
            </a:p>
            <a:p>
              <a:r>
                <a:rPr lang="en-US" sz="2400" dirty="0"/>
                <a:t>checking </a:t>
              </a:r>
              <a:r>
                <a:rPr lang="en-US" sz="2400" dirty="0" smtClean="0"/>
                <a:t>does </a:t>
              </a:r>
              <a:r>
                <a:rPr lang="en-US" sz="2400" dirty="0"/>
                <a:t>not detect</a:t>
              </a:r>
            </a:p>
          </p:txBody>
        </p:sp>
        <p:sp>
          <p:nvSpPr>
            <p:cNvPr id="393338" name="Line 122"/>
            <p:cNvSpPr>
              <a:spLocks noChangeShapeType="1"/>
            </p:cNvSpPr>
            <p:nvPr/>
          </p:nvSpPr>
          <p:spPr bwMode="auto">
            <a:xfrm flipV="1">
              <a:off x="1472" y="2784"/>
              <a:ext cx="2128" cy="440"/>
            </a:xfrm>
            <a:prstGeom prst="line">
              <a:avLst/>
            </a:prstGeom>
            <a:noFill/>
            <a:ln w="38100">
              <a:solidFill>
                <a:srgbClr val="FF33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339" name="Line 123"/>
            <p:cNvSpPr>
              <a:spLocks noChangeShapeType="1"/>
            </p:cNvSpPr>
            <p:nvPr/>
          </p:nvSpPr>
          <p:spPr bwMode="auto">
            <a:xfrm>
              <a:off x="3584" y="2784"/>
              <a:ext cx="320" cy="448"/>
            </a:xfrm>
            <a:prstGeom prst="line">
              <a:avLst/>
            </a:prstGeom>
            <a:noFill/>
            <a:ln w="38100">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1089947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3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Propagation</a:t>
            </a:r>
            <a:endParaRPr lang="en-US" dirty="0"/>
          </a:p>
        </p:txBody>
      </p:sp>
      <p:sp>
        <p:nvSpPr>
          <p:cNvPr id="3" name="Content Placeholder 2"/>
          <p:cNvSpPr>
            <a:spLocks noGrp="1"/>
          </p:cNvSpPr>
          <p:nvPr>
            <p:ph idx="1"/>
          </p:nvPr>
        </p:nvSpPr>
        <p:spPr/>
        <p:txBody>
          <a:bodyPr>
            <a:normAutofit/>
          </a:bodyPr>
          <a:lstStyle/>
          <a:p>
            <a:r>
              <a:rPr lang="en-US" sz="2400" dirty="0" smtClean="0"/>
              <a:t>Forward checking just checks immediate neighbors of variable that gets value assigned, misses more distant consequences</a:t>
            </a:r>
          </a:p>
          <a:p>
            <a:endParaRPr lang="en-US" sz="2400" dirty="0"/>
          </a:p>
          <a:p>
            <a:r>
              <a:rPr lang="en-US" sz="2400" dirty="0"/>
              <a:t>C</a:t>
            </a:r>
            <a:r>
              <a:rPr lang="en-US" sz="2400" dirty="0" smtClean="0"/>
              <a:t>onstraint propagation continues to check the arc consistency of the neighbors of the neighbors and so on until quiescence.   </a:t>
            </a:r>
            <a:endParaRPr lang="en-US" sz="2400"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53</a:t>
            </a:fld>
            <a:endParaRPr lang="en-US"/>
          </a:p>
        </p:txBody>
      </p:sp>
    </p:spTree>
    <p:extLst>
      <p:ext uri="{BB962C8B-B14F-4D97-AF65-F5344CB8AC3E}">
        <p14:creationId xmlns:p14="http://schemas.microsoft.com/office/powerpoint/2010/main" val="220852561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1130300" y="4040981"/>
            <a:ext cx="1003300" cy="3937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23" name="Rectangle 3"/>
          <p:cNvSpPr>
            <a:spLocks noChangeArrowheads="1"/>
          </p:cNvSpPr>
          <p:nvPr/>
        </p:nvSpPr>
        <p:spPr bwMode="auto">
          <a:xfrm>
            <a:off x="3149600" y="4434681"/>
            <a:ext cx="1003300" cy="3937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89189" name="Group 69"/>
          <p:cNvGraphicFramePr>
            <a:graphicFrameLocks noGrp="1"/>
          </p:cNvGraphicFramePr>
          <p:nvPr>
            <p:extLst>
              <p:ext uri="{D42A27DB-BD31-4B8C-83A1-F6EECF244321}">
                <p14:modId xmlns:p14="http://schemas.microsoft.com/office/powerpoint/2010/main" val="739892914"/>
              </p:ext>
            </p:extLst>
          </p:nvPr>
        </p:nvGraphicFramePr>
        <p:xfrm>
          <a:off x="1143000" y="3253581"/>
          <a:ext cx="7010400" cy="1584960"/>
        </p:xfrm>
        <a:graphic>
          <a:graphicData uri="http://schemas.openxmlformats.org/drawingml/2006/table">
            <a:tbl>
              <a:tblPr/>
              <a:tblGrid>
                <a:gridCol w="1001713"/>
                <a:gridCol w="1001712"/>
                <a:gridCol w="1001713"/>
                <a:gridCol w="1000125"/>
                <a:gridCol w="1001712"/>
                <a:gridCol w="1001713"/>
                <a:gridCol w="1001712"/>
              </a:tblGrid>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WA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NSW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339933"/>
                          </a:solidFill>
                          <a:effectLst/>
                          <a:latin typeface="Tahoma" charset="0"/>
                        </a:rPr>
                        <a:t>2: 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F7F7F"/>
                    </a:solidFill>
                  </a:tcPr>
                </a:tc>
              </a:tr>
            </a:tbl>
          </a:graphicData>
        </a:graphic>
      </p:graphicFrame>
      <p:sp>
        <p:nvSpPr>
          <p:cNvPr id="389166" name="Rectangle 46"/>
          <p:cNvSpPr>
            <a:spLocks noGrp="1" noChangeArrowheads="1"/>
          </p:cNvSpPr>
          <p:nvPr>
            <p:ph type="title"/>
          </p:nvPr>
        </p:nvSpPr>
        <p:spPr>
          <a:xfrm>
            <a:off x="457200" y="152718"/>
            <a:ext cx="5791200" cy="752436"/>
          </a:xfrm>
        </p:spPr>
        <p:txBody>
          <a:bodyPr/>
          <a:lstStyle/>
          <a:p>
            <a:r>
              <a:rPr lang="en-US" sz="4000" b="1" dirty="0"/>
              <a:t>Map Coloring: </a:t>
            </a:r>
            <a:r>
              <a:rPr lang="en-US" sz="4000" b="1" dirty="0" smtClean="0"/>
              <a:t>CP</a:t>
            </a:r>
            <a:endParaRPr lang="en-US" sz="4000" b="1" dirty="0"/>
          </a:p>
        </p:txBody>
      </p:sp>
      <p:grpSp>
        <p:nvGrpSpPr>
          <p:cNvPr id="389167" name="Group 47"/>
          <p:cNvGrpSpPr>
            <a:grpSpLocks/>
          </p:cNvGrpSpPr>
          <p:nvPr/>
        </p:nvGrpSpPr>
        <p:grpSpPr bwMode="auto">
          <a:xfrm>
            <a:off x="2362200" y="1196181"/>
            <a:ext cx="3679825" cy="1671638"/>
            <a:chOff x="1488" y="1152"/>
            <a:chExt cx="2318" cy="1053"/>
          </a:xfrm>
        </p:grpSpPr>
        <p:grpSp>
          <p:nvGrpSpPr>
            <p:cNvPr id="389168" name="Group 48"/>
            <p:cNvGrpSpPr>
              <a:grpSpLocks/>
            </p:cNvGrpSpPr>
            <p:nvPr/>
          </p:nvGrpSpPr>
          <p:grpSpPr bwMode="auto">
            <a:xfrm>
              <a:off x="1488" y="1152"/>
              <a:ext cx="2318" cy="1053"/>
              <a:chOff x="1488" y="1152"/>
              <a:chExt cx="2318" cy="1053"/>
            </a:xfrm>
          </p:grpSpPr>
          <p:sp>
            <p:nvSpPr>
              <p:cNvPr id="389169" name="Text Box 49"/>
              <p:cNvSpPr txBox="1">
                <a:spLocks noChangeArrowheads="1"/>
              </p:cNvSpPr>
              <p:nvPr/>
            </p:nvSpPr>
            <p:spPr bwMode="auto">
              <a:xfrm>
                <a:off x="3600" y="1632"/>
                <a:ext cx="20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T</a:t>
                </a:r>
              </a:p>
            </p:txBody>
          </p:sp>
          <p:grpSp>
            <p:nvGrpSpPr>
              <p:cNvPr id="389170" name="Group 50"/>
              <p:cNvGrpSpPr>
                <a:grpSpLocks/>
              </p:cNvGrpSpPr>
              <p:nvPr/>
            </p:nvGrpSpPr>
            <p:grpSpPr bwMode="auto">
              <a:xfrm>
                <a:off x="1488" y="1152"/>
                <a:ext cx="1830" cy="1053"/>
                <a:chOff x="1430" y="1008"/>
                <a:chExt cx="1830" cy="1053"/>
              </a:xfrm>
            </p:grpSpPr>
            <p:sp>
              <p:nvSpPr>
                <p:cNvPr id="389171" name="Text Box 51"/>
                <p:cNvSpPr txBox="1">
                  <a:spLocks noChangeArrowheads="1"/>
                </p:cNvSpPr>
                <p:nvPr/>
              </p:nvSpPr>
              <p:spPr bwMode="auto">
                <a:xfrm>
                  <a:off x="1430" y="1316"/>
                  <a:ext cx="33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389172" name="Text Box 52"/>
                <p:cNvSpPr txBox="1">
                  <a:spLocks noChangeArrowheads="1"/>
                </p:cNvSpPr>
                <p:nvPr/>
              </p:nvSpPr>
              <p:spPr bwMode="auto">
                <a:xfrm>
                  <a:off x="2016" y="1008"/>
                  <a:ext cx="30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NT</a:t>
                  </a:r>
                </a:p>
              </p:txBody>
            </p:sp>
            <p:sp>
              <p:nvSpPr>
                <p:cNvPr id="389173" name="Text Box 53"/>
                <p:cNvSpPr txBox="1">
                  <a:spLocks noChangeArrowheads="1"/>
                </p:cNvSpPr>
                <p:nvPr/>
              </p:nvSpPr>
              <p:spPr bwMode="auto">
                <a:xfrm>
                  <a:off x="2112" y="1584"/>
                  <a:ext cx="28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SA</a:t>
                  </a:r>
                </a:p>
              </p:txBody>
            </p:sp>
            <p:sp>
              <p:nvSpPr>
                <p:cNvPr id="389174" name="Text Box 54"/>
                <p:cNvSpPr txBox="1">
                  <a:spLocks noChangeArrowheads="1"/>
                </p:cNvSpPr>
                <p:nvPr/>
              </p:nvSpPr>
              <p:spPr bwMode="auto">
                <a:xfrm>
                  <a:off x="2496" y="1152"/>
                  <a:ext cx="22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Q</a:t>
                  </a:r>
                </a:p>
              </p:txBody>
            </p:sp>
            <p:sp>
              <p:nvSpPr>
                <p:cNvPr id="389175" name="Text Box 55"/>
                <p:cNvSpPr txBox="1">
                  <a:spLocks noChangeArrowheads="1"/>
                </p:cNvSpPr>
                <p:nvPr/>
              </p:nvSpPr>
              <p:spPr bwMode="auto">
                <a:xfrm>
                  <a:off x="2832" y="1536"/>
                  <a:ext cx="42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NSW</a:t>
                  </a:r>
                </a:p>
              </p:txBody>
            </p:sp>
            <p:sp>
              <p:nvSpPr>
                <p:cNvPr id="389176" name="Text Box 56"/>
                <p:cNvSpPr txBox="1">
                  <a:spLocks noChangeArrowheads="1"/>
                </p:cNvSpPr>
                <p:nvPr/>
              </p:nvSpPr>
              <p:spPr bwMode="auto">
                <a:xfrm>
                  <a:off x="2496" y="1824"/>
                  <a:ext cx="20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t>
                  </a:r>
                </a:p>
              </p:txBody>
            </p:sp>
            <p:sp>
              <p:nvSpPr>
                <p:cNvPr id="389177" name="Line 57"/>
                <p:cNvSpPr>
                  <a:spLocks noChangeShapeType="1"/>
                </p:cNvSpPr>
                <p:nvPr/>
              </p:nvSpPr>
              <p:spPr bwMode="auto">
                <a:xfrm flipV="1">
                  <a:off x="1776" y="11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78" name="Line 58"/>
                <p:cNvSpPr>
                  <a:spLocks noChangeShapeType="1"/>
                </p:cNvSpPr>
                <p:nvPr/>
              </p:nvSpPr>
              <p:spPr bwMode="auto">
                <a:xfrm>
                  <a:off x="1776" y="1440"/>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79" name="Line 59"/>
                <p:cNvSpPr>
                  <a:spLocks noChangeShapeType="1"/>
                </p:cNvSpPr>
                <p:nvPr/>
              </p:nvSpPr>
              <p:spPr bwMode="auto">
                <a:xfrm>
                  <a:off x="2160" y="1248"/>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80" name="Line 60"/>
                <p:cNvSpPr>
                  <a:spLocks noChangeShapeType="1"/>
                </p:cNvSpPr>
                <p:nvPr/>
              </p:nvSpPr>
              <p:spPr bwMode="auto">
                <a:xfrm>
                  <a:off x="2256" y="1824"/>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81" name="Line 61"/>
                <p:cNvSpPr>
                  <a:spLocks noChangeShapeType="1"/>
                </p:cNvSpPr>
                <p:nvPr/>
              </p:nvSpPr>
              <p:spPr bwMode="auto">
                <a:xfrm>
                  <a:off x="2736" y="1296"/>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82" name="Line 62"/>
                <p:cNvSpPr>
                  <a:spLocks noChangeShapeType="1"/>
                </p:cNvSpPr>
                <p:nvPr/>
              </p:nvSpPr>
              <p:spPr bwMode="auto">
                <a:xfrm>
                  <a:off x="2320" y="1136"/>
                  <a:ext cx="18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83" name="Line 63"/>
                <p:cNvSpPr>
                  <a:spLocks noChangeShapeType="1"/>
                </p:cNvSpPr>
                <p:nvPr/>
              </p:nvSpPr>
              <p:spPr bwMode="auto">
                <a:xfrm flipV="1">
                  <a:off x="2704" y="1776"/>
                  <a:ext cx="33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89184" name="Line 64"/>
              <p:cNvSpPr>
                <a:spLocks noChangeShapeType="1"/>
              </p:cNvSpPr>
              <p:nvPr/>
            </p:nvSpPr>
            <p:spPr bwMode="auto">
              <a:xfrm flipH="1">
                <a:off x="2304"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89185" name="Line 65"/>
            <p:cNvSpPr>
              <a:spLocks noChangeShapeType="1"/>
            </p:cNvSpPr>
            <p:nvPr/>
          </p:nvSpPr>
          <p:spPr bwMode="auto">
            <a:xfrm>
              <a:off x="2448" y="18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89191" name="Group 71"/>
          <p:cNvGrpSpPr>
            <a:grpSpLocks/>
          </p:cNvGrpSpPr>
          <p:nvPr/>
        </p:nvGrpSpPr>
        <p:grpSpPr bwMode="auto">
          <a:xfrm>
            <a:off x="2133600" y="4091781"/>
            <a:ext cx="304800" cy="304800"/>
            <a:chOff x="1344" y="2976"/>
            <a:chExt cx="192" cy="192"/>
          </a:xfrm>
        </p:grpSpPr>
        <p:sp>
          <p:nvSpPr>
            <p:cNvPr id="389192" name="Line 72"/>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93" name="Line 73"/>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89194" name="Group 74"/>
          <p:cNvGrpSpPr>
            <a:grpSpLocks/>
          </p:cNvGrpSpPr>
          <p:nvPr/>
        </p:nvGrpSpPr>
        <p:grpSpPr bwMode="auto">
          <a:xfrm>
            <a:off x="6172200" y="4091781"/>
            <a:ext cx="304800" cy="304800"/>
            <a:chOff x="1344" y="2976"/>
            <a:chExt cx="192" cy="192"/>
          </a:xfrm>
        </p:grpSpPr>
        <p:sp>
          <p:nvSpPr>
            <p:cNvPr id="389195" name="Line 75"/>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96" name="Line 76"/>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89204" name="Group 84"/>
          <p:cNvGrpSpPr>
            <a:grpSpLocks/>
          </p:cNvGrpSpPr>
          <p:nvPr/>
        </p:nvGrpSpPr>
        <p:grpSpPr bwMode="auto">
          <a:xfrm>
            <a:off x="2133600" y="4472781"/>
            <a:ext cx="304800" cy="304800"/>
            <a:chOff x="1344" y="2976"/>
            <a:chExt cx="192" cy="192"/>
          </a:xfrm>
        </p:grpSpPr>
        <p:sp>
          <p:nvSpPr>
            <p:cNvPr id="389205" name="Line 85"/>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206" name="Line 86"/>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89207" name="Group 87"/>
          <p:cNvGrpSpPr>
            <a:grpSpLocks/>
          </p:cNvGrpSpPr>
          <p:nvPr/>
        </p:nvGrpSpPr>
        <p:grpSpPr bwMode="auto">
          <a:xfrm>
            <a:off x="6172200" y="4472781"/>
            <a:ext cx="304800" cy="304800"/>
            <a:chOff x="1344" y="2976"/>
            <a:chExt cx="192" cy="192"/>
          </a:xfrm>
        </p:grpSpPr>
        <p:sp>
          <p:nvSpPr>
            <p:cNvPr id="389208" name="Line 88"/>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209" name="Line 89"/>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 name="Left Arrow 5"/>
          <p:cNvSpPr/>
          <p:nvPr/>
        </p:nvSpPr>
        <p:spPr>
          <a:xfrm rot="19976656">
            <a:off x="4440646" y="1056481"/>
            <a:ext cx="1066800" cy="2794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Left Arrow 42"/>
          <p:cNvSpPr/>
          <p:nvPr/>
        </p:nvSpPr>
        <p:spPr>
          <a:xfrm rot="5400000">
            <a:off x="3101975" y="5425282"/>
            <a:ext cx="1066800" cy="2794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984625" y="5058630"/>
            <a:ext cx="4114800" cy="830997"/>
          </a:xfrm>
          <a:prstGeom prst="rect">
            <a:avLst/>
          </a:prstGeom>
          <a:solidFill>
            <a:schemeClr val="accent1">
              <a:lumMod val="75000"/>
            </a:schemeClr>
          </a:solidFill>
        </p:spPr>
        <p:txBody>
          <a:bodyPr wrap="square" rtlCol="0">
            <a:spAutoFit/>
          </a:bodyPr>
          <a:lstStyle/>
          <a:p>
            <a:r>
              <a:rPr lang="en-US" sz="2400" dirty="0" smtClean="0"/>
              <a:t>Go back to assigning “GREEN” to Queensland</a:t>
            </a:r>
            <a:endParaRPr lang="en-US" sz="2400" dirty="0"/>
          </a:p>
        </p:txBody>
      </p:sp>
    </p:spTree>
    <p:extLst>
      <p:ext uri="{BB962C8B-B14F-4D97-AF65-F5344CB8AC3E}">
        <p14:creationId xmlns:p14="http://schemas.microsoft.com/office/powerpoint/2010/main" val="172039895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ChangeArrowheads="1"/>
          </p:cNvSpPr>
          <p:nvPr/>
        </p:nvSpPr>
        <p:spPr bwMode="auto">
          <a:xfrm>
            <a:off x="1130300" y="4071143"/>
            <a:ext cx="1003300" cy="3937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47" name="Rectangle 3"/>
          <p:cNvSpPr>
            <a:spLocks noChangeArrowheads="1"/>
          </p:cNvSpPr>
          <p:nvPr/>
        </p:nvSpPr>
        <p:spPr bwMode="auto">
          <a:xfrm>
            <a:off x="3149600" y="4464843"/>
            <a:ext cx="1003300" cy="3937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90148" name="Group 4"/>
          <p:cNvGraphicFramePr>
            <a:graphicFrameLocks noGrp="1"/>
          </p:cNvGraphicFramePr>
          <p:nvPr>
            <p:extLst>
              <p:ext uri="{D42A27DB-BD31-4B8C-83A1-F6EECF244321}">
                <p14:modId xmlns:p14="http://schemas.microsoft.com/office/powerpoint/2010/main" val="118858411"/>
              </p:ext>
            </p:extLst>
          </p:nvPr>
        </p:nvGraphicFramePr>
        <p:xfrm>
          <a:off x="1143000" y="3283743"/>
          <a:ext cx="7010400" cy="1584960"/>
        </p:xfrm>
        <a:graphic>
          <a:graphicData uri="http://schemas.openxmlformats.org/drawingml/2006/table">
            <a:tbl>
              <a:tblPr/>
              <a:tblGrid>
                <a:gridCol w="1001713"/>
                <a:gridCol w="1001712"/>
                <a:gridCol w="1001713"/>
                <a:gridCol w="1000125"/>
                <a:gridCol w="1001712"/>
                <a:gridCol w="1001713"/>
                <a:gridCol w="1001712"/>
              </a:tblGrid>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WA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NSW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339933"/>
                          </a:solidFill>
                          <a:effectLst/>
                          <a:latin typeface="Tahoma" charset="0"/>
                        </a:rPr>
                        <a:t>2: 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F7F7F"/>
                    </a:solidFill>
                  </a:tcPr>
                </a:tc>
              </a:tr>
            </a:tbl>
          </a:graphicData>
        </a:graphic>
      </p:graphicFrame>
      <p:sp>
        <p:nvSpPr>
          <p:cNvPr id="390190" name="Rectangle 46"/>
          <p:cNvSpPr>
            <a:spLocks noGrp="1" noChangeArrowheads="1"/>
          </p:cNvSpPr>
          <p:nvPr>
            <p:ph type="title"/>
          </p:nvPr>
        </p:nvSpPr>
        <p:spPr>
          <a:xfrm>
            <a:off x="457200" y="152718"/>
            <a:ext cx="5791200" cy="767035"/>
          </a:xfrm>
        </p:spPr>
        <p:txBody>
          <a:bodyPr/>
          <a:lstStyle/>
          <a:p>
            <a:r>
              <a:rPr lang="en-US" sz="4000" b="1" dirty="0"/>
              <a:t>Map Coloring</a:t>
            </a:r>
            <a:r>
              <a:rPr lang="en-US" sz="4000" b="1" dirty="0" smtClean="0"/>
              <a:t>: CP</a:t>
            </a:r>
            <a:endParaRPr lang="en-US" sz="4000" b="1" dirty="0"/>
          </a:p>
        </p:txBody>
      </p:sp>
      <p:grpSp>
        <p:nvGrpSpPr>
          <p:cNvPr id="390191" name="Group 47"/>
          <p:cNvGrpSpPr>
            <a:grpSpLocks/>
          </p:cNvGrpSpPr>
          <p:nvPr/>
        </p:nvGrpSpPr>
        <p:grpSpPr bwMode="auto">
          <a:xfrm>
            <a:off x="2362200" y="1226343"/>
            <a:ext cx="3679825" cy="1671638"/>
            <a:chOff x="1488" y="1152"/>
            <a:chExt cx="2318" cy="1053"/>
          </a:xfrm>
        </p:grpSpPr>
        <p:grpSp>
          <p:nvGrpSpPr>
            <p:cNvPr id="390192" name="Group 48"/>
            <p:cNvGrpSpPr>
              <a:grpSpLocks/>
            </p:cNvGrpSpPr>
            <p:nvPr/>
          </p:nvGrpSpPr>
          <p:grpSpPr bwMode="auto">
            <a:xfrm>
              <a:off x="1488" y="1152"/>
              <a:ext cx="2318" cy="1053"/>
              <a:chOff x="1488" y="1152"/>
              <a:chExt cx="2318" cy="1053"/>
            </a:xfrm>
          </p:grpSpPr>
          <p:sp>
            <p:nvSpPr>
              <p:cNvPr id="390193" name="Text Box 49"/>
              <p:cNvSpPr txBox="1">
                <a:spLocks noChangeArrowheads="1"/>
              </p:cNvSpPr>
              <p:nvPr/>
            </p:nvSpPr>
            <p:spPr bwMode="auto">
              <a:xfrm>
                <a:off x="3600" y="1632"/>
                <a:ext cx="20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T</a:t>
                </a:r>
              </a:p>
            </p:txBody>
          </p:sp>
          <p:grpSp>
            <p:nvGrpSpPr>
              <p:cNvPr id="390194" name="Group 50"/>
              <p:cNvGrpSpPr>
                <a:grpSpLocks/>
              </p:cNvGrpSpPr>
              <p:nvPr/>
            </p:nvGrpSpPr>
            <p:grpSpPr bwMode="auto">
              <a:xfrm>
                <a:off x="1488" y="1152"/>
                <a:ext cx="1830" cy="1053"/>
                <a:chOff x="1430" y="1008"/>
                <a:chExt cx="1830" cy="1053"/>
              </a:xfrm>
            </p:grpSpPr>
            <p:sp>
              <p:nvSpPr>
                <p:cNvPr id="390195" name="Text Box 51"/>
                <p:cNvSpPr txBox="1">
                  <a:spLocks noChangeArrowheads="1"/>
                </p:cNvSpPr>
                <p:nvPr/>
              </p:nvSpPr>
              <p:spPr bwMode="auto">
                <a:xfrm>
                  <a:off x="1430" y="1316"/>
                  <a:ext cx="33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390196" name="Text Box 52"/>
                <p:cNvSpPr txBox="1">
                  <a:spLocks noChangeArrowheads="1"/>
                </p:cNvSpPr>
                <p:nvPr/>
              </p:nvSpPr>
              <p:spPr bwMode="auto">
                <a:xfrm>
                  <a:off x="2016" y="1008"/>
                  <a:ext cx="30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NT</a:t>
                  </a:r>
                </a:p>
              </p:txBody>
            </p:sp>
            <p:sp>
              <p:nvSpPr>
                <p:cNvPr id="390197" name="Text Box 53"/>
                <p:cNvSpPr txBox="1">
                  <a:spLocks noChangeArrowheads="1"/>
                </p:cNvSpPr>
                <p:nvPr/>
              </p:nvSpPr>
              <p:spPr bwMode="auto">
                <a:xfrm>
                  <a:off x="2112" y="1584"/>
                  <a:ext cx="28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SA</a:t>
                  </a:r>
                </a:p>
              </p:txBody>
            </p:sp>
            <p:sp>
              <p:nvSpPr>
                <p:cNvPr id="390198" name="Text Box 54"/>
                <p:cNvSpPr txBox="1">
                  <a:spLocks noChangeArrowheads="1"/>
                </p:cNvSpPr>
                <p:nvPr/>
              </p:nvSpPr>
              <p:spPr bwMode="auto">
                <a:xfrm>
                  <a:off x="2496" y="1152"/>
                  <a:ext cx="22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Q</a:t>
                  </a:r>
                </a:p>
              </p:txBody>
            </p:sp>
            <p:sp>
              <p:nvSpPr>
                <p:cNvPr id="390199" name="Text Box 55"/>
                <p:cNvSpPr txBox="1">
                  <a:spLocks noChangeArrowheads="1"/>
                </p:cNvSpPr>
                <p:nvPr/>
              </p:nvSpPr>
              <p:spPr bwMode="auto">
                <a:xfrm>
                  <a:off x="2832" y="1536"/>
                  <a:ext cx="42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NSW</a:t>
                  </a:r>
                </a:p>
              </p:txBody>
            </p:sp>
            <p:sp>
              <p:nvSpPr>
                <p:cNvPr id="390200" name="Text Box 56"/>
                <p:cNvSpPr txBox="1">
                  <a:spLocks noChangeArrowheads="1"/>
                </p:cNvSpPr>
                <p:nvPr/>
              </p:nvSpPr>
              <p:spPr bwMode="auto">
                <a:xfrm>
                  <a:off x="2496" y="1824"/>
                  <a:ext cx="20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t>
                  </a:r>
                </a:p>
              </p:txBody>
            </p:sp>
            <p:sp>
              <p:nvSpPr>
                <p:cNvPr id="390201" name="Line 57"/>
                <p:cNvSpPr>
                  <a:spLocks noChangeShapeType="1"/>
                </p:cNvSpPr>
                <p:nvPr/>
              </p:nvSpPr>
              <p:spPr bwMode="auto">
                <a:xfrm flipV="1">
                  <a:off x="1776" y="11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02" name="Line 58"/>
                <p:cNvSpPr>
                  <a:spLocks noChangeShapeType="1"/>
                </p:cNvSpPr>
                <p:nvPr/>
              </p:nvSpPr>
              <p:spPr bwMode="auto">
                <a:xfrm>
                  <a:off x="1776" y="1440"/>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03" name="Line 59"/>
                <p:cNvSpPr>
                  <a:spLocks noChangeShapeType="1"/>
                </p:cNvSpPr>
                <p:nvPr/>
              </p:nvSpPr>
              <p:spPr bwMode="auto">
                <a:xfrm>
                  <a:off x="2160" y="1248"/>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04" name="Line 60"/>
                <p:cNvSpPr>
                  <a:spLocks noChangeShapeType="1"/>
                </p:cNvSpPr>
                <p:nvPr/>
              </p:nvSpPr>
              <p:spPr bwMode="auto">
                <a:xfrm>
                  <a:off x="2256" y="1824"/>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05" name="Line 61"/>
                <p:cNvSpPr>
                  <a:spLocks noChangeShapeType="1"/>
                </p:cNvSpPr>
                <p:nvPr/>
              </p:nvSpPr>
              <p:spPr bwMode="auto">
                <a:xfrm>
                  <a:off x="2736" y="1296"/>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06" name="Line 62"/>
                <p:cNvSpPr>
                  <a:spLocks noChangeShapeType="1"/>
                </p:cNvSpPr>
                <p:nvPr/>
              </p:nvSpPr>
              <p:spPr bwMode="auto">
                <a:xfrm>
                  <a:off x="2320" y="1136"/>
                  <a:ext cx="18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07" name="Line 63"/>
                <p:cNvSpPr>
                  <a:spLocks noChangeShapeType="1"/>
                </p:cNvSpPr>
                <p:nvPr/>
              </p:nvSpPr>
              <p:spPr bwMode="auto">
                <a:xfrm flipV="1">
                  <a:off x="2704" y="1776"/>
                  <a:ext cx="33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90208" name="Line 64"/>
              <p:cNvSpPr>
                <a:spLocks noChangeShapeType="1"/>
              </p:cNvSpPr>
              <p:nvPr/>
            </p:nvSpPr>
            <p:spPr bwMode="auto">
              <a:xfrm flipH="1">
                <a:off x="2304"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90209" name="Line 65"/>
            <p:cNvSpPr>
              <a:spLocks noChangeShapeType="1"/>
            </p:cNvSpPr>
            <p:nvPr/>
          </p:nvSpPr>
          <p:spPr bwMode="auto">
            <a:xfrm>
              <a:off x="2448" y="18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0210" name="Group 66"/>
          <p:cNvGrpSpPr>
            <a:grpSpLocks/>
          </p:cNvGrpSpPr>
          <p:nvPr/>
        </p:nvGrpSpPr>
        <p:grpSpPr bwMode="auto">
          <a:xfrm>
            <a:off x="2133600" y="4121943"/>
            <a:ext cx="304800" cy="304800"/>
            <a:chOff x="1344" y="2976"/>
            <a:chExt cx="192" cy="192"/>
          </a:xfrm>
        </p:grpSpPr>
        <p:sp>
          <p:nvSpPr>
            <p:cNvPr id="390211" name="Line 67"/>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12" name="Line 68"/>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0213" name="Group 69"/>
          <p:cNvGrpSpPr>
            <a:grpSpLocks/>
          </p:cNvGrpSpPr>
          <p:nvPr/>
        </p:nvGrpSpPr>
        <p:grpSpPr bwMode="auto">
          <a:xfrm>
            <a:off x="6172200" y="4121943"/>
            <a:ext cx="304800" cy="304800"/>
            <a:chOff x="1344" y="2976"/>
            <a:chExt cx="192" cy="192"/>
          </a:xfrm>
        </p:grpSpPr>
        <p:sp>
          <p:nvSpPr>
            <p:cNvPr id="390214" name="Line 70"/>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15" name="Line 71"/>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0216" name="Group 72"/>
          <p:cNvGrpSpPr>
            <a:grpSpLocks/>
          </p:cNvGrpSpPr>
          <p:nvPr/>
        </p:nvGrpSpPr>
        <p:grpSpPr bwMode="auto">
          <a:xfrm>
            <a:off x="2362200" y="4579143"/>
            <a:ext cx="304800" cy="304800"/>
            <a:chOff x="1344" y="2976"/>
            <a:chExt cx="192" cy="192"/>
          </a:xfrm>
        </p:grpSpPr>
        <p:sp>
          <p:nvSpPr>
            <p:cNvPr id="390217" name="Line 73"/>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18" name="Line 74"/>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0219" name="Group 75"/>
          <p:cNvGrpSpPr>
            <a:grpSpLocks/>
          </p:cNvGrpSpPr>
          <p:nvPr/>
        </p:nvGrpSpPr>
        <p:grpSpPr bwMode="auto">
          <a:xfrm>
            <a:off x="4343400" y="4502943"/>
            <a:ext cx="304800" cy="304800"/>
            <a:chOff x="1344" y="2976"/>
            <a:chExt cx="192" cy="192"/>
          </a:xfrm>
        </p:grpSpPr>
        <p:sp>
          <p:nvSpPr>
            <p:cNvPr id="390220" name="Line 76"/>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21" name="Line 77"/>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0222" name="Group 78"/>
          <p:cNvGrpSpPr>
            <a:grpSpLocks/>
          </p:cNvGrpSpPr>
          <p:nvPr/>
        </p:nvGrpSpPr>
        <p:grpSpPr bwMode="auto">
          <a:xfrm>
            <a:off x="6324600" y="4579143"/>
            <a:ext cx="304800" cy="304800"/>
            <a:chOff x="1344" y="2976"/>
            <a:chExt cx="192" cy="192"/>
          </a:xfrm>
        </p:grpSpPr>
        <p:sp>
          <p:nvSpPr>
            <p:cNvPr id="390223" name="Line 79"/>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24" name="Line 80"/>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0225" name="Group 81"/>
          <p:cNvGrpSpPr>
            <a:grpSpLocks/>
          </p:cNvGrpSpPr>
          <p:nvPr/>
        </p:nvGrpSpPr>
        <p:grpSpPr bwMode="auto">
          <a:xfrm>
            <a:off x="6172200" y="4579143"/>
            <a:ext cx="304800" cy="304800"/>
            <a:chOff x="1344" y="2976"/>
            <a:chExt cx="192" cy="192"/>
          </a:xfrm>
        </p:grpSpPr>
        <p:sp>
          <p:nvSpPr>
            <p:cNvPr id="390226" name="Line 82"/>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27" name="Line 83"/>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0228" name="Group 84"/>
          <p:cNvGrpSpPr>
            <a:grpSpLocks/>
          </p:cNvGrpSpPr>
          <p:nvPr/>
        </p:nvGrpSpPr>
        <p:grpSpPr bwMode="auto">
          <a:xfrm>
            <a:off x="2133600" y="4579143"/>
            <a:ext cx="304800" cy="304800"/>
            <a:chOff x="1344" y="2976"/>
            <a:chExt cx="192" cy="192"/>
          </a:xfrm>
        </p:grpSpPr>
        <p:sp>
          <p:nvSpPr>
            <p:cNvPr id="390229" name="Line 85"/>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0230" name="Line 86"/>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6" name="TextBox 45"/>
          <p:cNvSpPr txBox="1"/>
          <p:nvPr/>
        </p:nvSpPr>
        <p:spPr>
          <a:xfrm>
            <a:off x="3902075" y="4898054"/>
            <a:ext cx="4114800" cy="1200328"/>
          </a:xfrm>
          <a:prstGeom prst="rect">
            <a:avLst/>
          </a:prstGeom>
          <a:solidFill>
            <a:srgbClr val="649B1B"/>
          </a:solidFill>
        </p:spPr>
        <p:txBody>
          <a:bodyPr wrap="square" rtlCol="0">
            <a:spAutoFit/>
          </a:bodyPr>
          <a:lstStyle/>
          <a:p>
            <a:r>
              <a:rPr lang="en-US" sz="2400" dirty="0" smtClean="0"/>
              <a:t>Immediate propagation removes GREEN for NSW, SA &amp; NT</a:t>
            </a:r>
            <a:endParaRPr lang="en-US" sz="2400" dirty="0"/>
          </a:p>
        </p:txBody>
      </p:sp>
      <p:sp>
        <p:nvSpPr>
          <p:cNvPr id="47" name="Left Arrow 46"/>
          <p:cNvSpPr/>
          <p:nvPr/>
        </p:nvSpPr>
        <p:spPr>
          <a:xfrm rot="19976656">
            <a:off x="4440646" y="1056481"/>
            <a:ext cx="1066800" cy="2794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Left Arrow 47"/>
          <p:cNvSpPr/>
          <p:nvPr/>
        </p:nvSpPr>
        <p:spPr>
          <a:xfrm rot="5400000">
            <a:off x="3101975" y="5425282"/>
            <a:ext cx="1066800" cy="2794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198734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311" name="Rectangle 143"/>
          <p:cNvSpPr>
            <a:spLocks noChangeArrowheads="1"/>
          </p:cNvSpPr>
          <p:nvPr/>
        </p:nvSpPr>
        <p:spPr bwMode="auto">
          <a:xfrm>
            <a:off x="3100387" y="4475162"/>
            <a:ext cx="1003300" cy="3810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170" name="Rectangle 2"/>
          <p:cNvSpPr>
            <a:spLocks noChangeArrowheads="1"/>
          </p:cNvSpPr>
          <p:nvPr/>
        </p:nvSpPr>
        <p:spPr bwMode="auto">
          <a:xfrm>
            <a:off x="1081087" y="4068762"/>
            <a:ext cx="1003300" cy="3810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173" name="Rectangle 5"/>
          <p:cNvSpPr>
            <a:spLocks noGrp="1" noChangeArrowheads="1"/>
          </p:cNvSpPr>
          <p:nvPr>
            <p:ph type="title"/>
          </p:nvPr>
        </p:nvSpPr>
        <p:spPr>
          <a:xfrm>
            <a:off x="457200" y="152718"/>
            <a:ext cx="5791200" cy="840031"/>
          </a:xfrm>
        </p:spPr>
        <p:txBody>
          <a:bodyPr/>
          <a:lstStyle/>
          <a:p>
            <a:r>
              <a:rPr lang="en-US" sz="4000" b="1" dirty="0"/>
              <a:t>Map Coloring: </a:t>
            </a:r>
            <a:r>
              <a:rPr lang="en-US" sz="4000" b="1" dirty="0" smtClean="0"/>
              <a:t>CP</a:t>
            </a:r>
            <a:endParaRPr lang="en-US" sz="4000" b="1" dirty="0"/>
          </a:p>
        </p:txBody>
      </p:sp>
      <p:graphicFrame>
        <p:nvGraphicFramePr>
          <p:cNvPr id="391253" name="Group 85"/>
          <p:cNvGraphicFramePr>
            <a:graphicFrameLocks noGrp="1"/>
          </p:cNvGraphicFramePr>
          <p:nvPr>
            <p:extLst>
              <p:ext uri="{D42A27DB-BD31-4B8C-83A1-F6EECF244321}">
                <p14:modId xmlns:p14="http://schemas.microsoft.com/office/powerpoint/2010/main" val="4068151308"/>
              </p:ext>
            </p:extLst>
          </p:nvPr>
        </p:nvGraphicFramePr>
        <p:xfrm>
          <a:off x="1093787" y="3281362"/>
          <a:ext cx="7010400" cy="1584960"/>
        </p:xfrm>
        <a:graphic>
          <a:graphicData uri="http://schemas.openxmlformats.org/drawingml/2006/table">
            <a:tbl>
              <a:tblPr/>
              <a:tblGrid>
                <a:gridCol w="1001713"/>
                <a:gridCol w="1001712"/>
                <a:gridCol w="1001713"/>
                <a:gridCol w="1000125"/>
                <a:gridCol w="1001712"/>
                <a:gridCol w="1001713"/>
                <a:gridCol w="1001712"/>
              </a:tblGrid>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WA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NSW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339933"/>
                          </a:solidFill>
                          <a:effectLst/>
                          <a:latin typeface="Tahoma"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r>
            </a:tbl>
          </a:graphicData>
        </a:graphic>
      </p:graphicFrame>
      <p:grpSp>
        <p:nvGrpSpPr>
          <p:cNvPr id="391224" name="Group 56"/>
          <p:cNvGrpSpPr>
            <a:grpSpLocks/>
          </p:cNvGrpSpPr>
          <p:nvPr/>
        </p:nvGrpSpPr>
        <p:grpSpPr bwMode="auto">
          <a:xfrm>
            <a:off x="2312987" y="1223962"/>
            <a:ext cx="3679825" cy="1671638"/>
            <a:chOff x="1488" y="1152"/>
            <a:chExt cx="2318" cy="1053"/>
          </a:xfrm>
        </p:grpSpPr>
        <p:grpSp>
          <p:nvGrpSpPr>
            <p:cNvPr id="391225" name="Group 57"/>
            <p:cNvGrpSpPr>
              <a:grpSpLocks/>
            </p:cNvGrpSpPr>
            <p:nvPr/>
          </p:nvGrpSpPr>
          <p:grpSpPr bwMode="auto">
            <a:xfrm>
              <a:off x="1488" y="1152"/>
              <a:ext cx="2318" cy="1053"/>
              <a:chOff x="1488" y="1152"/>
              <a:chExt cx="2318" cy="1053"/>
            </a:xfrm>
          </p:grpSpPr>
          <p:sp>
            <p:nvSpPr>
              <p:cNvPr id="391226" name="Text Box 58"/>
              <p:cNvSpPr txBox="1">
                <a:spLocks noChangeArrowheads="1"/>
              </p:cNvSpPr>
              <p:nvPr/>
            </p:nvSpPr>
            <p:spPr bwMode="auto">
              <a:xfrm>
                <a:off x="3600" y="1632"/>
                <a:ext cx="20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T</a:t>
                </a:r>
              </a:p>
            </p:txBody>
          </p:sp>
          <p:grpSp>
            <p:nvGrpSpPr>
              <p:cNvPr id="391227" name="Group 59"/>
              <p:cNvGrpSpPr>
                <a:grpSpLocks/>
              </p:cNvGrpSpPr>
              <p:nvPr/>
            </p:nvGrpSpPr>
            <p:grpSpPr bwMode="auto">
              <a:xfrm>
                <a:off x="1488" y="1152"/>
                <a:ext cx="1830" cy="1053"/>
                <a:chOff x="1430" y="1008"/>
                <a:chExt cx="1830" cy="1053"/>
              </a:xfrm>
            </p:grpSpPr>
            <p:sp>
              <p:nvSpPr>
                <p:cNvPr id="391228" name="Text Box 60"/>
                <p:cNvSpPr txBox="1">
                  <a:spLocks noChangeArrowheads="1"/>
                </p:cNvSpPr>
                <p:nvPr/>
              </p:nvSpPr>
              <p:spPr bwMode="auto">
                <a:xfrm>
                  <a:off x="1430" y="1316"/>
                  <a:ext cx="33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391229" name="Text Box 61"/>
                <p:cNvSpPr txBox="1">
                  <a:spLocks noChangeArrowheads="1"/>
                </p:cNvSpPr>
                <p:nvPr/>
              </p:nvSpPr>
              <p:spPr bwMode="auto">
                <a:xfrm>
                  <a:off x="2016" y="1008"/>
                  <a:ext cx="30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NT</a:t>
                  </a:r>
                </a:p>
              </p:txBody>
            </p:sp>
            <p:sp>
              <p:nvSpPr>
                <p:cNvPr id="391230" name="Text Box 62"/>
                <p:cNvSpPr txBox="1">
                  <a:spLocks noChangeArrowheads="1"/>
                </p:cNvSpPr>
                <p:nvPr/>
              </p:nvSpPr>
              <p:spPr bwMode="auto">
                <a:xfrm>
                  <a:off x="2112" y="1584"/>
                  <a:ext cx="28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SA</a:t>
                  </a:r>
                </a:p>
              </p:txBody>
            </p:sp>
            <p:sp>
              <p:nvSpPr>
                <p:cNvPr id="391231" name="Text Box 63"/>
                <p:cNvSpPr txBox="1">
                  <a:spLocks noChangeArrowheads="1"/>
                </p:cNvSpPr>
                <p:nvPr/>
              </p:nvSpPr>
              <p:spPr bwMode="auto">
                <a:xfrm>
                  <a:off x="2496" y="1152"/>
                  <a:ext cx="22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Q</a:t>
                  </a:r>
                </a:p>
              </p:txBody>
            </p:sp>
            <p:sp>
              <p:nvSpPr>
                <p:cNvPr id="391232" name="Text Box 64"/>
                <p:cNvSpPr txBox="1">
                  <a:spLocks noChangeArrowheads="1"/>
                </p:cNvSpPr>
                <p:nvPr/>
              </p:nvSpPr>
              <p:spPr bwMode="auto">
                <a:xfrm>
                  <a:off x="2832" y="1536"/>
                  <a:ext cx="42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NSW</a:t>
                  </a:r>
                </a:p>
              </p:txBody>
            </p:sp>
            <p:sp>
              <p:nvSpPr>
                <p:cNvPr id="391233" name="Text Box 65"/>
                <p:cNvSpPr txBox="1">
                  <a:spLocks noChangeArrowheads="1"/>
                </p:cNvSpPr>
                <p:nvPr/>
              </p:nvSpPr>
              <p:spPr bwMode="auto">
                <a:xfrm>
                  <a:off x="2496" y="1824"/>
                  <a:ext cx="20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t>
                  </a:r>
                </a:p>
              </p:txBody>
            </p:sp>
            <p:sp>
              <p:nvSpPr>
                <p:cNvPr id="391234" name="Line 66"/>
                <p:cNvSpPr>
                  <a:spLocks noChangeShapeType="1"/>
                </p:cNvSpPr>
                <p:nvPr/>
              </p:nvSpPr>
              <p:spPr bwMode="auto">
                <a:xfrm flipV="1">
                  <a:off x="1776" y="11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35" name="Line 67"/>
                <p:cNvSpPr>
                  <a:spLocks noChangeShapeType="1"/>
                </p:cNvSpPr>
                <p:nvPr/>
              </p:nvSpPr>
              <p:spPr bwMode="auto">
                <a:xfrm>
                  <a:off x="1776" y="1440"/>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36" name="Line 68"/>
                <p:cNvSpPr>
                  <a:spLocks noChangeShapeType="1"/>
                </p:cNvSpPr>
                <p:nvPr/>
              </p:nvSpPr>
              <p:spPr bwMode="auto">
                <a:xfrm>
                  <a:off x="2160" y="1248"/>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37" name="Line 69"/>
                <p:cNvSpPr>
                  <a:spLocks noChangeShapeType="1"/>
                </p:cNvSpPr>
                <p:nvPr/>
              </p:nvSpPr>
              <p:spPr bwMode="auto">
                <a:xfrm>
                  <a:off x="2256" y="1824"/>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38" name="Line 70"/>
                <p:cNvSpPr>
                  <a:spLocks noChangeShapeType="1"/>
                </p:cNvSpPr>
                <p:nvPr/>
              </p:nvSpPr>
              <p:spPr bwMode="auto">
                <a:xfrm>
                  <a:off x="2736" y="1296"/>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39" name="Line 71"/>
                <p:cNvSpPr>
                  <a:spLocks noChangeShapeType="1"/>
                </p:cNvSpPr>
                <p:nvPr/>
              </p:nvSpPr>
              <p:spPr bwMode="auto">
                <a:xfrm>
                  <a:off x="2320" y="1136"/>
                  <a:ext cx="18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40" name="Line 72"/>
                <p:cNvSpPr>
                  <a:spLocks noChangeShapeType="1"/>
                </p:cNvSpPr>
                <p:nvPr/>
              </p:nvSpPr>
              <p:spPr bwMode="auto">
                <a:xfrm flipV="1">
                  <a:off x="2704" y="1776"/>
                  <a:ext cx="33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91241" name="Line 73"/>
              <p:cNvSpPr>
                <a:spLocks noChangeShapeType="1"/>
              </p:cNvSpPr>
              <p:nvPr/>
            </p:nvSpPr>
            <p:spPr bwMode="auto">
              <a:xfrm flipH="1">
                <a:off x="2304"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91242" name="Line 74"/>
            <p:cNvSpPr>
              <a:spLocks noChangeShapeType="1"/>
            </p:cNvSpPr>
            <p:nvPr/>
          </p:nvSpPr>
          <p:spPr bwMode="auto">
            <a:xfrm flipH="1">
              <a:off x="2304"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43" name="Line 75"/>
            <p:cNvSpPr>
              <a:spLocks noChangeShapeType="1"/>
            </p:cNvSpPr>
            <p:nvPr/>
          </p:nvSpPr>
          <p:spPr bwMode="auto">
            <a:xfrm>
              <a:off x="2448" y="18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56" name="Group 88"/>
          <p:cNvGrpSpPr>
            <a:grpSpLocks/>
          </p:cNvGrpSpPr>
          <p:nvPr/>
        </p:nvGrpSpPr>
        <p:grpSpPr bwMode="auto">
          <a:xfrm>
            <a:off x="2084387" y="4119562"/>
            <a:ext cx="304800" cy="304800"/>
            <a:chOff x="1344" y="2976"/>
            <a:chExt cx="192" cy="192"/>
          </a:xfrm>
        </p:grpSpPr>
        <p:sp>
          <p:nvSpPr>
            <p:cNvPr id="391257" name="Line 89"/>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58" name="Line 90"/>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59" name="Group 91"/>
          <p:cNvGrpSpPr>
            <a:grpSpLocks/>
          </p:cNvGrpSpPr>
          <p:nvPr/>
        </p:nvGrpSpPr>
        <p:grpSpPr bwMode="auto">
          <a:xfrm>
            <a:off x="6122987" y="4119562"/>
            <a:ext cx="304800" cy="304800"/>
            <a:chOff x="1344" y="2976"/>
            <a:chExt cx="192" cy="192"/>
          </a:xfrm>
        </p:grpSpPr>
        <p:sp>
          <p:nvSpPr>
            <p:cNvPr id="391260" name="Line 92"/>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61" name="Line 93"/>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79" name="Group 111"/>
          <p:cNvGrpSpPr>
            <a:grpSpLocks/>
          </p:cNvGrpSpPr>
          <p:nvPr/>
        </p:nvGrpSpPr>
        <p:grpSpPr bwMode="auto">
          <a:xfrm>
            <a:off x="2312987" y="4576762"/>
            <a:ext cx="304800" cy="304800"/>
            <a:chOff x="1344" y="2976"/>
            <a:chExt cx="192" cy="192"/>
          </a:xfrm>
        </p:grpSpPr>
        <p:sp>
          <p:nvSpPr>
            <p:cNvPr id="391280" name="Line 112"/>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81" name="Line 113"/>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82" name="Group 114"/>
          <p:cNvGrpSpPr>
            <a:grpSpLocks/>
          </p:cNvGrpSpPr>
          <p:nvPr/>
        </p:nvGrpSpPr>
        <p:grpSpPr bwMode="auto">
          <a:xfrm>
            <a:off x="4294187" y="4500562"/>
            <a:ext cx="304800" cy="304800"/>
            <a:chOff x="1344" y="2976"/>
            <a:chExt cx="192" cy="192"/>
          </a:xfrm>
        </p:grpSpPr>
        <p:sp>
          <p:nvSpPr>
            <p:cNvPr id="391283" name="Line 115"/>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84" name="Line 116"/>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85" name="Group 117"/>
          <p:cNvGrpSpPr>
            <a:grpSpLocks/>
          </p:cNvGrpSpPr>
          <p:nvPr/>
        </p:nvGrpSpPr>
        <p:grpSpPr bwMode="auto">
          <a:xfrm>
            <a:off x="6275387" y="4576762"/>
            <a:ext cx="304800" cy="304800"/>
            <a:chOff x="1344" y="2976"/>
            <a:chExt cx="192" cy="192"/>
          </a:xfrm>
        </p:grpSpPr>
        <p:sp>
          <p:nvSpPr>
            <p:cNvPr id="391286" name="Line 118"/>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87" name="Line 119"/>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88" name="Group 120"/>
          <p:cNvGrpSpPr>
            <a:grpSpLocks/>
          </p:cNvGrpSpPr>
          <p:nvPr/>
        </p:nvGrpSpPr>
        <p:grpSpPr bwMode="auto">
          <a:xfrm>
            <a:off x="6122987" y="4576762"/>
            <a:ext cx="304800" cy="304800"/>
            <a:chOff x="1344" y="2976"/>
            <a:chExt cx="192" cy="192"/>
          </a:xfrm>
        </p:grpSpPr>
        <p:sp>
          <p:nvSpPr>
            <p:cNvPr id="391289" name="Line 121"/>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90" name="Line 122"/>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91" name="Group 123"/>
          <p:cNvGrpSpPr>
            <a:grpSpLocks/>
          </p:cNvGrpSpPr>
          <p:nvPr/>
        </p:nvGrpSpPr>
        <p:grpSpPr bwMode="auto">
          <a:xfrm>
            <a:off x="2084387" y="4576762"/>
            <a:ext cx="304800" cy="304800"/>
            <a:chOff x="1344" y="2976"/>
            <a:chExt cx="192" cy="192"/>
          </a:xfrm>
        </p:grpSpPr>
        <p:sp>
          <p:nvSpPr>
            <p:cNvPr id="391292" name="Line 124"/>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93" name="Line 125"/>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3" name="Left Arrow 62"/>
          <p:cNvSpPr/>
          <p:nvPr/>
        </p:nvSpPr>
        <p:spPr>
          <a:xfrm rot="10800000">
            <a:off x="1918879" y="1223962"/>
            <a:ext cx="1066800" cy="2794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2849562" y="5151879"/>
            <a:ext cx="5237163" cy="1200328"/>
          </a:xfrm>
          <a:prstGeom prst="rect">
            <a:avLst/>
          </a:prstGeom>
          <a:solidFill>
            <a:srgbClr val="649B1B"/>
          </a:solidFill>
        </p:spPr>
        <p:txBody>
          <a:bodyPr wrap="square" rtlCol="0">
            <a:spAutoFit/>
          </a:bodyPr>
          <a:lstStyle/>
          <a:p>
            <a:r>
              <a:rPr lang="en-US" sz="2400" dirty="0" smtClean="0"/>
              <a:t>Since possible values for NT changed, continue to check arc consistency from NT</a:t>
            </a:r>
            <a:endParaRPr lang="en-US" sz="2400" dirty="0"/>
          </a:p>
        </p:txBody>
      </p:sp>
      <p:sp>
        <p:nvSpPr>
          <p:cNvPr id="65" name="Left Arrow 64"/>
          <p:cNvSpPr/>
          <p:nvPr/>
        </p:nvSpPr>
        <p:spPr>
          <a:xfrm rot="5400000">
            <a:off x="1919287" y="5509637"/>
            <a:ext cx="1066800" cy="2794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606405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311" name="Rectangle 143"/>
          <p:cNvSpPr>
            <a:spLocks noChangeArrowheads="1"/>
          </p:cNvSpPr>
          <p:nvPr/>
        </p:nvSpPr>
        <p:spPr bwMode="auto">
          <a:xfrm>
            <a:off x="3100387" y="4475162"/>
            <a:ext cx="1003300" cy="3810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170" name="Rectangle 2"/>
          <p:cNvSpPr>
            <a:spLocks noChangeArrowheads="1"/>
          </p:cNvSpPr>
          <p:nvPr/>
        </p:nvSpPr>
        <p:spPr bwMode="auto">
          <a:xfrm>
            <a:off x="1081087" y="4068762"/>
            <a:ext cx="1003300" cy="3810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173" name="Rectangle 5"/>
          <p:cNvSpPr>
            <a:spLocks noGrp="1" noChangeArrowheads="1"/>
          </p:cNvSpPr>
          <p:nvPr>
            <p:ph type="title"/>
          </p:nvPr>
        </p:nvSpPr>
        <p:spPr>
          <a:xfrm>
            <a:off x="457200" y="152718"/>
            <a:ext cx="5791200" cy="854631"/>
          </a:xfrm>
        </p:spPr>
        <p:txBody>
          <a:bodyPr/>
          <a:lstStyle/>
          <a:p>
            <a:r>
              <a:rPr lang="en-US" sz="4000" b="1" dirty="0"/>
              <a:t>Map Coloring: </a:t>
            </a:r>
            <a:r>
              <a:rPr lang="en-US" sz="4000" b="1" dirty="0" smtClean="0"/>
              <a:t>CP</a:t>
            </a:r>
            <a:endParaRPr lang="en-US" sz="4000" b="1" dirty="0"/>
          </a:p>
        </p:txBody>
      </p:sp>
      <p:graphicFrame>
        <p:nvGraphicFramePr>
          <p:cNvPr id="391253" name="Group 85"/>
          <p:cNvGraphicFramePr>
            <a:graphicFrameLocks noGrp="1"/>
          </p:cNvGraphicFramePr>
          <p:nvPr>
            <p:extLst>
              <p:ext uri="{D42A27DB-BD31-4B8C-83A1-F6EECF244321}">
                <p14:modId xmlns:p14="http://schemas.microsoft.com/office/powerpoint/2010/main" val="352452972"/>
              </p:ext>
            </p:extLst>
          </p:nvPr>
        </p:nvGraphicFramePr>
        <p:xfrm>
          <a:off x="1093787" y="3281362"/>
          <a:ext cx="7010400" cy="1584960"/>
        </p:xfrm>
        <a:graphic>
          <a:graphicData uri="http://schemas.openxmlformats.org/drawingml/2006/table">
            <a:tbl>
              <a:tblPr/>
              <a:tblGrid>
                <a:gridCol w="1001713"/>
                <a:gridCol w="1001712"/>
                <a:gridCol w="1001713"/>
                <a:gridCol w="1000125"/>
                <a:gridCol w="1001712"/>
                <a:gridCol w="1001713"/>
                <a:gridCol w="1001712"/>
              </a:tblGrid>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WA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chemeClr val="tx1"/>
                          </a:solidFill>
                          <a:effectLst/>
                          <a:latin typeface="Tahoma"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NSW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r>
                        <a:rPr kumimoji="0" lang="en-US" sz="2000" b="0" i="0" u="none" strike="noStrike" cap="none" normalizeH="0" baseline="0" smtClean="0">
                          <a:ln>
                            <a:noFill/>
                          </a:ln>
                          <a:solidFill>
                            <a:srgbClr val="339933"/>
                          </a:solidFill>
                          <a:effectLst/>
                          <a:latin typeface="Tahoma" charset="0"/>
                        </a:rPr>
                        <a:t>G</a:t>
                      </a:r>
                      <a:r>
                        <a:rPr kumimoji="0" lang="en-US" sz="2000" b="0" i="0" u="none" strike="noStrike" cap="none" normalizeH="0" baseline="0" smtClean="0">
                          <a:ln>
                            <a:noFill/>
                          </a:ln>
                          <a:solidFill>
                            <a:schemeClr val="hlink"/>
                          </a:solidFill>
                          <a:effectLst/>
                          <a:latin typeface="Tahoma" charset="0"/>
                        </a:rPr>
                        <a:t>B</a:t>
                      </a: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F81706"/>
                          </a:solidFill>
                          <a:effectLst/>
                          <a:latin typeface="Tahoma"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339933"/>
                          </a:solidFill>
                          <a:effectLst/>
                          <a:latin typeface="Tahoma"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smtClean="0">
                          <a:ln>
                            <a:noFill/>
                          </a:ln>
                          <a:solidFill>
                            <a:srgbClr val="F81706"/>
                          </a:solidFill>
                          <a:effectLst/>
                          <a:latin typeface="Tahoma" charset="0"/>
                        </a:rPr>
                        <a:t>R</a:t>
                      </a:r>
                      <a:r>
                        <a:rPr kumimoji="0" lang="en-US" sz="2000" b="0" i="0" u="none" strike="noStrike" cap="none" normalizeH="0" baseline="0" dirty="0" smtClean="0">
                          <a:ln>
                            <a:noFill/>
                          </a:ln>
                          <a:solidFill>
                            <a:srgbClr val="339933"/>
                          </a:solidFill>
                          <a:effectLst/>
                          <a:latin typeface="Tahoma" charset="0"/>
                        </a:rPr>
                        <a:t>G</a:t>
                      </a:r>
                      <a:r>
                        <a:rPr kumimoji="0" lang="en-US" sz="2000" b="0" i="0" u="none" strike="noStrike" cap="none" normalizeH="0" baseline="0" dirty="0" smtClean="0">
                          <a:ln>
                            <a:noFill/>
                          </a:ln>
                          <a:solidFill>
                            <a:schemeClr val="hlink"/>
                          </a:solidFill>
                          <a:effectLst/>
                          <a:latin typeface="Tahoma" charset="0"/>
                        </a:rPr>
                        <a:t>B</a:t>
                      </a:r>
                      <a:endParaRPr kumimoji="0" lang="en-US" sz="20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tr>
            </a:tbl>
          </a:graphicData>
        </a:graphic>
      </p:graphicFrame>
      <p:grpSp>
        <p:nvGrpSpPr>
          <p:cNvPr id="391224" name="Group 56"/>
          <p:cNvGrpSpPr>
            <a:grpSpLocks/>
          </p:cNvGrpSpPr>
          <p:nvPr/>
        </p:nvGrpSpPr>
        <p:grpSpPr bwMode="auto">
          <a:xfrm>
            <a:off x="2312987" y="1223962"/>
            <a:ext cx="3679825" cy="1671638"/>
            <a:chOff x="1488" y="1152"/>
            <a:chExt cx="2318" cy="1053"/>
          </a:xfrm>
        </p:grpSpPr>
        <p:grpSp>
          <p:nvGrpSpPr>
            <p:cNvPr id="391225" name="Group 57"/>
            <p:cNvGrpSpPr>
              <a:grpSpLocks/>
            </p:cNvGrpSpPr>
            <p:nvPr/>
          </p:nvGrpSpPr>
          <p:grpSpPr bwMode="auto">
            <a:xfrm>
              <a:off x="1488" y="1152"/>
              <a:ext cx="2318" cy="1053"/>
              <a:chOff x="1488" y="1152"/>
              <a:chExt cx="2318" cy="1053"/>
            </a:xfrm>
          </p:grpSpPr>
          <p:sp>
            <p:nvSpPr>
              <p:cNvPr id="391226" name="Text Box 58"/>
              <p:cNvSpPr txBox="1">
                <a:spLocks noChangeArrowheads="1"/>
              </p:cNvSpPr>
              <p:nvPr/>
            </p:nvSpPr>
            <p:spPr bwMode="auto">
              <a:xfrm>
                <a:off x="3600" y="1632"/>
                <a:ext cx="20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T</a:t>
                </a:r>
              </a:p>
            </p:txBody>
          </p:sp>
          <p:grpSp>
            <p:nvGrpSpPr>
              <p:cNvPr id="391227" name="Group 59"/>
              <p:cNvGrpSpPr>
                <a:grpSpLocks/>
              </p:cNvGrpSpPr>
              <p:nvPr/>
            </p:nvGrpSpPr>
            <p:grpSpPr bwMode="auto">
              <a:xfrm>
                <a:off x="1488" y="1152"/>
                <a:ext cx="1830" cy="1053"/>
                <a:chOff x="1430" y="1008"/>
                <a:chExt cx="1830" cy="1053"/>
              </a:xfrm>
            </p:grpSpPr>
            <p:sp>
              <p:nvSpPr>
                <p:cNvPr id="391228" name="Text Box 60"/>
                <p:cNvSpPr txBox="1">
                  <a:spLocks noChangeArrowheads="1"/>
                </p:cNvSpPr>
                <p:nvPr/>
              </p:nvSpPr>
              <p:spPr bwMode="auto">
                <a:xfrm>
                  <a:off x="1430" y="1316"/>
                  <a:ext cx="33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WA</a:t>
                  </a:r>
                </a:p>
              </p:txBody>
            </p:sp>
            <p:sp>
              <p:nvSpPr>
                <p:cNvPr id="391229" name="Text Box 61"/>
                <p:cNvSpPr txBox="1">
                  <a:spLocks noChangeArrowheads="1"/>
                </p:cNvSpPr>
                <p:nvPr/>
              </p:nvSpPr>
              <p:spPr bwMode="auto">
                <a:xfrm>
                  <a:off x="2016" y="1008"/>
                  <a:ext cx="30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NT</a:t>
                  </a:r>
                </a:p>
              </p:txBody>
            </p:sp>
            <p:sp>
              <p:nvSpPr>
                <p:cNvPr id="391230" name="Text Box 62"/>
                <p:cNvSpPr txBox="1">
                  <a:spLocks noChangeArrowheads="1"/>
                </p:cNvSpPr>
                <p:nvPr/>
              </p:nvSpPr>
              <p:spPr bwMode="auto">
                <a:xfrm>
                  <a:off x="2112" y="1584"/>
                  <a:ext cx="28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SA</a:t>
                  </a:r>
                </a:p>
              </p:txBody>
            </p:sp>
            <p:sp>
              <p:nvSpPr>
                <p:cNvPr id="391231" name="Text Box 63"/>
                <p:cNvSpPr txBox="1">
                  <a:spLocks noChangeArrowheads="1"/>
                </p:cNvSpPr>
                <p:nvPr/>
              </p:nvSpPr>
              <p:spPr bwMode="auto">
                <a:xfrm>
                  <a:off x="2496" y="1152"/>
                  <a:ext cx="22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Q</a:t>
                  </a:r>
                </a:p>
              </p:txBody>
            </p:sp>
            <p:sp>
              <p:nvSpPr>
                <p:cNvPr id="391232" name="Text Box 64"/>
                <p:cNvSpPr txBox="1">
                  <a:spLocks noChangeArrowheads="1"/>
                </p:cNvSpPr>
                <p:nvPr/>
              </p:nvSpPr>
              <p:spPr bwMode="auto">
                <a:xfrm>
                  <a:off x="2832" y="1536"/>
                  <a:ext cx="42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NSW</a:t>
                  </a:r>
                </a:p>
              </p:txBody>
            </p:sp>
            <p:sp>
              <p:nvSpPr>
                <p:cNvPr id="391233" name="Text Box 65"/>
                <p:cNvSpPr txBox="1">
                  <a:spLocks noChangeArrowheads="1"/>
                </p:cNvSpPr>
                <p:nvPr/>
              </p:nvSpPr>
              <p:spPr bwMode="auto">
                <a:xfrm>
                  <a:off x="2496" y="1824"/>
                  <a:ext cx="208"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t>
                  </a:r>
                </a:p>
              </p:txBody>
            </p:sp>
            <p:sp>
              <p:nvSpPr>
                <p:cNvPr id="391234" name="Line 66"/>
                <p:cNvSpPr>
                  <a:spLocks noChangeShapeType="1"/>
                </p:cNvSpPr>
                <p:nvPr/>
              </p:nvSpPr>
              <p:spPr bwMode="auto">
                <a:xfrm flipV="1">
                  <a:off x="1776" y="110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35" name="Line 67"/>
                <p:cNvSpPr>
                  <a:spLocks noChangeShapeType="1"/>
                </p:cNvSpPr>
                <p:nvPr/>
              </p:nvSpPr>
              <p:spPr bwMode="auto">
                <a:xfrm>
                  <a:off x="1776" y="1440"/>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36" name="Line 68"/>
                <p:cNvSpPr>
                  <a:spLocks noChangeShapeType="1"/>
                </p:cNvSpPr>
                <p:nvPr/>
              </p:nvSpPr>
              <p:spPr bwMode="auto">
                <a:xfrm>
                  <a:off x="2160" y="1248"/>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37" name="Line 69"/>
                <p:cNvSpPr>
                  <a:spLocks noChangeShapeType="1"/>
                </p:cNvSpPr>
                <p:nvPr/>
              </p:nvSpPr>
              <p:spPr bwMode="auto">
                <a:xfrm>
                  <a:off x="2256" y="1824"/>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38" name="Line 70"/>
                <p:cNvSpPr>
                  <a:spLocks noChangeShapeType="1"/>
                </p:cNvSpPr>
                <p:nvPr/>
              </p:nvSpPr>
              <p:spPr bwMode="auto">
                <a:xfrm>
                  <a:off x="2736" y="1296"/>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39" name="Line 71"/>
                <p:cNvSpPr>
                  <a:spLocks noChangeShapeType="1"/>
                </p:cNvSpPr>
                <p:nvPr/>
              </p:nvSpPr>
              <p:spPr bwMode="auto">
                <a:xfrm>
                  <a:off x="2320" y="1136"/>
                  <a:ext cx="18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40" name="Line 72"/>
                <p:cNvSpPr>
                  <a:spLocks noChangeShapeType="1"/>
                </p:cNvSpPr>
                <p:nvPr/>
              </p:nvSpPr>
              <p:spPr bwMode="auto">
                <a:xfrm flipV="1">
                  <a:off x="2704" y="1776"/>
                  <a:ext cx="33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91241" name="Line 73"/>
              <p:cNvSpPr>
                <a:spLocks noChangeShapeType="1"/>
              </p:cNvSpPr>
              <p:nvPr/>
            </p:nvSpPr>
            <p:spPr bwMode="auto">
              <a:xfrm flipH="1">
                <a:off x="2304"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91242" name="Line 74"/>
            <p:cNvSpPr>
              <a:spLocks noChangeShapeType="1"/>
            </p:cNvSpPr>
            <p:nvPr/>
          </p:nvSpPr>
          <p:spPr bwMode="auto">
            <a:xfrm flipH="1">
              <a:off x="2304"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43" name="Line 75"/>
            <p:cNvSpPr>
              <a:spLocks noChangeShapeType="1"/>
            </p:cNvSpPr>
            <p:nvPr/>
          </p:nvSpPr>
          <p:spPr bwMode="auto">
            <a:xfrm>
              <a:off x="2448" y="18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56" name="Group 88"/>
          <p:cNvGrpSpPr>
            <a:grpSpLocks/>
          </p:cNvGrpSpPr>
          <p:nvPr/>
        </p:nvGrpSpPr>
        <p:grpSpPr bwMode="auto">
          <a:xfrm>
            <a:off x="2084387" y="4119562"/>
            <a:ext cx="304800" cy="304800"/>
            <a:chOff x="1344" y="2976"/>
            <a:chExt cx="192" cy="192"/>
          </a:xfrm>
        </p:grpSpPr>
        <p:sp>
          <p:nvSpPr>
            <p:cNvPr id="391257" name="Line 89"/>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58" name="Line 90"/>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59" name="Group 91"/>
          <p:cNvGrpSpPr>
            <a:grpSpLocks/>
          </p:cNvGrpSpPr>
          <p:nvPr/>
        </p:nvGrpSpPr>
        <p:grpSpPr bwMode="auto">
          <a:xfrm>
            <a:off x="6122987" y="4119562"/>
            <a:ext cx="304800" cy="304800"/>
            <a:chOff x="1344" y="2976"/>
            <a:chExt cx="192" cy="192"/>
          </a:xfrm>
        </p:grpSpPr>
        <p:sp>
          <p:nvSpPr>
            <p:cNvPr id="391260" name="Line 92"/>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61" name="Line 93"/>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79" name="Group 111"/>
          <p:cNvGrpSpPr>
            <a:grpSpLocks/>
          </p:cNvGrpSpPr>
          <p:nvPr/>
        </p:nvGrpSpPr>
        <p:grpSpPr bwMode="auto">
          <a:xfrm>
            <a:off x="2312987" y="4576762"/>
            <a:ext cx="304800" cy="304800"/>
            <a:chOff x="1344" y="2976"/>
            <a:chExt cx="192" cy="192"/>
          </a:xfrm>
        </p:grpSpPr>
        <p:sp>
          <p:nvSpPr>
            <p:cNvPr id="391280" name="Line 112"/>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81" name="Line 113"/>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82" name="Group 114"/>
          <p:cNvGrpSpPr>
            <a:grpSpLocks/>
          </p:cNvGrpSpPr>
          <p:nvPr/>
        </p:nvGrpSpPr>
        <p:grpSpPr bwMode="auto">
          <a:xfrm>
            <a:off x="4294187" y="4500562"/>
            <a:ext cx="304800" cy="304800"/>
            <a:chOff x="1344" y="2976"/>
            <a:chExt cx="192" cy="192"/>
          </a:xfrm>
        </p:grpSpPr>
        <p:sp>
          <p:nvSpPr>
            <p:cNvPr id="391283" name="Line 115"/>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84" name="Line 116"/>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85" name="Group 117"/>
          <p:cNvGrpSpPr>
            <a:grpSpLocks/>
          </p:cNvGrpSpPr>
          <p:nvPr/>
        </p:nvGrpSpPr>
        <p:grpSpPr bwMode="auto">
          <a:xfrm>
            <a:off x="6275387" y="4576762"/>
            <a:ext cx="304800" cy="304800"/>
            <a:chOff x="1344" y="2976"/>
            <a:chExt cx="192" cy="192"/>
          </a:xfrm>
        </p:grpSpPr>
        <p:sp>
          <p:nvSpPr>
            <p:cNvPr id="391286" name="Line 118"/>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87" name="Line 119"/>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88" name="Group 120"/>
          <p:cNvGrpSpPr>
            <a:grpSpLocks/>
          </p:cNvGrpSpPr>
          <p:nvPr/>
        </p:nvGrpSpPr>
        <p:grpSpPr bwMode="auto">
          <a:xfrm>
            <a:off x="6122987" y="4576762"/>
            <a:ext cx="304800" cy="304800"/>
            <a:chOff x="1344" y="2976"/>
            <a:chExt cx="192" cy="192"/>
          </a:xfrm>
        </p:grpSpPr>
        <p:sp>
          <p:nvSpPr>
            <p:cNvPr id="391289" name="Line 121"/>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90" name="Line 122"/>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1291" name="Group 123"/>
          <p:cNvGrpSpPr>
            <a:grpSpLocks/>
          </p:cNvGrpSpPr>
          <p:nvPr/>
        </p:nvGrpSpPr>
        <p:grpSpPr bwMode="auto">
          <a:xfrm>
            <a:off x="2084387" y="4576762"/>
            <a:ext cx="304800" cy="304800"/>
            <a:chOff x="1344" y="2976"/>
            <a:chExt cx="192" cy="192"/>
          </a:xfrm>
        </p:grpSpPr>
        <p:sp>
          <p:nvSpPr>
            <p:cNvPr id="391292" name="Line 124"/>
            <p:cNvSpPr>
              <a:spLocks noChangeShapeType="1"/>
            </p:cNvSpPr>
            <p:nvPr/>
          </p:nvSpPr>
          <p:spPr bwMode="auto">
            <a:xfrm flipH="1">
              <a:off x="1344" y="297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1293" name="Line 125"/>
            <p:cNvSpPr>
              <a:spLocks noChangeShapeType="1"/>
            </p:cNvSpPr>
            <p:nvPr/>
          </p:nvSpPr>
          <p:spPr bwMode="auto">
            <a:xfrm>
              <a:off x="1344" y="297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3" name="Left Arrow 62"/>
          <p:cNvSpPr/>
          <p:nvPr/>
        </p:nvSpPr>
        <p:spPr>
          <a:xfrm rot="10800000">
            <a:off x="1918879" y="1223962"/>
            <a:ext cx="1066800" cy="2794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2733210" y="5419944"/>
            <a:ext cx="5237163" cy="830997"/>
          </a:xfrm>
          <a:prstGeom prst="rect">
            <a:avLst/>
          </a:prstGeom>
          <a:solidFill>
            <a:srgbClr val="649B1B"/>
          </a:solidFill>
          <a:ln>
            <a:solidFill>
              <a:schemeClr val="bg1"/>
            </a:solidFill>
          </a:ln>
        </p:spPr>
        <p:txBody>
          <a:bodyPr wrap="square" rtlCol="0">
            <a:spAutoFit/>
          </a:bodyPr>
          <a:lstStyle/>
          <a:p>
            <a:r>
              <a:rPr lang="en-US" sz="2400" dirty="0" smtClean="0"/>
              <a:t>Constraint violation with SA immediately detected</a:t>
            </a:r>
            <a:endParaRPr lang="en-US" sz="2400" dirty="0"/>
          </a:p>
        </p:txBody>
      </p:sp>
      <p:sp>
        <p:nvSpPr>
          <p:cNvPr id="65" name="Left Arrow 64"/>
          <p:cNvSpPr/>
          <p:nvPr/>
        </p:nvSpPr>
        <p:spPr>
          <a:xfrm rot="5400000">
            <a:off x="1911349" y="5275262"/>
            <a:ext cx="1066800" cy="2794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137"/>
          <p:cNvGrpSpPr>
            <a:grpSpLocks/>
          </p:cNvGrpSpPr>
          <p:nvPr/>
        </p:nvGrpSpPr>
        <p:grpSpPr bwMode="auto">
          <a:xfrm>
            <a:off x="6471263" y="4532809"/>
            <a:ext cx="304800" cy="304800"/>
            <a:chOff x="1344" y="2976"/>
            <a:chExt cx="192" cy="192"/>
          </a:xfrm>
        </p:grpSpPr>
        <p:sp>
          <p:nvSpPr>
            <p:cNvPr id="67" name="Line 138"/>
            <p:cNvSpPr>
              <a:spLocks noChangeShapeType="1"/>
            </p:cNvSpPr>
            <p:nvPr/>
          </p:nvSpPr>
          <p:spPr bwMode="auto">
            <a:xfrm flipH="1">
              <a:off x="1344" y="2976"/>
              <a:ext cx="144"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 name="Line 139"/>
            <p:cNvSpPr>
              <a:spLocks noChangeShapeType="1"/>
            </p:cNvSpPr>
            <p:nvPr/>
          </p:nvSpPr>
          <p:spPr bwMode="auto">
            <a:xfrm>
              <a:off x="1344" y="2976"/>
              <a:ext cx="192"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 name="TextBox 1"/>
          <p:cNvSpPr txBox="1"/>
          <p:nvPr/>
        </p:nvSpPr>
        <p:spPr>
          <a:xfrm>
            <a:off x="2853506" y="5050612"/>
            <a:ext cx="1236712" cy="369332"/>
          </a:xfrm>
          <a:prstGeom prst="rect">
            <a:avLst/>
          </a:prstGeom>
          <a:noFill/>
        </p:spPr>
        <p:txBody>
          <a:bodyPr wrap="none" rtlCol="0">
            <a:spAutoFit/>
          </a:bodyPr>
          <a:lstStyle/>
          <a:p>
            <a:r>
              <a:rPr lang="en-US" dirty="0" smtClean="0"/>
              <a:t>Constraint </a:t>
            </a:r>
            <a:endParaRPr lang="en-US" dirty="0"/>
          </a:p>
        </p:txBody>
      </p:sp>
      <p:sp>
        <p:nvSpPr>
          <p:cNvPr id="3" name="TextBox 2"/>
          <p:cNvSpPr txBox="1"/>
          <p:nvPr/>
        </p:nvSpPr>
        <p:spPr>
          <a:xfrm>
            <a:off x="4017962" y="5050612"/>
            <a:ext cx="928459" cy="369332"/>
          </a:xfrm>
          <a:prstGeom prst="rect">
            <a:avLst/>
          </a:prstGeom>
          <a:noFill/>
        </p:spPr>
        <p:txBody>
          <a:bodyPr wrap="none" rtlCol="0">
            <a:spAutoFit/>
          </a:bodyPr>
          <a:lstStyle/>
          <a:p>
            <a:r>
              <a:rPr lang="en-US" dirty="0">
                <a:solidFill>
                  <a:srgbClr val="FAC810"/>
                </a:solidFill>
              </a:rPr>
              <a:t>NT</a:t>
            </a:r>
            <a:r>
              <a:rPr lang="en-US" dirty="0">
                <a:solidFill>
                  <a:srgbClr val="FAC810"/>
                </a:solidFill>
                <a:latin typeface="Times New Roman" pitchFamily="18" charset="0"/>
                <a:cs typeface="Times New Roman" pitchFamily="18" charset="0"/>
                <a:sym typeface="Symbol" pitchFamily="18" charset="2"/>
              </a:rPr>
              <a:t></a:t>
            </a:r>
            <a:r>
              <a:rPr lang="en-US" dirty="0">
                <a:solidFill>
                  <a:srgbClr val="FAC810"/>
                </a:solidFill>
              </a:rPr>
              <a:t>SA</a:t>
            </a:r>
          </a:p>
        </p:txBody>
      </p:sp>
      <p:cxnSp>
        <p:nvCxnSpPr>
          <p:cNvPr id="5" name="Straight Arrow Connector 4"/>
          <p:cNvCxnSpPr/>
          <p:nvPr/>
        </p:nvCxnSpPr>
        <p:spPr>
          <a:xfrm flipV="1">
            <a:off x="4946421" y="4881562"/>
            <a:ext cx="1633766" cy="37593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944541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approach</a:t>
            </a:r>
            <a:endParaRPr lang="en-US" dirty="0"/>
          </a:p>
        </p:txBody>
      </p:sp>
      <p:sp>
        <p:nvSpPr>
          <p:cNvPr id="3" name="Content Placeholder 2"/>
          <p:cNvSpPr>
            <a:spLocks noGrp="1"/>
          </p:cNvSpPr>
          <p:nvPr>
            <p:ph idx="1"/>
          </p:nvPr>
        </p:nvSpPr>
        <p:spPr/>
        <p:txBody>
          <a:bodyPr>
            <a:normAutofit/>
          </a:bodyPr>
          <a:lstStyle/>
          <a:p>
            <a:r>
              <a:rPr lang="en-US" sz="2400" dirty="0" smtClean="0"/>
              <a:t>So far, we’ve considered approaches to solving CSP’s that keep track of possible assignments and maintain consistency….</a:t>
            </a:r>
          </a:p>
          <a:p>
            <a:endParaRPr lang="en-US" sz="2400" dirty="0"/>
          </a:p>
          <a:p>
            <a:r>
              <a:rPr lang="en-US" sz="2400" dirty="0" smtClean="0"/>
              <a:t>What about taking a “greedy” approach.   Make local assignments as consistent as possible, but allow inconsistencies, then do fix ups.</a:t>
            </a:r>
            <a:endParaRPr lang="en-US" sz="2400"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58</a:t>
            </a:fld>
            <a:endParaRPr lang="en-US"/>
          </a:p>
        </p:txBody>
      </p:sp>
    </p:spTree>
    <p:extLst>
      <p:ext uri="{BB962C8B-B14F-4D97-AF65-F5344CB8AC3E}">
        <p14:creationId xmlns:p14="http://schemas.microsoft.com/office/powerpoint/2010/main" val="937679327"/>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sz="4000" b="1" dirty="0"/>
              <a:t>Local Search for CSP</a:t>
            </a:r>
          </a:p>
        </p:txBody>
      </p:sp>
      <p:sp>
        <p:nvSpPr>
          <p:cNvPr id="383127" name="Text Box 151"/>
          <p:cNvSpPr txBox="1">
            <a:spLocks noChangeArrowheads="1"/>
          </p:cNvSpPr>
          <p:nvPr/>
        </p:nvSpPr>
        <p:spPr bwMode="auto">
          <a:xfrm>
            <a:off x="685800" y="3201965"/>
            <a:ext cx="7885113"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r>
              <a:rPr lang="en-US" sz="2000" dirty="0">
                <a:latin typeface="Tahoma" charset="0"/>
              </a:rPr>
              <a:t>Pick initial complete assignment (at random)</a:t>
            </a:r>
          </a:p>
          <a:p>
            <a:r>
              <a:rPr lang="en-US" sz="2000" dirty="0">
                <a:latin typeface="Tahoma" charset="0"/>
              </a:rPr>
              <a:t>Repeat</a:t>
            </a:r>
          </a:p>
          <a:p>
            <a:pPr lvl="1">
              <a:buFontTx/>
              <a:buChar char="•"/>
            </a:pPr>
            <a:r>
              <a:rPr lang="en-US" sz="2000" dirty="0">
                <a:latin typeface="Tahoma" charset="0"/>
              </a:rPr>
              <a:t>Pick a conflicted variable </a:t>
            </a:r>
            <a:r>
              <a:rPr lang="en-US" sz="2000" dirty="0" smtClean="0">
                <a:solidFill>
                  <a:srgbClr val="FAC810"/>
                </a:solidFill>
                <a:latin typeface="Tahoma" charset="0"/>
              </a:rPr>
              <a:t>v</a:t>
            </a:r>
            <a:r>
              <a:rPr lang="en-US" sz="2000" dirty="0" smtClean="0">
                <a:latin typeface="Tahoma" charset="0"/>
              </a:rPr>
              <a:t> </a:t>
            </a:r>
            <a:r>
              <a:rPr lang="en-US" sz="2000" dirty="0">
                <a:latin typeface="Tahoma" charset="0"/>
              </a:rPr>
              <a:t>(at random)</a:t>
            </a:r>
          </a:p>
          <a:p>
            <a:pPr lvl="1">
              <a:buFontTx/>
              <a:buChar char="•"/>
            </a:pPr>
            <a:r>
              <a:rPr lang="en-US" sz="2000" dirty="0">
                <a:latin typeface="Tahoma" charset="0"/>
              </a:rPr>
              <a:t>Set the new value of </a:t>
            </a:r>
            <a:r>
              <a:rPr lang="en-US" sz="2000" dirty="0" smtClean="0">
                <a:solidFill>
                  <a:srgbClr val="FAC810"/>
                </a:solidFill>
                <a:latin typeface="Tahoma" charset="0"/>
              </a:rPr>
              <a:t>v</a:t>
            </a:r>
            <a:r>
              <a:rPr lang="en-US" sz="2000" dirty="0" smtClean="0">
                <a:latin typeface="Tahoma" charset="0"/>
              </a:rPr>
              <a:t> </a:t>
            </a:r>
            <a:r>
              <a:rPr lang="en-US" sz="2000" dirty="0">
                <a:latin typeface="Tahoma" charset="0"/>
              </a:rPr>
              <a:t>to </a:t>
            </a:r>
            <a:r>
              <a:rPr lang="en-US" sz="2000" dirty="0">
                <a:solidFill>
                  <a:schemeClr val="accent3"/>
                </a:solidFill>
                <a:latin typeface="Tahoma" charset="0"/>
              </a:rPr>
              <a:t>minimize the number of conflicts</a:t>
            </a:r>
          </a:p>
          <a:p>
            <a:pPr lvl="1">
              <a:buFontTx/>
              <a:buChar char="•"/>
            </a:pPr>
            <a:r>
              <a:rPr lang="en-US" sz="2000" dirty="0">
                <a:latin typeface="Tahoma" charset="0"/>
              </a:rPr>
              <a:t>If the new assignment is not conflicting then return it</a:t>
            </a:r>
          </a:p>
        </p:txBody>
      </p:sp>
      <p:sp>
        <p:nvSpPr>
          <p:cNvPr id="383128" name="Text Box 152"/>
          <p:cNvSpPr txBox="1">
            <a:spLocks noChangeArrowheads="1"/>
          </p:cNvSpPr>
          <p:nvPr/>
        </p:nvSpPr>
        <p:spPr bwMode="auto">
          <a:xfrm>
            <a:off x="1166080" y="4725705"/>
            <a:ext cx="26601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chemeClr val="accent2">
                    <a:lumMod val="60000"/>
                    <a:lumOff val="40000"/>
                  </a:schemeClr>
                </a:solidFill>
              </a:rPr>
              <a:t>(min-conflicts heuristics)</a:t>
            </a:r>
          </a:p>
        </p:txBody>
      </p:sp>
      <p:pic>
        <p:nvPicPr>
          <p:cNvPr id="153" name="Picture 4" descr="4queens-iterative"/>
          <p:cNvPicPr>
            <a:picLocks noChangeAspect="1" noChangeArrowheads="1"/>
          </p:cNvPicPr>
          <p:nvPr/>
        </p:nvPicPr>
        <p:blipFill>
          <a:blip r:embed="rId2"/>
          <a:srcRect/>
          <a:stretch>
            <a:fillRect/>
          </a:stretch>
        </p:blipFill>
        <p:spPr bwMode="auto">
          <a:xfrm>
            <a:off x="1524000" y="1416579"/>
            <a:ext cx="5791200" cy="1766888"/>
          </a:xfrm>
          <a:prstGeom prst="rect">
            <a:avLst/>
          </a:prstGeom>
          <a:noFill/>
          <a:ln w="9525">
            <a:noFill/>
            <a:miter lim="800000"/>
            <a:headEnd/>
            <a:tailEnd/>
          </a:ln>
        </p:spPr>
      </p:pic>
    </p:spTree>
    <p:extLst>
      <p:ext uri="{BB962C8B-B14F-4D97-AF65-F5344CB8AC3E}">
        <p14:creationId xmlns:p14="http://schemas.microsoft.com/office/powerpoint/2010/main" val="30871400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31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3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127" grpId="0" autoUpdateAnimBg="0"/>
      <p:bldP spid="38312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p:spPr>
        <p:txBody>
          <a:bodyPr/>
          <a:lstStyle/>
          <a:p>
            <a:r>
              <a:rPr lang="en-US"/>
              <a:t>CS 561,  Sessions 8-9</a:t>
            </a:r>
          </a:p>
        </p:txBody>
      </p:sp>
      <p:sp>
        <p:nvSpPr>
          <p:cNvPr id="58371" name="Slide Number Placeholder 5"/>
          <p:cNvSpPr>
            <a:spLocks noGrp="1"/>
          </p:cNvSpPr>
          <p:nvPr>
            <p:ph type="sldNum" sz="quarter" idx="12"/>
          </p:nvPr>
        </p:nvSpPr>
        <p:spPr>
          <a:noFill/>
        </p:spPr>
        <p:txBody>
          <a:bodyPr/>
          <a:lstStyle/>
          <a:p>
            <a:fld id="{57CA0934-5675-0646-906E-FAD43E8B26FC}" type="slidenum">
              <a:rPr lang="en-US" smtClean="0"/>
              <a:pPr/>
              <a:t>6</a:t>
            </a:fld>
            <a:endParaRPr lang="en-US" smtClean="0"/>
          </a:p>
        </p:txBody>
      </p:sp>
      <p:sp>
        <p:nvSpPr>
          <p:cNvPr id="58372" name="Rectangle 2"/>
          <p:cNvSpPr>
            <a:spLocks noGrp="1" noChangeArrowheads="1"/>
          </p:cNvSpPr>
          <p:nvPr>
            <p:ph type="title"/>
          </p:nvPr>
        </p:nvSpPr>
        <p:spPr/>
        <p:txBody>
          <a:bodyPr/>
          <a:lstStyle/>
          <a:p>
            <a:r>
              <a:rPr lang="en-US"/>
              <a:t>Generate Game Tree</a:t>
            </a:r>
          </a:p>
        </p:txBody>
      </p:sp>
      <p:graphicFrame>
        <p:nvGraphicFramePr>
          <p:cNvPr id="329731" name="Group 3"/>
          <p:cNvGraphicFramePr>
            <a:graphicFrameLocks noGrp="1"/>
          </p:cNvGraphicFramePr>
          <p:nvPr/>
        </p:nvGraphicFramePr>
        <p:xfrm>
          <a:off x="4189413" y="1901825"/>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29757" name="Group 29"/>
          <p:cNvGraphicFramePr>
            <a:graphicFrameLocks noGrp="1"/>
          </p:cNvGraphicFramePr>
          <p:nvPr/>
        </p:nvGraphicFramePr>
        <p:xfrm>
          <a:off x="3276600" y="3244850"/>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29783" name="Group 55"/>
          <p:cNvGraphicFramePr>
            <a:graphicFrameLocks noGrp="1"/>
          </p:cNvGraphicFramePr>
          <p:nvPr/>
        </p:nvGraphicFramePr>
        <p:xfrm>
          <a:off x="5105400" y="3213100"/>
          <a:ext cx="789305" cy="1128395"/>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29809" name="Group 81"/>
          <p:cNvGraphicFramePr>
            <a:graphicFrameLocks noGrp="1"/>
          </p:cNvGraphicFramePr>
          <p:nvPr/>
        </p:nvGraphicFramePr>
        <p:xfrm>
          <a:off x="6400800" y="3213100"/>
          <a:ext cx="789305" cy="1128395"/>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29835" name="Group 107"/>
          <p:cNvGraphicFramePr>
            <a:graphicFrameLocks noGrp="1"/>
          </p:cNvGraphicFramePr>
          <p:nvPr/>
        </p:nvGraphicFramePr>
        <p:xfrm>
          <a:off x="1752600" y="3244850"/>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58443" name="Line 133"/>
          <p:cNvSpPr>
            <a:spLocks noChangeShapeType="1"/>
          </p:cNvSpPr>
          <p:nvPr/>
        </p:nvSpPr>
        <p:spPr bwMode="auto">
          <a:xfrm flipH="1">
            <a:off x="2514600" y="2663825"/>
            <a:ext cx="14478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8444" name="Line 134"/>
          <p:cNvSpPr>
            <a:spLocks noChangeShapeType="1"/>
          </p:cNvSpPr>
          <p:nvPr/>
        </p:nvSpPr>
        <p:spPr bwMode="auto">
          <a:xfrm flipH="1">
            <a:off x="3962400" y="2892425"/>
            <a:ext cx="342900" cy="304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8445" name="Line 135"/>
          <p:cNvSpPr>
            <a:spLocks noChangeShapeType="1"/>
          </p:cNvSpPr>
          <p:nvPr/>
        </p:nvSpPr>
        <p:spPr bwMode="auto">
          <a:xfrm>
            <a:off x="5105400" y="2816225"/>
            <a:ext cx="342900" cy="228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8446" name="Line 136"/>
          <p:cNvSpPr>
            <a:spLocks noChangeShapeType="1"/>
          </p:cNvSpPr>
          <p:nvPr/>
        </p:nvSpPr>
        <p:spPr bwMode="auto">
          <a:xfrm>
            <a:off x="5181600" y="2740025"/>
            <a:ext cx="1371600" cy="381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 name="TextBox 1"/>
          <p:cNvSpPr txBox="1"/>
          <p:nvPr/>
        </p:nvSpPr>
        <p:spPr>
          <a:xfrm>
            <a:off x="471357" y="2736653"/>
            <a:ext cx="1571190" cy="461665"/>
          </a:xfrm>
          <a:prstGeom prst="rect">
            <a:avLst/>
          </a:prstGeom>
          <a:noFill/>
        </p:spPr>
        <p:txBody>
          <a:bodyPr wrap="square" rtlCol="0">
            <a:spAutoFit/>
          </a:bodyPr>
          <a:lstStyle/>
          <a:p>
            <a:pPr algn="ctr"/>
            <a:r>
              <a:rPr lang="en-US" sz="2400" dirty="0" smtClean="0"/>
              <a:t>MAX</a:t>
            </a:r>
            <a:endParaRPr lang="en-US" sz="2400" dirty="0"/>
          </a:p>
        </p:txBody>
      </p:sp>
    </p:spTree>
    <p:extLst>
      <p:ext uri="{BB962C8B-B14F-4D97-AF65-F5344CB8AC3E}">
        <p14:creationId xmlns:p14="http://schemas.microsoft.com/office/powerpoint/2010/main" val="255539284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Surprisingly this approach scales…</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60</a:t>
            </a:fld>
            <a:endParaRPr lang="en-US"/>
          </a:p>
        </p:txBody>
      </p:sp>
      <p:sp>
        <p:nvSpPr>
          <p:cNvPr id="8" name="TextBox 7"/>
          <p:cNvSpPr txBox="1"/>
          <p:nvPr/>
        </p:nvSpPr>
        <p:spPr>
          <a:xfrm>
            <a:off x="406400" y="4350236"/>
            <a:ext cx="8331200" cy="2308324"/>
          </a:xfrm>
          <a:prstGeom prst="rect">
            <a:avLst/>
          </a:prstGeom>
          <a:noFill/>
        </p:spPr>
        <p:txBody>
          <a:bodyPr wrap="square" rtlCol="0">
            <a:spAutoFit/>
          </a:bodyPr>
          <a:lstStyle/>
          <a:p>
            <a:r>
              <a:rPr lang="en-US" sz="2400" b="1" dirty="0">
                <a:latin typeface="Times New Roman"/>
                <a:cs typeface="Times New Roman"/>
              </a:rPr>
              <a:t>Figure 6.9 </a:t>
            </a:r>
            <a:r>
              <a:rPr lang="en-US" sz="2400" dirty="0" smtClean="0">
                <a:latin typeface="Times New Roman"/>
                <a:cs typeface="Times New Roman"/>
              </a:rPr>
              <a:t> A </a:t>
            </a:r>
            <a:r>
              <a:rPr lang="en-US" sz="2400" dirty="0">
                <a:latin typeface="Times New Roman"/>
                <a:cs typeface="Times New Roman"/>
              </a:rPr>
              <a:t>two-step solution using min-conflicts for an 8-queens problem. At each stage, a queen is chosen for reassignment in its column. The number of conflicts (in this case, the number of attacking queens) is shown in each square. The algorithm moves the queen to the min-conflicts square, breaking ties randomly. </a:t>
            </a:r>
          </a:p>
          <a:p>
            <a:endParaRPr lang="en-US" sz="2400" dirty="0">
              <a:latin typeface="Times New Roman"/>
              <a:cs typeface="Times New Roman"/>
            </a:endParaRPr>
          </a:p>
        </p:txBody>
      </p:sp>
      <p:pic>
        <p:nvPicPr>
          <p:cNvPr id="13" name="Picture 12"/>
          <p:cNvPicPr>
            <a:picLocks noChangeAspect="1"/>
          </p:cNvPicPr>
          <p:nvPr/>
        </p:nvPicPr>
        <p:blipFill>
          <a:blip r:embed="rId2"/>
          <a:stretch>
            <a:fillRect/>
          </a:stretch>
        </p:blipFill>
        <p:spPr>
          <a:xfrm>
            <a:off x="-68997" y="1402262"/>
            <a:ext cx="9331530" cy="3064767"/>
          </a:xfrm>
          <a:prstGeom prst="rect">
            <a:avLst/>
          </a:prstGeom>
        </p:spPr>
      </p:pic>
    </p:spTree>
    <p:extLst>
      <p:ext uri="{BB962C8B-B14F-4D97-AF65-F5344CB8AC3E}">
        <p14:creationId xmlns:p14="http://schemas.microsoft.com/office/powerpoint/2010/main" val="154648072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762000"/>
          </a:xfrm>
        </p:spPr>
        <p:txBody>
          <a:bodyPr>
            <a:normAutofit fontScale="90000"/>
          </a:bodyPr>
          <a:lstStyle/>
          <a:p>
            <a:r>
              <a:rPr lang="en-US" dirty="0" smtClean="0"/>
              <a:t>Other example: 4 house problem</a:t>
            </a:r>
            <a:endParaRPr lang="en-US" dirty="0"/>
          </a:p>
        </p:txBody>
      </p:sp>
      <p:sp>
        <p:nvSpPr>
          <p:cNvPr id="3" name="Content Placeholder 2"/>
          <p:cNvSpPr>
            <a:spLocks noGrp="1"/>
          </p:cNvSpPr>
          <p:nvPr>
            <p:ph sz="half" idx="1"/>
          </p:nvPr>
        </p:nvSpPr>
        <p:spPr>
          <a:xfrm>
            <a:off x="609600" y="1024466"/>
            <a:ext cx="7772400" cy="4512734"/>
          </a:xfrm>
        </p:spPr>
        <p:txBody>
          <a:bodyPr>
            <a:normAutofit fontScale="77500" lnSpcReduction="20000"/>
          </a:bodyPr>
          <a:lstStyle/>
          <a:p>
            <a:pPr marL="0" indent="0">
              <a:buClr>
                <a:srgbClr val="FFFFCC"/>
              </a:buClr>
              <a:buNone/>
            </a:pPr>
            <a:r>
              <a:rPr lang="en-US" sz="3200" dirty="0"/>
              <a:t>4 families A, B, C and D live next to each other in houses numbered 1, 2, 3 and 4</a:t>
            </a:r>
            <a:r>
              <a:rPr lang="en-US" sz="3200" dirty="0" smtClean="0"/>
              <a:t>.</a:t>
            </a:r>
          </a:p>
          <a:p>
            <a:pPr marL="0" indent="0">
              <a:buClr>
                <a:srgbClr val="FFFFCC"/>
              </a:buClr>
              <a:buNone/>
            </a:pPr>
            <a:endParaRPr lang="en-US" sz="3200" dirty="0"/>
          </a:p>
          <a:p>
            <a:pPr marL="400070" indent="-342900">
              <a:buClr>
                <a:srgbClr val="FFFFCC"/>
              </a:buClr>
            </a:pPr>
            <a:r>
              <a:rPr lang="en-US" sz="3200" dirty="0"/>
              <a:t> D lives in a house with lower number than B,</a:t>
            </a:r>
          </a:p>
          <a:p>
            <a:pPr marL="400070" indent="-342900">
              <a:buClr>
                <a:srgbClr val="FFFFCC"/>
              </a:buClr>
            </a:pPr>
            <a:r>
              <a:rPr lang="en-US" sz="3200" dirty="0"/>
              <a:t> B lives next to A in a house with higher number,</a:t>
            </a:r>
          </a:p>
          <a:p>
            <a:pPr marL="400070" indent="-342900">
              <a:buClr>
                <a:srgbClr val="FFFFCC"/>
              </a:buClr>
            </a:pPr>
            <a:r>
              <a:rPr lang="en-US" sz="3200" dirty="0"/>
              <a:t> There is at least one house between B and C,</a:t>
            </a:r>
          </a:p>
          <a:p>
            <a:pPr marL="400070" indent="-342900">
              <a:buClr>
                <a:srgbClr val="FFFFCC"/>
              </a:buClr>
            </a:pPr>
            <a:r>
              <a:rPr lang="en-US" sz="3200" dirty="0"/>
              <a:t> D does not live in the house with number 2,</a:t>
            </a:r>
          </a:p>
          <a:p>
            <a:pPr marL="400070" indent="-342900">
              <a:buClr>
                <a:srgbClr val="FFFFCC"/>
              </a:buClr>
            </a:pPr>
            <a:r>
              <a:rPr lang="en-US" sz="3200" dirty="0"/>
              <a:t> C does not live in the house with number 4.</a:t>
            </a:r>
          </a:p>
          <a:p>
            <a:pPr marL="400070" indent="-342900">
              <a:buClr>
                <a:srgbClr val="FFFFCC"/>
              </a:buClr>
            </a:pPr>
            <a:endParaRPr lang="en-US" sz="3200" dirty="0"/>
          </a:p>
          <a:p>
            <a:pPr marL="0" indent="0">
              <a:buClr>
                <a:srgbClr val="FFFFCC"/>
              </a:buClr>
              <a:buNone/>
            </a:pPr>
            <a:r>
              <a:rPr lang="en-US" sz="3200" dirty="0"/>
              <a:t>Which family lives in which house ?</a:t>
            </a:r>
          </a:p>
          <a:p>
            <a:endParaRPr lang="en-US" dirty="0"/>
          </a:p>
        </p:txBody>
      </p:sp>
    </p:spTree>
    <p:extLst>
      <p:ext uri="{BB962C8B-B14F-4D97-AF65-F5344CB8AC3E}">
        <p14:creationId xmlns:p14="http://schemas.microsoft.com/office/powerpoint/2010/main" val="26450754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609600" y="-76200"/>
            <a:ext cx="8001000" cy="1143000"/>
          </a:xfrm>
        </p:spPr>
        <p:txBody>
          <a:bodyPr/>
          <a:lstStyle/>
          <a:p>
            <a:r>
              <a:rPr lang="en-US" sz="3600" b="1" dirty="0"/>
              <a:t>When to Use CSP Techniques?</a:t>
            </a:r>
          </a:p>
        </p:txBody>
      </p:sp>
      <p:sp>
        <p:nvSpPr>
          <p:cNvPr id="336899" name="Rectangle 3" descr="Rectangle: Click to edit Master text styles&#10;Second level&#10;Third level&#10;Fourth level&#10;Fifth level"/>
          <p:cNvSpPr>
            <a:spLocks noGrp="1" noChangeArrowheads="1"/>
          </p:cNvSpPr>
          <p:nvPr>
            <p:ph idx="1"/>
          </p:nvPr>
        </p:nvSpPr>
        <p:spPr>
          <a:xfrm>
            <a:off x="213457" y="872067"/>
            <a:ext cx="8826481" cy="5029200"/>
          </a:xfrm>
        </p:spPr>
        <p:txBody>
          <a:bodyPr>
            <a:normAutofit/>
          </a:bodyPr>
          <a:lstStyle/>
          <a:p>
            <a:pPr marL="457200" indent="-457200">
              <a:buFont typeface="Arial"/>
              <a:buChar char="•"/>
            </a:pPr>
            <a:r>
              <a:rPr lang="en-US" sz="3200" b="0" dirty="0" smtClean="0"/>
              <a:t>When </a:t>
            </a:r>
            <a:r>
              <a:rPr lang="en-US" sz="3200" b="0" dirty="0"/>
              <a:t>the problem can be expressed by a set of variables with constraints on their values</a:t>
            </a:r>
          </a:p>
          <a:p>
            <a:pPr marL="457200" indent="-457200">
              <a:buFont typeface="Arial"/>
              <a:buChar char="•"/>
            </a:pPr>
            <a:r>
              <a:rPr lang="en-US" sz="3200" b="0" dirty="0"/>
              <a:t> When constraints are relatively simple (e.g., binary)</a:t>
            </a:r>
          </a:p>
          <a:p>
            <a:pPr marL="457200" indent="-457200">
              <a:buFont typeface="Arial"/>
              <a:buChar char="•"/>
            </a:pPr>
            <a:r>
              <a:rPr lang="en-US" sz="3200" b="0" dirty="0"/>
              <a:t> When constraints propagate well (AC3 eliminates many values)</a:t>
            </a:r>
          </a:p>
          <a:p>
            <a:pPr marL="457200" indent="-457200">
              <a:buFont typeface="Arial"/>
              <a:buChar char="•"/>
            </a:pPr>
            <a:r>
              <a:rPr lang="en-US" sz="3200" b="0" dirty="0"/>
              <a:t> Local Search: when the solutions are “densely” distributed in the space of possible assignments</a:t>
            </a:r>
          </a:p>
        </p:txBody>
      </p:sp>
    </p:spTree>
    <p:extLst>
      <p:ext uri="{BB962C8B-B14F-4D97-AF65-F5344CB8AC3E}">
        <p14:creationId xmlns:p14="http://schemas.microsoft.com/office/powerpoint/2010/main" val="303320758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267" y="0"/>
            <a:ext cx="8356600" cy="963551"/>
          </a:xfrm>
        </p:spPr>
        <p:txBody>
          <a:bodyPr/>
          <a:lstStyle/>
          <a:p>
            <a:r>
              <a:rPr lang="en-US" dirty="0" smtClean="0"/>
              <a:t>What you should know( </a:t>
            </a:r>
            <a:r>
              <a:rPr lang="en-US" dirty="0" smtClean="0">
                <a:solidFill>
                  <a:schemeClr val="accent3"/>
                </a:solidFill>
              </a:rPr>
              <a:t>WEEK3</a:t>
            </a:r>
            <a:r>
              <a:rPr lang="en-US" dirty="0" smtClean="0"/>
              <a:t>)</a:t>
            </a:r>
            <a:endParaRPr lang="en-US" dirty="0"/>
          </a:p>
        </p:txBody>
      </p:sp>
      <p:sp>
        <p:nvSpPr>
          <p:cNvPr id="3" name="Content Placeholder 2"/>
          <p:cNvSpPr>
            <a:spLocks noGrp="1"/>
          </p:cNvSpPr>
          <p:nvPr>
            <p:ph idx="1"/>
          </p:nvPr>
        </p:nvSpPr>
        <p:spPr>
          <a:xfrm>
            <a:off x="304800" y="914400"/>
            <a:ext cx="8599158" cy="4741333"/>
          </a:xfrm>
        </p:spPr>
        <p:txBody>
          <a:bodyPr>
            <a:normAutofit fontScale="92500" lnSpcReduction="10000"/>
          </a:bodyPr>
          <a:lstStyle/>
          <a:p>
            <a:pPr marL="457200" indent="-457200">
              <a:buFont typeface="Arial"/>
              <a:buChar char="•"/>
            </a:pPr>
            <a:r>
              <a:rPr lang="en-US" sz="3200" b="0" dirty="0" smtClean="0"/>
              <a:t>What are the characteristics of local search?</a:t>
            </a:r>
            <a:r>
              <a:rPr lang="en-US" sz="3200" b="0" dirty="0"/>
              <a:t> </a:t>
            </a:r>
            <a:r>
              <a:rPr lang="en-US" sz="3200" b="0" dirty="0" smtClean="0"/>
              <a:t>Is it complete? Optimal? Time and Space complexity?</a:t>
            </a:r>
          </a:p>
          <a:p>
            <a:pPr marL="457200" indent="-457200">
              <a:buFont typeface="Arial"/>
              <a:buChar char="•"/>
            </a:pPr>
            <a:r>
              <a:rPr lang="en-US" sz="3200" b="0" dirty="0" smtClean="0"/>
              <a:t>What problem domains are well-suited to each type of search technique? Ill-suited? Why?</a:t>
            </a:r>
          </a:p>
          <a:p>
            <a:pPr marL="457200" indent="-457200">
              <a:buFont typeface="Arial"/>
              <a:buChar char="•"/>
            </a:pPr>
            <a:r>
              <a:rPr lang="en-US" sz="3200" b="0" dirty="0" smtClean="0"/>
              <a:t>Know how to compare their performance in general and in a specific domain or problem.</a:t>
            </a:r>
          </a:p>
          <a:p>
            <a:pPr marL="457200" indent="-457200">
              <a:buFont typeface="Arial"/>
              <a:buChar char="•"/>
            </a:pPr>
            <a:r>
              <a:rPr lang="en-US" sz="3200" b="0" dirty="0" smtClean="0"/>
              <a:t>What </a:t>
            </a:r>
            <a:r>
              <a:rPr lang="en-US" sz="3200" b="0" dirty="0"/>
              <a:t>are the characteristics of </a:t>
            </a:r>
            <a:r>
              <a:rPr lang="en-US" sz="3200" b="0" dirty="0" smtClean="0"/>
              <a:t>Adversarial Search?  Why is </a:t>
            </a:r>
            <a:r>
              <a:rPr lang="en-US" sz="3200" b="0" i="1" dirty="0" smtClean="0"/>
              <a:t>meta-reasoning </a:t>
            </a:r>
            <a:r>
              <a:rPr lang="en-US" sz="3200" b="0" dirty="0" smtClean="0"/>
              <a:t>important in this type of search?</a:t>
            </a:r>
          </a:p>
        </p:txBody>
      </p:sp>
      <p:sp>
        <p:nvSpPr>
          <p:cNvPr id="5" name="Slide Number Placeholder 4"/>
          <p:cNvSpPr>
            <a:spLocks noGrp="1"/>
          </p:cNvSpPr>
          <p:nvPr>
            <p:ph type="sldNum" sz="quarter" idx="12"/>
          </p:nvPr>
        </p:nvSpPr>
        <p:spPr/>
        <p:txBody>
          <a:bodyPr/>
          <a:lstStyle/>
          <a:p>
            <a:fld id="{68367B37-5408-8848-BA1A-2C039AA52483}" type="slidenum">
              <a:rPr lang="en-US" smtClean="0"/>
              <a:pPr/>
              <a:t>63</a:t>
            </a:fld>
            <a:endParaRPr lang="en-US"/>
          </a:p>
        </p:txBody>
      </p:sp>
    </p:spTree>
    <p:extLst>
      <p:ext uri="{BB962C8B-B14F-4D97-AF65-F5344CB8AC3E}">
        <p14:creationId xmlns:p14="http://schemas.microsoft.com/office/powerpoint/2010/main" val="1728748686"/>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more?</a:t>
            </a:r>
            <a:endParaRPr lang="en-US" dirty="0"/>
          </a:p>
        </p:txBody>
      </p:sp>
      <p:sp>
        <p:nvSpPr>
          <p:cNvPr id="3" name="Content Placeholder 2"/>
          <p:cNvSpPr>
            <a:spLocks noGrp="1"/>
          </p:cNvSpPr>
          <p:nvPr>
            <p:ph idx="1"/>
          </p:nvPr>
        </p:nvSpPr>
        <p:spPr/>
        <p:txBody>
          <a:bodyPr>
            <a:normAutofit/>
          </a:bodyPr>
          <a:lstStyle/>
          <a:p>
            <a:pPr marL="68580" indent="0">
              <a:buNone/>
            </a:pPr>
            <a:r>
              <a:rPr lang="en-US" sz="2400" smtClean="0"/>
              <a:t>Practice </a:t>
            </a:r>
            <a:r>
              <a:rPr lang="en-US" sz="2400" dirty="0" smtClean="0"/>
              <a:t>Exercises in AIMA</a:t>
            </a:r>
          </a:p>
          <a:p>
            <a:pPr lvl="1"/>
            <a:r>
              <a:rPr lang="en-US" sz="2400" dirty="0" smtClean="0"/>
              <a:t>1.7,14,15</a:t>
            </a:r>
          </a:p>
          <a:p>
            <a:pPr lvl="1"/>
            <a:r>
              <a:rPr lang="en-US" sz="2400" dirty="0" smtClean="0"/>
              <a:t>2.5,13</a:t>
            </a:r>
          </a:p>
          <a:p>
            <a:pPr lvl="1"/>
            <a:r>
              <a:rPr lang="en-US" sz="2400" dirty="0" smtClean="0"/>
              <a:t>3.2,6,10,15,21</a:t>
            </a:r>
          </a:p>
          <a:p>
            <a:pPr lvl="1"/>
            <a:r>
              <a:rPr lang="en-US" sz="2400" dirty="0" smtClean="0"/>
              <a:t>4.2</a:t>
            </a:r>
          </a:p>
          <a:p>
            <a:pPr lvl="1"/>
            <a:r>
              <a:rPr lang="en-US" sz="2400" dirty="0" smtClean="0"/>
              <a:t>5.9</a:t>
            </a:r>
          </a:p>
          <a:p>
            <a:pPr lvl="1"/>
            <a:r>
              <a:rPr lang="en-US" sz="2400" dirty="0" smtClean="0"/>
              <a:t>6.1,5,8</a:t>
            </a:r>
          </a:p>
          <a:p>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64</a:t>
            </a:fld>
            <a:endParaRPr lang="en-US"/>
          </a:p>
        </p:txBody>
      </p:sp>
    </p:spTree>
    <p:extLst>
      <p:ext uri="{BB962C8B-B14F-4D97-AF65-F5344CB8AC3E}">
        <p14:creationId xmlns:p14="http://schemas.microsoft.com/office/powerpoint/2010/main" val="11324845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p:spPr>
        <p:txBody>
          <a:bodyPr/>
          <a:lstStyle/>
          <a:p>
            <a:r>
              <a:rPr lang="en-US"/>
              <a:t>CS 561,  Sessions 8-9</a:t>
            </a:r>
          </a:p>
        </p:txBody>
      </p:sp>
      <p:sp>
        <p:nvSpPr>
          <p:cNvPr id="59395" name="Slide Number Placeholder 5"/>
          <p:cNvSpPr>
            <a:spLocks noGrp="1"/>
          </p:cNvSpPr>
          <p:nvPr>
            <p:ph type="sldNum" sz="quarter" idx="12"/>
          </p:nvPr>
        </p:nvSpPr>
        <p:spPr>
          <a:noFill/>
        </p:spPr>
        <p:txBody>
          <a:bodyPr/>
          <a:lstStyle/>
          <a:p>
            <a:fld id="{5C290B4F-B6D2-C94B-A9FE-49DE4B07AD6C}" type="slidenum">
              <a:rPr lang="en-US" smtClean="0"/>
              <a:pPr/>
              <a:t>7</a:t>
            </a:fld>
            <a:endParaRPr lang="en-US" smtClean="0"/>
          </a:p>
        </p:txBody>
      </p:sp>
      <p:sp>
        <p:nvSpPr>
          <p:cNvPr id="59396" name="Rectangle 2"/>
          <p:cNvSpPr>
            <a:spLocks noGrp="1" noChangeArrowheads="1"/>
          </p:cNvSpPr>
          <p:nvPr>
            <p:ph type="title"/>
          </p:nvPr>
        </p:nvSpPr>
        <p:spPr/>
        <p:txBody>
          <a:bodyPr/>
          <a:lstStyle/>
          <a:p>
            <a:r>
              <a:rPr lang="en-US"/>
              <a:t>Generate Game Tree</a:t>
            </a:r>
          </a:p>
        </p:txBody>
      </p:sp>
      <p:graphicFrame>
        <p:nvGraphicFramePr>
          <p:cNvPr id="330755" name="Group 3"/>
          <p:cNvGraphicFramePr>
            <a:graphicFrameLocks noGrp="1"/>
          </p:cNvGraphicFramePr>
          <p:nvPr/>
        </p:nvGraphicFramePr>
        <p:xfrm>
          <a:off x="4189413" y="1771650"/>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0781" name="Group 29"/>
          <p:cNvGraphicFramePr>
            <a:graphicFrameLocks noGrp="1"/>
          </p:cNvGraphicFramePr>
          <p:nvPr/>
        </p:nvGraphicFramePr>
        <p:xfrm>
          <a:off x="3276600" y="3114675"/>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0807" name="Group 55"/>
          <p:cNvGraphicFramePr>
            <a:graphicFrameLocks noGrp="1"/>
          </p:cNvGraphicFramePr>
          <p:nvPr/>
        </p:nvGraphicFramePr>
        <p:xfrm>
          <a:off x="3200400" y="4972050"/>
          <a:ext cx="787718" cy="1097280"/>
        </p:xfrm>
        <a:graphic>
          <a:graphicData uri="http://schemas.openxmlformats.org/drawingml/2006/table">
            <a:tbl>
              <a:tblPr/>
              <a:tblGrid>
                <a:gridCol w="304800"/>
                <a:gridCol w="274638"/>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0833" name="Group 81"/>
          <p:cNvGraphicFramePr>
            <a:graphicFrameLocks noGrp="1"/>
          </p:cNvGraphicFramePr>
          <p:nvPr/>
        </p:nvGraphicFramePr>
        <p:xfrm>
          <a:off x="4189413" y="4895850"/>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0859" name="Group 107"/>
          <p:cNvGraphicFramePr>
            <a:graphicFrameLocks noGrp="1"/>
          </p:cNvGraphicFramePr>
          <p:nvPr/>
        </p:nvGraphicFramePr>
        <p:xfrm>
          <a:off x="5410200" y="4895850"/>
          <a:ext cx="789305" cy="1097280"/>
        </p:xfrm>
        <a:graphic>
          <a:graphicData uri="http://schemas.openxmlformats.org/drawingml/2006/table">
            <a:tbl>
              <a:tblPr/>
              <a:tblGrid>
                <a:gridCol w="304800"/>
                <a:gridCol w="2762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0885" name="Group 133"/>
          <p:cNvGraphicFramePr>
            <a:graphicFrameLocks noGrp="1"/>
          </p:cNvGraphicFramePr>
          <p:nvPr/>
        </p:nvGraphicFramePr>
        <p:xfrm>
          <a:off x="2124075" y="4868863"/>
          <a:ext cx="1046163" cy="1112520"/>
        </p:xfrm>
        <a:graphic>
          <a:graphicData uri="http://schemas.openxmlformats.org/drawingml/2006/table">
            <a:tbl>
              <a:tblPr/>
              <a:tblGrid>
                <a:gridCol w="311150"/>
                <a:gridCol w="360363"/>
                <a:gridCol w="374650"/>
              </a:tblGrid>
              <a:tr h="3810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59481" name="Line 159"/>
          <p:cNvSpPr>
            <a:spLocks noChangeShapeType="1"/>
          </p:cNvSpPr>
          <p:nvPr/>
        </p:nvSpPr>
        <p:spPr bwMode="auto">
          <a:xfrm flipH="1">
            <a:off x="2743200" y="4210050"/>
            <a:ext cx="6096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9482" name="Line 160"/>
          <p:cNvSpPr>
            <a:spLocks noChangeShapeType="1"/>
          </p:cNvSpPr>
          <p:nvPr/>
        </p:nvSpPr>
        <p:spPr bwMode="auto">
          <a:xfrm flipH="1">
            <a:off x="3962400" y="2762250"/>
            <a:ext cx="342900" cy="304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9483" name="Line 161"/>
          <p:cNvSpPr>
            <a:spLocks noChangeShapeType="1"/>
          </p:cNvSpPr>
          <p:nvPr/>
        </p:nvSpPr>
        <p:spPr bwMode="auto">
          <a:xfrm flipH="1">
            <a:off x="3581400" y="4210050"/>
            <a:ext cx="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9484" name="Line 162"/>
          <p:cNvSpPr>
            <a:spLocks noChangeShapeType="1"/>
          </p:cNvSpPr>
          <p:nvPr/>
        </p:nvSpPr>
        <p:spPr bwMode="auto">
          <a:xfrm>
            <a:off x="3962400" y="4210050"/>
            <a:ext cx="6096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9485" name="Line 163"/>
          <p:cNvSpPr>
            <a:spLocks noChangeShapeType="1"/>
          </p:cNvSpPr>
          <p:nvPr/>
        </p:nvSpPr>
        <p:spPr bwMode="auto">
          <a:xfrm>
            <a:off x="4114800" y="4210050"/>
            <a:ext cx="15240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6" name="TextBox 15"/>
          <p:cNvSpPr txBox="1"/>
          <p:nvPr/>
        </p:nvSpPr>
        <p:spPr>
          <a:xfrm>
            <a:off x="471357" y="2736653"/>
            <a:ext cx="1571190" cy="461665"/>
          </a:xfrm>
          <a:prstGeom prst="rect">
            <a:avLst/>
          </a:prstGeom>
          <a:noFill/>
        </p:spPr>
        <p:txBody>
          <a:bodyPr wrap="square" rtlCol="0">
            <a:spAutoFit/>
          </a:bodyPr>
          <a:lstStyle/>
          <a:p>
            <a:pPr algn="ctr"/>
            <a:r>
              <a:rPr lang="en-US" sz="2400" dirty="0" smtClean="0"/>
              <a:t>MAX</a:t>
            </a:r>
            <a:endParaRPr lang="en-US" sz="2400" dirty="0"/>
          </a:p>
        </p:txBody>
      </p:sp>
      <p:sp>
        <p:nvSpPr>
          <p:cNvPr id="17" name="TextBox 16"/>
          <p:cNvSpPr txBox="1"/>
          <p:nvPr/>
        </p:nvSpPr>
        <p:spPr>
          <a:xfrm>
            <a:off x="388079" y="4250833"/>
            <a:ext cx="1571190" cy="461665"/>
          </a:xfrm>
          <a:prstGeom prst="rect">
            <a:avLst/>
          </a:prstGeom>
          <a:noFill/>
        </p:spPr>
        <p:txBody>
          <a:bodyPr wrap="square" rtlCol="0">
            <a:spAutoFit/>
          </a:bodyPr>
          <a:lstStyle/>
          <a:p>
            <a:pPr algn="ctr"/>
            <a:r>
              <a:rPr lang="en-US" sz="2400" dirty="0" smtClean="0"/>
              <a:t>MIN</a:t>
            </a:r>
            <a:endParaRPr lang="en-US" sz="2400" dirty="0"/>
          </a:p>
        </p:txBody>
      </p:sp>
    </p:spTree>
    <p:extLst>
      <p:ext uri="{BB962C8B-B14F-4D97-AF65-F5344CB8AC3E}">
        <p14:creationId xmlns:p14="http://schemas.microsoft.com/office/powerpoint/2010/main" val="369031701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p:spPr>
        <p:txBody>
          <a:bodyPr/>
          <a:lstStyle/>
          <a:p>
            <a:r>
              <a:rPr lang="en-US"/>
              <a:t>CS 561,  Sessions 8-9</a:t>
            </a:r>
          </a:p>
        </p:txBody>
      </p:sp>
      <p:sp>
        <p:nvSpPr>
          <p:cNvPr id="60419" name="Slide Number Placeholder 5"/>
          <p:cNvSpPr>
            <a:spLocks noGrp="1"/>
          </p:cNvSpPr>
          <p:nvPr>
            <p:ph type="sldNum" sz="quarter" idx="12"/>
          </p:nvPr>
        </p:nvSpPr>
        <p:spPr>
          <a:noFill/>
        </p:spPr>
        <p:txBody>
          <a:bodyPr/>
          <a:lstStyle/>
          <a:p>
            <a:fld id="{0EC8EC10-3385-CE42-9975-051B55B227E9}" type="slidenum">
              <a:rPr lang="en-US" smtClean="0"/>
              <a:pPr/>
              <a:t>8</a:t>
            </a:fld>
            <a:endParaRPr lang="en-US" smtClean="0"/>
          </a:p>
        </p:txBody>
      </p:sp>
      <p:sp>
        <p:nvSpPr>
          <p:cNvPr id="60420" name="Rectangle 2"/>
          <p:cNvSpPr>
            <a:spLocks noGrp="1" noChangeArrowheads="1"/>
          </p:cNvSpPr>
          <p:nvPr>
            <p:ph type="title"/>
          </p:nvPr>
        </p:nvSpPr>
        <p:spPr/>
        <p:txBody>
          <a:bodyPr/>
          <a:lstStyle/>
          <a:p>
            <a:r>
              <a:rPr lang="en-US"/>
              <a:t>Generate Game Tree</a:t>
            </a:r>
          </a:p>
        </p:txBody>
      </p:sp>
      <p:graphicFrame>
        <p:nvGraphicFramePr>
          <p:cNvPr id="331779" name="Group 3"/>
          <p:cNvGraphicFramePr>
            <a:graphicFrameLocks noGrp="1"/>
          </p:cNvGraphicFramePr>
          <p:nvPr/>
        </p:nvGraphicFramePr>
        <p:xfrm>
          <a:off x="4189413" y="1771650"/>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1805" name="Group 29"/>
          <p:cNvGraphicFramePr>
            <a:graphicFrameLocks noGrp="1"/>
          </p:cNvGraphicFramePr>
          <p:nvPr/>
        </p:nvGraphicFramePr>
        <p:xfrm>
          <a:off x="3276600" y="3114675"/>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1831" name="Group 55"/>
          <p:cNvGraphicFramePr>
            <a:graphicFrameLocks noGrp="1"/>
          </p:cNvGraphicFramePr>
          <p:nvPr/>
        </p:nvGraphicFramePr>
        <p:xfrm>
          <a:off x="3200400" y="4972050"/>
          <a:ext cx="787718" cy="1097280"/>
        </p:xfrm>
        <a:graphic>
          <a:graphicData uri="http://schemas.openxmlformats.org/drawingml/2006/table">
            <a:tbl>
              <a:tblPr/>
              <a:tblGrid>
                <a:gridCol w="304800"/>
                <a:gridCol w="274638"/>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1857" name="Group 81"/>
          <p:cNvGraphicFramePr>
            <a:graphicFrameLocks noGrp="1"/>
          </p:cNvGraphicFramePr>
          <p:nvPr/>
        </p:nvGraphicFramePr>
        <p:xfrm>
          <a:off x="4189413" y="4895850"/>
          <a:ext cx="789305" cy="109728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1883" name="Group 107"/>
          <p:cNvGraphicFramePr>
            <a:graphicFrameLocks noGrp="1"/>
          </p:cNvGraphicFramePr>
          <p:nvPr/>
        </p:nvGraphicFramePr>
        <p:xfrm>
          <a:off x="5410200" y="4895850"/>
          <a:ext cx="789305" cy="1097280"/>
        </p:xfrm>
        <a:graphic>
          <a:graphicData uri="http://schemas.openxmlformats.org/drawingml/2006/table">
            <a:tbl>
              <a:tblPr/>
              <a:tblGrid>
                <a:gridCol w="304800"/>
                <a:gridCol w="2762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1909" name="Group 133"/>
          <p:cNvGraphicFramePr>
            <a:graphicFrameLocks noGrp="1"/>
          </p:cNvGraphicFramePr>
          <p:nvPr/>
        </p:nvGraphicFramePr>
        <p:xfrm>
          <a:off x="2133600" y="4895850"/>
          <a:ext cx="925513" cy="1112520"/>
        </p:xfrm>
        <a:graphic>
          <a:graphicData uri="http://schemas.openxmlformats.org/drawingml/2006/table">
            <a:tbl>
              <a:tblPr/>
              <a:tblGrid>
                <a:gridCol w="307975"/>
                <a:gridCol w="330200"/>
                <a:gridCol w="287338"/>
              </a:tblGrid>
              <a:tr h="3810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60505" name="Line 159"/>
          <p:cNvSpPr>
            <a:spLocks noChangeShapeType="1"/>
          </p:cNvSpPr>
          <p:nvPr/>
        </p:nvSpPr>
        <p:spPr bwMode="auto">
          <a:xfrm flipH="1">
            <a:off x="2743200" y="4210050"/>
            <a:ext cx="6096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0506" name="Line 160"/>
          <p:cNvSpPr>
            <a:spLocks noChangeShapeType="1"/>
          </p:cNvSpPr>
          <p:nvPr/>
        </p:nvSpPr>
        <p:spPr bwMode="auto">
          <a:xfrm flipH="1">
            <a:off x="3962400" y="2762250"/>
            <a:ext cx="342900" cy="304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0507" name="Line 161"/>
          <p:cNvSpPr>
            <a:spLocks noChangeShapeType="1"/>
          </p:cNvSpPr>
          <p:nvPr/>
        </p:nvSpPr>
        <p:spPr bwMode="auto">
          <a:xfrm flipH="1">
            <a:off x="3581400" y="4210050"/>
            <a:ext cx="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0508" name="Line 162"/>
          <p:cNvSpPr>
            <a:spLocks noChangeShapeType="1"/>
          </p:cNvSpPr>
          <p:nvPr/>
        </p:nvSpPr>
        <p:spPr bwMode="auto">
          <a:xfrm>
            <a:off x="3962400" y="4210050"/>
            <a:ext cx="6096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0509" name="Line 163"/>
          <p:cNvSpPr>
            <a:spLocks noChangeShapeType="1"/>
          </p:cNvSpPr>
          <p:nvPr/>
        </p:nvSpPr>
        <p:spPr bwMode="auto">
          <a:xfrm>
            <a:off x="4114800" y="4210050"/>
            <a:ext cx="15240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0510" name="Text Box 164"/>
          <p:cNvSpPr txBox="1">
            <a:spLocks noChangeArrowheads="1"/>
          </p:cNvSpPr>
          <p:nvPr/>
        </p:nvSpPr>
        <p:spPr bwMode="auto">
          <a:xfrm>
            <a:off x="5851525" y="3335338"/>
            <a:ext cx="8286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 ply</a:t>
            </a:r>
          </a:p>
        </p:txBody>
      </p:sp>
      <p:sp>
        <p:nvSpPr>
          <p:cNvPr id="60511" name="AutoShape 165"/>
          <p:cNvSpPr>
            <a:spLocks/>
          </p:cNvSpPr>
          <p:nvPr/>
        </p:nvSpPr>
        <p:spPr bwMode="auto">
          <a:xfrm>
            <a:off x="6705600" y="2762250"/>
            <a:ext cx="609600" cy="3429000"/>
          </a:xfrm>
          <a:prstGeom prst="rightBrace">
            <a:avLst>
              <a:gd name="adj1" fmla="val 46875"/>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60512" name="Text Box 166"/>
          <p:cNvSpPr txBox="1">
            <a:spLocks noChangeArrowheads="1"/>
          </p:cNvSpPr>
          <p:nvPr/>
        </p:nvSpPr>
        <p:spPr bwMode="auto">
          <a:xfrm>
            <a:off x="7543800" y="4267200"/>
            <a:ext cx="11842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 move</a:t>
            </a:r>
          </a:p>
        </p:txBody>
      </p:sp>
      <p:sp>
        <p:nvSpPr>
          <p:cNvPr id="19" name="TextBox 18"/>
          <p:cNvSpPr txBox="1"/>
          <p:nvPr/>
        </p:nvSpPr>
        <p:spPr>
          <a:xfrm>
            <a:off x="471357" y="2736653"/>
            <a:ext cx="1571190" cy="461665"/>
          </a:xfrm>
          <a:prstGeom prst="rect">
            <a:avLst/>
          </a:prstGeom>
          <a:noFill/>
        </p:spPr>
        <p:txBody>
          <a:bodyPr wrap="square" rtlCol="0">
            <a:spAutoFit/>
          </a:bodyPr>
          <a:lstStyle/>
          <a:p>
            <a:pPr algn="ctr"/>
            <a:r>
              <a:rPr lang="en-US" sz="2400" dirty="0" smtClean="0"/>
              <a:t>MAX</a:t>
            </a:r>
            <a:endParaRPr lang="en-US" sz="2400" dirty="0"/>
          </a:p>
        </p:txBody>
      </p:sp>
      <p:sp>
        <p:nvSpPr>
          <p:cNvPr id="20" name="TextBox 19"/>
          <p:cNvSpPr txBox="1"/>
          <p:nvPr/>
        </p:nvSpPr>
        <p:spPr>
          <a:xfrm>
            <a:off x="388079" y="4250833"/>
            <a:ext cx="1571190" cy="461665"/>
          </a:xfrm>
          <a:prstGeom prst="rect">
            <a:avLst/>
          </a:prstGeom>
          <a:noFill/>
        </p:spPr>
        <p:txBody>
          <a:bodyPr wrap="square" rtlCol="0">
            <a:spAutoFit/>
          </a:bodyPr>
          <a:lstStyle/>
          <a:p>
            <a:pPr algn="ctr"/>
            <a:r>
              <a:rPr lang="en-US" sz="2400" dirty="0" smtClean="0"/>
              <a:t>MIN</a:t>
            </a:r>
            <a:endParaRPr lang="en-US" sz="2400" dirty="0"/>
          </a:p>
        </p:txBody>
      </p:sp>
    </p:spTree>
    <p:extLst>
      <p:ext uri="{BB962C8B-B14F-4D97-AF65-F5344CB8AC3E}">
        <p14:creationId xmlns:p14="http://schemas.microsoft.com/office/powerpoint/2010/main" val="137611148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p:spPr>
        <p:txBody>
          <a:bodyPr/>
          <a:lstStyle/>
          <a:p>
            <a:r>
              <a:rPr lang="en-US"/>
              <a:t>CS 561,  Sessions 8-9</a:t>
            </a:r>
          </a:p>
        </p:txBody>
      </p:sp>
      <p:sp>
        <p:nvSpPr>
          <p:cNvPr id="61443" name="Slide Number Placeholder 5"/>
          <p:cNvSpPr>
            <a:spLocks noGrp="1"/>
          </p:cNvSpPr>
          <p:nvPr>
            <p:ph type="sldNum" sz="quarter" idx="12"/>
          </p:nvPr>
        </p:nvSpPr>
        <p:spPr>
          <a:noFill/>
        </p:spPr>
        <p:txBody>
          <a:bodyPr/>
          <a:lstStyle/>
          <a:p>
            <a:fld id="{707C4483-FC93-F141-8CC9-82FF593F8D99}" type="slidenum">
              <a:rPr lang="en-US" smtClean="0"/>
              <a:pPr/>
              <a:t>9</a:t>
            </a:fld>
            <a:endParaRPr lang="en-US" smtClean="0"/>
          </a:p>
        </p:txBody>
      </p:sp>
      <p:sp>
        <p:nvSpPr>
          <p:cNvPr id="61444" name="Rectangle 292"/>
          <p:cNvSpPr>
            <a:spLocks noChangeArrowheads="1"/>
          </p:cNvSpPr>
          <p:nvPr/>
        </p:nvSpPr>
        <p:spPr bwMode="auto">
          <a:xfrm>
            <a:off x="3581400" y="6324600"/>
            <a:ext cx="2057400" cy="3810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61445" name="Rectangle 2"/>
          <p:cNvSpPr>
            <a:spLocks noGrp="1" noChangeArrowheads="1"/>
          </p:cNvSpPr>
          <p:nvPr>
            <p:ph type="title"/>
          </p:nvPr>
        </p:nvSpPr>
        <p:spPr/>
        <p:txBody>
          <a:bodyPr/>
          <a:lstStyle/>
          <a:p>
            <a:r>
              <a:rPr lang="en-US"/>
              <a:t>A subtree</a:t>
            </a:r>
          </a:p>
        </p:txBody>
      </p:sp>
      <p:sp>
        <p:nvSpPr>
          <p:cNvPr id="61446" name="Line 4"/>
          <p:cNvSpPr>
            <a:spLocks noChangeShapeType="1"/>
          </p:cNvSpPr>
          <p:nvPr/>
        </p:nvSpPr>
        <p:spPr bwMode="auto">
          <a:xfrm flipH="1">
            <a:off x="2466975" y="2700338"/>
            <a:ext cx="908050" cy="3873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47" name="Line 5"/>
          <p:cNvSpPr>
            <a:spLocks noChangeShapeType="1"/>
          </p:cNvSpPr>
          <p:nvPr/>
        </p:nvSpPr>
        <p:spPr bwMode="auto">
          <a:xfrm>
            <a:off x="3502025" y="2700338"/>
            <a:ext cx="0" cy="3683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48" name="Line 6"/>
          <p:cNvSpPr>
            <a:spLocks noChangeShapeType="1"/>
          </p:cNvSpPr>
          <p:nvPr/>
        </p:nvSpPr>
        <p:spPr bwMode="auto">
          <a:xfrm>
            <a:off x="3660775" y="2719388"/>
            <a:ext cx="711200" cy="3492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49" name="Line 7"/>
          <p:cNvSpPr>
            <a:spLocks noChangeShapeType="1"/>
          </p:cNvSpPr>
          <p:nvPr/>
        </p:nvSpPr>
        <p:spPr bwMode="auto">
          <a:xfrm flipH="1">
            <a:off x="1323975" y="4052888"/>
            <a:ext cx="908050" cy="1968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0" name="Line 8"/>
          <p:cNvSpPr>
            <a:spLocks noChangeShapeType="1"/>
          </p:cNvSpPr>
          <p:nvPr/>
        </p:nvSpPr>
        <p:spPr bwMode="auto">
          <a:xfrm flipH="1">
            <a:off x="2162175" y="4071938"/>
            <a:ext cx="88900" cy="2921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1" name="Line 9"/>
          <p:cNvSpPr>
            <a:spLocks noChangeShapeType="1"/>
          </p:cNvSpPr>
          <p:nvPr/>
        </p:nvSpPr>
        <p:spPr bwMode="auto">
          <a:xfrm flipH="1">
            <a:off x="3048000" y="3989388"/>
            <a:ext cx="30480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2" name="Line 10"/>
          <p:cNvSpPr>
            <a:spLocks noChangeShapeType="1"/>
          </p:cNvSpPr>
          <p:nvPr/>
        </p:nvSpPr>
        <p:spPr bwMode="auto">
          <a:xfrm>
            <a:off x="3581400" y="3989388"/>
            <a:ext cx="3810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3" name="Line 11"/>
          <p:cNvSpPr>
            <a:spLocks noChangeShapeType="1"/>
          </p:cNvSpPr>
          <p:nvPr/>
        </p:nvSpPr>
        <p:spPr bwMode="auto">
          <a:xfrm>
            <a:off x="4419600" y="3989388"/>
            <a:ext cx="15240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4" name="Line 12"/>
          <p:cNvSpPr>
            <a:spLocks noChangeShapeType="1"/>
          </p:cNvSpPr>
          <p:nvPr/>
        </p:nvSpPr>
        <p:spPr bwMode="auto">
          <a:xfrm>
            <a:off x="4419600" y="3989388"/>
            <a:ext cx="5334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5" name="Line 13"/>
          <p:cNvSpPr>
            <a:spLocks noChangeShapeType="1"/>
          </p:cNvSpPr>
          <p:nvPr/>
        </p:nvSpPr>
        <p:spPr bwMode="auto">
          <a:xfrm>
            <a:off x="1295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6" name="Line 15"/>
          <p:cNvSpPr>
            <a:spLocks noChangeShapeType="1"/>
          </p:cNvSpPr>
          <p:nvPr/>
        </p:nvSpPr>
        <p:spPr bwMode="auto">
          <a:xfrm>
            <a:off x="3200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7" name="Line 16"/>
          <p:cNvSpPr>
            <a:spLocks noChangeShapeType="1"/>
          </p:cNvSpPr>
          <p:nvPr/>
        </p:nvSpPr>
        <p:spPr bwMode="auto">
          <a:xfrm>
            <a:off x="5105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8" name="Line 17"/>
          <p:cNvSpPr>
            <a:spLocks noChangeShapeType="1"/>
          </p:cNvSpPr>
          <p:nvPr/>
        </p:nvSpPr>
        <p:spPr bwMode="auto">
          <a:xfrm>
            <a:off x="60198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9" name="AutoShape 18"/>
          <p:cNvSpPr>
            <a:spLocks noChangeArrowheads="1"/>
          </p:cNvSpPr>
          <p:nvPr/>
        </p:nvSpPr>
        <p:spPr bwMode="auto">
          <a:xfrm>
            <a:off x="6400800" y="2254250"/>
            <a:ext cx="304800" cy="304800"/>
          </a:xfrm>
          <a:prstGeom prst="smileyFace">
            <a:avLst>
              <a:gd name="adj" fmla="val 4653"/>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1460" name="AutoShape 19"/>
          <p:cNvSpPr>
            <a:spLocks noChangeArrowheads="1"/>
          </p:cNvSpPr>
          <p:nvPr/>
        </p:nvSpPr>
        <p:spPr bwMode="auto">
          <a:xfrm>
            <a:off x="6477000" y="2711450"/>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61461" name="AutoShape 20"/>
          <p:cNvSpPr>
            <a:spLocks noChangeArrowheads="1"/>
          </p:cNvSpPr>
          <p:nvPr/>
        </p:nvSpPr>
        <p:spPr bwMode="auto">
          <a:xfrm>
            <a:off x="6477000" y="3157538"/>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1462" name="Text Box 21"/>
          <p:cNvSpPr txBox="1">
            <a:spLocks noChangeArrowheads="1"/>
          </p:cNvSpPr>
          <p:nvPr/>
        </p:nvSpPr>
        <p:spPr bwMode="auto">
          <a:xfrm>
            <a:off x="6842125" y="2162175"/>
            <a:ext cx="566738"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win</a:t>
            </a:r>
          </a:p>
        </p:txBody>
      </p:sp>
      <p:sp>
        <p:nvSpPr>
          <p:cNvPr id="61463" name="Text Box 22"/>
          <p:cNvSpPr txBox="1">
            <a:spLocks noChangeArrowheads="1"/>
          </p:cNvSpPr>
          <p:nvPr/>
        </p:nvSpPr>
        <p:spPr bwMode="auto">
          <a:xfrm>
            <a:off x="6842125" y="2646363"/>
            <a:ext cx="650875"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lose</a:t>
            </a:r>
          </a:p>
        </p:txBody>
      </p:sp>
      <p:sp>
        <p:nvSpPr>
          <p:cNvPr id="61464" name="Text Box 23"/>
          <p:cNvSpPr txBox="1">
            <a:spLocks noChangeArrowheads="1"/>
          </p:cNvSpPr>
          <p:nvPr/>
        </p:nvSpPr>
        <p:spPr bwMode="auto">
          <a:xfrm>
            <a:off x="6765925" y="3092450"/>
            <a:ext cx="735013"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draw</a:t>
            </a:r>
          </a:p>
        </p:txBody>
      </p:sp>
      <p:sp>
        <p:nvSpPr>
          <p:cNvPr id="61465" name="AutoShape 25"/>
          <p:cNvSpPr>
            <a:spLocks noChangeArrowheads="1"/>
          </p:cNvSpPr>
          <p:nvPr/>
        </p:nvSpPr>
        <p:spPr bwMode="auto">
          <a:xfrm>
            <a:off x="5943600" y="63690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1466" name="AutoShape 26"/>
          <p:cNvSpPr>
            <a:spLocks noChangeArrowheads="1"/>
          </p:cNvSpPr>
          <p:nvPr/>
        </p:nvSpPr>
        <p:spPr bwMode="auto">
          <a:xfrm>
            <a:off x="3124200" y="62928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1467" name="AutoShape 27"/>
          <p:cNvSpPr>
            <a:spLocks noChangeArrowheads="1"/>
          </p:cNvSpPr>
          <p:nvPr/>
        </p:nvSpPr>
        <p:spPr bwMode="auto">
          <a:xfrm>
            <a:off x="1042988" y="635000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61468" name="Group 28"/>
          <p:cNvGrpSpPr>
            <a:grpSpLocks/>
          </p:cNvGrpSpPr>
          <p:nvPr/>
        </p:nvGrpSpPr>
        <p:grpSpPr bwMode="auto">
          <a:xfrm>
            <a:off x="3048000" y="1720850"/>
            <a:ext cx="844550" cy="936625"/>
            <a:chOff x="1920" y="960"/>
            <a:chExt cx="542" cy="628"/>
          </a:xfrm>
        </p:grpSpPr>
        <p:sp>
          <p:nvSpPr>
            <p:cNvPr id="61700" name="Rectangle 29"/>
            <p:cNvSpPr>
              <a:spLocks noChangeArrowheads="1"/>
            </p:cNvSpPr>
            <p:nvPr/>
          </p:nvSpPr>
          <p:spPr bwMode="auto">
            <a:xfrm>
              <a:off x="2256" y="960"/>
              <a:ext cx="198"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701" name="Rectangle 30"/>
            <p:cNvSpPr>
              <a:spLocks noChangeArrowheads="1"/>
            </p:cNvSpPr>
            <p:nvPr/>
          </p:nvSpPr>
          <p:spPr bwMode="auto">
            <a:xfrm>
              <a:off x="1920" y="960"/>
              <a:ext cx="198"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702" name="Group 31"/>
            <p:cNvGrpSpPr>
              <a:grpSpLocks/>
            </p:cNvGrpSpPr>
            <p:nvPr/>
          </p:nvGrpSpPr>
          <p:grpSpPr bwMode="auto">
            <a:xfrm>
              <a:off x="1958" y="971"/>
              <a:ext cx="504" cy="617"/>
              <a:chOff x="1958" y="971"/>
              <a:chExt cx="504" cy="617"/>
            </a:xfrm>
          </p:grpSpPr>
          <p:grpSp>
            <p:nvGrpSpPr>
              <p:cNvPr id="61703" name="Group 32"/>
              <p:cNvGrpSpPr>
                <a:grpSpLocks/>
              </p:cNvGrpSpPr>
              <p:nvPr/>
            </p:nvGrpSpPr>
            <p:grpSpPr bwMode="auto">
              <a:xfrm>
                <a:off x="1958" y="1061"/>
                <a:ext cx="448" cy="448"/>
                <a:chOff x="2368" y="1264"/>
                <a:chExt cx="448" cy="448"/>
              </a:xfrm>
            </p:grpSpPr>
            <p:grpSp>
              <p:nvGrpSpPr>
                <p:cNvPr id="61708" name="Group 33"/>
                <p:cNvGrpSpPr>
                  <a:grpSpLocks/>
                </p:cNvGrpSpPr>
                <p:nvPr/>
              </p:nvGrpSpPr>
              <p:grpSpPr bwMode="auto">
                <a:xfrm>
                  <a:off x="2368" y="1380"/>
                  <a:ext cx="448" cy="192"/>
                  <a:chOff x="2368" y="1380"/>
                  <a:chExt cx="448" cy="192"/>
                </a:xfrm>
              </p:grpSpPr>
              <p:sp>
                <p:nvSpPr>
                  <p:cNvPr id="61712" name="Line 34"/>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713" name="Line 35"/>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709" name="Group 36"/>
                <p:cNvGrpSpPr>
                  <a:grpSpLocks/>
                </p:cNvGrpSpPr>
                <p:nvPr/>
              </p:nvGrpSpPr>
              <p:grpSpPr bwMode="auto">
                <a:xfrm>
                  <a:off x="2508" y="1264"/>
                  <a:ext cx="192" cy="448"/>
                  <a:chOff x="2508" y="1264"/>
                  <a:chExt cx="192" cy="448"/>
                </a:xfrm>
              </p:grpSpPr>
              <p:sp>
                <p:nvSpPr>
                  <p:cNvPr id="61710" name="Line 37"/>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711" name="Line 38"/>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704" name="Rectangle 39"/>
              <p:cNvSpPr>
                <a:spLocks noChangeArrowheads="1"/>
              </p:cNvSpPr>
              <p:nvPr/>
            </p:nvSpPr>
            <p:spPr bwMode="auto">
              <a:xfrm>
                <a:off x="2112" y="1152"/>
                <a:ext cx="205" cy="243"/>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705" name="Rectangle 40"/>
              <p:cNvSpPr>
                <a:spLocks noChangeArrowheads="1"/>
              </p:cNvSpPr>
              <p:nvPr/>
            </p:nvSpPr>
            <p:spPr bwMode="auto">
              <a:xfrm>
                <a:off x="2256" y="1344"/>
                <a:ext cx="206"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706" name="Rectangle 41"/>
              <p:cNvSpPr>
                <a:spLocks noChangeArrowheads="1"/>
              </p:cNvSpPr>
              <p:nvPr/>
            </p:nvSpPr>
            <p:spPr bwMode="auto">
              <a:xfrm>
                <a:off x="2064" y="971"/>
                <a:ext cx="205" cy="243"/>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707" name="Rectangle 42"/>
              <p:cNvSpPr>
                <a:spLocks noChangeArrowheads="1"/>
              </p:cNvSpPr>
              <p:nvPr/>
            </p:nvSpPr>
            <p:spPr bwMode="auto">
              <a:xfrm>
                <a:off x="2256" y="1152"/>
                <a:ext cx="200" cy="245"/>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grpSp>
        <p:nvGrpSpPr>
          <p:cNvPr id="61469" name="Group 43"/>
          <p:cNvGrpSpPr>
            <a:grpSpLocks/>
          </p:cNvGrpSpPr>
          <p:nvPr/>
        </p:nvGrpSpPr>
        <p:grpSpPr bwMode="auto">
          <a:xfrm>
            <a:off x="4114800" y="3092450"/>
            <a:ext cx="854075" cy="973138"/>
            <a:chOff x="1920" y="960"/>
            <a:chExt cx="538" cy="613"/>
          </a:xfrm>
        </p:grpSpPr>
        <p:sp>
          <p:nvSpPr>
            <p:cNvPr id="61686" name="Rectangle 44"/>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87" name="Rectangle 45"/>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88" name="Group 46"/>
            <p:cNvGrpSpPr>
              <a:grpSpLocks/>
            </p:cNvGrpSpPr>
            <p:nvPr/>
          </p:nvGrpSpPr>
          <p:grpSpPr bwMode="auto">
            <a:xfrm>
              <a:off x="1958" y="971"/>
              <a:ext cx="500" cy="602"/>
              <a:chOff x="1958" y="971"/>
              <a:chExt cx="500" cy="602"/>
            </a:xfrm>
          </p:grpSpPr>
          <p:grpSp>
            <p:nvGrpSpPr>
              <p:cNvPr id="61689" name="Group 47"/>
              <p:cNvGrpSpPr>
                <a:grpSpLocks/>
              </p:cNvGrpSpPr>
              <p:nvPr/>
            </p:nvGrpSpPr>
            <p:grpSpPr bwMode="auto">
              <a:xfrm>
                <a:off x="1958" y="1061"/>
                <a:ext cx="448" cy="448"/>
                <a:chOff x="2368" y="1264"/>
                <a:chExt cx="448" cy="448"/>
              </a:xfrm>
            </p:grpSpPr>
            <p:grpSp>
              <p:nvGrpSpPr>
                <p:cNvPr id="61694" name="Group 48"/>
                <p:cNvGrpSpPr>
                  <a:grpSpLocks/>
                </p:cNvGrpSpPr>
                <p:nvPr/>
              </p:nvGrpSpPr>
              <p:grpSpPr bwMode="auto">
                <a:xfrm>
                  <a:off x="2368" y="1380"/>
                  <a:ext cx="448" cy="192"/>
                  <a:chOff x="2368" y="1380"/>
                  <a:chExt cx="448" cy="192"/>
                </a:xfrm>
              </p:grpSpPr>
              <p:sp>
                <p:nvSpPr>
                  <p:cNvPr id="61698" name="Line 49"/>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99" name="Line 50"/>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95" name="Group 51"/>
                <p:cNvGrpSpPr>
                  <a:grpSpLocks/>
                </p:cNvGrpSpPr>
                <p:nvPr/>
              </p:nvGrpSpPr>
              <p:grpSpPr bwMode="auto">
                <a:xfrm>
                  <a:off x="2508" y="1264"/>
                  <a:ext cx="192" cy="448"/>
                  <a:chOff x="2508" y="1264"/>
                  <a:chExt cx="192" cy="448"/>
                </a:xfrm>
              </p:grpSpPr>
              <p:sp>
                <p:nvSpPr>
                  <p:cNvPr id="61696" name="Line 52"/>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97" name="Line 53"/>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90" name="Rectangle 54"/>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91" name="Rectangle 55"/>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92" name="Rectangle 56"/>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93" name="Rectangle 57"/>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grpSp>
        <p:nvGrpSpPr>
          <p:cNvPr id="61470" name="Group 58"/>
          <p:cNvGrpSpPr>
            <a:grpSpLocks/>
          </p:cNvGrpSpPr>
          <p:nvPr/>
        </p:nvGrpSpPr>
        <p:grpSpPr bwMode="auto">
          <a:xfrm>
            <a:off x="1905000" y="3092450"/>
            <a:ext cx="854075" cy="973138"/>
            <a:chOff x="1200" y="1824"/>
            <a:chExt cx="538" cy="613"/>
          </a:xfrm>
        </p:grpSpPr>
        <p:grpSp>
          <p:nvGrpSpPr>
            <p:cNvPr id="61670" name="Group 59"/>
            <p:cNvGrpSpPr>
              <a:grpSpLocks/>
            </p:cNvGrpSpPr>
            <p:nvPr/>
          </p:nvGrpSpPr>
          <p:grpSpPr bwMode="auto">
            <a:xfrm>
              <a:off x="1200" y="1824"/>
              <a:ext cx="538" cy="613"/>
              <a:chOff x="1920" y="960"/>
              <a:chExt cx="538" cy="613"/>
            </a:xfrm>
          </p:grpSpPr>
          <p:sp>
            <p:nvSpPr>
              <p:cNvPr id="61672" name="Rectangle 60"/>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73" name="Rectangle 61"/>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74" name="Group 62"/>
              <p:cNvGrpSpPr>
                <a:grpSpLocks/>
              </p:cNvGrpSpPr>
              <p:nvPr/>
            </p:nvGrpSpPr>
            <p:grpSpPr bwMode="auto">
              <a:xfrm>
                <a:off x="1958" y="971"/>
                <a:ext cx="500" cy="602"/>
                <a:chOff x="1958" y="971"/>
                <a:chExt cx="500" cy="602"/>
              </a:xfrm>
            </p:grpSpPr>
            <p:grpSp>
              <p:nvGrpSpPr>
                <p:cNvPr id="61675" name="Group 63"/>
                <p:cNvGrpSpPr>
                  <a:grpSpLocks/>
                </p:cNvGrpSpPr>
                <p:nvPr/>
              </p:nvGrpSpPr>
              <p:grpSpPr bwMode="auto">
                <a:xfrm>
                  <a:off x="1958" y="1061"/>
                  <a:ext cx="448" cy="448"/>
                  <a:chOff x="2368" y="1264"/>
                  <a:chExt cx="448" cy="448"/>
                </a:xfrm>
              </p:grpSpPr>
              <p:grpSp>
                <p:nvGrpSpPr>
                  <p:cNvPr id="61680" name="Group 64"/>
                  <p:cNvGrpSpPr>
                    <a:grpSpLocks/>
                  </p:cNvGrpSpPr>
                  <p:nvPr/>
                </p:nvGrpSpPr>
                <p:grpSpPr bwMode="auto">
                  <a:xfrm>
                    <a:off x="2368" y="1380"/>
                    <a:ext cx="448" cy="192"/>
                    <a:chOff x="2368" y="1380"/>
                    <a:chExt cx="448" cy="192"/>
                  </a:xfrm>
                </p:grpSpPr>
                <p:sp>
                  <p:nvSpPr>
                    <p:cNvPr id="61684" name="Line 6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85" name="Line 6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81" name="Group 67"/>
                  <p:cNvGrpSpPr>
                    <a:grpSpLocks/>
                  </p:cNvGrpSpPr>
                  <p:nvPr/>
                </p:nvGrpSpPr>
                <p:grpSpPr bwMode="auto">
                  <a:xfrm>
                    <a:off x="2508" y="1264"/>
                    <a:ext cx="192" cy="448"/>
                    <a:chOff x="2508" y="1264"/>
                    <a:chExt cx="192" cy="448"/>
                  </a:xfrm>
                </p:grpSpPr>
                <p:sp>
                  <p:nvSpPr>
                    <p:cNvPr id="61682" name="Line 6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83" name="Line 6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76" name="Rectangle 7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77" name="Rectangle 7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78" name="Rectangle 7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79" name="Rectangle 7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71" name="Rectangle 74"/>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1" name="Group 75"/>
          <p:cNvGrpSpPr>
            <a:grpSpLocks/>
          </p:cNvGrpSpPr>
          <p:nvPr/>
        </p:nvGrpSpPr>
        <p:grpSpPr bwMode="auto">
          <a:xfrm>
            <a:off x="3009900" y="3092450"/>
            <a:ext cx="854075" cy="973138"/>
            <a:chOff x="1896" y="1824"/>
            <a:chExt cx="538" cy="613"/>
          </a:xfrm>
        </p:grpSpPr>
        <p:grpSp>
          <p:nvGrpSpPr>
            <p:cNvPr id="61654" name="Group 76"/>
            <p:cNvGrpSpPr>
              <a:grpSpLocks/>
            </p:cNvGrpSpPr>
            <p:nvPr/>
          </p:nvGrpSpPr>
          <p:grpSpPr bwMode="auto">
            <a:xfrm>
              <a:off x="1896" y="1824"/>
              <a:ext cx="538" cy="613"/>
              <a:chOff x="1920" y="960"/>
              <a:chExt cx="538" cy="613"/>
            </a:xfrm>
          </p:grpSpPr>
          <p:sp>
            <p:nvSpPr>
              <p:cNvPr id="61656" name="Rectangle 77"/>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57" name="Rectangle 78"/>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58" name="Group 79"/>
              <p:cNvGrpSpPr>
                <a:grpSpLocks/>
              </p:cNvGrpSpPr>
              <p:nvPr/>
            </p:nvGrpSpPr>
            <p:grpSpPr bwMode="auto">
              <a:xfrm>
                <a:off x="1958" y="971"/>
                <a:ext cx="500" cy="602"/>
                <a:chOff x="1958" y="971"/>
                <a:chExt cx="500" cy="602"/>
              </a:xfrm>
            </p:grpSpPr>
            <p:grpSp>
              <p:nvGrpSpPr>
                <p:cNvPr id="61659" name="Group 80"/>
                <p:cNvGrpSpPr>
                  <a:grpSpLocks/>
                </p:cNvGrpSpPr>
                <p:nvPr/>
              </p:nvGrpSpPr>
              <p:grpSpPr bwMode="auto">
                <a:xfrm>
                  <a:off x="1958" y="1061"/>
                  <a:ext cx="448" cy="448"/>
                  <a:chOff x="2368" y="1264"/>
                  <a:chExt cx="448" cy="448"/>
                </a:xfrm>
              </p:grpSpPr>
              <p:grpSp>
                <p:nvGrpSpPr>
                  <p:cNvPr id="61664" name="Group 81"/>
                  <p:cNvGrpSpPr>
                    <a:grpSpLocks/>
                  </p:cNvGrpSpPr>
                  <p:nvPr/>
                </p:nvGrpSpPr>
                <p:grpSpPr bwMode="auto">
                  <a:xfrm>
                    <a:off x="2368" y="1380"/>
                    <a:ext cx="448" cy="192"/>
                    <a:chOff x="2368" y="1380"/>
                    <a:chExt cx="448" cy="192"/>
                  </a:xfrm>
                </p:grpSpPr>
                <p:sp>
                  <p:nvSpPr>
                    <p:cNvPr id="61668" name="Line 82"/>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69" name="Line 83"/>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65" name="Group 84"/>
                  <p:cNvGrpSpPr>
                    <a:grpSpLocks/>
                  </p:cNvGrpSpPr>
                  <p:nvPr/>
                </p:nvGrpSpPr>
                <p:grpSpPr bwMode="auto">
                  <a:xfrm>
                    <a:off x="2508" y="1264"/>
                    <a:ext cx="192" cy="448"/>
                    <a:chOff x="2508" y="1264"/>
                    <a:chExt cx="192" cy="448"/>
                  </a:xfrm>
                </p:grpSpPr>
                <p:sp>
                  <p:nvSpPr>
                    <p:cNvPr id="61666" name="Line 85"/>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67" name="Line 86"/>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60" name="Rectangle 87"/>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61" name="Rectangle 88"/>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62" name="Rectangle 89"/>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63" name="Rectangle 90"/>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55" name="Rectangle 91"/>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sp>
        <p:nvSpPr>
          <p:cNvPr id="61472" name="Rectangle 92"/>
          <p:cNvSpPr>
            <a:spLocks noChangeArrowheads="1"/>
          </p:cNvSpPr>
          <p:nvPr/>
        </p:nvSpPr>
        <p:spPr bwMode="auto">
          <a:xfrm>
            <a:off x="4419600" y="3702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73" name="Group 93"/>
          <p:cNvGrpSpPr>
            <a:grpSpLocks/>
          </p:cNvGrpSpPr>
          <p:nvPr/>
        </p:nvGrpSpPr>
        <p:grpSpPr bwMode="auto">
          <a:xfrm>
            <a:off x="1752600" y="4235450"/>
            <a:ext cx="854075" cy="973138"/>
            <a:chOff x="1200" y="1824"/>
            <a:chExt cx="538" cy="613"/>
          </a:xfrm>
        </p:grpSpPr>
        <p:grpSp>
          <p:nvGrpSpPr>
            <p:cNvPr id="61638" name="Group 94"/>
            <p:cNvGrpSpPr>
              <a:grpSpLocks/>
            </p:cNvGrpSpPr>
            <p:nvPr/>
          </p:nvGrpSpPr>
          <p:grpSpPr bwMode="auto">
            <a:xfrm>
              <a:off x="1200" y="1824"/>
              <a:ext cx="538" cy="613"/>
              <a:chOff x="1920" y="960"/>
              <a:chExt cx="538" cy="613"/>
            </a:xfrm>
          </p:grpSpPr>
          <p:sp>
            <p:nvSpPr>
              <p:cNvPr id="61640" name="Rectangle 95"/>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41" name="Rectangle 96"/>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42" name="Group 97"/>
              <p:cNvGrpSpPr>
                <a:grpSpLocks/>
              </p:cNvGrpSpPr>
              <p:nvPr/>
            </p:nvGrpSpPr>
            <p:grpSpPr bwMode="auto">
              <a:xfrm>
                <a:off x="1958" y="971"/>
                <a:ext cx="500" cy="602"/>
                <a:chOff x="1958" y="971"/>
                <a:chExt cx="500" cy="602"/>
              </a:xfrm>
            </p:grpSpPr>
            <p:grpSp>
              <p:nvGrpSpPr>
                <p:cNvPr id="61643" name="Group 98"/>
                <p:cNvGrpSpPr>
                  <a:grpSpLocks/>
                </p:cNvGrpSpPr>
                <p:nvPr/>
              </p:nvGrpSpPr>
              <p:grpSpPr bwMode="auto">
                <a:xfrm>
                  <a:off x="1958" y="1061"/>
                  <a:ext cx="448" cy="448"/>
                  <a:chOff x="2368" y="1264"/>
                  <a:chExt cx="448" cy="448"/>
                </a:xfrm>
              </p:grpSpPr>
              <p:grpSp>
                <p:nvGrpSpPr>
                  <p:cNvPr id="61648" name="Group 99"/>
                  <p:cNvGrpSpPr>
                    <a:grpSpLocks/>
                  </p:cNvGrpSpPr>
                  <p:nvPr/>
                </p:nvGrpSpPr>
                <p:grpSpPr bwMode="auto">
                  <a:xfrm>
                    <a:off x="2368" y="1380"/>
                    <a:ext cx="448" cy="192"/>
                    <a:chOff x="2368" y="1380"/>
                    <a:chExt cx="448" cy="192"/>
                  </a:xfrm>
                </p:grpSpPr>
                <p:sp>
                  <p:nvSpPr>
                    <p:cNvPr id="61652" name="Line 100"/>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53" name="Line 101"/>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49" name="Group 102"/>
                  <p:cNvGrpSpPr>
                    <a:grpSpLocks/>
                  </p:cNvGrpSpPr>
                  <p:nvPr/>
                </p:nvGrpSpPr>
                <p:grpSpPr bwMode="auto">
                  <a:xfrm>
                    <a:off x="2508" y="1264"/>
                    <a:ext cx="192" cy="448"/>
                    <a:chOff x="2508" y="1264"/>
                    <a:chExt cx="192" cy="448"/>
                  </a:xfrm>
                </p:grpSpPr>
                <p:sp>
                  <p:nvSpPr>
                    <p:cNvPr id="61650" name="Line 103"/>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51" name="Line 104"/>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44" name="Rectangle 105"/>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45" name="Rectangle 106"/>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46" name="Rectangle 107"/>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47" name="Rectangle 108"/>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39" name="Rectangle 109"/>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4" name="Group 110"/>
          <p:cNvGrpSpPr>
            <a:grpSpLocks/>
          </p:cNvGrpSpPr>
          <p:nvPr/>
        </p:nvGrpSpPr>
        <p:grpSpPr bwMode="auto">
          <a:xfrm>
            <a:off x="762000" y="4235450"/>
            <a:ext cx="854075" cy="973138"/>
            <a:chOff x="1200" y="1824"/>
            <a:chExt cx="538" cy="613"/>
          </a:xfrm>
        </p:grpSpPr>
        <p:grpSp>
          <p:nvGrpSpPr>
            <p:cNvPr id="61622" name="Group 111"/>
            <p:cNvGrpSpPr>
              <a:grpSpLocks/>
            </p:cNvGrpSpPr>
            <p:nvPr/>
          </p:nvGrpSpPr>
          <p:grpSpPr bwMode="auto">
            <a:xfrm>
              <a:off x="1200" y="1824"/>
              <a:ext cx="538" cy="613"/>
              <a:chOff x="1920" y="960"/>
              <a:chExt cx="538" cy="613"/>
            </a:xfrm>
          </p:grpSpPr>
          <p:sp>
            <p:nvSpPr>
              <p:cNvPr id="61624" name="Rectangle 112"/>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25" name="Rectangle 113"/>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26" name="Group 114"/>
              <p:cNvGrpSpPr>
                <a:grpSpLocks/>
              </p:cNvGrpSpPr>
              <p:nvPr/>
            </p:nvGrpSpPr>
            <p:grpSpPr bwMode="auto">
              <a:xfrm>
                <a:off x="1958" y="971"/>
                <a:ext cx="500" cy="602"/>
                <a:chOff x="1958" y="971"/>
                <a:chExt cx="500" cy="602"/>
              </a:xfrm>
            </p:grpSpPr>
            <p:grpSp>
              <p:nvGrpSpPr>
                <p:cNvPr id="61627" name="Group 115"/>
                <p:cNvGrpSpPr>
                  <a:grpSpLocks/>
                </p:cNvGrpSpPr>
                <p:nvPr/>
              </p:nvGrpSpPr>
              <p:grpSpPr bwMode="auto">
                <a:xfrm>
                  <a:off x="1958" y="1061"/>
                  <a:ext cx="448" cy="448"/>
                  <a:chOff x="2368" y="1264"/>
                  <a:chExt cx="448" cy="448"/>
                </a:xfrm>
              </p:grpSpPr>
              <p:grpSp>
                <p:nvGrpSpPr>
                  <p:cNvPr id="61632" name="Group 116"/>
                  <p:cNvGrpSpPr>
                    <a:grpSpLocks/>
                  </p:cNvGrpSpPr>
                  <p:nvPr/>
                </p:nvGrpSpPr>
                <p:grpSpPr bwMode="auto">
                  <a:xfrm>
                    <a:off x="2368" y="1380"/>
                    <a:ext cx="448" cy="192"/>
                    <a:chOff x="2368" y="1380"/>
                    <a:chExt cx="448" cy="192"/>
                  </a:xfrm>
                </p:grpSpPr>
                <p:sp>
                  <p:nvSpPr>
                    <p:cNvPr id="61636" name="Line 117"/>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37" name="Line 118"/>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33" name="Group 119"/>
                  <p:cNvGrpSpPr>
                    <a:grpSpLocks/>
                  </p:cNvGrpSpPr>
                  <p:nvPr/>
                </p:nvGrpSpPr>
                <p:grpSpPr bwMode="auto">
                  <a:xfrm>
                    <a:off x="2508" y="1264"/>
                    <a:ext cx="192" cy="448"/>
                    <a:chOff x="2508" y="1264"/>
                    <a:chExt cx="192" cy="448"/>
                  </a:xfrm>
                </p:grpSpPr>
                <p:sp>
                  <p:nvSpPr>
                    <p:cNvPr id="61634" name="Line 120"/>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35" name="Line 121"/>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28" name="Rectangle 122"/>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29" name="Rectangle 123"/>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30" name="Rectangle 124"/>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31" name="Rectangle 125"/>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23" name="Rectangle 126"/>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5" name="Group 127"/>
          <p:cNvGrpSpPr>
            <a:grpSpLocks/>
          </p:cNvGrpSpPr>
          <p:nvPr/>
        </p:nvGrpSpPr>
        <p:grpSpPr bwMode="auto">
          <a:xfrm>
            <a:off x="3581400" y="4235450"/>
            <a:ext cx="854075" cy="973138"/>
            <a:chOff x="1896" y="1824"/>
            <a:chExt cx="538" cy="613"/>
          </a:xfrm>
        </p:grpSpPr>
        <p:grpSp>
          <p:nvGrpSpPr>
            <p:cNvPr id="61606" name="Group 128"/>
            <p:cNvGrpSpPr>
              <a:grpSpLocks/>
            </p:cNvGrpSpPr>
            <p:nvPr/>
          </p:nvGrpSpPr>
          <p:grpSpPr bwMode="auto">
            <a:xfrm>
              <a:off x="1896" y="1824"/>
              <a:ext cx="538" cy="613"/>
              <a:chOff x="1920" y="960"/>
              <a:chExt cx="538" cy="613"/>
            </a:xfrm>
          </p:grpSpPr>
          <p:sp>
            <p:nvSpPr>
              <p:cNvPr id="61608" name="Rectangle 129"/>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09" name="Rectangle 130"/>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10" name="Group 131"/>
              <p:cNvGrpSpPr>
                <a:grpSpLocks/>
              </p:cNvGrpSpPr>
              <p:nvPr/>
            </p:nvGrpSpPr>
            <p:grpSpPr bwMode="auto">
              <a:xfrm>
                <a:off x="1958" y="971"/>
                <a:ext cx="500" cy="602"/>
                <a:chOff x="1958" y="971"/>
                <a:chExt cx="500" cy="602"/>
              </a:xfrm>
            </p:grpSpPr>
            <p:grpSp>
              <p:nvGrpSpPr>
                <p:cNvPr id="61611" name="Group 132"/>
                <p:cNvGrpSpPr>
                  <a:grpSpLocks/>
                </p:cNvGrpSpPr>
                <p:nvPr/>
              </p:nvGrpSpPr>
              <p:grpSpPr bwMode="auto">
                <a:xfrm>
                  <a:off x="1958" y="1061"/>
                  <a:ext cx="448" cy="448"/>
                  <a:chOff x="2368" y="1264"/>
                  <a:chExt cx="448" cy="448"/>
                </a:xfrm>
              </p:grpSpPr>
              <p:grpSp>
                <p:nvGrpSpPr>
                  <p:cNvPr id="61616" name="Group 133"/>
                  <p:cNvGrpSpPr>
                    <a:grpSpLocks/>
                  </p:cNvGrpSpPr>
                  <p:nvPr/>
                </p:nvGrpSpPr>
                <p:grpSpPr bwMode="auto">
                  <a:xfrm>
                    <a:off x="2368" y="1380"/>
                    <a:ext cx="448" cy="192"/>
                    <a:chOff x="2368" y="1380"/>
                    <a:chExt cx="448" cy="192"/>
                  </a:xfrm>
                </p:grpSpPr>
                <p:sp>
                  <p:nvSpPr>
                    <p:cNvPr id="61620" name="Line 134"/>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21" name="Line 135"/>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17" name="Group 136"/>
                  <p:cNvGrpSpPr>
                    <a:grpSpLocks/>
                  </p:cNvGrpSpPr>
                  <p:nvPr/>
                </p:nvGrpSpPr>
                <p:grpSpPr bwMode="auto">
                  <a:xfrm>
                    <a:off x="2508" y="1264"/>
                    <a:ext cx="192" cy="448"/>
                    <a:chOff x="2508" y="1264"/>
                    <a:chExt cx="192" cy="448"/>
                  </a:xfrm>
                </p:grpSpPr>
                <p:sp>
                  <p:nvSpPr>
                    <p:cNvPr id="61618" name="Line 137"/>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19" name="Line 138"/>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12" name="Rectangle 139"/>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13" name="Rectangle 140"/>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14" name="Rectangle 141"/>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15" name="Rectangle 142"/>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07" name="Rectangle 143"/>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6" name="Group 144"/>
          <p:cNvGrpSpPr>
            <a:grpSpLocks/>
          </p:cNvGrpSpPr>
          <p:nvPr/>
        </p:nvGrpSpPr>
        <p:grpSpPr bwMode="auto">
          <a:xfrm>
            <a:off x="2590800" y="4235450"/>
            <a:ext cx="854075" cy="973138"/>
            <a:chOff x="1896" y="1824"/>
            <a:chExt cx="538" cy="613"/>
          </a:xfrm>
        </p:grpSpPr>
        <p:grpSp>
          <p:nvGrpSpPr>
            <p:cNvPr id="61590" name="Group 145"/>
            <p:cNvGrpSpPr>
              <a:grpSpLocks/>
            </p:cNvGrpSpPr>
            <p:nvPr/>
          </p:nvGrpSpPr>
          <p:grpSpPr bwMode="auto">
            <a:xfrm>
              <a:off x="1896" y="1824"/>
              <a:ext cx="538" cy="613"/>
              <a:chOff x="1920" y="960"/>
              <a:chExt cx="538" cy="613"/>
            </a:xfrm>
          </p:grpSpPr>
          <p:sp>
            <p:nvSpPr>
              <p:cNvPr id="61592" name="Rectangle 146"/>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93" name="Rectangle 147"/>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94" name="Group 148"/>
              <p:cNvGrpSpPr>
                <a:grpSpLocks/>
              </p:cNvGrpSpPr>
              <p:nvPr/>
            </p:nvGrpSpPr>
            <p:grpSpPr bwMode="auto">
              <a:xfrm>
                <a:off x="1958" y="971"/>
                <a:ext cx="500" cy="602"/>
                <a:chOff x="1958" y="971"/>
                <a:chExt cx="500" cy="602"/>
              </a:xfrm>
            </p:grpSpPr>
            <p:grpSp>
              <p:nvGrpSpPr>
                <p:cNvPr id="61595" name="Group 149"/>
                <p:cNvGrpSpPr>
                  <a:grpSpLocks/>
                </p:cNvGrpSpPr>
                <p:nvPr/>
              </p:nvGrpSpPr>
              <p:grpSpPr bwMode="auto">
                <a:xfrm>
                  <a:off x="1958" y="1061"/>
                  <a:ext cx="448" cy="448"/>
                  <a:chOff x="2368" y="1264"/>
                  <a:chExt cx="448" cy="448"/>
                </a:xfrm>
              </p:grpSpPr>
              <p:grpSp>
                <p:nvGrpSpPr>
                  <p:cNvPr id="61600" name="Group 150"/>
                  <p:cNvGrpSpPr>
                    <a:grpSpLocks/>
                  </p:cNvGrpSpPr>
                  <p:nvPr/>
                </p:nvGrpSpPr>
                <p:grpSpPr bwMode="auto">
                  <a:xfrm>
                    <a:off x="2368" y="1380"/>
                    <a:ext cx="448" cy="192"/>
                    <a:chOff x="2368" y="1380"/>
                    <a:chExt cx="448" cy="192"/>
                  </a:xfrm>
                </p:grpSpPr>
                <p:sp>
                  <p:nvSpPr>
                    <p:cNvPr id="61604" name="Line 151"/>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05" name="Line 152"/>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01" name="Group 153"/>
                  <p:cNvGrpSpPr>
                    <a:grpSpLocks/>
                  </p:cNvGrpSpPr>
                  <p:nvPr/>
                </p:nvGrpSpPr>
                <p:grpSpPr bwMode="auto">
                  <a:xfrm>
                    <a:off x="2508" y="1264"/>
                    <a:ext cx="192" cy="448"/>
                    <a:chOff x="2508" y="1264"/>
                    <a:chExt cx="192" cy="448"/>
                  </a:xfrm>
                </p:grpSpPr>
                <p:sp>
                  <p:nvSpPr>
                    <p:cNvPr id="61602" name="Line 154"/>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03" name="Line 155"/>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96" name="Rectangle 156"/>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97" name="Rectangle 157"/>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98" name="Rectangle 158"/>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99" name="Rectangle 159"/>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591" name="Rectangle 160"/>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7" name="Group 161"/>
          <p:cNvGrpSpPr>
            <a:grpSpLocks/>
          </p:cNvGrpSpPr>
          <p:nvPr/>
        </p:nvGrpSpPr>
        <p:grpSpPr bwMode="auto">
          <a:xfrm>
            <a:off x="4556125" y="4176713"/>
            <a:ext cx="854075" cy="973137"/>
            <a:chOff x="1920" y="960"/>
            <a:chExt cx="538" cy="613"/>
          </a:xfrm>
        </p:grpSpPr>
        <p:sp>
          <p:nvSpPr>
            <p:cNvPr id="61576" name="Rectangle 162"/>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77" name="Rectangle 163"/>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78" name="Group 164"/>
            <p:cNvGrpSpPr>
              <a:grpSpLocks/>
            </p:cNvGrpSpPr>
            <p:nvPr/>
          </p:nvGrpSpPr>
          <p:grpSpPr bwMode="auto">
            <a:xfrm>
              <a:off x="1958" y="971"/>
              <a:ext cx="500" cy="602"/>
              <a:chOff x="1958" y="971"/>
              <a:chExt cx="500" cy="602"/>
            </a:xfrm>
          </p:grpSpPr>
          <p:grpSp>
            <p:nvGrpSpPr>
              <p:cNvPr id="61579" name="Group 165"/>
              <p:cNvGrpSpPr>
                <a:grpSpLocks/>
              </p:cNvGrpSpPr>
              <p:nvPr/>
            </p:nvGrpSpPr>
            <p:grpSpPr bwMode="auto">
              <a:xfrm>
                <a:off x="1958" y="1061"/>
                <a:ext cx="448" cy="448"/>
                <a:chOff x="2368" y="1264"/>
                <a:chExt cx="448" cy="448"/>
              </a:xfrm>
            </p:grpSpPr>
            <p:grpSp>
              <p:nvGrpSpPr>
                <p:cNvPr id="61584" name="Group 166"/>
                <p:cNvGrpSpPr>
                  <a:grpSpLocks/>
                </p:cNvGrpSpPr>
                <p:nvPr/>
              </p:nvGrpSpPr>
              <p:grpSpPr bwMode="auto">
                <a:xfrm>
                  <a:off x="2368" y="1380"/>
                  <a:ext cx="448" cy="192"/>
                  <a:chOff x="2368" y="1380"/>
                  <a:chExt cx="448" cy="192"/>
                </a:xfrm>
              </p:grpSpPr>
              <p:sp>
                <p:nvSpPr>
                  <p:cNvPr id="61588" name="Line 167"/>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89" name="Line 168"/>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85" name="Group 169"/>
                <p:cNvGrpSpPr>
                  <a:grpSpLocks/>
                </p:cNvGrpSpPr>
                <p:nvPr/>
              </p:nvGrpSpPr>
              <p:grpSpPr bwMode="auto">
                <a:xfrm>
                  <a:off x="2508" y="1264"/>
                  <a:ext cx="192" cy="448"/>
                  <a:chOff x="2508" y="1264"/>
                  <a:chExt cx="192" cy="448"/>
                </a:xfrm>
              </p:grpSpPr>
              <p:sp>
                <p:nvSpPr>
                  <p:cNvPr id="61586" name="Line 170"/>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87" name="Line 171"/>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80" name="Rectangle 172"/>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81" name="Rectangle 173"/>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82" name="Rectangle 174"/>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83" name="Rectangle 175"/>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478" name="Rectangle 176"/>
          <p:cNvSpPr>
            <a:spLocks noChangeArrowheads="1"/>
          </p:cNvSpPr>
          <p:nvPr/>
        </p:nvSpPr>
        <p:spPr bwMode="auto">
          <a:xfrm>
            <a:off x="4860925" y="47863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79" name="Group 177"/>
          <p:cNvGrpSpPr>
            <a:grpSpLocks/>
          </p:cNvGrpSpPr>
          <p:nvPr/>
        </p:nvGrpSpPr>
        <p:grpSpPr bwMode="auto">
          <a:xfrm>
            <a:off x="5486400" y="4159250"/>
            <a:ext cx="854075" cy="973138"/>
            <a:chOff x="1920" y="960"/>
            <a:chExt cx="538" cy="613"/>
          </a:xfrm>
        </p:grpSpPr>
        <p:sp>
          <p:nvSpPr>
            <p:cNvPr id="61562" name="Rectangle 178"/>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63" name="Rectangle 179"/>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64" name="Group 180"/>
            <p:cNvGrpSpPr>
              <a:grpSpLocks/>
            </p:cNvGrpSpPr>
            <p:nvPr/>
          </p:nvGrpSpPr>
          <p:grpSpPr bwMode="auto">
            <a:xfrm>
              <a:off x="1958" y="971"/>
              <a:ext cx="500" cy="602"/>
              <a:chOff x="1958" y="971"/>
              <a:chExt cx="500" cy="602"/>
            </a:xfrm>
          </p:grpSpPr>
          <p:grpSp>
            <p:nvGrpSpPr>
              <p:cNvPr id="61565" name="Group 181"/>
              <p:cNvGrpSpPr>
                <a:grpSpLocks/>
              </p:cNvGrpSpPr>
              <p:nvPr/>
            </p:nvGrpSpPr>
            <p:grpSpPr bwMode="auto">
              <a:xfrm>
                <a:off x="1958" y="1061"/>
                <a:ext cx="448" cy="448"/>
                <a:chOff x="2368" y="1264"/>
                <a:chExt cx="448" cy="448"/>
              </a:xfrm>
            </p:grpSpPr>
            <p:grpSp>
              <p:nvGrpSpPr>
                <p:cNvPr id="61570" name="Group 182"/>
                <p:cNvGrpSpPr>
                  <a:grpSpLocks/>
                </p:cNvGrpSpPr>
                <p:nvPr/>
              </p:nvGrpSpPr>
              <p:grpSpPr bwMode="auto">
                <a:xfrm>
                  <a:off x="2368" y="1380"/>
                  <a:ext cx="448" cy="192"/>
                  <a:chOff x="2368" y="1380"/>
                  <a:chExt cx="448" cy="192"/>
                </a:xfrm>
              </p:grpSpPr>
              <p:sp>
                <p:nvSpPr>
                  <p:cNvPr id="61574" name="Line 183"/>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75" name="Line 184"/>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71" name="Group 185"/>
                <p:cNvGrpSpPr>
                  <a:grpSpLocks/>
                </p:cNvGrpSpPr>
                <p:nvPr/>
              </p:nvGrpSpPr>
              <p:grpSpPr bwMode="auto">
                <a:xfrm>
                  <a:off x="2508" y="1264"/>
                  <a:ext cx="192" cy="448"/>
                  <a:chOff x="2508" y="1264"/>
                  <a:chExt cx="192" cy="448"/>
                </a:xfrm>
              </p:grpSpPr>
              <p:sp>
                <p:nvSpPr>
                  <p:cNvPr id="61572" name="Line 186"/>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73" name="Line 187"/>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66" name="Rectangle 188"/>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67" name="Rectangle 189"/>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68" name="Rectangle 190"/>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69" name="Rectangle 191"/>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480" name="Rectangle 192"/>
          <p:cNvSpPr>
            <a:spLocks noChangeArrowheads="1"/>
          </p:cNvSpPr>
          <p:nvPr/>
        </p:nvSpPr>
        <p:spPr bwMode="auto">
          <a:xfrm>
            <a:off x="5791200" y="47688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81" name="Rectangle 193"/>
          <p:cNvSpPr>
            <a:spLocks noChangeArrowheads="1"/>
          </p:cNvSpPr>
          <p:nvPr/>
        </p:nvSpPr>
        <p:spPr bwMode="auto">
          <a:xfrm>
            <a:off x="4572000" y="4464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2" name="Rectangle 194"/>
          <p:cNvSpPr>
            <a:spLocks noChangeArrowheads="1"/>
          </p:cNvSpPr>
          <p:nvPr/>
        </p:nvSpPr>
        <p:spPr bwMode="auto">
          <a:xfrm>
            <a:off x="5486400" y="47688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3" name="Rectangle 195"/>
          <p:cNvSpPr>
            <a:spLocks noChangeArrowheads="1"/>
          </p:cNvSpPr>
          <p:nvPr/>
        </p:nvSpPr>
        <p:spPr bwMode="auto">
          <a:xfrm>
            <a:off x="7620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4" name="Rectangle 196"/>
          <p:cNvSpPr>
            <a:spLocks noChangeArrowheads="1"/>
          </p:cNvSpPr>
          <p:nvPr/>
        </p:nvSpPr>
        <p:spPr bwMode="auto">
          <a:xfrm>
            <a:off x="20574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5" name="Rectangle 197"/>
          <p:cNvSpPr>
            <a:spLocks noChangeArrowheads="1"/>
          </p:cNvSpPr>
          <p:nvPr/>
        </p:nvSpPr>
        <p:spPr bwMode="auto">
          <a:xfrm>
            <a:off x="2590800" y="45402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6" name="Rectangle 198"/>
          <p:cNvSpPr>
            <a:spLocks noChangeArrowheads="1"/>
          </p:cNvSpPr>
          <p:nvPr/>
        </p:nvSpPr>
        <p:spPr bwMode="auto">
          <a:xfrm>
            <a:off x="38862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7" name="AutoShape 199"/>
          <p:cNvSpPr>
            <a:spLocks noChangeArrowheads="1"/>
          </p:cNvSpPr>
          <p:nvPr/>
        </p:nvSpPr>
        <p:spPr bwMode="auto">
          <a:xfrm>
            <a:off x="3886200" y="5149850"/>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61488" name="Rectangle 200"/>
          <p:cNvSpPr>
            <a:spLocks noChangeArrowheads="1"/>
          </p:cNvSpPr>
          <p:nvPr/>
        </p:nvSpPr>
        <p:spPr bwMode="auto">
          <a:xfrm>
            <a:off x="1295400" y="53784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89" name="Rectangle 201"/>
          <p:cNvSpPr>
            <a:spLocks noChangeArrowheads="1"/>
          </p:cNvSpPr>
          <p:nvPr/>
        </p:nvSpPr>
        <p:spPr bwMode="auto">
          <a:xfrm>
            <a:off x="762000" y="53784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90" name="Group 202"/>
          <p:cNvGrpSpPr>
            <a:grpSpLocks/>
          </p:cNvGrpSpPr>
          <p:nvPr/>
        </p:nvGrpSpPr>
        <p:grpSpPr bwMode="auto">
          <a:xfrm>
            <a:off x="822325" y="5395913"/>
            <a:ext cx="793750" cy="955675"/>
            <a:chOff x="1958" y="971"/>
            <a:chExt cx="500" cy="602"/>
          </a:xfrm>
        </p:grpSpPr>
        <p:grpSp>
          <p:nvGrpSpPr>
            <p:cNvPr id="61551" name="Group 203"/>
            <p:cNvGrpSpPr>
              <a:grpSpLocks/>
            </p:cNvGrpSpPr>
            <p:nvPr/>
          </p:nvGrpSpPr>
          <p:grpSpPr bwMode="auto">
            <a:xfrm>
              <a:off x="1958" y="1061"/>
              <a:ext cx="448" cy="448"/>
              <a:chOff x="2368" y="1264"/>
              <a:chExt cx="448" cy="448"/>
            </a:xfrm>
          </p:grpSpPr>
          <p:grpSp>
            <p:nvGrpSpPr>
              <p:cNvPr id="61556" name="Group 204"/>
              <p:cNvGrpSpPr>
                <a:grpSpLocks/>
              </p:cNvGrpSpPr>
              <p:nvPr/>
            </p:nvGrpSpPr>
            <p:grpSpPr bwMode="auto">
              <a:xfrm>
                <a:off x="2368" y="1380"/>
                <a:ext cx="448" cy="192"/>
                <a:chOff x="2368" y="1380"/>
                <a:chExt cx="448" cy="192"/>
              </a:xfrm>
            </p:grpSpPr>
            <p:sp>
              <p:nvSpPr>
                <p:cNvPr id="61560" name="Line 20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61" name="Line 20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57" name="Group 207"/>
              <p:cNvGrpSpPr>
                <a:grpSpLocks/>
              </p:cNvGrpSpPr>
              <p:nvPr/>
            </p:nvGrpSpPr>
            <p:grpSpPr bwMode="auto">
              <a:xfrm>
                <a:off x="2508" y="1264"/>
                <a:ext cx="192" cy="448"/>
                <a:chOff x="2508" y="1264"/>
                <a:chExt cx="192" cy="448"/>
              </a:xfrm>
            </p:grpSpPr>
            <p:sp>
              <p:nvSpPr>
                <p:cNvPr id="61558" name="Line 20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59" name="Line 20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52" name="Rectangle 21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53" name="Rectangle 21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54" name="Rectangle 21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55" name="Rectangle 21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sp>
        <p:nvSpPr>
          <p:cNvPr id="61491" name="Rectangle 214"/>
          <p:cNvSpPr>
            <a:spLocks noChangeArrowheads="1"/>
          </p:cNvSpPr>
          <p:nvPr/>
        </p:nvSpPr>
        <p:spPr bwMode="auto">
          <a:xfrm>
            <a:off x="762000" y="56832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92" name="Rectangle 215"/>
          <p:cNvSpPr>
            <a:spLocks noChangeArrowheads="1"/>
          </p:cNvSpPr>
          <p:nvPr/>
        </p:nvSpPr>
        <p:spPr bwMode="auto">
          <a:xfrm>
            <a:off x="762000" y="5988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93" name="Rectangle 216"/>
          <p:cNvSpPr>
            <a:spLocks noChangeArrowheads="1"/>
          </p:cNvSpPr>
          <p:nvPr/>
        </p:nvSpPr>
        <p:spPr bwMode="auto">
          <a:xfrm>
            <a:off x="10668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94" name="Rectangle 217"/>
          <p:cNvSpPr>
            <a:spLocks noChangeArrowheads="1"/>
          </p:cNvSpPr>
          <p:nvPr/>
        </p:nvSpPr>
        <p:spPr bwMode="auto">
          <a:xfrm>
            <a:off x="45720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95" name="Rectangle 218"/>
          <p:cNvSpPr>
            <a:spLocks noChangeArrowheads="1"/>
          </p:cNvSpPr>
          <p:nvPr/>
        </p:nvSpPr>
        <p:spPr bwMode="auto">
          <a:xfrm>
            <a:off x="3121025"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96" name="Group 238"/>
          <p:cNvGrpSpPr>
            <a:grpSpLocks/>
          </p:cNvGrpSpPr>
          <p:nvPr/>
        </p:nvGrpSpPr>
        <p:grpSpPr bwMode="auto">
          <a:xfrm>
            <a:off x="2803525" y="5378450"/>
            <a:ext cx="854075" cy="973138"/>
            <a:chOff x="1896" y="1824"/>
            <a:chExt cx="538" cy="613"/>
          </a:xfrm>
        </p:grpSpPr>
        <p:grpSp>
          <p:nvGrpSpPr>
            <p:cNvPr id="61535" name="Group 239"/>
            <p:cNvGrpSpPr>
              <a:grpSpLocks/>
            </p:cNvGrpSpPr>
            <p:nvPr/>
          </p:nvGrpSpPr>
          <p:grpSpPr bwMode="auto">
            <a:xfrm>
              <a:off x="1896" y="1824"/>
              <a:ext cx="538" cy="613"/>
              <a:chOff x="1920" y="960"/>
              <a:chExt cx="538" cy="613"/>
            </a:xfrm>
          </p:grpSpPr>
          <p:sp>
            <p:nvSpPr>
              <p:cNvPr id="61537" name="Rectangle 240"/>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38" name="Rectangle 241"/>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39" name="Group 242"/>
              <p:cNvGrpSpPr>
                <a:grpSpLocks/>
              </p:cNvGrpSpPr>
              <p:nvPr/>
            </p:nvGrpSpPr>
            <p:grpSpPr bwMode="auto">
              <a:xfrm>
                <a:off x="1958" y="971"/>
                <a:ext cx="500" cy="602"/>
                <a:chOff x="1958" y="971"/>
                <a:chExt cx="500" cy="602"/>
              </a:xfrm>
            </p:grpSpPr>
            <p:grpSp>
              <p:nvGrpSpPr>
                <p:cNvPr id="61540" name="Group 243"/>
                <p:cNvGrpSpPr>
                  <a:grpSpLocks/>
                </p:cNvGrpSpPr>
                <p:nvPr/>
              </p:nvGrpSpPr>
              <p:grpSpPr bwMode="auto">
                <a:xfrm>
                  <a:off x="1958" y="1061"/>
                  <a:ext cx="448" cy="448"/>
                  <a:chOff x="2368" y="1264"/>
                  <a:chExt cx="448" cy="448"/>
                </a:xfrm>
              </p:grpSpPr>
              <p:grpSp>
                <p:nvGrpSpPr>
                  <p:cNvPr id="61545" name="Group 244"/>
                  <p:cNvGrpSpPr>
                    <a:grpSpLocks/>
                  </p:cNvGrpSpPr>
                  <p:nvPr/>
                </p:nvGrpSpPr>
                <p:grpSpPr bwMode="auto">
                  <a:xfrm>
                    <a:off x="2368" y="1380"/>
                    <a:ext cx="448" cy="192"/>
                    <a:chOff x="2368" y="1380"/>
                    <a:chExt cx="448" cy="192"/>
                  </a:xfrm>
                </p:grpSpPr>
                <p:sp>
                  <p:nvSpPr>
                    <p:cNvPr id="61549" name="Line 24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50" name="Line 24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46" name="Group 247"/>
                  <p:cNvGrpSpPr>
                    <a:grpSpLocks/>
                  </p:cNvGrpSpPr>
                  <p:nvPr/>
                </p:nvGrpSpPr>
                <p:grpSpPr bwMode="auto">
                  <a:xfrm>
                    <a:off x="2508" y="1264"/>
                    <a:ext cx="192" cy="448"/>
                    <a:chOff x="2508" y="1264"/>
                    <a:chExt cx="192" cy="448"/>
                  </a:xfrm>
                </p:grpSpPr>
                <p:sp>
                  <p:nvSpPr>
                    <p:cNvPr id="61547" name="Line 24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48" name="Line 24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41" name="Rectangle 25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42" name="Rectangle 25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43" name="Rectangle 25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44" name="Rectangle 25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536" name="Rectangle 254"/>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sp>
        <p:nvSpPr>
          <p:cNvPr id="61497" name="Rectangle 255"/>
          <p:cNvSpPr>
            <a:spLocks noChangeArrowheads="1"/>
          </p:cNvSpPr>
          <p:nvPr/>
        </p:nvSpPr>
        <p:spPr bwMode="auto">
          <a:xfrm>
            <a:off x="2803525" y="56832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grpSp>
        <p:nvGrpSpPr>
          <p:cNvPr id="61498" name="Group 256"/>
          <p:cNvGrpSpPr>
            <a:grpSpLocks/>
          </p:cNvGrpSpPr>
          <p:nvPr/>
        </p:nvGrpSpPr>
        <p:grpSpPr bwMode="auto">
          <a:xfrm>
            <a:off x="4572000" y="5378450"/>
            <a:ext cx="854075" cy="973138"/>
            <a:chOff x="1920" y="960"/>
            <a:chExt cx="538" cy="613"/>
          </a:xfrm>
        </p:grpSpPr>
        <p:sp>
          <p:nvSpPr>
            <p:cNvPr id="61521" name="Rectangle 257"/>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22" name="Rectangle 258"/>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23" name="Group 259"/>
            <p:cNvGrpSpPr>
              <a:grpSpLocks/>
            </p:cNvGrpSpPr>
            <p:nvPr/>
          </p:nvGrpSpPr>
          <p:grpSpPr bwMode="auto">
            <a:xfrm>
              <a:off x="1958" y="971"/>
              <a:ext cx="500" cy="602"/>
              <a:chOff x="1958" y="971"/>
              <a:chExt cx="500" cy="602"/>
            </a:xfrm>
          </p:grpSpPr>
          <p:grpSp>
            <p:nvGrpSpPr>
              <p:cNvPr id="61524" name="Group 260"/>
              <p:cNvGrpSpPr>
                <a:grpSpLocks/>
              </p:cNvGrpSpPr>
              <p:nvPr/>
            </p:nvGrpSpPr>
            <p:grpSpPr bwMode="auto">
              <a:xfrm>
                <a:off x="1958" y="1061"/>
                <a:ext cx="448" cy="448"/>
                <a:chOff x="2368" y="1264"/>
                <a:chExt cx="448" cy="448"/>
              </a:xfrm>
            </p:grpSpPr>
            <p:grpSp>
              <p:nvGrpSpPr>
                <p:cNvPr id="61529" name="Group 261"/>
                <p:cNvGrpSpPr>
                  <a:grpSpLocks/>
                </p:cNvGrpSpPr>
                <p:nvPr/>
              </p:nvGrpSpPr>
              <p:grpSpPr bwMode="auto">
                <a:xfrm>
                  <a:off x="2368" y="1380"/>
                  <a:ext cx="448" cy="192"/>
                  <a:chOff x="2368" y="1380"/>
                  <a:chExt cx="448" cy="192"/>
                </a:xfrm>
              </p:grpSpPr>
              <p:sp>
                <p:nvSpPr>
                  <p:cNvPr id="61533" name="Line 262"/>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34" name="Line 263"/>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30" name="Group 264"/>
                <p:cNvGrpSpPr>
                  <a:grpSpLocks/>
                </p:cNvGrpSpPr>
                <p:nvPr/>
              </p:nvGrpSpPr>
              <p:grpSpPr bwMode="auto">
                <a:xfrm>
                  <a:off x="2508" y="1264"/>
                  <a:ext cx="192" cy="448"/>
                  <a:chOff x="2508" y="1264"/>
                  <a:chExt cx="192" cy="448"/>
                </a:xfrm>
              </p:grpSpPr>
              <p:sp>
                <p:nvSpPr>
                  <p:cNvPr id="61531" name="Line 265"/>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32" name="Line 266"/>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25" name="Rectangle 267"/>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26" name="Rectangle 268"/>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27" name="Rectangle 269"/>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28" name="Rectangle 270"/>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499" name="Rectangle 271"/>
          <p:cNvSpPr>
            <a:spLocks noChangeArrowheads="1"/>
          </p:cNvSpPr>
          <p:nvPr/>
        </p:nvSpPr>
        <p:spPr bwMode="auto">
          <a:xfrm>
            <a:off x="48768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0" name="Rectangle 272"/>
          <p:cNvSpPr>
            <a:spLocks noChangeArrowheads="1"/>
          </p:cNvSpPr>
          <p:nvPr/>
        </p:nvSpPr>
        <p:spPr bwMode="auto">
          <a:xfrm>
            <a:off x="4587875" y="5665788"/>
            <a:ext cx="3206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01" name="Rectangle 273"/>
          <p:cNvSpPr>
            <a:spLocks noChangeArrowheads="1"/>
          </p:cNvSpPr>
          <p:nvPr/>
        </p:nvSpPr>
        <p:spPr bwMode="auto">
          <a:xfrm>
            <a:off x="5638800" y="57007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2" name="AutoShape 274"/>
          <p:cNvSpPr>
            <a:spLocks noChangeArrowheads="1"/>
          </p:cNvSpPr>
          <p:nvPr/>
        </p:nvSpPr>
        <p:spPr bwMode="auto">
          <a:xfrm>
            <a:off x="4876800" y="62928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61503" name="Group 275"/>
          <p:cNvGrpSpPr>
            <a:grpSpLocks/>
          </p:cNvGrpSpPr>
          <p:nvPr/>
        </p:nvGrpSpPr>
        <p:grpSpPr bwMode="auto">
          <a:xfrm>
            <a:off x="5638800" y="5395913"/>
            <a:ext cx="854075" cy="973137"/>
            <a:chOff x="1920" y="960"/>
            <a:chExt cx="538" cy="613"/>
          </a:xfrm>
        </p:grpSpPr>
        <p:sp>
          <p:nvSpPr>
            <p:cNvPr id="61507" name="Rectangle 276"/>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8" name="Rectangle 277"/>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09" name="Group 278"/>
            <p:cNvGrpSpPr>
              <a:grpSpLocks/>
            </p:cNvGrpSpPr>
            <p:nvPr/>
          </p:nvGrpSpPr>
          <p:grpSpPr bwMode="auto">
            <a:xfrm>
              <a:off x="1958" y="971"/>
              <a:ext cx="500" cy="602"/>
              <a:chOff x="1958" y="971"/>
              <a:chExt cx="500" cy="602"/>
            </a:xfrm>
          </p:grpSpPr>
          <p:grpSp>
            <p:nvGrpSpPr>
              <p:cNvPr id="61510" name="Group 279"/>
              <p:cNvGrpSpPr>
                <a:grpSpLocks/>
              </p:cNvGrpSpPr>
              <p:nvPr/>
            </p:nvGrpSpPr>
            <p:grpSpPr bwMode="auto">
              <a:xfrm>
                <a:off x="1958" y="1061"/>
                <a:ext cx="448" cy="448"/>
                <a:chOff x="2368" y="1264"/>
                <a:chExt cx="448" cy="448"/>
              </a:xfrm>
            </p:grpSpPr>
            <p:grpSp>
              <p:nvGrpSpPr>
                <p:cNvPr id="61515" name="Group 280"/>
                <p:cNvGrpSpPr>
                  <a:grpSpLocks/>
                </p:cNvGrpSpPr>
                <p:nvPr/>
              </p:nvGrpSpPr>
              <p:grpSpPr bwMode="auto">
                <a:xfrm>
                  <a:off x="2368" y="1380"/>
                  <a:ext cx="448" cy="192"/>
                  <a:chOff x="2368" y="1380"/>
                  <a:chExt cx="448" cy="192"/>
                </a:xfrm>
              </p:grpSpPr>
              <p:sp>
                <p:nvSpPr>
                  <p:cNvPr id="61519" name="Line 281"/>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20" name="Line 282"/>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16" name="Group 283"/>
                <p:cNvGrpSpPr>
                  <a:grpSpLocks/>
                </p:cNvGrpSpPr>
                <p:nvPr/>
              </p:nvGrpSpPr>
              <p:grpSpPr bwMode="auto">
                <a:xfrm>
                  <a:off x="2508" y="1264"/>
                  <a:ext cx="192" cy="448"/>
                  <a:chOff x="2508" y="1264"/>
                  <a:chExt cx="192" cy="448"/>
                </a:xfrm>
              </p:grpSpPr>
              <p:sp>
                <p:nvSpPr>
                  <p:cNvPr id="61517" name="Line 284"/>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18" name="Line 285"/>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11" name="Rectangle 286"/>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12" name="Rectangle 287"/>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13" name="Rectangle 288"/>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14" name="Rectangle 289"/>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504" name="Rectangle 290"/>
          <p:cNvSpPr>
            <a:spLocks noChangeArrowheads="1"/>
          </p:cNvSpPr>
          <p:nvPr/>
        </p:nvSpPr>
        <p:spPr bwMode="auto">
          <a:xfrm>
            <a:off x="5943600" y="60055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5" name="Rectangle 291"/>
          <p:cNvSpPr>
            <a:spLocks noChangeArrowheads="1"/>
          </p:cNvSpPr>
          <p:nvPr/>
        </p:nvSpPr>
        <p:spPr bwMode="auto">
          <a:xfrm>
            <a:off x="5638800" y="6005513"/>
            <a:ext cx="3206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06" name="AutoShape 293"/>
          <p:cNvSpPr>
            <a:spLocks noChangeArrowheads="1"/>
          </p:cNvSpPr>
          <p:nvPr/>
        </p:nvSpPr>
        <p:spPr bwMode="auto">
          <a:xfrm>
            <a:off x="2133600" y="5257800"/>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274" name="TextBox 273"/>
          <p:cNvSpPr txBox="1"/>
          <p:nvPr/>
        </p:nvSpPr>
        <p:spPr>
          <a:xfrm>
            <a:off x="471357" y="2396208"/>
            <a:ext cx="1571190" cy="461665"/>
          </a:xfrm>
          <a:prstGeom prst="rect">
            <a:avLst/>
          </a:prstGeom>
          <a:noFill/>
        </p:spPr>
        <p:txBody>
          <a:bodyPr wrap="square" rtlCol="0">
            <a:spAutoFit/>
          </a:bodyPr>
          <a:lstStyle/>
          <a:p>
            <a:pPr algn="ctr"/>
            <a:r>
              <a:rPr lang="en-US" sz="2400" dirty="0" smtClean="0"/>
              <a:t>MAX</a:t>
            </a:r>
            <a:endParaRPr lang="en-US" sz="2400" dirty="0"/>
          </a:p>
        </p:txBody>
      </p:sp>
      <p:sp>
        <p:nvSpPr>
          <p:cNvPr id="275" name="TextBox 274"/>
          <p:cNvSpPr txBox="1"/>
          <p:nvPr/>
        </p:nvSpPr>
        <p:spPr>
          <a:xfrm>
            <a:off x="0" y="3740165"/>
            <a:ext cx="1571190" cy="461665"/>
          </a:xfrm>
          <a:prstGeom prst="rect">
            <a:avLst/>
          </a:prstGeom>
          <a:noFill/>
        </p:spPr>
        <p:txBody>
          <a:bodyPr wrap="square" rtlCol="0">
            <a:spAutoFit/>
          </a:bodyPr>
          <a:lstStyle/>
          <a:p>
            <a:pPr algn="ctr"/>
            <a:r>
              <a:rPr lang="en-US" sz="2400" dirty="0" smtClean="0"/>
              <a:t>MIN</a:t>
            </a:r>
            <a:endParaRPr lang="en-US" sz="2400" dirty="0"/>
          </a:p>
        </p:txBody>
      </p:sp>
      <p:sp>
        <p:nvSpPr>
          <p:cNvPr id="276" name="TextBox 275"/>
          <p:cNvSpPr txBox="1"/>
          <p:nvPr/>
        </p:nvSpPr>
        <p:spPr>
          <a:xfrm>
            <a:off x="-332051" y="5128132"/>
            <a:ext cx="1571190" cy="461665"/>
          </a:xfrm>
          <a:prstGeom prst="rect">
            <a:avLst/>
          </a:prstGeom>
          <a:noFill/>
        </p:spPr>
        <p:txBody>
          <a:bodyPr wrap="square" rtlCol="0">
            <a:spAutoFit/>
          </a:bodyPr>
          <a:lstStyle/>
          <a:p>
            <a:pPr algn="ctr"/>
            <a:r>
              <a:rPr lang="en-US" sz="2400" dirty="0" smtClean="0"/>
              <a:t>MAX</a:t>
            </a:r>
            <a:endParaRPr lang="en-US" sz="2400" dirty="0"/>
          </a:p>
        </p:txBody>
      </p:sp>
    </p:spTree>
    <p:extLst>
      <p:ext uri="{BB962C8B-B14F-4D97-AF65-F5344CB8AC3E}">
        <p14:creationId xmlns:p14="http://schemas.microsoft.com/office/powerpoint/2010/main" val="56230254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I Spring 2015">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1_AI Spring 2015">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AI Spring 2015.thmx</Template>
  <TotalTime>10860</TotalTime>
  <Words>3044</Words>
  <Application>Microsoft Macintosh PowerPoint</Application>
  <PresentationFormat>On-screen Show (4:3)</PresentationFormat>
  <Paragraphs>1212</Paragraphs>
  <Slides>64</Slides>
  <Notes>32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64</vt:i4>
      </vt:variant>
    </vt:vector>
  </HeadingPairs>
  <TitlesOfParts>
    <vt:vector size="67" baseType="lpstr">
      <vt:lpstr>AI Spring 2015</vt:lpstr>
      <vt:lpstr>1_AI Spring 2015</vt:lpstr>
      <vt:lpstr>Image</vt:lpstr>
      <vt:lpstr>Artificial Intelligence Lecture 4: Adversarial Search (Games) &amp; CSP (Chapter 5 &amp; 6 )</vt:lpstr>
      <vt:lpstr>Games and Search</vt:lpstr>
      <vt:lpstr>Types of Games</vt:lpstr>
      <vt:lpstr>Game Formulation</vt:lpstr>
      <vt:lpstr>Generate Game Tree</vt:lpstr>
      <vt:lpstr>Generate Game Tree</vt:lpstr>
      <vt:lpstr>Generate Game Tree</vt:lpstr>
      <vt:lpstr>Generate Game Tree</vt:lpstr>
      <vt:lpstr>A subtree</vt:lpstr>
      <vt:lpstr>What is a good move?</vt:lpstr>
      <vt:lpstr>Partial Game Tree for Tic-Tac-Toe</vt:lpstr>
      <vt:lpstr>Optimal Strategies</vt:lpstr>
      <vt:lpstr>Minimax</vt:lpstr>
      <vt:lpstr>Minimax</vt:lpstr>
      <vt:lpstr>Minimax</vt:lpstr>
      <vt:lpstr>Minimax</vt:lpstr>
      <vt:lpstr>Two-Ply Game Tree</vt:lpstr>
      <vt:lpstr>Minimax Algorithm</vt:lpstr>
      <vt:lpstr>Evaluation of Minimax</vt:lpstr>
      <vt:lpstr>Searching for the next move</vt:lpstr>
      <vt:lpstr>Minimax algorithm</vt:lpstr>
      <vt:lpstr>PowerPoint Presentation</vt:lpstr>
      <vt:lpstr>PowerPoint Presentation</vt:lpstr>
      <vt:lpstr>PowerPoint Presentation</vt:lpstr>
      <vt:lpstr>- algorithm DEMO</vt:lpstr>
      <vt:lpstr>Comments on Alpha-Beta</vt:lpstr>
      <vt:lpstr>Making Game Search Tractable Shifting to Heuristic/Imperfect Information</vt:lpstr>
      <vt:lpstr>Cutting Off Search</vt:lpstr>
      <vt:lpstr>Heuristic EVAL</vt:lpstr>
      <vt:lpstr>Evaluation functions</vt:lpstr>
      <vt:lpstr>Note: exact values do not matter</vt:lpstr>
      <vt:lpstr>Key Problem with Cutoff/EVAL</vt:lpstr>
      <vt:lpstr>State-of-the-art for deterministic games</vt:lpstr>
      <vt:lpstr>CSP Example: Map Coloring</vt:lpstr>
      <vt:lpstr>Constraint Graph</vt:lpstr>
      <vt:lpstr> Backtracking Search</vt:lpstr>
      <vt:lpstr> Backtracking Search</vt:lpstr>
      <vt:lpstr> Backtracking Search</vt:lpstr>
      <vt:lpstr> Backtracking Search</vt:lpstr>
      <vt:lpstr> Backtracking Search</vt:lpstr>
      <vt:lpstr> Backtracking Search</vt:lpstr>
      <vt:lpstr> Backtracking Search</vt:lpstr>
      <vt:lpstr>Constraint Propagation</vt:lpstr>
      <vt:lpstr>Map Coloring</vt:lpstr>
      <vt:lpstr>Map Coloring: Forward Checking</vt:lpstr>
      <vt:lpstr>Map Coloring: Forward Checking</vt:lpstr>
      <vt:lpstr>Map Coloring: Forward Checking</vt:lpstr>
      <vt:lpstr>Map Coloring: FC</vt:lpstr>
      <vt:lpstr>Map Coloring: FC</vt:lpstr>
      <vt:lpstr>Map Coloring: FC</vt:lpstr>
      <vt:lpstr>Map Coloring: FC</vt:lpstr>
      <vt:lpstr>Other inconsistencies</vt:lpstr>
      <vt:lpstr>Constraint Propagation</vt:lpstr>
      <vt:lpstr>Map Coloring: CP</vt:lpstr>
      <vt:lpstr>Map Coloring: CP</vt:lpstr>
      <vt:lpstr>Map Coloring: CP</vt:lpstr>
      <vt:lpstr>Map Coloring: CP</vt:lpstr>
      <vt:lpstr>Another approach</vt:lpstr>
      <vt:lpstr>Local Search for CSP</vt:lpstr>
      <vt:lpstr>Surprisingly this approach scales…</vt:lpstr>
      <vt:lpstr>Other example: 4 house problem</vt:lpstr>
      <vt:lpstr>When to Use CSP Techniques?</vt:lpstr>
      <vt:lpstr>What you should know( WEEK3)</vt:lpstr>
      <vt:lpstr>Want more?</vt:lpstr>
    </vt:vector>
  </TitlesOfParts>
  <Manager/>
  <Company>USC/ISI</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Artificial Intelligence Lecture 2: Intelligent Agents</dc:title>
  <dc:subject/>
  <dc:creator>Paul Rosenbloom</dc:creator>
  <cp:keywords/>
  <dc:description/>
  <cp:lastModifiedBy>Sheila Tejada</cp:lastModifiedBy>
  <cp:revision>812</cp:revision>
  <cp:lastPrinted>2008-01-31T00:57:19Z</cp:lastPrinted>
  <dcterms:created xsi:type="dcterms:W3CDTF">2010-02-02T18:53:46Z</dcterms:created>
  <dcterms:modified xsi:type="dcterms:W3CDTF">2016-06-02T21:30:47Z</dcterms:modified>
  <cp:category/>
</cp:coreProperties>
</file>