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3" r:id="rId9"/>
    <p:sldId id="283" r:id="rId10"/>
    <p:sldId id="264" r:id="rId11"/>
    <p:sldId id="265" r:id="rId12"/>
    <p:sldId id="266" r:id="rId13"/>
    <p:sldId id="267" r:id="rId14"/>
    <p:sldId id="288" r:id="rId15"/>
    <p:sldId id="268" r:id="rId16"/>
    <p:sldId id="269" r:id="rId17"/>
    <p:sldId id="270" r:id="rId18"/>
    <p:sldId id="271" r:id="rId19"/>
    <p:sldId id="274" r:id="rId20"/>
    <p:sldId id="285" r:id="rId21"/>
    <p:sldId id="284" r:id="rId22"/>
    <p:sldId id="286" r:id="rId23"/>
    <p:sldId id="2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259865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301872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355926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338555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249382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418459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117501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242478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208923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135357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1BE6D7-C5A8-4A7A-B50D-14D85D620648}"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286555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BE6D7-C5A8-4A7A-B50D-14D85D620648}" type="datetimeFigureOut">
              <a:rPr lang="zh-CN" altLang="en-US" smtClean="0"/>
              <a:t>2017/3/29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D3DAE-D300-48E0-8B8C-DD47A855B3C9}" type="slidenum">
              <a:rPr lang="zh-CN" altLang="en-US" smtClean="0"/>
              <a:t>‹#›</a:t>
            </a:fld>
            <a:endParaRPr lang="zh-CN" altLang="en-US"/>
          </a:p>
        </p:txBody>
      </p:sp>
    </p:spTree>
    <p:extLst>
      <p:ext uri="{BB962C8B-B14F-4D97-AF65-F5344CB8AC3E}">
        <p14:creationId xmlns:p14="http://schemas.microsoft.com/office/powerpoint/2010/main" val="819976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882452" y="719528"/>
            <a:ext cx="3912433" cy="923330"/>
          </a:xfrm>
          <a:prstGeom prst="rect">
            <a:avLst/>
          </a:prstGeom>
          <a:noFill/>
        </p:spPr>
        <p:txBody>
          <a:bodyPr wrap="square" rtlCol="0">
            <a:spAutoFit/>
          </a:bodyPr>
          <a:lstStyle/>
          <a:p>
            <a:r>
              <a:rPr lang="en-US" altLang="zh-CN" sz="5400" dirty="0" err="1" smtClean="0">
                <a:solidFill>
                  <a:schemeClr val="bg1"/>
                </a:solidFill>
                <a:latin typeface="楷体" panose="02010609060101010101" pitchFamily="49" charset="-122"/>
                <a:ea typeface="楷体" panose="02010609060101010101" pitchFamily="49" charset="-122"/>
              </a:rPr>
              <a:t>LoadRunner</a:t>
            </a:r>
            <a:endParaRPr lang="zh-CN" altLang="en-US" sz="5400" dirty="0">
              <a:solidFill>
                <a:schemeClr val="bg1"/>
              </a:solidFill>
              <a:latin typeface="楷体" panose="02010609060101010101" pitchFamily="49" charset="-122"/>
              <a:ea typeface="楷体" panose="02010609060101010101" pitchFamily="49" charset="-122"/>
            </a:endParaRPr>
          </a:p>
        </p:txBody>
      </p:sp>
      <p:sp>
        <p:nvSpPr>
          <p:cNvPr id="3" name="文本框 2"/>
          <p:cNvSpPr txBox="1"/>
          <p:nvPr/>
        </p:nvSpPr>
        <p:spPr>
          <a:xfrm>
            <a:off x="9503764" y="5291527"/>
            <a:ext cx="1199213"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梁稚媛</a:t>
            </a:r>
            <a:endParaRPr lang="zh-CN" altLang="en-US" sz="2000" dirty="0">
              <a:solidFill>
                <a:schemeClr val="bg1"/>
              </a:solidFill>
              <a:latin typeface="楷体" panose="02010609060101010101" pitchFamily="49" charset="-122"/>
              <a:ea typeface="楷体" panose="02010609060101010101" pitchFamily="49" charset="-122"/>
            </a:endParaRPr>
          </a:p>
        </p:txBody>
      </p:sp>
      <p:sp>
        <p:nvSpPr>
          <p:cNvPr id="4" name="文本框 3"/>
          <p:cNvSpPr txBox="1"/>
          <p:nvPr/>
        </p:nvSpPr>
        <p:spPr>
          <a:xfrm>
            <a:off x="1390918" y="2086377"/>
            <a:ext cx="7662930" cy="2677656"/>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是一种预测系统行为和性能</a:t>
            </a:r>
            <a:r>
              <a:rPr lang="zh-CN" altLang="en-US" sz="2400" dirty="0" smtClean="0">
                <a:solidFill>
                  <a:schemeClr val="bg1"/>
                </a:solidFill>
                <a:latin typeface="楷体" panose="02010609060101010101" pitchFamily="49" charset="-122"/>
                <a:ea typeface="楷体" panose="02010609060101010101" pitchFamily="49" charset="-122"/>
              </a:rPr>
              <a:t>的</a:t>
            </a:r>
            <a:r>
              <a:rPr lang="zh-CN" altLang="en-US" sz="2400" u="sng" dirty="0">
                <a:solidFill>
                  <a:schemeClr val="bg1"/>
                </a:solidFill>
                <a:latin typeface="楷体" panose="02010609060101010101" pitchFamily="49" charset="-122"/>
                <a:ea typeface="楷体" panose="02010609060101010101" pitchFamily="49" charset="-122"/>
              </a:rPr>
              <a:t>负载</a:t>
            </a:r>
            <a:r>
              <a:rPr lang="zh-CN" altLang="en-US" sz="2400" dirty="0" smtClean="0">
                <a:solidFill>
                  <a:schemeClr val="bg1"/>
                </a:solidFill>
                <a:latin typeface="楷体" panose="02010609060101010101" pitchFamily="49" charset="-122"/>
                <a:ea typeface="楷体" panose="02010609060101010101" pitchFamily="49" charset="-122"/>
              </a:rPr>
              <a:t>测试工具。</a:t>
            </a:r>
            <a:r>
              <a:rPr lang="zh-CN" altLang="en-US" sz="2400" dirty="0">
                <a:solidFill>
                  <a:schemeClr val="bg1"/>
                </a:solidFill>
                <a:latin typeface="楷体" panose="02010609060101010101" pitchFamily="49" charset="-122"/>
                <a:ea typeface="楷体" panose="02010609060101010101" pitchFamily="49" charset="-122"/>
              </a:rPr>
              <a:t>通过以模拟上千万用户实施并发负载及实时性能监测的方式来确认和查找</a:t>
            </a:r>
            <a:r>
              <a:rPr lang="zh-CN" altLang="en-US" sz="2400" dirty="0" smtClean="0">
                <a:solidFill>
                  <a:schemeClr val="bg1"/>
                </a:solidFill>
                <a:latin typeface="楷体" panose="02010609060101010101" pitchFamily="49" charset="-122"/>
                <a:ea typeface="楷体" panose="02010609060101010101" pitchFamily="49" charset="-122"/>
              </a:rPr>
              <a:t>问题。</a:t>
            </a:r>
            <a:endParaRPr lang="en-US" altLang="zh-CN" sz="2400" dirty="0" smtClean="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能最大限度地缩短测试时间，优化性能和加速应用系统的发布周期。 </a:t>
            </a:r>
            <a:r>
              <a:rPr lang="en-US" altLang="zh-CN" sz="2400" dirty="0" err="1">
                <a:solidFill>
                  <a:schemeClr val="bg1"/>
                </a:solidFill>
                <a:latin typeface="楷体" panose="02010609060101010101" pitchFamily="49" charset="-122"/>
                <a:ea typeface="楷体" panose="02010609060101010101" pitchFamily="49" charset="-122"/>
              </a:rPr>
              <a:t>LoadRunner</a:t>
            </a:r>
            <a:r>
              <a:rPr lang="zh-CN" altLang="en-US" sz="2400" dirty="0">
                <a:solidFill>
                  <a:schemeClr val="bg1"/>
                </a:solidFill>
                <a:latin typeface="楷体" panose="02010609060101010101" pitchFamily="49" charset="-122"/>
                <a:ea typeface="楷体" panose="02010609060101010101" pitchFamily="49" charset="-122"/>
              </a:rPr>
              <a:t>可适用于各种体系架构的自动负载测试，能预测系统行为并评估系统性能。</a:t>
            </a:r>
          </a:p>
        </p:txBody>
      </p:sp>
    </p:spTree>
    <p:extLst>
      <p:ext uri="{BB962C8B-B14F-4D97-AF65-F5344CB8AC3E}">
        <p14:creationId xmlns:p14="http://schemas.microsoft.com/office/powerpoint/2010/main" val="232348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右箭头 1"/>
          <p:cNvSpPr/>
          <p:nvPr/>
        </p:nvSpPr>
        <p:spPr>
          <a:xfrm>
            <a:off x="6430780" y="1963712"/>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右箭头 3"/>
          <p:cNvSpPr/>
          <p:nvPr/>
        </p:nvSpPr>
        <p:spPr>
          <a:xfrm>
            <a:off x="6820522" y="2910590"/>
            <a:ext cx="719528" cy="20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600014" y="2650973"/>
            <a:ext cx="1873771" cy="584775"/>
          </a:xfrm>
          <a:prstGeom prst="rect">
            <a:avLst/>
          </a:prstGeom>
          <a:noFill/>
        </p:spPr>
        <p:txBody>
          <a:bodyPr wrap="square" rtlCol="0">
            <a:spAutoFit/>
          </a:bodyPr>
          <a:lstStyle/>
          <a:p>
            <a:r>
              <a:rPr lang="zh-CN" altLang="en-US" sz="3200" dirty="0" smtClean="0">
                <a:solidFill>
                  <a:schemeClr val="accent1">
                    <a:lumMod val="60000"/>
                    <a:lumOff val="40000"/>
                  </a:schemeClr>
                </a:solidFill>
                <a:latin typeface="楷体" panose="02010609060101010101" pitchFamily="49" charset="-122"/>
                <a:ea typeface="楷体" panose="02010609060101010101" pitchFamily="49" charset="-122"/>
              </a:rPr>
              <a:t>负载测试</a:t>
            </a:r>
            <a:endParaRPr lang="zh-CN" altLang="en-US" sz="3200" dirty="0">
              <a:solidFill>
                <a:schemeClr val="accent1">
                  <a:lumMod val="60000"/>
                  <a:lumOff val="40000"/>
                </a:schemeClr>
              </a:solidFill>
              <a:latin typeface="楷体" panose="02010609060101010101" pitchFamily="49" charset="-122"/>
              <a:ea typeface="楷体" panose="02010609060101010101" pitchFamily="49" charset="-122"/>
            </a:endParaRPr>
          </a:p>
        </p:txBody>
      </p:sp>
      <p:sp>
        <p:nvSpPr>
          <p:cNvPr id="8" name="文本框 4"/>
          <p:cNvSpPr txBox="1"/>
          <p:nvPr/>
        </p:nvSpPr>
        <p:spPr>
          <a:xfrm>
            <a:off x="8004748" y="3565080"/>
            <a:ext cx="187377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smtClean="0">
                <a:solidFill>
                  <a:schemeClr val="bg1"/>
                </a:solidFill>
                <a:latin typeface="楷体" panose="02010609060101010101" pitchFamily="49" charset="-122"/>
                <a:ea typeface="楷体" panose="02010609060101010101" pitchFamily="49" charset="-122"/>
              </a:rPr>
              <a:t>IP</a:t>
            </a:r>
            <a:r>
              <a:rPr lang="zh-CN" altLang="en-US" sz="3200" dirty="0" smtClean="0">
                <a:solidFill>
                  <a:schemeClr val="bg1"/>
                </a:solidFill>
                <a:latin typeface="楷体" panose="02010609060101010101" pitchFamily="49" charset="-122"/>
                <a:ea typeface="楷体" panose="02010609060101010101" pitchFamily="49" charset="-122"/>
              </a:rPr>
              <a:t>欺骗</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9" name="右箭头 8"/>
          <p:cNvSpPr/>
          <p:nvPr/>
        </p:nvSpPr>
        <p:spPr>
          <a:xfrm>
            <a:off x="7285220" y="3752537"/>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solidFill>
                <a:schemeClr val="bg1"/>
              </a:solidFill>
            </a:endParaRPr>
          </a:p>
        </p:txBody>
      </p:sp>
      <p:sp>
        <p:nvSpPr>
          <p:cNvPr id="10" name="文本框 4"/>
          <p:cNvSpPr txBox="1"/>
          <p:nvPr/>
        </p:nvSpPr>
        <p:spPr>
          <a:xfrm>
            <a:off x="7285220" y="1717385"/>
            <a:ext cx="187377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chemeClr val="bg1"/>
                </a:solidFill>
                <a:latin typeface="楷体" panose="02010609060101010101" pitchFamily="49" charset="-122"/>
                <a:ea typeface="楷体" panose="02010609060101010101" pitchFamily="49" charset="-122"/>
              </a:rPr>
              <a:t>压力测试</a:t>
            </a:r>
            <a:endParaRPr lang="zh-CN" altLang="en-US" sz="32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33056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10" y="1221463"/>
            <a:ext cx="5991225" cy="4714875"/>
          </a:xfrm>
          <a:prstGeom prst="rect">
            <a:avLst/>
          </a:prstGeom>
        </p:spPr>
      </p:pic>
      <p:sp>
        <p:nvSpPr>
          <p:cNvPr id="3" name="文本框 2"/>
          <p:cNvSpPr txBox="1"/>
          <p:nvPr/>
        </p:nvSpPr>
        <p:spPr>
          <a:xfrm>
            <a:off x="1169233" y="509666"/>
            <a:ext cx="8319541"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新建场景，将</a:t>
            </a:r>
            <a:r>
              <a:rPr lang="en-US" altLang="zh-CN" sz="2000" dirty="0" smtClean="0">
                <a:solidFill>
                  <a:schemeClr val="bg1"/>
                </a:solidFill>
                <a:latin typeface="楷体" panose="02010609060101010101" pitchFamily="49" charset="-122"/>
                <a:ea typeface="楷体" panose="02010609060101010101" pitchFamily="49" charset="-122"/>
              </a:rPr>
              <a:t>virtual User Generator</a:t>
            </a:r>
            <a:r>
              <a:rPr lang="zh-CN" altLang="en-US" sz="2000" dirty="0" smtClean="0">
                <a:solidFill>
                  <a:schemeClr val="bg1"/>
                </a:solidFill>
                <a:latin typeface="楷体" panose="02010609060101010101" pitchFamily="49" charset="-122"/>
                <a:ea typeface="楷体" panose="02010609060101010101" pitchFamily="49" charset="-122"/>
              </a:rPr>
              <a:t>创建的</a:t>
            </a:r>
            <a:r>
              <a:rPr lang="en-US" altLang="zh-CN" sz="2000" dirty="0" smtClean="0">
                <a:solidFill>
                  <a:schemeClr val="bg1"/>
                </a:solidFill>
                <a:latin typeface="楷体" panose="02010609060101010101" pitchFamily="49" charset="-122"/>
                <a:ea typeface="楷体" panose="02010609060101010101" pitchFamily="49" charset="-122"/>
              </a:rPr>
              <a:t>script </a:t>
            </a:r>
            <a:r>
              <a:rPr lang="zh-CN" altLang="en-US" sz="2000" dirty="0" smtClean="0">
                <a:solidFill>
                  <a:schemeClr val="bg1"/>
                </a:solidFill>
                <a:latin typeface="楷体" panose="02010609060101010101" pitchFamily="49" charset="-122"/>
                <a:ea typeface="楷体" panose="02010609060101010101" pitchFamily="49" charset="-122"/>
              </a:rPr>
              <a:t>通过</a:t>
            </a:r>
            <a:r>
              <a:rPr lang="en-US" altLang="zh-CN" sz="2000" dirty="0" smtClean="0">
                <a:solidFill>
                  <a:schemeClr val="bg1"/>
                </a:solidFill>
                <a:latin typeface="楷体" panose="02010609060101010101" pitchFamily="49" charset="-122"/>
                <a:ea typeface="楷体" panose="02010609060101010101" pitchFamily="49" charset="-122"/>
              </a:rPr>
              <a:t>Add</a:t>
            </a:r>
            <a:r>
              <a:rPr lang="zh-CN" altLang="en-US" sz="2000" dirty="0" smtClean="0">
                <a:solidFill>
                  <a:schemeClr val="bg1"/>
                </a:solidFill>
                <a:latin typeface="楷体" panose="02010609060101010101" pitchFamily="49" charset="-122"/>
                <a:ea typeface="楷体" panose="02010609060101010101" pitchFamily="49" charset="-122"/>
              </a:rPr>
              <a:t>加入。</a:t>
            </a:r>
            <a:endParaRPr lang="zh-CN" altLang="en-US" sz="20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4155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133" y="1199212"/>
            <a:ext cx="9976111" cy="5289575"/>
          </a:xfrm>
          <a:prstGeom prst="rect">
            <a:avLst/>
          </a:prstGeom>
        </p:spPr>
      </p:pic>
      <p:sp>
        <p:nvSpPr>
          <p:cNvPr id="3" name="文本框 2"/>
          <p:cNvSpPr txBox="1"/>
          <p:nvPr/>
        </p:nvSpPr>
        <p:spPr>
          <a:xfrm>
            <a:off x="1124262" y="434713"/>
            <a:ext cx="10170982"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选择</a:t>
            </a:r>
            <a:r>
              <a:rPr lang="en-US" altLang="zh-CN" sz="2000" dirty="0" smtClean="0">
                <a:solidFill>
                  <a:schemeClr val="bg1"/>
                </a:solidFill>
                <a:latin typeface="楷体" panose="02010609060101010101" pitchFamily="49" charset="-122"/>
                <a:ea typeface="楷体" panose="02010609060101010101" pitchFamily="49" charset="-122"/>
              </a:rPr>
              <a:t>Edit Action,</a:t>
            </a:r>
            <a:r>
              <a:rPr lang="zh-CN" altLang="en-US" sz="2000" dirty="0" smtClean="0">
                <a:solidFill>
                  <a:schemeClr val="bg1"/>
                </a:solidFill>
                <a:latin typeface="楷体" panose="02010609060101010101" pitchFamily="49" charset="-122"/>
                <a:ea typeface="楷体" panose="02010609060101010101" pitchFamily="49" charset="-122"/>
              </a:rPr>
              <a:t>缓慢加压：并发总用户</a:t>
            </a:r>
            <a:r>
              <a:rPr lang="en-US" altLang="zh-CN" sz="2000" dirty="0" smtClean="0">
                <a:solidFill>
                  <a:schemeClr val="bg1"/>
                </a:solidFill>
                <a:latin typeface="楷体" panose="02010609060101010101" pitchFamily="49" charset="-122"/>
                <a:ea typeface="楷体" panose="02010609060101010101" pitchFamily="49" charset="-122"/>
              </a:rPr>
              <a:t>10vuser</a:t>
            </a:r>
            <a:r>
              <a:rPr lang="zh-CN" altLang="en-US" sz="2000" dirty="0" smtClean="0">
                <a:solidFill>
                  <a:schemeClr val="bg1"/>
                </a:solidFill>
                <a:latin typeface="楷体" panose="02010609060101010101" pitchFamily="49" charset="-122"/>
                <a:ea typeface="楷体" panose="02010609060101010101" pitchFamily="49" charset="-122"/>
              </a:rPr>
              <a:t>，每</a:t>
            </a:r>
            <a:r>
              <a:rPr lang="en-US" altLang="zh-CN" sz="2000" dirty="0" smtClean="0">
                <a:solidFill>
                  <a:schemeClr val="bg1"/>
                </a:solidFill>
                <a:latin typeface="楷体" panose="02010609060101010101" pitchFamily="49" charset="-122"/>
                <a:ea typeface="楷体" panose="02010609060101010101" pitchFamily="49" charset="-122"/>
              </a:rPr>
              <a:t>15</a:t>
            </a:r>
            <a:r>
              <a:rPr lang="zh-CN" altLang="en-US" sz="2000" dirty="0" smtClean="0">
                <a:solidFill>
                  <a:schemeClr val="bg1"/>
                </a:solidFill>
                <a:latin typeface="楷体" panose="02010609060101010101" pitchFamily="49" charset="-122"/>
                <a:ea typeface="楷体" panose="02010609060101010101" pitchFamily="49" charset="-122"/>
              </a:rPr>
              <a:t>秒启动</a:t>
            </a:r>
            <a:r>
              <a:rPr lang="en-US" altLang="zh-CN" sz="2000" dirty="0" smtClean="0">
                <a:solidFill>
                  <a:schemeClr val="bg1"/>
                </a:solidFill>
                <a:latin typeface="楷体" panose="02010609060101010101" pitchFamily="49" charset="-122"/>
                <a:ea typeface="楷体" panose="02010609060101010101" pitchFamily="49" charset="-122"/>
              </a:rPr>
              <a:t>2</a:t>
            </a:r>
            <a:r>
              <a:rPr lang="zh-CN" altLang="en-US" sz="2000" dirty="0" smtClean="0">
                <a:solidFill>
                  <a:schemeClr val="bg1"/>
                </a:solidFill>
                <a:latin typeface="楷体" panose="02010609060101010101" pitchFamily="49" charset="-122"/>
                <a:ea typeface="楷体" panose="02010609060101010101" pitchFamily="49" charset="-122"/>
              </a:rPr>
              <a:t>个</a:t>
            </a:r>
            <a:r>
              <a:rPr lang="en-US" altLang="zh-CN" sz="2000" dirty="0" err="1" smtClean="0">
                <a:solidFill>
                  <a:schemeClr val="bg1"/>
                </a:solidFill>
                <a:latin typeface="楷体" panose="02010609060101010101" pitchFamily="49" charset="-122"/>
                <a:ea typeface="楷体" panose="02010609060101010101" pitchFamily="49" charset="-122"/>
              </a:rPr>
              <a:t>vuser</a:t>
            </a:r>
            <a:r>
              <a:rPr lang="en-US" altLang="zh-CN" sz="2000" dirty="0" smtClean="0">
                <a:solidFill>
                  <a:schemeClr val="bg1"/>
                </a:solidFill>
                <a:latin typeface="楷体" panose="02010609060101010101" pitchFamily="49" charset="-122"/>
                <a:ea typeface="楷体" panose="02010609060101010101" pitchFamily="49" charset="-122"/>
              </a:rPr>
              <a:t> </a:t>
            </a:r>
            <a:r>
              <a:rPr lang="zh-CN" altLang="en-US" sz="2000" dirty="0" smtClean="0">
                <a:solidFill>
                  <a:schemeClr val="bg1"/>
                </a:solidFill>
                <a:latin typeface="楷体" panose="02010609060101010101" pitchFamily="49" charset="-122"/>
                <a:ea typeface="楷体" panose="02010609060101010101" pitchFamily="49" charset="-122"/>
              </a:rPr>
              <a:t>持续时间</a:t>
            </a:r>
            <a:r>
              <a:rPr lang="en-US" altLang="zh-CN" sz="2000" dirty="0" smtClean="0">
                <a:solidFill>
                  <a:schemeClr val="bg1"/>
                </a:solidFill>
                <a:latin typeface="楷体" panose="02010609060101010101" pitchFamily="49" charset="-122"/>
                <a:ea typeface="楷体" panose="02010609060101010101" pitchFamily="49" charset="-122"/>
              </a:rPr>
              <a:t>15</a:t>
            </a:r>
            <a:r>
              <a:rPr lang="zh-CN" altLang="en-US" sz="2000" dirty="0" smtClean="0">
                <a:solidFill>
                  <a:schemeClr val="bg1"/>
                </a:solidFill>
                <a:latin typeface="楷体" panose="02010609060101010101" pitchFamily="49" charset="-122"/>
                <a:ea typeface="楷体" panose="02010609060101010101" pitchFamily="49" charset="-122"/>
              </a:rPr>
              <a:t>秒</a:t>
            </a:r>
            <a:endParaRPr lang="zh-CN" altLang="en-US" sz="20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64943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50" y="1575451"/>
            <a:ext cx="4862102" cy="27303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638" y="2940649"/>
            <a:ext cx="5543817" cy="2740623"/>
          </a:xfrm>
          <a:prstGeom prst="rect">
            <a:avLst/>
          </a:prstGeom>
        </p:spPr>
      </p:pic>
      <p:sp>
        <p:nvSpPr>
          <p:cNvPr id="4" name="文本框 3"/>
          <p:cNvSpPr txBox="1"/>
          <p:nvPr/>
        </p:nvSpPr>
        <p:spPr>
          <a:xfrm>
            <a:off x="1244185" y="929390"/>
            <a:ext cx="4142750"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运行持续时间：持续运行</a:t>
            </a:r>
            <a:r>
              <a:rPr lang="en-US" altLang="zh-CN" sz="2000" dirty="0" smtClean="0">
                <a:solidFill>
                  <a:schemeClr val="bg1"/>
                </a:solidFill>
                <a:latin typeface="楷体" panose="02010609060101010101" pitchFamily="49" charset="-122"/>
                <a:ea typeface="楷体" panose="02010609060101010101" pitchFamily="49" charset="-122"/>
              </a:rPr>
              <a:t>5</a:t>
            </a:r>
            <a:r>
              <a:rPr lang="zh-CN" altLang="en-US" sz="2000" dirty="0" smtClean="0">
                <a:solidFill>
                  <a:schemeClr val="bg1"/>
                </a:solidFill>
                <a:latin typeface="楷体" panose="02010609060101010101" pitchFamily="49" charset="-122"/>
                <a:ea typeface="楷体" panose="02010609060101010101" pitchFamily="49" charset="-122"/>
              </a:rPr>
              <a:t>分钟 </a:t>
            </a:r>
            <a:endParaRPr lang="zh-CN" altLang="en-US" sz="2000" dirty="0">
              <a:solidFill>
                <a:schemeClr val="bg1"/>
              </a:solidFill>
              <a:latin typeface="楷体" panose="02010609060101010101" pitchFamily="49" charset="-122"/>
              <a:ea typeface="楷体" panose="02010609060101010101" pitchFamily="49" charset="-122"/>
            </a:endParaRPr>
          </a:p>
        </p:txBody>
      </p:sp>
      <p:sp>
        <p:nvSpPr>
          <p:cNvPr id="5" name="文本框 4"/>
          <p:cNvSpPr txBox="1"/>
          <p:nvPr/>
        </p:nvSpPr>
        <p:spPr>
          <a:xfrm>
            <a:off x="6683169" y="1749225"/>
            <a:ext cx="4946754" cy="707886"/>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缓慢减压：每</a:t>
            </a:r>
            <a:r>
              <a:rPr lang="en-US" altLang="zh-CN" sz="2000" dirty="0" smtClean="0">
                <a:solidFill>
                  <a:schemeClr val="bg1"/>
                </a:solidFill>
                <a:latin typeface="楷体" panose="02010609060101010101" pitchFamily="49" charset="-122"/>
                <a:ea typeface="楷体" panose="02010609060101010101" pitchFamily="49" charset="-122"/>
              </a:rPr>
              <a:t>30</a:t>
            </a:r>
            <a:r>
              <a:rPr lang="zh-CN" altLang="en-US" sz="2000" dirty="0" smtClean="0">
                <a:solidFill>
                  <a:schemeClr val="bg1"/>
                </a:solidFill>
                <a:latin typeface="楷体" panose="02010609060101010101" pitchFamily="49" charset="-122"/>
                <a:ea typeface="楷体" panose="02010609060101010101" pitchFamily="49" charset="-122"/>
              </a:rPr>
              <a:t>秒减少</a:t>
            </a:r>
            <a:r>
              <a:rPr lang="en-US" altLang="zh-CN" sz="2000" dirty="0" smtClean="0">
                <a:solidFill>
                  <a:schemeClr val="bg1"/>
                </a:solidFill>
                <a:latin typeface="楷体" panose="02010609060101010101" pitchFamily="49" charset="-122"/>
                <a:ea typeface="楷体" panose="02010609060101010101" pitchFamily="49" charset="-122"/>
              </a:rPr>
              <a:t>5</a:t>
            </a:r>
            <a:r>
              <a:rPr lang="zh-CN" altLang="en-US" sz="2000" dirty="0" smtClean="0">
                <a:solidFill>
                  <a:schemeClr val="bg1"/>
                </a:solidFill>
                <a:latin typeface="楷体" panose="02010609060101010101" pitchFamily="49" charset="-122"/>
                <a:ea typeface="楷体" panose="02010609060101010101" pitchFamily="49" charset="-122"/>
              </a:rPr>
              <a:t>个</a:t>
            </a:r>
            <a:r>
              <a:rPr lang="en-US" altLang="zh-CN" sz="2000" dirty="0" err="1" smtClean="0">
                <a:solidFill>
                  <a:schemeClr val="bg1"/>
                </a:solidFill>
                <a:latin typeface="楷体" panose="02010609060101010101" pitchFamily="49" charset="-122"/>
                <a:ea typeface="楷体" panose="02010609060101010101" pitchFamily="49" charset="-122"/>
              </a:rPr>
              <a:t>vuser</a:t>
            </a:r>
            <a:r>
              <a:rPr lang="en-US" altLang="zh-CN" sz="2000" dirty="0" smtClean="0">
                <a:solidFill>
                  <a:schemeClr val="bg1"/>
                </a:solidFill>
                <a:latin typeface="楷体" panose="02010609060101010101" pitchFamily="49" charset="-122"/>
                <a:ea typeface="楷体" panose="02010609060101010101" pitchFamily="49" charset="-122"/>
              </a:rPr>
              <a:t> </a:t>
            </a:r>
            <a:r>
              <a:rPr lang="zh-CN" altLang="en-US" sz="2000" dirty="0" smtClean="0">
                <a:solidFill>
                  <a:schemeClr val="bg1"/>
                </a:solidFill>
                <a:latin typeface="楷体" panose="02010609060101010101" pitchFamily="49" charset="-122"/>
                <a:ea typeface="楷体" panose="02010609060101010101" pitchFamily="49" charset="-122"/>
              </a:rPr>
              <a:t>持续时间</a:t>
            </a:r>
            <a:r>
              <a:rPr lang="en-US" altLang="zh-CN" sz="2000" dirty="0" smtClean="0">
                <a:solidFill>
                  <a:schemeClr val="bg1"/>
                </a:solidFill>
                <a:latin typeface="楷体" panose="02010609060101010101" pitchFamily="49" charset="-122"/>
                <a:ea typeface="楷体" panose="02010609060101010101" pitchFamily="49" charset="-122"/>
              </a:rPr>
              <a:t>10</a:t>
            </a:r>
            <a:r>
              <a:rPr lang="zh-CN" altLang="en-US" sz="2000" dirty="0" smtClean="0">
                <a:solidFill>
                  <a:schemeClr val="bg1"/>
                </a:solidFill>
                <a:latin typeface="楷体" panose="02010609060101010101" pitchFamily="49" charset="-122"/>
                <a:ea typeface="楷体" panose="02010609060101010101" pitchFamily="49" charset="-122"/>
              </a:rPr>
              <a:t>分</a:t>
            </a:r>
            <a:r>
              <a:rPr lang="zh-CN" altLang="en-US" sz="2000" dirty="0">
                <a:solidFill>
                  <a:schemeClr val="bg1"/>
                </a:solidFill>
                <a:latin typeface="楷体" panose="02010609060101010101" pitchFamily="49" charset="-122"/>
                <a:ea typeface="楷体" panose="02010609060101010101" pitchFamily="49" charset="-122"/>
              </a:rPr>
              <a:t>钟</a:t>
            </a:r>
          </a:p>
        </p:txBody>
      </p:sp>
    </p:spTree>
    <p:extLst>
      <p:ext uri="{BB962C8B-B14F-4D97-AF65-F5344CB8AC3E}">
        <p14:creationId xmlns:p14="http://schemas.microsoft.com/office/powerpoint/2010/main" val="230554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4185" y="929390"/>
            <a:ext cx="4142750"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运行持续时间：持续运行</a:t>
            </a:r>
            <a:r>
              <a:rPr lang="en-US" altLang="zh-CN" sz="2000" dirty="0" smtClean="0">
                <a:solidFill>
                  <a:schemeClr val="bg1"/>
                </a:solidFill>
                <a:latin typeface="楷体" panose="02010609060101010101" pitchFamily="49" charset="-122"/>
                <a:ea typeface="楷体" panose="02010609060101010101" pitchFamily="49" charset="-122"/>
              </a:rPr>
              <a:t>5</a:t>
            </a:r>
            <a:r>
              <a:rPr lang="zh-CN" altLang="en-US" sz="2000" dirty="0" smtClean="0">
                <a:solidFill>
                  <a:schemeClr val="bg1"/>
                </a:solidFill>
                <a:latin typeface="楷体" panose="02010609060101010101" pitchFamily="49" charset="-122"/>
                <a:ea typeface="楷体" panose="02010609060101010101" pitchFamily="49" charset="-122"/>
              </a:rPr>
              <a:t>分钟 </a:t>
            </a:r>
            <a:endParaRPr lang="zh-CN" altLang="en-US" sz="2000" dirty="0">
              <a:solidFill>
                <a:schemeClr val="bg1"/>
              </a:solidFill>
              <a:latin typeface="楷体" panose="02010609060101010101" pitchFamily="49" charset="-122"/>
              <a:ea typeface="楷体" panose="02010609060101010101" pitchFamily="49" charset="-122"/>
            </a:endParaRPr>
          </a:p>
        </p:txBody>
      </p:sp>
      <p:sp>
        <p:nvSpPr>
          <p:cNvPr id="5" name="文本框 4"/>
          <p:cNvSpPr txBox="1"/>
          <p:nvPr/>
        </p:nvSpPr>
        <p:spPr>
          <a:xfrm>
            <a:off x="6683169" y="1749225"/>
            <a:ext cx="4946754" cy="707886"/>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缓慢减压：每</a:t>
            </a:r>
            <a:r>
              <a:rPr lang="en-US" altLang="zh-CN" sz="2000" dirty="0" smtClean="0">
                <a:solidFill>
                  <a:schemeClr val="bg1"/>
                </a:solidFill>
                <a:latin typeface="楷体" panose="02010609060101010101" pitchFamily="49" charset="-122"/>
                <a:ea typeface="楷体" panose="02010609060101010101" pitchFamily="49" charset="-122"/>
              </a:rPr>
              <a:t>30</a:t>
            </a:r>
            <a:r>
              <a:rPr lang="zh-CN" altLang="en-US" sz="2000" dirty="0" smtClean="0">
                <a:solidFill>
                  <a:schemeClr val="bg1"/>
                </a:solidFill>
                <a:latin typeface="楷体" panose="02010609060101010101" pitchFamily="49" charset="-122"/>
                <a:ea typeface="楷体" panose="02010609060101010101" pitchFamily="49" charset="-122"/>
              </a:rPr>
              <a:t>秒减少</a:t>
            </a:r>
            <a:r>
              <a:rPr lang="en-US" altLang="zh-CN" sz="2000" dirty="0" smtClean="0">
                <a:solidFill>
                  <a:schemeClr val="bg1"/>
                </a:solidFill>
                <a:latin typeface="楷体" panose="02010609060101010101" pitchFamily="49" charset="-122"/>
                <a:ea typeface="楷体" panose="02010609060101010101" pitchFamily="49" charset="-122"/>
              </a:rPr>
              <a:t>5</a:t>
            </a:r>
            <a:r>
              <a:rPr lang="zh-CN" altLang="en-US" sz="2000" dirty="0" smtClean="0">
                <a:solidFill>
                  <a:schemeClr val="bg1"/>
                </a:solidFill>
                <a:latin typeface="楷体" panose="02010609060101010101" pitchFamily="49" charset="-122"/>
                <a:ea typeface="楷体" panose="02010609060101010101" pitchFamily="49" charset="-122"/>
              </a:rPr>
              <a:t>个</a:t>
            </a:r>
            <a:r>
              <a:rPr lang="en-US" altLang="zh-CN" sz="2000" dirty="0" err="1" smtClean="0">
                <a:solidFill>
                  <a:schemeClr val="bg1"/>
                </a:solidFill>
                <a:latin typeface="楷体" panose="02010609060101010101" pitchFamily="49" charset="-122"/>
                <a:ea typeface="楷体" panose="02010609060101010101" pitchFamily="49" charset="-122"/>
              </a:rPr>
              <a:t>vuser</a:t>
            </a:r>
            <a:r>
              <a:rPr lang="en-US" altLang="zh-CN" sz="2000" dirty="0" smtClean="0">
                <a:solidFill>
                  <a:schemeClr val="bg1"/>
                </a:solidFill>
                <a:latin typeface="楷体" panose="02010609060101010101" pitchFamily="49" charset="-122"/>
                <a:ea typeface="楷体" panose="02010609060101010101" pitchFamily="49" charset="-122"/>
              </a:rPr>
              <a:t> </a:t>
            </a:r>
            <a:r>
              <a:rPr lang="zh-CN" altLang="en-US" sz="2000" dirty="0" smtClean="0">
                <a:solidFill>
                  <a:schemeClr val="bg1"/>
                </a:solidFill>
                <a:latin typeface="楷体" panose="02010609060101010101" pitchFamily="49" charset="-122"/>
                <a:ea typeface="楷体" panose="02010609060101010101" pitchFamily="49" charset="-122"/>
              </a:rPr>
              <a:t>持续时间</a:t>
            </a:r>
            <a:r>
              <a:rPr lang="en-US" altLang="zh-CN" sz="2000" dirty="0" smtClean="0">
                <a:solidFill>
                  <a:schemeClr val="bg1"/>
                </a:solidFill>
                <a:latin typeface="楷体" panose="02010609060101010101" pitchFamily="49" charset="-122"/>
                <a:ea typeface="楷体" panose="02010609060101010101" pitchFamily="49" charset="-122"/>
              </a:rPr>
              <a:t>10</a:t>
            </a:r>
            <a:r>
              <a:rPr lang="zh-CN" altLang="en-US" sz="2000" dirty="0" smtClean="0">
                <a:solidFill>
                  <a:schemeClr val="bg1"/>
                </a:solidFill>
                <a:latin typeface="楷体" panose="02010609060101010101" pitchFamily="49" charset="-122"/>
                <a:ea typeface="楷体" panose="02010609060101010101" pitchFamily="49" charset="-122"/>
              </a:rPr>
              <a:t>分</a:t>
            </a:r>
            <a:r>
              <a:rPr lang="zh-CN" altLang="en-US" sz="2000" dirty="0">
                <a:solidFill>
                  <a:schemeClr val="bg1"/>
                </a:solidFill>
                <a:latin typeface="楷体" panose="02010609060101010101" pitchFamily="49" charset="-122"/>
                <a:ea typeface="楷体" panose="02010609060101010101" pitchFamily="49" charset="-122"/>
              </a:rPr>
              <a:t>钟</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74" y="1850662"/>
            <a:ext cx="4248150" cy="327513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69" y="929390"/>
            <a:ext cx="3857625" cy="5400675"/>
          </a:xfrm>
          <a:prstGeom prst="rect">
            <a:avLst/>
          </a:prstGeom>
        </p:spPr>
      </p:pic>
      <p:sp>
        <p:nvSpPr>
          <p:cNvPr id="8" name="文本框 7"/>
          <p:cNvSpPr txBox="1"/>
          <p:nvPr/>
        </p:nvSpPr>
        <p:spPr>
          <a:xfrm>
            <a:off x="893874" y="502276"/>
            <a:ext cx="5094802" cy="646331"/>
          </a:xfrm>
          <a:prstGeom prst="rect">
            <a:avLst/>
          </a:prstGeom>
          <a:noFill/>
        </p:spPr>
        <p:txBody>
          <a:bodyPr wrap="square" rtlCol="0">
            <a:spAutoFit/>
          </a:bodyPr>
          <a:lstStyle/>
          <a:p>
            <a:r>
              <a:rPr lang="zh-CN" altLang="en-US" dirty="0" smtClean="0"/>
              <a:t>添加虚拟机功能按钮，这里我用的是</a:t>
            </a:r>
            <a:r>
              <a:rPr lang="en-US" altLang="zh-CN" dirty="0" smtClean="0"/>
              <a:t>localhost</a:t>
            </a:r>
            <a:r>
              <a:rPr lang="zh-CN" altLang="en-US" dirty="0" smtClean="0"/>
              <a:t>，系统默认的是</a:t>
            </a:r>
            <a:r>
              <a:rPr lang="en-US" altLang="zh-CN" dirty="0" smtClean="0"/>
              <a:t>windows</a:t>
            </a:r>
            <a:r>
              <a:rPr lang="zh-CN" altLang="en-US" dirty="0" smtClean="0"/>
              <a:t>。</a:t>
            </a:r>
            <a:endParaRPr lang="zh-CN" altLang="en-US" dirty="0"/>
          </a:p>
        </p:txBody>
      </p:sp>
    </p:spTree>
    <p:extLst>
      <p:ext uri="{BB962C8B-B14F-4D97-AF65-F5344CB8AC3E}">
        <p14:creationId xmlns:p14="http://schemas.microsoft.com/office/powerpoint/2010/main" val="11801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636" y="2384685"/>
            <a:ext cx="4248150" cy="3048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16" y="728662"/>
            <a:ext cx="3857625" cy="5400675"/>
          </a:xfrm>
          <a:prstGeom prst="rect">
            <a:avLst/>
          </a:prstGeom>
        </p:spPr>
      </p:pic>
      <p:sp>
        <p:nvSpPr>
          <p:cNvPr id="5" name="文本框 4"/>
          <p:cNvSpPr txBox="1"/>
          <p:nvPr/>
        </p:nvSpPr>
        <p:spPr>
          <a:xfrm>
            <a:off x="1378626" y="884416"/>
            <a:ext cx="4407577" cy="707886"/>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在</a:t>
            </a:r>
            <a:r>
              <a:rPr lang="en-US" altLang="zh-CN" sz="2000" dirty="0" smtClean="0">
                <a:solidFill>
                  <a:schemeClr val="bg1"/>
                </a:solidFill>
                <a:latin typeface="楷体" panose="02010609060101010101" pitchFamily="49" charset="-122"/>
                <a:ea typeface="楷体" panose="02010609060101010101" pitchFamily="49" charset="-122"/>
              </a:rPr>
              <a:t>windows</a:t>
            </a:r>
            <a:r>
              <a:rPr lang="zh-CN" altLang="en-US" sz="2000" dirty="0" smtClean="0">
                <a:solidFill>
                  <a:schemeClr val="bg1"/>
                </a:solidFill>
                <a:latin typeface="楷体" panose="02010609060101010101" pitchFamily="49" charset="-122"/>
                <a:ea typeface="楷体" panose="02010609060101010101" pitchFamily="49" charset="-122"/>
              </a:rPr>
              <a:t>框中右键选择</a:t>
            </a:r>
            <a:r>
              <a:rPr lang="en-US" altLang="zh-CN" sz="2000" dirty="0" smtClean="0">
                <a:solidFill>
                  <a:schemeClr val="bg1"/>
                </a:solidFill>
                <a:latin typeface="楷体" panose="02010609060101010101" pitchFamily="49" charset="-122"/>
                <a:ea typeface="楷体" panose="02010609060101010101" pitchFamily="49" charset="-122"/>
              </a:rPr>
              <a:t>Add Measurements,</a:t>
            </a:r>
            <a:r>
              <a:rPr lang="zh-CN" altLang="en-US" sz="2000" dirty="0" smtClean="0">
                <a:solidFill>
                  <a:schemeClr val="bg1"/>
                </a:solidFill>
                <a:latin typeface="楷体" panose="02010609060101010101" pitchFamily="49" charset="-122"/>
                <a:ea typeface="楷体" panose="02010609060101010101" pitchFamily="49" charset="-122"/>
              </a:rPr>
              <a:t>添加</a:t>
            </a:r>
            <a:r>
              <a:rPr lang="en-US" altLang="zh-CN" sz="2000" dirty="0" smtClean="0">
                <a:solidFill>
                  <a:schemeClr val="bg1"/>
                </a:solidFill>
                <a:latin typeface="楷体" panose="02010609060101010101" pitchFamily="49" charset="-122"/>
                <a:ea typeface="楷体" panose="02010609060101010101" pitchFamily="49" charset="-122"/>
              </a:rPr>
              <a:t>Machine</a:t>
            </a:r>
            <a:endParaRPr lang="zh-CN" altLang="en-US" sz="2000" dirty="0">
              <a:solidFill>
                <a:schemeClr val="bg1"/>
              </a:solidFill>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62" y="762000"/>
            <a:ext cx="10506075" cy="5334000"/>
          </a:xfrm>
          <a:prstGeom prst="rect">
            <a:avLst/>
          </a:prstGeom>
        </p:spPr>
      </p:pic>
    </p:spTree>
    <p:extLst>
      <p:ext uri="{BB962C8B-B14F-4D97-AF65-F5344CB8AC3E}">
        <p14:creationId xmlns:p14="http://schemas.microsoft.com/office/powerpoint/2010/main" val="246332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2095500"/>
            <a:ext cx="8724900" cy="3240998"/>
          </a:xfrm>
          <a:prstGeom prst="rect">
            <a:avLst/>
          </a:prstGeom>
        </p:spPr>
      </p:pic>
      <p:sp>
        <p:nvSpPr>
          <p:cNvPr id="4" name="文本框 3"/>
          <p:cNvSpPr txBox="1"/>
          <p:nvPr/>
        </p:nvSpPr>
        <p:spPr>
          <a:xfrm>
            <a:off x="1858780" y="479685"/>
            <a:ext cx="6130977"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用户数量、响应时间、每秒点击次数时间</a:t>
            </a:r>
            <a:endParaRPr lang="zh-CN" altLang="en-US" sz="20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84106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7" y="1419225"/>
            <a:ext cx="8239125" cy="4019550"/>
          </a:xfrm>
          <a:prstGeom prst="rect">
            <a:avLst/>
          </a:prstGeom>
        </p:spPr>
      </p:pic>
      <p:sp>
        <p:nvSpPr>
          <p:cNvPr id="4" name="文本框 3"/>
          <p:cNvSpPr txBox="1"/>
          <p:nvPr/>
        </p:nvSpPr>
        <p:spPr>
          <a:xfrm>
            <a:off x="1304143" y="419723"/>
            <a:ext cx="4152275"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运行结束后进行结果分析</a:t>
            </a:r>
            <a:endParaRPr lang="zh-CN" altLang="en-US" sz="20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69675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2" y="471487"/>
            <a:ext cx="9896475" cy="5915025"/>
          </a:xfrm>
          <a:prstGeom prst="rect">
            <a:avLst/>
          </a:prstGeom>
        </p:spPr>
      </p:pic>
    </p:spTree>
    <p:extLst>
      <p:ext uri="{BB962C8B-B14F-4D97-AF65-F5344CB8AC3E}">
        <p14:creationId xmlns:p14="http://schemas.microsoft.com/office/powerpoint/2010/main" val="1758045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943">
            <a:off x="623497" y="1165797"/>
            <a:ext cx="5417539" cy="397582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215" y="2418101"/>
            <a:ext cx="5643641" cy="40005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50765">
            <a:off x="5618665" y="408326"/>
            <a:ext cx="5191125" cy="401955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60298">
            <a:off x="5626623" y="2612324"/>
            <a:ext cx="5552613" cy="346630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2175" y="1347787"/>
            <a:ext cx="7867650" cy="4162425"/>
          </a:xfrm>
          <a:prstGeom prst="rect">
            <a:avLst/>
          </a:prstGeom>
        </p:spPr>
      </p:pic>
    </p:spTree>
    <p:extLst>
      <p:ext uri="{BB962C8B-B14F-4D97-AF65-F5344CB8AC3E}">
        <p14:creationId xmlns:p14="http://schemas.microsoft.com/office/powerpoint/2010/main" val="212288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右箭头 1"/>
          <p:cNvSpPr/>
          <p:nvPr/>
        </p:nvSpPr>
        <p:spPr>
          <a:xfrm>
            <a:off x="6430780" y="1963712"/>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p:cNvSpPr txBox="1"/>
          <p:nvPr/>
        </p:nvSpPr>
        <p:spPr>
          <a:xfrm>
            <a:off x="7285220" y="1783833"/>
            <a:ext cx="2068642" cy="584775"/>
          </a:xfrm>
          <a:prstGeom prst="rect">
            <a:avLst/>
          </a:prstGeom>
          <a:noFill/>
        </p:spPr>
        <p:txBody>
          <a:bodyPr wrap="square" rtlCol="0">
            <a:spAutoFit/>
          </a:bodyPr>
          <a:lstStyle/>
          <a:p>
            <a:r>
              <a:rPr lang="zh-CN" altLang="en-US" sz="3200" dirty="0" smtClean="0">
                <a:solidFill>
                  <a:schemeClr val="bg1"/>
                </a:solidFill>
                <a:latin typeface="楷体" panose="02010609060101010101" pitchFamily="49" charset="-122"/>
                <a:ea typeface="楷体" panose="02010609060101010101" pitchFamily="49" charset="-122"/>
              </a:rPr>
              <a:t>压力测试</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4" name="右箭头 3"/>
          <p:cNvSpPr/>
          <p:nvPr/>
        </p:nvSpPr>
        <p:spPr>
          <a:xfrm>
            <a:off x="6820522" y="2910590"/>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8079699" y="3665548"/>
            <a:ext cx="1873771" cy="584775"/>
          </a:xfrm>
          <a:prstGeom prst="rect">
            <a:avLst/>
          </a:prstGeom>
          <a:noFill/>
        </p:spPr>
        <p:txBody>
          <a:bodyPr wrap="square" rtlCol="0">
            <a:spAutoFit/>
          </a:bodyPr>
          <a:lstStyle/>
          <a:p>
            <a:r>
              <a:rPr lang="en-US" altLang="zh-CN" sz="3200" dirty="0" smtClean="0">
                <a:solidFill>
                  <a:schemeClr val="bg1"/>
                </a:solidFill>
                <a:latin typeface="楷体" panose="02010609060101010101" pitchFamily="49" charset="-122"/>
                <a:ea typeface="楷体" panose="02010609060101010101" pitchFamily="49" charset="-122"/>
              </a:rPr>
              <a:t>IP</a:t>
            </a:r>
            <a:r>
              <a:rPr lang="zh-CN" altLang="en-US" sz="3200" dirty="0" smtClean="0">
                <a:solidFill>
                  <a:schemeClr val="bg1"/>
                </a:solidFill>
                <a:latin typeface="楷体" panose="02010609060101010101" pitchFamily="49" charset="-122"/>
                <a:ea typeface="楷体" panose="02010609060101010101" pitchFamily="49" charset="-122"/>
              </a:rPr>
              <a:t>欺骗</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6" name="右箭头 5"/>
          <p:cNvSpPr/>
          <p:nvPr/>
        </p:nvSpPr>
        <p:spPr>
          <a:xfrm>
            <a:off x="7360171" y="3853005"/>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8" name="文本框 7"/>
          <p:cNvSpPr txBox="1"/>
          <p:nvPr/>
        </p:nvSpPr>
        <p:spPr>
          <a:xfrm>
            <a:off x="7752414" y="2803373"/>
            <a:ext cx="1873771" cy="584775"/>
          </a:xfrm>
          <a:prstGeom prst="rect">
            <a:avLst/>
          </a:prstGeom>
          <a:noFill/>
        </p:spPr>
        <p:txBody>
          <a:bodyPr wrap="square" rtlCol="0">
            <a:spAutoFit/>
          </a:bodyPr>
          <a:lstStyle/>
          <a:p>
            <a:r>
              <a:rPr lang="zh-CN" altLang="en-US" sz="3200" dirty="0" smtClean="0">
                <a:solidFill>
                  <a:schemeClr val="bg1"/>
                </a:solidFill>
                <a:latin typeface="楷体" panose="02010609060101010101" pitchFamily="49" charset="-122"/>
                <a:ea typeface="楷体" panose="02010609060101010101" pitchFamily="49" charset="-122"/>
              </a:rPr>
              <a:t>负载测试</a:t>
            </a:r>
            <a:endParaRPr lang="zh-CN" altLang="en-US" sz="32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76154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右箭头 1"/>
          <p:cNvSpPr/>
          <p:nvPr/>
        </p:nvSpPr>
        <p:spPr>
          <a:xfrm>
            <a:off x="6430780" y="1963712"/>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p:cNvSpPr txBox="1"/>
          <p:nvPr/>
        </p:nvSpPr>
        <p:spPr>
          <a:xfrm>
            <a:off x="7285220" y="1783833"/>
            <a:ext cx="206864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smtClean="0">
                <a:solidFill>
                  <a:schemeClr val="bg1"/>
                </a:solidFill>
                <a:latin typeface="楷体" panose="02010609060101010101" pitchFamily="49" charset="-122"/>
                <a:ea typeface="楷体" panose="02010609060101010101" pitchFamily="49" charset="-122"/>
              </a:rPr>
              <a:t>压力测试</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4" name="右箭头 3"/>
          <p:cNvSpPr/>
          <p:nvPr/>
        </p:nvSpPr>
        <p:spPr>
          <a:xfrm>
            <a:off x="6820522" y="2910590"/>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7600014" y="2650973"/>
            <a:ext cx="1873771" cy="584775"/>
          </a:xfrm>
          <a:prstGeom prst="rect">
            <a:avLst/>
          </a:prstGeom>
          <a:noFill/>
        </p:spPr>
        <p:txBody>
          <a:bodyPr wrap="square" rtlCol="0">
            <a:spAutoFit/>
          </a:bodyPr>
          <a:lstStyle/>
          <a:p>
            <a:r>
              <a:rPr lang="zh-CN" altLang="en-US" sz="3200" dirty="0" smtClean="0">
                <a:solidFill>
                  <a:schemeClr val="bg1"/>
                </a:solidFill>
                <a:latin typeface="楷体" panose="02010609060101010101" pitchFamily="49" charset="-122"/>
                <a:ea typeface="楷体" panose="02010609060101010101" pitchFamily="49" charset="-122"/>
              </a:rPr>
              <a:t>负载测试</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6" name="右箭头 5"/>
          <p:cNvSpPr/>
          <p:nvPr/>
        </p:nvSpPr>
        <p:spPr>
          <a:xfrm>
            <a:off x="7360171" y="3853005"/>
            <a:ext cx="719528" cy="20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34532" y="3665548"/>
            <a:ext cx="206864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3200" dirty="0" smtClean="0">
                <a:solidFill>
                  <a:schemeClr val="accent1"/>
                </a:solidFill>
                <a:latin typeface="楷体" panose="02010609060101010101" pitchFamily="49" charset="-122"/>
                <a:ea typeface="楷体" panose="02010609060101010101" pitchFamily="49" charset="-122"/>
              </a:rPr>
              <a:t>IP</a:t>
            </a:r>
            <a:r>
              <a:rPr lang="zh-CN" altLang="en-US" sz="3200" dirty="0" smtClean="0">
                <a:solidFill>
                  <a:schemeClr val="accent1"/>
                </a:solidFill>
                <a:latin typeface="楷体" panose="02010609060101010101" pitchFamily="49" charset="-122"/>
                <a:ea typeface="楷体" panose="02010609060101010101" pitchFamily="49" charset="-122"/>
              </a:rPr>
              <a:t>欺骗</a:t>
            </a:r>
            <a:endParaRPr lang="zh-CN" altLang="en-US" sz="3200" dirty="0">
              <a:solidFill>
                <a:schemeClr val="accent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6847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278505" y="404734"/>
            <a:ext cx="6460761" cy="707886"/>
          </a:xfrm>
          <a:prstGeom prst="rect">
            <a:avLst/>
          </a:prstGeom>
          <a:noFill/>
        </p:spPr>
        <p:txBody>
          <a:bodyPr wrap="square" rtlCol="0">
            <a:spAutoFit/>
          </a:bodyPr>
          <a:lstStyle/>
          <a:p>
            <a:r>
              <a:rPr lang="zh-CN" altLang="zh-CN" sz="2000" dirty="0">
                <a:solidFill>
                  <a:schemeClr val="bg1"/>
                </a:solidFill>
                <a:latin typeface="楷体" panose="02010609060101010101" pitchFamily="49" charset="-122"/>
                <a:ea typeface="楷体" panose="02010609060101010101" pitchFamily="49" charset="-122"/>
              </a:rPr>
              <a:t>使用</a:t>
            </a:r>
            <a:r>
              <a:rPr lang="en-US" altLang="zh-CN" sz="2000" dirty="0">
                <a:solidFill>
                  <a:schemeClr val="bg1"/>
                </a:solidFill>
                <a:latin typeface="楷体" panose="02010609060101010101" pitchFamily="49" charset="-122"/>
                <a:ea typeface="楷体" panose="02010609060101010101" pitchFamily="49" charset="-122"/>
              </a:rPr>
              <a:t>IP</a:t>
            </a:r>
            <a:r>
              <a:rPr lang="zh-CN" altLang="zh-CN" sz="2000" dirty="0">
                <a:solidFill>
                  <a:schemeClr val="bg1"/>
                </a:solidFill>
                <a:latin typeface="楷体" panose="02010609060101010101" pitchFamily="49" charset="-122"/>
                <a:ea typeface="楷体" panose="02010609060101010101" pitchFamily="49" charset="-122"/>
              </a:rPr>
              <a:t>欺骗，各个</a:t>
            </a:r>
            <a:r>
              <a:rPr lang="en-US" altLang="zh-CN" sz="2000" dirty="0">
                <a:solidFill>
                  <a:schemeClr val="bg1"/>
                </a:solidFill>
                <a:latin typeface="楷体" panose="02010609060101010101" pitchFamily="49" charset="-122"/>
                <a:ea typeface="楷体" panose="02010609060101010101" pitchFamily="49" charset="-122"/>
              </a:rPr>
              <a:t>Load Generator</a:t>
            </a:r>
            <a:r>
              <a:rPr lang="zh-CN" altLang="zh-CN" sz="2000" dirty="0">
                <a:solidFill>
                  <a:schemeClr val="bg1"/>
                </a:solidFill>
                <a:latin typeface="楷体" panose="02010609060101010101" pitchFamily="49" charset="-122"/>
                <a:ea typeface="楷体" panose="02010609060101010101" pitchFamily="49" charset="-122"/>
              </a:rPr>
              <a:t>机器必须使用固定的</a:t>
            </a:r>
            <a:r>
              <a:rPr lang="en-US" altLang="zh-CN" sz="2000" dirty="0">
                <a:solidFill>
                  <a:schemeClr val="bg1"/>
                </a:solidFill>
                <a:latin typeface="楷体" panose="02010609060101010101" pitchFamily="49" charset="-122"/>
                <a:ea typeface="楷体" panose="02010609060101010101" pitchFamily="49" charset="-122"/>
              </a:rPr>
              <a:t>IP</a:t>
            </a:r>
            <a:r>
              <a:rPr lang="zh-CN" altLang="zh-CN" sz="2000" dirty="0">
                <a:solidFill>
                  <a:schemeClr val="bg1"/>
                </a:solidFill>
                <a:latin typeface="楷体" panose="02010609060101010101" pitchFamily="49" charset="-122"/>
                <a:ea typeface="楷体" panose="02010609060101010101" pitchFamily="49" charset="-122"/>
              </a:rPr>
              <a:t>地址，不是使用动态</a:t>
            </a:r>
            <a:r>
              <a:rPr lang="en-US" altLang="zh-CN" sz="2000" dirty="0">
                <a:solidFill>
                  <a:schemeClr val="bg1"/>
                </a:solidFill>
                <a:latin typeface="楷体" panose="02010609060101010101" pitchFamily="49" charset="-122"/>
                <a:ea typeface="楷体" panose="02010609060101010101" pitchFamily="49" charset="-122"/>
              </a:rPr>
              <a:t>IP</a:t>
            </a:r>
            <a:r>
              <a:rPr lang="zh-CN" altLang="zh-CN" sz="2000" dirty="0" smtClean="0">
                <a:solidFill>
                  <a:schemeClr val="bg1"/>
                </a:solidFill>
                <a:latin typeface="楷体" panose="02010609060101010101" pitchFamily="49" charset="-122"/>
                <a:ea typeface="楷体" panose="02010609060101010101" pitchFamily="49" charset="-122"/>
              </a:rPr>
              <a:t>。</a:t>
            </a:r>
            <a:r>
              <a:rPr lang="zh-CN" altLang="en-US" sz="2000" dirty="0" smtClean="0">
                <a:solidFill>
                  <a:schemeClr val="bg1"/>
                </a:solidFill>
                <a:latin typeface="楷体" panose="02010609060101010101" pitchFamily="49" charset="-122"/>
                <a:ea typeface="楷体" panose="02010609060101010101" pitchFamily="49" charset="-122"/>
              </a:rPr>
              <a:t>先修改</a:t>
            </a:r>
            <a:r>
              <a:rPr lang="en-US" altLang="zh-CN" sz="2000" dirty="0" smtClean="0">
                <a:solidFill>
                  <a:schemeClr val="bg1"/>
                </a:solidFill>
                <a:latin typeface="楷体" panose="02010609060101010101" pitchFamily="49" charset="-122"/>
                <a:ea typeface="楷体" panose="02010609060101010101" pitchFamily="49" charset="-122"/>
              </a:rPr>
              <a:t>ipv4</a:t>
            </a:r>
            <a:r>
              <a:rPr lang="zh-CN" altLang="en-US" sz="2000" dirty="0" smtClean="0">
                <a:solidFill>
                  <a:schemeClr val="bg1"/>
                </a:solidFill>
                <a:latin typeface="楷体" panose="02010609060101010101" pitchFamily="49" charset="-122"/>
                <a:ea typeface="楷体" panose="02010609060101010101" pitchFamily="49" charset="-122"/>
              </a:rPr>
              <a:t>地址</a:t>
            </a:r>
            <a:endParaRPr lang="zh-CN" altLang="en-US" sz="2000" dirty="0">
              <a:solidFill>
                <a:schemeClr val="bg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47" y="1513147"/>
            <a:ext cx="6924675" cy="4791075"/>
          </a:xfrm>
          <a:prstGeom prst="rect">
            <a:avLst/>
          </a:prstGeom>
        </p:spPr>
      </p:pic>
    </p:spTree>
    <p:extLst>
      <p:ext uri="{BB962C8B-B14F-4D97-AF65-F5344CB8AC3E}">
        <p14:creationId xmlns:p14="http://schemas.microsoft.com/office/powerpoint/2010/main" val="3124416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1004341" y="419725"/>
            <a:ext cx="5561351" cy="400110"/>
          </a:xfrm>
          <a:prstGeom prst="rect">
            <a:avLst/>
          </a:prstGeom>
          <a:noFill/>
        </p:spPr>
        <p:txBody>
          <a:bodyPr wrap="square" rtlCol="0">
            <a:spAutoFit/>
          </a:bodyPr>
          <a:lstStyle/>
          <a:p>
            <a:r>
              <a:rPr lang="zh-CN" altLang="en-US" sz="2000" dirty="0" smtClean="0">
                <a:solidFill>
                  <a:schemeClr val="bg1"/>
                </a:solidFill>
                <a:latin typeface="楷体" panose="02010609060101010101" pitchFamily="49" charset="-122"/>
                <a:ea typeface="楷体" panose="02010609060101010101" pitchFamily="49" charset="-122"/>
              </a:rPr>
              <a:t>在菜单栏中，</a:t>
            </a:r>
            <a:r>
              <a:rPr lang="zh-CN" altLang="zh-CN" sz="2000" dirty="0">
                <a:solidFill>
                  <a:schemeClr val="bg1"/>
                </a:solidFill>
                <a:latin typeface="楷体" panose="02010609060101010101" pitchFamily="49" charset="-122"/>
                <a:ea typeface="楷体" panose="02010609060101010101" pitchFamily="49" charset="-122"/>
              </a:rPr>
              <a:t>打开</a:t>
            </a:r>
            <a:r>
              <a:rPr lang="en-US" altLang="zh-CN" sz="2000" dirty="0">
                <a:solidFill>
                  <a:schemeClr val="bg1"/>
                </a:solidFill>
                <a:latin typeface="楷体" panose="02010609060101010101" pitchFamily="49" charset="-122"/>
                <a:ea typeface="楷体" panose="02010609060101010101" pitchFamily="49" charset="-122"/>
              </a:rPr>
              <a:t>IP Wizard</a:t>
            </a:r>
            <a:r>
              <a:rPr lang="zh-CN" altLang="zh-CN" sz="2000" dirty="0">
                <a:solidFill>
                  <a:schemeClr val="bg1"/>
                </a:solidFill>
                <a:latin typeface="楷体" panose="02010609060101010101" pitchFamily="49" charset="-122"/>
                <a:ea typeface="楷体" panose="02010609060101010101" pitchFamily="49" charset="-122"/>
              </a:rPr>
              <a:t>，</a:t>
            </a:r>
            <a:r>
              <a:rPr lang="en-US" altLang="zh-CN" sz="2000" dirty="0">
                <a:solidFill>
                  <a:schemeClr val="bg1"/>
                </a:solidFill>
                <a:latin typeface="楷体" panose="02010609060101010101" pitchFamily="49" charset="-122"/>
                <a:ea typeface="楷体" panose="02010609060101010101" pitchFamily="49" charset="-122"/>
              </a:rPr>
              <a:t>new setting</a:t>
            </a:r>
            <a:endParaRPr lang="zh-CN" altLang="en-US" sz="2000" dirty="0">
              <a:solidFill>
                <a:schemeClr val="bg1"/>
              </a:solidFill>
              <a:latin typeface="楷体" panose="02010609060101010101" pitchFamily="49" charset="-122"/>
              <a:ea typeface="楷体" panose="02010609060101010101" pitchFamily="49" charset="-122"/>
            </a:endParaRPr>
          </a:p>
        </p:txBody>
      </p:sp>
      <p:pic>
        <p:nvPicPr>
          <p:cNvPr id="3" name="图片 2"/>
          <p:cNvPicPr/>
          <p:nvPr/>
        </p:nvPicPr>
        <p:blipFill>
          <a:blip r:embed="rId2"/>
          <a:stretch>
            <a:fillRect/>
          </a:stretch>
        </p:blipFill>
        <p:spPr>
          <a:xfrm>
            <a:off x="884420" y="1437607"/>
            <a:ext cx="4557010" cy="3584098"/>
          </a:xfrm>
          <a:prstGeom prst="rect">
            <a:avLst/>
          </a:prstGeom>
        </p:spPr>
      </p:pic>
      <p:sp>
        <p:nvSpPr>
          <p:cNvPr id="4" name="文本框 3"/>
          <p:cNvSpPr txBox="1"/>
          <p:nvPr/>
        </p:nvSpPr>
        <p:spPr>
          <a:xfrm>
            <a:off x="6850505" y="1437607"/>
            <a:ext cx="4721901" cy="1015663"/>
          </a:xfrm>
          <a:prstGeom prst="rect">
            <a:avLst/>
          </a:prstGeom>
          <a:noFill/>
        </p:spPr>
        <p:txBody>
          <a:bodyPr wrap="square" rtlCol="0">
            <a:spAutoFit/>
          </a:bodyPr>
          <a:lstStyle/>
          <a:p>
            <a:r>
              <a:rPr lang="zh-CN" altLang="zh-CN" sz="2000" dirty="0">
                <a:solidFill>
                  <a:schemeClr val="bg1"/>
                </a:solidFill>
                <a:latin typeface="楷体" panose="02010609060101010101" pitchFamily="49" charset="-122"/>
                <a:ea typeface="楷体" panose="02010609060101010101" pitchFamily="49" charset="-122"/>
              </a:rPr>
              <a:t>输入</a:t>
            </a:r>
            <a:r>
              <a:rPr lang="en-US" altLang="zh-CN" sz="2000" dirty="0">
                <a:solidFill>
                  <a:schemeClr val="bg1"/>
                </a:solidFill>
                <a:latin typeface="楷体" panose="02010609060101010101" pitchFamily="49" charset="-122"/>
                <a:ea typeface="楷体" panose="02010609060101010101" pitchFamily="49" charset="-122"/>
              </a:rPr>
              <a:t>web server</a:t>
            </a:r>
            <a:r>
              <a:rPr lang="zh-CN" altLang="zh-CN" sz="2000" dirty="0">
                <a:solidFill>
                  <a:schemeClr val="bg1"/>
                </a:solidFill>
                <a:latin typeface="楷体" panose="02010609060101010101" pitchFamily="49" charset="-122"/>
                <a:ea typeface="楷体" panose="02010609060101010101" pitchFamily="49" charset="-122"/>
              </a:rPr>
              <a:t>的</a:t>
            </a:r>
            <a:r>
              <a:rPr lang="en-US" altLang="zh-CN" sz="2000" dirty="0">
                <a:solidFill>
                  <a:schemeClr val="bg1"/>
                </a:solidFill>
                <a:latin typeface="楷体" panose="02010609060101010101" pitchFamily="49" charset="-122"/>
                <a:ea typeface="楷体" panose="02010609060101010101" pitchFamily="49" charset="-122"/>
              </a:rPr>
              <a:t>IP</a:t>
            </a:r>
            <a:r>
              <a:rPr lang="zh-CN" altLang="zh-CN" sz="2000" dirty="0">
                <a:solidFill>
                  <a:schemeClr val="bg1"/>
                </a:solidFill>
                <a:latin typeface="楷体" panose="02010609060101010101" pitchFamily="49" charset="-122"/>
                <a:ea typeface="楷体" panose="02010609060101010101" pitchFamily="49" charset="-122"/>
              </a:rPr>
              <a:t>地址</a:t>
            </a:r>
            <a:r>
              <a:rPr lang="zh-CN" altLang="zh-CN" sz="2000" dirty="0" smtClean="0">
                <a:solidFill>
                  <a:schemeClr val="bg1"/>
                </a:solidFill>
                <a:latin typeface="楷体" panose="02010609060101010101" pitchFamily="49" charset="-122"/>
                <a:ea typeface="楷体" panose="02010609060101010101" pitchFamily="49" charset="-122"/>
              </a:rPr>
              <a:t>，这里</a:t>
            </a:r>
            <a:r>
              <a:rPr lang="zh-CN" altLang="zh-CN" sz="2000" dirty="0">
                <a:solidFill>
                  <a:schemeClr val="bg1"/>
                </a:solidFill>
                <a:latin typeface="楷体" panose="02010609060101010101" pitchFamily="49" charset="-122"/>
                <a:ea typeface="楷体" panose="02010609060101010101" pitchFamily="49" charset="-122"/>
              </a:rPr>
              <a:t>我理解为百度首页的</a:t>
            </a:r>
            <a:r>
              <a:rPr lang="en-US" altLang="zh-CN" sz="2000" dirty="0" err="1">
                <a:solidFill>
                  <a:schemeClr val="bg1"/>
                </a:solidFill>
                <a:latin typeface="楷体" panose="02010609060101010101" pitchFamily="49" charset="-122"/>
                <a:ea typeface="楷体" panose="02010609060101010101" pitchFamily="49" charset="-122"/>
              </a:rPr>
              <a:t>ip</a:t>
            </a:r>
            <a:r>
              <a:rPr lang="zh-CN" altLang="zh-CN" sz="2000" dirty="0">
                <a:solidFill>
                  <a:schemeClr val="bg1"/>
                </a:solidFill>
                <a:latin typeface="楷体" panose="02010609060101010101" pitchFamily="49" charset="-122"/>
                <a:ea typeface="楷体" panose="02010609060101010101" pitchFamily="49" charset="-122"/>
              </a:rPr>
              <a:t>地址</a:t>
            </a:r>
            <a:r>
              <a:rPr lang="zh-CN" altLang="zh-CN" sz="2000" dirty="0" smtClean="0">
                <a:solidFill>
                  <a:schemeClr val="bg1"/>
                </a:solidFill>
                <a:latin typeface="楷体" panose="02010609060101010101" pitchFamily="49" charset="-122"/>
                <a:ea typeface="楷体" panose="02010609060101010101" pitchFamily="49" charset="-122"/>
              </a:rPr>
              <a:t>：</a:t>
            </a:r>
            <a:r>
              <a:rPr lang="en-US" altLang="zh-CN" sz="2000" dirty="0" smtClean="0">
                <a:solidFill>
                  <a:schemeClr val="bg1"/>
                </a:solidFill>
                <a:latin typeface="楷体" panose="02010609060101010101" pitchFamily="49" charset="-122"/>
                <a:ea typeface="楷体" panose="02010609060101010101" pitchFamily="49" charset="-122"/>
              </a:rPr>
              <a:t>61.135.169.121</a:t>
            </a:r>
            <a:r>
              <a:rPr lang="en-US" altLang="zh-CN" sz="2000" dirty="0">
                <a:solidFill>
                  <a:schemeClr val="bg1"/>
                </a:solidFill>
                <a:latin typeface="楷体" panose="02010609060101010101" pitchFamily="49" charset="-122"/>
                <a:ea typeface="楷体" panose="02010609060101010101" pitchFamily="49" charset="-122"/>
              </a:rPr>
              <a:t/>
            </a:r>
            <a:br>
              <a:rPr lang="en-US" altLang="zh-CN" sz="2000" dirty="0">
                <a:solidFill>
                  <a:schemeClr val="bg1"/>
                </a:solidFill>
                <a:latin typeface="楷体" panose="02010609060101010101" pitchFamily="49" charset="-122"/>
                <a:ea typeface="楷体" panose="02010609060101010101" pitchFamily="49" charset="-122"/>
              </a:rPr>
            </a:br>
            <a:endParaRPr lang="zh-CN" altLang="en-US" sz="2000" dirty="0">
              <a:solidFill>
                <a:schemeClr val="bg1"/>
              </a:solidFill>
              <a:latin typeface="楷体" panose="02010609060101010101" pitchFamily="49" charset="-122"/>
              <a:ea typeface="楷体" panose="02010609060101010101" pitchFamily="49" charset="-122"/>
            </a:endParaRPr>
          </a:p>
        </p:txBody>
      </p:sp>
      <p:pic>
        <p:nvPicPr>
          <p:cNvPr id="5" name="图片 4"/>
          <p:cNvPicPr/>
          <p:nvPr/>
        </p:nvPicPr>
        <p:blipFill>
          <a:blip r:embed="rId3"/>
          <a:stretch>
            <a:fillRect/>
          </a:stretch>
        </p:blipFill>
        <p:spPr>
          <a:xfrm>
            <a:off x="6474777" y="2594016"/>
            <a:ext cx="5097629" cy="3222167"/>
          </a:xfrm>
          <a:prstGeom prst="rect">
            <a:avLst/>
          </a:prstGeom>
        </p:spPr>
      </p:pic>
    </p:spTree>
    <p:extLst>
      <p:ext uri="{BB962C8B-B14F-4D97-AF65-F5344CB8AC3E}">
        <p14:creationId xmlns:p14="http://schemas.microsoft.com/office/powerpoint/2010/main" val="295902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1334125" y="629587"/>
            <a:ext cx="10313232" cy="1631216"/>
          </a:xfrm>
          <a:prstGeom prst="rect">
            <a:avLst/>
          </a:prstGeom>
          <a:noFill/>
        </p:spPr>
        <p:txBody>
          <a:bodyPr wrap="square" rtlCol="0">
            <a:spAutoFit/>
          </a:bodyPr>
          <a:lstStyle/>
          <a:p>
            <a:r>
              <a:rPr lang="zh-CN" altLang="zh-CN" sz="2000" dirty="0">
                <a:solidFill>
                  <a:schemeClr val="bg1"/>
                </a:solidFill>
                <a:latin typeface="楷体" panose="02010609060101010101" pitchFamily="49" charset="-122"/>
                <a:ea typeface="楷体" panose="02010609060101010101" pitchFamily="49" charset="-122"/>
              </a:rPr>
              <a:t>在</a:t>
            </a:r>
            <a:r>
              <a:rPr lang="en-US" altLang="zh-CN" sz="2000" dirty="0">
                <a:solidFill>
                  <a:schemeClr val="bg1"/>
                </a:solidFill>
                <a:latin typeface="楷体" panose="02010609060101010101" pitchFamily="49" charset="-122"/>
                <a:ea typeface="楷体" panose="02010609060101010101" pitchFamily="49" charset="-122"/>
              </a:rPr>
              <a:t>controller</a:t>
            </a:r>
            <a:r>
              <a:rPr lang="zh-CN" altLang="zh-CN" sz="2000" dirty="0">
                <a:solidFill>
                  <a:schemeClr val="bg1"/>
                </a:solidFill>
                <a:latin typeface="楷体" panose="02010609060101010101" pitchFamily="49" charset="-122"/>
                <a:ea typeface="楷体" panose="02010609060101010101" pitchFamily="49" charset="-122"/>
              </a:rPr>
              <a:t>中，</a:t>
            </a:r>
            <a:r>
              <a:rPr lang="zh-CN" altLang="zh-CN" sz="2000" dirty="0" smtClean="0">
                <a:solidFill>
                  <a:schemeClr val="bg1"/>
                </a:solidFill>
                <a:latin typeface="楷体" panose="02010609060101010101" pitchFamily="49" charset="-122"/>
                <a:ea typeface="楷体" panose="02010609060101010101" pitchFamily="49" charset="-122"/>
              </a:rPr>
              <a:t>启用</a:t>
            </a:r>
            <a:r>
              <a:rPr lang="en-US" altLang="zh-CN" sz="2000" dirty="0" smtClean="0">
                <a:solidFill>
                  <a:schemeClr val="bg1"/>
                </a:solidFill>
                <a:latin typeface="楷体" panose="02010609060101010101" pitchFamily="49" charset="-122"/>
                <a:ea typeface="楷体" panose="02010609060101010101" pitchFamily="49" charset="-122"/>
              </a:rPr>
              <a:t>Scenario-</a:t>
            </a:r>
            <a:r>
              <a:rPr lang="en-US" altLang="zh-CN" sz="2000" dirty="0">
                <a:solidFill>
                  <a:schemeClr val="bg1"/>
                </a:solidFill>
                <a:latin typeface="楷体" panose="02010609060101010101" pitchFamily="49" charset="-122"/>
                <a:ea typeface="楷体" panose="02010609060101010101" pitchFamily="49" charset="-122"/>
              </a:rPr>
              <a:t>&gt;Enable IP </a:t>
            </a:r>
            <a:r>
              <a:rPr lang="en-US" altLang="zh-CN" sz="2000" dirty="0" err="1">
                <a:solidFill>
                  <a:schemeClr val="bg1"/>
                </a:solidFill>
                <a:latin typeface="楷体" panose="02010609060101010101" pitchFamily="49" charset="-122"/>
                <a:ea typeface="楷体" panose="02010609060101010101" pitchFamily="49" charset="-122"/>
              </a:rPr>
              <a:t>Spoofer</a:t>
            </a:r>
            <a:r>
              <a:rPr lang="zh-CN" altLang="zh-CN" sz="2000" dirty="0" smtClean="0">
                <a:solidFill>
                  <a:schemeClr val="bg1"/>
                </a:solidFill>
                <a:latin typeface="楷体" panose="02010609060101010101" pitchFamily="49" charset="-122"/>
                <a:ea typeface="楷体" panose="02010609060101010101" pitchFamily="49" charset="-122"/>
              </a:rPr>
              <a:t>，</a:t>
            </a:r>
            <a:r>
              <a:rPr lang="zh-CN" altLang="zh-CN" sz="2000" dirty="0">
                <a:solidFill>
                  <a:schemeClr val="bg1"/>
                </a:solidFill>
                <a:latin typeface="楷体" panose="02010609060101010101" pitchFamily="49" charset="-122"/>
                <a:ea typeface="楷体" panose="02010609060101010101" pitchFamily="49" charset="-122"/>
              </a:rPr>
              <a:t>勾选“</a:t>
            </a:r>
            <a:r>
              <a:rPr lang="en-US" altLang="zh-CN" sz="2000" dirty="0">
                <a:solidFill>
                  <a:schemeClr val="bg1"/>
                </a:solidFill>
                <a:latin typeface="楷体" panose="02010609060101010101" pitchFamily="49" charset="-122"/>
                <a:ea typeface="楷体" panose="02010609060101010101" pitchFamily="49" charset="-122"/>
              </a:rPr>
              <a:t>Tools</a:t>
            </a:r>
            <a:r>
              <a:rPr lang="zh-CN" altLang="zh-CN" sz="2000" dirty="0">
                <a:solidFill>
                  <a:schemeClr val="bg1"/>
                </a:solidFill>
                <a:latin typeface="楷体" panose="02010609060101010101" pitchFamily="49" charset="-122"/>
                <a:ea typeface="楷体" panose="02010609060101010101" pitchFamily="49" charset="-122"/>
              </a:rPr>
              <a:t>”</a:t>
            </a:r>
            <a:r>
              <a:rPr lang="zh-CN" altLang="zh-CN" sz="2000" dirty="0" smtClean="0">
                <a:solidFill>
                  <a:schemeClr val="bg1"/>
                </a:solidFill>
                <a:latin typeface="楷体" panose="02010609060101010101" pitchFamily="49" charset="-122"/>
                <a:ea typeface="楷体" panose="02010609060101010101" pitchFamily="49" charset="-122"/>
              </a:rPr>
              <a:t>—</a:t>
            </a:r>
            <a:r>
              <a:rPr lang="en-US" altLang="zh-CN" sz="2000" dirty="0">
                <a:solidFill>
                  <a:schemeClr val="bg1"/>
                </a:solidFill>
                <a:latin typeface="楷体" panose="02010609060101010101" pitchFamily="49" charset="-122"/>
                <a:ea typeface="楷体" panose="02010609060101010101" pitchFamily="49" charset="-122"/>
              </a:rPr>
              <a:t>&gt;</a:t>
            </a:r>
            <a:r>
              <a:rPr lang="zh-CN" altLang="zh-CN" sz="2000" dirty="0" smtClean="0">
                <a:solidFill>
                  <a:schemeClr val="bg1"/>
                </a:solidFill>
                <a:latin typeface="楷体" panose="02010609060101010101" pitchFamily="49" charset="-122"/>
                <a:ea typeface="楷体" panose="02010609060101010101" pitchFamily="49" charset="-122"/>
              </a:rPr>
              <a:t>“</a:t>
            </a:r>
            <a:r>
              <a:rPr lang="en-US" altLang="zh-CN" sz="2000" dirty="0">
                <a:solidFill>
                  <a:schemeClr val="bg1"/>
                </a:solidFill>
                <a:latin typeface="楷体" panose="02010609060101010101" pitchFamily="49" charset="-122"/>
                <a:ea typeface="楷体" panose="02010609060101010101" pitchFamily="49" charset="-122"/>
              </a:rPr>
              <a:t>Export Mode</a:t>
            </a:r>
            <a:r>
              <a:rPr lang="zh-CN" altLang="zh-CN" sz="2000" dirty="0">
                <a:solidFill>
                  <a:schemeClr val="bg1"/>
                </a:solidFill>
                <a:latin typeface="楷体" panose="02010609060101010101" pitchFamily="49" charset="-122"/>
                <a:ea typeface="楷体" panose="02010609060101010101" pitchFamily="49" charset="-122"/>
              </a:rPr>
              <a:t>”</a:t>
            </a:r>
          </a:p>
          <a:p>
            <a:r>
              <a:rPr lang="en-US" altLang="zh-CN" sz="2000" dirty="0">
                <a:solidFill>
                  <a:schemeClr val="bg1"/>
                </a:solidFill>
                <a:latin typeface="楷体" panose="02010609060101010101" pitchFamily="49" charset="-122"/>
                <a:ea typeface="楷体" panose="02010609060101010101" pitchFamily="49" charset="-122"/>
              </a:rPr>
              <a:t>“Tools</a:t>
            </a:r>
            <a:r>
              <a:rPr lang="en-US" altLang="zh-CN" sz="2000" dirty="0" smtClean="0">
                <a:solidFill>
                  <a:schemeClr val="bg1"/>
                </a:solidFill>
                <a:latin typeface="楷体" panose="02010609060101010101" pitchFamily="49" charset="-122"/>
                <a:ea typeface="楷体" panose="02010609060101010101" pitchFamily="49" charset="-122"/>
              </a:rPr>
              <a:t>”—&gt;“</a:t>
            </a:r>
            <a:r>
              <a:rPr lang="en-US" altLang="zh-CN" sz="2000" dirty="0">
                <a:solidFill>
                  <a:schemeClr val="bg1"/>
                </a:solidFill>
                <a:latin typeface="楷体" panose="02010609060101010101" pitchFamily="49" charset="-122"/>
                <a:ea typeface="楷体" panose="02010609060101010101" pitchFamily="49" charset="-122"/>
              </a:rPr>
              <a:t>Options</a:t>
            </a:r>
            <a:r>
              <a:rPr lang="en-US" altLang="zh-CN" sz="2000" dirty="0" smtClean="0">
                <a:solidFill>
                  <a:schemeClr val="bg1"/>
                </a:solidFill>
                <a:latin typeface="楷体" panose="02010609060101010101" pitchFamily="49" charset="-122"/>
                <a:ea typeface="楷体" panose="02010609060101010101" pitchFamily="49" charset="-122"/>
              </a:rPr>
              <a:t>”—&gt;“</a:t>
            </a:r>
            <a:r>
              <a:rPr lang="en-US" altLang="zh-CN" sz="2000" dirty="0">
                <a:solidFill>
                  <a:schemeClr val="bg1"/>
                </a:solidFill>
                <a:latin typeface="楷体" panose="02010609060101010101" pitchFamily="49" charset="-122"/>
                <a:ea typeface="楷体" panose="02010609060101010101" pitchFamily="49" charset="-122"/>
              </a:rPr>
              <a:t>General”</a:t>
            </a:r>
            <a:endParaRPr lang="zh-CN" altLang="zh-CN" sz="2000" dirty="0">
              <a:solidFill>
                <a:schemeClr val="bg1"/>
              </a:solidFill>
              <a:latin typeface="楷体" panose="02010609060101010101" pitchFamily="49" charset="-122"/>
              <a:ea typeface="楷体" panose="02010609060101010101" pitchFamily="49" charset="-122"/>
            </a:endParaRPr>
          </a:p>
          <a:p>
            <a:r>
              <a:rPr lang="en-US" altLang="zh-CN" sz="2000" dirty="0">
                <a:solidFill>
                  <a:schemeClr val="bg1"/>
                </a:solidFill>
                <a:latin typeface="楷体" panose="02010609060101010101" pitchFamily="49" charset="-122"/>
                <a:ea typeface="楷体" panose="02010609060101010101" pitchFamily="49" charset="-122"/>
              </a:rPr>
              <a:t>Multiple IP address mode</a:t>
            </a:r>
            <a:r>
              <a:rPr lang="zh-CN" altLang="zh-CN" sz="2000" dirty="0">
                <a:solidFill>
                  <a:schemeClr val="bg1"/>
                </a:solidFill>
                <a:latin typeface="楷体" panose="02010609060101010101" pitchFamily="49" charset="-122"/>
                <a:ea typeface="楷体" panose="02010609060101010101" pitchFamily="49" charset="-122"/>
              </a:rPr>
              <a:t>选择“</a:t>
            </a:r>
            <a:r>
              <a:rPr lang="en-US" altLang="zh-CN" sz="2000" dirty="0">
                <a:solidFill>
                  <a:schemeClr val="bg1"/>
                </a:solidFill>
                <a:latin typeface="楷体" panose="02010609060101010101" pitchFamily="49" charset="-122"/>
                <a:ea typeface="楷体" panose="02010609060101010101" pitchFamily="49" charset="-122"/>
              </a:rPr>
              <a:t>IP address allocation per process</a:t>
            </a:r>
            <a:r>
              <a:rPr lang="zh-CN" altLang="zh-CN" sz="2000" dirty="0">
                <a:solidFill>
                  <a:schemeClr val="bg1"/>
                </a:solidFill>
                <a:latin typeface="楷体" panose="02010609060101010101" pitchFamily="49" charset="-122"/>
                <a:ea typeface="楷体" panose="02010609060101010101" pitchFamily="49" charset="-122"/>
              </a:rPr>
              <a:t>”</a:t>
            </a:r>
          </a:p>
          <a:p>
            <a:r>
              <a:rPr lang="en-US" altLang="zh-CN" sz="2000" dirty="0">
                <a:solidFill>
                  <a:schemeClr val="bg1"/>
                </a:solidFill>
                <a:latin typeface="楷体" panose="02010609060101010101" pitchFamily="49" charset="-122"/>
                <a:ea typeface="楷体" panose="02010609060101010101" pitchFamily="49" charset="-122"/>
              </a:rPr>
              <a:t>“</a:t>
            </a:r>
            <a:r>
              <a:rPr lang="en-US" altLang="zh-CN" sz="2000" dirty="0" err="1">
                <a:solidFill>
                  <a:schemeClr val="bg1"/>
                </a:solidFill>
                <a:latin typeface="楷体" panose="02010609060101010101" pitchFamily="49" charset="-122"/>
                <a:ea typeface="楷体" panose="02010609060101010101" pitchFamily="49" charset="-122"/>
              </a:rPr>
              <a:t>Diagnositics</a:t>
            </a:r>
            <a:r>
              <a:rPr lang="en-US" altLang="zh-CN" sz="2000" dirty="0">
                <a:solidFill>
                  <a:schemeClr val="bg1"/>
                </a:solidFill>
                <a:latin typeface="楷体" panose="02010609060101010101" pitchFamily="49" charset="-122"/>
                <a:ea typeface="楷体" panose="02010609060101010101" pitchFamily="49" charset="-122"/>
              </a:rPr>
              <a:t>”—“Configuration”</a:t>
            </a:r>
            <a:r>
              <a:rPr lang="zh-CN" altLang="zh-CN" sz="2000" dirty="0">
                <a:solidFill>
                  <a:schemeClr val="bg1"/>
                </a:solidFill>
                <a:latin typeface="楷体" panose="02010609060101010101" pitchFamily="49" charset="-122"/>
                <a:ea typeface="楷体" panose="02010609060101010101" pitchFamily="49" charset="-122"/>
              </a:rPr>
              <a:t>，</a:t>
            </a:r>
            <a:r>
              <a:rPr lang="en-US" altLang="zh-CN" sz="2000" dirty="0">
                <a:solidFill>
                  <a:schemeClr val="bg1"/>
                </a:solidFill>
                <a:latin typeface="楷体" panose="02010609060101010101" pitchFamily="49" charset="-122"/>
                <a:ea typeface="楷体" panose="02010609060101010101" pitchFamily="49" charset="-122"/>
              </a:rPr>
              <a:t>Web Page Diagnostics</a:t>
            </a:r>
            <a:r>
              <a:rPr lang="zh-CN" altLang="zh-CN" sz="2000" dirty="0">
                <a:solidFill>
                  <a:schemeClr val="bg1"/>
                </a:solidFill>
                <a:latin typeface="楷体" panose="02010609060101010101" pitchFamily="49" charset="-122"/>
                <a:ea typeface="楷体" panose="02010609060101010101" pitchFamily="49" charset="-122"/>
              </a:rPr>
              <a:t>”设置为</a:t>
            </a:r>
            <a:r>
              <a:rPr lang="en-US" altLang="zh-CN" sz="2000" dirty="0">
                <a:solidFill>
                  <a:schemeClr val="bg1"/>
                </a:solidFill>
                <a:latin typeface="楷体" panose="02010609060101010101" pitchFamily="49" charset="-122"/>
                <a:ea typeface="楷体" panose="02010609060101010101" pitchFamily="49" charset="-122"/>
              </a:rPr>
              <a:t>Disable.</a:t>
            </a:r>
            <a:endParaRPr lang="zh-CN" altLang="zh-CN" sz="2000" dirty="0">
              <a:solidFill>
                <a:schemeClr val="bg1"/>
              </a:solidFill>
              <a:latin typeface="楷体" panose="02010609060101010101" pitchFamily="49" charset="-122"/>
              <a:ea typeface="楷体" panose="02010609060101010101" pitchFamily="49" charset="-122"/>
            </a:endParaRPr>
          </a:p>
          <a:p>
            <a:endParaRPr lang="zh-CN" altLang="en-US" sz="2000" dirty="0">
              <a:solidFill>
                <a:schemeClr val="bg1"/>
              </a:solidFill>
              <a:latin typeface="楷体" panose="02010609060101010101" pitchFamily="49" charset="-122"/>
              <a:ea typeface="楷体" panose="02010609060101010101" pitchFamily="49" charset="-122"/>
            </a:endParaRPr>
          </a:p>
        </p:txBody>
      </p:sp>
      <p:pic>
        <p:nvPicPr>
          <p:cNvPr id="3" name="图片 2"/>
          <p:cNvPicPr/>
          <p:nvPr/>
        </p:nvPicPr>
        <p:blipFill>
          <a:blip r:embed="rId2"/>
          <a:stretch>
            <a:fillRect/>
          </a:stretch>
        </p:blipFill>
        <p:spPr>
          <a:xfrm>
            <a:off x="1214203" y="2693669"/>
            <a:ext cx="6226092" cy="3107523"/>
          </a:xfrm>
          <a:prstGeom prst="rect">
            <a:avLst/>
          </a:prstGeom>
        </p:spPr>
      </p:pic>
    </p:spTree>
    <p:extLst>
      <p:ext uri="{BB962C8B-B14F-4D97-AF65-F5344CB8AC3E}">
        <p14:creationId xmlns:p14="http://schemas.microsoft.com/office/powerpoint/2010/main" val="527008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右箭头 1"/>
          <p:cNvSpPr/>
          <p:nvPr/>
        </p:nvSpPr>
        <p:spPr>
          <a:xfrm>
            <a:off x="6430780" y="1963712"/>
            <a:ext cx="719528" cy="20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285220" y="1783833"/>
            <a:ext cx="2068642" cy="584775"/>
          </a:xfrm>
          <a:prstGeom prst="rect">
            <a:avLst/>
          </a:prstGeom>
          <a:noFill/>
        </p:spPr>
        <p:txBody>
          <a:bodyPr wrap="square" rtlCol="0">
            <a:spAutoFit/>
          </a:bodyPr>
          <a:lstStyle/>
          <a:p>
            <a:r>
              <a:rPr lang="zh-CN" altLang="en-US" sz="3200" dirty="0" smtClean="0">
                <a:solidFill>
                  <a:schemeClr val="accent1">
                    <a:lumMod val="60000"/>
                    <a:lumOff val="40000"/>
                  </a:schemeClr>
                </a:solidFill>
                <a:latin typeface="楷体" panose="02010609060101010101" pitchFamily="49" charset="-122"/>
                <a:ea typeface="楷体" panose="02010609060101010101" pitchFamily="49" charset="-122"/>
              </a:rPr>
              <a:t>压力测试</a:t>
            </a:r>
            <a:endParaRPr lang="zh-CN" altLang="en-US" sz="3200" dirty="0">
              <a:solidFill>
                <a:schemeClr val="accent1">
                  <a:lumMod val="60000"/>
                  <a:lumOff val="40000"/>
                </a:schemeClr>
              </a:solidFill>
              <a:latin typeface="楷体" panose="02010609060101010101" pitchFamily="49" charset="-122"/>
              <a:ea typeface="楷体" panose="02010609060101010101" pitchFamily="49" charset="-122"/>
            </a:endParaRPr>
          </a:p>
        </p:txBody>
      </p:sp>
      <p:sp>
        <p:nvSpPr>
          <p:cNvPr id="4" name="右箭头 3"/>
          <p:cNvSpPr/>
          <p:nvPr/>
        </p:nvSpPr>
        <p:spPr>
          <a:xfrm>
            <a:off x="6820522" y="2910590"/>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7600014" y="2650973"/>
            <a:ext cx="1873771" cy="584775"/>
          </a:xfrm>
          <a:prstGeom prst="rect">
            <a:avLst/>
          </a:prstGeom>
          <a:noFill/>
        </p:spPr>
        <p:txBody>
          <a:bodyPr wrap="square" rtlCol="0">
            <a:spAutoFit/>
          </a:bodyPr>
          <a:lstStyle/>
          <a:p>
            <a:r>
              <a:rPr lang="zh-CN" altLang="en-US" sz="3200" dirty="0" smtClean="0">
                <a:solidFill>
                  <a:schemeClr val="bg1"/>
                </a:solidFill>
                <a:latin typeface="楷体" panose="02010609060101010101" pitchFamily="49" charset="-122"/>
                <a:ea typeface="楷体" panose="02010609060101010101" pitchFamily="49" charset="-122"/>
              </a:rPr>
              <a:t>负载测试</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8" name="文本框 4"/>
          <p:cNvSpPr txBox="1"/>
          <p:nvPr/>
        </p:nvSpPr>
        <p:spPr>
          <a:xfrm>
            <a:off x="8056016" y="3662434"/>
            <a:ext cx="187377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smtClean="0">
                <a:solidFill>
                  <a:schemeClr val="bg1"/>
                </a:solidFill>
                <a:latin typeface="楷体" panose="02010609060101010101" pitchFamily="49" charset="-122"/>
                <a:ea typeface="楷体" panose="02010609060101010101" pitchFamily="49" charset="-122"/>
              </a:rPr>
              <a:t>IP</a:t>
            </a:r>
            <a:r>
              <a:rPr lang="zh-CN" altLang="en-US" sz="3200" dirty="0" smtClean="0">
                <a:solidFill>
                  <a:schemeClr val="bg1"/>
                </a:solidFill>
                <a:latin typeface="楷体" panose="02010609060101010101" pitchFamily="49" charset="-122"/>
                <a:ea typeface="楷体" panose="02010609060101010101" pitchFamily="49" charset="-122"/>
              </a:rPr>
              <a:t>欺骗</a:t>
            </a:r>
            <a:endParaRPr lang="zh-CN" altLang="en-US" sz="3200" dirty="0">
              <a:solidFill>
                <a:schemeClr val="bg1"/>
              </a:solidFill>
              <a:latin typeface="楷体" panose="02010609060101010101" pitchFamily="49" charset="-122"/>
              <a:ea typeface="楷体" panose="02010609060101010101" pitchFamily="49" charset="-122"/>
            </a:endParaRPr>
          </a:p>
        </p:txBody>
      </p:sp>
      <p:sp>
        <p:nvSpPr>
          <p:cNvPr id="9" name="右箭头 8"/>
          <p:cNvSpPr/>
          <p:nvPr/>
        </p:nvSpPr>
        <p:spPr>
          <a:xfrm>
            <a:off x="7336488" y="3849891"/>
            <a:ext cx="719528" cy="20986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solidFill>
                <a:schemeClr val="bg1"/>
              </a:solidFill>
            </a:endParaRPr>
          </a:p>
        </p:txBody>
      </p:sp>
    </p:spTree>
    <p:extLst>
      <p:ext uri="{BB962C8B-B14F-4D97-AF65-F5344CB8AC3E}">
        <p14:creationId xmlns:p14="http://schemas.microsoft.com/office/powerpoint/2010/main" val="231715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8" y="814935"/>
            <a:ext cx="5591175" cy="50482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505" y="2010478"/>
            <a:ext cx="7267575" cy="4695825"/>
          </a:xfrm>
          <a:prstGeom prst="rect">
            <a:avLst/>
          </a:prstGeom>
        </p:spPr>
      </p:pic>
      <p:sp>
        <p:nvSpPr>
          <p:cNvPr id="6" name="文本框 5"/>
          <p:cNvSpPr txBox="1"/>
          <p:nvPr/>
        </p:nvSpPr>
        <p:spPr>
          <a:xfrm>
            <a:off x="7060367" y="449705"/>
            <a:ext cx="4197246" cy="646331"/>
          </a:xfrm>
          <a:prstGeom prst="rect">
            <a:avLst/>
          </a:prstGeom>
          <a:noFill/>
        </p:spPr>
        <p:txBody>
          <a:bodyPr wrap="square" rtlCol="0">
            <a:spAutoFit/>
          </a:bodyPr>
          <a:lstStyle/>
          <a:p>
            <a:r>
              <a:rPr lang="zh-CN" altLang="en-US" dirty="0" smtClean="0">
                <a:solidFill>
                  <a:schemeClr val="bg1"/>
                </a:solidFill>
              </a:rPr>
              <a:t>新建脚本，选择基于单协议下的</a:t>
            </a:r>
            <a:r>
              <a:rPr lang="en-US" altLang="zh-CN" dirty="0" smtClean="0">
                <a:solidFill>
                  <a:schemeClr val="bg1"/>
                </a:solidFill>
              </a:rPr>
              <a:t>web-HTTP/</a:t>
            </a:r>
            <a:r>
              <a:rPr lang="en-US" altLang="zh-CN" dirty="0" err="1" smtClean="0">
                <a:solidFill>
                  <a:schemeClr val="bg1"/>
                </a:solidFill>
              </a:rPr>
              <a:t>HTML,m</a:t>
            </a:r>
            <a:r>
              <a:rPr lang="zh-CN" altLang="en-US" dirty="0" smtClean="0">
                <a:solidFill>
                  <a:schemeClr val="bg1"/>
                </a:solidFill>
              </a:rPr>
              <a:t>命名并选择路径</a:t>
            </a:r>
            <a:endParaRPr lang="zh-CN" altLang="en-US" dirty="0">
              <a:solidFill>
                <a:schemeClr val="bg1"/>
              </a:solidFill>
            </a:endParaRPr>
          </a:p>
        </p:txBody>
      </p:sp>
    </p:spTree>
    <p:extLst>
      <p:ext uri="{BB962C8B-B14F-4D97-AF65-F5344CB8AC3E}">
        <p14:creationId xmlns:p14="http://schemas.microsoft.com/office/powerpoint/2010/main" val="40076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376" y="1026514"/>
            <a:ext cx="7972425" cy="5524500"/>
          </a:xfrm>
          <a:prstGeom prst="rect">
            <a:avLst/>
          </a:prstGeom>
        </p:spPr>
      </p:pic>
      <p:sp>
        <p:nvSpPr>
          <p:cNvPr id="3" name="文本框 2"/>
          <p:cNvSpPr txBox="1"/>
          <p:nvPr/>
        </p:nvSpPr>
        <p:spPr>
          <a:xfrm>
            <a:off x="1210376" y="284813"/>
            <a:ext cx="5595158" cy="646331"/>
          </a:xfrm>
          <a:prstGeom prst="rect">
            <a:avLst/>
          </a:prstGeom>
          <a:noFill/>
        </p:spPr>
        <p:txBody>
          <a:bodyPr wrap="square" rtlCol="0">
            <a:spAutoFit/>
          </a:bodyPr>
          <a:lstStyle/>
          <a:p>
            <a:r>
              <a:rPr lang="zh-CN" altLang="en-US" dirty="0" smtClean="0">
                <a:solidFill>
                  <a:schemeClr val="bg1"/>
                </a:solidFill>
              </a:rPr>
              <a:t>我使用的是谷歌浏览器，设置好后点击</a:t>
            </a:r>
            <a:r>
              <a:rPr lang="en-US" altLang="zh-CN" dirty="0" smtClean="0">
                <a:solidFill>
                  <a:schemeClr val="bg1"/>
                </a:solidFill>
              </a:rPr>
              <a:t>Start Recording</a:t>
            </a:r>
            <a:r>
              <a:rPr lang="zh-CN" altLang="en-US" dirty="0" smtClean="0">
                <a:solidFill>
                  <a:schemeClr val="bg1"/>
                </a:solidFill>
              </a:rPr>
              <a:t>开始录制。我测试的是网站是百度。</a:t>
            </a:r>
            <a:endParaRPr lang="zh-CN" altLang="en-US" dirty="0">
              <a:solidFill>
                <a:schemeClr val="bg1"/>
              </a:solidFill>
            </a:endParaRPr>
          </a:p>
        </p:txBody>
      </p:sp>
    </p:spTree>
    <p:extLst>
      <p:ext uri="{BB962C8B-B14F-4D97-AF65-F5344CB8AC3E}">
        <p14:creationId xmlns:p14="http://schemas.microsoft.com/office/powerpoint/2010/main" val="1003164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96" y="969910"/>
            <a:ext cx="5607102" cy="421473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384" y="1235283"/>
            <a:ext cx="7477125" cy="545782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586" y="1686160"/>
            <a:ext cx="7267575" cy="4743450"/>
          </a:xfrm>
          <a:prstGeom prst="rect">
            <a:avLst/>
          </a:prstGeom>
        </p:spPr>
      </p:pic>
      <p:sp>
        <p:nvSpPr>
          <p:cNvPr id="5" name="文本框 4"/>
          <p:cNvSpPr txBox="1"/>
          <p:nvPr/>
        </p:nvSpPr>
        <p:spPr>
          <a:xfrm>
            <a:off x="1079292" y="244747"/>
            <a:ext cx="10359217" cy="461665"/>
          </a:xfrm>
          <a:prstGeom prst="rect">
            <a:avLst/>
          </a:prstGeom>
          <a:noFill/>
        </p:spPr>
        <p:txBody>
          <a:bodyPr wrap="square" rtlCol="0">
            <a:spAutoFit/>
          </a:bodyPr>
          <a:lstStyle/>
          <a:p>
            <a:r>
              <a:rPr lang="zh-CN" altLang="en-US" sz="2400" dirty="0" smtClean="0">
                <a:solidFill>
                  <a:schemeClr val="bg1"/>
                </a:solidFill>
                <a:latin typeface="楷体" panose="02010609060101010101" pitchFamily="49" charset="-122"/>
                <a:ea typeface="楷体" panose="02010609060101010101" pitchFamily="49" charset="-122"/>
              </a:rPr>
              <a:t>百度查询中国地质大学（武汉），这是显示的查询结果。表明脚本录制完成。</a:t>
            </a:r>
            <a:endParaRPr lang="zh-CN" altLang="en-US" sz="24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47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959370" y="434715"/>
            <a:ext cx="7240250" cy="369332"/>
          </a:xfrm>
          <a:prstGeom prst="rect">
            <a:avLst/>
          </a:prstGeom>
          <a:noFill/>
        </p:spPr>
        <p:txBody>
          <a:bodyPr wrap="square" rtlCol="0">
            <a:spAutoFit/>
          </a:bodyPr>
          <a:lstStyle/>
          <a:p>
            <a:r>
              <a:rPr lang="zh-CN" altLang="en-US" dirty="0" smtClean="0"/>
              <a:t>录制后的代码</a:t>
            </a:r>
            <a:endParaRPr lang="zh-CN" altLang="en-US" dirty="0"/>
          </a:p>
        </p:txBody>
      </p:sp>
      <p:sp>
        <p:nvSpPr>
          <p:cNvPr id="4" name="文本框 3"/>
          <p:cNvSpPr txBox="1"/>
          <p:nvPr/>
        </p:nvSpPr>
        <p:spPr>
          <a:xfrm>
            <a:off x="1184223" y="434715"/>
            <a:ext cx="7869836" cy="830997"/>
          </a:xfrm>
          <a:prstGeom prst="rect">
            <a:avLst/>
          </a:prstGeom>
          <a:noFill/>
        </p:spPr>
        <p:txBody>
          <a:bodyPr wrap="square" rtlCol="0">
            <a:spAutoFit/>
          </a:bodyPr>
          <a:lstStyle/>
          <a:p>
            <a:r>
              <a:rPr lang="zh-CN" altLang="en-US" sz="2400" dirty="0" smtClean="0">
                <a:solidFill>
                  <a:schemeClr val="bg1"/>
                </a:solidFill>
                <a:latin typeface="楷体" panose="02010609060101010101" pitchFamily="49" charset="-122"/>
                <a:ea typeface="楷体" panose="02010609060101010101" pitchFamily="49" charset="-122"/>
              </a:rPr>
              <a:t>录制后的代码需要进行调试才可用于压测，调试的办法就是进行回放操作，回放成功才能进行压力测试。</a:t>
            </a:r>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763" y="1370643"/>
            <a:ext cx="7311296" cy="5017062"/>
          </a:xfrm>
          <a:prstGeom prst="rect">
            <a:avLst/>
          </a:prstGeom>
        </p:spPr>
      </p:pic>
    </p:spTree>
    <p:extLst>
      <p:ext uri="{BB962C8B-B14F-4D97-AF65-F5344CB8AC3E}">
        <p14:creationId xmlns:p14="http://schemas.microsoft.com/office/powerpoint/2010/main" val="266361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1169232" y="584616"/>
            <a:ext cx="10598047" cy="2308324"/>
          </a:xfrm>
          <a:prstGeom prst="rect">
            <a:avLst/>
          </a:prstGeom>
          <a:noFill/>
        </p:spPr>
        <p:txBody>
          <a:bodyPr wrap="square" rtlCol="0">
            <a:spAutoFit/>
          </a:bodyPr>
          <a:lstStyle/>
          <a:p>
            <a:r>
              <a:rPr lang="zh-CN" altLang="en-US" sz="2400" dirty="0" smtClean="0">
                <a:solidFill>
                  <a:schemeClr val="bg1"/>
                </a:solidFill>
                <a:latin typeface="楷体" panose="02010609060101010101" pitchFamily="49" charset="-122"/>
                <a:ea typeface="楷体" panose="02010609060101010101" pitchFamily="49" charset="-122"/>
              </a:rPr>
              <a:t>插入事物：衡量服务器的性能。运行测试脚本时，</a:t>
            </a:r>
            <a:r>
              <a:rPr lang="en-US" altLang="zh-CN" sz="2400" dirty="0" err="1" smtClean="0">
                <a:solidFill>
                  <a:schemeClr val="bg1"/>
                </a:solidFill>
                <a:latin typeface="楷体" panose="02010609060101010101" pitchFamily="49" charset="-122"/>
                <a:ea typeface="楷体" panose="02010609060101010101" pitchFamily="49" charset="-122"/>
              </a:rPr>
              <a:t>LoadRunner</a:t>
            </a:r>
            <a:r>
              <a:rPr lang="en-US" altLang="zh-CN" sz="2400" dirty="0" smtClean="0">
                <a:solidFill>
                  <a:schemeClr val="bg1"/>
                </a:solidFill>
                <a:latin typeface="楷体" panose="02010609060101010101" pitchFamily="49" charset="-122"/>
                <a:ea typeface="楷体" panose="02010609060101010101" pitchFamily="49" charset="-122"/>
              </a:rPr>
              <a:t> </a:t>
            </a:r>
            <a:r>
              <a:rPr lang="zh-CN" altLang="en-US" sz="2400" dirty="0" smtClean="0">
                <a:solidFill>
                  <a:schemeClr val="bg1"/>
                </a:solidFill>
                <a:latin typeface="楷体" panose="02010609060101010101" pitchFamily="49" charset="-122"/>
                <a:ea typeface="楷体" panose="02010609060101010101" pitchFamily="49" charset="-122"/>
              </a:rPr>
              <a:t>运行到该事务的开始点时，</a:t>
            </a:r>
            <a:r>
              <a:rPr lang="en-US" altLang="zh-CN" sz="2400" dirty="0" err="1" smtClean="0">
                <a:solidFill>
                  <a:schemeClr val="bg1"/>
                </a:solidFill>
                <a:latin typeface="楷体" panose="02010609060101010101" pitchFamily="49" charset="-122"/>
                <a:ea typeface="楷体" panose="02010609060101010101" pitchFamily="49" charset="-122"/>
              </a:rPr>
              <a:t>LoadRunner</a:t>
            </a:r>
            <a:r>
              <a:rPr lang="en-US" altLang="zh-CN" sz="2400" dirty="0" smtClean="0">
                <a:solidFill>
                  <a:schemeClr val="bg1"/>
                </a:solidFill>
                <a:latin typeface="楷体" panose="02010609060101010101" pitchFamily="49" charset="-122"/>
                <a:ea typeface="楷体" panose="02010609060101010101" pitchFamily="49" charset="-122"/>
              </a:rPr>
              <a:t> </a:t>
            </a:r>
            <a:r>
              <a:rPr lang="zh-CN" altLang="en-US" sz="2400" dirty="0" smtClean="0">
                <a:solidFill>
                  <a:schemeClr val="bg1"/>
                </a:solidFill>
                <a:latin typeface="楷体" panose="02010609060101010101" pitchFamily="49" charset="-122"/>
                <a:ea typeface="楷体" panose="02010609060101010101" pitchFamily="49" charset="-122"/>
              </a:rPr>
              <a:t>就会开始计时， 直到运行到该事务的结束点， 计时结束。这个事务的运行时间在结果中会有反映。默认情况为</a:t>
            </a:r>
            <a:r>
              <a:rPr lang="en-US" altLang="zh-CN" sz="2400" dirty="0" smtClean="0">
                <a:solidFill>
                  <a:schemeClr val="bg1"/>
                </a:solidFill>
                <a:latin typeface="楷体" panose="02010609060101010101" pitchFamily="49" charset="-122"/>
                <a:ea typeface="楷体" panose="02010609060101010101" pitchFamily="49" charset="-122"/>
              </a:rPr>
              <a:t>LR_AUTO.</a:t>
            </a:r>
          </a:p>
          <a:p>
            <a:endParaRPr lang="en-US" altLang="zh-CN" sz="2400" dirty="0" smtClean="0">
              <a:solidFill>
                <a:schemeClr val="bg1"/>
              </a:solidFill>
              <a:latin typeface="楷体" panose="02010609060101010101" pitchFamily="49" charset="-122"/>
              <a:ea typeface="楷体" panose="02010609060101010101" pitchFamily="49" charset="-122"/>
            </a:endParaRPr>
          </a:p>
          <a:p>
            <a:r>
              <a:rPr lang="zh-CN" altLang="en-US" sz="2400" dirty="0" smtClean="0">
                <a:solidFill>
                  <a:schemeClr val="bg1"/>
                </a:solidFill>
                <a:latin typeface="楷体" panose="02010609060101010101" pitchFamily="49" charset="-122"/>
                <a:ea typeface="楷体" panose="02010609060101010101" pitchFamily="49" charset="-122"/>
              </a:rPr>
              <a:t>插入集合点：衡量在加重负载的情况下服务器的性能情况。</a:t>
            </a:r>
            <a:endParaRPr lang="en-US" altLang="zh-CN" sz="2400" dirty="0" smtClean="0">
              <a:solidFill>
                <a:schemeClr val="bg1"/>
              </a:solidFill>
              <a:latin typeface="楷体" panose="02010609060101010101" pitchFamily="49" charset="-122"/>
              <a:ea typeface="楷体" panose="02010609060101010101" pitchFamily="49" charset="-122"/>
            </a:endParaRPr>
          </a:p>
          <a:p>
            <a:endParaRPr lang="en-US" altLang="zh-CN" sz="2400" dirty="0" smtClean="0">
              <a:solidFill>
                <a:schemeClr val="bg1"/>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457" y="4056088"/>
            <a:ext cx="4430785" cy="50092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457" y="3138487"/>
            <a:ext cx="4430785" cy="47414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456" y="5000467"/>
            <a:ext cx="4430785" cy="575874"/>
          </a:xfrm>
          <a:prstGeom prst="rect">
            <a:avLst/>
          </a:prstGeom>
        </p:spPr>
      </p:pic>
    </p:spTree>
    <p:extLst>
      <p:ext uri="{BB962C8B-B14F-4D97-AF65-F5344CB8AC3E}">
        <p14:creationId xmlns:p14="http://schemas.microsoft.com/office/powerpoint/2010/main" val="793421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944380" y="389744"/>
            <a:ext cx="9593705" cy="461665"/>
          </a:xfrm>
          <a:prstGeom prst="rect">
            <a:avLst/>
          </a:prstGeom>
          <a:noFill/>
        </p:spPr>
        <p:txBody>
          <a:bodyPr wrap="square" rtlCol="0">
            <a:spAutoFit/>
          </a:bodyPr>
          <a:lstStyle/>
          <a:p>
            <a:r>
              <a:rPr lang="zh-CN" altLang="en-US" sz="2400" dirty="0" smtClean="0">
                <a:solidFill>
                  <a:schemeClr val="bg1"/>
                </a:solidFill>
                <a:latin typeface="楷体" panose="02010609060101010101" pitchFamily="49" charset="-122"/>
                <a:ea typeface="楷体" panose="02010609060101010101" pitchFamily="49" charset="-122"/>
              </a:rPr>
              <a:t>参数化设置，在</a:t>
            </a:r>
            <a:r>
              <a:rPr lang="en-US" altLang="zh-CN" sz="2400" dirty="0" smtClean="0">
                <a:solidFill>
                  <a:schemeClr val="bg1"/>
                </a:solidFill>
                <a:latin typeface="楷体" panose="02010609060101010101" pitchFamily="49" charset="-122"/>
                <a:ea typeface="楷体" panose="02010609060101010101" pitchFamily="49" charset="-122"/>
              </a:rPr>
              <a:t>Parameter</a:t>
            </a:r>
            <a:r>
              <a:rPr lang="zh-CN" altLang="en-US" sz="2400" dirty="0" smtClean="0">
                <a:solidFill>
                  <a:schemeClr val="bg1"/>
                </a:solidFill>
                <a:latin typeface="楷体" panose="02010609060101010101" pitchFamily="49" charset="-122"/>
                <a:ea typeface="楷体" panose="02010609060101010101" pitchFamily="49" charset="-122"/>
              </a:rPr>
              <a:t>中</a:t>
            </a:r>
            <a:r>
              <a:rPr lang="en-US" altLang="zh-CN" sz="2400" dirty="0" smtClean="0">
                <a:solidFill>
                  <a:schemeClr val="bg1"/>
                </a:solidFill>
                <a:latin typeface="楷体" panose="02010609060101010101" pitchFamily="49" charset="-122"/>
                <a:ea typeface="楷体" panose="02010609060101010101" pitchFamily="49" charset="-122"/>
              </a:rPr>
              <a:t>New</a:t>
            </a:r>
            <a:r>
              <a:rPr lang="zh-CN" altLang="en-US" sz="2400" dirty="0" smtClean="0">
                <a:solidFill>
                  <a:schemeClr val="bg1"/>
                </a:solidFill>
                <a:latin typeface="楷体" panose="02010609060101010101" pitchFamily="49" charset="-122"/>
                <a:ea typeface="楷体" panose="02010609060101010101" pitchFamily="49" charset="-122"/>
              </a:rPr>
              <a:t>一个“文件”，命名并添加参数项。</a:t>
            </a:r>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17" y="1188128"/>
            <a:ext cx="7981950" cy="5257644"/>
          </a:xfrm>
          <a:prstGeom prst="rect">
            <a:avLst/>
          </a:prstGeom>
        </p:spPr>
      </p:pic>
    </p:spTree>
    <p:extLst>
      <p:ext uri="{BB962C8B-B14F-4D97-AF65-F5344CB8AC3E}">
        <p14:creationId xmlns:p14="http://schemas.microsoft.com/office/powerpoint/2010/main" val="237163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447</Words>
  <Application>Microsoft Office PowerPoint</Application>
  <PresentationFormat>宽屏</PresentationFormat>
  <Paragraphs>43</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梁稚媛</dc:creator>
  <cp:lastModifiedBy>梁稚媛</cp:lastModifiedBy>
  <cp:revision>49</cp:revision>
  <dcterms:created xsi:type="dcterms:W3CDTF">2017-03-28T08:26:23Z</dcterms:created>
  <dcterms:modified xsi:type="dcterms:W3CDTF">2017-03-29T00:49:00Z</dcterms:modified>
</cp:coreProperties>
</file>