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9" r:id="rId3"/>
    <p:sldId id="260" r:id="rId4"/>
    <p:sldId id="258" r:id="rId5"/>
    <p:sldId id="261" r:id="rId6"/>
    <p:sldId id="264" r:id="rId7"/>
    <p:sldId id="265" r:id="rId8"/>
    <p:sldId id="274" r:id="rId9"/>
    <p:sldId id="269" r:id="rId10"/>
    <p:sldId id="268" r:id="rId11"/>
    <p:sldId id="262" r:id="rId12"/>
    <p:sldId id="270" r:id="rId13"/>
    <p:sldId id="271" r:id="rId14"/>
    <p:sldId id="272" r:id="rId15"/>
    <p:sldId id="273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9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2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4936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84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7002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63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5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1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1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9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4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1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6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0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4011" y="2321406"/>
            <a:ext cx="6240341" cy="1646302"/>
          </a:xfrm>
        </p:spPr>
        <p:txBody>
          <a:bodyPr/>
          <a:lstStyle/>
          <a:p>
            <a:r>
              <a:rPr lang="en-US" altLang="zh-CN" dirty="0" smtClean="0"/>
              <a:t>QTP</a:t>
            </a:r>
            <a:r>
              <a:rPr lang="zh-CN" altLang="en-US" dirty="0" smtClean="0"/>
              <a:t>自动化测试工具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7633" y="3967706"/>
            <a:ext cx="5826719" cy="1096899"/>
          </a:xfrm>
        </p:spPr>
        <p:txBody>
          <a:bodyPr/>
          <a:lstStyle/>
          <a:p>
            <a:r>
              <a:rPr lang="en-US" altLang="zh-CN" dirty="0" smtClean="0"/>
              <a:t>111141</a:t>
            </a:r>
            <a:r>
              <a:rPr lang="zh-CN" altLang="en-US" dirty="0" smtClean="0"/>
              <a:t> 曹奕飞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149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虚拟对象（</a:t>
            </a:r>
            <a:r>
              <a:rPr lang="en-US" altLang="zh-CN" dirty="0"/>
              <a:t>Virtual Object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 smtClean="0">
                <a:solidFill>
                  <a:schemeClr val="tx1"/>
                </a:solidFill>
              </a:rPr>
              <a:t>由此可见，虚拟对象必须映射到某一个类标准对象上。这些类标准对象包括：类（</a:t>
            </a:r>
            <a:r>
              <a:rPr lang="en-US" altLang="zh-CN" sz="2200" dirty="0" smtClean="0">
                <a:solidFill>
                  <a:schemeClr val="tx1"/>
                </a:solidFill>
              </a:rPr>
              <a:t>Object</a:t>
            </a:r>
            <a:r>
              <a:rPr lang="zh-CN" altLang="en-US" sz="2200" dirty="0" smtClean="0">
                <a:solidFill>
                  <a:schemeClr val="tx1"/>
                </a:solidFill>
              </a:rPr>
              <a:t>）、按钮（</a:t>
            </a:r>
            <a:r>
              <a:rPr lang="en-US" altLang="zh-CN" sz="2200" dirty="0" smtClean="0">
                <a:solidFill>
                  <a:schemeClr val="tx1"/>
                </a:solidFill>
              </a:rPr>
              <a:t>Button</a:t>
            </a:r>
            <a:r>
              <a:rPr lang="zh-CN" altLang="en-US" sz="2200" dirty="0" smtClean="0">
                <a:solidFill>
                  <a:schemeClr val="tx1"/>
                </a:solidFill>
              </a:rPr>
              <a:t>）、表（</a:t>
            </a:r>
            <a:r>
              <a:rPr lang="en-US" altLang="zh-CN" sz="2200" dirty="0" smtClean="0">
                <a:solidFill>
                  <a:schemeClr val="tx1"/>
                </a:solidFill>
              </a:rPr>
              <a:t>Table</a:t>
            </a:r>
            <a:r>
              <a:rPr lang="zh-CN" altLang="en-US" sz="2200" dirty="0" smtClean="0">
                <a:solidFill>
                  <a:schemeClr val="tx1"/>
                </a:solidFill>
              </a:rPr>
              <a:t>）、列表（</a:t>
            </a:r>
            <a:r>
              <a:rPr lang="en-US" altLang="zh-CN" sz="2200" dirty="0" smtClean="0">
                <a:solidFill>
                  <a:schemeClr val="tx1"/>
                </a:solidFill>
              </a:rPr>
              <a:t>List</a:t>
            </a:r>
            <a:r>
              <a:rPr lang="zh-CN" altLang="en-US" sz="2200" dirty="0" smtClean="0">
                <a:solidFill>
                  <a:schemeClr val="tx1"/>
                </a:solidFill>
              </a:rPr>
              <a:t>）、复选框（</a:t>
            </a:r>
            <a:r>
              <a:rPr lang="en-US" altLang="zh-CN" sz="2200" dirty="0" smtClean="0">
                <a:solidFill>
                  <a:schemeClr val="tx1"/>
                </a:solidFill>
              </a:rPr>
              <a:t>Check Box</a:t>
            </a:r>
            <a:r>
              <a:rPr lang="zh-CN" altLang="en-US" sz="2200" dirty="0" smtClean="0">
                <a:solidFill>
                  <a:schemeClr val="tx1"/>
                </a:solidFill>
              </a:rPr>
              <a:t>）、单选按钮（</a:t>
            </a:r>
            <a:r>
              <a:rPr lang="en-US" altLang="zh-CN" sz="2200" dirty="0" smtClean="0">
                <a:solidFill>
                  <a:schemeClr val="tx1"/>
                </a:solidFill>
              </a:rPr>
              <a:t>Radio Button</a:t>
            </a:r>
            <a:r>
              <a:rPr lang="zh-CN" altLang="en-US" sz="2200" dirty="0" smtClean="0">
                <a:solidFill>
                  <a:schemeClr val="tx1"/>
                </a:solidFill>
              </a:rPr>
              <a:t>）。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要注意的是，仅当录制和运行测试组件时，才能使用虚拟对象。不能在虚拟对象上插入任何类型的检查点（</a:t>
            </a:r>
            <a:r>
              <a:rPr lang="en-US" altLang="zh-CN" sz="2200" dirty="0" smtClean="0">
                <a:solidFill>
                  <a:schemeClr val="tx1"/>
                </a:solidFill>
              </a:rPr>
              <a:t>Checkpoint</a:t>
            </a:r>
            <a:r>
              <a:rPr lang="zh-CN" altLang="en-US" sz="2200" dirty="0" smtClean="0">
                <a:solidFill>
                  <a:schemeClr val="tx1"/>
                </a:solidFill>
              </a:rPr>
              <a:t>），也不能使用对象侦测器（</a:t>
            </a:r>
            <a:r>
              <a:rPr lang="en-US" altLang="zh-CN" sz="2200" dirty="0" smtClean="0">
                <a:solidFill>
                  <a:schemeClr val="tx1"/>
                </a:solidFill>
              </a:rPr>
              <a:t>Object Spy</a:t>
            </a:r>
            <a:r>
              <a:rPr lang="zh-CN" altLang="en-US" sz="2200" dirty="0" smtClean="0">
                <a:solidFill>
                  <a:schemeClr val="tx1"/>
                </a:solidFill>
              </a:rPr>
              <a:t>）来查看其属性。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endParaRPr lang="en-US" altLang="zh-CN" sz="2200" dirty="0" smtClean="0">
              <a:solidFill>
                <a:schemeClr val="tx1"/>
              </a:solidFill>
            </a:endParaRPr>
          </a:p>
          <a:p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3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对象侦测（</a:t>
            </a:r>
            <a:r>
              <a:rPr lang="en-US" altLang="zh-CN" dirty="0" smtClean="0"/>
              <a:t>Object Spy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 smtClean="0">
                <a:solidFill>
                  <a:schemeClr val="tx1"/>
                </a:solidFill>
              </a:rPr>
              <a:t>对象侦测是在</a:t>
            </a:r>
            <a:r>
              <a:rPr lang="en-US" altLang="zh-CN" sz="2200" dirty="0" smtClean="0">
                <a:solidFill>
                  <a:schemeClr val="tx1"/>
                </a:solidFill>
              </a:rPr>
              <a:t>QTP 11</a:t>
            </a:r>
            <a:r>
              <a:rPr lang="zh-CN" altLang="en-US" sz="2200" dirty="0" smtClean="0">
                <a:solidFill>
                  <a:schemeClr val="tx1"/>
                </a:solidFill>
              </a:rPr>
              <a:t>之后新增的功能。对象侦测</a:t>
            </a:r>
            <a:r>
              <a:rPr lang="zh-CN" altLang="en-US" sz="2200" dirty="0">
                <a:solidFill>
                  <a:schemeClr val="tx1"/>
                </a:solidFill>
              </a:rPr>
              <a:t>可以</a:t>
            </a:r>
            <a:r>
              <a:rPr lang="zh-CN" altLang="en-US" sz="2200" dirty="0" smtClean="0">
                <a:solidFill>
                  <a:schemeClr val="tx1"/>
                </a:solidFill>
              </a:rPr>
              <a:t>通过移动鼠标，侦测出本地</a:t>
            </a:r>
            <a:r>
              <a:rPr lang="en-US" altLang="zh-CN" sz="2200" dirty="0">
                <a:solidFill>
                  <a:schemeClr val="tx1"/>
                </a:solidFill>
              </a:rPr>
              <a:t>GUI</a:t>
            </a:r>
            <a:r>
              <a:rPr lang="zh-CN" altLang="en-US" sz="2200" dirty="0">
                <a:solidFill>
                  <a:schemeClr val="tx1"/>
                </a:solidFill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</a:rPr>
              <a:t>Web</a:t>
            </a:r>
            <a:r>
              <a:rPr lang="zh-CN" altLang="en-US" sz="2200" dirty="0" smtClean="0">
                <a:solidFill>
                  <a:schemeClr val="tx1"/>
                </a:solidFill>
              </a:rPr>
              <a:t>界面上的各种对象，如：输入</a:t>
            </a:r>
            <a:r>
              <a:rPr lang="zh-CN" altLang="en-US" sz="2200" dirty="0">
                <a:solidFill>
                  <a:schemeClr val="tx1"/>
                </a:solidFill>
              </a:rPr>
              <a:t>框、下拉选择栏、按钮</a:t>
            </a:r>
            <a:r>
              <a:rPr lang="zh-CN" altLang="en-US" sz="2200" dirty="0" smtClean="0">
                <a:solidFill>
                  <a:schemeClr val="tx1"/>
                </a:solidFill>
              </a:rPr>
              <a:t>等。对象侦测成功后，可以直接将对象添加到对象存储库。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28" y="876619"/>
            <a:ext cx="3257143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6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设置检查点（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 smtClean="0">
                <a:solidFill>
                  <a:schemeClr val="tx1"/>
                </a:solidFill>
              </a:rPr>
              <a:t>检查点的定义：将</a:t>
            </a:r>
            <a:r>
              <a:rPr lang="zh-CN" altLang="en-US" sz="2200" dirty="0">
                <a:solidFill>
                  <a:schemeClr val="tx1"/>
                </a:solidFill>
              </a:rPr>
              <a:t>特定属性的当前数据与期望数据进行</a:t>
            </a:r>
            <a:r>
              <a:rPr lang="zh-CN" altLang="en-US" sz="2200" dirty="0" smtClean="0">
                <a:solidFill>
                  <a:schemeClr val="tx1"/>
                </a:solidFill>
              </a:rPr>
              <a:t>比较，</a:t>
            </a:r>
            <a:r>
              <a:rPr lang="zh-CN" altLang="en-US" sz="2200" dirty="0">
                <a:solidFill>
                  <a:schemeClr val="tx1"/>
                </a:solidFill>
              </a:rPr>
              <a:t>用于判定被测试程序功能是否符合</a:t>
            </a:r>
            <a:r>
              <a:rPr lang="zh-CN" altLang="en-US" sz="2200" dirty="0" smtClean="0">
                <a:solidFill>
                  <a:schemeClr val="tx1"/>
                </a:solidFill>
              </a:rPr>
              <a:t>需求。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检查点的设置是针对某一特定对象的。一个对象可以设置多个检查点。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设置检查点推荐的方法是在关键字视图中选中某一对象，然后右键</a:t>
            </a:r>
            <a:r>
              <a:rPr lang="en-US" altLang="zh-CN" sz="2200" dirty="0" smtClean="0">
                <a:solidFill>
                  <a:schemeClr val="tx1"/>
                </a:solidFill>
              </a:rPr>
              <a:t>-&gt;</a:t>
            </a:r>
            <a:r>
              <a:rPr lang="zh-CN" altLang="en-US" sz="2200" dirty="0" smtClean="0">
                <a:solidFill>
                  <a:schemeClr val="tx1"/>
                </a:solidFill>
              </a:rPr>
              <a:t>插入标准检查点，这样新建立的检查点会被添加进对象存储库中，并且设置检查点的代码会被自动写入专家视图中。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47" y="477669"/>
            <a:ext cx="8161905" cy="19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34" y="1368671"/>
            <a:ext cx="7125694" cy="47441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32" y="1358283"/>
            <a:ext cx="7135221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设置检查点（</a:t>
            </a:r>
            <a:r>
              <a:rPr lang="en-US" altLang="zh-CN" dirty="0"/>
              <a:t>Checkpoint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 smtClean="0">
                <a:solidFill>
                  <a:schemeClr val="tx1"/>
                </a:solidFill>
              </a:rPr>
              <a:t>如果直接在专家视图中使用</a:t>
            </a:r>
            <a:r>
              <a:rPr lang="en-US" altLang="zh-CN" sz="2200" dirty="0" smtClean="0">
                <a:solidFill>
                  <a:schemeClr val="tx1"/>
                </a:solidFill>
              </a:rPr>
              <a:t>Check</a:t>
            </a:r>
            <a:r>
              <a:rPr lang="zh-CN" altLang="en-US" sz="2200" dirty="0" smtClean="0">
                <a:solidFill>
                  <a:schemeClr val="tx1"/>
                </a:solidFill>
              </a:rPr>
              <a:t>方法设置检查点，该检查点是不会添加进对象存储库中的。脚本回放时会出现错误。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检查点虽然可以在对象存储库中查看和管理，但它并不是一个真正的对象。它不是独立的。它必须依赖于某一测试对象存在。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0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参数化测试 和 迭代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200" dirty="0" smtClean="0">
                <a:solidFill>
                  <a:schemeClr val="tx1"/>
                </a:solidFill>
              </a:rPr>
              <a:t>参数化测试分为：</a:t>
            </a:r>
            <a:r>
              <a:rPr lang="en-US" altLang="zh-CN" sz="2200" dirty="0" smtClean="0">
                <a:solidFill>
                  <a:schemeClr val="tx1"/>
                </a:solidFill>
              </a:rPr>
              <a:t>Test</a:t>
            </a:r>
            <a:r>
              <a:rPr lang="zh-CN" altLang="en-US" sz="2200" dirty="0" smtClean="0">
                <a:solidFill>
                  <a:schemeClr val="tx1"/>
                </a:solidFill>
              </a:rPr>
              <a:t>参数化和</a:t>
            </a:r>
            <a:r>
              <a:rPr lang="en-US" altLang="zh-CN" sz="2200" dirty="0" smtClean="0">
                <a:solidFill>
                  <a:schemeClr val="tx1"/>
                </a:solidFill>
              </a:rPr>
              <a:t>Action</a:t>
            </a:r>
            <a:r>
              <a:rPr lang="zh-CN" altLang="en-US" sz="2200" dirty="0" smtClean="0">
                <a:solidFill>
                  <a:schemeClr val="tx1"/>
                </a:solidFill>
              </a:rPr>
              <a:t>参数化。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Test</a:t>
            </a:r>
            <a:r>
              <a:rPr lang="zh-CN" altLang="en-US" sz="2200" dirty="0">
                <a:solidFill>
                  <a:schemeClr val="tx1"/>
                </a:solidFill>
              </a:rPr>
              <a:t>参数化是</a:t>
            </a:r>
            <a:r>
              <a:rPr lang="zh-CN" altLang="en-US" sz="2200" dirty="0" smtClean="0">
                <a:solidFill>
                  <a:schemeClr val="tx1"/>
                </a:solidFill>
              </a:rPr>
              <a:t>整个测试工程执行</a:t>
            </a:r>
            <a:r>
              <a:rPr lang="zh-CN" altLang="en-US" sz="2200" dirty="0">
                <a:solidFill>
                  <a:schemeClr val="tx1"/>
                </a:solidFill>
              </a:rPr>
              <a:t>反复迭代，而</a:t>
            </a:r>
            <a:r>
              <a:rPr lang="en-US" altLang="zh-CN" sz="2200" dirty="0">
                <a:solidFill>
                  <a:schemeClr val="tx1"/>
                </a:solidFill>
              </a:rPr>
              <a:t>Action</a:t>
            </a:r>
            <a:r>
              <a:rPr lang="zh-CN" altLang="en-US" sz="2200" dirty="0">
                <a:solidFill>
                  <a:schemeClr val="tx1"/>
                </a:solidFill>
              </a:rPr>
              <a:t>参数化是局部指定</a:t>
            </a:r>
            <a:r>
              <a:rPr lang="en-US" altLang="zh-CN" sz="2200" dirty="0">
                <a:solidFill>
                  <a:schemeClr val="tx1"/>
                </a:solidFill>
              </a:rPr>
              <a:t>Action</a:t>
            </a:r>
            <a:r>
              <a:rPr lang="zh-CN" altLang="en-US" sz="2200" dirty="0">
                <a:solidFill>
                  <a:schemeClr val="tx1"/>
                </a:solidFill>
              </a:rPr>
              <a:t>脚本执行反复迭代</a:t>
            </a:r>
            <a:r>
              <a:rPr lang="zh-CN" altLang="en-US" sz="2200" dirty="0" smtClean="0">
                <a:solidFill>
                  <a:schemeClr val="tx1"/>
                </a:solidFill>
              </a:rPr>
              <a:t>。显然，迭代的次数与参数有关。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参数存储在数据表（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DataTable</a:t>
            </a:r>
            <a:r>
              <a:rPr lang="zh-CN" altLang="en-US" sz="2200" dirty="0" smtClean="0">
                <a:solidFill>
                  <a:schemeClr val="tx1"/>
                </a:solidFill>
              </a:rPr>
              <a:t>）中。因此，整个</a:t>
            </a:r>
            <a:r>
              <a:rPr lang="zh-CN" altLang="en-US" sz="2200" dirty="0">
                <a:solidFill>
                  <a:schemeClr val="tx1"/>
                </a:solidFill>
              </a:rPr>
              <a:t>测试工程有一个全局的数据表（</a:t>
            </a:r>
            <a:r>
              <a:rPr lang="en-US" altLang="zh-CN" sz="2200" dirty="0">
                <a:solidFill>
                  <a:schemeClr val="tx1"/>
                </a:solidFill>
              </a:rPr>
              <a:t> Global </a:t>
            </a:r>
            <a:r>
              <a:rPr lang="en-US" altLang="zh-CN" sz="2200" dirty="0" err="1">
                <a:solidFill>
                  <a:schemeClr val="tx1"/>
                </a:solidFill>
              </a:rPr>
              <a:t>DataTable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</a:rPr>
              <a:t>），每个</a:t>
            </a:r>
            <a:r>
              <a:rPr lang="en-US" altLang="zh-CN" sz="2200" dirty="0">
                <a:solidFill>
                  <a:schemeClr val="tx1"/>
                </a:solidFill>
              </a:rPr>
              <a:t>Action</a:t>
            </a:r>
            <a:r>
              <a:rPr lang="zh-CN" altLang="en-US" sz="2200" dirty="0">
                <a:solidFill>
                  <a:schemeClr val="tx1"/>
                </a:solidFill>
              </a:rPr>
              <a:t>有一个自己的（局部的）数据表（</a:t>
            </a:r>
            <a:r>
              <a:rPr lang="en-US" altLang="zh-CN" sz="2200" dirty="0">
                <a:solidFill>
                  <a:schemeClr val="tx1"/>
                </a:solidFill>
              </a:rPr>
              <a:t> Action </a:t>
            </a:r>
            <a:r>
              <a:rPr lang="en-US" altLang="zh-CN" sz="2200" dirty="0" err="1">
                <a:solidFill>
                  <a:schemeClr val="tx1"/>
                </a:solidFill>
              </a:rPr>
              <a:t>DataTable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zh-CN" altLang="en-US" sz="2200" dirty="0">
                <a:solidFill>
                  <a:schemeClr val="tx1"/>
                </a:solidFill>
              </a:rPr>
              <a:t>）</a:t>
            </a:r>
            <a:r>
              <a:rPr lang="zh-CN" altLang="en-US" sz="2200" dirty="0" smtClean="0">
                <a:solidFill>
                  <a:schemeClr val="tx1"/>
                </a:solidFill>
              </a:rPr>
              <a:t>。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数据表的每一行储存一组参数。每个</a:t>
            </a:r>
            <a:r>
              <a:rPr lang="en-US" altLang="zh-CN" sz="2200" dirty="0" smtClean="0">
                <a:solidFill>
                  <a:schemeClr val="tx1"/>
                </a:solidFill>
              </a:rPr>
              <a:t>Action</a:t>
            </a:r>
            <a:r>
              <a:rPr lang="zh-CN" altLang="en-US" sz="2200" dirty="0" smtClean="0">
                <a:solidFill>
                  <a:schemeClr val="tx1"/>
                </a:solidFill>
              </a:rPr>
              <a:t>或者整个测试工程的迭代次数取决于数据表中的数据行数。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42159"/>
            <a:ext cx="7924802" cy="28150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16" y="4065754"/>
            <a:ext cx="603016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3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描述性编程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atinLnBrk="1"/>
            <a:r>
              <a:rPr lang="zh-CN" altLang="en-US" sz="2200" dirty="0" smtClean="0">
                <a:solidFill>
                  <a:schemeClr val="tx1"/>
                </a:solidFill>
              </a:rPr>
              <a:t>描述性编程区别于传统</a:t>
            </a:r>
            <a:r>
              <a:rPr lang="zh-CN" altLang="en-US" sz="2200" dirty="0" smtClean="0">
                <a:solidFill>
                  <a:schemeClr val="tx1"/>
                </a:solidFill>
              </a:rPr>
              <a:t>的</a:t>
            </a:r>
            <a:r>
              <a:rPr lang="en-US" altLang="zh-CN" sz="2200" dirty="0" smtClean="0">
                <a:solidFill>
                  <a:schemeClr val="tx1"/>
                </a:solidFill>
              </a:rPr>
              <a:t>QTP</a:t>
            </a:r>
            <a:r>
              <a:rPr lang="zh-CN" altLang="en-US" sz="2200" dirty="0" smtClean="0">
                <a:solidFill>
                  <a:schemeClr val="tx1"/>
                </a:solidFill>
              </a:rPr>
              <a:t>脚本</a:t>
            </a:r>
            <a:r>
              <a:rPr lang="zh-CN" altLang="en-US" sz="2200" dirty="0" smtClean="0">
                <a:solidFill>
                  <a:schemeClr val="tx1"/>
                </a:solidFill>
              </a:rPr>
              <a:t>。它</a:t>
            </a:r>
            <a:r>
              <a:rPr lang="zh-CN" altLang="en-US" sz="2200" dirty="0">
                <a:solidFill>
                  <a:schemeClr val="tx1"/>
                </a:solidFill>
              </a:rPr>
              <a:t>在代码</a:t>
            </a:r>
            <a:r>
              <a:rPr lang="zh-CN" altLang="en-US" sz="2200" dirty="0" smtClean="0">
                <a:solidFill>
                  <a:schemeClr val="tx1"/>
                </a:solidFill>
              </a:rPr>
              <a:t>中</a:t>
            </a:r>
            <a:r>
              <a:rPr lang="zh-CN" altLang="en-US" sz="2200" dirty="0" smtClean="0">
                <a:solidFill>
                  <a:schemeClr val="tx1"/>
                </a:solidFill>
              </a:rPr>
              <a:t>给</a:t>
            </a:r>
            <a:r>
              <a:rPr lang="en-US" altLang="zh-CN" sz="2200" dirty="0" smtClean="0">
                <a:solidFill>
                  <a:schemeClr val="tx1"/>
                </a:solidFill>
              </a:rPr>
              <a:t>QTP</a:t>
            </a:r>
            <a:r>
              <a:rPr lang="zh-CN" altLang="en-US" sz="2200" dirty="0" smtClean="0">
                <a:solidFill>
                  <a:schemeClr val="tx1"/>
                </a:solidFill>
              </a:rPr>
              <a:t>提供</a:t>
            </a:r>
            <a:r>
              <a:rPr lang="zh-CN" altLang="en-US" sz="2200" dirty="0" smtClean="0">
                <a:solidFill>
                  <a:schemeClr val="tx1"/>
                </a:solidFill>
              </a:rPr>
              <a:t>所需识别的对象</a:t>
            </a:r>
            <a:r>
              <a:rPr lang="zh-CN" altLang="en-US" sz="2200" dirty="0">
                <a:solidFill>
                  <a:schemeClr val="tx1"/>
                </a:solidFill>
              </a:rPr>
              <a:t>的</a:t>
            </a:r>
            <a:r>
              <a:rPr lang="zh-CN" altLang="en-US" sz="2200" dirty="0" smtClean="0">
                <a:solidFill>
                  <a:schemeClr val="tx1"/>
                </a:solidFill>
              </a:rPr>
              <a:t>属性，这样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dirty="0" smtClean="0">
                <a:solidFill>
                  <a:schemeClr val="tx1"/>
                </a:solidFill>
              </a:rPr>
              <a:t>QTP</a:t>
            </a:r>
            <a:r>
              <a:rPr lang="zh-CN" altLang="en-US" sz="2200" dirty="0" smtClean="0">
                <a:solidFill>
                  <a:schemeClr val="tx1"/>
                </a:solidFill>
              </a:rPr>
              <a:t>就</a:t>
            </a:r>
            <a:r>
              <a:rPr lang="zh-CN" altLang="en-US" sz="2200" dirty="0">
                <a:solidFill>
                  <a:schemeClr val="tx1"/>
                </a:solidFill>
              </a:rPr>
              <a:t>可以不通过对象</a:t>
            </a:r>
            <a:r>
              <a:rPr lang="zh-CN" altLang="en-US" sz="2200" dirty="0" smtClean="0">
                <a:solidFill>
                  <a:schemeClr val="tx1"/>
                </a:solidFill>
              </a:rPr>
              <a:t>库，而是</a:t>
            </a:r>
            <a:r>
              <a:rPr lang="zh-CN" altLang="en-US" sz="2200" dirty="0">
                <a:solidFill>
                  <a:schemeClr val="tx1"/>
                </a:solidFill>
              </a:rPr>
              <a:t>通过描述性编程的方式完成对指定对象的操作。</a:t>
            </a:r>
          </a:p>
          <a:p>
            <a:pPr latinLnBrk="1"/>
            <a:r>
              <a:rPr lang="zh-CN" altLang="en-US" sz="2200" dirty="0" smtClean="0">
                <a:solidFill>
                  <a:schemeClr val="tx1"/>
                </a:solidFill>
              </a:rPr>
              <a:t>显然，描述性</a:t>
            </a:r>
            <a:r>
              <a:rPr lang="zh-CN" altLang="en-US" sz="2200" dirty="0">
                <a:solidFill>
                  <a:schemeClr val="tx1"/>
                </a:solidFill>
              </a:rPr>
              <a:t>编程更加</a:t>
            </a:r>
            <a:r>
              <a:rPr lang="zh-CN" altLang="en-US" sz="2200" dirty="0" smtClean="0">
                <a:solidFill>
                  <a:schemeClr val="tx1"/>
                </a:solidFill>
              </a:rPr>
              <a:t>灵活，因为它不</a:t>
            </a:r>
            <a:r>
              <a:rPr lang="zh-CN" altLang="en-US" sz="2200" dirty="0">
                <a:solidFill>
                  <a:schemeClr val="tx1"/>
                </a:solidFill>
              </a:rPr>
              <a:t>需要经过录制这个</a:t>
            </a:r>
            <a:r>
              <a:rPr lang="zh-CN" altLang="en-US" sz="2200" dirty="0" smtClean="0">
                <a:solidFill>
                  <a:schemeClr val="tx1"/>
                </a:solidFill>
              </a:rPr>
              <a:t>步骤，可以</a:t>
            </a:r>
            <a:r>
              <a:rPr lang="zh-CN" altLang="en-US" sz="2200" dirty="0">
                <a:solidFill>
                  <a:schemeClr val="tx1"/>
                </a:solidFill>
              </a:rPr>
              <a:t>直接通过编程的方式操作任何一</a:t>
            </a:r>
            <a:r>
              <a:rPr lang="zh-CN" altLang="en-US" sz="2200" dirty="0" smtClean="0">
                <a:solidFill>
                  <a:schemeClr val="tx1"/>
                </a:solidFill>
              </a:rPr>
              <a:t>个对象。但这对编程要求较高。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0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4011" y="2321406"/>
            <a:ext cx="6240341" cy="1646302"/>
          </a:xfrm>
        </p:spPr>
        <p:txBody>
          <a:bodyPr/>
          <a:lstStyle/>
          <a:p>
            <a:pPr algn="ctr"/>
            <a:r>
              <a:rPr lang="zh-CN" altLang="en-US" dirty="0" smtClean="0"/>
              <a:t>谢谢观看！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9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</a:t>
            </a:r>
            <a:r>
              <a:rPr lang="en-US" altLang="zh-CN" dirty="0" smtClean="0"/>
              <a:t>QTP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200" dirty="0">
                <a:solidFill>
                  <a:schemeClr val="tx1"/>
                </a:solidFill>
              </a:rPr>
              <a:t>QTP</a:t>
            </a:r>
            <a:r>
              <a:rPr lang="zh-CN" altLang="en-US" sz="2200" dirty="0">
                <a:solidFill>
                  <a:schemeClr val="tx1"/>
                </a:solidFill>
              </a:rPr>
              <a:t>最初由</a:t>
            </a:r>
            <a:r>
              <a:rPr lang="en-US" altLang="zh-CN" sz="2200" dirty="0">
                <a:solidFill>
                  <a:schemeClr val="tx1"/>
                </a:solidFill>
              </a:rPr>
              <a:t>Mercury Interactive</a:t>
            </a:r>
            <a:r>
              <a:rPr lang="zh-CN" altLang="en-US" sz="2200" dirty="0">
                <a:solidFill>
                  <a:schemeClr val="tx1"/>
                </a:solidFill>
              </a:rPr>
              <a:t>编写，名为</a:t>
            </a:r>
            <a:r>
              <a:rPr lang="en-US" altLang="zh-CN" sz="2200" dirty="0" err="1">
                <a:solidFill>
                  <a:schemeClr val="tx1"/>
                </a:solidFill>
              </a:rPr>
              <a:t>QuickTest</a:t>
            </a:r>
            <a:r>
              <a:rPr lang="en-US" altLang="zh-CN" sz="2200" dirty="0">
                <a:solidFill>
                  <a:schemeClr val="tx1"/>
                </a:solidFill>
              </a:rPr>
              <a:t> Professional</a:t>
            </a:r>
            <a:r>
              <a:rPr lang="zh-CN" altLang="en-US" sz="2200" dirty="0">
                <a:solidFill>
                  <a:schemeClr val="tx1"/>
                </a:solidFill>
              </a:rPr>
              <a:t>。在</a:t>
            </a:r>
            <a:r>
              <a:rPr lang="en-US" altLang="zh-CN" sz="2200" dirty="0">
                <a:solidFill>
                  <a:schemeClr val="tx1"/>
                </a:solidFill>
              </a:rPr>
              <a:t>2006</a:t>
            </a:r>
            <a:r>
              <a:rPr lang="zh-CN" altLang="en-US" sz="2200" dirty="0">
                <a:solidFill>
                  <a:schemeClr val="tx1"/>
                </a:solidFill>
              </a:rPr>
              <a:t>年，惠普公司收购了</a:t>
            </a:r>
            <a:r>
              <a:rPr lang="en-US" altLang="zh-CN" sz="2200" dirty="0">
                <a:solidFill>
                  <a:schemeClr val="tx1"/>
                </a:solidFill>
              </a:rPr>
              <a:t>Mercury </a:t>
            </a:r>
            <a:r>
              <a:rPr lang="en-US" altLang="zh-CN" sz="2200" dirty="0" smtClean="0">
                <a:solidFill>
                  <a:schemeClr val="tx1"/>
                </a:solidFill>
              </a:rPr>
              <a:t>Interactive</a:t>
            </a:r>
            <a:r>
              <a:rPr lang="zh-CN" altLang="en-US" sz="2200" dirty="0" smtClean="0">
                <a:solidFill>
                  <a:schemeClr val="tx1"/>
                </a:solidFill>
              </a:rPr>
              <a:t>。而在</a:t>
            </a:r>
            <a:r>
              <a:rPr lang="en-US" altLang="zh-CN" sz="2200" dirty="0" smtClean="0">
                <a:solidFill>
                  <a:schemeClr val="tx1"/>
                </a:solidFill>
              </a:rPr>
              <a:t>2012</a:t>
            </a:r>
            <a:r>
              <a:rPr lang="zh-CN" altLang="en-US" sz="2200" dirty="0" smtClean="0">
                <a:solidFill>
                  <a:schemeClr val="tx1"/>
                </a:solidFill>
              </a:rPr>
              <a:t>年发布</a:t>
            </a:r>
            <a:r>
              <a:rPr lang="zh-CN" altLang="en-US" sz="2200" dirty="0">
                <a:solidFill>
                  <a:schemeClr val="tx1"/>
                </a:solidFill>
              </a:rPr>
              <a:t>的</a:t>
            </a:r>
            <a:r>
              <a:rPr lang="en-US" altLang="zh-CN" sz="2200" dirty="0">
                <a:solidFill>
                  <a:schemeClr val="tx1"/>
                </a:solidFill>
              </a:rPr>
              <a:t>11.5</a:t>
            </a:r>
            <a:r>
              <a:rPr lang="zh-CN" altLang="en-US" sz="2200" dirty="0">
                <a:solidFill>
                  <a:schemeClr val="tx1"/>
                </a:solidFill>
              </a:rPr>
              <a:t>版本将</a:t>
            </a:r>
            <a:r>
              <a:rPr lang="en-US" altLang="zh-CN" sz="2200" dirty="0" err="1">
                <a:solidFill>
                  <a:schemeClr val="tx1"/>
                </a:solidFill>
              </a:rPr>
              <a:t>QuickTest</a:t>
            </a:r>
            <a:r>
              <a:rPr lang="en-US" altLang="zh-CN" sz="2200" dirty="0">
                <a:solidFill>
                  <a:schemeClr val="tx1"/>
                </a:solidFill>
              </a:rPr>
              <a:t> Professional</a:t>
            </a:r>
            <a:r>
              <a:rPr lang="zh-CN" altLang="en-US" sz="2200" dirty="0">
                <a:solidFill>
                  <a:schemeClr val="tx1"/>
                </a:solidFill>
              </a:rPr>
              <a:t>和</a:t>
            </a:r>
            <a:r>
              <a:rPr lang="en-US" altLang="zh-CN" sz="2200" dirty="0">
                <a:solidFill>
                  <a:schemeClr val="tx1"/>
                </a:solidFill>
              </a:rPr>
              <a:t>HP Service Test</a:t>
            </a:r>
            <a:r>
              <a:rPr lang="zh-CN" altLang="en-US" sz="2200" dirty="0">
                <a:solidFill>
                  <a:schemeClr val="tx1"/>
                </a:solidFill>
              </a:rPr>
              <a:t>组合到一个软件包中</a:t>
            </a:r>
            <a:r>
              <a:rPr lang="en-US" altLang="zh-CN" sz="2200" dirty="0">
                <a:solidFill>
                  <a:schemeClr val="tx1"/>
                </a:solidFill>
              </a:rPr>
              <a:t>,</a:t>
            </a:r>
            <a:r>
              <a:rPr lang="zh-CN" altLang="en-US" sz="2200" dirty="0">
                <a:solidFill>
                  <a:schemeClr val="tx1"/>
                </a:solidFill>
              </a:rPr>
              <a:t>并且更名为</a:t>
            </a:r>
            <a:r>
              <a:rPr lang="en-US" altLang="zh-CN" sz="2200" dirty="0">
                <a:solidFill>
                  <a:schemeClr val="tx1"/>
                </a:solidFill>
              </a:rPr>
              <a:t>HPE Unified Functional Testing</a:t>
            </a:r>
            <a:r>
              <a:rPr lang="zh-CN" altLang="en-US" sz="2200" dirty="0">
                <a:solidFill>
                  <a:schemeClr val="tx1"/>
                </a:solidFill>
              </a:rPr>
              <a:t>，简称</a:t>
            </a:r>
            <a:r>
              <a:rPr lang="en-US" altLang="zh-CN" sz="2200" dirty="0">
                <a:solidFill>
                  <a:schemeClr val="tx1"/>
                </a:solidFill>
              </a:rPr>
              <a:t>UFT</a:t>
            </a:r>
            <a:r>
              <a:rPr lang="zh-CN" altLang="en-US" sz="2200" dirty="0">
                <a:solidFill>
                  <a:schemeClr val="tx1"/>
                </a:solidFill>
              </a:rPr>
              <a:t>。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UFT</a:t>
            </a:r>
            <a:r>
              <a:rPr lang="zh-CN" altLang="en-US" sz="2200" dirty="0">
                <a:solidFill>
                  <a:schemeClr val="tx1"/>
                </a:solidFill>
              </a:rPr>
              <a:t>是一种自动化测试软件。它通过用户界面（如本地</a:t>
            </a:r>
            <a:r>
              <a:rPr lang="en-US" altLang="zh-CN" sz="2200" dirty="0">
                <a:solidFill>
                  <a:schemeClr val="tx1"/>
                </a:solidFill>
              </a:rPr>
              <a:t>GUI</a:t>
            </a:r>
            <a:r>
              <a:rPr lang="zh-CN" altLang="en-US" sz="2200" dirty="0">
                <a:solidFill>
                  <a:schemeClr val="tx1"/>
                </a:solidFill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</a:rPr>
              <a:t>界面）来执行功能或回归测试。它可以识别应用程序用户界面或网页中的对象，并能执行所需的操作（如鼠标点击或键盘事件）。</a:t>
            </a:r>
            <a:endParaRPr lang="en-US" altLang="zh-CN" sz="2200" dirty="0">
              <a:solidFill>
                <a:schemeClr val="tx1"/>
              </a:solidFill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9627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继续认识</a:t>
            </a:r>
            <a:r>
              <a:rPr lang="en-US" altLang="zh-CN" dirty="0" smtClean="0"/>
              <a:t>QTP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200" dirty="0">
                <a:solidFill>
                  <a:schemeClr val="tx1"/>
                </a:solidFill>
              </a:rPr>
              <a:t>UFT</a:t>
            </a:r>
            <a:r>
              <a:rPr lang="zh-CN" altLang="en-US" sz="2200" dirty="0">
                <a:solidFill>
                  <a:schemeClr val="tx1"/>
                </a:solidFill>
              </a:rPr>
              <a:t>使用</a:t>
            </a:r>
            <a:r>
              <a:rPr lang="en-US" altLang="zh-CN" sz="2200" dirty="0">
                <a:solidFill>
                  <a:schemeClr val="tx1"/>
                </a:solidFill>
              </a:rPr>
              <a:t>VBScript</a:t>
            </a:r>
            <a:r>
              <a:rPr lang="zh-CN" altLang="en-US" sz="2200" dirty="0">
                <a:solidFill>
                  <a:schemeClr val="tx1"/>
                </a:solidFill>
              </a:rPr>
              <a:t>脚本语言来指定测试过程，并且操纵被测试应用程序的对象和控件。</a:t>
            </a:r>
          </a:p>
          <a:p>
            <a:r>
              <a:rPr lang="en-US" altLang="zh-CN" sz="2200" dirty="0">
                <a:solidFill>
                  <a:schemeClr val="tx1"/>
                </a:solidFill>
              </a:rPr>
              <a:t>UFT</a:t>
            </a:r>
            <a:r>
              <a:rPr lang="zh-CN" altLang="en-US" sz="2200" dirty="0">
                <a:solidFill>
                  <a:schemeClr val="tx1"/>
                </a:solidFill>
              </a:rPr>
              <a:t>提供了很多插件</a:t>
            </a:r>
            <a:r>
              <a:rPr lang="zh-CN" altLang="en-US" sz="2200" dirty="0" smtClean="0">
                <a:solidFill>
                  <a:schemeClr val="tx1"/>
                </a:solidFill>
              </a:rPr>
              <a:t>，如</a:t>
            </a:r>
            <a:r>
              <a:rPr lang="zh-CN" altLang="en-US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.NET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Java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Oracle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 err="1">
                <a:solidFill>
                  <a:schemeClr val="tx1"/>
                </a:solidFill>
              </a:rPr>
              <a:t>Qt</a:t>
            </a:r>
            <a:r>
              <a:rPr lang="zh-CN" altLang="en-US" sz="2200" dirty="0">
                <a:solidFill>
                  <a:schemeClr val="tx1"/>
                </a:solidFill>
              </a:rPr>
              <a:t>等，分别用于各自类型的产品测试。默认提供</a:t>
            </a:r>
            <a:r>
              <a:rPr lang="en-US" altLang="zh-CN" sz="2200" dirty="0">
                <a:solidFill>
                  <a:schemeClr val="tx1"/>
                </a:solidFill>
              </a:rPr>
              <a:t>ActiveX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VB</a:t>
            </a:r>
            <a:r>
              <a:rPr lang="zh-CN" altLang="en-US" sz="2200" dirty="0">
                <a:solidFill>
                  <a:schemeClr val="tx1"/>
                </a:solidFill>
              </a:rPr>
              <a:t>和</a:t>
            </a:r>
            <a:r>
              <a:rPr lang="en-US" altLang="zh-CN" sz="2200" dirty="0">
                <a:solidFill>
                  <a:schemeClr val="tx1"/>
                </a:solidFill>
              </a:rPr>
              <a:t>Web</a:t>
            </a:r>
            <a:r>
              <a:rPr lang="zh-CN" altLang="en-US" sz="2200" dirty="0" smtClean="0">
                <a:solidFill>
                  <a:schemeClr val="tx1"/>
                </a:solidFill>
              </a:rPr>
              <a:t>。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UFT</a:t>
            </a:r>
            <a:r>
              <a:rPr lang="zh-CN" altLang="en-US" sz="2200" dirty="0" smtClean="0">
                <a:solidFill>
                  <a:schemeClr val="tx1"/>
                </a:solidFill>
              </a:rPr>
              <a:t>主要在</a:t>
            </a:r>
            <a:r>
              <a:rPr lang="en-US" altLang="zh-CN" sz="2200" dirty="0">
                <a:solidFill>
                  <a:schemeClr val="tx1"/>
                </a:solidFill>
              </a:rPr>
              <a:t>Windows</a:t>
            </a:r>
            <a:r>
              <a:rPr lang="zh-CN" altLang="en-US" sz="2200" dirty="0">
                <a:solidFill>
                  <a:schemeClr val="tx1"/>
                </a:solidFill>
              </a:rPr>
              <a:t>环境中运行。它依赖于大量过时</a:t>
            </a:r>
            <a:r>
              <a:rPr lang="zh-CN" altLang="en-US" sz="2200" dirty="0" smtClean="0">
                <a:solidFill>
                  <a:schemeClr val="tx1"/>
                </a:solidFill>
              </a:rPr>
              <a:t>的</a:t>
            </a:r>
            <a:r>
              <a:rPr lang="en-US" altLang="zh-CN" sz="2200" dirty="0" smtClean="0">
                <a:solidFill>
                  <a:schemeClr val="tx1"/>
                </a:solidFill>
              </a:rPr>
              <a:t>Windows</a:t>
            </a:r>
            <a:r>
              <a:rPr lang="zh-CN" altLang="en-US" sz="2200" dirty="0">
                <a:solidFill>
                  <a:schemeClr val="tx1"/>
                </a:solidFill>
              </a:rPr>
              <a:t>技术，如</a:t>
            </a:r>
            <a:r>
              <a:rPr lang="en-US" altLang="zh-CN" sz="2200" dirty="0">
                <a:solidFill>
                  <a:schemeClr val="tx1"/>
                </a:solidFill>
              </a:rPr>
              <a:t>ActiveX</a:t>
            </a:r>
            <a:r>
              <a:rPr lang="zh-CN" altLang="en-US" sz="2200" dirty="0">
                <a:solidFill>
                  <a:schemeClr val="tx1"/>
                </a:solidFill>
              </a:rPr>
              <a:t>和</a:t>
            </a:r>
            <a:r>
              <a:rPr lang="en-US" altLang="zh-CN" sz="2200" dirty="0">
                <a:solidFill>
                  <a:schemeClr val="tx1"/>
                </a:solidFill>
              </a:rPr>
              <a:t>VBScript</a:t>
            </a:r>
            <a:r>
              <a:rPr lang="zh-CN" altLang="en-US" sz="2200" dirty="0" smtClean="0">
                <a:solidFill>
                  <a:schemeClr val="tx1"/>
                </a:solidFill>
              </a:rPr>
              <a:t>，而这些并不是面向对象语言。</a:t>
            </a:r>
            <a:endParaRPr lang="en-US" altLang="zh-CN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 smtClean="0">
                <a:solidFill>
                  <a:schemeClr val="tx1"/>
                </a:solidFill>
              </a:rPr>
              <a:t>UFT</a:t>
            </a:r>
            <a:r>
              <a:rPr lang="zh-CN" altLang="en-US" sz="2200" dirty="0" smtClean="0">
                <a:solidFill>
                  <a:schemeClr val="tx1"/>
                </a:solidFill>
              </a:rPr>
              <a:t>提供了两种视图和两种方法来编辑和修改测试脚本，分别是关键字视图（</a:t>
            </a:r>
            <a:r>
              <a:rPr lang="en-US" altLang="zh-CN" sz="2200" dirty="0">
                <a:solidFill>
                  <a:schemeClr val="tx1"/>
                </a:solidFill>
              </a:rPr>
              <a:t> Keyword </a:t>
            </a:r>
            <a:r>
              <a:rPr lang="en-US" altLang="zh-CN" sz="2200" dirty="0" smtClean="0">
                <a:solidFill>
                  <a:schemeClr val="tx1"/>
                </a:solidFill>
              </a:rPr>
              <a:t>View</a:t>
            </a:r>
            <a:r>
              <a:rPr lang="zh-CN" altLang="en-US" sz="2200" dirty="0" smtClean="0">
                <a:solidFill>
                  <a:schemeClr val="tx1"/>
                </a:solidFill>
              </a:rPr>
              <a:t>）和专家视图（</a:t>
            </a:r>
            <a:r>
              <a:rPr lang="en-US" altLang="zh-CN" sz="2200" dirty="0">
                <a:solidFill>
                  <a:schemeClr val="tx1"/>
                </a:solidFill>
              </a:rPr>
              <a:t> Expert </a:t>
            </a:r>
            <a:r>
              <a:rPr lang="en-US" altLang="zh-CN" sz="2200" dirty="0" smtClean="0">
                <a:solidFill>
                  <a:schemeClr val="tx1"/>
                </a:solidFill>
              </a:rPr>
              <a:t>View</a:t>
            </a:r>
            <a:r>
              <a:rPr lang="zh-CN" altLang="en-US" sz="2200" dirty="0" smtClean="0">
                <a:solidFill>
                  <a:schemeClr val="tx1"/>
                </a:solidFill>
              </a:rPr>
              <a:t>）。这些视图使得</a:t>
            </a:r>
            <a:r>
              <a:rPr lang="en-US" altLang="zh-CN" sz="2200" dirty="0" smtClean="0">
                <a:solidFill>
                  <a:schemeClr val="tx1"/>
                </a:solidFill>
              </a:rPr>
              <a:t>UFT</a:t>
            </a:r>
            <a:r>
              <a:rPr lang="zh-CN" altLang="en-US" sz="2200" dirty="0" smtClean="0">
                <a:solidFill>
                  <a:schemeClr val="tx1"/>
                </a:solidFill>
              </a:rPr>
              <a:t>作为一个集成开发环境（</a:t>
            </a:r>
            <a:r>
              <a:rPr lang="en-US" altLang="zh-CN" sz="2200" dirty="0" smtClean="0">
                <a:solidFill>
                  <a:schemeClr val="tx1"/>
                </a:solidFill>
              </a:rPr>
              <a:t>IDE</a:t>
            </a:r>
            <a:r>
              <a:rPr lang="zh-CN" altLang="en-US" sz="2200" dirty="0" smtClean="0">
                <a:solidFill>
                  <a:schemeClr val="tx1"/>
                </a:solidFill>
              </a:rPr>
              <a:t>）来完成测试，它提供了很多标准的</a:t>
            </a:r>
            <a:r>
              <a:rPr lang="en-US" altLang="zh-CN" sz="2200" dirty="0" smtClean="0">
                <a:solidFill>
                  <a:schemeClr val="tx1"/>
                </a:solidFill>
              </a:rPr>
              <a:t>IDE</a:t>
            </a:r>
            <a:r>
              <a:rPr lang="zh-CN" altLang="en-US" sz="2200" dirty="0" smtClean="0">
                <a:solidFill>
                  <a:schemeClr val="tx1"/>
                </a:solidFill>
              </a:rPr>
              <a:t>功能，如设置断点等。</a:t>
            </a:r>
            <a:endParaRPr lang="en-US" altLang="zh-CN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8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两种视图</a:t>
            </a:r>
            <a:r>
              <a:rPr lang="en-US" altLang="zh-CN" dirty="0" smtClean="0"/>
              <a:t>——</a:t>
            </a:r>
            <a:br>
              <a:rPr lang="en-US" altLang="zh-CN" dirty="0" smtClean="0"/>
            </a:br>
            <a:r>
              <a:rPr lang="zh-CN" altLang="en-US" dirty="0" smtClean="0"/>
              <a:t>关键字视图 和 专家视图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关键字视图允许用户以模块化的表格格式创建和查看测试步骤</a:t>
            </a:r>
            <a:r>
              <a:rPr lang="zh-CN" altLang="en-US" sz="2200" dirty="0" smtClean="0">
                <a:solidFill>
                  <a:schemeClr val="tx1"/>
                </a:solidFill>
              </a:rPr>
              <a:t>。在这里，用户可以查看诸如</a:t>
            </a:r>
            <a:r>
              <a:rPr lang="zh-CN" altLang="en-US" sz="2200" dirty="0">
                <a:solidFill>
                  <a:schemeClr val="tx1"/>
                </a:solidFill>
              </a:rPr>
              <a:t>检查点</a:t>
            </a:r>
            <a:r>
              <a:rPr lang="zh-CN" altLang="en-US" sz="2200" dirty="0" smtClean="0">
                <a:solidFill>
                  <a:schemeClr val="tx1"/>
                </a:solidFill>
              </a:rPr>
              <a:t>，输入值和输出值之类的项目的属性，可以使用条件循环语句和</a:t>
            </a:r>
            <a:r>
              <a:rPr lang="zh-CN" altLang="en-US" sz="2200" dirty="0">
                <a:solidFill>
                  <a:schemeClr val="tx1"/>
                </a:solidFill>
              </a:rPr>
              <a:t>插入断点来协助调试测试。</a:t>
            </a:r>
            <a:r>
              <a:rPr lang="zh-CN" altLang="en-US" sz="2200" dirty="0" smtClean="0">
                <a:solidFill>
                  <a:schemeClr val="tx1"/>
                </a:solidFill>
              </a:rPr>
              <a:t>表</a:t>
            </a:r>
            <a:r>
              <a:rPr lang="zh-CN" altLang="en-US" sz="2200" dirty="0">
                <a:solidFill>
                  <a:schemeClr val="tx1"/>
                </a:solidFill>
              </a:rPr>
              <a:t>中</a:t>
            </a:r>
            <a:r>
              <a:rPr lang="zh-CN" altLang="en-US" sz="2200" dirty="0" smtClean="0">
                <a:solidFill>
                  <a:schemeClr val="tx1"/>
                </a:solidFill>
              </a:rPr>
              <a:t>的每一个操作对应于专家视图中的每一条脚本语句，用户可以随时添加、删除或修改。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在专家视图中，用户可以使用</a:t>
            </a:r>
            <a:r>
              <a:rPr lang="en-US" altLang="zh-CN" sz="2200" dirty="0" smtClean="0">
                <a:solidFill>
                  <a:schemeClr val="tx1"/>
                </a:solidFill>
              </a:rPr>
              <a:t>VBScript</a:t>
            </a:r>
            <a:r>
              <a:rPr lang="zh-CN" altLang="en-US" sz="2200" dirty="0" smtClean="0">
                <a:solidFill>
                  <a:schemeClr val="tx1"/>
                </a:solidFill>
              </a:rPr>
              <a:t>语言编写测试脚本。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endParaRPr lang="en-US" altLang="zh-CN" sz="2200" dirty="0" smtClean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9" y="1143001"/>
            <a:ext cx="8509422" cy="45719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9" y="1139299"/>
            <a:ext cx="8509422" cy="457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2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200" dirty="0" smtClean="0">
                <a:solidFill>
                  <a:schemeClr val="tx1"/>
                </a:solidFill>
              </a:rPr>
              <a:t>在菜单栏找到新建测试后，会看到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UFT</a:t>
            </a:r>
            <a:r>
              <a:rPr lang="zh-CN" altLang="en-US" sz="2200" dirty="0" smtClean="0">
                <a:solidFill>
                  <a:schemeClr val="tx1"/>
                </a:solidFill>
              </a:rPr>
              <a:t>的测试是一个流程，其中的</a:t>
            </a:r>
            <a:r>
              <a:rPr lang="en-US" altLang="zh-CN" sz="2200" dirty="0" smtClean="0">
                <a:solidFill>
                  <a:schemeClr val="tx1"/>
                </a:solidFill>
              </a:rPr>
              <a:t>Action</a:t>
            </a:r>
            <a:r>
              <a:rPr lang="zh-CN" altLang="en-US" sz="2200" dirty="0" smtClean="0">
                <a:solidFill>
                  <a:schemeClr val="tx1"/>
                </a:solidFill>
              </a:rPr>
              <a:t>就是流程中的一个模块。图中的</a:t>
            </a:r>
            <a:r>
              <a:rPr lang="en-US" altLang="zh-CN" sz="2200" dirty="0" smtClean="0">
                <a:solidFill>
                  <a:schemeClr val="tx1"/>
                </a:solidFill>
              </a:rPr>
              <a:t>Action1</a:t>
            </a:r>
            <a:r>
              <a:rPr lang="zh-CN" altLang="en-US" sz="2200" dirty="0" smtClean="0">
                <a:solidFill>
                  <a:schemeClr val="tx1"/>
                </a:solidFill>
              </a:rPr>
              <a:t>下面可以有一个或多个</a:t>
            </a:r>
            <a:r>
              <a:rPr lang="en-US" altLang="zh-CN" sz="2200" dirty="0" smtClean="0">
                <a:solidFill>
                  <a:schemeClr val="tx1"/>
                </a:solidFill>
              </a:rPr>
              <a:t>Action</a:t>
            </a:r>
            <a:r>
              <a:rPr lang="zh-CN" altLang="en-US" sz="2200" dirty="0" smtClean="0">
                <a:solidFill>
                  <a:schemeClr val="tx1"/>
                </a:solidFill>
              </a:rPr>
              <a:t>被调用。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将一个测试分成多个</a:t>
            </a:r>
            <a:r>
              <a:rPr lang="en-US" altLang="zh-CN" sz="2200" dirty="0" smtClean="0">
                <a:solidFill>
                  <a:schemeClr val="tx1"/>
                </a:solidFill>
              </a:rPr>
              <a:t>Action</a:t>
            </a:r>
            <a:r>
              <a:rPr lang="zh-CN" altLang="en-US" sz="2200" dirty="0" smtClean="0">
                <a:solidFill>
                  <a:schemeClr val="tx1"/>
                </a:solidFill>
              </a:rPr>
              <a:t>的好处是，某些</a:t>
            </a:r>
            <a:r>
              <a:rPr lang="en-US" altLang="zh-CN" sz="2200" dirty="0" smtClean="0">
                <a:solidFill>
                  <a:schemeClr val="tx1"/>
                </a:solidFill>
              </a:rPr>
              <a:t>Action</a:t>
            </a:r>
            <a:r>
              <a:rPr lang="zh-CN" altLang="en-US" sz="2200" dirty="0" smtClean="0">
                <a:solidFill>
                  <a:schemeClr val="tx1"/>
                </a:solidFill>
              </a:rPr>
              <a:t>可以迭代执行。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在新建</a:t>
            </a:r>
            <a:r>
              <a:rPr lang="en-US" altLang="zh-CN" sz="2200" dirty="0" smtClean="0">
                <a:solidFill>
                  <a:schemeClr val="tx1"/>
                </a:solidFill>
              </a:rPr>
              <a:t>Action</a:t>
            </a:r>
            <a:r>
              <a:rPr lang="zh-CN" altLang="en-US" sz="2200" dirty="0" smtClean="0">
                <a:solidFill>
                  <a:schemeClr val="tx1"/>
                </a:solidFill>
              </a:rPr>
              <a:t>时，可以选择当前</a:t>
            </a:r>
            <a:r>
              <a:rPr lang="en-US" altLang="zh-CN" sz="2200" dirty="0" smtClean="0">
                <a:solidFill>
                  <a:schemeClr val="tx1"/>
                </a:solidFill>
              </a:rPr>
              <a:t>Action</a:t>
            </a:r>
            <a:r>
              <a:rPr lang="zh-CN" altLang="en-US" sz="2200" dirty="0" smtClean="0">
                <a:solidFill>
                  <a:schemeClr val="tx1"/>
                </a:solidFill>
              </a:rPr>
              <a:t>是否为可重用的。可重用的</a:t>
            </a:r>
            <a:r>
              <a:rPr lang="en-US" altLang="zh-CN" sz="2200" dirty="0" smtClean="0">
                <a:solidFill>
                  <a:schemeClr val="tx1"/>
                </a:solidFill>
              </a:rPr>
              <a:t>Action</a:t>
            </a:r>
            <a:r>
              <a:rPr lang="zh-CN" altLang="en-US" sz="2200" dirty="0" smtClean="0">
                <a:solidFill>
                  <a:schemeClr val="tx1"/>
                </a:solidFill>
              </a:rPr>
              <a:t>可以被别的测试工程调用，而不可重用的</a:t>
            </a:r>
            <a:r>
              <a:rPr lang="en-US" altLang="zh-CN" sz="2200" dirty="0" smtClean="0">
                <a:solidFill>
                  <a:schemeClr val="tx1"/>
                </a:solidFill>
              </a:rPr>
              <a:t>Action</a:t>
            </a:r>
            <a:r>
              <a:rPr lang="zh-CN" altLang="en-US" sz="2200" dirty="0" smtClean="0">
                <a:solidFill>
                  <a:schemeClr val="tx1"/>
                </a:solidFill>
              </a:rPr>
              <a:t>只能被当前测试工程调用。</a:t>
            </a:r>
            <a:endParaRPr lang="en-US" altLang="zh-CN" sz="2200" dirty="0" smtClean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74" y="108818"/>
            <a:ext cx="2169908" cy="255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录制（</a:t>
            </a:r>
            <a:r>
              <a:rPr lang="en-US" altLang="zh-CN" dirty="0" smtClean="0"/>
              <a:t>Record</a:t>
            </a:r>
            <a:r>
              <a:rPr lang="zh-CN" altLang="en-US" dirty="0" smtClean="0"/>
              <a:t>）与回放（</a:t>
            </a:r>
            <a:r>
              <a:rPr lang="en-US" altLang="zh-CN" dirty="0" smtClean="0"/>
              <a:t>Run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atinLnBrk="1"/>
            <a:r>
              <a:rPr lang="zh-CN" altLang="en-US" sz="2400" dirty="0" smtClean="0">
                <a:solidFill>
                  <a:schemeClr val="tx1"/>
                </a:solidFill>
              </a:rPr>
              <a:t>录制</a:t>
            </a:r>
            <a:r>
              <a:rPr lang="zh-CN" altLang="en-US" sz="2400" dirty="0">
                <a:solidFill>
                  <a:schemeClr val="tx1"/>
                </a:solidFill>
              </a:rPr>
              <a:t>的</a:t>
            </a:r>
            <a:r>
              <a:rPr lang="zh-CN" altLang="en-US" sz="2400" dirty="0" smtClean="0">
                <a:solidFill>
                  <a:schemeClr val="tx1"/>
                </a:solidFill>
              </a:rPr>
              <a:t>时候，</a:t>
            </a:r>
            <a:r>
              <a:rPr lang="en-US" altLang="zh-CN" sz="2400" dirty="0" smtClean="0">
                <a:solidFill>
                  <a:schemeClr val="tx1"/>
                </a:solidFill>
              </a:rPr>
              <a:t>UFT</a:t>
            </a:r>
            <a:r>
              <a:rPr lang="zh-CN" altLang="en-US" sz="2400" dirty="0" smtClean="0">
                <a:solidFill>
                  <a:schemeClr val="tx1"/>
                </a:solidFill>
              </a:rPr>
              <a:t>将</a:t>
            </a:r>
            <a:r>
              <a:rPr lang="zh-CN" altLang="en-US" sz="2400" dirty="0">
                <a:solidFill>
                  <a:schemeClr val="tx1"/>
                </a:solidFill>
              </a:rPr>
              <a:t>我们操作过的所有</a:t>
            </a:r>
            <a:r>
              <a:rPr lang="zh-CN" altLang="en-US" sz="2400" dirty="0" smtClean="0">
                <a:solidFill>
                  <a:schemeClr val="tx1"/>
                </a:solidFill>
              </a:rPr>
              <a:t>对象（如按钮，文本输入框等）都</a:t>
            </a:r>
            <a:r>
              <a:rPr lang="zh-CN" altLang="en-US" sz="2400" dirty="0">
                <a:solidFill>
                  <a:schemeClr val="tx1"/>
                </a:solidFill>
              </a:rPr>
              <a:t>记录</a:t>
            </a:r>
            <a:r>
              <a:rPr lang="zh-CN" altLang="en-US" sz="2400" dirty="0" smtClean="0">
                <a:solidFill>
                  <a:schemeClr val="tx1"/>
                </a:solidFill>
              </a:rPr>
              <a:t>下来，保存</a:t>
            </a:r>
            <a:r>
              <a:rPr lang="zh-CN" altLang="en-US" sz="2400" dirty="0">
                <a:solidFill>
                  <a:schemeClr val="tx1"/>
                </a:solidFill>
              </a:rPr>
              <a:t>在</a:t>
            </a:r>
            <a:r>
              <a:rPr lang="zh-CN" altLang="en-US" sz="2400" dirty="0" smtClean="0">
                <a:solidFill>
                  <a:schemeClr val="tx1"/>
                </a:solidFill>
              </a:rPr>
              <a:t>对象存储库（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Object Repository </a:t>
            </a:r>
            <a:r>
              <a:rPr lang="zh-CN" altLang="en-US" sz="2400" dirty="0" smtClean="0">
                <a:solidFill>
                  <a:schemeClr val="tx1"/>
                </a:solidFill>
              </a:rPr>
              <a:t>）中，记录</a:t>
            </a:r>
            <a:r>
              <a:rPr lang="zh-CN" altLang="en-US" sz="2400" dirty="0">
                <a:solidFill>
                  <a:schemeClr val="tx1"/>
                </a:solidFill>
              </a:rPr>
              <a:t>的形式是一个逻辑名加上若干识别</a:t>
            </a:r>
            <a:r>
              <a:rPr lang="zh-CN" altLang="en-US" sz="2400" dirty="0" smtClean="0">
                <a:solidFill>
                  <a:schemeClr val="tx1"/>
                </a:solidFill>
              </a:rPr>
              <a:t>属性。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atinLnBrk="1"/>
            <a:r>
              <a:rPr lang="zh-CN" altLang="en-US" sz="2400" dirty="0" smtClean="0">
                <a:solidFill>
                  <a:schemeClr val="tx1"/>
                </a:solidFill>
              </a:rPr>
              <a:t>回放脚本时，</a:t>
            </a:r>
            <a:r>
              <a:rPr lang="en-US" altLang="zh-CN" sz="2400" dirty="0" smtClean="0">
                <a:solidFill>
                  <a:schemeClr val="tx1"/>
                </a:solidFill>
              </a:rPr>
              <a:t>UFT</a:t>
            </a:r>
            <a:r>
              <a:rPr lang="zh-CN" altLang="en-US" sz="2400" dirty="0" smtClean="0">
                <a:solidFill>
                  <a:schemeClr val="tx1"/>
                </a:solidFill>
              </a:rPr>
              <a:t>分析</a:t>
            </a:r>
            <a:r>
              <a:rPr lang="zh-CN" altLang="en-US" sz="2400" dirty="0">
                <a:solidFill>
                  <a:schemeClr val="tx1"/>
                </a:solidFill>
              </a:rPr>
              <a:t>该脚本要</a:t>
            </a:r>
            <a:r>
              <a:rPr lang="zh-CN" altLang="en-US" sz="2400" dirty="0" smtClean="0">
                <a:solidFill>
                  <a:schemeClr val="tx1"/>
                </a:solidFill>
              </a:rPr>
              <a:t>执行哪个对象</a:t>
            </a:r>
            <a:r>
              <a:rPr lang="zh-CN" altLang="en-US" sz="2400" dirty="0">
                <a:solidFill>
                  <a:schemeClr val="tx1"/>
                </a:solidFill>
              </a:rPr>
              <a:t>的</a:t>
            </a:r>
            <a:r>
              <a:rPr lang="zh-CN" altLang="en-US" sz="2400" dirty="0" smtClean="0">
                <a:solidFill>
                  <a:schemeClr val="tx1"/>
                </a:solidFill>
              </a:rPr>
              <a:t>操作，然后</a:t>
            </a:r>
            <a:r>
              <a:rPr lang="zh-CN" altLang="en-US" sz="2400" dirty="0">
                <a:solidFill>
                  <a:schemeClr val="tx1"/>
                </a:solidFill>
              </a:rPr>
              <a:t>根据该语句中的逻辑</a:t>
            </a:r>
            <a:r>
              <a:rPr lang="zh-CN" altLang="en-US" sz="2400" dirty="0" smtClean="0">
                <a:solidFill>
                  <a:schemeClr val="tx1"/>
                </a:solidFill>
              </a:rPr>
              <a:t>名，在</a:t>
            </a:r>
            <a:r>
              <a:rPr lang="zh-CN" altLang="en-US" sz="2400" dirty="0">
                <a:solidFill>
                  <a:schemeClr val="tx1"/>
                </a:solidFill>
              </a:rPr>
              <a:t>对象库中查找该对象的详细</a:t>
            </a:r>
            <a:r>
              <a:rPr lang="zh-CN" altLang="en-US" sz="2400" dirty="0" smtClean="0">
                <a:solidFill>
                  <a:schemeClr val="tx1"/>
                </a:solidFill>
              </a:rPr>
              <a:t>记录，然后</a:t>
            </a:r>
            <a:r>
              <a:rPr lang="zh-CN" altLang="en-US" sz="2400" dirty="0">
                <a:solidFill>
                  <a:schemeClr val="tx1"/>
                </a:solidFill>
              </a:rPr>
              <a:t>在运行</a:t>
            </a:r>
            <a:r>
              <a:rPr lang="zh-CN" altLang="en-US" sz="2400" dirty="0" smtClean="0">
                <a:solidFill>
                  <a:schemeClr val="tx1"/>
                </a:solidFill>
              </a:rPr>
              <a:t>的界面中找到</a:t>
            </a:r>
            <a:r>
              <a:rPr lang="zh-CN" altLang="en-US" sz="2400" dirty="0">
                <a:solidFill>
                  <a:schemeClr val="tx1"/>
                </a:solidFill>
              </a:rPr>
              <a:t>需要操作的</a:t>
            </a:r>
            <a:r>
              <a:rPr lang="zh-CN" altLang="en-US" sz="2400" dirty="0" smtClean="0">
                <a:solidFill>
                  <a:schemeClr val="tx1"/>
                </a:solidFill>
              </a:rPr>
              <a:t>对象，把</a:t>
            </a:r>
            <a:r>
              <a:rPr lang="zh-CN" altLang="en-US" sz="2400" dirty="0">
                <a:solidFill>
                  <a:schemeClr val="tx1"/>
                </a:solidFill>
              </a:rPr>
              <a:t>语句规定的操作施加在该对象</a:t>
            </a:r>
            <a:r>
              <a:rPr lang="zh-CN" altLang="en-US" sz="2400" dirty="0" smtClean="0">
                <a:solidFill>
                  <a:schemeClr val="tx1"/>
                </a:solidFill>
              </a:rPr>
              <a:t>上。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atinLnBrk="1"/>
            <a:r>
              <a:rPr lang="zh-CN" altLang="en-US" sz="2400" dirty="0" smtClean="0">
                <a:solidFill>
                  <a:schemeClr val="tx1"/>
                </a:solidFill>
              </a:rPr>
              <a:t>所以，一</a:t>
            </a:r>
            <a:r>
              <a:rPr lang="zh-CN" altLang="en-US" sz="2400" dirty="0">
                <a:solidFill>
                  <a:schemeClr val="tx1"/>
                </a:solidFill>
              </a:rPr>
              <a:t>个完整的脚本测试应该包括两</a:t>
            </a:r>
            <a:r>
              <a:rPr lang="zh-CN" altLang="en-US" sz="2400" dirty="0" smtClean="0">
                <a:solidFill>
                  <a:schemeClr val="tx1"/>
                </a:solidFill>
              </a:rPr>
              <a:t>部分，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测试</a:t>
            </a:r>
            <a:r>
              <a:rPr lang="zh-CN" altLang="en-US" sz="2400" dirty="0">
                <a:solidFill>
                  <a:schemeClr val="tx1"/>
                </a:solidFill>
              </a:rPr>
              <a:t>脚本的</a:t>
            </a:r>
            <a:r>
              <a:rPr lang="zh-CN" altLang="en-US" sz="2400" dirty="0" smtClean="0">
                <a:solidFill>
                  <a:schemeClr val="tx1"/>
                </a:solidFill>
              </a:rPr>
              <a:t>代码和对象存储库。（描述性编程除外）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95" y="1300428"/>
            <a:ext cx="7123809" cy="425714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57" y="2919844"/>
            <a:ext cx="4528484" cy="10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6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两种对象</a:t>
            </a:r>
            <a:r>
              <a:rPr lang="en-US" altLang="zh-CN" dirty="0" smtClean="0"/>
              <a:t>——</a:t>
            </a:r>
            <a:br>
              <a:rPr lang="en-US" altLang="zh-CN" dirty="0" smtClean="0"/>
            </a:br>
            <a:r>
              <a:rPr lang="zh-CN" altLang="en-US" dirty="0" smtClean="0"/>
              <a:t>测试对象 和 运行时对象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 smtClean="0">
                <a:solidFill>
                  <a:schemeClr val="tx1"/>
                </a:solidFill>
              </a:rPr>
              <a:t>对象存储库中可以查看所有测试对象</a:t>
            </a:r>
            <a:r>
              <a:rPr lang="en-US" altLang="zh-CN" sz="2200" dirty="0">
                <a:solidFill>
                  <a:schemeClr val="tx1"/>
                </a:solidFill>
              </a:rPr>
              <a:t>Test </a:t>
            </a:r>
            <a:r>
              <a:rPr lang="en-US" altLang="zh-CN" sz="2200" dirty="0" smtClean="0">
                <a:solidFill>
                  <a:schemeClr val="tx1"/>
                </a:solidFill>
              </a:rPr>
              <a:t>Object</a:t>
            </a:r>
            <a:r>
              <a:rPr lang="zh-CN" altLang="en-US" sz="2200" dirty="0" smtClean="0">
                <a:solidFill>
                  <a:schemeClr val="tx1"/>
                </a:solidFill>
              </a:rPr>
              <a:t>，简称</a:t>
            </a:r>
            <a:r>
              <a:rPr lang="en-US" altLang="zh-CN" sz="2200" dirty="0" smtClean="0">
                <a:solidFill>
                  <a:schemeClr val="tx1"/>
                </a:solidFill>
              </a:rPr>
              <a:t>TO</a:t>
            </a:r>
            <a:r>
              <a:rPr lang="zh-CN" altLang="en-US" sz="2200" dirty="0" smtClean="0">
                <a:solidFill>
                  <a:schemeClr val="tx1"/>
                </a:solidFill>
              </a:rPr>
              <a:t>，它们是</a:t>
            </a:r>
            <a:r>
              <a:rPr lang="en-US" altLang="zh-CN" sz="2200" dirty="0" smtClean="0">
                <a:solidFill>
                  <a:schemeClr val="tx1"/>
                </a:solidFill>
              </a:rPr>
              <a:t>UFT</a:t>
            </a:r>
            <a:r>
              <a:rPr lang="zh-CN" altLang="en-US" sz="2200" dirty="0" smtClean="0">
                <a:solidFill>
                  <a:schemeClr val="tx1"/>
                </a:solidFill>
              </a:rPr>
              <a:t>定义的一些类，用来代表被测应用的各种对象。这些对象的属性是静态的，即在测试运行时，输入的东西与它无关。可以说，测试</a:t>
            </a:r>
            <a:r>
              <a:rPr lang="zh-CN" altLang="en-US" sz="2200" dirty="0">
                <a:solidFill>
                  <a:schemeClr val="tx1"/>
                </a:solidFill>
              </a:rPr>
              <a:t>对象的属性是</a:t>
            </a:r>
            <a:r>
              <a:rPr lang="en-US" altLang="zh-CN" sz="2200" dirty="0">
                <a:solidFill>
                  <a:schemeClr val="tx1"/>
                </a:solidFill>
              </a:rPr>
              <a:t>UFT</a:t>
            </a:r>
            <a:r>
              <a:rPr lang="zh-CN" altLang="en-US" sz="2200" dirty="0">
                <a:solidFill>
                  <a:schemeClr val="tx1"/>
                </a:solidFill>
              </a:rPr>
              <a:t>为了识别在测试执行过程中的</a:t>
            </a:r>
            <a:r>
              <a:rPr lang="zh-CN" altLang="en-US" sz="2200" i="1" u="sng" dirty="0">
                <a:solidFill>
                  <a:schemeClr val="tx1"/>
                </a:solidFill>
              </a:rPr>
              <a:t>运行时对象</a:t>
            </a:r>
            <a:r>
              <a:rPr lang="zh-CN" altLang="en-US" sz="2200" dirty="0">
                <a:solidFill>
                  <a:schemeClr val="tx1"/>
                </a:solidFill>
              </a:rPr>
              <a:t>而保留在</a:t>
            </a:r>
            <a:r>
              <a:rPr lang="zh-CN" altLang="en-US" sz="2200" dirty="0" smtClean="0">
                <a:solidFill>
                  <a:schemeClr val="tx1"/>
                </a:solidFill>
              </a:rPr>
              <a:t>对象存储库</a:t>
            </a:r>
            <a:r>
              <a:rPr lang="zh-CN" altLang="en-US" sz="2200" dirty="0">
                <a:solidFill>
                  <a:schemeClr val="tx1"/>
                </a:solidFill>
              </a:rPr>
              <a:t>中的属性</a:t>
            </a:r>
            <a:r>
              <a:rPr lang="zh-CN" altLang="en-US" sz="2200" dirty="0" smtClean="0">
                <a:solidFill>
                  <a:schemeClr val="tx1"/>
                </a:solidFill>
              </a:rPr>
              <a:t>。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所谓运行时对象</a:t>
            </a:r>
            <a:r>
              <a:rPr lang="en-US" altLang="zh-CN" sz="2200" dirty="0">
                <a:solidFill>
                  <a:schemeClr val="tx1"/>
                </a:solidFill>
              </a:rPr>
              <a:t>Runtime </a:t>
            </a:r>
            <a:r>
              <a:rPr lang="en-US" altLang="zh-CN" sz="2200" dirty="0" smtClean="0">
                <a:solidFill>
                  <a:schemeClr val="tx1"/>
                </a:solidFill>
              </a:rPr>
              <a:t>Object</a:t>
            </a:r>
            <a:r>
              <a:rPr lang="zh-CN" altLang="en-US" sz="2200" dirty="0" smtClean="0">
                <a:solidFill>
                  <a:schemeClr val="tx1"/>
                </a:solidFill>
              </a:rPr>
              <a:t>，简称</a:t>
            </a:r>
            <a:r>
              <a:rPr lang="en-US" altLang="zh-CN" sz="2200" dirty="0" smtClean="0">
                <a:solidFill>
                  <a:schemeClr val="tx1"/>
                </a:solidFill>
              </a:rPr>
              <a:t>RO</a:t>
            </a:r>
            <a:r>
              <a:rPr lang="zh-CN" altLang="en-US" sz="2200" dirty="0" smtClean="0">
                <a:solidFill>
                  <a:schemeClr val="tx1"/>
                </a:solidFill>
              </a:rPr>
              <a:t>，是</a:t>
            </a:r>
            <a:r>
              <a:rPr lang="zh-CN" altLang="en-US" sz="2200" dirty="0">
                <a:solidFill>
                  <a:schemeClr val="tx1"/>
                </a:solidFill>
              </a:rPr>
              <a:t>实际的被测应用</a:t>
            </a:r>
            <a:r>
              <a:rPr lang="zh-CN" altLang="en-US" sz="2200" dirty="0" smtClean="0">
                <a:solidFill>
                  <a:schemeClr val="tx1"/>
                </a:solidFill>
              </a:rPr>
              <a:t>对象。在测试执行的过程中，是</a:t>
            </a:r>
            <a:r>
              <a:rPr lang="en-US" altLang="zh-CN" sz="2200" dirty="0" smtClean="0">
                <a:solidFill>
                  <a:schemeClr val="tx1"/>
                </a:solidFill>
              </a:rPr>
              <a:t>TO</a:t>
            </a:r>
            <a:r>
              <a:rPr lang="zh-CN" altLang="en-US" sz="2200" dirty="0" smtClean="0">
                <a:solidFill>
                  <a:schemeClr val="tx1"/>
                </a:solidFill>
              </a:rPr>
              <a:t>用来关联的对象。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虚拟对象（</a:t>
            </a:r>
            <a:r>
              <a:rPr lang="en-US" altLang="zh-CN" dirty="0"/>
              <a:t>Virtual Object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当我们在回放录制好的脚本时，会遇到有些对象不能识别的情况。此时可以考虑做一个虚拟对象来代替。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例如，</a:t>
            </a:r>
            <a:r>
              <a:rPr lang="en-US" altLang="zh-CN" sz="2200" dirty="0" smtClean="0">
                <a:solidFill>
                  <a:schemeClr val="tx1"/>
                </a:solidFill>
              </a:rPr>
              <a:t>UFT</a:t>
            </a:r>
            <a:r>
              <a:rPr lang="zh-CN" altLang="en-US" sz="2200" dirty="0" smtClean="0">
                <a:solidFill>
                  <a:schemeClr val="tx1"/>
                </a:solidFill>
              </a:rPr>
              <a:t>在</a:t>
            </a:r>
            <a:r>
              <a:rPr lang="zh-CN" altLang="en-US" sz="2200" dirty="0">
                <a:solidFill>
                  <a:schemeClr val="tx1"/>
                </a:solidFill>
              </a:rPr>
              <a:t>录制时把一个按钮（</a:t>
            </a:r>
            <a:r>
              <a:rPr lang="en-US" altLang="zh-CN" sz="2200" dirty="0">
                <a:solidFill>
                  <a:schemeClr val="tx1"/>
                </a:solidFill>
              </a:rPr>
              <a:t>button</a:t>
            </a:r>
            <a:r>
              <a:rPr lang="zh-CN" altLang="en-US" sz="2200" dirty="0">
                <a:solidFill>
                  <a:schemeClr val="tx1"/>
                </a:solidFill>
              </a:rPr>
              <a:t>）识别为一个图片</a:t>
            </a:r>
            <a:r>
              <a:rPr lang="zh-CN" altLang="en-US" sz="2200" dirty="0" smtClean="0">
                <a:solidFill>
                  <a:schemeClr val="tx1"/>
                </a:solidFill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</a:rPr>
              <a:t>image</a:t>
            </a:r>
            <a:r>
              <a:rPr lang="zh-CN" altLang="en-US" sz="2200" dirty="0">
                <a:solidFill>
                  <a:schemeClr val="tx1"/>
                </a:solidFill>
              </a:rPr>
              <a:t>），导致回放脚本时无法完成点击（</a:t>
            </a:r>
            <a:r>
              <a:rPr lang="en-US" altLang="zh-CN" sz="2200" dirty="0">
                <a:solidFill>
                  <a:schemeClr val="tx1"/>
                </a:solidFill>
              </a:rPr>
              <a:t>click</a:t>
            </a:r>
            <a:r>
              <a:rPr lang="zh-CN" altLang="en-US" sz="2200" dirty="0">
                <a:solidFill>
                  <a:schemeClr val="tx1"/>
                </a:solidFill>
              </a:rPr>
              <a:t>）操作。此时我们新建一个虚拟对象，并将它映射到按钮类标准对象上，即建立了一个虚拟按钮（</a:t>
            </a:r>
            <a:r>
              <a:rPr lang="en-US" altLang="zh-CN" sz="2200" dirty="0" err="1">
                <a:solidFill>
                  <a:schemeClr val="tx1"/>
                </a:solidFill>
              </a:rPr>
              <a:t>VirtualButton</a:t>
            </a:r>
            <a:r>
              <a:rPr lang="zh-CN" altLang="en-US" sz="2200" dirty="0">
                <a:solidFill>
                  <a:schemeClr val="tx1"/>
                </a:solidFill>
              </a:rPr>
              <a:t>）对象。</a:t>
            </a:r>
            <a:endParaRPr lang="en-US" altLang="zh-CN" sz="2200" dirty="0">
              <a:solidFill>
                <a:schemeClr val="tx1"/>
              </a:solidFill>
            </a:endParaRPr>
          </a:p>
          <a:p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7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564</TotalTime>
  <Words>1262</Words>
  <Application>Microsoft Office PowerPoint</Application>
  <PresentationFormat>全屏显示(4:3)</PresentationFormat>
  <Paragraphs>50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方正姚体</vt:lpstr>
      <vt:lpstr>华文新魏</vt:lpstr>
      <vt:lpstr>Arial</vt:lpstr>
      <vt:lpstr>Trebuchet MS</vt:lpstr>
      <vt:lpstr>Wingdings 3</vt:lpstr>
      <vt:lpstr>平面</vt:lpstr>
      <vt:lpstr>QTP自动化测试工具</vt:lpstr>
      <vt:lpstr>认识QTP</vt:lpstr>
      <vt:lpstr>继续认识QTP</vt:lpstr>
      <vt:lpstr>用户界面</vt:lpstr>
      <vt:lpstr>两种视图—— 关键字视图 和 专家视图</vt:lpstr>
      <vt:lpstr>新建测试</vt:lpstr>
      <vt:lpstr>录制（Record）与回放（Run）</vt:lpstr>
      <vt:lpstr>两种对象—— 测试对象 和 运行时对象</vt:lpstr>
      <vt:lpstr>虚拟对象（Virtual Object）</vt:lpstr>
      <vt:lpstr>虚拟对象（Virtual Object）</vt:lpstr>
      <vt:lpstr>对象侦测（Object Spy）</vt:lpstr>
      <vt:lpstr>设置检查点（Checkpoint）</vt:lpstr>
      <vt:lpstr>设置检查点（Checkpoint）</vt:lpstr>
      <vt:lpstr>参数化测试 和 迭代</vt:lpstr>
      <vt:lpstr>描述性编程</vt:lpstr>
      <vt:lpstr>谢谢观看！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QTP</dc:title>
  <dc:creator>曹奕飞</dc:creator>
  <cp:lastModifiedBy>曹奕飞</cp:lastModifiedBy>
  <cp:revision>49</cp:revision>
  <dcterms:created xsi:type="dcterms:W3CDTF">2017-03-28T04:59:21Z</dcterms:created>
  <dcterms:modified xsi:type="dcterms:W3CDTF">2017-03-29T14:30:55Z</dcterms:modified>
</cp:coreProperties>
</file>