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719" r:id="rId2"/>
    <p:sldId id="783" r:id="rId3"/>
    <p:sldId id="720" r:id="rId4"/>
    <p:sldId id="721" r:id="rId5"/>
    <p:sldId id="722" r:id="rId6"/>
    <p:sldId id="723" r:id="rId7"/>
    <p:sldId id="724" r:id="rId8"/>
    <p:sldId id="788" r:id="rId9"/>
    <p:sldId id="789" r:id="rId10"/>
    <p:sldId id="790" r:id="rId11"/>
    <p:sldId id="792" r:id="rId12"/>
    <p:sldId id="794" r:id="rId13"/>
    <p:sldId id="795" r:id="rId14"/>
    <p:sldId id="796" r:id="rId15"/>
    <p:sldId id="731" r:id="rId16"/>
    <p:sldId id="732" r:id="rId17"/>
    <p:sldId id="737" r:id="rId18"/>
    <p:sldId id="797" r:id="rId19"/>
    <p:sldId id="798" r:id="rId20"/>
    <p:sldId id="799" r:id="rId21"/>
    <p:sldId id="800" r:id="rId22"/>
    <p:sldId id="735" r:id="rId23"/>
    <p:sldId id="801" r:id="rId24"/>
    <p:sldId id="802" r:id="rId25"/>
    <p:sldId id="803" r:id="rId26"/>
    <p:sldId id="804" r:id="rId27"/>
    <p:sldId id="805" r:id="rId28"/>
    <p:sldId id="806" r:id="rId29"/>
    <p:sldId id="733" r:id="rId30"/>
    <p:sldId id="807" r:id="rId31"/>
    <p:sldId id="808" r:id="rId32"/>
    <p:sldId id="738" r:id="rId33"/>
    <p:sldId id="739" r:id="rId34"/>
    <p:sldId id="809" r:id="rId35"/>
    <p:sldId id="810" r:id="rId36"/>
    <p:sldId id="811" r:id="rId37"/>
    <p:sldId id="742" r:id="rId38"/>
    <p:sldId id="743" r:id="rId39"/>
    <p:sldId id="744" r:id="rId40"/>
    <p:sldId id="747" r:id="rId41"/>
    <p:sldId id="748" r:id="rId42"/>
    <p:sldId id="750" r:id="rId43"/>
    <p:sldId id="749" r:id="rId44"/>
    <p:sldId id="751" r:id="rId45"/>
    <p:sldId id="752" r:id="rId46"/>
    <p:sldId id="754" r:id="rId47"/>
    <p:sldId id="812" r:id="rId48"/>
    <p:sldId id="755" r:id="rId49"/>
    <p:sldId id="814" r:id="rId50"/>
    <p:sldId id="813" r:id="rId51"/>
    <p:sldId id="759" r:id="rId52"/>
    <p:sldId id="762" r:id="rId53"/>
    <p:sldId id="816" r:id="rId54"/>
    <p:sldId id="817" r:id="rId55"/>
    <p:sldId id="818" r:id="rId56"/>
    <p:sldId id="819" r:id="rId57"/>
    <p:sldId id="820" r:id="rId58"/>
    <p:sldId id="821" r:id="rId59"/>
    <p:sldId id="822" r:id="rId60"/>
    <p:sldId id="823" r:id="rId61"/>
    <p:sldId id="832" r:id="rId62"/>
    <p:sldId id="824" r:id="rId63"/>
    <p:sldId id="825" r:id="rId64"/>
    <p:sldId id="830" r:id="rId65"/>
    <p:sldId id="831" r:id="rId66"/>
    <p:sldId id="767" r:id="rId67"/>
    <p:sldId id="833" r:id="rId68"/>
    <p:sldId id="836" r:id="rId69"/>
    <p:sldId id="838" r:id="rId70"/>
    <p:sldId id="839" r:id="rId71"/>
    <p:sldId id="840" r:id="rId72"/>
    <p:sldId id="768" r:id="rId73"/>
    <p:sldId id="841" r:id="rId74"/>
    <p:sldId id="770" r:id="rId75"/>
    <p:sldId id="842" r:id="rId76"/>
    <p:sldId id="850" r:id="rId77"/>
    <p:sldId id="852" r:id="rId78"/>
    <p:sldId id="853" r:id="rId79"/>
    <p:sldId id="854" r:id="rId80"/>
    <p:sldId id="855" r:id="rId81"/>
    <p:sldId id="856" r:id="rId82"/>
    <p:sldId id="857" r:id="rId83"/>
    <p:sldId id="843" r:id="rId84"/>
    <p:sldId id="844" r:id="rId85"/>
    <p:sldId id="858" r:id="rId86"/>
    <p:sldId id="848" r:id="rId87"/>
    <p:sldId id="859" r:id="rId88"/>
    <p:sldId id="777" r:id="rId89"/>
    <p:sldId id="772" r:id="rId90"/>
    <p:sldId id="773" r:id="rId91"/>
    <p:sldId id="774" r:id="rId92"/>
    <p:sldId id="775" r:id="rId93"/>
    <p:sldId id="780" r:id="rId94"/>
    <p:sldId id="776" r:id="rId95"/>
    <p:sldId id="778" r:id="rId96"/>
    <p:sldId id="779" r:id="rId97"/>
    <p:sldId id="781" r:id="rId98"/>
    <p:sldId id="782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B83010"/>
    <a:srgbClr val="664E9C"/>
    <a:srgbClr val="39BCB8"/>
    <a:srgbClr val="39BBB6"/>
    <a:srgbClr val="49C1BE"/>
    <a:srgbClr val="B5A8D3"/>
    <a:srgbClr val="EE5835"/>
    <a:srgbClr val="2D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50" y="84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java2s.com/Code/Jar/t/Downloadtomcatdbcp800rc1jar.htm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841370" y="652004"/>
            <a:ext cx="7451834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 비즈니스 로직 처리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매우 중요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!!!)</a:t>
            </a:r>
            <a:endParaRPr lang="ko-KR" altLang="en-US" sz="2800" spc="-1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841370" y="1826592"/>
            <a:ext cx="7677509" cy="408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회원목록 조회 구현</a:t>
            </a:r>
          </a:p>
          <a:p>
            <a:pPr>
              <a:lnSpc>
                <a:spcPct val="165000"/>
              </a:lnSpc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오라클 데이터베이스 테이블 설계 및 구현</a:t>
            </a:r>
          </a:p>
          <a:p>
            <a:pPr>
              <a:lnSpc>
                <a:spcPct val="165000"/>
              </a:lnSpc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 및 오라클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JDBC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드라이버 라이브러리 구성</a:t>
            </a:r>
          </a:p>
          <a:p>
            <a:pPr>
              <a:lnSpc>
                <a:spcPct val="165000"/>
              </a:lnSpc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JDBC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Tomcat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라이브러리를 이용한 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연결 구성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29F6-D1E5-4143-B0B5-854CB7331CEA}"/>
              </a:ext>
            </a:extLst>
          </p:cNvPr>
          <p:cNvSpPr txBox="1"/>
          <p:nvPr/>
        </p:nvSpPr>
        <p:spPr>
          <a:xfrm>
            <a:off x="665791" y="1491338"/>
            <a:ext cx="77775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SQL*Developer </a:t>
            </a:r>
            <a:r>
              <a:rPr lang="ko-KR" altLang="en-US" sz="1600" dirty="0"/>
              <a:t>에 생성한 </a:t>
            </a:r>
            <a:r>
              <a:rPr lang="en-US" altLang="ko-KR" sz="1600" dirty="0"/>
              <a:t>myuser </a:t>
            </a:r>
            <a:r>
              <a:rPr lang="ko-KR" altLang="en-US" sz="1600" dirty="0"/>
              <a:t>계정으로 접속할 수 있는 </a:t>
            </a:r>
            <a:r>
              <a:rPr lang="en-US" altLang="ko-KR" sz="1600" dirty="0"/>
              <a:t>MYUSER_CONN </a:t>
            </a:r>
            <a:r>
              <a:rPr lang="ko-KR" altLang="en-US" sz="1600" dirty="0"/>
              <a:t>접속 생성</a:t>
            </a:r>
            <a:endParaRPr lang="en-US" altLang="ko-KR" sz="16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: oracle4U</a:t>
            </a:r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호스트이름</a:t>
            </a:r>
            <a:r>
              <a:rPr lang="en-US" altLang="ko-KR" sz="1200" dirty="0"/>
              <a:t>: </a:t>
            </a:r>
            <a:r>
              <a:rPr lang="ko-KR" altLang="en-US" sz="1200" dirty="0"/>
              <a:t>접속할 오라클 서비스가 구현된 서버의 </a:t>
            </a:r>
            <a:r>
              <a:rPr lang="en-US" altLang="ko-KR" sz="1200" dirty="0"/>
              <a:t>IP</a:t>
            </a:r>
            <a:r>
              <a:rPr lang="ko-KR" altLang="en-US" sz="1200" dirty="0"/>
              <a:t>주소를 설정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포트</a:t>
            </a:r>
            <a:r>
              <a:rPr lang="en-US" altLang="ko-KR" sz="1200" dirty="0"/>
              <a:t>: </a:t>
            </a:r>
            <a:r>
              <a:rPr lang="ko-KR" altLang="en-US" sz="1200" dirty="0"/>
              <a:t>접속할 오라클 서비스에 구성된 리스너 서비스 포트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6F85-81C7-4C52-9CB7-7FDF9D2FA1E8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47E55-0082-4573-BFFB-DFFBD46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27" y="2409941"/>
            <a:ext cx="6481347" cy="41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29F6-D1E5-4143-B0B5-854CB7331CEA}"/>
              </a:ext>
            </a:extLst>
          </p:cNvPr>
          <p:cNvSpPr txBox="1"/>
          <p:nvPr/>
        </p:nvSpPr>
        <p:spPr>
          <a:xfrm>
            <a:off x="505119" y="1491338"/>
            <a:ext cx="833976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SQL*Developer </a:t>
            </a:r>
            <a:r>
              <a:rPr lang="ko-KR" altLang="en-US" sz="1600" dirty="0"/>
              <a:t>에서 </a:t>
            </a:r>
            <a:r>
              <a:rPr lang="en-US" altLang="ko-KR" sz="1600" dirty="0"/>
              <a:t>myuser </a:t>
            </a:r>
            <a:r>
              <a:rPr lang="ko-KR" altLang="en-US" sz="1600" dirty="0"/>
              <a:t>로 접속 후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다음의 </a:t>
            </a:r>
            <a:r>
              <a:rPr lang="en-US" altLang="ko-KR" sz="1600" dirty="0"/>
              <a:t>SQL</a:t>
            </a:r>
            <a:r>
              <a:rPr lang="ko-KR" altLang="en-US" sz="1600" dirty="0"/>
              <a:t>을 실행하여 </a:t>
            </a:r>
            <a:r>
              <a:rPr lang="en-US" altLang="ko-KR" sz="1600" dirty="0" err="1"/>
              <a:t>tbl_member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테이블을 </a:t>
            </a:r>
            <a:r>
              <a:rPr lang="en-US" altLang="ko-KR" sz="1600" dirty="0"/>
              <a:t>myuser</a:t>
            </a:r>
            <a:r>
              <a:rPr lang="ko-KR" altLang="en-US" sz="1600" dirty="0"/>
              <a:t> 소유로 생성</a:t>
            </a:r>
            <a:endParaRPr lang="en-US" altLang="ko-KR" sz="16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--myuser.tbl_member </a:t>
            </a:r>
            <a:r>
              <a:rPr lang="ko-KR" altLang="en-US" sz="1400" dirty="0"/>
              <a:t>테이블 생성</a:t>
            </a:r>
            <a:endParaRPr lang="en-US" altLang="ko-KR" sz="1400" dirty="0"/>
          </a:p>
          <a:p>
            <a:endParaRPr lang="en-US" altLang="ko-KR" sz="1400" dirty="0"/>
          </a:p>
          <a:p>
            <a:pPr latinLnBrk="1"/>
            <a:r>
              <a:rPr lang="en-US" altLang="ko-KR" sz="1400" dirty="0"/>
              <a:t>CREATE TABLE myuser.tbl_member (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mid  VARCHAR2(50),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mpassword  VARCHAR2(50),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mname  VARCHAR2(50),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memail  VARCHAR2(100),</a:t>
            </a:r>
            <a:endParaRPr lang="ko-KR" altLang="ko-KR" sz="1400" dirty="0"/>
          </a:p>
          <a:p>
            <a:pPr latinLnBrk="1"/>
            <a:r>
              <a:rPr lang="en-US" altLang="ko-KR" sz="1400" dirty="0" err="1"/>
              <a:t>mjoindate</a:t>
            </a:r>
            <a:r>
              <a:rPr lang="en-US" altLang="ko-KR" sz="1400" dirty="0"/>
              <a:t>  DATE DEFAULT SYSDATE NOT NULL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)TABLESPACE users;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 </a:t>
            </a:r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--</a:t>
            </a:r>
            <a:r>
              <a:rPr lang="ko-KR" altLang="ko-KR" sz="1400" dirty="0"/>
              <a:t>기본키 </a:t>
            </a:r>
            <a:r>
              <a:rPr lang="ko-KR" altLang="en-US" sz="1400" dirty="0"/>
              <a:t>제약조건 </a:t>
            </a:r>
            <a:r>
              <a:rPr lang="ko-KR" altLang="ko-KR" sz="1400" dirty="0"/>
              <a:t>추가</a:t>
            </a:r>
            <a:endParaRPr lang="en-US" altLang="ko-KR" sz="1400" dirty="0"/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ADD CONSTRAINT </a:t>
            </a:r>
            <a:r>
              <a:rPr lang="en-US" altLang="ko-KR" sz="1400" dirty="0" err="1"/>
              <a:t>pk_mid_member</a:t>
            </a:r>
            <a:r>
              <a:rPr lang="en-US" altLang="ko-KR" sz="1400" dirty="0"/>
              <a:t> PRIMARY KEY(mid) ;</a:t>
            </a:r>
            <a:endParaRPr lang="ko-KR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D4F3A-E171-4F19-983B-42E26F0A4F94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50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29F6-D1E5-4143-B0B5-854CB7331CEA}"/>
              </a:ext>
            </a:extLst>
          </p:cNvPr>
          <p:cNvSpPr txBox="1"/>
          <p:nvPr/>
        </p:nvSpPr>
        <p:spPr>
          <a:xfrm>
            <a:off x="577543" y="1491339"/>
            <a:ext cx="8339769" cy="49552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tbl_member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 생성 계속</a:t>
            </a:r>
            <a:endParaRPr lang="en-US" altLang="ko-KR" sz="1600" dirty="0"/>
          </a:p>
          <a:p>
            <a:endParaRPr lang="en-US" altLang="ko-KR" sz="1200" dirty="0"/>
          </a:p>
          <a:p>
            <a:pPr latinLnBrk="1"/>
            <a:endParaRPr lang="ko-KR" altLang="ko-KR" sz="1200" dirty="0"/>
          </a:p>
          <a:p>
            <a:pPr latinLnBrk="1"/>
            <a:r>
              <a:rPr lang="en-US" altLang="ko-KR" sz="1400" dirty="0"/>
              <a:t>-- mname, mpassword  </a:t>
            </a:r>
            <a:r>
              <a:rPr lang="ko-KR" altLang="en-US" sz="1400" dirty="0"/>
              <a:t>컬럼에 </a:t>
            </a:r>
            <a:r>
              <a:rPr lang="en-US" altLang="ko-KR" sz="1400" dirty="0"/>
              <a:t>NOT NULL </a:t>
            </a:r>
            <a:r>
              <a:rPr lang="ko-KR" altLang="ko-KR" sz="1400" dirty="0"/>
              <a:t>제약조건 추가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MODIFY (mname CONSTRAINT </a:t>
            </a:r>
            <a:r>
              <a:rPr lang="en-US" altLang="ko-KR" sz="1400" dirty="0" err="1"/>
              <a:t>nn_mname_member</a:t>
            </a:r>
            <a:r>
              <a:rPr lang="en-US" altLang="ko-KR" sz="1400" dirty="0"/>
              <a:t> NOT NULL);</a:t>
            </a:r>
            <a:endParaRPr lang="ko-KR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MODIFY (mpassword NOT NULL);</a:t>
            </a:r>
            <a:endParaRPr lang="ko-KR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-- memail </a:t>
            </a:r>
            <a:r>
              <a:rPr lang="ko-KR" altLang="ko-KR" sz="1400" dirty="0"/>
              <a:t>컬럼에</a:t>
            </a:r>
            <a:r>
              <a:rPr lang="en-US" altLang="ko-KR" sz="1400" dirty="0"/>
              <a:t> UNIQUE </a:t>
            </a:r>
            <a:r>
              <a:rPr lang="ko-KR" altLang="en-US" sz="1400" dirty="0"/>
              <a:t>제약조건 추가</a:t>
            </a:r>
            <a:endParaRPr lang="en-US" altLang="ko-KR" sz="1400" dirty="0"/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ADD CONSTRAINT </a:t>
            </a:r>
            <a:r>
              <a:rPr lang="en-US" altLang="ko-KR" sz="1400" dirty="0" err="1"/>
              <a:t>uk_memail_member</a:t>
            </a:r>
            <a:r>
              <a:rPr lang="en-US" altLang="ko-KR" sz="1400" dirty="0"/>
              <a:t> UNIQUE(memail) ;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 </a:t>
            </a:r>
          </a:p>
          <a:p>
            <a:pPr latinLnBrk="1"/>
            <a:r>
              <a:rPr lang="en-US" altLang="ko-KR" sz="1400" dirty="0"/>
              <a:t>-- memail </a:t>
            </a:r>
            <a:r>
              <a:rPr lang="ko-KR" altLang="ko-KR" sz="1400" dirty="0"/>
              <a:t>컬럼에</a:t>
            </a:r>
            <a:r>
              <a:rPr lang="en-US" altLang="ko-KR" sz="1400" dirty="0"/>
              <a:t> NOT NULL </a:t>
            </a:r>
            <a:r>
              <a:rPr lang="ko-KR" altLang="en-US" sz="1400" dirty="0"/>
              <a:t>제약조건 추가</a:t>
            </a:r>
            <a:endParaRPr lang="en-US" altLang="ko-KR" sz="1400" dirty="0"/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MODIFY memail NOT NULL ;</a:t>
            </a:r>
            <a:endParaRPr lang="ko-KR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CE6B4-9247-414C-A9D7-3D79B3D30DDF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63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29F6-D1E5-4143-B0B5-854CB7331CEA}"/>
              </a:ext>
            </a:extLst>
          </p:cNvPr>
          <p:cNvSpPr txBox="1"/>
          <p:nvPr/>
        </p:nvSpPr>
        <p:spPr>
          <a:xfrm>
            <a:off x="566640" y="1491338"/>
            <a:ext cx="5592620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tbl_member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 생성 계속</a:t>
            </a:r>
            <a:endParaRPr lang="en-US" altLang="ko-KR" sz="1600" dirty="0"/>
          </a:p>
          <a:p>
            <a:endParaRPr lang="en-US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--memail </a:t>
            </a:r>
            <a:r>
              <a:rPr lang="ko-KR" altLang="en-US" sz="1400" dirty="0"/>
              <a:t>컬럼에 </a:t>
            </a:r>
            <a:r>
              <a:rPr lang="en-US" altLang="ko-KR" sz="1400" dirty="0"/>
              <a:t>check </a:t>
            </a:r>
            <a:r>
              <a:rPr lang="ko-KR" altLang="en-US" sz="1400" dirty="0"/>
              <a:t>제약조건 추가</a:t>
            </a:r>
            <a:endParaRPr lang="ko-KR" altLang="ko-KR" sz="1400" dirty="0"/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ADD CONSTRAINT </a:t>
            </a:r>
            <a:r>
              <a:rPr lang="en-US" altLang="ko-KR" sz="1400" dirty="0" err="1"/>
              <a:t>ck_memail_member</a:t>
            </a:r>
            <a:r>
              <a:rPr lang="en-US" altLang="ko-KR" sz="1400" dirty="0"/>
              <a:t> CHECK( INSTR(memail, '@') &gt;1 );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 </a:t>
            </a:r>
          </a:p>
          <a:p>
            <a:pPr latinLnBrk="1"/>
            <a:endParaRPr lang="ko-KR" altLang="ko-KR" sz="1400" dirty="0"/>
          </a:p>
          <a:p>
            <a:pPr latinLnBrk="1"/>
            <a:r>
              <a:rPr lang="en-US" altLang="ko-KR" sz="1400" dirty="0"/>
              <a:t>-- </a:t>
            </a:r>
            <a:r>
              <a:rPr lang="ko-KR" altLang="ko-KR" sz="1400" dirty="0"/>
              <a:t>제약조건 이름 변경</a:t>
            </a:r>
          </a:p>
          <a:p>
            <a:pPr latinLnBrk="1"/>
            <a:r>
              <a:rPr lang="en-US" altLang="ko-KR" sz="1400" dirty="0"/>
              <a:t>-- 1. </a:t>
            </a:r>
            <a:r>
              <a:rPr lang="ko-KR" altLang="ko-KR" sz="1400" dirty="0"/>
              <a:t>기존 이름 확인</a:t>
            </a:r>
            <a:r>
              <a:rPr lang="en-US" altLang="ko-KR" sz="1400" dirty="0"/>
              <a:t> : SYS_C007462  , MPASSWORD, NOT NULL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-- 2. </a:t>
            </a:r>
            <a:r>
              <a:rPr lang="ko-KR" altLang="ko-KR" sz="1400" dirty="0"/>
              <a:t>이름 변경</a:t>
            </a:r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RENAME CONSTRAINT SYS_C007462 TO NN_MPW_MEMBER ;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 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-- </a:t>
            </a:r>
            <a:r>
              <a:rPr lang="ko-KR" altLang="ko-KR" sz="1400" dirty="0"/>
              <a:t>제약조건 삭제</a:t>
            </a:r>
          </a:p>
          <a:p>
            <a:pPr latinLnBrk="1"/>
            <a:r>
              <a:rPr lang="en-US" altLang="ko-KR" sz="1400" dirty="0"/>
              <a:t>-- 1. </a:t>
            </a:r>
            <a:r>
              <a:rPr lang="ko-KR" altLang="ko-KR" sz="1400" dirty="0"/>
              <a:t>삭제할 제약조건 이름 확인</a:t>
            </a:r>
            <a:r>
              <a:rPr lang="en-US" altLang="ko-KR" sz="1400" dirty="0"/>
              <a:t> : CK_MEMAIL_MEMBER</a:t>
            </a:r>
            <a:endParaRPr lang="ko-KR" altLang="ko-KR" sz="1400" dirty="0"/>
          </a:p>
          <a:p>
            <a:pPr latinLnBrk="1"/>
            <a:r>
              <a:rPr lang="en-US" altLang="ko-KR" sz="1400" dirty="0"/>
              <a:t>-- 2. </a:t>
            </a:r>
            <a:r>
              <a:rPr lang="ko-KR" altLang="ko-KR" sz="1400" dirty="0"/>
              <a:t>제약조건 삭제</a:t>
            </a:r>
          </a:p>
          <a:p>
            <a:pPr latinLnBrk="1"/>
            <a:r>
              <a:rPr lang="en-US" altLang="ko-KR" sz="1400" dirty="0"/>
              <a:t>ALTER TABLE myuser.tbl_member</a:t>
            </a:r>
            <a:endParaRPr lang="ko-KR" altLang="ko-KR" sz="1400" dirty="0"/>
          </a:p>
          <a:p>
            <a:r>
              <a:rPr lang="en-US" altLang="ko-KR" sz="1400" dirty="0"/>
              <a:t>DROP CONSTRAINT CK_MEMAIL_MEMBER ;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28C2-B3E9-48CA-94A4-FDB02F38C4F3}"/>
              </a:ext>
            </a:extLst>
          </p:cNvPr>
          <p:cNvSpPr txBox="1"/>
          <p:nvPr/>
        </p:nvSpPr>
        <p:spPr>
          <a:xfrm>
            <a:off x="5100313" y="4692215"/>
            <a:ext cx="3922918" cy="1231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SQL*</a:t>
            </a:r>
            <a:r>
              <a:rPr lang="en-US" altLang="ko-KR" sz="1400" dirty="0" err="1"/>
              <a:t>Develoepr</a:t>
            </a:r>
            <a:r>
              <a:rPr lang="ko-KR" altLang="en-US" sz="1400" dirty="0"/>
              <a:t>에서 제약조건 이름 확인</a:t>
            </a:r>
            <a:endParaRPr lang="en-US" altLang="ko-KR" sz="14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왼쪽의 접속 창에서 </a:t>
            </a:r>
            <a:r>
              <a:rPr lang="en-US" altLang="ko-KR" sz="1200" dirty="0" err="1"/>
              <a:t>myuser_conn</a:t>
            </a:r>
            <a:r>
              <a:rPr lang="en-US" altLang="ko-KR" sz="1200" dirty="0"/>
              <a:t> </a:t>
            </a:r>
            <a:r>
              <a:rPr lang="ko-KR" altLang="en-US" sz="1200" dirty="0"/>
              <a:t>의 테이블 항목 확장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tbl_member</a:t>
            </a:r>
            <a:r>
              <a:rPr lang="ko-KR" altLang="en-US" sz="1200" dirty="0">
                <a:sym typeface="Wingdings" panose="05000000000000000000" pitchFamily="2" charset="2"/>
              </a:rPr>
              <a:t> 테이블 선택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 </a:t>
            </a:r>
            <a:r>
              <a:rPr lang="ko-KR" altLang="en-US" sz="1200" dirty="0">
                <a:sym typeface="Wingdings" panose="05000000000000000000" pitchFamily="2" charset="2"/>
              </a:rPr>
              <a:t>오른편에 표시된 </a:t>
            </a:r>
            <a:r>
              <a:rPr lang="en-US" altLang="ko-KR" sz="1200" dirty="0" err="1">
                <a:sym typeface="Wingdings" panose="05000000000000000000" pitchFamily="2" charset="2"/>
              </a:rPr>
              <a:t>tbl_member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테이블 창에서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    </a:t>
            </a:r>
            <a:r>
              <a:rPr lang="ko-KR" altLang="en-US" sz="1200" dirty="0">
                <a:sym typeface="Wingdings" panose="05000000000000000000" pitchFamily="2" charset="2"/>
              </a:rPr>
              <a:t>제약조건 탭 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제약조건의 유형과 이름을 확인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8AEF5-CBA3-4EFD-BBC5-F96FCA1DCAF7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3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F29F6-D1E5-4143-B0B5-854CB7331CEA}"/>
              </a:ext>
            </a:extLst>
          </p:cNvPr>
          <p:cNvSpPr txBox="1"/>
          <p:nvPr/>
        </p:nvSpPr>
        <p:spPr>
          <a:xfrm>
            <a:off x="505119" y="1491338"/>
            <a:ext cx="7568589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myuser.tbl_member </a:t>
            </a:r>
            <a:r>
              <a:rPr lang="ko-KR" altLang="en-US" sz="1600" dirty="0"/>
              <a:t>테이블에 테스트 데이터 입력</a:t>
            </a:r>
            <a:endParaRPr lang="en-US" altLang="ko-KR" sz="1600" dirty="0"/>
          </a:p>
          <a:p>
            <a:endParaRPr lang="en-US" altLang="ko-KR" sz="1400" dirty="0"/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1400" dirty="0"/>
              <a:t>-- myuser.tbl_member </a:t>
            </a:r>
            <a:r>
              <a:rPr lang="ko-KR" altLang="en-US" sz="1400" dirty="0"/>
              <a:t>테이블에 테스트 데이터 입력</a:t>
            </a:r>
          </a:p>
          <a:p>
            <a:pPr latinLnBrk="1"/>
            <a:endParaRPr lang="ko-KR" altLang="en-US" sz="1400" dirty="0"/>
          </a:p>
          <a:p>
            <a:pPr latinLnBrk="1"/>
            <a:r>
              <a:rPr lang="en-US" altLang="ko-KR" sz="1400" dirty="0"/>
              <a:t>INSERT INTO myuser.tbl_member VALUES ('hong','1111','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','hong@gmail.com', default);</a:t>
            </a:r>
          </a:p>
          <a:p>
            <a:pPr latinLnBrk="1"/>
            <a:r>
              <a:rPr lang="en-US" altLang="ko-KR" sz="1400" dirty="0"/>
              <a:t>INSERT INTO myuser.tbl_member VALUES ('lee','1111','</a:t>
            </a:r>
            <a:r>
              <a:rPr lang="ko-KR" altLang="en-US" sz="1400" dirty="0"/>
              <a:t>이순신</a:t>
            </a:r>
            <a:r>
              <a:rPr lang="en-US" altLang="ko-KR" sz="1400" dirty="0"/>
              <a:t>','lee@test.com', default);</a:t>
            </a:r>
          </a:p>
          <a:p>
            <a:pPr latinLnBrk="1"/>
            <a:r>
              <a:rPr lang="en-US" altLang="ko-KR" sz="1400" dirty="0"/>
              <a:t>INSERT INTO myuser.tbl_member VALUES ('kim','1111','</a:t>
            </a:r>
            <a:r>
              <a:rPr lang="ko-KR" altLang="en-US" sz="1400" dirty="0"/>
              <a:t>김유신</a:t>
            </a:r>
            <a:r>
              <a:rPr lang="en-US" altLang="ko-KR" sz="1400" dirty="0"/>
              <a:t>','kim@jweb.com', default);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COMMIT ;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SELECT * FROM myuser.tbl_member ;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INSERT INTO myuser.tbl_member </a:t>
            </a:r>
          </a:p>
          <a:p>
            <a:pPr latinLnBrk="1"/>
            <a:r>
              <a:rPr lang="en-US" altLang="ko-KR" sz="1400" dirty="0"/>
              <a:t>   SELECT lower(last_name), '1212', UPPER(first_name),</a:t>
            </a:r>
          </a:p>
          <a:p>
            <a:pPr latinLnBrk="1"/>
            <a:r>
              <a:rPr lang="en-US" altLang="ko-KR" sz="1400" dirty="0"/>
              <a:t>          lower(email)||'@gmail.com', hire_date</a:t>
            </a:r>
          </a:p>
          <a:p>
            <a:pPr latinLnBrk="1"/>
            <a:r>
              <a:rPr lang="en-US" altLang="ko-KR" sz="1400" dirty="0"/>
              <a:t>   FROM hr.employees</a:t>
            </a:r>
          </a:p>
          <a:p>
            <a:pPr latinLnBrk="1"/>
            <a:r>
              <a:rPr lang="en-US" altLang="ko-KR" sz="1400" dirty="0"/>
              <a:t>   WHERE department_id=30 ;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COMMIT ;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SELECT * FROM myuser.tbl_member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5E85E-150A-4F92-B2F9-92C27B7AE7D7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5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0748"/>
            <a:ext cx="78338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5. Dynamic Web Project </a:t>
            </a:r>
            <a:r>
              <a:rPr lang="ko-KR" altLang="en-US" sz="1200" b="1" dirty="0">
                <a:latin typeface="+mj-ea"/>
              </a:rPr>
              <a:t>로 </a:t>
            </a:r>
            <a:r>
              <a:rPr lang="en-US" altLang="ko-KR" sz="1200" b="1" dirty="0">
                <a:latin typeface="+mj-ea"/>
              </a:rPr>
              <a:t>pro07 </a:t>
            </a:r>
            <a:r>
              <a:rPr lang="ko-KR" altLang="en-US" sz="1200" b="1" dirty="0">
                <a:latin typeface="+mj-ea"/>
              </a:rPr>
              <a:t>프로젝트를</a:t>
            </a:r>
            <a:r>
              <a:rPr lang="ko-KR" altLang="en-US" sz="1200" dirty="0">
                <a:latin typeface="+mj-ea"/>
              </a:rPr>
              <a:t> 생성</a:t>
            </a:r>
            <a:endParaRPr lang="en-US" altLang="ko-KR" sz="1200" dirty="0">
              <a:latin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b="1" dirty="0">
                <a:latin typeface="+mj-ea"/>
                <a:ea typeface="+mj-ea"/>
              </a:rPr>
              <a:t>생성된 </a:t>
            </a:r>
            <a:r>
              <a:rPr lang="en-US" altLang="ko-KR" sz="1200" b="1" dirty="0">
                <a:latin typeface="+mj-ea"/>
                <a:ea typeface="+mj-ea"/>
              </a:rPr>
              <a:t>pro07 </a:t>
            </a:r>
            <a:r>
              <a:rPr lang="ko-KR" altLang="en-US" sz="1200" b="1" dirty="0">
                <a:latin typeface="+mj-ea"/>
                <a:ea typeface="+mj-ea"/>
              </a:rPr>
              <a:t>동적 웹 프로젝트에 </a:t>
            </a:r>
            <a:r>
              <a:rPr lang="en-US" altLang="ko-KR" sz="1200" b="1" dirty="0">
                <a:latin typeface="+mj-ea"/>
                <a:ea typeface="+mj-ea"/>
              </a:rPr>
              <a:t>OJDBC </a:t>
            </a:r>
            <a:r>
              <a:rPr lang="ko-KR" altLang="en-US" sz="1200" b="1" dirty="0">
                <a:latin typeface="+mj-ea"/>
                <a:ea typeface="+mj-ea"/>
              </a:rPr>
              <a:t>라이브러리 사용 구성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프로그램 작성 시에 필요한 데이터를 데이터베이스로부터 가져오거나 저장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수정하기 위해서는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먼저 접속을 해야 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이를 위해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오라클 데이터베이스 접속에 필요한 라이브러리인 </a:t>
            </a:r>
            <a:r>
              <a:rPr lang="en-US" altLang="ko-KR" sz="1200" dirty="0">
                <a:latin typeface="+mj-ea"/>
                <a:ea typeface="+mj-ea"/>
              </a:rPr>
              <a:t>Oracle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Java Database Connectivity(OJDBC)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를 프로젝트에 구성합니다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OJDBC</a:t>
            </a:r>
            <a:r>
              <a:rPr lang="ko-KR" altLang="en-US" sz="1200" dirty="0">
                <a:latin typeface="+mj-ea"/>
                <a:ea typeface="+mj-ea"/>
              </a:rPr>
              <a:t>를 아래의 오라클 사이트로부터 다운로드 받을 수 있지만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그것보다는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운영 중인 오라클 데이터베이스로부터 라이브러리를 가져와서 구성하는 것이 좋습니다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자신의 </a:t>
            </a:r>
            <a:r>
              <a:rPr lang="en-US" altLang="ko-KR" sz="1200" dirty="0">
                <a:latin typeface="+mj-ea"/>
                <a:ea typeface="+mj-ea"/>
              </a:rPr>
              <a:t>PC</a:t>
            </a:r>
            <a:r>
              <a:rPr lang="ko-KR" altLang="en-US" sz="1200" dirty="0">
                <a:latin typeface="+mj-ea"/>
                <a:ea typeface="+mj-ea"/>
              </a:rPr>
              <a:t>에 설치된 오라클 데이터베이스 설치 폴더</a:t>
            </a:r>
            <a:r>
              <a:rPr lang="en-US" altLang="ko-KR" sz="1200" dirty="0">
                <a:latin typeface="+mj-ea"/>
                <a:ea typeface="+mj-ea"/>
              </a:rPr>
              <a:t>\jdbc\lib\ </a:t>
            </a:r>
            <a:r>
              <a:rPr lang="ko-KR" altLang="en-US" sz="1200" dirty="0">
                <a:latin typeface="+mj-ea"/>
                <a:ea typeface="+mj-ea"/>
              </a:rPr>
              <a:t>폴더에 사용할 </a:t>
            </a:r>
            <a:r>
              <a:rPr lang="en-US" altLang="ko-KR" sz="1200" dirty="0">
                <a:latin typeface="+mj-ea"/>
                <a:ea typeface="+mj-ea"/>
              </a:rPr>
              <a:t>ojdbc.jar </a:t>
            </a:r>
            <a:r>
              <a:rPr lang="ko-KR" altLang="en-US" sz="1200" dirty="0">
                <a:latin typeface="+mj-ea"/>
                <a:ea typeface="+mj-ea"/>
              </a:rPr>
              <a:t>파일이 존재합니다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- </a:t>
            </a:r>
            <a:r>
              <a:rPr lang="ko-KR" altLang="en-US" sz="1200" dirty="0">
                <a:latin typeface="+mj-ea"/>
                <a:ea typeface="+mj-ea"/>
              </a:rPr>
              <a:t>오라클 </a:t>
            </a:r>
            <a:r>
              <a:rPr lang="en-US" altLang="ko-KR" sz="1200" dirty="0">
                <a:latin typeface="+mj-ea"/>
                <a:ea typeface="+mj-ea"/>
              </a:rPr>
              <a:t>11g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ojdbc6.jar </a:t>
            </a:r>
            <a:r>
              <a:rPr lang="ko-KR" altLang="en-US" sz="1200" dirty="0">
                <a:latin typeface="+mj-ea"/>
                <a:ea typeface="+mj-ea"/>
              </a:rPr>
              <a:t>파일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- </a:t>
            </a:r>
            <a:r>
              <a:rPr lang="ko-KR" altLang="en-US" sz="1200" dirty="0">
                <a:latin typeface="+mj-ea"/>
                <a:ea typeface="+mj-ea"/>
              </a:rPr>
              <a:t>오라클 </a:t>
            </a:r>
            <a:r>
              <a:rPr lang="en-US" altLang="ko-KR" sz="1200" dirty="0">
                <a:latin typeface="+mj-ea"/>
                <a:ea typeface="+mj-ea"/>
              </a:rPr>
              <a:t>12c, 18c, 19c: ojdbc8.jar </a:t>
            </a:r>
            <a:r>
              <a:rPr lang="ko-KR" altLang="en-US" sz="1200" dirty="0">
                <a:latin typeface="+mj-ea"/>
                <a:ea typeface="+mj-ea"/>
              </a:rPr>
              <a:t>파일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파일을 복사해서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오라클 데이터베이스와 연동하는 데 필요한 </a:t>
            </a:r>
            <a:r>
              <a:rPr lang="en-US" altLang="ko-KR" sz="1200" dirty="0">
                <a:latin typeface="+mj-ea"/>
                <a:ea typeface="+mj-ea"/>
              </a:rPr>
              <a:t>JDBC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드라이버 파일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ojdbcX.jar(X: 6, 8, 10)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프로젝트의 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src/main/webapp/WEB-INF/lib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폴더에 복사하여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699" y="5573806"/>
            <a:ext cx="6134220" cy="9387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ea"/>
                <a:ea typeface="+mj-ea"/>
              </a:rPr>
              <a:t>접속하려는 오라클 데이터베이스의 홈 디렉토리</a:t>
            </a:r>
            <a:r>
              <a:rPr lang="en-US" altLang="ko-KR" sz="1100" dirty="0">
                <a:latin typeface="+mj-ea"/>
                <a:ea typeface="+mj-ea"/>
              </a:rPr>
              <a:t>/jdbc/lib </a:t>
            </a:r>
            <a:r>
              <a:rPr lang="ko-KR" altLang="en-US" sz="1100" dirty="0">
                <a:latin typeface="+mj-ea"/>
                <a:ea typeface="+mj-ea"/>
              </a:rPr>
              <a:t>폴더에 존재하는 </a:t>
            </a:r>
            <a:r>
              <a:rPr lang="en-US" altLang="ko-KR" sz="1100" dirty="0">
                <a:latin typeface="+mj-ea"/>
                <a:ea typeface="+mj-ea"/>
              </a:rPr>
              <a:t>ojdbc8.jar </a:t>
            </a:r>
            <a:r>
              <a:rPr lang="ko-KR" altLang="en-US" sz="1100" dirty="0">
                <a:latin typeface="+mj-ea"/>
                <a:ea typeface="+mj-ea"/>
              </a:rPr>
              <a:t>파일을 복사해서 사용합니다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endParaRPr lang="en-US" altLang="ko-KR" sz="1100" dirty="0">
              <a:latin typeface="+mj-ea"/>
              <a:ea typeface="+mj-ea"/>
            </a:endParaRPr>
          </a:p>
          <a:p>
            <a:r>
              <a:rPr lang="ko-KR" altLang="en-US" sz="1100" dirty="0">
                <a:latin typeface="+mj-ea"/>
                <a:ea typeface="+mj-ea"/>
              </a:rPr>
              <a:t>오라클 드라이버는 아래 링크를 클릭해 다운로드 할 수 있습니다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</a:p>
          <a:p>
            <a:r>
              <a:rPr lang="en-US" altLang="ko-KR" sz="1100" dirty="0"/>
              <a:t>https://www.oracle.com/kr/database/technologies/appdev/jdbc-downloads.html</a:t>
            </a:r>
            <a:endParaRPr lang="ko-KR" altLang="en-US" sz="11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A5C18-FD99-48CF-A0B1-C9689CA80C18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생성 및 오라클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JDBC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드라이버 구성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68" y="1491339"/>
            <a:ext cx="815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src/main/java </a:t>
            </a:r>
            <a:r>
              <a:rPr lang="ko-KR" altLang="en-US" sz="1200" b="1" dirty="0">
                <a:latin typeface="+mj-ea"/>
                <a:ea typeface="+mj-ea"/>
              </a:rPr>
              <a:t>항목에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- </a:t>
            </a:r>
            <a:r>
              <a:rPr lang="ko-KR" altLang="en-US" sz="1200" dirty="0">
                <a:latin typeface="+mj-ea"/>
                <a:ea typeface="+mj-ea"/>
              </a:rPr>
              <a:t>생성된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패키지에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앞으로 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latin typeface="+mj-ea"/>
              </a:rPr>
              <a:t>MemberVO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클래스</a:t>
            </a:r>
            <a:r>
              <a:rPr lang="en-US" altLang="ko-KR" sz="1200" dirty="0">
                <a:latin typeface="+mj-ea"/>
              </a:rPr>
              <a:t>,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클래스와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 </a:t>
            </a:r>
            <a:r>
              <a:rPr lang="en-US" altLang="ko-KR" sz="1200" dirty="0" err="1">
                <a:latin typeface="+mj-ea"/>
                <a:ea typeface="+mj-ea"/>
              </a:rPr>
              <a:t>MemberServelet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서블릿 클래스가 각각 생성됩니다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각 클래스 생성 시에 주의할 점은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MemberVO</a:t>
            </a:r>
            <a:r>
              <a:rPr lang="ko-KR" altLang="en-US" sz="1200" dirty="0"/>
              <a:t>와 </a:t>
            </a:r>
            <a:r>
              <a:rPr lang="en-US" altLang="ko-KR" sz="1200" dirty="0"/>
              <a:t>MemberDAO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New </a:t>
            </a:r>
            <a:r>
              <a:rPr lang="ko-KR" altLang="en-US" sz="1200" dirty="0"/>
              <a:t>메뉴에서 </a:t>
            </a:r>
            <a:r>
              <a:rPr lang="en-US" altLang="ko-KR" sz="1200" dirty="0"/>
              <a:t>Java Class </a:t>
            </a:r>
            <a:r>
              <a:rPr lang="ko-KR" altLang="en-US" sz="1200" dirty="0"/>
              <a:t>항목으로 생성하고</a:t>
            </a:r>
            <a:endParaRPr lang="en-US" altLang="ko-KR" sz="1200" dirty="0"/>
          </a:p>
          <a:p>
            <a:r>
              <a:rPr lang="en-US" altLang="ko-KR" sz="1200" dirty="0"/>
              <a:t>      MemberServlet </a:t>
            </a:r>
            <a:r>
              <a:rPr lang="ko-KR" altLang="en-US" sz="1200" dirty="0"/>
              <a:t>클래스는 </a:t>
            </a:r>
            <a:r>
              <a:rPr lang="en-US" altLang="ko-KR" sz="1200" dirty="0"/>
              <a:t>New </a:t>
            </a:r>
            <a:r>
              <a:rPr lang="ko-KR" altLang="en-US" sz="1200" dirty="0"/>
              <a:t>메뉴에서 </a:t>
            </a:r>
            <a:r>
              <a:rPr lang="en-US" altLang="ko-KR" sz="1200" dirty="0"/>
              <a:t>Servlet </a:t>
            </a:r>
            <a:r>
              <a:rPr lang="ko-KR" altLang="en-US" sz="1200" dirty="0"/>
              <a:t>항목으로 생성합니다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클래스들은  </a:t>
            </a:r>
            <a:r>
              <a:rPr lang="en-US" altLang="ko-KR" sz="1200" dirty="0"/>
              <a:t>VO </a:t>
            </a:r>
            <a:r>
              <a:rPr lang="en-US" altLang="ko-KR" sz="1200" dirty="0">
                <a:sym typeface="Wingdings" panose="05000000000000000000" pitchFamily="2" charset="2"/>
              </a:rPr>
              <a:t> DAO  Servlet </a:t>
            </a:r>
            <a:r>
              <a:rPr lang="ko-KR" altLang="en-US" sz="1200" dirty="0">
                <a:sym typeface="Wingdings" panose="05000000000000000000" pitchFamily="2" charset="2"/>
              </a:rPr>
              <a:t>순서로 클래스를 생성합니다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E8B41-7324-4CF5-9113-74FC2692F7F2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6CDFD-FD5B-4407-AD5E-20897D9FB383}"/>
              </a:ext>
            </a:extLst>
          </p:cNvPr>
          <p:cNvSpPr txBox="1"/>
          <p:nvPr/>
        </p:nvSpPr>
        <p:spPr>
          <a:xfrm>
            <a:off x="177207" y="2270972"/>
            <a:ext cx="8768010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sec01.ex01;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java.sql.Date;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java.util.Objects;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MemberVO {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필드이름의 철자는 데이터베이스 테이블의 컬럼이름과 동일하게 지정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String mid 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String mpassword;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String mname 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String memail 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Date mjoinDate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MemberVO()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System.out.println("MemberVO </a:t>
            </a:r>
            <a:r>
              <a:rPr lang="ko-KR" altLang="en-US" sz="1000" b="1" dirty="0">
                <a:latin typeface="Consolas" panose="020B0609020204030204" pitchFamily="49" charset="0"/>
              </a:rPr>
              <a:t>기본 생성자 호출됨</a:t>
            </a:r>
            <a:r>
              <a:rPr lang="en-US" altLang="ko-KR" sz="1000" b="1" dirty="0">
                <a:latin typeface="Consolas" panose="020B0609020204030204" pitchFamily="49" charset="0"/>
              </a:rPr>
              <a:t>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MemberVO(String mid, String mpassword, String mname, String memail, Date mjoinDate)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this.mid = mid;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this.mpassword = mpassword;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this.mname = mname;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this.memail = memail;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this.mjoinDate = mjoinDate;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90869"/>
            <a:ext cx="756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클래스를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 패키지에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- </a:t>
            </a:r>
            <a:r>
              <a:rPr lang="ko-KR" altLang="en-US" sz="1200" dirty="0">
                <a:latin typeface="+mj-ea"/>
                <a:ea typeface="+mj-ea"/>
              </a:rPr>
              <a:t>필드를 작성한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생성자</a:t>
            </a:r>
            <a:r>
              <a:rPr lang="en-US" altLang="ko-KR" sz="1200" dirty="0">
                <a:latin typeface="+mj-ea"/>
                <a:ea typeface="+mj-ea"/>
              </a:rPr>
              <a:t>, getter/setter,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hashCode, equals, toString</a:t>
            </a:r>
            <a:r>
              <a:rPr lang="ko-KR" altLang="en-US" sz="1200" dirty="0">
                <a:latin typeface="+mj-ea"/>
                <a:ea typeface="+mj-ea"/>
              </a:rPr>
              <a:t>은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ko-KR" altLang="en-US" sz="1200" dirty="0">
                <a:latin typeface="+mj-ea"/>
                <a:ea typeface="+mj-ea"/>
              </a:rPr>
              <a:t>이클립스의 </a:t>
            </a:r>
            <a:r>
              <a:rPr lang="en-US" altLang="ko-KR" sz="1200" dirty="0">
                <a:latin typeface="+mj-ea"/>
                <a:ea typeface="+mj-ea"/>
              </a:rPr>
              <a:t>Source </a:t>
            </a:r>
            <a:r>
              <a:rPr lang="ko-KR" altLang="en-US" sz="1200" dirty="0">
                <a:latin typeface="+mj-ea"/>
                <a:ea typeface="+mj-ea"/>
              </a:rPr>
              <a:t>메뉴의 기능을 이용하여 자동 완성합니다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A5496-7D77-4233-B2DC-16C231FEA582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6CDFD-FD5B-4407-AD5E-20897D9FB383}"/>
              </a:ext>
            </a:extLst>
          </p:cNvPr>
          <p:cNvSpPr txBox="1"/>
          <p:nvPr/>
        </p:nvSpPr>
        <p:spPr>
          <a:xfrm>
            <a:off x="177206" y="1881359"/>
            <a:ext cx="8783913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public String getMid()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mid;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void setMid(String mid)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this.mid = mid;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String getMpassword()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mpassword;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void setMpassword(String mpassword)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this.mpassword = mpassword;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String getMname()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mname;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void setMname(String mname)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this.mname = mname;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734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클래스 내용 계속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0398-855A-4B38-B2D7-930706AB16F5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4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6CDFD-FD5B-4407-AD5E-20897D9FB383}"/>
              </a:ext>
            </a:extLst>
          </p:cNvPr>
          <p:cNvSpPr txBox="1"/>
          <p:nvPr/>
        </p:nvSpPr>
        <p:spPr>
          <a:xfrm>
            <a:off x="177207" y="1881359"/>
            <a:ext cx="879186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public String getMemail()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memail;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void setMemail(String memail)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this.memail = memail;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Date getMjoinDate()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mjoinDate;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fr-FR" altLang="ko-KR" sz="1000" b="1" dirty="0">
                <a:latin typeface="Consolas" panose="020B0609020204030204" pitchFamily="49" charset="0"/>
              </a:rPr>
              <a:t>    public void setMjoinDate(Date mjoinDate)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this.mjoinDate = mjoinDate;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int hashCode()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Objects.hash(memail, mid, mjoinDate, mname, mpassword);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734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클래스 내용 계속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1CFC5-2004-4526-A225-E2FD4D7D3EA3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5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비즈니스 처리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작업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009" y="1989278"/>
            <a:ext cx="7394713" cy="1164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서블릿이 클라이언트로부터 요청을 받으면 그 요청에 대해 작업을 수행하는 것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프로그램에서 대부분의 비즈니스 처리 작업은 데이터베이스 연동 관련 작업이지만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   그 외에 다른 서버와 연동해서 필요한 데이터를 얻어서 작업이 수행되기도 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j-ea"/>
                <a:ea typeface="+mj-ea"/>
              </a:rPr>
              <a:t>서블릿의</a:t>
            </a:r>
            <a:r>
              <a:rPr lang="ko-KR" altLang="en-US" sz="1200" dirty="0">
                <a:latin typeface="+mj-ea"/>
                <a:ea typeface="+mj-ea"/>
              </a:rPr>
              <a:t>  가장 핵심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2808" y="3372571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 비즈니스 처리 작업 예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009" y="3880402"/>
            <a:ext cx="7394713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사이트 </a:t>
            </a:r>
            <a:r>
              <a:rPr lang="ko-KR" altLang="en-US" sz="1200" b="1" dirty="0">
                <a:latin typeface="+mj-ea"/>
                <a:ea typeface="+mj-ea"/>
              </a:rPr>
              <a:t>회원 등록 </a:t>
            </a:r>
            <a:r>
              <a:rPr lang="ko-KR" altLang="en-US" sz="1200" dirty="0">
                <a:latin typeface="+mj-ea"/>
                <a:ea typeface="+mj-ea"/>
              </a:rPr>
              <a:t>요청 처리 작업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사이트 </a:t>
            </a:r>
            <a:r>
              <a:rPr lang="ko-KR" altLang="en-US" sz="1200" b="1" dirty="0">
                <a:latin typeface="+mj-ea"/>
                <a:ea typeface="+mj-ea"/>
              </a:rPr>
              <a:t>로그인 </a:t>
            </a:r>
            <a:r>
              <a:rPr lang="ko-KR" altLang="en-US" sz="1200" dirty="0">
                <a:latin typeface="+mj-ea"/>
                <a:ea typeface="+mj-ea"/>
              </a:rPr>
              <a:t>요청 처리 작업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쇼핑몰 상품 </a:t>
            </a:r>
            <a:r>
              <a:rPr lang="ko-KR" altLang="en-US" sz="1200" b="1" dirty="0">
                <a:latin typeface="+mj-ea"/>
                <a:ea typeface="+mj-ea"/>
              </a:rPr>
              <a:t>주문 처리 </a:t>
            </a:r>
            <a:r>
              <a:rPr lang="ko-KR" altLang="en-US" sz="1200" dirty="0">
                <a:latin typeface="+mj-ea"/>
                <a:ea typeface="+mj-ea"/>
              </a:rPr>
              <a:t>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50E4B-426A-4D10-9DCC-73FFB078D7DF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90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6CDFD-FD5B-4407-AD5E-20897D9FB383}"/>
              </a:ext>
            </a:extLst>
          </p:cNvPr>
          <p:cNvSpPr txBox="1"/>
          <p:nvPr/>
        </p:nvSpPr>
        <p:spPr>
          <a:xfrm>
            <a:off x="177207" y="1881359"/>
            <a:ext cx="882367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boolean equals(Object obj)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if (this == obj)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if (obj == null)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if (getClass() != obj.getClass())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MemberVO other = (MemberVO) obj;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Objects.equals(memail, other.memail) &amp;&amp;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Objects.equals(mid, other.mid) &amp;&amp;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Objects.equals(mjoinDate, other.mjoinDate) &amp;&amp;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Objects.equals(mname, other.mname) &amp;&amp;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Objects.equals(mpassword, other.mpassword);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String toString()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"MemberVO [mid=" + mid + ", mpassword=" + mpassword +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", mname=" + mname + ", memail=" + memail +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", mjoinDate=" + mjoinDate + "]";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734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클래스 내용 계속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E9AF6-F369-414A-ACF0-1798B3C56899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8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>
                <a:latin typeface="+mj-ea"/>
                <a:ea typeface="+mj-ea"/>
              </a:rPr>
              <a:t>Statement </a:t>
            </a:r>
            <a:r>
              <a:rPr lang="ko-KR" altLang="en-US" sz="1200" dirty="0">
                <a:latin typeface="+mj-ea"/>
                <a:ea typeface="+mj-ea"/>
              </a:rPr>
              <a:t>유형 객체를 </a:t>
            </a:r>
            <a:r>
              <a:rPr lang="ko-KR" altLang="en-US" sz="1200" dirty="0">
                <a:latin typeface="+mj-ea"/>
              </a:rPr>
              <a:t>사용하는 </a:t>
            </a:r>
            <a:r>
              <a:rPr lang="en-US" altLang="ko-KR" sz="1200" dirty="0" err="1">
                <a:latin typeface="+mj-ea"/>
              </a:rPr>
              <a:t>MemberDAO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클래스를 </a:t>
            </a:r>
            <a:r>
              <a:rPr lang="en-US" altLang="ko-KR" sz="1200" dirty="0">
                <a:latin typeface="+mj-ea"/>
              </a:rPr>
              <a:t>sec01.ex01</a:t>
            </a:r>
            <a:r>
              <a:rPr lang="ko-KR" altLang="en-US" sz="1200" dirty="0">
                <a:latin typeface="+mj-ea"/>
              </a:rPr>
              <a:t> 패키지에 다음과 같이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</a:t>
            </a:r>
            <a:r>
              <a:rPr lang="ko-KR" altLang="en-US" sz="1200" dirty="0">
                <a:latin typeface="+mj-ea"/>
              </a:rPr>
              <a:t>작성합니다</a:t>
            </a:r>
            <a:r>
              <a:rPr lang="en-US" altLang="ko-KR" sz="1200" dirty="0">
                <a:latin typeface="+mj-ea"/>
              </a:rPr>
              <a:t>. </a:t>
            </a:r>
            <a:r>
              <a:rPr lang="ko-KR" altLang="en-US" sz="1200" dirty="0">
                <a:latin typeface="+mj-ea"/>
              </a:rPr>
              <a:t>회원 정보 조회 </a:t>
            </a:r>
            <a:r>
              <a:rPr lang="en-US" altLang="ko-KR" sz="1200" dirty="0">
                <a:latin typeface="+mj-ea"/>
              </a:rPr>
              <a:t>SQL</a:t>
            </a:r>
            <a:r>
              <a:rPr lang="ko-KR" altLang="en-US" sz="1200" dirty="0">
                <a:latin typeface="+mj-ea"/>
              </a:rPr>
              <a:t>문을 실행하여 조회한 레코드들의 컬럼값을 다시 </a:t>
            </a:r>
            <a:r>
              <a:rPr lang="en-US" altLang="ko-KR" sz="1200" dirty="0">
                <a:latin typeface="+mj-ea"/>
              </a:rPr>
              <a:t>MemberVO </a:t>
            </a:r>
            <a:r>
              <a:rPr lang="ko-KR" altLang="en-US" sz="1200" dirty="0">
                <a:latin typeface="+mj-ea"/>
              </a:rPr>
              <a:t>객체의 속성에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</a:t>
            </a:r>
            <a:r>
              <a:rPr lang="ko-KR" altLang="en-US" sz="1200" dirty="0">
                <a:latin typeface="+mj-ea"/>
              </a:rPr>
              <a:t>저장하여 </a:t>
            </a:r>
            <a:r>
              <a:rPr lang="en-US" altLang="ko-KR" sz="1200" dirty="0">
                <a:latin typeface="+mj-ea"/>
              </a:rPr>
              <a:t>ArrayList</a:t>
            </a:r>
            <a:r>
              <a:rPr lang="ko-KR" altLang="en-US" sz="1200" dirty="0">
                <a:latin typeface="+mj-ea"/>
              </a:rPr>
              <a:t>에 </a:t>
            </a:r>
            <a:r>
              <a:rPr lang="en-US" altLang="ko-KR" sz="1200" dirty="0">
                <a:latin typeface="+mj-ea"/>
              </a:rPr>
              <a:t>MemberVO </a:t>
            </a:r>
            <a:r>
              <a:rPr lang="ko-KR" altLang="en-US" sz="1200" dirty="0">
                <a:latin typeface="+mj-ea"/>
              </a:rPr>
              <a:t>객체를 저장하고 호출한 곳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서블릿</a:t>
            </a:r>
            <a:r>
              <a:rPr lang="en-US" altLang="ko-KR" sz="1200" dirty="0">
                <a:latin typeface="+mj-ea"/>
              </a:rPr>
              <a:t>)</a:t>
            </a:r>
            <a:r>
              <a:rPr lang="ko-KR" altLang="en-US" sz="1200" dirty="0">
                <a:latin typeface="+mj-ea"/>
              </a:rPr>
              <a:t>으로 반환합니다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77207" y="2029880"/>
            <a:ext cx="8831621" cy="4370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sec01.ex01;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java.sql.Connection;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java.sql.DriverManager;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java.sql.ResultSet;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java.sql.SQLException;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java.sql.Statement;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java.util.ArrayList;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java.sql.Date;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MemberDAO</a:t>
            </a:r>
            <a:r>
              <a:rPr lang="en-US" altLang="ko-KR" sz="1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코드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라이브러리를 통해서 접속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시 필요한 정보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 클래스 정보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driver = "oracle.jdbc.driver.OracleDriver";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드라이버로 접속할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서버의 네트워크 정보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오라클서버의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IP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리스너포트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:SID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url = "jdbc:oracle:thin:@localhost:1521:xe";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계정명</a:t>
            </a:r>
          </a:p>
          <a:p>
            <a:r>
              <a:rPr lang="nb-NO" altLang="ko-KR" sz="1000" b="1" dirty="0">
                <a:latin typeface="Consolas" panose="020B0609020204030204" pitchFamily="49" charset="0"/>
              </a:rPr>
              <a:t>    private static final String user = "myuser";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계정의 암호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password = "oracle4U";</a:t>
            </a:r>
          </a:p>
          <a:p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객체 저장 필드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자바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타입의 필드를 선언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private Connection con;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0FE0A-5F5A-454F-8A07-19FE18079224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9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45214"/>
            <a:ext cx="8831621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//3. 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정의하고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데이터베이스에 전달</a:t>
            </a:r>
          </a:p>
          <a:p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문장이 저장되는 자바 객체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(2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가지 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정적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//2.PreparedStatement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동적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바인딩 처리 문장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OLTP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환경에서 일반적으로 많이 사용함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가지 유형 중 한가지를 선택하여 사용해야 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일반적으로는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PreparedStatement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타입 유형이 대부분 사용됩니다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Statement stmt;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//4.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오라클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DB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 메서드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위의 필드들을 이용해서 데이터베이스에 접속하는 메서드를 구현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void connDB()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 ojdbc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 메모리에 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Class.forName(driver);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System.out.println("========== Oracle </a:t>
            </a:r>
            <a:r>
              <a:rPr lang="ko-KR" altLang="en-US" sz="1000" b="1" dirty="0">
                <a:latin typeface="Consolas" panose="020B0609020204030204" pitchFamily="49" charset="0"/>
              </a:rPr>
              <a:t>드라이버 로딩 성공 </a:t>
            </a:r>
            <a:r>
              <a:rPr lang="en-US" altLang="ko-KR" sz="1000" b="1" dirty="0">
                <a:latin typeface="Consolas" panose="020B0609020204030204" pitchFamily="49" charset="0"/>
              </a:rPr>
              <a:t>==========");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드라이버를 통해 오라클 데이터베이스와 접속 객체 생성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DriverManager.getConnection(url, user, pw);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System.out.println("========== Connection </a:t>
            </a:r>
            <a:r>
              <a:rPr lang="ko-KR" altLang="en-US" sz="1000" b="1" dirty="0">
                <a:latin typeface="Consolas" panose="020B0609020204030204" pitchFamily="49" charset="0"/>
              </a:rPr>
              <a:t>생성 성공 </a:t>
            </a:r>
            <a:r>
              <a:rPr lang="en-US" altLang="ko-KR" sz="1000" b="1" dirty="0">
                <a:latin typeface="Consolas" panose="020B0609020204030204" pitchFamily="49" charset="0"/>
              </a:rPr>
              <a:t>==========");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//3.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접속객체를 통해서 요청할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유형의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 객체를 생성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con.createStatement();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System.out.println("========== Statement </a:t>
            </a:r>
            <a:r>
              <a:rPr lang="ko-KR" altLang="en-US" sz="1000" b="1" dirty="0">
                <a:latin typeface="Consolas" panose="020B0609020204030204" pitchFamily="49" charset="0"/>
              </a:rPr>
              <a:t>객체 생성 성공 </a:t>
            </a:r>
            <a:r>
              <a:rPr lang="en-US" altLang="ko-KR" sz="1000" b="1" dirty="0">
                <a:latin typeface="Consolas" panose="020B0609020204030204" pitchFamily="49" charset="0"/>
              </a:rPr>
              <a:t>==========");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9F997-9F51-446E-B2E3-11593A16C28B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45214"/>
            <a:ext cx="8831621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//5.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처리 로직 수행 및 접속을 종료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조회 처리 메서드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게시판 목록 표시를 위해 필요한 데이터 확보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List&lt;MemberVO&gt; listMembers()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new ArrayList&lt;MemberVO&gt;();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//connDB()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메서드를 호출합니다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//OJDBC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드라이버로드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con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생성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), stmt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생성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connDB();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타입 객체를 사용하는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WHERE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절에 상수값에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를 사용하지 않음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String memberListQuery =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"SELECT * FROM myuser.tbl_member WHERE mpassword = '1212'";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System.out.println(memberListQuery);</a:t>
            </a:r>
          </a:p>
          <a:p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문장객체의 </a:t>
            </a:r>
            <a:r>
              <a:rPr lang="en-US" altLang="ko-KR" sz="1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executeQuery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(SELECT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메서드를 이용하여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문으로 회원 정보를 조회합니다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데이터베이스로부터 반환된 조회결과를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ResultSet rs = stmt.executeQuery(memberListQuery);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객체의 레코드들을 하나씩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while (rs.next())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조회한 레코드의 각 컬럼 값을 변수에 저장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mid = rs.getString("mid");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mpassword = rs.getString("mpassword");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mname = rs.getString("mname");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memail = rs.getString("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memail</a:t>
            </a:r>
            <a:r>
              <a:rPr lang="en-US" altLang="ko-KR" sz="1000" b="1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Date </a:t>
            </a:r>
            <a:r>
              <a:rPr lang="en-US" altLang="ko-KR" sz="1000" b="1" dirty="0" err="1">
                <a:latin typeface="Consolas" panose="020B0609020204030204" pitchFamily="49" charset="0"/>
              </a:rPr>
              <a:t>mjoinDate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rs.getDate</a:t>
            </a:r>
            <a:r>
              <a:rPr lang="en-US" altLang="ko-KR" sz="1000" b="1" dirty="0">
                <a:latin typeface="Consolas" panose="020B0609020204030204" pitchFamily="49" charset="0"/>
              </a:rPr>
              <a:t>("</a:t>
            </a:r>
            <a:r>
              <a:rPr lang="en-US" altLang="ko-KR" sz="1000" b="1" dirty="0" err="1">
                <a:latin typeface="Consolas" panose="020B0609020204030204" pitchFamily="49" charset="0"/>
              </a:rPr>
              <a:t>mjoinDate</a:t>
            </a:r>
            <a:r>
              <a:rPr lang="en-US" altLang="ko-KR" sz="1000" b="1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5755C-11D0-4263-9332-4BEAF3BF3EB0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95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9. </a:t>
            </a:r>
            <a:r>
              <a:rPr lang="en-US" altLang="ko-KR" sz="1200" dirty="0" err="1">
                <a:latin typeface="+mj-ea"/>
                <a:ea typeface="+mj-ea"/>
              </a:rPr>
              <a:t>MemberDAO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45214"/>
            <a:ext cx="8831621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각 컬럼값을 다시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MemberVO()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객체의 필드에 설정합니다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 memberVO = new MemberVO();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memberVO.setMid(mid);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memberVO.setMpassword(mpassword);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memberVO.setMname(mname);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memberVO.setMemail(memail);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memberVO.setMjoinDate(rs.getDate("mjoinDate"));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값이 저장된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객체인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 저장합니다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memberList.add(memberVO);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} //while-End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rs.close();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조회된 레코드의 개수만큼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객체가 추가된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반환합니다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memberList 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950D9-3A7C-49B6-B303-AD3BB9369148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99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유형 객체를 사용하는 </a:t>
            </a:r>
            <a:r>
              <a:rPr lang="en-US" altLang="ko-KR" sz="1200" dirty="0">
                <a:latin typeface="+mj-ea"/>
                <a:ea typeface="+mj-ea"/>
              </a:rPr>
              <a:t>MemberDAOPS </a:t>
            </a:r>
            <a:r>
              <a:rPr lang="ko-KR" altLang="en-US" sz="1200" dirty="0">
                <a:latin typeface="+mj-ea"/>
                <a:ea typeface="+mj-ea"/>
              </a:rPr>
              <a:t>클래스를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 패키지에 다음과 같이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ko-KR" altLang="en-US" sz="1200" dirty="0">
                <a:latin typeface="+mj-ea"/>
                <a:ea typeface="+mj-ea"/>
              </a:rPr>
              <a:t>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회원 정보 조회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문을 실행하여 조회한 레코드들의 컬럼값을 다시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객체의 속성에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 </a:t>
            </a:r>
            <a:r>
              <a:rPr lang="ko-KR" altLang="en-US" sz="1200" dirty="0">
                <a:latin typeface="+mj-ea"/>
                <a:ea typeface="+mj-ea"/>
              </a:rPr>
              <a:t>저장하여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객체를 저장하고 호출한 곳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서블릿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으로 반환합니다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77207" y="2029880"/>
            <a:ext cx="8831621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sec01.ex01;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java.sql.Connection;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java.sql.DriverManager;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java.sql.PreparedStatement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java.sql.ResultSet;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java.sql.SQLException;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java.util.ArrayList;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import java.sql.Date;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MemberDAOPS {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코드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라이브러리를 통해서 접속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시 필요한 정보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 클래스 정보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driver = "oracle.jdbc.driver.OracleDriver";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드라이버로 접속할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서버의 네트워크 정보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오라클서버의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IP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리스너포트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:SID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url = "jdbc:oracle:thin:@172.16.5.31:1521:orcl";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계정명</a:t>
            </a:r>
          </a:p>
          <a:p>
            <a:r>
              <a:rPr lang="nb-NO" altLang="ko-KR" sz="1000" b="1" dirty="0">
                <a:latin typeface="Consolas" panose="020B0609020204030204" pitchFamily="49" charset="0"/>
              </a:rPr>
              <a:t>    private static final String user = "myuser";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계정의 암호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String pw = "oracle4U";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객체 저장 필드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Connection con;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DD2DE-D73B-4BBD-933B-D69B58326797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99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MemberDAO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45214"/>
            <a:ext cx="8831621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//2. 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정의하고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데이터베이스에 전달</a:t>
            </a:r>
          </a:p>
          <a:p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문장이 저장되는 자바 객체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(2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가지 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정적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//2.PreparedStatement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유형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동적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바인딩 처리 문장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OLTP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환경에서 일반적으로 많이 사용함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가지 유형 중 한가지를 선택하여 사용해야 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 PreparedStatement stmt;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//DB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 메소드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void connDB()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//1. ojdbc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 메모리에 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Class.forName(driver);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System.out.println("========== Oracle </a:t>
            </a:r>
            <a:r>
              <a:rPr lang="ko-KR" altLang="en-US" sz="1000" b="1" dirty="0">
                <a:latin typeface="Consolas" panose="020B0609020204030204" pitchFamily="49" charset="0"/>
              </a:rPr>
              <a:t>드라이버 로딩 성공 </a:t>
            </a:r>
            <a:r>
              <a:rPr lang="en-US" altLang="ko-KR" sz="1000" b="1" dirty="0">
                <a:latin typeface="Consolas" panose="020B0609020204030204" pitchFamily="49" charset="0"/>
              </a:rPr>
              <a:t>==========");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//2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드라이버를 통해 오라클 데이터베이스와 접속 객체 생성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DriverManager.getConnection(url, user, pw);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System.out.println("========== Connection </a:t>
            </a:r>
            <a:r>
              <a:rPr lang="ko-KR" altLang="en-US" sz="1000" b="1" dirty="0">
                <a:latin typeface="Consolas" panose="020B0609020204030204" pitchFamily="49" charset="0"/>
              </a:rPr>
              <a:t>생성 성공 </a:t>
            </a:r>
            <a:r>
              <a:rPr lang="en-US" altLang="ko-KR" sz="1000" b="1" dirty="0">
                <a:latin typeface="Consolas" panose="020B0609020204030204" pitchFamily="49" charset="0"/>
              </a:rPr>
              <a:t>==========");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//3.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처리 로직 수행 및 접속을 종료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조회 처리 메서드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List&lt;MemberVO&gt; listMembers()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new ArrayList&lt;MemberVO&gt;();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2C718-74A7-4932-A2F1-FC4A35D61E6E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9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MemberDAO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51564"/>
            <a:ext cx="8831621" cy="4985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//connDB()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메서드를 호출합니다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//OJDBC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드라이버로드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con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생성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connDB();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타입 객체를 사용하는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WHERE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절에 상수값에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?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를 사용하여 변수화 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String memberListQuery =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"SELECT * FROM myuser.tbl_member WHERE mpassword = ?";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System.out.println(memberListQuery);</a:t>
            </a:r>
          </a:p>
          <a:p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전달하여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Parse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과정을 마침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stmt =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con.prepareStatement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 있는 변수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(?)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 값을 할당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바인딩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stmt.setString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(1, "1212");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실행하여 결과 레코드를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ResultSet rs = stmt.executeQuery();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객체의 레코드들을 하나씩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while (rs.next())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조회한 레코드의 각 컬럼 값을 변수에 저장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mid = rs.getString("mid");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mpassword = rs.getString("mpassword");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mname = rs.getString("mname");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memail = rs.getString("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memail</a:t>
            </a:r>
            <a:r>
              <a:rPr lang="en-US" altLang="ko-KR" sz="1000" b="1" dirty="0">
                <a:latin typeface="Consolas" panose="020B0609020204030204" pitchFamily="49" charset="0"/>
              </a:rPr>
              <a:t>");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                Date mjoinDate = rs.getDate("mjoinDate") ;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040E1-6BA1-4C49-8374-72E3930F9C97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30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en-US" altLang="ko-KR" sz="1200" dirty="0">
                <a:latin typeface="+mj-ea"/>
                <a:ea typeface="+mj-ea"/>
              </a:rPr>
              <a:t>MemberDAO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PS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클래스 작성 계속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650A9-7589-4C0F-BA6E-E266D2DD9924}"/>
              </a:ext>
            </a:extLst>
          </p:cNvPr>
          <p:cNvSpPr txBox="1"/>
          <p:nvPr/>
        </p:nvSpPr>
        <p:spPr>
          <a:xfrm>
            <a:off x="156189" y="1845214"/>
            <a:ext cx="8831621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    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하나의 행의 데이터들을 </a:t>
            </a:r>
            <a:r>
              <a:rPr lang="en-US" altLang="ko-KR" sz="10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(mid, </a:t>
            </a:r>
            <a:r>
              <a:rPr lang="en-US" altLang="ko-KR" sz="1000" b="1" dirty="0" err="1">
                <a:latin typeface="Consolas" panose="020B0609020204030204" pitchFamily="49" charset="0"/>
              </a:rPr>
              <a:t>mpassword</a:t>
            </a:r>
            <a:r>
              <a:rPr lang="en-US" altLang="ko-KR" sz="1000" b="1" dirty="0"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latin typeface="Consolas" panose="020B0609020204030204" pitchFamily="49" charset="0"/>
              </a:rPr>
              <a:t>mname</a:t>
            </a:r>
            <a:r>
              <a:rPr lang="en-US" altLang="ko-KR" sz="1000" b="1" dirty="0"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memail</a:t>
            </a:r>
            <a:r>
              <a:rPr lang="en-US" altLang="ko-KR" sz="1000" b="1" dirty="0">
                <a:latin typeface="Consolas" panose="020B0609020204030204" pitchFamily="49" charset="0"/>
              </a:rPr>
              <a:t>, </a:t>
            </a:r>
            <a:r>
              <a:rPr lang="en-US" altLang="ko-KR" sz="1000" b="1" dirty="0" err="1">
                <a:latin typeface="Consolas" panose="020B0609020204030204" pitchFamily="49" charset="0"/>
              </a:rPr>
              <a:t>mjoinDate</a:t>
            </a:r>
            <a:r>
              <a:rPr lang="en-US" altLang="ko-KR" sz="1000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값이 저장된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객체인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 저장합니다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memberList.add(memberVO);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} //while-End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rs.close();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//Statement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닫음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조회된 레코드의 개수만큼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객체가 추가된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반환합니다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memberList 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B4D99-5D4D-4CB3-B013-75298FE6C943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409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839D4-35AF-4A25-B92E-CAF5532EA0AC}"/>
              </a:ext>
            </a:extLst>
          </p:cNvPr>
          <p:cNvSpPr txBox="1"/>
          <p:nvPr/>
        </p:nvSpPr>
        <p:spPr>
          <a:xfrm>
            <a:off x="505119" y="1401335"/>
            <a:ext cx="7972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 패키지에 </a:t>
            </a:r>
            <a:r>
              <a:rPr lang="ko-KR" altLang="en-US" sz="1200" dirty="0">
                <a:latin typeface="+mj-ea"/>
              </a:rPr>
              <a:t>브라우저의 요청을 받는 </a:t>
            </a:r>
            <a:r>
              <a:rPr lang="en-US" altLang="ko-KR" sz="1200" dirty="0">
                <a:latin typeface="+mj-ea"/>
              </a:rPr>
              <a:t>MemberServlet </a:t>
            </a:r>
            <a:r>
              <a:rPr lang="ko-KR" altLang="en-US" sz="1200" dirty="0">
                <a:latin typeface="+mj-ea"/>
              </a:rPr>
              <a:t>서블릿 클래스를 생성합니다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r>
              <a:rPr lang="en-US" altLang="ko-KR" sz="1200" dirty="0">
                <a:latin typeface="+mj-ea"/>
              </a:rPr>
              <a:t>    - </a:t>
            </a:r>
            <a:r>
              <a:rPr lang="ko-KR" altLang="en-US" sz="1200" dirty="0">
                <a:latin typeface="+mj-ea"/>
              </a:rPr>
              <a:t>등록이름</a:t>
            </a:r>
            <a:r>
              <a:rPr lang="en-US" altLang="ko-KR" sz="1200" dirty="0">
                <a:latin typeface="+mj-ea"/>
              </a:rPr>
              <a:t>: MemberServlet070101</a:t>
            </a:r>
          </a:p>
          <a:p>
            <a:r>
              <a:rPr lang="en-US" altLang="ko-KR" sz="1200" dirty="0">
                <a:latin typeface="+mj-ea"/>
              </a:rPr>
              <a:t>    - </a:t>
            </a:r>
            <a:r>
              <a:rPr lang="ko-KR" altLang="en-US" sz="1200" dirty="0" err="1">
                <a:latin typeface="+mj-ea"/>
              </a:rPr>
              <a:t>매핑이름</a:t>
            </a:r>
            <a:r>
              <a:rPr lang="en-US" altLang="ko-KR" sz="1200" dirty="0">
                <a:latin typeface="+mj-ea"/>
              </a:rPr>
              <a:t>: /member070101</a:t>
            </a:r>
          </a:p>
          <a:p>
            <a:r>
              <a:rPr lang="en-US" altLang="ko-KR" sz="1200" dirty="0">
                <a:latin typeface="+mj-ea"/>
              </a:rPr>
              <a:t>    - </a:t>
            </a:r>
            <a:r>
              <a:rPr lang="ko-KR" altLang="en-US" sz="1200" dirty="0">
                <a:latin typeface="+mj-ea"/>
              </a:rPr>
              <a:t>추가할 생명주기 메서드</a:t>
            </a:r>
            <a:r>
              <a:rPr lang="en-US" altLang="ko-KR" sz="1200" dirty="0">
                <a:latin typeface="+mj-ea"/>
              </a:rPr>
              <a:t>: doPost, doGet</a:t>
            </a:r>
          </a:p>
          <a:p>
            <a:r>
              <a:rPr lang="en-US" altLang="ko-KR" sz="1200" dirty="0">
                <a:latin typeface="+mj-ea"/>
              </a:rPr>
              <a:t>    - doHandle() </a:t>
            </a:r>
            <a:r>
              <a:rPr lang="ko-KR" altLang="en-US" sz="1200" dirty="0">
                <a:latin typeface="+mj-ea"/>
              </a:rPr>
              <a:t>메서드를 생성하고</a:t>
            </a:r>
            <a:r>
              <a:rPr lang="en-US" altLang="ko-KR" sz="1200" dirty="0">
                <a:latin typeface="+mj-ea"/>
              </a:rPr>
              <a:t>, doPost, doGet </a:t>
            </a:r>
            <a:r>
              <a:rPr lang="ko-KR" altLang="en-US" sz="1200" dirty="0">
                <a:latin typeface="+mj-ea"/>
              </a:rPr>
              <a:t>에서 </a:t>
            </a:r>
            <a:r>
              <a:rPr lang="en-US" altLang="ko-KR" sz="1200" dirty="0">
                <a:latin typeface="+mj-ea"/>
              </a:rPr>
              <a:t>doHandle()</a:t>
            </a:r>
            <a:r>
              <a:rPr lang="ko-KR" altLang="en-US" sz="1200" dirty="0">
                <a:latin typeface="+mj-ea"/>
              </a:rPr>
              <a:t>을 호출하여 </a:t>
            </a:r>
            <a:r>
              <a:rPr lang="en-US" altLang="ko-KR" sz="1200" dirty="0">
                <a:latin typeface="+mj-ea"/>
              </a:rPr>
              <a:t>GET/POST </a:t>
            </a:r>
            <a:r>
              <a:rPr lang="ko-KR" altLang="en-US" sz="1200" dirty="0">
                <a:latin typeface="+mj-ea"/>
              </a:rPr>
              <a:t>요청이 처리되도록</a:t>
            </a:r>
            <a:endParaRPr lang="en-US" altLang="ko-KR" sz="1200" dirty="0">
              <a:latin typeface="+mj-ea"/>
            </a:endParaRPr>
          </a:p>
          <a:p>
            <a:r>
              <a:rPr lang="ko-KR" altLang="en-US" sz="1200" dirty="0">
                <a:latin typeface="+mj-ea"/>
              </a:rPr>
              <a:t>      구성합니다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r>
              <a:rPr lang="en-US" altLang="ko-KR" sz="1200" dirty="0">
                <a:latin typeface="+mj-ea"/>
              </a:rPr>
              <a:t>    - </a:t>
            </a:r>
            <a:r>
              <a:rPr lang="ko-KR" altLang="en-US" sz="1200" dirty="0">
                <a:latin typeface="+mj-ea"/>
              </a:rPr>
              <a:t>생성된 </a:t>
            </a:r>
            <a:r>
              <a:rPr lang="en-US" altLang="ko-KR" sz="1200" dirty="0">
                <a:latin typeface="+mj-ea"/>
              </a:rPr>
              <a:t>MemberServlet </a:t>
            </a:r>
            <a:r>
              <a:rPr lang="ko-KR" altLang="en-US" sz="1200" dirty="0">
                <a:latin typeface="+mj-ea"/>
              </a:rPr>
              <a:t>클래스에 다음의 내용을 작성합니다</a:t>
            </a:r>
            <a:r>
              <a:rPr lang="en-US" altLang="ko-KR" sz="1200" dirty="0">
                <a:latin typeface="+mj-ea"/>
              </a:rPr>
              <a:t>. 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3A146-5A68-481E-A6B7-17AD4558445F}"/>
              </a:ext>
            </a:extLst>
          </p:cNvPr>
          <p:cNvSpPr txBox="1"/>
          <p:nvPr/>
        </p:nvSpPr>
        <p:spPr>
          <a:xfrm>
            <a:off x="177207" y="2813460"/>
            <a:ext cx="8789586" cy="3939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sec01.ex01;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java.io.IOException;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java.io.PrintWriter;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java.sql.Date;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javax.servlet.ServletException;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javax.servlet.annotation.WebServlet;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javax.servlet.http.HttpServletRequest;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javax.servlet.http.HttpServletResponse;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@WebServlet(name = "MemberServlet070101", urlPatterns = { "/member070101" })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MemberServlet extends HttpServlet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long serialVersionUID = 1L;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doGet(HttpServletRequest request, HttpServletResponse response) throws ServletException, IOException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doHandle(request, response);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doPost(HttpServletRequest request, HttpServletResponse response) throws ServletException, IOException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doHandle(request, response);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09142-9F48-4B3A-BC10-75A1CCEB6FDD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8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2185" y="4535197"/>
            <a:ext cx="7056782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클라이언트로부터 요청을 받습니다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데이터베이스 연동과 같은 비즈니스 로직을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처리 결과를 클라이언트에게 돌려줍니다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3122" y="1361915"/>
            <a:ext cx="4403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서블릿의 비즈니스 처리 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9345" y="1573445"/>
            <a:ext cx="4596570" cy="2952281"/>
            <a:chOff x="2027582" y="2499758"/>
            <a:chExt cx="4695962" cy="3059605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583" y="2499758"/>
              <a:ext cx="4695961" cy="3059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027582" y="4052944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클라이언트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94921" y="4808318"/>
              <a:ext cx="13417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/>
                <a:t>톰캣 컨테이너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0278" y="3150704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3474" y="3434761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156" y="3704702"/>
              <a:ext cx="485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FE19EB-FA73-44FB-9B6B-A5AB55AEF8AE}"/>
              </a:ext>
            </a:extLst>
          </p:cNvPr>
          <p:cNvSpPr txBox="1"/>
          <p:nvPr/>
        </p:nvSpPr>
        <p:spPr>
          <a:xfrm>
            <a:off x="852185" y="5587669"/>
            <a:ext cx="7056782" cy="1164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② 단계를 구현하려면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JDBC(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J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ava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ata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ase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onnectivity)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드라이버 라이브러리를 사용할 수 있도록 구성</a:t>
            </a:r>
            <a:r>
              <a:rPr lang="ko-KR" altLang="en-US" sz="1200" dirty="0">
                <a:latin typeface="+mj-ea"/>
                <a:ea typeface="+mj-ea"/>
              </a:rPr>
              <a:t>해야 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JDBC </a:t>
            </a:r>
            <a:r>
              <a:rPr lang="ko-KR" altLang="en-US" sz="1200" dirty="0">
                <a:latin typeface="+mj-ea"/>
                <a:ea typeface="+mj-ea"/>
              </a:rPr>
              <a:t>드라이버 라이브러리는 데이터베이스를 구성한 </a:t>
            </a:r>
            <a:r>
              <a:rPr lang="en-US" altLang="ko-KR" sz="1200" dirty="0">
                <a:latin typeface="+mj-ea"/>
                <a:ea typeface="+mj-ea"/>
              </a:rPr>
              <a:t>DBMS</a:t>
            </a:r>
            <a:r>
              <a:rPr lang="ko-KR" altLang="en-US" sz="1200" dirty="0">
                <a:latin typeface="+mj-ea"/>
                <a:ea typeface="+mj-ea"/>
              </a:rPr>
              <a:t>의 종류 및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버전 그리고 </a:t>
            </a:r>
            <a:r>
              <a:rPr lang="en-US" altLang="ko-KR" sz="1200" dirty="0">
                <a:latin typeface="+mj-ea"/>
                <a:ea typeface="+mj-ea"/>
              </a:rPr>
              <a:t>JDK </a:t>
            </a:r>
            <a:r>
              <a:rPr lang="ko-KR" altLang="en-US" sz="1200" dirty="0">
                <a:latin typeface="+mj-ea"/>
                <a:ea typeface="+mj-ea"/>
              </a:rPr>
              <a:t>버전에 대하여 호환되는 것을 사용해야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112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839D4-35AF-4A25-B92E-CAF5532EA0AC}"/>
              </a:ext>
            </a:extLst>
          </p:cNvPr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</a:rPr>
              <a:t>MemberServlet </a:t>
            </a:r>
            <a:r>
              <a:rPr lang="ko-KR" altLang="en-US" sz="1200" dirty="0">
                <a:latin typeface="+mj-ea"/>
              </a:rPr>
              <a:t>서블릿 클래스를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3A146-5A68-481E-A6B7-17AD4558445F}"/>
              </a:ext>
            </a:extLst>
          </p:cNvPr>
          <p:cNvSpPr txBox="1"/>
          <p:nvPr/>
        </p:nvSpPr>
        <p:spPr>
          <a:xfrm>
            <a:off x="106675" y="1747985"/>
            <a:ext cx="893065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doHandle(HttpServletRequest request, HttpServletResponse response) throws ServletException, IOException {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request.setCharacterEncoding("utf-8");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response.setContentType("text/html;charset=utf-8");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PrintWriter pw = response.getWriter();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//MemberDAO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생성합니다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아래의 코드의 주석을 바꿔서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MemberDAO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변수의 타입을 바꾸면서 테스트 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MemberDAOS memberDAO = new MemberDAOS();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//MemberDAOPS memberDAO = new MemberDAOPS();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//MemberDAO.listMembers()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메소드로 회원 정보를 조회합니다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"&lt;!DOCTYPE 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&lt;meta charset='utf-8'&gt;&lt;title&gt;MemberList&lt;/title&gt;"</a:t>
            </a:r>
            <a:endParaRPr lang="ko-KR" altLang="en-US" dirty="0"/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table, td {text-align:center; border: 1px solid lightgrey;}"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&lt;/style&gt;"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"&lt;body&gt;"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"&lt;table style='margin:auto;'&gt;"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&lt;tr style='background-color:lightgreen;'&gt;"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아이디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비밀번호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이름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이메일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가입일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&lt;/tr&gt;");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                                </a:t>
            </a:r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94E44-D162-4186-AE2E-70363BD19C65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532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839D4-35AF-4A25-B92E-CAF5532EA0AC}"/>
              </a:ext>
            </a:extLst>
          </p:cNvPr>
          <p:cNvSpPr txBox="1"/>
          <p:nvPr/>
        </p:nvSpPr>
        <p:spPr>
          <a:xfrm>
            <a:off x="505119" y="1401335"/>
            <a:ext cx="7972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en-US" altLang="ko-KR" sz="1200" dirty="0">
                <a:latin typeface="+mj-ea"/>
              </a:rPr>
              <a:t>MemberServlet </a:t>
            </a:r>
            <a:r>
              <a:rPr lang="ko-KR" altLang="en-US" sz="1200" dirty="0">
                <a:latin typeface="+mj-ea"/>
              </a:rPr>
              <a:t>서블릿 클래스를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3A146-5A68-481E-A6B7-17AD4558445F}"/>
              </a:ext>
            </a:extLst>
          </p:cNvPr>
          <p:cNvSpPr txBox="1"/>
          <p:nvPr/>
        </p:nvSpPr>
        <p:spPr>
          <a:xfrm>
            <a:off x="106675" y="1747985"/>
            <a:ext cx="8886250" cy="3939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조회로 반환된 회원 목록을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문으로 목록의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를 하나씩 가져와서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//&lt;tr&gt;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태그를 이용해 웹브라우저에 테이블로 표시합니다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nn-NO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for(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 member :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memberList</a:t>
            </a:r>
            <a:r>
              <a:rPr lang="en-US" altLang="ko-KR" sz="1000" b="1" dirty="0"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String mid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member.getMid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String </a:t>
            </a:r>
            <a:r>
              <a:rPr lang="en-US" altLang="ko-KR" sz="1000" b="1" dirty="0" err="1">
                <a:latin typeface="Consolas" panose="020B0609020204030204" pitchFamily="49" charset="0"/>
              </a:rPr>
              <a:t>mpassword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member.getMpassword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String </a:t>
            </a:r>
            <a:r>
              <a:rPr lang="en-US" altLang="ko-KR" sz="1000" b="1" dirty="0" err="1">
                <a:latin typeface="Consolas" panose="020B0609020204030204" pitchFamily="49" charset="0"/>
              </a:rPr>
              <a:t>mname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member.getMname</a:t>
            </a:r>
            <a:r>
              <a:rPr lang="en-US" altLang="ko-KR" sz="1000" b="1" dirty="0">
                <a:latin typeface="Consolas" panose="020B0609020204030204" pitchFamily="49" charset="0"/>
              </a:rPr>
              <a:t>() ;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String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memail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member.getMemail</a:t>
            </a:r>
            <a:r>
              <a:rPr lang="en-US" altLang="ko-KR" sz="1000" b="1" dirty="0">
                <a:latin typeface="Consolas" panose="020B0609020204030204" pitchFamily="49" charset="0"/>
              </a:rPr>
              <a:t>() ;</a:t>
            </a:r>
          </a:p>
          <a:p>
            <a:pPr algn="l"/>
            <a:r>
              <a:rPr lang="en-US" altLang="ko-KR" sz="1000" b="1" dirty="0">
                <a:latin typeface="Consolas" panose="020B0609020204030204" pitchFamily="49" charset="0"/>
              </a:rPr>
              <a:t>            Date </a:t>
            </a:r>
            <a:r>
              <a:rPr lang="en-US" altLang="ko-KR" sz="1000" b="1" dirty="0" err="1">
                <a:latin typeface="Consolas" panose="020B0609020204030204" pitchFamily="49" charset="0"/>
              </a:rPr>
              <a:t>mjoinDate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member.getMjoinDate</a:t>
            </a:r>
            <a:r>
              <a:rPr lang="en-US" altLang="ko-KR" sz="1000" b="1" dirty="0">
                <a:latin typeface="Consolas" panose="020B0609020204030204" pitchFamily="49" charset="0"/>
              </a:rPr>
              <a:t>() ;</a:t>
            </a:r>
          </a:p>
          <a:p>
            <a:pPr algn="l"/>
            <a:r>
              <a:rPr lang="ko-KR" altLang="en-US" sz="1000" b="1" dirty="0">
                <a:latin typeface="Consolas" panose="020B0609020204030204" pitchFamily="49" charset="0"/>
              </a:rPr>
              <a:t>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pw.print(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"&lt;tr&gt;"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mid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mpassword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mname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memail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mjoinDate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"&lt;/tr&gt;");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"&lt;/table&gt;&lt;/body&gt;&lt;/html&gt;");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pw.flush() 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pw.close()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7C58-0BCF-4335-893F-8E6A7D63E5B8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761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2C460-CC29-4F62-AFDA-35E419E7438A}"/>
              </a:ext>
            </a:extLst>
          </p:cNvPr>
          <p:cNvSpPr txBox="1"/>
          <p:nvPr/>
        </p:nvSpPr>
        <p:spPr>
          <a:xfrm>
            <a:off x="505119" y="1415952"/>
            <a:ext cx="766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ko-KR" altLang="en-US" sz="1200" dirty="0">
                <a:latin typeface="+mj-ea"/>
                <a:ea typeface="+mj-ea"/>
              </a:rPr>
              <a:t>톰캣 서버에 </a:t>
            </a:r>
            <a:r>
              <a:rPr lang="en-US" altLang="ko-KR" sz="1200" dirty="0">
                <a:latin typeface="+mj-ea"/>
                <a:ea typeface="+mj-ea"/>
              </a:rPr>
              <a:t>pro07 </a:t>
            </a:r>
            <a:r>
              <a:rPr lang="ko-KR" altLang="en-US" sz="1200" dirty="0">
                <a:latin typeface="+mj-ea"/>
                <a:ea typeface="+mj-ea"/>
              </a:rPr>
              <a:t>프로젝트를 추가한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톰캣 서버를 기동합니다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</a:rPr>
              <a:t>13. </a:t>
            </a:r>
            <a:r>
              <a:rPr lang="en-US" altLang="ko-KR" sz="1200" dirty="0">
                <a:latin typeface="+mj-ea"/>
              </a:rPr>
              <a:t>http://localhost:8080/pro07/member070101</a:t>
            </a:r>
            <a:r>
              <a:rPr lang="ko-KR" altLang="en-US" sz="1200" dirty="0">
                <a:latin typeface="+mj-ea"/>
              </a:rPr>
              <a:t>로 요청하여 실행 결과를 확인합니다</a:t>
            </a:r>
            <a:r>
              <a:rPr lang="en-US" altLang="ko-KR" sz="1200" dirty="0">
                <a:latin typeface="+mj-ea"/>
              </a:rPr>
              <a:t>. </a:t>
            </a:r>
          </a:p>
          <a:p>
            <a:r>
              <a:rPr lang="en-US" altLang="ko-KR" sz="1200" dirty="0">
                <a:latin typeface="+mj-ea"/>
              </a:rPr>
              <a:t>     </a:t>
            </a:r>
            <a:r>
              <a:rPr lang="ko-KR" altLang="en-US" sz="1200" dirty="0">
                <a:latin typeface="+mj-ea"/>
              </a:rPr>
              <a:t>회원 정보가 웹 브라우저로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 출력되는 것을 확인할 수 있습니다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20BFF-60C8-4F83-97C5-4BC64138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42" y="4959129"/>
            <a:ext cx="4255770" cy="17706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61404B-0B18-4E30-B56D-A695AB72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9" y="2307686"/>
            <a:ext cx="4255770" cy="2345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7D6CEE-B7B5-4226-B9A6-68E61C5051DA}"/>
              </a:ext>
            </a:extLst>
          </p:cNvPr>
          <p:cNvSpPr txBox="1"/>
          <p:nvPr/>
        </p:nvSpPr>
        <p:spPr>
          <a:xfrm>
            <a:off x="4760889" y="2313545"/>
            <a:ext cx="361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 MemberServlet</a:t>
            </a:r>
            <a:r>
              <a:rPr lang="ko-KR" altLang="en-US" sz="1200" dirty="0">
                <a:sym typeface="Wingdings" panose="05000000000000000000" pitchFamily="2" charset="2"/>
              </a:rPr>
              <a:t>에서 </a:t>
            </a:r>
            <a:r>
              <a:rPr lang="en-US" altLang="ko-KR" sz="1200" dirty="0">
                <a:sym typeface="Wingdings" panose="05000000000000000000" pitchFamily="2" charset="2"/>
              </a:rPr>
              <a:t>MemberDAOS </a:t>
            </a:r>
            <a:r>
              <a:rPr lang="ko-KR" altLang="en-US" sz="1200" dirty="0">
                <a:sym typeface="Wingdings" panose="05000000000000000000" pitchFamily="2" charset="2"/>
              </a:rPr>
              <a:t>를 사용한 경우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8C3C8-10BE-4AF7-AB5C-771ED2D0EDCD}"/>
              </a:ext>
            </a:extLst>
          </p:cNvPr>
          <p:cNvSpPr txBox="1"/>
          <p:nvPr/>
        </p:nvSpPr>
        <p:spPr>
          <a:xfrm>
            <a:off x="659341" y="4959129"/>
            <a:ext cx="371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MemberServlet</a:t>
            </a:r>
            <a:r>
              <a:rPr lang="ko-KR" altLang="en-US" sz="1200" dirty="0">
                <a:sym typeface="Wingdings" panose="05000000000000000000" pitchFamily="2" charset="2"/>
              </a:rPr>
              <a:t>에서 </a:t>
            </a:r>
            <a:r>
              <a:rPr lang="en-US" altLang="ko-KR" sz="1200" dirty="0">
                <a:sym typeface="Wingdings" panose="05000000000000000000" pitchFamily="2" charset="2"/>
              </a:rPr>
              <a:t>MemberDAOPS </a:t>
            </a:r>
            <a:r>
              <a:rPr lang="ko-KR" altLang="en-US" sz="1200" dirty="0">
                <a:sym typeface="Wingdings" panose="05000000000000000000" pitchFamily="2" charset="2"/>
              </a:rPr>
              <a:t>를 사용한 경우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18DDE-190A-4B8A-8904-A93D7F167B03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 구현 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64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81" y="1491338"/>
            <a:ext cx="566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참고</a:t>
            </a:r>
            <a:r>
              <a:rPr lang="en-US" altLang="ko-KR" sz="1400" b="1" dirty="0">
                <a:latin typeface="+mj-ea"/>
                <a:ea typeface="+mj-ea"/>
              </a:rPr>
              <a:t>] PreparedStatement </a:t>
            </a:r>
            <a:r>
              <a:rPr lang="ko-KR" altLang="en-US" sz="1400" b="1" dirty="0">
                <a:latin typeface="+mj-ea"/>
                <a:ea typeface="+mj-ea"/>
              </a:rPr>
              <a:t>인터페이스의 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1852896"/>
            <a:ext cx="8220240" cy="282660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인터페이스는 </a:t>
            </a:r>
            <a:r>
              <a:rPr lang="en-US" altLang="ko-KR" sz="1200" dirty="0">
                <a:latin typeface="+mj-ea"/>
                <a:ea typeface="+mj-ea"/>
              </a:rPr>
              <a:t>Statement </a:t>
            </a:r>
            <a:r>
              <a:rPr lang="ko-KR" altLang="en-US" sz="1200" dirty="0">
                <a:latin typeface="+mj-ea"/>
                <a:ea typeface="+mj-ea"/>
              </a:rPr>
              <a:t>인터페이스를 상속함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메소드들이 동일</a:t>
            </a:r>
            <a:endParaRPr lang="en-US" altLang="ko-KR" sz="12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인터페이스는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DBMS</a:t>
            </a:r>
            <a:r>
              <a:rPr lang="ko-KR" altLang="en-US" sz="1200" dirty="0">
                <a:latin typeface="+mj-ea"/>
                <a:ea typeface="+mj-ea"/>
              </a:rPr>
              <a:t>에</a:t>
            </a:r>
            <a:r>
              <a:rPr lang="en-US" altLang="ko-KR" sz="1200" dirty="0">
                <a:latin typeface="+mj-ea"/>
                <a:ea typeface="+mj-ea"/>
              </a:rPr>
              <a:t> SQL</a:t>
            </a:r>
            <a:r>
              <a:rPr lang="ko-KR" altLang="en-US" sz="1200" dirty="0">
                <a:latin typeface="+mj-ea"/>
                <a:ea typeface="+mj-ea"/>
              </a:rPr>
              <a:t>문을 미리 전달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con.prepareStatement</a:t>
            </a:r>
            <a:r>
              <a:rPr lang="en-US" altLang="ko-KR" sz="1200" dirty="0">
                <a:latin typeface="+mj-ea"/>
                <a:ea typeface="+mj-ea"/>
              </a:rPr>
              <a:t>("</a:t>
            </a:r>
            <a:r>
              <a:rPr lang="ko-KR" altLang="en-US" sz="1200" dirty="0" err="1">
                <a:latin typeface="+mj-ea"/>
                <a:ea typeface="+mj-ea"/>
              </a:rPr>
              <a:t>리터럴이</a:t>
            </a:r>
            <a:r>
              <a:rPr lang="ko-KR" altLang="en-US" sz="1200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?</a:t>
            </a:r>
            <a:r>
              <a:rPr lang="ko-KR" altLang="en-US" sz="1200" dirty="0">
                <a:latin typeface="+mj-ea"/>
              </a:rPr>
              <a:t>로 처리된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 문자열</a:t>
            </a:r>
            <a:r>
              <a:rPr lang="en-US" altLang="ko-KR" sz="1200" dirty="0">
                <a:latin typeface="+mj-ea"/>
                <a:ea typeface="+mj-ea"/>
              </a:rPr>
              <a:t>") </a:t>
            </a:r>
            <a:r>
              <a:rPr lang="ko-KR" altLang="en-US" sz="1200" dirty="0">
                <a:latin typeface="+mj-ea"/>
                <a:ea typeface="+mj-ea"/>
              </a:rPr>
              <a:t>이용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하여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   </a:t>
            </a:r>
            <a:r>
              <a:rPr lang="en-US" altLang="ko-KR" sz="1200" dirty="0">
                <a:latin typeface="+mj-ea"/>
                <a:ea typeface="+mj-ea"/>
              </a:rPr>
              <a:t>Parsing </a:t>
            </a:r>
            <a:r>
              <a:rPr lang="ko-KR" altLang="en-US" sz="1200" dirty="0">
                <a:latin typeface="+mj-ea"/>
                <a:ea typeface="+mj-ea"/>
              </a:rPr>
              <a:t>처리를 미리 수행해 놓고 이 후에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동일한 문장이 전달될 때</a:t>
            </a:r>
            <a:r>
              <a:rPr lang="en-US" altLang="ko-KR" sz="1200" dirty="0">
                <a:latin typeface="+mj-ea"/>
                <a:ea typeface="+mj-ea"/>
              </a:rPr>
              <a:t>, DBMS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Parsing </a:t>
            </a:r>
            <a:r>
              <a:rPr lang="ko-KR" altLang="en-US" sz="1200" dirty="0">
                <a:latin typeface="+mj-ea"/>
                <a:ea typeface="+mj-ea"/>
              </a:rPr>
              <a:t>처리를 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간단히 수행하여 성능을 향상시킴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인터페이스에서는 실행하려는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문에 포함된 리터널을  ‘</a:t>
            </a:r>
            <a:r>
              <a:rPr lang="en-US" altLang="ko-KR" sz="1200" dirty="0">
                <a:latin typeface="+mj-ea"/>
                <a:ea typeface="+mj-ea"/>
              </a:rPr>
              <a:t>?’ </a:t>
            </a:r>
            <a:r>
              <a:rPr lang="ko-KR" altLang="en-US" sz="1200" dirty="0">
                <a:latin typeface="+mj-ea"/>
                <a:ea typeface="+mj-ea"/>
              </a:rPr>
              <a:t>로 변수화 시키고 메서드를 통해 값을 바인딩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stmt.setString</a:t>
            </a:r>
            <a:r>
              <a:rPr lang="en-US" altLang="ko-KR" sz="1200" dirty="0">
                <a:latin typeface="+mj-ea"/>
                <a:ea typeface="+mj-ea"/>
              </a:rPr>
              <a:t>(1, "1111"); </a:t>
            </a:r>
            <a:r>
              <a:rPr lang="ko-KR" altLang="en-US" sz="1200" dirty="0">
                <a:latin typeface="+mj-ea"/>
                <a:ea typeface="+mj-ea"/>
              </a:rPr>
              <a:t>실행문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한 후</a:t>
            </a:r>
            <a:r>
              <a:rPr lang="en-US" altLang="ko-KR" sz="1200" dirty="0">
                <a:latin typeface="+mj-ea"/>
                <a:ea typeface="+mj-ea"/>
              </a:rPr>
              <a:t>, stmt.executeQuery(); </a:t>
            </a:r>
            <a:r>
              <a:rPr lang="ko-KR" altLang="en-US" sz="1200" dirty="0">
                <a:latin typeface="+mj-ea"/>
                <a:ea typeface="+mj-ea"/>
              </a:rPr>
              <a:t>실행문으로 데이터베이스에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문의 실행을 요청함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36282-F842-430B-8E46-B0330954A092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7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81" y="1491338"/>
            <a:ext cx="766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참고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오라클 데이터베이스 서버에 전달된 </a:t>
            </a:r>
            <a:r>
              <a:rPr lang="en-US" altLang="ko-KR" sz="1400" b="1" dirty="0">
                <a:latin typeface="+mj-ea"/>
                <a:ea typeface="+mj-ea"/>
              </a:rPr>
              <a:t>SQL</a:t>
            </a:r>
            <a:r>
              <a:rPr lang="ko-KR" altLang="en-US" sz="1400" b="1" dirty="0">
                <a:latin typeface="+mj-ea"/>
                <a:ea typeface="+mj-ea"/>
              </a:rPr>
              <a:t>문 처리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261" y="1852896"/>
            <a:ext cx="8060635" cy="25496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Statement </a:t>
            </a:r>
            <a:r>
              <a:rPr lang="ko-KR" altLang="en-US" sz="1200" dirty="0">
                <a:latin typeface="+mj-ea"/>
                <a:ea typeface="+mj-ea"/>
              </a:rPr>
              <a:t>인터페이스를 통해 전달된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문이 처리되는 과정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- SELECT</a:t>
            </a:r>
            <a:r>
              <a:rPr lang="ko-KR" altLang="en-US" sz="1200" dirty="0">
                <a:latin typeface="+mj-ea"/>
                <a:ea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: Parsing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atin typeface="+mj-ea"/>
                <a:ea typeface="+mj-ea"/>
              </a:rPr>
              <a:t> Executing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+mj-ea"/>
                <a:ea typeface="+mj-ea"/>
              </a:rPr>
              <a:t>Fetching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- DML/DDL</a:t>
            </a:r>
            <a:r>
              <a:rPr lang="ko-KR" altLang="en-US" sz="1200" dirty="0">
                <a:latin typeface="+mj-ea"/>
                <a:ea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: Parsing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atin typeface="+mj-ea"/>
                <a:ea typeface="+mj-ea"/>
              </a:rPr>
              <a:t> Executing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SELECT * FROM hr.employees WHERE department_id = 10 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SELECT * FROM hr.employees WHERE department_id = 20 ;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오라클 서버에 전달된 문장에 상수</a:t>
            </a:r>
            <a:r>
              <a:rPr lang="en-US" altLang="ko-KR" sz="1200" dirty="0">
                <a:latin typeface="+mj-ea"/>
                <a:ea typeface="+mj-ea"/>
              </a:rPr>
              <a:t>(10, 20)</a:t>
            </a:r>
            <a:r>
              <a:rPr lang="ko-KR" altLang="en-US" sz="1200" dirty="0">
                <a:latin typeface="+mj-ea"/>
                <a:ea typeface="+mj-ea"/>
              </a:rPr>
              <a:t>가 달라 다른 문장이므로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매번 </a:t>
            </a:r>
            <a:r>
              <a:rPr lang="en-US" altLang="ko-KR" sz="1200" dirty="0">
                <a:latin typeface="+mj-ea"/>
                <a:ea typeface="+mj-ea"/>
              </a:rPr>
              <a:t>Parsing </a:t>
            </a:r>
            <a:r>
              <a:rPr lang="ko-KR" altLang="en-US" sz="1200" dirty="0">
                <a:latin typeface="+mj-ea"/>
                <a:ea typeface="+mj-ea"/>
              </a:rPr>
              <a:t>과정을 거친 후 처리됨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  <a:ea typeface="+mj-ea"/>
              </a:rPr>
              <a:t>즉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문장이 정확히 동일하지 않으면</a:t>
            </a:r>
            <a:r>
              <a:rPr lang="en-US" altLang="ko-KR" sz="1200" dirty="0">
                <a:latin typeface="+mj-ea"/>
                <a:ea typeface="+mj-ea"/>
              </a:rPr>
              <a:t>, Parsing </a:t>
            </a:r>
            <a:r>
              <a:rPr lang="ko-KR" altLang="en-US" sz="1200" dirty="0">
                <a:latin typeface="+mj-ea"/>
                <a:ea typeface="+mj-ea"/>
              </a:rPr>
              <a:t>과정이 처리됨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31F6-3294-43EA-BB90-C43DC5EF59BF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06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81" y="1491338"/>
            <a:ext cx="766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참고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오라클 데이터베이스 서버에 전달된 </a:t>
            </a:r>
            <a:r>
              <a:rPr lang="en-US" altLang="ko-KR" sz="1400" b="1" dirty="0">
                <a:latin typeface="+mj-ea"/>
                <a:ea typeface="+mj-ea"/>
              </a:rPr>
              <a:t>SQL</a:t>
            </a:r>
            <a:r>
              <a:rPr lang="ko-KR" altLang="en-US" sz="1400" b="1" dirty="0">
                <a:latin typeface="+mj-ea"/>
                <a:ea typeface="+mj-ea"/>
              </a:rPr>
              <a:t>문 처리 과정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계속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B8C0A-7CA3-4AA6-85C9-DD91C17A7927}"/>
              </a:ext>
            </a:extLst>
          </p:cNvPr>
          <p:cNvSpPr txBox="1"/>
          <p:nvPr/>
        </p:nvSpPr>
        <p:spPr>
          <a:xfrm>
            <a:off x="576681" y="1905681"/>
            <a:ext cx="8060635" cy="448860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인터페이스를 통해 전달된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문이 처리되는 과정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- SELECT</a:t>
            </a:r>
            <a:r>
              <a:rPr lang="ko-KR" altLang="en-US" sz="1200" dirty="0">
                <a:latin typeface="+mj-ea"/>
                <a:ea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: Parsing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Binding(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변수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값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atin typeface="+mj-ea"/>
                <a:ea typeface="+mj-ea"/>
              </a:rPr>
              <a:t>Executing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+mj-ea"/>
                <a:ea typeface="+mj-ea"/>
              </a:rPr>
              <a:t>Fetching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- DML/DDL</a:t>
            </a:r>
            <a:r>
              <a:rPr lang="ko-KR" altLang="en-US" sz="1200" dirty="0">
                <a:latin typeface="+mj-ea"/>
                <a:ea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: Parsing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200" dirty="0">
                <a:latin typeface="+mj-ea"/>
                <a:ea typeface="+mj-ea"/>
              </a:rPr>
              <a:t> Binding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변수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값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+mj-ea"/>
                <a:ea typeface="+mj-ea"/>
              </a:rPr>
              <a:t>Executing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stmt = </a:t>
            </a:r>
            <a:r>
              <a:rPr lang="en-US" altLang="ko-KR" sz="1200" dirty="0" err="1">
                <a:latin typeface="+mj-ea"/>
                <a:ea typeface="+mj-ea"/>
              </a:rPr>
              <a:t>con.prepareStatement</a:t>
            </a:r>
            <a:r>
              <a:rPr lang="en-US" altLang="ko-KR" sz="1200" dirty="0">
                <a:latin typeface="+mj-ea"/>
                <a:ea typeface="+mj-ea"/>
              </a:rPr>
              <a:t>("SQL</a:t>
            </a:r>
            <a:r>
              <a:rPr lang="ko-KR" altLang="en-US" sz="1200" dirty="0">
                <a:latin typeface="+mj-ea"/>
                <a:ea typeface="+mj-ea"/>
              </a:rPr>
              <a:t>문자열</a:t>
            </a:r>
            <a:r>
              <a:rPr lang="en-US" altLang="ko-KR" sz="1200" dirty="0">
                <a:latin typeface="+mj-ea"/>
                <a:ea typeface="+mj-ea"/>
              </a:rPr>
              <a:t>"); </a:t>
            </a:r>
            <a:r>
              <a:rPr lang="ko-KR" altLang="en-US" sz="1200" dirty="0">
                <a:latin typeface="+mj-ea"/>
                <a:ea typeface="+mj-ea"/>
              </a:rPr>
              <a:t>실행문에 의해 서버에 전달되어 </a:t>
            </a:r>
            <a:r>
              <a:rPr lang="en-US" altLang="ko-KR" sz="1200" dirty="0">
                <a:latin typeface="+mj-ea"/>
                <a:ea typeface="+mj-ea"/>
              </a:rPr>
              <a:t>Parsing </a:t>
            </a:r>
            <a:r>
              <a:rPr lang="ko-KR" altLang="en-US" sz="1200" dirty="0">
                <a:latin typeface="+mj-ea"/>
                <a:ea typeface="+mj-ea"/>
              </a:rPr>
              <a:t>된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SELECT * FROM hr.employees WHERE department_id = ? ; 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 </a:t>
            </a:r>
            <a:r>
              <a:rPr lang="en-US" altLang="ko-KR" sz="1200" dirty="0" err="1">
                <a:latin typeface="+mj-ea"/>
                <a:ea typeface="+mj-ea"/>
                <a:sym typeface="Wingdings" panose="05000000000000000000" pitchFamily="2" charset="2"/>
              </a:rPr>
              <a:t>stmt.setString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(1,"1111");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실행문으로 값이 지정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</a:rPr>
              <a:t>   SELECT * FROM hr.employees WHERE department_id = ? ; 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 </a:t>
            </a:r>
            <a:r>
              <a:rPr lang="en-US" altLang="ko-KR" sz="1200" dirty="0" err="1">
                <a:latin typeface="+mj-ea"/>
                <a:sym typeface="Wingdings" panose="05000000000000000000" pitchFamily="2" charset="2"/>
              </a:rPr>
              <a:t>stmt.setString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(1,"1212"); 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실행문으로 값이 지정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stmt.executeQuery(); </a:t>
            </a:r>
            <a:r>
              <a:rPr lang="ko-KR" altLang="en-US" sz="1200" dirty="0">
                <a:latin typeface="+mj-ea"/>
                <a:ea typeface="+mj-ea"/>
              </a:rPr>
              <a:t>실행문으로 데이터베이스에 값이 전달되어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문이 실행됨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j-ea"/>
              </a:rPr>
              <a:t>오라클 서버에 전달된 문장에 상수가 </a:t>
            </a:r>
            <a:r>
              <a:rPr lang="en-US" altLang="ko-KR" sz="1200" dirty="0">
                <a:latin typeface="+mj-ea"/>
              </a:rPr>
              <a:t>? </a:t>
            </a:r>
            <a:r>
              <a:rPr lang="ko-KR" altLang="en-US" sz="1200" dirty="0">
                <a:latin typeface="+mj-ea"/>
              </a:rPr>
              <a:t>로 전달되어 처음 한번 </a:t>
            </a:r>
            <a:r>
              <a:rPr lang="en-US" altLang="ko-KR" sz="1200" dirty="0">
                <a:latin typeface="+mj-ea"/>
              </a:rPr>
              <a:t>Parsing </a:t>
            </a:r>
            <a:r>
              <a:rPr lang="ko-KR" altLang="en-US" sz="1200" dirty="0">
                <a:latin typeface="+mj-ea"/>
              </a:rPr>
              <a:t>과정을 거친  이 후</a:t>
            </a:r>
            <a:r>
              <a:rPr lang="en-US" altLang="ko-KR" sz="1200" dirty="0">
                <a:latin typeface="+mj-ea"/>
              </a:rPr>
              <a:t>, 2</a:t>
            </a:r>
            <a:r>
              <a:rPr lang="ko-KR" altLang="en-US" sz="1200" dirty="0">
                <a:latin typeface="+mj-ea"/>
              </a:rPr>
              <a:t>번째 부터는</a:t>
            </a:r>
            <a:endParaRPr lang="en-US" altLang="ko-KR" sz="12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</a:rPr>
              <a:t>   Parsing </a:t>
            </a:r>
            <a:r>
              <a:rPr lang="ko-KR" altLang="en-US" sz="1200" dirty="0">
                <a:latin typeface="+mj-ea"/>
              </a:rPr>
              <a:t>과정이 신속이 처리됨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문장검사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이름검사</a:t>
            </a:r>
            <a:r>
              <a:rPr lang="en-US" altLang="ko-KR" sz="1200" dirty="0">
                <a:latin typeface="+mj-ea"/>
              </a:rPr>
              <a:t>, Parsed-Code </a:t>
            </a:r>
            <a:r>
              <a:rPr lang="ko-KR" altLang="en-US" sz="1200" dirty="0">
                <a:latin typeface="+mj-ea"/>
              </a:rPr>
              <a:t>생성과정이 생략됨</a:t>
            </a:r>
            <a:r>
              <a:rPr lang="en-US" altLang="ko-KR" sz="1200" dirty="0">
                <a:latin typeface="+mj-ea"/>
              </a:rPr>
              <a:t>).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INSERT/UPDATE/DELETE</a:t>
            </a:r>
            <a:r>
              <a:rPr lang="ko-KR" altLang="en-US" sz="1200" dirty="0">
                <a:latin typeface="+mj-ea"/>
                <a:ea typeface="+mj-ea"/>
              </a:rPr>
              <a:t>문의 경우에는 </a:t>
            </a:r>
            <a:r>
              <a:rPr lang="en-US" altLang="ko-KR" sz="1200" dirty="0">
                <a:latin typeface="+mj-ea"/>
                <a:ea typeface="+mj-ea"/>
              </a:rPr>
              <a:t>PreparedStatement </a:t>
            </a:r>
            <a:r>
              <a:rPr lang="ko-KR" altLang="en-US" sz="1200" dirty="0">
                <a:latin typeface="+mj-ea"/>
                <a:ea typeface="+mj-ea"/>
              </a:rPr>
              <a:t>객체를 이용하여 처리되도록 구현합니다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SELECT</a:t>
            </a:r>
            <a:r>
              <a:rPr lang="ko-KR" altLang="en-US" sz="1200" dirty="0">
                <a:latin typeface="+mj-ea"/>
                <a:ea typeface="+mj-ea"/>
              </a:rPr>
              <a:t>문의 경우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en-US" altLang="ko-KR" sz="1200" dirty="0">
                <a:latin typeface="+mj-ea"/>
              </a:rPr>
              <a:t>PreparedStatement </a:t>
            </a:r>
            <a:r>
              <a:rPr lang="ko-KR" altLang="en-US" sz="1200" dirty="0">
                <a:latin typeface="+mj-ea"/>
              </a:rPr>
              <a:t>객체를 이용하여 처리되도록 구현하는 것이 대부분이지만</a:t>
            </a:r>
            <a:r>
              <a:rPr lang="en-US" altLang="ko-KR" sz="1200" dirty="0">
                <a:latin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   필요한 경우</a:t>
            </a:r>
            <a:r>
              <a:rPr lang="en-US" altLang="ko-KR" sz="1200" dirty="0">
                <a:latin typeface="+mj-ea"/>
                <a:ea typeface="+mj-ea"/>
              </a:rPr>
              <a:t>, Statement</a:t>
            </a:r>
            <a:r>
              <a:rPr lang="ko-KR" altLang="en-US" sz="1200" dirty="0">
                <a:latin typeface="+mj-ea"/>
                <a:ea typeface="+mj-ea"/>
              </a:rPr>
              <a:t> 객체를 이용하기도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C5652-6E7A-4360-BFC0-EE124E79F632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13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681" y="1491338"/>
            <a:ext cx="7668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참고</a:t>
            </a:r>
            <a:r>
              <a:rPr lang="en-US" altLang="ko-KR" sz="1400" b="1" dirty="0">
                <a:latin typeface="+mj-ea"/>
                <a:ea typeface="+mj-ea"/>
              </a:rPr>
              <a:t>] </a:t>
            </a:r>
            <a:r>
              <a:rPr lang="ko-KR" altLang="en-US" sz="1400" b="1" dirty="0">
                <a:latin typeface="+mj-ea"/>
                <a:ea typeface="+mj-ea"/>
              </a:rPr>
              <a:t>오라클 데이터베이스 서버에 전달된 </a:t>
            </a:r>
            <a:r>
              <a:rPr lang="en-US" altLang="ko-KR" sz="1400" b="1" dirty="0">
                <a:latin typeface="+mj-ea"/>
                <a:ea typeface="+mj-ea"/>
              </a:rPr>
              <a:t>SQL</a:t>
            </a:r>
            <a:r>
              <a:rPr lang="ko-KR" altLang="en-US" sz="1400" b="1" dirty="0">
                <a:latin typeface="+mj-ea"/>
                <a:ea typeface="+mj-ea"/>
              </a:rPr>
              <a:t>문 처리 과정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계속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96037-DFC9-4CFB-B047-7CE62BEBFE04}"/>
              </a:ext>
            </a:extLst>
          </p:cNvPr>
          <p:cNvSpPr txBox="1"/>
          <p:nvPr/>
        </p:nvSpPr>
        <p:spPr>
          <a:xfrm>
            <a:off x="576681" y="1911389"/>
            <a:ext cx="8060635" cy="1164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OLTP(Online Transaction Processing) 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DB(</a:t>
            </a:r>
            <a:r>
              <a:rPr lang="en-US" altLang="ko-KR" sz="1200" dirty="0" err="1">
                <a:latin typeface="+mj-ea"/>
                <a:ea typeface="+mj-ea"/>
              </a:rPr>
              <a:t>DataWarehousing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데이터베이스 운영 환경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OLTP: </a:t>
            </a:r>
            <a:r>
              <a:rPr lang="ko-KR" altLang="en-US" sz="1200" dirty="0">
                <a:latin typeface="+mj-ea"/>
                <a:ea typeface="+mj-ea"/>
              </a:rPr>
              <a:t>은행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병원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 err="1">
                <a:latin typeface="+mj-ea"/>
                <a:ea typeface="+mj-ea"/>
              </a:rPr>
              <a:t>소핑몰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백화점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편의점 등에서의 일반 고객을 위한 서비스에 사용되는 데이터베이스 운영환경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j-ea"/>
                <a:ea typeface="+mj-ea"/>
              </a:rPr>
              <a:t>   DW: </a:t>
            </a:r>
            <a:r>
              <a:rPr lang="ko-KR" altLang="en-US" sz="1200" dirty="0">
                <a:latin typeface="+mj-ea"/>
              </a:rPr>
              <a:t>은행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병원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 err="1">
                <a:latin typeface="+mj-ea"/>
              </a:rPr>
              <a:t>소핑몰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백화점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편의점 등에서의 직원에 의한 집계처리 관련 데이터베이스 운영 환경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A1A0B-4226-44D8-90C2-5EFA8BAEB754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770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693" y="1603105"/>
            <a:ext cx="566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  <a:ea typeface="+mj-ea"/>
              </a:rPr>
              <a:t>Connection Pool </a:t>
            </a:r>
            <a:r>
              <a:rPr lang="ko-KR" altLang="en-US" sz="1400" b="1" dirty="0">
                <a:latin typeface="+mj-ea"/>
                <a:ea typeface="+mj-ea"/>
              </a:rPr>
              <a:t>등장 배경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96966"/>
            <a:ext cx="705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 데이터베이스 연동 시 </a:t>
            </a:r>
            <a:r>
              <a:rPr lang="en-US" altLang="ko-KR" b="1" dirty="0"/>
              <a:t>JDBC </a:t>
            </a:r>
            <a:r>
              <a:rPr lang="ko-KR" altLang="en-US" b="1" dirty="0"/>
              <a:t>라이브러리만 사용 시문제점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74693" y="2366298"/>
            <a:ext cx="7695259" cy="62011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077896" y="3331778"/>
            <a:ext cx="459656" cy="5990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1641" y="4340772"/>
            <a:ext cx="7618311" cy="1387366"/>
          </a:xfrm>
          <a:prstGeom prst="roundRect">
            <a:avLst>
              <a:gd name="adj" fmla="val 1062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4477462"/>
            <a:ext cx="7041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+mj-ea"/>
                <a:ea typeface="+mj-ea"/>
              </a:rPr>
              <a:t>애플리케이션</a:t>
            </a:r>
            <a:r>
              <a:rPr lang="en-US" altLang="ko-KR" sz="1400" b="1" dirty="0">
                <a:latin typeface="+mj-ea"/>
                <a:ea typeface="+mj-ea"/>
              </a:rPr>
              <a:t>(DAO)</a:t>
            </a:r>
            <a:r>
              <a:rPr lang="ko-KR" altLang="en-US" sz="1400" b="1" dirty="0">
                <a:latin typeface="+mj-ea"/>
                <a:ea typeface="+mj-ea"/>
              </a:rPr>
              <a:t> 실행 시 미리 </a:t>
            </a:r>
            <a:r>
              <a:rPr lang="en-US" altLang="ko-KR" sz="1400" b="1" dirty="0">
                <a:latin typeface="+mj-ea"/>
                <a:ea typeface="+mj-ea"/>
              </a:rPr>
              <a:t>Connection </a:t>
            </a:r>
            <a:r>
              <a:rPr lang="ko-KR" altLang="en-US" sz="1400" b="1" dirty="0">
                <a:latin typeface="+mj-ea"/>
                <a:ea typeface="+mj-ea"/>
              </a:rPr>
              <a:t>객체를 생성한 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미리 데이터베이스 연결을 맺는다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br>
              <a:rPr lang="en-US" altLang="ko-KR" sz="1400" b="1" dirty="0">
                <a:latin typeface="+mj-ea"/>
                <a:ea typeface="+mj-ea"/>
              </a:rPr>
            </a:br>
            <a:endParaRPr lang="en-US" altLang="ko-KR" sz="1400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+mj-ea"/>
                <a:ea typeface="+mj-ea"/>
              </a:rPr>
              <a:t>애플리케이션은 데이터베이스 연동 작업 발생 시 이 </a:t>
            </a:r>
            <a:r>
              <a:rPr lang="en-US" altLang="ko-KR" sz="1400" b="1" dirty="0">
                <a:latin typeface="+mj-ea"/>
                <a:ea typeface="+mj-ea"/>
              </a:rPr>
              <a:t>Connection </a:t>
            </a:r>
            <a:r>
              <a:rPr lang="ko-KR" altLang="en-US" sz="1400" b="1" dirty="0">
                <a:latin typeface="+mj-ea"/>
                <a:ea typeface="+mj-ea"/>
              </a:rPr>
              <a:t>객체를 이용해서 작업을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49" y="2491687"/>
            <a:ext cx="742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+mj-ea"/>
                <a:ea typeface="+mj-ea"/>
              </a:rPr>
              <a:t>애플리케이션에서 데이터베이스 연결 과정에서 시간이 너무 많이 걸린다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68297-9778-4CE4-A826-E50B8A2E530B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커넥션 풀 동작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841644"/>
            <a:ext cx="697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톰캣 컨테이너를 실행한 후 응용 프로그램을 실행합니다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201" y="2118643"/>
            <a:ext cx="4637165" cy="183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6DF6655-8CFA-49C5-8232-131683F71D1A}"/>
              </a:ext>
            </a:extLst>
          </p:cNvPr>
          <p:cNvSpPr/>
          <p:nvPr/>
        </p:nvSpPr>
        <p:spPr>
          <a:xfrm>
            <a:off x="3207695" y="2264466"/>
            <a:ext cx="978719" cy="248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oracle.exe</a:t>
            </a:r>
            <a:endParaRPr lang="ko-KR" altLang="en-US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22A65D-16F6-4356-9F98-B2819E51E971}"/>
              </a:ext>
            </a:extLst>
          </p:cNvPr>
          <p:cNvCxnSpPr>
            <a:cxnSpLocks/>
          </p:cNvCxnSpPr>
          <p:nvPr/>
        </p:nvCxnSpPr>
        <p:spPr>
          <a:xfrm>
            <a:off x="4035066" y="3007264"/>
            <a:ext cx="565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E1E0DA-059F-48E9-9174-52249BF42A2E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6B6FEF-2C6C-4C34-B2CF-ADEF01FFB2BC}"/>
              </a:ext>
            </a:extLst>
          </p:cNvPr>
          <p:cNvGrpSpPr/>
          <p:nvPr/>
        </p:nvGrpSpPr>
        <p:grpSpPr>
          <a:xfrm>
            <a:off x="827201" y="4232054"/>
            <a:ext cx="4637165" cy="1836412"/>
            <a:chOff x="1521264" y="2118643"/>
            <a:chExt cx="5427980" cy="224726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48D7E8-8BD0-4917-A6E6-052C4D8042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264" y="2118643"/>
              <a:ext cx="5427980" cy="224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7AB955-7F33-49A8-81CF-86824AED4AA5}"/>
                </a:ext>
              </a:extLst>
            </p:cNvPr>
            <p:cNvSpPr/>
            <p:nvPr/>
          </p:nvSpPr>
          <p:spPr>
            <a:xfrm>
              <a:off x="4307724" y="2297090"/>
              <a:ext cx="1145628" cy="3037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oracle.exe</a:t>
              </a:r>
              <a:endParaRPr lang="ko-KR" altLang="en-US" sz="11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56A4DB1-4DFB-479C-B39E-07EAF7DB2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76193" y="3206072"/>
              <a:ext cx="662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50504"/>
            <a:ext cx="754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톰캣 컨테이너 실행 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ConnectionPool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객체를 생성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714" y="1970902"/>
            <a:ext cx="5112385" cy="2757170"/>
          </a:xfrm>
          <a:prstGeom prst="rect">
            <a:avLst/>
          </a:prstGeom>
        </p:spPr>
      </p:pic>
      <p:sp>
        <p:nvSpPr>
          <p:cNvPr id="7" name="Text Box 2909"/>
          <p:cNvSpPr txBox="1"/>
          <p:nvPr/>
        </p:nvSpPr>
        <p:spPr>
          <a:xfrm>
            <a:off x="2552534" y="2548435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000" b="1" kern="100" dirty="0">
                <a:effectLst/>
                <a:cs typeface="Times New Roman"/>
              </a:rPr>
              <a:t>ConnectionPool </a:t>
            </a:r>
            <a:r>
              <a:rPr lang="ko-KR" sz="1000" b="1" kern="100" dirty="0">
                <a:effectLst/>
                <a:cs typeface="Times New Roman"/>
              </a:rPr>
              <a:t>객체 생성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70F3B0-78C2-4FC8-9198-6B81045689A3}"/>
              </a:ext>
            </a:extLst>
          </p:cNvPr>
          <p:cNvSpPr/>
          <p:nvPr/>
        </p:nvSpPr>
        <p:spPr>
          <a:xfrm>
            <a:off x="4307724" y="2297090"/>
            <a:ext cx="1145628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oracle.exe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7B5D2C-660B-4206-92AD-270C68EBFF63}"/>
              </a:ext>
            </a:extLst>
          </p:cNvPr>
          <p:cNvCxnSpPr/>
          <p:nvPr/>
        </p:nvCxnSpPr>
        <p:spPr>
          <a:xfrm>
            <a:off x="5276193" y="3206072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9D745D-6A9E-46A3-9469-EC6D28252F19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0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37819" y="1427699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서블릿의 데이터베이스 연동 과정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14AD-034F-41E7-9001-53FD0054A38D}"/>
              </a:ext>
            </a:extLst>
          </p:cNvPr>
          <p:cNvSpPr txBox="1"/>
          <p:nvPr/>
        </p:nvSpPr>
        <p:spPr>
          <a:xfrm>
            <a:off x="505119" y="4392769"/>
            <a:ext cx="7197879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서블릿</a:t>
            </a:r>
            <a:endParaRPr lang="en-US" altLang="ko-KR" sz="1400" b="1" dirty="0"/>
          </a:p>
          <a:p>
            <a:r>
              <a:rPr lang="ko-KR" altLang="en-US" sz="1200" dirty="0"/>
              <a:t>웹브라우저의 요청을 받고</a:t>
            </a:r>
            <a:r>
              <a:rPr lang="en-US" altLang="ko-KR" sz="1200" dirty="0"/>
              <a:t>, </a:t>
            </a:r>
            <a:r>
              <a:rPr lang="ko-KR" altLang="en-US" sz="1200" dirty="0"/>
              <a:t>요청에 대한 처리 후</a:t>
            </a:r>
            <a:r>
              <a:rPr lang="en-US" altLang="ko-KR" sz="1200" dirty="0"/>
              <a:t>, </a:t>
            </a:r>
            <a:r>
              <a:rPr lang="ko-KR" altLang="en-US" sz="1200" dirty="0"/>
              <a:t>응답 </a:t>
            </a:r>
            <a:r>
              <a:rPr lang="en-US" altLang="ko-KR" sz="1200" dirty="0"/>
              <a:t>HTML</a:t>
            </a:r>
            <a:r>
              <a:rPr lang="ko-KR" altLang="en-US" sz="1200" dirty="0"/>
              <a:t>을 해당 웹브라우저에 전달함</a:t>
            </a:r>
            <a:endParaRPr lang="en-US" altLang="ko-KR" sz="1200" dirty="0"/>
          </a:p>
          <a:p>
            <a:r>
              <a:rPr lang="ko-KR" altLang="en-US" sz="1200" dirty="0"/>
              <a:t>요청 처리 시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데이터베이스에 필요한 처리가 구현된 </a:t>
            </a:r>
            <a:r>
              <a:rPr lang="en-US" altLang="ko-KR" sz="1200" dirty="0"/>
              <a:t>DAO </a:t>
            </a:r>
            <a:r>
              <a:rPr lang="ko-KR" altLang="en-US" sz="1200" dirty="0"/>
              <a:t>클래스의 메서드를 호출하여 처리 결과를 받고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응답으로 전달할 </a:t>
            </a:r>
            <a:r>
              <a:rPr lang="en-US" altLang="ko-KR" sz="1200" dirty="0"/>
              <a:t>HTML </a:t>
            </a:r>
            <a:r>
              <a:rPr lang="ko-KR" altLang="en-US" sz="1200" dirty="0"/>
              <a:t>내용을 생성합니다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400" b="1" dirty="0"/>
              <a:t>DataBase Access Object(DAO)</a:t>
            </a:r>
          </a:p>
          <a:p>
            <a:r>
              <a:rPr lang="ko-KR" altLang="en-US" sz="1200" dirty="0"/>
              <a:t>데이터베이스에 접속하여</a:t>
            </a:r>
            <a:r>
              <a:rPr lang="en-US" altLang="ko-KR" sz="1200" dirty="0"/>
              <a:t>, </a:t>
            </a:r>
            <a:r>
              <a:rPr lang="ko-KR" altLang="en-US" sz="1200" dirty="0"/>
              <a:t>필요한 </a:t>
            </a:r>
            <a:r>
              <a:rPr lang="en-US" altLang="ko-KR" sz="1200" dirty="0"/>
              <a:t>SQL</a:t>
            </a:r>
            <a:r>
              <a:rPr lang="ko-KR" altLang="en-US" sz="1200" dirty="0"/>
              <a:t>을 요청 후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전달받아 서블릿으로 전달하는 클래스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b="1" dirty="0"/>
              <a:t>Value Object(VO)</a:t>
            </a:r>
          </a:p>
          <a:p>
            <a:r>
              <a:rPr lang="ko-KR" altLang="en-US" sz="1200" dirty="0"/>
              <a:t>서블릿과 </a:t>
            </a:r>
            <a:r>
              <a:rPr lang="en-US" altLang="ko-KR" sz="1200" dirty="0"/>
              <a:t>DAO </a:t>
            </a:r>
            <a:r>
              <a:rPr lang="ko-KR" altLang="en-US" sz="1200" dirty="0"/>
              <a:t>클래스 객체 간에 전달되는 데이터가 저장된 객체로 </a:t>
            </a:r>
            <a:r>
              <a:rPr lang="en-US" altLang="ko-KR" sz="1200" dirty="0"/>
              <a:t>DAO </a:t>
            </a:r>
            <a:r>
              <a:rPr lang="ko-KR" altLang="en-US" sz="1200" dirty="0"/>
              <a:t>클래스의 메서드를 통해 </a:t>
            </a:r>
            <a:r>
              <a:rPr lang="en-US" altLang="ko-KR" sz="1200" dirty="0"/>
              <a:t>VO</a:t>
            </a:r>
            <a:r>
              <a:rPr lang="ko-KR" altLang="en-US" sz="1200" dirty="0"/>
              <a:t>의 데이터는 데이터베이스에 전달되기도 하고 데이터베이스로 부터 전달받기도 합니다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5D4FA-A7C2-491B-8A06-E7348108AB9F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17EFA5-6923-40F1-9646-89818BC1D25F}"/>
              </a:ext>
            </a:extLst>
          </p:cNvPr>
          <p:cNvGrpSpPr/>
          <p:nvPr/>
        </p:nvGrpSpPr>
        <p:grpSpPr>
          <a:xfrm>
            <a:off x="1766287" y="2028481"/>
            <a:ext cx="4919221" cy="2218952"/>
            <a:chOff x="1766287" y="2028481"/>
            <a:chExt cx="4919221" cy="221895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D30F44-367D-4FB4-AE7F-90AD8F5E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287" y="2028481"/>
              <a:ext cx="4919221" cy="2218952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328456-0FF3-480E-9B96-6CBA9723F8FD}"/>
                </a:ext>
              </a:extLst>
            </p:cNvPr>
            <p:cNvSpPr txBox="1"/>
            <p:nvPr/>
          </p:nvSpPr>
          <p:spPr>
            <a:xfrm>
              <a:off x="5249293" y="362096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69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70383"/>
            <a:ext cx="757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생성된 커넥션 객체는 </a:t>
            </a:r>
            <a:r>
              <a:rPr lang="en-US" altLang="ko-KR" sz="1200" dirty="0">
                <a:latin typeface="+mj-ea"/>
                <a:ea typeface="+mj-ea"/>
              </a:rPr>
              <a:t>DBMS</a:t>
            </a:r>
            <a:r>
              <a:rPr lang="ko-KR" altLang="en-US" sz="1200" dirty="0">
                <a:latin typeface="+mj-ea"/>
                <a:ea typeface="+mj-ea"/>
              </a:rPr>
              <a:t>와 미리 연결합니다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467" y="1929876"/>
            <a:ext cx="5247640" cy="27597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 Box 2914"/>
          <p:cNvSpPr txBox="1"/>
          <p:nvPr/>
        </p:nvSpPr>
        <p:spPr>
          <a:xfrm>
            <a:off x="2788363" y="2230379"/>
            <a:ext cx="1653540" cy="23050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sz="1000" b="1" kern="100">
                <a:effectLst/>
                <a:latin typeface="+mj-ea"/>
                <a:ea typeface="+mj-ea"/>
                <a:cs typeface="Times New Roman"/>
              </a:rPr>
              <a:t>DBMS </a:t>
            </a:r>
            <a:r>
              <a:rPr lang="ko-KR" sz="1000" b="1" kern="100">
                <a:effectLst/>
                <a:latin typeface="+mj-ea"/>
                <a:ea typeface="+mj-ea"/>
                <a:cs typeface="Times New Roman"/>
              </a:rPr>
              <a:t>연결</a:t>
            </a:r>
            <a:endParaRPr lang="ko-KR" sz="1100" kern="10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D0B20-22F5-4BCA-8D64-07D69143E28D}"/>
              </a:ext>
            </a:extLst>
          </p:cNvPr>
          <p:cNvSpPr/>
          <p:nvPr/>
        </p:nvSpPr>
        <p:spPr>
          <a:xfrm>
            <a:off x="4129285" y="2309032"/>
            <a:ext cx="1145628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oracle.exe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B90E692-3DFA-46A7-9D24-5E8DC3A65D20}"/>
              </a:ext>
            </a:extLst>
          </p:cNvPr>
          <p:cNvCxnSpPr/>
          <p:nvPr/>
        </p:nvCxnSpPr>
        <p:spPr>
          <a:xfrm>
            <a:off x="5118538" y="3058927"/>
            <a:ext cx="66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F48014-7F0E-4DD0-BF34-80A0CAA636A4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66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데이터베이스와의 연동 작업이 필요할 경우 응용 프로그램은 </a:t>
            </a:r>
            <a:r>
              <a:rPr lang="en-US" altLang="ko-KR" sz="1200">
                <a:latin typeface="+mj-ea"/>
                <a:ea typeface="+mj-ea"/>
              </a:rPr>
              <a:t>ConnectinPool</a:t>
            </a:r>
            <a:r>
              <a:rPr lang="ko-KR" altLang="en-US" sz="1200">
                <a:latin typeface="+mj-ea"/>
                <a:ea typeface="+mj-ea"/>
              </a:rPr>
              <a:t>에서 제공하는 메서드를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호출하여 연동합니다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668" y="2288333"/>
            <a:ext cx="5056505" cy="24999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16BA0E-12A9-45C5-81ED-7C50FBCA9FC7}"/>
              </a:ext>
            </a:extLst>
          </p:cNvPr>
          <p:cNvSpPr/>
          <p:nvPr/>
        </p:nvSpPr>
        <p:spPr>
          <a:xfrm>
            <a:off x="4307724" y="2654089"/>
            <a:ext cx="1145628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oracle.exe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2C23-91F5-4BD9-BC83-6BB1B7501E5C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A874D4-3F65-49B7-8B85-C5459D608A78}"/>
              </a:ext>
            </a:extLst>
          </p:cNvPr>
          <p:cNvSpPr/>
          <p:nvPr/>
        </p:nvSpPr>
        <p:spPr>
          <a:xfrm>
            <a:off x="2676242" y="1900074"/>
            <a:ext cx="3388008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 Pool </a:t>
            </a:r>
            <a:r>
              <a:rPr lang="ko-KR" altLang="en-US" dirty="0"/>
              <a:t>객체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03F877-7BE7-41AE-9C86-8D1CA3408667}"/>
              </a:ext>
            </a:extLst>
          </p:cNvPr>
          <p:cNvCxnSpPr>
            <a:cxnSpLocks/>
          </p:cNvCxnSpPr>
          <p:nvPr/>
        </p:nvCxnSpPr>
        <p:spPr>
          <a:xfrm flipV="1">
            <a:off x="3041650" y="2209800"/>
            <a:ext cx="209550" cy="825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EDEB1A-B7F6-4CAC-81F5-007284890674}"/>
              </a:ext>
            </a:extLst>
          </p:cNvPr>
          <p:cNvSpPr/>
          <p:nvPr/>
        </p:nvSpPr>
        <p:spPr>
          <a:xfrm>
            <a:off x="1145892" y="4469077"/>
            <a:ext cx="1895758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DAO </a:t>
            </a:r>
            <a:r>
              <a:rPr lang="ko-KR" altLang="en-US" dirty="0"/>
              <a:t>클래스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5610E4-E80F-49E7-8A6C-99B4E55B65BC}"/>
              </a:ext>
            </a:extLst>
          </p:cNvPr>
          <p:cNvCxnSpPr>
            <a:cxnSpLocks/>
          </p:cNvCxnSpPr>
          <p:nvPr/>
        </p:nvCxnSpPr>
        <p:spPr>
          <a:xfrm flipV="1">
            <a:off x="2311400" y="3628029"/>
            <a:ext cx="209550" cy="825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A96215-1B5F-4C83-A8D7-A444BB3AE4F1}"/>
              </a:ext>
            </a:extLst>
          </p:cNvPr>
          <p:cNvSpPr/>
          <p:nvPr/>
        </p:nvSpPr>
        <p:spPr>
          <a:xfrm>
            <a:off x="3791644" y="4882255"/>
            <a:ext cx="2444055" cy="303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 </a:t>
            </a:r>
            <a:r>
              <a:rPr lang="ko-KR" altLang="en-US" dirty="0"/>
              <a:t>드라이버 객체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E84AC0-C839-4A2E-86B6-02799D392BE6}"/>
              </a:ext>
            </a:extLst>
          </p:cNvPr>
          <p:cNvCxnSpPr>
            <a:cxnSpLocks/>
          </p:cNvCxnSpPr>
          <p:nvPr/>
        </p:nvCxnSpPr>
        <p:spPr>
          <a:xfrm flipH="1" flipV="1">
            <a:off x="4001196" y="2926043"/>
            <a:ext cx="377538" cy="1940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톰캣의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DataSource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및 사용 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6597" y="1918252"/>
            <a:ext cx="489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톰캣의 </a:t>
            </a:r>
            <a:r>
              <a:rPr lang="en-US" altLang="ko-KR" sz="1200" b="1" dirty="0">
                <a:solidFill>
                  <a:srgbClr val="0000FF"/>
                </a:solidFill>
              </a:rPr>
              <a:t>ConnectionPool </a:t>
            </a:r>
            <a:r>
              <a:rPr lang="ko-KR" altLang="en-US" sz="1200" b="1" dirty="0">
                <a:solidFill>
                  <a:srgbClr val="0000FF"/>
                </a:solidFill>
              </a:rPr>
              <a:t>설정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8115" y="5671204"/>
            <a:ext cx="6659218" cy="1031051"/>
          </a:xfrm>
          <a:prstGeom prst="rect">
            <a:avLst/>
          </a:prstGeom>
          <a:noFill/>
          <a:ln w="19050">
            <a:solidFill>
              <a:srgbClr val="B8301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+mj-ea"/>
                <a:ea typeface="+mj-ea"/>
              </a:rPr>
              <a:t>ConnectionPool </a:t>
            </a:r>
            <a:r>
              <a:rPr lang="ko-KR" altLang="en-US" sz="1400" b="1" dirty="0">
                <a:latin typeface="+mj-ea"/>
                <a:ea typeface="+mj-ea"/>
              </a:rPr>
              <a:t>관련 라이브러리 다운로드 받기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j-ea"/>
              </a:rPr>
              <a:t>  • </a:t>
            </a:r>
            <a:r>
              <a:rPr lang="en-US" altLang="ko-KR" sz="1200" b="1" dirty="0">
                <a:hlinkClick r:id="rId2"/>
              </a:rPr>
              <a:t>http://www.java2s.com/Code/Jar/t/tomcat-dbcp.htm</a:t>
            </a:r>
          </a:p>
          <a:p>
            <a:endParaRPr lang="en-US" altLang="ko-KR" sz="1100" b="1" dirty="0">
              <a:solidFill>
                <a:srgbClr val="FF0000"/>
              </a:solidFill>
              <a:latin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+mj-ea"/>
              </a:rPr>
              <a:t>    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가장 높은 버전을 다운로드 받음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파일이름에 </a:t>
            </a:r>
            <a:r>
              <a:rPr lang="en-US" altLang="ko-KR" sz="1100" b="1" dirty="0" err="1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rc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또는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source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가 없는 것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) 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+mj-ea"/>
                <a:sym typeface="Wingdings" panose="05000000000000000000" pitchFamily="2" charset="2"/>
              </a:rPr>
              <a:t>         </a:t>
            </a:r>
            <a:r>
              <a:rPr lang="en-US" altLang="ko-KR" sz="1100" b="1" dirty="0">
                <a:solidFill>
                  <a:srgbClr val="FF0000"/>
                </a:solidFill>
                <a:latin typeface="+mj-ea"/>
              </a:rPr>
              <a:t>tomcat-dbcp-7.0.42.jar </a:t>
            </a:r>
            <a:r>
              <a:rPr lang="ko-KR" altLang="en-US" sz="1100" b="1" dirty="0">
                <a:solidFill>
                  <a:srgbClr val="FF0000"/>
                </a:solidFill>
                <a:latin typeface="+mj-ea"/>
              </a:rPr>
              <a:t>버전을 다운로드 받음</a:t>
            </a:r>
            <a:endParaRPr lang="en-US" altLang="ko-KR" sz="1100" b="1" dirty="0">
              <a:solidFill>
                <a:srgbClr val="FF0000"/>
              </a:solidFill>
              <a:latin typeface="+mj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55089" y="2226029"/>
            <a:ext cx="5450830" cy="3301393"/>
            <a:chOff x="1455089" y="2226029"/>
            <a:chExt cx="5450830" cy="3301393"/>
          </a:xfrm>
        </p:grpSpPr>
        <p:pic>
          <p:nvPicPr>
            <p:cNvPr id="8" name="그림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597" y="2226029"/>
              <a:ext cx="5021631" cy="313826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55089" y="3864334"/>
              <a:ext cx="5450830" cy="69971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5089" y="4827707"/>
              <a:ext cx="5450830" cy="69971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87541" y="4322869"/>
            <a:ext cx="6622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탐색기</a:t>
            </a:r>
            <a:r>
              <a:rPr lang="en-US" altLang="ko-KR" sz="1200" dirty="0">
                <a:sym typeface="Wingdings" panose="05000000000000000000" pitchFamily="2" charset="2"/>
              </a:rPr>
              <a:t> Servers/  Tomcat v9.0 Server at localhost-config  </a:t>
            </a:r>
            <a:r>
              <a:rPr lang="ko-KR" altLang="en-US" sz="1200" dirty="0">
                <a:sym typeface="Wingdings" panose="05000000000000000000" pitchFamily="2" charset="2"/>
              </a:rPr>
              <a:t>폴더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/>
              <a:t>context.xml</a:t>
            </a:r>
            <a:r>
              <a:rPr lang="ko-KR" altLang="en-US" sz="1200" dirty="0"/>
              <a:t>을 엽니다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009775" y="4114800"/>
            <a:ext cx="1857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V="1">
            <a:off x="1751682" y="4095750"/>
            <a:ext cx="381918" cy="227119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C6348A-2264-4AD1-9285-0B2F8FE0FBF4}"/>
              </a:ext>
            </a:extLst>
          </p:cNvPr>
          <p:cNvSpPr txBox="1"/>
          <p:nvPr/>
        </p:nvSpPr>
        <p:spPr>
          <a:xfrm>
            <a:off x="1940520" y="3425230"/>
            <a:ext cx="699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 탐색기</a:t>
            </a:r>
            <a:r>
              <a:rPr lang="en-US" altLang="ko-KR" sz="1200" dirty="0">
                <a:sym typeface="Wingdings" panose="05000000000000000000" pitchFamily="2" charset="2"/>
              </a:rPr>
              <a:t> pro07/src/main/webapp/WEB-INF/lib </a:t>
            </a:r>
            <a:r>
              <a:rPr lang="ko-KR" altLang="en-US" sz="1200" dirty="0">
                <a:sym typeface="Wingdings" panose="05000000000000000000" pitchFamily="2" charset="2"/>
              </a:rPr>
              <a:t>폴더에 </a:t>
            </a:r>
            <a:r>
              <a:rPr lang="en-US" altLang="ko-KR" sz="1200" dirty="0">
                <a:sym typeface="Wingdings" panose="05000000000000000000" pitchFamily="2" charset="2"/>
              </a:rPr>
              <a:t>tomcat-dpcp-7.7.42.jar </a:t>
            </a:r>
            <a:r>
              <a:rPr lang="ko-KR" altLang="en-US" sz="1200" dirty="0">
                <a:sym typeface="Wingdings" panose="05000000000000000000" pitchFamily="2" charset="2"/>
              </a:rPr>
              <a:t>파일을 붙여넣기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43669-E580-4F8D-8229-8B0E62D6D058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JNDI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922" y="1841644"/>
            <a:ext cx="7404652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JNDI(Java Naming and Directory Interface)</a:t>
            </a:r>
            <a:r>
              <a:rPr lang="ko-KR" altLang="en-US" sz="1200" dirty="0">
                <a:latin typeface="+mj-ea"/>
                <a:ea typeface="+mj-ea"/>
              </a:rPr>
              <a:t>란 필요한 자원을 키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값</a:t>
            </a:r>
            <a:r>
              <a:rPr lang="en-US" altLang="ko-KR" sz="1200" dirty="0">
                <a:latin typeface="+mj-ea"/>
                <a:ea typeface="+mj-ea"/>
              </a:rPr>
              <a:t>(key/value) </a:t>
            </a:r>
            <a:r>
              <a:rPr lang="ko-KR" altLang="en-US" sz="1200" dirty="0">
                <a:latin typeface="+mj-ea"/>
                <a:ea typeface="+mj-ea"/>
              </a:rPr>
              <a:t>쌍으로 저장한 후 필요할</a:t>
            </a:r>
          </a:p>
          <a:p>
            <a:r>
              <a:rPr lang="ko-KR" altLang="en-US" sz="1200" dirty="0">
                <a:latin typeface="+mj-ea"/>
                <a:ea typeface="+mj-ea"/>
              </a:rPr>
              <a:t>때 키를 이용해 값을 얻는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922" y="2604052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j-ea"/>
                <a:ea typeface="+mj-ea"/>
              </a:rPr>
              <a:t>JNDI</a:t>
            </a:r>
            <a:r>
              <a:rPr lang="ko-KR" altLang="en-US" sz="1400" b="1">
                <a:latin typeface="+mj-ea"/>
                <a:ea typeface="+mj-ea"/>
              </a:rPr>
              <a:t>의 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923" y="2912166"/>
            <a:ext cx="7404652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웹 브라우저에서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name/value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쌍으로 전송한 후 </a:t>
            </a: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서블릿에서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getParameter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(name)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로 값을 가져올 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해시맵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(HashMap)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이나 해시테이블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HashTable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에 키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값으로 저장한 후 키를 이용해 값을 가져올 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브라우저에서 도메인 네임으로 </a:t>
            </a:r>
            <a:r>
              <a:rPr lang="en-US" altLang="ko-KR" sz="1200" dirty="0">
                <a:latin typeface="+mj-ea"/>
                <a:ea typeface="+mj-ea"/>
              </a:rPr>
              <a:t>DNS </a:t>
            </a:r>
            <a:r>
              <a:rPr lang="ko-KR" altLang="en-US" sz="1200" dirty="0">
                <a:latin typeface="+mj-ea"/>
                <a:ea typeface="+mj-ea"/>
              </a:rPr>
              <a:t>서버에 요청할 경우 도메인 네임에 대한 </a:t>
            </a:r>
            <a:r>
              <a:rPr lang="en-US" altLang="ko-KR" sz="1200" dirty="0">
                <a:latin typeface="+mj-ea"/>
                <a:ea typeface="+mj-ea"/>
              </a:rPr>
              <a:t>IP </a:t>
            </a:r>
            <a:r>
              <a:rPr lang="ko-KR" altLang="en-US" sz="1200" dirty="0" err="1">
                <a:latin typeface="+mj-ea"/>
                <a:ea typeface="+mj-ea"/>
              </a:rPr>
              <a:t>주소를가져올</a:t>
            </a:r>
            <a:r>
              <a:rPr lang="ko-KR" altLang="en-US" sz="1200" dirty="0">
                <a:latin typeface="+mj-ea"/>
                <a:ea typeface="+mj-ea"/>
              </a:rPr>
              <a:t> 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23" y="4731026"/>
            <a:ext cx="7404651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FF0000"/>
                </a:solidFill>
                <a:latin typeface="+mj-ea"/>
                <a:ea typeface="+mj-ea"/>
              </a:rPr>
              <a:t>톰캣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 컨테이너가 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ea typeface="+mj-ea"/>
              </a:rPr>
              <a:t>ConnnectionPool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객체를 생성하면 이 객체에 대한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JNDI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(key)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을 미리 설정해 놓음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그러면 웹 애플리케이션에서 데이터베이스와 연동 작업을 할 때 이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JNDI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이름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(key)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으로 접근하여 작업을 수행함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923" y="437818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커넥션풀에 적용하기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7196C-816A-489A-8BAA-882994BD2340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9" y="1386198"/>
            <a:ext cx="8039113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이클립스에서 톰캣 </a:t>
            </a:r>
            <a:r>
              <a:rPr lang="en-US" altLang="ko-KR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Connection Pool </a:t>
            </a: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1380" y="1977887"/>
            <a:ext cx="70090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- pro07 </a:t>
            </a:r>
            <a:r>
              <a:rPr lang="ko-KR" altLang="en-US" sz="1200" b="1" dirty="0">
                <a:latin typeface="+mj-ea"/>
                <a:ea typeface="+mj-ea"/>
              </a:rPr>
              <a:t>프로젝트의 </a:t>
            </a:r>
            <a:r>
              <a:rPr lang="en-US" altLang="ko-KR" sz="1200" b="1" dirty="0">
                <a:latin typeface="+mj-ea"/>
                <a:ea typeface="+mj-ea"/>
              </a:rPr>
              <a:t>src/min/webapp/WEB-INF/lib </a:t>
            </a:r>
            <a:r>
              <a:rPr lang="ko-KR" altLang="en-US" sz="1200" b="1" dirty="0">
                <a:latin typeface="+mj-ea"/>
                <a:ea typeface="+mj-ea"/>
              </a:rPr>
              <a:t>폴더에 다운로드 받은 </a:t>
            </a:r>
            <a:r>
              <a:rPr lang="en-US" altLang="ko-KR" sz="1200" b="1" dirty="0" err="1">
                <a:latin typeface="+mj-ea"/>
                <a:ea typeface="+mj-ea"/>
              </a:rPr>
              <a:t>ConnectionPool</a:t>
            </a:r>
            <a:r>
              <a:rPr lang="en-US" altLang="ko-KR" sz="1200" b="1" dirty="0">
                <a:latin typeface="+mj-ea"/>
                <a:ea typeface="+mj-ea"/>
              </a:rPr>
              <a:t>  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  라이브러리 추가 </a:t>
            </a:r>
            <a:endParaRPr lang="en-US" altLang="ko-KR" sz="1200" b="1" dirty="0"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(</a:t>
            </a:r>
            <a:r>
              <a:rPr lang="ko-KR" altLang="en-US" sz="1200" b="1" dirty="0">
                <a:latin typeface="+mj-ea"/>
                <a:ea typeface="+mj-ea"/>
              </a:rPr>
              <a:t>주의</a:t>
            </a:r>
            <a:r>
              <a:rPr lang="en-US" altLang="ko-KR" sz="1200" b="1" dirty="0">
                <a:latin typeface="+mj-ea"/>
                <a:ea typeface="+mj-ea"/>
              </a:rPr>
              <a:t>) JDBC </a:t>
            </a:r>
            <a:r>
              <a:rPr lang="ko-KR" altLang="en-US" sz="1200" b="1" dirty="0">
                <a:latin typeface="+mj-ea"/>
                <a:ea typeface="+mj-ea"/>
              </a:rPr>
              <a:t>드라이버 라이브러리도 </a:t>
            </a:r>
            <a:r>
              <a:rPr lang="en-US" altLang="ko-KR" sz="1200" b="1" dirty="0">
                <a:latin typeface="+mj-ea"/>
              </a:rPr>
              <a:t>src/min/webapp/WEB-INF/lib </a:t>
            </a:r>
            <a:r>
              <a:rPr lang="ko-KR" altLang="en-US" sz="1200" b="1" dirty="0">
                <a:latin typeface="+mj-ea"/>
              </a:rPr>
              <a:t>폴더에 </a:t>
            </a:r>
            <a:r>
              <a:rPr lang="ko-KR" altLang="en-US" sz="1200" b="1" dirty="0">
                <a:latin typeface="+mj-ea"/>
                <a:ea typeface="+mj-ea"/>
              </a:rPr>
              <a:t>반드시 있어야 합니다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- Project Explorer</a:t>
            </a:r>
            <a:r>
              <a:rPr lang="ko-KR" altLang="en-US" sz="1200" b="1" dirty="0">
                <a:latin typeface="+mj-ea"/>
                <a:ea typeface="+mj-ea"/>
              </a:rPr>
              <a:t>의 </a:t>
            </a:r>
            <a:r>
              <a:rPr lang="en-US" altLang="ko-KR" sz="1200" b="1" dirty="0">
                <a:latin typeface="+mj-ea"/>
                <a:ea typeface="+mj-ea"/>
              </a:rPr>
              <a:t>Servers </a:t>
            </a:r>
            <a:r>
              <a:rPr lang="ko-KR" altLang="en-US" sz="1200" b="1" dirty="0">
                <a:latin typeface="+mj-ea"/>
                <a:ea typeface="+mj-ea"/>
              </a:rPr>
              <a:t>프로젝트</a:t>
            </a:r>
            <a:r>
              <a:rPr lang="en-US" altLang="ko-KR" sz="1200" b="1" dirty="0">
                <a:latin typeface="+mj-ea"/>
                <a:ea typeface="+mj-ea"/>
              </a:rPr>
              <a:t>/Tomcat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v9.0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Server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at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localhost-config</a:t>
            </a:r>
            <a:r>
              <a:rPr lang="ko-KR" altLang="en-US" sz="1200" b="1" dirty="0">
                <a:latin typeface="+mj-ea"/>
                <a:ea typeface="+mj-ea"/>
              </a:rPr>
              <a:t> 폴더에 있는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 context.xml </a:t>
            </a:r>
            <a:r>
              <a:rPr lang="ko-KR" altLang="en-US" sz="1200" b="1" dirty="0">
                <a:latin typeface="+mj-ea"/>
                <a:ea typeface="+mj-ea"/>
              </a:rPr>
              <a:t>파일을 코드 작성뷰에 엽니다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9299" y="4071627"/>
            <a:ext cx="2638425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AB142-E4E1-4176-BEA1-AA783546A2D1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57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30626"/>
            <a:ext cx="780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context.xml </a:t>
            </a:r>
            <a:r>
              <a:rPr lang="ko-KR" altLang="en-US" sz="1200" b="1" dirty="0">
                <a:latin typeface="+mj-ea"/>
                <a:ea typeface="+mj-ea"/>
              </a:rPr>
              <a:t>파일에 </a:t>
            </a:r>
            <a:r>
              <a:rPr lang="en-US" altLang="ko-KR" sz="1200" b="1" dirty="0">
                <a:latin typeface="+mj-ea"/>
                <a:ea typeface="+mj-ea"/>
              </a:rPr>
              <a:t>&lt;Resource&gt; </a:t>
            </a:r>
            <a:r>
              <a:rPr lang="ko-KR" altLang="en-US" sz="1200" b="1" dirty="0">
                <a:latin typeface="+mj-ea"/>
                <a:ea typeface="+mj-ea"/>
              </a:rPr>
              <a:t>태그를 이용해 </a:t>
            </a:r>
            <a:r>
              <a:rPr lang="ko-KR" altLang="en-US" sz="1200" b="1" dirty="0" err="1">
                <a:latin typeface="+mj-ea"/>
                <a:ea typeface="+mj-ea"/>
              </a:rPr>
              <a:t>톰캣</a:t>
            </a:r>
            <a:r>
              <a:rPr lang="ko-KR" altLang="en-US" sz="1200" b="1" dirty="0">
                <a:latin typeface="+mj-ea"/>
                <a:ea typeface="+mj-ea"/>
              </a:rPr>
              <a:t> 실행 시 연결할 데이터베이스를 설정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538" y="5454595"/>
            <a:ext cx="327860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오라클이</a:t>
            </a:r>
            <a:r>
              <a:rPr lang="en-US" altLang="ko-KR" sz="1200" dirty="0"/>
              <a:t> </a:t>
            </a:r>
            <a:r>
              <a:rPr lang="ko-KR" altLang="en-US" sz="1200" dirty="0"/>
              <a:t>아닌 다른 데이터베이스의 경우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-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maxTotal</a:t>
            </a:r>
            <a:r>
              <a:rPr lang="en-US" altLang="ko-KR" sz="1200" dirty="0"/>
              <a:t> </a:t>
            </a:r>
            <a:r>
              <a:rPr lang="ko-KR" altLang="en-US" sz="1200" dirty="0"/>
              <a:t>대신 </a:t>
            </a:r>
            <a:r>
              <a:rPr lang="en-US" altLang="ko-KR" sz="1200" dirty="0" err="1"/>
              <a:t>maxActive</a:t>
            </a:r>
            <a:r>
              <a:rPr lang="en-US" altLang="ko-KR" sz="1200" dirty="0"/>
              <a:t> </a:t>
            </a:r>
            <a:r>
              <a:rPr lang="ko-KR" altLang="en-US" sz="1200" dirty="0"/>
              <a:t>이 사용됨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en-US" altLang="ko-KR" sz="1200" dirty="0" err="1"/>
              <a:t>maxWaitMillis</a:t>
            </a:r>
            <a:r>
              <a:rPr lang="en-US" altLang="ko-KR" sz="1200" dirty="0"/>
              <a:t> </a:t>
            </a:r>
            <a:r>
              <a:rPr lang="ko-KR" altLang="en-US" sz="1200" dirty="0"/>
              <a:t>대신  </a:t>
            </a:r>
            <a:r>
              <a:rPr lang="en-US" altLang="ko-KR" sz="1200" dirty="0" err="1"/>
              <a:t>maxWait</a:t>
            </a:r>
            <a:r>
              <a:rPr lang="en-US" altLang="ko-KR" sz="1200" dirty="0"/>
              <a:t> </a:t>
            </a:r>
            <a:r>
              <a:rPr lang="ko-KR" altLang="en-US" sz="1200" dirty="0"/>
              <a:t>이 사용됨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0E319-F665-4953-B94B-B4393AE8664C}"/>
              </a:ext>
            </a:extLst>
          </p:cNvPr>
          <p:cNvSpPr txBox="1"/>
          <p:nvPr/>
        </p:nvSpPr>
        <p:spPr>
          <a:xfrm>
            <a:off x="505119" y="1880885"/>
            <a:ext cx="40668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&lt;Manager pathname=</a:t>
            </a:r>
            <a:r>
              <a:rPr lang="en-US" altLang="ko-KR" sz="1400" i="1" dirty="0"/>
              <a:t>"" /&gt;</a:t>
            </a:r>
          </a:p>
          <a:p>
            <a:endParaRPr lang="ko-KR" altLang="en-US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&lt;Resource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name=</a:t>
            </a:r>
            <a:r>
              <a:rPr lang="en-US" altLang="ko-KR" sz="1400" b="1" i="1" dirty="0">
                <a:solidFill>
                  <a:srgbClr val="FF0000"/>
                </a:solidFill>
              </a:rPr>
              <a:t>"jdbc/myuser"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auth</a:t>
            </a:r>
            <a:r>
              <a:rPr lang="en-US" altLang="ko-KR" sz="1400" b="1" dirty="0">
                <a:solidFill>
                  <a:srgbClr val="FF0000"/>
                </a:solidFill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</a:rPr>
              <a:t>"Container"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type=</a:t>
            </a:r>
            <a:r>
              <a:rPr lang="en-US" altLang="ko-KR" sz="1400" b="1" i="1" dirty="0">
                <a:solidFill>
                  <a:srgbClr val="FF0000"/>
                </a:solidFill>
              </a:rPr>
              <a:t>"</a:t>
            </a:r>
            <a:r>
              <a:rPr lang="en-US" altLang="ko-KR" sz="1400" b="1" i="1" dirty="0" err="1">
                <a:solidFill>
                  <a:srgbClr val="FF0000"/>
                </a:solidFill>
              </a:rPr>
              <a:t>javax.sql.DataSource</a:t>
            </a:r>
            <a:r>
              <a:rPr lang="en-US" altLang="ko-KR" sz="1400" b="1" i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driverClassName</a:t>
            </a:r>
            <a:r>
              <a:rPr lang="en-US" altLang="ko-KR" sz="1400" b="1" dirty="0">
                <a:solidFill>
                  <a:srgbClr val="FF0000"/>
                </a:solidFill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</a:rPr>
              <a:t>"</a:t>
            </a:r>
            <a:r>
              <a:rPr lang="en-US" altLang="ko-KR" sz="1400" b="1" i="1" dirty="0" err="1">
                <a:solidFill>
                  <a:srgbClr val="FF0000"/>
                </a:solidFill>
              </a:rPr>
              <a:t>oracle.jdbc.OracleDriver</a:t>
            </a:r>
            <a:r>
              <a:rPr lang="en-US" altLang="ko-KR" sz="1400" b="1" i="1" dirty="0">
                <a:solidFill>
                  <a:srgbClr val="FF0000"/>
                </a:solidFill>
              </a:rPr>
              <a:t>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url=</a:t>
            </a:r>
            <a:r>
              <a:rPr lang="en-US" altLang="ko-KR" sz="1400" b="1" i="1" dirty="0">
                <a:solidFill>
                  <a:srgbClr val="FF0000"/>
                </a:solidFill>
              </a:rPr>
              <a:t>"jdbc:oracle:thin:@localhost:1521:xe"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username=</a:t>
            </a:r>
            <a:r>
              <a:rPr lang="en-US" altLang="ko-KR" sz="1400" b="1" i="1" dirty="0">
                <a:solidFill>
                  <a:srgbClr val="FF0000"/>
                </a:solidFill>
              </a:rPr>
              <a:t>"myuser"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password=</a:t>
            </a:r>
            <a:r>
              <a:rPr lang="en-US" altLang="ko-KR" sz="1400" b="1" i="1" dirty="0">
                <a:solidFill>
                  <a:srgbClr val="FF0000"/>
                </a:solidFill>
              </a:rPr>
              <a:t>"oracle4U"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maxTotal</a:t>
            </a:r>
            <a:r>
              <a:rPr lang="en-US" altLang="ko-KR" sz="1400" b="1" dirty="0">
                <a:solidFill>
                  <a:srgbClr val="FF0000"/>
                </a:solidFill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</a:rPr>
              <a:t>"50"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   </a:t>
            </a:r>
            <a:r>
              <a:rPr lang="en-US" altLang="ko-KR" sz="1400" b="1" dirty="0" err="1">
                <a:solidFill>
                  <a:srgbClr val="FF0000"/>
                </a:solidFill>
              </a:rPr>
              <a:t>maxWaitMillis</a:t>
            </a:r>
            <a:r>
              <a:rPr lang="en-US" altLang="ko-KR" sz="1400" b="1" dirty="0">
                <a:solidFill>
                  <a:srgbClr val="FF0000"/>
                </a:solidFill>
              </a:rPr>
              <a:t>=</a:t>
            </a:r>
            <a:r>
              <a:rPr lang="en-US" altLang="ko-KR" sz="1400" b="1" i="1" dirty="0">
                <a:solidFill>
                  <a:srgbClr val="FF0000"/>
                </a:solidFill>
              </a:rPr>
              <a:t>"-1"/&gt;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&lt;/Context&gt;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A1839-5426-4FB6-965D-4D916CAE04BB}"/>
              </a:ext>
            </a:extLst>
          </p:cNvPr>
          <p:cNvSpPr txBox="1"/>
          <p:nvPr/>
        </p:nvSpPr>
        <p:spPr>
          <a:xfrm>
            <a:off x="366857" y="5454595"/>
            <a:ext cx="492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자바 클래스에서는 </a:t>
            </a:r>
            <a:r>
              <a:rPr lang="en-US" altLang="ko-KR" sz="1200" b="1" dirty="0">
                <a:latin typeface="+mj-ea"/>
                <a:ea typeface="+mj-ea"/>
              </a:rPr>
              <a:t>name </a:t>
            </a:r>
            <a:r>
              <a:rPr lang="ko-KR" altLang="en-US" sz="1200" b="1" dirty="0">
                <a:latin typeface="+mj-ea"/>
                <a:ea typeface="+mj-ea"/>
              </a:rPr>
              <a:t>속성의 </a:t>
            </a:r>
            <a:r>
              <a:rPr lang="en-US" altLang="ko-KR" sz="1200" b="1" dirty="0">
                <a:latin typeface="+mj-ea"/>
                <a:ea typeface="+mj-ea"/>
              </a:rPr>
              <a:t>jdbc/myuser</a:t>
            </a:r>
            <a:r>
              <a:rPr lang="ko-KR" altLang="en-US" sz="1200" b="1" dirty="0">
                <a:latin typeface="+mj-ea"/>
                <a:ea typeface="+mj-ea"/>
              </a:rPr>
              <a:t>로 </a:t>
            </a:r>
            <a:r>
              <a:rPr lang="en-US" altLang="ko-KR" sz="1200" b="1" dirty="0">
                <a:latin typeface="+mj-ea"/>
                <a:ea typeface="+mj-ea"/>
              </a:rPr>
              <a:t>DataSource</a:t>
            </a:r>
            <a:r>
              <a:rPr lang="ko-KR" altLang="en-US" sz="1200" b="1" dirty="0">
                <a:latin typeface="+mj-ea"/>
                <a:ea typeface="+mj-ea"/>
              </a:rPr>
              <a:t>에 접근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3301" y="2568271"/>
            <a:ext cx="1900385" cy="23058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22858-DECD-42E2-8B8B-929369E552F7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3272"/>
              </p:ext>
            </p:extLst>
          </p:nvPr>
        </p:nvGraphicFramePr>
        <p:xfrm>
          <a:off x="805070" y="1837442"/>
          <a:ext cx="73103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name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i="0" u="none" strike="noStrike" kern="1200" baseline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JNDI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rgbClr val="0000FF"/>
                          </a:solidFill>
                        </a:rPr>
                        <a:t>auth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인증 주체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driverClassName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드라이버 클래스 이름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factory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연결할 데이터베이스 종류에 따른 </a:t>
                      </a:r>
                      <a:r>
                        <a:rPr lang="en-US" altLang="ko-KR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ConnectionPool 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생성 클래스 이름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maxActive ,</a:t>
                      </a:r>
                      <a:r>
                        <a:rPr lang="en-US" altLang="ko-KR" sz="1200" b="1" baseline="0" dirty="0">
                          <a:solidFill>
                            <a:srgbClr val="0000FF"/>
                          </a:solidFill>
                        </a:rPr>
                        <a:t> maxTotal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최대로 데이터베이스에 연결할 수 있는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들의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maxIdle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동시에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idle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상태로 대기할 수 있는 최대 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9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maxWait , </a:t>
                      </a:r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maxWaitMillis</a:t>
                      </a:r>
                      <a:endParaRPr lang="ko-KR" alt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새로운 연결이 생길 때까지 기다릴 수 있는 최대 시간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ko-KR" alt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2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접속 비밀번호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type</a:t>
                      </a:r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종류별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DataSource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</a:rPr>
                        <a:t>url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접속할 데이터베이스 주소와 포트 번호 및 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5070" y="1560443"/>
            <a:ext cx="3975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ConnectionPool</a:t>
            </a:r>
            <a:r>
              <a:rPr lang="ko-KR" altLang="en-US" sz="1200" b="1" dirty="0"/>
              <a:t>로 연결할 데이터베이스 속성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165" y="5645426"/>
            <a:ext cx="7504044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속성들은 고정적으로 사용되며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name, </a:t>
            </a:r>
            <a:r>
              <a:rPr lang="en-US" altLang="ko-KR" sz="1200" dirty="0" err="1"/>
              <a:t>driverClassName</a:t>
            </a:r>
            <a:r>
              <a:rPr lang="en-US" altLang="ko-KR" sz="1200" dirty="0"/>
              <a:t>, user, password,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</a:t>
            </a:r>
            <a:r>
              <a:rPr lang="ko-KR" altLang="en-US" sz="1200" dirty="0"/>
              <a:t>만 변경해서 사용합니다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B6CD3-D72A-40B0-8BCC-EE16D4E5C1C1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9"/>
            <a:ext cx="8060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sec01.ex02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>
                <a:latin typeface="+mj-ea"/>
                <a:ea typeface="+mj-ea"/>
              </a:rPr>
              <a:t>sec01.ex01</a:t>
            </a:r>
            <a:r>
              <a:rPr lang="ko-KR" altLang="en-US" sz="1200" dirty="0">
                <a:latin typeface="+mj-ea"/>
                <a:ea typeface="+mj-ea"/>
              </a:rPr>
              <a:t>에서 사용한 </a:t>
            </a:r>
            <a:r>
              <a:rPr lang="en-US" altLang="ko-KR" sz="1200" dirty="0">
                <a:latin typeface="+mj-ea"/>
                <a:ea typeface="+mj-ea"/>
              </a:rPr>
              <a:t>MemberDAOPS, MemberServlet, MemberVO </a:t>
            </a:r>
            <a:r>
              <a:rPr lang="ko-KR" altLang="en-US" sz="1200" dirty="0">
                <a:latin typeface="+mj-ea"/>
                <a:ea typeface="+mj-ea"/>
              </a:rPr>
              <a:t>클래스를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복사하여 각각 </a:t>
            </a:r>
            <a:r>
              <a:rPr lang="en-US" altLang="ko-KR" sz="1200" dirty="0">
                <a:latin typeface="+mj-ea"/>
                <a:ea typeface="+mj-ea"/>
              </a:rPr>
              <a:t>MemberDAO, MemberServlet, MemberVO </a:t>
            </a:r>
            <a:r>
              <a:rPr lang="ko-KR" altLang="en-US" sz="1200" dirty="0">
                <a:latin typeface="+mj-ea"/>
                <a:ea typeface="+mj-ea"/>
              </a:rPr>
              <a:t>이름으로 붙여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</a:rPr>
              <a:t>2. </a:t>
            </a:r>
            <a:r>
              <a:rPr lang="ko-KR" altLang="en-US" sz="1200" dirty="0">
                <a:latin typeface="+mj-ea"/>
              </a:rPr>
              <a:t>복사한 </a:t>
            </a:r>
            <a:r>
              <a:rPr lang="en-US" altLang="ko-KR" sz="1200" dirty="0">
                <a:latin typeface="+mj-ea"/>
              </a:rPr>
              <a:t>MemberServlet </a:t>
            </a:r>
            <a:r>
              <a:rPr lang="ko-KR" altLang="en-US" sz="1200" dirty="0">
                <a:latin typeface="+mj-ea"/>
              </a:rPr>
              <a:t>클래스의 서블릿 매핑 이름을 </a:t>
            </a:r>
            <a:r>
              <a:rPr lang="en-US" altLang="ko-KR" sz="1200" dirty="0">
                <a:latin typeface="+mj-ea"/>
              </a:rPr>
              <a:t>/member070102</a:t>
            </a:r>
            <a:r>
              <a:rPr lang="ko-KR" altLang="en-US" sz="1200" dirty="0">
                <a:latin typeface="+mj-ea"/>
              </a:rPr>
              <a:t>로 변경합니다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endParaRPr lang="en-US" altLang="ko-KR" sz="1200" dirty="0">
              <a:latin typeface="+mj-ea"/>
            </a:endParaRPr>
          </a:p>
          <a:p>
            <a:r>
              <a:rPr lang="en-US" altLang="ko-KR" sz="1200" b="1" dirty="0">
                <a:latin typeface="+mj-ea"/>
              </a:rPr>
              <a:t>3. </a:t>
            </a:r>
            <a:r>
              <a:rPr lang="ko-KR" altLang="en-US" sz="1200" dirty="0">
                <a:latin typeface="+mj-ea"/>
              </a:rPr>
              <a:t>톰캣 기동 시에 오라클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데이터베이스와 연결된 </a:t>
            </a:r>
            <a:r>
              <a:rPr lang="en-US" altLang="ko-KR" sz="1200" dirty="0">
                <a:latin typeface="+mj-ea"/>
              </a:rPr>
              <a:t>Connection Pool</a:t>
            </a:r>
            <a:r>
              <a:rPr lang="ko-KR" altLang="en-US" sz="1200" dirty="0">
                <a:latin typeface="+mj-ea"/>
              </a:rPr>
              <a:t>에 연결되어 </a:t>
            </a:r>
            <a:r>
              <a:rPr lang="en-US" altLang="ko-KR" sz="1200" dirty="0">
                <a:latin typeface="+mj-ea"/>
              </a:rPr>
              <a:t>SQL </a:t>
            </a:r>
            <a:r>
              <a:rPr lang="ko-KR" altLang="en-US" sz="1200" dirty="0">
                <a:latin typeface="+mj-ea"/>
              </a:rPr>
              <a:t>요청이 수행되도록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 sec01.ex02.MemberDAO </a:t>
            </a:r>
            <a:r>
              <a:rPr lang="ko-KR" altLang="en-US" sz="1200" dirty="0">
                <a:latin typeface="+mj-ea"/>
              </a:rPr>
              <a:t>클래스를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35964" y="2994718"/>
            <a:ext cx="8872072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sec01.ex02;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java.sql.Connection;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java.sql.PreparedStatement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java.sql.ResultSet;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java.sql.SQLException;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java.util.ArrayList;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javax.naming.Context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javax.naming.InitialContext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javax.sql.DataSource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MemberDAO {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객체 저장 필드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Connection con;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정의하고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데이터베이스에 전달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PreparedStatement stmt;</a:t>
            </a: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EF511-84A6-4C5F-81AB-7DF0910BBC21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67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839464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sec01.ex02.MemberDAO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83792" y="2273450"/>
            <a:ext cx="8761903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//CP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객체와 접속이 대입될 필드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private DataSource dataFactory 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public MemberDAO() {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Context ctx = new InitialContext();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Context envContext = (Context) ctx.lookup("java:/comp/env");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톰캣이 미리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OJDBC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로 데이터베이스와 연결된 커넥션 풀의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DataSource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dataFactory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dataFactory = (DataSource) envContext.lookup("jdbc/myuser");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//context.xml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Resource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태그의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속성에 설정한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                                                             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값을 지정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 catch(Exception e) {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e.printStackTrace();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조회 처리 메서드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List&lt;MemberVO&gt; listMembers() {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new ArrayList&lt;MemberVO&gt;();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//DataSource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연결을 가져와서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con =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dataFactory.getConnection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6A08A-FC0A-4B5C-905D-9A390F245553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25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839464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sec01.ex02.MemberDAO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83792" y="2273450"/>
            <a:ext cx="8761903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memberListQuery = "SELECT * FROM myuser.tbl_member WHERE mpassword = ?";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con.prepareStatement</a:t>
            </a:r>
            <a:r>
              <a:rPr lang="en-US" altLang="ko-KR" sz="1000" b="1" dirty="0">
                <a:latin typeface="Consolas" panose="020B0609020204030204" pitchFamily="49" charset="0"/>
              </a:rPr>
              <a:t>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latin typeface="Consolas" panose="020B0609020204030204" pitchFamily="49" charset="0"/>
              </a:rPr>
              <a:t>stmt.setString</a:t>
            </a:r>
            <a:r>
              <a:rPr lang="en-US" altLang="ko-KR" sz="1000" b="1" dirty="0">
                <a:latin typeface="Consolas" panose="020B0609020204030204" pitchFamily="49" charset="0"/>
              </a:rPr>
              <a:t>(1, "1212");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ResultSet rs = stmt.executeQuery();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while (rs.next()) {</a:t>
            </a:r>
          </a:p>
          <a:p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mid = rs.getString("mid");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mpassword = rs.getString("mpassword");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mname = rs.getString("mname");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memail = rs.getString("memail");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 = new MemberVO();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memberVO.setMid(mid);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memberVO.setMpassword(mpassword);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memberVO.setMname(mname);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memberVO.setMemail(memail);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memberVO.setMjoinDate(rs.getDate("mjoinDate"));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memberList.add(memberVO);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}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//while-End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B3-9A12-4668-B4EA-7B3421BE40EB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53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DA4184C-E817-42F1-83F9-66EDADA7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98" y="2054685"/>
            <a:ext cx="5099351" cy="305487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1416847"/>
            <a:ext cx="8039113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목록 정보 조회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FBBD0-8112-4F49-998B-AF25ECCE49A8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378731-A826-42A3-AA13-8E621F065885}"/>
              </a:ext>
            </a:extLst>
          </p:cNvPr>
          <p:cNvSpPr txBox="1"/>
          <p:nvPr/>
        </p:nvSpPr>
        <p:spPr>
          <a:xfrm>
            <a:off x="198305" y="4523969"/>
            <a:ext cx="876190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@WebServlet(name = "MemberServlet07010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b="1" dirty="0">
                <a:latin typeface="Consolas" panose="020B0609020204030204" pitchFamily="49" charset="0"/>
              </a:rPr>
              <a:t>", urlPatterns = { "/member07010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b="1" dirty="0">
                <a:latin typeface="Consolas" panose="020B0609020204030204" pitchFamily="49" charset="0"/>
              </a:rPr>
              <a:t>" })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MemberServlet</a:t>
            </a:r>
            <a:r>
              <a:rPr lang="en-US" altLang="ko-KR" sz="1000" b="1" dirty="0">
                <a:latin typeface="Consolas" panose="020B0609020204030204" pitchFamily="49" charset="0"/>
              </a:rPr>
              <a:t> extends HttpServlet {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921" y="1839464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sec01.ex02.MemberDAO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83792" y="2102000"/>
            <a:ext cx="87619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        rs.close();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memberList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122C0-FCC3-4D23-B4D3-ECBEF214AA02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C22FE-F390-43AB-8EDD-298C6DE37153}"/>
              </a:ext>
            </a:extLst>
          </p:cNvPr>
          <p:cNvSpPr txBox="1"/>
          <p:nvPr/>
        </p:nvSpPr>
        <p:spPr>
          <a:xfrm>
            <a:off x="665921" y="4252464"/>
            <a:ext cx="80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4. </a:t>
            </a:r>
            <a:r>
              <a:rPr lang="en-US" altLang="ko-KR" sz="1200" dirty="0">
                <a:latin typeface="+mj-ea"/>
              </a:rPr>
              <a:t>sec01.ex02.MemberServlet</a:t>
            </a:r>
            <a:r>
              <a:rPr lang="ko-KR" altLang="en-US" sz="1200" dirty="0">
                <a:latin typeface="+mj-ea"/>
              </a:rPr>
              <a:t>의 등록이름과 </a:t>
            </a:r>
            <a:r>
              <a:rPr lang="en-US" altLang="ko-KR" sz="1200" dirty="0">
                <a:latin typeface="+mj-ea"/>
              </a:rPr>
              <a:t>urlPatterns </a:t>
            </a:r>
            <a:r>
              <a:rPr lang="ko-KR" altLang="en-US" sz="1200" dirty="0">
                <a:latin typeface="+mj-ea"/>
              </a:rPr>
              <a:t>를 다음처럼 수정합니다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D5D4F-9E20-45DF-8244-2044487B2ADF}"/>
              </a:ext>
            </a:extLst>
          </p:cNvPr>
          <p:cNvSpPr txBox="1"/>
          <p:nvPr/>
        </p:nvSpPr>
        <p:spPr>
          <a:xfrm>
            <a:off x="665920" y="5791776"/>
            <a:ext cx="80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5. </a:t>
            </a:r>
            <a:r>
              <a:rPr lang="en-US" altLang="ko-KR" sz="1200" dirty="0">
                <a:latin typeface="+mj-ea"/>
              </a:rPr>
              <a:t>doHandle() {   } </a:t>
            </a:r>
            <a:r>
              <a:rPr lang="ko-KR" altLang="en-US" sz="1200" dirty="0">
                <a:latin typeface="+mj-ea"/>
              </a:rPr>
              <a:t>블록 내의  </a:t>
            </a:r>
            <a:r>
              <a:rPr lang="en-US" altLang="ko-KR" sz="1200" dirty="0" err="1">
                <a:latin typeface="+mj-ea"/>
              </a:rPr>
              <a:t>MemberDAOPS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나 </a:t>
            </a:r>
            <a:r>
              <a:rPr lang="en-US" altLang="ko-KR" sz="1200" dirty="0" err="1">
                <a:latin typeface="+mj-ea"/>
              </a:rPr>
              <a:t>MemberDAOS</a:t>
            </a:r>
            <a:r>
              <a:rPr lang="en-US" altLang="ko-KR" sz="1200" dirty="0">
                <a:latin typeface="+mj-ea"/>
              </a:rPr>
              <a:t> </a:t>
            </a:r>
            <a:r>
              <a:rPr lang="ko-KR" altLang="en-US" sz="1200" dirty="0">
                <a:latin typeface="+mj-ea"/>
              </a:rPr>
              <a:t>를 </a:t>
            </a:r>
            <a:r>
              <a:rPr lang="en-US" altLang="ko-KR" sz="1200" dirty="0" err="1">
                <a:latin typeface="+mj-ea"/>
              </a:rPr>
              <a:t>MemberDAO</a:t>
            </a:r>
            <a:r>
              <a:rPr lang="ko-KR" altLang="en-US" sz="1200" dirty="0">
                <a:latin typeface="+mj-ea"/>
              </a:rPr>
              <a:t>로 수정합니다</a:t>
            </a:r>
            <a:r>
              <a:rPr lang="en-US" altLang="ko-KR" sz="1200" dirty="0">
                <a:latin typeface="+mj-ea"/>
              </a:rPr>
              <a:t>.</a:t>
            </a:r>
          </a:p>
          <a:p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3977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71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b="1" dirty="0" err="1">
                <a:latin typeface="+mj-ea"/>
                <a:ea typeface="+mj-ea"/>
              </a:rPr>
              <a:t>톰캣을</a:t>
            </a:r>
            <a:r>
              <a:rPr lang="ko-KR" altLang="en-US" sz="1200" b="1" dirty="0">
                <a:latin typeface="+mj-ea"/>
                <a:ea typeface="+mj-ea"/>
              </a:rPr>
              <a:t> 기동한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웹브라우저에서 </a:t>
            </a:r>
            <a:r>
              <a:rPr lang="en-US" altLang="ko-KR" sz="1200" dirty="0">
                <a:latin typeface="+mj-ea"/>
                <a:ea typeface="+mj-ea"/>
              </a:rPr>
              <a:t>http://localhost:8080/pro07/member070102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결과는 앞에서 실습했을 때와 같지만 이번에는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커넥션풀을 이용해서 데이터베이스와 연동했다는 점에서 차이가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2DD3E-12C1-48C1-B8B7-2CC8F72FDA0A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서블릿의 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목록 조회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Connection Pool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8C4237-91A2-4008-9CFF-511A395D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2503839"/>
            <a:ext cx="6115050" cy="3781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9251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54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</a:t>
            </a:r>
            <a:r>
              <a:rPr lang="en-US" altLang="ko-KR" sz="1200" dirty="0">
                <a:latin typeface="+mj-ea"/>
              </a:rPr>
              <a:t>sec01.ex03 </a:t>
            </a:r>
            <a:r>
              <a:rPr lang="ko-KR" altLang="en-US" sz="1200" dirty="0">
                <a:latin typeface="+mj-ea"/>
              </a:rPr>
              <a:t>패키지를 만들고 </a:t>
            </a:r>
            <a:r>
              <a:rPr lang="en-US" altLang="ko-KR" sz="1200" dirty="0">
                <a:latin typeface="+mj-ea"/>
              </a:rPr>
              <a:t>sec01.ex02 </a:t>
            </a:r>
            <a:r>
              <a:rPr lang="ko-KR" altLang="en-US" sz="1200" dirty="0">
                <a:latin typeface="+mj-ea"/>
              </a:rPr>
              <a:t>패키지의 </a:t>
            </a:r>
            <a:r>
              <a:rPr lang="en-US" altLang="ko-KR" sz="1200" dirty="0">
                <a:latin typeface="+mj-ea"/>
              </a:rPr>
              <a:t>MemberVO/MemberDAO/MemberServlet.java</a:t>
            </a:r>
            <a:r>
              <a:rPr lang="ko-KR" altLang="en-US" sz="1200" dirty="0">
                <a:latin typeface="+mj-ea"/>
              </a:rPr>
              <a:t>를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</a:t>
            </a:r>
            <a:r>
              <a:rPr lang="ko-KR" altLang="en-US" sz="1200" dirty="0">
                <a:latin typeface="+mj-ea"/>
              </a:rPr>
              <a:t>복사하여 붙여 넣습니다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회원 가입창을 작성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- src/main/webapp/ </a:t>
            </a:r>
            <a:r>
              <a:rPr lang="ko-KR" altLang="en-US" sz="1200" dirty="0">
                <a:latin typeface="+mj-ea"/>
                <a:ea typeface="+mj-ea"/>
              </a:rPr>
              <a:t>폴더에 </a:t>
            </a:r>
            <a:r>
              <a:rPr lang="en-US" altLang="ko-KR" sz="1200" dirty="0">
                <a:latin typeface="+mj-ea"/>
                <a:ea typeface="+mj-ea"/>
              </a:rPr>
              <a:t>member </a:t>
            </a:r>
            <a:r>
              <a:rPr lang="ko-KR" altLang="en-US" sz="1200" dirty="0">
                <a:latin typeface="+mj-ea"/>
                <a:ea typeface="+mj-ea"/>
              </a:rPr>
              <a:t>폴더를 생성한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생성된 </a:t>
            </a:r>
            <a:r>
              <a:rPr lang="en-US" altLang="ko-KR" sz="1200" dirty="0">
                <a:latin typeface="+mj-ea"/>
                <a:ea typeface="+mj-ea"/>
              </a:rPr>
              <a:t>member </a:t>
            </a:r>
            <a:r>
              <a:rPr lang="ko-KR" altLang="en-US" sz="1200" dirty="0">
                <a:latin typeface="+mj-ea"/>
                <a:ea typeface="+mj-ea"/>
              </a:rPr>
              <a:t>폴더에 </a:t>
            </a:r>
            <a:r>
              <a:rPr lang="en-US" altLang="ko-KR" sz="1200" b="1" dirty="0">
                <a:latin typeface="+mj-ea"/>
              </a:rPr>
              <a:t>memberForm.html </a:t>
            </a:r>
            <a:r>
              <a:rPr lang="ko-KR" altLang="en-US" sz="1200" dirty="0">
                <a:latin typeface="+mj-ea"/>
              </a:rPr>
              <a:t>파일을  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    </a:t>
            </a:r>
            <a:r>
              <a:rPr lang="ko-KR" altLang="en-US" sz="1200" dirty="0">
                <a:latin typeface="+mj-ea"/>
              </a:rPr>
              <a:t>생성한 후</a:t>
            </a:r>
            <a:r>
              <a:rPr lang="en-US" altLang="ko-KR" sz="1200" dirty="0">
                <a:latin typeface="+mj-ea"/>
              </a:rPr>
              <a:t>, </a:t>
            </a:r>
            <a:r>
              <a:rPr lang="ko-KR" altLang="en-US" sz="1200" dirty="0">
                <a:latin typeface="+mj-ea"/>
              </a:rPr>
              <a:t>다음의 내용을 작성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  hidden </a:t>
            </a:r>
            <a:r>
              <a:rPr lang="ko-KR" altLang="en-US" sz="1200" dirty="0">
                <a:latin typeface="+mj-ea"/>
                <a:ea typeface="+mj-ea"/>
              </a:rPr>
              <a:t>타입 </a:t>
            </a:r>
            <a:r>
              <a:rPr lang="en-US" altLang="ko-KR" sz="1200" dirty="0">
                <a:latin typeface="+mj-ea"/>
                <a:ea typeface="+mj-ea"/>
              </a:rPr>
              <a:t>input </a:t>
            </a:r>
            <a:r>
              <a:rPr lang="ko-KR" altLang="en-US" sz="1200" dirty="0">
                <a:latin typeface="+mj-ea"/>
                <a:ea typeface="+mj-ea"/>
              </a:rPr>
              <a:t>태그를 이용해 회원 가입창에서 새 회원 등록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</a:t>
            </a:r>
            <a:r>
              <a:rPr lang="ko-KR" altLang="en-US" sz="1200" dirty="0">
                <a:latin typeface="+mj-ea"/>
                <a:ea typeface="+mj-ea"/>
              </a:rPr>
              <a:t>요청을 서블릿에 전달합니다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47EF-06E2-4B33-85B9-0F8B05EC3F1E}"/>
              </a:ext>
            </a:extLst>
          </p:cNvPr>
          <p:cNvSpPr txBox="1"/>
          <p:nvPr/>
        </p:nvSpPr>
        <p:spPr>
          <a:xfrm>
            <a:off x="252548" y="3117867"/>
            <a:ext cx="8638903" cy="30162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&lt;title&gt;New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latin typeface="Consolas" panose="020B0609020204030204" pitchFamily="49" charset="0"/>
              </a:rPr>
              <a:t>Member&lt;/title&gt;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&lt;form name="frmMember" 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&lt;table style="margin:auto;"&gt;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&lt;caption style="font-size:15pt"&gt;</a:t>
            </a:r>
            <a:r>
              <a:rPr lang="ko-KR" altLang="en-US" sz="1000" b="1" dirty="0">
                <a:latin typeface="Consolas" panose="020B0609020204030204" pitchFamily="49" charset="0"/>
              </a:rPr>
              <a:t>회원 가입</a:t>
            </a:r>
            <a:r>
              <a:rPr lang="en-US" altLang="ko-KR" sz="1000" b="1" dirty="0">
                <a:latin typeface="Consolas" panose="020B0609020204030204" pitchFamily="49" charset="0"/>
              </a:rPr>
              <a:t>&lt;/caption&gt;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아이디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&lt;td&gt;&lt;input type="text" name="mid" required&gt;&lt;/td&gt;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&lt;/tr&gt;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비밀번호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&lt;td&gt;&lt;input type="password" name="mpassword"&gt;&lt;/td&gt;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&lt;/tr&gt;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8214C-F983-4873-9470-740D74945CB2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410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5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b="1" dirty="0">
                <a:latin typeface="+mj-ea"/>
              </a:rPr>
              <a:t>memberForm.html </a:t>
            </a:r>
            <a:r>
              <a:rPr lang="ko-KR" altLang="en-US" sz="1200" dirty="0">
                <a:latin typeface="+mj-ea"/>
                <a:ea typeface="+mj-ea"/>
              </a:rPr>
              <a:t>작성 계속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47EF-06E2-4B33-85B9-0F8B05EC3F1E}"/>
              </a:ext>
            </a:extLst>
          </p:cNvPr>
          <p:cNvSpPr txBox="1"/>
          <p:nvPr/>
        </p:nvSpPr>
        <p:spPr>
          <a:xfrm>
            <a:off x="252548" y="1910008"/>
            <a:ext cx="8638903" cy="47089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        &lt;tr&gt;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이름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&lt;td&gt;&lt;input type="text" name="mname"&gt;&lt;/td&gt;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&lt;/tr&gt;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이메일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&lt;td&gt;&lt;input type="text" name="memail"&gt;&lt;/td&gt;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&lt;/tr&gt;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&lt;td colspan="2" style="text-align:center"&gt;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&lt;input type="hidden" name="command" value="addMember" /&gt;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&lt;button type="button" onclick="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sendMember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()"&gt;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가입하기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&amp;nbsp;&amp;nbsp;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&lt;button type="reset"&gt;</a:t>
            </a:r>
            <a:r>
              <a:rPr lang="ko-KR" altLang="en-US" sz="1000" b="1" dirty="0">
                <a:latin typeface="Consolas" panose="020B0609020204030204" pitchFamily="49" charset="0"/>
              </a:rPr>
              <a:t>다시 입력</a:t>
            </a:r>
            <a:r>
              <a:rPr lang="en-US" altLang="ko-KR" sz="1000" b="1" dirty="0"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&lt;/td&gt;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&lt;/tr&gt;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&lt;/table&gt;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&lt;/form&gt;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&lt;script type="text/javascript"&gt;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function sendMember(){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frmMember=document.frmMember;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mid=frmMember.mid.value;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mpassword=frmMember.mpassword.value;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mname=frmMember.mname.value;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var memail=frmMember.memail.value;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9F789-8B30-4D7C-89AD-713E21036C49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351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754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b="1" dirty="0">
                <a:latin typeface="+mj-ea"/>
              </a:rPr>
              <a:t>memberForm.html </a:t>
            </a:r>
            <a:r>
              <a:rPr lang="ko-KR" altLang="en-US" sz="1200" dirty="0">
                <a:latin typeface="+mj-ea"/>
                <a:ea typeface="+mj-ea"/>
              </a:rPr>
              <a:t>작성 계속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47EF-06E2-4B33-85B9-0F8B05EC3F1E}"/>
              </a:ext>
            </a:extLst>
          </p:cNvPr>
          <p:cNvSpPr txBox="1"/>
          <p:nvPr/>
        </p:nvSpPr>
        <p:spPr>
          <a:xfrm>
            <a:off x="252548" y="1910008"/>
            <a:ext cx="8638903" cy="286232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if(mid.length==0 ||mid==""){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alert("</a:t>
            </a:r>
            <a:r>
              <a:rPr lang="ko-KR" altLang="en-US" sz="1000" b="1" dirty="0">
                <a:latin typeface="Consolas" panose="020B0609020204030204" pitchFamily="49" charset="0"/>
              </a:rPr>
              <a:t>아이디는 필수입니다</a:t>
            </a:r>
            <a:r>
              <a:rPr lang="en-US" altLang="ko-KR" sz="10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} else if(mpassword.length==0 ||mpassword==""){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alert("</a:t>
            </a:r>
            <a:r>
              <a:rPr lang="ko-KR" altLang="en-US" sz="1000" b="1" dirty="0">
                <a:latin typeface="Consolas" panose="020B0609020204030204" pitchFamily="49" charset="0"/>
              </a:rPr>
              <a:t>비밀번호는 필수입니다</a:t>
            </a:r>
            <a:r>
              <a:rPr lang="en-US" altLang="ko-KR" sz="10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} else if(mname.length==0 ||mname==""){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alert("</a:t>
            </a:r>
            <a:r>
              <a:rPr lang="ko-KR" altLang="en-US" sz="1000" b="1" dirty="0">
                <a:latin typeface="Consolas" panose="020B0609020204030204" pitchFamily="49" charset="0"/>
              </a:rPr>
              <a:t>이름은 필수입니다</a:t>
            </a:r>
            <a:r>
              <a:rPr lang="en-US" altLang="ko-KR" sz="10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} else if(memail.length==0 ||memail==""){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alert("</a:t>
            </a:r>
            <a:r>
              <a:rPr lang="ko-KR" altLang="en-US" sz="1000" b="1" dirty="0">
                <a:latin typeface="Consolas" panose="020B0609020204030204" pitchFamily="49" charset="0"/>
              </a:rPr>
              <a:t>이메일은 필수입니다</a:t>
            </a:r>
            <a:r>
              <a:rPr lang="en-US" altLang="ko-KR" sz="10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frmMember.method="post";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frmMember.action="/pro07/member070103";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frmMember.submit();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52E53-EFB6-4A5D-84BE-E0322C7CAE4D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50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682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sec01.ex03 </a:t>
            </a:r>
            <a:r>
              <a:rPr lang="ko-KR" altLang="en-US" sz="1200" dirty="0">
                <a:latin typeface="+mj-ea"/>
                <a:ea typeface="+mj-ea"/>
              </a:rPr>
              <a:t>패키지의</a:t>
            </a:r>
            <a:r>
              <a:rPr lang="en-US" altLang="ko-KR" sz="1200" dirty="0">
                <a:latin typeface="+mj-ea"/>
              </a:rPr>
              <a:t> MemberDAO </a:t>
            </a:r>
            <a:r>
              <a:rPr lang="ko-KR" altLang="en-US" sz="1200" dirty="0">
                <a:latin typeface="+mj-ea"/>
              </a:rPr>
              <a:t>클래스를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205633" y="1888787"/>
            <a:ext cx="8872072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sec01.ex03;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java.sql.Connection;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</a:t>
            </a:r>
            <a:r>
              <a:rPr lang="en-US" altLang="ko-KR" sz="1000" b="1" dirty="0" err="1">
                <a:latin typeface="Consolas" panose="020B0609020204030204" pitchFamily="49" charset="0"/>
              </a:rPr>
              <a:t>java.sql.PreparedStatement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java.sql.ResultSet;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java.sql.SQLException;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java.util.ArrayList;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javax.naming.Context;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javax.naming.InitialContext;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javax.sql.DataSource;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MemberDAO {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데이터베이스 접속 객체 저장 필드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Connection con;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정의하고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문자열을 데이터베이스에 전달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PreparedStatement stmt;</a:t>
            </a: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EFAF9-FB3F-45B6-8286-9786B0C774FE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65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sec01.ex03.MemberDAO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91048" y="1768337"/>
            <a:ext cx="8761903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//CP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객체와 접속이 대입될 필드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DataSource dataFactory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MemberDAO()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Context ctx = new InitialContext();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Context envContext = (Context) ctx.lookup("java:/comp/env");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dataFactory = (DataSource) envContext.lookup("jdbc/myuser");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catch(Exception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조회 처리 메서드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List&lt;MemberVO&gt; listMembers() {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new ArrayList&lt;MemberVO&gt;();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//DataSource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연결을 가져와서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dataFactory.getConnection();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memberListQuery = "SELECT * FROM myuser.tbl_member";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con.prepareStatement(memberListQuery);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3551-4D6F-44C2-9A05-2CB34F02B8BB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988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91048" y="1768337"/>
            <a:ext cx="876190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        ResultSet rs = stmt.executeQuery();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while (rs.next()) {</a:t>
            </a:r>
          </a:p>
          <a:p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mid = rs.getString("mid");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mpassword = rs.getString("mpassword");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mname = rs.getString("mname");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memail = rs.getString("memail");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 memberVO = new MemberVO();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memberVO.setMid(mid);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memberVO.setMpassword(mpassword);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memberVO.setMname(mname);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memberVO.setMemail(memail);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memberVO.setMjoinDate(rs.getDate("mjoinDate"));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memberList.add(memberVO);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}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//while-End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 rs.close();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memberList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8D97B-2241-4E90-9E5D-8782B551AA31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sec01.ex03.MemberDAO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815F0-B3A7-40FD-B958-BDD57E05747B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192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54484" y="1768337"/>
            <a:ext cx="8761903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신규회원 등록 처리 메서드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boolean addMember(MemberVO memberVO)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int rowCount = 0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dataFactory.getConnection();</a:t>
            </a:r>
            <a:r>
              <a:rPr lang="ko-KR" altLang="en-US" sz="1000" b="1" dirty="0">
                <a:latin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접속을 가져와서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//INSERT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 문자열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memberInsertDml = "INSERT INTO myuser.tbl_member VALUES(?,?,?,?,DEFAULT)";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System.out.println(memberInsertDml);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전달하여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Parse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과정을 마침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con.prepareStatement(memberInsertDml);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//?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변수에 값 바인딩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stmt.setString(1, memberVO.getMid());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stmt.setString(2, memberVO.getMpassword());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stmt.setString(3, memberVO.getMname());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stmt.setString(4, memberVO.getMemail());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//SQL DML(INSERT,UPDATE,DELETE)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문은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stmt.executeUpdate()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를 이용해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에서 실행시킴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rowCount = stmt.executeUpdate();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1FDB-1C9F-48B0-B705-C134168F5E0E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sec01.ex03.MemberDAO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32999-EEAD-4AEE-9B77-0B0990D5F38B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949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54484" y="1768337"/>
            <a:ext cx="876190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if(rowCount==1) {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return true ;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} else {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return false ;</a:t>
            </a: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        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rowCount==1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회원정보 수정 메서드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작성만 해 놓습니다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boolean updateMember(MemberVO memberVO)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int rowCount = 0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con = dataFactory.getConnection();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latin typeface="Consolas" panose="020B0609020204030204" pitchFamily="49" charset="0"/>
              </a:rPr>
              <a:t>접속을 가져와서 </a:t>
            </a:r>
            <a:r>
              <a:rPr lang="en-US" altLang="ko-KR" sz="1000" b="1" dirty="0"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latin typeface="Consolas" panose="020B0609020204030204" pitchFamily="49" charset="0"/>
              </a:rPr>
              <a:t>필드에 대입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latin typeface="Consolas" panose="020B0609020204030204" pitchFamily="49" charset="0"/>
              </a:rPr>
              <a:t>문자열</a:t>
            </a:r>
            <a:r>
              <a:rPr lang="en-US" altLang="ko-KR" sz="1000" b="1" dirty="0">
                <a:latin typeface="Consolas" panose="020B0609020204030204" pitchFamily="49" charset="0"/>
              </a:rPr>
              <a:t>: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memberUpdateDml =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" UPDATE myuser.tbl_member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 SET mpassword = ?,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     memail = ?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 WHERE mid = ?";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System.out.println(memberUpdateDml);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1FDB-1C9F-48B0-B705-C134168F5E0E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sec01.ex03.MemberDAO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A94-63F4-4D2C-8C8E-87EA23606892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70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580322"/>
            <a:ext cx="7873568" cy="254960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웹 브라우저가 서블릿에게 회원 정보를 조회 </a:t>
            </a:r>
            <a:r>
              <a:rPr lang="ko-KR" altLang="en-US" sz="1200" dirty="0" err="1">
                <a:latin typeface="+mj-ea"/>
                <a:ea typeface="+mj-ea"/>
              </a:rPr>
              <a:t>요청을합니다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MemberServlet</a:t>
            </a:r>
            <a:r>
              <a:rPr lang="ko-KR" altLang="en-US" sz="1200" dirty="0">
                <a:latin typeface="+mj-ea"/>
                <a:ea typeface="+mj-ea"/>
              </a:rPr>
              <a:t>은 요청을 받은 후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객체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>
                <a:latin typeface="+mj-ea"/>
              </a:rPr>
              <a:t>SQL:SELECT</a:t>
            </a:r>
            <a:r>
              <a:rPr lang="ko-KR" altLang="en-US" sz="1200" dirty="0">
                <a:latin typeface="+mj-ea"/>
              </a:rPr>
              <a:t>문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를 생성하여 </a:t>
            </a:r>
            <a:r>
              <a:rPr lang="en-US" altLang="ko-KR" sz="1200" dirty="0">
                <a:latin typeface="+mj-ea"/>
                <a:ea typeface="+mj-ea"/>
              </a:rPr>
              <a:t>listMembers() </a:t>
            </a:r>
            <a:r>
              <a:rPr lang="ko-KR" altLang="en-US" sz="1200" dirty="0">
                <a:latin typeface="+mj-ea"/>
                <a:ea typeface="+mj-ea"/>
              </a:rPr>
              <a:t>메서드를 호출합니다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listMembers()</a:t>
            </a:r>
            <a:r>
              <a:rPr lang="ko-KR" altLang="en-US" sz="1200" dirty="0">
                <a:latin typeface="+mj-ea"/>
                <a:ea typeface="+mj-ea"/>
              </a:rPr>
              <a:t>에서 다시 </a:t>
            </a:r>
            <a:r>
              <a:rPr lang="en-US" altLang="ko-KR" sz="1200" dirty="0">
                <a:latin typeface="+mj-ea"/>
                <a:ea typeface="+mj-ea"/>
              </a:rPr>
              <a:t>connDB() </a:t>
            </a:r>
            <a:r>
              <a:rPr lang="ko-KR" altLang="en-US" sz="1200" dirty="0">
                <a:latin typeface="+mj-ea"/>
                <a:ea typeface="+mj-ea"/>
              </a:rPr>
              <a:t>메서드를 호출하여 데이터베이스와 연결한 후 </a:t>
            </a:r>
            <a:r>
              <a:rPr lang="en-US" altLang="ko-KR" sz="1200" dirty="0">
                <a:latin typeface="+mj-ea"/>
                <a:ea typeface="+mj-ea"/>
              </a:rPr>
              <a:t>SQL</a:t>
            </a:r>
            <a:r>
              <a:rPr lang="ko-KR" altLang="en-US" sz="1200" dirty="0">
                <a:latin typeface="+mj-ea"/>
                <a:ea typeface="+mj-ea"/>
              </a:rPr>
              <a:t>문을 실행해 회원 정보를 조회합니다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조회처리로 반환된 회원 정보를 </a:t>
            </a:r>
            <a:r>
              <a:rPr lang="en-US" altLang="ko-KR" sz="1200" dirty="0">
                <a:latin typeface="+mj-ea"/>
                <a:ea typeface="+mj-ea"/>
              </a:rPr>
              <a:t>MemberVO </a:t>
            </a:r>
            <a:r>
              <a:rPr lang="ko-KR" altLang="en-US" sz="1200" dirty="0">
                <a:latin typeface="+mj-ea"/>
                <a:ea typeface="+mj-ea"/>
              </a:rPr>
              <a:t>속성에 설정한 후 다시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에 저장합니다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를 다시 메서드를 호출한 </a:t>
            </a:r>
            <a:r>
              <a:rPr lang="en-US" altLang="ko-KR" sz="1200" dirty="0">
                <a:latin typeface="+mj-ea"/>
                <a:ea typeface="+mj-ea"/>
              </a:rPr>
              <a:t>MemberServlet</a:t>
            </a:r>
            <a:r>
              <a:rPr lang="ko-KR" altLang="en-US" sz="1200" dirty="0">
                <a:latin typeface="+mj-ea"/>
                <a:ea typeface="+mj-ea"/>
              </a:rPr>
              <a:t>으로 반환한 후 </a:t>
            </a:r>
            <a:r>
              <a:rPr lang="en-US" altLang="ko-KR" sz="1200" dirty="0">
                <a:latin typeface="+mj-ea"/>
                <a:ea typeface="+mj-ea"/>
              </a:rPr>
              <a:t>ArrayList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MemberVO</a:t>
            </a:r>
            <a:r>
              <a:rPr lang="ko-KR" altLang="en-US" sz="1200" dirty="0">
                <a:latin typeface="+mj-ea"/>
                <a:ea typeface="+mj-ea"/>
              </a:rPr>
              <a:t>를 차례대로 가져와 회원 정보를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태그의 문자열로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latin typeface="+mj-ea"/>
                <a:ea typeface="+mj-ea"/>
              </a:rPr>
              <a:t>만들어진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태그를 웹 브라우저로 전송해서 회원 정보를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1C442-4B0B-48F5-942F-F7969FE884A3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54484" y="1768337"/>
            <a:ext cx="8761903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전달하여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Parse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과정을 마침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con.prepareStatement(memberUpdateDml);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//?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변수에 값 바인딩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stmt.setString(1, memberVO.getMpassword());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stmt.setString(2, memberVO.getMemail());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stmt.setString(3, memberVO.getMid());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에서 문장 실행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rowCount = stmt.executeUpdate();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rowCount==1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1FDB-1C9F-48B0-B705-C134168F5E0E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sec01.ex03.MemberDAO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0C71-D267-4001-A822-1621174C2B9F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5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219" y="1799115"/>
            <a:ext cx="6927574" cy="17543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PreparedStatement</a:t>
            </a:r>
            <a:r>
              <a:rPr lang="ko-KR" altLang="en-US" sz="1200" dirty="0"/>
              <a:t>의 </a:t>
            </a:r>
            <a:r>
              <a:rPr lang="en-US" altLang="ko-KR" sz="1200" dirty="0"/>
              <a:t>insert</a:t>
            </a:r>
            <a:r>
              <a:rPr lang="ko-KR" altLang="en-US" sz="1200" dirty="0"/>
              <a:t>문은 회원 정보를 저장하기 위해 </a:t>
            </a:r>
            <a:r>
              <a:rPr lang="en-US" altLang="ko-KR" sz="1200" dirty="0"/>
              <a:t>?(</a:t>
            </a:r>
            <a:r>
              <a:rPr lang="ko-KR" altLang="en-US" sz="1200" dirty="0"/>
              <a:t>물음표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?</a:t>
            </a:r>
            <a:r>
              <a:rPr lang="ko-KR" altLang="en-US" sz="1200" dirty="0"/>
              <a:t>는 </a:t>
            </a:r>
            <a:r>
              <a:rPr lang="en-US" altLang="ko-KR" sz="1200" dirty="0"/>
              <a:t>mid, mpassword, mname, memail </a:t>
            </a:r>
            <a:r>
              <a:rPr lang="ko-KR" altLang="en-US" sz="1200" dirty="0"/>
              <a:t>의 순서대로 대응합니다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각 </a:t>
            </a:r>
            <a:r>
              <a:rPr lang="en-US" altLang="ko-KR" sz="1200" dirty="0"/>
              <a:t>?</a:t>
            </a:r>
            <a:r>
              <a:rPr lang="ko-KR" altLang="en-US" sz="1200" dirty="0"/>
              <a:t>에 대응하는 값을 지정하기 위해 </a:t>
            </a:r>
            <a:r>
              <a:rPr lang="en-US" altLang="ko-KR" sz="1200" dirty="0"/>
              <a:t>PreparedStatement</a:t>
            </a:r>
            <a:r>
              <a:rPr lang="ko-KR" altLang="en-US" sz="1200" dirty="0"/>
              <a:t>의 </a:t>
            </a:r>
            <a:r>
              <a:rPr lang="en-US" altLang="ko-KR" sz="1200" dirty="0"/>
              <a:t>setter</a:t>
            </a:r>
            <a:r>
              <a:rPr lang="ko-KR" altLang="en-US" sz="1200" dirty="0"/>
              <a:t>를 이용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setString</a:t>
            </a:r>
            <a:r>
              <a:rPr lang="en-US" altLang="ko-KR" sz="1200" dirty="0"/>
              <a:t>() )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/>
              <a:t> </a:t>
            </a:r>
            <a:r>
              <a:rPr lang="en-US" altLang="ko-KR" sz="1200" dirty="0"/>
              <a:t>setter( ) </a:t>
            </a:r>
            <a:r>
              <a:rPr lang="ko-KR" altLang="en-US" sz="1200" dirty="0"/>
              <a:t>메서드의 첫 번째 인자는 ‘</a:t>
            </a:r>
            <a:r>
              <a:rPr lang="en-US" altLang="ko-KR" sz="1200" dirty="0"/>
              <a:t>?</a:t>
            </a:r>
            <a:r>
              <a:rPr lang="ko-KR" altLang="en-US" sz="1200" dirty="0"/>
              <a:t>’의 순서를 지정합니다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?</a:t>
            </a:r>
            <a:r>
              <a:rPr lang="ko-KR" altLang="en-US" sz="1200" dirty="0"/>
              <a:t>은 </a:t>
            </a:r>
            <a:r>
              <a:rPr lang="en-US" altLang="ko-KR" sz="1200" dirty="0"/>
              <a:t>1</a:t>
            </a:r>
            <a:r>
              <a:rPr lang="ko-KR" altLang="en-US" sz="1200" dirty="0"/>
              <a:t>부터 시작합니다</a:t>
            </a:r>
            <a:r>
              <a:rPr lang="en-US" altLang="ko-KR" sz="12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/>
              <a:t>insert, delete, update</a:t>
            </a:r>
            <a:r>
              <a:rPr lang="ko-KR" altLang="en-US" sz="1200" dirty="0"/>
              <a:t>문은 </a:t>
            </a:r>
            <a:r>
              <a:rPr lang="en-US" altLang="ko-KR" sz="1200" dirty="0" err="1"/>
              <a:t>executeUpdate</a:t>
            </a:r>
            <a:r>
              <a:rPr lang="en-US" altLang="ko-KR" sz="1200" dirty="0"/>
              <a:t>() </a:t>
            </a:r>
            <a:r>
              <a:rPr lang="ko-KR" altLang="en-US" sz="1200" dirty="0"/>
              <a:t>메서드를 호출합니다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5119" y="1491338"/>
            <a:ext cx="666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참고</a:t>
            </a:r>
            <a:r>
              <a:rPr lang="en-US" altLang="ko-KR" sz="1400" b="1" dirty="0"/>
              <a:t>] </a:t>
            </a:r>
            <a:r>
              <a:rPr lang="en-US" altLang="ko-KR" sz="1400" b="1" dirty="0" err="1"/>
              <a:t>PreparedStatemet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insert</a:t>
            </a:r>
            <a:r>
              <a:rPr lang="ko-KR" altLang="en-US" sz="1400" b="1" dirty="0"/>
              <a:t>문 사용하는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6CC70-90BF-43CD-9996-0FB065B5C62A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240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sec01.ex03 </a:t>
            </a:r>
            <a:r>
              <a:rPr lang="ko-KR" altLang="en-US" sz="1200" dirty="0">
                <a:latin typeface="+mj-ea"/>
                <a:ea typeface="+mj-ea"/>
              </a:rPr>
              <a:t>패키지의</a:t>
            </a:r>
            <a:r>
              <a:rPr lang="en-US" altLang="ko-KR" sz="1200" dirty="0">
                <a:latin typeface="+mj-ea"/>
              </a:rPr>
              <a:t> MemberServlet </a:t>
            </a:r>
            <a:r>
              <a:rPr lang="ko-KR" altLang="en-US" sz="1200" dirty="0">
                <a:latin typeface="+mj-ea"/>
              </a:rPr>
              <a:t>서블릿 클래스를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35963" y="1768337"/>
            <a:ext cx="887207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package sec01.ex03;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java.io.IOException;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java.io.PrintWriter;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java.sql.Date;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java.util.List;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javax.servlet.ServletException;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import javax.servlet.annotation.WebServlet;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javax.servlet.http.HttpServletRequest;</a:t>
            </a:r>
          </a:p>
          <a:p>
            <a:r>
              <a:rPr lang="fr-FR" altLang="ko-KR" sz="1000" b="1" dirty="0">
                <a:latin typeface="Consolas" panose="020B0609020204030204" pitchFamily="49" charset="0"/>
              </a:rPr>
              <a:t>import javax.servlet.http.HttpServletResponse;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@WebServlet("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/member070103</a:t>
            </a:r>
            <a:r>
              <a:rPr lang="en-US" altLang="ko-KR" sz="1000" b="1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public class MemberServlet extends HttpServlet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private static final long serialVersionUID = 1L;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doGet(HttpServletRequest request, HttpServletResponse response) throws ServletException, IOException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doHandle(request, response);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doPost(HttpServletRequest request, HttpServletResponse response) throws ServletException, IOException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doHandle(request, response);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9CD88-AAD7-4378-8D8E-D55AEA0554F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066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4.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    protected void doHandle(HttpServletRequest request, HttpServletResponse response) throws ServletException, IOException {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request.setCharacterEncoding("utf-8");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//memberForm.html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에서 요청 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command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키로 전달된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addMember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 값을 저장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String command = request.getParameter("command");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response.setContentType("text/html;charset=utf-8");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PrintWriter pw = response.getWriter();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//MemberDAO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객체를 생성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MemberDAO memberDAO = new MemberDAO();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//memberForm.html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을 거쳐서 서블릿이 요청된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if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문의 실행문들이 처리됨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//memberForm.html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을 거치지 않고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서블릿이 요청된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if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문의 실행문들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이 실행되지 않음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if(command!= null &amp;&amp; command.equals("addMember")){  //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신규회원가입처리</a:t>
            </a:r>
            <a:endParaRPr lang="en-US" altLang="ko-KR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mpassword=request.getParameter("mpassword");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mname=request.getParameter("mname");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memail=request.getParameter("memail");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 memberVO = new MemberVO();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memberVO.setMid(mid);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memberVO.setMpassword(mpassword);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memberVO.setMname(mname);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memberVO.setMemail(memail);</a:t>
            </a:r>
          </a:p>
          <a:p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memberDAO.addMember(memberVO);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          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BF67A-24C2-4B8E-A2F0-8AF6975DF31D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79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421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정보 조회 처리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"&lt;!DOCTYPE 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&lt;meta charset='utf-8'&gt;"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&lt;title&gt;MemberList&lt;/title&gt;"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table, td {text-align:center; border: 1px solid lightgrey;}"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td {width: 50px;}"</a:t>
            </a:r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div {width: 200px; margin:auto;}"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&lt;/style&gt;"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"&lt;body&gt;"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"&lt;table style='margin:auto;'&gt;"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&lt;tr style='background-color:lightgreen;'&gt;"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아이디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비밀번호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이름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이메일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가입일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&lt;/tr&gt;");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4.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C53A7-97F4-45D5-B783-A5F111EACC73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064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36317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000" b="1" dirty="0">
                <a:latin typeface="Consolas" panose="020B0609020204030204" pitchFamily="49" charset="0"/>
              </a:rPr>
              <a:t>        for (int i=0; i&lt;memberList.size(); i++){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 memberVO = (MemberVO) memberList.get(i);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mid=memberVO.getMid();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mpassword = memberVO.getMpassword();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mname=memberVO.getMname();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memail=memberVO.getMemail();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Date mjoinDate = memberVO.getMjoinDate();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pw.print(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"&lt;tr&gt;"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mid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mpassword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mname +"&lt;/a&gt;&lt;/td&gt;"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memail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mjoinDate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"&lt;/tr&gt;");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pw.print( "&lt;/table&gt;&lt;br&gt;");</a:t>
            </a:r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pw.print( "&lt;div&gt;&lt;a href='/pro07/memberForm.html'&gt;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새 회원 등록하기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&lt;/a&gt;&lt;div&gt;");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pw.print( "&lt;/body&gt;&lt;/html&gt;");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        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984A8-1B91-4044-99FB-4A5171AC75B1}"/>
              </a:ext>
            </a:extLst>
          </p:cNvPr>
          <p:cNvSpPr txBox="1"/>
          <p:nvPr/>
        </p:nvSpPr>
        <p:spPr>
          <a:xfrm>
            <a:off x="505119" y="1491338"/>
            <a:ext cx="8060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4.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 작성 계속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D601-E7CA-4011-95AA-8E07F251024E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0530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94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http://localhost:8080/pro07/member070103 </a:t>
            </a:r>
            <a:r>
              <a:rPr lang="ko-KR" altLang="en-US" sz="1200" dirty="0">
                <a:latin typeface="+mj-ea"/>
                <a:ea typeface="+mj-ea"/>
              </a:rPr>
              <a:t>으로 요청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새 회원 등록하기 클릭 </a:t>
            </a:r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값 입력 후 가입하기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EF85F5-37A4-4BF9-8D6F-3D8080E7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3" y="1726898"/>
            <a:ext cx="4137912" cy="2715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C0B1FA-FAFC-4BE1-BC75-EC830119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19" y="3773250"/>
            <a:ext cx="4137911" cy="2715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B472A-E4B9-4C77-84C2-004886F96914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94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</a:rPr>
              <a:t>새로 가입된 회원 정보가 포함된 회원 목록 정보가 브라우저에 표시됩니다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5B6113-34A3-4734-B193-B274D25A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93" y="1741509"/>
            <a:ext cx="5214194" cy="3535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DFC70-632B-4FA1-A0AE-D636EFB1CBCA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45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49899"/>
            <a:ext cx="7948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참고</a:t>
            </a:r>
            <a:r>
              <a:rPr lang="en-US" altLang="ko-KR" sz="1200" b="1" dirty="0">
                <a:latin typeface="+mj-ea"/>
                <a:ea typeface="+mj-ea"/>
              </a:rPr>
              <a:t>- </a:t>
            </a:r>
            <a:r>
              <a:rPr lang="ko-KR" altLang="en-US" sz="1200" b="1" dirty="0">
                <a:latin typeface="+mj-ea"/>
                <a:ea typeface="+mj-ea"/>
              </a:rPr>
              <a:t>입력 시에 다음의 오류가 이클립스 콘솔에 표시될 수 있습니다</a:t>
            </a:r>
            <a:r>
              <a:rPr lang="en-US" altLang="ko-KR" sz="1200" b="1" dirty="0">
                <a:latin typeface="+mj-ea"/>
                <a:ea typeface="+mj-ea"/>
              </a:rPr>
              <a:t>. </a:t>
            </a:r>
          </a:p>
          <a:p>
            <a:endParaRPr lang="en-US" altLang="ko-KR" sz="1200" b="1" dirty="0"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INSERT INTO myuser.tbl_member  VALUES(?,?,?,?,DEFAULT)</a:t>
            </a:r>
          </a:p>
          <a:p>
            <a:r>
              <a:rPr lang="en-US" altLang="ko-KR" u="sng" dirty="0" err="1">
                <a:solidFill>
                  <a:srgbClr val="FF0000"/>
                </a:solidFill>
              </a:rPr>
              <a:t>java.sql.SQLIntegrityConstraintViolationException</a:t>
            </a:r>
            <a:r>
              <a:rPr lang="en-US" altLang="ko-KR" u="sng" dirty="0">
                <a:solidFill>
                  <a:srgbClr val="FF0000"/>
                </a:solidFill>
              </a:rPr>
              <a:t>: ORA-00001: </a:t>
            </a:r>
            <a:r>
              <a:rPr lang="ko-KR" altLang="en-US" u="sng" dirty="0">
                <a:solidFill>
                  <a:srgbClr val="FF0000"/>
                </a:solidFill>
              </a:rPr>
              <a:t>무결성 제약 조건</a:t>
            </a:r>
            <a:r>
              <a:rPr lang="en-US" altLang="ko-KR" u="sng" dirty="0">
                <a:solidFill>
                  <a:srgbClr val="FF0000"/>
                </a:solidFill>
              </a:rPr>
              <a:t>(MYUSER.UK_MEMAIL_MEMBER)</a:t>
            </a:r>
            <a:r>
              <a:rPr lang="ko-KR" altLang="en-US" u="sng" dirty="0">
                <a:solidFill>
                  <a:srgbClr val="FF0000"/>
                </a:solidFill>
              </a:rPr>
              <a:t>에 위배됩니다</a:t>
            </a:r>
            <a:endParaRPr lang="en-US" altLang="ko-KR" u="sng" dirty="0">
              <a:solidFill>
                <a:srgbClr val="FF0000"/>
              </a:solidFill>
            </a:endParaRPr>
          </a:p>
          <a:p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데이터베이스 테이블의 컬럼에 정의된 제약조건을 위반했을 </a:t>
            </a:r>
            <a:r>
              <a:rPr lang="ko-KR" altLang="en-US" u="sng" dirty="0" err="1">
                <a:solidFill>
                  <a:srgbClr val="FF0000"/>
                </a:solidFill>
              </a:rPr>
              <a:t>떄</a:t>
            </a:r>
            <a:r>
              <a:rPr lang="en-US" altLang="ko-KR" u="sng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u="sng" dirty="0">
                <a:solidFill>
                  <a:srgbClr val="FF0000"/>
                </a:solidFill>
              </a:rPr>
              <a:t>위의 오류가 발생됩니다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</a:p>
          <a:p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오류해결은 오류를 발생시킨 제약조건의 유형에 따른 기능을 기반으로 스스로</a:t>
            </a:r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해석해서 조치를 취해야 합니다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  <a:p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DFC70-632B-4FA1-A0AE-D636EFB1CBCA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회원 등록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20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C6FD8-271A-4830-85F0-D76F1250321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C9F6-78C6-43CC-B88E-0CA5D8F40F8B}"/>
              </a:ext>
            </a:extLst>
          </p:cNvPr>
          <p:cNvSpPr txBox="1"/>
          <p:nvPr/>
        </p:nvSpPr>
        <p:spPr>
          <a:xfrm>
            <a:off x="569967" y="1482211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목록 결과 표시 </a:t>
            </a:r>
            <a:r>
              <a:rPr lang="en-US" altLang="ko-KR" dirty="0"/>
              <a:t>HTML</a:t>
            </a:r>
            <a:r>
              <a:rPr lang="ko-KR" altLang="en-US" dirty="0"/>
              <a:t>에 다음 그림처럼 각 회원에 삭제 링크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AEB28-A97D-42F0-A2DD-CAB367D7B676}"/>
              </a:ext>
            </a:extLst>
          </p:cNvPr>
          <p:cNvSpPr txBox="1"/>
          <p:nvPr/>
        </p:nvSpPr>
        <p:spPr>
          <a:xfrm>
            <a:off x="505119" y="3561046"/>
            <a:ext cx="7935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위의 화면에서 삭제 클릭 시</a:t>
            </a:r>
            <a:r>
              <a:rPr lang="en-US" altLang="ko-KR" dirty="0"/>
              <a:t>, mid</a:t>
            </a:r>
            <a:r>
              <a:rPr lang="ko-KR" altLang="en-US" dirty="0"/>
              <a:t>값과 </a:t>
            </a:r>
            <a:r>
              <a:rPr lang="en-US" altLang="ko-KR" dirty="0"/>
              <a:t>command</a:t>
            </a:r>
            <a:r>
              <a:rPr lang="ko-KR" altLang="en-US" dirty="0"/>
              <a:t>키로 </a:t>
            </a:r>
            <a:r>
              <a:rPr lang="en-US" altLang="ko-KR" dirty="0"/>
              <a:t>deleteMember </a:t>
            </a:r>
            <a:r>
              <a:rPr lang="ko-KR" altLang="en-US" dirty="0"/>
              <a:t>값이 전달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서블릿 요청 처리</a:t>
            </a:r>
            <a:r>
              <a:rPr lang="en-US" altLang="ko-KR" dirty="0">
                <a:sym typeface="Wingdings" panose="05000000000000000000" pitchFamily="2" charset="2"/>
              </a:rPr>
              <a:t>: DAO</a:t>
            </a:r>
            <a:r>
              <a:rPr lang="ko-KR" altLang="en-US" dirty="0">
                <a:sym typeface="Wingdings" panose="05000000000000000000" pitchFamily="2" charset="2"/>
              </a:rPr>
              <a:t>의 메서드 호출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  DAO </a:t>
            </a:r>
            <a:r>
              <a:rPr lang="ko-KR" altLang="en-US" dirty="0">
                <a:sym typeface="Wingdings" panose="05000000000000000000" pitchFamily="2" charset="2"/>
              </a:rPr>
              <a:t>처리 구현</a:t>
            </a:r>
            <a:r>
              <a:rPr lang="en-US" altLang="ko-KR" dirty="0">
                <a:sym typeface="Wingdings" panose="05000000000000000000" pitchFamily="2" charset="2"/>
              </a:rPr>
              <a:t>: DB</a:t>
            </a:r>
            <a:r>
              <a:rPr lang="ko-KR" altLang="en-US" dirty="0">
                <a:sym typeface="Wingdings" panose="05000000000000000000" pitchFamily="2" charset="2"/>
              </a:rPr>
              <a:t>에 접속해서 테이블의 한 행 삭제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en-US" altLang="ko-KR" dirty="0">
                <a:sym typeface="Wingdings" panose="05000000000000000000" pitchFamily="2" charset="2"/>
              </a:rPr>
              <a:t> DAO </a:t>
            </a:r>
            <a:r>
              <a:rPr lang="ko-KR" altLang="en-US" dirty="0">
                <a:sym typeface="Wingdings" panose="05000000000000000000" pitchFamily="2" charset="2"/>
              </a:rPr>
              <a:t>메서드에서 </a:t>
            </a:r>
            <a:r>
              <a:rPr lang="ko-KR" altLang="en-US" dirty="0"/>
              <a:t>최종적으로 행 삭제를 위해서 </a:t>
            </a:r>
            <a:r>
              <a:rPr lang="en-US" altLang="ko-KR" dirty="0"/>
              <a:t>mid </a:t>
            </a:r>
            <a:r>
              <a:rPr lang="ko-KR" altLang="en-US" dirty="0"/>
              <a:t>값이 필요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서블릿에서 요청 처리 유형을 구분하기 위해 </a:t>
            </a:r>
            <a:r>
              <a:rPr lang="en-US" altLang="ko-KR" dirty="0">
                <a:sym typeface="Wingdings" panose="05000000000000000000" pitchFamily="2" charset="2"/>
              </a:rPr>
              <a:t>command </a:t>
            </a:r>
            <a:r>
              <a:rPr lang="ko-KR" altLang="en-US" dirty="0">
                <a:sym typeface="Wingdings" panose="05000000000000000000" pitchFamily="2" charset="2"/>
              </a:rPr>
              <a:t>값이 필요</a:t>
            </a:r>
            <a:r>
              <a:rPr lang="en-US" altLang="ko-KR" dirty="0"/>
              <a:t>    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50BFB6-64B6-4420-A99E-14BA1999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51543"/>
            <a:ext cx="3867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6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644266" y="1562898"/>
            <a:ext cx="32717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r>
              <a:rPr lang="en-US" altLang="ko-KR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tbl_member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테이블의 구성</a:t>
            </a:r>
            <a:endParaRPr lang="en-US" altLang="ko-KR" sz="1200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25085"/>
              </p:ext>
            </p:extLst>
          </p:nvPr>
        </p:nvGraphicFramePr>
        <p:xfrm>
          <a:off x="657520" y="1994894"/>
          <a:ext cx="7797503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속성이름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유일키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mpassword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memail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유일키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mjoinDate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E55DCB-93E3-400A-B711-FFBA7B01C269}"/>
              </a:ext>
            </a:extLst>
          </p:cNvPr>
          <p:cNvSpPr txBox="1"/>
          <p:nvPr/>
        </p:nvSpPr>
        <p:spPr>
          <a:xfrm>
            <a:off x="625923" y="4370048"/>
            <a:ext cx="779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tbl_member</a:t>
            </a:r>
            <a:r>
              <a:rPr lang="en-US" altLang="ko-KR" dirty="0"/>
              <a:t> </a:t>
            </a:r>
            <a:r>
              <a:rPr lang="ko-KR" altLang="en-US" dirty="0"/>
              <a:t>테이블의 저장공간</a:t>
            </a:r>
            <a:r>
              <a:rPr lang="en-US" altLang="ko-KR" dirty="0"/>
              <a:t>:  users</a:t>
            </a:r>
            <a:r>
              <a:rPr lang="ko-KR" altLang="en-US" dirty="0"/>
              <a:t> 테이블스페이스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기본키</a:t>
            </a:r>
            <a:r>
              <a:rPr lang="en-US" altLang="ko-KR" dirty="0"/>
              <a:t>(PRIMARY KEY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r>
              <a:rPr lang="ko-KR" altLang="en-US" dirty="0"/>
              <a:t> 이름</a:t>
            </a:r>
            <a:r>
              <a:rPr lang="en-US" altLang="ko-KR" dirty="0"/>
              <a:t>: </a:t>
            </a:r>
            <a:r>
              <a:rPr lang="en-US" altLang="ko-KR" dirty="0" err="1"/>
              <a:t>pk_member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memail</a:t>
            </a:r>
            <a:r>
              <a:rPr lang="ko-KR" altLang="en-US" dirty="0"/>
              <a:t> 컬럼 유일키</a:t>
            </a:r>
            <a:r>
              <a:rPr lang="en-US" altLang="ko-KR" dirty="0"/>
              <a:t>(UNIQUE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r>
              <a:rPr lang="ko-KR" altLang="en-US" dirty="0"/>
              <a:t> 이름</a:t>
            </a:r>
            <a:r>
              <a:rPr lang="en-US" altLang="ko-KR" dirty="0"/>
              <a:t>: </a:t>
            </a:r>
            <a:r>
              <a:rPr lang="ko-KR" altLang="en-US" dirty="0"/>
              <a:t>자동 생성되는 이름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NOT NULL </a:t>
            </a:r>
            <a:r>
              <a:rPr lang="ko-KR" altLang="en-US" dirty="0"/>
              <a:t>제약조건도 자동 생성되는 이름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9972E-83F5-41B3-A6D1-DDDFA0DD829C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설계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020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목록 정보 조회 처리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"&lt;!DOCTYPE 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"&lt;html&gt;"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&lt;meta charset='utf-8'&gt;"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&lt;title&gt;MemberList&lt;/title&gt;"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table, td {text-align:center; border: 1px solid lightgrey;}"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td {width: 50px;}"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div {width: 200px; margin:auto;}"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&lt;/style&gt;"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"&lt;/head&gt;"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"&lt;body&gt;"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"&lt;table style='margin:auto;'&gt;"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&lt;tr style='background-color:lightgreen;'&gt;"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아이디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비밀번호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이름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이메일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latin typeface="Consolas" panose="020B0609020204030204" pitchFamily="49" charset="0"/>
              </a:rPr>
              <a:t>가입일</a:t>
            </a:r>
            <a:r>
              <a:rPr lang="en-US" altLang="ko-KR" sz="1000" b="1" dirty="0">
                <a:latin typeface="Consolas" panose="020B0609020204030204" pitchFamily="49" charset="0"/>
              </a:rPr>
              <a:t>&lt;/td&gt;"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(get)&lt;/td&gt;"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(post)&lt;/td&gt;"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&lt;/tr&gt;");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42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</a:t>
            </a:r>
            <a:r>
              <a:rPr lang="ko-KR" altLang="en-US" sz="1200" b="1" dirty="0">
                <a:latin typeface="+mj-ea"/>
              </a:rPr>
              <a:t>회원 목록 표시 화면 수정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일부를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0641D-36AF-42F4-A1A9-FB658D6F56A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628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000" b="1" dirty="0">
                <a:latin typeface="Consolas" panose="020B0609020204030204" pitchFamily="49" charset="0"/>
              </a:rPr>
              <a:t>        for (int i=0; i&lt;memberList.size(); i++){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 memberVO = (MemberVO) memberList.get(i);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mid=memberVO.getMid();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mpassword = memberVO.getMpassword();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mname=memberVO.getMname();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memail=memberVO.getMemail();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Date mjoinDate = memberVO.getMjoinDate();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pw.print(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"&lt;tr&gt;"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mid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mpassword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mname +"&lt;/a&gt;&lt;/td&gt;"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memail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mjoinDate +"&lt;/td&gt;"</a:t>
            </a:r>
            <a:endParaRPr lang="ko-KR" altLang="en-US" dirty="0"/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&lt;a href='/pro07/member070103?mid=" + mid +"&amp;command=deleteMember'&gt;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&lt;/a&gt;"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&lt;td&gt;&lt;form method='post' action='/pro07/member070103'&gt;"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    &lt;input type='hidden' name='mid' value='" + mid +"'&gt;"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    &lt;input type='hidden' name='command' value='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deleteMember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    &lt;button type='submit'&gt;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&lt;/button&gt;"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  &lt;/form&gt;"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"&lt;/tr&gt;");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"&lt;/table&gt;&lt;br&gt;");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"&lt;div&gt;&lt;a href='/pro07/memberForm.html'&gt;</a:t>
            </a:r>
            <a:r>
              <a:rPr lang="ko-KR" altLang="en-US" sz="1000" b="1" dirty="0">
                <a:latin typeface="Consolas" panose="020B0609020204030204" pitchFamily="49" charset="0"/>
              </a:rPr>
              <a:t>새 회원 등록하기</a:t>
            </a:r>
            <a:r>
              <a:rPr lang="en-US" altLang="ko-KR" sz="1000" b="1" dirty="0">
                <a:latin typeface="Consolas" panose="020B0609020204030204" pitchFamily="49" charset="0"/>
              </a:rPr>
              <a:t>&lt;/a&gt;&lt;div&gt;");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pw.print( "&lt;/body&gt;&lt;/html&gt;");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}        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1129-1273-44A3-A94D-C1007581479F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982FB-DBD8-4D92-BD24-6C3DC416B3CD}"/>
              </a:ext>
            </a:extLst>
          </p:cNvPr>
          <p:cNvSpPr txBox="1"/>
          <p:nvPr/>
        </p:nvSpPr>
        <p:spPr>
          <a:xfrm>
            <a:off x="505119" y="1491338"/>
            <a:ext cx="842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1. </a:t>
            </a:r>
            <a:r>
              <a:rPr lang="ko-KR" altLang="en-US" sz="1200" b="1" dirty="0">
                <a:latin typeface="+mj-ea"/>
              </a:rPr>
              <a:t>회원 목록 표시 화면 수정</a:t>
            </a:r>
            <a:r>
              <a:rPr lang="en-US" altLang="ko-KR" sz="1200" b="1" dirty="0">
                <a:latin typeface="+mj-ea"/>
              </a:rPr>
              <a:t>: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 수정 계속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233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DD1D3-D178-4256-9B6C-F874D625F908}"/>
              </a:ext>
            </a:extLst>
          </p:cNvPr>
          <p:cNvSpPr txBox="1"/>
          <p:nvPr/>
        </p:nvSpPr>
        <p:spPr>
          <a:xfrm>
            <a:off x="505118" y="1451113"/>
            <a:ext cx="77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>
                <a:latin typeface="+mj-ea"/>
                <a:ea typeface="+mj-ea"/>
              </a:rPr>
              <a:t>회원 삭제 요청 처리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sec01.ex03.MemberServlet </a:t>
            </a:r>
            <a:r>
              <a:rPr lang="ko-KR" altLang="en-US" sz="1200" dirty="0">
                <a:latin typeface="+mj-ea"/>
                <a:ea typeface="+mj-ea"/>
              </a:rPr>
              <a:t>클래스의 </a:t>
            </a:r>
            <a:r>
              <a:rPr lang="en-US" altLang="ko-KR" sz="1200" dirty="0">
                <a:latin typeface="+mj-ea"/>
                <a:ea typeface="+mj-ea"/>
              </a:rPr>
              <a:t>doHandle() </a:t>
            </a:r>
            <a:r>
              <a:rPr lang="ko-KR" altLang="en-US" sz="1200" dirty="0">
                <a:latin typeface="+mj-ea"/>
                <a:ea typeface="+mj-ea"/>
              </a:rPr>
              <a:t>메서드를 다음처럼 수정합니다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C6FD8-271A-4830-85F0-D76F1250321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603-CDB1-4C70-A7E7-233A1FF0AC3B}"/>
              </a:ext>
            </a:extLst>
          </p:cNvPr>
          <p:cNvSpPr txBox="1"/>
          <p:nvPr/>
        </p:nvSpPr>
        <p:spPr>
          <a:xfrm>
            <a:off x="112143" y="1912778"/>
            <a:ext cx="8919713" cy="3908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//memberForm.html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을 거쳐서 서블릿이 요청된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if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문의 실행문들이 처리됨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endParaRPr lang="ko-KR" altLang="en-US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//memberForm.html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을 거치지 않고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서블릿이 요청된 경우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if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문의 실행문들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즉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회원가입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이 실행되지 않음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if(command!= null &amp;&amp; command.equals("addMember")){  //</a:t>
            </a:r>
            <a:r>
              <a:rPr lang="ko-KR" altLang="en-US" sz="1000" b="1" dirty="0">
                <a:latin typeface="Consolas" panose="020B0609020204030204" pitchFamily="49" charset="0"/>
              </a:rPr>
              <a:t>신규회원가입처리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mpassword=request.getParameter("mpassword");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mname=request.getParameter("mname");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memail=request.getParameter("memail");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 memberVO = new MemberVO();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memberVO.setMid(mid);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memberVO.setMpassword(mpassword);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memberVO.setMname(mname);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memberVO.setMemail(memail);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memberDAO.addMember(memberVO);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</a:t>
            </a:r>
            <a:r>
              <a:rPr lang="en-US" altLang="ko-KR" dirty="0"/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else if (command!= null &amp;&amp; command.equals("deleteMember")){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memberDAO.deleteMember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(mid);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91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DD1D3-D178-4256-9B6C-F874D625F908}"/>
              </a:ext>
            </a:extLst>
          </p:cNvPr>
          <p:cNvSpPr txBox="1"/>
          <p:nvPr/>
        </p:nvSpPr>
        <p:spPr>
          <a:xfrm>
            <a:off x="505118" y="1451113"/>
            <a:ext cx="77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>
                <a:latin typeface="+mj-ea"/>
                <a:ea typeface="+mj-ea"/>
              </a:rPr>
              <a:t>회원 삭제 요청 처리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sec01.ex03.MemberDAO </a:t>
            </a:r>
            <a:r>
              <a:rPr lang="ko-KR" altLang="en-US" sz="1200" dirty="0">
                <a:latin typeface="+mj-ea"/>
                <a:ea typeface="+mj-ea"/>
              </a:rPr>
              <a:t>클래스에 </a:t>
            </a:r>
            <a:r>
              <a:rPr lang="en-US" altLang="ko-KR" sz="1200" dirty="0">
                <a:latin typeface="+mj-ea"/>
                <a:ea typeface="+mj-ea"/>
              </a:rPr>
              <a:t>deleteMember </a:t>
            </a:r>
            <a:r>
              <a:rPr lang="ko-KR" altLang="en-US" sz="1200" dirty="0">
                <a:latin typeface="+mj-ea"/>
                <a:ea typeface="+mj-ea"/>
              </a:rPr>
              <a:t>메서드를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기존 메서드 다음에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C6FD8-271A-4830-85F0-D76F1250321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603-CDB1-4C70-A7E7-233A1FF0AC3B}"/>
              </a:ext>
            </a:extLst>
          </p:cNvPr>
          <p:cNvSpPr txBox="1"/>
          <p:nvPr/>
        </p:nvSpPr>
        <p:spPr>
          <a:xfrm>
            <a:off x="112143" y="1912778"/>
            <a:ext cx="8919713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삭제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boolean deleteMember(String mid)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int rowCount = 0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접속을 가져와서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dataFactory.getConnection();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memberDeleteDml</a:t>
            </a:r>
            <a:r>
              <a:rPr lang="en-US" altLang="ko-KR" sz="1000" b="1" dirty="0">
                <a:latin typeface="Consolas" panose="020B0609020204030204" pitchFamily="49" charset="0"/>
              </a:rPr>
              <a:t> = "DELETE FROM myuser.tbl_member WHERE mid = ?";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memberDeleteDml</a:t>
            </a:r>
            <a:r>
              <a:rPr lang="en-US" altLang="ko-KR" sz="1000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전달하여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Parse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과정을 마침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memberDeleteDml</a:t>
            </a:r>
            <a:r>
              <a:rPr lang="en-US" altLang="ko-KR" sz="1000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//?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변수에 값 바인딩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stmt.setString(1, mid);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//DB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SQL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실행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rowCount = stmt.executeUpdate();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System.out.println("</a:t>
            </a:r>
            <a:r>
              <a:rPr lang="ko-KR" altLang="en-US" sz="1000" b="1" dirty="0">
                <a:latin typeface="Consolas" panose="020B0609020204030204" pitchFamily="49" charset="0"/>
              </a:rPr>
              <a:t>회원삭제 시 삭제된 행수</a:t>
            </a:r>
            <a:r>
              <a:rPr lang="en-US" altLang="ko-KR" sz="1000" b="1" dirty="0">
                <a:latin typeface="Consolas" panose="020B0609020204030204" pitchFamily="49" charset="0"/>
              </a:rPr>
              <a:t>: "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latin typeface="Consolas" panose="020B0609020204030204" pitchFamily="49" charset="0"/>
              </a:rPr>
              <a:t>+ rowCount);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rowCount == 1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9902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C554C-4E1C-48CC-94A2-B150F5151BB0}"/>
              </a:ext>
            </a:extLst>
          </p:cNvPr>
          <p:cNvSpPr txBox="1"/>
          <p:nvPr/>
        </p:nvSpPr>
        <p:spPr>
          <a:xfrm>
            <a:off x="505119" y="1490870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b="1" dirty="0">
                <a:latin typeface="+mj-ea"/>
                <a:ea typeface="+mj-ea"/>
              </a:rPr>
              <a:t>톰캣 서버를 기동 한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en-US" altLang="ko-KR" sz="1200" dirty="0">
                <a:latin typeface="+mj-ea"/>
              </a:rPr>
              <a:t>http://localhost:8080/pro07/member070103 </a:t>
            </a:r>
            <a:r>
              <a:rPr lang="ko-KR" altLang="en-US" sz="1200" dirty="0">
                <a:latin typeface="+mj-ea"/>
              </a:rPr>
              <a:t>으로 요청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삭제 링크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77135-7A9B-4D91-B368-6E1673DD5634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2BD151-761E-47AE-B477-44E406691B6D}"/>
              </a:ext>
            </a:extLst>
          </p:cNvPr>
          <p:cNvGrpSpPr/>
          <p:nvPr/>
        </p:nvGrpSpPr>
        <p:grpSpPr>
          <a:xfrm>
            <a:off x="410233" y="1903519"/>
            <a:ext cx="8578205" cy="4579783"/>
            <a:chOff x="505119" y="2024284"/>
            <a:chExt cx="8578205" cy="45797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9FCF64-B733-4D4F-AC33-8C5063A4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119" y="2024284"/>
              <a:ext cx="5024077" cy="317506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C18F088-7F0E-4832-8571-B57BA1819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058" y="3429000"/>
              <a:ext cx="5024077" cy="317506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D1EB5E-1F41-4E21-815C-CB44DCA2E74F}"/>
                </a:ext>
              </a:extLst>
            </p:cNvPr>
            <p:cNvSpPr/>
            <p:nvPr/>
          </p:nvSpPr>
          <p:spPr>
            <a:xfrm>
              <a:off x="4307724" y="2904431"/>
              <a:ext cx="385046" cy="276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F61D6E-9CDB-459A-AE53-1CB4A18C41F6}"/>
                </a:ext>
              </a:extLst>
            </p:cNvPr>
            <p:cNvSpPr/>
            <p:nvPr/>
          </p:nvSpPr>
          <p:spPr>
            <a:xfrm>
              <a:off x="4477109" y="3674594"/>
              <a:ext cx="3700733" cy="276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04C6AA-17FC-4818-A9E1-A43AFA4C5E71}"/>
                </a:ext>
              </a:extLst>
            </p:cNvPr>
            <p:cNvSpPr txBox="1"/>
            <p:nvPr/>
          </p:nvSpPr>
          <p:spPr>
            <a:xfrm>
              <a:off x="5732727" y="2426836"/>
              <a:ext cx="3350597" cy="55399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get</a:t>
              </a:r>
              <a:r>
                <a:rPr lang="ko-KR" altLang="en-US" sz="1200" dirty="0"/>
                <a:t> 방식으로 삭제가 요청되었으므로</a:t>
              </a:r>
              <a:endParaRPr lang="en-US" altLang="ko-KR" sz="1200" dirty="0"/>
            </a:p>
            <a:p>
              <a:r>
                <a:rPr lang="ko-KR" altLang="en-US" sz="1200" dirty="0"/>
                <a:t>사용자 브라우저의  </a:t>
              </a:r>
              <a:r>
                <a:rPr lang="en-US" altLang="ko-KR" sz="1200" dirty="0"/>
                <a:t>URL</a:t>
              </a:r>
              <a:r>
                <a:rPr lang="ko-KR" altLang="en-US" sz="1200" dirty="0"/>
                <a:t>에 값들이 표시됩니다</a:t>
              </a:r>
              <a:r>
                <a:rPr lang="en-US" altLang="ko-KR" sz="1200" dirty="0"/>
                <a:t>.</a:t>
              </a:r>
              <a:r>
                <a:rPr lang="ko-KR" altLang="en-US" dirty="0"/>
                <a:t> </a:t>
              </a: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2E56F083-EBB2-47AD-AA93-F591FC139EA5}"/>
                </a:ext>
              </a:extLst>
            </p:cNvPr>
            <p:cNvSpPr/>
            <p:nvPr/>
          </p:nvSpPr>
          <p:spPr>
            <a:xfrm>
              <a:off x="6072996" y="3042930"/>
              <a:ext cx="431321" cy="5456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4129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7B04271-90EC-448B-AD40-CA36A567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3" y="1903519"/>
            <a:ext cx="5024077" cy="29633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E0BDCC-289B-4760-82F7-E5EA6583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71" y="3520867"/>
            <a:ext cx="5024077" cy="2963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C554C-4E1C-48CC-94A2-B150F5151BB0}"/>
              </a:ext>
            </a:extLst>
          </p:cNvPr>
          <p:cNvSpPr txBox="1"/>
          <p:nvPr/>
        </p:nvSpPr>
        <p:spPr>
          <a:xfrm>
            <a:off x="505119" y="1490870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b="1" dirty="0">
                <a:latin typeface="+mj-ea"/>
                <a:ea typeface="+mj-ea"/>
              </a:rPr>
              <a:t>톰캣 서버를 기동 한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en-US" altLang="ko-KR" sz="1200" dirty="0">
                <a:latin typeface="+mj-ea"/>
              </a:rPr>
              <a:t>http://localhost:8080/pro07/member070103 </a:t>
            </a:r>
            <a:r>
              <a:rPr lang="ko-KR" altLang="en-US" sz="1200" dirty="0">
                <a:latin typeface="+mj-ea"/>
              </a:rPr>
              <a:t>으로 요청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삭제 버튼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77135-7A9B-4D91-B368-6E1673DD5634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삭제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D1EB5E-1F41-4E21-815C-CB44DCA2E74F}"/>
              </a:ext>
            </a:extLst>
          </p:cNvPr>
          <p:cNvSpPr/>
          <p:nvPr/>
        </p:nvSpPr>
        <p:spPr>
          <a:xfrm>
            <a:off x="4851192" y="2796793"/>
            <a:ext cx="385046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61D6E-9CDB-459A-AE53-1CB4A18C41F6}"/>
              </a:ext>
            </a:extLst>
          </p:cNvPr>
          <p:cNvSpPr/>
          <p:nvPr/>
        </p:nvSpPr>
        <p:spPr>
          <a:xfrm>
            <a:off x="4352842" y="3740916"/>
            <a:ext cx="3700733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4C6AA-17FC-4818-A9E1-A43AFA4C5E71}"/>
              </a:ext>
            </a:extLst>
          </p:cNvPr>
          <p:cNvSpPr txBox="1"/>
          <p:nvPr/>
        </p:nvSpPr>
        <p:spPr>
          <a:xfrm>
            <a:off x="5547278" y="2098297"/>
            <a:ext cx="2717282" cy="738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</a:t>
            </a:r>
            <a:r>
              <a:rPr lang="ko-KR" altLang="en-US" sz="1200" dirty="0"/>
              <a:t> 방식으로 삭제가 요청되었으므로</a:t>
            </a:r>
            <a:endParaRPr lang="en-US" altLang="ko-KR" sz="1200" dirty="0"/>
          </a:p>
          <a:p>
            <a:r>
              <a:rPr lang="ko-KR" altLang="en-US" sz="1200" dirty="0"/>
              <a:t>사용자 브라우저의  </a:t>
            </a:r>
            <a:r>
              <a:rPr lang="en-US" altLang="ko-KR" sz="1200" dirty="0"/>
              <a:t>URL</a:t>
            </a:r>
            <a:r>
              <a:rPr lang="ko-KR" altLang="en-US" sz="1200" dirty="0"/>
              <a:t>에 값들이 </a:t>
            </a:r>
            <a:endParaRPr lang="en-US" altLang="ko-KR" sz="1200" dirty="0"/>
          </a:p>
          <a:p>
            <a:r>
              <a:rPr lang="ko-KR" altLang="en-US" sz="1200" dirty="0"/>
              <a:t>표시되지 않습니다</a:t>
            </a:r>
            <a:r>
              <a:rPr lang="en-US" altLang="ko-KR" sz="120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E56F083-EBB2-47AD-AA93-F591FC139EA5}"/>
              </a:ext>
            </a:extLst>
          </p:cNvPr>
          <p:cNvSpPr/>
          <p:nvPr/>
        </p:nvSpPr>
        <p:spPr>
          <a:xfrm>
            <a:off x="5978110" y="2922165"/>
            <a:ext cx="431321" cy="54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25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C9F6-78C6-43CC-B88E-0CA5D8F40F8B}"/>
              </a:ext>
            </a:extLst>
          </p:cNvPr>
          <p:cNvSpPr txBox="1"/>
          <p:nvPr/>
        </p:nvSpPr>
        <p:spPr>
          <a:xfrm>
            <a:off x="505119" y="2454108"/>
            <a:ext cx="76052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웹브라우저에 회원정보 수정페이지 표시</a:t>
            </a:r>
            <a:endParaRPr lang="en-US" altLang="ko-KR" dirty="0"/>
          </a:p>
          <a:p>
            <a:endParaRPr lang="en-US" altLang="ko-KR" strike="sngStrike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목록 결과 표시 </a:t>
            </a:r>
            <a:r>
              <a:rPr lang="en-US" altLang="ko-KR" sz="1600" dirty="0"/>
              <a:t>HTML</a:t>
            </a:r>
            <a:r>
              <a:rPr lang="ko-KR" altLang="en-US" sz="1600" dirty="0"/>
              <a:t>에서 각 회원의 아이디 값에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각 회원의 정보를 수정하는 </a:t>
            </a:r>
            <a:r>
              <a:rPr lang="en-US" altLang="ko-KR" sz="1600" dirty="0"/>
              <a:t>HTML</a:t>
            </a:r>
            <a:r>
              <a:rPr lang="ko-KR" altLang="en-US" sz="1600" dirty="0"/>
              <a:t>을 호출하는 링크 추가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링크 클릭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sym typeface="Wingdings" panose="05000000000000000000" pitchFamily="2" charset="2"/>
              </a:rPr>
              <a:t>회원정보 수정 </a:t>
            </a:r>
            <a:r>
              <a:rPr lang="en-US" altLang="ko-KR" sz="1600" dirty="0">
                <a:sym typeface="Wingdings" panose="05000000000000000000" pitchFamily="2" charset="2"/>
              </a:rPr>
              <a:t>HTML</a:t>
            </a:r>
            <a:r>
              <a:rPr lang="ko-KR" altLang="en-US" sz="1600" dirty="0">
                <a:sym typeface="Wingdings" panose="05000000000000000000" pitchFamily="2" charset="2"/>
              </a:rPr>
              <a:t>이 웹브라우저에 표시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    - </a:t>
            </a:r>
            <a:r>
              <a:rPr lang="ko-KR" altLang="en-US" sz="1600" dirty="0">
                <a:sym typeface="Wingdings" panose="05000000000000000000" pitchFamily="2" charset="2"/>
              </a:rPr>
              <a:t>링크 클릭 요청에 대한 서블릿에 </a:t>
            </a:r>
            <a:r>
              <a:rPr lang="en-US" altLang="ko-KR" sz="1600" dirty="0">
                <a:sym typeface="Wingdings" panose="05000000000000000000" pitchFamily="2" charset="2"/>
              </a:rPr>
              <a:t>HTML </a:t>
            </a:r>
            <a:r>
              <a:rPr lang="ko-KR" altLang="en-US" sz="1600" dirty="0">
                <a:sym typeface="Wingdings" panose="05000000000000000000" pitchFamily="2" charset="2"/>
              </a:rPr>
              <a:t>표시 내용을 구현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       </a:t>
            </a:r>
            <a:r>
              <a:rPr lang="ko-KR" altLang="en-US" sz="1600" dirty="0">
                <a:sym typeface="Wingdings" panose="05000000000000000000" pitchFamily="2" charset="2"/>
              </a:rPr>
              <a:t>기존 정보가 표시 </a:t>
            </a:r>
            <a:r>
              <a:rPr lang="en-US" altLang="ko-KR" sz="1600" dirty="0">
                <a:sym typeface="Wingdings" panose="05000000000000000000" pitchFamily="2" charset="2"/>
              </a:rPr>
              <a:t> DAO </a:t>
            </a:r>
            <a:r>
              <a:rPr lang="ko-KR" altLang="en-US" sz="1600" dirty="0">
                <a:sym typeface="Wingdings" panose="05000000000000000000" pitchFamily="2" charset="2"/>
              </a:rPr>
              <a:t>특정 회원의 정보를 </a:t>
            </a:r>
            <a:r>
              <a:rPr lang="en-US" altLang="ko-KR" sz="1600" dirty="0">
                <a:sym typeface="Wingdings" panose="05000000000000000000" pitchFamily="2" charset="2"/>
              </a:rPr>
              <a:t>DB</a:t>
            </a:r>
            <a:r>
              <a:rPr lang="ko-KR" altLang="en-US" sz="1600" dirty="0">
                <a:sym typeface="Wingdings" panose="05000000000000000000" pitchFamily="2" charset="2"/>
              </a:rPr>
              <a:t>로부터 가져오는 구현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         </a:t>
            </a:r>
            <a:r>
              <a:rPr lang="en-US" altLang="ko-KR" sz="1600" dirty="0"/>
              <a:t>mid</a:t>
            </a:r>
            <a:r>
              <a:rPr lang="ko-KR" altLang="en-US" sz="1600" dirty="0"/>
              <a:t>값과 </a:t>
            </a:r>
            <a:r>
              <a:rPr lang="en-US" altLang="ko-KR" sz="1600" dirty="0"/>
              <a:t>command</a:t>
            </a:r>
            <a:r>
              <a:rPr lang="ko-KR" altLang="en-US" sz="1600" dirty="0"/>
              <a:t>키로 </a:t>
            </a:r>
            <a:r>
              <a:rPr lang="en-US" altLang="ko-KR" sz="1600" dirty="0" err="1"/>
              <a:t>showMemberDetail</a:t>
            </a:r>
            <a:r>
              <a:rPr lang="en-US" altLang="ko-KR" sz="1600" dirty="0"/>
              <a:t> </a:t>
            </a:r>
            <a:r>
              <a:rPr lang="ko-KR" altLang="en-US" sz="1600" dirty="0"/>
              <a:t>값이 전달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서블릿 요청 처리</a:t>
            </a:r>
            <a:r>
              <a:rPr lang="en-US" altLang="ko-KR" sz="1600" dirty="0">
                <a:sym typeface="Wingdings" panose="05000000000000000000" pitchFamily="2" charset="2"/>
              </a:rPr>
              <a:t>: DAO</a:t>
            </a:r>
            <a:r>
              <a:rPr lang="ko-KR" altLang="en-US" sz="1600" dirty="0">
                <a:sym typeface="Wingdings" panose="05000000000000000000" pitchFamily="2" charset="2"/>
              </a:rPr>
              <a:t>의 메서드 호출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  DAO </a:t>
            </a:r>
            <a:r>
              <a:rPr lang="ko-KR" altLang="en-US" sz="1600" dirty="0">
                <a:sym typeface="Wingdings" panose="05000000000000000000" pitchFamily="2" charset="2"/>
              </a:rPr>
              <a:t>처리 구현</a:t>
            </a:r>
            <a:r>
              <a:rPr lang="en-US" altLang="ko-KR" sz="1600" dirty="0">
                <a:sym typeface="Wingdings" panose="05000000000000000000" pitchFamily="2" charset="2"/>
              </a:rPr>
              <a:t>: DB</a:t>
            </a:r>
            <a:r>
              <a:rPr lang="ko-KR" altLang="en-US" sz="1600" dirty="0">
                <a:sym typeface="Wingdings" panose="05000000000000000000" pitchFamily="2" charset="2"/>
              </a:rPr>
              <a:t>에 접속해서 테이블의 한 행을 가져옴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>
                <a:sym typeface="Wingdings" panose="05000000000000000000" pitchFamily="2" charset="2"/>
              </a:rPr>
              <a:t> DAO </a:t>
            </a:r>
            <a:r>
              <a:rPr lang="ko-KR" altLang="en-US" sz="1600" dirty="0">
                <a:sym typeface="Wingdings" panose="05000000000000000000" pitchFamily="2" charset="2"/>
              </a:rPr>
              <a:t>메서드에서 </a:t>
            </a:r>
            <a:r>
              <a:rPr lang="ko-KR" altLang="en-US" sz="1600" dirty="0"/>
              <a:t>최종적으로 행 삭제를 위해서 </a:t>
            </a:r>
            <a:r>
              <a:rPr lang="en-US" altLang="ko-KR" sz="1600" dirty="0"/>
              <a:t>mid </a:t>
            </a:r>
            <a:r>
              <a:rPr lang="ko-KR" altLang="en-US" sz="1600" dirty="0"/>
              <a:t>값이 필요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서블릿에서 요청 처리 유형을 구분하기 위해 </a:t>
            </a:r>
            <a:r>
              <a:rPr lang="en-US" altLang="ko-KR" sz="1600" dirty="0">
                <a:sym typeface="Wingdings" panose="05000000000000000000" pitchFamily="2" charset="2"/>
              </a:rPr>
              <a:t>command </a:t>
            </a:r>
            <a:r>
              <a:rPr lang="ko-KR" altLang="en-US" sz="1600" dirty="0">
                <a:sym typeface="Wingdings" panose="05000000000000000000" pitchFamily="2" charset="2"/>
              </a:rPr>
              <a:t>값이 필요</a:t>
            </a:r>
            <a:r>
              <a:rPr lang="en-US" altLang="ko-KR" sz="1600" dirty="0"/>
              <a:t>    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0BDC2-6C97-4D4E-AAB2-195440FAEB8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BC553-363F-4697-8C0D-30D75DC9E49F}"/>
              </a:ext>
            </a:extLst>
          </p:cNvPr>
          <p:cNvSpPr txBox="1"/>
          <p:nvPr/>
        </p:nvSpPr>
        <p:spPr>
          <a:xfrm>
            <a:off x="505119" y="1487277"/>
            <a:ext cx="50097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과정</a:t>
            </a:r>
            <a:endParaRPr lang="en-US" altLang="ko-KR" dirty="0"/>
          </a:p>
          <a:p>
            <a:r>
              <a:rPr lang="en-US" altLang="ko-KR" sz="1600" dirty="0"/>
              <a:t>    1. </a:t>
            </a:r>
            <a:r>
              <a:rPr lang="ko-KR" altLang="en-US" sz="1600" dirty="0"/>
              <a:t>웹브라우저에 회원정보 수정페이지 표시</a:t>
            </a:r>
            <a:endParaRPr lang="en-US" altLang="ko-KR" sz="1600" dirty="0"/>
          </a:p>
          <a:p>
            <a:r>
              <a:rPr lang="en-US" altLang="ko-KR" sz="1600" dirty="0"/>
              <a:t>    2. </a:t>
            </a:r>
            <a:r>
              <a:rPr lang="ko-KR" altLang="en-US" sz="1600" dirty="0"/>
              <a:t>회원 정보가 수정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데이터베이스에 값이 변경 포함</a:t>
            </a:r>
          </a:p>
        </p:txBody>
      </p:sp>
    </p:spTree>
    <p:extLst>
      <p:ext uri="{BB962C8B-B14F-4D97-AF65-F5344CB8AC3E}">
        <p14:creationId xmlns:p14="http://schemas.microsoft.com/office/powerpoint/2010/main" val="5579056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4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목록 결과 표시 </a:t>
            </a:r>
            <a:r>
              <a:rPr lang="en-US" altLang="ko-KR" sz="1200" dirty="0"/>
              <a:t>HTML</a:t>
            </a:r>
            <a:r>
              <a:rPr lang="ko-KR" altLang="en-US" sz="1200" dirty="0"/>
              <a:t>에서 각 회원의 아이디 값에 각 회원의 정보를 수정하는 </a:t>
            </a:r>
            <a:r>
              <a:rPr lang="en-US" altLang="ko-KR" sz="1200" dirty="0"/>
              <a:t>HTML</a:t>
            </a:r>
            <a:r>
              <a:rPr lang="ko-KR" altLang="en-US" sz="1200" dirty="0"/>
              <a:t>을 호출하는 링크 추가 </a:t>
            </a:r>
            <a:r>
              <a:rPr lang="en-US" altLang="ko-KR" sz="1200" b="1" dirty="0">
                <a:latin typeface="+mj-ea"/>
              </a:rPr>
              <a:t>: </a:t>
            </a:r>
          </a:p>
          <a:p>
            <a:r>
              <a:rPr lang="en-US" altLang="ko-KR" sz="1200" b="1" dirty="0">
                <a:latin typeface="+mj-ea"/>
              </a:rPr>
              <a:t>  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일부를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533C4-4249-4138-8564-3B7BA4996AF8}"/>
              </a:ext>
            </a:extLst>
          </p:cNvPr>
          <p:cNvSpPr txBox="1"/>
          <p:nvPr/>
        </p:nvSpPr>
        <p:spPr>
          <a:xfrm>
            <a:off x="112143" y="1995130"/>
            <a:ext cx="891971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endParaRPr lang="nn-NO" altLang="ko-KR" sz="1000" b="1" dirty="0">
              <a:latin typeface="Consolas" panose="020B0609020204030204" pitchFamily="49" charset="0"/>
            </a:endParaRPr>
          </a:p>
          <a:p>
            <a:r>
              <a:rPr lang="nn-NO" altLang="ko-KR" sz="1000" b="1" dirty="0">
                <a:latin typeface="Consolas" panose="020B0609020204030204" pitchFamily="49" charset="0"/>
              </a:rPr>
              <a:t>        for (int i=0; i&lt;memberList.size(); i++){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pw.print(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"&lt;tr&gt;"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  &lt;a href='/pro07/member070103?mid=" + mid +"&amp;command=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showMemberDetail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'&gt;" + mid + "&lt;/a&gt;"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+ "    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mpassword + 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mname +"&lt;/a&gt;&lt;/td&gt;"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memail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 + mjoinDate +"&lt;/td&gt;"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&lt;a href='/pro07/member070103?mid=" + mid +"&amp;command=deleteMember'&gt;</a:t>
            </a:r>
            <a:r>
              <a:rPr lang="ko-KR" altLang="en-US" sz="1000" b="1" dirty="0"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latin typeface="Consolas" panose="020B0609020204030204" pitchFamily="49" charset="0"/>
              </a:rPr>
              <a:t>&lt;/a&gt;"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&lt;td&gt;&lt;form method='post' action='/pro07/member070103'&gt;"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    &lt;input type='hidden' name='mid' value='" + mid +"'&gt;"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    &lt;input type='hidden' name='command' value='deleteMember'&gt;"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    &lt;button type='submit'&gt;</a:t>
            </a:r>
            <a:r>
              <a:rPr lang="ko-KR" altLang="en-US" sz="1000" b="1" dirty="0">
                <a:latin typeface="Consolas" panose="020B0609020204030204" pitchFamily="49" charset="0"/>
              </a:rPr>
              <a:t>삭제</a:t>
            </a:r>
            <a:r>
              <a:rPr lang="en-US" altLang="ko-KR" sz="1000" b="1" dirty="0">
                <a:latin typeface="Consolas" panose="020B0609020204030204" pitchFamily="49" charset="0"/>
              </a:rPr>
              <a:t>&lt;/button&gt;"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    &lt;/form&gt;"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    &lt;/td&gt;"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+ "&lt;/tr&gt;");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53641-B46A-410E-9D47-0A954C36AB41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012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2138351"/>
            <a:ext cx="8919713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else if (command!= null &amp;&amp; command.equals("deleteMember")){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memberDAO.deleteMember</a:t>
            </a:r>
            <a:r>
              <a:rPr lang="en-US" altLang="ko-KR" sz="1000" b="1" dirty="0">
                <a:latin typeface="Consolas" panose="020B0609020204030204" pitchFamily="49" charset="0"/>
              </a:rPr>
              <a:t>(mid);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else if (command!= null &amp;&amp; command.equals("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showMemberDetail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")){</a:t>
            </a:r>
          </a:p>
          <a:p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memberDAO.selectMember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(mid);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MemberDAO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sz="1000" b="1" dirty="0" err="1">
                <a:solidFill>
                  <a:srgbClr val="0066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selectMember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메서드 추가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mpassword = memberVO.getMpassword();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mname = memberVO.getMname();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memail = memberVO.getMemail();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Date mjoinDate = memberVO.getMjoinDate();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pw.print(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"&lt;!DOCTYPE html&gt;"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"&lt;html&gt;"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"&lt;head&gt;"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"&lt;meta charset='UTF-8'&gt;"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"&lt;title&gt;Update Member&lt;/title&gt;"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"&lt;/head&gt;"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"&lt;body&gt;"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"&lt;form name='frmMember' 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"&lt;table style='margin:auto;'&gt;"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&lt;caption style='font-size:15pt'&gt;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회원 정보 수정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&lt;/caption&gt;"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42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한 회원의 아이디 클릭에 대한 요청을 처리</a:t>
            </a:r>
            <a:r>
              <a:rPr lang="en-US" altLang="ko-KR" sz="1200" dirty="0"/>
              <a:t>(</a:t>
            </a:r>
            <a:r>
              <a:rPr lang="ko-KR" altLang="en-US" sz="1200" dirty="0"/>
              <a:t>회원의 정보가 표시된 회원 정보 수정 페이지의 </a:t>
            </a:r>
            <a:r>
              <a:rPr lang="en-US" altLang="ko-KR" sz="1200" dirty="0"/>
              <a:t>HTML </a:t>
            </a:r>
            <a:r>
              <a:rPr lang="ko-KR" altLang="en-US" sz="1200" dirty="0"/>
              <a:t>내용을 생성해서 전달하는 응답 구현</a:t>
            </a:r>
            <a:r>
              <a:rPr lang="en-US" altLang="ko-KR" sz="1200" dirty="0"/>
              <a:t>: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일부를 다음과 같이 수정합니다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빨간색 코드 추가</a:t>
            </a:r>
            <a:r>
              <a:rPr lang="en-US" altLang="ko-KR" sz="1200" dirty="0">
                <a:latin typeface="+mj-ea"/>
              </a:rPr>
              <a:t>).</a:t>
            </a:r>
            <a:endParaRPr lang="ko-KR" altLang="en-US" sz="120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786D-5984-448F-967E-ECD27DBB852F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61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951062"/>
            <a:ext cx="891971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&lt;td&gt;&lt;input type='text' name='mid' value='"+ mid +"'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&gt;&lt;/td&gt;"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&lt;td&gt;&lt;input type='password' name='mpassword' value='"+ mpassword +"'&gt;&lt;/td&gt;"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&lt;td&gt;&lt;input type='text' name='mname' value='"+ mname +"'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&gt;&lt;/td&gt;"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이메일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&lt;td&gt;&lt;input type='text' name='memail' value='" + memail + "'&gt;&lt;/td&gt;"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가입일자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&lt;td&gt;&lt;input type='text' name='mjoinDate' value='"+ mjoinDate+ "'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&gt;&lt;/td&gt;"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&lt;td colspan='2' style='text-align:center'&gt;"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    &lt;input type='hidden' name='command' value='updateMember' /&gt;"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    &lt;button type='button' onclick='sendMember()'&gt;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&lt;/button&gt;"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&lt;/td&gt;"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&lt;/tr&gt;"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"&lt;/table&gt;"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"&lt;/form&gt;"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en-US" altLang="ko-KR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4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한 회원의 아이디 클릭에 대한 요청을 처리</a:t>
            </a:r>
            <a:r>
              <a:rPr lang="en-US" altLang="ko-KR" sz="1200" dirty="0"/>
              <a:t>(</a:t>
            </a:r>
            <a:r>
              <a:rPr lang="ko-KR" altLang="en-US" sz="1200" dirty="0"/>
              <a:t>회원의 정보가 표시된 회원 정보 수정 페이지의 </a:t>
            </a:r>
            <a:r>
              <a:rPr lang="en-US" altLang="ko-KR" sz="1200" dirty="0"/>
              <a:t>HTML </a:t>
            </a:r>
            <a:r>
              <a:rPr lang="ko-KR" altLang="en-US" sz="1200" dirty="0"/>
              <a:t>내용을 생성해서 전달하는 응답 구현</a:t>
            </a:r>
            <a:r>
              <a:rPr lang="en-US" altLang="ko-KR" sz="1200" dirty="0"/>
              <a:t>: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수정 계속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31553-A617-4C92-A36C-94BFDBFB5638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9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55DCB-93E3-400A-B711-FFBA7B01C269}"/>
              </a:ext>
            </a:extLst>
          </p:cNvPr>
          <p:cNvSpPr txBox="1"/>
          <p:nvPr/>
        </p:nvSpPr>
        <p:spPr>
          <a:xfrm>
            <a:off x="505119" y="1601177"/>
            <a:ext cx="7912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후보키와 기본키 대체키</a:t>
            </a:r>
            <a:r>
              <a:rPr lang="en-US" altLang="ko-KR" dirty="0"/>
              <a:t>(</a:t>
            </a:r>
            <a:r>
              <a:rPr lang="ko-KR" altLang="en-US" dirty="0"/>
              <a:t>사원테이블로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후보키</a:t>
            </a:r>
            <a:r>
              <a:rPr lang="en-US" altLang="ko-KR" dirty="0"/>
              <a:t>: </a:t>
            </a:r>
            <a:r>
              <a:rPr lang="ko-KR" altLang="en-US" dirty="0"/>
              <a:t>고유성과 최소성이 결정된 키</a:t>
            </a:r>
            <a:r>
              <a:rPr lang="en-US" altLang="ko-KR" dirty="0"/>
              <a:t>(</a:t>
            </a:r>
            <a:r>
              <a:rPr lang="ko-KR" altLang="en-US" dirty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기본키</a:t>
            </a:r>
            <a:r>
              <a:rPr lang="en-US" altLang="ko-KR" dirty="0"/>
              <a:t>: </a:t>
            </a:r>
            <a:r>
              <a:rPr lang="ko-KR" altLang="en-US" dirty="0"/>
              <a:t>테이블에서 행을 구분하는 키로 사용되도록 지정</a:t>
            </a:r>
            <a:r>
              <a:rPr lang="en-US" altLang="ko-KR" dirty="0"/>
              <a:t>(</a:t>
            </a:r>
            <a:r>
              <a:rPr lang="ko-KR" altLang="en-US" dirty="0"/>
              <a:t>사번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대체키</a:t>
            </a:r>
            <a:r>
              <a:rPr lang="en-US" altLang="ko-KR" dirty="0"/>
              <a:t>: </a:t>
            </a:r>
            <a:r>
              <a:rPr lang="ko-KR" altLang="en-US" dirty="0"/>
              <a:t>기본키로 지정되지 못한 대체키 </a:t>
            </a:r>
            <a:r>
              <a:rPr lang="en-US" altLang="ko-KR" dirty="0"/>
              <a:t>(</a:t>
            </a:r>
            <a:r>
              <a:rPr lang="ko-KR" altLang="en-US" dirty="0"/>
              <a:t>주민번호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구현 시</a:t>
            </a:r>
            <a:r>
              <a:rPr lang="en-US" altLang="ko-KR" dirty="0"/>
              <a:t>: </a:t>
            </a:r>
            <a:r>
              <a:rPr lang="ko-KR" altLang="en-US" dirty="0"/>
              <a:t>기본키</a:t>
            </a:r>
            <a:r>
              <a:rPr lang="en-US" altLang="ko-KR" dirty="0"/>
              <a:t>(PRIMARY KEY)</a:t>
            </a:r>
            <a:r>
              <a:rPr lang="ko-KR" altLang="en-US" dirty="0"/>
              <a:t>로 사번을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</a:t>
            </a:r>
            <a:r>
              <a:rPr lang="ko-KR" altLang="en-US" dirty="0" err="1"/>
              <a:t>대체키인</a:t>
            </a:r>
            <a:r>
              <a:rPr lang="ko-KR" altLang="en-US" dirty="0"/>
              <a:t> 주민번호에는 </a:t>
            </a:r>
            <a:r>
              <a:rPr lang="en-US" altLang="ko-KR" dirty="0"/>
              <a:t>UNIQUE + NOT NULL </a:t>
            </a:r>
            <a:r>
              <a:rPr lang="ko-KR" altLang="en-US" dirty="0"/>
              <a:t>제약조건을 같이 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실습에서 이메일은 대체키는 아니지만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값의 특성상 유일성이 보장되어야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실제 업무적으로 이메일이 반드시 필요한 경우로 가정하여</a:t>
            </a:r>
            <a:endParaRPr lang="en-US" altLang="ko-KR" dirty="0"/>
          </a:p>
          <a:p>
            <a:r>
              <a:rPr lang="en-US" altLang="ko-KR" dirty="0"/>
              <a:t>     UNIQUE</a:t>
            </a:r>
            <a:r>
              <a:rPr lang="ko-KR" altLang="en-US" dirty="0"/>
              <a:t>와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을 같이 부여함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9BAB-BE5C-40E5-BECA-AE9F92A8DAA0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설계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96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940045"/>
            <a:ext cx="8919713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"&lt;script type='text/javascript'&gt;"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"function sendMember(){"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var frmMember=document.frmMember;"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var mpassword=frmMember.mpassword.value;"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var memail=frmMember.memail.value;"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if(mpassword.length==0 ||mpassword==''){"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+ "        alert('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비밀번호는 필수입니다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.');"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} else if(memail.length==0 ||memail==''){"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+ "        alert('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이메일은 필수입니다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.');"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} else {"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frmMember.method='post';"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frmMember.action='/pro07/member070103';"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        frmMember.submit();"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+ "    }"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+ "}"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+ "&lt;/script&gt;&lt;/body&gt;&lt;/html&gt;");</a:t>
            </a:r>
          </a:p>
          <a:p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pw.close();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return 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latin typeface="Consolas" panose="020B0609020204030204" pitchFamily="49" charset="0"/>
              </a:rPr>
              <a:t>회원 목록 정보를 조회 처리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E0C2C-749F-4012-9232-8EA70EB0699E}"/>
              </a:ext>
            </a:extLst>
          </p:cNvPr>
          <p:cNvSpPr txBox="1"/>
          <p:nvPr/>
        </p:nvSpPr>
        <p:spPr>
          <a:xfrm>
            <a:off x="505119" y="1491338"/>
            <a:ext cx="842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한 회원의 아이디 클릭에 대한 요청을 처리</a:t>
            </a:r>
            <a:r>
              <a:rPr lang="en-US" altLang="ko-KR" sz="1200" dirty="0"/>
              <a:t>(</a:t>
            </a:r>
            <a:r>
              <a:rPr lang="ko-KR" altLang="en-US" sz="1200" dirty="0"/>
              <a:t>회원의 정보가 표시된 회원 정보 수정 페이지의 </a:t>
            </a:r>
            <a:r>
              <a:rPr lang="en-US" altLang="ko-KR" sz="1200" dirty="0"/>
              <a:t>HTML </a:t>
            </a:r>
            <a:r>
              <a:rPr lang="ko-KR" altLang="en-US" sz="1200" dirty="0"/>
              <a:t>내용을 생성해서 전달하는 응답 구현</a:t>
            </a:r>
            <a:r>
              <a:rPr lang="en-US" altLang="ko-KR" sz="1200" dirty="0"/>
              <a:t>: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수정 계속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32CA0-CE15-4256-B10C-C1835F76C2D1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329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DD1D3-D178-4256-9B6C-F874D625F908}"/>
              </a:ext>
            </a:extLst>
          </p:cNvPr>
          <p:cNvSpPr txBox="1"/>
          <p:nvPr/>
        </p:nvSpPr>
        <p:spPr>
          <a:xfrm>
            <a:off x="505118" y="1451113"/>
            <a:ext cx="77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b="1" dirty="0">
                <a:latin typeface="+mj-ea"/>
                <a:ea typeface="+mj-ea"/>
              </a:rPr>
              <a:t>회원 수정 페이지에 표시될 값들을 </a:t>
            </a:r>
            <a:r>
              <a:rPr lang="en-US" altLang="ko-KR" sz="1200" b="1" dirty="0">
                <a:latin typeface="+mj-ea"/>
                <a:ea typeface="+mj-ea"/>
              </a:rPr>
              <a:t>DB</a:t>
            </a:r>
            <a:r>
              <a:rPr lang="ko-KR" altLang="en-US" sz="1200" b="1" dirty="0">
                <a:latin typeface="+mj-ea"/>
                <a:ea typeface="+mj-ea"/>
              </a:rPr>
              <a:t>에 조회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sec01.ex03.MemberDAO </a:t>
            </a:r>
            <a:r>
              <a:rPr lang="ko-KR" altLang="en-US" sz="1200" dirty="0">
                <a:latin typeface="+mj-ea"/>
                <a:ea typeface="+mj-ea"/>
              </a:rPr>
              <a:t>클래스에 </a:t>
            </a:r>
            <a:r>
              <a:rPr lang="en-US" altLang="ko-KR" sz="1200" dirty="0" err="1">
                <a:latin typeface="+mj-ea"/>
                <a:ea typeface="+mj-ea"/>
              </a:rPr>
              <a:t>selectMember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메서드를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기존 메서드 다음에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603-CDB1-4C70-A7E7-233A1FF0AC3B}"/>
              </a:ext>
            </a:extLst>
          </p:cNvPr>
          <p:cNvSpPr txBox="1"/>
          <p:nvPr/>
        </p:nvSpPr>
        <p:spPr>
          <a:xfrm>
            <a:off x="112143" y="1912778"/>
            <a:ext cx="8919713" cy="4093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상세 정보 조회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MemberVO </a:t>
            </a:r>
            <a:r>
              <a:rPr lang="en-US" altLang="ko-KR" sz="1000" b="1" dirty="0" err="1">
                <a:latin typeface="Consolas" panose="020B0609020204030204" pitchFamily="49" charset="0"/>
              </a:rPr>
              <a:t>selectMember</a:t>
            </a:r>
            <a:r>
              <a:rPr lang="en-US" altLang="ko-KR" sz="1000" b="1" dirty="0">
                <a:latin typeface="Consolas" panose="020B0609020204030204" pitchFamily="49" charset="0"/>
              </a:rPr>
              <a:t>(String mid)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latin typeface="Consolas" panose="020B0609020204030204" pitchFamily="49" charset="0"/>
              </a:rPr>
              <a:t>서블릿으로 전달할 </a:t>
            </a:r>
            <a:r>
              <a:rPr lang="en-US" altLang="ko-KR" sz="1000" b="1" dirty="0"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latin typeface="Consolas" panose="020B0609020204030204" pitchFamily="49" charset="0"/>
              </a:rPr>
              <a:t>객체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MemberVO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latin typeface="Consolas" panose="020B0609020204030204" pitchFamily="49" charset="0"/>
              </a:rPr>
              <a:t> = new MemberVO();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접속을 가져와서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Connection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필드에 대입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dataFactory.getConnection();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문자열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memberSelectQuery</a:t>
            </a:r>
            <a:r>
              <a:rPr lang="en-US" altLang="ko-KR" sz="1000" b="1" dirty="0">
                <a:latin typeface="Consolas" panose="020B0609020204030204" pitchFamily="49" charset="0"/>
              </a:rPr>
              <a:t> = "SELECT * FROM myuser.tbl_member WHERE mid = ?";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System.out.println(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memberSelectQuery</a:t>
            </a:r>
            <a:r>
              <a:rPr lang="en-US" altLang="ko-KR" sz="1000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전달하여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Parse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과정을 마침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memberSelectQuery</a:t>
            </a:r>
            <a:r>
              <a:rPr lang="en-US" altLang="ko-KR" sz="1000" b="1" dirty="0"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값 바인딩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stmt.setString(1, mid);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//SQL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문을 실행하여 결과 레코드를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ResultSet rs = stmt.executeQuery();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endParaRPr lang="en-US" altLang="ko-KR" sz="1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  </a:t>
            </a:r>
            <a:r>
              <a:rPr lang="ko-KR" altLang="en-US" sz="1000" b="1" dirty="0">
                <a:latin typeface="Consolas" panose="020B0609020204030204" pitchFamily="49" charset="0"/>
                <a:sym typeface="Wingdings" panose="05000000000000000000" pitchFamily="2" charset="2"/>
              </a:rPr>
              <a:t>다음에 계속</a:t>
            </a:r>
            <a:endParaRPr lang="ko-KR" altLang="en-US" sz="10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9912-99FA-4C9F-B4F1-E6C9DB22D147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5160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DD1D3-D178-4256-9B6C-F874D625F908}"/>
              </a:ext>
            </a:extLst>
          </p:cNvPr>
          <p:cNvSpPr txBox="1"/>
          <p:nvPr/>
        </p:nvSpPr>
        <p:spPr>
          <a:xfrm>
            <a:off x="505118" y="1451113"/>
            <a:ext cx="77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b="1" dirty="0">
                <a:latin typeface="+mj-ea"/>
                <a:ea typeface="+mj-ea"/>
              </a:rPr>
              <a:t>회원 수정 페이지에 표시될 값들을 </a:t>
            </a:r>
            <a:r>
              <a:rPr lang="en-US" altLang="ko-KR" sz="1200" b="1" dirty="0">
                <a:latin typeface="+mj-ea"/>
                <a:ea typeface="+mj-ea"/>
              </a:rPr>
              <a:t>DB</a:t>
            </a:r>
            <a:r>
              <a:rPr lang="ko-KR" altLang="en-US" sz="1200" b="1" dirty="0">
                <a:latin typeface="+mj-ea"/>
                <a:ea typeface="+mj-ea"/>
              </a:rPr>
              <a:t>에 조회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sec01.ex03.MemberDAO </a:t>
            </a:r>
            <a:r>
              <a:rPr lang="ko-KR" altLang="en-US" sz="1200" dirty="0">
                <a:latin typeface="+mj-ea"/>
                <a:ea typeface="+mj-ea"/>
              </a:rPr>
              <a:t>클래스에 </a:t>
            </a:r>
            <a:r>
              <a:rPr lang="en-US" altLang="ko-KR" sz="1200" dirty="0" err="1">
                <a:latin typeface="+mj-ea"/>
                <a:ea typeface="+mj-ea"/>
              </a:rPr>
              <a:t>selectMember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메서드를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기존 메서드 다음에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603-CDB1-4C70-A7E7-233A1FF0AC3B}"/>
              </a:ext>
            </a:extLst>
          </p:cNvPr>
          <p:cNvSpPr txBox="1"/>
          <p:nvPr/>
        </p:nvSpPr>
        <p:spPr>
          <a:xfrm>
            <a:off x="112143" y="1912778"/>
            <a:ext cx="8919713" cy="455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//ResultSet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객체의 레코드를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객체에 저장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while (rs.next()) {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조회한 레코드의 각 컬럼 값을 변수에 저장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//mid = rs.getString("mid");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mpassword = rs.getString("mpassword");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mname = rs.getString("mname");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String memail = rs.getString("memail");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각 컬럼값을 다시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MemberVO()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객체의 필드에 설정합니다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memberVO.setMid(mid);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memberVO.setMpassword(mpassword);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memberVO.setMname(mname);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memberVO.setMemail(memail);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memberVO.setMjoinDate(rs.getDate("mjoinDate"));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System.out.println("</a:t>
            </a:r>
            <a:r>
              <a:rPr lang="ko-KR" altLang="en-US" sz="1000" b="1" dirty="0">
                <a:latin typeface="Consolas" panose="020B0609020204030204" pitchFamily="49" charset="0"/>
              </a:rPr>
              <a:t>전달할 </a:t>
            </a:r>
            <a:r>
              <a:rPr lang="en-US" altLang="ko-KR" sz="1000" b="1" dirty="0">
                <a:latin typeface="Consolas" panose="020B0609020204030204" pitchFamily="49" charset="0"/>
              </a:rPr>
              <a:t>VO </a:t>
            </a:r>
            <a:r>
              <a:rPr lang="ko-KR" altLang="en-US" sz="1000" b="1" dirty="0">
                <a:latin typeface="Consolas" panose="020B0609020204030204" pitchFamily="49" charset="0"/>
              </a:rPr>
              <a:t>객체의 값들</a:t>
            </a:r>
            <a:r>
              <a:rPr lang="en-US" altLang="ko-KR" sz="1000" b="1" dirty="0">
                <a:latin typeface="Consolas" panose="020B0609020204030204" pitchFamily="49" charset="0"/>
              </a:rPr>
              <a:t>: "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latin typeface="Consolas" panose="020B0609020204030204" pitchFamily="49" charset="0"/>
              </a:rPr>
              <a:t>+ </a:t>
            </a:r>
            <a:r>
              <a:rPr lang="en-US" altLang="ko-KR" sz="1000" b="1" dirty="0" err="1">
                <a:latin typeface="Consolas" panose="020B0609020204030204" pitchFamily="49" charset="0"/>
              </a:rPr>
              <a:t>memberVO.toString</a:t>
            </a:r>
            <a:r>
              <a:rPr lang="en-US" altLang="ko-KR" sz="1000" b="1" dirty="0"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}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//while-End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rs.close();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memberVO ;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//memberVO 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객체 반환</a:t>
            </a:r>
            <a:endParaRPr lang="en-US" altLang="ko-KR" sz="10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9912-99FA-4C9F-B4F1-E6C9DB22D147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580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0BDC2-6C97-4D4E-AAB2-195440FAEB8C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BC553-363F-4697-8C0D-30D75DC9E49F}"/>
              </a:ext>
            </a:extLst>
          </p:cNvPr>
          <p:cNvSpPr txBox="1"/>
          <p:nvPr/>
        </p:nvSpPr>
        <p:spPr>
          <a:xfrm>
            <a:off x="544882" y="1491338"/>
            <a:ext cx="63610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 정보가 수정</a:t>
            </a:r>
            <a:r>
              <a:rPr lang="en-US" altLang="ko-KR" dirty="0"/>
              <a:t>: </a:t>
            </a:r>
            <a:r>
              <a:rPr lang="ko-KR" altLang="en-US" dirty="0"/>
              <a:t>데이터베이스에 값이 변경 포함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웹브라우저에 표시된 회원 정보 수정 </a:t>
            </a:r>
            <a:r>
              <a:rPr lang="en-US" altLang="ko-KR" sz="1600" dirty="0"/>
              <a:t>HTML </a:t>
            </a:r>
            <a:r>
              <a:rPr lang="ko-KR" altLang="en-US" sz="1600" dirty="0"/>
              <a:t>내용에서 확인버튼 클릭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서블릿이 요청을 받아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 DB</a:t>
            </a:r>
            <a:r>
              <a:rPr lang="ko-KR" altLang="en-US" sz="1600" dirty="0">
                <a:sym typeface="Wingdings" panose="05000000000000000000" pitchFamily="2" charset="2"/>
              </a:rPr>
              <a:t>에서 실제 데이터 수정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sym typeface="Wingdings" panose="05000000000000000000" pitchFamily="2" charset="2"/>
              </a:rPr>
              <a:t>회원 목록을 다시 표시해서 수정사항을 확인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ym typeface="Wingdings" panose="05000000000000000000" pitchFamily="2" charset="2"/>
              </a:rPr>
              <a:t>실제 데이터가 수정되도록 구현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sym typeface="Wingdings" panose="05000000000000000000" pitchFamily="2" charset="2"/>
              </a:rPr>
              <a:t>요청을 서블릿이 처리하도록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    DAO</a:t>
            </a:r>
            <a:r>
              <a:rPr lang="ko-KR" altLang="en-US" sz="1600" dirty="0">
                <a:sym typeface="Wingdings" panose="05000000000000000000" pitchFamily="2" charset="2"/>
              </a:rPr>
              <a:t> 실제 </a:t>
            </a:r>
            <a:r>
              <a:rPr lang="en-US" altLang="ko-KR" sz="1600" dirty="0">
                <a:sym typeface="Wingdings" panose="05000000000000000000" pitchFamily="2" charset="2"/>
              </a:rPr>
              <a:t>SQL</a:t>
            </a:r>
            <a:r>
              <a:rPr lang="ko-KR" altLang="en-US" sz="1600" dirty="0">
                <a:sym typeface="Wingdings" panose="05000000000000000000" pitchFamily="2" charset="2"/>
              </a:rPr>
              <a:t>을 이용해서 </a:t>
            </a:r>
            <a:r>
              <a:rPr lang="en-US" altLang="ko-KR" sz="1600" dirty="0">
                <a:sym typeface="Wingdings" panose="05000000000000000000" pitchFamily="2" charset="2"/>
              </a:rPr>
              <a:t>DB </a:t>
            </a:r>
            <a:r>
              <a:rPr lang="ko-KR" altLang="en-US" sz="1600" dirty="0">
                <a:sym typeface="Wingdings" panose="05000000000000000000" pitchFamily="2" charset="2"/>
              </a:rPr>
              <a:t>수정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서블릿에게 처리 결과 전달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6779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F213-05A0-4C00-9130-F0245D734819}"/>
              </a:ext>
            </a:extLst>
          </p:cNvPr>
          <p:cNvSpPr txBox="1"/>
          <p:nvPr/>
        </p:nvSpPr>
        <p:spPr>
          <a:xfrm>
            <a:off x="112143" y="1768337"/>
            <a:ext cx="8919713" cy="3939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else if (command!= null &amp;&amp; command.equals("</a:t>
            </a:r>
            <a:r>
              <a:rPr lang="en-US" altLang="ko-KR" sz="1000" b="1" dirty="0" err="1">
                <a:latin typeface="Consolas" panose="020B0609020204030204" pitchFamily="49" charset="0"/>
              </a:rPr>
              <a:t>showMemberDetail</a:t>
            </a:r>
            <a:r>
              <a:rPr lang="en-US" altLang="ko-KR" sz="1000" b="1" dirty="0">
                <a:latin typeface="Consolas" panose="020B0609020204030204" pitchFamily="49" charset="0"/>
              </a:rPr>
              <a:t>")){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return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else if(command!= null &amp;&amp; command.equals("updateMember")){  //</a:t>
            </a:r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회원정보 수정처리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mid=request.getParameter("mid");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mpassword=request.getParameter("mpassword");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String memail=request.getParameter("memail");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memberVO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= new MemberVO();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memberVO.setMid(mid);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memberVO.setMpassword(mpassword);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memberVO.setMemail(memail);</a:t>
            </a:r>
          </a:p>
          <a:p>
            <a:endParaRPr lang="ko-KR" altLang="en-US" sz="1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memberDAO.updateMember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(memberVO);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latin typeface="Consolas" panose="020B0609020204030204" pitchFamily="49" charset="0"/>
              </a:rPr>
              <a:t>회원 목록 정보를 조회 처리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List&lt;MemberVO&gt; memberList = memberDAO.listMembers();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...(</a:t>
            </a:r>
            <a:r>
              <a:rPr lang="ko-KR" altLang="en-US" sz="1000" b="1" dirty="0">
                <a:latin typeface="Consolas" panose="020B0609020204030204" pitchFamily="49" charset="0"/>
              </a:rPr>
              <a:t>생략</a:t>
            </a:r>
            <a:r>
              <a:rPr lang="en-US" altLang="ko-KR" sz="1000" b="1" dirty="0">
                <a:latin typeface="Consolas" panose="020B0609020204030204" pitchFamily="49" charset="0"/>
              </a:rPr>
              <a:t>)...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C8133-738B-460B-BA3D-1A221A52514D}"/>
              </a:ext>
            </a:extLst>
          </p:cNvPr>
          <p:cNvSpPr txBox="1"/>
          <p:nvPr/>
        </p:nvSpPr>
        <p:spPr>
          <a:xfrm>
            <a:off x="505119" y="1491338"/>
            <a:ext cx="842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회원 정보가 수정 요청 처리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en-US" altLang="ko-KR" sz="1200" dirty="0">
                <a:latin typeface="+mj-ea"/>
              </a:rPr>
              <a:t>sec01.ex03.MemberServlet </a:t>
            </a:r>
            <a:r>
              <a:rPr lang="ko-KR" altLang="en-US" sz="1200" dirty="0">
                <a:latin typeface="+mj-ea"/>
              </a:rPr>
              <a:t>클래스의 </a:t>
            </a:r>
            <a:r>
              <a:rPr lang="en-US" altLang="ko-KR" sz="1200" dirty="0">
                <a:latin typeface="+mj-ea"/>
              </a:rPr>
              <a:t>doHandle() </a:t>
            </a:r>
            <a:r>
              <a:rPr lang="ko-KR" altLang="en-US" sz="1200" dirty="0">
                <a:latin typeface="+mj-ea"/>
              </a:rPr>
              <a:t>메서드의 일부를 다음과 같이 수정합니다</a:t>
            </a:r>
            <a:r>
              <a:rPr lang="en-US" altLang="ko-KR" sz="1200" dirty="0">
                <a:latin typeface="+mj-ea"/>
              </a:rPr>
              <a:t>.</a:t>
            </a:r>
            <a:endParaRPr lang="ko-KR" altLang="en-US" sz="1200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169CC-5E4D-476C-B6E0-BE7A3E569D4B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443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DD1D3-D178-4256-9B6C-F874D625F908}"/>
              </a:ext>
            </a:extLst>
          </p:cNvPr>
          <p:cNvSpPr txBox="1"/>
          <p:nvPr/>
        </p:nvSpPr>
        <p:spPr>
          <a:xfrm>
            <a:off x="505118" y="1451113"/>
            <a:ext cx="770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b="1" dirty="0">
                <a:latin typeface="+mj-ea"/>
                <a:ea typeface="+mj-ea"/>
              </a:rPr>
              <a:t>회원 수정 페이지에 표시될 값들을 </a:t>
            </a:r>
            <a:r>
              <a:rPr lang="en-US" altLang="ko-KR" sz="1200" b="1" dirty="0">
                <a:latin typeface="+mj-ea"/>
                <a:ea typeface="+mj-ea"/>
              </a:rPr>
              <a:t>DB</a:t>
            </a:r>
            <a:r>
              <a:rPr lang="ko-KR" altLang="en-US" sz="1200" b="1" dirty="0">
                <a:latin typeface="+mj-ea"/>
                <a:ea typeface="+mj-ea"/>
              </a:rPr>
              <a:t>에 조회</a:t>
            </a:r>
            <a:r>
              <a:rPr lang="en-US" altLang="ko-KR" sz="1200" b="1" dirty="0">
                <a:latin typeface="+mj-ea"/>
                <a:ea typeface="+mj-ea"/>
              </a:rPr>
              <a:t>: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sec01.ex03.MemberDAO </a:t>
            </a:r>
            <a:r>
              <a:rPr lang="ko-KR" altLang="en-US" sz="1200" dirty="0">
                <a:latin typeface="+mj-ea"/>
                <a:ea typeface="+mj-ea"/>
              </a:rPr>
              <a:t>클래스에 </a:t>
            </a:r>
            <a:r>
              <a:rPr lang="en-US" altLang="ko-KR" sz="1200" dirty="0">
                <a:latin typeface="+mj-ea"/>
                <a:ea typeface="+mj-ea"/>
              </a:rPr>
              <a:t>updateMember </a:t>
            </a:r>
            <a:r>
              <a:rPr lang="ko-KR" altLang="en-US" sz="1200" dirty="0">
                <a:latin typeface="+mj-ea"/>
                <a:ea typeface="+mj-ea"/>
              </a:rPr>
              <a:t>메서드를 기존 메서드 다음에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B3603-CDB1-4C70-A7E7-233A1FF0AC3B}"/>
              </a:ext>
            </a:extLst>
          </p:cNvPr>
          <p:cNvSpPr txBox="1"/>
          <p:nvPr/>
        </p:nvSpPr>
        <p:spPr>
          <a:xfrm>
            <a:off x="112143" y="1912778"/>
            <a:ext cx="8919713" cy="4862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006600"/>
                </a:solidFill>
                <a:latin typeface="Consolas" panose="020B0609020204030204" pitchFamily="49" charset="0"/>
              </a:rPr>
              <a:t>회원 수정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public boolean updateMember(MemberVO memberVO)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int rowCount = 0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try {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 = dataFactory.getConnection();</a:t>
            </a:r>
          </a:p>
          <a:p>
            <a:endParaRPr lang="en-US" altLang="ko-KR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String memberUpdateDml =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  "UPDATE myuser.tbl_member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"SET mpassword = ?,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    memail = ? "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      + "WHERE mid = ?";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 = con.prepareStatement(memberUpdateDml);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stmt.setString(1, memberVO.getMpassword());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stmt.setString(2, memberVO.getMemail());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stmt.setString(3, memberVO.getMid());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rowCount = stmt.executeUpdate();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System.out.println("</a:t>
            </a:r>
            <a:r>
              <a:rPr lang="ko-KR" altLang="en-US" sz="1000" b="1" dirty="0">
                <a:latin typeface="Consolas" panose="020B0609020204030204" pitchFamily="49" charset="0"/>
              </a:rPr>
              <a:t>회원 정보 수정 시 수정된 행수</a:t>
            </a:r>
            <a:r>
              <a:rPr lang="en-US" altLang="ko-KR" sz="1000" b="1" dirty="0">
                <a:latin typeface="Consolas" panose="020B0609020204030204" pitchFamily="49" charset="0"/>
              </a:rPr>
              <a:t>: "</a:t>
            </a:r>
            <a:r>
              <a:rPr lang="ko-KR" altLang="en-US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latin typeface="Consolas" panose="020B0609020204030204" pitchFamily="49" charset="0"/>
              </a:rPr>
              <a:t>+ rowCount);</a:t>
            </a:r>
          </a:p>
          <a:p>
            <a:endParaRPr lang="ko-KR" altLang="en-US" sz="1000" b="1" dirty="0"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stmt.close();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con.close();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} catch (SQLException e) {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    e.printStackTrace();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1" dirty="0">
                <a:latin typeface="Consolas" panose="020B0609020204030204" pitchFamily="49" charset="0"/>
              </a:rPr>
              <a:t>        return rowCount == 1 ;</a:t>
            </a:r>
          </a:p>
          <a:p>
            <a:r>
              <a:rPr lang="ko-KR" altLang="en-US" sz="1000" b="1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9912-99FA-4C9F-B4F1-E6C9DB22D147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9935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60B33E-3FAF-44C4-8E6E-967678AB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1" y="1917665"/>
            <a:ext cx="5766173" cy="3172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7D9130-6CE6-4EAA-9F92-51DEC429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10" y="3529920"/>
            <a:ext cx="5766173" cy="3172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C554C-4E1C-48CC-94A2-B150F5151BB0}"/>
              </a:ext>
            </a:extLst>
          </p:cNvPr>
          <p:cNvSpPr txBox="1"/>
          <p:nvPr/>
        </p:nvSpPr>
        <p:spPr>
          <a:xfrm>
            <a:off x="505119" y="1490870"/>
            <a:ext cx="753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b="1" dirty="0">
                <a:latin typeface="+mj-ea"/>
                <a:ea typeface="+mj-ea"/>
              </a:rPr>
              <a:t>톰캣 서버를 기동 한 후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en-US" altLang="ko-KR" sz="1200" dirty="0">
                <a:latin typeface="+mj-ea"/>
              </a:rPr>
              <a:t>http://localhost:8080/pro07/member070103 </a:t>
            </a:r>
            <a:r>
              <a:rPr lang="ko-KR" altLang="en-US" sz="1200" dirty="0">
                <a:latin typeface="+mj-ea"/>
              </a:rPr>
              <a:t>으로 요청 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아이디 중 </a:t>
            </a:r>
            <a:r>
              <a:rPr lang="en-US" altLang="ko-KR" sz="1200" dirty="0" err="1">
                <a:latin typeface="+mj-ea"/>
                <a:sym typeface="Wingdings" panose="05000000000000000000" pitchFamily="2" charset="2"/>
              </a:rPr>
              <a:t>kim</a:t>
            </a:r>
            <a:r>
              <a:rPr lang="en-US" altLang="ko-KR" sz="1200" dirty="0">
                <a:latin typeface="+mj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j-ea"/>
                <a:sym typeface="Wingdings" panose="05000000000000000000" pitchFamily="2" charset="2"/>
              </a:rPr>
              <a:t>클릭</a:t>
            </a:r>
            <a:endParaRPr lang="en-US" altLang="ko-KR" sz="1200" dirty="0">
              <a:latin typeface="+mj-ea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    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회원 정보 수정 페이지에서 암호와 이메일을 수정 후 확인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D1EB5E-1F41-4E21-815C-CB44DCA2E74F}"/>
              </a:ext>
            </a:extLst>
          </p:cNvPr>
          <p:cNvSpPr/>
          <p:nvPr/>
        </p:nvSpPr>
        <p:spPr>
          <a:xfrm>
            <a:off x="687441" y="2697768"/>
            <a:ext cx="385046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61D6E-9CDB-459A-AE53-1CB4A18C41F6}"/>
              </a:ext>
            </a:extLst>
          </p:cNvPr>
          <p:cNvSpPr/>
          <p:nvPr/>
        </p:nvSpPr>
        <p:spPr>
          <a:xfrm>
            <a:off x="3705519" y="3826236"/>
            <a:ext cx="4335238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4C6AA-17FC-4818-A9E1-A43AFA4C5E71}"/>
              </a:ext>
            </a:extLst>
          </p:cNvPr>
          <p:cNvSpPr txBox="1"/>
          <p:nvPr/>
        </p:nvSpPr>
        <p:spPr>
          <a:xfrm>
            <a:off x="6462974" y="1917665"/>
            <a:ext cx="241662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  <a:r>
              <a:rPr lang="ko-KR" altLang="en-US" sz="1200" dirty="0"/>
              <a:t> 방식으로 요청되었으므로</a:t>
            </a:r>
            <a:endParaRPr lang="en-US" altLang="ko-KR" sz="1200" dirty="0"/>
          </a:p>
          <a:p>
            <a:r>
              <a:rPr lang="ko-KR" altLang="en-US" sz="1200" dirty="0"/>
              <a:t>사용자 브라우저의  </a:t>
            </a:r>
            <a:r>
              <a:rPr lang="en-US" altLang="ko-KR" sz="1200" dirty="0"/>
              <a:t>URL</a:t>
            </a:r>
            <a:r>
              <a:rPr lang="ko-KR" altLang="en-US" sz="1200" dirty="0"/>
              <a:t>에 값들이 표시됩니다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E56F083-EBB2-47AD-AA93-F591FC139EA5}"/>
              </a:ext>
            </a:extLst>
          </p:cNvPr>
          <p:cNvSpPr/>
          <p:nvPr/>
        </p:nvSpPr>
        <p:spPr>
          <a:xfrm>
            <a:off x="5978110" y="2922165"/>
            <a:ext cx="431321" cy="54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5A414-989B-4FC6-8EAB-C76DE1310DD1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7387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E8FE04-F1BB-4278-A5CC-47358319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20" y="1767870"/>
            <a:ext cx="6258082" cy="3443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C554C-4E1C-48CC-94A2-B150F5151BB0}"/>
              </a:ext>
            </a:extLst>
          </p:cNvPr>
          <p:cNvSpPr txBox="1"/>
          <p:nvPr/>
        </p:nvSpPr>
        <p:spPr>
          <a:xfrm>
            <a:off x="505119" y="1490870"/>
            <a:ext cx="7535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j-ea"/>
                <a:ea typeface="+mj-ea"/>
                <a:sym typeface="Wingdings" panose="05000000000000000000" pitchFamily="2" charset="2"/>
              </a:rPr>
              <a:t>회원 정보 수정 페이지에서 암호와 이메일을 수정 후 확인 클릭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5A414-989B-4FC6-8EAB-C76DE1310DD1}"/>
              </a:ext>
            </a:extLst>
          </p:cNvPr>
          <p:cNvSpPr txBox="1"/>
          <p:nvPr/>
        </p:nvSpPr>
        <p:spPr>
          <a:xfrm>
            <a:off x="505119" y="711235"/>
            <a:ext cx="76052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정보 수정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A1090C-90EF-4077-8C8A-B1B2C87918D1}"/>
              </a:ext>
            </a:extLst>
          </p:cNvPr>
          <p:cNvSpPr/>
          <p:nvPr/>
        </p:nvSpPr>
        <p:spPr>
          <a:xfrm>
            <a:off x="3219538" y="3306238"/>
            <a:ext cx="856699" cy="171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1AF13B-7420-4C6E-912D-C703E05AE9A4}"/>
              </a:ext>
            </a:extLst>
          </p:cNvPr>
          <p:cNvSpPr/>
          <p:nvPr/>
        </p:nvSpPr>
        <p:spPr>
          <a:xfrm>
            <a:off x="3441638" y="3666236"/>
            <a:ext cx="385046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ABA97-964C-4520-B2F0-A59BB4267459}"/>
              </a:ext>
            </a:extLst>
          </p:cNvPr>
          <p:cNvSpPr/>
          <p:nvPr/>
        </p:nvSpPr>
        <p:spPr>
          <a:xfrm>
            <a:off x="3195670" y="2896783"/>
            <a:ext cx="517015" cy="171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18581-C4DD-4039-9F95-77360739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52" y="3888954"/>
            <a:ext cx="5078315" cy="27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2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386676"/>
            <a:ext cx="5655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이클립스 디버깅 기능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57" y="1694453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sec02.ex02.MemberServlet </a:t>
            </a:r>
            <a:r>
              <a:rPr lang="ko-KR" altLang="en-US" sz="1200" dirty="0">
                <a:latin typeface="+mj-ea"/>
                <a:ea typeface="+mj-ea"/>
              </a:rPr>
              <a:t>클래스의 </a:t>
            </a:r>
            <a:r>
              <a:rPr lang="en-US" altLang="ko-KR" sz="1200" dirty="0" err="1">
                <a:latin typeface="+mj-ea"/>
                <a:ea typeface="+mj-ea"/>
              </a:rPr>
              <a:t>doHandle</a:t>
            </a:r>
            <a:r>
              <a:rPr lang="en-US" altLang="ko-KR" sz="1200" dirty="0">
                <a:latin typeface="+mj-ea"/>
                <a:ea typeface="+mj-ea"/>
              </a:rPr>
              <a:t>( ) </a:t>
            </a:r>
            <a:r>
              <a:rPr lang="ko-KR" altLang="en-US" sz="1200" dirty="0">
                <a:latin typeface="+mj-ea"/>
                <a:ea typeface="+mj-ea"/>
              </a:rPr>
              <a:t>메서드 </a:t>
            </a:r>
            <a:r>
              <a:rPr lang="en-US" altLang="ko-KR" sz="1200" dirty="0">
                <a:latin typeface="+mj-ea"/>
                <a:ea typeface="+mj-ea"/>
              </a:rPr>
              <a:t>28</a:t>
            </a:r>
            <a:r>
              <a:rPr lang="ko-KR" altLang="en-US" sz="1200" dirty="0">
                <a:latin typeface="+mj-ea"/>
                <a:ea typeface="+mj-ea"/>
              </a:rPr>
              <a:t>번 줄 번호 옆을 마우스로 </a:t>
            </a:r>
            <a:r>
              <a:rPr lang="ko-KR" altLang="en-US" sz="1200" dirty="0" err="1">
                <a:latin typeface="+mj-ea"/>
                <a:ea typeface="+mj-ea"/>
              </a:rPr>
              <a:t>더블클릭해</a:t>
            </a:r>
            <a:r>
              <a:rPr lang="ko-KR" altLang="en-US" sz="1200" dirty="0">
                <a:latin typeface="+mj-ea"/>
                <a:ea typeface="+mj-ea"/>
              </a:rPr>
              <a:t> 중단점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(breakpoint)</a:t>
            </a:r>
            <a:r>
              <a:rPr lang="ko-KR" altLang="en-US" sz="1200" dirty="0">
                <a:latin typeface="+mj-ea"/>
                <a:ea typeface="+mj-ea"/>
              </a:rPr>
              <a:t>을 만듭니다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435" y="4990091"/>
            <a:ext cx="74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톰캣 실행 시 버그 아이콘을 클릭해 디버그 모드로 실행합니다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826" y="2156118"/>
            <a:ext cx="4695107" cy="2556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898374" y="2256183"/>
            <a:ext cx="248478" cy="149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5806" y="5523258"/>
            <a:ext cx="24003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925956" y="5544346"/>
            <a:ext cx="230518" cy="2911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221" y="1341783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ko-KR" altLang="en-US" sz="1200">
                <a:latin typeface="+mj-ea"/>
                <a:ea typeface="+mj-ea"/>
              </a:rPr>
              <a:t>회원 가입 페이지를 열어 새 회원 정보를 입력한 후 가입하기를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119" y="4025347"/>
            <a:ext cx="7603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4. </a:t>
            </a:r>
            <a:r>
              <a:rPr lang="ko-KR" altLang="en-US" sz="1200">
                <a:latin typeface="+mj-ea"/>
                <a:ea typeface="+mj-ea"/>
              </a:rPr>
              <a:t>웹 브라우저의 요청을 받은 이클립스가 디버그 모드로 전환하기 위한 동의 요청창이 나타나면 </a:t>
            </a:r>
            <a:r>
              <a:rPr lang="en-US" altLang="ko-KR" sz="1200">
                <a:latin typeface="+mj-ea"/>
                <a:ea typeface="+mj-ea"/>
              </a:rPr>
              <a:t>Remember </a:t>
            </a:r>
          </a:p>
          <a:p>
            <a:r>
              <a:rPr lang="en-US" altLang="ko-KR" sz="1200">
                <a:latin typeface="+mj-ea"/>
                <a:ea typeface="+mj-ea"/>
              </a:rPr>
              <a:t>    my decision </a:t>
            </a:r>
            <a:r>
              <a:rPr lang="ko-KR" altLang="en-US" sz="1200">
                <a:latin typeface="+mj-ea"/>
                <a:ea typeface="+mj-ea"/>
              </a:rPr>
              <a:t>옵션 체크박스에 체크한 후 </a:t>
            </a:r>
            <a:r>
              <a:rPr lang="en-US" altLang="ko-KR" sz="1200">
                <a:latin typeface="+mj-ea"/>
                <a:ea typeface="+mj-ea"/>
              </a:rPr>
              <a:t>Yes</a:t>
            </a:r>
            <a:r>
              <a:rPr lang="ko-KR" altLang="en-US" sz="1200">
                <a:latin typeface="+mj-ea"/>
                <a:ea typeface="+mj-ea"/>
              </a:rPr>
              <a:t>를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171" y="1639308"/>
            <a:ext cx="3474720" cy="2235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258171" y="3637722"/>
            <a:ext cx="673872" cy="2374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8171" y="4572000"/>
            <a:ext cx="397129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58171" y="5893904"/>
            <a:ext cx="25642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01209" y="6092687"/>
            <a:ext cx="685800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2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55DCB-93E3-400A-B711-FFBA7B01C269}"/>
              </a:ext>
            </a:extLst>
          </p:cNvPr>
          <p:cNvSpPr txBox="1"/>
          <p:nvPr/>
        </p:nvSpPr>
        <p:spPr>
          <a:xfrm>
            <a:off x="505118" y="1418297"/>
            <a:ext cx="76052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오라클 데이터베이스 서버에 </a:t>
            </a:r>
            <a:r>
              <a:rPr lang="en-US" altLang="ko-KR" sz="1600" dirty="0"/>
              <a:t>myuser </a:t>
            </a:r>
            <a:r>
              <a:rPr lang="ko-KR" altLang="en-US" sz="1600" dirty="0"/>
              <a:t>계정이 생성되어 있지 않은 경우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SQL*Developer</a:t>
            </a:r>
            <a:r>
              <a:rPr lang="ko-KR" altLang="en-US" sz="1600" dirty="0"/>
              <a:t>에서 </a:t>
            </a:r>
            <a:r>
              <a:rPr lang="en-US" altLang="ko-KR" sz="1600" dirty="0"/>
              <a:t>sys</a:t>
            </a:r>
            <a:r>
              <a:rPr lang="ko-KR" altLang="en-US" sz="1600" dirty="0"/>
              <a:t>로 접속해서 아래의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문을 실행하여 </a:t>
            </a:r>
            <a:endParaRPr lang="en-US" altLang="ko-KR" sz="1600" dirty="0"/>
          </a:p>
          <a:p>
            <a:r>
              <a:rPr lang="en-US" altLang="ko-KR" sz="1600" dirty="0"/>
              <a:t>     myuser </a:t>
            </a:r>
            <a:r>
              <a:rPr lang="ko-KR" altLang="en-US" sz="1600" dirty="0"/>
              <a:t>계정을 생성하고 권한부여</a:t>
            </a:r>
          </a:p>
          <a:p>
            <a:endParaRPr lang="ko-KR" altLang="en-US" sz="1200" dirty="0"/>
          </a:p>
          <a:p>
            <a:r>
              <a:rPr lang="en-US" altLang="ko-KR" sz="1600" dirty="0"/>
              <a:t>CREATE USER myuser</a:t>
            </a:r>
          </a:p>
          <a:p>
            <a:r>
              <a:rPr lang="en-US" altLang="ko-KR" sz="1600" dirty="0"/>
              <a:t>IDENTIFIED BY oracle4U</a:t>
            </a:r>
          </a:p>
          <a:p>
            <a:r>
              <a:rPr lang="en-US" altLang="ko-KR" sz="1600" dirty="0"/>
              <a:t>DEFAULT TABLESPACE users</a:t>
            </a:r>
          </a:p>
          <a:p>
            <a:r>
              <a:rPr lang="en-US" altLang="ko-KR" sz="1600" dirty="0"/>
              <a:t>QUOTA unlimited ON users ;</a:t>
            </a:r>
          </a:p>
          <a:p>
            <a:endParaRPr lang="en-US" altLang="ko-KR" sz="1600" dirty="0"/>
          </a:p>
          <a:p>
            <a:r>
              <a:rPr lang="en-US" altLang="ko-KR" sz="1600" dirty="0"/>
              <a:t>GRANT create session, alter session,</a:t>
            </a:r>
          </a:p>
          <a:p>
            <a:r>
              <a:rPr lang="en-US" altLang="ko-KR" sz="1600" dirty="0"/>
              <a:t>              create table, create sequence,</a:t>
            </a:r>
          </a:p>
          <a:p>
            <a:r>
              <a:rPr lang="en-US" altLang="ko-KR" sz="1600" dirty="0"/>
              <a:t>              create view, create procedure,</a:t>
            </a:r>
          </a:p>
          <a:p>
            <a:r>
              <a:rPr lang="en-US" altLang="ko-KR" sz="1600" dirty="0"/>
              <a:t>              create trigger</a:t>
            </a:r>
          </a:p>
          <a:p>
            <a:r>
              <a:rPr lang="en-US" altLang="ko-KR" sz="1600" dirty="0"/>
              <a:t>TO myuser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1D175-E679-4670-BD3F-C8B5895707D2}"/>
              </a:ext>
            </a:extLst>
          </p:cNvPr>
          <p:cNvSpPr txBox="1"/>
          <p:nvPr/>
        </p:nvSpPr>
        <p:spPr>
          <a:xfrm>
            <a:off x="1324274" y="572736"/>
            <a:ext cx="640080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7.1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로직 처리 구현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테이블 구현</a:t>
            </a:r>
            <a:endParaRPr lang="ko-KR" altLang="en-US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589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10748"/>
            <a:ext cx="745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이클립스가 디버그 모드로 전환되고 실행은 중단점에서 정지합니다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989" y="1787747"/>
            <a:ext cx="4961255" cy="218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560443" y="1888435"/>
            <a:ext cx="2964231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44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이클립스 상단의 여러 가지 버튼을 이용해 디버깅을 수행합니다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3637722"/>
            <a:ext cx="6947452" cy="20313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Resume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다음 중단점을 만날 때까지 진행합니다</a:t>
            </a:r>
            <a:r>
              <a:rPr lang="en-US" altLang="ko-KR" sz="1400" dirty="0">
                <a:latin typeface="+mj-ea"/>
                <a:ea typeface="+mj-ea"/>
              </a:rPr>
              <a:t>(F8 ).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Suspend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현재 동작하고 있는 스레드를 멈춥니다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Terminate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프로그램을 종료합니다</a:t>
            </a:r>
            <a:r>
              <a:rPr lang="en-US" altLang="ko-KR" sz="1400" dirty="0">
                <a:latin typeface="+mj-ea"/>
                <a:ea typeface="+mj-ea"/>
              </a:rPr>
              <a:t>( CTRL+ F2).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Into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메서드가 존재할 경우 그 메서드로 이동합니다</a:t>
            </a:r>
            <a:r>
              <a:rPr lang="en-US" altLang="ko-KR" sz="1400" dirty="0">
                <a:latin typeface="+mj-ea"/>
                <a:ea typeface="+mj-ea"/>
              </a:rPr>
              <a:t>( F5).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Over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한 </a:t>
            </a:r>
            <a:r>
              <a:rPr lang="ko-KR" altLang="en-US" sz="1400" dirty="0" err="1">
                <a:latin typeface="+mj-ea"/>
                <a:ea typeface="+mj-ea"/>
              </a:rPr>
              <a:t>라인씩</a:t>
            </a:r>
            <a:r>
              <a:rPr lang="ko-KR" altLang="en-US" sz="1400" dirty="0">
                <a:latin typeface="+mj-ea"/>
                <a:ea typeface="+mj-ea"/>
              </a:rPr>
              <a:t> 실행합니다</a:t>
            </a:r>
            <a:r>
              <a:rPr lang="en-US" altLang="ko-KR" sz="1400" dirty="0">
                <a:latin typeface="+mj-ea"/>
                <a:ea typeface="+mj-ea"/>
              </a:rPr>
              <a:t>(F6).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Step Return</a:t>
            </a:r>
            <a:r>
              <a:rPr lang="en-US" altLang="ko-KR" sz="1400" dirty="0">
                <a:latin typeface="+mj-ea"/>
                <a:ea typeface="+mj-ea"/>
              </a:rPr>
              <a:t>: ‘Step Into’</a:t>
            </a:r>
            <a:r>
              <a:rPr lang="ko-KR" altLang="en-US" sz="1400" dirty="0">
                <a:latin typeface="+mj-ea"/>
                <a:ea typeface="+mj-ea"/>
              </a:rPr>
              <a:t>로 이동한 메서드에서 원래 위치로 복귀합니다</a:t>
            </a:r>
            <a:r>
              <a:rPr lang="en-US" altLang="ko-KR" sz="1400" dirty="0">
                <a:latin typeface="+mj-ea"/>
                <a:ea typeface="+mj-ea"/>
              </a:rPr>
              <a:t>( F7).</a:t>
            </a:r>
            <a:endParaRPr lang="ko-KR" altLang="en-US" sz="14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62319" y="1984928"/>
            <a:ext cx="5943600" cy="781050"/>
            <a:chOff x="962319" y="1984928"/>
            <a:chExt cx="5943600" cy="781050"/>
          </a:xfrm>
        </p:grpSpPr>
        <p:pic>
          <p:nvPicPr>
            <p:cNvPr id="7" name="그림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319" y="1984928"/>
              <a:ext cx="59436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 Box 2876"/>
            <p:cNvSpPr txBox="1"/>
            <p:nvPr/>
          </p:nvSpPr>
          <p:spPr>
            <a:xfrm>
              <a:off x="3417887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1000" b="1" kern="100">
                  <a:solidFill>
                    <a:srgbClr val="FF0000"/>
                  </a:solidFill>
                  <a:effectLst/>
                  <a:cs typeface="Times New Roman"/>
                </a:rPr>
                <a:t>①</a:t>
              </a:r>
            </a:p>
          </p:txBody>
        </p:sp>
        <p:sp>
          <p:nvSpPr>
            <p:cNvPr id="9" name="Text Box 2876"/>
            <p:cNvSpPr txBox="1"/>
            <p:nvPr/>
          </p:nvSpPr>
          <p:spPr>
            <a:xfrm>
              <a:off x="3773332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③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0" name="Text Box 2877"/>
            <p:cNvSpPr txBox="1"/>
            <p:nvPr/>
          </p:nvSpPr>
          <p:spPr>
            <a:xfrm>
              <a:off x="3584483" y="2476501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sz="1000" b="1" kern="100">
                  <a:solidFill>
                    <a:srgbClr val="FF0000"/>
                  </a:solidFill>
                  <a:effectLst/>
                  <a:cs typeface="Times New Roman"/>
                </a:rPr>
                <a:t>②</a:t>
              </a:r>
            </a:p>
          </p:txBody>
        </p:sp>
        <p:sp>
          <p:nvSpPr>
            <p:cNvPr id="11" name="Text Box 2876"/>
            <p:cNvSpPr txBox="1"/>
            <p:nvPr/>
          </p:nvSpPr>
          <p:spPr>
            <a:xfrm>
              <a:off x="4048144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④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4" name="Text Box 2876"/>
            <p:cNvSpPr txBox="1"/>
            <p:nvPr/>
          </p:nvSpPr>
          <p:spPr>
            <a:xfrm>
              <a:off x="4250461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⑤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  <p:sp>
          <p:nvSpPr>
            <p:cNvPr id="15" name="Text Box 2876"/>
            <p:cNvSpPr txBox="1"/>
            <p:nvPr/>
          </p:nvSpPr>
          <p:spPr>
            <a:xfrm>
              <a:off x="4459230" y="2468220"/>
              <a:ext cx="309880" cy="285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ko-KR" altLang="en-US" sz="1000" b="1" kern="100">
                  <a:solidFill>
                    <a:srgbClr val="FF0000"/>
                  </a:solidFill>
                  <a:effectLst/>
                  <a:cs typeface="Times New Roman"/>
                </a:rPr>
                <a:t>⑥</a:t>
              </a:r>
              <a:endParaRPr lang="ko-KR" sz="1000" b="1" kern="100">
                <a:solidFill>
                  <a:srgbClr val="FF0000"/>
                </a:solidFill>
                <a:effectLst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71637"/>
            <a:ext cx="7833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가장 자주 사용하는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중단점에서 다음 라인으로 이동합니다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293" y="1867259"/>
            <a:ext cx="5901815" cy="3747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449995" y="2007704"/>
            <a:ext cx="188844" cy="258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54293" y="4124739"/>
            <a:ext cx="4835959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29" y="1470992"/>
            <a:ext cx="808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계속해서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클릭해 </a:t>
            </a:r>
            <a:r>
              <a:rPr lang="en-US" altLang="ko-KR" sz="1200">
                <a:latin typeface="+mj-ea"/>
                <a:ea typeface="+mj-ea"/>
              </a:rPr>
              <a:t>32</a:t>
            </a:r>
            <a:r>
              <a:rPr lang="ko-KR" altLang="en-US" sz="1200">
                <a:latin typeface="+mj-ea"/>
                <a:ea typeface="+mj-ea"/>
              </a:rPr>
              <a:t>행의 실행문을 실행한 후 변수 </a:t>
            </a:r>
            <a:r>
              <a:rPr lang="en-US" altLang="ko-KR" sz="1200">
                <a:latin typeface="+mj-ea"/>
                <a:ea typeface="+mj-ea"/>
              </a:rPr>
              <a:t>command </a:t>
            </a:r>
            <a:r>
              <a:rPr lang="ko-KR" altLang="en-US" sz="1200">
                <a:latin typeface="+mj-ea"/>
                <a:ea typeface="+mj-ea"/>
              </a:rPr>
              <a:t>위에 마우스 포인터를 놓으면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command</a:t>
            </a:r>
            <a:r>
              <a:rPr lang="ko-KR" altLang="en-US" sz="1200">
                <a:latin typeface="+mj-ea"/>
                <a:ea typeface="+mj-ea"/>
              </a:rPr>
              <a:t>의 값을 팝업창으로 표시해 줍니다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235" y="2041987"/>
            <a:ext cx="5943600" cy="3065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23930" y="3803476"/>
            <a:ext cx="934279" cy="218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0565"/>
            <a:ext cx="759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en-US" altLang="ko-KR" sz="1200">
                <a:latin typeface="+mj-ea"/>
                <a:ea typeface="+mj-ea"/>
              </a:rPr>
              <a:t>Step Over </a:t>
            </a:r>
            <a:r>
              <a:rPr lang="ko-KR" altLang="en-US" sz="1200">
                <a:latin typeface="+mj-ea"/>
                <a:ea typeface="+mj-ea"/>
              </a:rPr>
              <a:t>아이콘을 계속 클릭하면 </a:t>
            </a:r>
            <a:r>
              <a:rPr lang="en-US" altLang="ko-KR" sz="1200">
                <a:latin typeface="+mj-ea"/>
                <a:ea typeface="+mj-ea"/>
              </a:rPr>
              <a:t>if</a:t>
            </a:r>
            <a:r>
              <a:rPr lang="ko-KR" altLang="en-US" sz="1200">
                <a:latin typeface="+mj-ea"/>
                <a:ea typeface="+mj-ea"/>
              </a:rPr>
              <a:t>문이 참이므로 회원 정보를 가져옵니다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955" y="1856740"/>
            <a:ext cx="5943600" cy="31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2957" y="3886200"/>
            <a:ext cx="427382" cy="2683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76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77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10. </a:t>
            </a:r>
            <a:r>
              <a:rPr lang="ko-KR" altLang="en-US" sz="1200">
                <a:latin typeface="+mj-ea"/>
                <a:ea typeface="+mj-ea"/>
              </a:rPr>
              <a:t>디버깅이 끝났으면 </a:t>
            </a:r>
            <a:r>
              <a:rPr lang="en-US" altLang="ko-KR" sz="1200">
                <a:latin typeface="+mj-ea"/>
                <a:ea typeface="+mj-ea"/>
              </a:rPr>
              <a:t>Resume </a:t>
            </a:r>
            <a:r>
              <a:rPr lang="ko-KR" altLang="en-US" sz="1200">
                <a:latin typeface="+mj-ea"/>
                <a:ea typeface="+mj-ea"/>
              </a:rPr>
              <a:t>아이콘을 클릭해 다음 중단점으로 이동합니다</a:t>
            </a:r>
            <a:r>
              <a:rPr lang="en-US" altLang="ko-KR" sz="1200">
                <a:latin typeface="+mj-ea"/>
                <a:ea typeface="+mj-ea"/>
              </a:rPr>
              <a:t>(</a:t>
            </a:r>
            <a:r>
              <a:rPr lang="ko-KR" altLang="en-US" sz="1200">
                <a:latin typeface="+mj-ea"/>
                <a:ea typeface="+mj-ea"/>
              </a:rPr>
              <a:t>중단점은 여러 개를 지정할 수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ko-KR" altLang="en-US" sz="1200">
                <a:latin typeface="+mj-ea"/>
                <a:ea typeface="+mj-ea"/>
              </a:rPr>
              <a:t>     있습니다</a:t>
            </a:r>
            <a:r>
              <a:rPr lang="en-US" altLang="ko-KR" sz="1200">
                <a:latin typeface="+mj-ea"/>
                <a:ea typeface="+mj-ea"/>
              </a:rPr>
              <a:t>). </a:t>
            </a:r>
            <a:r>
              <a:rPr lang="ko-KR" altLang="en-US" sz="1200">
                <a:latin typeface="+mj-ea"/>
                <a:ea typeface="+mj-ea"/>
              </a:rPr>
              <a:t>중단점이 더 없으면 종료합니다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338" y="1962474"/>
            <a:ext cx="5555735" cy="3116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56791" y="2126974"/>
            <a:ext cx="208722" cy="1888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8"/>
            <a:ext cx="773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11. </a:t>
            </a:r>
            <a:r>
              <a:rPr lang="ko-KR" altLang="en-US" sz="1200">
                <a:latin typeface="+mj-ea"/>
                <a:ea typeface="+mj-ea"/>
              </a:rPr>
              <a:t>이클립스를 다시 편집 모드로 되돌리기 위해 오른쪽 상단의 </a:t>
            </a:r>
            <a:r>
              <a:rPr lang="en-US" altLang="ko-KR" sz="1200">
                <a:latin typeface="+mj-ea"/>
                <a:ea typeface="+mj-ea"/>
              </a:rPr>
              <a:t>Java EE Perspective </a:t>
            </a:r>
            <a:r>
              <a:rPr lang="ko-KR" altLang="en-US" sz="1200">
                <a:latin typeface="+mj-ea"/>
                <a:ea typeface="+mj-ea"/>
              </a:rPr>
              <a:t>아이콘을 클릭합니다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49593" y="1976590"/>
            <a:ext cx="2752725" cy="1295400"/>
            <a:chOff x="2549593" y="1966291"/>
            <a:chExt cx="2752725" cy="1295400"/>
          </a:xfrm>
        </p:grpSpPr>
        <p:pic>
          <p:nvPicPr>
            <p:cNvPr id="6" name="그림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9593" y="1966291"/>
              <a:ext cx="2752725" cy="1295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780722" y="2375452"/>
              <a:ext cx="238539" cy="23853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0056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1470992"/>
            <a:ext cx="7615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12. </a:t>
            </a:r>
            <a:r>
              <a:rPr lang="ko-KR" altLang="en-US" sz="1200">
                <a:latin typeface="+mj-ea"/>
                <a:ea typeface="+mj-ea"/>
              </a:rPr>
              <a:t>이클립스를 편집 모드로 전환합니다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052" y="1916956"/>
            <a:ext cx="5943600" cy="3128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651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서블릿 비즈니스 로직 처리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 디버깅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0809"/>
            <a:ext cx="769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13. </a:t>
            </a:r>
            <a:r>
              <a:rPr lang="ko-KR" altLang="en-US" sz="1200">
                <a:latin typeface="+mj-ea"/>
                <a:ea typeface="+mj-ea"/>
              </a:rPr>
              <a:t>정상적으로 회원이 등록된 것을 확인할 수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180" y="1936833"/>
            <a:ext cx="3895725" cy="2112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18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15899</TotalTime>
  <Words>13322</Words>
  <Application>Microsoft Office PowerPoint</Application>
  <PresentationFormat>화면 슬라이드 쇼(4:3)</PresentationFormat>
  <Paragraphs>1987</Paragraphs>
  <Slides>98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6" baseType="lpstr">
      <vt:lpstr>나눔스퀘어</vt:lpstr>
      <vt:lpstr>나눔스퀘어 Bold</vt:lpstr>
      <vt:lpstr>맑은 고딕</vt:lpstr>
      <vt:lpstr>Arial</vt:lpstr>
      <vt:lpstr>Calibri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goott8</cp:lastModifiedBy>
  <cp:revision>739</cp:revision>
  <dcterms:created xsi:type="dcterms:W3CDTF">2018-08-29T04:30:46Z</dcterms:created>
  <dcterms:modified xsi:type="dcterms:W3CDTF">2022-05-09T01:19:30Z</dcterms:modified>
</cp:coreProperties>
</file>