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90" r:id="rId2"/>
    <p:sldId id="338" r:id="rId3"/>
    <p:sldId id="334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3" r:id="rId18"/>
    <p:sldId id="352" r:id="rId19"/>
    <p:sldId id="354" r:id="rId20"/>
    <p:sldId id="355" r:id="rId21"/>
    <p:sldId id="337" r:id="rId22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47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568" autoAdjust="0"/>
  </p:normalViewPr>
  <p:slideViewPr>
    <p:cSldViewPr snapToGrid="0">
      <p:cViewPr varScale="1">
        <p:scale>
          <a:sx n="87" d="100"/>
          <a:sy n="87" d="100"/>
        </p:scale>
        <p:origin x="2304" y="78"/>
      </p:cViewPr>
      <p:guideLst>
        <p:guide orient="horz" pos="1479"/>
        <p:guide pos="5759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8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fld id="{201397B0-A283-6C46-B437-EAA0514357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94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53B08-99B0-5C4B-B5E4-E23F73ABE4C4}" type="slidenum">
              <a:rPr lang="en-US">
                <a:latin typeface="Arial" charset="0"/>
                <a:ea typeface="Arial" charset="0"/>
                <a:cs typeface="Arial" charset="0"/>
              </a:rPr>
              <a:pPr/>
              <a:t>1</a:t>
            </a:fld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49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18915"/>
            <a:ext cx="2133600" cy="30255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41799"/>
            <a:ext cx="2895600" cy="279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52145" y="6441799"/>
            <a:ext cx="2634656" cy="28604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085DA-7931-3644-9F2E-BD990AB7AD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18915"/>
            <a:ext cx="2133600" cy="30255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41799"/>
            <a:ext cx="2895600" cy="279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52145" y="6441799"/>
            <a:ext cx="2634656" cy="28604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92B9B-6B7A-9846-B11F-F98E8DDD52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18915"/>
            <a:ext cx="2133600" cy="30255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41799"/>
            <a:ext cx="2895600" cy="279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52145" y="6441799"/>
            <a:ext cx="2634656" cy="28604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9EB02-2B9E-5C4B-8BFC-7EA931A97E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18915"/>
            <a:ext cx="2133600" cy="30255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41799"/>
            <a:ext cx="2895600" cy="279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52145" y="6441799"/>
            <a:ext cx="2634656" cy="28604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EFFBE-C4CA-F541-B76D-94C777F21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18915"/>
            <a:ext cx="2133600" cy="30255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41799"/>
            <a:ext cx="2895600" cy="279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52145" y="6441799"/>
            <a:ext cx="2634656" cy="28604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BE40A-92EA-684D-B78A-04A6DCFD0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18915"/>
            <a:ext cx="2133600" cy="30255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41799"/>
            <a:ext cx="2895600" cy="279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52145" y="6441799"/>
            <a:ext cx="2634656" cy="28604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7C1C5-0043-D94A-B74F-5292903C3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18915"/>
            <a:ext cx="2133600" cy="30255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41799"/>
            <a:ext cx="2895600" cy="279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52145" y="6441799"/>
            <a:ext cx="2634656" cy="28604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785D5-EB41-7D4C-9FF4-A3F70992D8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18915"/>
            <a:ext cx="2133600" cy="30255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41799"/>
            <a:ext cx="2895600" cy="279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52145" y="6441799"/>
            <a:ext cx="2634656" cy="28604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A4446-3542-2B43-A6EA-601A6F5D2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18915"/>
            <a:ext cx="2133600" cy="30255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41799"/>
            <a:ext cx="2895600" cy="279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52145" y="6441799"/>
            <a:ext cx="2634656" cy="28604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D937A-7FB2-5B47-B7ED-39D21907C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9388"/>
            <a:ext cx="8229600" cy="726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1564"/>
            <a:ext cx="82296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Week </a:t>
            </a:r>
            <a:r>
              <a:rPr lang="en-US" dirty="0" smtClean="0"/>
              <a:t>2 </a:t>
            </a:r>
            <a:r>
              <a:rPr lang="en-US" dirty="0" smtClean="0"/>
              <a:t>Class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Kinematics and Dynamics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Quadrotor Kinematics: </a:t>
            </a:r>
            <a:r>
              <a:rPr lang="en-US" dirty="0" smtClean="0"/>
              <a:t>Rotation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78" y="2058852"/>
            <a:ext cx="8650007" cy="284365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46602" y="2236424"/>
            <a:ext cx="605928" cy="5728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Oval 5"/>
          <p:cNvSpPr/>
          <p:nvPr/>
        </p:nvSpPr>
        <p:spPr>
          <a:xfrm>
            <a:off x="3093904" y="2270777"/>
            <a:ext cx="605928" cy="5728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Oval 6"/>
          <p:cNvSpPr/>
          <p:nvPr/>
        </p:nvSpPr>
        <p:spPr>
          <a:xfrm>
            <a:off x="5692930" y="2236423"/>
            <a:ext cx="852928" cy="5728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3113" y="18670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6926" y="18670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7989" y="19014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133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Quadrotor Kinematics: Rotation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72" y="2622629"/>
            <a:ext cx="7069387" cy="147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44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Quadrotor </a:t>
            </a:r>
            <a:r>
              <a:rPr lang="en-US" dirty="0" smtClean="0"/>
              <a:t>Dynamics: </a:t>
            </a:r>
            <a:r>
              <a:rPr lang="en-US" dirty="0"/>
              <a:t>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Newton’s 2</a:t>
            </a:r>
            <a:r>
              <a:rPr lang="en-US" baseline="30000" dirty="0" smtClean="0"/>
              <a:t>nd</a:t>
            </a:r>
            <a:r>
              <a:rPr lang="en-US" dirty="0" smtClean="0"/>
              <a:t> Law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Apply equation of Coriolis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With                        and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3326" t="18343"/>
          <a:stretch/>
        </p:blipFill>
        <p:spPr>
          <a:xfrm>
            <a:off x="3216924" y="1674564"/>
            <a:ext cx="1832208" cy="9187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42437"/>
          <a:stretch/>
        </p:blipFill>
        <p:spPr>
          <a:xfrm>
            <a:off x="1446079" y="3196313"/>
            <a:ext cx="5296842" cy="12214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4753" t="1491" r="55927" b="77784"/>
          <a:stretch/>
        </p:blipFill>
        <p:spPr>
          <a:xfrm>
            <a:off x="1729647" y="4627084"/>
            <a:ext cx="2178621" cy="5508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49882" t="2603" r="29968" b="78287"/>
          <a:stretch/>
        </p:blipFill>
        <p:spPr>
          <a:xfrm>
            <a:off x="4671152" y="4583109"/>
            <a:ext cx="2661028" cy="59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54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Quadrotor </a:t>
            </a:r>
            <a:r>
              <a:rPr lang="en-US" dirty="0" smtClean="0"/>
              <a:t>Dynamics: </a:t>
            </a:r>
            <a:r>
              <a:rPr lang="en-US" dirty="0"/>
              <a:t>Translation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707" t="33718" r="31392"/>
          <a:stretch/>
        </p:blipFill>
        <p:spPr>
          <a:xfrm>
            <a:off x="1443210" y="1674563"/>
            <a:ext cx="5508433" cy="20538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52530" y="358048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32420"/>
          <a:stretch/>
        </p:blipFill>
        <p:spPr>
          <a:xfrm>
            <a:off x="2580989" y="3393538"/>
            <a:ext cx="2343320" cy="6419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93613" y="4496726"/>
            <a:ext cx="5607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 smtClean="0"/>
              <a:t>The equation is written in body frame.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190262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Quadrotor </a:t>
            </a:r>
            <a:r>
              <a:rPr lang="en-US" dirty="0" smtClean="0"/>
              <a:t>Dynamics: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Euler’s 2</a:t>
            </a:r>
            <a:r>
              <a:rPr lang="en-US" baseline="30000" dirty="0" smtClean="0"/>
              <a:t>nd</a:t>
            </a:r>
            <a:r>
              <a:rPr lang="en-US" dirty="0" smtClean="0"/>
              <a:t> Law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Apply equation of Coriolis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70667" t="12941"/>
          <a:stretch/>
        </p:blipFill>
        <p:spPr>
          <a:xfrm>
            <a:off x="3000339" y="1575412"/>
            <a:ext cx="2012335" cy="10718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209" y="3976966"/>
            <a:ext cx="5286407" cy="105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25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Quadrotor </a:t>
            </a:r>
            <a:r>
              <a:rPr lang="en-US" dirty="0" smtClean="0"/>
              <a:t>Dynamics: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momentum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inertia matrix is given by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864" y="1748074"/>
            <a:ext cx="2343103" cy="708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147" y="3455645"/>
            <a:ext cx="7152751" cy="244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47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Quadrotor </a:t>
            </a:r>
            <a:r>
              <a:rPr lang="en-US" dirty="0" smtClean="0"/>
              <a:t>Dynamics: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momentum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inertia matrix is given by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864" y="1748074"/>
            <a:ext cx="2343103" cy="708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147" y="3455645"/>
            <a:ext cx="7152751" cy="244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31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Quadrotor </a:t>
            </a:r>
            <a:r>
              <a:rPr lang="en-US" dirty="0" smtClean="0"/>
              <a:t>Dynamics: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262" y="1071564"/>
            <a:ext cx="6273001" cy="2755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59" y="4391713"/>
            <a:ext cx="3174750" cy="12723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4164" y="4380696"/>
            <a:ext cx="2856985" cy="12397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554" y="4200284"/>
            <a:ext cx="2349393" cy="165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05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Quadrotor </a:t>
            </a:r>
            <a:r>
              <a:rPr lang="en-US" dirty="0" smtClean="0"/>
              <a:t>Dynamics: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24" y="1475471"/>
            <a:ext cx="8835751" cy="24969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8406" y="4191612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dirty="0" smtClean="0"/>
              <a:t>Where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35256"/>
          <a:stretch/>
        </p:blipFill>
        <p:spPr>
          <a:xfrm>
            <a:off x="1222745" y="3930886"/>
            <a:ext cx="2375423" cy="7428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93613" y="4839079"/>
            <a:ext cx="5607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 smtClean="0"/>
              <a:t>The equation is written in body frame.</a:t>
            </a:r>
            <a:endParaRPr lang="en-US" sz="2400" i="1" dirty="0"/>
          </a:p>
        </p:txBody>
      </p:sp>
      <p:sp>
        <p:nvSpPr>
          <p:cNvPr id="14" name="Oval 13"/>
          <p:cNvSpPr/>
          <p:nvPr/>
        </p:nvSpPr>
        <p:spPr>
          <a:xfrm>
            <a:off x="3018622" y="1475471"/>
            <a:ext cx="1905918" cy="1289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594034" y="1366092"/>
            <a:ext cx="440674" cy="23135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34708" y="1071564"/>
            <a:ext cx="14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Tensor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23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Tensor From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two vectors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, define a skew symmetric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⋀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⋀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Define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⋀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206" b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85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Quadrotor: Reference Frame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03" y="962221"/>
            <a:ext cx="6592854" cy="418265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" y="5283242"/>
            <a:ext cx="822959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+mj-lt"/>
              </a:rPr>
              <a:t>The body </a:t>
            </a:r>
            <a:r>
              <a:rPr lang="en-US" sz="1400" dirty="0">
                <a:latin typeface="+mj-lt"/>
              </a:rPr>
              <a:t>frame and the inertial </a:t>
            </a:r>
            <a:r>
              <a:rPr lang="en-US" sz="1400" dirty="0" smtClean="0">
                <a:latin typeface="+mj-lt"/>
              </a:rPr>
              <a:t>frame</a:t>
            </a:r>
            <a:r>
              <a:rPr lang="en-US" sz="1400" dirty="0">
                <a:latin typeface="+mj-lt"/>
              </a:rPr>
              <a:t>. A pair of motors (1 and </a:t>
            </a:r>
            <a:r>
              <a:rPr lang="en-US" sz="1400" dirty="0" smtClean="0">
                <a:latin typeface="+mj-lt"/>
              </a:rPr>
              <a:t>3) spins </a:t>
            </a:r>
            <a:r>
              <a:rPr lang="en-US" sz="1400" dirty="0">
                <a:latin typeface="+mj-lt"/>
              </a:rPr>
              <a:t>counterclockwise, while the other pair spins clockwise (2 and 4). The pitches on </a:t>
            </a:r>
            <a:r>
              <a:rPr lang="en-US" sz="1400" dirty="0" smtClean="0">
                <a:latin typeface="+mj-lt"/>
              </a:rPr>
              <a:t>the corresponding </a:t>
            </a:r>
            <a:r>
              <a:rPr lang="en-US" sz="1400" dirty="0">
                <a:latin typeface="+mj-lt"/>
              </a:rPr>
              <a:t>propellers are reversed so that the thrust is always pointing in the </a:t>
            </a:r>
            <a:r>
              <a:rPr lang="en-US" sz="1400" b="1" dirty="0">
                <a:latin typeface="+mj-lt"/>
              </a:rPr>
              <a:t>b</a:t>
            </a:r>
            <a:r>
              <a:rPr lang="en-US" sz="1400" dirty="0">
                <a:latin typeface="+mj-lt"/>
              </a:rPr>
              <a:t>3 direction </a:t>
            </a:r>
            <a:r>
              <a:rPr lang="en-US" sz="1400" dirty="0" smtClean="0">
                <a:latin typeface="+mj-lt"/>
              </a:rPr>
              <a:t>for all </a:t>
            </a:r>
            <a:r>
              <a:rPr lang="en-US" sz="1400" dirty="0">
                <a:latin typeface="+mj-lt"/>
              </a:rPr>
              <a:t>propellers. However, while the reaction moments on the frame of the robot are also in </a:t>
            </a:r>
            <a:r>
              <a:rPr lang="en-US" sz="1400" dirty="0" smtClean="0">
                <a:latin typeface="+mj-lt"/>
              </a:rPr>
              <a:t>the vertical </a:t>
            </a:r>
            <a:r>
              <a:rPr lang="en-US" sz="1400" dirty="0">
                <a:latin typeface="+mj-lt"/>
              </a:rPr>
              <a:t>direction, the signs are such that they oppose the direction of the angular velocity of </a:t>
            </a:r>
            <a:r>
              <a:rPr lang="en-US" sz="1400" dirty="0" smtClean="0">
                <a:latin typeface="+mj-lt"/>
              </a:rPr>
              <a:t>the propeller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170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Quadrotor Kinematics and Dynamics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1781" y="1213862"/>
            <a:ext cx="6999751" cy="472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31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 Covered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Section </a:t>
            </a:r>
            <a:r>
              <a:rPr lang="en-US" dirty="0" smtClean="0"/>
              <a:t>2 </a:t>
            </a:r>
            <a:r>
              <a:rPr lang="en-US" dirty="0" smtClean="0"/>
              <a:t>of note “Quadrotor Dynamics and Control</a:t>
            </a:r>
            <a:r>
              <a:rPr lang="en-US" dirty="0" smtClean="0"/>
              <a:t>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086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Quadrotor: Hovering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09" y="1148999"/>
            <a:ext cx="7831815" cy="465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2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Quadrotor: Basic Motions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13" y="1005756"/>
            <a:ext cx="8019774" cy="49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5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Quadrotor: Basic Motions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76" y="906219"/>
            <a:ext cx="8317847" cy="491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4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Quadrotor: Basic Motions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06219"/>
            <a:ext cx="8154885" cy="483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0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Quadrotor: Basic Motions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56" y="906219"/>
            <a:ext cx="8281888" cy="502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4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Quadrotor State Variables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71" y="906219"/>
            <a:ext cx="8172727" cy="49079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928" y="4443943"/>
            <a:ext cx="3708298" cy="218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44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Quadrotor Kinematics: Translation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30"/>
          <a:stretch/>
        </p:blipFill>
        <p:spPr>
          <a:xfrm>
            <a:off x="649328" y="1707233"/>
            <a:ext cx="8037472" cy="325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739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0"/>
  <p:tag name="USEBOLDAMS" val="0"/>
  <p:tag name="DEFAULTDISPLAYSOURCE" val="\documentclass{slides}&#10;\usepackage{amsmath,amssymb,amstext}&#10;\usepackage{keyval,times}&#10;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1200"/>
  <p:tag name="DEFAULTMAGNIFICATION" val="2000"/>
  <p:tag name="DEFAULTWORDWRAP" val="0"/>
  <p:tag name="DEFAULTFONTSIZE" val="10"/>
  <p:tag name="DEFAULTWIDTH" val="349"/>
  <p:tag name="DEFAULTHEIGHT" val="36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42370</TotalTime>
  <Words>239</Words>
  <Application>Microsoft Office PowerPoint</Application>
  <PresentationFormat>On-screen Show (4:3)</PresentationFormat>
  <Paragraphs>63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Cambria Math</vt:lpstr>
      <vt:lpstr>Default Design</vt:lpstr>
      <vt:lpstr>Week 2 Class 1</vt:lpstr>
      <vt:lpstr>Quadrotor: Reference Frame</vt:lpstr>
      <vt:lpstr>Quadrotor: Hovering</vt:lpstr>
      <vt:lpstr>Quadrotor: Basic Motions</vt:lpstr>
      <vt:lpstr>Quadrotor: Basic Motions</vt:lpstr>
      <vt:lpstr>Quadrotor: Basic Motions</vt:lpstr>
      <vt:lpstr>Quadrotor: Basic Motions</vt:lpstr>
      <vt:lpstr>Quadrotor State Variables</vt:lpstr>
      <vt:lpstr>Quadrotor Kinematics: Translation</vt:lpstr>
      <vt:lpstr>Quadrotor Kinematics: Rotation</vt:lpstr>
      <vt:lpstr>Quadrotor Kinematics: Rotation</vt:lpstr>
      <vt:lpstr>Quadrotor Dynamics: Translation</vt:lpstr>
      <vt:lpstr>Quadrotor Dynamics: Translation</vt:lpstr>
      <vt:lpstr>Quadrotor Dynamics: Rotation</vt:lpstr>
      <vt:lpstr>Quadrotor Dynamics: Rotation</vt:lpstr>
      <vt:lpstr>Quadrotor Dynamics: Rotation</vt:lpstr>
      <vt:lpstr>Quadrotor Dynamics: Rotation</vt:lpstr>
      <vt:lpstr>Quadrotor Dynamics: Rotation</vt:lpstr>
      <vt:lpstr>Tensor From</vt:lpstr>
      <vt:lpstr>Quadrotor Kinematics and Dynamics</vt:lpstr>
      <vt:lpstr>Material Covered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Zhaodan Kong</cp:lastModifiedBy>
  <cp:revision>389</cp:revision>
  <cp:lastPrinted>2010-02-03T16:09:50Z</cp:lastPrinted>
  <dcterms:created xsi:type="dcterms:W3CDTF">2010-07-21T17:41:52Z</dcterms:created>
  <dcterms:modified xsi:type="dcterms:W3CDTF">2017-04-16T18:34:30Z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