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90" r:id="rId2"/>
    <p:sldId id="348" r:id="rId3"/>
    <p:sldId id="353" r:id="rId4"/>
    <p:sldId id="354" r:id="rId5"/>
    <p:sldId id="351" r:id="rId6"/>
    <p:sldId id="352" r:id="rId7"/>
    <p:sldId id="355" r:id="rId8"/>
    <p:sldId id="358" r:id="rId9"/>
    <p:sldId id="360" r:id="rId10"/>
    <p:sldId id="359" r:id="rId11"/>
    <p:sldId id="361" r:id="rId12"/>
    <p:sldId id="362" r:id="rId13"/>
    <p:sldId id="363" r:id="rId14"/>
    <p:sldId id="365" r:id="rId15"/>
    <p:sldId id="366" r:id="rId16"/>
    <p:sldId id="356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47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47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568" autoAdjust="0"/>
  </p:normalViewPr>
  <p:slideViewPr>
    <p:cSldViewPr snapToGrid="0">
      <p:cViewPr varScale="1">
        <p:scale>
          <a:sx n="87" d="100"/>
          <a:sy n="87" d="100"/>
        </p:scale>
        <p:origin x="2304" y="78"/>
      </p:cViewPr>
      <p:guideLst>
        <p:guide orient="horz" pos="1479"/>
        <p:guide pos="5759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8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fld id="{201397B0-A283-6C46-B437-EAA051435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94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53B08-99B0-5C4B-B5E4-E23F73ABE4C4}" type="slidenum">
              <a:rPr lang="en-US">
                <a:latin typeface="Arial" charset="0"/>
                <a:ea typeface="Arial" charset="0"/>
                <a:cs typeface="Arial" charset="0"/>
              </a:rPr>
              <a:pPr/>
              <a:t>1</a:t>
            </a:fld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49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1397B0-A283-6C46-B437-EAA0514357E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60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1397B0-A283-6C46-B437-EAA0514357E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1397B0-A283-6C46-B437-EAA0514357E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40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1397B0-A283-6C46-B437-EAA0514357E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9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18915"/>
            <a:ext cx="2133600" cy="30255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41799"/>
            <a:ext cx="2895600" cy="279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52145" y="6441799"/>
            <a:ext cx="2634656" cy="28604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085DA-7931-3644-9F2E-BD990AB7A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18915"/>
            <a:ext cx="2133600" cy="30255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41799"/>
            <a:ext cx="2895600" cy="279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52145" y="6441799"/>
            <a:ext cx="2634656" cy="28604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92B9B-6B7A-9846-B11F-F98E8DDD5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18915"/>
            <a:ext cx="2133600" cy="30255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41799"/>
            <a:ext cx="2895600" cy="279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52145" y="6441799"/>
            <a:ext cx="2634656" cy="28604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9EB02-2B9E-5C4B-8BFC-7EA931A97E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18915"/>
            <a:ext cx="2133600" cy="30255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41799"/>
            <a:ext cx="2895600" cy="279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52145" y="6441799"/>
            <a:ext cx="2634656" cy="28604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EFFBE-C4CA-F541-B76D-94C777F21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18915"/>
            <a:ext cx="2133600" cy="30255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41799"/>
            <a:ext cx="2895600" cy="279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52145" y="6441799"/>
            <a:ext cx="2634656" cy="28604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BE40A-92EA-684D-B78A-04A6DCFD0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18915"/>
            <a:ext cx="2133600" cy="30255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41799"/>
            <a:ext cx="2895600" cy="279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52145" y="6441799"/>
            <a:ext cx="2634656" cy="28604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7C1C5-0043-D94A-B74F-5292903C3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18915"/>
            <a:ext cx="2133600" cy="30255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41799"/>
            <a:ext cx="2895600" cy="279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52145" y="6441799"/>
            <a:ext cx="2634656" cy="28604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785D5-EB41-7D4C-9FF4-A3F70992D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18915"/>
            <a:ext cx="2133600" cy="30255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41799"/>
            <a:ext cx="2895600" cy="279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52145" y="6441799"/>
            <a:ext cx="2634656" cy="28604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A4446-3542-2B43-A6EA-601A6F5D2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18915"/>
            <a:ext cx="2133600" cy="30255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41799"/>
            <a:ext cx="2895600" cy="279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52145" y="6441799"/>
            <a:ext cx="2634656" cy="28604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D937A-7FB2-5B47-B7ED-39D21907C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9388"/>
            <a:ext cx="8229600" cy="726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1564"/>
            <a:ext cx="82296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Week 3 Class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Discussion: </a:t>
            </a:r>
            <a:r>
              <a:rPr lang="en-US" smtClean="0"/>
              <a:t>Quadcopter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Elementary Aerodynamics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Profile Drag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4571"/>
          <a:stretch/>
        </p:blipFill>
        <p:spPr>
          <a:xfrm>
            <a:off x="2601689" y="1635255"/>
            <a:ext cx="4087202" cy="420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55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Elementary Aerodynamics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Induced Drag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931" y="1719162"/>
            <a:ext cx="6637750" cy="423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03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Elementary Aerodynamics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Blade Twist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27939"/>
            <a:ext cx="8091465" cy="303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72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Elementary Aerodynamics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 wind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9962"/>
            <a:ext cx="8181500" cy="412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18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Elementary Aerodynamics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Horizontal Component of Relative Wind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Vertical Component </a:t>
            </a:r>
          </a:p>
          <a:p>
            <a:pPr marL="0" indent="0">
              <a:buNone/>
            </a:pPr>
            <a:r>
              <a:rPr lang="en-US" dirty="0" smtClean="0"/>
              <a:t>(Induced Flow)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82" y="1594815"/>
            <a:ext cx="6342962" cy="1885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563" y="3479947"/>
            <a:ext cx="3978565" cy="320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92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Elementary Aerodynamics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101688"/>
            <a:ext cx="4038600" cy="5024476"/>
          </a:xfrm>
        </p:spPr>
        <p:txBody>
          <a:bodyPr/>
          <a:lstStyle/>
          <a:p>
            <a:r>
              <a:rPr lang="en-US" dirty="0" smtClean="0"/>
              <a:t>Rotational Relative Wind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1101688"/>
            <a:ext cx="4038600" cy="5024475"/>
          </a:xfrm>
        </p:spPr>
        <p:txBody>
          <a:bodyPr/>
          <a:lstStyle/>
          <a:p>
            <a:r>
              <a:rPr lang="en-US" dirty="0" smtClean="0"/>
              <a:t>Resultant Relative Wind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79876"/>
            <a:ext cx="3699698" cy="16938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565866"/>
            <a:ext cx="4019000" cy="189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78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2: Aerodynamics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Thrust force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Drag moment (torque)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000" dirty="0" smtClean="0"/>
                  <a:t>: air density;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 smtClean="0"/>
                  <a:t>: rotor area;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 smtClean="0"/>
                  <a:t>: rotor speed;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𝑟𝑎𝑑</m:t>
                        </m:r>
                      </m:sub>
                    </m:sSub>
                  </m:oMath>
                </a14:m>
                <a:r>
                  <a:rPr lang="en-US" sz="2000" dirty="0" smtClean="0"/>
                  <a:t>: rotor radius;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dirty="0" smtClean="0"/>
                  <a:t>: blade solidity, ratio of total blade area to the rotor disk area;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 smtClean="0"/>
                  <a:t>: lift slope;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 smtClean="0"/>
                  <a:t>: rotor advance ratio, ratio of the forward velocity to the </a:t>
                </a:r>
                <a:r>
                  <a:rPr lang="en-US" sz="2000" dirty="0"/>
                  <a:t>r</a:t>
                </a:r>
                <a:r>
                  <a:rPr lang="en-US" sz="2000" dirty="0" smtClean="0"/>
                  <a:t>otor tip speed;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𝑡𝑤</m:t>
                        </m:r>
                      </m:sub>
                    </m:sSub>
                  </m:oMath>
                </a14:m>
                <a:r>
                  <a:rPr lang="en-US" sz="2000" dirty="0" smtClean="0"/>
                  <a:t>: pitch of incidence and twist pitch respectively;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 smtClean="0"/>
                  <a:t>: rotor inflow ratio, the ratio of the total inflow velocity to the rotor tip speed.</a:t>
                </a:r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327" b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5031" r="13414" b="14072"/>
          <a:stretch/>
        </p:blipFill>
        <p:spPr>
          <a:xfrm>
            <a:off x="1466078" y="1674564"/>
            <a:ext cx="5593670" cy="10686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7712" t="54892" r="13206"/>
          <a:stretch/>
        </p:blipFill>
        <p:spPr>
          <a:xfrm>
            <a:off x="1466078" y="3077258"/>
            <a:ext cx="6075155" cy="10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78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2: Aerodynamics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Dissymmetry of Lift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656" y="1700765"/>
            <a:ext cx="4814953" cy="35729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777" y="5395641"/>
            <a:ext cx="4867995" cy="101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95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 2: Aerodynamics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Ground Effect (IGE)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49" y="1629797"/>
            <a:ext cx="7409701" cy="449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68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 2: Aerodynamics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 of Ground Effect (OGE)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28" y="1722437"/>
            <a:ext cx="7606743" cy="478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5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Learned So Far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597" y="1012675"/>
            <a:ext cx="8674840" cy="5113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14390" y="5354198"/>
            <a:ext cx="3789803" cy="649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64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 2: Aerodynamics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Ground effect: thrust increase at constant power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490" y="1904716"/>
            <a:ext cx="6184569" cy="416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37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3: </a:t>
            </a:r>
            <a:r>
              <a:rPr lang="en-US" dirty="0" err="1" smtClean="0"/>
              <a:t>Underactuated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quad is an </a:t>
            </a:r>
            <a:r>
              <a:rPr lang="en-US" dirty="0" err="1" smtClean="0"/>
              <a:t>underactuated</a:t>
            </a:r>
            <a:r>
              <a:rPr lang="en-US" dirty="0" smtClean="0"/>
              <a:t> system</a:t>
            </a:r>
          </a:p>
          <a:p>
            <a:pPr marL="0" indent="0" algn="ctr">
              <a:buNone/>
            </a:pPr>
            <a:r>
              <a:rPr lang="en-US" i="1" dirty="0" smtClean="0"/>
              <a:t>Six DOF but only four actuators</a:t>
            </a:r>
          </a:p>
          <a:p>
            <a:pPr marL="0" indent="0" algn="ctr">
              <a:buNone/>
            </a:pPr>
            <a:endParaRPr lang="en-US" i="1" dirty="0"/>
          </a:p>
          <a:p>
            <a:r>
              <a:rPr lang="en-US" dirty="0" smtClean="0"/>
              <a:t>Second order controllable dynamical system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slightly constrained form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5635" t="40831" r="37635" b="43788"/>
          <a:stretch/>
        </p:blipFill>
        <p:spPr>
          <a:xfrm>
            <a:off x="3530068" y="3084724"/>
            <a:ext cx="2388111" cy="7821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8761" t="76325" r="32156" b="6323"/>
          <a:stretch/>
        </p:blipFill>
        <p:spPr>
          <a:xfrm>
            <a:off x="2820317" y="4765186"/>
            <a:ext cx="3807613" cy="80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92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3: </a:t>
            </a:r>
            <a:r>
              <a:rPr lang="en-US" dirty="0" err="1" smtClean="0"/>
              <a:t>Underactuated</a:t>
            </a:r>
            <a:r>
              <a:rPr lang="en-US" dirty="0" smtClean="0"/>
              <a:t>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system is </a:t>
                </a:r>
                <a:r>
                  <a:rPr lang="en-US" u="sng" dirty="0" smtClean="0"/>
                  <a:t>fully actuated </a:t>
                </a:r>
                <a:r>
                  <a:rPr lang="en-US" dirty="0" smtClean="0"/>
                  <a:t>if it is able to command an instantaneous acceleration in an arbitrary direction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A system is </a:t>
                </a:r>
                <a:r>
                  <a:rPr lang="en-US" u="sng" dirty="0" err="1" smtClean="0"/>
                  <a:t>underactuated</a:t>
                </a:r>
                <a:r>
                  <a:rPr lang="en-US" dirty="0" smtClean="0"/>
                  <a:t> if it is not able to command an instantaneous direction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: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8978" t="61276" r="39241"/>
          <a:stretch/>
        </p:blipFill>
        <p:spPr>
          <a:xfrm>
            <a:off x="2610998" y="2489811"/>
            <a:ext cx="3734718" cy="7849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41410" t="51054"/>
          <a:stretch/>
        </p:blipFill>
        <p:spPr>
          <a:xfrm>
            <a:off x="2610998" y="4478951"/>
            <a:ext cx="4430875" cy="66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35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3: </a:t>
            </a:r>
            <a:r>
              <a:rPr lang="en-US" dirty="0" err="1" smtClean="0"/>
              <a:t>Underactuated</a:t>
            </a:r>
            <a:r>
              <a:rPr lang="en-US" dirty="0" smtClean="0"/>
              <a:t> System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76014"/>
          <a:stretch/>
        </p:blipFill>
        <p:spPr>
          <a:xfrm>
            <a:off x="457199" y="1762698"/>
            <a:ext cx="4452912" cy="53982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815284" y="1434502"/>
            <a:ext cx="3748500" cy="3300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17441"/>
          <a:stretch/>
        </p:blipFill>
        <p:spPr>
          <a:xfrm>
            <a:off x="768300" y="2950885"/>
            <a:ext cx="3925342" cy="8789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l="40373" t="33729" r="6258" b="52799"/>
          <a:stretch/>
        </p:blipFill>
        <p:spPr>
          <a:xfrm>
            <a:off x="649995" y="4673500"/>
            <a:ext cx="6389783" cy="4659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9995" y="1253852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Robot Manipulators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48674" y="2479354"/>
                <a:ext cx="43645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the inertial matrix, thus </a:t>
                </a:r>
                <a:r>
                  <a:rPr lang="en-US" dirty="0" err="1" smtClean="0"/>
                  <a:t>invertable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74" y="2479354"/>
                <a:ext cx="4364593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0000" r="-41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48674" y="3988782"/>
            <a:ext cx="515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system is fully actuated with two actuators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13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3: </a:t>
            </a:r>
            <a:r>
              <a:rPr lang="en-US" dirty="0" err="1" smtClean="0"/>
              <a:t>Underactuated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9995" y="1253852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Car-like Robots</a:t>
            </a:r>
            <a:endParaRPr lang="en-US" dirty="0"/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4910110" y="1906071"/>
            <a:ext cx="3440675" cy="3139654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870" y="2118909"/>
            <a:ext cx="3962510" cy="27139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508" y="1735386"/>
            <a:ext cx="1925298" cy="14583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5684" y="3897064"/>
                <a:ext cx="3305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and u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84" y="3897064"/>
                <a:ext cx="3305399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/>
          <p:cNvSpPr txBox="1"/>
          <p:nvPr/>
        </p:nvSpPr>
        <p:spPr>
          <a:xfrm>
            <a:off x="825684" y="4958544"/>
            <a:ext cx="539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Three DOF and two controls, thus </a:t>
            </a:r>
            <a:r>
              <a:rPr lang="en-US" dirty="0" err="1" smtClean="0"/>
              <a:t>underactuated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147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3: </a:t>
            </a:r>
            <a:r>
              <a:rPr lang="en-US" dirty="0" err="1"/>
              <a:t>Underactuated</a:t>
            </a:r>
            <a:r>
              <a:rPr lang="en-US" dirty="0"/>
              <a:t>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Feedback Linearization: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is full row rank, it is invertible, consider the following nonlinear feedback law: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We have: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327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3366" t="61943" r="21972" b="78"/>
          <a:stretch/>
        </p:blipFill>
        <p:spPr>
          <a:xfrm>
            <a:off x="1685582" y="2622013"/>
            <a:ext cx="5896140" cy="5177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41343" t="57403" r="44649" b="5307"/>
          <a:stretch/>
        </p:blipFill>
        <p:spPr>
          <a:xfrm>
            <a:off x="3018621" y="3996192"/>
            <a:ext cx="1816814" cy="69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19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Covered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Document “Week_3 </a:t>
            </a:r>
            <a:r>
              <a:rPr lang="en-US" dirty="0" err="1"/>
              <a:t>Underactuated</a:t>
            </a:r>
            <a:r>
              <a:rPr lang="en-US" dirty="0"/>
              <a:t> System</a:t>
            </a:r>
            <a:r>
              <a:rPr lang="en-US" dirty="0" smtClean="0"/>
              <a:t>”</a:t>
            </a:r>
          </a:p>
          <a:p>
            <a:r>
              <a:rPr lang="en-US" dirty="0"/>
              <a:t>Document “Week_3 Full control of a quadrotor”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692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Quadcopter Model: Part 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651"/>
          <a:stretch/>
        </p:blipFill>
        <p:spPr>
          <a:xfrm>
            <a:off x="457200" y="1215569"/>
            <a:ext cx="8393212" cy="49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Quadcopter Model: Part II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3968" t="31510" r="16693"/>
          <a:stretch/>
        </p:blipFill>
        <p:spPr>
          <a:xfrm>
            <a:off x="662084" y="2038120"/>
            <a:ext cx="7566795" cy="178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1: Inertia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262" y="1071564"/>
            <a:ext cx="6273001" cy="275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59" y="4391713"/>
            <a:ext cx="3174750" cy="12723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4164" y="4380696"/>
            <a:ext cx="2856985" cy="12397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554" y="4200284"/>
            <a:ext cx="2349393" cy="165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5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1: Inertia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81330"/>
            <a:ext cx="8229600" cy="2644833"/>
          </a:xfrm>
        </p:spPr>
        <p:txBody>
          <a:bodyPr/>
          <a:lstStyle/>
          <a:p>
            <a:r>
              <a:rPr lang="en-US" dirty="0" smtClean="0"/>
              <a:t>How to get J then?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07" y="991170"/>
            <a:ext cx="7024655" cy="240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0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2: Aerodynamics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missing?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0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Elementary Aerodynamics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339" y="2008911"/>
            <a:ext cx="6308540" cy="316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2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Elementary Aerodynamics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88" y="1625379"/>
            <a:ext cx="6838721" cy="23787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12" y="4004164"/>
            <a:ext cx="6824697" cy="243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108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0"/>
  <p:tag name="USEBOLDAMS" val="0"/>
  <p:tag name="DEFAULTDISPLAYSOURCE" val="\documentclass{slides}&#10;\usepackage{amsmath,amssymb,amstext}&#10;\usepackage{keyval,times}&#10;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1200"/>
  <p:tag name="DEFAULTMAGNIFICATION" val="2000"/>
  <p:tag name="DEFAULTWORDWRAP" val="0"/>
  <p:tag name="DEFAULTFONTSIZE" val="10"/>
  <p:tag name="DEFAULTWIDTH" val="349"/>
  <p:tag name="DEFAULTHEIGHT" val="36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43149</TotalTime>
  <Words>310</Words>
  <Application>Microsoft Office PowerPoint</Application>
  <PresentationFormat>On-screen Show (4:3)</PresentationFormat>
  <Paragraphs>87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Cambria Math</vt:lpstr>
      <vt:lpstr>Symbol</vt:lpstr>
      <vt:lpstr>Default Design</vt:lpstr>
      <vt:lpstr>Week 3 Class 1</vt:lpstr>
      <vt:lpstr>What We Have Learned So Far</vt:lpstr>
      <vt:lpstr>Quadcopter Model: Part I</vt:lpstr>
      <vt:lpstr>Quadcopter Model: Part II</vt:lpstr>
      <vt:lpstr>Discussion 1: Inertia Matrix</vt:lpstr>
      <vt:lpstr>Discussion 1: Inertia Matrix</vt:lpstr>
      <vt:lpstr>Discussion 2: Aerodynamics</vt:lpstr>
      <vt:lpstr>Elementary Aerodynamics</vt:lpstr>
      <vt:lpstr>Elementary Aerodynamics</vt:lpstr>
      <vt:lpstr>Elementary Aerodynamics</vt:lpstr>
      <vt:lpstr>Elementary Aerodynamics</vt:lpstr>
      <vt:lpstr>Elementary Aerodynamics</vt:lpstr>
      <vt:lpstr>Elementary Aerodynamics</vt:lpstr>
      <vt:lpstr>Elementary Aerodynamics</vt:lpstr>
      <vt:lpstr>Elementary Aerodynamics</vt:lpstr>
      <vt:lpstr>Discussion 2: Aerodynamics</vt:lpstr>
      <vt:lpstr>Discussion 2: Aerodynamics</vt:lpstr>
      <vt:lpstr>Discussion 2: Aerodynamics</vt:lpstr>
      <vt:lpstr>Discussion 2: Aerodynamics</vt:lpstr>
      <vt:lpstr>Discussion 2: Aerodynamics</vt:lpstr>
      <vt:lpstr>Discussion 3: Underactuated System</vt:lpstr>
      <vt:lpstr>Discussion 3: Underactuated System</vt:lpstr>
      <vt:lpstr>Discussion 3: Underactuated System</vt:lpstr>
      <vt:lpstr>Discussion 3: Underactuated System</vt:lpstr>
      <vt:lpstr>Discussion 3: Underactuated System</vt:lpstr>
      <vt:lpstr>Material Covered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Zhaodan Kong</cp:lastModifiedBy>
  <cp:revision>569</cp:revision>
  <cp:lastPrinted>2010-02-03T16:09:50Z</cp:lastPrinted>
  <dcterms:created xsi:type="dcterms:W3CDTF">2010-07-21T17:41:52Z</dcterms:created>
  <dcterms:modified xsi:type="dcterms:W3CDTF">2017-04-23T22:11:20Z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