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7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9" r:id="rId13"/>
    <p:sldId id="267" r:id="rId14"/>
    <p:sldId id="268" r:id="rId15"/>
    <p:sldId id="270" r:id="rId16"/>
    <p:sldId id="271" r:id="rId17"/>
    <p:sldId id="276" r:id="rId18"/>
    <p:sldId id="277" r:id="rId19"/>
    <p:sldId id="279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4C7DE-F579-4335-8B45-D3A38E4A051F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24E-6AC5-47E9-B675-87B6AAAD2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976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4C7DE-F579-4335-8B45-D3A38E4A051F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24E-6AC5-47E9-B675-87B6AAAD2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549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4C7DE-F579-4335-8B45-D3A38E4A051F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24E-6AC5-47E9-B675-87B6AAAD2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040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4C7DE-F579-4335-8B45-D3A38E4A051F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24E-6AC5-47E9-B675-87B6AAAD2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200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4C7DE-F579-4335-8B45-D3A38E4A051F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24E-6AC5-47E9-B675-87B6AAAD2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887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4C7DE-F579-4335-8B45-D3A38E4A051F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24E-6AC5-47E9-B675-87B6AAAD2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001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4C7DE-F579-4335-8B45-D3A38E4A051F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24E-6AC5-47E9-B675-87B6AAAD2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72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4C7DE-F579-4335-8B45-D3A38E4A051F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24E-6AC5-47E9-B675-87B6AAAD2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58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4C7DE-F579-4335-8B45-D3A38E4A051F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24E-6AC5-47E9-B675-87B6AAAD2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662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4C7DE-F579-4335-8B45-D3A38E4A051F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24E-6AC5-47E9-B675-87B6AAAD2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70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4C7DE-F579-4335-8B45-D3A38E4A051F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7B24E-6AC5-47E9-B675-87B6AAAD2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283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4C7DE-F579-4335-8B45-D3A38E4A051F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7B24E-6AC5-47E9-B675-87B6AAAD2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650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Naver_Weather_story/1_1?:language=ko-KR&amp;publish=yes&amp;:display_count=n&amp;:origin=viz_share_link" TargetMode="External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ldhjj77.github.i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2963"/>
            <a:ext cx="7000875" cy="506931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8" b="14858"/>
          <a:stretch/>
        </p:blipFill>
        <p:spPr>
          <a:xfrm>
            <a:off x="0" y="0"/>
            <a:ext cx="1201546" cy="120154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632" y="115418"/>
            <a:ext cx="890588" cy="89058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9658349" y="1006006"/>
            <a:ext cx="230374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400" b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2021-07-22</a:t>
            </a:r>
            <a:endParaRPr lang="en-US" altLang="ko-KR" sz="2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48135" y="340490"/>
            <a:ext cx="2552302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cap="none" spc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한국 </a:t>
            </a:r>
            <a:r>
              <a:rPr lang="en-US" altLang="ko-KR" sz="2800" b="1" cap="none" spc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IT </a:t>
            </a:r>
            <a:r>
              <a:rPr lang="ko-KR" altLang="en-US" sz="2800" b="1" cap="none" spc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교육원</a:t>
            </a:r>
            <a:endParaRPr lang="en-US" altLang="ko-KR" sz="2800" b="1" cap="none" spc="0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r>
              <a:rPr lang="ko-KR" altLang="en-US" sz="2800" b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이두환</a:t>
            </a:r>
            <a:endParaRPr lang="en-US" altLang="ko-KR" sz="2800" b="1" cap="none" spc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1" name="직사각형 20"/>
          <p:cNvSpPr/>
          <p:nvPr/>
        </p:nvSpPr>
        <p:spPr>
          <a:xfrm rot="2584034">
            <a:off x="3268590" y="2992277"/>
            <a:ext cx="8581519" cy="28398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1440" tIns="45720" rIns="91440" bIns="45720">
            <a:prstTxWarp prst="textArchUp">
              <a:avLst>
                <a:gd name="adj" fmla="val 7044543"/>
              </a:avLst>
            </a:prstTxWarp>
            <a:spAutoFit/>
            <a:scene3d>
              <a:camera prst="orthographic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n-US" altLang="ko-KR" sz="2800" b="1" cap="none" spc="0" err="1" smtClean="0">
                <a:ln w="12700" cmpd="sng">
                  <a:solidFill>
                    <a:schemeClr val="accent6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Kaggle</a:t>
            </a:r>
            <a:r>
              <a:rPr lang="ko-KR" altLang="en-US" sz="2800" b="1" cap="none" spc="0" smtClean="0">
                <a:ln w="12700" cmpd="sng">
                  <a:solidFill>
                    <a:schemeClr val="accent6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의 </a:t>
            </a:r>
            <a:r>
              <a:rPr lang="en-US" altLang="ko-KR" sz="2800" b="1" cap="none" spc="0" smtClean="0">
                <a:ln w="12700" cmpd="sng">
                  <a:solidFill>
                    <a:schemeClr val="accent6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Tabular Playground Series – Jul 2021 </a:t>
            </a:r>
          </a:p>
          <a:p>
            <a:pPr algn="ctr"/>
            <a:r>
              <a:rPr lang="ko-KR" altLang="en-US" sz="2800" b="1" cap="none" spc="0" smtClean="0">
                <a:ln w="12700" cmpd="sng">
                  <a:solidFill>
                    <a:schemeClr val="accent6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대회의 데이터를 활용하여</a:t>
            </a:r>
            <a:endParaRPr lang="en-US" altLang="ko-KR" sz="2800" b="1" cap="none" spc="0" smtClean="0">
              <a:ln w="12700" cmpd="sng">
                <a:solidFill>
                  <a:schemeClr val="accent6"/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/>
            </a:endParaRPr>
          </a:p>
          <a:p>
            <a:pPr algn="ctr"/>
            <a:r>
              <a:rPr lang="en-US" altLang="ko-KR" sz="2800" b="1" cap="none" spc="0" smtClean="0">
                <a:ln w="12700" cmpd="sng">
                  <a:solidFill>
                    <a:schemeClr val="accent6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Tableau</a:t>
            </a:r>
            <a:r>
              <a:rPr lang="ko-KR" altLang="en-US" sz="2800" b="1" cap="none" spc="0" smtClean="0">
                <a:ln w="12700" cmpd="sng">
                  <a:solidFill>
                    <a:schemeClr val="accent6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를 사용한 데이터 분석 및 시각화</a:t>
            </a:r>
          </a:p>
        </p:txBody>
      </p:sp>
    </p:spTree>
    <p:extLst>
      <p:ext uri="{BB962C8B-B14F-4D97-AF65-F5344CB8AC3E}">
        <p14:creationId xmlns:p14="http://schemas.microsoft.com/office/powerpoint/2010/main" val="396742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2D050"/>
            </a:gs>
            <a:gs pos="41000">
              <a:schemeClr val="accent4">
                <a:lumMod val="40000"/>
                <a:lumOff val="60000"/>
              </a:schemeClr>
            </a:gs>
            <a:gs pos="78000">
              <a:srgbClr val="D8C9C6"/>
            </a:gs>
            <a:gs pos="100000">
              <a:srgbClr val="AFD7D9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2"/>
          <p:cNvSpPr/>
          <p:nvPr/>
        </p:nvSpPr>
        <p:spPr>
          <a:xfrm>
            <a:off x="247650" y="224458"/>
            <a:ext cx="11706225" cy="1036983"/>
          </a:xfrm>
          <a:prstGeom prst="rect">
            <a:avLst/>
          </a:prstGeom>
          <a:pattFill prst="lgCheck">
            <a:fgClr>
              <a:schemeClr val="accent1"/>
            </a:fgClr>
            <a:bgClr>
              <a:schemeClr val="bg1"/>
            </a:bgClr>
          </a:patt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직사각형 2"/>
          <p:cNvSpPr/>
          <p:nvPr/>
        </p:nvSpPr>
        <p:spPr>
          <a:xfrm>
            <a:off x="2619375" y="419783"/>
            <a:ext cx="754524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Wave2">
              <a:avLst/>
            </a:prstTxWarp>
            <a:spAutoFit/>
          </a:bodyPr>
          <a:lstStyle/>
          <a:p>
            <a:pPr algn="ctr"/>
            <a:r>
              <a:rPr lang="en-US" altLang="ko-KR" sz="3600" b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Nitrogen </a:t>
            </a:r>
            <a:r>
              <a:rPr lang="en-US" altLang="ko-KR" sz="36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Oxides(5 sensor)</a:t>
            </a:r>
            <a:endParaRPr lang="en-US" altLang="ko-KR" sz="3600" b="1" cap="none" spc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025" y="1600200"/>
            <a:ext cx="3371850" cy="1533525"/>
          </a:xfrm>
          <a:prstGeom prst="rect">
            <a:avLst/>
          </a:prstGeom>
          <a:effectLst>
            <a:softEdge rad="228600"/>
          </a:effectLst>
        </p:spPr>
      </p:pic>
      <p:sp>
        <p:nvSpPr>
          <p:cNvPr id="5" name="직사각형 4"/>
          <p:cNvSpPr/>
          <p:nvPr/>
        </p:nvSpPr>
        <p:spPr>
          <a:xfrm>
            <a:off x="8582024" y="3133725"/>
            <a:ext cx="3533775" cy="31085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800" b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Nitrogen Oxides</a:t>
            </a:r>
            <a:r>
              <a:rPr lang="ko-KR" altLang="en-US" sz="2800" b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의 </a:t>
            </a:r>
            <a:endParaRPr lang="en-US" altLang="ko-KR" sz="2800" b="1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ko-KR" altLang="en-US" sz="28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발생량에 대한 </a:t>
            </a:r>
            <a:endParaRPr lang="en-US" altLang="ko-KR" sz="2800" b="1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ko-KR" altLang="en-US" sz="28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추세선과 </a:t>
            </a:r>
            <a:r>
              <a:rPr lang="en-US" altLang="ko-KR" sz="28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</a:t>
            </a:r>
            <a:r>
              <a:rPr lang="ko-KR" altLang="en-US" sz="28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개의 </a:t>
            </a:r>
            <a:endParaRPr lang="en-US" altLang="ko-KR" sz="2800" b="1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ko-KR" altLang="en-US" sz="28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샌서값들의 </a:t>
            </a:r>
            <a:endParaRPr lang="en-US" altLang="ko-KR" sz="2800" b="1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ko-KR" altLang="en-US" sz="28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추세선을 </a:t>
            </a:r>
            <a:endParaRPr lang="en-US" altLang="ko-KR" sz="2800" b="1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ko-KR" altLang="en-US" sz="28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시각화하고 </a:t>
            </a:r>
            <a:endParaRPr lang="en-US" altLang="ko-KR" sz="2800" b="1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ko-KR" altLang="en-US" sz="28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상관관계를 분석</a:t>
            </a:r>
            <a:endParaRPr lang="en-US" altLang="ko-KR" sz="2800" b="1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1600201"/>
            <a:ext cx="8334373" cy="464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95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2D050"/>
            </a:gs>
            <a:gs pos="41000">
              <a:schemeClr val="accent4">
                <a:lumMod val="40000"/>
                <a:lumOff val="60000"/>
              </a:schemeClr>
            </a:gs>
            <a:gs pos="78000">
              <a:srgbClr val="D8C9C6"/>
            </a:gs>
            <a:gs pos="100000">
              <a:srgbClr val="AFD7D9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2"/>
          <p:cNvSpPr/>
          <p:nvPr/>
        </p:nvSpPr>
        <p:spPr>
          <a:xfrm>
            <a:off x="247650" y="224458"/>
            <a:ext cx="11706225" cy="1036983"/>
          </a:xfrm>
          <a:prstGeom prst="rect">
            <a:avLst/>
          </a:prstGeom>
          <a:pattFill prst="lgCheck">
            <a:fgClr>
              <a:schemeClr val="accent1"/>
            </a:fgClr>
            <a:bgClr>
              <a:schemeClr val="bg1"/>
            </a:bgClr>
          </a:patt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직사각형 2"/>
          <p:cNvSpPr/>
          <p:nvPr/>
        </p:nvSpPr>
        <p:spPr>
          <a:xfrm>
            <a:off x="2619375" y="419783"/>
            <a:ext cx="754524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Wave2">
              <a:avLst/>
            </a:prstTxWarp>
            <a:spAutoFit/>
          </a:bodyPr>
          <a:lstStyle/>
          <a:p>
            <a:pPr algn="ctr"/>
            <a:r>
              <a:rPr lang="en-US" altLang="ko-KR" sz="3600" b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Cabon Monoxide(</a:t>
            </a:r>
            <a:r>
              <a:rPr lang="en-US" altLang="ko-KR" sz="36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correlation</a:t>
            </a:r>
            <a:r>
              <a:rPr lang="en-US" altLang="ko-KR" sz="3600" b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)</a:t>
            </a:r>
            <a:endParaRPr lang="en-US" altLang="ko-KR" sz="3600" b="1" cap="none" spc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025" y="1600200"/>
            <a:ext cx="3371850" cy="1533525"/>
          </a:xfrm>
          <a:prstGeom prst="rect">
            <a:avLst/>
          </a:prstGeom>
          <a:effectLst>
            <a:softEdge rad="228600"/>
          </a:effectLst>
        </p:spPr>
      </p:pic>
      <p:sp>
        <p:nvSpPr>
          <p:cNvPr id="5" name="직사각형 4"/>
          <p:cNvSpPr/>
          <p:nvPr/>
        </p:nvSpPr>
        <p:spPr>
          <a:xfrm>
            <a:off x="8582024" y="3133725"/>
            <a:ext cx="3533775" cy="31085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8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Nitrogen </a:t>
            </a:r>
            <a:r>
              <a:rPr lang="en-US" altLang="ko-KR" sz="2800" b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Oxides</a:t>
            </a:r>
            <a:r>
              <a:rPr lang="ko-KR" altLang="en-US" sz="2800" b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의 발생량에 대한 </a:t>
            </a:r>
            <a:endParaRPr lang="en-US" altLang="ko-KR" sz="2800" b="1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ko-KR" altLang="en-US" sz="2800" b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추세선과 비교적 </a:t>
            </a:r>
            <a:endParaRPr lang="en-US" altLang="ko-KR" sz="2800" b="1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ko-KR" altLang="en-US" sz="2800" b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상관도가 높은 </a:t>
            </a:r>
            <a:endParaRPr lang="en-US" altLang="ko-KR" sz="2800" b="1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en-US" altLang="ko-KR" sz="2800" b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  <a:r>
              <a:rPr lang="ko-KR" altLang="en-US" sz="2800" b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개의 샌서값들을 </a:t>
            </a:r>
            <a:endParaRPr lang="en-US" altLang="ko-KR" sz="2800" b="1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ko-KR" altLang="en-US" sz="2800" b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조합하여 추세선을 </a:t>
            </a:r>
            <a:endParaRPr lang="en-US" altLang="ko-KR" sz="2800" b="1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ko-KR" altLang="en-US" sz="2800" b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시각화</a:t>
            </a:r>
            <a:endParaRPr lang="en-US" altLang="ko-KR" sz="2800" b="1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1600200"/>
            <a:ext cx="8334373" cy="464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2000">
              <a:srgbClr val="7030A0">
                <a:alpha val="37000"/>
              </a:srgbClr>
            </a:gs>
            <a:gs pos="41000">
              <a:srgbClr val="FFC000">
                <a:alpha val="69000"/>
              </a:srgbClr>
            </a:gs>
            <a:gs pos="78000">
              <a:srgbClr val="92D050"/>
            </a:gs>
            <a:gs pos="100000">
              <a:srgbClr val="AFD7D9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47" y="271072"/>
            <a:ext cx="8254977" cy="43104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47" y="4581526"/>
            <a:ext cx="2031990" cy="1706872"/>
          </a:xfrm>
          <a:prstGeom prst="rect">
            <a:avLst/>
          </a:prstGeom>
          <a:effectLst>
            <a:innerShdw dist="952500">
              <a:prstClr val="black">
                <a:alpha val="44000"/>
              </a:prstClr>
            </a:innerShdw>
            <a:softEdge rad="292100"/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2DD50B-2FDD-48B7-86A7-2D52B8BD0B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271072"/>
            <a:ext cx="3117872" cy="169382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71475" y="1967650"/>
            <a:ext cx="3117872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ko-KR" altLang="en-US" sz="4000" b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주단위</a:t>
            </a:r>
            <a:endParaRPr lang="en-US" altLang="ko-KR" sz="4000" b="1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ko-KR" altLang="en-US" sz="4000" b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오염물질</a:t>
            </a:r>
            <a:endParaRPr lang="en-US" altLang="ko-KR" sz="4000" b="1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ko-KR" altLang="en-US" sz="4000" b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발생량</a:t>
            </a:r>
            <a:endParaRPr lang="en-US" altLang="ko-KR" sz="4000" b="1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ko-KR" altLang="en-US" sz="4000" b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추세차트</a:t>
            </a:r>
            <a:endParaRPr lang="en-US" altLang="ko-KR" sz="4000" b="1" cap="none" spc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635637" y="4581526"/>
            <a:ext cx="6222987" cy="15388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b="1" cap="none" spc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0070C0"/>
                </a:solidFill>
                <a:effectLst/>
              </a:rPr>
              <a:t>파란색 </a:t>
            </a:r>
            <a:r>
              <a:rPr lang="en-US" altLang="ko-KR" b="1" cap="none" spc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0070C0"/>
                </a:solidFill>
                <a:effectLst/>
              </a:rPr>
              <a:t>– Carbon monoxide</a:t>
            </a:r>
          </a:p>
          <a:p>
            <a:r>
              <a:rPr lang="ko-KR" altLang="en-US" b="1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00B050"/>
                </a:solidFill>
              </a:rPr>
              <a:t>녹색 </a:t>
            </a:r>
            <a:r>
              <a:rPr lang="en-US" altLang="ko-KR" b="1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00B050"/>
                </a:solidFill>
              </a:rPr>
              <a:t>– Benzene</a:t>
            </a:r>
          </a:p>
          <a:p>
            <a:r>
              <a:rPr lang="ko-KR" altLang="en-US" b="1" cap="none" spc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빨간색 </a:t>
            </a:r>
            <a:r>
              <a:rPr lang="en-US" altLang="ko-KR" b="1" cap="none" spc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– Nitrogen oxides</a:t>
            </a:r>
          </a:p>
          <a:p>
            <a:r>
              <a:rPr lang="en-US" altLang="ko-KR" sz="2000" b="1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3</a:t>
            </a:r>
            <a:r>
              <a:rPr lang="ko-KR" altLang="en-US" sz="2000" b="1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분기와 </a:t>
            </a:r>
            <a:r>
              <a:rPr lang="en-US" altLang="ko-KR" sz="2000" b="1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4</a:t>
            </a:r>
            <a:r>
              <a:rPr lang="ko-KR" altLang="en-US" sz="2000" b="1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분기로 갈수록 오염물질 발생량이</a:t>
            </a:r>
            <a:endParaRPr lang="en-US" altLang="ko-KR" sz="2000" b="1" smtClean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  <a:p>
            <a:r>
              <a:rPr lang="ko-KR" altLang="en-US" sz="2000" b="1" cap="none" spc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증가하는 모습을 확인 할 수 있음</a:t>
            </a:r>
            <a:endParaRPr lang="en-US" altLang="ko-KR" sz="2000" b="1" cap="none" spc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8348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2000">
              <a:srgbClr val="7030A0">
                <a:alpha val="37000"/>
              </a:srgbClr>
            </a:gs>
            <a:gs pos="41000">
              <a:srgbClr val="FFC000">
                <a:alpha val="69000"/>
              </a:srgbClr>
            </a:gs>
            <a:gs pos="78000">
              <a:srgbClr val="92D050"/>
            </a:gs>
            <a:gs pos="100000">
              <a:srgbClr val="AFD7D9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47" y="4581526"/>
            <a:ext cx="2031990" cy="1706872"/>
          </a:xfrm>
          <a:prstGeom prst="rect">
            <a:avLst/>
          </a:prstGeom>
          <a:effectLst>
            <a:innerShdw dist="952500">
              <a:prstClr val="black">
                <a:alpha val="44000"/>
              </a:prstClr>
            </a:innerShdw>
            <a:softEdge rad="292100"/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F2DD50B-2FDD-48B7-86A7-2D52B8BD0B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271072"/>
            <a:ext cx="3117872" cy="169382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71475" y="1967650"/>
            <a:ext cx="3117872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ko-KR" altLang="en-US" sz="4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주단위</a:t>
            </a:r>
            <a:endParaRPr lang="en-US" altLang="ko-KR" sz="4000" b="1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ko-KR" altLang="en-US" sz="4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오염물질</a:t>
            </a:r>
            <a:endParaRPr lang="en-US" altLang="ko-KR" sz="4000" b="1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ko-KR" altLang="en-US" sz="4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발생량</a:t>
            </a:r>
            <a:endParaRPr lang="en-US" altLang="ko-KR" sz="4000" b="1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ko-KR" altLang="en-US" sz="4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예측</a:t>
            </a:r>
            <a:endParaRPr lang="en-US" altLang="ko-KR" sz="4000" b="1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ko-KR" altLang="en-US" sz="4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추세차트</a:t>
            </a:r>
            <a:endParaRPr lang="en-US" altLang="ko-KR" sz="4000" b="1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635637" y="4581526"/>
            <a:ext cx="6222987" cy="15388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b="1" cap="none" spc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0070C0"/>
                </a:solidFill>
                <a:effectLst/>
              </a:rPr>
              <a:t>파란색 </a:t>
            </a:r>
            <a:r>
              <a:rPr lang="en-US" altLang="ko-KR" b="1" cap="none" spc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0070C0"/>
                </a:solidFill>
                <a:effectLst/>
              </a:rPr>
              <a:t>– Carbon monoxide</a:t>
            </a:r>
          </a:p>
          <a:p>
            <a:r>
              <a:rPr lang="ko-KR" altLang="en-US" b="1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00B050"/>
                </a:solidFill>
              </a:rPr>
              <a:t>녹색 </a:t>
            </a:r>
            <a:r>
              <a:rPr lang="en-US" altLang="ko-KR" b="1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00B050"/>
                </a:solidFill>
              </a:rPr>
              <a:t>– Benzene</a:t>
            </a:r>
          </a:p>
          <a:p>
            <a:r>
              <a:rPr lang="ko-KR" altLang="en-US" b="1" cap="none" spc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빨간색 </a:t>
            </a:r>
            <a:r>
              <a:rPr lang="en-US" altLang="ko-KR" b="1" cap="none" spc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– Nitrogen oxides</a:t>
            </a:r>
          </a:p>
          <a:p>
            <a:r>
              <a:rPr lang="ko-KR" altLang="en-US" sz="2000" b="1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기존데이터들을 분석하여 패턴을 파악하고</a:t>
            </a:r>
            <a:endParaRPr lang="en-US" altLang="ko-KR" sz="2000" b="1" smtClean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  <a:p>
            <a:r>
              <a:rPr lang="ko-KR" altLang="en-US" sz="2000" b="1" cap="none" spc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향후 </a:t>
            </a:r>
            <a:r>
              <a:rPr lang="en-US" altLang="ko-KR" sz="2000" b="1" cap="none" spc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3</a:t>
            </a:r>
            <a:r>
              <a:rPr lang="ko-KR" altLang="en-US" sz="2000" b="1" cap="none" spc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개월간의 데이터를 예측하여 차트로 작성함</a:t>
            </a:r>
            <a:endParaRPr lang="en-US" altLang="ko-KR" sz="2000" b="1" cap="none" spc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47" y="271071"/>
            <a:ext cx="8254976" cy="431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2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2000">
              <a:srgbClr val="7030A0">
                <a:alpha val="37000"/>
              </a:srgbClr>
            </a:gs>
            <a:gs pos="41000">
              <a:srgbClr val="FFC000">
                <a:alpha val="69000"/>
              </a:srgbClr>
            </a:gs>
            <a:gs pos="78000">
              <a:srgbClr val="92D050"/>
            </a:gs>
            <a:gs pos="100000">
              <a:srgbClr val="AFD7D9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47" y="4581526"/>
            <a:ext cx="2031990" cy="1706872"/>
          </a:xfrm>
          <a:prstGeom prst="rect">
            <a:avLst/>
          </a:prstGeom>
          <a:effectLst>
            <a:innerShdw dist="952500">
              <a:prstClr val="black">
                <a:alpha val="44000"/>
              </a:prstClr>
            </a:innerShdw>
            <a:softEdge rad="292100"/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F2DD50B-2FDD-48B7-86A7-2D52B8BD0B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271072"/>
            <a:ext cx="3117872" cy="169382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71475" y="1967650"/>
            <a:ext cx="3117872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ko-KR" altLang="en-US" sz="4000" b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월단위</a:t>
            </a:r>
            <a:endParaRPr lang="en-US" altLang="ko-KR" sz="4000" b="1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ko-KR" altLang="en-US" sz="4000" b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오염물질</a:t>
            </a:r>
            <a:endParaRPr lang="en-US" altLang="ko-KR" sz="4000" b="1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ko-KR" altLang="en-US" sz="4000" b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발생량</a:t>
            </a:r>
            <a:endParaRPr lang="en-US" altLang="ko-KR" sz="4000" b="1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ko-KR" altLang="en-US" sz="4000" b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추세차트</a:t>
            </a:r>
            <a:endParaRPr lang="en-US" altLang="ko-KR" sz="4000" b="1" cap="none" spc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635637" y="4581526"/>
            <a:ext cx="6222987" cy="15388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b="1" cap="none" spc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0070C0"/>
                </a:solidFill>
                <a:effectLst/>
              </a:rPr>
              <a:t>파란색 </a:t>
            </a:r>
            <a:r>
              <a:rPr lang="en-US" altLang="ko-KR" b="1" cap="none" spc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0070C0"/>
                </a:solidFill>
                <a:effectLst/>
              </a:rPr>
              <a:t>– Carbon monoxide</a:t>
            </a:r>
          </a:p>
          <a:p>
            <a:r>
              <a:rPr lang="ko-KR" altLang="en-US" b="1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00B050"/>
                </a:solidFill>
              </a:rPr>
              <a:t>녹색 </a:t>
            </a:r>
            <a:r>
              <a:rPr lang="en-US" altLang="ko-KR" b="1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00B050"/>
                </a:solidFill>
              </a:rPr>
              <a:t>– Benzene</a:t>
            </a:r>
          </a:p>
          <a:p>
            <a:r>
              <a:rPr lang="ko-KR" altLang="en-US" b="1" cap="none" spc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빨간색 </a:t>
            </a:r>
            <a:r>
              <a:rPr lang="en-US" altLang="ko-KR" b="1" cap="none" spc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– Nitrogen oxides</a:t>
            </a:r>
          </a:p>
          <a:p>
            <a:r>
              <a:rPr lang="en-US" altLang="ko-KR" sz="2000" b="1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3</a:t>
            </a:r>
            <a:r>
              <a:rPr lang="ko-KR" altLang="en-US" sz="2000" b="1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분기와 </a:t>
            </a:r>
            <a:r>
              <a:rPr lang="en-US" altLang="ko-KR" sz="2000" b="1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4</a:t>
            </a:r>
            <a:r>
              <a:rPr lang="ko-KR" altLang="en-US" sz="2000" b="1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분기로 갈수록 오염물질 발생량이</a:t>
            </a:r>
            <a:endParaRPr lang="en-US" altLang="ko-KR" sz="2000" b="1" smtClean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  <a:p>
            <a:r>
              <a:rPr lang="ko-KR" altLang="en-US" sz="2000" b="1" cap="none" spc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증가하는 모습을 확인 할 수 있음</a:t>
            </a:r>
            <a:endParaRPr lang="en-US" altLang="ko-KR" sz="2000" b="1" cap="none" spc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47" y="271072"/>
            <a:ext cx="8254976" cy="431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14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2000">
              <a:srgbClr val="7030A0">
                <a:alpha val="37000"/>
              </a:srgbClr>
            </a:gs>
            <a:gs pos="41000">
              <a:srgbClr val="FFC000">
                <a:alpha val="69000"/>
              </a:srgbClr>
            </a:gs>
            <a:gs pos="78000">
              <a:srgbClr val="92D050"/>
            </a:gs>
            <a:gs pos="100000">
              <a:srgbClr val="AFD7D9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47" y="4581526"/>
            <a:ext cx="2031990" cy="1706872"/>
          </a:xfrm>
          <a:prstGeom prst="rect">
            <a:avLst/>
          </a:prstGeom>
          <a:effectLst>
            <a:innerShdw dist="952500">
              <a:prstClr val="black">
                <a:alpha val="44000"/>
              </a:prstClr>
            </a:innerShdw>
            <a:softEdge rad="292100"/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F2DD50B-2FDD-48B7-86A7-2D52B8BD0B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271072"/>
            <a:ext cx="3117872" cy="169382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71475" y="1967650"/>
            <a:ext cx="3117872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ko-KR" altLang="en-US" sz="4000" b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월단위</a:t>
            </a:r>
            <a:endParaRPr lang="en-US" altLang="ko-KR" sz="4000" b="1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ko-KR" altLang="en-US" sz="4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오염물질</a:t>
            </a:r>
            <a:endParaRPr lang="en-US" altLang="ko-KR" sz="4000" b="1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ko-KR" altLang="en-US" sz="4000" b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발생량</a:t>
            </a:r>
            <a:endParaRPr lang="en-US" altLang="ko-KR" sz="4000" b="1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ko-KR" altLang="en-US" sz="4000" b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예측</a:t>
            </a:r>
            <a:endParaRPr lang="en-US" altLang="ko-KR" sz="4000" b="1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ko-KR" altLang="en-US" sz="4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추세차트</a:t>
            </a:r>
            <a:endParaRPr lang="en-US" altLang="ko-KR" sz="4000" b="1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635637" y="4581526"/>
            <a:ext cx="6222987" cy="15388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b="1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0070C0"/>
                </a:solidFill>
              </a:rPr>
              <a:t>파란색 </a:t>
            </a:r>
            <a:r>
              <a:rPr lang="en-US" altLang="ko-KR" b="1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0070C0"/>
                </a:solidFill>
              </a:rPr>
              <a:t>– Carbon monoxide</a:t>
            </a:r>
          </a:p>
          <a:p>
            <a:r>
              <a:rPr lang="ko-KR" altLang="en-US" b="1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00B050"/>
                </a:solidFill>
              </a:rPr>
              <a:t>녹색 </a:t>
            </a:r>
            <a:r>
              <a:rPr lang="en-US" altLang="ko-KR" b="1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00B050"/>
                </a:solidFill>
              </a:rPr>
              <a:t>– Benzene</a:t>
            </a:r>
          </a:p>
          <a:p>
            <a:r>
              <a:rPr lang="ko-KR" altLang="en-US" b="1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</a:rPr>
              <a:t>빨간색 </a:t>
            </a:r>
            <a:r>
              <a:rPr lang="en-US" altLang="ko-KR" b="1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</a:rPr>
              <a:t>– Nitrogen oxides</a:t>
            </a:r>
          </a:p>
          <a:p>
            <a:r>
              <a:rPr lang="ko-KR" altLang="en-US" sz="2000" b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기존데이터들을 분석하여 패턴을 파악하고</a:t>
            </a:r>
            <a:endParaRPr lang="en-US" altLang="ko-KR" sz="2000" b="1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  <a:p>
            <a:r>
              <a:rPr lang="ko-KR" altLang="en-US" sz="2000" b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향후 </a:t>
            </a:r>
            <a:r>
              <a:rPr lang="en-US" altLang="ko-KR" sz="2000" b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3</a:t>
            </a:r>
            <a:r>
              <a:rPr lang="ko-KR" altLang="en-US" sz="2000" b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개월간의 데이터를 예측하여 차트로 작성함</a:t>
            </a:r>
            <a:endParaRPr lang="en-US" altLang="ko-KR" sz="2000" b="1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47" y="271072"/>
            <a:ext cx="8254976" cy="431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76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4000">
              <a:schemeClr val="accent1"/>
            </a:gs>
            <a:gs pos="82000">
              <a:srgbClr val="FF0000"/>
            </a:gs>
            <a:gs pos="19000">
              <a:srgbClr val="FFC000">
                <a:alpha val="69000"/>
              </a:srgbClr>
            </a:gs>
            <a:gs pos="64000">
              <a:srgbClr val="92D050"/>
            </a:gs>
            <a:gs pos="100000">
              <a:srgbClr val="AFD7D9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781050"/>
            <a:ext cx="11649076" cy="54578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442" y="61556"/>
            <a:ext cx="1041399" cy="719493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4" name="직사각형 3"/>
          <p:cNvSpPr/>
          <p:nvPr/>
        </p:nvSpPr>
        <p:spPr>
          <a:xfrm>
            <a:off x="4660841" y="61556"/>
            <a:ext cx="333063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800" b="1" cap="none" spc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대 시 보 드</a:t>
            </a:r>
            <a:endParaRPr lang="en-US" altLang="ko-KR" sz="4800" b="1" cap="none" spc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8317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laid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397760" y="3034010"/>
            <a:ext cx="4786888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en-US" altLang="ko-KR" sz="11500" b="0" cap="none" spc="0" smtClean="0">
                <a:ln w="0">
                  <a:solidFill>
                    <a:srgbClr val="00B050"/>
                  </a:solidFill>
                </a:ln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6350" stA="53000" endA="300" endPos="35500" dir="5400000" sy="-90000" algn="bl" rotWithShape="0"/>
                </a:effectLst>
              </a:rPr>
              <a:t>3. </a:t>
            </a:r>
            <a:r>
              <a:rPr lang="ko-KR" altLang="en-US" sz="11500" b="0" cap="none" spc="0" smtClean="0">
                <a:ln w="0">
                  <a:solidFill>
                    <a:srgbClr val="00B050"/>
                  </a:solidFill>
                </a:ln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6350" stA="53000" endA="300" endPos="35500" dir="5400000" sy="-90000" algn="bl" rotWithShape="0"/>
                </a:effectLst>
              </a:rPr>
              <a:t>결론</a:t>
            </a:r>
            <a:endParaRPr lang="en-US" altLang="ko-KR" sz="11500" b="0" cap="none" spc="0">
              <a:ln w="0">
                <a:solidFill>
                  <a:srgbClr val="00B050"/>
                </a:solidFill>
              </a:ln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025" y="552450"/>
            <a:ext cx="7620000" cy="2481560"/>
          </a:xfrm>
          <a:prstGeom prst="rect">
            <a:avLst/>
          </a:prstGeom>
          <a:effectLst>
            <a:softEdge rad="660400"/>
          </a:effectLst>
        </p:spPr>
      </p:pic>
    </p:spTree>
    <p:extLst>
      <p:ext uri="{BB962C8B-B14F-4D97-AF65-F5344CB8AC3E}">
        <p14:creationId xmlns:p14="http://schemas.microsoft.com/office/powerpoint/2010/main" val="156560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971926" y="2371308"/>
            <a:ext cx="10458450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perspectiveContrastingRightFacing"/>
              <a:lightRig rig="threePt" dir="t"/>
            </a:scene3d>
          </a:bodyPr>
          <a:lstStyle/>
          <a:p>
            <a:pPr algn="ctr"/>
            <a:r>
              <a:rPr lang="en-US" altLang="ko-KR" sz="4000" b="1" cap="none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Tableau</a:t>
            </a:r>
            <a:r>
              <a:rPr lang="ko-KR" altLang="en-US" sz="4000" b="1" cap="none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를 사용하여 시각화 과정이</a:t>
            </a:r>
            <a:endParaRPr lang="en-US" altLang="ko-KR" sz="4000" b="1" cap="none" spc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ko-KR" altLang="en-US" sz="4000" b="1" cap="none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매우 효율적이고 효과적이었으며</a:t>
            </a:r>
            <a:endParaRPr lang="en-US" altLang="ko-KR" sz="4000" b="1" cap="none" spc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ko-KR" altLang="en-US" sz="4000" b="1" cap="none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시각화를 통하여 보다 직관적으로</a:t>
            </a:r>
            <a:endParaRPr lang="en-US" altLang="ko-KR" sz="4000" b="1" cap="none" spc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ko-KR" altLang="en-US" sz="4000" b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데이터를 분석 할 수 있고</a:t>
            </a:r>
            <a:endParaRPr lang="en-US" altLang="ko-KR" sz="4000" b="1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ko-KR" altLang="en-US" sz="4000" b="1" cap="none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데이터 분석방법에 대한 흰트도 얻을수 있다</a:t>
            </a:r>
            <a:r>
              <a:rPr lang="en-US" altLang="ko-KR" sz="4000" b="1" cap="none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</a:t>
            </a:r>
            <a:endParaRPr lang="en-US" altLang="ko-KR" sz="4000" b="1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951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hlinkClick r:id="rId3"/>
          </p:cNvPr>
          <p:cNvSpPr/>
          <p:nvPr/>
        </p:nvSpPr>
        <p:spPr>
          <a:xfrm>
            <a:off x="2498192" y="1677157"/>
            <a:ext cx="617027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6000" b="1" spc="5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hlinkClick r:id="rId3"/>
              </a:rPr>
              <a:t>스토리 보드 링크</a:t>
            </a:r>
            <a:endParaRPr lang="en-US" altLang="ko-KR" sz="6000" b="1" cap="none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8" name="직사각형 7">
            <a:hlinkClick r:id="rId4"/>
          </p:cNvPr>
          <p:cNvSpPr/>
          <p:nvPr/>
        </p:nvSpPr>
        <p:spPr>
          <a:xfrm>
            <a:off x="3439208" y="3759746"/>
            <a:ext cx="434125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6000" b="1" spc="5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hlinkClick r:id="rId4"/>
              </a:rPr>
              <a:t>블로그 링크</a:t>
            </a:r>
            <a:endParaRPr lang="en-US" altLang="ko-KR" sz="6000" b="1" cap="none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419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1"/>
            <a:ext cx="12192000" cy="6858000"/>
          </a:xfrm>
          <a:prstGeom prst="rect">
            <a:avLst/>
          </a:prstGeom>
        </p:spPr>
      </p:pic>
      <p:pic>
        <p:nvPicPr>
          <p:cNvPr id="5" name="그림 4" descr="식물, 꽃, 분홍색, 하얀색이(가) 표시된 사진&#10;&#10;자동 생성된 설명">
            <a:extLst>
              <a:ext uri="{FF2B5EF4-FFF2-40B4-BE49-F238E27FC236}">
                <a16:creationId xmlns:a16="http://schemas.microsoft.com/office/drawing/2014/main" id="{B4C81D80-4B2D-40AB-9735-18D0F3FAE0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325" y="3305503"/>
            <a:ext cx="4257675" cy="3552497"/>
          </a:xfrm>
          <a:prstGeom prst="rect">
            <a:avLst/>
          </a:prstGeom>
        </p:spPr>
      </p:pic>
      <p:sp>
        <p:nvSpPr>
          <p:cNvPr id="6" name="양쪽 대괄호 5">
            <a:extLst>
              <a:ext uri="{FF2B5EF4-FFF2-40B4-BE49-F238E27FC236}">
                <a16:creationId xmlns:a16="http://schemas.microsoft.com/office/drawing/2014/main" id="{128F7394-3F0E-44B1-AE50-8A5AFC938EDF}"/>
              </a:ext>
            </a:extLst>
          </p:cNvPr>
          <p:cNvSpPr/>
          <p:nvPr/>
        </p:nvSpPr>
        <p:spPr>
          <a:xfrm>
            <a:off x="279399" y="317500"/>
            <a:ext cx="7299570" cy="1520092"/>
          </a:xfrm>
          <a:prstGeom prst="bracketPair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7D2147-0F2D-4C48-97A9-B758B74C6A1D}"/>
              </a:ext>
            </a:extLst>
          </p:cNvPr>
          <p:cNvSpPr txBox="1"/>
          <p:nvPr/>
        </p:nvSpPr>
        <p:spPr>
          <a:xfrm>
            <a:off x="1212849" y="428079"/>
            <a:ext cx="30690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smtClean="0">
                <a:ln w="0"/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목 차</a:t>
            </a:r>
            <a:endParaRPr lang="ko-KR" altLang="en-US" sz="8800">
              <a:ln w="0"/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EE813D-89FB-41D2-B565-DEB35644C676}"/>
              </a:ext>
            </a:extLst>
          </p:cNvPr>
          <p:cNvSpPr txBox="1"/>
          <p:nvPr/>
        </p:nvSpPr>
        <p:spPr>
          <a:xfrm>
            <a:off x="1269629" y="2032000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5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2F68EA-F19B-4EFC-82BC-41052B5A81CE}"/>
              </a:ext>
            </a:extLst>
          </p:cNvPr>
          <p:cNvSpPr txBox="1"/>
          <p:nvPr/>
        </p:nvSpPr>
        <p:spPr>
          <a:xfrm>
            <a:off x="1294489" y="3085912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5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8D039A-BB30-4C37-B30A-A43CF28D6608}"/>
              </a:ext>
            </a:extLst>
          </p:cNvPr>
          <p:cNvSpPr txBox="1"/>
          <p:nvPr/>
        </p:nvSpPr>
        <p:spPr>
          <a:xfrm>
            <a:off x="1269629" y="4227676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5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3929B3-49E2-4D8E-88A8-6EAFF2394000}"/>
              </a:ext>
            </a:extLst>
          </p:cNvPr>
          <p:cNvSpPr txBox="1"/>
          <p:nvPr/>
        </p:nvSpPr>
        <p:spPr>
          <a:xfrm>
            <a:off x="2824836" y="2117099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개요</a:t>
            </a:r>
            <a:endParaRPr lang="ko-KR" altLang="en-US" sz="4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203642-D607-4F54-B6BD-8EDE84A4FB8F}"/>
              </a:ext>
            </a:extLst>
          </p:cNvPr>
          <p:cNvSpPr txBox="1"/>
          <p:nvPr/>
        </p:nvSpPr>
        <p:spPr>
          <a:xfrm>
            <a:off x="2849695" y="3164318"/>
            <a:ext cx="32047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분석</a:t>
            </a:r>
            <a:endParaRPr lang="en-US" altLang="ko-KR" sz="44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CE5928-246D-4520-9E7C-A80AB8988483}"/>
              </a:ext>
            </a:extLst>
          </p:cNvPr>
          <p:cNvSpPr txBox="1"/>
          <p:nvPr/>
        </p:nvSpPr>
        <p:spPr>
          <a:xfrm>
            <a:off x="2824836" y="4299390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결론</a:t>
            </a:r>
            <a:endParaRPr lang="ko-KR" altLang="en-US" sz="4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CE5928-246D-4520-9E7C-A80AB8988483}"/>
              </a:ext>
            </a:extLst>
          </p:cNvPr>
          <p:cNvSpPr txBox="1"/>
          <p:nvPr/>
        </p:nvSpPr>
        <p:spPr>
          <a:xfrm>
            <a:off x="1294489" y="5346609"/>
            <a:ext cx="18517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 &amp; A</a:t>
            </a:r>
            <a:endParaRPr lang="ko-KR" altLang="en-US" sz="4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92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1CAB5CF-4910-4BCC-9FF4-FAFB7DC3C0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  <a:effectLst>
            <a:softEdge rad="381000"/>
          </a:effectLst>
        </p:spPr>
      </p:pic>
      <p:sp>
        <p:nvSpPr>
          <p:cNvPr id="4" name="직사각형 3"/>
          <p:cNvSpPr/>
          <p:nvPr/>
        </p:nvSpPr>
        <p:spPr>
          <a:xfrm>
            <a:off x="5893714" y="2234595"/>
            <a:ext cx="4538422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50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Q &amp; A</a:t>
            </a:r>
            <a:endParaRPr lang="en-US" altLang="ko-KR" sz="1150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026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84937" y="50868"/>
            <a:ext cx="23471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1. </a:t>
            </a:r>
            <a:r>
              <a:rPr lang="ko-KR" altLang="en-US" sz="5400" b="0" cap="none" spc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개요</a:t>
            </a:r>
            <a:endParaRPr lang="en-US" altLang="ko-KR" sz="5400" b="0" cap="none" spc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84936" y="985035"/>
            <a:ext cx="1064981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000" b="1" spc="5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Kaggle</a:t>
            </a:r>
            <a:r>
              <a:rPr lang="ko-KR" altLang="en-US" sz="2000" b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의 </a:t>
            </a:r>
            <a:r>
              <a:rPr lang="en-US" altLang="ko-KR" sz="2000" b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Tabular Playground Series – Jul 2021 </a:t>
            </a:r>
            <a:r>
              <a:rPr lang="ko-KR" altLang="en-US" sz="2000" b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대회에 </a:t>
            </a:r>
            <a:r>
              <a:rPr lang="ko-KR" altLang="en-US" sz="2000" b="1" spc="5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참여하고 대회에서 주어진 </a:t>
            </a:r>
            <a:endParaRPr lang="en-US" altLang="ko-KR" sz="2000" b="1" spc="50" smtClean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r>
              <a:rPr lang="ko-KR" altLang="en-US" sz="2000" b="1" spc="5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데이터인 </a:t>
            </a:r>
            <a:r>
              <a:rPr lang="en-US" altLang="ko-KR" sz="2000" b="1" spc="5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9</a:t>
            </a:r>
            <a:r>
              <a:rPr lang="ko-KR" altLang="en-US" sz="2000" b="1" spc="5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개월의 오염물질 발생량 수치와 </a:t>
            </a:r>
            <a:r>
              <a:rPr lang="en-US" altLang="ko-KR" sz="2000" b="1" spc="5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5</a:t>
            </a:r>
            <a:r>
              <a:rPr lang="ko-KR" altLang="en-US" sz="2000" b="1" spc="5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개의 샌서값을 바탕으로 향후 </a:t>
            </a:r>
            <a:r>
              <a:rPr lang="en-US" altLang="ko-KR" sz="2000" b="1" spc="5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3</a:t>
            </a:r>
            <a:r>
              <a:rPr lang="ko-KR" altLang="en-US" sz="2000" b="1" spc="5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개월간 </a:t>
            </a:r>
            <a:endParaRPr lang="en-US" altLang="ko-KR" sz="2000" b="1" spc="50" smtClean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r>
              <a:rPr lang="ko-KR" altLang="en-US" sz="2000" b="1" spc="5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오염물질 발생량을 예측하고 </a:t>
            </a:r>
            <a:r>
              <a:rPr lang="ko-KR" altLang="en-US" sz="2000" b="1" spc="5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시각화함</a:t>
            </a:r>
            <a:endParaRPr lang="en-US" altLang="ko-KR" sz="2000" b="1" spc="5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831477" y="2194329"/>
            <a:ext cx="9505950" cy="3838995"/>
            <a:chOff x="831477" y="2194329"/>
            <a:chExt cx="9505950" cy="3838995"/>
          </a:xfrm>
        </p:grpSpPr>
        <p:sp>
          <p:nvSpPr>
            <p:cNvPr id="5" name="Rectangle 139">
              <a:extLst>
                <a:ext uri="{FF2B5EF4-FFF2-40B4-BE49-F238E27FC236}">
                  <a16:creationId xmlns:a16="http://schemas.microsoft.com/office/drawing/2014/main" id="{771EDE9C-E5A8-2444-A3B1-D9595360D4F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31477" y="2194329"/>
              <a:ext cx="9505950" cy="324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699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lIns="72000" tIns="72000" rIns="72000" bIns="72000" anchor="ctr"/>
            <a:lstStyle/>
            <a:p>
              <a:pPr algn="ctr" defTabSz="1096480">
                <a:spcBef>
                  <a:spcPts val="300"/>
                </a:spcBef>
              </a:pPr>
              <a:r>
                <a:rPr lang="ko-KR" altLang="en-US" sz="1400" kern="0" smtClean="0">
                  <a:solidFill>
                    <a:srgbClr val="FFFFFF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기술</a:t>
              </a:r>
              <a:endParaRPr lang="ko-KR" altLang="en-US" sz="1400" kern="0">
                <a:solidFill>
                  <a:srgbClr val="FFFFFF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D648271E-4C5E-9A49-80A7-21432400A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477" y="2518329"/>
              <a:ext cx="9505949" cy="351499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000"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7" name="AutoShape 74"/>
            <p:cNvSpPr>
              <a:spLocks noChangeArrowheads="1"/>
            </p:cNvSpPr>
            <p:nvPr/>
          </p:nvSpPr>
          <p:spPr bwMode="auto">
            <a:xfrm>
              <a:off x="1032862" y="2674921"/>
              <a:ext cx="2292198" cy="475342"/>
            </a:xfrm>
            <a:prstGeom prst="homePlate">
              <a:avLst>
                <a:gd name="adj" fmla="val 17722"/>
              </a:avLst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080808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000000">
                  <a:alpha val="50000"/>
                </a:srgb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mtClean="0">
                  <a:solidFill>
                    <a:srgbClr val="080808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데이터 수집</a:t>
              </a:r>
              <a:endParaRPr kumimoji="1" lang="en-US" altLang="ko-KR" i="0" u="none" strike="noStrike" kern="1200" cap="none" spc="0" normalizeH="0" baseline="0" noProof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sp>
          <p:nvSpPr>
            <p:cNvPr id="8" name="AutoShape 74"/>
            <p:cNvSpPr>
              <a:spLocks noChangeArrowheads="1"/>
            </p:cNvSpPr>
            <p:nvPr/>
          </p:nvSpPr>
          <p:spPr bwMode="auto">
            <a:xfrm>
              <a:off x="3376360" y="2682859"/>
              <a:ext cx="4351980" cy="475342"/>
            </a:xfrm>
            <a:prstGeom prst="homePlate">
              <a:avLst>
                <a:gd name="adj" fmla="val 17722"/>
              </a:avLst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080808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000000">
                  <a:alpha val="50000"/>
                </a:srgb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mtClean="0">
                  <a:solidFill>
                    <a:srgbClr val="080808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데이터 분석</a:t>
              </a:r>
              <a:endParaRPr kumimoji="1" lang="ko-KR" altLang="en-US" i="0" u="none" strike="noStrike" kern="1200" cap="none" spc="0" normalizeH="0" baseline="0" noProof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sp>
          <p:nvSpPr>
            <p:cNvPr id="9" name="AutoShape 74"/>
            <p:cNvSpPr>
              <a:spLocks noChangeArrowheads="1"/>
            </p:cNvSpPr>
            <p:nvPr/>
          </p:nvSpPr>
          <p:spPr bwMode="auto">
            <a:xfrm>
              <a:off x="7779179" y="2681271"/>
              <a:ext cx="2399270" cy="475342"/>
            </a:xfrm>
            <a:prstGeom prst="homePlate">
              <a:avLst>
                <a:gd name="adj" fmla="val 17722"/>
              </a:avLst>
            </a:prstGeom>
            <a:solidFill>
              <a:schemeClr val="bg1">
                <a:lumMod val="85000"/>
              </a:schemeClr>
            </a:solidFill>
            <a:ln w="12700" algn="ctr">
              <a:solidFill>
                <a:srgbClr val="080808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000000">
                  <a:alpha val="50000"/>
                </a:srgbClr>
              </a:outerShdw>
            </a:effectLst>
          </p:spPr>
          <p:txBody>
            <a:bodyPr lIns="0" rIns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i="0" u="none" strike="noStrike" kern="1200" cap="none" spc="0" normalizeH="0" baseline="0" noProof="0" smtClean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분석 결과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047754" y="3240751"/>
              <a:ext cx="2187198" cy="27925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algn="ctr">
              <a:noFill/>
              <a:miter lim="800000"/>
              <a:headEnd/>
              <a:tailEnd/>
            </a:ln>
          </p:spPr>
          <p:txBody>
            <a:bodyPr wrap="none" lIns="18000" rIns="180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§"/>
              </a:pPr>
              <a:endParaRPr kumimoji="1" lang="ko-KR" altLang="en-US" sz="1000" kern="1200"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7781552" y="3258213"/>
              <a:ext cx="2308511" cy="27751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algn="ctr">
              <a:noFill/>
              <a:miter lim="800000"/>
              <a:headEnd/>
              <a:tailEnd/>
            </a:ln>
          </p:spPr>
          <p:txBody>
            <a:bodyPr wrap="none" lIns="18000" rIns="180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§"/>
              </a:pPr>
              <a:endParaRPr kumimoji="1" lang="ko-KR" altLang="en-US" sz="1000" kern="1200">
                <a:solidFill>
                  <a:srgbClr val="FF0000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12" name="Oval 14"/>
            <p:cNvSpPr>
              <a:spLocks noChangeArrowheads="1"/>
            </p:cNvSpPr>
            <p:nvPr/>
          </p:nvSpPr>
          <p:spPr bwMode="auto">
            <a:xfrm>
              <a:off x="1333921" y="3650486"/>
              <a:ext cx="1495546" cy="600075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80808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000000">
                  <a:alpha val="50000"/>
                </a:srgbClr>
              </a:outerShdw>
            </a:effectLst>
          </p:spPr>
          <p:txBody>
            <a:bodyPr lIns="18000" rIns="1800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smtClean="0">
                  <a:solidFill>
                    <a:srgbClr val="080808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Kaggle</a:t>
              </a:r>
              <a:r>
                <a:rPr kumimoji="1" lang="ko-KR" altLang="en-US" sz="1400" smtClean="0">
                  <a:solidFill>
                    <a:srgbClr val="080808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을 통한 </a:t>
              </a:r>
              <a:endParaRPr kumimoji="1" lang="en-US" altLang="ko-KR" sz="1400" smtClean="0">
                <a:solidFill>
                  <a:srgbClr val="080808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smtClean="0">
                  <a:solidFill>
                    <a:srgbClr val="080808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데이터 수집</a:t>
              </a:r>
              <a:endParaRPr kumimoji="1" lang="ko-KR" altLang="en-US" sz="1400" i="0" u="none" strike="noStrike" kern="1200" cap="none" spc="0" normalizeH="0" baseline="0" noProof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13" name="Oval 85"/>
            <p:cNvSpPr>
              <a:spLocks noChangeArrowheads="1"/>
            </p:cNvSpPr>
            <p:nvPr/>
          </p:nvSpPr>
          <p:spPr bwMode="auto">
            <a:xfrm>
              <a:off x="1336049" y="4541868"/>
              <a:ext cx="1495544" cy="600075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80808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000000">
                  <a:alpha val="50000"/>
                </a:srgbClr>
              </a:outerShdw>
            </a:effectLst>
          </p:spPr>
          <p:txBody>
            <a:bodyPr lIns="18000" rIns="1800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i="0" u="none" strike="noStrike" kern="1200" cap="none" spc="0" normalizeH="0" baseline="0" noProof="0" smtClean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수집된 데이터</a:t>
              </a:r>
              <a:endParaRPr kumimoji="1" lang="en-US" altLang="ko-KR" sz="1400" i="0" u="none" strike="noStrike" kern="1200" cap="none" spc="0" normalizeH="0" baseline="0" noProof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i="0" u="none" strike="noStrike" kern="1200" cap="none" spc="0" normalizeH="0" baseline="0" noProof="0" smtClean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 </a:t>
              </a:r>
              <a:r>
                <a:rPr kumimoji="1" lang="ko-KR" altLang="en-US" sz="1400" smtClean="0">
                  <a:solidFill>
                    <a:srgbClr val="080808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정의</a:t>
              </a:r>
              <a:endParaRPr kumimoji="1" lang="en-US" altLang="ko-KR" sz="1400" i="0" u="none" strike="noStrike" kern="1200" cap="none" spc="0" normalizeH="0" baseline="0" noProof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cxnSp>
          <p:nvCxnSpPr>
            <p:cNvPr id="14" name="AutoShape 92"/>
            <p:cNvCxnSpPr>
              <a:cxnSpLocks noChangeShapeType="1"/>
              <a:stCxn id="12" idx="2"/>
              <a:endCxn id="13" idx="0"/>
            </p:cNvCxnSpPr>
            <p:nvPr/>
          </p:nvCxnSpPr>
          <p:spPr bwMode="auto">
            <a:xfrm>
              <a:off x="2081694" y="4250561"/>
              <a:ext cx="2127" cy="291307"/>
            </a:xfrm>
            <a:prstGeom prst="straightConnector1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stealth" w="med" len="med"/>
            </a:ln>
          </p:spPr>
        </p:cxnSp>
        <p:cxnSp>
          <p:nvCxnSpPr>
            <p:cNvPr id="15" name="AutoShape 70"/>
            <p:cNvCxnSpPr>
              <a:cxnSpLocks noChangeShapeType="1"/>
              <a:stCxn id="13" idx="2"/>
              <a:endCxn id="16" idx="1"/>
            </p:cNvCxnSpPr>
            <p:nvPr/>
          </p:nvCxnSpPr>
          <p:spPr bwMode="auto">
            <a:xfrm rot="5400000" flipH="1" flipV="1">
              <a:off x="2477740" y="4245031"/>
              <a:ext cx="502992" cy="1290831"/>
            </a:xfrm>
            <a:prstGeom prst="bentConnector4">
              <a:avLst>
                <a:gd name="adj1" fmla="val -45448"/>
                <a:gd name="adj2" fmla="val 78965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stealth" w="med" len="med"/>
            </a:ln>
            <a:effectLst/>
          </p:spPr>
        </p:cxn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3374652" y="3244577"/>
              <a:ext cx="4292600" cy="27887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algn="ctr">
              <a:noFill/>
              <a:miter lim="800000"/>
              <a:headEnd/>
              <a:tailEnd/>
            </a:ln>
          </p:spPr>
          <p:txBody>
            <a:bodyPr wrap="none" lIns="18000" rIns="180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Char char="§"/>
              </a:pPr>
              <a:endParaRPr kumimoji="1" lang="ko-KR" altLang="en-US" sz="1000" kern="1200">
                <a:solidFill>
                  <a:srgbClr val="FF0000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3758067" y="3348388"/>
              <a:ext cx="955412" cy="724156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80808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000000">
                  <a:alpha val="50000"/>
                </a:srgbClr>
              </a:outerShdw>
            </a:effectLst>
          </p:spPr>
          <p:txBody>
            <a:bodyPr lIns="18000" rIns="1800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i="0" u="none" strike="noStrike" kern="120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Rix모던고딕 EB" panose="02020603020101020101" pitchFamily="18" charset="-127"/>
                  <a:ea typeface="Rix모던고딕 EB" panose="02020603020101020101" pitchFamily="18" charset="-127"/>
                </a:rPr>
                <a:t>오염물질</a:t>
              </a:r>
              <a:r>
                <a:rPr kumimoji="1" lang="ko-KR" altLang="en-US" sz="1400" i="0" u="none" strike="noStrike" kern="1200" cap="none" spc="0" normalizeH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Rix모던고딕 EB" panose="02020603020101020101" pitchFamily="18" charset="-127"/>
                  <a:ea typeface="Rix모던고딕 EB" panose="02020603020101020101" pitchFamily="18" charset="-127"/>
                </a:rPr>
                <a:t> </a:t>
              </a:r>
              <a:endParaRPr kumimoji="1" lang="en-US" altLang="ko-KR" sz="1400" i="0" u="none" strike="noStrike" kern="1200" cap="none" spc="0" normalizeH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Rix모던고딕 EB" panose="02020603020101020101" pitchFamily="18" charset="-127"/>
                <a:ea typeface="Rix모던고딕 EB" panose="02020603020101020101" pitchFamily="18" charset="-127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i="0" u="none" strike="noStrike" kern="1200" cap="none" spc="0" normalizeH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Rix모던고딕 EB" panose="02020603020101020101" pitchFamily="18" charset="-127"/>
                  <a:ea typeface="Rix모던고딕 EB" panose="02020603020101020101" pitchFamily="18" charset="-127"/>
                </a:rPr>
                <a:t>분류</a:t>
              </a:r>
              <a:endParaRPr kumimoji="1" lang="ko-KR" altLang="en-US" sz="140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ix모던고딕 EB" panose="02020603020101020101" pitchFamily="18" charset="-127"/>
                <a:ea typeface="Rix모던고딕 EB" panose="02020603020101020101" pitchFamily="18" charset="-127"/>
              </a:endParaRPr>
            </a:p>
          </p:txBody>
        </p:sp>
        <p:sp>
          <p:nvSpPr>
            <p:cNvPr id="18" name="Oval 85"/>
            <p:cNvSpPr>
              <a:spLocks noChangeArrowheads="1"/>
            </p:cNvSpPr>
            <p:nvPr/>
          </p:nvSpPr>
          <p:spPr bwMode="auto">
            <a:xfrm>
              <a:off x="3760194" y="4233684"/>
              <a:ext cx="955413" cy="724156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80808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000000">
                  <a:alpha val="50000"/>
                </a:srgbClr>
              </a:outerShdw>
            </a:effectLst>
          </p:spPr>
          <p:txBody>
            <a:bodyPr lIns="18000" rIns="18000" anchor="ctr"/>
            <a:lstStyle/>
            <a:p>
              <a:pPr lvl="0"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1400">
                  <a:solidFill>
                    <a:sysClr val="windowText" lastClr="000000"/>
                  </a:solidFill>
                  <a:latin typeface="Rix모던고딕 EB" panose="02020603020101020101" pitchFamily="18" charset="-127"/>
                  <a:ea typeface="Rix모던고딕 EB" panose="02020603020101020101" pitchFamily="18" charset="-127"/>
                </a:rPr>
                <a:t>샌서 </a:t>
              </a:r>
              <a:endParaRPr kumimoji="1" lang="en-US" altLang="ko-KR" sz="1400">
                <a:solidFill>
                  <a:sysClr val="windowText" lastClr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endParaRPr>
            </a:p>
            <a:p>
              <a:pPr lvl="0"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1400">
                  <a:solidFill>
                    <a:sysClr val="windowText" lastClr="000000"/>
                  </a:solidFill>
                  <a:latin typeface="Rix모던고딕 EB" panose="02020603020101020101" pitchFamily="18" charset="-127"/>
                  <a:ea typeface="Rix모던고딕 EB" panose="02020603020101020101" pitchFamily="18" charset="-127"/>
                </a:rPr>
                <a:t>데이터</a:t>
              </a:r>
              <a:endParaRPr kumimoji="1" lang="ko-KR" altLang="en-US" sz="1400">
                <a:solidFill>
                  <a:srgbClr val="FF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endParaRPr>
            </a:p>
          </p:txBody>
        </p:sp>
        <p:sp>
          <p:nvSpPr>
            <p:cNvPr id="19" name="Oval 86"/>
            <p:cNvSpPr>
              <a:spLocks noChangeArrowheads="1"/>
            </p:cNvSpPr>
            <p:nvPr/>
          </p:nvSpPr>
          <p:spPr bwMode="auto">
            <a:xfrm>
              <a:off x="3758067" y="5118980"/>
              <a:ext cx="955412" cy="724156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80808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000000">
                  <a:alpha val="50000"/>
                </a:srgbClr>
              </a:outerShdw>
            </a:effectLst>
          </p:spPr>
          <p:txBody>
            <a:bodyPr lIns="18000" rIns="1800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smtClean="0">
                  <a:solidFill>
                    <a:sysClr val="windowText" lastClr="000000"/>
                  </a:solidFill>
                  <a:latin typeface="Rix모던고딕 EB" panose="02020603020101020101" pitchFamily="18" charset="-127"/>
                  <a:ea typeface="Rix모던고딕 EB" panose="02020603020101020101" pitchFamily="18" charset="-127"/>
                </a:rPr>
                <a:t>샌서 </a:t>
              </a:r>
              <a:endParaRPr kumimoji="1" lang="en-US" altLang="ko-KR" sz="1400" smtClean="0">
                <a:solidFill>
                  <a:sysClr val="windowText" lastClr="000000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smtClean="0">
                  <a:solidFill>
                    <a:sysClr val="windowText" lastClr="000000"/>
                  </a:solidFill>
                  <a:latin typeface="Rix모던고딕 EB" panose="02020603020101020101" pitchFamily="18" charset="-127"/>
                  <a:ea typeface="Rix모던고딕 EB" panose="02020603020101020101" pitchFamily="18" charset="-127"/>
                </a:rPr>
                <a:t>데이터</a:t>
              </a:r>
              <a:endParaRPr kumimoji="1" lang="ko-KR" altLang="en-US" sz="140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ix모던고딕 EB" panose="02020603020101020101" pitchFamily="18" charset="-127"/>
                <a:ea typeface="Rix모던고딕 EB" panose="02020603020101020101" pitchFamily="18" charset="-127"/>
              </a:endParaRPr>
            </a:p>
          </p:txBody>
        </p:sp>
        <p:cxnSp>
          <p:nvCxnSpPr>
            <p:cNvPr id="22" name="AutoShape 92"/>
            <p:cNvCxnSpPr>
              <a:cxnSpLocks noChangeShapeType="1"/>
              <a:stCxn id="17" idx="2"/>
              <a:endCxn id="18" idx="0"/>
            </p:cNvCxnSpPr>
            <p:nvPr/>
          </p:nvCxnSpPr>
          <p:spPr bwMode="auto">
            <a:xfrm>
              <a:off x="4235773" y="4072544"/>
              <a:ext cx="2128" cy="161140"/>
            </a:xfrm>
            <a:prstGeom prst="straightConnector1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3" name="AutoShape 92"/>
            <p:cNvCxnSpPr>
              <a:cxnSpLocks noChangeShapeType="1"/>
              <a:stCxn id="18" idx="2"/>
              <a:endCxn id="19" idx="0"/>
            </p:cNvCxnSpPr>
            <p:nvPr/>
          </p:nvCxnSpPr>
          <p:spPr bwMode="auto">
            <a:xfrm flipH="1">
              <a:off x="4235773" y="4957840"/>
              <a:ext cx="2128" cy="161140"/>
            </a:xfrm>
            <a:prstGeom prst="straightConnector1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7" name="AutoShape 94"/>
            <p:cNvCxnSpPr>
              <a:cxnSpLocks noChangeShapeType="1"/>
              <a:stCxn id="37" idx="3"/>
              <a:endCxn id="11" idx="1"/>
            </p:cNvCxnSpPr>
            <p:nvPr/>
          </p:nvCxnSpPr>
          <p:spPr bwMode="auto">
            <a:xfrm flipV="1">
              <a:off x="6671550" y="4645769"/>
              <a:ext cx="1110002" cy="835289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stealth" w="med" len="med"/>
            </a:ln>
            <a:effectLst/>
          </p:spPr>
        </p:cxnSp>
        <p:sp>
          <p:nvSpPr>
            <p:cNvPr id="29" name="Oval 14"/>
            <p:cNvSpPr>
              <a:spLocks noChangeArrowheads="1"/>
            </p:cNvSpPr>
            <p:nvPr/>
          </p:nvSpPr>
          <p:spPr bwMode="auto">
            <a:xfrm>
              <a:off x="8186971" y="3480614"/>
              <a:ext cx="1495546" cy="769948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80808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000000">
                  <a:alpha val="50000"/>
                </a:srgbClr>
              </a:outerShdw>
            </a:effectLst>
          </p:spPr>
          <p:txBody>
            <a:bodyPr lIns="18000" rIns="18000" anchor="ctr"/>
            <a:lstStyle/>
            <a:p>
              <a:pPr marR="0" lvl="0" indent="0" algn="ctr" defTabSz="914400" eaLnBrk="1" fontAlgn="base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i="0" u="none" strike="noStrike" kern="1200" cap="none" spc="0" normalizeH="0" baseline="0" noProof="0" smtClean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오염물질과 상관관계가 높은 샌서값 발견</a:t>
              </a:r>
            </a:p>
          </p:txBody>
        </p:sp>
        <p:sp>
          <p:nvSpPr>
            <p:cNvPr id="30" name="Oval 85"/>
            <p:cNvSpPr>
              <a:spLocks noChangeArrowheads="1"/>
            </p:cNvSpPr>
            <p:nvPr/>
          </p:nvSpPr>
          <p:spPr bwMode="auto">
            <a:xfrm>
              <a:off x="8189099" y="4541868"/>
              <a:ext cx="1495544" cy="913533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80808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000000">
                  <a:alpha val="50000"/>
                </a:srgbClr>
              </a:outerShdw>
            </a:effectLst>
          </p:spPr>
          <p:txBody>
            <a:bodyPr lIns="18000" rIns="18000" anchor="ctr"/>
            <a:lstStyle/>
            <a:p>
              <a:pPr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smtClean="0">
                  <a:solidFill>
                    <a:srgbClr val="080808"/>
                  </a:solidFill>
                  <a:latin typeface="Rix모던고딕 EB" panose="02020603020101020101" pitchFamily="18" charset="-127"/>
                  <a:ea typeface="Rix모던고딕 EB" panose="02020603020101020101" pitchFamily="18" charset="-127"/>
                </a:rPr>
                <a:t>상관관계가 높은 데이터들에 대해 </a:t>
              </a:r>
              <a:r>
                <a:rPr kumimoji="1" lang="en-US" altLang="ko-KR" sz="1200" smtClean="0">
                  <a:solidFill>
                    <a:srgbClr val="080808"/>
                  </a:solidFill>
                  <a:latin typeface="Rix모던고딕 EB" panose="02020603020101020101" pitchFamily="18" charset="-127"/>
                  <a:ea typeface="Rix모던고딕 EB" panose="02020603020101020101" pitchFamily="18" charset="-127"/>
                </a:rPr>
                <a:t>Tabluea</a:t>
              </a:r>
              <a:r>
                <a:rPr kumimoji="1" lang="ko-KR" altLang="en-US" sz="1200" smtClean="0">
                  <a:solidFill>
                    <a:srgbClr val="080808"/>
                  </a:solidFill>
                  <a:latin typeface="Rix모던고딕 EB" panose="02020603020101020101" pitchFamily="18" charset="-127"/>
                  <a:ea typeface="Rix모던고딕 EB" panose="02020603020101020101" pitchFamily="18" charset="-127"/>
                </a:rPr>
                <a:t>를 활용한 </a:t>
              </a:r>
              <a:endParaRPr kumimoji="1" lang="en-US" altLang="ko-KR" sz="1200" smtClean="0">
                <a:solidFill>
                  <a:srgbClr val="080808"/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endParaRPr>
            </a:p>
            <a:p>
              <a:pPr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200" smtClean="0">
                  <a:solidFill>
                    <a:srgbClr val="080808"/>
                  </a:solidFill>
                  <a:latin typeface="Rix모던고딕 EB" panose="02020603020101020101" pitchFamily="18" charset="-127"/>
                  <a:ea typeface="Rix모던고딕 EB" panose="02020603020101020101" pitchFamily="18" charset="-127"/>
                </a:rPr>
                <a:t>시각화 구현</a:t>
              </a:r>
              <a:endParaRPr kumimoji="1" lang="ko-KR" altLang="en-US" sz="1200" i="0" u="none" strike="noStrike" kern="1200" cap="none" spc="0" normalizeH="0" baseline="0" noProof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Rix모던고딕 EB" panose="02020603020101020101" pitchFamily="18" charset="-127"/>
                <a:ea typeface="Rix모던고딕 EB" panose="02020603020101020101" pitchFamily="18" charset="-127"/>
              </a:endParaRPr>
            </a:p>
          </p:txBody>
        </p:sp>
        <p:cxnSp>
          <p:nvCxnSpPr>
            <p:cNvPr id="31" name="AutoShape 92"/>
            <p:cNvCxnSpPr>
              <a:cxnSpLocks noChangeShapeType="1"/>
              <a:stCxn id="29" idx="2"/>
              <a:endCxn id="30" idx="0"/>
            </p:cNvCxnSpPr>
            <p:nvPr/>
          </p:nvCxnSpPr>
          <p:spPr bwMode="auto">
            <a:xfrm>
              <a:off x="8934744" y="4250562"/>
              <a:ext cx="2127" cy="291306"/>
            </a:xfrm>
            <a:prstGeom prst="straightConnector1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stealth" w="med" len="med"/>
            </a:ln>
          </p:spPr>
        </p:cxnSp>
        <p:sp>
          <p:nvSpPr>
            <p:cNvPr id="35" name="Oval 14"/>
            <p:cNvSpPr>
              <a:spLocks noChangeArrowheads="1"/>
            </p:cNvSpPr>
            <p:nvPr/>
          </p:nvSpPr>
          <p:spPr bwMode="auto">
            <a:xfrm>
              <a:off x="4917396" y="3348388"/>
              <a:ext cx="1635804" cy="724156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80808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000000">
                  <a:alpha val="50000"/>
                </a:srgbClr>
              </a:outerShdw>
            </a:effectLst>
          </p:spPr>
          <p:txBody>
            <a:bodyPr lIns="18000" rIns="18000" anchor="ctr"/>
            <a:lstStyle/>
            <a:p>
              <a:pPr marL="177800" lvl="0" indent="-88900" fontAlgn="base" latinLnBrk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en-US" altLang="ko-KR" sz="1400" smtClean="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carbon_monoxide</a:t>
              </a:r>
            </a:p>
            <a:p>
              <a:pPr marL="177800" lvl="0" indent="-88900" fontAlgn="base" latinLnBrk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en-US" altLang="ko-KR" sz="1400" smtClean="0"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Benzene</a:t>
              </a:r>
            </a:p>
            <a:p>
              <a:pPr marL="177800" lvl="0" indent="-88900" fontAlgn="base" latinLnBrk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en-US" altLang="ko-KR" sz="1400"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nitrogen_oxides</a:t>
              </a:r>
              <a:endParaRPr kumimoji="1" lang="ko-KR" altLang="en-US" sz="140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36" name="Oval 85"/>
            <p:cNvSpPr>
              <a:spLocks noChangeArrowheads="1"/>
            </p:cNvSpPr>
            <p:nvPr/>
          </p:nvSpPr>
          <p:spPr bwMode="auto">
            <a:xfrm>
              <a:off x="4919522" y="4233684"/>
              <a:ext cx="1938197" cy="724156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80808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000000">
                  <a:alpha val="50000"/>
                </a:srgbClr>
              </a:outerShdw>
            </a:effectLst>
          </p:spPr>
          <p:txBody>
            <a:bodyPr lIns="18000" rIns="18000" anchor="ctr"/>
            <a:lstStyle/>
            <a:p>
              <a:pPr marL="177800" lvl="0" indent="-889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en-US" altLang="ko-KR" sz="120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5</a:t>
              </a:r>
              <a:r>
                <a:rPr kumimoji="1" lang="ko-KR" altLang="en-US" sz="120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개의 샌서값 수집</a:t>
              </a:r>
            </a:p>
            <a:p>
              <a:pPr marL="177800" lvl="0" indent="-889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ko-KR" altLang="en-US" sz="120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오염물질 발생량과</a:t>
              </a:r>
            </a:p>
            <a:p>
              <a:pPr marL="177800" lvl="0" indent="-889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ko-KR" altLang="en-US" sz="120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샌서값의 </a:t>
              </a:r>
              <a:r>
                <a:rPr kumimoji="1" lang="ko-KR" altLang="en-US" sz="1200" smtClean="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상관관계 분석</a:t>
              </a:r>
              <a:endParaRPr kumimoji="1" lang="ko-KR" altLang="en-US" sz="1200" kern="1200">
                <a:solidFill>
                  <a:srgbClr val="FF0000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37" name="Oval 86"/>
            <p:cNvSpPr>
              <a:spLocks noChangeArrowheads="1"/>
            </p:cNvSpPr>
            <p:nvPr/>
          </p:nvSpPr>
          <p:spPr bwMode="auto">
            <a:xfrm>
              <a:off x="4917395" y="5118980"/>
              <a:ext cx="1754155" cy="724156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80808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000000">
                  <a:alpha val="50000"/>
                </a:srgbClr>
              </a:outerShdw>
            </a:effectLst>
          </p:spPr>
          <p:txBody>
            <a:bodyPr lIns="18000" rIns="18000" anchor="ctr"/>
            <a:lstStyle/>
            <a:p>
              <a:pPr marL="177800" lvl="0" indent="-889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en-US" altLang="ko-KR" sz="120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2010</a:t>
              </a:r>
              <a:r>
                <a:rPr kumimoji="1" lang="ko-KR" altLang="en-US" sz="120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년도 </a:t>
              </a:r>
              <a:r>
                <a:rPr kumimoji="1" lang="en-US" altLang="ko-KR" sz="120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9</a:t>
              </a:r>
              <a:r>
                <a:rPr kumimoji="1" lang="ko-KR" altLang="en-US" sz="120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개월</a:t>
              </a:r>
              <a:endParaRPr kumimoji="1" lang="en-US" altLang="ko-KR" sz="1200">
                <a:solidFill>
                  <a:sysClr val="windowText" lastClr="000000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  <a:p>
              <a:pPr marL="88900" lv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120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  </a:t>
              </a:r>
              <a:r>
                <a:rPr kumimoji="1" lang="ko-KR" altLang="en-US" sz="120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데이터 수집</a:t>
              </a:r>
              <a:endParaRPr kumimoji="1" lang="en-US" altLang="ko-KR" sz="1200">
                <a:solidFill>
                  <a:sysClr val="windowText" lastClr="000000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  <a:p>
              <a:pPr marL="177800" lvl="0" indent="-889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en-US" altLang="ko-KR" sz="120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2011</a:t>
              </a:r>
              <a:r>
                <a:rPr kumimoji="1" lang="ko-KR" altLang="en-US" sz="120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년 </a:t>
              </a:r>
              <a:r>
                <a:rPr kumimoji="1" lang="en-US" altLang="ko-KR" sz="120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3</a:t>
              </a:r>
              <a:r>
                <a:rPr kumimoji="1" lang="ko-KR" altLang="en-US" sz="120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개월에 </a:t>
              </a:r>
              <a:endParaRPr kumimoji="1" lang="en-US" altLang="ko-KR" sz="1200">
                <a:solidFill>
                  <a:sysClr val="windowText" lastClr="000000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  <a:p>
              <a:pPr marL="88900" lv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120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  </a:t>
              </a:r>
              <a:r>
                <a:rPr kumimoji="1" lang="ko-KR" altLang="en-US" sz="120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대한 예측</a:t>
              </a:r>
              <a:endParaRPr kumimoji="1" lang="ko-KR" altLang="en-US" sz="1200">
                <a:solidFill>
                  <a:srgbClr val="FF0000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cxnSp>
          <p:nvCxnSpPr>
            <p:cNvPr id="40" name="AutoShape 92"/>
            <p:cNvCxnSpPr>
              <a:cxnSpLocks noChangeShapeType="1"/>
              <a:stCxn id="17" idx="3"/>
              <a:endCxn id="35" idx="1"/>
            </p:cNvCxnSpPr>
            <p:nvPr/>
          </p:nvCxnSpPr>
          <p:spPr bwMode="auto">
            <a:xfrm>
              <a:off x="4713479" y="3710466"/>
              <a:ext cx="203917" cy="0"/>
            </a:xfrm>
            <a:prstGeom prst="straightConnector1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med" len="med"/>
            </a:ln>
          </p:spPr>
        </p:cxnSp>
        <p:cxnSp>
          <p:nvCxnSpPr>
            <p:cNvPr id="41" name="AutoShape 92"/>
            <p:cNvCxnSpPr>
              <a:cxnSpLocks noChangeShapeType="1"/>
              <a:stCxn id="18" idx="3"/>
              <a:endCxn id="36" idx="1"/>
            </p:cNvCxnSpPr>
            <p:nvPr/>
          </p:nvCxnSpPr>
          <p:spPr bwMode="auto">
            <a:xfrm>
              <a:off x="4715607" y="4595762"/>
              <a:ext cx="203915" cy="0"/>
            </a:xfrm>
            <a:prstGeom prst="straightConnector1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med" len="med"/>
            </a:ln>
          </p:spPr>
        </p:cxnSp>
        <p:cxnSp>
          <p:nvCxnSpPr>
            <p:cNvPr id="42" name="AutoShape 92"/>
            <p:cNvCxnSpPr>
              <a:cxnSpLocks noChangeShapeType="1"/>
              <a:stCxn id="19" idx="3"/>
              <a:endCxn id="37" idx="1"/>
            </p:cNvCxnSpPr>
            <p:nvPr/>
          </p:nvCxnSpPr>
          <p:spPr bwMode="auto">
            <a:xfrm>
              <a:off x="4713479" y="5481058"/>
              <a:ext cx="203916" cy="0"/>
            </a:xfrm>
            <a:prstGeom prst="straightConnector1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88427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00B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31555" y="2319635"/>
            <a:ext cx="9728946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1500" b="0" cap="none" spc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2. </a:t>
            </a:r>
            <a:r>
              <a:rPr lang="ko-KR" altLang="en-US" sz="11500" b="0" cap="none" spc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데이터 분석</a:t>
            </a:r>
            <a:endParaRPr lang="en-US" altLang="ko-KR" sz="11500" b="0" cap="none" spc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811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33575" y="290810"/>
            <a:ext cx="85331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수집된 데이터에 대한 정의</a:t>
            </a:r>
            <a:endParaRPr lang="en-US" altLang="ko-KR" sz="5400" b="0" cap="none" spc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380090"/>
              </p:ext>
            </p:extLst>
          </p:nvPr>
        </p:nvGraphicFramePr>
        <p:xfrm>
          <a:off x="647700" y="1410045"/>
          <a:ext cx="10906125" cy="5194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6025">
                  <a:extLst>
                    <a:ext uri="{9D8B030D-6E8A-4147-A177-3AD203B41FA5}">
                      <a16:colId xmlns:a16="http://schemas.microsoft.com/office/drawing/2014/main" val="1223072632"/>
                    </a:ext>
                  </a:extLst>
                </a:gridCol>
                <a:gridCol w="5657850">
                  <a:extLst>
                    <a:ext uri="{9D8B030D-6E8A-4147-A177-3AD203B41FA5}">
                      <a16:colId xmlns:a16="http://schemas.microsoft.com/office/drawing/2014/main" val="1240376932"/>
                    </a:ext>
                  </a:extLst>
                </a:gridCol>
                <a:gridCol w="2762250">
                  <a:extLst>
                    <a:ext uri="{9D8B030D-6E8A-4147-A177-3AD203B41FA5}">
                      <a16:colId xmlns:a16="http://schemas.microsoft.com/office/drawing/2014/main" val="3346166560"/>
                    </a:ext>
                  </a:extLst>
                </a:gridCol>
              </a:tblGrid>
              <a:tr h="3491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데이터명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의미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데이터 타입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669204"/>
                  </a:ext>
                </a:extLst>
              </a:tr>
              <a:tr h="3491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smtClean="0">
                          <a:solidFill>
                            <a:srgbClr val="FF0000"/>
                          </a:solidFill>
                        </a:rPr>
                        <a:t>date_time</a:t>
                      </a:r>
                      <a:endParaRPr lang="ko-KR" altLang="en-US" sz="1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INT64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408372"/>
                  </a:ext>
                </a:extLst>
              </a:tr>
              <a:tr h="3491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smtClean="0">
                          <a:solidFill>
                            <a:srgbClr val="FF0000"/>
                          </a:solidFill>
                        </a:rPr>
                        <a:t>carbon_monoxide</a:t>
                      </a:r>
                      <a:endParaRPr lang="ko-KR" altLang="en-US" sz="1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smtClean="0">
                          <a:solidFill>
                            <a:schemeClr val="tx1"/>
                          </a:solidFill>
                        </a:rPr>
                        <a:t>일산화 탄소의 발생량</a:t>
                      </a:r>
                      <a:endParaRPr lang="ko-KR" altLang="en-US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5512684"/>
                  </a:ext>
                </a:extLst>
              </a:tr>
              <a:tr h="3491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smtClean="0">
                          <a:solidFill>
                            <a:srgbClr val="FF0000"/>
                          </a:solidFill>
                        </a:rPr>
                        <a:t>benzene	</a:t>
                      </a:r>
                      <a:endParaRPr lang="ko-KR" altLang="en-US" sz="1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smtClean="0">
                          <a:solidFill>
                            <a:schemeClr val="tx1"/>
                          </a:solidFill>
                        </a:rPr>
                        <a:t>휘발성 액체 탄화수소의 발생량</a:t>
                      </a:r>
                      <a:endParaRPr lang="ko-KR" altLang="en-US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1518582"/>
                  </a:ext>
                </a:extLst>
              </a:tr>
              <a:tr h="3491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smtClean="0">
                          <a:solidFill>
                            <a:srgbClr val="FF0000"/>
                          </a:solidFill>
                        </a:rPr>
                        <a:t>nitrogen_oxides</a:t>
                      </a:r>
                      <a:endParaRPr lang="ko-KR" altLang="en-US" sz="1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smtClean="0">
                          <a:solidFill>
                            <a:schemeClr val="tx1"/>
                          </a:solidFill>
                        </a:rPr>
                        <a:t>질소 산화물의 발생량</a:t>
                      </a:r>
                      <a:endParaRPr lang="ko-KR" altLang="en-US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2934765"/>
                  </a:ext>
                </a:extLst>
              </a:tr>
              <a:tr h="6731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smtClean="0">
                          <a:solidFill>
                            <a:srgbClr val="FF0000"/>
                          </a:solidFill>
                        </a:rPr>
                        <a:t>Sensor_1</a:t>
                      </a:r>
                      <a:endParaRPr lang="ko-KR" altLang="en-US" sz="1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smtClean="0">
                          <a:solidFill>
                            <a:schemeClr val="tx1"/>
                          </a:solidFill>
                        </a:rPr>
                        <a:t>산화주석에 대한 시간당 평균 센서</a:t>
                      </a:r>
                      <a:r>
                        <a:rPr lang="ko-KR" altLang="en-US" sz="1800" baseline="0" smtClean="0">
                          <a:solidFill>
                            <a:schemeClr val="tx1"/>
                          </a:solidFill>
                        </a:rPr>
                        <a:t> 측정값</a:t>
                      </a:r>
                      <a:endParaRPr lang="en-US" altLang="ko-KR" sz="1800" baseline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80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800" smtClean="0">
                          <a:solidFill>
                            <a:schemeClr val="tx1"/>
                          </a:solidFill>
                        </a:rPr>
                        <a:t>명목상 </a:t>
                      </a:r>
                      <a:r>
                        <a:rPr lang="en-US" altLang="ko-KR" sz="1800" smtClean="0">
                          <a:solidFill>
                            <a:schemeClr val="tx1"/>
                          </a:solidFill>
                        </a:rPr>
                        <a:t>CO </a:t>
                      </a:r>
                      <a:r>
                        <a:rPr lang="ko-KR" altLang="en-US" sz="1800" smtClean="0">
                          <a:solidFill>
                            <a:schemeClr val="tx1"/>
                          </a:solidFill>
                        </a:rPr>
                        <a:t>대상</a:t>
                      </a:r>
                      <a:r>
                        <a:rPr lang="en-US" altLang="ko-KR" sz="180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float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5289877"/>
                  </a:ext>
                </a:extLst>
              </a:tr>
              <a:tr h="6731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smtClean="0">
                          <a:solidFill>
                            <a:srgbClr val="FF0000"/>
                          </a:solidFill>
                        </a:rPr>
                        <a:t>Sensor_2</a:t>
                      </a:r>
                      <a:endParaRPr lang="ko-KR" altLang="en-US" sz="1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smtClean="0">
                          <a:solidFill>
                            <a:schemeClr val="tx1"/>
                          </a:solidFill>
                        </a:rPr>
                        <a:t>Titania</a:t>
                      </a:r>
                      <a:r>
                        <a:rPr lang="ko-KR" altLang="en-US" sz="1800" smtClean="0">
                          <a:solidFill>
                            <a:schemeClr val="tx1"/>
                          </a:solidFill>
                        </a:rPr>
                        <a:t>에</a:t>
                      </a:r>
                      <a:r>
                        <a:rPr lang="en-US" altLang="ko-KR" sz="180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800" smtClean="0">
                          <a:solidFill>
                            <a:schemeClr val="tx1"/>
                          </a:solidFill>
                        </a:rPr>
                        <a:t>대한</a:t>
                      </a:r>
                      <a:r>
                        <a:rPr lang="en-US" altLang="ko-KR" sz="180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800" smtClean="0">
                          <a:solidFill>
                            <a:schemeClr val="tx1"/>
                          </a:solidFill>
                        </a:rPr>
                        <a:t>시간당 평균 센서 측정값</a:t>
                      </a:r>
                      <a:endParaRPr lang="en-US" altLang="ko-KR" sz="180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80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800" smtClean="0">
                          <a:solidFill>
                            <a:schemeClr val="tx1"/>
                          </a:solidFill>
                        </a:rPr>
                        <a:t>명목상 </a:t>
                      </a:r>
                      <a:r>
                        <a:rPr lang="en-US" altLang="ko-KR" sz="1800" smtClean="0">
                          <a:solidFill>
                            <a:schemeClr val="tx1"/>
                          </a:solidFill>
                        </a:rPr>
                        <a:t>NMHC </a:t>
                      </a:r>
                      <a:r>
                        <a:rPr lang="ko-KR" altLang="en-US" sz="1800" smtClean="0">
                          <a:solidFill>
                            <a:schemeClr val="tx1"/>
                          </a:solidFill>
                        </a:rPr>
                        <a:t>대상</a:t>
                      </a:r>
                      <a:r>
                        <a:rPr lang="en-US" altLang="ko-KR" sz="180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float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4221362"/>
                  </a:ext>
                </a:extLst>
              </a:tr>
              <a:tr h="6731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smtClean="0">
                          <a:solidFill>
                            <a:srgbClr val="FF0000"/>
                          </a:solidFill>
                        </a:rPr>
                        <a:t>Sensor_3</a:t>
                      </a:r>
                      <a:endParaRPr lang="ko-KR" altLang="en-US" sz="1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smtClean="0">
                          <a:solidFill>
                            <a:schemeClr val="tx1"/>
                          </a:solidFill>
                        </a:rPr>
                        <a:t>산화 텅스텐에 대한</a:t>
                      </a:r>
                      <a:r>
                        <a:rPr lang="en-US" altLang="ko-KR" sz="180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800" smtClean="0">
                          <a:solidFill>
                            <a:schemeClr val="tx1"/>
                          </a:solidFill>
                        </a:rPr>
                        <a:t>시간당 평균 센서 측정값</a:t>
                      </a:r>
                      <a:endParaRPr lang="en-US" altLang="ko-KR" sz="180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80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800" smtClean="0">
                          <a:solidFill>
                            <a:schemeClr val="tx1"/>
                          </a:solidFill>
                        </a:rPr>
                        <a:t>명목상 </a:t>
                      </a:r>
                      <a:r>
                        <a:rPr lang="en-US" altLang="ko-KR" sz="1800" smtClean="0">
                          <a:solidFill>
                            <a:schemeClr val="tx1"/>
                          </a:solidFill>
                        </a:rPr>
                        <a:t>NOx </a:t>
                      </a:r>
                      <a:r>
                        <a:rPr lang="ko-KR" altLang="en-US" sz="1800" smtClean="0">
                          <a:solidFill>
                            <a:schemeClr val="tx1"/>
                          </a:solidFill>
                        </a:rPr>
                        <a:t>대상</a:t>
                      </a:r>
                      <a:r>
                        <a:rPr lang="en-US" altLang="ko-KR" sz="180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float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1720060"/>
                  </a:ext>
                </a:extLst>
              </a:tr>
              <a:tr h="6731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smtClean="0">
                          <a:solidFill>
                            <a:srgbClr val="FF0000"/>
                          </a:solidFill>
                        </a:rPr>
                        <a:t>Sensor_4</a:t>
                      </a:r>
                      <a:endParaRPr lang="ko-KR" altLang="en-US" sz="1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smtClean="0">
                          <a:solidFill>
                            <a:schemeClr val="tx1"/>
                          </a:solidFill>
                        </a:rPr>
                        <a:t>산화 텅스텐에 대한</a:t>
                      </a:r>
                      <a:r>
                        <a:rPr lang="en-US" altLang="ko-KR" sz="180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800" smtClean="0">
                          <a:solidFill>
                            <a:schemeClr val="tx1"/>
                          </a:solidFill>
                        </a:rPr>
                        <a:t>시간당 평균 센서 측정값</a:t>
                      </a:r>
                      <a:endParaRPr lang="en-US" altLang="ko-KR" sz="180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80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800" smtClean="0">
                          <a:solidFill>
                            <a:schemeClr val="tx1"/>
                          </a:solidFill>
                        </a:rPr>
                        <a:t>명목상 </a:t>
                      </a:r>
                      <a:r>
                        <a:rPr lang="en-US" altLang="ko-KR" sz="1800" smtClean="0">
                          <a:solidFill>
                            <a:schemeClr val="tx1"/>
                          </a:solidFill>
                        </a:rPr>
                        <a:t>NO2 </a:t>
                      </a:r>
                      <a:r>
                        <a:rPr lang="ko-KR" altLang="en-US" sz="1800" smtClean="0">
                          <a:solidFill>
                            <a:schemeClr val="tx1"/>
                          </a:solidFill>
                        </a:rPr>
                        <a:t>대상</a:t>
                      </a:r>
                      <a:r>
                        <a:rPr lang="en-US" altLang="ko-KR" sz="180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float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156927"/>
                  </a:ext>
                </a:extLst>
              </a:tr>
              <a:tr h="6731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smtClean="0">
                          <a:solidFill>
                            <a:srgbClr val="FF0000"/>
                          </a:solidFill>
                        </a:rPr>
                        <a:t>Sensor_5</a:t>
                      </a:r>
                      <a:endParaRPr lang="ko-KR" altLang="en-US" sz="1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smtClean="0">
                          <a:solidFill>
                            <a:schemeClr val="tx1"/>
                          </a:solidFill>
                        </a:rPr>
                        <a:t>산화인듐에 대한</a:t>
                      </a:r>
                      <a:r>
                        <a:rPr lang="en-US" altLang="ko-KR" sz="180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800" smtClean="0">
                          <a:solidFill>
                            <a:schemeClr val="tx1"/>
                          </a:solidFill>
                        </a:rPr>
                        <a:t>시간당 평균 센서 측정값</a:t>
                      </a:r>
                      <a:endParaRPr lang="en-US" altLang="ko-KR" sz="180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80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800" smtClean="0">
                          <a:solidFill>
                            <a:schemeClr val="tx1"/>
                          </a:solidFill>
                        </a:rPr>
                        <a:t>명목상 </a:t>
                      </a:r>
                      <a:r>
                        <a:rPr lang="en-US" altLang="ko-KR" sz="1800" smtClean="0">
                          <a:solidFill>
                            <a:schemeClr val="tx1"/>
                          </a:solidFill>
                        </a:rPr>
                        <a:t>O3 </a:t>
                      </a:r>
                      <a:r>
                        <a:rPr lang="ko-KR" altLang="en-US" sz="1800" smtClean="0">
                          <a:solidFill>
                            <a:schemeClr val="tx1"/>
                          </a:solidFill>
                        </a:rPr>
                        <a:t>대상</a:t>
                      </a:r>
                      <a:r>
                        <a:rPr lang="en-US" altLang="ko-KR" sz="180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float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415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88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2D050"/>
            </a:gs>
            <a:gs pos="41000">
              <a:schemeClr val="accent4">
                <a:lumMod val="40000"/>
                <a:lumOff val="60000"/>
              </a:schemeClr>
            </a:gs>
            <a:gs pos="78000">
              <a:srgbClr val="D8C9C6"/>
            </a:gs>
            <a:gs pos="100000">
              <a:srgbClr val="AFD7D9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2"/>
          <p:cNvSpPr/>
          <p:nvPr/>
        </p:nvSpPr>
        <p:spPr>
          <a:xfrm>
            <a:off x="247650" y="224458"/>
            <a:ext cx="11706225" cy="1036983"/>
          </a:xfrm>
          <a:prstGeom prst="rect">
            <a:avLst/>
          </a:prstGeom>
          <a:pattFill prst="lgCheck">
            <a:fgClr>
              <a:schemeClr val="accent1"/>
            </a:fgClr>
            <a:bgClr>
              <a:schemeClr val="bg1"/>
            </a:bgClr>
          </a:patt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직사각형 5"/>
          <p:cNvSpPr/>
          <p:nvPr/>
        </p:nvSpPr>
        <p:spPr>
          <a:xfrm>
            <a:off x="2619375" y="419783"/>
            <a:ext cx="754524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DoubleWave1">
              <a:avLst/>
            </a:prstTxWarp>
            <a:spAutoFit/>
          </a:bodyPr>
          <a:lstStyle/>
          <a:p>
            <a:pPr algn="ctr"/>
            <a:r>
              <a:rPr lang="en-US" altLang="ko-KR" sz="3600" b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Cabon </a:t>
            </a:r>
            <a:r>
              <a:rPr lang="en-US" altLang="ko-KR" sz="36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Monoxide(5 sensor)</a:t>
            </a:r>
            <a:endParaRPr lang="en-US" altLang="ko-KR" sz="3600" b="1" cap="none" spc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025" y="1600200"/>
            <a:ext cx="3371850" cy="1533525"/>
          </a:xfrm>
          <a:prstGeom prst="rect">
            <a:avLst/>
          </a:prstGeom>
          <a:effectLst>
            <a:softEdge rad="228600"/>
          </a:effectLst>
        </p:spPr>
      </p:pic>
      <p:sp>
        <p:nvSpPr>
          <p:cNvPr id="9" name="직사각형 8"/>
          <p:cNvSpPr/>
          <p:nvPr/>
        </p:nvSpPr>
        <p:spPr>
          <a:xfrm>
            <a:off x="8582024" y="3133725"/>
            <a:ext cx="3514725" cy="31085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800" b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Cabon Monoxide</a:t>
            </a:r>
            <a:r>
              <a:rPr lang="ko-KR" altLang="en-US" sz="2800" b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의 발생량에 대한 </a:t>
            </a:r>
            <a:endParaRPr lang="en-US" altLang="ko-KR" sz="2800" b="1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ko-KR" altLang="en-US" sz="2800" b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추세선과 </a:t>
            </a:r>
            <a:r>
              <a:rPr lang="en-US" altLang="ko-KR" sz="2800" b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</a:t>
            </a:r>
            <a:r>
              <a:rPr lang="ko-KR" altLang="en-US" sz="2800" b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개의 </a:t>
            </a:r>
            <a:endParaRPr lang="en-US" altLang="ko-KR" sz="2800" b="1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ko-KR" altLang="en-US" sz="2800" b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샌서값들의 </a:t>
            </a:r>
            <a:endParaRPr lang="en-US" altLang="ko-KR" sz="2800" b="1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ko-KR" altLang="en-US" sz="2800" b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추세선을 </a:t>
            </a:r>
            <a:endParaRPr lang="en-US" altLang="ko-KR" sz="2800" b="1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ko-KR" altLang="en-US" sz="2800" b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시각화하고 </a:t>
            </a:r>
            <a:endParaRPr lang="en-US" altLang="ko-KR" sz="2800" b="1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ko-KR" altLang="en-US" sz="2800" b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상관관계를 분석</a:t>
            </a:r>
            <a:endParaRPr lang="en-US" altLang="ko-KR" sz="2800" b="1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1600200"/>
            <a:ext cx="8334375" cy="464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94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2D050"/>
            </a:gs>
            <a:gs pos="41000">
              <a:schemeClr val="accent4">
                <a:lumMod val="40000"/>
                <a:lumOff val="60000"/>
              </a:schemeClr>
            </a:gs>
            <a:gs pos="78000">
              <a:srgbClr val="D8C9C6"/>
            </a:gs>
            <a:gs pos="100000">
              <a:srgbClr val="AFD7D9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2"/>
          <p:cNvSpPr/>
          <p:nvPr/>
        </p:nvSpPr>
        <p:spPr>
          <a:xfrm>
            <a:off x="247650" y="224458"/>
            <a:ext cx="11706225" cy="1036983"/>
          </a:xfrm>
          <a:prstGeom prst="rect">
            <a:avLst/>
          </a:prstGeom>
          <a:pattFill prst="lgCheck">
            <a:fgClr>
              <a:schemeClr val="accent1"/>
            </a:fgClr>
            <a:bgClr>
              <a:schemeClr val="bg1"/>
            </a:bgClr>
          </a:patt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직사각형 2"/>
          <p:cNvSpPr/>
          <p:nvPr/>
        </p:nvSpPr>
        <p:spPr>
          <a:xfrm>
            <a:off x="2619375" y="419783"/>
            <a:ext cx="754524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Wave2">
              <a:avLst/>
            </a:prstTxWarp>
            <a:spAutoFit/>
          </a:bodyPr>
          <a:lstStyle/>
          <a:p>
            <a:pPr algn="ctr"/>
            <a:r>
              <a:rPr lang="en-US" altLang="ko-KR" sz="36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Cabon Monoxide(correlation)</a:t>
            </a:r>
            <a:endParaRPr lang="en-US" altLang="ko-KR" sz="3600" b="1" cap="none" spc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025" y="1600200"/>
            <a:ext cx="3371850" cy="1533525"/>
          </a:xfrm>
          <a:prstGeom prst="rect">
            <a:avLst/>
          </a:prstGeom>
          <a:effectLst>
            <a:softEdge rad="228600"/>
          </a:effectLst>
        </p:spPr>
      </p:pic>
      <p:sp>
        <p:nvSpPr>
          <p:cNvPr id="5" name="직사각형 4"/>
          <p:cNvSpPr/>
          <p:nvPr/>
        </p:nvSpPr>
        <p:spPr>
          <a:xfrm>
            <a:off x="8582024" y="3133725"/>
            <a:ext cx="3533775" cy="31085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800" b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Cabon Monoxide</a:t>
            </a:r>
            <a:r>
              <a:rPr lang="ko-KR" altLang="en-US" sz="2800" b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의 발생량에 대한 </a:t>
            </a:r>
            <a:endParaRPr lang="en-US" altLang="ko-KR" sz="2800" b="1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ko-KR" altLang="en-US" sz="2800" b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추세선과 비교적 </a:t>
            </a:r>
            <a:endParaRPr lang="en-US" altLang="ko-KR" sz="2800" b="1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ko-KR" altLang="en-US" sz="2800" b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상관도가 높은 </a:t>
            </a:r>
            <a:endParaRPr lang="en-US" altLang="ko-KR" sz="2800" b="1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en-US" altLang="ko-KR" sz="2800" b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  <a:r>
              <a:rPr lang="ko-KR" altLang="en-US" sz="2800" b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개의 샌서값들을 </a:t>
            </a:r>
            <a:endParaRPr lang="en-US" altLang="ko-KR" sz="2800" b="1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ko-KR" altLang="en-US" sz="2800" b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조합하여 추세선을 </a:t>
            </a:r>
            <a:endParaRPr lang="en-US" altLang="ko-KR" sz="2800" b="1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ko-KR" altLang="en-US" sz="2800" b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시각화</a:t>
            </a:r>
            <a:endParaRPr lang="en-US" altLang="ko-KR" sz="2800" b="1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1600200"/>
            <a:ext cx="8334375" cy="464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25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2D050"/>
            </a:gs>
            <a:gs pos="41000">
              <a:schemeClr val="accent4">
                <a:lumMod val="40000"/>
                <a:lumOff val="60000"/>
              </a:schemeClr>
            </a:gs>
            <a:gs pos="78000">
              <a:srgbClr val="D8C9C6"/>
            </a:gs>
            <a:gs pos="100000">
              <a:srgbClr val="AFD7D9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2"/>
          <p:cNvSpPr/>
          <p:nvPr/>
        </p:nvSpPr>
        <p:spPr>
          <a:xfrm>
            <a:off x="247650" y="224458"/>
            <a:ext cx="11706225" cy="1036983"/>
          </a:xfrm>
          <a:prstGeom prst="rect">
            <a:avLst/>
          </a:prstGeom>
          <a:pattFill prst="lgCheck">
            <a:fgClr>
              <a:schemeClr val="accent1"/>
            </a:fgClr>
            <a:bgClr>
              <a:schemeClr val="bg1"/>
            </a:bgClr>
          </a:patt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직사각형 2"/>
          <p:cNvSpPr/>
          <p:nvPr/>
        </p:nvSpPr>
        <p:spPr>
          <a:xfrm>
            <a:off x="2619375" y="419783"/>
            <a:ext cx="754524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Wave2">
              <a:avLst/>
            </a:prstTxWarp>
            <a:spAutoFit/>
          </a:bodyPr>
          <a:lstStyle/>
          <a:p>
            <a:pPr algn="ctr"/>
            <a:r>
              <a:rPr lang="en-US" altLang="ko-KR" sz="3600" b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Benzene(5 </a:t>
            </a:r>
            <a:r>
              <a:rPr lang="en-US" altLang="ko-KR" sz="36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sensor)</a:t>
            </a:r>
            <a:endParaRPr lang="en-US" altLang="ko-KR" sz="3600" b="1" cap="none" spc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025" y="1600200"/>
            <a:ext cx="3371850" cy="1533525"/>
          </a:xfrm>
          <a:prstGeom prst="rect">
            <a:avLst/>
          </a:prstGeom>
          <a:effectLst>
            <a:softEdge rad="228600"/>
          </a:effectLst>
        </p:spPr>
      </p:pic>
      <p:sp>
        <p:nvSpPr>
          <p:cNvPr id="5" name="직사각형 4"/>
          <p:cNvSpPr/>
          <p:nvPr/>
        </p:nvSpPr>
        <p:spPr>
          <a:xfrm>
            <a:off x="8582024" y="3133725"/>
            <a:ext cx="3533775" cy="31085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800" b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Benzene</a:t>
            </a:r>
            <a:r>
              <a:rPr lang="ko-KR" altLang="en-US" sz="2800" b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의 </a:t>
            </a:r>
            <a:endParaRPr lang="en-US" altLang="ko-KR" sz="2800" b="1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ko-KR" altLang="en-US" sz="2800" b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발생량에 </a:t>
            </a:r>
            <a:r>
              <a:rPr lang="ko-KR" altLang="en-US" sz="28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대한 </a:t>
            </a:r>
            <a:endParaRPr lang="en-US" altLang="ko-KR" sz="2800" b="1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ko-KR" altLang="en-US" sz="28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추세선과 </a:t>
            </a:r>
            <a:r>
              <a:rPr lang="en-US" altLang="ko-KR" sz="28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</a:t>
            </a:r>
            <a:r>
              <a:rPr lang="ko-KR" altLang="en-US" sz="28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개의 </a:t>
            </a:r>
            <a:endParaRPr lang="en-US" altLang="ko-KR" sz="2800" b="1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ko-KR" altLang="en-US" sz="28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샌서값들의 </a:t>
            </a:r>
            <a:endParaRPr lang="en-US" altLang="ko-KR" sz="2800" b="1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ko-KR" altLang="en-US" sz="28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추세선을 </a:t>
            </a:r>
            <a:endParaRPr lang="en-US" altLang="ko-KR" sz="2800" b="1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ko-KR" altLang="en-US" sz="28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시각화하고 </a:t>
            </a:r>
            <a:endParaRPr lang="en-US" altLang="ko-KR" sz="2800" b="1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ko-KR" altLang="en-US" sz="28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상관관계를 분석</a:t>
            </a:r>
            <a:endParaRPr lang="en-US" altLang="ko-KR" sz="2800" b="1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1600200"/>
            <a:ext cx="8334373" cy="464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58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2D050"/>
            </a:gs>
            <a:gs pos="41000">
              <a:schemeClr val="accent4">
                <a:lumMod val="40000"/>
                <a:lumOff val="60000"/>
              </a:schemeClr>
            </a:gs>
            <a:gs pos="78000">
              <a:srgbClr val="D8C9C6"/>
            </a:gs>
            <a:gs pos="100000">
              <a:srgbClr val="AFD7D9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2"/>
          <p:cNvSpPr/>
          <p:nvPr/>
        </p:nvSpPr>
        <p:spPr>
          <a:xfrm>
            <a:off x="247650" y="224458"/>
            <a:ext cx="11706225" cy="1036983"/>
          </a:xfrm>
          <a:prstGeom prst="rect">
            <a:avLst/>
          </a:prstGeom>
          <a:pattFill prst="lgCheck">
            <a:fgClr>
              <a:schemeClr val="accent1"/>
            </a:fgClr>
            <a:bgClr>
              <a:schemeClr val="bg1"/>
            </a:bgClr>
          </a:patt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직사각형 2"/>
          <p:cNvSpPr/>
          <p:nvPr/>
        </p:nvSpPr>
        <p:spPr>
          <a:xfrm>
            <a:off x="2619375" y="419783"/>
            <a:ext cx="754524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Wave2">
              <a:avLst/>
            </a:prstTxWarp>
            <a:spAutoFit/>
          </a:bodyPr>
          <a:lstStyle/>
          <a:p>
            <a:pPr algn="ctr"/>
            <a:r>
              <a:rPr lang="en-US" altLang="ko-KR" sz="36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Benzene(correlation)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025" y="1600200"/>
            <a:ext cx="3371850" cy="1533525"/>
          </a:xfrm>
          <a:prstGeom prst="rect">
            <a:avLst/>
          </a:prstGeom>
          <a:effectLst>
            <a:softEdge rad="228600"/>
          </a:effectLst>
        </p:spPr>
      </p:pic>
      <p:sp>
        <p:nvSpPr>
          <p:cNvPr id="5" name="직사각형 4"/>
          <p:cNvSpPr/>
          <p:nvPr/>
        </p:nvSpPr>
        <p:spPr>
          <a:xfrm>
            <a:off x="8582024" y="3133725"/>
            <a:ext cx="3533775" cy="31085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800" b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Benzene</a:t>
            </a:r>
            <a:r>
              <a:rPr lang="ko-KR" altLang="en-US" sz="2800" b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의 </a:t>
            </a:r>
            <a:endParaRPr lang="en-US" altLang="ko-KR" sz="2800" b="1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ko-KR" altLang="en-US" sz="2800" b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발생량에 대한 </a:t>
            </a:r>
            <a:endParaRPr lang="en-US" altLang="ko-KR" sz="2800" b="1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ko-KR" altLang="en-US" sz="2800" b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추세선과 비교적 </a:t>
            </a:r>
            <a:endParaRPr lang="en-US" altLang="ko-KR" sz="2800" b="1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ko-KR" altLang="en-US" sz="2800" b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상관도가 높은 </a:t>
            </a:r>
            <a:endParaRPr lang="en-US" altLang="ko-KR" sz="2800" b="1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en-US" altLang="ko-KR" sz="2800" b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5</a:t>
            </a:r>
            <a:r>
              <a:rPr lang="ko-KR" altLang="en-US" sz="2800" b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개의 샌서값들을 </a:t>
            </a:r>
            <a:endParaRPr lang="en-US" altLang="ko-KR" sz="2800" b="1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ko-KR" altLang="en-US" sz="2800" b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조합하여 추세선을 </a:t>
            </a:r>
            <a:endParaRPr lang="en-US" altLang="ko-KR" sz="2800" b="1" smtClean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ko-KR" altLang="en-US" sz="2800" b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시각화</a:t>
            </a:r>
            <a:endParaRPr lang="en-US" altLang="ko-KR" sz="2800" b="1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1600200"/>
            <a:ext cx="8334373" cy="464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54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 bwMode="auto">
        <a:ln>
          <a:headEnd/>
          <a:tailEnd type="stealth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478</Words>
  <Application>Microsoft Office PowerPoint</Application>
  <PresentationFormat>와이드스크린</PresentationFormat>
  <Paragraphs>175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Rix모던고딕 B</vt:lpstr>
      <vt:lpstr>Rix모던고딕 EB</vt:lpstr>
      <vt:lpstr>Rix모던고딕 L</vt:lpstr>
      <vt:lpstr>游ゴシック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</dc:creator>
  <cp:lastModifiedBy>1</cp:lastModifiedBy>
  <cp:revision>69</cp:revision>
  <dcterms:created xsi:type="dcterms:W3CDTF">2021-07-22T00:40:37Z</dcterms:created>
  <dcterms:modified xsi:type="dcterms:W3CDTF">2021-07-23T05:16:37Z</dcterms:modified>
</cp:coreProperties>
</file>