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1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9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2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8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8ED9-503E-43E4-9579-D7AFF62636F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23AB-1F0A-42E9-BEBD-8D91D38D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___16276145190980/1_2?:language=ko-KR&amp;:display_count=n&amp;:origin=viz_share_link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otion.so/SQL-3f1aa35a0d764e05b01c198c467edb7b" TargetMode="External"/><Relationship Id="rId4" Type="http://schemas.openxmlformats.org/officeDocument/2006/relationships/hyperlink" Target="https://ldhjj77.github.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24" y="1783171"/>
            <a:ext cx="5591921" cy="37211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62708" cy="1171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35698" y="94036"/>
            <a:ext cx="285527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한국 </a:t>
            </a:r>
            <a:r>
              <a:rPr lang="en-US" altLang="ko-KR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 </a:t>
            </a:r>
            <a:r>
              <a:rPr lang="ko-KR" alt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교육원</a:t>
            </a:r>
            <a:endParaRPr lang="en-US" altLang="ko-KR" sz="320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이 두 환</a:t>
            </a:r>
            <a:endParaRPr lang="en-US" altLang="ko-KR" sz="32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21" y="0"/>
            <a:ext cx="1038380" cy="1171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26988" y="1150704"/>
            <a:ext cx="28532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2021-07-30</a:t>
            </a:r>
            <a:endParaRPr lang="en-US" altLang="ko-KR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42" y="4959788"/>
            <a:ext cx="1769794" cy="10891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0289" y="961416"/>
            <a:ext cx="10962524" cy="53646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prstTxWarp prst="textButtonPour">
              <a:avLst>
                <a:gd name="adj1" fmla="val 10565194"/>
                <a:gd name="adj2" fmla="val 67728"/>
              </a:avLst>
            </a:prstTxWarp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크롤링으로 수집한 </a:t>
            </a:r>
            <a:endParaRPr lang="en-US" altLang="ko-KR" sz="5400" b="1" smtClean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54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전국코로나현황 데이터와 </a:t>
            </a:r>
            <a:r>
              <a:rPr lang="en-US" altLang="ko-KR" sz="54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ko-KR" sz="54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Tableau</a:t>
            </a:r>
            <a:r>
              <a:rPr lang="ko-KR" altLang="en-US" sz="54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를 활용한 시각화</a:t>
            </a:r>
            <a:endParaRPr lang="en-US" altLang="ko-KR" sz="5400" b="1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08299" y="1950682"/>
            <a:ext cx="784060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ko-KR" altLang="en-US" sz="19900" b="1" cap="none" spc="0" smtClean="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시각화</a:t>
            </a:r>
            <a:endParaRPr lang="en-US" altLang="ko-KR" sz="19900" b="1" cap="none" spc="0">
              <a:ln w="6600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09" y="2070712"/>
            <a:ext cx="7659587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5" y="527956"/>
            <a:ext cx="5900057" cy="5659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3314" y="527956"/>
            <a:ext cx="4535216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지역별로</a:t>
            </a:r>
            <a:endParaRPr lang="en-US" altLang="ko-KR" sz="44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확진자 현황을</a:t>
            </a:r>
            <a:endParaRPr lang="en-US" altLang="ko-KR" sz="44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파악하기 쉽도록</a:t>
            </a:r>
            <a:endParaRPr lang="en-US" altLang="ko-KR" sz="44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맵형식으로</a:t>
            </a:r>
            <a:endParaRPr lang="en-US" altLang="ko-KR" sz="44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구성한 차트</a:t>
            </a:r>
            <a:endParaRPr lang="en-US" altLang="ko-KR" sz="44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44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확진자 수에따라</a:t>
            </a:r>
            <a:endParaRPr lang="en-US" altLang="ko-KR" sz="4400" smtClean="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아이콘의</a:t>
            </a:r>
            <a:endParaRPr lang="en-US" altLang="ko-KR" sz="4400" smtClean="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크기가 달라짐</a:t>
            </a:r>
            <a:r>
              <a:rPr lang="en-US" altLang="ko-KR" sz="44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440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0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" y="574901"/>
            <a:ext cx="10692493" cy="43018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4767" y="4876800"/>
            <a:ext cx="100073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전일확진자와 누적확진자를 </a:t>
            </a:r>
            <a:endParaRPr lang="en-US" altLang="ko-KR" sz="32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2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비교해 볼 수 있도록 해놓은 그래프차트</a:t>
            </a:r>
            <a:endParaRPr lang="en-US" altLang="ko-KR" sz="3200" smtClean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2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32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평소보다 확진자수가 늘었는지 줄었는지 파악이 쉬움</a:t>
            </a:r>
            <a:r>
              <a:rPr lang="en-US" altLang="ko-KR" sz="3200" smtClean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3200">
              <a:ln w="0">
                <a:solidFill>
                  <a:schemeClr val="tx1"/>
                </a:solidFill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2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50" y="957943"/>
            <a:ext cx="10124531" cy="56326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749159" y="326571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ko-KR" altLang="en-US" sz="8800" b="1" smtClean="0">
                <a:ln w="22225">
                  <a:solidFill>
                    <a:schemeClr val="accent2"/>
                  </a:solidFill>
                  <a:prstDash val="solid"/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</a:rPr>
              <a:t>대시보드</a:t>
            </a:r>
            <a:endParaRPr lang="en-US" altLang="ko-KR" sz="8800" b="1">
              <a:ln w="22225">
                <a:solidFill>
                  <a:schemeClr val="accent2"/>
                </a:solidFill>
                <a:prstDash val="solid"/>
              </a:ln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4723" y="526626"/>
            <a:ext cx="65630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smtClean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</a:rPr>
              <a:t>필터를 사용하면 특정지역만 볼 수 있음</a:t>
            </a:r>
            <a:endParaRPr lang="en-US" altLang="ko-KR" sz="2800" b="1">
              <a:ln w="22225">
                <a:noFill/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9757" y="4211122"/>
            <a:ext cx="444224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16600" b="1" cap="none" spc="0" smtClean="0">
                <a:ln/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effectLst/>
              </a:rPr>
              <a:t>결론</a:t>
            </a:r>
            <a:endParaRPr lang="en-US" altLang="ko-KR" sz="16600" b="1" cap="none" spc="0">
              <a:ln/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6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1664 1.11111E-6 C -0.24114 1.11111E-6 -0.33281 -0.10463 -0.33281 -0.18935 L -0.33281 -0.37755 " pathEditMode="relative" rAng="0" ptsTypes="AAAA">
                                      <p:cBhvr>
                                        <p:cTn id="11" dur="1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1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4633" y="0"/>
            <a:ext cx="10682733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크롤링을 통한 실시간 데이터 수집과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오라클 데이터베이스와 연계하여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수집된 데이터를 데이터베이스화 하고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Tableau</a:t>
            </a:r>
            <a:r>
              <a:rPr lang="ko-KR" altLang="en-US"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를 </a:t>
            </a:r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사용한 시각화를 통해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보다 직관적이고 실용적인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결과물을 도출할수 있다</a:t>
            </a:r>
            <a:r>
              <a:rPr lang="en-US" altLang="ko-KR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48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6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150" y="0"/>
            <a:ext cx="149352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17841" y="2787933"/>
            <a:ext cx="6411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3"/>
              </a:rPr>
              <a:t>Tableau </a:t>
            </a:r>
            <a:r>
              <a:rPr lang="ko-KR" alt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3"/>
              </a:rPr>
              <a:t>스토리보드</a:t>
            </a:r>
            <a:endParaRPr lang="en-US" altLang="ko-KR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92352" y="136629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4"/>
              </a:rPr>
              <a:t>블로그</a:t>
            </a:r>
            <a:endParaRPr lang="en-US" altLang="ko-KR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3036" y="4220170"/>
            <a:ext cx="666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5"/>
              </a:rPr>
              <a:t>오라클 데이터베이스</a:t>
            </a:r>
            <a:endParaRPr lang="en-US" altLang="ko-KR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5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6180" y="2703385"/>
            <a:ext cx="57246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데이터 수집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474" y="1311320"/>
            <a:ext cx="28873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개요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08319" y="5296443"/>
            <a:ext cx="28873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결론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6420" y="3999914"/>
            <a:ext cx="37337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시각화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594" y="5563687"/>
            <a:ext cx="27590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Q &amp; A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2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92879" y="2871680"/>
            <a:ext cx="773160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16600" b="1" cap="none" spc="0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</a:rPr>
              <a:t>1. </a:t>
            </a:r>
            <a:r>
              <a:rPr lang="ko-KR" altLang="en-US" sz="16600" b="1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개 요</a:t>
            </a:r>
            <a:endParaRPr lang="en-US" altLang="ko-KR" sz="16600" b="1" cap="none" spc="0">
              <a:ln w="12700" cmpd="sng">
                <a:solidFill>
                  <a:srgbClr val="7030A0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58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425" y="338023"/>
            <a:ext cx="38218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8000" b="1" cap="none" spc="0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1. </a:t>
            </a:r>
            <a:r>
              <a:rPr lang="ko-KR" altLang="en-US" sz="8000" b="1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개 요</a:t>
            </a:r>
            <a:endParaRPr lang="en-US" altLang="ko-KR" sz="8000" b="1" cap="none" spc="0">
              <a:ln w="12700" cmpd="sng">
                <a:solidFill>
                  <a:srgbClr val="7030A0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005" y="2123128"/>
            <a:ext cx="3687055" cy="3913146"/>
            <a:chOff x="416432" y="1950133"/>
            <a:chExt cx="3687055" cy="3913146"/>
          </a:xfrm>
        </p:grpSpPr>
        <p:grpSp>
          <p:nvGrpSpPr>
            <p:cNvPr id="18" name="그룹 17"/>
            <p:cNvGrpSpPr/>
            <p:nvPr/>
          </p:nvGrpSpPr>
          <p:grpSpPr>
            <a:xfrm>
              <a:off x="416432" y="1950133"/>
              <a:ext cx="3187928" cy="3913146"/>
              <a:chOff x="416432" y="1950133"/>
              <a:chExt cx="3187928" cy="3913146"/>
            </a:xfrm>
          </p:grpSpPr>
          <p:sp>
            <p:nvSpPr>
              <p:cNvPr id="14" name="순서도: 자기 디스크 13"/>
              <p:cNvSpPr/>
              <p:nvPr/>
            </p:nvSpPr>
            <p:spPr>
              <a:xfrm>
                <a:off x="416432" y="1950133"/>
                <a:ext cx="3187928" cy="391314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60020" y="2412700"/>
                <a:ext cx="2935419" cy="30469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200" b="1" cap="none" spc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크롤링을 통한 </a:t>
                </a:r>
                <a:endParaRPr lang="en-US" altLang="ko-KR" sz="32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3200" b="1" cap="none" spc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즉각적인 </a:t>
                </a:r>
                <a:endParaRPr lang="en-US" altLang="ko-KR" sz="32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3200" b="1" cap="none" spc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실시간</a:t>
                </a:r>
                <a:endParaRPr lang="en-US" altLang="ko-KR" sz="32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3200" b="1" cap="none" spc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전국 코로나 </a:t>
                </a:r>
                <a:endParaRPr lang="en-US" altLang="ko-KR" sz="32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3200" b="1" cap="none" spc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현황 데이터</a:t>
                </a:r>
                <a:endParaRPr lang="en-US" altLang="ko-KR" sz="32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3200" b="1" cap="none" spc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수집 및 저장</a:t>
                </a:r>
                <a:endParaRPr lang="en-US" altLang="ko-KR" sz="32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" name="오른쪽 화살표 10"/>
            <p:cNvSpPr/>
            <p:nvPr/>
          </p:nvSpPr>
          <p:spPr>
            <a:xfrm>
              <a:off x="3604360" y="3682311"/>
              <a:ext cx="499127" cy="407773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54060" y="2123127"/>
            <a:ext cx="4526386" cy="3972128"/>
            <a:chOff x="4103487" y="1950132"/>
            <a:chExt cx="4526386" cy="3972128"/>
          </a:xfrm>
        </p:grpSpPr>
        <p:grpSp>
          <p:nvGrpSpPr>
            <p:cNvPr id="19" name="그룹 18"/>
            <p:cNvGrpSpPr/>
            <p:nvPr/>
          </p:nvGrpSpPr>
          <p:grpSpPr>
            <a:xfrm>
              <a:off x="4103487" y="1950132"/>
              <a:ext cx="4027259" cy="3972128"/>
              <a:chOff x="4103487" y="1950132"/>
              <a:chExt cx="4027259" cy="397212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771997" y="2608924"/>
                <a:ext cx="2561663" cy="255454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4000" b="1" cap="none" spc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Tableau</a:t>
                </a:r>
                <a:r>
                  <a:rPr lang="ko-KR" altLang="en-US" sz="4000" b="1" cap="none" spc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를</a:t>
                </a:r>
                <a:endParaRPr lang="en-US" altLang="ko-KR" sz="40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algn="ctr"/>
                <a:r>
                  <a:rPr lang="ko-KR" altLang="en-US" sz="4000" b="1" cap="none" spc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활용한</a:t>
                </a:r>
                <a:endParaRPr lang="en-US" altLang="ko-KR" sz="40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algn="ctr"/>
                <a:r>
                  <a:rPr lang="ko-KR" altLang="en-US" sz="4000" b="1" cap="none" spc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데이터</a:t>
                </a:r>
                <a:endParaRPr lang="en-US" altLang="ko-KR" sz="40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  <a:p>
                <a:pPr algn="ctr"/>
                <a:r>
                  <a:rPr lang="ko-KR" altLang="en-US" sz="4000" b="1" cap="none" spc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시각화</a:t>
                </a:r>
                <a:endParaRPr lang="en-US" altLang="ko-KR" sz="4000" b="1" cap="none" spc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15" name="액자 14"/>
              <p:cNvSpPr/>
              <p:nvPr/>
            </p:nvSpPr>
            <p:spPr>
              <a:xfrm>
                <a:off x="4103487" y="1950132"/>
                <a:ext cx="4027259" cy="3972128"/>
              </a:xfrm>
              <a:prstGeom prst="frame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8130746" y="3732308"/>
              <a:ext cx="499127" cy="407773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241957" y="2123127"/>
            <a:ext cx="3608911" cy="3913147"/>
            <a:chOff x="8291384" y="1950132"/>
            <a:chExt cx="3608911" cy="3913147"/>
          </a:xfrm>
        </p:grpSpPr>
        <p:sp>
          <p:nvSpPr>
            <p:cNvPr id="12" name="세로로 말린 두루마리 모양 11"/>
            <p:cNvSpPr/>
            <p:nvPr/>
          </p:nvSpPr>
          <p:spPr>
            <a:xfrm>
              <a:off x="8291384" y="1950132"/>
              <a:ext cx="3608911" cy="3913147"/>
            </a:xfrm>
            <a:prstGeom prst="verticalScroll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799256" y="3009033"/>
              <a:ext cx="2492991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600" b="1" cap="none" spc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직관적이며</a:t>
              </a:r>
              <a:endParaRPr lang="en-US" altLang="ko-KR" sz="36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  <a:p>
              <a:pPr algn="ctr"/>
              <a:r>
                <a:rPr lang="ko-KR" altLang="en-US" sz="3600" b="1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가시적인</a:t>
              </a:r>
              <a:endParaRPr lang="en-US" altLang="ko-KR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  <a:p>
              <a:pPr algn="ctr"/>
              <a:r>
                <a:rPr lang="ko-KR" altLang="en-US" sz="3600" b="1" cap="none" spc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결론 도출</a:t>
              </a:r>
              <a:endParaRPr lang="en-US" altLang="ko-KR" sz="3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6" y="593124"/>
            <a:ext cx="10198930" cy="56717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48649" y="2497975"/>
            <a:ext cx="983474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11500" b="1" cap="none" spc="0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2. </a:t>
            </a:r>
            <a:r>
              <a:rPr lang="ko-KR" altLang="en-US" sz="11500" b="1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데이터 수집</a:t>
            </a:r>
            <a:endParaRPr lang="en-US" altLang="ko-KR" sz="11500" b="1" cap="none" spc="0">
              <a:ln w="12700" cmpd="sng">
                <a:solidFill>
                  <a:srgbClr val="7030A0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1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79114"/>
              </p:ext>
            </p:extLst>
          </p:nvPr>
        </p:nvGraphicFramePr>
        <p:xfrm>
          <a:off x="642297" y="2073669"/>
          <a:ext cx="10925175" cy="364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764">
                  <a:extLst>
                    <a:ext uri="{9D8B030D-6E8A-4147-A177-3AD203B41FA5}">
                      <a16:colId xmlns:a16="http://schemas.microsoft.com/office/drawing/2014/main" val="1223072632"/>
                    </a:ext>
                  </a:extLst>
                </a:gridCol>
                <a:gridCol w="5391807">
                  <a:extLst>
                    <a:ext uri="{9D8B030D-6E8A-4147-A177-3AD203B41FA5}">
                      <a16:colId xmlns:a16="http://schemas.microsoft.com/office/drawing/2014/main" val="1240376932"/>
                    </a:ext>
                  </a:extLst>
                </a:gridCol>
                <a:gridCol w="2693604">
                  <a:extLst>
                    <a:ext uri="{9D8B030D-6E8A-4147-A177-3AD203B41FA5}">
                      <a16:colId xmlns:a16="http://schemas.microsoft.com/office/drawing/2014/main" val="3346166560"/>
                    </a:ext>
                  </a:extLst>
                </a:gridCol>
              </a:tblGrid>
              <a:tr h="752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smtClean="0"/>
                        <a:t>데이터명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smtClean="0"/>
                        <a:t>의미</a:t>
                      </a:r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smtClean="0"/>
                        <a:t>데이터 타입</a:t>
                      </a:r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69204"/>
                  </a:ext>
                </a:extLst>
              </a:tr>
              <a:tr h="509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rgbClr val="FF0000"/>
                          </a:solidFill>
                        </a:rPr>
                        <a:t>지역</a:t>
                      </a:r>
                      <a:endParaRPr lang="ko-KR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chemeClr val="tx1"/>
                          </a:solidFill>
                        </a:rPr>
                        <a:t>지역명</a:t>
                      </a:r>
                      <a:endParaRPr lang="ko-KR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08372"/>
                  </a:ext>
                </a:extLst>
              </a:tr>
              <a:tr h="509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rgbClr val="FF0000"/>
                          </a:solidFill>
                        </a:rPr>
                        <a:t>누적확진자</a:t>
                      </a:r>
                      <a:endParaRPr lang="ko-KR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chemeClr val="tx1"/>
                          </a:solidFill>
                        </a:rPr>
                        <a:t>전체 누적확진자 수</a:t>
                      </a:r>
                      <a:endParaRPr lang="ko-KR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512684"/>
                  </a:ext>
                </a:extLst>
              </a:tr>
              <a:tr h="509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rgbClr val="FF0000"/>
                          </a:solidFill>
                        </a:rPr>
                        <a:t>전일확진자</a:t>
                      </a:r>
                      <a:endParaRPr lang="ko-KR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chemeClr val="tx1"/>
                          </a:solidFill>
                        </a:rPr>
                        <a:t>전일 확진자 수</a:t>
                      </a:r>
                      <a:endParaRPr lang="ko-KR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18582"/>
                  </a:ext>
                </a:extLst>
              </a:tr>
              <a:tr h="517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rgbClr val="FF0000"/>
                          </a:solidFill>
                        </a:rPr>
                        <a:t>위도</a:t>
                      </a:r>
                      <a:endParaRPr lang="ko-KR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chemeClr val="tx1"/>
                          </a:solidFill>
                        </a:rPr>
                        <a:t>해당지역의 위도정보</a:t>
                      </a:r>
                      <a:endParaRPr lang="ko-KR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934765"/>
                  </a:ext>
                </a:extLst>
              </a:tr>
              <a:tr h="524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rgbClr val="FF0000"/>
                          </a:solidFill>
                        </a:rPr>
                        <a:t>경도</a:t>
                      </a:r>
                      <a:endParaRPr lang="ko-KR" altLang="en-US" sz="3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smtClean="0">
                          <a:solidFill>
                            <a:schemeClr val="tx1"/>
                          </a:solidFill>
                        </a:rPr>
                        <a:t>해당지역의 경도정보</a:t>
                      </a:r>
                      <a:endParaRPr lang="en-US" altLang="ko-KR" sz="32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15692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28850" y="524387"/>
            <a:ext cx="75520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ko-KR" altLang="en-US" sz="6600" smtClean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수집된 데이터 정의</a:t>
            </a:r>
            <a:endParaRPr lang="en-US" altLang="ko-KR" sz="6600">
              <a:ln w="0">
                <a:solidFill>
                  <a:srgbClr val="FFFF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0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71" y="582790"/>
            <a:ext cx="7203714" cy="5725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85" y="4708477"/>
            <a:ext cx="2857500" cy="160020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직사각형 3"/>
          <p:cNvSpPr/>
          <p:nvPr/>
        </p:nvSpPr>
        <p:spPr>
          <a:xfrm>
            <a:off x="892837" y="1737573"/>
            <a:ext cx="295465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파이썬을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활용한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데이터의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수집과정</a:t>
            </a:r>
            <a:endParaRPr lang="en-US" altLang="ko-KR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3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8" y="764275"/>
            <a:ext cx="4894093" cy="52134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86819" y="1552516"/>
            <a:ext cx="389080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크롤링한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데이터가</a:t>
            </a:r>
            <a:endParaRPr lang="en-US" altLang="ko-KR" sz="54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엑셀파일로</a:t>
            </a:r>
            <a:endParaRPr lang="en-US" altLang="ko-KR" sz="54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저장된 모습</a:t>
            </a:r>
            <a:endParaRPr lang="en-US" altLang="ko-KR" sz="54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7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446314"/>
            <a:ext cx="6912427" cy="3505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8972" y="4206647"/>
            <a:ext cx="782077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크롤링한 </a:t>
            </a:r>
            <a:r>
              <a:rPr lang="ko-KR" alt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데이터를</a:t>
            </a:r>
            <a:endParaRPr lang="en-US" altLang="ko-KR" sz="4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오라클 데이터베이스에</a:t>
            </a:r>
            <a:endParaRPr lang="en-US" altLang="ko-KR" sz="4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업로드된 모습  </a:t>
            </a:r>
            <a:endParaRPr lang="en-US" altLang="ko-KR" sz="4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1" y="701447"/>
            <a:ext cx="4181475" cy="54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175</Words>
  <Application>Microsoft Office PowerPoint</Application>
  <PresentationFormat>와이드스크린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42</cp:revision>
  <dcterms:created xsi:type="dcterms:W3CDTF">2021-07-30T05:23:22Z</dcterms:created>
  <dcterms:modified xsi:type="dcterms:W3CDTF">2021-08-10T07:13:50Z</dcterms:modified>
</cp:coreProperties>
</file>