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5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8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8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9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1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6FAA-3A42-4D0F-944C-E448404E81C5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FCCD-0005-4BC4-B7D8-AB828455D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___16282283015640/1_2?:language=ko-KR&amp;publish=yes&amp;:display_count=n&amp;:origin=viz_share_link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otion.so/SQL-3f1aa35a0d764e05b01c198c467edb7b" TargetMode="External"/><Relationship Id="rId4" Type="http://schemas.openxmlformats.org/officeDocument/2006/relationships/hyperlink" Target="https://ldhjj77.github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67" y="2434975"/>
            <a:ext cx="6434978" cy="31464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62708" cy="1171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35698" y="94036"/>
            <a:ext cx="285527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한국 </a:t>
            </a:r>
            <a:r>
              <a:rPr lang="en-US" altLang="ko-KR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 </a:t>
            </a:r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교육원</a:t>
            </a:r>
            <a:endParaRPr lang="en-US" altLang="ko-KR" sz="320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32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이 두 환</a:t>
            </a:r>
            <a:endParaRPr lang="en-US" altLang="ko-KR" sz="32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21" y="0"/>
            <a:ext cx="1038380" cy="1171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26988" y="1150704"/>
            <a:ext cx="28532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2021-08-10</a:t>
            </a:r>
            <a:endParaRPr lang="en-US" altLang="ko-KR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5400000">
            <a:off x="3733410" y="-229919"/>
            <a:ext cx="4810798" cy="8270697"/>
          </a:xfrm>
          <a:prstGeom prst="rect">
            <a:avLst/>
          </a:prstGeom>
        </p:spPr>
        <p:txBody>
          <a:bodyPr>
            <a:prstTxWarp prst="textCircl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크롤링으로 수집한 </a:t>
            </a:r>
            <a:r>
              <a:rPr lang="ko-KR" altLang="en-US" sz="36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실시간 세계코로나 형황 데이터의 시각화</a:t>
            </a: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(Tableau</a:t>
            </a:r>
            <a:r>
              <a:rPr lang="ko-KR" altLang="en-US" sz="36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활용</a:t>
            </a:r>
            <a:r>
              <a:rPr lang="en-US" altLang="ko-KR" sz="36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 </a:t>
            </a:r>
            <a:r>
              <a:rPr lang="ko-KR" altLang="en-US" sz="3600" b="1" smtClean="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및 오라클 데이터베이스 구축</a:t>
            </a:r>
            <a:endParaRPr lang="en-US" altLang="ko-KR" sz="3600" b="1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" y="2193130"/>
            <a:ext cx="2913063" cy="3983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35" y="665161"/>
            <a:ext cx="5256213" cy="727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1488" y="792865"/>
            <a:ext cx="31165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데이터가 </a:t>
            </a:r>
            <a:endParaRPr lang="en-US" altLang="ko-KR" sz="3600" b="1" cap="none" spc="0" smtClean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36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업로드된 모습</a:t>
            </a:r>
            <a:endParaRPr lang="en-US" altLang="ko-KR" sz="3600" b="1" cap="none" spc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4107" y="1389058"/>
            <a:ext cx="40286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업로드된 데이터를 출력</a:t>
            </a:r>
            <a:endParaRPr lang="en-US" altLang="ko-KR" sz="2800" b="1" cap="none" spc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46525" y="1912280"/>
            <a:ext cx="7643834" cy="4263889"/>
            <a:chOff x="3946525" y="1912280"/>
            <a:chExt cx="7643834" cy="42638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525" y="3120231"/>
              <a:ext cx="7643834" cy="3055938"/>
            </a:xfrm>
            <a:prstGeom prst="rect">
              <a:avLst/>
            </a:prstGeom>
          </p:spPr>
        </p:pic>
        <p:sp>
          <p:nvSpPr>
            <p:cNvPr id="8" name="줄무늬가 있는 오른쪽 화살표 7"/>
            <p:cNvSpPr/>
            <p:nvPr/>
          </p:nvSpPr>
          <p:spPr>
            <a:xfrm rot="5400000">
              <a:off x="7064840" y="2090805"/>
              <a:ext cx="983319" cy="626270"/>
            </a:xfrm>
            <a:prstGeom prst="stripedRightArrow">
              <a:avLst>
                <a:gd name="adj1" fmla="val 33777"/>
                <a:gd name="adj2" fmla="val 8853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scene3d>
              <a:camera prst="isometricOffAxis1Top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1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78014" y="1851645"/>
            <a:ext cx="9635971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ko-KR" altLang="en-US" sz="199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시 각 화</a:t>
            </a:r>
            <a:endParaRPr lang="en-US" altLang="ko-KR" sz="19900" b="1" cap="none" spc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4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7809" y="5801345"/>
            <a:ext cx="111363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ko-KR" altLang="en-US" sz="4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위성지도에 코로나 신규확진자 정보를 맵핑</a:t>
            </a:r>
            <a:endParaRPr lang="en-US" altLang="ko-KR" sz="4400" b="1" cap="none" spc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118317" y="3175000"/>
            <a:ext cx="2159566" cy="1803400"/>
            <a:chOff x="9118317" y="3175000"/>
            <a:chExt cx="2159566" cy="1803400"/>
          </a:xfrm>
        </p:grpSpPr>
        <p:sp>
          <p:nvSpPr>
            <p:cNvPr id="4" name="위쪽 화살표 설명선 3"/>
            <p:cNvSpPr/>
            <p:nvPr/>
          </p:nvSpPr>
          <p:spPr>
            <a:xfrm>
              <a:off x="9131300" y="3175000"/>
              <a:ext cx="2133600" cy="1803400"/>
            </a:xfrm>
            <a:prstGeom prst="upArrowCallout">
              <a:avLst>
                <a:gd name="adj1" fmla="val 10555"/>
                <a:gd name="adj2" fmla="val 18170"/>
                <a:gd name="adj3" fmla="val 20349"/>
                <a:gd name="adj4" fmla="val 6004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118317" y="3962737"/>
              <a:ext cx="215956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확진자 수에따라 </a:t>
              </a:r>
              <a:endParaRPr lang="en-US" altLang="ko-KR" sz="20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algn="ctr"/>
              <a:r>
                <a:rPr lang="ko-KR" altLang="en-US" sz="2000" b="1" cap="none" spc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원의 크기가 </a:t>
              </a:r>
              <a:endParaRPr lang="en-US" altLang="ko-KR" sz="20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  <a:p>
              <a:pPr algn="ctr"/>
              <a:r>
                <a:rPr lang="ko-KR" altLang="en-US" sz="2000" b="1" cap="none" spc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유동적으로 변함</a:t>
              </a:r>
              <a:endParaRPr lang="en-US" altLang="ko-KR" sz="2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78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023937"/>
            <a:ext cx="5340912" cy="49069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217588" y="1443037"/>
            <a:ext cx="364715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ko-KR" altLang="en-US" sz="5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대륙별 </a:t>
            </a:r>
            <a:endParaRPr lang="en-US" altLang="ko-KR" sz="5400" b="1" smtClean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확진자</a:t>
            </a:r>
            <a:endParaRPr lang="en-US" altLang="ko-KR" sz="5400" b="1" smtClean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비율을 </a:t>
            </a:r>
            <a:endParaRPr lang="en-US" altLang="ko-KR" sz="5400" b="1" smtClean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보여주는</a:t>
            </a:r>
            <a:endParaRPr lang="en-US" altLang="ko-KR" sz="5400" b="1" smtClean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smtClean="0">
                <a:ln w="6600">
                  <a:solidFill>
                    <a:srgbClr val="92D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파이그래프</a:t>
            </a:r>
            <a:endParaRPr lang="en-US" altLang="ko-KR" sz="5400" b="1" cap="none" spc="0">
              <a:ln w="6600">
                <a:solidFill>
                  <a:srgbClr val="92D05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67699" y="411055"/>
            <a:ext cx="9063612" cy="5368460"/>
            <a:chOff x="2867699" y="411055"/>
            <a:chExt cx="9063612" cy="5368460"/>
          </a:xfrm>
        </p:grpSpPr>
        <p:cxnSp>
          <p:nvCxnSpPr>
            <p:cNvPr id="5" name="구부러진 연결선 4"/>
            <p:cNvCxnSpPr/>
            <p:nvPr/>
          </p:nvCxnSpPr>
          <p:spPr>
            <a:xfrm rot="16200000" flipV="1">
              <a:off x="5105841" y="1041844"/>
              <a:ext cx="1325567" cy="1289753"/>
            </a:xfrm>
            <a:prstGeom prst="curvedConnector3">
              <a:avLst/>
            </a:prstGeom>
            <a:ln w="57150">
              <a:solidFill>
                <a:srgbClr val="7030A0"/>
              </a:solidFill>
              <a:tailEnd type="triangle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구부러진 연결선 7"/>
            <p:cNvCxnSpPr>
              <a:endCxn id="27" idx="2"/>
            </p:cNvCxnSpPr>
            <p:nvPr/>
          </p:nvCxnSpPr>
          <p:spPr>
            <a:xfrm rot="10800000">
              <a:off x="3883362" y="2369386"/>
              <a:ext cx="1812588" cy="856419"/>
            </a:xfrm>
            <a:prstGeom prst="curvedConnector2">
              <a:avLst/>
            </a:prstGeom>
            <a:ln w="57150">
              <a:solidFill>
                <a:srgbClr val="7030A0"/>
              </a:solidFill>
              <a:tailEnd type="triangle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구부러진 연결선 9"/>
            <p:cNvCxnSpPr/>
            <p:nvPr/>
          </p:nvCxnSpPr>
          <p:spPr>
            <a:xfrm>
              <a:off x="7315200" y="4802984"/>
              <a:ext cx="2470712" cy="632616"/>
            </a:xfrm>
            <a:prstGeom prst="curvedConnector3">
              <a:avLst/>
            </a:prstGeom>
            <a:ln w="57150">
              <a:solidFill>
                <a:srgbClr val="7030A0"/>
              </a:solidFill>
              <a:tailEnd type="triangle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/>
            <p:nvPr/>
          </p:nvCxnSpPr>
          <p:spPr>
            <a:xfrm flipV="1">
              <a:off x="7848600" y="1686720"/>
              <a:ext cx="2254812" cy="662783"/>
            </a:xfrm>
            <a:prstGeom prst="curvedConnector3">
              <a:avLst/>
            </a:prstGeom>
            <a:ln w="57150">
              <a:solidFill>
                <a:srgbClr val="7030A0"/>
              </a:solidFill>
              <a:tailEnd type="triangle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구부러진 연결선 13"/>
            <p:cNvCxnSpPr/>
            <p:nvPr/>
          </p:nvCxnSpPr>
          <p:spPr>
            <a:xfrm flipV="1">
              <a:off x="7159906" y="858837"/>
              <a:ext cx="1552294" cy="897733"/>
            </a:xfrm>
            <a:prstGeom prst="curvedConnector3">
              <a:avLst/>
            </a:prstGeom>
            <a:ln w="57150">
              <a:solidFill>
                <a:srgbClr val="7030A0"/>
              </a:solidFill>
              <a:tailEnd type="triangle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9673618" y="5133184"/>
              <a:ext cx="156966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ko-KR" altLang="en-US" sz="3600" b="0" cap="none" spc="0" smtClean="0">
                  <a:ln w="0"/>
                  <a:solidFill>
                    <a:srgbClr val="FFFF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아시아</a:t>
              </a:r>
              <a:endParaRPr lang="en-US" altLang="ko-KR" sz="3600" b="0" cap="none" spc="0">
                <a:ln w="0"/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677916" y="411055"/>
              <a:ext cx="110799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ko-KR" altLang="en-US" sz="3600" smtClean="0">
                  <a:ln w="0"/>
                  <a:solidFill>
                    <a:srgbClr val="FFFF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기타</a:t>
              </a:r>
              <a:endParaRPr lang="en-US" altLang="ko-KR" sz="3600" b="0" cap="none" spc="0">
                <a:ln w="0"/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7699" y="1723054"/>
              <a:ext cx="203132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ko-KR" altLang="en-US" sz="3600" b="0" cap="none" spc="0" smtClean="0">
                  <a:ln w="0"/>
                  <a:solidFill>
                    <a:srgbClr val="FFFF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아프리카</a:t>
              </a:r>
              <a:endParaRPr lang="en-US" altLang="ko-KR" sz="3600" b="0" cap="none" spc="0">
                <a:ln w="0"/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57727" y="411055"/>
              <a:ext cx="110799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ko-KR" altLang="en-US" sz="3600" smtClean="0">
                  <a:ln w="0"/>
                  <a:solidFill>
                    <a:srgbClr val="FFFF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유럽</a:t>
              </a:r>
              <a:endParaRPr lang="en-US" altLang="ko-KR" sz="3600" b="0" cap="none" spc="0">
                <a:ln w="0"/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899985" y="1307703"/>
              <a:ext cx="203132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ko-KR" altLang="en-US" sz="3600" smtClean="0">
                  <a:ln w="0"/>
                  <a:solidFill>
                    <a:srgbClr val="FFFF0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아메리카</a:t>
              </a:r>
              <a:endParaRPr lang="en-US" altLang="ko-KR" sz="3600" b="0" cap="none" spc="0">
                <a:ln w="0"/>
                <a:solidFill>
                  <a:srgbClr val="FFFF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787901"/>
            <a:ext cx="9753599" cy="1562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944958"/>
            <a:ext cx="3789364" cy="11251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7868" y="104586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날짜 필터</a:t>
            </a:r>
            <a:endParaRPr lang="en-US" altLang="ko-KR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61301" y="1282700"/>
            <a:ext cx="8991564" cy="1572071"/>
            <a:chOff x="761301" y="1282700"/>
            <a:chExt cx="8991564" cy="1572071"/>
          </a:xfrm>
        </p:grpSpPr>
        <p:sp>
          <p:nvSpPr>
            <p:cNvPr id="6" name="직사각형 5"/>
            <p:cNvSpPr/>
            <p:nvPr/>
          </p:nvSpPr>
          <p:spPr>
            <a:xfrm>
              <a:off x="761301" y="2269996"/>
              <a:ext cx="899156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보고자 하는 날짜의 정보를 선별해서 볼 수 있음</a:t>
              </a:r>
              <a:endParaRPr lang="en-US" altLang="ko-KR" sz="32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cxnSp>
          <p:nvCxnSpPr>
            <p:cNvPr id="8" name="구부러진 연결선 7"/>
            <p:cNvCxnSpPr>
              <a:stCxn id="6" idx="0"/>
            </p:cNvCxnSpPr>
            <p:nvPr/>
          </p:nvCxnSpPr>
          <p:spPr>
            <a:xfrm rot="16200000" flipV="1">
              <a:off x="4097044" y="1109957"/>
              <a:ext cx="987296" cy="1332782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>
            <a:off x="1358901" y="400323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대륙 필터</a:t>
            </a:r>
            <a:endParaRPr lang="en-US" altLang="ko-KR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590692" y="4172507"/>
            <a:ext cx="6888424" cy="1097994"/>
            <a:chOff x="4590692" y="4172507"/>
            <a:chExt cx="6888424" cy="1097994"/>
          </a:xfrm>
        </p:grpSpPr>
        <p:sp>
          <p:nvSpPr>
            <p:cNvPr id="12" name="직사각형 11"/>
            <p:cNvSpPr/>
            <p:nvPr/>
          </p:nvSpPr>
          <p:spPr>
            <a:xfrm>
              <a:off x="4590692" y="4172507"/>
              <a:ext cx="688842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6</a:t>
              </a:r>
              <a:r>
                <a:rPr lang="ko-KR" altLang="en-US" sz="3200" b="1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개의 대륙별로 구분해서 볼 수 있음</a:t>
              </a:r>
              <a:endParaRPr lang="en-US" altLang="ko-KR" sz="32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cxnSp>
          <p:nvCxnSpPr>
            <p:cNvPr id="14" name="구부러진 연결선 13"/>
            <p:cNvCxnSpPr/>
            <p:nvPr/>
          </p:nvCxnSpPr>
          <p:spPr>
            <a:xfrm rot="5400000">
              <a:off x="6934300" y="4572099"/>
              <a:ext cx="749102" cy="647701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80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4148435"/>
            <a:ext cx="912942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ko-KR" altLang="en-US" sz="138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대 시 보 드</a:t>
            </a:r>
            <a:endParaRPr lang="en-US" altLang="ko-KR" sz="13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8080" y="744835"/>
            <a:ext cx="434606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ko-KR" altLang="en-US" sz="138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결 론</a:t>
            </a:r>
            <a:endParaRPr lang="en-US" altLang="ko-KR" sz="13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0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9732" y="1595021"/>
            <a:ext cx="10682733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크롤링을 통한 실시간 데이터 수집과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오라클 데이터베이스와 연계하여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수집된 데이터를 데이터베이스화 하고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</a:t>
            </a:r>
            <a:r>
              <a:rPr lang="ko-KR" altLang="en-US" sz="4800" b="1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</a:t>
            </a:r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사용한 시각화를 통해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보다 직관적이고 실용적인</a:t>
            </a:r>
            <a:endParaRPr lang="en-US" altLang="ko-KR" sz="4800" b="1" smtClean="0">
              <a:ln w="9525">
                <a:solidFill>
                  <a:schemeClr val="bg1"/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결과물을 도출할수 있다</a:t>
            </a:r>
            <a:r>
              <a:rPr lang="en-US" altLang="ko-KR" sz="4800" b="1" smtClean="0">
                <a:ln w="9525">
                  <a:solidFill>
                    <a:schemeClr val="bg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48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5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150" y="0"/>
            <a:ext cx="149352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17841" y="2787933"/>
            <a:ext cx="6411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3"/>
              </a:rPr>
              <a:t>Tableau </a:t>
            </a:r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3"/>
              </a:rPr>
              <a:t>스토리보드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2352" y="136629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4"/>
              </a:rPr>
              <a:t>블로그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3036" y="4220170"/>
            <a:ext cx="6660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5"/>
              </a:rPr>
              <a:t>오라클 데이터베이스</a:t>
            </a:r>
            <a:endParaRPr lang="en-US" altLang="ko-KR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9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67610" y="197346"/>
            <a:ext cx="1632178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altLang="ko-KR" sz="13800" b="0" cap="none" spc="0" smtClean="0">
                <a:ln w="0"/>
                <a:blipFill>
                  <a:blip r:embed="rId3"/>
                  <a:tile tx="0" ty="0" sx="100000" sy="100000" flip="none" algn="tl"/>
                </a:blipFill>
                <a:effectLst>
                  <a:reflection blurRad="6350" stA="53000" endA="300" endPos="35500" dir="5400000" sy="-90000" algn="bl" rotWithShape="0"/>
                </a:effectLst>
              </a:rPr>
              <a:t>Q</a:t>
            </a:r>
          </a:p>
          <a:p>
            <a:pPr algn="ctr"/>
            <a:r>
              <a:rPr lang="en-US" altLang="ko-KR" sz="13800" b="0" cap="none" spc="0" smtClean="0">
                <a:ln w="0"/>
                <a:blipFill>
                  <a:blip r:embed="rId3"/>
                  <a:tile tx="0" ty="0" sx="100000" sy="100000" flip="none" algn="tl"/>
                </a:blipFill>
                <a:effectLst>
                  <a:reflection blurRad="6350" stA="53000" endA="300" endPos="35500" dir="5400000" sy="-90000" algn="bl" rotWithShape="0"/>
                </a:effectLst>
              </a:rPr>
              <a:t>&amp;</a:t>
            </a:r>
          </a:p>
          <a:p>
            <a:pPr algn="ctr"/>
            <a:r>
              <a:rPr lang="en-US" altLang="ko-KR" sz="13800" b="0" cap="none" spc="0" smtClean="0">
                <a:ln w="0"/>
                <a:blipFill>
                  <a:blip r:embed="rId3"/>
                  <a:tile tx="0" ty="0" sx="100000" sy="100000" flip="none" algn="tl"/>
                </a:blip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endParaRPr lang="en-US" altLang="ko-KR" sz="13800" b="0" cap="none" spc="0">
              <a:ln w="0"/>
              <a:blipFill>
                <a:blip r:embed="rId3"/>
                <a:tile tx="0" ty="0" sx="100000" sy="100000" flip="none" algn="tl"/>
              </a:blip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2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25" y="320112"/>
            <a:ext cx="1552041" cy="59967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59" y="329975"/>
            <a:ext cx="1552041" cy="40719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0" y="1895681"/>
            <a:ext cx="1552041" cy="31470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27" y="2338514"/>
            <a:ext cx="1552041" cy="40719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8" y="2315259"/>
            <a:ext cx="1552041" cy="40719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80703" y="411552"/>
            <a:ext cx="1200329" cy="5896807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데이터 수집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1524" y="2667330"/>
            <a:ext cx="1200329" cy="2900794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개요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92826" y="2018812"/>
            <a:ext cx="1200329" cy="2900794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결론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9812" y="499588"/>
            <a:ext cx="1200329" cy="3800079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</a:t>
            </a:r>
            <a:r>
              <a:rPr lang="ko-KR" altLang="en-US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시각화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25682" y="2924622"/>
            <a:ext cx="1200329" cy="2666757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altLang="ko-KR" sz="6600" b="1" smtClean="0">
                <a:ln w="13462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Q &amp; A</a:t>
            </a:r>
            <a:endParaRPr lang="en-US" altLang="ko-KR" sz="6600" b="1">
              <a:ln w="13462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6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79993" y="1440888"/>
            <a:ext cx="92320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9900" b="1" cap="none" spc="0" smtClean="0">
                <a:ln w="38100" cmpd="sng">
                  <a:solidFill>
                    <a:srgbClr val="FFFF00"/>
                  </a:solidFill>
                  <a:prstDash val="solid"/>
                </a:ln>
                <a:noFill/>
                <a:effectLst/>
              </a:rPr>
              <a:t>1. </a:t>
            </a:r>
            <a:r>
              <a:rPr lang="ko-KR" altLang="en-US" sz="19900" b="1" cap="none" spc="0" smtClean="0">
                <a:ln w="38100" cmpd="sng">
                  <a:solidFill>
                    <a:srgbClr val="FFFF00"/>
                  </a:solidFill>
                  <a:prstDash val="solid"/>
                </a:ln>
                <a:noFill/>
                <a:effectLst/>
              </a:rPr>
              <a:t>개 요</a:t>
            </a:r>
            <a:endParaRPr lang="en-US" altLang="ko-KR" sz="19900" b="1" cap="none" spc="0">
              <a:ln w="38100" cmpd="sng">
                <a:solidFill>
                  <a:srgbClr val="FFFF00"/>
                </a:solidFill>
                <a:prstDash val="solid"/>
              </a:ln>
              <a:noFill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2485952"/>
            <a:ext cx="2871897" cy="3420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9514" y="2672611"/>
            <a:ext cx="293541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크롤링을 통한 </a:t>
            </a:r>
            <a:endParaRPr lang="en-US" altLang="ko-KR" sz="3200" b="1" cap="none" spc="0" smtClean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즉각적인 </a:t>
            </a:r>
            <a:endParaRPr lang="en-US" altLang="ko-KR" sz="3200" b="1" cap="none" spc="0" smtClean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실시간</a:t>
            </a:r>
            <a:endParaRPr lang="en-US" altLang="ko-KR" sz="3200" b="1" cap="none" spc="0" smtClean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세계코로나 </a:t>
            </a:r>
            <a:endParaRPr lang="en-US" altLang="ko-KR" sz="3200" b="1" cap="none" spc="0" smtClean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현황 데이터</a:t>
            </a:r>
            <a:endParaRPr lang="en-US" altLang="ko-KR" sz="3200" b="1" cap="none" spc="0" smtClean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수집 및 저장</a:t>
            </a:r>
            <a:endParaRPr lang="en-US" altLang="ko-KR" sz="3200" b="1" cap="none" spc="0">
              <a:ln w="9525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8346" y="338023"/>
            <a:ext cx="45480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9600" b="1" cap="none" spc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1. </a:t>
            </a:r>
            <a:r>
              <a:rPr lang="ko-KR" altLang="en-US" sz="9600" b="1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개 요</a:t>
            </a:r>
            <a:endParaRPr lang="en-US" altLang="ko-KR" sz="9600" b="1" cap="none" spc="0">
              <a:ln w="12700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53" y="2485950"/>
            <a:ext cx="3441843" cy="34203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40378" y="2771932"/>
            <a:ext cx="256166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Tableau</a:t>
            </a:r>
            <a:r>
              <a:rPr lang="ko-KR" altLang="en-US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</a:t>
            </a:r>
            <a:endParaRPr lang="en-US" altLang="ko-KR" sz="40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활용한</a:t>
            </a:r>
            <a:endParaRPr lang="en-US" altLang="ko-KR" sz="40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</a:t>
            </a:r>
            <a:endParaRPr lang="en-US" altLang="ko-KR" sz="40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시각화</a:t>
            </a:r>
            <a:endParaRPr lang="en-US" altLang="ko-KR" sz="4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88346" y="3855306"/>
            <a:ext cx="744607" cy="407773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7" y="2485951"/>
            <a:ext cx="3250175" cy="342030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7664082" y="3910840"/>
            <a:ext cx="873743" cy="407773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37825" y="3172041"/>
            <a:ext cx="24929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직관적이며</a:t>
            </a:r>
            <a:endParaRPr lang="en-US" altLang="ko-KR" sz="3600" b="1" cap="none" spc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가시적인</a:t>
            </a:r>
            <a:endParaRPr lang="en-US" altLang="ko-KR" sz="3600" b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6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결론 도출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2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93" y="626723"/>
            <a:ext cx="4520629" cy="53857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955496"/>
            <a:ext cx="6963457" cy="516790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Pour">
              <a:avLst>
                <a:gd name="adj1" fmla="val 10470682"/>
                <a:gd name="adj2" fmla="val 56515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19900" b="1" cap="none" spc="0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2. </a:t>
            </a:r>
          </a:p>
          <a:p>
            <a:pPr algn="ctr"/>
            <a:r>
              <a:rPr lang="ko-KR" altLang="en-US" sz="19900" b="1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데이터</a:t>
            </a:r>
            <a:endParaRPr lang="en-US" altLang="ko-KR" sz="19900" b="1" smtClean="0">
              <a:ln w="12700" cmpd="sng">
                <a:solidFill>
                  <a:srgbClr val="7030A0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ko-KR" altLang="en-US" sz="19900" b="1" smtClean="0">
                <a:ln w="12700" cmpd="sng">
                  <a:solidFill>
                    <a:srgbClr val="7030A0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수집</a:t>
            </a:r>
            <a:endParaRPr lang="en-US" altLang="ko-KR" sz="19900" b="1" cap="none" spc="0">
              <a:ln w="12700" cmpd="sng">
                <a:solidFill>
                  <a:srgbClr val="7030A0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0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3086 0.04005 C 0.15807 0.04908 0.19896 0.05394 0.24192 0.05394 C 0.29075 0.05394 0.32981 0.04908 0.35703 0.04005 L 0.48802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68852"/>
              </p:ext>
            </p:extLst>
          </p:nvPr>
        </p:nvGraphicFramePr>
        <p:xfrm>
          <a:off x="642295" y="1857769"/>
          <a:ext cx="1092517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764">
                  <a:extLst>
                    <a:ext uri="{9D8B030D-6E8A-4147-A177-3AD203B41FA5}">
                      <a16:colId xmlns:a16="http://schemas.microsoft.com/office/drawing/2014/main" val="1223072632"/>
                    </a:ext>
                  </a:extLst>
                </a:gridCol>
                <a:gridCol w="5391807">
                  <a:extLst>
                    <a:ext uri="{9D8B030D-6E8A-4147-A177-3AD203B41FA5}">
                      <a16:colId xmlns:a16="http://schemas.microsoft.com/office/drawing/2014/main" val="1240376932"/>
                    </a:ext>
                  </a:extLst>
                </a:gridCol>
                <a:gridCol w="2693604">
                  <a:extLst>
                    <a:ext uri="{9D8B030D-6E8A-4147-A177-3AD203B41FA5}">
                      <a16:colId xmlns:a16="http://schemas.microsoft.com/office/drawing/2014/main" val="3346166560"/>
                    </a:ext>
                  </a:extLst>
                </a:gridCol>
              </a:tblGrid>
              <a:tr h="497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데이터명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의미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데이터 타입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69204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국가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국가명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8372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누적확진자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전체 누적확진자 수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512684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신규확진자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신규 확진자 수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18582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사망자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사망자 수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934765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사망률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전체확진자중 사망자 비율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156927"/>
                  </a:ext>
                </a:extLst>
              </a:tr>
              <a:tr h="38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데이터 수집한 날짜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313406"/>
                  </a:ext>
                </a:extLst>
              </a:tr>
              <a:tr h="38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위도</a:t>
                      </a:r>
                      <a:endParaRPr lang="en-US" altLang="ko-KR" sz="200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해당지역의 위도정보</a:t>
                      </a:r>
                      <a:endParaRPr lang="en-US" altLang="ko-KR" sz="2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864461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경도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해당지역의 경도정보</a:t>
                      </a:r>
                      <a:endParaRPr lang="en-US" altLang="ko-KR" sz="2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float64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923888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대륙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대륙정보</a:t>
                      </a:r>
                      <a:endParaRPr lang="en-US" altLang="ko-KR" sz="2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92236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FF0000"/>
                          </a:solidFill>
                        </a:rPr>
                        <a:t>세부대륙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mtClean="0">
                          <a:solidFill>
                            <a:schemeClr val="tx1"/>
                          </a:solidFill>
                        </a:rPr>
                        <a:t>세부 대륙정보</a:t>
                      </a:r>
                      <a:endParaRPr lang="en-US" altLang="ko-KR" sz="200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616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28848" y="422787"/>
            <a:ext cx="75520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ko-KR" altLang="en-US" sz="6600" smtClean="0">
                <a:ln w="0">
                  <a:solidFill>
                    <a:srgbClr val="FFFF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수집된 데이터 정의</a:t>
            </a:r>
            <a:endParaRPr lang="en-US" altLang="ko-KR" sz="6600">
              <a:ln w="0">
                <a:solidFill>
                  <a:srgbClr val="FFFF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9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43" y="404083"/>
            <a:ext cx="6509957" cy="6083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2283683"/>
            <a:ext cx="2857500" cy="160020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직사각형 3"/>
          <p:cNvSpPr/>
          <p:nvPr/>
        </p:nvSpPr>
        <p:spPr>
          <a:xfrm>
            <a:off x="594042" y="1229573"/>
            <a:ext cx="433965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파이썬을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사용하여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크롤링하고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데이터를</a:t>
            </a:r>
            <a:endParaRPr lang="en-US" altLang="ko-KR" sz="5400" b="1" cap="none" spc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수집하는과정</a:t>
            </a:r>
            <a:endParaRPr lang="en-US" altLang="ko-KR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9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61963" y="514350"/>
            <a:ext cx="6205537" cy="2273479"/>
            <a:chOff x="461963" y="514350"/>
            <a:chExt cx="6205537" cy="22734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3" y="514350"/>
              <a:ext cx="6205537" cy="10731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515938" y="1587500"/>
              <a:ext cx="4201791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일자별로 데이터가 </a:t>
              </a:r>
              <a:endParaRPr lang="en-US" altLang="ko-KR" sz="36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r>
                <a:rPr lang="ko-KR" altLang="en-US" sz="36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엑셀파일로 저장됨</a:t>
              </a:r>
              <a:endParaRPr lang="en-US" altLang="ko-KR" sz="3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97407" y="3727271"/>
            <a:ext cx="6070093" cy="2427793"/>
            <a:chOff x="597407" y="3727271"/>
            <a:chExt cx="6070093" cy="24277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7" y="3727271"/>
              <a:ext cx="6070093" cy="61118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746770" y="4400738"/>
              <a:ext cx="374012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일자별로 저장된 </a:t>
              </a:r>
              <a:endParaRPr lang="en-US" altLang="ko-KR" sz="36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r>
                <a:rPr lang="ko-KR" altLang="en-US" sz="36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데이터를 종합한 </a:t>
              </a:r>
              <a:endParaRPr lang="en-US" altLang="ko-KR" sz="36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  <a:p>
              <a:pPr algn="ctr"/>
              <a:r>
                <a:rPr lang="ko-KR" altLang="en-US" sz="3600" b="1" cap="none" spc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엑셀파일 생성</a:t>
              </a:r>
              <a:endParaRPr lang="en-US" altLang="ko-KR" sz="3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>
            <a:off x="3278155" y="2873464"/>
            <a:ext cx="681832" cy="768171"/>
          </a:xfrm>
          <a:prstGeom prst="down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581023"/>
            <a:ext cx="4546600" cy="5037793"/>
          </a:xfrm>
          <a:prstGeom prst="rect">
            <a:avLst/>
          </a:prstGeom>
        </p:spPr>
      </p:pic>
      <p:sp>
        <p:nvSpPr>
          <p:cNvPr id="9" name="등호 8"/>
          <p:cNvSpPr/>
          <p:nvPr/>
        </p:nvSpPr>
        <p:spPr>
          <a:xfrm>
            <a:off x="5486896" y="4729816"/>
            <a:ext cx="1638300" cy="889000"/>
          </a:xfrm>
          <a:prstGeom prst="mathEqual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53" y="719569"/>
            <a:ext cx="8004847" cy="28872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1431" y="4010873"/>
            <a:ext cx="760496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데이터를 수집함과 동시에 </a:t>
            </a:r>
            <a:endParaRPr lang="en-US" altLang="ko-KR" sz="4800" b="1" cap="none" spc="0" smtClean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8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오라클 데이터베이스에 </a:t>
            </a:r>
            <a:endParaRPr lang="en-US" altLang="ko-KR" sz="4800" b="1" cap="none" spc="0" smtClean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800" b="1" cap="none" spc="0" smtClean="0">
                <a:ln w="6600">
                  <a:solidFill>
                    <a:srgbClr val="00206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업로드 하는 과정</a:t>
            </a:r>
            <a:endParaRPr lang="en-US" altLang="ko-KR" sz="4800" b="1" cap="none" spc="0">
              <a:ln w="6600">
                <a:solidFill>
                  <a:srgbClr val="002060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31" y="742837"/>
            <a:ext cx="3872669" cy="28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229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47</cp:revision>
  <dcterms:created xsi:type="dcterms:W3CDTF">2021-08-10T02:30:05Z</dcterms:created>
  <dcterms:modified xsi:type="dcterms:W3CDTF">2021-08-10T07:12:03Z</dcterms:modified>
</cp:coreProperties>
</file>