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trictFirstAndLastChars="0" autoCompressPictures="0">
  <p:sldMasterIdLst>
    <p:sldMasterId id="2147483660" r:id="rId1"/>
  </p:sldMasterIdLst>
  <p:notesMasterIdLst>
    <p:notesMasterId r:id="rId2"/>
  </p:notesMasterIdLst>
  <p:sldIdLst>
    <p:sldId id="256" r:id="rId3"/>
    <p:sldId id="257" r:id="rId4"/>
    <p:sldId id="258" r:id="rId5"/>
    <p:sldId id="267" r:id="rId6"/>
    <p:sldId id="263" r:id="rId7"/>
    <p:sldId id="259" r:id="rId8"/>
    <p:sldId id="260" r:id="rId9"/>
    <p:sldId id="266" r:id="rId10"/>
    <p:sldId id="264" r:id="rId11"/>
    <p:sldId id="265" r:id="rId12"/>
    <p:sldId id="262" r:id="rId13"/>
    <p:sldId id="261" r:id="rId1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620"/>
    <p:restoredTop sz="81898" autoAdjust="0"/>
  </p:normalViewPr>
  <p:slideViewPr>
    <p:cSldViewPr snapToGrid="0">
      <p:cViewPr varScale="1">
        <p:scale>
          <a:sx n="100" d="100"/>
          <a:sy n="100" d="100"/>
        </p:scale>
        <p:origin x="1224" y="108"/>
      </p:cViewPr>
      <p:guideLst>
        <p:guide orient="horz" pos="1618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presProps" Target="presProps.xml"  /><Relationship Id="rId16" Type="http://schemas.openxmlformats.org/officeDocument/2006/relationships/viewProps" Target="viewProps.xml"  /><Relationship Id="rId17" Type="http://schemas.openxmlformats.org/officeDocument/2006/relationships/theme" Target="theme/theme1.xml"  /><Relationship Id="rId18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w="sm" len="sm"/>
            <a:tailEnd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hdr="0"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_rels/notesSlide10.xml.rels><?xml version="1.0" encoding="UTF-8" standalone="yes" ?><Relationships xmlns="http://schemas.openxmlformats.org/package/2006/relationships"><Relationship Id="rId1" Type="http://schemas.openxmlformats.org/officeDocument/2006/relationships/slide" Target="../slides/slide10.xml"  /><Relationship Id="rId2" Type="http://schemas.openxmlformats.org/officeDocument/2006/relationships/notesMaster" Target="../notesMasters/notesMaster1.xml"  /></Relationships>
</file>

<file path=ppt/notesSlides/_rels/notesSlide1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2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2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3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4.xml"  /><Relationship Id="rId2" Type="http://schemas.openxmlformats.org/officeDocument/2006/relationships/notesMaster" Target="../notesMasters/notesMaster1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slide" Target="../slides/slide5.xml"  /><Relationship Id="rId2" Type="http://schemas.openxmlformats.org/officeDocument/2006/relationships/notesMaster" Target="../notesMasters/notesMaster1.xml"  /></Relationships>
</file>

<file path=ppt/notesSlides/_rels/notesSlide6.xml.rels><?xml version="1.0" encoding="UTF-8" standalone="yes" ?><Relationships xmlns="http://schemas.openxmlformats.org/package/2006/relationships"><Relationship Id="rId1" Type="http://schemas.openxmlformats.org/officeDocument/2006/relationships/slide" Target="../slides/slide6.xml"  /><Relationship Id="rId2" Type="http://schemas.openxmlformats.org/officeDocument/2006/relationships/notesMaster" Target="../notesMasters/notesMaster1.xml"  /></Relationships>
</file>

<file path=ppt/notesSlides/_rels/notesSlide7.xml.rels><?xml version="1.0" encoding="UTF-8" standalone="yes" ?><Relationships xmlns="http://schemas.openxmlformats.org/package/2006/relationships"><Relationship Id="rId1" Type="http://schemas.openxmlformats.org/officeDocument/2006/relationships/slide" Target="../slides/slide7.xml"  /><Relationship Id="rId2" Type="http://schemas.openxmlformats.org/officeDocument/2006/relationships/notesMaster" Target="../notesMasters/notesMaster1.xml"  /></Relationships>
</file>

<file path=ppt/notesSlides/_rels/notesSlide8.xml.rels><?xml version="1.0" encoding="UTF-8" standalone="yes" ?><Relationships xmlns="http://schemas.openxmlformats.org/package/2006/relationships"><Relationship Id="rId1" Type="http://schemas.openxmlformats.org/officeDocument/2006/relationships/slide" Target="../slides/slide8.xml"  /><Relationship Id="rId2" Type="http://schemas.openxmlformats.org/officeDocument/2006/relationships/notesMaster" Target="../notesMasters/notesMaster1.xml"  /></Relationships>
</file>

<file path=ppt/notesSlides/_rels/notesSlide9.xml.rels><?xml version="1.0" encoding="UTF-8" standalone="yes" ?><Relationships xmlns="http://schemas.openxmlformats.org/package/2006/relationships"><Relationship Id="rId1" Type="http://schemas.openxmlformats.org/officeDocument/2006/relationships/slide" Target="../slides/slide9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b5a2580883_0_1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b5a2580883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1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b5a2580883_0_23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b5a2580883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968cb9d0cd_0_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968cb9d0c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b5a2580883_0_15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b5a2580883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lvl="0">
              <a:spcBef>
                <a:spcPts val="1200"/>
              </a:spcBef>
              <a:spcAft>
                <a:spcPts val="1200"/>
              </a:spcAft>
              <a:defRPr/>
            </a:pPr>
            <a:r>
              <a:rPr lang="en" altLang="ko-KR" sz="1100">
                <a:solidFill>
                  <a:srgbClr val="efefef"/>
                </a:solidFill>
                <a:latin typeface="배달의민족 한나체 Air"/>
                <a:ea typeface="배달의민족 한나체 Air"/>
                <a:cs typeface="Nanum Gothic Coding"/>
                <a:sym typeface="Nanum Gothic Coding"/>
              </a:rPr>
              <a:t>TMDB</a:t>
            </a:r>
            <a:r>
              <a:rPr lang="ko-KR" altLang="en-US" sz="1100">
                <a:solidFill>
                  <a:srgbClr val="efefef"/>
                </a:solidFill>
                <a:latin typeface="배달의민족 한나체 Air"/>
                <a:ea typeface="배달의민족 한나체 Air"/>
                <a:cs typeface="Nanum Gothic Coding"/>
                <a:sym typeface="Nanum Gothic Coding"/>
              </a:rPr>
              <a:t>를 통해 제공할 수 있는 영화 정보들은 결국 스포일러 아닌가</a:t>
            </a:r>
            <a:r>
              <a:rPr lang="en-US" altLang="ko-KR" sz="1100">
                <a:solidFill>
                  <a:srgbClr val="efefef"/>
                </a:solidFill>
                <a:latin typeface="배달의민족 한나체 Air"/>
                <a:ea typeface="배달의민족 한나체 Air"/>
                <a:cs typeface="Nanum Gothic Coding"/>
                <a:sym typeface="Nanum Gothic Coding"/>
              </a:rPr>
              <a:t>?</a:t>
            </a:r>
            <a:endParaRPr lang="en-US" altLang="ko-KR" sz="1100">
              <a:solidFill>
                <a:srgbClr val="efefef"/>
              </a:solidFill>
              <a:latin typeface="배달의민족 한나체 Air"/>
              <a:ea typeface="배달의민족 한나체 Air"/>
              <a:cs typeface="Nanum Gothic Coding"/>
              <a:sym typeface="Nanum Gothic Coding"/>
            </a:endParaRPr>
          </a:p>
          <a:p>
            <a:pPr lvl="0">
              <a:spcBef>
                <a:spcPts val="1200"/>
              </a:spcBef>
              <a:spcAft>
                <a:spcPts val="1200"/>
              </a:spcAft>
              <a:defRPr/>
            </a:pPr>
            <a:r>
              <a:rPr lang="ko-KR" altLang="en-US" sz="1100">
                <a:solidFill>
                  <a:srgbClr val="efefef"/>
                </a:solidFill>
                <a:latin typeface="배달의민족 한나체 Air"/>
                <a:ea typeface="배달의민족 한나체 Air"/>
                <a:cs typeface="Nanum Gothic Coding"/>
                <a:sym typeface="Nanum Gothic Coding"/>
              </a:rPr>
              <a:t>어떤</a:t>
            </a:r>
            <a:r>
              <a:rPr lang="en-US" altLang="ko-KR" sz="1100">
                <a:solidFill>
                  <a:srgbClr val="efefef"/>
                </a:solidFill>
                <a:latin typeface="배달의민족 한나체 Air"/>
                <a:ea typeface="배달의민족 한나체 Air"/>
                <a:cs typeface="Nanum Gothic Coding"/>
                <a:sym typeface="Nanum Gothic Coding"/>
              </a:rPr>
              <a:t> </a:t>
            </a:r>
            <a:r>
              <a:rPr lang="ko-KR" altLang="en-US" sz="1100">
                <a:solidFill>
                  <a:srgbClr val="efefef"/>
                </a:solidFill>
                <a:latin typeface="배달의민족 한나체 Air"/>
                <a:ea typeface="배달의민족 한나체 Air"/>
                <a:cs typeface="Nanum Gothic Coding"/>
                <a:sym typeface="Nanum Gothic Coding"/>
              </a:rPr>
              <a:t>영화를 볼 지 고민하는 사람이라면 이런 정보들은 위험하다고 여겨질 것이다</a:t>
            </a:r>
            <a:r>
              <a:rPr lang="en-US" altLang="ko-KR" sz="1100">
                <a:solidFill>
                  <a:srgbClr val="efefef"/>
                </a:solidFill>
                <a:latin typeface="배달의민족 한나체 Air"/>
                <a:ea typeface="배달의민족 한나체 Air"/>
                <a:cs typeface="Nanum Gothic Coding"/>
                <a:sym typeface="Nanum Gothic Coding"/>
              </a:rPr>
              <a:t>.</a:t>
            </a:r>
            <a:endParaRPr lang="en-US" altLang="ko-KR" sz="1100">
              <a:solidFill>
                <a:srgbClr val="efefef"/>
              </a:solidFill>
              <a:latin typeface="배달의민족 한나체 Air"/>
              <a:ea typeface="배달의민족 한나체 Air"/>
              <a:cs typeface="Nanum Gothic Coding"/>
              <a:sym typeface="Nanum Gothic Coding"/>
            </a:endParaRPr>
          </a:p>
          <a:p>
            <a:pPr lvl="0">
              <a:spcBef>
                <a:spcPts val="1200"/>
              </a:spcBef>
              <a:spcAft>
                <a:spcPts val="1200"/>
              </a:spcAft>
              <a:defRPr/>
            </a:pPr>
            <a:r>
              <a:rPr lang="ko-KR" altLang="en-US" sz="1100">
                <a:solidFill>
                  <a:srgbClr val="efefef"/>
                </a:solidFill>
                <a:latin typeface="배달의민족 한나체 Air"/>
                <a:ea typeface="배달의민족 한나체 Air"/>
                <a:cs typeface="Nanum Gothic Coding"/>
                <a:sym typeface="Nanum Gothic Coding"/>
              </a:rPr>
              <a:t>그렇다면 차라리 영화를 볼 시간이 없거나 귀찮은 사람들을 위해 기본적인 정보뿐 아니라</a:t>
            </a:r>
            <a:endParaRPr lang="ko-KR" altLang="en-US" sz="1100">
              <a:solidFill>
                <a:srgbClr val="efefef"/>
              </a:solidFill>
              <a:latin typeface="배달의민족 한나체 Air"/>
              <a:ea typeface="배달의민족 한나체 Air"/>
              <a:cs typeface="Nanum Gothic Coding"/>
              <a:sym typeface="Nanum Gothic Coding"/>
            </a:endParaRPr>
          </a:p>
          <a:p>
            <a:pPr lvl="0">
              <a:spcBef>
                <a:spcPts val="1200"/>
              </a:spcBef>
              <a:spcAft>
                <a:spcPts val="1200"/>
              </a:spcAft>
              <a:defRPr/>
            </a:pPr>
            <a:r>
              <a:rPr lang="ko-KR" altLang="en-US" sz="1100">
                <a:solidFill>
                  <a:srgbClr val="efefef"/>
                </a:solidFill>
                <a:latin typeface="배달의민족 한나체 Air"/>
                <a:ea typeface="배달의민족 한나체 Air"/>
                <a:cs typeface="Nanum Gothic Coding"/>
                <a:sym typeface="Nanum Gothic Coding"/>
              </a:rPr>
              <a:t>각종 스포일러와 리뷰</a:t>
            </a:r>
            <a:r>
              <a:rPr lang="en-US" altLang="ko-KR" sz="1100">
                <a:solidFill>
                  <a:srgbClr val="efefef"/>
                </a:solidFill>
                <a:latin typeface="배달의민족 한나체 Air"/>
                <a:ea typeface="배달의민족 한나체 Air"/>
                <a:cs typeface="Nanum Gothic Coding"/>
                <a:sym typeface="Nanum Gothic Coding"/>
              </a:rPr>
              <a:t>, </a:t>
            </a:r>
            <a:r>
              <a:rPr lang="ko-KR" altLang="en-US" sz="1100">
                <a:solidFill>
                  <a:srgbClr val="efefef"/>
                </a:solidFill>
                <a:latin typeface="배달의민족 한나체 Air"/>
                <a:ea typeface="배달의민족 한나체 Air"/>
                <a:cs typeface="Nanum Gothic Coding"/>
                <a:sym typeface="Nanum Gothic Coding"/>
              </a:rPr>
              <a:t>해석 영상들이 있는 사이트를 만들자</a:t>
            </a:r>
            <a:r>
              <a:rPr lang="en-US" altLang="ko-KR" sz="1100">
                <a:solidFill>
                  <a:srgbClr val="efefef"/>
                </a:solidFill>
                <a:latin typeface="배달의민족 한나체 Air"/>
                <a:ea typeface="배달의민족 한나체 Air"/>
                <a:cs typeface="Nanum Gothic Coding"/>
                <a:sym typeface="Nanum Gothic Coding"/>
              </a:rPr>
              <a:t>.</a:t>
            </a:r>
            <a:endParaRPr lang="en-US" altLang="ko-KR" sz="1100">
              <a:solidFill>
                <a:srgbClr val="efefef"/>
              </a:solidFill>
              <a:latin typeface="배달의민족 한나체 Air"/>
              <a:ea typeface="배달의민족 한나체 Air"/>
              <a:cs typeface="Nanum Gothic Coding"/>
              <a:sym typeface="Nanum Gothic Coding"/>
            </a:endParaRPr>
          </a:p>
          <a:p>
            <a:pPr lvl="0">
              <a:spcBef>
                <a:spcPts val="1200"/>
              </a:spcBef>
              <a:spcAft>
                <a:spcPts val="1200"/>
              </a:spcAft>
              <a:defRPr/>
            </a:pPr>
            <a:r>
              <a:rPr lang="ko-KR" altLang="en-US" sz="1100">
                <a:solidFill>
                  <a:srgbClr val="efefef"/>
                </a:solidFill>
                <a:latin typeface="배달의민족 한나체 Air"/>
                <a:ea typeface="배달의민족 한나체 Air"/>
                <a:cs typeface="Nanum Gothic Coding"/>
                <a:sym typeface="Nanum Gothic Coding"/>
              </a:rPr>
              <a:t>영화를 보지 않고도 본 척 할 수 있는 것은 사람들에게 기회비용의 절약을 제공할 것이다</a:t>
            </a:r>
            <a:r>
              <a:rPr lang="en-US" altLang="ko-KR" sz="1100">
                <a:solidFill>
                  <a:srgbClr val="efefef"/>
                </a:solidFill>
                <a:latin typeface="배달의민족 한나체 Air"/>
                <a:ea typeface="배달의민족 한나체 Air"/>
                <a:cs typeface="Nanum Gothic Coding"/>
                <a:sym typeface="Nanum Gothic Coding"/>
              </a:rPr>
              <a:t>.</a:t>
            </a:r>
            <a:endParaRPr lang="en-US" altLang="ko-KR" sz="1100">
              <a:solidFill>
                <a:srgbClr val="efefef"/>
              </a:solidFill>
              <a:latin typeface="배달의민족 한나체 Air"/>
              <a:ea typeface="배달의민족 한나체 Air"/>
              <a:cs typeface="Nanum Gothic Coding"/>
              <a:sym typeface="Nanum Gothic Coding"/>
            </a:endParaRPr>
          </a:p>
          <a:p>
            <a:pPr lvl="0">
              <a:spcBef>
                <a:spcPts val="1200"/>
              </a:spcBef>
              <a:spcAft>
                <a:spcPts val="1200"/>
              </a:spcAft>
              <a:defRPr/>
            </a:pPr>
            <a:r>
              <a:rPr lang="ko-KR" altLang="en-US" sz="1100">
                <a:solidFill>
                  <a:srgbClr val="efefef"/>
                </a:solidFill>
                <a:latin typeface="배달의민족 한나체 Air"/>
                <a:ea typeface="배달의민족 한나체 Air"/>
                <a:cs typeface="Nanum Gothic Coding"/>
                <a:sym typeface="Nanum Gothic Coding"/>
              </a:rPr>
              <a:t>이름은 정직하게 </a:t>
            </a:r>
            <a:r>
              <a:rPr lang="en-US" altLang="ko-KR" sz="1100">
                <a:solidFill>
                  <a:srgbClr val="efefef"/>
                </a:solidFill>
                <a:latin typeface="배달의민족 한나체 Air"/>
                <a:ea typeface="배달의민족 한나체 Air"/>
                <a:cs typeface="Nanum Gothic Coding"/>
                <a:sym typeface="Nanum Gothic Coding"/>
              </a:rPr>
              <a:t>[ Spoilers ]</a:t>
            </a:r>
            <a:r>
              <a:rPr lang="ko-KR" altLang="en-US" sz="1100">
                <a:solidFill>
                  <a:srgbClr val="efefef"/>
                </a:solidFill>
                <a:latin typeface="배달의민족 한나체 Air"/>
                <a:ea typeface="배달의민족 한나체 Air"/>
                <a:cs typeface="Nanum Gothic Coding"/>
                <a:sym typeface="Nanum Gothic Coding"/>
              </a:rPr>
              <a:t>로 하여 스포일러를 원하지 않는 사람들을 배려하였다</a:t>
            </a:r>
            <a:r>
              <a:rPr lang="en-US" altLang="ko-KR" sz="1100">
                <a:solidFill>
                  <a:srgbClr val="efefef"/>
                </a:solidFill>
                <a:latin typeface="배달의민족 한나체 Air"/>
                <a:ea typeface="배달의민족 한나체 Air"/>
                <a:cs typeface="Nanum Gothic Coding"/>
                <a:sym typeface="Nanum Gothic Coding"/>
              </a:rPr>
              <a:t>.</a:t>
            </a:r>
            <a:endParaRPr lang="en-US" altLang="ko-KR" sz="1100">
              <a:solidFill>
                <a:srgbClr val="efefef"/>
              </a:solidFill>
              <a:latin typeface="배달의민족 한나체 Air"/>
              <a:ea typeface="배달의민족 한나체 Air"/>
              <a:cs typeface="Nanum Gothic Coding"/>
              <a:sym typeface="Nanum Gothic Coding"/>
            </a:endParaRPr>
          </a:p>
          <a:p>
            <a:pPr lvl="0">
              <a:spcBef>
                <a:spcPts val="1200"/>
              </a:spcBef>
              <a:spcAft>
                <a:spcPts val="1200"/>
              </a:spcAft>
              <a:defRPr/>
            </a:pPr>
            <a:endParaRPr lang="en-US" altLang="ko-KR" sz="1100">
              <a:solidFill>
                <a:srgbClr val="efefef"/>
              </a:solidFill>
              <a:latin typeface="배달의민족 한나체 Air"/>
              <a:ea typeface="배달의민족 한나체 Air"/>
              <a:cs typeface="Nanum Gothic Coding"/>
              <a:sym typeface="Nanum Gothic Coding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b5a2580883_0_15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b5a2580883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lvl="0">
              <a:spcBef>
                <a:spcPts val="1200"/>
              </a:spcBef>
              <a:spcAft>
                <a:spcPts val="1200"/>
              </a:spcAft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b5a2580883_0_15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b5a2580883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>프론트는 뷰 및 부트스트랩</a:t>
            </a:r>
            <a:r>
              <a:rPr lang="en-US" altLang="ko-KR"/>
              <a:t>,</a:t>
            </a:r>
            <a:endParaRPr lang="en-US" altLang="ko-KR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>백은 </a:t>
            </a:r>
            <a:r>
              <a:rPr lang="en-US" altLang="ko-KR"/>
              <a:t>DRF</a:t>
            </a:r>
            <a:r>
              <a:rPr lang="ko-KR" altLang="en-US"/>
              <a:t>를 사용했으며</a:t>
            </a:r>
            <a:r>
              <a:rPr lang="en-US" altLang="ko-KR"/>
              <a:t>,</a:t>
            </a:r>
            <a:endParaRPr lang="en-US" altLang="ko-KR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/>
              <a:t>TMDB</a:t>
            </a:r>
            <a:r>
              <a:rPr lang="ko-KR" altLang="en-US"/>
              <a:t>의 </a:t>
            </a:r>
            <a:r>
              <a:rPr lang="en-US" altLang="ko-KR"/>
              <a:t>API</a:t>
            </a:r>
            <a:r>
              <a:rPr lang="ko-KR" altLang="en-US"/>
              <a:t> 및</a:t>
            </a:r>
            <a:endParaRPr lang="ko-KR" alt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>유튜브의 검색 </a:t>
            </a:r>
            <a:r>
              <a:rPr lang="en-US" altLang="ko-KR"/>
              <a:t>API</a:t>
            </a:r>
            <a:r>
              <a:rPr lang="ko-KR" altLang="en-US"/>
              <a:t>를 사용했습니다</a:t>
            </a:r>
            <a:r>
              <a:rPr lang="en-US" altLang="ko-KR"/>
              <a:t>.</a:t>
            </a:r>
            <a:endParaRPr lang="en-US" altLang="ko-KR"/>
          </a:p>
        </p:txBody>
      </p:sp>
    </p:spTree>
  </p:cSld>
  <p:clrMapOvr>
    <a:masterClrMapping/>
  </p:clrMapOvr>
</p:notes>
</file>

<file path=ppt/notesSlides/notesSlide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b5a2580883_0_1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b5a2580883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/>
              <a:t>DB</a:t>
            </a:r>
            <a:r>
              <a:rPr lang="ko-KR" altLang="en-US"/>
              <a:t> 구조는 다음과 같습니다</a:t>
            </a:r>
            <a:r>
              <a:rPr lang="en-US" altLang="ko-KR"/>
              <a:t>.</a:t>
            </a:r>
            <a:endParaRPr lang="en-US" altLang="ko-KR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/>
              <a:t>TMDB</a:t>
            </a:r>
            <a:r>
              <a:rPr lang="ko-KR" altLang="en-US"/>
              <a:t>에서 받아온 영화 정보를 담아두는 </a:t>
            </a:r>
            <a:r>
              <a:rPr lang="en-US" altLang="ko-KR"/>
              <a:t>movies </a:t>
            </a:r>
            <a:r>
              <a:rPr lang="ko-KR" altLang="en-US"/>
              <a:t>어플리케이션 안에 배우</a:t>
            </a:r>
            <a:r>
              <a:rPr lang="en-US" altLang="ko-KR"/>
              <a:t>,</a:t>
            </a:r>
            <a:r>
              <a:rPr lang="ko-KR" altLang="en-US"/>
              <a:t> 장르를 다대다 관계로 연결하였고</a:t>
            </a:r>
            <a:endParaRPr lang="ko-KR" alt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>유튜브 </a:t>
            </a:r>
            <a:r>
              <a:rPr lang="en-US" altLang="ko-KR"/>
              <a:t>API</a:t>
            </a:r>
            <a:r>
              <a:rPr lang="ko-KR" altLang="en-US"/>
              <a:t>를 통해 받아온 리뷰 영상들을 일대다 관계로 연결하였습니다</a:t>
            </a:r>
            <a:r>
              <a:rPr lang="en-US" altLang="ko-KR"/>
              <a:t>.</a:t>
            </a:r>
            <a:endParaRPr lang="en-US" altLang="ko-KR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altLang="ko-KR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/>
              <a:t>accounts</a:t>
            </a:r>
            <a:r>
              <a:rPr lang="ko-KR" altLang="en-US"/>
              <a:t> 어플리케이션 은 </a:t>
            </a:r>
            <a:r>
              <a:rPr lang="en-US" altLang="ko-KR"/>
              <a:t>auth user model</a:t>
            </a:r>
            <a:r>
              <a:rPr lang="ko-KR" altLang="en-US"/>
              <a:t>을 활용한 기본적인 유저 정보를 저장했습니다</a:t>
            </a:r>
            <a:r>
              <a:rPr lang="en-US" altLang="ko-KR"/>
              <a:t>.</a:t>
            </a:r>
            <a:endParaRPr lang="en-US" altLang="ko-KR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/>
              <a:t>movie</a:t>
            </a:r>
            <a:r>
              <a:rPr lang="ko-KR" altLang="en-US"/>
              <a:t> 테이블과 다대다 관계를 설정하여 위시리스트 기능에 활용하였습니다</a:t>
            </a:r>
            <a:r>
              <a:rPr lang="en-US" altLang="ko-KR"/>
              <a:t>.</a:t>
            </a:r>
            <a:endParaRPr lang="en-US" altLang="ko-KR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altLang="ko-KR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/>
              <a:t>community</a:t>
            </a:r>
            <a:r>
              <a:rPr lang="ko-KR" altLang="en-US"/>
              <a:t> 어플리케이션은 </a:t>
            </a:r>
            <a:r>
              <a:rPr lang="en-US" altLang="ko-KR"/>
              <a:t>movie</a:t>
            </a:r>
            <a:r>
              <a:rPr lang="ko-KR" altLang="en-US"/>
              <a:t>테이블과 일대다 관계를 설정하여 영화에 댓글을 달 수 있게 하였고</a:t>
            </a:r>
            <a:r>
              <a:rPr lang="en-US" altLang="ko-KR"/>
              <a:t>,</a:t>
            </a:r>
            <a:endParaRPr lang="en-US" altLang="ko-KR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>자신과 다대다 관계를 설정하여 대댓글 기능을 구현하였습니다</a:t>
            </a:r>
            <a:r>
              <a:rPr lang="en-US" altLang="ko-KR"/>
              <a:t>.</a:t>
            </a:r>
            <a:endParaRPr lang="en-US" altLang="ko-KR"/>
          </a:p>
        </p:txBody>
      </p:sp>
    </p:spTree>
  </p:cSld>
  <p:clrMapOvr>
    <a:masterClrMapping/>
  </p:clrMapOvr>
</p:notes>
</file>

<file path=ppt/notesSlides/notesSlide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b5a2580883_0_43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b5a2580883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>컴포넌트 구조는 다음과 같습니다</a:t>
            </a:r>
            <a:r>
              <a:rPr lang="en-US" altLang="ko-KR"/>
              <a:t>.</a:t>
            </a:r>
            <a:endParaRPr lang="en-US" altLang="ko-KR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altLang="ko-KR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>각자의 라우터를 지닌 최상위 </a:t>
            </a:r>
            <a:r>
              <a:rPr lang="en-US" altLang="ko-KR"/>
              <a:t>View</a:t>
            </a:r>
            <a:r>
              <a:rPr lang="ko-KR" altLang="en-US"/>
              <a:t> 목록은 다음과 같습니다</a:t>
            </a:r>
            <a:r>
              <a:rPr lang="en-US" altLang="ko-KR"/>
              <a:t>.</a:t>
            </a:r>
            <a:endParaRPr lang="en-US" altLang="ko-KR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>홈페이지</a:t>
            </a:r>
            <a:r>
              <a:rPr lang="en-US" altLang="ko-KR"/>
              <a:t>,</a:t>
            </a:r>
            <a:r>
              <a:rPr lang="ko-KR" altLang="en-US"/>
              <a:t> 인기순</a:t>
            </a:r>
            <a:r>
              <a:rPr lang="en-US" altLang="ko-KR"/>
              <a:t>,</a:t>
            </a:r>
            <a:r>
              <a:rPr lang="ko-KR" altLang="en-US"/>
              <a:t> 최신순</a:t>
            </a:r>
            <a:r>
              <a:rPr lang="en-US" altLang="ko-KR"/>
              <a:t>,</a:t>
            </a:r>
            <a:r>
              <a:rPr lang="ko-KR" altLang="en-US"/>
              <a:t> 장르 목록</a:t>
            </a:r>
            <a:r>
              <a:rPr lang="en-US" altLang="ko-KR"/>
              <a:t>,</a:t>
            </a:r>
            <a:r>
              <a:rPr lang="ko-KR" altLang="en-US"/>
              <a:t> 특정 장르순</a:t>
            </a:r>
            <a:r>
              <a:rPr lang="en-US" altLang="ko-KR"/>
              <a:t>,</a:t>
            </a:r>
            <a:r>
              <a:rPr lang="ko-KR" altLang="en-US"/>
              <a:t> 검색</a:t>
            </a:r>
            <a:r>
              <a:rPr lang="en-US" altLang="ko-KR"/>
              <a:t>,</a:t>
            </a:r>
            <a:r>
              <a:rPr lang="ko-KR" altLang="en-US"/>
              <a:t> 로그인</a:t>
            </a:r>
            <a:r>
              <a:rPr lang="en-US" altLang="ko-KR"/>
              <a:t>,</a:t>
            </a:r>
            <a:r>
              <a:rPr lang="ko-KR" altLang="en-US"/>
              <a:t> 회원가입</a:t>
            </a:r>
            <a:r>
              <a:rPr lang="en-US" altLang="ko-KR"/>
              <a:t>,</a:t>
            </a:r>
            <a:r>
              <a:rPr lang="ko-KR" altLang="en-US"/>
              <a:t> 프로필</a:t>
            </a:r>
            <a:r>
              <a:rPr lang="en-US" altLang="ko-KR"/>
              <a:t>,</a:t>
            </a:r>
            <a:r>
              <a:rPr lang="ko-KR" altLang="en-US"/>
              <a:t> 세부내용</a:t>
            </a:r>
            <a:r>
              <a:rPr lang="en-US" altLang="ko-KR"/>
              <a:t>,</a:t>
            </a:r>
            <a:r>
              <a:rPr lang="ko-KR" altLang="en-US"/>
              <a:t> 배우별 목록의 기능을 구현하였습니다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ko-KR" altLang="en-US"/>
          </a:p>
        </p:txBody>
      </p:sp>
    </p:spTree>
  </p:cSld>
  <p:clrMapOvr>
    <a:masterClrMapping/>
  </p:clrMapOvr>
</p:notes>
</file>

<file path=ppt/notesSlides/notesSlide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b5a2580883_0_43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b5a2580883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>하위 컴포넌트들입니다</a:t>
            </a:r>
            <a:r>
              <a:rPr lang="en-US" altLang="ko-KR"/>
              <a:t>.</a:t>
            </a:r>
            <a:endParaRPr lang="en-US" altLang="ko-KR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>영화 목록 리스트</a:t>
            </a:r>
            <a:r>
              <a:rPr lang="en-US" altLang="ko-KR"/>
              <a:t>,</a:t>
            </a:r>
            <a:r>
              <a:rPr lang="ko-KR" altLang="en-US"/>
              <a:t> 장르별 목록 리스트</a:t>
            </a:r>
            <a:r>
              <a:rPr lang="en-US" altLang="ko-KR"/>
              <a:t>,</a:t>
            </a:r>
            <a:r>
              <a:rPr lang="ko-KR" altLang="en-US"/>
              <a:t> 배우별 목록 리스트</a:t>
            </a:r>
            <a:r>
              <a:rPr lang="en-US" altLang="ko-KR"/>
              <a:t>,</a:t>
            </a:r>
            <a:r>
              <a:rPr lang="ko-KR" altLang="en-US"/>
              <a:t> 위시리스트</a:t>
            </a:r>
            <a:r>
              <a:rPr lang="en-US" altLang="ko-KR"/>
              <a:t>,</a:t>
            </a:r>
            <a:r>
              <a:rPr lang="ko-KR" altLang="en-US"/>
              <a:t> 댓글 및 프로필 페이지를 담당합니다</a:t>
            </a:r>
            <a:r>
              <a:rPr lang="en-US" altLang="ko-KR"/>
              <a:t>.</a:t>
            </a:r>
            <a:endParaRPr lang="en-US" altLang="ko-KR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>해당 리스트들 내부에 요소를 체워주는 반복 컴포넌트들입니다</a:t>
            </a:r>
            <a:r>
              <a:rPr lang="en-US" altLang="ko-KR"/>
              <a:t>.</a:t>
            </a:r>
            <a:endParaRPr lang="en-US" altLang="ko-KR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>개별 영화</a:t>
            </a:r>
            <a:r>
              <a:rPr lang="en-US" altLang="ko-KR"/>
              <a:t>,</a:t>
            </a:r>
            <a:r>
              <a:rPr lang="ko-KR" altLang="en-US"/>
              <a:t> 댓글 내용을 표현합니다</a:t>
            </a:r>
            <a:r>
              <a:rPr lang="en-US" altLang="ko-KR"/>
              <a:t>.</a:t>
            </a:r>
            <a:endParaRPr lang="en-US" altLang="ko-KR"/>
          </a:p>
        </p:txBody>
      </p:sp>
    </p:spTree>
  </p:cSld>
  <p:clrMapOvr>
    <a:masterClrMapping/>
  </p:clrMapOvr>
</p:notes>
</file>

<file path=ppt/notesSlides/notesSlide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b5a2580883_0_1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b5a2580883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>설명드린 기능들을 웹에서 직접 시연하도록 하겠습니다</a:t>
            </a:r>
            <a:r>
              <a:rPr lang="en-US" altLang="ko-KR"/>
              <a:t>.</a:t>
            </a:r>
            <a:endParaRPr lang="en-US" altLang="ko-KR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" name="Google Shape;111;p18"/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61950" y="23800"/>
            <a:ext cx="719150" cy="71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112;p18"/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14475" y="1526375"/>
            <a:ext cx="719150" cy="71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13;p18"/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61950" y="3038475"/>
            <a:ext cx="719150" cy="71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114;p18"/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871775" y="23800"/>
            <a:ext cx="719150" cy="71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115;p18"/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229088" y="1526375"/>
            <a:ext cx="719150" cy="71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16;p18"/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871775" y="3088475"/>
            <a:ext cx="719150" cy="71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17;p18"/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381600" y="23800"/>
            <a:ext cx="719150" cy="71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18;p18"/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943725" y="1526375"/>
            <a:ext cx="719150" cy="71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19;p18"/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381600" y="3038475"/>
            <a:ext cx="719150" cy="71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20;p18"/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14475" y="4471975"/>
            <a:ext cx="719150" cy="71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21;p18"/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229088" y="4471975"/>
            <a:ext cx="719150" cy="71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22;p18"/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943725" y="4471975"/>
            <a:ext cx="719150" cy="71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123;p18"/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891425" y="3038475"/>
            <a:ext cx="719150" cy="71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124;p18"/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891425" y="23800"/>
            <a:ext cx="719150" cy="71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userDrawn="1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oogle Shape;54;p13"/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09550" y="223825"/>
            <a:ext cx="719150" cy="719150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75;p14"/>
          <p:cNvSpPr/>
          <p:nvPr userDrawn="1"/>
        </p:nvSpPr>
        <p:spPr>
          <a:xfrm>
            <a:off x="1099825" y="276225"/>
            <a:ext cx="7863200" cy="605650"/>
          </a:xfrm>
          <a:prstGeom prst="rect">
            <a:avLst/>
          </a:prstGeom>
          <a:solidFill>
            <a:srgbClr val="434343"/>
          </a:solidFill>
          <a:ln w="19050" cap="flat" cmpd="sng">
            <a:solidFill>
              <a:srgbClr val="B6D7A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76;p14"/>
          <p:cNvSpPr/>
          <p:nvPr userDrawn="1"/>
        </p:nvSpPr>
        <p:spPr>
          <a:xfrm>
            <a:off x="1099825" y="881874"/>
            <a:ext cx="7863200" cy="4052075"/>
          </a:xfrm>
          <a:prstGeom prst="rect">
            <a:avLst/>
          </a:prstGeom>
          <a:solidFill>
            <a:srgbClr val="434343"/>
          </a:solidFill>
          <a:ln w="19050" cap="flat" cmpd="sng">
            <a:solidFill>
              <a:srgbClr val="B6D7A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userDrawn="1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54;p13"/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09550" y="223825"/>
            <a:ext cx="719150" cy="71915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75;p14"/>
          <p:cNvSpPr/>
          <p:nvPr userDrawn="1"/>
        </p:nvSpPr>
        <p:spPr>
          <a:xfrm>
            <a:off x="1099826" y="276225"/>
            <a:ext cx="3405499" cy="605650"/>
          </a:xfrm>
          <a:prstGeom prst="rect">
            <a:avLst/>
          </a:prstGeom>
          <a:solidFill>
            <a:srgbClr val="434343"/>
          </a:solidFill>
          <a:ln w="19050" cap="flat" cmpd="sng">
            <a:solidFill>
              <a:srgbClr val="B6D7A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76;p14"/>
          <p:cNvSpPr/>
          <p:nvPr userDrawn="1"/>
        </p:nvSpPr>
        <p:spPr>
          <a:xfrm>
            <a:off x="1099826" y="881874"/>
            <a:ext cx="3405499" cy="4052075"/>
          </a:xfrm>
          <a:prstGeom prst="rect">
            <a:avLst/>
          </a:prstGeom>
          <a:solidFill>
            <a:srgbClr val="434343"/>
          </a:solidFill>
          <a:ln w="19050" cap="flat" cmpd="sng">
            <a:solidFill>
              <a:srgbClr val="B6D7A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2.png"  /><Relationship Id="rId4" Type="http://schemas.openxmlformats.org/officeDocument/2006/relationships/image" Target="../media/image2.png"  /><Relationship Id="rId5" Type="http://schemas.openxmlformats.org/officeDocument/2006/relationships/image" Target="../media/image2.png"  /><Relationship Id="rId6" Type="http://schemas.openxmlformats.org/officeDocument/2006/relationships/image" Target="../media/image2.pn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0.xml"  /><Relationship Id="rId2" Type="http://schemas.openxmlformats.org/officeDocument/2006/relationships/slideLayout" Target="../slideLayouts/slideLayout3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1.xml"  /><Relationship Id="rId2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3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3.xml"  /><Relationship Id="rId3" Type="http://schemas.openxmlformats.org/officeDocument/2006/relationships/image" Target="../media/image3.jpeg"  /><Relationship Id="rId4" Type="http://schemas.openxmlformats.org/officeDocument/2006/relationships/image" Target="../media/image4.png"  /><Relationship Id="rId5" Type="http://schemas.openxmlformats.org/officeDocument/2006/relationships/image" Target="../media/image5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.xml"  /><Relationship Id="rId2" Type="http://schemas.openxmlformats.org/officeDocument/2006/relationships/slideLayout" Target="../slideLayouts/slideLayout3.xml"  /><Relationship Id="rId3" Type="http://schemas.openxmlformats.org/officeDocument/2006/relationships/image" Target="../media/image6.jpeg"  /><Relationship Id="rId4" Type="http://schemas.openxmlformats.org/officeDocument/2006/relationships/image" Target="../media/image7.png"  /><Relationship Id="rId5" Type="http://schemas.openxmlformats.org/officeDocument/2006/relationships/image" Target="../media/image8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notesSlide" Target="../notesSlides/notesSlide5.xml"  /><Relationship Id="rId3" Type="http://schemas.openxmlformats.org/officeDocument/2006/relationships/image" Target="../media/image9.png"  /><Relationship Id="rId4" Type="http://schemas.openxmlformats.org/officeDocument/2006/relationships/image" Target="../media/image10.png"  /><Relationship Id="rId5" Type="http://schemas.openxmlformats.org/officeDocument/2006/relationships/image" Target="../media/image11.png"  /><Relationship Id="rId6" Type="http://schemas.openxmlformats.org/officeDocument/2006/relationships/image" Target="../media/image12.png"  /><Relationship Id="rId7" Type="http://schemas.openxmlformats.org/officeDocument/2006/relationships/image" Target="../media/image13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notesSlide" Target="../notesSlides/notesSlide6.xml"  /><Relationship Id="rId3" Type="http://schemas.openxmlformats.org/officeDocument/2006/relationships/image" Target="../media/image14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7.xml"  /><Relationship Id="rId2" Type="http://schemas.openxmlformats.org/officeDocument/2006/relationships/slideLayout" Target="../slideLayouts/slideLayout5.xml"  /><Relationship Id="rId3" Type="http://schemas.openxmlformats.org/officeDocument/2006/relationships/image" Target="../media/image15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8.xml"  /><Relationship Id="rId2" Type="http://schemas.openxmlformats.org/officeDocument/2006/relationships/slideLayout" Target="../slideLayouts/slideLayout5.xml"  /><Relationship Id="rId3" Type="http://schemas.openxmlformats.org/officeDocument/2006/relationships/image" Target="../media/image16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notesSlide" Target="../notesSlides/notesSlide9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d9ead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/>
          <p:nvPr/>
        </p:nvPicPr>
        <p:blipFill rotWithShape="1">
          <a:blip r:embed="rId3">
            <a:alphaModFix/>
          </a:blip>
          <a:stretch>
            <a:fillRect/>
          </a:stretch>
        </p:blipFill>
        <p:spPr>
          <a:xfrm>
            <a:off x="361950" y="23800"/>
            <a:ext cx="719150" cy="71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/>
          <p:nvPr/>
        </p:nvPicPr>
        <p:blipFill rotWithShape="1">
          <a:blip r:embed="rId4">
            <a:alphaModFix/>
          </a:blip>
          <a:stretch>
            <a:fillRect/>
          </a:stretch>
        </p:blipFill>
        <p:spPr>
          <a:xfrm>
            <a:off x="2871775" y="23800"/>
            <a:ext cx="719150" cy="71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3"/>
          <p:cNvPicPr/>
          <p:nvPr/>
        </p:nvPicPr>
        <p:blipFill rotWithShape="1">
          <a:blip r:embed="rId5">
            <a:alphaModFix/>
          </a:blip>
          <a:stretch>
            <a:fillRect/>
          </a:stretch>
        </p:blipFill>
        <p:spPr>
          <a:xfrm>
            <a:off x="5381600" y="23800"/>
            <a:ext cx="719150" cy="71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3"/>
          <p:cNvPicPr/>
          <p:nvPr/>
        </p:nvPicPr>
        <p:blipFill rotWithShape="1">
          <a:blip r:embed="rId6">
            <a:alphaModFix/>
          </a:blip>
          <a:stretch>
            <a:fillRect/>
          </a:stretch>
        </p:blipFill>
        <p:spPr>
          <a:xfrm>
            <a:off x="7891425" y="23800"/>
            <a:ext cx="719150" cy="71915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3"/>
          <p:cNvSpPr txBox="1"/>
          <p:nvPr/>
        </p:nvSpPr>
        <p:spPr>
          <a:xfrm>
            <a:off x="-79280" y="4137994"/>
            <a:ext cx="2723089" cy="492412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000" b="1">
                <a:solidFill>
                  <a:srgbClr val="b6d7a8"/>
                </a:solidFill>
                <a:highlight>
                  <a:srgbClr val="434343"/>
                </a:highlight>
                <a:latin typeface="Nanum Gothic Coding"/>
                <a:ea typeface="Nanum Gothic Coding"/>
                <a:cs typeface="Nanum Gothic Coding"/>
                <a:sym typeface="Nanum Gothic Coding"/>
              </a:rPr>
              <a:t>2022년 11월 25일</a:t>
            </a:r>
            <a:endParaRPr sz="2800" b="1">
              <a:solidFill>
                <a:srgbClr val="b6d7a8"/>
              </a:solidFill>
              <a:highlight>
                <a:srgbClr val="434343"/>
              </a:highlight>
              <a:latin typeface="Nanum Gothic Coding"/>
              <a:ea typeface="Nanum Gothic Coding"/>
              <a:cs typeface="Nanum Gothic Coding"/>
              <a:sym typeface="Nanum Gothic Coding"/>
            </a:endParaRPr>
          </a:p>
        </p:txBody>
      </p:sp>
      <p:sp>
        <p:nvSpPr>
          <p:cNvPr id="69" name="Google Shape;69;p13"/>
          <p:cNvSpPr txBox="1"/>
          <p:nvPr/>
        </p:nvSpPr>
        <p:spPr>
          <a:xfrm>
            <a:off x="2312504" y="292982"/>
            <a:ext cx="6504969" cy="2284468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6900">
                <a:solidFill>
                  <a:srgbClr val="434343"/>
                </a:solidFill>
                <a:highlight>
                  <a:srgbClr val="f3f3f3"/>
                </a:highlight>
                <a:latin typeface="Nanum Myeongjo"/>
                <a:ea typeface="Nanum Myeongjo"/>
                <a:cs typeface="Nanum Myeongjo"/>
                <a:sym typeface="Nanum Myeongjo"/>
              </a:rPr>
              <a:t>프로젝트 </a:t>
            </a:r>
            <a:r>
              <a:rPr lang="en-US" altLang="ko-KR" sz="6900">
                <a:solidFill>
                  <a:srgbClr val="434343"/>
                </a:solidFill>
                <a:highlight>
                  <a:srgbClr val="f3f3f3"/>
                </a:highlight>
                <a:latin typeface="Nanum Myeongjo"/>
                <a:ea typeface="Nanum Myeongjo"/>
                <a:cs typeface="Nanum Myeongjo"/>
                <a:sym typeface="Nanum Myeongjo"/>
              </a:rPr>
              <a:t>:</a:t>
            </a:r>
            <a:endParaRPr lang="ko-KR" altLang="en-US" sz="6900">
              <a:solidFill>
                <a:srgbClr val="434343"/>
              </a:solidFill>
              <a:highlight>
                <a:srgbClr val="f3f3f3"/>
              </a:highlight>
              <a:latin typeface="Nanum Myeongjo"/>
              <a:ea typeface="Nanum Myeongjo"/>
              <a:cs typeface="Nanum Myeongjo"/>
              <a:sym typeface="Nanum Myeongjo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6900">
                <a:solidFill>
                  <a:srgbClr val="434343"/>
                </a:solidFill>
                <a:highlight>
                  <a:srgbClr val="f3f3f3"/>
                </a:highlight>
                <a:latin typeface="Nanum Myeongjo"/>
                <a:ea typeface="Nanum Myeongjo"/>
                <a:cs typeface="Nanum Myeongjo"/>
                <a:sym typeface="Nanum Myeongjo"/>
              </a:rPr>
              <a:t>스포일러</a:t>
            </a:r>
            <a:endParaRPr lang="en-US" altLang="ko-KR" sz="6900">
              <a:solidFill>
                <a:srgbClr val="434343"/>
              </a:solidFill>
              <a:highlight>
                <a:srgbClr val="f3f3f3"/>
              </a:highlight>
              <a:latin typeface="Nanum Myeongjo"/>
              <a:ea typeface="Nanum Myeongjo"/>
              <a:cs typeface="Nanum Myeongjo"/>
              <a:sym typeface="Nanum Myeongjo"/>
            </a:endParaRPr>
          </a:p>
        </p:txBody>
      </p:sp>
      <p:sp>
        <p:nvSpPr>
          <p:cNvPr id="70" name="Google Shape;70;p13"/>
          <p:cNvSpPr txBox="1"/>
          <p:nvPr/>
        </p:nvSpPr>
        <p:spPr>
          <a:xfrm>
            <a:off x="175824" y="4478728"/>
            <a:ext cx="5205776" cy="492412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lvl="0">
              <a:defRPr/>
            </a:pPr>
            <a:r>
              <a:rPr lang="en-US" altLang="ko-KR" sz="2000" b="1">
                <a:solidFill>
                  <a:srgbClr val="99cbdb"/>
                </a:solidFill>
                <a:highlight>
                  <a:srgbClr val="434343"/>
                </a:highlight>
                <a:latin typeface="Nanum Gothic Coding"/>
                <a:ea typeface="Nanum Gothic Coding"/>
                <a:cs typeface="Nanum Gothic Coding"/>
                <a:sym typeface="Nanum Gothic Coding"/>
              </a:rPr>
              <a:t>SSAFY 1</a:t>
            </a:r>
            <a:r>
              <a:rPr lang="en-US" altLang="ko-KR" sz="2000" b="1" baseline="30000">
                <a:solidFill>
                  <a:srgbClr val="99cbdb"/>
                </a:solidFill>
                <a:highlight>
                  <a:srgbClr val="434343"/>
                </a:highlight>
                <a:latin typeface="Nanum Gothic Coding"/>
                <a:ea typeface="Nanum Gothic Coding"/>
                <a:cs typeface="Nanum Gothic Coding"/>
                <a:sym typeface="Nanum Gothic Coding"/>
              </a:rPr>
              <a:t>st</a:t>
            </a:r>
            <a:r>
              <a:rPr lang="en-US" altLang="ko-KR" sz="2000" b="1">
                <a:solidFill>
                  <a:srgbClr val="99cbdb"/>
                </a:solidFill>
                <a:highlight>
                  <a:srgbClr val="434343"/>
                </a:highlight>
                <a:latin typeface="Nanum Gothic Coding"/>
                <a:ea typeface="Nanum Gothic Coding"/>
                <a:cs typeface="Nanum Gothic Coding"/>
                <a:sym typeface="Nanum Gothic Coding"/>
              </a:rPr>
              <a:t> semester Final Project</a:t>
            </a:r>
            <a:endParaRPr lang="en-US" altLang="ko-KR" sz="2000" b="1">
              <a:solidFill>
                <a:srgbClr val="99cbdb"/>
              </a:solidFill>
              <a:highlight>
                <a:srgbClr val="434343"/>
              </a:highlight>
              <a:latin typeface="Nanum Gothic Coding"/>
              <a:ea typeface="Nanum Gothic Coding"/>
              <a:cs typeface="Nanum Gothic Coding"/>
              <a:sym typeface="Nanum Gothic Coding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d9ead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77;p14"/>
          <p:cNvSpPr txBox="1"/>
          <p:nvPr/>
        </p:nvSpPr>
        <p:spPr>
          <a:xfrm>
            <a:off x="1182875" y="248802"/>
            <a:ext cx="3487200" cy="29575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  <a:defRPr/>
            </a:pPr>
            <a:r>
              <a:rPr lang="ko-KR" altLang="en-US" sz="2800" b="1">
                <a:solidFill>
                  <a:srgbClr val="d9ead3"/>
                </a:solidFill>
                <a:latin typeface="배달의민족 도현"/>
                <a:ea typeface="배달의민족 도현"/>
                <a:cs typeface="Nanum Gothic Coding"/>
                <a:sym typeface="Nanum Gothic Coding"/>
              </a:rPr>
              <a:t>겪은 문제들</a:t>
            </a:r>
            <a:endParaRPr lang="ko-KR" altLang="en-US" sz="2800" b="1">
              <a:solidFill>
                <a:srgbClr val="d9ead3"/>
              </a:solidFill>
              <a:latin typeface="배달의민족 도현"/>
              <a:ea typeface="배달의민족 도현"/>
              <a:cs typeface="Nanum Gothic Coding"/>
              <a:sym typeface="Nanum Gothic Coding"/>
            </a:endParaRPr>
          </a:p>
        </p:txBody>
      </p:sp>
      <p:sp>
        <p:nvSpPr>
          <p:cNvPr id="3" name="Google Shape;79;p14"/>
          <p:cNvSpPr txBox="1"/>
          <p:nvPr/>
        </p:nvSpPr>
        <p:spPr>
          <a:xfrm>
            <a:off x="1280800" y="969351"/>
            <a:ext cx="7379623" cy="3611441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/>
          <a:p>
            <a:pPr marL="342900" lvl="0" indent="-342900"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Font typeface="+mj-lt"/>
              <a:buAutoNum type="arabicParenR"/>
              <a:defRPr/>
            </a:pPr>
            <a:r>
              <a:rPr lang="ko-KR" altLang="en-US" sz="1800">
                <a:solidFill>
                  <a:srgbClr val="efefef"/>
                </a:solidFill>
                <a:latin typeface="배달의민족 한나체 Air"/>
                <a:ea typeface="배달의민족 한나체 Air"/>
                <a:cs typeface="Nanum Gothic Coding"/>
                <a:sym typeface="Nanum Gothic Coding"/>
              </a:rPr>
              <a:t>세부 페이지가 생성될 때 유튜브 검색을 실행</a:t>
            </a:r>
            <a:r>
              <a:rPr lang="en-US" altLang="ko-KR" sz="1800">
                <a:solidFill>
                  <a:srgbClr val="efefef"/>
                </a:solidFill>
                <a:latin typeface="배달의민족 한나체 Air"/>
                <a:ea typeface="배달의민족 한나체 Air"/>
                <a:cs typeface="Nanum Gothic Coding"/>
                <a:sym typeface="Nanum Gothic Coding"/>
              </a:rPr>
              <a:t>.</a:t>
            </a:r>
            <a:br>
              <a:rPr lang="en-US" altLang="ko-KR" sz="1800">
                <a:solidFill>
                  <a:srgbClr val="efefef"/>
                </a:solidFill>
                <a:latin typeface="배달의민족 한나체 Air"/>
                <a:ea typeface="배달의민족 한나체 Air"/>
                <a:cs typeface="Nanum Gothic Coding"/>
                <a:sym typeface="Nanum Gothic Coding"/>
              </a:rPr>
            </a:br>
            <a:r>
              <a:rPr lang="ko-KR" altLang="en-US" sz="1800">
                <a:solidFill>
                  <a:srgbClr val="efefef"/>
                </a:solidFill>
                <a:latin typeface="배달의민족 한나체 Air"/>
                <a:ea typeface="배달의민족 한나체 Air"/>
                <a:cs typeface="Nanum Gothic Coding"/>
                <a:sym typeface="Nanum Gothic Coding"/>
              </a:rPr>
              <a:t>금세 할당된 요청 수를 넘어가서 검색이 불가능하지는 문제 발생</a:t>
            </a:r>
            <a:br>
              <a:rPr lang="en-US" altLang="ko-KR" sz="1800">
                <a:solidFill>
                  <a:srgbClr val="efefef"/>
                </a:solidFill>
                <a:latin typeface="배달의민족 한나체 Air"/>
                <a:ea typeface="배달의민족 한나체 Air"/>
                <a:cs typeface="Nanum Gothic Coding"/>
                <a:sym typeface="Nanum Gothic Coding"/>
              </a:rPr>
            </a:br>
            <a:r>
              <a:rPr lang="en-US" altLang="ko-KR" sz="1800">
                <a:solidFill>
                  <a:srgbClr val="efefef"/>
                </a:solidFill>
                <a:latin typeface="배달의민족 한나체 Air"/>
                <a:ea typeface="배달의민족 한나체 Air"/>
                <a:cs typeface="Nanum Gothic Coding"/>
                <a:sym typeface="Nanum Gothic Coding"/>
              </a:rPr>
              <a:t>v-on</a:t>
            </a:r>
            <a:r>
              <a:rPr lang="ko-KR" altLang="en-US" sz="1800">
                <a:solidFill>
                  <a:srgbClr val="efefef"/>
                </a:solidFill>
                <a:latin typeface="배달의민족 한나체 Air"/>
                <a:ea typeface="배달의민족 한나체 Air"/>
                <a:cs typeface="Nanum Gothic Coding"/>
                <a:sym typeface="Nanum Gothic Coding"/>
              </a:rPr>
              <a:t>으로 요청을 미뤄 둔 후</a:t>
            </a:r>
            <a:r>
              <a:rPr lang="en-US" altLang="ko-KR" sz="1800">
                <a:solidFill>
                  <a:srgbClr val="efefef"/>
                </a:solidFill>
                <a:latin typeface="배달의민족 한나체 Air"/>
                <a:ea typeface="배달의민족 한나체 Air"/>
                <a:cs typeface="Nanum Gothic Coding"/>
                <a:sym typeface="Nanum Gothic Coding"/>
              </a:rPr>
              <a:t>, .once</a:t>
            </a:r>
            <a:r>
              <a:rPr lang="ko-KR" altLang="en-US" sz="1800">
                <a:solidFill>
                  <a:srgbClr val="efefef"/>
                </a:solidFill>
                <a:latin typeface="배달의민족 한나체 Air"/>
                <a:ea typeface="배달의민족 한나체 Air"/>
                <a:cs typeface="Nanum Gothic Coding"/>
                <a:sym typeface="Nanum Gothic Coding"/>
              </a:rPr>
              <a:t>로 횟수 역시 한번으로 제한</a:t>
            </a:r>
            <a:r>
              <a:rPr lang="en-US" altLang="ko-KR" sz="1800">
                <a:solidFill>
                  <a:srgbClr val="efefef"/>
                </a:solidFill>
                <a:latin typeface="배달의민족 한나체 Air"/>
                <a:ea typeface="배달의민족 한나체 Air"/>
                <a:cs typeface="Nanum Gothic Coding"/>
                <a:sym typeface="Nanum Gothic Coding"/>
              </a:rPr>
              <a:t>.</a:t>
            </a:r>
            <a:br>
              <a:rPr lang="en-US" altLang="ko-KR" sz="1800">
                <a:solidFill>
                  <a:srgbClr val="efefef"/>
                </a:solidFill>
                <a:latin typeface="배달의민족 한나체 Air"/>
                <a:ea typeface="배달의민족 한나체 Air"/>
                <a:cs typeface="Nanum Gothic Coding"/>
                <a:sym typeface="Nanum Gothic Coding"/>
              </a:rPr>
            </a:br>
            <a:r>
              <a:rPr lang="ko-KR" altLang="en-US" sz="1800">
                <a:solidFill>
                  <a:srgbClr val="efefef"/>
                </a:solidFill>
                <a:latin typeface="배달의민족 한나체 Air"/>
                <a:ea typeface="배달의민족 한나체 Air"/>
                <a:cs typeface="Nanum Gothic Coding"/>
                <a:sym typeface="Nanum Gothic Coding"/>
              </a:rPr>
              <a:t>이후 첫 요청 이후에는 영상 정보를 </a:t>
            </a:r>
            <a:r>
              <a:rPr lang="en-US" altLang="ko-KR" sz="1800">
                <a:solidFill>
                  <a:srgbClr val="efefef"/>
                </a:solidFill>
                <a:latin typeface="배달의민족 한나체 Air"/>
                <a:ea typeface="배달의민족 한나체 Air"/>
                <a:cs typeface="Nanum Gothic Coding"/>
                <a:sym typeface="Nanum Gothic Coding"/>
              </a:rPr>
              <a:t>DB</a:t>
            </a:r>
            <a:r>
              <a:rPr lang="ko-KR" altLang="en-US" sz="1800">
                <a:solidFill>
                  <a:srgbClr val="efefef"/>
                </a:solidFill>
                <a:latin typeface="배달의민족 한나체 Air"/>
                <a:ea typeface="배달의민족 한나체 Air"/>
                <a:cs typeface="Nanum Gothic Coding"/>
                <a:sym typeface="Nanum Gothic Coding"/>
              </a:rPr>
              <a:t>에 저장하여 요청을 절약</a:t>
            </a:r>
            <a:r>
              <a:rPr lang="en-US" altLang="ko-KR" sz="1800">
                <a:solidFill>
                  <a:srgbClr val="efefef"/>
                </a:solidFill>
                <a:latin typeface="배달의민족 한나체 Air"/>
                <a:ea typeface="배달의민족 한나체 Air"/>
                <a:cs typeface="Nanum Gothic Coding"/>
                <a:sym typeface="Nanum Gothic Coding"/>
              </a:rPr>
              <a:t>.</a:t>
            </a:r>
            <a:endParaRPr lang="en-US" altLang="ko-KR" sz="1800">
              <a:solidFill>
                <a:srgbClr val="efefef"/>
              </a:solidFill>
              <a:latin typeface="배달의민족 한나체 Air"/>
              <a:ea typeface="배달의민족 한나체 Air"/>
              <a:cs typeface="Nanum Gothic Coding"/>
              <a:sym typeface="Nanum Gothic Coding"/>
            </a:endParaRPr>
          </a:p>
          <a:p>
            <a:pPr marL="342900" lvl="0" indent="-342900"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Font typeface="+mj-lt"/>
              <a:buAutoNum type="arabicParenR"/>
              <a:defRPr/>
            </a:pPr>
            <a:r>
              <a:rPr lang="ko-KR" altLang="en-US" sz="1800">
                <a:solidFill>
                  <a:srgbClr val="efefef"/>
                </a:solidFill>
                <a:latin typeface="배달의민족 한나체 Air"/>
                <a:ea typeface="배달의민족 한나체 Air"/>
                <a:cs typeface="Nanum Gothic Coding"/>
                <a:sym typeface="Nanum Gothic Coding"/>
              </a:rPr>
              <a:t>유튜브 </a:t>
            </a:r>
            <a:r>
              <a:rPr lang="en-US" altLang="ko-KR" sz="1800">
                <a:solidFill>
                  <a:srgbClr val="efefef"/>
                </a:solidFill>
                <a:latin typeface="배달의민족 한나체 Air"/>
                <a:ea typeface="배달의민족 한나체 Air"/>
                <a:cs typeface="Nanum Gothic Coding"/>
                <a:sym typeface="Nanum Gothic Coding"/>
              </a:rPr>
              <a:t>API</a:t>
            </a:r>
            <a:r>
              <a:rPr lang="ko-KR" altLang="en-US" sz="1800">
                <a:solidFill>
                  <a:srgbClr val="efefef"/>
                </a:solidFill>
                <a:latin typeface="배달의민족 한나체 Air"/>
                <a:ea typeface="배달의민족 한나체 Air"/>
                <a:cs typeface="Nanum Gothic Coding"/>
                <a:sym typeface="Nanum Gothic Coding"/>
              </a:rPr>
              <a:t>를 통해 가져온 객체 데이터들을 </a:t>
            </a:r>
            <a:r>
              <a:rPr lang="en-US" altLang="ko-KR" sz="1800">
                <a:solidFill>
                  <a:srgbClr val="efefef"/>
                </a:solidFill>
                <a:latin typeface="배달의민족 한나체 Air"/>
                <a:ea typeface="배달의민족 한나체 Air"/>
                <a:cs typeface="Nanum Gothic Coding"/>
                <a:sym typeface="Nanum Gothic Coding"/>
              </a:rPr>
              <a:t>TextField</a:t>
            </a:r>
            <a:r>
              <a:rPr lang="ko-KR" altLang="en-US" sz="1800">
                <a:solidFill>
                  <a:srgbClr val="efefef"/>
                </a:solidFill>
                <a:latin typeface="배달의민족 한나체 Air"/>
                <a:ea typeface="배달의민족 한나체 Air"/>
                <a:cs typeface="Nanum Gothic Coding"/>
                <a:sym typeface="Nanum Gothic Coding"/>
              </a:rPr>
              <a:t>에 저장하려다 실패</a:t>
            </a:r>
            <a:r>
              <a:rPr lang="en-US" altLang="ko-KR" sz="1800">
                <a:solidFill>
                  <a:srgbClr val="efefef"/>
                </a:solidFill>
                <a:latin typeface="배달의민족 한나체 Air"/>
                <a:ea typeface="배달의민족 한나체 Air"/>
                <a:cs typeface="Nanum Gothic Coding"/>
                <a:sym typeface="Nanum Gothic Coding"/>
              </a:rPr>
              <a:t>. </a:t>
            </a:r>
            <a:br>
              <a:rPr lang="en-US" altLang="ko-KR" sz="1800">
                <a:solidFill>
                  <a:srgbClr val="efefef"/>
                </a:solidFill>
                <a:latin typeface="배달의민족 한나체 Air"/>
                <a:ea typeface="배달의민족 한나체 Air"/>
                <a:cs typeface="Nanum Gothic Coding"/>
                <a:sym typeface="Nanum Gothic Coding"/>
              </a:rPr>
            </a:br>
            <a:r>
              <a:rPr lang="en-US" altLang="ko-KR" sz="1800">
                <a:solidFill>
                  <a:srgbClr val="efefef"/>
                </a:solidFill>
                <a:latin typeface="배달의민족 한나체 Air"/>
                <a:ea typeface="배달의민족 한나체 Air"/>
                <a:cs typeface="Nanum Gothic Coding"/>
                <a:sym typeface="Nanum Gothic Coding"/>
              </a:rPr>
              <a:t>JSON </a:t>
            </a:r>
            <a:r>
              <a:rPr lang="ko-KR" altLang="en-US" sz="1800">
                <a:solidFill>
                  <a:srgbClr val="efefef"/>
                </a:solidFill>
                <a:latin typeface="배달의민족 한나체 Air"/>
                <a:ea typeface="배달의민족 한나체 Air"/>
                <a:cs typeface="Nanum Gothic Coding"/>
                <a:sym typeface="Nanum Gothic Coding"/>
              </a:rPr>
              <a:t>변형이 동반되지 않았기에 발생한 것으로 추정</a:t>
            </a:r>
            <a:r>
              <a:rPr lang="en-US" altLang="ko-KR" sz="1800">
                <a:solidFill>
                  <a:srgbClr val="efefef"/>
                </a:solidFill>
                <a:latin typeface="배달의민족 한나체 Air"/>
                <a:ea typeface="배달의민족 한나체 Air"/>
                <a:cs typeface="Nanum Gothic Coding"/>
                <a:sym typeface="Nanum Gothic Coding"/>
              </a:rPr>
              <a:t>.</a:t>
            </a:r>
            <a:br>
              <a:rPr lang="en-US" altLang="ko-KR" sz="1800">
                <a:solidFill>
                  <a:srgbClr val="efefef"/>
                </a:solidFill>
                <a:latin typeface="배달의민족 한나체 Air"/>
                <a:ea typeface="배달의민족 한나체 Air"/>
                <a:cs typeface="Nanum Gothic Coding"/>
                <a:sym typeface="Nanum Gothic Coding"/>
              </a:rPr>
            </a:br>
            <a:r>
              <a:rPr lang="en-US" altLang="ko-KR" sz="1800">
                <a:solidFill>
                  <a:srgbClr val="efefef"/>
                </a:solidFill>
                <a:latin typeface="배달의민족 한나체 Air"/>
                <a:ea typeface="배달의민족 한나체 Air"/>
                <a:cs typeface="Nanum Gothic Coding"/>
                <a:sym typeface="Nanum Gothic Coding"/>
              </a:rPr>
              <a:t>DB</a:t>
            </a:r>
            <a:r>
              <a:rPr lang="ko-KR" altLang="en-US" sz="1800">
                <a:solidFill>
                  <a:srgbClr val="efefef"/>
                </a:solidFill>
                <a:latin typeface="배달의민족 한나체 Air"/>
                <a:ea typeface="배달의민족 한나체 Air"/>
                <a:cs typeface="Nanum Gothic Coding"/>
                <a:sym typeface="Nanum Gothic Coding"/>
              </a:rPr>
              <a:t>에 필드를 늘리고 객체를 따로 저장하는 것으로 해결</a:t>
            </a:r>
            <a:r>
              <a:rPr lang="en-US" altLang="ko-KR" sz="1800">
                <a:solidFill>
                  <a:srgbClr val="efefef"/>
                </a:solidFill>
                <a:latin typeface="배달의민족 한나체 Air"/>
                <a:ea typeface="배달의민족 한나체 Air"/>
                <a:cs typeface="Nanum Gothic Coding"/>
                <a:sym typeface="Nanum Gothic Coding"/>
              </a:rPr>
              <a:t>.</a:t>
            </a:r>
            <a:endParaRPr lang="en-US" altLang="ko-KR" sz="1800">
              <a:solidFill>
                <a:srgbClr val="efefef"/>
              </a:solidFill>
              <a:latin typeface="배달의민족 한나체 Air"/>
              <a:ea typeface="배달의민족 한나체 Air"/>
              <a:cs typeface="Nanum Gothic Coding"/>
              <a:sym typeface="Nanum Gothic Coding"/>
            </a:endParaRPr>
          </a:p>
          <a:p>
            <a:pPr marL="342900" lvl="0" indent="-342900"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Font typeface="+mj-lt"/>
              <a:buAutoNum type="arabicParenR"/>
              <a:defRPr/>
            </a:pPr>
            <a:r>
              <a:rPr lang="en-US" altLang="ko-KR" sz="1800">
                <a:solidFill>
                  <a:srgbClr val="efefef"/>
                </a:solidFill>
                <a:latin typeface="배달의민족 한나체 Air"/>
                <a:ea typeface="배달의민족 한나체 Air"/>
                <a:cs typeface="Nanum Gothic Coding"/>
                <a:sym typeface="Nanum Gothic Coding"/>
              </a:rPr>
              <a:t>Serializer </a:t>
            </a:r>
            <a:r>
              <a:rPr lang="ko-KR" altLang="en-US" sz="1800">
                <a:solidFill>
                  <a:srgbClr val="efefef"/>
                </a:solidFill>
                <a:latin typeface="배달의민족 한나체 Air"/>
                <a:ea typeface="배달의민족 한나체 Air"/>
                <a:cs typeface="Nanum Gothic Coding"/>
                <a:sym typeface="Nanum Gothic Coding"/>
              </a:rPr>
              <a:t>작성시 여러 앱에서 각각 </a:t>
            </a:r>
            <a:r>
              <a:rPr lang="en-US" altLang="ko-KR" sz="1800">
                <a:solidFill>
                  <a:srgbClr val="efefef"/>
                </a:solidFill>
                <a:latin typeface="배달의민족 한나체 Air"/>
                <a:ea typeface="배달의민족 한나체 Air"/>
                <a:cs typeface="Nanum Gothic Coding"/>
                <a:sym typeface="Nanum Gothic Coding"/>
              </a:rPr>
              <a:t>Serializer</a:t>
            </a:r>
            <a:r>
              <a:rPr lang="ko-KR" altLang="en-US" sz="1800">
                <a:solidFill>
                  <a:srgbClr val="efefef"/>
                </a:solidFill>
                <a:latin typeface="배달의민족 한나체 Air"/>
                <a:ea typeface="배달의민족 한나체 Air"/>
                <a:cs typeface="Nanum Gothic Coding"/>
                <a:sym typeface="Nanum Gothic Coding"/>
              </a:rPr>
              <a:t>에서 역참조한 필드의 데이터를 가져오고자 할때 서로가 서로의 </a:t>
            </a:r>
            <a:r>
              <a:rPr lang="en-US" altLang="ko-KR" sz="1800">
                <a:solidFill>
                  <a:srgbClr val="efefef"/>
                </a:solidFill>
                <a:latin typeface="배달의민족 한나체 Air"/>
                <a:ea typeface="배달의민족 한나체 Air"/>
                <a:cs typeface="Nanum Gothic Coding"/>
                <a:sym typeface="Nanum Gothic Coding"/>
              </a:rPr>
              <a:t>Serializers.py</a:t>
            </a:r>
            <a:r>
              <a:rPr lang="ko-KR" altLang="en-US" sz="1800">
                <a:solidFill>
                  <a:srgbClr val="efefef"/>
                </a:solidFill>
                <a:latin typeface="배달의민족 한나체 Air"/>
                <a:ea typeface="배달의민족 한나체 Air"/>
                <a:cs typeface="Nanum Gothic Coding"/>
                <a:sym typeface="Nanum Gothic Coding"/>
              </a:rPr>
              <a:t>를 </a:t>
            </a:r>
            <a:r>
              <a:rPr lang="en-US" altLang="ko-KR" sz="1800">
                <a:solidFill>
                  <a:srgbClr val="efefef"/>
                </a:solidFill>
                <a:latin typeface="배달의민족 한나체 Air"/>
                <a:ea typeface="배달의민족 한나체 Air"/>
                <a:cs typeface="Nanum Gothic Coding"/>
                <a:sym typeface="Nanum Gothic Coding"/>
              </a:rPr>
              <a:t>impor</a:t>
            </a:r>
            <a:r>
              <a:rPr lang="ko-KR" altLang="en-US" sz="1800">
                <a:solidFill>
                  <a:srgbClr val="efefef"/>
                </a:solidFill>
                <a:latin typeface="배달의민족 한나체 Air"/>
                <a:ea typeface="배달의민족 한나체 Air"/>
                <a:cs typeface="Nanum Gothic Coding"/>
                <a:sym typeface="Nanum Gothic Coding"/>
              </a:rPr>
              <a:t>하면 순환 참조가 되어 오류가 뜸</a:t>
            </a:r>
            <a:r>
              <a:rPr lang="en-US" altLang="ko-KR" sz="1800">
                <a:solidFill>
                  <a:srgbClr val="efefef"/>
                </a:solidFill>
                <a:latin typeface="배달의민족 한나체 Air"/>
                <a:ea typeface="배달의민족 한나체 Air"/>
                <a:cs typeface="Nanum Gothic Coding"/>
                <a:sym typeface="Nanum Gothic Coding"/>
              </a:rPr>
              <a:t>. Serializer</a:t>
            </a:r>
            <a:r>
              <a:rPr lang="ko-KR" altLang="en-US" sz="1800">
                <a:solidFill>
                  <a:srgbClr val="efefef"/>
                </a:solidFill>
                <a:latin typeface="배달의민족 한나체 Air"/>
                <a:ea typeface="배달의민족 한나체 Air"/>
                <a:cs typeface="Nanum Gothic Coding"/>
                <a:sym typeface="Nanum Gothic Coding"/>
              </a:rPr>
              <a:t>를 </a:t>
            </a:r>
            <a:r>
              <a:rPr lang="en-US" altLang="ko-KR" sz="1800">
                <a:solidFill>
                  <a:srgbClr val="efefef"/>
                </a:solidFill>
                <a:latin typeface="배달의민족 한나체 Air"/>
                <a:ea typeface="배달의민족 한나체 Air"/>
                <a:cs typeface="Nanum Gothic Coding"/>
                <a:sym typeface="Nanum Gothic Coding"/>
              </a:rPr>
              <a:t>impor</a:t>
            </a:r>
            <a:r>
              <a:rPr lang="ko-KR" altLang="en-US" sz="1800">
                <a:solidFill>
                  <a:srgbClr val="efefef"/>
                </a:solidFill>
                <a:latin typeface="배달의민족 한나체 Air"/>
                <a:ea typeface="배달의민족 한나체 Air"/>
                <a:cs typeface="Nanum Gothic Coding"/>
                <a:sym typeface="Nanum Gothic Coding"/>
              </a:rPr>
              <a:t>하는 것이 아니라 </a:t>
            </a:r>
            <a:r>
              <a:rPr lang="en-US" altLang="ko-KR" sz="1800">
                <a:solidFill>
                  <a:srgbClr val="efefef"/>
                </a:solidFill>
                <a:latin typeface="배달의민족 한나체 Air"/>
                <a:ea typeface="배달의민족 한나체 Air"/>
                <a:cs typeface="Nanum Gothic Coding"/>
                <a:sym typeface="Nanum Gothic Coding"/>
              </a:rPr>
              <a:t>models.py</a:t>
            </a:r>
            <a:r>
              <a:rPr lang="ko-KR" altLang="en-US" sz="1800">
                <a:solidFill>
                  <a:srgbClr val="efefef"/>
                </a:solidFill>
                <a:latin typeface="배달의민족 한나체 Air"/>
                <a:ea typeface="배달의민족 한나체 Air"/>
                <a:cs typeface="Nanum Gothic Coding"/>
                <a:sym typeface="Nanum Gothic Coding"/>
              </a:rPr>
              <a:t>를 참조하여 같은 파일 내에 작성하여 해결</a:t>
            </a:r>
            <a:r>
              <a:rPr lang="en-US" altLang="ko-KR" sz="1800">
                <a:solidFill>
                  <a:srgbClr val="efefef"/>
                </a:solidFill>
                <a:latin typeface="배달의민족 한나체 Air"/>
                <a:ea typeface="배달의민족 한나체 Air"/>
                <a:cs typeface="Nanum Gothic Coding"/>
                <a:sym typeface="Nanum Gothic Coding"/>
              </a:rPr>
              <a:t>.</a:t>
            </a:r>
            <a:endParaRPr lang="en-US" altLang="ko-KR" sz="1800">
              <a:solidFill>
                <a:srgbClr val="efefef"/>
              </a:solidFill>
              <a:latin typeface="배달의민족 한나체 Air"/>
              <a:ea typeface="배달의민족 한나체 Air"/>
              <a:cs typeface="Nanum Gothic Coding"/>
              <a:sym typeface="Nanum Gothic Coding"/>
            </a:endParaRPr>
          </a:p>
          <a:p>
            <a:pPr marL="342900" lvl="0" indent="-342900"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Font typeface="+mj-lt"/>
              <a:buAutoNum type="arabicParenR"/>
              <a:defRPr/>
            </a:pPr>
            <a:endParaRPr lang="en-US" altLang="ko-KR" sz="1800">
              <a:solidFill>
                <a:srgbClr val="efefef"/>
              </a:solidFill>
              <a:latin typeface="배달의민족 한나체 Air"/>
              <a:ea typeface="배달의민족 한나체 Air"/>
              <a:cs typeface="Nanum Gothic Coding"/>
              <a:sym typeface="Nanum Gothic Coding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d9ead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77;p14"/>
          <p:cNvSpPr txBox="1"/>
          <p:nvPr/>
        </p:nvSpPr>
        <p:spPr>
          <a:xfrm>
            <a:off x="1182875" y="239277"/>
            <a:ext cx="3487200" cy="29575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  <a:defRPr/>
            </a:pPr>
            <a:r>
              <a:rPr lang="ko-KR" altLang="en-US" sz="2800" b="1">
                <a:solidFill>
                  <a:srgbClr val="d9ead3"/>
                </a:solidFill>
                <a:latin typeface="배달의민족 도현"/>
                <a:ea typeface="배달의민족 도현"/>
                <a:cs typeface="Nanum Gothic Coding"/>
                <a:sym typeface="Nanum Gothic Coding"/>
              </a:rPr>
              <a:t>배운 점들</a:t>
            </a:r>
            <a:endParaRPr sz="2800" b="1">
              <a:solidFill>
                <a:srgbClr val="d9ead3"/>
              </a:solidFill>
              <a:latin typeface="배달의민족 도현"/>
              <a:ea typeface="배달의민족 도현"/>
              <a:cs typeface="Nanum Gothic Coding"/>
              <a:sym typeface="Nanum Gothic Coding"/>
            </a:endParaRPr>
          </a:p>
        </p:txBody>
      </p:sp>
      <p:sp>
        <p:nvSpPr>
          <p:cNvPr id="3" name="Google Shape;79;p14"/>
          <p:cNvSpPr txBox="1"/>
          <p:nvPr/>
        </p:nvSpPr>
        <p:spPr>
          <a:xfrm>
            <a:off x="1280800" y="969351"/>
            <a:ext cx="7863200" cy="3542359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/>
          <a:p>
            <a:pPr marL="342900" lvl="0" indent="-342900"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Font typeface="+mj-lt"/>
              <a:buAutoNum type="arabicParenR"/>
              <a:defRPr/>
            </a:pPr>
            <a:r>
              <a:rPr lang="en-US" altLang="ko-KR" sz="1800">
                <a:solidFill>
                  <a:srgbClr val="efefef"/>
                </a:solidFill>
                <a:latin typeface="배달의민족 한나체 Air"/>
                <a:ea typeface="배달의민족 한나체 Air"/>
                <a:cs typeface="Nanum Gothic Coding"/>
                <a:sym typeface="Nanum Gothic Coding"/>
              </a:rPr>
              <a:t>Vuex</a:t>
            </a:r>
            <a:r>
              <a:rPr lang="ko-KR" altLang="en-US" sz="1800">
                <a:solidFill>
                  <a:srgbClr val="efefef"/>
                </a:solidFill>
                <a:latin typeface="배달의민족 한나체 Air"/>
                <a:ea typeface="배달의민족 한나체 Air"/>
                <a:cs typeface="Nanum Gothic Coding"/>
                <a:sym typeface="Nanum Gothic Coding"/>
              </a:rPr>
              <a:t>를 사용하는 경우 왠만한 </a:t>
            </a:r>
            <a:r>
              <a:rPr lang="en-US" altLang="ko-KR" sz="1800">
                <a:solidFill>
                  <a:srgbClr val="efefef"/>
                </a:solidFill>
                <a:latin typeface="배달의민족 한나체 Air"/>
                <a:ea typeface="배달의민족 한나체 Air"/>
                <a:cs typeface="Nanum Gothic Coding"/>
                <a:sym typeface="Nanum Gothic Coding"/>
              </a:rPr>
              <a:t>methods</a:t>
            </a:r>
            <a:r>
              <a:rPr lang="ko-KR" altLang="en-US" sz="1800">
                <a:solidFill>
                  <a:srgbClr val="efefef"/>
                </a:solidFill>
                <a:latin typeface="배달의민족 한나체 Air"/>
                <a:ea typeface="배달의민족 한나체 Air"/>
                <a:cs typeface="Nanum Gothic Coding"/>
                <a:sym typeface="Nanum Gothic Coding"/>
              </a:rPr>
              <a:t>는 </a:t>
            </a:r>
            <a:r>
              <a:rPr lang="en-US" altLang="ko-KR" sz="1800">
                <a:solidFill>
                  <a:srgbClr val="efefef"/>
                </a:solidFill>
                <a:latin typeface="배달의민족 한나체 Air"/>
                <a:ea typeface="배달의민족 한나체 Air"/>
                <a:cs typeface="Nanum Gothic Coding"/>
                <a:sym typeface="Nanum Gothic Coding"/>
              </a:rPr>
              <a:t>Vuex</a:t>
            </a:r>
            <a:r>
              <a:rPr lang="ko-KR" altLang="en-US" sz="1800">
                <a:solidFill>
                  <a:srgbClr val="efefef"/>
                </a:solidFill>
                <a:latin typeface="배달의민족 한나체 Air"/>
                <a:ea typeface="배달의민족 한나체 Air"/>
                <a:cs typeface="Nanum Gothic Coding"/>
                <a:sym typeface="Nanum Gothic Coding"/>
              </a:rPr>
              <a:t>에 저장하고 실행할 것</a:t>
            </a:r>
            <a:r>
              <a:rPr lang="en-US" altLang="ko-KR" sz="1800">
                <a:solidFill>
                  <a:srgbClr val="efefef"/>
                </a:solidFill>
                <a:latin typeface="배달의민족 한나체 Air"/>
                <a:ea typeface="배달의민족 한나체 Air"/>
                <a:cs typeface="Nanum Gothic Coding"/>
                <a:sym typeface="Nanum Gothic Coding"/>
              </a:rPr>
              <a:t>.</a:t>
            </a:r>
            <a:br>
              <a:rPr lang="en-US" altLang="ko-KR" sz="1800">
                <a:solidFill>
                  <a:srgbClr val="efefef"/>
                </a:solidFill>
                <a:latin typeface="배달의민족 한나체 Air"/>
                <a:ea typeface="배달의민족 한나체 Air"/>
                <a:cs typeface="Nanum Gothic Coding"/>
                <a:sym typeface="Nanum Gothic Coding"/>
              </a:rPr>
            </a:br>
            <a:r>
              <a:rPr lang="ko-KR" altLang="en-US" sz="1800">
                <a:solidFill>
                  <a:srgbClr val="efefef"/>
                </a:solidFill>
                <a:latin typeface="배달의민족 한나체 Air"/>
                <a:ea typeface="배달의민족 한나체 Air"/>
                <a:cs typeface="Nanum Gothic Coding"/>
                <a:sym typeface="Nanum Gothic Coding"/>
              </a:rPr>
              <a:t>컴포넌트별 </a:t>
            </a:r>
            <a:r>
              <a:rPr lang="en-US" altLang="ko-KR" sz="1800">
                <a:solidFill>
                  <a:srgbClr val="efefef"/>
                </a:solidFill>
                <a:latin typeface="배달의민족 한나체 Air"/>
                <a:ea typeface="배달의민족 한나체 Air"/>
                <a:cs typeface="Nanum Gothic Coding"/>
                <a:sym typeface="Nanum Gothic Coding"/>
              </a:rPr>
              <a:t>methods</a:t>
            </a:r>
            <a:r>
              <a:rPr lang="ko-KR" altLang="en-US" sz="1800">
                <a:solidFill>
                  <a:srgbClr val="efefef"/>
                </a:solidFill>
                <a:latin typeface="배달의민족 한나체 Air"/>
                <a:ea typeface="배달의민족 한나체 Air"/>
                <a:cs typeface="Nanum Gothic Coding"/>
                <a:sym typeface="Nanum Gothic Coding"/>
              </a:rPr>
              <a:t>가 늘어나면 파악 및 관리가 복잡해진다</a:t>
            </a:r>
            <a:r>
              <a:rPr lang="en-US" altLang="ko-KR" sz="1800">
                <a:solidFill>
                  <a:srgbClr val="efefef"/>
                </a:solidFill>
                <a:latin typeface="배달의민족 한나체 Air"/>
                <a:ea typeface="배달의민족 한나체 Air"/>
                <a:cs typeface="Nanum Gothic Coding"/>
                <a:sym typeface="Nanum Gothic Coding"/>
              </a:rPr>
              <a:t>.</a:t>
            </a:r>
            <a:endParaRPr lang="en-US" altLang="ko-KR" sz="1800">
              <a:solidFill>
                <a:srgbClr val="efefef"/>
              </a:solidFill>
              <a:latin typeface="배달의민족 한나체 Air"/>
              <a:ea typeface="배달의민족 한나체 Air"/>
              <a:cs typeface="Nanum Gothic Coding"/>
              <a:sym typeface="Nanum Gothic Coding"/>
            </a:endParaRPr>
          </a:p>
          <a:p>
            <a:pPr marL="342900" lvl="0" indent="-342900"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Font typeface="+mj-lt"/>
              <a:buAutoNum type="arabicParenR"/>
              <a:defRPr/>
            </a:pPr>
            <a:r>
              <a:rPr lang="en-US" altLang="ko-KR" sz="1800">
                <a:solidFill>
                  <a:srgbClr val="efefef"/>
                </a:solidFill>
                <a:latin typeface="배달의민족 한나체 Air"/>
                <a:ea typeface="배달의민족 한나체 Air"/>
                <a:cs typeface="Nanum Gothic Coding"/>
                <a:sym typeface="Nanum Gothic Coding"/>
              </a:rPr>
              <a:t>DB </a:t>
            </a:r>
            <a:r>
              <a:rPr lang="ko-KR" altLang="en-US" sz="1800">
                <a:solidFill>
                  <a:srgbClr val="efefef"/>
                </a:solidFill>
                <a:latin typeface="배달의민족 한나체 Air"/>
                <a:ea typeface="배달의민족 한나체 Air"/>
                <a:cs typeface="Nanum Gothic Coding"/>
                <a:sym typeface="Nanum Gothic Coding"/>
              </a:rPr>
              <a:t>구조는 도중에 변경하기가 까다롭다</a:t>
            </a:r>
            <a:r>
              <a:rPr lang="en-US" altLang="ko-KR" sz="1800">
                <a:solidFill>
                  <a:srgbClr val="efefef"/>
                </a:solidFill>
                <a:latin typeface="배달의민족 한나체 Air"/>
                <a:ea typeface="배달의민족 한나체 Air"/>
                <a:cs typeface="Nanum Gothic Coding"/>
                <a:sym typeface="Nanum Gothic Coding"/>
              </a:rPr>
              <a:t>. </a:t>
            </a:r>
            <a:br>
              <a:rPr lang="en-US" altLang="ko-KR" sz="1800">
                <a:solidFill>
                  <a:srgbClr val="efefef"/>
                </a:solidFill>
                <a:latin typeface="배달의민족 한나체 Air"/>
                <a:ea typeface="배달의민족 한나체 Air"/>
                <a:cs typeface="Nanum Gothic Coding"/>
                <a:sym typeface="Nanum Gothic Coding"/>
              </a:rPr>
            </a:br>
            <a:r>
              <a:rPr lang="ko-KR" altLang="en-US" sz="1800">
                <a:solidFill>
                  <a:srgbClr val="efefef"/>
                </a:solidFill>
                <a:latin typeface="배달의민족 한나체 Air"/>
                <a:ea typeface="배달의민족 한나체 Air"/>
                <a:cs typeface="Nanum Gothic Coding"/>
                <a:sym typeface="Nanum Gothic Coding"/>
              </a:rPr>
              <a:t>설계를 확실히 하고</a:t>
            </a:r>
            <a:r>
              <a:rPr lang="en-US" altLang="ko-KR" sz="1800">
                <a:solidFill>
                  <a:srgbClr val="efefef"/>
                </a:solidFill>
                <a:latin typeface="배달의민족 한나체 Air"/>
                <a:ea typeface="배달의민족 한나체 Air"/>
                <a:cs typeface="Nanum Gothic Coding"/>
                <a:sym typeface="Nanum Gothic Coding"/>
              </a:rPr>
              <a:t>, </a:t>
            </a:r>
            <a:r>
              <a:rPr lang="ko-KR" altLang="en-US" sz="1800">
                <a:solidFill>
                  <a:srgbClr val="efefef"/>
                </a:solidFill>
                <a:latin typeface="배달의민족 한나체 Air"/>
                <a:ea typeface="배달의민족 한나체 Air"/>
                <a:cs typeface="Nanum Gothic Coding"/>
                <a:sym typeface="Nanum Gothic Coding"/>
              </a:rPr>
              <a:t>원하는 기능에 적합한 형태인지 검토해보는 것을 잊지 말자</a:t>
            </a:r>
            <a:r>
              <a:rPr lang="en-US" altLang="ko-KR" sz="1800">
                <a:solidFill>
                  <a:srgbClr val="efefef"/>
                </a:solidFill>
                <a:latin typeface="배달의민족 한나체 Air"/>
                <a:ea typeface="배달의민족 한나체 Air"/>
                <a:cs typeface="Nanum Gothic Coding"/>
                <a:sym typeface="Nanum Gothic Coding"/>
              </a:rPr>
              <a:t>.</a:t>
            </a:r>
            <a:endParaRPr lang="en-US" altLang="ko-KR" sz="1800">
              <a:solidFill>
                <a:srgbClr val="efefef"/>
              </a:solidFill>
              <a:latin typeface="배달의민족 한나체 Air"/>
              <a:ea typeface="배달의민족 한나체 Air"/>
              <a:cs typeface="Nanum Gothic Coding"/>
              <a:sym typeface="Nanum Gothic Coding"/>
            </a:endParaRPr>
          </a:p>
          <a:p>
            <a:pPr marL="342900" lvl="0" indent="-342900"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Font typeface="+mj-lt"/>
              <a:buAutoNum type="arabicParenR"/>
              <a:defRPr/>
            </a:pPr>
            <a:r>
              <a:rPr lang="ko-KR" altLang="en-US" sz="1800">
                <a:solidFill>
                  <a:srgbClr val="efefef"/>
                </a:solidFill>
                <a:latin typeface="배달의민족 한나체 Air"/>
                <a:ea typeface="배달의민족 한나체 Air"/>
                <a:cs typeface="Nanum Gothic Coding"/>
                <a:sym typeface="Nanum Gothic Coding"/>
              </a:rPr>
              <a:t>프론트 역시 첫 설계</a:t>
            </a:r>
            <a:r>
              <a:rPr lang="en-US" altLang="ko-KR" sz="1800">
                <a:solidFill>
                  <a:srgbClr val="efefef"/>
                </a:solidFill>
                <a:latin typeface="배달의민족 한나체 Air"/>
                <a:ea typeface="배달의민족 한나체 Air"/>
                <a:cs typeface="Nanum Gothic Coding"/>
                <a:sym typeface="Nanum Gothic Coding"/>
              </a:rPr>
              <a:t>,</a:t>
            </a:r>
            <a:r>
              <a:rPr lang="ko-KR" altLang="en-US" sz="1800">
                <a:solidFill>
                  <a:srgbClr val="efefef"/>
                </a:solidFill>
                <a:latin typeface="배달의민족 한나체 Air"/>
                <a:ea typeface="배달의민족 한나체 Air"/>
                <a:cs typeface="Nanum Gothic Coding"/>
                <a:sym typeface="Nanum Gothic Coding"/>
              </a:rPr>
              <a:t> 목업이 제대로 되어있을 수록 제작하기가 수월하다</a:t>
            </a:r>
            <a:r>
              <a:rPr lang="en-US" altLang="ko-KR" sz="1800">
                <a:solidFill>
                  <a:srgbClr val="efefef"/>
                </a:solidFill>
                <a:latin typeface="배달의민족 한나체 Air"/>
                <a:ea typeface="배달의민족 한나체 Air"/>
                <a:cs typeface="Nanum Gothic Coding"/>
                <a:sym typeface="Nanum Gothic Coding"/>
              </a:rPr>
              <a:t>.</a:t>
            </a:r>
            <a:r>
              <a:rPr lang="ko-KR" altLang="en-US" sz="1800">
                <a:solidFill>
                  <a:srgbClr val="efefef"/>
                </a:solidFill>
                <a:latin typeface="배달의민족 한나체 Air"/>
                <a:ea typeface="배달의민족 한나체 Air"/>
                <a:cs typeface="Nanum Gothic Coding"/>
                <a:sym typeface="Nanum Gothic Coding"/>
              </a:rPr>
              <a:t> </a:t>
            </a:r>
            <a:br>
              <a:rPr lang="ko-KR" altLang="en-US" sz="1800">
                <a:solidFill>
                  <a:srgbClr val="efefef"/>
                </a:solidFill>
                <a:latin typeface="배달의민족 한나체 Air"/>
                <a:ea typeface="배달의민족 한나체 Air"/>
                <a:cs typeface="Nanum Gothic Coding"/>
                <a:sym typeface="Nanum Gothic Coding"/>
              </a:rPr>
            </a:br>
            <a:r>
              <a:rPr lang="ko-KR" altLang="en-US" sz="1800">
                <a:solidFill>
                  <a:srgbClr val="efefef"/>
                </a:solidFill>
                <a:latin typeface="배달의민족 한나체 Air"/>
                <a:ea typeface="배달의민족 한나체 Air"/>
                <a:cs typeface="Nanum Gothic Coding"/>
                <a:sym typeface="Nanum Gothic Coding"/>
              </a:rPr>
              <a:t>생각나는 것들을 하나씩 붙이다 보면 끝없이 늘어나게 되어 있다</a:t>
            </a:r>
            <a:r>
              <a:rPr lang="en-US" altLang="ko-KR" sz="1800">
                <a:solidFill>
                  <a:srgbClr val="efefef"/>
                </a:solidFill>
                <a:latin typeface="배달의민족 한나체 Air"/>
                <a:ea typeface="배달의민족 한나체 Air"/>
                <a:cs typeface="Nanum Gothic Coding"/>
                <a:sym typeface="Nanum Gothic Coding"/>
              </a:rPr>
              <a:t>.</a:t>
            </a:r>
            <a:endParaRPr lang="en-US" altLang="ko-KR" sz="1800">
              <a:solidFill>
                <a:srgbClr val="efefef"/>
              </a:solidFill>
              <a:latin typeface="배달의민족 한나체 Air"/>
              <a:ea typeface="배달의민족 한나체 Air"/>
              <a:cs typeface="Nanum Gothic Coding"/>
              <a:sym typeface="Nanum Gothic Coding"/>
            </a:endParaRPr>
          </a:p>
          <a:p>
            <a:pPr marL="342900" lvl="0" indent="-342900"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Font typeface="+mj-lt"/>
              <a:buAutoNum type="arabicParenR"/>
              <a:defRPr/>
            </a:pPr>
            <a:r>
              <a:rPr lang="en-US" altLang="ko-KR" sz="1800">
                <a:solidFill>
                  <a:srgbClr val="efefef"/>
                </a:solidFill>
                <a:latin typeface="배달의민족 한나체 Air"/>
                <a:ea typeface="배달의민족 한나체 Air"/>
                <a:cs typeface="Nanum Gothic Coding"/>
                <a:sym typeface="Nanum Gothic Coding"/>
              </a:rPr>
              <a:t>git</a:t>
            </a:r>
            <a:r>
              <a:rPr lang="ko-KR" altLang="en-US" sz="1800">
                <a:solidFill>
                  <a:srgbClr val="efefef"/>
                </a:solidFill>
                <a:latin typeface="배달의민족 한나체 Air"/>
                <a:ea typeface="배달의민족 한나체 Air"/>
                <a:cs typeface="Nanum Gothic Coding"/>
                <a:sym typeface="Nanum Gothic Coding"/>
              </a:rPr>
              <a:t> </a:t>
            </a:r>
            <a:r>
              <a:rPr lang="en-US" altLang="ko-KR" sz="1800">
                <a:solidFill>
                  <a:srgbClr val="efefef"/>
                </a:solidFill>
                <a:latin typeface="배달의민족 한나체 Air"/>
                <a:ea typeface="배달의민족 한나체 Air"/>
                <a:cs typeface="Nanum Gothic Coding"/>
                <a:sym typeface="Nanum Gothic Coding"/>
              </a:rPr>
              <a:t>merge</a:t>
            </a:r>
            <a:r>
              <a:rPr lang="ko-KR" altLang="en-US" sz="1800">
                <a:solidFill>
                  <a:srgbClr val="efefef"/>
                </a:solidFill>
                <a:latin typeface="배달의민족 한나체 Air"/>
                <a:ea typeface="배달의민족 한나체 Air"/>
                <a:cs typeface="Nanum Gothic Coding"/>
                <a:sym typeface="Nanum Gothic Coding"/>
              </a:rPr>
              <a:t> </a:t>
            </a:r>
            <a:r>
              <a:rPr lang="en-US" altLang="ko-KR" sz="1800">
                <a:solidFill>
                  <a:srgbClr val="efefef"/>
                </a:solidFill>
                <a:latin typeface="배달의민족 한나체 Air"/>
                <a:ea typeface="배달의민족 한나체 Air"/>
                <a:cs typeface="Nanum Gothic Coding"/>
                <a:sym typeface="Nanum Gothic Coding"/>
              </a:rPr>
              <a:t>comment</a:t>
            </a:r>
            <a:r>
              <a:rPr lang="ko-KR" altLang="en-US" sz="1800">
                <a:solidFill>
                  <a:srgbClr val="efefef"/>
                </a:solidFill>
                <a:latin typeface="배달의민족 한나체 Air"/>
                <a:ea typeface="배달의민족 한나체 Air"/>
                <a:cs typeface="Nanum Gothic Coding"/>
                <a:sym typeface="Nanum Gothic Coding"/>
              </a:rPr>
              <a:t>를 직관성 있게 적을 것</a:t>
            </a:r>
            <a:r>
              <a:rPr lang="en-US" altLang="ko-KR" sz="1800">
                <a:solidFill>
                  <a:srgbClr val="efefef"/>
                </a:solidFill>
                <a:latin typeface="배달의민족 한나체 Air"/>
                <a:ea typeface="배달의민족 한나체 Air"/>
                <a:cs typeface="Nanum Gothic Coding"/>
                <a:sym typeface="Nanum Gothic Coding"/>
              </a:rPr>
              <a:t>.</a:t>
            </a:r>
            <a:r>
              <a:rPr lang="ko-KR" altLang="en-US" sz="1800">
                <a:solidFill>
                  <a:srgbClr val="efefef"/>
                </a:solidFill>
                <a:latin typeface="배달의민족 한나체 Air"/>
                <a:ea typeface="배달의민족 한나체 Air"/>
                <a:cs typeface="Nanum Gothic Coding"/>
                <a:sym typeface="Nanum Gothic Coding"/>
              </a:rPr>
              <a:t> </a:t>
            </a:r>
            <a:br>
              <a:rPr lang="ko-KR" altLang="en-US" sz="1800">
                <a:solidFill>
                  <a:srgbClr val="efefef"/>
                </a:solidFill>
                <a:latin typeface="배달의민족 한나체 Air"/>
                <a:ea typeface="배달의민족 한나체 Air"/>
                <a:cs typeface="Nanum Gothic Coding"/>
                <a:sym typeface="Nanum Gothic Coding"/>
              </a:rPr>
            </a:br>
            <a:r>
              <a:rPr lang="ko-KR" altLang="en-US" sz="1800">
                <a:solidFill>
                  <a:srgbClr val="efefef"/>
                </a:solidFill>
                <a:latin typeface="배달의민족 한나체 Air"/>
                <a:ea typeface="배달의민족 한나체 Air"/>
                <a:cs typeface="Nanum Gothic Coding"/>
                <a:sym typeface="Nanum Gothic Coding"/>
              </a:rPr>
              <a:t>다소 길더라도 어떤 기능에 대한 작업이 진행되었는지 적는 것이 좋다</a:t>
            </a:r>
            <a:r>
              <a:rPr lang="en-US" altLang="ko-KR" sz="1800">
                <a:solidFill>
                  <a:srgbClr val="efefef"/>
                </a:solidFill>
                <a:latin typeface="배달의민족 한나체 Air"/>
                <a:ea typeface="배달의민족 한나체 Air"/>
                <a:cs typeface="Nanum Gothic Coding"/>
                <a:sym typeface="Nanum Gothic Coding"/>
              </a:rPr>
              <a:t>.</a:t>
            </a:r>
            <a:br>
              <a:rPr lang="ko-KR" altLang="en-US" sz="1800">
                <a:solidFill>
                  <a:srgbClr val="efefef"/>
                </a:solidFill>
                <a:latin typeface="배달의민족 한나체 Air"/>
                <a:ea typeface="배달의민족 한나체 Air"/>
                <a:cs typeface="Nanum Gothic Coding"/>
                <a:sym typeface="Nanum Gothic Coding"/>
              </a:rPr>
            </a:br>
            <a:r>
              <a:rPr lang="en-US" altLang="ko-KR" sz="1800">
                <a:solidFill>
                  <a:srgbClr val="efefef"/>
                </a:solidFill>
                <a:latin typeface="배달의민족 한나체 Air"/>
                <a:ea typeface="배달의민족 한나체 Air"/>
                <a:cs typeface="Nanum Gothic Coding"/>
                <a:sym typeface="Nanum Gothic Coding"/>
              </a:rPr>
              <a:t>‘merged’</a:t>
            </a:r>
            <a:r>
              <a:rPr lang="ko-KR" altLang="en-US" sz="1800">
                <a:solidFill>
                  <a:srgbClr val="efefef"/>
                </a:solidFill>
                <a:latin typeface="배달의민족 한나체 Air"/>
                <a:ea typeface="배달의민족 한나체 Air"/>
                <a:cs typeface="Nanum Gothic Coding"/>
                <a:sym typeface="Nanum Gothic Coding"/>
              </a:rPr>
              <a:t> 나 날짜처럼 짧고 간단하면 파악이 힘들어진다</a:t>
            </a:r>
            <a:r>
              <a:rPr lang="en-US" altLang="ko-KR" sz="1800">
                <a:solidFill>
                  <a:srgbClr val="efefef"/>
                </a:solidFill>
                <a:latin typeface="배달의민족 한나체 Air"/>
                <a:ea typeface="배달의민족 한나체 Air"/>
                <a:cs typeface="Nanum Gothic Coding"/>
                <a:sym typeface="Nanum Gothic Coding"/>
              </a:rPr>
              <a:t>.</a:t>
            </a:r>
            <a:endParaRPr lang="ko-KR" altLang="en-US" sz="1800">
              <a:solidFill>
                <a:srgbClr val="efefef"/>
              </a:solidFill>
              <a:latin typeface="배달의민족 한나체 Air"/>
              <a:ea typeface="배달의민족 한나체 Air"/>
              <a:cs typeface="Nanum Gothic Coding"/>
              <a:sym typeface="Nanum Gothic Coding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d9ead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8"/>
          <p:cNvSpPr txBox="1"/>
          <p:nvPr/>
        </p:nvSpPr>
        <p:spPr>
          <a:xfrm>
            <a:off x="2714625" y="405625"/>
            <a:ext cx="5658900" cy="2286125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6900">
                <a:solidFill>
                  <a:srgbClr val="434343"/>
                </a:solidFill>
                <a:highlight>
                  <a:srgbClr val="f3f3f3"/>
                </a:highlight>
                <a:latin typeface="Nanum Myeongjo"/>
                <a:ea typeface="Nanum Myeongjo"/>
                <a:cs typeface="Nanum Myeongjo"/>
                <a:sym typeface="Nanum Myeongjo"/>
              </a:rPr>
              <a:t>발표 종료</a:t>
            </a:r>
            <a:endParaRPr lang="ko-KR" altLang="en-US" sz="6900">
              <a:solidFill>
                <a:srgbClr val="434343"/>
              </a:solidFill>
              <a:highlight>
                <a:srgbClr val="f3f3f3"/>
              </a:highlight>
              <a:latin typeface="Nanum Myeongjo"/>
              <a:ea typeface="Nanum Myeongjo"/>
              <a:cs typeface="Nanum Myeongjo"/>
              <a:sym typeface="Nanum Myeongjo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6900">
                <a:solidFill>
                  <a:srgbClr val="434343"/>
                </a:solidFill>
                <a:highlight>
                  <a:srgbClr val="f3f3f3"/>
                </a:highlight>
                <a:latin typeface="Nanum Myeongjo"/>
                <a:ea typeface="Nanum Myeongjo"/>
                <a:cs typeface="Nanum Myeongjo"/>
                <a:sym typeface="Nanum Myeongjo"/>
              </a:rPr>
              <a:t>감사합니다</a:t>
            </a:r>
            <a:r>
              <a:rPr lang="en-US" altLang="ko-KR" sz="6900">
                <a:solidFill>
                  <a:srgbClr val="434343"/>
                </a:solidFill>
                <a:highlight>
                  <a:srgbClr val="f3f3f3"/>
                </a:highlight>
                <a:latin typeface="Nanum Myeongjo"/>
                <a:ea typeface="Nanum Myeongjo"/>
                <a:cs typeface="Nanum Myeongjo"/>
                <a:sym typeface="Nanum Myeongjo"/>
              </a:rPr>
              <a:t>.</a:t>
            </a:r>
            <a:endParaRPr lang="en-US" altLang="ko-KR" sz="6900">
              <a:solidFill>
                <a:srgbClr val="434343"/>
              </a:solidFill>
              <a:highlight>
                <a:srgbClr val="f3f3f3"/>
              </a:highlight>
              <a:latin typeface="Nanum Myeongjo"/>
              <a:ea typeface="Nanum Myeongjo"/>
              <a:cs typeface="Nanum Myeongjo"/>
              <a:sym typeface="Nanum Myeongjo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d9ead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4"/>
          <p:cNvSpPr txBox="1"/>
          <p:nvPr/>
        </p:nvSpPr>
        <p:spPr>
          <a:xfrm>
            <a:off x="1084800" y="222289"/>
            <a:ext cx="3487200" cy="29575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  <a:defRPr/>
            </a:pPr>
            <a:r>
              <a:rPr lang="en" sz="2800" b="1">
                <a:solidFill>
                  <a:srgbClr val="d9ead3"/>
                </a:solidFill>
                <a:latin typeface="배달의민족 도현"/>
                <a:ea typeface="배달의민족 도현"/>
                <a:cs typeface="Nanum Gothic Coding"/>
                <a:sym typeface="Nanum Gothic Coding"/>
              </a:rPr>
              <a:t>목  차  CONTENTS</a:t>
            </a:r>
            <a:endParaRPr sz="2800" b="1">
              <a:solidFill>
                <a:srgbClr val="d9ead3"/>
              </a:solidFill>
              <a:latin typeface="배달의민족 도현"/>
              <a:ea typeface="배달의민족 도현"/>
              <a:cs typeface="Nanum Gothic Coding"/>
              <a:sym typeface="Nanum Gothic Coding"/>
            </a:endParaRPr>
          </a:p>
        </p:txBody>
      </p:sp>
      <p:sp>
        <p:nvSpPr>
          <p:cNvPr id="79" name="Google Shape;79;p14"/>
          <p:cNvSpPr txBox="1"/>
          <p:nvPr/>
        </p:nvSpPr>
        <p:spPr>
          <a:xfrm>
            <a:off x="1099825" y="873830"/>
            <a:ext cx="7863200" cy="3038475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/>
          <a:p>
            <a:pPr marL="584200" lvl="0" indent="-4572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efefef"/>
              </a:buClr>
              <a:buSzPct val="100000"/>
              <a:buFont typeface="+mj-lt"/>
              <a:buAutoNum type="arabicParenR"/>
              <a:defRPr/>
            </a:pPr>
            <a:r>
              <a:rPr lang="ko-KR" altLang="en-US" sz="2400">
                <a:solidFill>
                  <a:srgbClr val="efefef"/>
                </a:solidFill>
                <a:latin typeface="배달의민족 한나체 Air"/>
                <a:ea typeface="배달의민족 한나체 Air"/>
                <a:cs typeface="Nanum Gothic Coding"/>
                <a:sym typeface="Nanum Gothic Coding"/>
              </a:rPr>
              <a:t>기획 흐름</a:t>
            </a:r>
            <a:endParaRPr lang="ko-KR" altLang="en-US" sz="2400">
              <a:solidFill>
                <a:srgbClr val="efefef"/>
              </a:solidFill>
              <a:latin typeface="배달의민족 한나체 Air"/>
              <a:ea typeface="배달의민족 한나체 Air"/>
              <a:cs typeface="Nanum Gothic Coding"/>
              <a:sym typeface="Nanum Gothic Coding"/>
            </a:endParaRPr>
          </a:p>
          <a:p>
            <a:pPr marL="584200" lvl="0" indent="-4572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efefef"/>
              </a:buClr>
              <a:buSzPct val="100000"/>
              <a:buFont typeface="+mj-lt"/>
              <a:buAutoNum type="arabicParenR"/>
              <a:defRPr/>
            </a:pPr>
            <a:r>
              <a:rPr lang="ko-KR" altLang="en-US" sz="2400">
                <a:solidFill>
                  <a:srgbClr val="efefef"/>
                </a:solidFill>
                <a:latin typeface="배달의민족 한나체 Air"/>
                <a:ea typeface="배달의민족 한나체 Air"/>
                <a:cs typeface="Nanum Gothic Coding"/>
                <a:sym typeface="Nanum Gothic Coding"/>
              </a:rPr>
              <a:t>사용 기술 스택 및 </a:t>
            </a:r>
            <a:r>
              <a:rPr lang="en-US" altLang="ko-KR" sz="2400">
                <a:solidFill>
                  <a:srgbClr val="efefef"/>
                </a:solidFill>
                <a:latin typeface="배달의민족 한나체 Air"/>
                <a:ea typeface="배달의민족 한나체 Air"/>
                <a:cs typeface="Nanum Gothic Coding"/>
                <a:sym typeface="Nanum Gothic Coding"/>
              </a:rPr>
              <a:t>API</a:t>
            </a:r>
            <a:endParaRPr lang="en-US" altLang="ko-KR" sz="2400">
              <a:solidFill>
                <a:srgbClr val="efefef"/>
              </a:solidFill>
              <a:latin typeface="배달의민족 한나체 Air"/>
              <a:ea typeface="배달의민족 한나체 Air"/>
              <a:cs typeface="Nanum Gothic Coding"/>
              <a:sym typeface="Nanum Gothic Coding"/>
            </a:endParaRPr>
          </a:p>
          <a:p>
            <a:pPr marL="584200" lvl="0" indent="-4572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efefef"/>
              </a:buClr>
              <a:buSzPct val="100000"/>
              <a:buFont typeface="+mj-lt"/>
              <a:buAutoNum type="arabicParenR"/>
              <a:defRPr/>
            </a:pPr>
            <a:r>
              <a:rPr lang="en-US" altLang="ko-KR" sz="2400">
                <a:solidFill>
                  <a:srgbClr val="efefef"/>
                </a:solidFill>
                <a:latin typeface="배달의민족 한나체 Air"/>
                <a:ea typeface="배달의민족 한나체 Air"/>
                <a:cs typeface="Nanum Gothic Coding"/>
                <a:sym typeface="Nanum Gothic Coding"/>
              </a:rPr>
              <a:t>ERD </a:t>
            </a:r>
            <a:r>
              <a:rPr lang="ko-KR" altLang="en-US" sz="2400">
                <a:solidFill>
                  <a:srgbClr val="efefef"/>
                </a:solidFill>
                <a:latin typeface="배달의민족 한나체 Air"/>
                <a:ea typeface="배달의민족 한나체 Air"/>
                <a:cs typeface="Nanum Gothic Coding"/>
                <a:sym typeface="Nanum Gothic Coding"/>
              </a:rPr>
              <a:t>및 컴포넌트</a:t>
            </a:r>
            <a:r>
              <a:rPr lang="en-US" altLang="ko-KR" sz="2400">
                <a:solidFill>
                  <a:srgbClr val="efefef"/>
                </a:solidFill>
                <a:latin typeface="배달의민족 한나체 Air"/>
                <a:ea typeface="배달의민족 한나체 Air"/>
                <a:cs typeface="Nanum Gothic Coding"/>
                <a:sym typeface="Nanum Gothic Coding"/>
              </a:rPr>
              <a:t> </a:t>
            </a:r>
            <a:r>
              <a:rPr lang="ko-KR" altLang="en-US" sz="2400">
                <a:solidFill>
                  <a:srgbClr val="efefef"/>
                </a:solidFill>
                <a:latin typeface="배달의민족 한나체 Air"/>
                <a:ea typeface="배달의민족 한나체 Air"/>
                <a:cs typeface="Nanum Gothic Coding"/>
                <a:sym typeface="Nanum Gothic Coding"/>
              </a:rPr>
              <a:t>구조</a:t>
            </a:r>
            <a:endParaRPr lang="ko-KR" altLang="en-US" sz="2400">
              <a:solidFill>
                <a:srgbClr val="efefef"/>
              </a:solidFill>
              <a:latin typeface="배달의민족 한나체 Air"/>
              <a:ea typeface="배달의민족 한나체 Air"/>
              <a:cs typeface="Nanum Gothic Coding"/>
              <a:sym typeface="Nanum Gothic Coding"/>
            </a:endParaRPr>
          </a:p>
          <a:p>
            <a:pPr marL="584200" lvl="0" indent="-4572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efefef"/>
              </a:buClr>
              <a:buSzPct val="100000"/>
              <a:buFont typeface="+mj-lt"/>
              <a:buAutoNum type="arabicParenR"/>
              <a:defRPr/>
            </a:pPr>
            <a:r>
              <a:rPr lang="ko-KR" altLang="en-US" sz="2400">
                <a:solidFill>
                  <a:srgbClr val="efefef"/>
                </a:solidFill>
                <a:latin typeface="배달의민족 한나체 Air"/>
                <a:ea typeface="배달의민족 한나체 Air"/>
                <a:cs typeface="Nanum Gothic Coding"/>
                <a:sym typeface="Nanum Gothic Coding"/>
              </a:rPr>
              <a:t>살펴보기</a:t>
            </a:r>
            <a:endParaRPr lang="ko-KR" altLang="en-US" sz="2400">
              <a:solidFill>
                <a:srgbClr val="efefef"/>
              </a:solidFill>
              <a:latin typeface="배달의민족 한나체 Air"/>
              <a:ea typeface="배달의민족 한나체 Air"/>
              <a:cs typeface="Nanum Gothic Coding"/>
              <a:sym typeface="Nanum Gothic Coding"/>
            </a:endParaRPr>
          </a:p>
          <a:p>
            <a:pPr marL="584200" lvl="0" indent="-4572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efefef"/>
              </a:buClr>
              <a:buSzPct val="100000"/>
              <a:buFont typeface="+mj-lt"/>
              <a:buAutoNum type="arabicParenR"/>
              <a:defRPr/>
            </a:pPr>
            <a:r>
              <a:rPr lang="ko-KR" altLang="en-US" sz="2400">
                <a:solidFill>
                  <a:srgbClr val="efefef"/>
                </a:solidFill>
                <a:latin typeface="배달의민족 한나체 Air"/>
                <a:ea typeface="배달의민족 한나체 Air"/>
                <a:cs typeface="Nanum Gothic Coding"/>
                <a:sym typeface="Nanum Gothic Coding"/>
              </a:rPr>
              <a:t>겪은 오류 및 배운 점</a:t>
            </a:r>
            <a:endParaRPr lang="ko-KR" altLang="en-US" sz="2400">
              <a:solidFill>
                <a:srgbClr val="efefef"/>
              </a:solidFill>
              <a:latin typeface="배달의민족 한나체 Air"/>
              <a:ea typeface="배달의민족 한나체 Air"/>
              <a:cs typeface="Nanum Gothic Coding"/>
              <a:sym typeface="Nanum Gothic Coding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d9ead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77;p14"/>
          <p:cNvSpPr txBox="1"/>
          <p:nvPr/>
        </p:nvSpPr>
        <p:spPr>
          <a:xfrm>
            <a:off x="1182875" y="239277"/>
            <a:ext cx="3487200" cy="29575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  <a:defRPr/>
            </a:pPr>
            <a:r>
              <a:rPr lang="ko-KR" altLang="en-US" sz="2800" b="1">
                <a:solidFill>
                  <a:srgbClr val="d9ead3"/>
                </a:solidFill>
                <a:latin typeface="배달의민족 도현"/>
                <a:ea typeface="배달의민족 도현"/>
                <a:cs typeface="Nanum Gothic Coding"/>
                <a:sym typeface="Nanum Gothic Coding"/>
              </a:rPr>
              <a:t>기획 흐름</a:t>
            </a:r>
            <a:endParaRPr lang="ko-KR" altLang="en-US" sz="2800" b="1">
              <a:solidFill>
                <a:srgbClr val="d9ead3"/>
              </a:solidFill>
              <a:latin typeface="배달의민족 도현"/>
              <a:ea typeface="배달의민족 도현"/>
              <a:cs typeface="Nanum Gothic Coding"/>
              <a:sym typeface="Nanum Gothic Coding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rcRect l="17500" t="19330" r="19040" b="18370"/>
          <a:stretch>
            <a:fillRect/>
          </a:stretch>
        </p:blipFill>
        <p:spPr>
          <a:xfrm>
            <a:off x="6431466" y="1062268"/>
            <a:ext cx="825520" cy="81051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5" name="Google Shape;79;p14"/>
          <p:cNvSpPr txBox="1"/>
          <p:nvPr/>
        </p:nvSpPr>
        <p:spPr>
          <a:xfrm>
            <a:off x="6338797" y="1732334"/>
            <a:ext cx="1019327" cy="643029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/>
          <a:p>
            <a:pPr lvl="0">
              <a:spcBef>
                <a:spcPts val="1200"/>
              </a:spcBef>
              <a:spcAft>
                <a:spcPts val="1200"/>
              </a:spcAft>
              <a:defRPr/>
            </a:pPr>
            <a:r>
              <a:rPr lang="ko-KR" altLang="en-US" sz="1800">
                <a:solidFill>
                  <a:srgbClr val="efefef"/>
                </a:solidFill>
                <a:latin typeface="배달의민족 한나체 Air"/>
                <a:ea typeface="배달의민족 한나체 Air"/>
                <a:cs typeface="Nanum Gothic Coding"/>
                <a:sym typeface="Nanum Gothic Coding"/>
              </a:rPr>
              <a:t>영화 정보</a:t>
            </a:r>
            <a:endParaRPr lang="en-US" altLang="ko-KR" sz="1800">
              <a:solidFill>
                <a:srgbClr val="efefef"/>
              </a:solidFill>
              <a:latin typeface="배달의민족 한나체 Air"/>
              <a:ea typeface="배달의민족 한나체 Air"/>
              <a:cs typeface="Nanum Gothic Coding"/>
              <a:sym typeface="Nanum Gothic Coding"/>
            </a:endParaRPr>
          </a:p>
        </p:txBody>
      </p:sp>
      <p:sp>
        <p:nvSpPr>
          <p:cNvPr id="6" name="Google Shape;79;p14"/>
          <p:cNvSpPr txBox="1"/>
          <p:nvPr/>
        </p:nvSpPr>
        <p:spPr>
          <a:xfrm>
            <a:off x="7349655" y="951957"/>
            <a:ext cx="359902" cy="643029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/>
          <a:p>
            <a:pPr lvl="0">
              <a:spcBef>
                <a:spcPts val="1200"/>
              </a:spcBef>
              <a:spcAft>
                <a:spcPts val="1200"/>
              </a:spcAft>
              <a:defRPr/>
            </a:pPr>
            <a:r>
              <a:rPr lang="en-US" altLang="ko-KR" sz="3600">
                <a:solidFill>
                  <a:srgbClr val="efefef"/>
                </a:solidFill>
                <a:latin typeface="배달의민족 한나체 Air"/>
                <a:ea typeface="배달의민족 한나체 Air"/>
                <a:cs typeface="Nanum Gothic Coding"/>
                <a:sym typeface="Nanum Gothic Coding"/>
              </a:rPr>
              <a:t>=</a:t>
            </a:r>
            <a:endParaRPr lang="en-US" altLang="ko-KR" sz="3600">
              <a:solidFill>
                <a:srgbClr val="efefef"/>
              </a:solidFill>
              <a:latin typeface="배달의민족 한나체 Air"/>
              <a:ea typeface="배달의민족 한나체 Air"/>
              <a:cs typeface="Nanum Gothic Coding"/>
              <a:sym typeface="Nanum Gothic Coding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4"/>
          <a:srcRect l="6910" t="10690" r="6490" b="4820"/>
          <a:stretch>
            <a:fillRect/>
          </a:stretch>
        </p:blipFill>
        <p:spPr>
          <a:xfrm>
            <a:off x="7818293" y="1050952"/>
            <a:ext cx="848817" cy="82811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1" name="Google Shape;79;p14"/>
          <p:cNvSpPr txBox="1"/>
          <p:nvPr/>
        </p:nvSpPr>
        <p:spPr>
          <a:xfrm>
            <a:off x="7798598" y="1729820"/>
            <a:ext cx="1019327" cy="643029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/>
          <a:p>
            <a:pPr lvl="0">
              <a:spcBef>
                <a:spcPts val="1200"/>
              </a:spcBef>
              <a:spcAft>
                <a:spcPts val="1200"/>
              </a:spcAft>
              <a:defRPr/>
            </a:pPr>
            <a:r>
              <a:rPr lang="ko-KR" altLang="en-US" sz="1800">
                <a:solidFill>
                  <a:srgbClr val="efefef"/>
                </a:solidFill>
                <a:latin typeface="배달의민족 한나체 Air"/>
                <a:ea typeface="배달의민족 한나체 Air"/>
                <a:cs typeface="Nanum Gothic Coding"/>
                <a:sym typeface="Nanum Gothic Coding"/>
              </a:rPr>
              <a:t>스포일러</a:t>
            </a:r>
            <a:endParaRPr lang="en-US" altLang="ko-KR" sz="1800">
              <a:solidFill>
                <a:srgbClr val="efefef"/>
              </a:solidFill>
              <a:latin typeface="배달의민족 한나체 Air"/>
              <a:ea typeface="배달의민족 한나체 Air"/>
              <a:cs typeface="Nanum Gothic Coding"/>
              <a:sym typeface="Nanum Gothic Coding"/>
            </a:endParaRPr>
          </a:p>
        </p:txBody>
      </p:sp>
      <p:sp>
        <p:nvSpPr>
          <p:cNvPr id="12" name="Google Shape;79;p14"/>
          <p:cNvSpPr txBox="1"/>
          <p:nvPr/>
        </p:nvSpPr>
        <p:spPr>
          <a:xfrm>
            <a:off x="1355825" y="951957"/>
            <a:ext cx="4603981" cy="1167848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/>
          <a:p>
            <a:pPr lvl="0">
              <a:spcBef>
                <a:spcPts val="1200"/>
              </a:spcBef>
              <a:spcAft>
                <a:spcPts val="1200"/>
              </a:spcAft>
              <a:defRPr/>
            </a:pPr>
            <a:r>
              <a:rPr lang="ko-KR" altLang="en-US" sz="1800">
                <a:solidFill>
                  <a:srgbClr val="efefef"/>
                </a:solidFill>
                <a:latin typeface="배달의민족 한나체 Air"/>
                <a:ea typeface="배달의민족 한나체 Air"/>
                <a:cs typeface="Nanum Gothic Coding"/>
                <a:sym typeface="Nanum Gothic Coding"/>
              </a:rPr>
              <a:t>과연 영화를 좋아하거나</a:t>
            </a:r>
            <a:r>
              <a:rPr lang="en-US" altLang="ko-KR" sz="1800">
                <a:solidFill>
                  <a:srgbClr val="efefef"/>
                </a:solidFill>
                <a:latin typeface="배달의민족 한나체 Air"/>
                <a:ea typeface="배달의민족 한나체 Air"/>
                <a:cs typeface="Nanum Gothic Coding"/>
                <a:sym typeface="Nanum Gothic Coding"/>
              </a:rPr>
              <a:t>,</a:t>
            </a:r>
            <a:endParaRPr lang="en-US" altLang="ko-KR" sz="1800">
              <a:solidFill>
                <a:srgbClr val="efefef"/>
              </a:solidFill>
              <a:latin typeface="배달의민족 한나체 Air"/>
              <a:ea typeface="배달의민족 한나체 Air"/>
              <a:cs typeface="Nanum Gothic Coding"/>
              <a:sym typeface="Nanum Gothic Coding"/>
            </a:endParaRPr>
          </a:p>
          <a:p>
            <a:pPr lvl="0">
              <a:spcBef>
                <a:spcPts val="1200"/>
              </a:spcBef>
              <a:spcAft>
                <a:spcPts val="1200"/>
              </a:spcAft>
              <a:defRPr/>
            </a:pPr>
            <a:r>
              <a:rPr lang="ko-KR" altLang="en-US" sz="1800">
                <a:solidFill>
                  <a:srgbClr val="efefef"/>
                </a:solidFill>
                <a:latin typeface="배달의민족 한나체 Air"/>
                <a:ea typeface="배달의민족 한나체 Air"/>
                <a:cs typeface="Nanum Gothic Coding"/>
                <a:sym typeface="Nanum Gothic Coding"/>
              </a:rPr>
              <a:t>직접 보려는 사람이 영화 정보를 찾아볼까</a:t>
            </a:r>
            <a:r>
              <a:rPr lang="en-US" altLang="ko-KR" sz="1800">
                <a:solidFill>
                  <a:srgbClr val="efefef"/>
                </a:solidFill>
                <a:latin typeface="배달의민족 한나체 Air"/>
                <a:ea typeface="배달의민족 한나체 Air"/>
                <a:cs typeface="Nanum Gothic Coding"/>
                <a:sym typeface="Nanum Gothic Coding"/>
              </a:rPr>
              <a:t>?</a:t>
            </a:r>
            <a:endParaRPr lang="en-US" altLang="ko-KR" sz="1800">
              <a:solidFill>
                <a:srgbClr val="efefef"/>
              </a:solidFill>
              <a:latin typeface="배달의민족 한나체 Air"/>
              <a:ea typeface="배달의민족 한나체 Air"/>
              <a:cs typeface="Nanum Gothic Coding"/>
              <a:sym typeface="Nanum Gothic Coding"/>
            </a:endParaRPr>
          </a:p>
          <a:p>
            <a:pPr lvl="0">
              <a:spcBef>
                <a:spcPts val="1200"/>
              </a:spcBef>
              <a:spcAft>
                <a:spcPts val="1200"/>
              </a:spcAft>
              <a:defRPr/>
            </a:pPr>
            <a:r>
              <a:rPr lang="ko-KR" altLang="en-US" sz="1800">
                <a:solidFill>
                  <a:srgbClr val="efefef"/>
                </a:solidFill>
                <a:latin typeface="배달의민족 한나체 Air"/>
                <a:ea typeface="배달의민족 한나체 Air"/>
                <a:cs typeface="Nanum Gothic Coding"/>
                <a:sym typeface="Nanum Gothic Coding"/>
              </a:rPr>
              <a:t>자신이 소비하려는 컨텐츠의 내용을</a:t>
            </a:r>
            <a:endParaRPr lang="ko-KR" altLang="en-US" sz="1800">
              <a:solidFill>
                <a:srgbClr val="efefef"/>
              </a:solidFill>
              <a:latin typeface="배달의민족 한나체 Air"/>
              <a:ea typeface="배달의민족 한나체 Air"/>
              <a:cs typeface="Nanum Gothic Coding"/>
              <a:sym typeface="Nanum Gothic Coding"/>
            </a:endParaRPr>
          </a:p>
          <a:p>
            <a:pPr lvl="0">
              <a:spcBef>
                <a:spcPts val="1200"/>
              </a:spcBef>
              <a:spcAft>
                <a:spcPts val="1200"/>
              </a:spcAft>
              <a:defRPr/>
            </a:pPr>
            <a:r>
              <a:rPr lang="ko-KR" altLang="en-US" sz="1800">
                <a:solidFill>
                  <a:srgbClr val="efefef"/>
                </a:solidFill>
                <a:latin typeface="배달의민족 한나체 Air"/>
                <a:ea typeface="배달의민족 한나체 Air"/>
                <a:cs typeface="Nanum Gothic Coding"/>
                <a:sym typeface="Nanum Gothic Coding"/>
              </a:rPr>
              <a:t>스포일러 당하는 걸</a:t>
            </a:r>
            <a:r>
              <a:rPr lang="en-US" altLang="ko-KR" sz="1800">
                <a:solidFill>
                  <a:srgbClr val="efefef"/>
                </a:solidFill>
                <a:latin typeface="배달의민족 한나체 Air"/>
                <a:ea typeface="배달의민족 한나체 Air"/>
                <a:cs typeface="Nanum Gothic Coding"/>
                <a:sym typeface="Nanum Gothic Coding"/>
              </a:rPr>
              <a:t> </a:t>
            </a:r>
            <a:r>
              <a:rPr lang="ko-KR" altLang="en-US" sz="1800">
                <a:solidFill>
                  <a:srgbClr val="efefef"/>
                </a:solidFill>
                <a:latin typeface="배달의민족 한나체 Air"/>
                <a:ea typeface="배달의민족 한나체 Air"/>
                <a:cs typeface="Nanum Gothic Coding"/>
                <a:sym typeface="Nanum Gothic Coding"/>
              </a:rPr>
              <a:t>좋아하는 사람은 많지 않다</a:t>
            </a:r>
            <a:r>
              <a:rPr lang="en-US" altLang="ko-KR" sz="1800">
                <a:solidFill>
                  <a:srgbClr val="efefef"/>
                </a:solidFill>
                <a:latin typeface="배달의민족 한나체 Air"/>
                <a:ea typeface="배달의민족 한나체 Air"/>
                <a:cs typeface="Nanum Gothic Coding"/>
                <a:sym typeface="Nanum Gothic Coding"/>
              </a:rPr>
              <a:t>.</a:t>
            </a:r>
            <a:endParaRPr lang="en-US" altLang="ko-KR" sz="1800">
              <a:solidFill>
                <a:srgbClr val="efefef"/>
              </a:solidFill>
              <a:latin typeface="배달의민족 한나체 Air"/>
              <a:ea typeface="배달의민족 한나체 Air"/>
              <a:cs typeface="Nanum Gothic Coding"/>
              <a:sym typeface="Nanum Gothic Coding"/>
            </a:endParaRPr>
          </a:p>
          <a:p>
            <a:pPr lvl="0">
              <a:spcBef>
                <a:spcPts val="1200"/>
              </a:spcBef>
              <a:spcAft>
                <a:spcPts val="1200"/>
              </a:spcAft>
              <a:defRPr/>
            </a:pPr>
            <a:r>
              <a:rPr lang="ko-KR" altLang="en-US" sz="1800">
                <a:solidFill>
                  <a:srgbClr val="efefef"/>
                </a:solidFill>
                <a:latin typeface="배달의민족 한나체 Air"/>
                <a:ea typeface="배달의민족 한나체 Air"/>
                <a:cs typeface="Nanum Gothic Coding"/>
                <a:sym typeface="Nanum Gothic Coding"/>
              </a:rPr>
              <a:t>괜히 </a:t>
            </a:r>
            <a:r>
              <a:rPr lang="en-US" altLang="ko-KR" sz="1800">
                <a:solidFill>
                  <a:srgbClr val="efefef"/>
                </a:solidFill>
                <a:latin typeface="배달의민족 한나체 Air"/>
                <a:ea typeface="배달의민족 한나체 Air"/>
                <a:cs typeface="Nanum Gothic Coding"/>
                <a:sym typeface="Nanum Gothic Coding"/>
              </a:rPr>
              <a:t>“</a:t>
            </a:r>
            <a:r>
              <a:rPr lang="ko-KR" altLang="en-US" sz="1800">
                <a:solidFill>
                  <a:srgbClr val="efefef"/>
                </a:solidFill>
                <a:latin typeface="배달의민족 한나체 Air"/>
                <a:ea typeface="배달의민족 한나체 Air"/>
                <a:cs typeface="Nanum Gothic Coding"/>
                <a:sym typeface="Nanum Gothic Coding"/>
              </a:rPr>
              <a:t>망치다</a:t>
            </a:r>
            <a:r>
              <a:rPr lang="en-US" altLang="ko-KR" sz="1800">
                <a:solidFill>
                  <a:srgbClr val="efefef"/>
                </a:solidFill>
                <a:latin typeface="배달의민족 한나체 Air"/>
                <a:ea typeface="배달의민족 한나체 Air"/>
                <a:cs typeface="Nanum Gothic Coding"/>
                <a:sym typeface="Nanum Gothic Coding"/>
              </a:rPr>
              <a:t>”</a:t>
            </a:r>
            <a:r>
              <a:rPr lang="ko-KR" altLang="en-US" sz="1800">
                <a:solidFill>
                  <a:srgbClr val="efefef"/>
                </a:solidFill>
                <a:latin typeface="배달의민족 한나체 Air"/>
                <a:ea typeface="배달의민족 한나체 Air"/>
                <a:cs typeface="Nanum Gothic Coding"/>
                <a:sym typeface="Nanum Gothic Coding"/>
              </a:rPr>
              <a:t>라는 뜻의 단어가 사용되는 게 아니다</a:t>
            </a:r>
            <a:r>
              <a:rPr lang="en-US" altLang="ko-KR" sz="1800">
                <a:solidFill>
                  <a:srgbClr val="efefef"/>
                </a:solidFill>
                <a:latin typeface="배달의민족 한나체 Air"/>
                <a:ea typeface="배달의민족 한나체 Air"/>
                <a:cs typeface="Nanum Gothic Coding"/>
                <a:sym typeface="Nanum Gothic Coding"/>
              </a:rPr>
              <a:t>.</a:t>
            </a:r>
            <a:endParaRPr lang="en-US" altLang="ko-KR" sz="1800">
              <a:solidFill>
                <a:srgbClr val="efefef"/>
              </a:solidFill>
              <a:latin typeface="배달의민족 한나체 Air"/>
              <a:ea typeface="배달의민족 한나체 Air"/>
              <a:cs typeface="Nanum Gothic Coding"/>
              <a:sym typeface="Nanum Gothic Coding"/>
            </a:endParaRPr>
          </a:p>
          <a:p>
            <a:pPr lvl="0">
              <a:spcBef>
                <a:spcPts val="1200"/>
              </a:spcBef>
              <a:spcAft>
                <a:spcPts val="1200"/>
              </a:spcAft>
              <a:defRPr/>
            </a:pPr>
            <a:endParaRPr lang="en-US" altLang="ko-KR" sz="1800">
              <a:solidFill>
                <a:srgbClr val="efefef"/>
              </a:solidFill>
              <a:latin typeface="배달의민족 한나체 Air"/>
              <a:ea typeface="배달의민족 한나체 Air"/>
              <a:cs typeface="Nanum Gothic Coding"/>
              <a:sym typeface="Nanum Gothic Coding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6431466" y="2510197"/>
            <a:ext cx="2213735" cy="22137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d9ead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77;p14"/>
          <p:cNvSpPr txBox="1"/>
          <p:nvPr/>
        </p:nvSpPr>
        <p:spPr>
          <a:xfrm>
            <a:off x="1182875" y="220227"/>
            <a:ext cx="3487200" cy="29575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  <a:defRPr/>
            </a:pPr>
            <a:r>
              <a:rPr lang="ko-KR" altLang="en-US" sz="2800" b="1">
                <a:solidFill>
                  <a:srgbClr val="d9ead3"/>
                </a:solidFill>
                <a:latin typeface="배달의민족 도현"/>
                <a:ea typeface="배달의민족 도현"/>
                <a:cs typeface="Nanum Gothic Coding"/>
                <a:sym typeface="Nanum Gothic Coding"/>
              </a:rPr>
              <a:t>기획 흐름</a:t>
            </a:r>
            <a:endParaRPr sz="2800" b="1">
              <a:solidFill>
                <a:srgbClr val="d9ead3"/>
              </a:solidFill>
              <a:latin typeface="배달의민족 도현"/>
              <a:ea typeface="배달의민족 도현"/>
              <a:cs typeface="Nanum Gothic Coding"/>
              <a:sym typeface="Nanum Gothic Coding"/>
            </a:endParaRPr>
          </a:p>
        </p:txBody>
      </p:sp>
      <p:sp>
        <p:nvSpPr>
          <p:cNvPr id="12" name="Google Shape;79;p14"/>
          <p:cNvSpPr txBox="1"/>
          <p:nvPr/>
        </p:nvSpPr>
        <p:spPr>
          <a:xfrm>
            <a:off x="1347540" y="958840"/>
            <a:ext cx="4898128" cy="1167848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/>
          <a:p>
            <a:pPr lvl="0">
              <a:spcBef>
                <a:spcPts val="1200"/>
              </a:spcBef>
              <a:spcAft>
                <a:spcPts val="1200"/>
              </a:spcAft>
              <a:defRPr/>
            </a:pPr>
            <a:r>
              <a:rPr lang="ko-KR" altLang="en-US" sz="1800">
                <a:solidFill>
                  <a:srgbClr val="efefef"/>
                </a:solidFill>
                <a:latin typeface="배달의민족 한나체 Air"/>
                <a:ea typeface="배달의민족 한나체 Air"/>
                <a:cs typeface="Nanum Gothic Coding"/>
                <a:sym typeface="Nanum Gothic Coding"/>
              </a:rPr>
              <a:t>즉</a:t>
            </a:r>
            <a:r>
              <a:rPr lang="en-US" altLang="ko-KR" sz="1800">
                <a:solidFill>
                  <a:srgbClr val="efefef"/>
                </a:solidFill>
                <a:latin typeface="배달의민족 한나체 Air"/>
                <a:ea typeface="배달의민족 한나체 Air"/>
                <a:cs typeface="Nanum Gothic Coding"/>
                <a:sym typeface="Nanum Gothic Coding"/>
              </a:rPr>
              <a:t>, </a:t>
            </a:r>
            <a:r>
              <a:rPr lang="ko-KR" altLang="en-US" sz="1800">
                <a:solidFill>
                  <a:srgbClr val="efefef"/>
                </a:solidFill>
                <a:latin typeface="배달의민족 한나체 Air"/>
                <a:ea typeface="배달의민족 한나체 Air"/>
                <a:cs typeface="Nanum Gothic Coding"/>
                <a:sym typeface="Nanum Gothic Coding"/>
              </a:rPr>
              <a:t>영화 정보를 찾아보는 시점에서</a:t>
            </a:r>
            <a:endParaRPr lang="ko-KR" altLang="en-US" sz="1800">
              <a:solidFill>
                <a:srgbClr val="efefef"/>
              </a:solidFill>
              <a:latin typeface="배달의민족 한나체 Air"/>
              <a:ea typeface="배달의민족 한나체 Air"/>
              <a:cs typeface="Nanum Gothic Coding"/>
              <a:sym typeface="Nanum Gothic Coding"/>
            </a:endParaRPr>
          </a:p>
          <a:p>
            <a:pPr lvl="0">
              <a:spcBef>
                <a:spcPts val="1200"/>
              </a:spcBef>
              <a:spcAft>
                <a:spcPts val="1200"/>
              </a:spcAft>
              <a:defRPr/>
            </a:pPr>
            <a:r>
              <a:rPr lang="ko-KR" altLang="en-US" sz="1800">
                <a:solidFill>
                  <a:srgbClr val="efefef"/>
                </a:solidFill>
                <a:latin typeface="배달의민족 한나체 Air"/>
                <a:ea typeface="배달의민족 한나체 Air"/>
                <a:cs typeface="Nanum Gothic Coding"/>
                <a:sym typeface="Nanum Gothic Coding"/>
              </a:rPr>
              <a:t>스포일러를 신경 쓰지 않는 사람일 가능성이 높다</a:t>
            </a:r>
            <a:r>
              <a:rPr lang="en-US" altLang="ko-KR" sz="1800">
                <a:solidFill>
                  <a:srgbClr val="efefef"/>
                </a:solidFill>
                <a:latin typeface="배달의민족 한나체 Air"/>
                <a:ea typeface="배달의민족 한나체 Air"/>
                <a:cs typeface="Nanum Gothic Coding"/>
                <a:sym typeface="Nanum Gothic Coding"/>
              </a:rPr>
              <a:t>.</a:t>
            </a:r>
            <a:endParaRPr lang="en-US" altLang="ko-KR" sz="1800">
              <a:solidFill>
                <a:srgbClr val="efefef"/>
              </a:solidFill>
              <a:latin typeface="배달의민족 한나체 Air"/>
              <a:ea typeface="배달의민족 한나체 Air"/>
              <a:cs typeface="Nanum Gothic Coding"/>
              <a:sym typeface="Nanum Gothic Coding"/>
            </a:endParaRPr>
          </a:p>
          <a:p>
            <a:pPr lvl="0">
              <a:spcBef>
                <a:spcPts val="1200"/>
              </a:spcBef>
              <a:spcAft>
                <a:spcPts val="1200"/>
              </a:spcAft>
              <a:defRPr/>
            </a:pPr>
            <a:r>
              <a:rPr lang="ko-KR" altLang="en-US" sz="1800">
                <a:solidFill>
                  <a:srgbClr val="efefef"/>
                </a:solidFill>
                <a:latin typeface="배달의민족 한나체 Air"/>
                <a:ea typeface="배달의민족 한나체 Air"/>
                <a:cs typeface="Nanum Gothic Coding"/>
                <a:sym typeface="Nanum Gothic Coding"/>
              </a:rPr>
              <a:t>이들은 영화 정보를 대화의 주제로 사용하거나</a:t>
            </a:r>
            <a:r>
              <a:rPr lang="en-US" altLang="ko-KR" sz="1800">
                <a:solidFill>
                  <a:srgbClr val="efefef"/>
                </a:solidFill>
                <a:latin typeface="배달의민족 한나체 Air"/>
                <a:ea typeface="배달의민족 한나체 Air"/>
                <a:cs typeface="Nanum Gothic Coding"/>
                <a:sym typeface="Nanum Gothic Coding"/>
              </a:rPr>
              <a:t>, </a:t>
            </a:r>
            <a:endParaRPr lang="en-US" altLang="ko-KR" sz="1800">
              <a:solidFill>
                <a:srgbClr val="efefef"/>
              </a:solidFill>
              <a:latin typeface="배달의민족 한나체 Air"/>
              <a:ea typeface="배달의민족 한나체 Air"/>
              <a:cs typeface="Nanum Gothic Coding"/>
              <a:sym typeface="Nanum Gothic Coding"/>
            </a:endParaRPr>
          </a:p>
          <a:p>
            <a:pPr lvl="0">
              <a:spcBef>
                <a:spcPts val="1200"/>
              </a:spcBef>
              <a:spcAft>
                <a:spcPts val="1200"/>
              </a:spcAft>
              <a:defRPr/>
            </a:pPr>
            <a:r>
              <a:rPr lang="ko-KR" altLang="en-US" sz="1800">
                <a:solidFill>
                  <a:srgbClr val="efefef"/>
                </a:solidFill>
                <a:latin typeface="배달의민족 한나체 Air"/>
                <a:ea typeface="배달의민족 한나체 Air"/>
                <a:cs typeface="Nanum Gothic Coding"/>
                <a:sym typeface="Nanum Gothic Coding"/>
              </a:rPr>
              <a:t>트렌드를 파악하고자 하는 목적일 가능성이 높다</a:t>
            </a:r>
            <a:r>
              <a:rPr lang="en-US" altLang="ko-KR" sz="1800">
                <a:solidFill>
                  <a:srgbClr val="efefef"/>
                </a:solidFill>
                <a:latin typeface="배달의민족 한나체 Air"/>
                <a:ea typeface="배달의민족 한나체 Air"/>
                <a:cs typeface="Nanum Gothic Coding"/>
                <a:sym typeface="Nanum Gothic Coding"/>
              </a:rPr>
              <a:t>.</a:t>
            </a:r>
            <a:endParaRPr lang="en-US" altLang="ko-KR" sz="1800">
              <a:solidFill>
                <a:srgbClr val="efefef"/>
              </a:solidFill>
              <a:latin typeface="배달의민족 한나체 Air"/>
              <a:ea typeface="배달의민족 한나체 Air"/>
              <a:cs typeface="Nanum Gothic Coding"/>
              <a:sym typeface="Nanum Gothic Coding"/>
            </a:endParaRPr>
          </a:p>
          <a:p>
            <a:pPr lvl="0">
              <a:spcBef>
                <a:spcPts val="1200"/>
              </a:spcBef>
              <a:spcAft>
                <a:spcPts val="1200"/>
              </a:spcAft>
              <a:defRPr/>
            </a:pPr>
            <a:r>
              <a:rPr lang="ko-KR" altLang="en-US" sz="1800">
                <a:solidFill>
                  <a:srgbClr val="efefef"/>
                </a:solidFill>
                <a:latin typeface="배달의민족 한나체 Air"/>
                <a:ea typeface="배달의민족 한나체 Air"/>
                <a:cs typeface="Nanum Gothic Coding"/>
                <a:sym typeface="Nanum Gothic Coding"/>
              </a:rPr>
              <a:t>그렇다면 </a:t>
            </a:r>
            <a:r>
              <a:rPr lang="en-US" altLang="ko-KR" sz="1800">
                <a:solidFill>
                  <a:srgbClr val="efefef"/>
                </a:solidFill>
                <a:latin typeface="배달의민족 한나체 Air"/>
                <a:ea typeface="배달의민족 한나체 Air"/>
                <a:cs typeface="Nanum Gothic Coding"/>
                <a:sym typeface="Nanum Gothic Coding"/>
              </a:rPr>
              <a:t>1</a:t>
            </a:r>
            <a:r>
              <a:rPr lang="ko-KR" altLang="en-US" sz="1800">
                <a:solidFill>
                  <a:srgbClr val="efefef"/>
                </a:solidFill>
                <a:latin typeface="배달의민족 한나체 Air"/>
                <a:ea typeface="배달의민족 한나체 Air"/>
                <a:cs typeface="Nanum Gothic Coding"/>
                <a:sym typeface="Nanum Gothic Coding"/>
              </a:rPr>
              <a:t>차적인 영화 정보 뿐만 아니라</a:t>
            </a:r>
            <a:r>
              <a:rPr lang="en-US" altLang="ko-KR" sz="1800">
                <a:solidFill>
                  <a:srgbClr val="efefef"/>
                </a:solidFill>
                <a:latin typeface="배달의민족 한나체 Air"/>
                <a:ea typeface="배달의민족 한나체 Air"/>
                <a:cs typeface="Nanum Gothic Coding"/>
                <a:sym typeface="Nanum Gothic Coding"/>
              </a:rPr>
              <a:t>, </a:t>
            </a:r>
            <a:r>
              <a:rPr lang="ko-KR" altLang="en-US" sz="1800">
                <a:solidFill>
                  <a:srgbClr val="efefef"/>
                </a:solidFill>
                <a:latin typeface="배달의민족 한나체 Air"/>
                <a:ea typeface="배달의민족 한나체 Air"/>
                <a:cs typeface="Nanum Gothic Coding"/>
                <a:sym typeface="Nanum Gothic Coding"/>
              </a:rPr>
              <a:t>더욱 다양한 </a:t>
            </a:r>
            <a:endParaRPr lang="ko-KR" altLang="en-US" sz="1800">
              <a:solidFill>
                <a:srgbClr val="efefef"/>
              </a:solidFill>
              <a:latin typeface="배달의민족 한나체 Air"/>
              <a:ea typeface="배달의민족 한나체 Air"/>
              <a:cs typeface="Nanum Gothic Coding"/>
              <a:sym typeface="Nanum Gothic Coding"/>
            </a:endParaRPr>
          </a:p>
          <a:p>
            <a:pPr lvl="0">
              <a:spcBef>
                <a:spcPts val="1200"/>
              </a:spcBef>
              <a:spcAft>
                <a:spcPts val="1200"/>
              </a:spcAft>
              <a:defRPr/>
            </a:pPr>
            <a:r>
              <a:rPr lang="ko-KR" altLang="en-US" sz="1800">
                <a:solidFill>
                  <a:srgbClr val="efefef"/>
                </a:solidFill>
                <a:latin typeface="배달의민족 한나체 Air"/>
                <a:ea typeface="배달의민족 한나체 Air"/>
                <a:cs typeface="Nanum Gothic Coding"/>
                <a:sym typeface="Nanum Gothic Coding"/>
              </a:rPr>
              <a:t>형태의 스포일러 정보를 필요로 할 것이다</a:t>
            </a:r>
            <a:r>
              <a:rPr lang="en-US" altLang="ko-KR" sz="1800">
                <a:solidFill>
                  <a:srgbClr val="efefef"/>
                </a:solidFill>
                <a:latin typeface="배달의민족 한나체 Air"/>
                <a:ea typeface="배달의민족 한나체 Air"/>
                <a:cs typeface="Nanum Gothic Coding"/>
                <a:sym typeface="Nanum Gothic Coding"/>
              </a:rPr>
              <a:t>.</a:t>
            </a:r>
            <a:endParaRPr lang="en-US" altLang="ko-KR" sz="1800">
              <a:solidFill>
                <a:srgbClr val="efefef"/>
              </a:solidFill>
              <a:latin typeface="배달의민족 한나체 Air"/>
              <a:ea typeface="배달의민족 한나체 Air"/>
              <a:cs typeface="Nanum Gothic Coding"/>
              <a:sym typeface="Nanum Gothic Coding"/>
            </a:endParaRPr>
          </a:p>
          <a:p>
            <a:pPr lvl="0">
              <a:spcBef>
                <a:spcPts val="1200"/>
              </a:spcBef>
              <a:spcAft>
                <a:spcPts val="1200"/>
              </a:spcAft>
              <a:defRPr/>
            </a:pPr>
            <a:r>
              <a:rPr lang="ko-KR" altLang="en-US" sz="1800">
                <a:solidFill>
                  <a:srgbClr val="efefef"/>
                </a:solidFill>
                <a:latin typeface="배달의민족 한나체 Air"/>
                <a:ea typeface="배달의민족 한나체 Air"/>
                <a:cs typeface="Nanum Gothic Coding"/>
                <a:sym typeface="Nanum Gothic Coding"/>
              </a:rPr>
              <a:t>적극적으로 스포일러를 모아 둔 사이트를 만들자</a:t>
            </a:r>
            <a:r>
              <a:rPr lang="en-US" altLang="ko-KR" sz="1800">
                <a:solidFill>
                  <a:srgbClr val="efefef"/>
                </a:solidFill>
                <a:latin typeface="배달의민족 한나체 Air"/>
                <a:ea typeface="배달의민족 한나체 Air"/>
                <a:cs typeface="Nanum Gothic Coding"/>
                <a:sym typeface="Nanum Gothic Coding"/>
              </a:rPr>
              <a:t>!</a:t>
            </a:r>
            <a:endParaRPr lang="en-US" altLang="ko-KR" sz="1800">
              <a:solidFill>
                <a:srgbClr val="efefef"/>
              </a:solidFill>
              <a:latin typeface="배달의민족 한나체 Air"/>
              <a:ea typeface="배달의민족 한나체 Air"/>
              <a:cs typeface="Nanum Gothic Coding"/>
              <a:sym typeface="Nanum Gothic Coding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644259" y="2498197"/>
            <a:ext cx="1614355" cy="220292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159088" y="851925"/>
            <a:ext cx="1274763" cy="1274763"/>
          </a:xfrm>
          <a:prstGeom prst="rect">
            <a:avLst/>
          </a:prstGeom>
        </p:spPr>
      </p:pic>
      <p:sp>
        <p:nvSpPr>
          <p:cNvPr id="13" name="Google Shape;79;p14"/>
          <p:cNvSpPr txBox="1"/>
          <p:nvPr/>
        </p:nvSpPr>
        <p:spPr>
          <a:xfrm>
            <a:off x="6279815" y="1855168"/>
            <a:ext cx="1050895" cy="643029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/>
          <a:p>
            <a:pPr lvl="0">
              <a:spcBef>
                <a:spcPts val="1200"/>
              </a:spcBef>
              <a:spcAft>
                <a:spcPts val="1200"/>
              </a:spcAft>
              <a:defRPr/>
            </a:pPr>
            <a:r>
              <a:rPr lang="ko-KR" altLang="en-US" sz="1800">
                <a:solidFill>
                  <a:srgbClr val="efefef"/>
                </a:solidFill>
                <a:latin typeface="배달의민족 한나체 Air"/>
                <a:ea typeface="배달의민족 한나체 Air"/>
                <a:cs typeface="Nanum Gothic Coding"/>
                <a:sym typeface="Nanum Gothic Coding"/>
              </a:rPr>
              <a:t>대화 목적</a:t>
            </a:r>
            <a:endParaRPr lang="en-US" altLang="ko-KR" sz="1800">
              <a:solidFill>
                <a:srgbClr val="efefef"/>
              </a:solidFill>
              <a:latin typeface="배달의민족 한나체 Air"/>
              <a:ea typeface="배달의민족 한나체 Air"/>
              <a:cs typeface="Nanum Gothic Coding"/>
              <a:sym typeface="Nanum Gothic Coding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7669549" y="934077"/>
            <a:ext cx="1110457" cy="1110457"/>
          </a:xfrm>
          <a:prstGeom prst="rect">
            <a:avLst/>
          </a:prstGeom>
        </p:spPr>
      </p:pic>
      <p:sp>
        <p:nvSpPr>
          <p:cNvPr id="14" name="Google Shape;79;p14"/>
          <p:cNvSpPr txBox="1"/>
          <p:nvPr/>
        </p:nvSpPr>
        <p:spPr>
          <a:xfrm>
            <a:off x="7699329" y="1855168"/>
            <a:ext cx="1050895" cy="643029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/>
          <a:p>
            <a:pPr lvl="0">
              <a:spcBef>
                <a:spcPts val="1200"/>
              </a:spcBef>
              <a:spcAft>
                <a:spcPts val="1200"/>
              </a:spcAft>
              <a:defRPr/>
            </a:pPr>
            <a:r>
              <a:rPr lang="ko-KR" altLang="en-US" sz="1800">
                <a:solidFill>
                  <a:srgbClr val="efefef"/>
                </a:solidFill>
                <a:latin typeface="배달의민족 한나체 Air"/>
                <a:ea typeface="배달의민족 한나체 Air"/>
                <a:cs typeface="Nanum Gothic Coding"/>
                <a:sym typeface="Nanum Gothic Coding"/>
              </a:rPr>
              <a:t>유행 파악</a:t>
            </a:r>
            <a:endParaRPr lang="en-US" altLang="ko-KR" sz="1800">
              <a:solidFill>
                <a:srgbClr val="efefef"/>
              </a:solidFill>
              <a:latin typeface="배달의민족 한나체 Air"/>
              <a:ea typeface="배달의민족 한나체 Air"/>
              <a:cs typeface="Nanum Gothic Coding"/>
              <a:sym typeface="Nanum Gothic Coding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77;p14"/>
          <p:cNvSpPr txBox="1"/>
          <p:nvPr/>
        </p:nvSpPr>
        <p:spPr>
          <a:xfrm>
            <a:off x="1182874" y="86877"/>
            <a:ext cx="4189225" cy="295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-KR" altLang="en-US" sz="2800" b="1" dirty="0" smtClean="0">
                <a:solidFill>
                  <a:srgbClr val="D9EAD3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Nanum Gothic Coding"/>
                <a:sym typeface="Nanum Gothic Coding"/>
              </a:rPr>
              <a:t>사용</a:t>
            </a:r>
            <a:r>
              <a:rPr lang="ko-KR" altLang="en-US" sz="2800" b="1" dirty="0">
                <a:solidFill>
                  <a:srgbClr val="D9EAD3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Nanum Gothic Coding"/>
                <a:sym typeface="Nanum Gothic Coding"/>
              </a:rPr>
              <a:t>한</a:t>
            </a:r>
            <a:r>
              <a:rPr lang="ko-KR" altLang="en-US" sz="2800" b="1" dirty="0" smtClean="0">
                <a:solidFill>
                  <a:srgbClr val="D9EAD3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Nanum Gothic Coding"/>
                <a:sym typeface="Nanum Gothic Coding"/>
              </a:rPr>
              <a:t> 기술 스택과 </a:t>
            </a:r>
            <a:r>
              <a:rPr lang="en-US" altLang="ko-KR" sz="2800" b="1" dirty="0" smtClean="0">
                <a:solidFill>
                  <a:srgbClr val="D9EAD3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Nanum Gothic Coding"/>
                <a:sym typeface="Nanum Gothic Coding"/>
              </a:rPr>
              <a:t>API</a:t>
            </a:r>
            <a:endParaRPr sz="2800" b="1" dirty="0">
              <a:solidFill>
                <a:srgbClr val="D9EAD3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  <a:cs typeface="Nanum Gothic Coding"/>
              <a:sym typeface="Nanum Gothic Coding"/>
            </a:endParaRPr>
          </a:p>
        </p:txBody>
      </p:sp>
      <p:pic>
        <p:nvPicPr>
          <p:cNvPr id="1028" name="Picture 4" descr="자바스크립트 프레임워크 소개 3 - Vue.js : NHN Cloud Meetup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86" r="16388"/>
          <a:stretch/>
        </p:blipFill>
        <p:spPr bwMode="auto">
          <a:xfrm>
            <a:off x="1739010" y="2125672"/>
            <a:ext cx="1451439" cy="1358913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  <a:extLst/>
        </p:spPr>
      </p:pic>
      <p:pic>
        <p:nvPicPr>
          <p:cNvPr id="1032" name="Picture 8" descr="DRF로 api 서버 개발(0)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32" t="13350" r="7996" b="11866"/>
          <a:stretch/>
        </p:blipFill>
        <p:spPr bwMode="auto">
          <a:xfrm>
            <a:off x="3770814" y="2125671"/>
            <a:ext cx="2231997" cy="1358913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  <a:extLst/>
        </p:spPr>
      </p:pic>
      <p:sp>
        <p:nvSpPr>
          <p:cNvPr id="8" name="Google Shape;79;p14"/>
          <p:cNvSpPr txBox="1"/>
          <p:nvPr/>
        </p:nvSpPr>
        <p:spPr>
          <a:xfrm>
            <a:off x="1780121" y="1418100"/>
            <a:ext cx="1380570" cy="828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Bef>
                <a:spcPts val="1200"/>
              </a:spcBef>
              <a:spcAft>
                <a:spcPts val="1200"/>
              </a:spcAft>
            </a:pPr>
            <a:r>
              <a:rPr lang="en-US" altLang="ko-KR" sz="2400" dirty="0" err="1" smtClean="0">
                <a:solidFill>
                  <a:srgbClr val="EFEFEF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Nanum Gothic Coding"/>
                <a:sym typeface="Nanum Gothic Coding"/>
              </a:rPr>
              <a:t>frontEnd</a:t>
            </a:r>
            <a:endParaRPr lang="en-US" altLang="ko-KR" sz="1800" dirty="0">
              <a:solidFill>
                <a:srgbClr val="EFEFEF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  <a:cs typeface="Nanum Gothic Coding"/>
              <a:sym typeface="Nanum Gothic Coding"/>
            </a:endParaRPr>
          </a:p>
        </p:txBody>
      </p:sp>
      <p:sp>
        <p:nvSpPr>
          <p:cNvPr id="11" name="Google Shape;79;p14"/>
          <p:cNvSpPr txBox="1"/>
          <p:nvPr/>
        </p:nvSpPr>
        <p:spPr>
          <a:xfrm>
            <a:off x="4134475" y="1420639"/>
            <a:ext cx="1504673" cy="828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Bef>
                <a:spcPts val="1200"/>
              </a:spcBef>
              <a:spcAft>
                <a:spcPts val="1200"/>
              </a:spcAft>
            </a:pPr>
            <a:r>
              <a:rPr lang="en-US" altLang="ko-KR" sz="2400" dirty="0" err="1" smtClean="0">
                <a:solidFill>
                  <a:srgbClr val="EFEFEF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Nanum Gothic Coding"/>
                <a:sym typeface="Nanum Gothic Coding"/>
              </a:rPr>
              <a:t>back_end</a:t>
            </a:r>
            <a:endParaRPr lang="en-US" altLang="ko-KR" sz="1800" dirty="0">
              <a:solidFill>
                <a:srgbClr val="EFEFEF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  <a:cs typeface="Nanum Gothic Coding"/>
              <a:sym typeface="Nanum Gothic Coding"/>
            </a:endParaRPr>
          </a:p>
        </p:txBody>
      </p:sp>
      <p:sp>
        <p:nvSpPr>
          <p:cNvPr id="12" name="Google Shape;79;p14"/>
          <p:cNvSpPr txBox="1"/>
          <p:nvPr/>
        </p:nvSpPr>
        <p:spPr>
          <a:xfrm>
            <a:off x="3231560" y="2037225"/>
            <a:ext cx="468385" cy="2095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Bef>
                <a:spcPts val="1200"/>
              </a:spcBef>
              <a:spcAft>
                <a:spcPts val="1200"/>
              </a:spcAft>
            </a:pPr>
            <a:r>
              <a:rPr lang="en-US" altLang="ko-KR" sz="6000" dirty="0" smtClean="0">
                <a:solidFill>
                  <a:srgbClr val="EFEFEF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Nanum Gothic Coding"/>
                <a:sym typeface="Nanum Gothic Coding"/>
              </a:rPr>
              <a:t>+</a:t>
            </a:r>
            <a:endParaRPr lang="en-US" altLang="ko-KR" sz="4800" dirty="0">
              <a:solidFill>
                <a:srgbClr val="EFEFEF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  <a:cs typeface="Nanum Gothic Coding"/>
              <a:sym typeface="Nanum Gothic Coding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8502" y="3138965"/>
            <a:ext cx="713134" cy="69124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10" name="Google Shape;79;p14"/>
          <p:cNvSpPr txBox="1"/>
          <p:nvPr/>
        </p:nvSpPr>
        <p:spPr>
          <a:xfrm>
            <a:off x="1182874" y="3669851"/>
            <a:ext cx="1011873" cy="639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spcBef>
                <a:spcPts val="1200"/>
              </a:spcBef>
              <a:spcAft>
                <a:spcPts val="1200"/>
              </a:spcAft>
            </a:pPr>
            <a:r>
              <a:rPr lang="en-US" altLang="ko-KR" sz="1200" dirty="0" smtClean="0">
                <a:solidFill>
                  <a:srgbClr val="FFFFFF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  <a:sym typeface="Nanum Gothic Coding"/>
              </a:rPr>
              <a:t>Bootstrap </a:t>
            </a:r>
            <a:r>
              <a:rPr lang="en-US" altLang="ko-KR" sz="1200" dirty="0" err="1" smtClean="0">
                <a:solidFill>
                  <a:srgbClr val="FFFFFF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  <a:sym typeface="Nanum Gothic Coding"/>
              </a:rPr>
              <a:t>Vue</a:t>
            </a:r>
            <a:endParaRPr lang="en-US" altLang="ko-KR" sz="1050" dirty="0">
              <a:solidFill>
                <a:srgbClr val="FFFFFF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  <a:sym typeface="Nanum Gothic Coding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7" t="32325" r="9012" b="32020"/>
          <a:stretch/>
        </p:blipFill>
        <p:spPr>
          <a:xfrm>
            <a:off x="6583176" y="2125671"/>
            <a:ext cx="1784839" cy="562707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5" t="24458" r="1352" b="24262"/>
          <a:stretch/>
        </p:blipFill>
        <p:spPr>
          <a:xfrm>
            <a:off x="6583176" y="3000881"/>
            <a:ext cx="1784839" cy="483703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13" name="Google Shape;79;p14"/>
          <p:cNvSpPr txBox="1"/>
          <p:nvPr/>
        </p:nvSpPr>
        <p:spPr>
          <a:xfrm>
            <a:off x="6048920" y="2037225"/>
            <a:ext cx="468385" cy="2095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Bef>
                <a:spcPts val="1200"/>
              </a:spcBef>
              <a:spcAft>
                <a:spcPts val="1200"/>
              </a:spcAft>
            </a:pPr>
            <a:r>
              <a:rPr lang="en-US" altLang="ko-KR" sz="6000" dirty="0" smtClean="0">
                <a:solidFill>
                  <a:srgbClr val="EFEFEF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Nanum Gothic Coding"/>
                <a:sym typeface="Nanum Gothic Coding"/>
              </a:rPr>
              <a:t>+</a:t>
            </a:r>
            <a:endParaRPr lang="en-US" altLang="ko-KR" sz="4800" dirty="0">
              <a:solidFill>
                <a:srgbClr val="EFEFEF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  <a:cs typeface="Nanum Gothic Coding"/>
              <a:sym typeface="Nanum Gothic Coding"/>
            </a:endParaRPr>
          </a:p>
        </p:txBody>
      </p:sp>
      <p:sp>
        <p:nvSpPr>
          <p:cNvPr id="14" name="Google Shape;79;p14"/>
          <p:cNvSpPr txBox="1"/>
          <p:nvPr/>
        </p:nvSpPr>
        <p:spPr>
          <a:xfrm>
            <a:off x="7135204" y="1418100"/>
            <a:ext cx="680779" cy="828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Bef>
                <a:spcPts val="1200"/>
              </a:spcBef>
              <a:spcAft>
                <a:spcPts val="1200"/>
              </a:spcAft>
            </a:pPr>
            <a:r>
              <a:rPr lang="en-US" altLang="ko-KR" sz="2400" dirty="0" smtClean="0">
                <a:solidFill>
                  <a:srgbClr val="EFEFEF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Nanum Gothic Coding"/>
                <a:sym typeface="Nanum Gothic Coding"/>
              </a:rPr>
              <a:t>API</a:t>
            </a:r>
            <a:endParaRPr lang="en-US" altLang="ko-KR" sz="1800" dirty="0">
              <a:solidFill>
                <a:srgbClr val="EFEFEF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  <a:cs typeface="Nanum Gothic Coding"/>
              <a:sym typeface="Nanum Gothic Coding"/>
            </a:endParaRPr>
          </a:p>
        </p:txBody>
      </p:sp>
    </p:spTree>
    <p:extLst>
      <p:ext uri="{BB962C8B-B14F-4D97-AF65-F5344CB8AC3E}">
        <p14:creationId xmlns:p14="http://schemas.microsoft.com/office/powerpoint/2010/main" val="3143323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77;p14"/>
          <p:cNvSpPr txBox="1"/>
          <p:nvPr/>
        </p:nvSpPr>
        <p:spPr>
          <a:xfrm>
            <a:off x="1182875" y="86877"/>
            <a:ext cx="3487200" cy="295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altLang="ko-KR" sz="2800" b="1" dirty="0" smtClean="0">
                <a:solidFill>
                  <a:srgbClr val="D9EAD3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Nanum Gothic Coding"/>
                <a:sym typeface="Nanum Gothic Coding"/>
              </a:rPr>
              <a:t>ERD</a:t>
            </a:r>
            <a:endParaRPr sz="2800" b="1" dirty="0">
              <a:solidFill>
                <a:srgbClr val="D9EAD3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  <a:cs typeface="Nanum Gothic Coding"/>
              <a:sym typeface="Nanum Gothic Coding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0075" y="270112"/>
            <a:ext cx="4139817" cy="4663533"/>
          </a:xfrm>
          <a:prstGeom prst="roundRect">
            <a:avLst>
              <a:gd name="adj" fmla="val 8594"/>
            </a:avLst>
          </a:prstGeom>
          <a:solidFill>
            <a:schemeClr val="bg1"/>
          </a:solidFill>
          <a:ln>
            <a:noFill/>
          </a:ln>
          <a:effectLst>
            <a:reflection blurRad="12700" stA="38000" endPos="5000" dist="5000" dir="5400000" sy="-100000" algn="bl" rotWithShape="0"/>
          </a:effectLst>
        </p:spPr>
      </p:pic>
      <p:sp>
        <p:nvSpPr>
          <p:cNvPr id="4" name="Google Shape;79;p14"/>
          <p:cNvSpPr txBox="1"/>
          <p:nvPr/>
        </p:nvSpPr>
        <p:spPr>
          <a:xfrm>
            <a:off x="1204600" y="828675"/>
            <a:ext cx="3115609" cy="2738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Font typeface="+mj-lt"/>
              <a:buAutoNum type="arabicParenR"/>
            </a:pPr>
            <a:r>
              <a:rPr lang="en-US" altLang="ko-KR" sz="1800" dirty="0" smtClean="0">
                <a:solidFill>
                  <a:srgbClr val="EFEFEF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Nanum Gothic Coding"/>
                <a:sym typeface="Nanum Gothic Coding"/>
              </a:rPr>
              <a:t>movies</a:t>
            </a:r>
          </a:p>
          <a:p>
            <a:pPr marL="720000" lvl="1" indent="-342900"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Font typeface="+mj-lt"/>
              <a:buAutoNum type="alphaUcPeriod"/>
            </a:pPr>
            <a:r>
              <a:rPr lang="en-US" altLang="ko-KR" sz="1800" dirty="0" smtClean="0">
                <a:solidFill>
                  <a:srgbClr val="EFEFEF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Nanum Gothic Coding"/>
                <a:sym typeface="Nanum Gothic Coding"/>
              </a:rPr>
              <a:t>movie</a:t>
            </a:r>
          </a:p>
          <a:p>
            <a:pPr marL="720000" lvl="1" indent="-342900"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Font typeface="+mj-lt"/>
              <a:buAutoNum type="alphaUcPeriod"/>
            </a:pPr>
            <a:r>
              <a:rPr lang="en-US" altLang="ko-KR" sz="1800" dirty="0">
                <a:solidFill>
                  <a:srgbClr val="EFEFEF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Nanum Gothic Coding"/>
                <a:sym typeface="Nanum Gothic Coding"/>
              </a:rPr>
              <a:t>g</a:t>
            </a:r>
            <a:r>
              <a:rPr lang="en-US" altLang="ko-KR" sz="1800" dirty="0" smtClean="0">
                <a:solidFill>
                  <a:srgbClr val="EFEFEF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Nanum Gothic Coding"/>
                <a:sym typeface="Nanum Gothic Coding"/>
              </a:rPr>
              <a:t>enre</a:t>
            </a:r>
          </a:p>
          <a:p>
            <a:pPr marL="720000" lvl="1" indent="-342900"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Font typeface="+mj-lt"/>
              <a:buAutoNum type="alphaUcPeriod"/>
            </a:pPr>
            <a:r>
              <a:rPr lang="en-US" altLang="ko-KR" sz="1800" dirty="0">
                <a:solidFill>
                  <a:srgbClr val="EFEFEF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Nanum Gothic Coding"/>
                <a:sym typeface="Nanum Gothic Coding"/>
              </a:rPr>
              <a:t>a</a:t>
            </a:r>
            <a:r>
              <a:rPr lang="en-US" altLang="ko-KR" sz="1800" dirty="0" smtClean="0">
                <a:solidFill>
                  <a:srgbClr val="EFEFEF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Nanum Gothic Coding"/>
                <a:sym typeface="Nanum Gothic Coding"/>
              </a:rPr>
              <a:t>ctors</a:t>
            </a:r>
          </a:p>
          <a:p>
            <a:pPr marL="720000" lvl="1" indent="-342900"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Font typeface="+mj-lt"/>
              <a:buAutoNum type="alphaUcPeriod"/>
            </a:pPr>
            <a:r>
              <a:rPr lang="en-US" altLang="ko-KR" sz="1800" dirty="0" err="1" smtClean="0">
                <a:solidFill>
                  <a:srgbClr val="EFEFEF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Nanum Gothic Coding"/>
                <a:sym typeface="Nanum Gothic Coding"/>
              </a:rPr>
              <a:t>review_video</a:t>
            </a:r>
            <a:endParaRPr lang="en-US" altLang="ko-KR" sz="1800" dirty="0" smtClean="0">
              <a:solidFill>
                <a:srgbClr val="EFEFEF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  <a:cs typeface="Nanum Gothic Coding"/>
              <a:sym typeface="Nanum Gothic Coding"/>
            </a:endParaRPr>
          </a:p>
          <a:p>
            <a:pPr marL="342900" lvl="0" indent="-342900"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Font typeface="+mj-lt"/>
              <a:buAutoNum type="arabicParenR"/>
            </a:pPr>
            <a:r>
              <a:rPr lang="en-US" altLang="ko-KR" sz="1800" dirty="0">
                <a:solidFill>
                  <a:srgbClr val="EFEFEF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Nanum Gothic Coding"/>
                <a:sym typeface="Nanum Gothic Coding"/>
              </a:rPr>
              <a:t>a</a:t>
            </a:r>
            <a:r>
              <a:rPr lang="en-US" altLang="ko-KR" sz="1800" dirty="0" smtClean="0">
                <a:solidFill>
                  <a:srgbClr val="EFEFEF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Nanum Gothic Coding"/>
                <a:sym typeface="Nanum Gothic Coding"/>
              </a:rPr>
              <a:t>ccounts</a:t>
            </a:r>
          </a:p>
          <a:p>
            <a:pPr marL="720000" lvl="4" indent="-342900"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Font typeface="+mj-lt"/>
              <a:buAutoNum type="alphaUcPeriod"/>
            </a:pPr>
            <a:r>
              <a:rPr lang="en-US" altLang="ko-KR" sz="1800" dirty="0" smtClean="0">
                <a:solidFill>
                  <a:srgbClr val="EFEFEF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Nanum Gothic Coding"/>
                <a:sym typeface="Nanum Gothic Coding"/>
              </a:rPr>
              <a:t>user</a:t>
            </a:r>
          </a:p>
          <a:p>
            <a:pPr marL="342900" lvl="0" indent="-342900"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Font typeface="+mj-lt"/>
              <a:buAutoNum type="arabicParenR"/>
            </a:pPr>
            <a:r>
              <a:rPr lang="en-US" altLang="ko-KR" sz="1800" dirty="0" smtClean="0">
                <a:solidFill>
                  <a:srgbClr val="EFEFEF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Nanum Gothic Coding"/>
                <a:sym typeface="Nanum Gothic Coding"/>
              </a:rPr>
              <a:t>community</a:t>
            </a:r>
          </a:p>
          <a:p>
            <a:pPr marL="720000" lvl="1" indent="-342900"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Font typeface="+mj-lt"/>
              <a:buAutoNum type="alphaUcPeriod"/>
            </a:pPr>
            <a:r>
              <a:rPr lang="en-US" altLang="ko-KR" sz="1800" dirty="0" smtClean="0">
                <a:solidFill>
                  <a:srgbClr val="EFEFEF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Nanum Gothic Coding"/>
                <a:sym typeface="Nanum Gothic Coding"/>
              </a:rPr>
              <a:t>comment</a:t>
            </a:r>
          </a:p>
          <a:p>
            <a:pPr marL="342900" lvl="0" indent="-342900"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Font typeface="+mj-lt"/>
              <a:buAutoNum type="arabicParenR"/>
            </a:pPr>
            <a:endParaRPr lang="en-US" altLang="ko-KR" sz="1800" dirty="0" smtClean="0">
              <a:solidFill>
                <a:srgbClr val="EFEFEF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  <a:cs typeface="Nanum Gothic Coding"/>
              <a:sym typeface="Nanum Gothic Coding"/>
            </a:endParaRPr>
          </a:p>
          <a:p>
            <a:pPr marL="342900" lvl="1" indent="-342900"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Font typeface="+mj-lt"/>
              <a:buAutoNum type="arabicParenR"/>
            </a:pPr>
            <a:endParaRPr lang="en-US" altLang="ko-KR" sz="1800" dirty="0">
              <a:solidFill>
                <a:srgbClr val="EFEFEF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  <a:cs typeface="Nanum Gothic Coding"/>
              <a:sym typeface="Nanum Gothic Coding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d9ead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77;p14"/>
          <p:cNvSpPr txBox="1"/>
          <p:nvPr/>
        </p:nvSpPr>
        <p:spPr>
          <a:xfrm>
            <a:off x="1182875" y="248802"/>
            <a:ext cx="3487200" cy="29575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  <a:defRPr/>
            </a:pPr>
            <a:r>
              <a:rPr lang="ko-KR" altLang="en-US" sz="2800" b="1">
                <a:solidFill>
                  <a:srgbClr val="d9ead3"/>
                </a:solidFill>
                <a:latin typeface="배달의민족 도현"/>
                <a:ea typeface="배달의민족 도현"/>
                <a:cs typeface="Nanum Gothic Coding"/>
                <a:sym typeface="Nanum Gothic Coding"/>
              </a:rPr>
              <a:t>컴포넌트 구조</a:t>
            </a:r>
            <a:endParaRPr sz="2800" b="1">
              <a:solidFill>
                <a:srgbClr val="d9ead3"/>
              </a:solidFill>
              <a:latin typeface="배달의민족 도현"/>
              <a:ea typeface="배달의민족 도현"/>
              <a:cs typeface="Nanum Gothic Coding"/>
              <a:sym typeface="Nanum Gothic Coding"/>
            </a:endParaRPr>
          </a:p>
        </p:txBody>
      </p:sp>
      <p:sp>
        <p:nvSpPr>
          <p:cNvPr id="4" name="Google Shape;79;p14"/>
          <p:cNvSpPr txBox="1"/>
          <p:nvPr/>
        </p:nvSpPr>
        <p:spPr>
          <a:xfrm>
            <a:off x="1204600" y="828675"/>
            <a:ext cx="3115609" cy="2738776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/>
          <a:p>
            <a:pPr marL="342900" lvl="0" indent="-342900"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AutoNum type="arabicPeriod"/>
              <a:defRPr/>
            </a:pPr>
            <a:r>
              <a:rPr lang="en-US" altLang="ko-KR" sz="1600">
                <a:solidFill>
                  <a:srgbClr val="efefef"/>
                </a:solidFill>
                <a:latin typeface="배달의민족 한나체 Air"/>
                <a:ea typeface="배달의민족 한나체 Air"/>
                <a:cs typeface="Nanum Gothic Coding"/>
                <a:sym typeface="Nanum Gothic Coding"/>
              </a:rPr>
              <a:t>Views</a:t>
            </a:r>
            <a:endParaRPr lang="en-US" altLang="ko-KR" sz="1600">
              <a:solidFill>
                <a:srgbClr val="efefef"/>
              </a:solidFill>
              <a:latin typeface="배달의민족 한나체 Air"/>
              <a:ea typeface="배달의민족 한나체 Air"/>
              <a:cs typeface="Nanum Gothic Coding"/>
              <a:sym typeface="Nanum Gothic Coding"/>
            </a:endParaRPr>
          </a:p>
          <a:p>
            <a:pPr marL="720000" lvl="2" indent="-342900"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+mj-lt"/>
              <a:buAutoNum type="alphaUcPeriod"/>
              <a:defRPr/>
            </a:pPr>
            <a:r>
              <a:rPr lang="en-US" altLang="ko-KR" sz="1600">
                <a:solidFill>
                  <a:srgbClr val="efefef"/>
                </a:solidFill>
                <a:latin typeface="배달의민족 한나체 Air"/>
                <a:ea typeface="배달의민족 한나체 Air"/>
                <a:cs typeface="Nanum Gothic Coding"/>
                <a:sym typeface="Nanum Gothic Coding"/>
              </a:rPr>
              <a:t>HomeView</a:t>
            </a:r>
            <a:endParaRPr lang="en-US" altLang="ko-KR" sz="1600">
              <a:solidFill>
                <a:srgbClr val="efefef"/>
              </a:solidFill>
              <a:latin typeface="배달의민족 한나체 Air"/>
              <a:ea typeface="배달의민족 한나체 Air"/>
              <a:cs typeface="Nanum Gothic Coding"/>
              <a:sym typeface="Nanum Gothic Coding"/>
            </a:endParaRPr>
          </a:p>
          <a:p>
            <a:pPr marL="720000" lvl="2" indent="-342900"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+mj-lt"/>
              <a:buAutoNum type="alphaUcPeriod"/>
              <a:defRPr/>
            </a:pPr>
            <a:r>
              <a:rPr lang="en-US" altLang="ko-KR" sz="1600">
                <a:solidFill>
                  <a:srgbClr val="efefef"/>
                </a:solidFill>
                <a:latin typeface="배달의민족 한나체 Air"/>
                <a:ea typeface="배달의민족 한나체 Air"/>
                <a:cs typeface="Nanum Gothic Coding"/>
                <a:sym typeface="Nanum Gothic Coding"/>
              </a:rPr>
              <a:t>PopularView</a:t>
            </a:r>
            <a:endParaRPr lang="en-US" altLang="ko-KR" sz="1600">
              <a:solidFill>
                <a:srgbClr val="efefef"/>
              </a:solidFill>
              <a:latin typeface="배달의민족 한나체 Air"/>
              <a:ea typeface="배달의민족 한나체 Air"/>
              <a:cs typeface="Nanum Gothic Coding"/>
              <a:sym typeface="Nanum Gothic Coding"/>
            </a:endParaRPr>
          </a:p>
          <a:p>
            <a:pPr marL="720000" lvl="2" indent="-342900"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+mj-lt"/>
              <a:buAutoNum type="alphaUcPeriod"/>
              <a:defRPr/>
            </a:pPr>
            <a:r>
              <a:rPr lang="en-US" altLang="ko-KR" sz="1600">
                <a:solidFill>
                  <a:srgbClr val="efefef"/>
                </a:solidFill>
                <a:latin typeface="배달의민족 한나체 Air"/>
                <a:ea typeface="배달의민족 한나체 Air"/>
                <a:cs typeface="Nanum Gothic Coding"/>
                <a:sym typeface="Nanum Gothic Coding"/>
              </a:rPr>
              <a:t>NewestView</a:t>
            </a:r>
            <a:endParaRPr lang="en-US" altLang="ko-KR" sz="1600">
              <a:solidFill>
                <a:srgbClr val="efefef"/>
              </a:solidFill>
              <a:latin typeface="배달의민족 한나체 Air"/>
              <a:ea typeface="배달의민족 한나체 Air"/>
              <a:cs typeface="Nanum Gothic Coding"/>
              <a:sym typeface="Nanum Gothic Coding"/>
            </a:endParaRPr>
          </a:p>
          <a:p>
            <a:pPr marL="720000" lvl="2" indent="-342900"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+mj-lt"/>
              <a:buAutoNum type="alphaUcPeriod"/>
              <a:defRPr/>
            </a:pPr>
            <a:r>
              <a:rPr lang="en-US" altLang="ko-KR" sz="1600">
                <a:solidFill>
                  <a:srgbClr val="efefef"/>
                </a:solidFill>
                <a:latin typeface="배달의민족 한나체 Air"/>
                <a:ea typeface="배달의민족 한나체 Air"/>
                <a:cs typeface="Nanum Gothic Coding"/>
                <a:sym typeface="Nanum Gothic Coding"/>
              </a:rPr>
              <a:t>GenreSelectView</a:t>
            </a:r>
            <a:endParaRPr lang="en-US" altLang="ko-KR" sz="1600">
              <a:solidFill>
                <a:srgbClr val="efefef"/>
              </a:solidFill>
              <a:latin typeface="배달의민족 한나체 Air"/>
              <a:ea typeface="배달의민족 한나체 Air"/>
              <a:cs typeface="Nanum Gothic Coding"/>
              <a:sym typeface="Nanum Gothic Coding"/>
            </a:endParaRPr>
          </a:p>
          <a:p>
            <a:pPr marL="720000" lvl="2" indent="-342900"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+mj-lt"/>
              <a:buAutoNum type="alphaUcPeriod"/>
              <a:defRPr/>
            </a:pPr>
            <a:r>
              <a:rPr lang="en-US" altLang="ko-KR" sz="1600">
                <a:solidFill>
                  <a:srgbClr val="efefef"/>
                </a:solidFill>
                <a:latin typeface="배달의민족 한나체 Air"/>
                <a:ea typeface="배달의민족 한나체 Air"/>
                <a:cs typeface="Nanum Gothic Coding"/>
                <a:sym typeface="Nanum Gothic Coding"/>
              </a:rPr>
              <a:t>GenreView</a:t>
            </a:r>
            <a:endParaRPr lang="en-US" altLang="ko-KR" sz="1600">
              <a:solidFill>
                <a:srgbClr val="efefef"/>
              </a:solidFill>
              <a:latin typeface="배달의민족 한나체 Air"/>
              <a:ea typeface="배달의민족 한나체 Air"/>
              <a:cs typeface="Nanum Gothic Coding"/>
              <a:sym typeface="Nanum Gothic Coding"/>
            </a:endParaRPr>
          </a:p>
          <a:p>
            <a:pPr marL="720000" lvl="2" indent="-342900"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+mj-lt"/>
              <a:buAutoNum type="alphaUcPeriod"/>
              <a:defRPr/>
            </a:pPr>
            <a:r>
              <a:rPr lang="en-US" altLang="ko-KR" sz="1600">
                <a:solidFill>
                  <a:srgbClr val="efefef"/>
                </a:solidFill>
                <a:latin typeface="배달의민족 한나체 Air"/>
                <a:ea typeface="배달의민족 한나체 Air"/>
                <a:cs typeface="Nanum Gothic Coding"/>
                <a:sym typeface="Nanum Gothic Coding"/>
              </a:rPr>
              <a:t>SearchView</a:t>
            </a:r>
            <a:endParaRPr lang="en-US" altLang="ko-KR" sz="1600">
              <a:solidFill>
                <a:srgbClr val="efefef"/>
              </a:solidFill>
              <a:latin typeface="배달의민족 한나체 Air"/>
              <a:ea typeface="배달의민족 한나체 Air"/>
              <a:cs typeface="Nanum Gothic Coding"/>
              <a:sym typeface="Nanum Gothic Coding"/>
            </a:endParaRPr>
          </a:p>
          <a:p>
            <a:pPr marL="720000" lvl="2" indent="-342900"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+mj-lt"/>
              <a:buAutoNum type="alphaUcPeriod"/>
              <a:defRPr/>
            </a:pPr>
            <a:r>
              <a:rPr lang="en-US" altLang="ko-KR" sz="1600">
                <a:solidFill>
                  <a:srgbClr val="efefef"/>
                </a:solidFill>
                <a:latin typeface="배달의민족 한나체 Air"/>
                <a:ea typeface="배달의민족 한나체 Air"/>
                <a:cs typeface="Nanum Gothic Coding"/>
                <a:sym typeface="Nanum Gothic Coding"/>
              </a:rPr>
              <a:t>LoginView</a:t>
            </a:r>
            <a:endParaRPr lang="en-US" altLang="ko-KR" sz="1600">
              <a:solidFill>
                <a:srgbClr val="efefef"/>
              </a:solidFill>
              <a:latin typeface="배달의민족 한나체 Air"/>
              <a:ea typeface="배달의민족 한나체 Air"/>
              <a:cs typeface="Nanum Gothic Coding"/>
              <a:sym typeface="Nanum Gothic Coding"/>
            </a:endParaRPr>
          </a:p>
          <a:p>
            <a:pPr marL="720000" lvl="2" indent="-342900"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+mj-lt"/>
              <a:buAutoNum type="alphaUcPeriod"/>
              <a:defRPr/>
            </a:pPr>
            <a:r>
              <a:rPr lang="en-US" altLang="ko-KR" sz="1600">
                <a:solidFill>
                  <a:srgbClr val="efefef"/>
                </a:solidFill>
                <a:latin typeface="배달의민족 한나체 Air"/>
                <a:ea typeface="배달의민족 한나체 Air"/>
                <a:cs typeface="Nanum Gothic Coding"/>
                <a:sym typeface="Nanum Gothic Coding"/>
              </a:rPr>
              <a:t>SignupView</a:t>
            </a:r>
            <a:endParaRPr lang="en-US" altLang="ko-KR" sz="1600">
              <a:solidFill>
                <a:srgbClr val="efefef"/>
              </a:solidFill>
              <a:latin typeface="배달의민족 한나체 Air"/>
              <a:ea typeface="배달의민족 한나체 Air"/>
              <a:cs typeface="Nanum Gothic Coding"/>
              <a:sym typeface="Nanum Gothic Coding"/>
            </a:endParaRPr>
          </a:p>
          <a:p>
            <a:pPr marL="720000" lvl="2" indent="-342900"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+mj-lt"/>
              <a:buAutoNum type="alphaUcPeriod"/>
              <a:defRPr/>
            </a:pPr>
            <a:r>
              <a:rPr lang="en-US" altLang="ko-KR" sz="1600">
                <a:solidFill>
                  <a:srgbClr val="efefef"/>
                </a:solidFill>
                <a:latin typeface="배달의민족 한나체 Air"/>
                <a:ea typeface="배달의민족 한나체 Air"/>
                <a:cs typeface="Nanum Gothic Coding"/>
                <a:sym typeface="Nanum Gothic Coding"/>
              </a:rPr>
              <a:t>ProfileView</a:t>
            </a:r>
            <a:endParaRPr lang="en-US" altLang="ko-KR" sz="1600">
              <a:solidFill>
                <a:srgbClr val="efefef"/>
              </a:solidFill>
              <a:latin typeface="배달의민족 한나체 Air"/>
              <a:ea typeface="배달의민족 한나체 Air"/>
              <a:cs typeface="Nanum Gothic Coding"/>
              <a:sym typeface="Nanum Gothic Coding"/>
            </a:endParaRPr>
          </a:p>
          <a:p>
            <a:pPr marL="720000" lvl="2" indent="-342900"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+mj-lt"/>
              <a:buAutoNum type="alphaUcPeriod"/>
              <a:defRPr/>
            </a:pPr>
            <a:r>
              <a:rPr lang="en-US" altLang="ko-KR" sz="1600">
                <a:solidFill>
                  <a:srgbClr val="efefef"/>
                </a:solidFill>
                <a:latin typeface="배달의민족 한나체 Air"/>
                <a:ea typeface="배달의민족 한나체 Air"/>
                <a:cs typeface="Nanum Gothic Coding"/>
                <a:sym typeface="Nanum Gothic Coding"/>
              </a:rPr>
              <a:t>MovieDetailView</a:t>
            </a:r>
            <a:endParaRPr lang="en-US" altLang="ko-KR" sz="1600">
              <a:solidFill>
                <a:srgbClr val="efefef"/>
              </a:solidFill>
              <a:latin typeface="배달의민족 한나체 Air"/>
              <a:ea typeface="배달의민족 한나체 Air"/>
              <a:cs typeface="Nanum Gothic Coding"/>
              <a:sym typeface="Nanum Gothic Coding"/>
            </a:endParaRPr>
          </a:p>
          <a:p>
            <a:pPr marL="720000" lvl="2" indent="-342900"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+mj-lt"/>
              <a:buAutoNum type="alphaUcPeriod"/>
              <a:defRPr/>
            </a:pPr>
            <a:r>
              <a:rPr lang="en-US" altLang="ko-KR" sz="1600">
                <a:solidFill>
                  <a:srgbClr val="efefef"/>
                </a:solidFill>
                <a:latin typeface="배달의민족 한나체 Air"/>
                <a:ea typeface="배달의민족 한나체 Air"/>
                <a:cs typeface="Nanum Gothic Coding"/>
                <a:sym typeface="Nanum Gothic Coding"/>
              </a:rPr>
              <a:t>ActorView</a:t>
            </a:r>
            <a:endParaRPr lang="en-US" altLang="ko-KR" sz="1600">
              <a:solidFill>
                <a:srgbClr val="efefef"/>
              </a:solidFill>
              <a:latin typeface="배달의민족 한나체 Air"/>
              <a:ea typeface="배달의민족 한나체 Air"/>
              <a:cs typeface="Nanum Gothic Coding"/>
              <a:sym typeface="Nanum Gothic Coding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rcRect t="7410" r="10"/>
          <a:stretch>
            <a:fillRect/>
          </a:stretch>
        </p:blipFill>
        <p:spPr>
          <a:xfrm>
            <a:off x="4801960" y="307731"/>
            <a:ext cx="4058098" cy="463432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d9ead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77;p14"/>
          <p:cNvSpPr txBox="1"/>
          <p:nvPr/>
        </p:nvSpPr>
        <p:spPr>
          <a:xfrm>
            <a:off x="1182875" y="210702"/>
            <a:ext cx="3487200" cy="29575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  <a:defRPr/>
            </a:pPr>
            <a:r>
              <a:rPr lang="ko-KR" altLang="en-US" sz="2800" b="1">
                <a:solidFill>
                  <a:srgbClr val="d9ead3"/>
                </a:solidFill>
                <a:latin typeface="배달의민족 도현"/>
                <a:ea typeface="배달의민족 도현"/>
                <a:cs typeface="Nanum Gothic Coding"/>
                <a:sym typeface="Nanum Gothic Coding"/>
              </a:rPr>
              <a:t>컴포넌트 구조</a:t>
            </a:r>
            <a:endParaRPr sz="2800" b="1">
              <a:solidFill>
                <a:srgbClr val="d9ead3"/>
              </a:solidFill>
              <a:latin typeface="배달의민족 도현"/>
              <a:ea typeface="배달의민족 도현"/>
              <a:cs typeface="Nanum Gothic Coding"/>
              <a:sym typeface="Nanum Gothic Coding"/>
            </a:endParaRPr>
          </a:p>
        </p:txBody>
      </p:sp>
      <p:sp>
        <p:nvSpPr>
          <p:cNvPr id="4" name="Google Shape;79;p14"/>
          <p:cNvSpPr txBox="1"/>
          <p:nvPr/>
        </p:nvSpPr>
        <p:spPr>
          <a:xfrm>
            <a:off x="1204600" y="828675"/>
            <a:ext cx="3115609" cy="2738776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/>
          <a:p>
            <a:pPr marL="342900" lvl="0" indent="-342900"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+mj-lt"/>
              <a:buAutoNum type="arabicPeriod" startAt="2"/>
              <a:defRPr/>
            </a:pPr>
            <a:r>
              <a:rPr lang="en-US" altLang="ko-KR" sz="1600">
                <a:solidFill>
                  <a:srgbClr val="efefef"/>
                </a:solidFill>
                <a:latin typeface="배달의민족 한나체 Air"/>
                <a:ea typeface="배달의민족 한나체 Air"/>
                <a:cs typeface="Nanum Gothic Coding"/>
                <a:sym typeface="Nanum Gothic Coding"/>
              </a:rPr>
              <a:t>Components</a:t>
            </a:r>
            <a:endParaRPr lang="en-US" altLang="ko-KR" sz="1600">
              <a:solidFill>
                <a:srgbClr val="efefef"/>
              </a:solidFill>
              <a:latin typeface="배달의민족 한나체 Air"/>
              <a:ea typeface="배달의민족 한나체 Air"/>
              <a:cs typeface="Nanum Gothic Coding"/>
              <a:sym typeface="Nanum Gothic Coding"/>
            </a:endParaRPr>
          </a:p>
          <a:p>
            <a:pPr marL="720000" indent="-342900"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+mj-lt"/>
              <a:buAutoNum type="alphaUcPeriod"/>
              <a:defRPr/>
            </a:pPr>
            <a:r>
              <a:rPr lang="en-US" altLang="ko-KR" sz="1600">
                <a:solidFill>
                  <a:srgbClr val="efefef"/>
                </a:solidFill>
                <a:latin typeface="배달의민족 한나체 Air"/>
                <a:ea typeface="배달의민족 한나체 Air"/>
                <a:cs typeface="Nanum Gothic Coding"/>
                <a:sym typeface="Nanum Gothic Coding"/>
              </a:rPr>
              <a:t>MovieList</a:t>
            </a:r>
            <a:endParaRPr lang="en-US" altLang="ko-KR" sz="1600">
              <a:solidFill>
                <a:srgbClr val="efefef"/>
              </a:solidFill>
              <a:latin typeface="배달의민족 한나체 Air"/>
              <a:ea typeface="배달의민족 한나체 Air"/>
              <a:cs typeface="Nanum Gothic Coding"/>
              <a:sym typeface="Nanum Gothic Coding"/>
            </a:endParaRPr>
          </a:p>
          <a:p>
            <a:pPr marL="720000" indent="-342900"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+mj-lt"/>
              <a:buAutoNum type="alphaUcPeriod"/>
              <a:defRPr/>
            </a:pPr>
            <a:r>
              <a:rPr lang="en-US" altLang="ko-KR" sz="1600">
                <a:solidFill>
                  <a:srgbClr val="efefef"/>
                </a:solidFill>
                <a:latin typeface="배달의민족 한나체 Air"/>
                <a:ea typeface="배달의민족 한나체 Air"/>
                <a:cs typeface="Nanum Gothic Coding"/>
                <a:sym typeface="Nanum Gothic Coding"/>
              </a:rPr>
              <a:t>GenreMovieList</a:t>
            </a:r>
            <a:endParaRPr lang="en-US" altLang="ko-KR" sz="1600">
              <a:solidFill>
                <a:srgbClr val="efefef"/>
              </a:solidFill>
              <a:latin typeface="배달의민족 한나체 Air"/>
              <a:ea typeface="배달의민족 한나체 Air"/>
              <a:cs typeface="Nanum Gothic Coding"/>
              <a:sym typeface="Nanum Gothic Coding"/>
            </a:endParaRPr>
          </a:p>
          <a:p>
            <a:pPr marL="720000" indent="-342900"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+mj-lt"/>
              <a:buAutoNum type="alphaUcPeriod"/>
              <a:defRPr/>
            </a:pPr>
            <a:r>
              <a:rPr lang="en-US" altLang="ko-KR" sz="1600">
                <a:solidFill>
                  <a:srgbClr val="efefef"/>
                </a:solidFill>
                <a:latin typeface="배달의민족 한나체 Air"/>
                <a:ea typeface="배달의민족 한나체 Air"/>
                <a:cs typeface="Nanum Gothic Coding"/>
                <a:sym typeface="Nanum Gothic Coding"/>
              </a:rPr>
              <a:t>ActorMovieList</a:t>
            </a:r>
            <a:endParaRPr lang="en-US" altLang="ko-KR" sz="1600">
              <a:solidFill>
                <a:srgbClr val="efefef"/>
              </a:solidFill>
              <a:latin typeface="배달의민족 한나체 Air"/>
              <a:ea typeface="배달의민족 한나체 Air"/>
              <a:cs typeface="Nanum Gothic Coding"/>
              <a:sym typeface="Nanum Gothic Coding"/>
            </a:endParaRPr>
          </a:p>
          <a:p>
            <a:pPr marL="720000" indent="-342900"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+mj-lt"/>
              <a:buAutoNum type="alphaUcPeriod"/>
              <a:defRPr/>
            </a:pPr>
            <a:r>
              <a:rPr lang="en-US" altLang="ko-KR" sz="1600">
                <a:solidFill>
                  <a:srgbClr val="efefef"/>
                </a:solidFill>
                <a:latin typeface="배달의민족 한나체 Air"/>
                <a:ea typeface="배달의민족 한나체 Air"/>
                <a:cs typeface="Nanum Gothic Coding"/>
                <a:sym typeface="Nanum Gothic Coding"/>
              </a:rPr>
              <a:t>WishList</a:t>
            </a:r>
            <a:endParaRPr lang="en-US" altLang="ko-KR" sz="1600">
              <a:solidFill>
                <a:srgbClr val="efefef"/>
              </a:solidFill>
              <a:latin typeface="배달의민족 한나체 Air"/>
              <a:ea typeface="배달의민족 한나체 Air"/>
              <a:cs typeface="Nanum Gothic Coding"/>
              <a:sym typeface="Nanum Gothic Coding"/>
            </a:endParaRPr>
          </a:p>
          <a:p>
            <a:pPr marL="720000" indent="-342900"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+mj-lt"/>
              <a:buAutoNum type="alphaUcPeriod"/>
              <a:defRPr/>
            </a:pPr>
            <a:r>
              <a:rPr lang="en-US" altLang="ko-KR" sz="1600">
                <a:solidFill>
                  <a:srgbClr val="efefef"/>
                </a:solidFill>
                <a:latin typeface="배달의민족 한나체 Air"/>
                <a:ea typeface="배달의민족 한나체 Air"/>
                <a:cs typeface="Nanum Gothic Coding"/>
                <a:sym typeface="Nanum Gothic Coding"/>
              </a:rPr>
              <a:t>CommentList</a:t>
            </a:r>
            <a:endParaRPr lang="en-US" altLang="ko-KR" sz="1600">
              <a:solidFill>
                <a:srgbClr val="efefef"/>
              </a:solidFill>
              <a:latin typeface="배달의민족 한나체 Air"/>
              <a:ea typeface="배달의민족 한나체 Air"/>
              <a:cs typeface="Nanum Gothic Coding"/>
              <a:sym typeface="Nanum Gothic Coding"/>
            </a:endParaRPr>
          </a:p>
          <a:p>
            <a:pPr marL="720000" indent="-342900"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+mj-lt"/>
              <a:buAutoNum type="alphaUcPeriod"/>
              <a:defRPr/>
            </a:pPr>
            <a:r>
              <a:rPr lang="en-US" altLang="ko-KR" sz="1600">
                <a:solidFill>
                  <a:srgbClr val="efefef"/>
                </a:solidFill>
                <a:latin typeface="배달의민족 한나체 Air"/>
                <a:ea typeface="배달의민족 한나체 Air"/>
                <a:cs typeface="Nanum Gothic Coding"/>
                <a:sym typeface="Nanum Gothic Coding"/>
              </a:rPr>
              <a:t>ProfileCommentList</a:t>
            </a:r>
            <a:endParaRPr lang="en-US" altLang="ko-KR" sz="1600">
              <a:solidFill>
                <a:srgbClr val="efefef"/>
              </a:solidFill>
              <a:latin typeface="배달의민족 한나체 Air"/>
              <a:ea typeface="배달의민족 한나체 Air"/>
              <a:cs typeface="Nanum Gothic Coding"/>
              <a:sym typeface="Nanum Gothic Coding"/>
            </a:endParaRP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+mj-lt"/>
              <a:buAutoNum type="arabicPeriod" startAt="3"/>
              <a:defRPr/>
            </a:pPr>
            <a:r>
              <a:rPr lang="en-US" altLang="ko-KR" sz="1600">
                <a:solidFill>
                  <a:srgbClr val="efefef"/>
                </a:solidFill>
                <a:latin typeface="배달의민족 한나체 Air"/>
                <a:ea typeface="배달의민족 한나체 Air"/>
                <a:cs typeface="Nanum Gothic Coding"/>
                <a:sym typeface="Nanum Gothic Coding"/>
              </a:rPr>
              <a:t>SubComponents</a:t>
            </a:r>
            <a:endParaRPr lang="en-US" altLang="ko-KR" sz="1600">
              <a:solidFill>
                <a:srgbClr val="efefef"/>
              </a:solidFill>
              <a:latin typeface="배달의민족 한나체 Air"/>
              <a:ea typeface="배달의민족 한나체 Air"/>
              <a:cs typeface="Nanum Gothic Coding"/>
              <a:sym typeface="Nanum Gothic Coding"/>
            </a:endParaRPr>
          </a:p>
          <a:p>
            <a:pPr marL="720000" lvl="1" indent="-342900"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+mj-lt"/>
              <a:buAutoNum type="alphaUcPeriod"/>
              <a:defRPr/>
            </a:pPr>
            <a:r>
              <a:rPr lang="en-US" altLang="ko-KR" sz="1600">
                <a:solidFill>
                  <a:srgbClr val="efefef"/>
                </a:solidFill>
                <a:latin typeface="배달의민족 한나체 Air"/>
                <a:ea typeface="배달의민족 한나체 Air"/>
                <a:cs typeface="Nanum Gothic Coding"/>
                <a:sym typeface="Nanum Gothic Coding"/>
              </a:rPr>
              <a:t>MovieListItem</a:t>
            </a:r>
            <a:endParaRPr lang="en-US" altLang="ko-KR" sz="1600">
              <a:solidFill>
                <a:srgbClr val="efefef"/>
              </a:solidFill>
              <a:latin typeface="배달의민족 한나체 Air"/>
              <a:ea typeface="배달의민족 한나체 Air"/>
              <a:cs typeface="Nanum Gothic Coding"/>
              <a:sym typeface="Nanum Gothic Coding"/>
            </a:endParaRPr>
          </a:p>
          <a:p>
            <a:pPr marL="720000" lvl="1" indent="-342900"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+mj-lt"/>
              <a:buAutoNum type="alphaUcPeriod"/>
              <a:defRPr/>
            </a:pPr>
            <a:r>
              <a:rPr lang="en-US" altLang="ko-KR" sz="1600">
                <a:solidFill>
                  <a:srgbClr val="efefef"/>
                </a:solidFill>
                <a:latin typeface="배달의민족 한나체 Air"/>
                <a:ea typeface="배달의민족 한나체 Air"/>
                <a:cs typeface="Nanum Gothic Coding"/>
                <a:sym typeface="Nanum Gothic Coding"/>
              </a:rPr>
              <a:t>CommentListItem</a:t>
            </a:r>
            <a:endParaRPr lang="en-US" altLang="ko-KR" sz="1600">
              <a:solidFill>
                <a:srgbClr val="efefef"/>
              </a:solidFill>
              <a:latin typeface="배달의민족 한나체 Air"/>
              <a:ea typeface="배달의민족 한나체 Air"/>
              <a:cs typeface="Nanum Gothic Coding"/>
              <a:sym typeface="Nanum Gothic Coding"/>
            </a:endParaRPr>
          </a:p>
          <a:p>
            <a:pPr marL="720000" lvl="1" indent="-342900"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+mj-lt"/>
              <a:buAutoNum type="alphaUcPeriod"/>
              <a:defRPr/>
            </a:pPr>
            <a:r>
              <a:rPr lang="en-US" altLang="ko-KR" sz="1600">
                <a:solidFill>
                  <a:srgbClr val="efefef"/>
                </a:solidFill>
                <a:latin typeface="배달의민족 한나체 Air"/>
                <a:ea typeface="배달의민족 한나체 Air"/>
                <a:cs typeface="Nanum Gothic Coding"/>
                <a:sym typeface="Nanum Gothic Coding"/>
              </a:rPr>
              <a:t>CocomentList</a:t>
            </a:r>
            <a:endParaRPr lang="en-US" altLang="ko-KR" sz="1600">
              <a:solidFill>
                <a:srgbClr val="efefef"/>
              </a:solidFill>
              <a:latin typeface="배달의민족 한나체 Air"/>
              <a:ea typeface="배달의민족 한나체 Air"/>
              <a:cs typeface="Nanum Gothic Coding"/>
              <a:sym typeface="Nanum Gothic Coding"/>
            </a:endParaRPr>
          </a:p>
          <a:p>
            <a:pPr marL="720000" lvl="1" indent="-342900"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+mj-lt"/>
              <a:buAutoNum type="alphaUcPeriod"/>
              <a:defRPr/>
            </a:pPr>
            <a:r>
              <a:rPr lang="en-US" altLang="ko-KR" sz="1600">
                <a:solidFill>
                  <a:srgbClr val="efefef"/>
                </a:solidFill>
                <a:latin typeface="배달의민족 한나체 Air"/>
                <a:ea typeface="배달의민족 한나체 Air"/>
                <a:cs typeface="Nanum Gothic Coding"/>
                <a:sym typeface="Nanum Gothic Coding"/>
              </a:rPr>
              <a:t>CocomentListItem</a:t>
            </a:r>
            <a:endParaRPr lang="en-US" altLang="ko-KR" sz="1600">
              <a:solidFill>
                <a:srgbClr val="efefef"/>
              </a:solidFill>
              <a:latin typeface="배달의민족 한나체 Air"/>
              <a:ea typeface="배달의민족 한나체 Air"/>
              <a:cs typeface="Nanum Gothic Coding"/>
              <a:sym typeface="Nanum Gothic Coding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t="7410" r="10"/>
          <a:stretch>
            <a:fillRect/>
          </a:stretch>
        </p:blipFill>
        <p:spPr>
          <a:xfrm>
            <a:off x="4801960" y="307731"/>
            <a:ext cx="4058098" cy="463432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77;p14"/>
          <p:cNvSpPr txBox="1"/>
          <p:nvPr/>
        </p:nvSpPr>
        <p:spPr>
          <a:xfrm>
            <a:off x="1182875" y="86877"/>
            <a:ext cx="3487200" cy="295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-KR" altLang="en-US" sz="2800" b="1" dirty="0" smtClean="0">
                <a:solidFill>
                  <a:srgbClr val="D9EAD3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Nanum Gothic Coding"/>
                <a:sym typeface="Nanum Gothic Coding"/>
              </a:rPr>
              <a:t>살펴보기</a:t>
            </a:r>
            <a:endParaRPr sz="2800" b="1" dirty="0">
              <a:solidFill>
                <a:srgbClr val="D9EAD3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  <a:cs typeface="Nanum Gothic Coding"/>
              <a:sym typeface="Nanum Gothic Coding"/>
            </a:endParaRPr>
          </a:p>
        </p:txBody>
      </p:sp>
      <p:sp>
        <p:nvSpPr>
          <p:cNvPr id="3" name="Google Shape;79;p14"/>
          <p:cNvSpPr txBox="1"/>
          <p:nvPr/>
        </p:nvSpPr>
        <p:spPr>
          <a:xfrm>
            <a:off x="1280800" y="969351"/>
            <a:ext cx="7863200" cy="35423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Font typeface="+mj-lt"/>
              <a:buAutoNum type="arabicParenR"/>
            </a:pPr>
            <a:r>
              <a:rPr lang="ko-KR" altLang="en-US" sz="1800" dirty="0" smtClean="0">
                <a:solidFill>
                  <a:srgbClr val="EFEFEF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Nanum Gothic Coding"/>
                <a:sym typeface="Nanum Gothic Coding"/>
              </a:rPr>
              <a:t>메인 페이지</a:t>
            </a:r>
            <a:endParaRPr lang="en-US" altLang="ko-KR" sz="1800" dirty="0" smtClean="0">
              <a:solidFill>
                <a:srgbClr val="EFEFEF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  <a:cs typeface="Nanum Gothic Coding"/>
              <a:sym typeface="Nanum Gothic Coding"/>
            </a:endParaRPr>
          </a:p>
          <a:p>
            <a:pPr marL="342900" lvl="0" indent="-342900"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Font typeface="+mj-lt"/>
              <a:buAutoNum type="arabicParenR"/>
            </a:pPr>
            <a:r>
              <a:rPr lang="ko-KR" altLang="en-US" sz="1800" dirty="0" smtClean="0">
                <a:solidFill>
                  <a:srgbClr val="EFEFEF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Nanum Gothic Coding"/>
                <a:sym typeface="Nanum Gothic Coding"/>
              </a:rPr>
              <a:t>인기순 및</a:t>
            </a:r>
            <a:r>
              <a:rPr lang="en-US" altLang="ko-KR" sz="1800" dirty="0" smtClean="0">
                <a:solidFill>
                  <a:srgbClr val="EFEFEF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Nanum Gothic Coding"/>
                <a:sym typeface="Nanum Gothic Coding"/>
              </a:rPr>
              <a:t> </a:t>
            </a:r>
            <a:r>
              <a:rPr lang="ko-KR" altLang="en-US" sz="1800" dirty="0" err="1" smtClean="0">
                <a:solidFill>
                  <a:srgbClr val="EFEFEF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Nanum Gothic Coding"/>
                <a:sym typeface="Nanum Gothic Coding"/>
              </a:rPr>
              <a:t>최신순</a:t>
            </a:r>
            <a:r>
              <a:rPr lang="ko-KR" altLang="en-US" sz="1800" dirty="0" smtClean="0">
                <a:solidFill>
                  <a:srgbClr val="EFEFEF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Nanum Gothic Coding"/>
                <a:sym typeface="Nanum Gothic Coding"/>
              </a:rPr>
              <a:t> 보기</a:t>
            </a:r>
            <a:endParaRPr lang="en-US" altLang="ko-KR" sz="1800" dirty="0" smtClean="0">
              <a:solidFill>
                <a:srgbClr val="EFEFEF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  <a:cs typeface="Nanum Gothic Coding"/>
              <a:sym typeface="Nanum Gothic Coding"/>
            </a:endParaRPr>
          </a:p>
          <a:p>
            <a:pPr marL="342900" lvl="0" indent="-342900"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Font typeface="+mj-lt"/>
              <a:buAutoNum type="arabicParenR"/>
            </a:pPr>
            <a:r>
              <a:rPr lang="ko-KR" altLang="en-US" sz="1800" dirty="0" smtClean="0">
                <a:solidFill>
                  <a:srgbClr val="EFEFEF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Nanum Gothic Coding"/>
                <a:sym typeface="Nanum Gothic Coding"/>
              </a:rPr>
              <a:t>장르별 보기</a:t>
            </a:r>
            <a:endParaRPr lang="en-US" altLang="ko-KR" sz="1800" dirty="0" smtClean="0">
              <a:solidFill>
                <a:srgbClr val="EFEFEF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  <a:cs typeface="Nanum Gothic Coding"/>
              <a:sym typeface="Nanum Gothic Coding"/>
            </a:endParaRPr>
          </a:p>
          <a:p>
            <a:pPr marL="342900" lvl="0" indent="-342900"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Font typeface="+mj-lt"/>
              <a:buAutoNum type="arabicParenR"/>
            </a:pPr>
            <a:r>
              <a:rPr lang="ko-KR" altLang="en-US" sz="1800" dirty="0" smtClean="0">
                <a:solidFill>
                  <a:srgbClr val="EFEFEF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Nanum Gothic Coding"/>
                <a:sym typeface="Nanum Gothic Coding"/>
              </a:rPr>
              <a:t>검색</a:t>
            </a:r>
            <a:endParaRPr lang="en-US" altLang="ko-KR" sz="1800" dirty="0" smtClean="0">
              <a:solidFill>
                <a:srgbClr val="EFEFEF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  <a:cs typeface="Nanum Gothic Coding"/>
              <a:sym typeface="Nanum Gothic Coding"/>
            </a:endParaRP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Font typeface="+mj-lt"/>
              <a:buAutoNum type="arabicParenR"/>
            </a:pPr>
            <a:r>
              <a:rPr lang="ko-KR" altLang="en-US" sz="1800" dirty="0">
                <a:solidFill>
                  <a:srgbClr val="EFEFEF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Nanum Gothic Coding"/>
                <a:sym typeface="Nanum Gothic Coding"/>
              </a:rPr>
              <a:t>영화 세부 </a:t>
            </a:r>
            <a:r>
              <a:rPr lang="ko-KR" altLang="en-US" sz="1800" dirty="0" smtClean="0">
                <a:solidFill>
                  <a:srgbClr val="EFEFEF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Nanum Gothic Coding"/>
                <a:sym typeface="Nanum Gothic Coding"/>
              </a:rPr>
              <a:t>페이지</a:t>
            </a:r>
            <a:endParaRPr lang="en-US" altLang="ko-KR" sz="1800" dirty="0" smtClean="0">
              <a:solidFill>
                <a:srgbClr val="EFEFEF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  <a:cs typeface="Nanum Gothic Coding"/>
              <a:sym typeface="Nanum Gothic Coding"/>
            </a:endParaRP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Font typeface="+mj-lt"/>
              <a:buAutoNum type="arabicParenR"/>
            </a:pPr>
            <a:r>
              <a:rPr lang="ko-KR" altLang="en-US" sz="1800" dirty="0" err="1" smtClean="0">
                <a:solidFill>
                  <a:srgbClr val="EFEFEF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Nanum Gothic Coding"/>
                <a:sym typeface="Nanum Gothic Coding"/>
              </a:rPr>
              <a:t>배우별</a:t>
            </a:r>
            <a:r>
              <a:rPr lang="ko-KR" altLang="en-US" sz="1800" dirty="0" smtClean="0">
                <a:solidFill>
                  <a:srgbClr val="EFEFEF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Nanum Gothic Coding"/>
                <a:sym typeface="Nanum Gothic Coding"/>
              </a:rPr>
              <a:t> 보기</a:t>
            </a:r>
            <a:endParaRPr lang="en-US" altLang="ko-KR" sz="1800" dirty="0" smtClean="0">
              <a:solidFill>
                <a:srgbClr val="EFEFEF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  <a:cs typeface="Nanum Gothic Coding"/>
              <a:sym typeface="Nanum Gothic Coding"/>
            </a:endParaRPr>
          </a:p>
          <a:p>
            <a:pPr marL="342900" lvl="0" indent="-342900"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Font typeface="+mj-lt"/>
              <a:buAutoNum type="arabicParenR"/>
            </a:pPr>
            <a:r>
              <a:rPr lang="ko-KR" altLang="en-US" sz="1800" dirty="0" smtClean="0">
                <a:solidFill>
                  <a:srgbClr val="EFEFEF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Nanum Gothic Coding"/>
                <a:sym typeface="Nanum Gothic Coding"/>
              </a:rPr>
              <a:t>로그인</a:t>
            </a:r>
            <a:endParaRPr lang="en-US" altLang="ko-KR" sz="1800" dirty="0">
              <a:solidFill>
                <a:srgbClr val="EFEFEF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  <a:cs typeface="Nanum Gothic Coding"/>
              <a:sym typeface="Nanum Gothic Coding"/>
            </a:endParaRPr>
          </a:p>
          <a:p>
            <a:pPr marL="342900" lvl="0" indent="-342900"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Font typeface="+mj-lt"/>
              <a:buAutoNum type="arabicParenR"/>
            </a:pPr>
            <a:r>
              <a:rPr lang="ko-KR" altLang="en-US" sz="1800" dirty="0" smtClean="0">
                <a:solidFill>
                  <a:srgbClr val="EFEFEF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Nanum Gothic Coding"/>
                <a:sym typeface="Nanum Gothic Coding"/>
              </a:rPr>
              <a:t>프로필 페이지</a:t>
            </a:r>
            <a:endParaRPr lang="en-US" altLang="ko-KR" sz="1800" dirty="0" smtClean="0">
              <a:solidFill>
                <a:srgbClr val="EFEFEF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  <a:cs typeface="Nanum Gothic Coding"/>
              <a:sym typeface="Nanum Gothic Coding"/>
            </a:endParaRPr>
          </a:p>
          <a:p>
            <a:pPr marL="342900" lvl="0" indent="-342900"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Font typeface="+mj-lt"/>
              <a:buAutoNum type="arabicParenR"/>
            </a:pPr>
            <a:endParaRPr lang="en-US" altLang="ko-KR" sz="1800" dirty="0" smtClean="0">
              <a:solidFill>
                <a:srgbClr val="EFEFEF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  <a:cs typeface="Nanum Gothic Coding"/>
              <a:sym typeface="Nanum Gothic Coding"/>
            </a:endParaRPr>
          </a:p>
        </p:txBody>
      </p:sp>
    </p:spTree>
    <p:extLst>
      <p:ext uri="{BB962C8B-B14F-4D97-AF65-F5344CB8AC3E}">
        <p14:creationId xmlns:p14="http://schemas.microsoft.com/office/powerpoint/2010/main" val="1439347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292</ep:Words>
  <ep:PresentationFormat>화면 슬라이드 쇼(16:9)</ep:PresentationFormat>
  <ep:Paragraphs>92</ep:Paragraphs>
  <ep:Slides>12</ep:Slides>
  <ep:Notes>11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ep:HeadingPairs>
  <ep:TitlesOfParts>
    <vt:vector size="13" baseType="lpstr">
      <vt:lpstr>Simple Light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project</cp:lastModifiedBy>
  <dcterms:modified xsi:type="dcterms:W3CDTF">2022-11-24T13:33:41.446</dcterms:modified>
  <cp:revision>49</cp:revision>
  <dc:title>PowerPoint 프레젠테이션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